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notesSlides/notesSlide1.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3.xml" ContentType="application/vnd.openxmlformats-officedocument.drawingml.chart+xml"/>
  <Override PartName="/ppt/charts/chart14.xml" ContentType="application/vnd.openxmlformats-officedocument.drawingml.chart+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5.xml" ContentType="application/vnd.openxmlformats-officedocument.drawingml.chart+xml"/>
  <Override PartName="/ppt/charts/chart16.xml" ContentType="application/vnd.openxmlformats-officedocument.drawingml.chart+xml"/>
  <Override PartName="/ppt/tags/tag1.xml" ContentType="application/vnd.openxmlformats-officedocument.presentationml.tags+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7.xml" ContentType="application/vnd.openxmlformats-officedocument.drawingml.chart+xml"/>
  <Override PartName="/ppt/tags/tag2.xml" ContentType="application/vnd.openxmlformats-officedocument.presentationml.tags+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8">
  <p:sldMasterIdLst>
    <p:sldMasterId id="2147483708" r:id="rId1"/>
  </p:sldMasterIdLst>
  <p:notesMasterIdLst>
    <p:notesMasterId r:id="rId40"/>
  </p:notesMasterIdLst>
  <p:handoutMasterIdLst>
    <p:handoutMasterId r:id="rId41"/>
  </p:handoutMasterIdLst>
  <p:sldIdLst>
    <p:sldId id="256" r:id="rId2"/>
    <p:sldId id="427" r:id="rId3"/>
    <p:sldId id="359" r:id="rId4"/>
    <p:sldId id="280" r:id="rId5"/>
    <p:sldId id="271" r:id="rId6"/>
    <p:sldId id="272" r:id="rId7"/>
    <p:sldId id="285" r:id="rId8"/>
    <p:sldId id="287" r:id="rId9"/>
    <p:sldId id="302" r:id="rId10"/>
    <p:sldId id="305" r:id="rId11"/>
    <p:sldId id="366" r:id="rId12"/>
    <p:sldId id="310" r:id="rId13"/>
    <p:sldId id="422" r:id="rId14"/>
    <p:sldId id="311" r:id="rId15"/>
    <p:sldId id="379" r:id="rId16"/>
    <p:sldId id="380" r:id="rId17"/>
    <p:sldId id="397" r:id="rId18"/>
    <p:sldId id="398" r:id="rId19"/>
    <p:sldId id="393" r:id="rId20"/>
    <p:sldId id="424" r:id="rId21"/>
    <p:sldId id="421" r:id="rId22"/>
    <p:sldId id="423" r:id="rId23"/>
    <p:sldId id="273" r:id="rId24"/>
    <p:sldId id="358" r:id="rId25"/>
    <p:sldId id="369" r:id="rId26"/>
    <p:sldId id="428" r:id="rId27"/>
    <p:sldId id="325" r:id="rId28"/>
    <p:sldId id="429" r:id="rId29"/>
    <p:sldId id="415" r:id="rId30"/>
    <p:sldId id="326" r:id="rId31"/>
    <p:sldId id="261" r:id="rId32"/>
    <p:sldId id="262" r:id="rId33"/>
    <p:sldId id="361" r:id="rId34"/>
    <p:sldId id="258" r:id="rId35"/>
    <p:sldId id="259" r:id="rId36"/>
    <p:sldId id="263" r:id="rId37"/>
    <p:sldId id="409" r:id="rId38"/>
    <p:sldId id="301" r:id="rId39"/>
  </p:sldIdLst>
  <p:sldSz cx="6858000" cy="9906000" type="A4"/>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15:guide id="1" orient="horz" pos="2932">
          <p15:clr>
            <a:srgbClr val="A4A3A4"/>
          </p15:clr>
        </p15:guide>
        <p15:guide id="2" pos="219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tatistics" initials="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80" autoAdjust="0"/>
    <p:restoredTop sz="99288" autoAdjust="0"/>
  </p:normalViewPr>
  <p:slideViewPr>
    <p:cSldViewPr>
      <p:cViewPr>
        <p:scale>
          <a:sx n="80" d="100"/>
          <a:sy n="80" d="100"/>
        </p:scale>
        <p:origin x="1626" y="-1434"/>
      </p:cViewPr>
      <p:guideLst>
        <p:guide orient="horz" pos="3120"/>
        <p:guide pos="216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2892" y="-108"/>
      </p:cViewPr>
      <p:guideLst>
        <p:guide orient="horz" pos="2932"/>
        <p:guide pos="219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HOSSTAT2\Documents\4thQ%20Digest%20Compilations.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HOSSTAT2\Documents\4thQ%20Digest%20Compilations.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HOSSTAT2\Documents\4thQ%20Digest%20Compilations.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Users\HOSSTAT2\Documents\4thQ%20Digest%20Compilations.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Users\HOSSTAT2\Documents\4thQ%20Digest%20Compilations.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C:\Users\HOSSTAT2\Documents\4thQ%20Digest%20Compilations.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Users\HOSSTAT2\Documents\4thQ%20Digest%20Compilations.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C:\Users\HOSSTAT2\Documents\4thQ%20Digest%20Compilations.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C:\Users\HOSSTAT2\Documents\4thQ%20Digest%20Compilations.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C:\Users\HOSSTAT2\Documents\4thQ%20Digest%20Compilation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HOSSTAT2\Documents\4thQ%20Digest%20Compilations.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C:\Users\HOSSTAT2\Documents\4thQ%20Digest%20Compilation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HOSSTAT2\Documents\4thQ%20Digest%20Compilation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HOSSTAT2\Documents\4thQ%20Digest%20Compilation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HOSSTAT2\Downloads\F&amp;A%20Q4%20DIGEST%20(1).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HOSSTAT2\Downloads\F&amp;A%20Q4%20DIGEST%20(1).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HOSSTAT2\Documents\4thQ%20Digest%20Compilations.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HOSSTAT2\Documents\4thQ%20Digest%20Compilations.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HOSSTAT2\Documents\4thQ%20Digest%20Compilation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3"/>
    </mc:Choice>
    <mc:Fallback>
      <c:style val="43"/>
    </mc:Fallback>
  </mc:AlternateContent>
  <c:chart>
    <c:autoTitleDeleted val="0"/>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Sheet1!$T$32</c:f>
              <c:strCache>
                <c:ptCount val="1"/>
                <c:pt idx="0">
                  <c:v>TOTAL ARREST  3RD  Q 2023</c:v>
                </c:pt>
              </c:strCache>
            </c:strRef>
          </c:tx>
          <c:invertIfNegative val="0"/>
          <c:cat>
            <c:multiLvlStrRef>
              <c:f>Sheet1!$R$33:$S$44</c:f>
              <c:multiLvlStrCache>
                <c:ptCount val="12"/>
                <c:lvl>
                  <c:pt idx="0">
                    <c:v>RS1 Kaduna </c:v>
                  </c:pt>
                  <c:pt idx="1">
                    <c:v>RS2 Lagos </c:v>
                  </c:pt>
                  <c:pt idx="2">
                    <c:v>RS3 Yola </c:v>
                  </c:pt>
                  <c:pt idx="3">
                    <c:v>RS4 Jos </c:v>
                  </c:pt>
                  <c:pt idx="4">
                    <c:v>RS5 Benin </c:v>
                  </c:pt>
                  <c:pt idx="5">
                    <c:v>RS6 Port Harcourt </c:v>
                  </c:pt>
                  <c:pt idx="6">
                    <c:v>RS7 Abuja </c:v>
                  </c:pt>
                  <c:pt idx="7">
                    <c:v>RS8 </c:v>
                  </c:pt>
                  <c:pt idx="8">
                    <c:v>RS9, Enugu </c:v>
                  </c:pt>
                  <c:pt idx="9">
                    <c:v>RS10, Sokoto </c:v>
                  </c:pt>
                  <c:pt idx="10">
                    <c:v>RS11, Osogbo </c:v>
                  </c:pt>
                  <c:pt idx="11">
                    <c:v>RS12 Bauchi </c:v>
                  </c:pt>
                </c:lvl>
                <c:lvl>
                  <c:pt idx="0">
                    <c:v>1</c:v>
                  </c:pt>
                  <c:pt idx="1">
                    <c:v>2</c:v>
                  </c:pt>
                  <c:pt idx="2">
                    <c:v>3</c:v>
                  </c:pt>
                  <c:pt idx="3">
                    <c:v>4</c:v>
                  </c:pt>
                  <c:pt idx="4">
                    <c:v>5</c:v>
                  </c:pt>
                  <c:pt idx="5">
                    <c:v>6</c:v>
                  </c:pt>
                  <c:pt idx="6">
                    <c:v>7</c:v>
                  </c:pt>
                  <c:pt idx="7">
                    <c:v>8</c:v>
                  </c:pt>
                  <c:pt idx="8">
                    <c:v>9</c:v>
                  </c:pt>
                  <c:pt idx="9">
                    <c:v>10</c:v>
                  </c:pt>
                  <c:pt idx="10">
                    <c:v>11</c:v>
                  </c:pt>
                  <c:pt idx="11">
                    <c:v>12</c:v>
                  </c:pt>
                </c:lvl>
              </c:multiLvlStrCache>
            </c:multiLvlStrRef>
          </c:cat>
          <c:val>
            <c:numRef>
              <c:f>Sheet1!$T$33:$T$44</c:f>
              <c:numCache>
                <c:formatCode>#,##0</c:formatCode>
                <c:ptCount val="12"/>
                <c:pt idx="0">
                  <c:v>2280</c:v>
                </c:pt>
                <c:pt idx="1">
                  <c:v>2519</c:v>
                </c:pt>
                <c:pt idx="2" formatCode="General">
                  <c:v>528</c:v>
                </c:pt>
                <c:pt idx="3">
                  <c:v>1724</c:v>
                </c:pt>
                <c:pt idx="4">
                  <c:v>1392</c:v>
                </c:pt>
                <c:pt idx="5">
                  <c:v>2670</c:v>
                </c:pt>
                <c:pt idx="6">
                  <c:v>3346</c:v>
                </c:pt>
                <c:pt idx="7">
                  <c:v>2417</c:v>
                </c:pt>
                <c:pt idx="8" formatCode="General">
                  <c:v>956</c:v>
                </c:pt>
                <c:pt idx="9" formatCode="General">
                  <c:v>869</c:v>
                </c:pt>
                <c:pt idx="10">
                  <c:v>2474</c:v>
                </c:pt>
                <c:pt idx="11">
                  <c:v>1086</c:v>
                </c:pt>
              </c:numCache>
            </c:numRef>
          </c:val>
        </c:ser>
        <c:ser>
          <c:idx val="1"/>
          <c:order val="1"/>
          <c:tx>
            <c:strRef>
              <c:f>Sheet1!$U$32</c:f>
              <c:strCache>
                <c:ptCount val="1"/>
                <c:pt idx="0">
                  <c:v>TOTAL ARREST 4TH Q 2023</c:v>
                </c:pt>
              </c:strCache>
            </c:strRef>
          </c:tx>
          <c:invertIfNegative val="0"/>
          <c:cat>
            <c:multiLvlStrRef>
              <c:f>Sheet1!$R$33:$S$44</c:f>
              <c:multiLvlStrCache>
                <c:ptCount val="12"/>
                <c:lvl>
                  <c:pt idx="0">
                    <c:v>RS1 Kaduna </c:v>
                  </c:pt>
                  <c:pt idx="1">
                    <c:v>RS2 Lagos </c:v>
                  </c:pt>
                  <c:pt idx="2">
                    <c:v>RS3 Yola </c:v>
                  </c:pt>
                  <c:pt idx="3">
                    <c:v>RS4 Jos </c:v>
                  </c:pt>
                  <c:pt idx="4">
                    <c:v>RS5 Benin </c:v>
                  </c:pt>
                  <c:pt idx="5">
                    <c:v>RS6 Port Harcourt </c:v>
                  </c:pt>
                  <c:pt idx="6">
                    <c:v>RS7 Abuja </c:v>
                  </c:pt>
                  <c:pt idx="7">
                    <c:v>RS8 </c:v>
                  </c:pt>
                  <c:pt idx="8">
                    <c:v>RS9, Enugu </c:v>
                  </c:pt>
                  <c:pt idx="9">
                    <c:v>RS10, Sokoto </c:v>
                  </c:pt>
                  <c:pt idx="10">
                    <c:v>RS11, Osogbo </c:v>
                  </c:pt>
                  <c:pt idx="11">
                    <c:v>RS12 Bauchi </c:v>
                  </c:pt>
                </c:lvl>
                <c:lvl>
                  <c:pt idx="0">
                    <c:v>1</c:v>
                  </c:pt>
                  <c:pt idx="1">
                    <c:v>2</c:v>
                  </c:pt>
                  <c:pt idx="2">
                    <c:v>3</c:v>
                  </c:pt>
                  <c:pt idx="3">
                    <c:v>4</c:v>
                  </c:pt>
                  <c:pt idx="4">
                    <c:v>5</c:v>
                  </c:pt>
                  <c:pt idx="5">
                    <c:v>6</c:v>
                  </c:pt>
                  <c:pt idx="6">
                    <c:v>7</c:v>
                  </c:pt>
                  <c:pt idx="7">
                    <c:v>8</c:v>
                  </c:pt>
                  <c:pt idx="8">
                    <c:v>9</c:v>
                  </c:pt>
                  <c:pt idx="9">
                    <c:v>10</c:v>
                  </c:pt>
                  <c:pt idx="10">
                    <c:v>11</c:v>
                  </c:pt>
                  <c:pt idx="11">
                    <c:v>12</c:v>
                  </c:pt>
                </c:lvl>
              </c:multiLvlStrCache>
            </c:multiLvlStrRef>
          </c:cat>
          <c:val>
            <c:numRef>
              <c:f>Sheet1!$U$33:$U$44</c:f>
              <c:numCache>
                <c:formatCode>#,##0</c:formatCode>
                <c:ptCount val="12"/>
                <c:pt idx="0">
                  <c:v>1906</c:v>
                </c:pt>
                <c:pt idx="1">
                  <c:v>1556</c:v>
                </c:pt>
                <c:pt idx="2" formatCode="General">
                  <c:v>444</c:v>
                </c:pt>
                <c:pt idx="3" formatCode="General">
                  <c:v>921</c:v>
                </c:pt>
                <c:pt idx="4" formatCode="General">
                  <c:v>879</c:v>
                </c:pt>
                <c:pt idx="5" formatCode="General">
                  <c:v>926</c:v>
                </c:pt>
                <c:pt idx="6">
                  <c:v>1839</c:v>
                </c:pt>
                <c:pt idx="7">
                  <c:v>1758</c:v>
                </c:pt>
                <c:pt idx="8" formatCode="General">
                  <c:v>595</c:v>
                </c:pt>
                <c:pt idx="9" formatCode="General">
                  <c:v>579</c:v>
                </c:pt>
                <c:pt idx="10">
                  <c:v>1537</c:v>
                </c:pt>
                <c:pt idx="11" formatCode="General">
                  <c:v>707</c:v>
                </c:pt>
              </c:numCache>
            </c:numRef>
          </c:val>
        </c:ser>
        <c:dLbls>
          <c:showLegendKey val="0"/>
          <c:showVal val="0"/>
          <c:showCatName val="0"/>
          <c:showSerName val="0"/>
          <c:showPercent val="0"/>
          <c:showBubbleSize val="0"/>
        </c:dLbls>
        <c:gapWidth val="150"/>
        <c:shape val="box"/>
        <c:axId val="292161952"/>
        <c:axId val="292161168"/>
        <c:axId val="0"/>
      </c:bar3DChart>
      <c:catAx>
        <c:axId val="292161952"/>
        <c:scaling>
          <c:orientation val="minMax"/>
        </c:scaling>
        <c:delete val="0"/>
        <c:axPos val="l"/>
        <c:numFmt formatCode="General" sourceLinked="0"/>
        <c:majorTickMark val="out"/>
        <c:minorTickMark val="none"/>
        <c:tickLblPos val="nextTo"/>
        <c:crossAx val="292161168"/>
        <c:crosses val="autoZero"/>
        <c:auto val="1"/>
        <c:lblAlgn val="ctr"/>
        <c:lblOffset val="100"/>
        <c:noMultiLvlLbl val="0"/>
      </c:catAx>
      <c:valAx>
        <c:axId val="292161168"/>
        <c:scaling>
          <c:orientation val="minMax"/>
        </c:scaling>
        <c:delete val="0"/>
        <c:axPos val="b"/>
        <c:majorGridlines/>
        <c:numFmt formatCode="#,##0" sourceLinked="1"/>
        <c:majorTickMark val="out"/>
        <c:minorTickMark val="none"/>
        <c:tickLblPos val="nextTo"/>
        <c:crossAx val="292161952"/>
        <c:crosses val="autoZero"/>
        <c:crossBetween val="between"/>
      </c:valAx>
    </c:plotArea>
    <c:legend>
      <c:legendPos val="r"/>
      <c:layout/>
      <c:overlay val="0"/>
    </c:legend>
    <c:plotVisOnly val="1"/>
    <c:dispBlanksAs val="gap"/>
    <c:showDLblsOverMax val="0"/>
  </c:chart>
  <c:txPr>
    <a:bodyPr/>
    <a:lstStyle/>
    <a:p>
      <a:pPr>
        <a:defRPr sz="800">
          <a:latin typeface="Comic Sans MS" pitchFamily="66"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2"/>
    </mc:Choice>
    <mc:Fallback>
      <c:style val="42"/>
    </mc:Fallback>
  </mc:AlternateContent>
  <c:chart>
    <c:autoTitleDeleted val="0"/>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Sheet2!$R$5</c:f>
              <c:strCache>
                <c:ptCount val="1"/>
                <c:pt idx="0">
                  <c:v>GOVT AGENCIES</c:v>
                </c:pt>
              </c:strCache>
            </c:strRef>
          </c:tx>
          <c:invertIfNegative val="0"/>
          <c:cat>
            <c:multiLvlStrRef>
              <c:f>Sheet2!$P$6:$Q$43</c:f>
              <c:multiLvlStrCache>
                <c:ptCount val="38"/>
                <c:lvl>
                  <c:pt idx="0">
                    <c:v>RSHQ ABUJA</c:v>
                  </c:pt>
                  <c:pt idx="1">
                    <c:v>RS1.1 KADUNA</c:v>
                  </c:pt>
                  <c:pt idx="2">
                    <c:v>RS1.2 KANO</c:v>
                  </c:pt>
                  <c:pt idx="3">
                    <c:v>RS1.3 KATSINA</c:v>
                  </c:pt>
                  <c:pt idx="4">
                    <c:v>RS1.4 JIGAWA</c:v>
                  </c:pt>
                  <c:pt idx="5">
                    <c:v>RS2.1 LAGOS</c:v>
                  </c:pt>
                  <c:pt idx="6">
                    <c:v>RS2.2 OGUN</c:v>
                  </c:pt>
                  <c:pt idx="7">
                    <c:v>RS3.1 ADAMAWA</c:v>
                  </c:pt>
                  <c:pt idx="8">
                    <c:v>RS3.2 GOMBE</c:v>
                  </c:pt>
                  <c:pt idx="9">
                    <c:v>RS3.3 TARABA</c:v>
                  </c:pt>
                  <c:pt idx="10">
                    <c:v>RS4.1 PLATEAU</c:v>
                  </c:pt>
                  <c:pt idx="11">
                    <c:v>RS4.2 BENUE</c:v>
                  </c:pt>
                  <c:pt idx="12">
                    <c:v>RS4.3 NASSARAWA</c:v>
                  </c:pt>
                  <c:pt idx="13">
                    <c:v>RS5.1 EDO</c:v>
                  </c:pt>
                  <c:pt idx="14">
                    <c:v>RS5.2 DELTA</c:v>
                  </c:pt>
                  <c:pt idx="15">
                    <c:v>RS5.3 ANAMBRA</c:v>
                  </c:pt>
                  <c:pt idx="16">
                    <c:v>RS6.1 RIVER</c:v>
                  </c:pt>
                  <c:pt idx="17">
                    <c:v>RS6.2 C/RIVER</c:v>
                  </c:pt>
                  <c:pt idx="18">
                    <c:v>RS6.3 A/IBOM</c:v>
                  </c:pt>
                  <c:pt idx="19">
                    <c:v>RS6.4 BAYELSA</c:v>
                  </c:pt>
                  <c:pt idx="20">
                    <c:v>RS7.1 FCT</c:v>
                  </c:pt>
                  <c:pt idx="21">
                    <c:v>RS7.2 NIGER</c:v>
                  </c:pt>
                  <c:pt idx="22">
                    <c:v>RS8.1 KWARA</c:v>
                  </c:pt>
                  <c:pt idx="23">
                    <c:v>RS8.2 EKITI</c:v>
                  </c:pt>
                  <c:pt idx="24">
                    <c:v>RS8.3 KOGI</c:v>
                  </c:pt>
                  <c:pt idx="25">
                    <c:v>RS9.1 ENUGU</c:v>
                  </c:pt>
                  <c:pt idx="26">
                    <c:v>RS9.2 EBONYI</c:v>
                  </c:pt>
                  <c:pt idx="27">
                    <c:v>RS9.3ABIA</c:v>
                  </c:pt>
                  <c:pt idx="28">
                    <c:v>RS9.4 IMO</c:v>
                  </c:pt>
                  <c:pt idx="29">
                    <c:v>RS10.1 SOKOTO</c:v>
                  </c:pt>
                  <c:pt idx="30">
                    <c:v>RS10.2 KEBBI</c:v>
                  </c:pt>
                  <c:pt idx="31">
                    <c:v>RS10.3 ZAMFARA</c:v>
                  </c:pt>
                  <c:pt idx="32">
                    <c:v>RS11.1 OSUN</c:v>
                  </c:pt>
                  <c:pt idx="33">
                    <c:v>RS11.2 ONDO</c:v>
                  </c:pt>
                  <c:pt idx="34">
                    <c:v>RS11.3 OYO</c:v>
                  </c:pt>
                  <c:pt idx="35">
                    <c:v>RS12.1 BAUCHI</c:v>
                  </c:pt>
                  <c:pt idx="36">
                    <c:v>RS12.2 BORNO</c:v>
                  </c:pt>
                  <c:pt idx="37">
                    <c:v>RS12.3 YOBE</c:v>
                  </c:pt>
                </c:lvl>
                <c:lvl>
                  <c:pt idx="0">
                    <c:v>RSHQ ABUJA</c:v>
                  </c:pt>
                  <c:pt idx="1">
                    <c:v>RS 1 KADUNA</c:v>
                  </c:pt>
                  <c:pt idx="5">
                    <c:v>RS 2 LAGOS</c:v>
                  </c:pt>
                  <c:pt idx="7">
                    <c:v>RS 3 YOLA</c:v>
                  </c:pt>
                  <c:pt idx="10">
                    <c:v>RS 4 JOS</c:v>
                  </c:pt>
                  <c:pt idx="13">
                    <c:v>RS 5 BENIN</c:v>
                  </c:pt>
                  <c:pt idx="16">
                    <c:v>RS 6 P/H</c:v>
                  </c:pt>
                  <c:pt idx="20">
                    <c:v>RS 7 ABUJA</c:v>
                  </c:pt>
                  <c:pt idx="22">
                    <c:v>RS 8 ILORIN</c:v>
                  </c:pt>
                  <c:pt idx="25">
                    <c:v>RS 9 ENUGU</c:v>
                  </c:pt>
                  <c:pt idx="29">
                    <c:v>RS 10 SOKOTO</c:v>
                  </c:pt>
                  <c:pt idx="32">
                    <c:v>RS 11 OSOGBO</c:v>
                  </c:pt>
                  <c:pt idx="35">
                    <c:v>RS 12 BAUCHI</c:v>
                  </c:pt>
                </c:lvl>
              </c:multiLvlStrCache>
            </c:multiLvlStrRef>
          </c:cat>
          <c:val>
            <c:numRef>
              <c:f>Sheet2!$R$6:$R$43</c:f>
              <c:numCache>
                <c:formatCode>General</c:formatCode>
                <c:ptCount val="38"/>
                <c:pt idx="0">
                  <c:v>42</c:v>
                </c:pt>
                <c:pt idx="1">
                  <c:v>14</c:v>
                </c:pt>
                <c:pt idx="2">
                  <c:v>15</c:v>
                </c:pt>
                <c:pt idx="3">
                  <c:v>4</c:v>
                </c:pt>
                <c:pt idx="4">
                  <c:v>22</c:v>
                </c:pt>
                <c:pt idx="5">
                  <c:v>6</c:v>
                </c:pt>
                <c:pt idx="6">
                  <c:v>24</c:v>
                </c:pt>
                <c:pt idx="7">
                  <c:v>64</c:v>
                </c:pt>
                <c:pt idx="8">
                  <c:v>21</c:v>
                </c:pt>
                <c:pt idx="9">
                  <c:v>9</c:v>
                </c:pt>
                <c:pt idx="10">
                  <c:v>12</c:v>
                </c:pt>
                <c:pt idx="11">
                  <c:v>17</c:v>
                </c:pt>
                <c:pt idx="12">
                  <c:v>10</c:v>
                </c:pt>
                <c:pt idx="13">
                  <c:v>10</c:v>
                </c:pt>
                <c:pt idx="14">
                  <c:v>11</c:v>
                </c:pt>
                <c:pt idx="15">
                  <c:v>7</c:v>
                </c:pt>
                <c:pt idx="16">
                  <c:v>21</c:v>
                </c:pt>
                <c:pt idx="17">
                  <c:v>3</c:v>
                </c:pt>
                <c:pt idx="18">
                  <c:v>11</c:v>
                </c:pt>
                <c:pt idx="19">
                  <c:v>22</c:v>
                </c:pt>
                <c:pt idx="20">
                  <c:v>14</c:v>
                </c:pt>
                <c:pt idx="21">
                  <c:v>1</c:v>
                </c:pt>
                <c:pt idx="22">
                  <c:v>3</c:v>
                </c:pt>
                <c:pt idx="23">
                  <c:v>25</c:v>
                </c:pt>
                <c:pt idx="24">
                  <c:v>13</c:v>
                </c:pt>
                <c:pt idx="25">
                  <c:v>0</c:v>
                </c:pt>
                <c:pt idx="26">
                  <c:v>5</c:v>
                </c:pt>
                <c:pt idx="27">
                  <c:v>7</c:v>
                </c:pt>
                <c:pt idx="28">
                  <c:v>11</c:v>
                </c:pt>
                <c:pt idx="29">
                  <c:v>2</c:v>
                </c:pt>
                <c:pt idx="30">
                  <c:v>11</c:v>
                </c:pt>
                <c:pt idx="31">
                  <c:v>65</c:v>
                </c:pt>
                <c:pt idx="32">
                  <c:v>6</c:v>
                </c:pt>
                <c:pt idx="33">
                  <c:v>8</c:v>
                </c:pt>
                <c:pt idx="34">
                  <c:v>6</c:v>
                </c:pt>
                <c:pt idx="35">
                  <c:v>5</c:v>
                </c:pt>
                <c:pt idx="36">
                  <c:v>11</c:v>
                </c:pt>
                <c:pt idx="37">
                  <c:v>0</c:v>
                </c:pt>
              </c:numCache>
            </c:numRef>
          </c:val>
        </c:ser>
        <c:ser>
          <c:idx val="1"/>
          <c:order val="1"/>
          <c:tx>
            <c:strRef>
              <c:f>Sheet2!$S$5</c:f>
              <c:strCache>
                <c:ptCount val="1"/>
                <c:pt idx="0">
                  <c:v>NGOs</c:v>
                </c:pt>
              </c:strCache>
            </c:strRef>
          </c:tx>
          <c:invertIfNegative val="0"/>
          <c:cat>
            <c:multiLvlStrRef>
              <c:f>Sheet2!$P$6:$Q$43</c:f>
              <c:multiLvlStrCache>
                <c:ptCount val="38"/>
                <c:lvl>
                  <c:pt idx="0">
                    <c:v>RSHQ ABUJA</c:v>
                  </c:pt>
                  <c:pt idx="1">
                    <c:v>RS1.1 KADUNA</c:v>
                  </c:pt>
                  <c:pt idx="2">
                    <c:v>RS1.2 KANO</c:v>
                  </c:pt>
                  <c:pt idx="3">
                    <c:v>RS1.3 KATSINA</c:v>
                  </c:pt>
                  <c:pt idx="4">
                    <c:v>RS1.4 JIGAWA</c:v>
                  </c:pt>
                  <c:pt idx="5">
                    <c:v>RS2.1 LAGOS</c:v>
                  </c:pt>
                  <c:pt idx="6">
                    <c:v>RS2.2 OGUN</c:v>
                  </c:pt>
                  <c:pt idx="7">
                    <c:v>RS3.1 ADAMAWA</c:v>
                  </c:pt>
                  <c:pt idx="8">
                    <c:v>RS3.2 GOMBE</c:v>
                  </c:pt>
                  <c:pt idx="9">
                    <c:v>RS3.3 TARABA</c:v>
                  </c:pt>
                  <c:pt idx="10">
                    <c:v>RS4.1 PLATEAU</c:v>
                  </c:pt>
                  <c:pt idx="11">
                    <c:v>RS4.2 BENUE</c:v>
                  </c:pt>
                  <c:pt idx="12">
                    <c:v>RS4.3 NASSARAWA</c:v>
                  </c:pt>
                  <c:pt idx="13">
                    <c:v>RS5.1 EDO</c:v>
                  </c:pt>
                  <c:pt idx="14">
                    <c:v>RS5.2 DELTA</c:v>
                  </c:pt>
                  <c:pt idx="15">
                    <c:v>RS5.3 ANAMBRA</c:v>
                  </c:pt>
                  <c:pt idx="16">
                    <c:v>RS6.1 RIVER</c:v>
                  </c:pt>
                  <c:pt idx="17">
                    <c:v>RS6.2 C/RIVER</c:v>
                  </c:pt>
                  <c:pt idx="18">
                    <c:v>RS6.3 A/IBOM</c:v>
                  </c:pt>
                  <c:pt idx="19">
                    <c:v>RS6.4 BAYELSA</c:v>
                  </c:pt>
                  <c:pt idx="20">
                    <c:v>RS7.1 FCT</c:v>
                  </c:pt>
                  <c:pt idx="21">
                    <c:v>RS7.2 NIGER</c:v>
                  </c:pt>
                  <c:pt idx="22">
                    <c:v>RS8.1 KWARA</c:v>
                  </c:pt>
                  <c:pt idx="23">
                    <c:v>RS8.2 EKITI</c:v>
                  </c:pt>
                  <c:pt idx="24">
                    <c:v>RS8.3 KOGI</c:v>
                  </c:pt>
                  <c:pt idx="25">
                    <c:v>RS9.1 ENUGU</c:v>
                  </c:pt>
                  <c:pt idx="26">
                    <c:v>RS9.2 EBONYI</c:v>
                  </c:pt>
                  <c:pt idx="27">
                    <c:v>RS9.3ABIA</c:v>
                  </c:pt>
                  <c:pt idx="28">
                    <c:v>RS9.4 IMO</c:v>
                  </c:pt>
                  <c:pt idx="29">
                    <c:v>RS10.1 SOKOTO</c:v>
                  </c:pt>
                  <c:pt idx="30">
                    <c:v>RS10.2 KEBBI</c:v>
                  </c:pt>
                  <c:pt idx="31">
                    <c:v>RS10.3 ZAMFARA</c:v>
                  </c:pt>
                  <c:pt idx="32">
                    <c:v>RS11.1 OSUN</c:v>
                  </c:pt>
                  <c:pt idx="33">
                    <c:v>RS11.2 ONDO</c:v>
                  </c:pt>
                  <c:pt idx="34">
                    <c:v>RS11.3 OYO</c:v>
                  </c:pt>
                  <c:pt idx="35">
                    <c:v>RS12.1 BAUCHI</c:v>
                  </c:pt>
                  <c:pt idx="36">
                    <c:v>RS12.2 BORNO</c:v>
                  </c:pt>
                  <c:pt idx="37">
                    <c:v>RS12.3 YOBE</c:v>
                  </c:pt>
                </c:lvl>
                <c:lvl>
                  <c:pt idx="0">
                    <c:v>RSHQ ABUJA</c:v>
                  </c:pt>
                  <c:pt idx="1">
                    <c:v>RS 1 KADUNA</c:v>
                  </c:pt>
                  <c:pt idx="5">
                    <c:v>RS 2 LAGOS</c:v>
                  </c:pt>
                  <c:pt idx="7">
                    <c:v>RS 3 YOLA</c:v>
                  </c:pt>
                  <c:pt idx="10">
                    <c:v>RS 4 JOS</c:v>
                  </c:pt>
                  <c:pt idx="13">
                    <c:v>RS 5 BENIN</c:v>
                  </c:pt>
                  <c:pt idx="16">
                    <c:v>RS 6 P/H</c:v>
                  </c:pt>
                  <c:pt idx="20">
                    <c:v>RS 7 ABUJA</c:v>
                  </c:pt>
                  <c:pt idx="22">
                    <c:v>RS 8 ILORIN</c:v>
                  </c:pt>
                  <c:pt idx="25">
                    <c:v>RS 9 ENUGU</c:v>
                  </c:pt>
                  <c:pt idx="29">
                    <c:v>RS 10 SOKOTO</c:v>
                  </c:pt>
                  <c:pt idx="32">
                    <c:v>RS 11 OSOGBO</c:v>
                  </c:pt>
                  <c:pt idx="35">
                    <c:v>RS 12 BAUCHI</c:v>
                  </c:pt>
                </c:lvl>
              </c:multiLvlStrCache>
            </c:multiLvlStrRef>
          </c:cat>
          <c:val>
            <c:numRef>
              <c:f>Sheet2!$S$6:$S$43</c:f>
              <c:numCache>
                <c:formatCode>General</c:formatCode>
                <c:ptCount val="38"/>
                <c:pt idx="0">
                  <c:v>103</c:v>
                </c:pt>
                <c:pt idx="1">
                  <c:v>8</c:v>
                </c:pt>
                <c:pt idx="2">
                  <c:v>1</c:v>
                </c:pt>
                <c:pt idx="3">
                  <c:v>1</c:v>
                </c:pt>
                <c:pt idx="4">
                  <c:v>6</c:v>
                </c:pt>
                <c:pt idx="5">
                  <c:v>2</c:v>
                </c:pt>
                <c:pt idx="6">
                  <c:v>0</c:v>
                </c:pt>
                <c:pt idx="7">
                  <c:v>3</c:v>
                </c:pt>
                <c:pt idx="8">
                  <c:v>0</c:v>
                </c:pt>
                <c:pt idx="9">
                  <c:v>0</c:v>
                </c:pt>
                <c:pt idx="10">
                  <c:v>0</c:v>
                </c:pt>
                <c:pt idx="11">
                  <c:v>1</c:v>
                </c:pt>
                <c:pt idx="12">
                  <c:v>0</c:v>
                </c:pt>
                <c:pt idx="13">
                  <c:v>0</c:v>
                </c:pt>
                <c:pt idx="14">
                  <c:v>0</c:v>
                </c:pt>
                <c:pt idx="15">
                  <c:v>0</c:v>
                </c:pt>
                <c:pt idx="16">
                  <c:v>3</c:v>
                </c:pt>
                <c:pt idx="17">
                  <c:v>0</c:v>
                </c:pt>
                <c:pt idx="18">
                  <c:v>1</c:v>
                </c:pt>
                <c:pt idx="19">
                  <c:v>4</c:v>
                </c:pt>
                <c:pt idx="20">
                  <c:v>6</c:v>
                </c:pt>
                <c:pt idx="21">
                  <c:v>10</c:v>
                </c:pt>
                <c:pt idx="22">
                  <c:v>1</c:v>
                </c:pt>
                <c:pt idx="23">
                  <c:v>4</c:v>
                </c:pt>
                <c:pt idx="24">
                  <c:v>18</c:v>
                </c:pt>
                <c:pt idx="25">
                  <c:v>0</c:v>
                </c:pt>
                <c:pt idx="26">
                  <c:v>0</c:v>
                </c:pt>
                <c:pt idx="27">
                  <c:v>0</c:v>
                </c:pt>
                <c:pt idx="28">
                  <c:v>0</c:v>
                </c:pt>
                <c:pt idx="29">
                  <c:v>2</c:v>
                </c:pt>
                <c:pt idx="30">
                  <c:v>3</c:v>
                </c:pt>
                <c:pt idx="31">
                  <c:v>8</c:v>
                </c:pt>
                <c:pt idx="32">
                  <c:v>1</c:v>
                </c:pt>
                <c:pt idx="33">
                  <c:v>1</c:v>
                </c:pt>
                <c:pt idx="34">
                  <c:v>0</c:v>
                </c:pt>
                <c:pt idx="35">
                  <c:v>0</c:v>
                </c:pt>
                <c:pt idx="36">
                  <c:v>0</c:v>
                </c:pt>
                <c:pt idx="37">
                  <c:v>0</c:v>
                </c:pt>
              </c:numCache>
            </c:numRef>
          </c:val>
        </c:ser>
        <c:ser>
          <c:idx val="2"/>
          <c:order val="2"/>
          <c:tx>
            <c:strRef>
              <c:f>Sheet2!$T$5</c:f>
              <c:strCache>
                <c:ptCount val="1"/>
                <c:pt idx="0">
                  <c:v>CORPORATE ORGs</c:v>
                </c:pt>
              </c:strCache>
            </c:strRef>
          </c:tx>
          <c:invertIfNegative val="0"/>
          <c:cat>
            <c:multiLvlStrRef>
              <c:f>Sheet2!$P$6:$Q$43</c:f>
              <c:multiLvlStrCache>
                <c:ptCount val="38"/>
                <c:lvl>
                  <c:pt idx="0">
                    <c:v>RSHQ ABUJA</c:v>
                  </c:pt>
                  <c:pt idx="1">
                    <c:v>RS1.1 KADUNA</c:v>
                  </c:pt>
                  <c:pt idx="2">
                    <c:v>RS1.2 KANO</c:v>
                  </c:pt>
                  <c:pt idx="3">
                    <c:v>RS1.3 KATSINA</c:v>
                  </c:pt>
                  <c:pt idx="4">
                    <c:v>RS1.4 JIGAWA</c:v>
                  </c:pt>
                  <c:pt idx="5">
                    <c:v>RS2.1 LAGOS</c:v>
                  </c:pt>
                  <c:pt idx="6">
                    <c:v>RS2.2 OGUN</c:v>
                  </c:pt>
                  <c:pt idx="7">
                    <c:v>RS3.1 ADAMAWA</c:v>
                  </c:pt>
                  <c:pt idx="8">
                    <c:v>RS3.2 GOMBE</c:v>
                  </c:pt>
                  <c:pt idx="9">
                    <c:v>RS3.3 TARABA</c:v>
                  </c:pt>
                  <c:pt idx="10">
                    <c:v>RS4.1 PLATEAU</c:v>
                  </c:pt>
                  <c:pt idx="11">
                    <c:v>RS4.2 BENUE</c:v>
                  </c:pt>
                  <c:pt idx="12">
                    <c:v>RS4.3 NASSARAWA</c:v>
                  </c:pt>
                  <c:pt idx="13">
                    <c:v>RS5.1 EDO</c:v>
                  </c:pt>
                  <c:pt idx="14">
                    <c:v>RS5.2 DELTA</c:v>
                  </c:pt>
                  <c:pt idx="15">
                    <c:v>RS5.3 ANAMBRA</c:v>
                  </c:pt>
                  <c:pt idx="16">
                    <c:v>RS6.1 RIVER</c:v>
                  </c:pt>
                  <c:pt idx="17">
                    <c:v>RS6.2 C/RIVER</c:v>
                  </c:pt>
                  <c:pt idx="18">
                    <c:v>RS6.3 A/IBOM</c:v>
                  </c:pt>
                  <c:pt idx="19">
                    <c:v>RS6.4 BAYELSA</c:v>
                  </c:pt>
                  <c:pt idx="20">
                    <c:v>RS7.1 FCT</c:v>
                  </c:pt>
                  <c:pt idx="21">
                    <c:v>RS7.2 NIGER</c:v>
                  </c:pt>
                  <c:pt idx="22">
                    <c:v>RS8.1 KWARA</c:v>
                  </c:pt>
                  <c:pt idx="23">
                    <c:v>RS8.2 EKITI</c:v>
                  </c:pt>
                  <c:pt idx="24">
                    <c:v>RS8.3 KOGI</c:v>
                  </c:pt>
                  <c:pt idx="25">
                    <c:v>RS9.1 ENUGU</c:v>
                  </c:pt>
                  <c:pt idx="26">
                    <c:v>RS9.2 EBONYI</c:v>
                  </c:pt>
                  <c:pt idx="27">
                    <c:v>RS9.3ABIA</c:v>
                  </c:pt>
                  <c:pt idx="28">
                    <c:v>RS9.4 IMO</c:v>
                  </c:pt>
                  <c:pt idx="29">
                    <c:v>RS10.1 SOKOTO</c:v>
                  </c:pt>
                  <c:pt idx="30">
                    <c:v>RS10.2 KEBBI</c:v>
                  </c:pt>
                  <c:pt idx="31">
                    <c:v>RS10.3 ZAMFARA</c:v>
                  </c:pt>
                  <c:pt idx="32">
                    <c:v>RS11.1 OSUN</c:v>
                  </c:pt>
                  <c:pt idx="33">
                    <c:v>RS11.2 ONDO</c:v>
                  </c:pt>
                  <c:pt idx="34">
                    <c:v>RS11.3 OYO</c:v>
                  </c:pt>
                  <c:pt idx="35">
                    <c:v>RS12.1 BAUCHI</c:v>
                  </c:pt>
                  <c:pt idx="36">
                    <c:v>RS12.2 BORNO</c:v>
                  </c:pt>
                  <c:pt idx="37">
                    <c:v>RS12.3 YOBE</c:v>
                  </c:pt>
                </c:lvl>
                <c:lvl>
                  <c:pt idx="0">
                    <c:v>RSHQ ABUJA</c:v>
                  </c:pt>
                  <c:pt idx="1">
                    <c:v>RS 1 KADUNA</c:v>
                  </c:pt>
                  <c:pt idx="5">
                    <c:v>RS 2 LAGOS</c:v>
                  </c:pt>
                  <c:pt idx="7">
                    <c:v>RS 3 YOLA</c:v>
                  </c:pt>
                  <c:pt idx="10">
                    <c:v>RS 4 JOS</c:v>
                  </c:pt>
                  <c:pt idx="13">
                    <c:v>RS 5 BENIN</c:v>
                  </c:pt>
                  <c:pt idx="16">
                    <c:v>RS 6 P/H</c:v>
                  </c:pt>
                  <c:pt idx="20">
                    <c:v>RS 7 ABUJA</c:v>
                  </c:pt>
                  <c:pt idx="22">
                    <c:v>RS 8 ILORIN</c:v>
                  </c:pt>
                  <c:pt idx="25">
                    <c:v>RS 9 ENUGU</c:v>
                  </c:pt>
                  <c:pt idx="29">
                    <c:v>RS 10 SOKOTO</c:v>
                  </c:pt>
                  <c:pt idx="32">
                    <c:v>RS 11 OSOGBO</c:v>
                  </c:pt>
                  <c:pt idx="35">
                    <c:v>RS 12 BAUCHI</c:v>
                  </c:pt>
                </c:lvl>
              </c:multiLvlStrCache>
            </c:multiLvlStrRef>
          </c:cat>
          <c:val>
            <c:numRef>
              <c:f>Sheet2!$T$6:$T$43</c:f>
              <c:numCache>
                <c:formatCode>General</c:formatCode>
                <c:ptCount val="38"/>
                <c:pt idx="0">
                  <c:v>16</c:v>
                </c:pt>
                <c:pt idx="1">
                  <c:v>8</c:v>
                </c:pt>
                <c:pt idx="2">
                  <c:v>6</c:v>
                </c:pt>
                <c:pt idx="3">
                  <c:v>15</c:v>
                </c:pt>
                <c:pt idx="4">
                  <c:v>3</c:v>
                </c:pt>
                <c:pt idx="5">
                  <c:v>17</c:v>
                </c:pt>
                <c:pt idx="6">
                  <c:v>40</c:v>
                </c:pt>
                <c:pt idx="7">
                  <c:v>6</c:v>
                </c:pt>
                <c:pt idx="8">
                  <c:v>7</c:v>
                </c:pt>
                <c:pt idx="9">
                  <c:v>5</c:v>
                </c:pt>
                <c:pt idx="10">
                  <c:v>14</c:v>
                </c:pt>
                <c:pt idx="11">
                  <c:v>5</c:v>
                </c:pt>
                <c:pt idx="12">
                  <c:v>4</c:v>
                </c:pt>
                <c:pt idx="13">
                  <c:v>11</c:v>
                </c:pt>
                <c:pt idx="14">
                  <c:v>0</c:v>
                </c:pt>
                <c:pt idx="15">
                  <c:v>68</c:v>
                </c:pt>
                <c:pt idx="16">
                  <c:v>14</c:v>
                </c:pt>
                <c:pt idx="17">
                  <c:v>7</c:v>
                </c:pt>
                <c:pt idx="18">
                  <c:v>7</c:v>
                </c:pt>
                <c:pt idx="19">
                  <c:v>0</c:v>
                </c:pt>
                <c:pt idx="20">
                  <c:v>11</c:v>
                </c:pt>
                <c:pt idx="21">
                  <c:v>10</c:v>
                </c:pt>
                <c:pt idx="22">
                  <c:v>8</c:v>
                </c:pt>
                <c:pt idx="23">
                  <c:v>7</c:v>
                </c:pt>
                <c:pt idx="24">
                  <c:v>5</c:v>
                </c:pt>
                <c:pt idx="25">
                  <c:v>0</c:v>
                </c:pt>
                <c:pt idx="26">
                  <c:v>3</c:v>
                </c:pt>
                <c:pt idx="27">
                  <c:v>6</c:v>
                </c:pt>
                <c:pt idx="28">
                  <c:v>11</c:v>
                </c:pt>
                <c:pt idx="29">
                  <c:v>0</c:v>
                </c:pt>
                <c:pt idx="30">
                  <c:v>3</c:v>
                </c:pt>
                <c:pt idx="31">
                  <c:v>14</c:v>
                </c:pt>
                <c:pt idx="32">
                  <c:v>4</c:v>
                </c:pt>
                <c:pt idx="33">
                  <c:v>8</c:v>
                </c:pt>
                <c:pt idx="34">
                  <c:v>47</c:v>
                </c:pt>
                <c:pt idx="35">
                  <c:v>3</c:v>
                </c:pt>
                <c:pt idx="36">
                  <c:v>8</c:v>
                </c:pt>
                <c:pt idx="37">
                  <c:v>0</c:v>
                </c:pt>
              </c:numCache>
            </c:numRef>
          </c:val>
        </c:ser>
        <c:dLbls>
          <c:showLegendKey val="0"/>
          <c:showVal val="0"/>
          <c:showCatName val="0"/>
          <c:showSerName val="0"/>
          <c:showPercent val="0"/>
          <c:showBubbleSize val="0"/>
        </c:dLbls>
        <c:gapWidth val="150"/>
        <c:shape val="box"/>
        <c:axId val="743469448"/>
        <c:axId val="743465920"/>
        <c:axId val="0"/>
      </c:bar3DChart>
      <c:catAx>
        <c:axId val="743469448"/>
        <c:scaling>
          <c:orientation val="minMax"/>
        </c:scaling>
        <c:delete val="0"/>
        <c:axPos val="l"/>
        <c:numFmt formatCode="General" sourceLinked="0"/>
        <c:majorTickMark val="out"/>
        <c:minorTickMark val="none"/>
        <c:tickLblPos val="nextTo"/>
        <c:crossAx val="743465920"/>
        <c:crosses val="autoZero"/>
        <c:auto val="1"/>
        <c:lblAlgn val="ctr"/>
        <c:lblOffset val="100"/>
        <c:noMultiLvlLbl val="0"/>
      </c:catAx>
      <c:valAx>
        <c:axId val="743465920"/>
        <c:scaling>
          <c:orientation val="minMax"/>
        </c:scaling>
        <c:delete val="0"/>
        <c:axPos val="b"/>
        <c:majorGridlines/>
        <c:numFmt formatCode="General" sourceLinked="1"/>
        <c:majorTickMark val="out"/>
        <c:minorTickMark val="none"/>
        <c:tickLblPos val="nextTo"/>
        <c:crossAx val="743469448"/>
        <c:crosses val="autoZero"/>
        <c:crossBetween val="between"/>
      </c:valAx>
    </c:plotArea>
    <c:legend>
      <c:legendPos val="r"/>
      <c:layout/>
      <c:overlay val="0"/>
    </c:legend>
    <c:plotVisOnly val="1"/>
    <c:dispBlanksAs val="gap"/>
    <c:showDLblsOverMax val="0"/>
  </c:chart>
  <c:txPr>
    <a:bodyPr/>
    <a:lstStyle/>
    <a:p>
      <a:pPr>
        <a:defRPr sz="800">
          <a:latin typeface="Comic Sans MS" pitchFamily="66"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2"/>
    </mc:Choice>
    <mc:Fallback>
      <c:style val="4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Sheet1!$B$331</c:f>
              <c:strCache>
                <c:ptCount val="1"/>
                <c:pt idx="0">
                  <c:v>OCTOBER</c:v>
                </c:pt>
              </c:strCache>
            </c:strRef>
          </c:tx>
          <c:invertIfNegative val="0"/>
          <c:cat>
            <c:strRef>
              <c:f>Sheet1!$C$330:$F$330</c:f>
              <c:strCache>
                <c:ptCount val="4"/>
                <c:pt idx="0">
                  <c:v>NO.OF RESCUE CARRIED OUT</c:v>
                </c:pt>
                <c:pt idx="1">
                  <c:v>MEETINGS (MAX 27)</c:v>
                </c:pt>
                <c:pt idx="2">
                  <c:v>ATTENDANCE (MAX 540)</c:v>
                </c:pt>
                <c:pt idx="3">
                  <c:v>TRAINING (MAX 27)</c:v>
                </c:pt>
              </c:strCache>
            </c:strRef>
          </c:cat>
          <c:val>
            <c:numRef>
              <c:f>Sheet1!$C$331:$F$331</c:f>
              <c:numCache>
                <c:formatCode>General</c:formatCode>
                <c:ptCount val="4"/>
                <c:pt idx="0">
                  <c:v>14</c:v>
                </c:pt>
                <c:pt idx="1">
                  <c:v>15</c:v>
                </c:pt>
                <c:pt idx="2">
                  <c:v>30</c:v>
                </c:pt>
                <c:pt idx="3">
                  <c:v>0</c:v>
                </c:pt>
              </c:numCache>
            </c:numRef>
          </c:val>
        </c:ser>
        <c:ser>
          <c:idx val="1"/>
          <c:order val="1"/>
          <c:tx>
            <c:strRef>
              <c:f>Sheet1!$B$332</c:f>
              <c:strCache>
                <c:ptCount val="1"/>
                <c:pt idx="0">
                  <c:v>NOVEMBER</c:v>
                </c:pt>
              </c:strCache>
            </c:strRef>
          </c:tx>
          <c:invertIfNegative val="0"/>
          <c:cat>
            <c:strRef>
              <c:f>Sheet1!$C$330:$F$330</c:f>
              <c:strCache>
                <c:ptCount val="4"/>
                <c:pt idx="0">
                  <c:v>NO.OF RESCUE CARRIED OUT</c:v>
                </c:pt>
                <c:pt idx="1">
                  <c:v>MEETINGS (MAX 27)</c:v>
                </c:pt>
                <c:pt idx="2">
                  <c:v>ATTENDANCE (MAX 540)</c:v>
                </c:pt>
                <c:pt idx="3">
                  <c:v>TRAINING (MAX 27)</c:v>
                </c:pt>
              </c:strCache>
            </c:strRef>
          </c:cat>
          <c:val>
            <c:numRef>
              <c:f>Sheet1!$C$332:$F$332</c:f>
              <c:numCache>
                <c:formatCode>General</c:formatCode>
                <c:ptCount val="4"/>
                <c:pt idx="0">
                  <c:v>18</c:v>
                </c:pt>
                <c:pt idx="1">
                  <c:v>5</c:v>
                </c:pt>
                <c:pt idx="2">
                  <c:v>43</c:v>
                </c:pt>
                <c:pt idx="3">
                  <c:v>2</c:v>
                </c:pt>
              </c:numCache>
            </c:numRef>
          </c:val>
        </c:ser>
        <c:ser>
          <c:idx val="2"/>
          <c:order val="2"/>
          <c:tx>
            <c:strRef>
              <c:f>Sheet1!$B$333</c:f>
              <c:strCache>
                <c:ptCount val="1"/>
                <c:pt idx="0">
                  <c:v>DECEMBER</c:v>
                </c:pt>
              </c:strCache>
            </c:strRef>
          </c:tx>
          <c:invertIfNegative val="0"/>
          <c:cat>
            <c:strRef>
              <c:f>Sheet1!$C$330:$F$330</c:f>
              <c:strCache>
                <c:ptCount val="4"/>
                <c:pt idx="0">
                  <c:v>NO.OF RESCUE CARRIED OUT</c:v>
                </c:pt>
                <c:pt idx="1">
                  <c:v>MEETINGS (MAX 27)</c:v>
                </c:pt>
                <c:pt idx="2">
                  <c:v>ATTENDANCE (MAX 540)</c:v>
                </c:pt>
                <c:pt idx="3">
                  <c:v>TRAINING (MAX 27)</c:v>
                </c:pt>
              </c:strCache>
            </c:strRef>
          </c:cat>
          <c:val>
            <c:numRef>
              <c:f>Sheet1!$C$333:$F$333</c:f>
              <c:numCache>
                <c:formatCode>General</c:formatCode>
                <c:ptCount val="4"/>
                <c:pt idx="0">
                  <c:v>16</c:v>
                </c:pt>
                <c:pt idx="1">
                  <c:v>2</c:v>
                </c:pt>
                <c:pt idx="2">
                  <c:v>32</c:v>
                </c:pt>
                <c:pt idx="3">
                  <c:v>1</c:v>
                </c:pt>
              </c:numCache>
            </c:numRef>
          </c:val>
        </c:ser>
        <c:dLbls>
          <c:showLegendKey val="0"/>
          <c:showVal val="0"/>
          <c:showCatName val="0"/>
          <c:showSerName val="0"/>
          <c:showPercent val="0"/>
          <c:showBubbleSize val="0"/>
        </c:dLbls>
        <c:gapWidth val="150"/>
        <c:shape val="box"/>
        <c:axId val="294509320"/>
        <c:axId val="294505400"/>
        <c:axId val="0"/>
      </c:bar3DChart>
      <c:catAx>
        <c:axId val="294509320"/>
        <c:scaling>
          <c:orientation val="minMax"/>
        </c:scaling>
        <c:delete val="0"/>
        <c:axPos val="b"/>
        <c:numFmt formatCode="General" sourceLinked="0"/>
        <c:majorTickMark val="out"/>
        <c:minorTickMark val="none"/>
        <c:tickLblPos val="nextTo"/>
        <c:crossAx val="294505400"/>
        <c:crosses val="autoZero"/>
        <c:auto val="1"/>
        <c:lblAlgn val="ctr"/>
        <c:lblOffset val="100"/>
        <c:noMultiLvlLbl val="0"/>
      </c:catAx>
      <c:valAx>
        <c:axId val="294505400"/>
        <c:scaling>
          <c:orientation val="minMax"/>
        </c:scaling>
        <c:delete val="0"/>
        <c:axPos val="l"/>
        <c:majorGridlines/>
        <c:numFmt formatCode="General" sourceLinked="1"/>
        <c:majorTickMark val="out"/>
        <c:minorTickMark val="none"/>
        <c:tickLblPos val="nextTo"/>
        <c:crossAx val="294509320"/>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3"/>
    </mc:Choice>
    <mc:Fallback>
      <c:style val="43"/>
    </mc:Fallback>
  </mc:AlternateContent>
  <c:chart>
    <c:autoTitleDeleted val="0"/>
    <c:view3D>
      <c:rotX val="15"/>
      <c:rotY val="20"/>
      <c:rAngAx val="0"/>
    </c:view3D>
    <c:floor>
      <c:thickness val="0"/>
    </c:floor>
    <c:sideWall>
      <c:thickness val="0"/>
    </c:sideWall>
    <c:backWall>
      <c:thickness val="0"/>
    </c:backWall>
    <c:plotArea>
      <c:layout/>
      <c:bar3DChart>
        <c:barDir val="col"/>
        <c:grouping val="standard"/>
        <c:varyColors val="0"/>
        <c:ser>
          <c:idx val="0"/>
          <c:order val="0"/>
          <c:tx>
            <c:strRef>
              <c:f>Sheet1!$C$438</c:f>
              <c:strCache>
                <c:ptCount val="1"/>
                <c:pt idx="0">
                  <c:v>Field</c:v>
                </c:pt>
              </c:strCache>
            </c:strRef>
          </c:tx>
          <c:invertIfNegative val="0"/>
          <c:cat>
            <c:strRef>
              <c:f>Sheet1!$B$439:$B$442</c:f>
              <c:strCache>
                <c:ptCount val="4"/>
                <c:pt idx="0">
                  <c:v>Patrol</c:v>
                </c:pt>
                <c:pt idx="1">
                  <c:v>Admin</c:v>
                </c:pt>
                <c:pt idx="2">
                  <c:v>Ambulances</c:v>
                </c:pt>
                <c:pt idx="3">
                  <c:v>Tow Trucks</c:v>
                </c:pt>
              </c:strCache>
            </c:strRef>
          </c:cat>
          <c:val>
            <c:numRef>
              <c:f>Sheet1!$C$439:$C$442</c:f>
              <c:numCache>
                <c:formatCode>General</c:formatCode>
                <c:ptCount val="4"/>
                <c:pt idx="0">
                  <c:v>768</c:v>
                </c:pt>
                <c:pt idx="1">
                  <c:v>66</c:v>
                </c:pt>
                <c:pt idx="2">
                  <c:v>133</c:v>
                </c:pt>
                <c:pt idx="3">
                  <c:v>27</c:v>
                </c:pt>
              </c:numCache>
            </c:numRef>
          </c:val>
        </c:ser>
        <c:ser>
          <c:idx val="1"/>
          <c:order val="1"/>
          <c:tx>
            <c:strRef>
              <c:f>Sheet1!$D$438</c:f>
              <c:strCache>
                <c:ptCount val="1"/>
                <c:pt idx="0">
                  <c:v>RSHQ</c:v>
                </c:pt>
              </c:strCache>
            </c:strRef>
          </c:tx>
          <c:invertIfNegative val="0"/>
          <c:cat>
            <c:strRef>
              <c:f>Sheet1!$B$439:$B$442</c:f>
              <c:strCache>
                <c:ptCount val="4"/>
                <c:pt idx="0">
                  <c:v>Patrol</c:v>
                </c:pt>
                <c:pt idx="1">
                  <c:v>Admin</c:v>
                </c:pt>
                <c:pt idx="2">
                  <c:v>Ambulances</c:v>
                </c:pt>
                <c:pt idx="3">
                  <c:v>Tow Trucks</c:v>
                </c:pt>
              </c:strCache>
            </c:strRef>
          </c:cat>
          <c:val>
            <c:numRef>
              <c:f>Sheet1!$D$439:$D$442</c:f>
              <c:numCache>
                <c:formatCode>General</c:formatCode>
                <c:ptCount val="4"/>
                <c:pt idx="0">
                  <c:v>88</c:v>
                </c:pt>
                <c:pt idx="1">
                  <c:v>107</c:v>
                </c:pt>
                <c:pt idx="2">
                  <c:v>13</c:v>
                </c:pt>
                <c:pt idx="3">
                  <c:v>22</c:v>
                </c:pt>
              </c:numCache>
            </c:numRef>
          </c:val>
        </c:ser>
        <c:dLbls>
          <c:showLegendKey val="0"/>
          <c:showVal val="0"/>
          <c:showCatName val="0"/>
          <c:showSerName val="0"/>
          <c:showPercent val="0"/>
          <c:showBubbleSize val="0"/>
        </c:dLbls>
        <c:gapWidth val="150"/>
        <c:shape val="box"/>
        <c:axId val="294506576"/>
        <c:axId val="294506968"/>
        <c:axId val="294536336"/>
      </c:bar3DChart>
      <c:catAx>
        <c:axId val="294506576"/>
        <c:scaling>
          <c:orientation val="minMax"/>
        </c:scaling>
        <c:delete val="0"/>
        <c:axPos val="b"/>
        <c:numFmt formatCode="General" sourceLinked="0"/>
        <c:majorTickMark val="out"/>
        <c:minorTickMark val="none"/>
        <c:tickLblPos val="nextTo"/>
        <c:crossAx val="294506968"/>
        <c:crosses val="autoZero"/>
        <c:auto val="1"/>
        <c:lblAlgn val="ctr"/>
        <c:lblOffset val="100"/>
        <c:noMultiLvlLbl val="0"/>
      </c:catAx>
      <c:valAx>
        <c:axId val="294506968"/>
        <c:scaling>
          <c:orientation val="minMax"/>
        </c:scaling>
        <c:delete val="0"/>
        <c:axPos val="l"/>
        <c:majorGridlines/>
        <c:numFmt formatCode="General" sourceLinked="1"/>
        <c:majorTickMark val="out"/>
        <c:minorTickMark val="none"/>
        <c:tickLblPos val="nextTo"/>
        <c:crossAx val="294506576"/>
        <c:crosses val="autoZero"/>
        <c:crossBetween val="between"/>
      </c:valAx>
      <c:serAx>
        <c:axId val="294536336"/>
        <c:scaling>
          <c:orientation val="minMax"/>
        </c:scaling>
        <c:delete val="0"/>
        <c:axPos val="b"/>
        <c:majorTickMark val="out"/>
        <c:minorTickMark val="none"/>
        <c:tickLblPos val="nextTo"/>
        <c:crossAx val="294506968"/>
        <c:crosses val="autoZero"/>
      </c:serAx>
    </c:plotArea>
    <c:legend>
      <c:legendPos val="r"/>
      <c:overlay val="0"/>
    </c:legend>
    <c:plotVisOnly val="1"/>
    <c:dispBlanksAs val="gap"/>
    <c:showDLblsOverMax val="0"/>
  </c:chart>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3"/>
    </mc:Choice>
    <mc:Fallback>
      <c:style val="43"/>
    </mc:Fallback>
  </mc:AlternateContent>
  <c:chart>
    <c:autoTitleDeleted val="0"/>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Sheet1!$D$771</c:f>
              <c:strCache>
                <c:ptCount val="1"/>
                <c:pt idx="0">
                  <c:v>SUMMARY OF RTC PATIENTS</c:v>
                </c:pt>
              </c:strCache>
            </c:strRef>
          </c:tx>
          <c:invertIfNegative val="0"/>
          <c:cat>
            <c:multiLvlStrRef>
              <c:f>Sheet1!$B$772:$C$800</c:f>
              <c:multiLvlStrCache>
                <c:ptCount val="29"/>
                <c:lvl>
                  <c:pt idx="0">
                    <c:v>RS1.16 KAKAU</c:v>
                  </c:pt>
                  <c:pt idx="1">
                    <c:v>RS1.17/BYERO</c:v>
                  </c:pt>
                  <c:pt idx="2">
                    <c:v>RS1.25 CHIROMAWA</c:v>
                  </c:pt>
                  <c:pt idx="3">
                    <c:v>RS1.33 KOZA</c:v>
                  </c:pt>
                  <c:pt idx="4">
                    <c:v>RS1.34 MALFASHI</c:v>
                  </c:pt>
                  <c:pt idx="5">
                    <c:v>RS2.2 ITORI</c:v>
                  </c:pt>
                  <c:pt idx="6">
                    <c:v>RS2.25 SGM</c:v>
                  </c:pt>
                  <c:pt idx="7">
                    <c:v>RS3.13 GIREI</c:v>
                  </c:pt>
                  <c:pt idx="8">
                    <c:v>RS4.13 H/KIBO</c:v>
                  </c:pt>
                  <c:pt idx="9">
                    <c:v>RS4.23 K/ALA</c:v>
                  </c:pt>
                  <c:pt idx="10">
                    <c:v>RS4.24 ALIADE</c:v>
                  </c:pt>
                  <c:pt idx="11">
                    <c:v>RS4.3 SHABU</c:v>
                  </c:pt>
                  <c:pt idx="12">
                    <c:v>RS5.12OLUKU</c:v>
                  </c:pt>
                  <c:pt idx="13">
                    <c:v>RS5.23 I/UKU</c:v>
                  </c:pt>
                  <c:pt idx="14">
                    <c:v>RS5.33 NTEJE</c:v>
                  </c:pt>
                  <c:pt idx="15">
                    <c:v>RS6.14 BORI</c:v>
                  </c:pt>
                  <c:pt idx="16">
                    <c:v>RS7.12 ABAJI</c:v>
                  </c:pt>
                  <c:pt idx="17">
                    <c:v>RS7.21 MOKWA </c:v>
                  </c:pt>
                  <c:pt idx="18">
                    <c:v>RS8.11 B/SAADU</c:v>
                  </c:pt>
                  <c:pt idx="19">
                    <c:v>RS8.12 OMU ARAN</c:v>
                  </c:pt>
                  <c:pt idx="20">
                    <c:v>RS8.15 OLOORU</c:v>
                  </c:pt>
                  <c:pt idx="21">
                    <c:v>RS8.34 ZARIAGI</c:v>
                  </c:pt>
                  <c:pt idx="22">
                    <c:v>RS9.32  KM 78 ABA</c:v>
                  </c:pt>
                  <c:pt idx="23">
                    <c:v>RS9.12 9TH MILE</c:v>
                  </c:pt>
                  <c:pt idx="24">
                    <c:v>RS10.31 T. MAFARA</c:v>
                  </c:pt>
                  <c:pt idx="25">
                    <c:v>RS11.12 ILESHA</c:v>
                  </c:pt>
                  <c:pt idx="26">
                    <c:v>RS11.13 I/IJESHA</c:v>
                  </c:pt>
                  <c:pt idx="27">
                    <c:v>RS12.25 MAINOK</c:v>
                  </c:pt>
                  <c:pt idx="28">
                    <c:v>RS12.13 ALKALERI</c:v>
                  </c:pt>
                </c:lvl>
                <c:lvl>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lvl>
              </c:multiLvlStrCache>
            </c:multiLvlStrRef>
          </c:cat>
          <c:val>
            <c:numRef>
              <c:f>Sheet1!$D$772:$D$800</c:f>
              <c:numCache>
                <c:formatCode>General</c:formatCode>
                <c:ptCount val="29"/>
                <c:pt idx="0">
                  <c:v>40</c:v>
                </c:pt>
                <c:pt idx="1">
                  <c:v>41</c:v>
                </c:pt>
                <c:pt idx="2">
                  <c:v>16</c:v>
                </c:pt>
                <c:pt idx="3">
                  <c:v>0</c:v>
                </c:pt>
                <c:pt idx="4">
                  <c:v>30</c:v>
                </c:pt>
                <c:pt idx="5">
                  <c:v>8</c:v>
                </c:pt>
                <c:pt idx="6">
                  <c:v>6</c:v>
                </c:pt>
                <c:pt idx="7">
                  <c:v>9</c:v>
                </c:pt>
                <c:pt idx="8">
                  <c:v>69</c:v>
                </c:pt>
                <c:pt idx="9">
                  <c:v>13</c:v>
                </c:pt>
                <c:pt idx="10">
                  <c:v>1</c:v>
                </c:pt>
                <c:pt idx="11">
                  <c:v>8</c:v>
                </c:pt>
                <c:pt idx="12">
                  <c:v>7</c:v>
                </c:pt>
                <c:pt idx="13">
                  <c:v>0</c:v>
                </c:pt>
                <c:pt idx="14">
                  <c:v>4</c:v>
                </c:pt>
                <c:pt idx="15">
                  <c:v>14</c:v>
                </c:pt>
                <c:pt idx="16">
                  <c:v>72</c:v>
                </c:pt>
                <c:pt idx="17">
                  <c:v>20</c:v>
                </c:pt>
                <c:pt idx="18">
                  <c:v>7</c:v>
                </c:pt>
                <c:pt idx="19">
                  <c:v>14</c:v>
                </c:pt>
                <c:pt idx="20">
                  <c:v>81</c:v>
                </c:pt>
                <c:pt idx="21">
                  <c:v>11</c:v>
                </c:pt>
                <c:pt idx="22">
                  <c:v>3</c:v>
                </c:pt>
                <c:pt idx="23">
                  <c:v>0</c:v>
                </c:pt>
                <c:pt idx="24">
                  <c:v>47</c:v>
                </c:pt>
                <c:pt idx="25">
                  <c:v>36</c:v>
                </c:pt>
                <c:pt idx="26">
                  <c:v>56</c:v>
                </c:pt>
                <c:pt idx="27">
                  <c:v>26</c:v>
                </c:pt>
                <c:pt idx="28">
                  <c:v>7</c:v>
                </c:pt>
              </c:numCache>
            </c:numRef>
          </c:val>
        </c:ser>
        <c:ser>
          <c:idx val="1"/>
          <c:order val="1"/>
          <c:tx>
            <c:strRef>
              <c:f>Sheet1!$E$771</c:f>
              <c:strCache>
                <c:ptCount val="1"/>
                <c:pt idx="0">
                  <c:v>SUMMARY OF NON RTC PATIENTS</c:v>
                </c:pt>
              </c:strCache>
            </c:strRef>
          </c:tx>
          <c:invertIfNegative val="0"/>
          <c:cat>
            <c:multiLvlStrRef>
              <c:f>Sheet1!$B$772:$C$800</c:f>
              <c:multiLvlStrCache>
                <c:ptCount val="29"/>
                <c:lvl>
                  <c:pt idx="0">
                    <c:v>RS1.16 KAKAU</c:v>
                  </c:pt>
                  <c:pt idx="1">
                    <c:v>RS1.17/BYERO</c:v>
                  </c:pt>
                  <c:pt idx="2">
                    <c:v>RS1.25 CHIROMAWA</c:v>
                  </c:pt>
                  <c:pt idx="3">
                    <c:v>RS1.33 KOZA</c:v>
                  </c:pt>
                  <c:pt idx="4">
                    <c:v>RS1.34 MALFASHI</c:v>
                  </c:pt>
                  <c:pt idx="5">
                    <c:v>RS2.2 ITORI</c:v>
                  </c:pt>
                  <c:pt idx="6">
                    <c:v>RS2.25 SGM</c:v>
                  </c:pt>
                  <c:pt idx="7">
                    <c:v>RS3.13 GIREI</c:v>
                  </c:pt>
                  <c:pt idx="8">
                    <c:v>RS4.13 H/KIBO</c:v>
                  </c:pt>
                  <c:pt idx="9">
                    <c:v>RS4.23 K/ALA</c:v>
                  </c:pt>
                  <c:pt idx="10">
                    <c:v>RS4.24 ALIADE</c:v>
                  </c:pt>
                  <c:pt idx="11">
                    <c:v>RS4.3 SHABU</c:v>
                  </c:pt>
                  <c:pt idx="12">
                    <c:v>RS5.12OLUKU</c:v>
                  </c:pt>
                  <c:pt idx="13">
                    <c:v>RS5.23 I/UKU</c:v>
                  </c:pt>
                  <c:pt idx="14">
                    <c:v>RS5.33 NTEJE</c:v>
                  </c:pt>
                  <c:pt idx="15">
                    <c:v>RS6.14 BORI</c:v>
                  </c:pt>
                  <c:pt idx="16">
                    <c:v>RS7.12 ABAJI</c:v>
                  </c:pt>
                  <c:pt idx="17">
                    <c:v>RS7.21 MOKWA </c:v>
                  </c:pt>
                  <c:pt idx="18">
                    <c:v>RS8.11 B/SAADU</c:v>
                  </c:pt>
                  <c:pt idx="19">
                    <c:v>RS8.12 OMU ARAN</c:v>
                  </c:pt>
                  <c:pt idx="20">
                    <c:v>RS8.15 OLOORU</c:v>
                  </c:pt>
                  <c:pt idx="21">
                    <c:v>RS8.34 ZARIAGI</c:v>
                  </c:pt>
                  <c:pt idx="22">
                    <c:v>RS9.32  KM 78 ABA</c:v>
                  </c:pt>
                  <c:pt idx="23">
                    <c:v>RS9.12 9TH MILE</c:v>
                  </c:pt>
                  <c:pt idx="24">
                    <c:v>RS10.31 T. MAFARA</c:v>
                  </c:pt>
                  <c:pt idx="25">
                    <c:v>RS11.12 ILESHA</c:v>
                  </c:pt>
                  <c:pt idx="26">
                    <c:v>RS11.13 I/IJESHA</c:v>
                  </c:pt>
                  <c:pt idx="27">
                    <c:v>RS12.25 MAINOK</c:v>
                  </c:pt>
                  <c:pt idx="28">
                    <c:v>RS12.13 ALKALERI</c:v>
                  </c:pt>
                </c:lvl>
                <c:lvl>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lvl>
              </c:multiLvlStrCache>
            </c:multiLvlStrRef>
          </c:cat>
          <c:val>
            <c:numRef>
              <c:f>Sheet1!$E$772:$E$800</c:f>
              <c:numCache>
                <c:formatCode>General</c:formatCode>
                <c:ptCount val="29"/>
                <c:pt idx="0">
                  <c:v>152</c:v>
                </c:pt>
                <c:pt idx="1">
                  <c:v>77</c:v>
                </c:pt>
                <c:pt idx="2">
                  <c:v>194</c:v>
                </c:pt>
                <c:pt idx="3">
                  <c:v>102</c:v>
                </c:pt>
                <c:pt idx="4">
                  <c:v>150</c:v>
                </c:pt>
                <c:pt idx="5">
                  <c:v>157</c:v>
                </c:pt>
                <c:pt idx="6">
                  <c:v>202</c:v>
                </c:pt>
                <c:pt idx="7">
                  <c:v>108</c:v>
                </c:pt>
                <c:pt idx="8">
                  <c:v>105</c:v>
                </c:pt>
                <c:pt idx="9">
                  <c:v>292</c:v>
                </c:pt>
                <c:pt idx="10">
                  <c:v>173</c:v>
                </c:pt>
                <c:pt idx="11">
                  <c:v>92</c:v>
                </c:pt>
                <c:pt idx="12">
                  <c:v>255</c:v>
                </c:pt>
                <c:pt idx="13">
                  <c:v>25</c:v>
                </c:pt>
                <c:pt idx="14">
                  <c:v>204</c:v>
                </c:pt>
                <c:pt idx="15">
                  <c:v>72</c:v>
                </c:pt>
                <c:pt idx="16">
                  <c:v>115</c:v>
                </c:pt>
                <c:pt idx="17">
                  <c:v>160</c:v>
                </c:pt>
                <c:pt idx="18">
                  <c:v>108</c:v>
                </c:pt>
                <c:pt idx="19">
                  <c:v>133</c:v>
                </c:pt>
                <c:pt idx="20">
                  <c:v>169</c:v>
                </c:pt>
                <c:pt idx="21">
                  <c:v>73</c:v>
                </c:pt>
                <c:pt idx="22">
                  <c:v>125</c:v>
                </c:pt>
                <c:pt idx="23">
                  <c:v>210</c:v>
                </c:pt>
                <c:pt idx="24">
                  <c:v>196</c:v>
                </c:pt>
                <c:pt idx="25">
                  <c:v>220</c:v>
                </c:pt>
                <c:pt idx="26">
                  <c:v>206</c:v>
                </c:pt>
                <c:pt idx="27">
                  <c:v>356</c:v>
                </c:pt>
                <c:pt idx="28">
                  <c:v>154</c:v>
                </c:pt>
              </c:numCache>
            </c:numRef>
          </c:val>
        </c:ser>
        <c:dLbls>
          <c:showLegendKey val="0"/>
          <c:showVal val="0"/>
          <c:showCatName val="0"/>
          <c:showSerName val="0"/>
          <c:showPercent val="0"/>
          <c:showBubbleSize val="0"/>
        </c:dLbls>
        <c:gapWidth val="150"/>
        <c:shape val="box"/>
        <c:axId val="296316464"/>
        <c:axId val="296315288"/>
        <c:axId val="0"/>
      </c:bar3DChart>
      <c:catAx>
        <c:axId val="296316464"/>
        <c:scaling>
          <c:orientation val="minMax"/>
        </c:scaling>
        <c:delete val="0"/>
        <c:axPos val="l"/>
        <c:numFmt formatCode="General" sourceLinked="0"/>
        <c:majorTickMark val="out"/>
        <c:minorTickMark val="none"/>
        <c:tickLblPos val="nextTo"/>
        <c:crossAx val="296315288"/>
        <c:crosses val="autoZero"/>
        <c:auto val="1"/>
        <c:lblAlgn val="ctr"/>
        <c:lblOffset val="100"/>
        <c:noMultiLvlLbl val="0"/>
      </c:catAx>
      <c:valAx>
        <c:axId val="296315288"/>
        <c:scaling>
          <c:orientation val="minMax"/>
        </c:scaling>
        <c:delete val="0"/>
        <c:axPos val="b"/>
        <c:majorGridlines/>
        <c:numFmt formatCode="General" sourceLinked="1"/>
        <c:majorTickMark val="out"/>
        <c:minorTickMark val="none"/>
        <c:tickLblPos val="nextTo"/>
        <c:crossAx val="296316464"/>
        <c:crosses val="autoZero"/>
        <c:crossBetween val="between"/>
      </c:valAx>
    </c:plotArea>
    <c:legend>
      <c:legendPos val="r"/>
      <c:overlay val="0"/>
    </c:legend>
    <c:plotVisOnly val="1"/>
    <c:dispBlanksAs val="gap"/>
    <c:showDLblsOverMax val="0"/>
  </c:chart>
  <c:txPr>
    <a:bodyPr/>
    <a:lstStyle/>
    <a:p>
      <a:pPr>
        <a:defRPr sz="800">
          <a:latin typeface="Comic Sans MS" pitchFamily="66"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3"/>
    </mc:Choice>
    <mc:Fallback>
      <c:style val="43"/>
    </mc:Fallback>
  </mc:AlternateContent>
  <c:chart>
    <c:autoTitleDeleted val="0"/>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Sheet1!$B$625:$C$625</c:f>
              <c:strCache>
                <c:ptCount val="1"/>
                <c:pt idx="0">
                  <c:v> 1 TOTAL 3rd Q 2023</c:v>
                </c:pt>
              </c:strCache>
            </c:strRef>
          </c:tx>
          <c:invertIfNegative val="0"/>
          <c:cat>
            <c:strRef>
              <c:f>Sheet1!$D$624:$O$624</c:f>
              <c:strCache>
                <c:ptCount val="12"/>
                <c:pt idx="0">
                  <c:v>Radio Programmes</c:v>
                </c:pt>
                <c:pt idx="1">
                  <c:v>TV Programmes</c:v>
                </c:pt>
                <c:pt idx="2">
                  <c:v>Newspaper Publications</c:v>
                </c:pt>
                <c:pt idx="3">
                  <c:v>Motor park Rallies</c:v>
                </c:pt>
                <c:pt idx="4">
                  <c:v>Church Advocacy</c:v>
                </c:pt>
                <c:pt idx="5">
                  <c:v>Mosque Advocacy</c:v>
                </c:pt>
                <c:pt idx="6">
                  <c:v>School Advocacy</c:v>
                </c:pt>
                <c:pt idx="7">
                  <c:v>MarketAdvocacy</c:v>
                </c:pt>
                <c:pt idx="8">
                  <c:v>Road Shows</c:v>
                </c:pt>
                <c:pt idx="9">
                  <c:v>Town Hall Meetings  </c:v>
                </c:pt>
                <c:pt idx="10">
                  <c:v>Visit to TRD/STk</c:v>
                </c:pt>
                <c:pt idx="11">
                  <c:v>Seminars/workshops</c:v>
                </c:pt>
              </c:strCache>
            </c:strRef>
          </c:cat>
          <c:val>
            <c:numRef>
              <c:f>Sheet1!$D$625:$O$625</c:f>
              <c:numCache>
                <c:formatCode>General</c:formatCode>
                <c:ptCount val="12"/>
                <c:pt idx="0">
                  <c:v>1563</c:v>
                </c:pt>
                <c:pt idx="1">
                  <c:v>1492</c:v>
                </c:pt>
                <c:pt idx="2">
                  <c:v>1185</c:v>
                </c:pt>
                <c:pt idx="3">
                  <c:v>2607</c:v>
                </c:pt>
                <c:pt idx="4">
                  <c:v>472</c:v>
                </c:pt>
                <c:pt idx="5">
                  <c:v>313</c:v>
                </c:pt>
                <c:pt idx="6">
                  <c:v>1531</c:v>
                </c:pt>
                <c:pt idx="7">
                  <c:v>449</c:v>
                </c:pt>
                <c:pt idx="8">
                  <c:v>334</c:v>
                </c:pt>
                <c:pt idx="9">
                  <c:v>201</c:v>
                </c:pt>
                <c:pt idx="10">
                  <c:v>362</c:v>
                </c:pt>
                <c:pt idx="11">
                  <c:v>130</c:v>
                </c:pt>
              </c:numCache>
            </c:numRef>
          </c:val>
        </c:ser>
        <c:ser>
          <c:idx val="1"/>
          <c:order val="1"/>
          <c:tx>
            <c:strRef>
              <c:f>Sheet1!$B$626:$C$626</c:f>
              <c:strCache>
                <c:ptCount val="1"/>
                <c:pt idx="0">
                  <c:v>2 TOTAL 4th Q 2023</c:v>
                </c:pt>
              </c:strCache>
            </c:strRef>
          </c:tx>
          <c:invertIfNegative val="0"/>
          <c:cat>
            <c:strRef>
              <c:f>Sheet1!$D$624:$O$624</c:f>
              <c:strCache>
                <c:ptCount val="12"/>
                <c:pt idx="0">
                  <c:v>Radio Programmes</c:v>
                </c:pt>
                <c:pt idx="1">
                  <c:v>TV Programmes</c:v>
                </c:pt>
                <c:pt idx="2">
                  <c:v>Newspaper Publications</c:v>
                </c:pt>
                <c:pt idx="3">
                  <c:v>Motor park Rallies</c:v>
                </c:pt>
                <c:pt idx="4">
                  <c:v>Church Advocacy</c:v>
                </c:pt>
                <c:pt idx="5">
                  <c:v>Mosque Advocacy</c:v>
                </c:pt>
                <c:pt idx="6">
                  <c:v>School Advocacy</c:v>
                </c:pt>
                <c:pt idx="7">
                  <c:v>MarketAdvocacy</c:v>
                </c:pt>
                <c:pt idx="8">
                  <c:v>Road Shows</c:v>
                </c:pt>
                <c:pt idx="9">
                  <c:v>Town Hall Meetings  </c:v>
                </c:pt>
                <c:pt idx="10">
                  <c:v>Visit to TRD/STk</c:v>
                </c:pt>
                <c:pt idx="11">
                  <c:v>Seminars/workshops</c:v>
                </c:pt>
              </c:strCache>
            </c:strRef>
          </c:cat>
          <c:val>
            <c:numRef>
              <c:f>Sheet1!$D$626:$O$626</c:f>
              <c:numCache>
                <c:formatCode>General</c:formatCode>
                <c:ptCount val="12"/>
                <c:pt idx="0">
                  <c:v>1649</c:v>
                </c:pt>
                <c:pt idx="1">
                  <c:v>1613</c:v>
                </c:pt>
                <c:pt idx="2">
                  <c:v>704</c:v>
                </c:pt>
                <c:pt idx="3">
                  <c:v>3229</c:v>
                </c:pt>
                <c:pt idx="4">
                  <c:v>416</c:v>
                </c:pt>
                <c:pt idx="5">
                  <c:v>305</c:v>
                </c:pt>
                <c:pt idx="6">
                  <c:v>215</c:v>
                </c:pt>
                <c:pt idx="7">
                  <c:v>625</c:v>
                </c:pt>
                <c:pt idx="8">
                  <c:v>407</c:v>
                </c:pt>
                <c:pt idx="9">
                  <c:v>211</c:v>
                </c:pt>
                <c:pt idx="10">
                  <c:v>638</c:v>
                </c:pt>
                <c:pt idx="11">
                  <c:v>229</c:v>
                </c:pt>
              </c:numCache>
            </c:numRef>
          </c:val>
        </c:ser>
        <c:dLbls>
          <c:showLegendKey val="0"/>
          <c:showVal val="0"/>
          <c:showCatName val="0"/>
          <c:showSerName val="0"/>
          <c:showPercent val="0"/>
          <c:showBubbleSize val="0"/>
        </c:dLbls>
        <c:gapWidth val="150"/>
        <c:shape val="box"/>
        <c:axId val="296315680"/>
        <c:axId val="296319992"/>
        <c:axId val="0"/>
      </c:bar3DChart>
      <c:catAx>
        <c:axId val="296315680"/>
        <c:scaling>
          <c:orientation val="minMax"/>
        </c:scaling>
        <c:delete val="0"/>
        <c:axPos val="l"/>
        <c:numFmt formatCode="General" sourceLinked="0"/>
        <c:majorTickMark val="out"/>
        <c:minorTickMark val="none"/>
        <c:tickLblPos val="nextTo"/>
        <c:crossAx val="296319992"/>
        <c:crosses val="autoZero"/>
        <c:auto val="1"/>
        <c:lblAlgn val="ctr"/>
        <c:lblOffset val="100"/>
        <c:noMultiLvlLbl val="0"/>
      </c:catAx>
      <c:valAx>
        <c:axId val="296319992"/>
        <c:scaling>
          <c:orientation val="minMax"/>
        </c:scaling>
        <c:delete val="0"/>
        <c:axPos val="b"/>
        <c:majorGridlines/>
        <c:numFmt formatCode="General" sourceLinked="1"/>
        <c:majorTickMark val="out"/>
        <c:minorTickMark val="none"/>
        <c:tickLblPos val="nextTo"/>
        <c:crossAx val="296315680"/>
        <c:crosses val="autoZero"/>
        <c:crossBetween val="between"/>
      </c:valAx>
    </c:plotArea>
    <c:legend>
      <c:legendPos val="r"/>
      <c:overlay val="0"/>
    </c:legend>
    <c:plotVisOnly val="1"/>
    <c:dispBlanksAs val="gap"/>
    <c:showDLblsOverMax val="0"/>
  </c:chart>
  <c:txPr>
    <a:bodyPr/>
    <a:lstStyle/>
    <a:p>
      <a:pPr>
        <a:defRPr sz="800">
          <a:latin typeface="Comic Sans MS" pitchFamily="66" charset="0"/>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3"/>
    </mc:Choice>
    <mc:Fallback>
      <c:style val="43"/>
    </mc:Fallback>
  </mc:AlternateContent>
  <c:chart>
    <c:autoTitleDeleted val="0"/>
    <c:view3D>
      <c:rotX val="15"/>
      <c:rotY val="20"/>
      <c:rAngAx val="0"/>
    </c:view3D>
    <c:floor>
      <c:thickness val="0"/>
    </c:floor>
    <c:sideWall>
      <c:thickness val="0"/>
    </c:sideWall>
    <c:backWall>
      <c:thickness val="0"/>
    </c:backWall>
    <c:plotArea>
      <c:layout/>
      <c:bar3DChart>
        <c:barDir val="col"/>
        <c:grouping val="standard"/>
        <c:varyColors val="0"/>
        <c:ser>
          <c:idx val="0"/>
          <c:order val="0"/>
          <c:tx>
            <c:strRef>
              <c:f>Sheet1!$B$634</c:f>
              <c:strCache>
                <c:ptCount val="1"/>
                <c:pt idx="0">
                  <c:v>3rd Quarter, 2023 </c:v>
                </c:pt>
              </c:strCache>
            </c:strRef>
          </c:tx>
          <c:invertIfNegative val="0"/>
          <c:cat>
            <c:strRef>
              <c:f>Sheet1!$C$633:$G$633</c:f>
              <c:strCache>
                <c:ptCount val="5"/>
                <c:pt idx="0">
                  <c:v>Number Of Cases </c:v>
                </c:pt>
                <c:pt idx="1">
                  <c:v>Number Killed </c:v>
                </c:pt>
                <c:pt idx="2">
                  <c:v>Number Injured </c:v>
                </c:pt>
                <c:pt idx="3">
                  <c:v>Total Casualties </c:v>
                </c:pt>
                <c:pt idx="4">
                  <c:v>Number Of Persons Involved </c:v>
                </c:pt>
              </c:strCache>
            </c:strRef>
          </c:cat>
          <c:val>
            <c:numRef>
              <c:f>Sheet1!$C$634:$G$634</c:f>
              <c:numCache>
                <c:formatCode>General</c:formatCode>
                <c:ptCount val="5"/>
                <c:pt idx="0">
                  <c:v>69</c:v>
                </c:pt>
                <c:pt idx="1">
                  <c:v>76</c:v>
                </c:pt>
                <c:pt idx="2">
                  <c:v>258</c:v>
                </c:pt>
                <c:pt idx="3">
                  <c:v>334</c:v>
                </c:pt>
                <c:pt idx="4">
                  <c:v>704</c:v>
                </c:pt>
              </c:numCache>
            </c:numRef>
          </c:val>
        </c:ser>
        <c:ser>
          <c:idx val="1"/>
          <c:order val="1"/>
          <c:tx>
            <c:strRef>
              <c:f>Sheet1!$B$635</c:f>
              <c:strCache>
                <c:ptCount val="1"/>
                <c:pt idx="0">
                  <c:v>4th Quarter, 2023 </c:v>
                </c:pt>
              </c:strCache>
            </c:strRef>
          </c:tx>
          <c:invertIfNegative val="0"/>
          <c:cat>
            <c:strRef>
              <c:f>Sheet1!$C$633:$G$633</c:f>
              <c:strCache>
                <c:ptCount val="5"/>
                <c:pt idx="0">
                  <c:v>Number Of Cases </c:v>
                </c:pt>
                <c:pt idx="1">
                  <c:v>Number Killed </c:v>
                </c:pt>
                <c:pt idx="2">
                  <c:v>Number Injured </c:v>
                </c:pt>
                <c:pt idx="3">
                  <c:v>Total Casualties </c:v>
                </c:pt>
                <c:pt idx="4">
                  <c:v>Number Of Persons Involved </c:v>
                </c:pt>
              </c:strCache>
            </c:strRef>
          </c:cat>
          <c:val>
            <c:numRef>
              <c:f>Sheet1!$C$635:$G$635</c:f>
              <c:numCache>
                <c:formatCode>General</c:formatCode>
                <c:ptCount val="5"/>
                <c:pt idx="0">
                  <c:v>83</c:v>
                </c:pt>
                <c:pt idx="1">
                  <c:v>90</c:v>
                </c:pt>
                <c:pt idx="2">
                  <c:v>442</c:v>
                </c:pt>
                <c:pt idx="3">
                  <c:v>532</c:v>
                </c:pt>
                <c:pt idx="4">
                  <c:v>947</c:v>
                </c:pt>
              </c:numCache>
            </c:numRef>
          </c:val>
        </c:ser>
        <c:dLbls>
          <c:showLegendKey val="0"/>
          <c:showVal val="0"/>
          <c:showCatName val="0"/>
          <c:showSerName val="0"/>
          <c:showPercent val="0"/>
          <c:showBubbleSize val="0"/>
        </c:dLbls>
        <c:gapWidth val="150"/>
        <c:shape val="box"/>
        <c:axId val="296317640"/>
        <c:axId val="296318424"/>
        <c:axId val="295883256"/>
      </c:bar3DChart>
      <c:catAx>
        <c:axId val="296317640"/>
        <c:scaling>
          <c:orientation val="minMax"/>
        </c:scaling>
        <c:delete val="0"/>
        <c:axPos val="b"/>
        <c:numFmt formatCode="General" sourceLinked="0"/>
        <c:majorTickMark val="out"/>
        <c:minorTickMark val="none"/>
        <c:tickLblPos val="nextTo"/>
        <c:crossAx val="296318424"/>
        <c:crosses val="autoZero"/>
        <c:auto val="1"/>
        <c:lblAlgn val="ctr"/>
        <c:lblOffset val="100"/>
        <c:noMultiLvlLbl val="0"/>
      </c:catAx>
      <c:valAx>
        <c:axId val="296318424"/>
        <c:scaling>
          <c:orientation val="minMax"/>
        </c:scaling>
        <c:delete val="0"/>
        <c:axPos val="l"/>
        <c:majorGridlines/>
        <c:numFmt formatCode="General" sourceLinked="1"/>
        <c:majorTickMark val="out"/>
        <c:minorTickMark val="none"/>
        <c:tickLblPos val="nextTo"/>
        <c:crossAx val="296317640"/>
        <c:crosses val="autoZero"/>
        <c:crossBetween val="between"/>
      </c:valAx>
      <c:serAx>
        <c:axId val="295883256"/>
        <c:scaling>
          <c:orientation val="minMax"/>
        </c:scaling>
        <c:delete val="0"/>
        <c:axPos val="b"/>
        <c:majorTickMark val="out"/>
        <c:minorTickMark val="none"/>
        <c:tickLblPos val="nextTo"/>
        <c:crossAx val="296318424"/>
        <c:crosses val="autoZero"/>
      </c:serAx>
    </c:plotArea>
    <c:legend>
      <c:legendPos val="r"/>
      <c:overlay val="0"/>
    </c:legend>
    <c:plotVisOnly val="1"/>
    <c:dispBlanksAs val="gap"/>
    <c:showDLblsOverMax val="0"/>
  </c:chart>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3"/>
    </mc:Choice>
    <mc:Fallback>
      <c:style val="43"/>
    </mc:Fallback>
  </mc:AlternateContent>
  <c:chart>
    <c:autoTitleDeleted val="0"/>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Sheet1!$D$647</c:f>
              <c:strCache>
                <c:ptCount val="1"/>
                <c:pt idx="0">
                  <c:v>NO. OF CASES</c:v>
                </c:pt>
              </c:strCache>
            </c:strRef>
          </c:tx>
          <c:invertIfNegative val="0"/>
          <c:cat>
            <c:multiLvlStrRef>
              <c:f>Sheet1!$B$648:$C$704</c:f>
              <c:multiLvlStrCache>
                <c:ptCount val="57"/>
                <c:lvl>
                  <c:pt idx="0">
                    <c:v>DANGOTE CEMENT</c:v>
                  </c:pt>
                  <c:pt idx="1">
                    <c:v>BORNO EXPRESS</c:v>
                  </c:pt>
                  <c:pt idx="2">
                    <c:v>FRSC</c:v>
                  </c:pt>
                  <c:pt idx="3">
                    <c:v>NIGERIAN ARMY</c:v>
                  </c:pt>
                  <c:pt idx="4">
                    <c:v>BUA</c:v>
                  </c:pt>
                  <c:pt idx="5">
                    <c:v>ENTRACO</c:v>
                  </c:pt>
                  <c:pt idx="6">
                    <c:v>JULIUS BERGER </c:v>
                  </c:pt>
                  <c:pt idx="7">
                    <c:v>KANO LINE</c:v>
                  </c:pt>
                  <c:pt idx="8">
                    <c:v>KTSA</c:v>
                  </c:pt>
                  <c:pt idx="9">
                    <c:v>NPF</c:v>
                  </c:pt>
                  <c:pt idx="10">
                    <c:v>ANKPA LG</c:v>
                  </c:pt>
                  <c:pt idx="11">
                    <c:v>KAM INDUSTRY</c:v>
                  </c:pt>
                  <c:pt idx="12">
                    <c:v>AKMT</c:v>
                  </c:pt>
                  <c:pt idx="13">
                    <c:v>YOBE LINE</c:v>
                  </c:pt>
                  <c:pt idx="14">
                    <c:v>MARY TRANSIT</c:v>
                  </c:pt>
                  <c:pt idx="15">
                    <c:v>POWER GAS</c:v>
                  </c:pt>
                  <c:pt idx="16">
                    <c:v>THE YOUNG</c:v>
                  </c:pt>
                  <c:pt idx="17">
                    <c:v>BENUE STATE GOVT</c:v>
                  </c:pt>
                  <c:pt idx="18">
                    <c:v>SABON RAI DON KOWA/C GANAWURI</c:v>
                  </c:pt>
                  <c:pt idx="19">
                    <c:v>AA RANO/CGC</c:v>
                  </c:pt>
                  <c:pt idx="20">
                    <c:v>HUMAN RIGHTS INCOPORATED LEGAL ADS </c:v>
                  </c:pt>
                  <c:pt idx="21">
                    <c:v>NDE BROS</c:v>
                  </c:pt>
                  <c:pt idx="22">
                    <c:v>PEACE MASS</c:v>
                  </c:pt>
                  <c:pt idx="23">
                    <c:v>RASAQ BELLO &amp; CO</c:v>
                  </c:pt>
                  <c:pt idx="24">
                    <c:v>SAMCHASE NIG LTD</c:v>
                  </c:pt>
                  <c:pt idx="25">
                    <c:v>TRACAS</c:v>
                  </c:pt>
                  <c:pt idx="26">
                    <c:v>YANKARI</c:v>
                  </c:pt>
                  <c:pt idx="27">
                    <c:v>ADAMAWA SUNSHINE</c:v>
                  </c:pt>
                  <c:pt idx="28">
                    <c:v>AFAFAT/PEACE MASS</c:v>
                  </c:pt>
                  <c:pt idx="29">
                    <c:v>ALL TRANSPORT SERVICE</c:v>
                  </c:pt>
                  <c:pt idx="30">
                    <c:v>AMACAN</c:v>
                  </c:pt>
                  <c:pt idx="31">
                    <c:v>ANYALOKO</c:v>
                  </c:pt>
                  <c:pt idx="32">
                    <c:v>BOVAS</c:v>
                  </c:pt>
                  <c:pt idx="33">
                    <c:v>CFO EXPRESS</c:v>
                  </c:pt>
                  <c:pt idx="34">
                    <c:v>CHINA NIGERIA GLASS</c:v>
                  </c:pt>
                  <c:pt idx="35">
                    <c:v>CHRIST APOSTILIC CHURCH</c:v>
                  </c:pt>
                  <c:pt idx="36">
                    <c:v>ENUGU SOUTH</c:v>
                  </c:pt>
                  <c:pt idx="37">
                    <c:v>EROTECH</c:v>
                  </c:pt>
                  <c:pt idx="38">
                    <c:v>FLIGHT</c:v>
                  </c:pt>
                  <c:pt idx="39">
                    <c:v>GOD IS GOOD </c:v>
                  </c:pt>
                  <c:pt idx="40">
                    <c:v>HASKE LTD</c:v>
                  </c:pt>
                  <c:pt idx="41">
                    <c:v>IMMOBILLIAR</c:v>
                  </c:pt>
                  <c:pt idx="42">
                    <c:v>IMO TRAVELS</c:v>
                  </c:pt>
                  <c:pt idx="43">
                    <c:v>KADUNA LINE</c:v>
                  </c:pt>
                  <c:pt idx="44">
                    <c:v>NASARAWA</c:v>
                  </c:pt>
                  <c:pt idx="45">
                    <c:v>NATIONAL ASSEMBLY</c:v>
                  </c:pt>
                  <c:pt idx="46">
                    <c:v>NNAMDI AZIKIWE UNIERSITY AWKA</c:v>
                  </c:pt>
                  <c:pt idx="47">
                    <c:v>NUPENG</c:v>
                  </c:pt>
                  <c:pt idx="48">
                    <c:v>NURTW</c:v>
                  </c:pt>
                  <c:pt idx="49">
                    <c:v>NYSC</c:v>
                  </c:pt>
                  <c:pt idx="50">
                    <c:v>OYSWMS</c:v>
                  </c:pt>
                  <c:pt idx="51">
                    <c:v>ROMCHI</c:v>
                  </c:pt>
                  <c:pt idx="52">
                    <c:v>SEACO</c:v>
                  </c:pt>
                  <c:pt idx="53">
                    <c:v>SESAM WATER/ NA</c:v>
                  </c:pt>
                  <c:pt idx="54">
                    <c:v>SOLUDERO/MOST COMPANY</c:v>
                  </c:pt>
                  <c:pt idx="55">
                    <c:v>WORLD NET GLOBAL  LOG</c:v>
                  </c:pt>
                  <c:pt idx="56">
                    <c:v>ZAMFARA TRANSPORT</c:v>
                  </c:pt>
                </c:lvl>
                <c:lvl>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lvl>
              </c:multiLvlStrCache>
            </c:multiLvlStrRef>
          </c:cat>
          <c:val>
            <c:numRef>
              <c:f>Sheet1!$D$648:$D$704</c:f>
              <c:numCache>
                <c:formatCode>General</c:formatCode>
                <c:ptCount val="57"/>
                <c:pt idx="0">
                  <c:v>5</c:v>
                </c:pt>
                <c:pt idx="1">
                  <c:v>3</c:v>
                </c:pt>
                <c:pt idx="2">
                  <c:v>3</c:v>
                </c:pt>
                <c:pt idx="3">
                  <c:v>3</c:v>
                </c:pt>
                <c:pt idx="4">
                  <c:v>2</c:v>
                </c:pt>
                <c:pt idx="5">
                  <c:v>2</c:v>
                </c:pt>
                <c:pt idx="6">
                  <c:v>2</c:v>
                </c:pt>
                <c:pt idx="7">
                  <c:v>2</c:v>
                </c:pt>
                <c:pt idx="8">
                  <c:v>2</c:v>
                </c:pt>
                <c:pt idx="9">
                  <c:v>2</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pt idx="29">
                  <c:v>1</c:v>
                </c:pt>
                <c:pt idx="30">
                  <c:v>1</c:v>
                </c:pt>
                <c:pt idx="31">
                  <c:v>1</c:v>
                </c:pt>
                <c:pt idx="32">
                  <c:v>1</c:v>
                </c:pt>
                <c:pt idx="33">
                  <c:v>1</c:v>
                </c:pt>
                <c:pt idx="34">
                  <c:v>1</c:v>
                </c:pt>
                <c:pt idx="35">
                  <c:v>1</c:v>
                </c:pt>
                <c:pt idx="36">
                  <c:v>1</c:v>
                </c:pt>
                <c:pt idx="37">
                  <c:v>1</c:v>
                </c:pt>
                <c:pt idx="38">
                  <c:v>1</c:v>
                </c:pt>
                <c:pt idx="39">
                  <c:v>1</c:v>
                </c:pt>
                <c:pt idx="40">
                  <c:v>1</c:v>
                </c:pt>
                <c:pt idx="41">
                  <c:v>1</c:v>
                </c:pt>
                <c:pt idx="42">
                  <c:v>1</c:v>
                </c:pt>
                <c:pt idx="43">
                  <c:v>1</c:v>
                </c:pt>
                <c:pt idx="44">
                  <c:v>1</c:v>
                </c:pt>
                <c:pt idx="45">
                  <c:v>1</c:v>
                </c:pt>
                <c:pt idx="46">
                  <c:v>1</c:v>
                </c:pt>
                <c:pt idx="47">
                  <c:v>1</c:v>
                </c:pt>
                <c:pt idx="48">
                  <c:v>1</c:v>
                </c:pt>
                <c:pt idx="49">
                  <c:v>1</c:v>
                </c:pt>
                <c:pt idx="50">
                  <c:v>1</c:v>
                </c:pt>
                <c:pt idx="51">
                  <c:v>1</c:v>
                </c:pt>
                <c:pt idx="52">
                  <c:v>1</c:v>
                </c:pt>
                <c:pt idx="53">
                  <c:v>1</c:v>
                </c:pt>
                <c:pt idx="54">
                  <c:v>1</c:v>
                </c:pt>
                <c:pt idx="55">
                  <c:v>1</c:v>
                </c:pt>
                <c:pt idx="56">
                  <c:v>1</c:v>
                </c:pt>
              </c:numCache>
            </c:numRef>
          </c:val>
        </c:ser>
        <c:ser>
          <c:idx val="1"/>
          <c:order val="1"/>
          <c:tx>
            <c:strRef>
              <c:f>Sheet1!$E$647</c:f>
              <c:strCache>
                <c:ptCount val="1"/>
                <c:pt idx="0">
                  <c:v>NO. KILLED</c:v>
                </c:pt>
              </c:strCache>
            </c:strRef>
          </c:tx>
          <c:invertIfNegative val="0"/>
          <c:cat>
            <c:multiLvlStrRef>
              <c:f>Sheet1!$B$648:$C$704</c:f>
              <c:multiLvlStrCache>
                <c:ptCount val="57"/>
                <c:lvl>
                  <c:pt idx="0">
                    <c:v>DANGOTE CEMENT</c:v>
                  </c:pt>
                  <c:pt idx="1">
                    <c:v>BORNO EXPRESS</c:v>
                  </c:pt>
                  <c:pt idx="2">
                    <c:v>FRSC</c:v>
                  </c:pt>
                  <c:pt idx="3">
                    <c:v>NIGERIAN ARMY</c:v>
                  </c:pt>
                  <c:pt idx="4">
                    <c:v>BUA</c:v>
                  </c:pt>
                  <c:pt idx="5">
                    <c:v>ENTRACO</c:v>
                  </c:pt>
                  <c:pt idx="6">
                    <c:v>JULIUS BERGER </c:v>
                  </c:pt>
                  <c:pt idx="7">
                    <c:v>KANO LINE</c:v>
                  </c:pt>
                  <c:pt idx="8">
                    <c:v>KTSA</c:v>
                  </c:pt>
                  <c:pt idx="9">
                    <c:v>NPF</c:v>
                  </c:pt>
                  <c:pt idx="10">
                    <c:v>ANKPA LG</c:v>
                  </c:pt>
                  <c:pt idx="11">
                    <c:v>KAM INDUSTRY</c:v>
                  </c:pt>
                  <c:pt idx="12">
                    <c:v>AKMT</c:v>
                  </c:pt>
                  <c:pt idx="13">
                    <c:v>YOBE LINE</c:v>
                  </c:pt>
                  <c:pt idx="14">
                    <c:v>MARY TRANSIT</c:v>
                  </c:pt>
                  <c:pt idx="15">
                    <c:v>POWER GAS</c:v>
                  </c:pt>
                  <c:pt idx="16">
                    <c:v>THE YOUNG</c:v>
                  </c:pt>
                  <c:pt idx="17">
                    <c:v>BENUE STATE GOVT</c:v>
                  </c:pt>
                  <c:pt idx="18">
                    <c:v>SABON RAI DON KOWA/C GANAWURI</c:v>
                  </c:pt>
                  <c:pt idx="19">
                    <c:v>AA RANO/CGC</c:v>
                  </c:pt>
                  <c:pt idx="20">
                    <c:v>HUMAN RIGHTS INCOPORATED LEGAL ADS </c:v>
                  </c:pt>
                  <c:pt idx="21">
                    <c:v>NDE BROS</c:v>
                  </c:pt>
                  <c:pt idx="22">
                    <c:v>PEACE MASS</c:v>
                  </c:pt>
                  <c:pt idx="23">
                    <c:v>RASAQ BELLO &amp; CO</c:v>
                  </c:pt>
                  <c:pt idx="24">
                    <c:v>SAMCHASE NIG LTD</c:v>
                  </c:pt>
                  <c:pt idx="25">
                    <c:v>TRACAS</c:v>
                  </c:pt>
                  <c:pt idx="26">
                    <c:v>YANKARI</c:v>
                  </c:pt>
                  <c:pt idx="27">
                    <c:v>ADAMAWA SUNSHINE</c:v>
                  </c:pt>
                  <c:pt idx="28">
                    <c:v>AFAFAT/PEACE MASS</c:v>
                  </c:pt>
                  <c:pt idx="29">
                    <c:v>ALL TRANSPORT SERVICE</c:v>
                  </c:pt>
                  <c:pt idx="30">
                    <c:v>AMACAN</c:v>
                  </c:pt>
                  <c:pt idx="31">
                    <c:v>ANYALOKO</c:v>
                  </c:pt>
                  <c:pt idx="32">
                    <c:v>BOVAS</c:v>
                  </c:pt>
                  <c:pt idx="33">
                    <c:v>CFO EXPRESS</c:v>
                  </c:pt>
                  <c:pt idx="34">
                    <c:v>CHINA NIGERIA GLASS</c:v>
                  </c:pt>
                  <c:pt idx="35">
                    <c:v>CHRIST APOSTILIC CHURCH</c:v>
                  </c:pt>
                  <c:pt idx="36">
                    <c:v>ENUGU SOUTH</c:v>
                  </c:pt>
                  <c:pt idx="37">
                    <c:v>EROTECH</c:v>
                  </c:pt>
                  <c:pt idx="38">
                    <c:v>FLIGHT</c:v>
                  </c:pt>
                  <c:pt idx="39">
                    <c:v>GOD IS GOOD </c:v>
                  </c:pt>
                  <c:pt idx="40">
                    <c:v>HASKE LTD</c:v>
                  </c:pt>
                  <c:pt idx="41">
                    <c:v>IMMOBILLIAR</c:v>
                  </c:pt>
                  <c:pt idx="42">
                    <c:v>IMO TRAVELS</c:v>
                  </c:pt>
                  <c:pt idx="43">
                    <c:v>KADUNA LINE</c:v>
                  </c:pt>
                  <c:pt idx="44">
                    <c:v>NASARAWA</c:v>
                  </c:pt>
                  <c:pt idx="45">
                    <c:v>NATIONAL ASSEMBLY</c:v>
                  </c:pt>
                  <c:pt idx="46">
                    <c:v>NNAMDI AZIKIWE UNIERSITY AWKA</c:v>
                  </c:pt>
                  <c:pt idx="47">
                    <c:v>NUPENG</c:v>
                  </c:pt>
                  <c:pt idx="48">
                    <c:v>NURTW</c:v>
                  </c:pt>
                  <c:pt idx="49">
                    <c:v>NYSC</c:v>
                  </c:pt>
                  <c:pt idx="50">
                    <c:v>OYSWMS</c:v>
                  </c:pt>
                  <c:pt idx="51">
                    <c:v>ROMCHI</c:v>
                  </c:pt>
                  <c:pt idx="52">
                    <c:v>SEACO</c:v>
                  </c:pt>
                  <c:pt idx="53">
                    <c:v>SESAM WATER/ NA</c:v>
                  </c:pt>
                  <c:pt idx="54">
                    <c:v>SOLUDERO/MOST COMPANY</c:v>
                  </c:pt>
                  <c:pt idx="55">
                    <c:v>WORLD NET GLOBAL  LOG</c:v>
                  </c:pt>
                  <c:pt idx="56">
                    <c:v>ZAMFARA TRANSPORT</c:v>
                  </c:pt>
                </c:lvl>
                <c:lvl>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lvl>
              </c:multiLvlStrCache>
            </c:multiLvlStrRef>
          </c:cat>
          <c:val>
            <c:numRef>
              <c:f>Sheet1!$E$648:$E$704</c:f>
              <c:numCache>
                <c:formatCode>General</c:formatCode>
                <c:ptCount val="57"/>
                <c:pt idx="0">
                  <c:v>22</c:v>
                </c:pt>
                <c:pt idx="1">
                  <c:v>3</c:v>
                </c:pt>
                <c:pt idx="2">
                  <c:v>0</c:v>
                </c:pt>
                <c:pt idx="3">
                  <c:v>1</c:v>
                </c:pt>
                <c:pt idx="4">
                  <c:v>0</c:v>
                </c:pt>
                <c:pt idx="5">
                  <c:v>5</c:v>
                </c:pt>
                <c:pt idx="6">
                  <c:v>1</c:v>
                </c:pt>
                <c:pt idx="7">
                  <c:v>3</c:v>
                </c:pt>
                <c:pt idx="8">
                  <c:v>1</c:v>
                </c:pt>
                <c:pt idx="9">
                  <c:v>0</c:v>
                </c:pt>
                <c:pt idx="10">
                  <c:v>13</c:v>
                </c:pt>
                <c:pt idx="11">
                  <c:v>8</c:v>
                </c:pt>
                <c:pt idx="12">
                  <c:v>5</c:v>
                </c:pt>
                <c:pt idx="13">
                  <c:v>5</c:v>
                </c:pt>
                <c:pt idx="14">
                  <c:v>4</c:v>
                </c:pt>
                <c:pt idx="15">
                  <c:v>4</c:v>
                </c:pt>
                <c:pt idx="16">
                  <c:v>3</c:v>
                </c:pt>
                <c:pt idx="17">
                  <c:v>2</c:v>
                </c:pt>
                <c:pt idx="18">
                  <c:v>2</c:v>
                </c:pt>
                <c:pt idx="19">
                  <c:v>1</c:v>
                </c:pt>
                <c:pt idx="20">
                  <c:v>1</c:v>
                </c:pt>
                <c:pt idx="21">
                  <c:v>1</c:v>
                </c:pt>
                <c:pt idx="22">
                  <c:v>1</c:v>
                </c:pt>
                <c:pt idx="23">
                  <c:v>1</c:v>
                </c:pt>
                <c:pt idx="24">
                  <c:v>1</c:v>
                </c:pt>
                <c:pt idx="25">
                  <c:v>1</c:v>
                </c:pt>
                <c:pt idx="26">
                  <c:v>1</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numCache>
            </c:numRef>
          </c:val>
        </c:ser>
        <c:ser>
          <c:idx val="2"/>
          <c:order val="2"/>
          <c:tx>
            <c:strRef>
              <c:f>Sheet1!$F$647</c:f>
              <c:strCache>
                <c:ptCount val="1"/>
                <c:pt idx="0">
                  <c:v>NO. INJURED</c:v>
                </c:pt>
              </c:strCache>
            </c:strRef>
          </c:tx>
          <c:invertIfNegative val="0"/>
          <c:cat>
            <c:multiLvlStrRef>
              <c:f>Sheet1!$B$648:$C$704</c:f>
              <c:multiLvlStrCache>
                <c:ptCount val="57"/>
                <c:lvl>
                  <c:pt idx="0">
                    <c:v>DANGOTE CEMENT</c:v>
                  </c:pt>
                  <c:pt idx="1">
                    <c:v>BORNO EXPRESS</c:v>
                  </c:pt>
                  <c:pt idx="2">
                    <c:v>FRSC</c:v>
                  </c:pt>
                  <c:pt idx="3">
                    <c:v>NIGERIAN ARMY</c:v>
                  </c:pt>
                  <c:pt idx="4">
                    <c:v>BUA</c:v>
                  </c:pt>
                  <c:pt idx="5">
                    <c:v>ENTRACO</c:v>
                  </c:pt>
                  <c:pt idx="6">
                    <c:v>JULIUS BERGER </c:v>
                  </c:pt>
                  <c:pt idx="7">
                    <c:v>KANO LINE</c:v>
                  </c:pt>
                  <c:pt idx="8">
                    <c:v>KTSA</c:v>
                  </c:pt>
                  <c:pt idx="9">
                    <c:v>NPF</c:v>
                  </c:pt>
                  <c:pt idx="10">
                    <c:v>ANKPA LG</c:v>
                  </c:pt>
                  <c:pt idx="11">
                    <c:v>KAM INDUSTRY</c:v>
                  </c:pt>
                  <c:pt idx="12">
                    <c:v>AKMT</c:v>
                  </c:pt>
                  <c:pt idx="13">
                    <c:v>YOBE LINE</c:v>
                  </c:pt>
                  <c:pt idx="14">
                    <c:v>MARY TRANSIT</c:v>
                  </c:pt>
                  <c:pt idx="15">
                    <c:v>POWER GAS</c:v>
                  </c:pt>
                  <c:pt idx="16">
                    <c:v>THE YOUNG</c:v>
                  </c:pt>
                  <c:pt idx="17">
                    <c:v>BENUE STATE GOVT</c:v>
                  </c:pt>
                  <c:pt idx="18">
                    <c:v>SABON RAI DON KOWA/C GANAWURI</c:v>
                  </c:pt>
                  <c:pt idx="19">
                    <c:v>AA RANO/CGC</c:v>
                  </c:pt>
                  <c:pt idx="20">
                    <c:v>HUMAN RIGHTS INCOPORATED LEGAL ADS </c:v>
                  </c:pt>
                  <c:pt idx="21">
                    <c:v>NDE BROS</c:v>
                  </c:pt>
                  <c:pt idx="22">
                    <c:v>PEACE MASS</c:v>
                  </c:pt>
                  <c:pt idx="23">
                    <c:v>RASAQ BELLO &amp; CO</c:v>
                  </c:pt>
                  <c:pt idx="24">
                    <c:v>SAMCHASE NIG LTD</c:v>
                  </c:pt>
                  <c:pt idx="25">
                    <c:v>TRACAS</c:v>
                  </c:pt>
                  <c:pt idx="26">
                    <c:v>YANKARI</c:v>
                  </c:pt>
                  <c:pt idx="27">
                    <c:v>ADAMAWA SUNSHINE</c:v>
                  </c:pt>
                  <c:pt idx="28">
                    <c:v>AFAFAT/PEACE MASS</c:v>
                  </c:pt>
                  <c:pt idx="29">
                    <c:v>ALL TRANSPORT SERVICE</c:v>
                  </c:pt>
                  <c:pt idx="30">
                    <c:v>AMACAN</c:v>
                  </c:pt>
                  <c:pt idx="31">
                    <c:v>ANYALOKO</c:v>
                  </c:pt>
                  <c:pt idx="32">
                    <c:v>BOVAS</c:v>
                  </c:pt>
                  <c:pt idx="33">
                    <c:v>CFO EXPRESS</c:v>
                  </c:pt>
                  <c:pt idx="34">
                    <c:v>CHINA NIGERIA GLASS</c:v>
                  </c:pt>
                  <c:pt idx="35">
                    <c:v>CHRIST APOSTILIC CHURCH</c:v>
                  </c:pt>
                  <c:pt idx="36">
                    <c:v>ENUGU SOUTH</c:v>
                  </c:pt>
                  <c:pt idx="37">
                    <c:v>EROTECH</c:v>
                  </c:pt>
                  <c:pt idx="38">
                    <c:v>FLIGHT</c:v>
                  </c:pt>
                  <c:pt idx="39">
                    <c:v>GOD IS GOOD </c:v>
                  </c:pt>
                  <c:pt idx="40">
                    <c:v>HASKE LTD</c:v>
                  </c:pt>
                  <c:pt idx="41">
                    <c:v>IMMOBILLIAR</c:v>
                  </c:pt>
                  <c:pt idx="42">
                    <c:v>IMO TRAVELS</c:v>
                  </c:pt>
                  <c:pt idx="43">
                    <c:v>KADUNA LINE</c:v>
                  </c:pt>
                  <c:pt idx="44">
                    <c:v>NASARAWA</c:v>
                  </c:pt>
                  <c:pt idx="45">
                    <c:v>NATIONAL ASSEMBLY</c:v>
                  </c:pt>
                  <c:pt idx="46">
                    <c:v>NNAMDI AZIKIWE UNIERSITY AWKA</c:v>
                  </c:pt>
                  <c:pt idx="47">
                    <c:v>NUPENG</c:v>
                  </c:pt>
                  <c:pt idx="48">
                    <c:v>NURTW</c:v>
                  </c:pt>
                  <c:pt idx="49">
                    <c:v>NYSC</c:v>
                  </c:pt>
                  <c:pt idx="50">
                    <c:v>OYSWMS</c:v>
                  </c:pt>
                  <c:pt idx="51">
                    <c:v>ROMCHI</c:v>
                  </c:pt>
                  <c:pt idx="52">
                    <c:v>SEACO</c:v>
                  </c:pt>
                  <c:pt idx="53">
                    <c:v>SESAM WATER/ NA</c:v>
                  </c:pt>
                  <c:pt idx="54">
                    <c:v>SOLUDERO/MOST COMPANY</c:v>
                  </c:pt>
                  <c:pt idx="55">
                    <c:v>WORLD NET GLOBAL  LOG</c:v>
                  </c:pt>
                  <c:pt idx="56">
                    <c:v>ZAMFARA TRANSPORT</c:v>
                  </c:pt>
                </c:lvl>
                <c:lvl>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lvl>
              </c:multiLvlStrCache>
            </c:multiLvlStrRef>
          </c:cat>
          <c:val>
            <c:numRef>
              <c:f>Sheet1!$F$648:$F$704</c:f>
              <c:numCache>
                <c:formatCode>General</c:formatCode>
                <c:ptCount val="57"/>
                <c:pt idx="0">
                  <c:v>60</c:v>
                </c:pt>
                <c:pt idx="1">
                  <c:v>31</c:v>
                </c:pt>
                <c:pt idx="2">
                  <c:v>7</c:v>
                </c:pt>
                <c:pt idx="3">
                  <c:v>10</c:v>
                </c:pt>
                <c:pt idx="4">
                  <c:v>2</c:v>
                </c:pt>
                <c:pt idx="5">
                  <c:v>24</c:v>
                </c:pt>
                <c:pt idx="6">
                  <c:v>1</c:v>
                </c:pt>
                <c:pt idx="7">
                  <c:v>7</c:v>
                </c:pt>
                <c:pt idx="8">
                  <c:v>18</c:v>
                </c:pt>
                <c:pt idx="9">
                  <c:v>2</c:v>
                </c:pt>
                <c:pt idx="10">
                  <c:v>5</c:v>
                </c:pt>
                <c:pt idx="11">
                  <c:v>6</c:v>
                </c:pt>
                <c:pt idx="12">
                  <c:v>5</c:v>
                </c:pt>
                <c:pt idx="13">
                  <c:v>19</c:v>
                </c:pt>
                <c:pt idx="14">
                  <c:v>4</c:v>
                </c:pt>
                <c:pt idx="15">
                  <c:v>12</c:v>
                </c:pt>
                <c:pt idx="16">
                  <c:v>9</c:v>
                </c:pt>
                <c:pt idx="17">
                  <c:v>22</c:v>
                </c:pt>
                <c:pt idx="18">
                  <c:v>16</c:v>
                </c:pt>
                <c:pt idx="19">
                  <c:v>4</c:v>
                </c:pt>
                <c:pt idx="20">
                  <c:v>5</c:v>
                </c:pt>
                <c:pt idx="21">
                  <c:v>3</c:v>
                </c:pt>
                <c:pt idx="22">
                  <c:v>2</c:v>
                </c:pt>
                <c:pt idx="23">
                  <c:v>0</c:v>
                </c:pt>
                <c:pt idx="24">
                  <c:v>8</c:v>
                </c:pt>
                <c:pt idx="25">
                  <c:v>18</c:v>
                </c:pt>
                <c:pt idx="26">
                  <c:v>5</c:v>
                </c:pt>
                <c:pt idx="27">
                  <c:v>9</c:v>
                </c:pt>
                <c:pt idx="28">
                  <c:v>5</c:v>
                </c:pt>
                <c:pt idx="29">
                  <c:v>4</c:v>
                </c:pt>
                <c:pt idx="30">
                  <c:v>1</c:v>
                </c:pt>
                <c:pt idx="31">
                  <c:v>9</c:v>
                </c:pt>
                <c:pt idx="32">
                  <c:v>2</c:v>
                </c:pt>
                <c:pt idx="33">
                  <c:v>5</c:v>
                </c:pt>
                <c:pt idx="34">
                  <c:v>2</c:v>
                </c:pt>
                <c:pt idx="35">
                  <c:v>10</c:v>
                </c:pt>
                <c:pt idx="36">
                  <c:v>3</c:v>
                </c:pt>
                <c:pt idx="37">
                  <c:v>6</c:v>
                </c:pt>
                <c:pt idx="38">
                  <c:v>10</c:v>
                </c:pt>
                <c:pt idx="39">
                  <c:v>0</c:v>
                </c:pt>
                <c:pt idx="40">
                  <c:v>7</c:v>
                </c:pt>
                <c:pt idx="41">
                  <c:v>1</c:v>
                </c:pt>
                <c:pt idx="42">
                  <c:v>5</c:v>
                </c:pt>
                <c:pt idx="43">
                  <c:v>14</c:v>
                </c:pt>
                <c:pt idx="44">
                  <c:v>7</c:v>
                </c:pt>
                <c:pt idx="45">
                  <c:v>0</c:v>
                </c:pt>
                <c:pt idx="46">
                  <c:v>1</c:v>
                </c:pt>
                <c:pt idx="47">
                  <c:v>0</c:v>
                </c:pt>
                <c:pt idx="48">
                  <c:v>1</c:v>
                </c:pt>
                <c:pt idx="49">
                  <c:v>2</c:v>
                </c:pt>
                <c:pt idx="50">
                  <c:v>1</c:v>
                </c:pt>
                <c:pt idx="51">
                  <c:v>11</c:v>
                </c:pt>
                <c:pt idx="52">
                  <c:v>1</c:v>
                </c:pt>
                <c:pt idx="53">
                  <c:v>3</c:v>
                </c:pt>
                <c:pt idx="54">
                  <c:v>8</c:v>
                </c:pt>
                <c:pt idx="55">
                  <c:v>1</c:v>
                </c:pt>
                <c:pt idx="56">
                  <c:v>8</c:v>
                </c:pt>
              </c:numCache>
            </c:numRef>
          </c:val>
        </c:ser>
        <c:ser>
          <c:idx val="3"/>
          <c:order val="3"/>
          <c:tx>
            <c:strRef>
              <c:f>Sheet1!$G$647</c:f>
              <c:strCache>
                <c:ptCount val="1"/>
                <c:pt idx="0">
                  <c:v>TOT. CAS</c:v>
                </c:pt>
              </c:strCache>
            </c:strRef>
          </c:tx>
          <c:invertIfNegative val="0"/>
          <c:cat>
            <c:multiLvlStrRef>
              <c:f>Sheet1!$B$648:$C$704</c:f>
              <c:multiLvlStrCache>
                <c:ptCount val="57"/>
                <c:lvl>
                  <c:pt idx="0">
                    <c:v>DANGOTE CEMENT</c:v>
                  </c:pt>
                  <c:pt idx="1">
                    <c:v>BORNO EXPRESS</c:v>
                  </c:pt>
                  <c:pt idx="2">
                    <c:v>FRSC</c:v>
                  </c:pt>
                  <c:pt idx="3">
                    <c:v>NIGERIAN ARMY</c:v>
                  </c:pt>
                  <c:pt idx="4">
                    <c:v>BUA</c:v>
                  </c:pt>
                  <c:pt idx="5">
                    <c:v>ENTRACO</c:v>
                  </c:pt>
                  <c:pt idx="6">
                    <c:v>JULIUS BERGER </c:v>
                  </c:pt>
                  <c:pt idx="7">
                    <c:v>KANO LINE</c:v>
                  </c:pt>
                  <c:pt idx="8">
                    <c:v>KTSA</c:v>
                  </c:pt>
                  <c:pt idx="9">
                    <c:v>NPF</c:v>
                  </c:pt>
                  <c:pt idx="10">
                    <c:v>ANKPA LG</c:v>
                  </c:pt>
                  <c:pt idx="11">
                    <c:v>KAM INDUSTRY</c:v>
                  </c:pt>
                  <c:pt idx="12">
                    <c:v>AKMT</c:v>
                  </c:pt>
                  <c:pt idx="13">
                    <c:v>YOBE LINE</c:v>
                  </c:pt>
                  <c:pt idx="14">
                    <c:v>MARY TRANSIT</c:v>
                  </c:pt>
                  <c:pt idx="15">
                    <c:v>POWER GAS</c:v>
                  </c:pt>
                  <c:pt idx="16">
                    <c:v>THE YOUNG</c:v>
                  </c:pt>
                  <c:pt idx="17">
                    <c:v>BENUE STATE GOVT</c:v>
                  </c:pt>
                  <c:pt idx="18">
                    <c:v>SABON RAI DON KOWA/C GANAWURI</c:v>
                  </c:pt>
                  <c:pt idx="19">
                    <c:v>AA RANO/CGC</c:v>
                  </c:pt>
                  <c:pt idx="20">
                    <c:v>HUMAN RIGHTS INCOPORATED LEGAL ADS </c:v>
                  </c:pt>
                  <c:pt idx="21">
                    <c:v>NDE BROS</c:v>
                  </c:pt>
                  <c:pt idx="22">
                    <c:v>PEACE MASS</c:v>
                  </c:pt>
                  <c:pt idx="23">
                    <c:v>RASAQ BELLO &amp; CO</c:v>
                  </c:pt>
                  <c:pt idx="24">
                    <c:v>SAMCHASE NIG LTD</c:v>
                  </c:pt>
                  <c:pt idx="25">
                    <c:v>TRACAS</c:v>
                  </c:pt>
                  <c:pt idx="26">
                    <c:v>YANKARI</c:v>
                  </c:pt>
                  <c:pt idx="27">
                    <c:v>ADAMAWA SUNSHINE</c:v>
                  </c:pt>
                  <c:pt idx="28">
                    <c:v>AFAFAT/PEACE MASS</c:v>
                  </c:pt>
                  <c:pt idx="29">
                    <c:v>ALL TRANSPORT SERVICE</c:v>
                  </c:pt>
                  <c:pt idx="30">
                    <c:v>AMACAN</c:v>
                  </c:pt>
                  <c:pt idx="31">
                    <c:v>ANYALOKO</c:v>
                  </c:pt>
                  <c:pt idx="32">
                    <c:v>BOVAS</c:v>
                  </c:pt>
                  <c:pt idx="33">
                    <c:v>CFO EXPRESS</c:v>
                  </c:pt>
                  <c:pt idx="34">
                    <c:v>CHINA NIGERIA GLASS</c:v>
                  </c:pt>
                  <c:pt idx="35">
                    <c:v>CHRIST APOSTILIC CHURCH</c:v>
                  </c:pt>
                  <c:pt idx="36">
                    <c:v>ENUGU SOUTH</c:v>
                  </c:pt>
                  <c:pt idx="37">
                    <c:v>EROTECH</c:v>
                  </c:pt>
                  <c:pt idx="38">
                    <c:v>FLIGHT</c:v>
                  </c:pt>
                  <c:pt idx="39">
                    <c:v>GOD IS GOOD </c:v>
                  </c:pt>
                  <c:pt idx="40">
                    <c:v>HASKE LTD</c:v>
                  </c:pt>
                  <c:pt idx="41">
                    <c:v>IMMOBILLIAR</c:v>
                  </c:pt>
                  <c:pt idx="42">
                    <c:v>IMO TRAVELS</c:v>
                  </c:pt>
                  <c:pt idx="43">
                    <c:v>KADUNA LINE</c:v>
                  </c:pt>
                  <c:pt idx="44">
                    <c:v>NASARAWA</c:v>
                  </c:pt>
                  <c:pt idx="45">
                    <c:v>NATIONAL ASSEMBLY</c:v>
                  </c:pt>
                  <c:pt idx="46">
                    <c:v>NNAMDI AZIKIWE UNIERSITY AWKA</c:v>
                  </c:pt>
                  <c:pt idx="47">
                    <c:v>NUPENG</c:v>
                  </c:pt>
                  <c:pt idx="48">
                    <c:v>NURTW</c:v>
                  </c:pt>
                  <c:pt idx="49">
                    <c:v>NYSC</c:v>
                  </c:pt>
                  <c:pt idx="50">
                    <c:v>OYSWMS</c:v>
                  </c:pt>
                  <c:pt idx="51">
                    <c:v>ROMCHI</c:v>
                  </c:pt>
                  <c:pt idx="52">
                    <c:v>SEACO</c:v>
                  </c:pt>
                  <c:pt idx="53">
                    <c:v>SESAM WATER/ NA</c:v>
                  </c:pt>
                  <c:pt idx="54">
                    <c:v>SOLUDERO/MOST COMPANY</c:v>
                  </c:pt>
                  <c:pt idx="55">
                    <c:v>WORLD NET GLOBAL  LOG</c:v>
                  </c:pt>
                  <c:pt idx="56">
                    <c:v>ZAMFARA TRANSPORT</c:v>
                  </c:pt>
                </c:lvl>
                <c:lvl>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lvl>
              </c:multiLvlStrCache>
            </c:multiLvlStrRef>
          </c:cat>
          <c:val>
            <c:numRef>
              <c:f>Sheet1!$G$648:$G$704</c:f>
              <c:numCache>
                <c:formatCode>General</c:formatCode>
                <c:ptCount val="57"/>
                <c:pt idx="0">
                  <c:v>82</c:v>
                </c:pt>
                <c:pt idx="1">
                  <c:v>34</c:v>
                </c:pt>
                <c:pt idx="2">
                  <c:v>7</c:v>
                </c:pt>
                <c:pt idx="3">
                  <c:v>11</c:v>
                </c:pt>
                <c:pt idx="4">
                  <c:v>2</c:v>
                </c:pt>
                <c:pt idx="5">
                  <c:v>29</c:v>
                </c:pt>
                <c:pt idx="6">
                  <c:v>2</c:v>
                </c:pt>
                <c:pt idx="7">
                  <c:v>10</c:v>
                </c:pt>
                <c:pt idx="8">
                  <c:v>19</c:v>
                </c:pt>
                <c:pt idx="9">
                  <c:v>2</c:v>
                </c:pt>
                <c:pt idx="10">
                  <c:v>18</c:v>
                </c:pt>
                <c:pt idx="11">
                  <c:v>14</c:v>
                </c:pt>
                <c:pt idx="12">
                  <c:v>10</c:v>
                </c:pt>
                <c:pt idx="13">
                  <c:v>24</c:v>
                </c:pt>
                <c:pt idx="14">
                  <c:v>8</c:v>
                </c:pt>
                <c:pt idx="15">
                  <c:v>16</c:v>
                </c:pt>
                <c:pt idx="16">
                  <c:v>12</c:v>
                </c:pt>
                <c:pt idx="17">
                  <c:v>24</c:v>
                </c:pt>
                <c:pt idx="18">
                  <c:v>18</c:v>
                </c:pt>
                <c:pt idx="19">
                  <c:v>5</c:v>
                </c:pt>
                <c:pt idx="20">
                  <c:v>6</c:v>
                </c:pt>
                <c:pt idx="21">
                  <c:v>4</c:v>
                </c:pt>
                <c:pt idx="22">
                  <c:v>3</c:v>
                </c:pt>
                <c:pt idx="23">
                  <c:v>1</c:v>
                </c:pt>
                <c:pt idx="24">
                  <c:v>9</c:v>
                </c:pt>
                <c:pt idx="25">
                  <c:v>19</c:v>
                </c:pt>
                <c:pt idx="26">
                  <c:v>6</c:v>
                </c:pt>
                <c:pt idx="27">
                  <c:v>9</c:v>
                </c:pt>
                <c:pt idx="28">
                  <c:v>5</c:v>
                </c:pt>
                <c:pt idx="29">
                  <c:v>4</c:v>
                </c:pt>
                <c:pt idx="30">
                  <c:v>1</c:v>
                </c:pt>
                <c:pt idx="31">
                  <c:v>9</c:v>
                </c:pt>
                <c:pt idx="32">
                  <c:v>2</c:v>
                </c:pt>
                <c:pt idx="33">
                  <c:v>5</c:v>
                </c:pt>
                <c:pt idx="34">
                  <c:v>2</c:v>
                </c:pt>
                <c:pt idx="35">
                  <c:v>10</c:v>
                </c:pt>
                <c:pt idx="36">
                  <c:v>3</c:v>
                </c:pt>
                <c:pt idx="37">
                  <c:v>6</c:v>
                </c:pt>
                <c:pt idx="38">
                  <c:v>10</c:v>
                </c:pt>
                <c:pt idx="39">
                  <c:v>0</c:v>
                </c:pt>
                <c:pt idx="40">
                  <c:v>7</c:v>
                </c:pt>
                <c:pt idx="41">
                  <c:v>1</c:v>
                </c:pt>
                <c:pt idx="42">
                  <c:v>5</c:v>
                </c:pt>
                <c:pt idx="43">
                  <c:v>14</c:v>
                </c:pt>
                <c:pt idx="44">
                  <c:v>7</c:v>
                </c:pt>
                <c:pt idx="45">
                  <c:v>0</c:v>
                </c:pt>
                <c:pt idx="46">
                  <c:v>1</c:v>
                </c:pt>
                <c:pt idx="47">
                  <c:v>0</c:v>
                </c:pt>
                <c:pt idx="48">
                  <c:v>1</c:v>
                </c:pt>
                <c:pt idx="49">
                  <c:v>2</c:v>
                </c:pt>
                <c:pt idx="50">
                  <c:v>1</c:v>
                </c:pt>
                <c:pt idx="51">
                  <c:v>11</c:v>
                </c:pt>
                <c:pt idx="52">
                  <c:v>1</c:v>
                </c:pt>
                <c:pt idx="53">
                  <c:v>3</c:v>
                </c:pt>
                <c:pt idx="54">
                  <c:v>8</c:v>
                </c:pt>
                <c:pt idx="55">
                  <c:v>1</c:v>
                </c:pt>
                <c:pt idx="56">
                  <c:v>8</c:v>
                </c:pt>
              </c:numCache>
            </c:numRef>
          </c:val>
        </c:ser>
        <c:ser>
          <c:idx val="4"/>
          <c:order val="4"/>
          <c:tx>
            <c:strRef>
              <c:f>Sheet1!$H$647</c:f>
              <c:strCache>
                <c:ptCount val="1"/>
                <c:pt idx="0">
                  <c:v>NO. OF PERSONS INVOLVED</c:v>
                </c:pt>
              </c:strCache>
            </c:strRef>
          </c:tx>
          <c:invertIfNegative val="0"/>
          <c:cat>
            <c:multiLvlStrRef>
              <c:f>Sheet1!$B$648:$C$704</c:f>
              <c:multiLvlStrCache>
                <c:ptCount val="57"/>
                <c:lvl>
                  <c:pt idx="0">
                    <c:v>DANGOTE CEMENT</c:v>
                  </c:pt>
                  <c:pt idx="1">
                    <c:v>BORNO EXPRESS</c:v>
                  </c:pt>
                  <c:pt idx="2">
                    <c:v>FRSC</c:v>
                  </c:pt>
                  <c:pt idx="3">
                    <c:v>NIGERIAN ARMY</c:v>
                  </c:pt>
                  <c:pt idx="4">
                    <c:v>BUA</c:v>
                  </c:pt>
                  <c:pt idx="5">
                    <c:v>ENTRACO</c:v>
                  </c:pt>
                  <c:pt idx="6">
                    <c:v>JULIUS BERGER </c:v>
                  </c:pt>
                  <c:pt idx="7">
                    <c:v>KANO LINE</c:v>
                  </c:pt>
                  <c:pt idx="8">
                    <c:v>KTSA</c:v>
                  </c:pt>
                  <c:pt idx="9">
                    <c:v>NPF</c:v>
                  </c:pt>
                  <c:pt idx="10">
                    <c:v>ANKPA LG</c:v>
                  </c:pt>
                  <c:pt idx="11">
                    <c:v>KAM INDUSTRY</c:v>
                  </c:pt>
                  <c:pt idx="12">
                    <c:v>AKMT</c:v>
                  </c:pt>
                  <c:pt idx="13">
                    <c:v>YOBE LINE</c:v>
                  </c:pt>
                  <c:pt idx="14">
                    <c:v>MARY TRANSIT</c:v>
                  </c:pt>
                  <c:pt idx="15">
                    <c:v>POWER GAS</c:v>
                  </c:pt>
                  <c:pt idx="16">
                    <c:v>THE YOUNG</c:v>
                  </c:pt>
                  <c:pt idx="17">
                    <c:v>BENUE STATE GOVT</c:v>
                  </c:pt>
                  <c:pt idx="18">
                    <c:v>SABON RAI DON KOWA/C GANAWURI</c:v>
                  </c:pt>
                  <c:pt idx="19">
                    <c:v>AA RANO/CGC</c:v>
                  </c:pt>
                  <c:pt idx="20">
                    <c:v>HUMAN RIGHTS INCOPORATED LEGAL ADS </c:v>
                  </c:pt>
                  <c:pt idx="21">
                    <c:v>NDE BROS</c:v>
                  </c:pt>
                  <c:pt idx="22">
                    <c:v>PEACE MASS</c:v>
                  </c:pt>
                  <c:pt idx="23">
                    <c:v>RASAQ BELLO &amp; CO</c:v>
                  </c:pt>
                  <c:pt idx="24">
                    <c:v>SAMCHASE NIG LTD</c:v>
                  </c:pt>
                  <c:pt idx="25">
                    <c:v>TRACAS</c:v>
                  </c:pt>
                  <c:pt idx="26">
                    <c:v>YANKARI</c:v>
                  </c:pt>
                  <c:pt idx="27">
                    <c:v>ADAMAWA SUNSHINE</c:v>
                  </c:pt>
                  <c:pt idx="28">
                    <c:v>AFAFAT/PEACE MASS</c:v>
                  </c:pt>
                  <c:pt idx="29">
                    <c:v>ALL TRANSPORT SERVICE</c:v>
                  </c:pt>
                  <c:pt idx="30">
                    <c:v>AMACAN</c:v>
                  </c:pt>
                  <c:pt idx="31">
                    <c:v>ANYALOKO</c:v>
                  </c:pt>
                  <c:pt idx="32">
                    <c:v>BOVAS</c:v>
                  </c:pt>
                  <c:pt idx="33">
                    <c:v>CFO EXPRESS</c:v>
                  </c:pt>
                  <c:pt idx="34">
                    <c:v>CHINA NIGERIA GLASS</c:v>
                  </c:pt>
                  <c:pt idx="35">
                    <c:v>CHRIST APOSTILIC CHURCH</c:v>
                  </c:pt>
                  <c:pt idx="36">
                    <c:v>ENUGU SOUTH</c:v>
                  </c:pt>
                  <c:pt idx="37">
                    <c:v>EROTECH</c:v>
                  </c:pt>
                  <c:pt idx="38">
                    <c:v>FLIGHT</c:v>
                  </c:pt>
                  <c:pt idx="39">
                    <c:v>GOD IS GOOD </c:v>
                  </c:pt>
                  <c:pt idx="40">
                    <c:v>HASKE LTD</c:v>
                  </c:pt>
                  <c:pt idx="41">
                    <c:v>IMMOBILLIAR</c:v>
                  </c:pt>
                  <c:pt idx="42">
                    <c:v>IMO TRAVELS</c:v>
                  </c:pt>
                  <c:pt idx="43">
                    <c:v>KADUNA LINE</c:v>
                  </c:pt>
                  <c:pt idx="44">
                    <c:v>NASARAWA</c:v>
                  </c:pt>
                  <c:pt idx="45">
                    <c:v>NATIONAL ASSEMBLY</c:v>
                  </c:pt>
                  <c:pt idx="46">
                    <c:v>NNAMDI AZIKIWE UNIERSITY AWKA</c:v>
                  </c:pt>
                  <c:pt idx="47">
                    <c:v>NUPENG</c:v>
                  </c:pt>
                  <c:pt idx="48">
                    <c:v>NURTW</c:v>
                  </c:pt>
                  <c:pt idx="49">
                    <c:v>NYSC</c:v>
                  </c:pt>
                  <c:pt idx="50">
                    <c:v>OYSWMS</c:v>
                  </c:pt>
                  <c:pt idx="51">
                    <c:v>ROMCHI</c:v>
                  </c:pt>
                  <c:pt idx="52">
                    <c:v>SEACO</c:v>
                  </c:pt>
                  <c:pt idx="53">
                    <c:v>SESAM WATER/ NA</c:v>
                  </c:pt>
                  <c:pt idx="54">
                    <c:v>SOLUDERO/MOST COMPANY</c:v>
                  </c:pt>
                  <c:pt idx="55">
                    <c:v>WORLD NET GLOBAL  LOG</c:v>
                  </c:pt>
                  <c:pt idx="56">
                    <c:v>ZAMFARA TRANSPORT</c:v>
                  </c:pt>
                </c:lvl>
                <c:lvl>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lvl>
              </c:multiLvlStrCache>
            </c:multiLvlStrRef>
          </c:cat>
          <c:val>
            <c:numRef>
              <c:f>Sheet1!$H$648:$H$704</c:f>
              <c:numCache>
                <c:formatCode>General</c:formatCode>
                <c:ptCount val="57"/>
                <c:pt idx="0">
                  <c:v>125</c:v>
                </c:pt>
                <c:pt idx="1">
                  <c:v>80</c:v>
                </c:pt>
                <c:pt idx="2">
                  <c:v>22</c:v>
                </c:pt>
                <c:pt idx="3">
                  <c:v>20</c:v>
                </c:pt>
                <c:pt idx="4">
                  <c:v>5</c:v>
                </c:pt>
                <c:pt idx="5">
                  <c:v>39</c:v>
                </c:pt>
                <c:pt idx="6">
                  <c:v>4</c:v>
                </c:pt>
                <c:pt idx="7">
                  <c:v>31</c:v>
                </c:pt>
                <c:pt idx="8">
                  <c:v>39</c:v>
                </c:pt>
                <c:pt idx="9">
                  <c:v>5</c:v>
                </c:pt>
                <c:pt idx="10">
                  <c:v>17</c:v>
                </c:pt>
                <c:pt idx="11">
                  <c:v>15</c:v>
                </c:pt>
                <c:pt idx="12">
                  <c:v>10</c:v>
                </c:pt>
                <c:pt idx="13">
                  <c:v>26</c:v>
                </c:pt>
                <c:pt idx="14">
                  <c:v>8</c:v>
                </c:pt>
                <c:pt idx="15">
                  <c:v>16</c:v>
                </c:pt>
                <c:pt idx="16">
                  <c:v>15</c:v>
                </c:pt>
                <c:pt idx="17">
                  <c:v>25</c:v>
                </c:pt>
                <c:pt idx="18">
                  <c:v>18</c:v>
                </c:pt>
                <c:pt idx="19">
                  <c:v>5</c:v>
                </c:pt>
                <c:pt idx="20">
                  <c:v>17</c:v>
                </c:pt>
                <c:pt idx="21">
                  <c:v>4</c:v>
                </c:pt>
                <c:pt idx="22">
                  <c:v>16</c:v>
                </c:pt>
                <c:pt idx="23">
                  <c:v>4</c:v>
                </c:pt>
                <c:pt idx="24">
                  <c:v>14</c:v>
                </c:pt>
                <c:pt idx="25">
                  <c:v>19</c:v>
                </c:pt>
                <c:pt idx="26">
                  <c:v>17</c:v>
                </c:pt>
                <c:pt idx="27">
                  <c:v>16</c:v>
                </c:pt>
                <c:pt idx="28">
                  <c:v>25</c:v>
                </c:pt>
                <c:pt idx="29">
                  <c:v>11</c:v>
                </c:pt>
                <c:pt idx="30">
                  <c:v>3</c:v>
                </c:pt>
                <c:pt idx="31">
                  <c:v>24</c:v>
                </c:pt>
                <c:pt idx="32">
                  <c:v>2</c:v>
                </c:pt>
                <c:pt idx="33">
                  <c:v>11</c:v>
                </c:pt>
                <c:pt idx="34">
                  <c:v>6</c:v>
                </c:pt>
                <c:pt idx="35">
                  <c:v>16</c:v>
                </c:pt>
                <c:pt idx="36">
                  <c:v>14</c:v>
                </c:pt>
                <c:pt idx="37">
                  <c:v>8</c:v>
                </c:pt>
                <c:pt idx="38">
                  <c:v>18</c:v>
                </c:pt>
                <c:pt idx="39">
                  <c:v>7</c:v>
                </c:pt>
                <c:pt idx="40">
                  <c:v>18</c:v>
                </c:pt>
                <c:pt idx="41">
                  <c:v>2</c:v>
                </c:pt>
                <c:pt idx="42">
                  <c:v>9</c:v>
                </c:pt>
                <c:pt idx="43">
                  <c:v>19</c:v>
                </c:pt>
                <c:pt idx="44">
                  <c:v>18</c:v>
                </c:pt>
                <c:pt idx="45">
                  <c:v>25</c:v>
                </c:pt>
                <c:pt idx="46">
                  <c:v>9</c:v>
                </c:pt>
                <c:pt idx="47">
                  <c:v>2</c:v>
                </c:pt>
                <c:pt idx="48">
                  <c:v>8</c:v>
                </c:pt>
                <c:pt idx="49">
                  <c:v>4</c:v>
                </c:pt>
                <c:pt idx="50">
                  <c:v>3</c:v>
                </c:pt>
                <c:pt idx="51">
                  <c:v>14</c:v>
                </c:pt>
                <c:pt idx="52">
                  <c:v>2</c:v>
                </c:pt>
                <c:pt idx="53">
                  <c:v>5</c:v>
                </c:pt>
                <c:pt idx="54">
                  <c:v>8</c:v>
                </c:pt>
                <c:pt idx="55">
                  <c:v>1</c:v>
                </c:pt>
                <c:pt idx="56">
                  <c:v>23</c:v>
                </c:pt>
              </c:numCache>
            </c:numRef>
          </c:val>
        </c:ser>
        <c:dLbls>
          <c:showLegendKey val="0"/>
          <c:showVal val="0"/>
          <c:showCatName val="0"/>
          <c:showSerName val="0"/>
          <c:showPercent val="0"/>
          <c:showBubbleSize val="0"/>
        </c:dLbls>
        <c:gapWidth val="150"/>
        <c:shape val="box"/>
        <c:axId val="299392512"/>
        <c:axId val="299389768"/>
        <c:axId val="0"/>
      </c:bar3DChart>
      <c:catAx>
        <c:axId val="299392512"/>
        <c:scaling>
          <c:orientation val="minMax"/>
        </c:scaling>
        <c:delete val="0"/>
        <c:axPos val="l"/>
        <c:numFmt formatCode="General" sourceLinked="0"/>
        <c:majorTickMark val="out"/>
        <c:minorTickMark val="none"/>
        <c:tickLblPos val="nextTo"/>
        <c:crossAx val="299389768"/>
        <c:crosses val="autoZero"/>
        <c:auto val="1"/>
        <c:lblAlgn val="ctr"/>
        <c:lblOffset val="100"/>
        <c:noMultiLvlLbl val="0"/>
      </c:catAx>
      <c:valAx>
        <c:axId val="299389768"/>
        <c:scaling>
          <c:orientation val="minMax"/>
        </c:scaling>
        <c:delete val="0"/>
        <c:axPos val="b"/>
        <c:majorGridlines/>
        <c:numFmt formatCode="General" sourceLinked="1"/>
        <c:majorTickMark val="out"/>
        <c:minorTickMark val="none"/>
        <c:tickLblPos val="nextTo"/>
        <c:crossAx val="299392512"/>
        <c:crosses val="autoZero"/>
        <c:crossBetween val="between"/>
      </c:valAx>
    </c:plotArea>
    <c:legend>
      <c:legendPos val="r"/>
      <c:overlay val="0"/>
    </c:legend>
    <c:plotVisOnly val="1"/>
    <c:dispBlanksAs val="gap"/>
    <c:showDLblsOverMax val="0"/>
  </c:chart>
  <c:txPr>
    <a:bodyPr/>
    <a:lstStyle/>
    <a:p>
      <a:pPr>
        <a:defRPr sz="700">
          <a:latin typeface="Comic Sans MS" pitchFamily="66"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3"/>
    </mc:Choice>
    <mc:Fallback>
      <c:style val="43"/>
    </mc:Fallback>
  </mc:AlternateContent>
  <c:chart>
    <c:autoTitleDeleted val="0"/>
    <c:plotArea>
      <c:layout/>
      <c:barChart>
        <c:barDir val="bar"/>
        <c:grouping val="clustered"/>
        <c:varyColors val="0"/>
        <c:ser>
          <c:idx val="0"/>
          <c:order val="0"/>
          <c:tx>
            <c:strRef>
              <c:f>Sheet1!$D$895:$D$896</c:f>
              <c:strCache>
                <c:ptCount val="1"/>
                <c:pt idx="0">
                  <c:v>FREQUENCY Q3 2023</c:v>
                </c:pt>
              </c:strCache>
            </c:strRef>
          </c:tx>
          <c:invertIfNegative val="0"/>
          <c:cat>
            <c:multiLvlStrRef>
              <c:f>Sheet1!$B$897:$C$910</c:f>
              <c:multiLvlStrCache>
                <c:ptCount val="14"/>
                <c:lvl>
                  <c:pt idx="0">
                    <c:v>Number of Mails Received</c:v>
                  </c:pt>
                  <c:pt idx="1">
                    <c:v>Number of Mails Dispatched</c:v>
                  </c:pt>
                  <c:pt idx="2">
                    <c:v>Number of files Received </c:v>
                  </c:pt>
                  <c:pt idx="3">
                    <c:v>Number of files Dispatched</c:v>
                  </c:pt>
                  <c:pt idx="4">
                    <c:v>Application for Compassionate Transfer</c:v>
                  </c:pt>
                  <c:pt idx="5">
                    <c:v>Number of staff retired </c:v>
                  </c:pt>
                  <c:pt idx="6">
                    <c:v>Resignation</c:v>
                  </c:pt>
                  <c:pt idx="7">
                    <c:v>Notification of Death</c:v>
                  </c:pt>
                  <c:pt idx="8">
                    <c:v>Application for Annual Leave</c:v>
                  </c:pt>
                  <c:pt idx="9">
                    <c:v>Permission to get Married</c:v>
                  </c:pt>
                  <c:pt idx="10">
                    <c:v>Application for Change of Name</c:v>
                  </c:pt>
                  <c:pt idx="11">
                    <c:v>Application for Permission to perform Holy Pilgrimage</c:v>
                  </c:pt>
                  <c:pt idx="12">
                    <c:v>Application for Maternity Leave</c:v>
                  </c:pt>
                  <c:pt idx="13">
                    <c:v>Number on Posting of Officers</c:v>
                  </c:pt>
                </c:lvl>
                <c:lvl>
                  <c:pt idx="0">
                    <c:v>1</c:v>
                  </c:pt>
                  <c:pt idx="1">
                    <c:v>2</c:v>
                  </c:pt>
                  <c:pt idx="2">
                    <c:v>3</c:v>
                  </c:pt>
                  <c:pt idx="3">
                    <c:v>4</c:v>
                  </c:pt>
                  <c:pt idx="4">
                    <c:v>5</c:v>
                  </c:pt>
                  <c:pt idx="5">
                    <c:v>6</c:v>
                  </c:pt>
                  <c:pt idx="6">
                    <c:v>7</c:v>
                  </c:pt>
                  <c:pt idx="7">
                    <c:v>8</c:v>
                  </c:pt>
                  <c:pt idx="8">
                    <c:v>9</c:v>
                  </c:pt>
                  <c:pt idx="9">
                    <c:v>10</c:v>
                  </c:pt>
                  <c:pt idx="10">
                    <c:v>11</c:v>
                  </c:pt>
                  <c:pt idx="11">
                    <c:v>12</c:v>
                  </c:pt>
                  <c:pt idx="12">
                    <c:v>13</c:v>
                  </c:pt>
                  <c:pt idx="13">
                    <c:v>14</c:v>
                  </c:pt>
                </c:lvl>
              </c:multiLvlStrCache>
            </c:multiLvlStrRef>
          </c:cat>
          <c:val>
            <c:numRef>
              <c:f>Sheet1!$D$897:$D$910</c:f>
              <c:numCache>
                <c:formatCode>General</c:formatCode>
                <c:ptCount val="14"/>
                <c:pt idx="0">
                  <c:v>1602</c:v>
                </c:pt>
                <c:pt idx="1">
                  <c:v>1393</c:v>
                </c:pt>
                <c:pt idx="2">
                  <c:v>307</c:v>
                </c:pt>
                <c:pt idx="3">
                  <c:v>458</c:v>
                </c:pt>
                <c:pt idx="4">
                  <c:v>31</c:v>
                </c:pt>
                <c:pt idx="5">
                  <c:v>2</c:v>
                </c:pt>
                <c:pt idx="6">
                  <c:v>48</c:v>
                </c:pt>
                <c:pt idx="7">
                  <c:v>15</c:v>
                </c:pt>
                <c:pt idx="8">
                  <c:v>191</c:v>
                </c:pt>
                <c:pt idx="9">
                  <c:v>22</c:v>
                </c:pt>
                <c:pt idx="10">
                  <c:v>15</c:v>
                </c:pt>
                <c:pt idx="11">
                  <c:v>1</c:v>
                </c:pt>
                <c:pt idx="12">
                  <c:v>31</c:v>
                </c:pt>
                <c:pt idx="13">
                  <c:v>13</c:v>
                </c:pt>
              </c:numCache>
            </c:numRef>
          </c:val>
        </c:ser>
        <c:ser>
          <c:idx val="1"/>
          <c:order val="1"/>
          <c:tx>
            <c:strRef>
              <c:f>Sheet1!$E$895:$E$896</c:f>
              <c:strCache>
                <c:ptCount val="1"/>
                <c:pt idx="0">
                  <c:v>FREQUENCY Q4 2023</c:v>
                </c:pt>
              </c:strCache>
            </c:strRef>
          </c:tx>
          <c:invertIfNegative val="0"/>
          <c:cat>
            <c:multiLvlStrRef>
              <c:f>Sheet1!$B$897:$C$910</c:f>
              <c:multiLvlStrCache>
                <c:ptCount val="14"/>
                <c:lvl>
                  <c:pt idx="0">
                    <c:v>Number of Mails Received</c:v>
                  </c:pt>
                  <c:pt idx="1">
                    <c:v>Number of Mails Dispatched</c:v>
                  </c:pt>
                  <c:pt idx="2">
                    <c:v>Number of files Received </c:v>
                  </c:pt>
                  <c:pt idx="3">
                    <c:v>Number of files Dispatched</c:v>
                  </c:pt>
                  <c:pt idx="4">
                    <c:v>Application for Compassionate Transfer</c:v>
                  </c:pt>
                  <c:pt idx="5">
                    <c:v>Number of staff retired </c:v>
                  </c:pt>
                  <c:pt idx="6">
                    <c:v>Resignation</c:v>
                  </c:pt>
                  <c:pt idx="7">
                    <c:v>Notification of Death</c:v>
                  </c:pt>
                  <c:pt idx="8">
                    <c:v>Application for Annual Leave</c:v>
                  </c:pt>
                  <c:pt idx="9">
                    <c:v>Permission to get Married</c:v>
                  </c:pt>
                  <c:pt idx="10">
                    <c:v>Application for Change of Name</c:v>
                  </c:pt>
                  <c:pt idx="11">
                    <c:v>Application for Permission to perform Holy Pilgrimage</c:v>
                  </c:pt>
                  <c:pt idx="12">
                    <c:v>Application for Maternity Leave</c:v>
                  </c:pt>
                  <c:pt idx="13">
                    <c:v>Number on Posting of Officers</c:v>
                  </c:pt>
                </c:lvl>
                <c:lvl>
                  <c:pt idx="0">
                    <c:v>1</c:v>
                  </c:pt>
                  <c:pt idx="1">
                    <c:v>2</c:v>
                  </c:pt>
                  <c:pt idx="2">
                    <c:v>3</c:v>
                  </c:pt>
                  <c:pt idx="3">
                    <c:v>4</c:v>
                  </c:pt>
                  <c:pt idx="4">
                    <c:v>5</c:v>
                  </c:pt>
                  <c:pt idx="5">
                    <c:v>6</c:v>
                  </c:pt>
                  <c:pt idx="6">
                    <c:v>7</c:v>
                  </c:pt>
                  <c:pt idx="7">
                    <c:v>8</c:v>
                  </c:pt>
                  <c:pt idx="8">
                    <c:v>9</c:v>
                  </c:pt>
                  <c:pt idx="9">
                    <c:v>10</c:v>
                  </c:pt>
                  <c:pt idx="10">
                    <c:v>11</c:v>
                  </c:pt>
                  <c:pt idx="11">
                    <c:v>12</c:v>
                  </c:pt>
                  <c:pt idx="12">
                    <c:v>13</c:v>
                  </c:pt>
                  <c:pt idx="13">
                    <c:v>14</c:v>
                  </c:pt>
                </c:lvl>
              </c:multiLvlStrCache>
            </c:multiLvlStrRef>
          </c:cat>
          <c:val>
            <c:numRef>
              <c:f>Sheet1!$E$897:$E$910</c:f>
              <c:numCache>
                <c:formatCode>General</c:formatCode>
                <c:ptCount val="14"/>
                <c:pt idx="0">
                  <c:v>1046</c:v>
                </c:pt>
                <c:pt idx="1">
                  <c:v>940</c:v>
                </c:pt>
                <c:pt idx="2">
                  <c:v>279</c:v>
                </c:pt>
                <c:pt idx="3">
                  <c:v>324</c:v>
                </c:pt>
                <c:pt idx="4">
                  <c:v>23</c:v>
                </c:pt>
                <c:pt idx="5">
                  <c:v>5</c:v>
                </c:pt>
                <c:pt idx="6">
                  <c:v>70</c:v>
                </c:pt>
                <c:pt idx="7">
                  <c:v>8</c:v>
                </c:pt>
                <c:pt idx="8">
                  <c:v>93</c:v>
                </c:pt>
                <c:pt idx="9">
                  <c:v>13</c:v>
                </c:pt>
                <c:pt idx="10">
                  <c:v>6</c:v>
                </c:pt>
                <c:pt idx="11">
                  <c:v>2</c:v>
                </c:pt>
                <c:pt idx="12">
                  <c:v>9</c:v>
                </c:pt>
                <c:pt idx="13">
                  <c:v>19</c:v>
                </c:pt>
              </c:numCache>
            </c:numRef>
          </c:val>
        </c:ser>
        <c:dLbls>
          <c:showLegendKey val="0"/>
          <c:showVal val="0"/>
          <c:showCatName val="0"/>
          <c:showSerName val="0"/>
          <c:showPercent val="0"/>
          <c:showBubbleSize val="0"/>
        </c:dLbls>
        <c:gapWidth val="150"/>
        <c:axId val="299393688"/>
        <c:axId val="299393296"/>
      </c:barChart>
      <c:catAx>
        <c:axId val="299393688"/>
        <c:scaling>
          <c:orientation val="minMax"/>
        </c:scaling>
        <c:delete val="0"/>
        <c:axPos val="l"/>
        <c:numFmt formatCode="General" sourceLinked="0"/>
        <c:majorTickMark val="out"/>
        <c:minorTickMark val="none"/>
        <c:tickLblPos val="nextTo"/>
        <c:crossAx val="299393296"/>
        <c:crosses val="autoZero"/>
        <c:auto val="1"/>
        <c:lblAlgn val="ctr"/>
        <c:lblOffset val="100"/>
        <c:noMultiLvlLbl val="0"/>
      </c:catAx>
      <c:valAx>
        <c:axId val="299393296"/>
        <c:scaling>
          <c:orientation val="minMax"/>
        </c:scaling>
        <c:delete val="0"/>
        <c:axPos val="b"/>
        <c:majorGridlines/>
        <c:numFmt formatCode="General" sourceLinked="1"/>
        <c:majorTickMark val="out"/>
        <c:minorTickMark val="none"/>
        <c:tickLblPos val="nextTo"/>
        <c:crossAx val="299393688"/>
        <c:crosses val="autoZero"/>
        <c:crossBetween val="between"/>
      </c:valAx>
    </c:plotArea>
    <c:legend>
      <c:legendPos val="r"/>
      <c:overlay val="0"/>
    </c:legend>
    <c:plotVisOnly val="1"/>
    <c:dispBlanksAs val="gap"/>
    <c:showDLblsOverMax val="0"/>
  </c:chart>
  <c:txPr>
    <a:bodyPr/>
    <a:lstStyle/>
    <a:p>
      <a:pPr>
        <a:defRPr sz="700">
          <a:latin typeface="Comic Sans MS" pitchFamily="66"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6"/>
    </mc:Choice>
    <mc:Fallback>
      <c:style val="46"/>
    </mc:Fallback>
  </mc:AlternateContent>
  <c:chart>
    <c:autoTitleDeleted val="0"/>
    <c:plotArea>
      <c:layout/>
      <c:barChart>
        <c:barDir val="bar"/>
        <c:grouping val="clustered"/>
        <c:varyColors val="0"/>
        <c:ser>
          <c:idx val="0"/>
          <c:order val="0"/>
          <c:tx>
            <c:strRef>
              <c:f>Sheet1!$D$710</c:f>
              <c:strCache>
                <c:ptCount val="1"/>
                <c:pt idx="0">
                  <c:v>OCTOBER </c:v>
                </c:pt>
              </c:strCache>
            </c:strRef>
          </c:tx>
          <c:invertIfNegative val="0"/>
          <c:cat>
            <c:multiLvlStrRef>
              <c:f>Sheet1!$B$711:$C$732</c:f>
              <c:multiLvlStrCache>
                <c:ptCount val="22"/>
                <c:lvl>
                  <c:pt idx="0">
                    <c:v>RUDE CONDUCT</c:v>
                  </c:pt>
                  <c:pt idx="1">
                    <c:v>DERELICTION OF DUTY</c:v>
                  </c:pt>
                  <c:pt idx="2">
                    <c:v>MISSAPPROPRIATION</c:v>
                  </c:pt>
                  <c:pt idx="3">
                    <c:v>NUMBER RACKETEERING</c:v>
                  </c:pt>
                  <c:pt idx="4">
                    <c:v>IMPROPER DRESSING</c:v>
                  </c:pt>
                  <c:pt idx="5">
                    <c:v>LATENESS</c:v>
                  </c:pt>
                  <c:pt idx="6">
                    <c:v>DESERTION</c:v>
                  </c:pt>
                  <c:pt idx="7">
                    <c:v>BREACH OF TRUST</c:v>
                  </c:pt>
                  <c:pt idx="8">
                    <c:v>INSUBORDINATION</c:v>
                  </c:pt>
                  <c:pt idx="9">
                    <c:v>NEGLIGENCE TO DUTY</c:v>
                  </c:pt>
                  <c:pt idx="10">
                    <c:v>PATROL MISCONDUCT</c:v>
                  </c:pt>
                  <c:pt idx="11">
                    <c:v>MALINGERING</c:v>
                  </c:pt>
                  <c:pt idx="12">
                    <c:v>FAILURE TO PAY COMPLIMENT</c:v>
                  </c:pt>
                  <c:pt idx="13">
                    <c:v>ABSENTEEISM</c:v>
                  </c:pt>
                  <c:pt idx="14">
                    <c:v>DISOBEDIENCE TO ORDER</c:v>
                  </c:pt>
                  <c:pt idx="15">
                    <c:v>FAILURE TO PAY LAWFUL DEBT</c:v>
                  </c:pt>
                  <c:pt idx="16">
                    <c:v>ABANDONMENT OF DUTY</c:v>
                  </c:pt>
                  <c:pt idx="17">
                    <c:v>MISCONDUCT</c:v>
                  </c:pt>
                  <c:pt idx="18">
                    <c:v>DAMAGE TO FRSC PROPERTY</c:v>
                  </c:pt>
                  <c:pt idx="19">
                    <c:v>TWO FIGHTING</c:v>
                  </c:pt>
                  <c:pt idx="20">
                    <c:v>AWOL</c:v>
                  </c:pt>
                  <c:pt idx="21">
                    <c:v>SCANDALOUS BEHAVIOR</c:v>
                  </c:pt>
                </c:lvl>
                <c:lvl>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lvl>
              </c:multiLvlStrCache>
            </c:multiLvlStrRef>
          </c:cat>
          <c:val>
            <c:numRef>
              <c:f>Sheet1!$D$711:$D$732</c:f>
              <c:numCache>
                <c:formatCode>General</c:formatCode>
                <c:ptCount val="22"/>
                <c:pt idx="0">
                  <c:v>5</c:v>
                </c:pt>
                <c:pt idx="1">
                  <c:v>3</c:v>
                </c:pt>
                <c:pt idx="2">
                  <c:v>1</c:v>
                </c:pt>
                <c:pt idx="3">
                  <c:v>0</c:v>
                </c:pt>
                <c:pt idx="4">
                  <c:v>69</c:v>
                </c:pt>
                <c:pt idx="5">
                  <c:v>119</c:v>
                </c:pt>
                <c:pt idx="6">
                  <c:v>1</c:v>
                </c:pt>
                <c:pt idx="7">
                  <c:v>0</c:v>
                </c:pt>
                <c:pt idx="8">
                  <c:v>4</c:v>
                </c:pt>
                <c:pt idx="9">
                  <c:v>2</c:v>
                </c:pt>
                <c:pt idx="10">
                  <c:v>7</c:v>
                </c:pt>
                <c:pt idx="11">
                  <c:v>0</c:v>
                </c:pt>
                <c:pt idx="12">
                  <c:v>5</c:v>
                </c:pt>
                <c:pt idx="13">
                  <c:v>125</c:v>
                </c:pt>
                <c:pt idx="14">
                  <c:v>23</c:v>
                </c:pt>
                <c:pt idx="15">
                  <c:v>0</c:v>
                </c:pt>
                <c:pt idx="16">
                  <c:v>3</c:v>
                </c:pt>
                <c:pt idx="17">
                  <c:v>5</c:v>
                </c:pt>
                <c:pt idx="18">
                  <c:v>0</c:v>
                </c:pt>
                <c:pt idx="19">
                  <c:v>0</c:v>
                </c:pt>
                <c:pt idx="20">
                  <c:v>4</c:v>
                </c:pt>
                <c:pt idx="21">
                  <c:v>0</c:v>
                </c:pt>
              </c:numCache>
            </c:numRef>
          </c:val>
        </c:ser>
        <c:ser>
          <c:idx val="1"/>
          <c:order val="1"/>
          <c:tx>
            <c:strRef>
              <c:f>Sheet1!$E$710</c:f>
              <c:strCache>
                <c:ptCount val="1"/>
                <c:pt idx="0">
                  <c:v>NOVEMBER</c:v>
                </c:pt>
              </c:strCache>
            </c:strRef>
          </c:tx>
          <c:invertIfNegative val="0"/>
          <c:cat>
            <c:multiLvlStrRef>
              <c:f>Sheet1!$B$711:$C$732</c:f>
              <c:multiLvlStrCache>
                <c:ptCount val="22"/>
                <c:lvl>
                  <c:pt idx="0">
                    <c:v>RUDE CONDUCT</c:v>
                  </c:pt>
                  <c:pt idx="1">
                    <c:v>DERELICTION OF DUTY</c:v>
                  </c:pt>
                  <c:pt idx="2">
                    <c:v>MISSAPPROPRIATION</c:v>
                  </c:pt>
                  <c:pt idx="3">
                    <c:v>NUMBER RACKETEERING</c:v>
                  </c:pt>
                  <c:pt idx="4">
                    <c:v>IMPROPER DRESSING</c:v>
                  </c:pt>
                  <c:pt idx="5">
                    <c:v>LATENESS</c:v>
                  </c:pt>
                  <c:pt idx="6">
                    <c:v>DESERTION</c:v>
                  </c:pt>
                  <c:pt idx="7">
                    <c:v>BREACH OF TRUST</c:v>
                  </c:pt>
                  <c:pt idx="8">
                    <c:v>INSUBORDINATION</c:v>
                  </c:pt>
                  <c:pt idx="9">
                    <c:v>NEGLIGENCE TO DUTY</c:v>
                  </c:pt>
                  <c:pt idx="10">
                    <c:v>PATROL MISCONDUCT</c:v>
                  </c:pt>
                  <c:pt idx="11">
                    <c:v>MALINGERING</c:v>
                  </c:pt>
                  <c:pt idx="12">
                    <c:v>FAILURE TO PAY COMPLIMENT</c:v>
                  </c:pt>
                  <c:pt idx="13">
                    <c:v>ABSENTEEISM</c:v>
                  </c:pt>
                  <c:pt idx="14">
                    <c:v>DISOBEDIENCE TO ORDER</c:v>
                  </c:pt>
                  <c:pt idx="15">
                    <c:v>FAILURE TO PAY LAWFUL DEBT</c:v>
                  </c:pt>
                  <c:pt idx="16">
                    <c:v>ABANDONMENT OF DUTY</c:v>
                  </c:pt>
                  <c:pt idx="17">
                    <c:v>MISCONDUCT</c:v>
                  </c:pt>
                  <c:pt idx="18">
                    <c:v>DAMAGE TO FRSC PROPERTY</c:v>
                  </c:pt>
                  <c:pt idx="19">
                    <c:v>TWO FIGHTING</c:v>
                  </c:pt>
                  <c:pt idx="20">
                    <c:v>AWOL</c:v>
                  </c:pt>
                  <c:pt idx="21">
                    <c:v>SCANDALOUS BEHAVIOR</c:v>
                  </c:pt>
                </c:lvl>
                <c:lvl>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lvl>
              </c:multiLvlStrCache>
            </c:multiLvlStrRef>
          </c:cat>
          <c:val>
            <c:numRef>
              <c:f>Sheet1!$E$711:$E$732</c:f>
              <c:numCache>
                <c:formatCode>General</c:formatCode>
                <c:ptCount val="22"/>
                <c:pt idx="0">
                  <c:v>10</c:v>
                </c:pt>
                <c:pt idx="1">
                  <c:v>5</c:v>
                </c:pt>
                <c:pt idx="2">
                  <c:v>0</c:v>
                </c:pt>
                <c:pt idx="3">
                  <c:v>0</c:v>
                </c:pt>
                <c:pt idx="4">
                  <c:v>115</c:v>
                </c:pt>
                <c:pt idx="5">
                  <c:v>170</c:v>
                </c:pt>
                <c:pt idx="6">
                  <c:v>3</c:v>
                </c:pt>
                <c:pt idx="7">
                  <c:v>0</c:v>
                </c:pt>
                <c:pt idx="8">
                  <c:v>1</c:v>
                </c:pt>
                <c:pt idx="9">
                  <c:v>1</c:v>
                </c:pt>
                <c:pt idx="10">
                  <c:v>5</c:v>
                </c:pt>
                <c:pt idx="11">
                  <c:v>0</c:v>
                </c:pt>
                <c:pt idx="12">
                  <c:v>6</c:v>
                </c:pt>
                <c:pt idx="13">
                  <c:v>140</c:v>
                </c:pt>
                <c:pt idx="14">
                  <c:v>40</c:v>
                </c:pt>
                <c:pt idx="15">
                  <c:v>1</c:v>
                </c:pt>
                <c:pt idx="16">
                  <c:v>2</c:v>
                </c:pt>
                <c:pt idx="17">
                  <c:v>2</c:v>
                </c:pt>
                <c:pt idx="18">
                  <c:v>0</c:v>
                </c:pt>
                <c:pt idx="19">
                  <c:v>0</c:v>
                </c:pt>
                <c:pt idx="20">
                  <c:v>4</c:v>
                </c:pt>
                <c:pt idx="21">
                  <c:v>0</c:v>
                </c:pt>
              </c:numCache>
            </c:numRef>
          </c:val>
        </c:ser>
        <c:ser>
          <c:idx val="2"/>
          <c:order val="2"/>
          <c:tx>
            <c:strRef>
              <c:f>Sheet1!$F$710</c:f>
              <c:strCache>
                <c:ptCount val="1"/>
                <c:pt idx="0">
                  <c:v>DECEMBER</c:v>
                </c:pt>
              </c:strCache>
            </c:strRef>
          </c:tx>
          <c:invertIfNegative val="0"/>
          <c:cat>
            <c:multiLvlStrRef>
              <c:f>Sheet1!$B$711:$C$732</c:f>
              <c:multiLvlStrCache>
                <c:ptCount val="22"/>
                <c:lvl>
                  <c:pt idx="0">
                    <c:v>RUDE CONDUCT</c:v>
                  </c:pt>
                  <c:pt idx="1">
                    <c:v>DERELICTION OF DUTY</c:v>
                  </c:pt>
                  <c:pt idx="2">
                    <c:v>MISSAPPROPRIATION</c:v>
                  </c:pt>
                  <c:pt idx="3">
                    <c:v>NUMBER RACKETEERING</c:v>
                  </c:pt>
                  <c:pt idx="4">
                    <c:v>IMPROPER DRESSING</c:v>
                  </c:pt>
                  <c:pt idx="5">
                    <c:v>LATENESS</c:v>
                  </c:pt>
                  <c:pt idx="6">
                    <c:v>DESERTION</c:v>
                  </c:pt>
                  <c:pt idx="7">
                    <c:v>BREACH OF TRUST</c:v>
                  </c:pt>
                  <c:pt idx="8">
                    <c:v>INSUBORDINATION</c:v>
                  </c:pt>
                  <c:pt idx="9">
                    <c:v>NEGLIGENCE TO DUTY</c:v>
                  </c:pt>
                  <c:pt idx="10">
                    <c:v>PATROL MISCONDUCT</c:v>
                  </c:pt>
                  <c:pt idx="11">
                    <c:v>MALINGERING</c:v>
                  </c:pt>
                  <c:pt idx="12">
                    <c:v>FAILURE TO PAY COMPLIMENT</c:v>
                  </c:pt>
                  <c:pt idx="13">
                    <c:v>ABSENTEEISM</c:v>
                  </c:pt>
                  <c:pt idx="14">
                    <c:v>DISOBEDIENCE TO ORDER</c:v>
                  </c:pt>
                  <c:pt idx="15">
                    <c:v>FAILURE TO PAY LAWFUL DEBT</c:v>
                  </c:pt>
                  <c:pt idx="16">
                    <c:v>ABANDONMENT OF DUTY</c:v>
                  </c:pt>
                  <c:pt idx="17">
                    <c:v>MISCONDUCT</c:v>
                  </c:pt>
                  <c:pt idx="18">
                    <c:v>DAMAGE TO FRSC PROPERTY</c:v>
                  </c:pt>
                  <c:pt idx="19">
                    <c:v>TWO FIGHTING</c:v>
                  </c:pt>
                  <c:pt idx="20">
                    <c:v>AWOL</c:v>
                  </c:pt>
                  <c:pt idx="21">
                    <c:v>SCANDALOUS BEHAVIOR</c:v>
                  </c:pt>
                </c:lvl>
                <c:lvl>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lvl>
              </c:multiLvlStrCache>
            </c:multiLvlStrRef>
          </c:cat>
          <c:val>
            <c:numRef>
              <c:f>Sheet1!$F$711:$F$732</c:f>
              <c:numCache>
                <c:formatCode>General</c:formatCode>
                <c:ptCount val="22"/>
                <c:pt idx="0">
                  <c:v>5</c:v>
                </c:pt>
                <c:pt idx="1">
                  <c:v>3</c:v>
                </c:pt>
                <c:pt idx="2">
                  <c:v>0</c:v>
                </c:pt>
                <c:pt idx="3">
                  <c:v>0</c:v>
                </c:pt>
                <c:pt idx="4">
                  <c:v>65</c:v>
                </c:pt>
                <c:pt idx="5">
                  <c:v>124</c:v>
                </c:pt>
                <c:pt idx="6">
                  <c:v>0</c:v>
                </c:pt>
                <c:pt idx="7">
                  <c:v>0</c:v>
                </c:pt>
                <c:pt idx="8">
                  <c:v>6</c:v>
                </c:pt>
                <c:pt idx="9">
                  <c:v>2</c:v>
                </c:pt>
                <c:pt idx="10">
                  <c:v>20</c:v>
                </c:pt>
                <c:pt idx="11">
                  <c:v>0</c:v>
                </c:pt>
                <c:pt idx="12">
                  <c:v>3</c:v>
                </c:pt>
                <c:pt idx="13">
                  <c:v>121</c:v>
                </c:pt>
                <c:pt idx="14">
                  <c:v>41</c:v>
                </c:pt>
                <c:pt idx="15">
                  <c:v>1</c:v>
                </c:pt>
                <c:pt idx="16">
                  <c:v>4</c:v>
                </c:pt>
                <c:pt idx="17">
                  <c:v>4</c:v>
                </c:pt>
                <c:pt idx="18">
                  <c:v>0</c:v>
                </c:pt>
                <c:pt idx="19">
                  <c:v>0</c:v>
                </c:pt>
                <c:pt idx="20">
                  <c:v>2</c:v>
                </c:pt>
                <c:pt idx="21">
                  <c:v>0</c:v>
                </c:pt>
              </c:numCache>
            </c:numRef>
          </c:val>
        </c:ser>
        <c:dLbls>
          <c:showLegendKey val="0"/>
          <c:showVal val="0"/>
          <c:showCatName val="0"/>
          <c:showSerName val="0"/>
          <c:showPercent val="0"/>
          <c:showBubbleSize val="0"/>
        </c:dLbls>
        <c:gapWidth val="150"/>
        <c:axId val="299392120"/>
        <c:axId val="299394080"/>
      </c:barChart>
      <c:catAx>
        <c:axId val="299392120"/>
        <c:scaling>
          <c:orientation val="minMax"/>
        </c:scaling>
        <c:delete val="0"/>
        <c:axPos val="l"/>
        <c:numFmt formatCode="General" sourceLinked="0"/>
        <c:majorTickMark val="out"/>
        <c:minorTickMark val="none"/>
        <c:tickLblPos val="nextTo"/>
        <c:crossAx val="299394080"/>
        <c:crosses val="autoZero"/>
        <c:auto val="1"/>
        <c:lblAlgn val="ctr"/>
        <c:lblOffset val="100"/>
        <c:noMultiLvlLbl val="0"/>
      </c:catAx>
      <c:valAx>
        <c:axId val="299394080"/>
        <c:scaling>
          <c:orientation val="minMax"/>
        </c:scaling>
        <c:delete val="0"/>
        <c:axPos val="b"/>
        <c:majorGridlines/>
        <c:numFmt formatCode="General" sourceLinked="1"/>
        <c:majorTickMark val="out"/>
        <c:minorTickMark val="none"/>
        <c:tickLblPos val="nextTo"/>
        <c:crossAx val="299392120"/>
        <c:crosses val="autoZero"/>
        <c:crossBetween val="between"/>
      </c:valAx>
    </c:plotArea>
    <c:legend>
      <c:legendPos val="r"/>
      <c:overlay val="0"/>
    </c:legend>
    <c:plotVisOnly val="1"/>
    <c:dispBlanksAs val="gap"/>
    <c:showDLblsOverMax val="0"/>
  </c:chart>
  <c:txPr>
    <a:bodyPr/>
    <a:lstStyle/>
    <a:p>
      <a:pPr>
        <a:defRPr sz="700">
          <a:latin typeface="Comic Sans MS" pitchFamily="66" charset="0"/>
        </a:defRPr>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view3D>
      <c:rotX val="65"/>
      <c:rotY val="0"/>
      <c:rAngAx val="1"/>
    </c:view3D>
    <c:floor>
      <c:thickness val="0"/>
    </c:floor>
    <c:sideWall>
      <c:thickness val="0"/>
    </c:sideWall>
    <c:backWall>
      <c:thickness val="0"/>
    </c:backWall>
    <c:plotArea>
      <c:layout/>
      <c:pie3DChart>
        <c:varyColors val="1"/>
        <c:ser>
          <c:idx val="0"/>
          <c:order val="0"/>
          <c:tx>
            <c:strRef>
              <c:f>Sheet1!$B$55</c:f>
              <c:strCache>
                <c:ptCount val="1"/>
                <c:pt idx="0">
                  <c:v>OPS</c:v>
                </c:pt>
              </c:strCache>
            </c:strRef>
          </c:tx>
          <c:spPr>
            <a:ln w="47625">
              <a:noFill/>
            </a:ln>
          </c:spPr>
          <c:explosion val="25"/>
          <c:cat>
            <c:multiLvlStrRef>
              <c:f>Sheet1!$C$52:$G$54</c:f>
              <c:multiLvlStrCache>
                <c:ptCount val="5"/>
                <c:lvl>
                  <c:pt idx="4">
                    <c:v>INTERNAL/EXTERNAL   </c:v>
                  </c:pt>
                </c:lvl>
                <c:lvl>
                  <c:pt idx="1">
                    <c:v> SMS/E-MAIL</c:v>
                  </c:pt>
                </c:lvl>
                <c:lvl>
                  <c:pt idx="0">
                    <c:v>COMPLAINTS FROM COMMANDS </c:v>
                  </c:pt>
                  <c:pt idx="1">
                    <c:v>PHONE &amp;</c:v>
                  </c:pt>
                  <c:pt idx="2">
                    <c:v>SUGGESTION BOXES</c:v>
                  </c:pt>
                  <c:pt idx="3">
                    <c:v>LETTERS</c:v>
                  </c:pt>
                  <c:pt idx="4">
                    <c:v>SOURCES OF COMPLAINTS</c:v>
                  </c:pt>
                </c:lvl>
              </c:multiLvlStrCache>
            </c:multiLvlStrRef>
          </c:cat>
          <c:val>
            <c:numRef>
              <c:f>Sheet1!$C$55:$G$55</c:f>
              <c:numCache>
                <c:formatCode>General</c:formatCode>
                <c:ptCount val="5"/>
                <c:pt idx="0">
                  <c:v>580</c:v>
                </c:pt>
                <c:pt idx="1">
                  <c:v>191</c:v>
                </c:pt>
                <c:pt idx="2">
                  <c:v>10</c:v>
                </c:pt>
                <c:pt idx="3">
                  <c:v>0</c:v>
                </c:pt>
                <c:pt idx="4">
                  <c:v>-781</c:v>
                </c:pt>
              </c:numCache>
            </c:numRef>
          </c:val>
        </c:ser>
        <c:ser>
          <c:idx val="1"/>
          <c:order val="1"/>
          <c:tx>
            <c:strRef>
              <c:f>Sheet1!$B$56</c:f>
              <c:strCache>
                <c:ptCount val="1"/>
                <c:pt idx="0">
                  <c:v>NDL</c:v>
                </c:pt>
              </c:strCache>
            </c:strRef>
          </c:tx>
          <c:spPr>
            <a:ln w="47625">
              <a:noFill/>
            </a:ln>
          </c:spPr>
          <c:explosion val="25"/>
          <c:cat>
            <c:multiLvlStrRef>
              <c:f>Sheet1!$C$52:$G$54</c:f>
              <c:multiLvlStrCache>
                <c:ptCount val="5"/>
                <c:lvl>
                  <c:pt idx="4">
                    <c:v>INTERNAL/EXTERNAL   </c:v>
                  </c:pt>
                </c:lvl>
                <c:lvl>
                  <c:pt idx="1">
                    <c:v> SMS/E-MAIL</c:v>
                  </c:pt>
                </c:lvl>
                <c:lvl>
                  <c:pt idx="0">
                    <c:v>COMPLAINTS FROM COMMANDS </c:v>
                  </c:pt>
                  <c:pt idx="1">
                    <c:v>PHONE &amp;</c:v>
                  </c:pt>
                  <c:pt idx="2">
                    <c:v>SUGGESTION BOXES</c:v>
                  </c:pt>
                  <c:pt idx="3">
                    <c:v>LETTERS</c:v>
                  </c:pt>
                  <c:pt idx="4">
                    <c:v>SOURCES OF COMPLAINTS</c:v>
                  </c:pt>
                </c:lvl>
              </c:multiLvlStrCache>
            </c:multiLvlStrRef>
          </c:cat>
          <c:val>
            <c:numRef>
              <c:f>Sheet1!$C$56:$G$56</c:f>
              <c:numCache>
                <c:formatCode>General</c:formatCode>
                <c:ptCount val="5"/>
                <c:pt idx="0">
                  <c:v>610</c:v>
                </c:pt>
                <c:pt idx="1">
                  <c:v>293</c:v>
                </c:pt>
                <c:pt idx="2">
                  <c:v>0</c:v>
                </c:pt>
                <c:pt idx="3">
                  <c:v>0</c:v>
                </c:pt>
                <c:pt idx="4">
                  <c:v>-903</c:v>
                </c:pt>
              </c:numCache>
            </c:numRef>
          </c:val>
        </c:ser>
        <c:ser>
          <c:idx val="2"/>
          <c:order val="2"/>
          <c:tx>
            <c:strRef>
              <c:f>Sheet1!$B$57</c:f>
              <c:strCache>
                <c:ptCount val="1"/>
                <c:pt idx="0">
                  <c:v>OFL</c:v>
                </c:pt>
              </c:strCache>
            </c:strRef>
          </c:tx>
          <c:spPr>
            <a:ln w="47625">
              <a:noFill/>
            </a:ln>
          </c:spPr>
          <c:explosion val="25"/>
          <c:cat>
            <c:multiLvlStrRef>
              <c:f>Sheet1!$C$52:$G$54</c:f>
              <c:multiLvlStrCache>
                <c:ptCount val="5"/>
                <c:lvl>
                  <c:pt idx="4">
                    <c:v>INTERNAL/EXTERNAL   </c:v>
                  </c:pt>
                </c:lvl>
                <c:lvl>
                  <c:pt idx="1">
                    <c:v> SMS/E-MAIL</c:v>
                  </c:pt>
                </c:lvl>
                <c:lvl>
                  <c:pt idx="0">
                    <c:v>COMPLAINTS FROM COMMANDS </c:v>
                  </c:pt>
                  <c:pt idx="1">
                    <c:v>PHONE &amp;</c:v>
                  </c:pt>
                  <c:pt idx="2">
                    <c:v>SUGGESTION BOXES</c:v>
                  </c:pt>
                  <c:pt idx="3">
                    <c:v>LETTERS</c:v>
                  </c:pt>
                  <c:pt idx="4">
                    <c:v>SOURCES OF COMPLAINTS</c:v>
                  </c:pt>
                </c:lvl>
              </c:multiLvlStrCache>
            </c:multiLvlStrRef>
          </c:cat>
          <c:val>
            <c:numRef>
              <c:f>Sheet1!$C$57:$G$57</c:f>
              <c:numCache>
                <c:formatCode>General</c:formatCode>
                <c:ptCount val="5"/>
                <c:pt idx="0">
                  <c:v>389</c:v>
                </c:pt>
                <c:pt idx="1">
                  <c:v>135</c:v>
                </c:pt>
                <c:pt idx="2">
                  <c:v>0</c:v>
                </c:pt>
                <c:pt idx="3">
                  <c:v>0</c:v>
                </c:pt>
                <c:pt idx="4">
                  <c:v>-524</c:v>
                </c:pt>
              </c:numCache>
            </c:numRef>
          </c:val>
        </c:ser>
        <c:ser>
          <c:idx val="3"/>
          <c:order val="3"/>
          <c:tx>
            <c:strRef>
              <c:f>Sheet1!$B$58</c:f>
              <c:strCache>
                <c:ptCount val="1"/>
                <c:pt idx="0">
                  <c:v>Administration</c:v>
                </c:pt>
              </c:strCache>
            </c:strRef>
          </c:tx>
          <c:spPr>
            <a:ln w="47625">
              <a:noFill/>
            </a:ln>
          </c:spPr>
          <c:explosion val="25"/>
          <c:cat>
            <c:multiLvlStrRef>
              <c:f>Sheet1!$C$52:$G$54</c:f>
              <c:multiLvlStrCache>
                <c:ptCount val="5"/>
                <c:lvl>
                  <c:pt idx="4">
                    <c:v>INTERNAL/EXTERNAL   </c:v>
                  </c:pt>
                </c:lvl>
                <c:lvl>
                  <c:pt idx="1">
                    <c:v> SMS/E-MAIL</c:v>
                  </c:pt>
                </c:lvl>
                <c:lvl>
                  <c:pt idx="0">
                    <c:v>COMPLAINTS FROM COMMANDS </c:v>
                  </c:pt>
                  <c:pt idx="1">
                    <c:v>PHONE &amp;</c:v>
                  </c:pt>
                  <c:pt idx="2">
                    <c:v>SUGGESTION BOXES</c:v>
                  </c:pt>
                  <c:pt idx="3">
                    <c:v>LETTERS</c:v>
                  </c:pt>
                  <c:pt idx="4">
                    <c:v>SOURCES OF COMPLAINTS</c:v>
                  </c:pt>
                </c:lvl>
              </c:multiLvlStrCache>
            </c:multiLvlStrRef>
          </c:cat>
          <c:val>
            <c:numRef>
              <c:f>Sheet1!$C$58:$G$58</c:f>
              <c:numCache>
                <c:formatCode>General</c:formatCode>
                <c:ptCount val="5"/>
                <c:pt idx="0">
                  <c:v>0</c:v>
                </c:pt>
                <c:pt idx="1">
                  <c:v>0</c:v>
                </c:pt>
                <c:pt idx="2">
                  <c:v>0</c:v>
                </c:pt>
                <c:pt idx="3">
                  <c:v>0</c:v>
                </c:pt>
                <c:pt idx="4">
                  <c:v>0</c:v>
                </c:pt>
              </c:numCache>
            </c:numRef>
          </c:val>
        </c:ser>
        <c:dLbls>
          <c:showLegendKey val="0"/>
          <c:showVal val="0"/>
          <c:showCatName val="0"/>
          <c:showSerName val="0"/>
          <c:showPercent val="0"/>
          <c:showBubbleSize val="0"/>
          <c:showLeaderLines val="1"/>
        </c:dLbls>
      </c:pie3DChart>
    </c:plotArea>
    <c:legend>
      <c:legendPos val="r"/>
      <c:overlay val="0"/>
      <c:txPr>
        <a:bodyPr/>
        <a:lstStyle/>
        <a:p>
          <a:pPr rtl="0">
            <a:defRPr sz="800">
              <a:latin typeface="Comic Sans MS" pitchFamily="66" charset="0"/>
            </a:defRPr>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3"/>
    </mc:Choice>
    <mc:Fallback>
      <c:style val="43"/>
    </mc:Fallback>
  </mc:AlternateContent>
  <c:chart>
    <c:autoTitleDeleted val="0"/>
    <c:view3D>
      <c:rotX val="15"/>
      <c:rotY val="20"/>
      <c:rAngAx val="1"/>
    </c:view3D>
    <c:floor>
      <c:thickness val="0"/>
    </c:floor>
    <c:sideWall>
      <c:thickness val="0"/>
    </c:sideWall>
    <c:backWall>
      <c:thickness val="0"/>
    </c:backWall>
    <c:plotArea>
      <c:layout/>
      <c:bar3DChart>
        <c:barDir val="col"/>
        <c:grouping val="standard"/>
        <c:varyColors val="0"/>
        <c:ser>
          <c:idx val="0"/>
          <c:order val="0"/>
          <c:invertIfNegative val="0"/>
          <c:cat>
            <c:strRef>
              <c:f>Sheet1!$B$32:$B$45</c:f>
              <c:strCache>
                <c:ptCount val="14"/>
                <c:pt idx="0">
                  <c:v>COMMAND</c:v>
                </c:pt>
                <c:pt idx="2">
                  <c:v>RS1 HQ KADUNA</c:v>
                </c:pt>
                <c:pt idx="3">
                  <c:v>RS2 HQ LAGOS</c:v>
                </c:pt>
                <c:pt idx="4">
                  <c:v>RS3 HQ YOLA</c:v>
                </c:pt>
                <c:pt idx="5">
                  <c:v>RS4 HQ JOS</c:v>
                </c:pt>
                <c:pt idx="6">
                  <c:v>RS5 HQ BENIN</c:v>
                </c:pt>
                <c:pt idx="7">
                  <c:v>RS6 HQ PORT HARCOURT</c:v>
                </c:pt>
                <c:pt idx="8">
                  <c:v>RS7 HQ ABUJA</c:v>
                </c:pt>
                <c:pt idx="9">
                  <c:v>RS8 HQ ILORIN</c:v>
                </c:pt>
                <c:pt idx="10">
                  <c:v>RS9 HQ ENUGU</c:v>
                </c:pt>
                <c:pt idx="11">
                  <c:v>RS10 HQ SOKOTO</c:v>
                </c:pt>
                <c:pt idx="12">
                  <c:v>RS11 HQ OSOGBO</c:v>
                </c:pt>
                <c:pt idx="13">
                  <c:v>RS12 HQ BAUCHI</c:v>
                </c:pt>
              </c:strCache>
            </c:strRef>
          </c:cat>
          <c:val>
            <c:numRef>
              <c:f>Sheet1!$C$32:$C$45</c:f>
              <c:numCache>
                <c:formatCode>General</c:formatCode>
                <c:ptCount val="14"/>
                <c:pt idx="0">
                  <c:v>0</c:v>
                </c:pt>
                <c:pt idx="1">
                  <c:v>0</c:v>
                </c:pt>
                <c:pt idx="2">
                  <c:v>25587</c:v>
                </c:pt>
                <c:pt idx="3">
                  <c:v>25775</c:v>
                </c:pt>
                <c:pt idx="4">
                  <c:v>5425</c:v>
                </c:pt>
                <c:pt idx="5">
                  <c:v>8269</c:v>
                </c:pt>
                <c:pt idx="6">
                  <c:v>9082</c:v>
                </c:pt>
                <c:pt idx="7">
                  <c:v>10132</c:v>
                </c:pt>
                <c:pt idx="8">
                  <c:v>17958</c:v>
                </c:pt>
                <c:pt idx="9">
                  <c:v>19842</c:v>
                </c:pt>
                <c:pt idx="10">
                  <c:v>6445</c:v>
                </c:pt>
                <c:pt idx="11">
                  <c:v>6081</c:v>
                </c:pt>
                <c:pt idx="12">
                  <c:v>18763</c:v>
                </c:pt>
                <c:pt idx="13">
                  <c:v>8955</c:v>
                </c:pt>
              </c:numCache>
            </c:numRef>
          </c:val>
        </c:ser>
        <c:ser>
          <c:idx val="1"/>
          <c:order val="1"/>
          <c:invertIfNegative val="0"/>
          <c:cat>
            <c:strRef>
              <c:f>Sheet1!$B$32:$B$45</c:f>
              <c:strCache>
                <c:ptCount val="14"/>
                <c:pt idx="0">
                  <c:v>COMMAND</c:v>
                </c:pt>
                <c:pt idx="2">
                  <c:v>RS1 HQ KADUNA</c:v>
                </c:pt>
                <c:pt idx="3">
                  <c:v>RS2 HQ LAGOS</c:v>
                </c:pt>
                <c:pt idx="4">
                  <c:v>RS3 HQ YOLA</c:v>
                </c:pt>
                <c:pt idx="5">
                  <c:v>RS4 HQ JOS</c:v>
                </c:pt>
                <c:pt idx="6">
                  <c:v>RS5 HQ BENIN</c:v>
                </c:pt>
                <c:pt idx="7">
                  <c:v>RS6 HQ PORT HARCOURT</c:v>
                </c:pt>
                <c:pt idx="8">
                  <c:v>RS7 HQ ABUJA</c:v>
                </c:pt>
                <c:pt idx="9">
                  <c:v>RS8 HQ ILORIN</c:v>
                </c:pt>
                <c:pt idx="10">
                  <c:v>RS9 HQ ENUGU</c:v>
                </c:pt>
                <c:pt idx="11">
                  <c:v>RS10 HQ SOKOTO</c:v>
                </c:pt>
                <c:pt idx="12">
                  <c:v>RS11 HQ OSOGBO</c:v>
                </c:pt>
                <c:pt idx="13">
                  <c:v>RS12 HQ BAUCHI</c:v>
                </c:pt>
              </c:strCache>
            </c:strRef>
          </c:cat>
          <c:val>
            <c:numRef>
              <c:f>Sheet1!$D$32:$D$45</c:f>
              <c:numCache>
                <c:formatCode>General</c:formatCode>
                <c:ptCount val="14"/>
                <c:pt idx="2" formatCode="0%">
                  <c:v>0.15763889744569168</c:v>
                </c:pt>
                <c:pt idx="3" formatCode="0%">
                  <c:v>0.15879714627204061</c:v>
                </c:pt>
                <c:pt idx="4" formatCode="0%">
                  <c:v>3.3422871717781584E-2</c:v>
                </c:pt>
                <c:pt idx="5" formatCode="0%">
                  <c:v>5.0944465665315374E-2</c:v>
                </c:pt>
                <c:pt idx="6" formatCode="0%">
                  <c:v>5.5953275749473244E-2</c:v>
                </c:pt>
                <c:pt idx="7" formatCode="0%">
                  <c:v>6.242221866259226E-2</c:v>
                </c:pt>
                <c:pt idx="8" formatCode="0%">
                  <c:v>0.11063740650837266</c:v>
                </c:pt>
                <c:pt idx="9" formatCode="0%">
                  <c:v>0.12224453836391193</c:v>
                </c:pt>
                <c:pt idx="10" formatCode="0%">
                  <c:v>3.9706987690525768E-2</c:v>
                </c:pt>
                <c:pt idx="11" formatCode="0%">
                  <c:v>3.7464420813977849E-2</c:v>
                </c:pt>
                <c:pt idx="12" formatCode="0%">
                  <c:v>0.11559692940843057</c:v>
                </c:pt>
                <c:pt idx="13" formatCode="0%">
                  <c:v>5.5170841701886464E-2</c:v>
                </c:pt>
              </c:numCache>
            </c:numRef>
          </c:val>
        </c:ser>
        <c:ser>
          <c:idx val="2"/>
          <c:order val="2"/>
          <c:invertIfNegative val="0"/>
          <c:cat>
            <c:strRef>
              <c:f>Sheet1!$B$32:$B$45</c:f>
              <c:strCache>
                <c:ptCount val="14"/>
                <c:pt idx="0">
                  <c:v>COMMAND</c:v>
                </c:pt>
                <c:pt idx="2">
                  <c:v>RS1 HQ KADUNA</c:v>
                </c:pt>
                <c:pt idx="3">
                  <c:v>RS2 HQ LAGOS</c:v>
                </c:pt>
                <c:pt idx="4">
                  <c:v>RS3 HQ YOLA</c:v>
                </c:pt>
                <c:pt idx="5">
                  <c:v>RS4 HQ JOS</c:v>
                </c:pt>
                <c:pt idx="6">
                  <c:v>RS5 HQ BENIN</c:v>
                </c:pt>
                <c:pt idx="7">
                  <c:v>RS6 HQ PORT HARCOURT</c:v>
                </c:pt>
                <c:pt idx="8">
                  <c:v>RS7 HQ ABUJA</c:v>
                </c:pt>
                <c:pt idx="9">
                  <c:v>RS8 HQ ILORIN</c:v>
                </c:pt>
                <c:pt idx="10">
                  <c:v>RS9 HQ ENUGU</c:v>
                </c:pt>
                <c:pt idx="11">
                  <c:v>RS10 HQ SOKOTO</c:v>
                </c:pt>
                <c:pt idx="12">
                  <c:v>RS11 HQ OSOGBO</c:v>
                </c:pt>
                <c:pt idx="13">
                  <c:v>RS12 HQ BAUCHI</c:v>
                </c:pt>
              </c:strCache>
            </c:strRef>
          </c:cat>
          <c:val>
            <c:numRef>
              <c:f>Sheet1!$E$32:$E$45</c:f>
              <c:numCache>
                <c:formatCode>General</c:formatCode>
                <c:ptCount val="14"/>
                <c:pt idx="0">
                  <c:v>0</c:v>
                </c:pt>
                <c:pt idx="1">
                  <c:v>0</c:v>
                </c:pt>
                <c:pt idx="2">
                  <c:v>27062</c:v>
                </c:pt>
                <c:pt idx="3">
                  <c:v>29923</c:v>
                </c:pt>
                <c:pt idx="4">
                  <c:v>5829</c:v>
                </c:pt>
                <c:pt idx="5">
                  <c:v>8784</c:v>
                </c:pt>
                <c:pt idx="6">
                  <c:v>10092</c:v>
                </c:pt>
                <c:pt idx="7">
                  <c:v>11409</c:v>
                </c:pt>
                <c:pt idx="8">
                  <c:v>19267</c:v>
                </c:pt>
                <c:pt idx="9">
                  <c:v>21190</c:v>
                </c:pt>
                <c:pt idx="10">
                  <c:v>6896</c:v>
                </c:pt>
                <c:pt idx="11">
                  <c:v>6359</c:v>
                </c:pt>
                <c:pt idx="12">
                  <c:v>19423</c:v>
                </c:pt>
                <c:pt idx="13">
                  <c:v>9137</c:v>
                </c:pt>
              </c:numCache>
            </c:numRef>
          </c:val>
        </c:ser>
        <c:ser>
          <c:idx val="3"/>
          <c:order val="3"/>
          <c:invertIfNegative val="0"/>
          <c:cat>
            <c:strRef>
              <c:f>Sheet1!$B$32:$B$45</c:f>
              <c:strCache>
                <c:ptCount val="14"/>
                <c:pt idx="0">
                  <c:v>COMMAND</c:v>
                </c:pt>
                <c:pt idx="2">
                  <c:v>RS1 HQ KADUNA</c:v>
                </c:pt>
                <c:pt idx="3">
                  <c:v>RS2 HQ LAGOS</c:v>
                </c:pt>
                <c:pt idx="4">
                  <c:v>RS3 HQ YOLA</c:v>
                </c:pt>
                <c:pt idx="5">
                  <c:v>RS4 HQ JOS</c:v>
                </c:pt>
                <c:pt idx="6">
                  <c:v>RS5 HQ BENIN</c:v>
                </c:pt>
                <c:pt idx="7">
                  <c:v>RS6 HQ PORT HARCOURT</c:v>
                </c:pt>
                <c:pt idx="8">
                  <c:v>RS7 HQ ABUJA</c:v>
                </c:pt>
                <c:pt idx="9">
                  <c:v>RS8 HQ ILORIN</c:v>
                </c:pt>
                <c:pt idx="10">
                  <c:v>RS9 HQ ENUGU</c:v>
                </c:pt>
                <c:pt idx="11">
                  <c:v>RS10 HQ SOKOTO</c:v>
                </c:pt>
                <c:pt idx="12">
                  <c:v>RS11 HQ OSOGBO</c:v>
                </c:pt>
                <c:pt idx="13">
                  <c:v>RS12 HQ BAUCHI</c:v>
                </c:pt>
              </c:strCache>
            </c:strRef>
          </c:cat>
          <c:val>
            <c:numRef>
              <c:f>Sheet1!$F$32:$F$45</c:f>
              <c:numCache>
                <c:formatCode>General</c:formatCode>
                <c:ptCount val="14"/>
                <c:pt idx="2" formatCode="0%">
                  <c:v>0.15431285674370335</c:v>
                </c:pt>
                <c:pt idx="3" formatCode="0%">
                  <c:v>0.17062684252242388</c:v>
                </c:pt>
                <c:pt idx="4" formatCode="0%">
                  <c:v>3.323810664248935E-2</c:v>
                </c:pt>
                <c:pt idx="5" formatCode="0%">
                  <c:v>5.0088098944523325E-2</c:v>
                </c:pt>
                <c:pt idx="6" formatCode="0%">
                  <c:v>5.7546572694459175E-2</c:v>
                </c:pt>
                <c:pt idx="7" formatCode="0%">
                  <c:v>6.5056366217903755E-2</c:v>
                </c:pt>
                <c:pt idx="8" formatCode="0%">
                  <c:v>0.10986423068808412</c:v>
                </c:pt>
                <c:pt idx="9" formatCode="0%">
                  <c:v>0.12082955562778339</c:v>
                </c:pt>
                <c:pt idx="10" formatCode="0%">
                  <c:v>3.9322350901802465E-2</c:v>
                </c:pt>
                <c:pt idx="11" formatCode="0%">
                  <c:v>3.6260271082448066E-2</c:v>
                </c:pt>
                <c:pt idx="12" formatCode="0%">
                  <c:v>0.11075377342890215</c:v>
                </c:pt>
                <c:pt idx="13" formatCode="0%">
                  <c:v>5.210097450547696E-2</c:v>
                </c:pt>
              </c:numCache>
            </c:numRef>
          </c:val>
        </c:ser>
        <c:dLbls>
          <c:showLegendKey val="0"/>
          <c:showVal val="0"/>
          <c:showCatName val="0"/>
          <c:showSerName val="0"/>
          <c:showPercent val="0"/>
          <c:showBubbleSize val="0"/>
        </c:dLbls>
        <c:gapWidth val="150"/>
        <c:shape val="box"/>
        <c:axId val="292163520"/>
        <c:axId val="292164304"/>
        <c:axId val="292265416"/>
      </c:bar3DChart>
      <c:catAx>
        <c:axId val="292163520"/>
        <c:scaling>
          <c:orientation val="minMax"/>
        </c:scaling>
        <c:delete val="0"/>
        <c:axPos val="b"/>
        <c:numFmt formatCode="General" sourceLinked="0"/>
        <c:majorTickMark val="out"/>
        <c:minorTickMark val="none"/>
        <c:tickLblPos val="nextTo"/>
        <c:crossAx val="292164304"/>
        <c:crosses val="autoZero"/>
        <c:auto val="1"/>
        <c:lblAlgn val="ctr"/>
        <c:lblOffset val="100"/>
        <c:noMultiLvlLbl val="0"/>
      </c:catAx>
      <c:valAx>
        <c:axId val="292164304"/>
        <c:scaling>
          <c:orientation val="minMax"/>
        </c:scaling>
        <c:delete val="0"/>
        <c:axPos val="l"/>
        <c:majorGridlines/>
        <c:numFmt formatCode="General" sourceLinked="1"/>
        <c:majorTickMark val="out"/>
        <c:minorTickMark val="none"/>
        <c:tickLblPos val="nextTo"/>
        <c:crossAx val="292163520"/>
        <c:crosses val="autoZero"/>
        <c:crossBetween val="between"/>
      </c:valAx>
      <c:serAx>
        <c:axId val="292265416"/>
        <c:scaling>
          <c:orientation val="minMax"/>
        </c:scaling>
        <c:delete val="1"/>
        <c:axPos val="b"/>
        <c:majorTickMark val="out"/>
        <c:minorTickMark val="none"/>
        <c:tickLblPos val="nextTo"/>
        <c:crossAx val="292164304"/>
        <c:crosses val="autoZero"/>
      </c:serAx>
    </c:plotArea>
    <c:plotVisOnly val="1"/>
    <c:dispBlanksAs val="gap"/>
    <c:showDLblsOverMax val="0"/>
  </c:chart>
  <c:txPr>
    <a:bodyPr/>
    <a:lstStyle/>
    <a:p>
      <a:pPr>
        <a:defRPr sz="800">
          <a:latin typeface="Comic Sans MS" pitchFamily="66" charset="0"/>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3"/>
    </mc:Choice>
    <mc:Fallback>
      <c:style val="43"/>
    </mc:Fallback>
  </mc:AlternateContent>
  <c:chart>
    <c:autoTitleDeleted val="0"/>
    <c:plotArea>
      <c:layout/>
      <c:barChart>
        <c:barDir val="col"/>
        <c:grouping val="clustered"/>
        <c:varyColors val="0"/>
        <c:ser>
          <c:idx val="0"/>
          <c:order val="0"/>
          <c:invertIfNegative val="0"/>
          <c:cat>
            <c:strRef>
              <c:f>Sheet1!$C$738:$D$738</c:f>
              <c:strCache>
                <c:ptCount val="2"/>
                <c:pt idx="0">
                  <c:v>6DT For 3rd Quarter 2023</c:v>
                </c:pt>
                <c:pt idx="1">
                  <c:v>6DT For 4th Quarter 2023</c:v>
                </c:pt>
              </c:strCache>
            </c:strRef>
          </c:cat>
          <c:val>
            <c:numRef>
              <c:f>Sheet1!$C$739:$D$739</c:f>
              <c:numCache>
                <c:formatCode>General</c:formatCode>
                <c:ptCount val="2"/>
                <c:pt idx="0">
                  <c:v>22</c:v>
                </c:pt>
                <c:pt idx="1">
                  <c:v>31</c:v>
                </c:pt>
              </c:numCache>
            </c:numRef>
          </c:val>
        </c:ser>
        <c:dLbls>
          <c:showLegendKey val="0"/>
          <c:showVal val="0"/>
          <c:showCatName val="0"/>
          <c:showSerName val="0"/>
          <c:showPercent val="0"/>
          <c:showBubbleSize val="0"/>
        </c:dLbls>
        <c:gapWidth val="150"/>
        <c:axId val="299607256"/>
        <c:axId val="299607648"/>
      </c:barChart>
      <c:catAx>
        <c:axId val="299607256"/>
        <c:scaling>
          <c:orientation val="minMax"/>
        </c:scaling>
        <c:delete val="0"/>
        <c:axPos val="b"/>
        <c:numFmt formatCode="General" sourceLinked="0"/>
        <c:majorTickMark val="out"/>
        <c:minorTickMark val="none"/>
        <c:tickLblPos val="nextTo"/>
        <c:crossAx val="299607648"/>
        <c:crosses val="autoZero"/>
        <c:auto val="1"/>
        <c:lblAlgn val="ctr"/>
        <c:lblOffset val="100"/>
        <c:noMultiLvlLbl val="0"/>
      </c:catAx>
      <c:valAx>
        <c:axId val="299607648"/>
        <c:scaling>
          <c:orientation val="minMax"/>
        </c:scaling>
        <c:delete val="0"/>
        <c:axPos val="l"/>
        <c:majorGridlines/>
        <c:numFmt formatCode="General" sourceLinked="1"/>
        <c:majorTickMark val="out"/>
        <c:minorTickMark val="none"/>
        <c:tickLblPos val="nextTo"/>
        <c:crossAx val="299607256"/>
        <c:crosses val="autoZero"/>
        <c:crossBetween val="between"/>
      </c:valAx>
    </c:plotArea>
    <c:legend>
      <c:legendPos val="r"/>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1"/>
    </mc:Choice>
    <mc:Fallback>
      <c:style val="41"/>
    </mc:Fallback>
  </mc:AlternateContent>
  <c:chart>
    <c:autoTitleDeleted val="0"/>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Sheet1!$D$155</c:f>
              <c:strCache>
                <c:ptCount val="1"/>
                <c:pt idx="0">
                  <c:v>No Received</c:v>
                </c:pt>
              </c:strCache>
            </c:strRef>
          </c:tx>
          <c:invertIfNegative val="0"/>
          <c:cat>
            <c:multiLvlStrRef>
              <c:f>Sheet1!$B$156:$C$168</c:f>
              <c:multiLvlStrCache>
                <c:ptCount val="13"/>
                <c:lvl>
                  <c:pt idx="0">
                    <c:v>Application for Maternity leave.</c:v>
                  </c:pt>
                  <c:pt idx="1">
                    <c:v>Application for Permission to get Married</c:v>
                  </c:pt>
                  <c:pt idx="2">
                    <c:v>Application for Paternity leave.</c:v>
                  </c:pt>
                  <c:pt idx="3">
                    <c:v>Application for Change of Name</c:v>
                  </c:pt>
                  <c:pt idx="4">
                    <c:v>Application for Annual Leave</c:v>
                  </c:pt>
                  <c:pt idx="5">
                    <c:v>Application for Pass</c:v>
                  </c:pt>
                  <c:pt idx="6">
                    <c:v>Total Incoming Mails</c:v>
                  </c:pt>
                  <c:pt idx="7">
                    <c:v>Total Outgoing Mails</c:v>
                  </c:pt>
                  <c:pt idx="8">
                    <c:v>NHF Passbook Update</c:v>
                  </c:pt>
                  <c:pt idx="9">
                    <c:v>NHF Deceased</c:v>
                  </c:pt>
                  <c:pt idx="10">
                    <c:v>Payment of NHF to Retirees</c:v>
                  </c:pt>
                  <c:pt idx="11">
                    <c:v>Total number of Corps Members</c:v>
                  </c:pt>
                  <c:pt idx="12">
                    <c:v>Total number of IT Students</c:v>
                  </c:pt>
                </c:lvl>
                <c:lvl>
                  <c:pt idx="0">
                    <c:v>a.</c:v>
                  </c:pt>
                  <c:pt idx="1">
                    <c:v>b.</c:v>
                  </c:pt>
                  <c:pt idx="2">
                    <c:v>c.</c:v>
                  </c:pt>
                  <c:pt idx="3">
                    <c:v>d.</c:v>
                  </c:pt>
                  <c:pt idx="4">
                    <c:v>e.</c:v>
                  </c:pt>
                  <c:pt idx="5">
                    <c:v>f.</c:v>
                  </c:pt>
                  <c:pt idx="6">
                    <c:v>g.</c:v>
                  </c:pt>
                  <c:pt idx="7">
                    <c:v>h.</c:v>
                  </c:pt>
                  <c:pt idx="8">
                    <c:v>i.</c:v>
                  </c:pt>
                  <c:pt idx="9">
                    <c:v>j.</c:v>
                  </c:pt>
                  <c:pt idx="10">
                    <c:v>k.</c:v>
                  </c:pt>
                  <c:pt idx="11">
                    <c:v>l.</c:v>
                  </c:pt>
                  <c:pt idx="12">
                    <c:v>m.</c:v>
                  </c:pt>
                </c:lvl>
              </c:multiLvlStrCache>
            </c:multiLvlStrRef>
          </c:cat>
          <c:val>
            <c:numRef>
              <c:f>Sheet1!$D$156:$D$168</c:f>
              <c:numCache>
                <c:formatCode>General</c:formatCode>
                <c:ptCount val="13"/>
                <c:pt idx="0">
                  <c:v>149</c:v>
                </c:pt>
                <c:pt idx="1">
                  <c:v>108</c:v>
                </c:pt>
                <c:pt idx="2">
                  <c:v>4</c:v>
                </c:pt>
                <c:pt idx="3">
                  <c:v>15</c:v>
                </c:pt>
                <c:pt idx="4">
                  <c:v>324</c:v>
                </c:pt>
                <c:pt idx="5">
                  <c:v>42</c:v>
                </c:pt>
                <c:pt idx="6" formatCode="#,##0">
                  <c:v>4515</c:v>
                </c:pt>
                <c:pt idx="7" formatCode="#,##0">
                  <c:v>4509</c:v>
                </c:pt>
                <c:pt idx="8">
                  <c:v>168</c:v>
                </c:pt>
                <c:pt idx="9">
                  <c:v>15</c:v>
                </c:pt>
                <c:pt idx="10">
                  <c:v>48</c:v>
                </c:pt>
                <c:pt idx="11">
                  <c:v>8</c:v>
                </c:pt>
                <c:pt idx="12">
                  <c:v>2</c:v>
                </c:pt>
              </c:numCache>
            </c:numRef>
          </c:val>
        </c:ser>
        <c:ser>
          <c:idx val="1"/>
          <c:order val="1"/>
          <c:tx>
            <c:strRef>
              <c:f>Sheet1!$E$155</c:f>
              <c:strCache>
                <c:ptCount val="1"/>
                <c:pt idx="0">
                  <c:v>No Treated</c:v>
                </c:pt>
              </c:strCache>
            </c:strRef>
          </c:tx>
          <c:invertIfNegative val="0"/>
          <c:cat>
            <c:multiLvlStrRef>
              <c:f>Sheet1!$B$156:$C$168</c:f>
              <c:multiLvlStrCache>
                <c:ptCount val="13"/>
                <c:lvl>
                  <c:pt idx="0">
                    <c:v>Application for Maternity leave.</c:v>
                  </c:pt>
                  <c:pt idx="1">
                    <c:v>Application for Permission to get Married</c:v>
                  </c:pt>
                  <c:pt idx="2">
                    <c:v>Application for Paternity leave.</c:v>
                  </c:pt>
                  <c:pt idx="3">
                    <c:v>Application for Change of Name</c:v>
                  </c:pt>
                  <c:pt idx="4">
                    <c:v>Application for Annual Leave</c:v>
                  </c:pt>
                  <c:pt idx="5">
                    <c:v>Application for Pass</c:v>
                  </c:pt>
                  <c:pt idx="6">
                    <c:v>Total Incoming Mails</c:v>
                  </c:pt>
                  <c:pt idx="7">
                    <c:v>Total Outgoing Mails</c:v>
                  </c:pt>
                  <c:pt idx="8">
                    <c:v>NHF Passbook Update</c:v>
                  </c:pt>
                  <c:pt idx="9">
                    <c:v>NHF Deceased</c:v>
                  </c:pt>
                  <c:pt idx="10">
                    <c:v>Payment of NHF to Retirees</c:v>
                  </c:pt>
                  <c:pt idx="11">
                    <c:v>Total number of Corps Members</c:v>
                  </c:pt>
                  <c:pt idx="12">
                    <c:v>Total number of IT Students</c:v>
                  </c:pt>
                </c:lvl>
                <c:lvl>
                  <c:pt idx="0">
                    <c:v>a.</c:v>
                  </c:pt>
                  <c:pt idx="1">
                    <c:v>b.</c:v>
                  </c:pt>
                  <c:pt idx="2">
                    <c:v>c.</c:v>
                  </c:pt>
                  <c:pt idx="3">
                    <c:v>d.</c:v>
                  </c:pt>
                  <c:pt idx="4">
                    <c:v>e.</c:v>
                  </c:pt>
                  <c:pt idx="5">
                    <c:v>f.</c:v>
                  </c:pt>
                  <c:pt idx="6">
                    <c:v>g.</c:v>
                  </c:pt>
                  <c:pt idx="7">
                    <c:v>h.</c:v>
                  </c:pt>
                  <c:pt idx="8">
                    <c:v>i.</c:v>
                  </c:pt>
                  <c:pt idx="9">
                    <c:v>j.</c:v>
                  </c:pt>
                  <c:pt idx="10">
                    <c:v>k.</c:v>
                  </c:pt>
                  <c:pt idx="11">
                    <c:v>l.</c:v>
                  </c:pt>
                  <c:pt idx="12">
                    <c:v>m.</c:v>
                  </c:pt>
                </c:lvl>
              </c:multiLvlStrCache>
            </c:multiLvlStrRef>
          </c:cat>
          <c:val>
            <c:numRef>
              <c:f>Sheet1!$E$156:$E$168</c:f>
              <c:numCache>
                <c:formatCode>General</c:formatCode>
                <c:ptCount val="13"/>
                <c:pt idx="0">
                  <c:v>149</c:v>
                </c:pt>
                <c:pt idx="1">
                  <c:v>108</c:v>
                </c:pt>
                <c:pt idx="2">
                  <c:v>4</c:v>
                </c:pt>
                <c:pt idx="3">
                  <c:v>15</c:v>
                </c:pt>
                <c:pt idx="4">
                  <c:v>324</c:v>
                </c:pt>
                <c:pt idx="5">
                  <c:v>42</c:v>
                </c:pt>
                <c:pt idx="6" formatCode="#,##0">
                  <c:v>4515</c:v>
                </c:pt>
                <c:pt idx="7" formatCode="#,##0">
                  <c:v>4509</c:v>
                </c:pt>
                <c:pt idx="8">
                  <c:v>168</c:v>
                </c:pt>
                <c:pt idx="9">
                  <c:v>15</c:v>
                </c:pt>
                <c:pt idx="10">
                  <c:v>48</c:v>
                </c:pt>
                <c:pt idx="11">
                  <c:v>8</c:v>
                </c:pt>
                <c:pt idx="12">
                  <c:v>2</c:v>
                </c:pt>
              </c:numCache>
            </c:numRef>
          </c:val>
        </c:ser>
        <c:ser>
          <c:idx val="2"/>
          <c:order val="2"/>
          <c:tx>
            <c:strRef>
              <c:f>Sheet1!$F$155</c:f>
              <c:strCache>
                <c:ptCount val="1"/>
                <c:pt idx="0">
                  <c:v>No Outstanding</c:v>
                </c:pt>
              </c:strCache>
            </c:strRef>
          </c:tx>
          <c:invertIfNegative val="0"/>
          <c:cat>
            <c:multiLvlStrRef>
              <c:f>Sheet1!$B$156:$C$168</c:f>
              <c:multiLvlStrCache>
                <c:ptCount val="13"/>
                <c:lvl>
                  <c:pt idx="0">
                    <c:v>Application for Maternity leave.</c:v>
                  </c:pt>
                  <c:pt idx="1">
                    <c:v>Application for Permission to get Married</c:v>
                  </c:pt>
                  <c:pt idx="2">
                    <c:v>Application for Paternity leave.</c:v>
                  </c:pt>
                  <c:pt idx="3">
                    <c:v>Application for Change of Name</c:v>
                  </c:pt>
                  <c:pt idx="4">
                    <c:v>Application for Annual Leave</c:v>
                  </c:pt>
                  <c:pt idx="5">
                    <c:v>Application for Pass</c:v>
                  </c:pt>
                  <c:pt idx="6">
                    <c:v>Total Incoming Mails</c:v>
                  </c:pt>
                  <c:pt idx="7">
                    <c:v>Total Outgoing Mails</c:v>
                  </c:pt>
                  <c:pt idx="8">
                    <c:v>NHF Passbook Update</c:v>
                  </c:pt>
                  <c:pt idx="9">
                    <c:v>NHF Deceased</c:v>
                  </c:pt>
                  <c:pt idx="10">
                    <c:v>Payment of NHF to Retirees</c:v>
                  </c:pt>
                  <c:pt idx="11">
                    <c:v>Total number of Corps Members</c:v>
                  </c:pt>
                  <c:pt idx="12">
                    <c:v>Total number of IT Students</c:v>
                  </c:pt>
                </c:lvl>
                <c:lvl>
                  <c:pt idx="0">
                    <c:v>a.</c:v>
                  </c:pt>
                  <c:pt idx="1">
                    <c:v>b.</c:v>
                  </c:pt>
                  <c:pt idx="2">
                    <c:v>c.</c:v>
                  </c:pt>
                  <c:pt idx="3">
                    <c:v>d.</c:v>
                  </c:pt>
                  <c:pt idx="4">
                    <c:v>e.</c:v>
                  </c:pt>
                  <c:pt idx="5">
                    <c:v>f.</c:v>
                  </c:pt>
                  <c:pt idx="6">
                    <c:v>g.</c:v>
                  </c:pt>
                  <c:pt idx="7">
                    <c:v>h.</c:v>
                  </c:pt>
                  <c:pt idx="8">
                    <c:v>i.</c:v>
                  </c:pt>
                  <c:pt idx="9">
                    <c:v>j.</c:v>
                  </c:pt>
                  <c:pt idx="10">
                    <c:v>k.</c:v>
                  </c:pt>
                  <c:pt idx="11">
                    <c:v>l.</c:v>
                  </c:pt>
                  <c:pt idx="12">
                    <c:v>m.</c:v>
                  </c:pt>
                </c:lvl>
              </c:multiLvlStrCache>
            </c:multiLvlStrRef>
          </c:cat>
          <c:val>
            <c:numRef>
              <c:f>Sheet1!$F$156:$F$168</c:f>
              <c:numCache>
                <c:formatCode>General</c:formatCode>
                <c:ptCount val="13"/>
                <c:pt idx="0">
                  <c:v>0</c:v>
                </c:pt>
                <c:pt idx="1">
                  <c:v>0</c:v>
                </c:pt>
                <c:pt idx="2">
                  <c:v>0</c:v>
                </c:pt>
                <c:pt idx="3">
                  <c:v>0</c:v>
                </c:pt>
                <c:pt idx="4">
                  <c:v>0</c:v>
                </c:pt>
                <c:pt idx="5">
                  <c:v>0</c:v>
                </c:pt>
                <c:pt idx="6">
                  <c:v>0</c:v>
                </c:pt>
                <c:pt idx="7">
                  <c:v>0</c:v>
                </c:pt>
                <c:pt idx="8">
                  <c:v>0</c:v>
                </c:pt>
                <c:pt idx="9">
                  <c:v>0</c:v>
                </c:pt>
                <c:pt idx="10">
                  <c:v>0</c:v>
                </c:pt>
                <c:pt idx="11">
                  <c:v>0</c:v>
                </c:pt>
                <c:pt idx="12">
                  <c:v>0</c:v>
                </c:pt>
              </c:numCache>
            </c:numRef>
          </c:val>
        </c:ser>
        <c:dLbls>
          <c:showLegendKey val="0"/>
          <c:showVal val="0"/>
          <c:showCatName val="0"/>
          <c:showSerName val="0"/>
          <c:showPercent val="0"/>
          <c:showBubbleSize val="0"/>
        </c:dLbls>
        <c:gapWidth val="150"/>
        <c:shape val="box"/>
        <c:axId val="292164696"/>
        <c:axId val="292165088"/>
        <c:axId val="0"/>
      </c:bar3DChart>
      <c:catAx>
        <c:axId val="292164696"/>
        <c:scaling>
          <c:orientation val="minMax"/>
        </c:scaling>
        <c:delete val="0"/>
        <c:axPos val="l"/>
        <c:numFmt formatCode="General" sourceLinked="0"/>
        <c:majorTickMark val="out"/>
        <c:minorTickMark val="none"/>
        <c:tickLblPos val="nextTo"/>
        <c:crossAx val="292165088"/>
        <c:crosses val="autoZero"/>
        <c:auto val="1"/>
        <c:lblAlgn val="ctr"/>
        <c:lblOffset val="100"/>
        <c:noMultiLvlLbl val="0"/>
      </c:catAx>
      <c:valAx>
        <c:axId val="292165088"/>
        <c:scaling>
          <c:orientation val="minMax"/>
        </c:scaling>
        <c:delete val="0"/>
        <c:axPos val="b"/>
        <c:majorGridlines/>
        <c:numFmt formatCode="General" sourceLinked="1"/>
        <c:majorTickMark val="out"/>
        <c:minorTickMark val="none"/>
        <c:tickLblPos val="nextTo"/>
        <c:crossAx val="292164696"/>
        <c:crosses val="autoZero"/>
        <c:crossBetween val="between"/>
      </c:valAx>
    </c:plotArea>
    <c:legend>
      <c:legendPos val="r"/>
      <c:layout/>
      <c:overlay val="0"/>
    </c:legend>
    <c:plotVisOnly val="1"/>
    <c:dispBlanksAs val="gap"/>
    <c:showDLblsOverMax val="0"/>
  </c:chart>
  <c:txPr>
    <a:bodyPr/>
    <a:lstStyle/>
    <a:p>
      <a:pPr>
        <a:defRPr sz="800">
          <a:latin typeface="Comic Sans MS" pitchFamily="66"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2"/>
    </mc:Choice>
    <mc:Fallback>
      <c:style val="42"/>
    </mc:Fallback>
  </mc:AlternateContent>
  <c:chart>
    <c:autoTitleDeleted val="1"/>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Sheet1!$L$155</c:f>
              <c:strCache>
                <c:ptCount val="1"/>
                <c:pt idx="0">
                  <c:v>No Received </c:v>
                </c:pt>
              </c:strCache>
            </c:strRef>
          </c:tx>
          <c:invertIfNegative val="0"/>
          <c:cat>
            <c:multiLvlStrRef>
              <c:f>Sheet1!$J$156:$K$178</c:f>
              <c:multiLvlStrCache>
                <c:ptCount val="23"/>
                <c:lvl>
                  <c:pt idx="0">
                    <c:v>Dismissal</c:v>
                  </c:pt>
                  <c:pt idx="1">
                    <c:v>Termination of Appointment</c:v>
                  </c:pt>
                  <c:pt idx="2">
                    <c:v>Reduction in Rank</c:v>
                  </c:pt>
                  <c:pt idx="3">
                    <c:v>Loss of Seniority</c:v>
                  </c:pt>
                  <c:pt idx="4">
                    <c:v>Suspension  from Service</c:v>
                  </c:pt>
                  <c:pt idx="5">
                    <c:v>Place on Interdiction</c:v>
                  </c:pt>
                  <c:pt idx="6">
                    <c:v>Major  Entry</c:v>
                  </c:pt>
                  <c:pt idx="7">
                    <c:v>Severe   Reprimand</c:v>
                  </c:pt>
                  <c:pt idx="8">
                    <c:v>Warning  Letter</c:v>
                  </c:pt>
                  <c:pt idx="9">
                    <c:v>Minor  Entry</c:v>
                  </c:pt>
                  <c:pt idx="10">
                    <c:v>Reprimand</c:v>
                  </c:pt>
                  <c:pt idx="11">
                    <c:v>Query</c:v>
                  </c:pt>
                  <c:pt idx="12">
                    <c:v>Discharged</c:v>
                  </c:pt>
                  <c:pt idx="13">
                    <c:v>Appeal</c:v>
                  </c:pt>
                  <c:pt idx="14">
                    <c:v>No of Desertions</c:v>
                  </c:pt>
                  <c:pt idx="15">
                    <c:v>FDP Cases received from CMDs</c:v>
                  </c:pt>
                  <c:pt idx="16">
                    <c:v>Summary Trials received</c:v>
                  </c:pt>
                  <c:pt idx="17">
                    <c:v>Review to CM</c:v>
                  </c:pt>
                  <c:pt idx="18">
                    <c:v>Discharge and Acquittal</c:v>
                  </c:pt>
                  <c:pt idx="19">
                    <c:v>Lifting of Interdiction</c:v>
                  </c:pt>
                  <c:pt idx="20">
                    <c:v>Stoppage of Salary</c:v>
                  </c:pt>
                  <c:pt idx="21">
                    <c:v>FDP Cases concluded</c:v>
                  </c:pt>
                  <c:pt idx="22">
                    <c:v>Number of FDP Sitting</c:v>
                  </c:pt>
                </c:lvl>
                <c:lvl>
                  <c:pt idx="0">
                    <c:v>a.</c:v>
                  </c:pt>
                  <c:pt idx="1">
                    <c:v>b.</c:v>
                  </c:pt>
                  <c:pt idx="2">
                    <c:v>c.</c:v>
                  </c:pt>
                  <c:pt idx="3">
                    <c:v>d.</c:v>
                  </c:pt>
                  <c:pt idx="4">
                    <c:v>e.</c:v>
                  </c:pt>
                  <c:pt idx="5">
                    <c:v>f.</c:v>
                  </c:pt>
                  <c:pt idx="6">
                    <c:v>g.</c:v>
                  </c:pt>
                  <c:pt idx="7">
                    <c:v>h.</c:v>
                  </c:pt>
                  <c:pt idx="8">
                    <c:v>i.</c:v>
                  </c:pt>
                  <c:pt idx="9">
                    <c:v>j.</c:v>
                  </c:pt>
                  <c:pt idx="10">
                    <c:v>k.</c:v>
                  </c:pt>
                  <c:pt idx="11">
                    <c:v>l.</c:v>
                  </c:pt>
                  <c:pt idx="12">
                    <c:v>m.</c:v>
                  </c:pt>
                  <c:pt idx="13">
                    <c:v>n.</c:v>
                  </c:pt>
                  <c:pt idx="14">
                    <c:v>o.</c:v>
                  </c:pt>
                  <c:pt idx="15">
                    <c:v>p.</c:v>
                  </c:pt>
                  <c:pt idx="16">
                    <c:v>q.</c:v>
                  </c:pt>
                  <c:pt idx="17">
                    <c:v>r.</c:v>
                  </c:pt>
                  <c:pt idx="18">
                    <c:v>s.</c:v>
                  </c:pt>
                  <c:pt idx="19">
                    <c:v>t.</c:v>
                  </c:pt>
                  <c:pt idx="20">
                    <c:v>u.</c:v>
                  </c:pt>
                  <c:pt idx="21">
                    <c:v>v.</c:v>
                  </c:pt>
                  <c:pt idx="22">
                    <c:v>w.</c:v>
                  </c:pt>
                </c:lvl>
              </c:multiLvlStrCache>
            </c:multiLvlStrRef>
          </c:cat>
          <c:val>
            <c:numRef>
              <c:f>Sheet1!$L$156:$L$178</c:f>
              <c:numCache>
                <c:formatCode>General</c:formatCode>
                <c:ptCount val="23"/>
                <c:pt idx="0">
                  <c:v>60</c:v>
                </c:pt>
                <c:pt idx="1">
                  <c:v>0</c:v>
                </c:pt>
                <c:pt idx="2">
                  <c:v>27</c:v>
                </c:pt>
                <c:pt idx="3">
                  <c:v>22</c:v>
                </c:pt>
                <c:pt idx="4">
                  <c:v>0</c:v>
                </c:pt>
                <c:pt idx="5">
                  <c:v>1</c:v>
                </c:pt>
                <c:pt idx="6">
                  <c:v>42</c:v>
                </c:pt>
                <c:pt idx="7">
                  <c:v>85</c:v>
                </c:pt>
                <c:pt idx="8">
                  <c:v>13</c:v>
                </c:pt>
                <c:pt idx="9">
                  <c:v>5</c:v>
                </c:pt>
                <c:pt idx="10">
                  <c:v>6</c:v>
                </c:pt>
                <c:pt idx="11">
                  <c:v>18</c:v>
                </c:pt>
                <c:pt idx="12">
                  <c:v>0</c:v>
                </c:pt>
                <c:pt idx="13">
                  <c:v>16</c:v>
                </c:pt>
                <c:pt idx="14">
                  <c:v>37</c:v>
                </c:pt>
                <c:pt idx="15">
                  <c:v>161</c:v>
                </c:pt>
                <c:pt idx="16">
                  <c:v>21</c:v>
                </c:pt>
                <c:pt idx="17">
                  <c:v>43</c:v>
                </c:pt>
                <c:pt idx="18">
                  <c:v>96</c:v>
                </c:pt>
                <c:pt idx="19">
                  <c:v>0</c:v>
                </c:pt>
                <c:pt idx="20">
                  <c:v>0</c:v>
                </c:pt>
                <c:pt idx="21">
                  <c:v>32</c:v>
                </c:pt>
                <c:pt idx="22">
                  <c:v>67</c:v>
                </c:pt>
              </c:numCache>
            </c:numRef>
          </c:val>
        </c:ser>
        <c:ser>
          <c:idx val="1"/>
          <c:order val="1"/>
          <c:tx>
            <c:strRef>
              <c:f>Sheet1!$M$155</c:f>
              <c:strCache>
                <c:ptCount val="1"/>
                <c:pt idx="0">
                  <c:v>No Treated</c:v>
                </c:pt>
              </c:strCache>
            </c:strRef>
          </c:tx>
          <c:invertIfNegative val="0"/>
          <c:cat>
            <c:multiLvlStrRef>
              <c:f>Sheet1!$J$156:$K$178</c:f>
              <c:multiLvlStrCache>
                <c:ptCount val="23"/>
                <c:lvl>
                  <c:pt idx="0">
                    <c:v>Dismissal</c:v>
                  </c:pt>
                  <c:pt idx="1">
                    <c:v>Termination of Appointment</c:v>
                  </c:pt>
                  <c:pt idx="2">
                    <c:v>Reduction in Rank</c:v>
                  </c:pt>
                  <c:pt idx="3">
                    <c:v>Loss of Seniority</c:v>
                  </c:pt>
                  <c:pt idx="4">
                    <c:v>Suspension  from Service</c:v>
                  </c:pt>
                  <c:pt idx="5">
                    <c:v>Place on Interdiction</c:v>
                  </c:pt>
                  <c:pt idx="6">
                    <c:v>Major  Entry</c:v>
                  </c:pt>
                  <c:pt idx="7">
                    <c:v>Severe   Reprimand</c:v>
                  </c:pt>
                  <c:pt idx="8">
                    <c:v>Warning  Letter</c:v>
                  </c:pt>
                  <c:pt idx="9">
                    <c:v>Minor  Entry</c:v>
                  </c:pt>
                  <c:pt idx="10">
                    <c:v>Reprimand</c:v>
                  </c:pt>
                  <c:pt idx="11">
                    <c:v>Query</c:v>
                  </c:pt>
                  <c:pt idx="12">
                    <c:v>Discharged</c:v>
                  </c:pt>
                  <c:pt idx="13">
                    <c:v>Appeal</c:v>
                  </c:pt>
                  <c:pt idx="14">
                    <c:v>No of Desertions</c:v>
                  </c:pt>
                  <c:pt idx="15">
                    <c:v>FDP Cases received from CMDs</c:v>
                  </c:pt>
                  <c:pt idx="16">
                    <c:v>Summary Trials received</c:v>
                  </c:pt>
                  <c:pt idx="17">
                    <c:v>Review to CM</c:v>
                  </c:pt>
                  <c:pt idx="18">
                    <c:v>Discharge and Acquittal</c:v>
                  </c:pt>
                  <c:pt idx="19">
                    <c:v>Lifting of Interdiction</c:v>
                  </c:pt>
                  <c:pt idx="20">
                    <c:v>Stoppage of Salary</c:v>
                  </c:pt>
                  <c:pt idx="21">
                    <c:v>FDP Cases concluded</c:v>
                  </c:pt>
                  <c:pt idx="22">
                    <c:v>Number of FDP Sitting</c:v>
                  </c:pt>
                </c:lvl>
                <c:lvl>
                  <c:pt idx="0">
                    <c:v>a.</c:v>
                  </c:pt>
                  <c:pt idx="1">
                    <c:v>b.</c:v>
                  </c:pt>
                  <c:pt idx="2">
                    <c:v>c.</c:v>
                  </c:pt>
                  <c:pt idx="3">
                    <c:v>d.</c:v>
                  </c:pt>
                  <c:pt idx="4">
                    <c:v>e.</c:v>
                  </c:pt>
                  <c:pt idx="5">
                    <c:v>f.</c:v>
                  </c:pt>
                  <c:pt idx="6">
                    <c:v>g.</c:v>
                  </c:pt>
                  <c:pt idx="7">
                    <c:v>h.</c:v>
                  </c:pt>
                  <c:pt idx="8">
                    <c:v>i.</c:v>
                  </c:pt>
                  <c:pt idx="9">
                    <c:v>j.</c:v>
                  </c:pt>
                  <c:pt idx="10">
                    <c:v>k.</c:v>
                  </c:pt>
                  <c:pt idx="11">
                    <c:v>l.</c:v>
                  </c:pt>
                  <c:pt idx="12">
                    <c:v>m.</c:v>
                  </c:pt>
                  <c:pt idx="13">
                    <c:v>n.</c:v>
                  </c:pt>
                  <c:pt idx="14">
                    <c:v>o.</c:v>
                  </c:pt>
                  <c:pt idx="15">
                    <c:v>p.</c:v>
                  </c:pt>
                  <c:pt idx="16">
                    <c:v>q.</c:v>
                  </c:pt>
                  <c:pt idx="17">
                    <c:v>r.</c:v>
                  </c:pt>
                  <c:pt idx="18">
                    <c:v>s.</c:v>
                  </c:pt>
                  <c:pt idx="19">
                    <c:v>t.</c:v>
                  </c:pt>
                  <c:pt idx="20">
                    <c:v>u.</c:v>
                  </c:pt>
                  <c:pt idx="21">
                    <c:v>v.</c:v>
                  </c:pt>
                  <c:pt idx="22">
                    <c:v>w.</c:v>
                  </c:pt>
                </c:lvl>
              </c:multiLvlStrCache>
            </c:multiLvlStrRef>
          </c:cat>
          <c:val>
            <c:numRef>
              <c:f>Sheet1!$M$156:$M$178</c:f>
              <c:numCache>
                <c:formatCode>General</c:formatCode>
                <c:ptCount val="23"/>
                <c:pt idx="0">
                  <c:v>60</c:v>
                </c:pt>
                <c:pt idx="1">
                  <c:v>0</c:v>
                </c:pt>
                <c:pt idx="2">
                  <c:v>27</c:v>
                </c:pt>
                <c:pt idx="3">
                  <c:v>22</c:v>
                </c:pt>
                <c:pt idx="4">
                  <c:v>0</c:v>
                </c:pt>
                <c:pt idx="5">
                  <c:v>1</c:v>
                </c:pt>
                <c:pt idx="6">
                  <c:v>42</c:v>
                </c:pt>
                <c:pt idx="7">
                  <c:v>85</c:v>
                </c:pt>
                <c:pt idx="8">
                  <c:v>13</c:v>
                </c:pt>
                <c:pt idx="9">
                  <c:v>5</c:v>
                </c:pt>
                <c:pt idx="10">
                  <c:v>6</c:v>
                </c:pt>
                <c:pt idx="11">
                  <c:v>18</c:v>
                </c:pt>
                <c:pt idx="12">
                  <c:v>0</c:v>
                </c:pt>
                <c:pt idx="13">
                  <c:v>16</c:v>
                </c:pt>
                <c:pt idx="14">
                  <c:v>37</c:v>
                </c:pt>
                <c:pt idx="15">
                  <c:v>161</c:v>
                </c:pt>
                <c:pt idx="16">
                  <c:v>21</c:v>
                </c:pt>
                <c:pt idx="17">
                  <c:v>43</c:v>
                </c:pt>
                <c:pt idx="18">
                  <c:v>96</c:v>
                </c:pt>
                <c:pt idx="19">
                  <c:v>0</c:v>
                </c:pt>
                <c:pt idx="20">
                  <c:v>0</c:v>
                </c:pt>
                <c:pt idx="21">
                  <c:v>32</c:v>
                </c:pt>
                <c:pt idx="22">
                  <c:v>67</c:v>
                </c:pt>
              </c:numCache>
            </c:numRef>
          </c:val>
        </c:ser>
        <c:ser>
          <c:idx val="2"/>
          <c:order val="2"/>
          <c:tx>
            <c:strRef>
              <c:f>Sheet1!$N$155</c:f>
              <c:strCache>
                <c:ptCount val="1"/>
                <c:pt idx="0">
                  <c:v>No Outstanding</c:v>
                </c:pt>
              </c:strCache>
            </c:strRef>
          </c:tx>
          <c:invertIfNegative val="0"/>
          <c:cat>
            <c:multiLvlStrRef>
              <c:f>Sheet1!$J$156:$K$178</c:f>
              <c:multiLvlStrCache>
                <c:ptCount val="23"/>
                <c:lvl>
                  <c:pt idx="0">
                    <c:v>Dismissal</c:v>
                  </c:pt>
                  <c:pt idx="1">
                    <c:v>Termination of Appointment</c:v>
                  </c:pt>
                  <c:pt idx="2">
                    <c:v>Reduction in Rank</c:v>
                  </c:pt>
                  <c:pt idx="3">
                    <c:v>Loss of Seniority</c:v>
                  </c:pt>
                  <c:pt idx="4">
                    <c:v>Suspension  from Service</c:v>
                  </c:pt>
                  <c:pt idx="5">
                    <c:v>Place on Interdiction</c:v>
                  </c:pt>
                  <c:pt idx="6">
                    <c:v>Major  Entry</c:v>
                  </c:pt>
                  <c:pt idx="7">
                    <c:v>Severe   Reprimand</c:v>
                  </c:pt>
                  <c:pt idx="8">
                    <c:v>Warning  Letter</c:v>
                  </c:pt>
                  <c:pt idx="9">
                    <c:v>Minor  Entry</c:v>
                  </c:pt>
                  <c:pt idx="10">
                    <c:v>Reprimand</c:v>
                  </c:pt>
                  <c:pt idx="11">
                    <c:v>Query</c:v>
                  </c:pt>
                  <c:pt idx="12">
                    <c:v>Discharged</c:v>
                  </c:pt>
                  <c:pt idx="13">
                    <c:v>Appeal</c:v>
                  </c:pt>
                  <c:pt idx="14">
                    <c:v>No of Desertions</c:v>
                  </c:pt>
                  <c:pt idx="15">
                    <c:v>FDP Cases received from CMDs</c:v>
                  </c:pt>
                  <c:pt idx="16">
                    <c:v>Summary Trials received</c:v>
                  </c:pt>
                  <c:pt idx="17">
                    <c:v>Review to CM</c:v>
                  </c:pt>
                  <c:pt idx="18">
                    <c:v>Discharge and Acquittal</c:v>
                  </c:pt>
                  <c:pt idx="19">
                    <c:v>Lifting of Interdiction</c:v>
                  </c:pt>
                  <c:pt idx="20">
                    <c:v>Stoppage of Salary</c:v>
                  </c:pt>
                  <c:pt idx="21">
                    <c:v>FDP Cases concluded</c:v>
                  </c:pt>
                  <c:pt idx="22">
                    <c:v>Number of FDP Sitting</c:v>
                  </c:pt>
                </c:lvl>
                <c:lvl>
                  <c:pt idx="0">
                    <c:v>a.</c:v>
                  </c:pt>
                  <c:pt idx="1">
                    <c:v>b.</c:v>
                  </c:pt>
                  <c:pt idx="2">
                    <c:v>c.</c:v>
                  </c:pt>
                  <c:pt idx="3">
                    <c:v>d.</c:v>
                  </c:pt>
                  <c:pt idx="4">
                    <c:v>e.</c:v>
                  </c:pt>
                  <c:pt idx="5">
                    <c:v>f.</c:v>
                  </c:pt>
                  <c:pt idx="6">
                    <c:v>g.</c:v>
                  </c:pt>
                  <c:pt idx="7">
                    <c:v>h.</c:v>
                  </c:pt>
                  <c:pt idx="8">
                    <c:v>i.</c:v>
                  </c:pt>
                  <c:pt idx="9">
                    <c:v>j.</c:v>
                  </c:pt>
                  <c:pt idx="10">
                    <c:v>k.</c:v>
                  </c:pt>
                  <c:pt idx="11">
                    <c:v>l.</c:v>
                  </c:pt>
                  <c:pt idx="12">
                    <c:v>m.</c:v>
                  </c:pt>
                  <c:pt idx="13">
                    <c:v>n.</c:v>
                  </c:pt>
                  <c:pt idx="14">
                    <c:v>o.</c:v>
                  </c:pt>
                  <c:pt idx="15">
                    <c:v>p.</c:v>
                  </c:pt>
                  <c:pt idx="16">
                    <c:v>q.</c:v>
                  </c:pt>
                  <c:pt idx="17">
                    <c:v>r.</c:v>
                  </c:pt>
                  <c:pt idx="18">
                    <c:v>s.</c:v>
                  </c:pt>
                  <c:pt idx="19">
                    <c:v>t.</c:v>
                  </c:pt>
                  <c:pt idx="20">
                    <c:v>u.</c:v>
                  </c:pt>
                  <c:pt idx="21">
                    <c:v>v.</c:v>
                  </c:pt>
                  <c:pt idx="22">
                    <c:v>w.</c:v>
                  </c:pt>
                </c:lvl>
              </c:multiLvlStrCache>
            </c:multiLvlStrRef>
          </c:cat>
          <c:val>
            <c:numRef>
              <c:f>Sheet1!$N$156:$N$178</c:f>
              <c:numCache>
                <c:formatCode>General</c:formatCode>
                <c:ptCount val="23"/>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numCache>
            </c:numRef>
          </c:val>
        </c:ser>
        <c:dLbls>
          <c:showLegendKey val="0"/>
          <c:showVal val="0"/>
          <c:showCatName val="0"/>
          <c:showSerName val="0"/>
          <c:showPercent val="0"/>
          <c:showBubbleSize val="0"/>
        </c:dLbls>
        <c:gapWidth val="300"/>
        <c:shape val="box"/>
        <c:axId val="292161560"/>
        <c:axId val="292162344"/>
        <c:axId val="0"/>
      </c:bar3DChart>
      <c:catAx>
        <c:axId val="292161560"/>
        <c:scaling>
          <c:orientation val="minMax"/>
        </c:scaling>
        <c:delete val="0"/>
        <c:axPos val="l"/>
        <c:numFmt formatCode="General" sourceLinked="0"/>
        <c:majorTickMark val="none"/>
        <c:minorTickMark val="none"/>
        <c:tickLblPos val="nextTo"/>
        <c:crossAx val="292162344"/>
        <c:crosses val="autoZero"/>
        <c:auto val="1"/>
        <c:lblAlgn val="ctr"/>
        <c:lblOffset val="100"/>
        <c:noMultiLvlLbl val="0"/>
      </c:catAx>
      <c:valAx>
        <c:axId val="292162344"/>
        <c:scaling>
          <c:orientation val="minMax"/>
        </c:scaling>
        <c:delete val="0"/>
        <c:axPos val="b"/>
        <c:majorGridlines/>
        <c:minorGridlines/>
        <c:numFmt formatCode="General" sourceLinked="1"/>
        <c:majorTickMark val="out"/>
        <c:minorTickMark val="none"/>
        <c:tickLblPos val="nextTo"/>
        <c:crossAx val="292161560"/>
        <c:crosses val="autoZero"/>
        <c:crossBetween val="between"/>
      </c:valAx>
    </c:plotArea>
    <c:legend>
      <c:legendPos val="r"/>
      <c:layout/>
      <c:overlay val="0"/>
    </c:legend>
    <c:plotVisOnly val="1"/>
    <c:dispBlanksAs val="gap"/>
    <c:showDLblsOverMax val="0"/>
  </c:chart>
  <c:txPr>
    <a:bodyPr/>
    <a:lstStyle/>
    <a:p>
      <a:pPr>
        <a:defRPr sz="800">
          <a:latin typeface="Comic Sans MS" pitchFamily="66"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4"/>
    </mc:Choice>
    <mc:Fallback>
      <c:style val="44"/>
    </mc:Fallback>
  </mc:AlternateContent>
  <c:chart>
    <c:autoTitleDeleted val="0"/>
    <c:view3D>
      <c:rotX val="15"/>
      <c:rotY val="20"/>
      <c:rAngAx val="0"/>
    </c:view3D>
    <c:floor>
      <c:thickness val="0"/>
    </c:floor>
    <c:sideWall>
      <c:thickness val="0"/>
    </c:sideWall>
    <c:backWall>
      <c:thickness val="0"/>
    </c:backWall>
    <c:plotArea>
      <c:layout/>
      <c:bar3DChart>
        <c:barDir val="col"/>
        <c:grouping val="clustered"/>
        <c:varyColors val="0"/>
        <c:ser>
          <c:idx val="0"/>
          <c:order val="0"/>
          <c:tx>
            <c:strRef>
              <c:f>'[F&amp;A Q4 DIGEST (1).xlsx]Sheet1'!$B$23</c:f>
              <c:strCache>
                <c:ptCount val="1"/>
                <c:pt idx="0">
                  <c:v>3rd Quarter 2023</c:v>
                </c:pt>
              </c:strCache>
            </c:strRef>
          </c:tx>
          <c:invertIfNegative val="0"/>
          <c:cat>
            <c:strRef>
              <c:f>'[F&amp;A Q4 DIGEST (1).xlsx]Sheet1'!$C$22:$E$22</c:f>
              <c:strCache>
                <c:ptCount val="3"/>
                <c:pt idx="0">
                  <c:v>NO. RECEIVED </c:v>
                </c:pt>
                <c:pt idx="1">
                  <c:v>NO. TREATED </c:v>
                </c:pt>
                <c:pt idx="2">
                  <c:v>ON-GOING </c:v>
                </c:pt>
              </c:strCache>
            </c:strRef>
          </c:cat>
          <c:val>
            <c:numRef>
              <c:f>'[F&amp;A Q4 DIGEST (1).xlsx]Sheet1'!$C$23:$E$23</c:f>
              <c:numCache>
                <c:formatCode>General</c:formatCode>
                <c:ptCount val="3"/>
                <c:pt idx="0">
                  <c:v>90</c:v>
                </c:pt>
                <c:pt idx="1">
                  <c:v>90</c:v>
                </c:pt>
                <c:pt idx="2">
                  <c:v>0</c:v>
                </c:pt>
              </c:numCache>
            </c:numRef>
          </c:val>
        </c:ser>
        <c:ser>
          <c:idx val="1"/>
          <c:order val="1"/>
          <c:tx>
            <c:strRef>
              <c:f>'[F&amp;A Q4 DIGEST (1).xlsx]Sheet1'!$B$24</c:f>
              <c:strCache>
                <c:ptCount val="1"/>
                <c:pt idx="0">
                  <c:v>4th Quarter 2023</c:v>
                </c:pt>
              </c:strCache>
            </c:strRef>
          </c:tx>
          <c:invertIfNegative val="0"/>
          <c:cat>
            <c:strRef>
              <c:f>'[F&amp;A Q4 DIGEST (1).xlsx]Sheet1'!$C$22:$E$22</c:f>
              <c:strCache>
                <c:ptCount val="3"/>
                <c:pt idx="0">
                  <c:v>NO. RECEIVED </c:v>
                </c:pt>
                <c:pt idx="1">
                  <c:v>NO. TREATED </c:v>
                </c:pt>
                <c:pt idx="2">
                  <c:v>ON-GOING </c:v>
                </c:pt>
              </c:strCache>
            </c:strRef>
          </c:cat>
          <c:val>
            <c:numRef>
              <c:f>'[F&amp;A Q4 DIGEST (1).xlsx]Sheet1'!$C$24:$E$24</c:f>
              <c:numCache>
                <c:formatCode>General</c:formatCode>
                <c:ptCount val="3"/>
                <c:pt idx="0">
                  <c:v>122</c:v>
                </c:pt>
                <c:pt idx="1">
                  <c:v>122</c:v>
                </c:pt>
                <c:pt idx="2">
                  <c:v>0</c:v>
                </c:pt>
              </c:numCache>
            </c:numRef>
          </c:val>
        </c:ser>
        <c:dLbls>
          <c:showLegendKey val="0"/>
          <c:showVal val="0"/>
          <c:showCatName val="0"/>
          <c:showSerName val="0"/>
          <c:showPercent val="0"/>
          <c:showBubbleSize val="0"/>
        </c:dLbls>
        <c:gapWidth val="150"/>
        <c:shape val="box"/>
        <c:axId val="292159600"/>
        <c:axId val="292166264"/>
        <c:axId val="0"/>
      </c:bar3DChart>
      <c:catAx>
        <c:axId val="292159600"/>
        <c:scaling>
          <c:orientation val="minMax"/>
        </c:scaling>
        <c:delete val="0"/>
        <c:axPos val="b"/>
        <c:numFmt formatCode="General" sourceLinked="0"/>
        <c:majorTickMark val="out"/>
        <c:minorTickMark val="none"/>
        <c:tickLblPos val="nextTo"/>
        <c:crossAx val="292166264"/>
        <c:crosses val="autoZero"/>
        <c:auto val="1"/>
        <c:lblAlgn val="ctr"/>
        <c:lblOffset val="100"/>
        <c:noMultiLvlLbl val="0"/>
      </c:catAx>
      <c:valAx>
        <c:axId val="292166264"/>
        <c:scaling>
          <c:orientation val="minMax"/>
        </c:scaling>
        <c:delete val="0"/>
        <c:axPos val="l"/>
        <c:majorGridlines/>
        <c:numFmt formatCode="General" sourceLinked="1"/>
        <c:majorTickMark val="out"/>
        <c:minorTickMark val="none"/>
        <c:tickLblPos val="nextTo"/>
        <c:crossAx val="292159600"/>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3"/>
    </mc:Choice>
    <mc:Fallback>
      <c:style val="43"/>
    </mc:Fallback>
  </mc:AlternateContent>
  <c:chart>
    <c:autoTitleDeleted val="0"/>
    <c:plotArea>
      <c:layout/>
      <c:barChart>
        <c:barDir val="col"/>
        <c:grouping val="clustered"/>
        <c:varyColors val="0"/>
        <c:ser>
          <c:idx val="0"/>
          <c:order val="0"/>
          <c:tx>
            <c:strRef>
              <c:f>'[F&amp;A Q4 DIGEST (1).xlsx]Sheet1'!$B$28</c:f>
              <c:strCache>
                <c:ptCount val="1"/>
                <c:pt idx="0">
                  <c:v>STAFF SALARIES (Marshals)</c:v>
                </c:pt>
              </c:strCache>
            </c:strRef>
          </c:tx>
          <c:invertIfNegative val="0"/>
          <c:cat>
            <c:strRef>
              <c:f>'[F&amp;A Q4 DIGEST (1).xlsx]Sheet1'!$C$27:$E$27</c:f>
              <c:strCache>
                <c:ptCount val="3"/>
                <c:pt idx="0">
                  <c:v>NO. RECEIVED</c:v>
                </c:pt>
                <c:pt idx="1">
                  <c:v>NO. TREATED</c:v>
                </c:pt>
                <c:pt idx="2">
                  <c:v>ON-GOING</c:v>
                </c:pt>
              </c:strCache>
            </c:strRef>
          </c:cat>
          <c:val>
            <c:numRef>
              <c:f>'[F&amp;A Q4 DIGEST (1).xlsx]Sheet1'!$C$28:$E$28</c:f>
              <c:numCache>
                <c:formatCode>General</c:formatCode>
                <c:ptCount val="3"/>
              </c:numCache>
            </c:numRef>
          </c:val>
        </c:ser>
        <c:ser>
          <c:idx val="1"/>
          <c:order val="1"/>
          <c:tx>
            <c:strRef>
              <c:f>'[F&amp;A Q4 DIGEST (1).xlsx]Sheet1'!$B$29</c:f>
              <c:strCache>
                <c:ptCount val="1"/>
                <c:pt idx="0">
                  <c:v>3rd Quarter 2023</c:v>
                </c:pt>
              </c:strCache>
            </c:strRef>
          </c:tx>
          <c:invertIfNegative val="0"/>
          <c:cat>
            <c:strRef>
              <c:f>'[F&amp;A Q4 DIGEST (1).xlsx]Sheet1'!$C$27:$E$27</c:f>
              <c:strCache>
                <c:ptCount val="3"/>
                <c:pt idx="0">
                  <c:v>NO. RECEIVED</c:v>
                </c:pt>
                <c:pt idx="1">
                  <c:v>NO. TREATED</c:v>
                </c:pt>
                <c:pt idx="2">
                  <c:v>ON-GOING</c:v>
                </c:pt>
              </c:strCache>
            </c:strRef>
          </c:cat>
          <c:val>
            <c:numRef>
              <c:f>'[F&amp;A Q4 DIGEST (1).xlsx]Sheet1'!$C$29:$E$29</c:f>
              <c:numCache>
                <c:formatCode>General</c:formatCode>
                <c:ptCount val="3"/>
                <c:pt idx="0">
                  <c:v>239</c:v>
                </c:pt>
                <c:pt idx="1">
                  <c:v>239</c:v>
                </c:pt>
                <c:pt idx="2">
                  <c:v>0</c:v>
                </c:pt>
              </c:numCache>
            </c:numRef>
          </c:val>
        </c:ser>
        <c:ser>
          <c:idx val="2"/>
          <c:order val="2"/>
          <c:tx>
            <c:strRef>
              <c:f>'[F&amp;A Q4 DIGEST (1).xlsx]Sheet1'!$B$30</c:f>
              <c:strCache>
                <c:ptCount val="1"/>
                <c:pt idx="0">
                  <c:v>4th  Quarter 2023</c:v>
                </c:pt>
              </c:strCache>
            </c:strRef>
          </c:tx>
          <c:invertIfNegative val="0"/>
          <c:cat>
            <c:strRef>
              <c:f>'[F&amp;A Q4 DIGEST (1).xlsx]Sheet1'!$C$27:$E$27</c:f>
              <c:strCache>
                <c:ptCount val="3"/>
                <c:pt idx="0">
                  <c:v>NO. RECEIVED</c:v>
                </c:pt>
                <c:pt idx="1">
                  <c:v>NO. TREATED</c:v>
                </c:pt>
                <c:pt idx="2">
                  <c:v>ON-GOING</c:v>
                </c:pt>
              </c:strCache>
            </c:strRef>
          </c:cat>
          <c:val>
            <c:numRef>
              <c:f>'[F&amp;A Q4 DIGEST (1).xlsx]Sheet1'!$C$30:$E$30</c:f>
              <c:numCache>
                <c:formatCode>General</c:formatCode>
                <c:ptCount val="3"/>
                <c:pt idx="0">
                  <c:v>242</c:v>
                </c:pt>
                <c:pt idx="1">
                  <c:v>242</c:v>
                </c:pt>
                <c:pt idx="2">
                  <c:v>0</c:v>
                </c:pt>
              </c:numCache>
            </c:numRef>
          </c:val>
        </c:ser>
        <c:dLbls>
          <c:showLegendKey val="0"/>
          <c:showVal val="0"/>
          <c:showCatName val="0"/>
          <c:showSerName val="0"/>
          <c:showPercent val="0"/>
          <c:showBubbleSize val="0"/>
        </c:dLbls>
        <c:gapWidth val="150"/>
        <c:axId val="292159992"/>
        <c:axId val="292160776"/>
      </c:barChart>
      <c:catAx>
        <c:axId val="292159992"/>
        <c:scaling>
          <c:orientation val="minMax"/>
        </c:scaling>
        <c:delete val="0"/>
        <c:axPos val="b"/>
        <c:numFmt formatCode="General" sourceLinked="0"/>
        <c:majorTickMark val="out"/>
        <c:minorTickMark val="none"/>
        <c:tickLblPos val="nextTo"/>
        <c:crossAx val="292160776"/>
        <c:crosses val="autoZero"/>
        <c:auto val="1"/>
        <c:lblAlgn val="ctr"/>
        <c:lblOffset val="100"/>
        <c:noMultiLvlLbl val="0"/>
      </c:catAx>
      <c:valAx>
        <c:axId val="292160776"/>
        <c:scaling>
          <c:orientation val="minMax"/>
        </c:scaling>
        <c:delete val="0"/>
        <c:axPos val="l"/>
        <c:majorGridlines/>
        <c:numFmt formatCode="General" sourceLinked="1"/>
        <c:majorTickMark val="out"/>
        <c:minorTickMark val="none"/>
        <c:tickLblPos val="nextTo"/>
        <c:crossAx val="292159992"/>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6"/>
    </mc:Choice>
    <mc:Fallback>
      <c:style val="46"/>
    </mc:Fallback>
  </mc:AlternateContent>
  <c:chart>
    <c:autoTitleDeleted val="0"/>
    <c:plotArea>
      <c:layout/>
      <c:barChart>
        <c:barDir val="col"/>
        <c:grouping val="clustered"/>
        <c:varyColors val="0"/>
        <c:ser>
          <c:idx val="0"/>
          <c:order val="0"/>
          <c:tx>
            <c:strRef>
              <c:f>Sheet1!$I$136</c:f>
              <c:strCache>
                <c:ptCount val="1"/>
                <c:pt idx="0">
                  <c:v>   3rd Quarter 2023</c:v>
                </c:pt>
              </c:strCache>
            </c:strRef>
          </c:tx>
          <c:invertIfNegative val="0"/>
          <c:cat>
            <c:strRef>
              <c:f>Sheet1!$J$135:$L$135</c:f>
              <c:strCache>
                <c:ptCount val="3"/>
                <c:pt idx="0">
                  <c:v>NO. RECEIVED</c:v>
                </c:pt>
                <c:pt idx="1">
                  <c:v>NO. COMPUTED</c:v>
                </c:pt>
                <c:pt idx="2">
                  <c:v>ON-GOING</c:v>
                </c:pt>
              </c:strCache>
            </c:strRef>
          </c:cat>
          <c:val>
            <c:numRef>
              <c:f>Sheet1!$J$136:$L$136</c:f>
              <c:numCache>
                <c:formatCode>General</c:formatCode>
                <c:ptCount val="3"/>
                <c:pt idx="0">
                  <c:v>901</c:v>
                </c:pt>
                <c:pt idx="1">
                  <c:v>901</c:v>
                </c:pt>
                <c:pt idx="2">
                  <c:v>0</c:v>
                </c:pt>
              </c:numCache>
            </c:numRef>
          </c:val>
        </c:ser>
        <c:ser>
          <c:idx val="1"/>
          <c:order val="1"/>
          <c:tx>
            <c:strRef>
              <c:f>Sheet1!$I$137</c:f>
              <c:strCache>
                <c:ptCount val="1"/>
                <c:pt idx="0">
                  <c:v>   4th Quarter 2023</c:v>
                </c:pt>
              </c:strCache>
            </c:strRef>
          </c:tx>
          <c:invertIfNegative val="0"/>
          <c:cat>
            <c:strRef>
              <c:f>Sheet1!$J$135:$L$135</c:f>
              <c:strCache>
                <c:ptCount val="3"/>
                <c:pt idx="0">
                  <c:v>NO. RECEIVED</c:v>
                </c:pt>
                <c:pt idx="1">
                  <c:v>NO. COMPUTED</c:v>
                </c:pt>
                <c:pt idx="2">
                  <c:v>ON-GOING</c:v>
                </c:pt>
              </c:strCache>
            </c:strRef>
          </c:cat>
          <c:val>
            <c:numRef>
              <c:f>Sheet1!$J$137:$L$137</c:f>
              <c:numCache>
                <c:formatCode>General</c:formatCode>
                <c:ptCount val="3"/>
                <c:pt idx="0">
                  <c:v>482</c:v>
                </c:pt>
                <c:pt idx="1">
                  <c:v>482</c:v>
                </c:pt>
                <c:pt idx="2">
                  <c:v>0</c:v>
                </c:pt>
              </c:numCache>
            </c:numRef>
          </c:val>
        </c:ser>
        <c:dLbls>
          <c:showLegendKey val="0"/>
          <c:showVal val="0"/>
          <c:showCatName val="0"/>
          <c:showSerName val="0"/>
          <c:showPercent val="0"/>
          <c:showBubbleSize val="0"/>
        </c:dLbls>
        <c:gapWidth val="150"/>
        <c:axId val="292163912"/>
        <c:axId val="231517736"/>
      </c:barChart>
      <c:catAx>
        <c:axId val="292163912"/>
        <c:scaling>
          <c:orientation val="minMax"/>
        </c:scaling>
        <c:delete val="0"/>
        <c:axPos val="b"/>
        <c:numFmt formatCode="General" sourceLinked="0"/>
        <c:majorTickMark val="out"/>
        <c:minorTickMark val="none"/>
        <c:tickLblPos val="nextTo"/>
        <c:crossAx val="231517736"/>
        <c:crosses val="autoZero"/>
        <c:auto val="1"/>
        <c:lblAlgn val="ctr"/>
        <c:lblOffset val="100"/>
        <c:noMultiLvlLbl val="0"/>
      </c:catAx>
      <c:valAx>
        <c:axId val="231517736"/>
        <c:scaling>
          <c:orientation val="minMax"/>
        </c:scaling>
        <c:delete val="0"/>
        <c:axPos val="l"/>
        <c:majorGridlines/>
        <c:numFmt formatCode="General" sourceLinked="1"/>
        <c:majorTickMark val="out"/>
        <c:minorTickMark val="none"/>
        <c:tickLblPos val="nextTo"/>
        <c:crossAx val="292163912"/>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3"/>
    </mc:Choice>
    <mc:Fallback>
      <c:style val="43"/>
    </mc:Fallback>
  </mc:AlternateContent>
  <c:chart>
    <c:autoTitleDeleted val="0"/>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Sheet1!$D$806</c:f>
              <c:strCache>
                <c:ptCount val="1"/>
                <c:pt idx="0">
                  <c:v>3RD QUARTER 2023</c:v>
                </c:pt>
              </c:strCache>
            </c:strRef>
          </c:tx>
          <c:invertIfNegative val="0"/>
          <c:cat>
            <c:multiLvlStrRef>
              <c:f>Sheet1!$B$807:$C$843</c:f>
              <c:multiLvlStrCache>
                <c:ptCount val="37"/>
                <c:lvl>
                  <c:pt idx="0">
                    <c:v>ABIA </c:v>
                  </c:pt>
                  <c:pt idx="1">
                    <c:v>ADAAWA</c:v>
                  </c:pt>
                  <c:pt idx="2">
                    <c:v>AKWA-IBOM</c:v>
                  </c:pt>
                  <c:pt idx="3">
                    <c:v>ANANBRA</c:v>
                  </c:pt>
                  <c:pt idx="4">
                    <c:v>BAUCHI</c:v>
                  </c:pt>
                  <c:pt idx="5">
                    <c:v>BAYELSA</c:v>
                  </c:pt>
                  <c:pt idx="6">
                    <c:v>BENUE</c:v>
                  </c:pt>
                  <c:pt idx="7">
                    <c:v>BORNO</c:v>
                  </c:pt>
                  <c:pt idx="8">
                    <c:v>CROSS RIVER</c:v>
                  </c:pt>
                  <c:pt idx="9">
                    <c:v>DELTA</c:v>
                  </c:pt>
                  <c:pt idx="10">
                    <c:v>EBONYI</c:v>
                  </c:pt>
                  <c:pt idx="11">
                    <c:v>EDO</c:v>
                  </c:pt>
                  <c:pt idx="12">
                    <c:v>EKITI</c:v>
                  </c:pt>
                  <c:pt idx="13">
                    <c:v>ENUGUN</c:v>
                  </c:pt>
                  <c:pt idx="14">
                    <c:v>FCT</c:v>
                  </c:pt>
                  <c:pt idx="15">
                    <c:v>GOMBE</c:v>
                  </c:pt>
                  <c:pt idx="16">
                    <c:v>IMO</c:v>
                  </c:pt>
                  <c:pt idx="17">
                    <c:v>JIGAWA</c:v>
                  </c:pt>
                  <c:pt idx="18">
                    <c:v>KADUNA</c:v>
                  </c:pt>
                  <c:pt idx="19">
                    <c:v>KANO</c:v>
                  </c:pt>
                  <c:pt idx="20">
                    <c:v>KATSINA</c:v>
                  </c:pt>
                  <c:pt idx="21">
                    <c:v>KEBBI</c:v>
                  </c:pt>
                  <c:pt idx="22">
                    <c:v>KOGI</c:v>
                  </c:pt>
                  <c:pt idx="23">
                    <c:v>KWARA</c:v>
                  </c:pt>
                  <c:pt idx="24">
                    <c:v>LAGOS</c:v>
                  </c:pt>
                  <c:pt idx="25">
                    <c:v>NASARAWA</c:v>
                  </c:pt>
                  <c:pt idx="26">
                    <c:v>NIGER</c:v>
                  </c:pt>
                  <c:pt idx="27">
                    <c:v>OGUN</c:v>
                  </c:pt>
                  <c:pt idx="28">
                    <c:v>ONDO</c:v>
                  </c:pt>
                  <c:pt idx="29">
                    <c:v>OSUN</c:v>
                  </c:pt>
                  <c:pt idx="30">
                    <c:v>OYO</c:v>
                  </c:pt>
                  <c:pt idx="31">
                    <c:v>PLATEAU</c:v>
                  </c:pt>
                  <c:pt idx="32">
                    <c:v>RIVERS</c:v>
                  </c:pt>
                  <c:pt idx="33">
                    <c:v>SOKOTO</c:v>
                  </c:pt>
                  <c:pt idx="34">
                    <c:v>TARABA</c:v>
                  </c:pt>
                  <c:pt idx="35">
                    <c:v>YOBE</c:v>
                  </c:pt>
                  <c:pt idx="36">
                    <c:v>ZAMFARA</c:v>
                  </c:pt>
                </c:lvl>
                <c:lvl>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lvl>
              </c:multiLvlStrCache>
            </c:multiLvlStrRef>
          </c:cat>
          <c:val>
            <c:numRef>
              <c:f>Sheet1!$D$807:$D$843</c:f>
              <c:numCache>
                <c:formatCode>General</c:formatCode>
                <c:ptCount val="37"/>
                <c:pt idx="0">
                  <c:v>1184</c:v>
                </c:pt>
                <c:pt idx="1">
                  <c:v>892</c:v>
                </c:pt>
                <c:pt idx="2">
                  <c:v>2685</c:v>
                </c:pt>
                <c:pt idx="3">
                  <c:v>2305</c:v>
                </c:pt>
                <c:pt idx="4">
                  <c:v>1040</c:v>
                </c:pt>
                <c:pt idx="5">
                  <c:v>1734</c:v>
                </c:pt>
                <c:pt idx="6">
                  <c:v>768</c:v>
                </c:pt>
                <c:pt idx="7">
                  <c:v>2504</c:v>
                </c:pt>
                <c:pt idx="8">
                  <c:v>722</c:v>
                </c:pt>
                <c:pt idx="9">
                  <c:v>6750</c:v>
                </c:pt>
                <c:pt idx="10">
                  <c:v>1050</c:v>
                </c:pt>
                <c:pt idx="11">
                  <c:v>7241</c:v>
                </c:pt>
                <c:pt idx="12">
                  <c:v>521</c:v>
                </c:pt>
                <c:pt idx="13">
                  <c:v>4333</c:v>
                </c:pt>
                <c:pt idx="14">
                  <c:v>6189</c:v>
                </c:pt>
                <c:pt idx="15">
                  <c:v>407</c:v>
                </c:pt>
                <c:pt idx="16">
                  <c:v>1763</c:v>
                </c:pt>
                <c:pt idx="17">
                  <c:v>1038</c:v>
                </c:pt>
                <c:pt idx="18">
                  <c:v>2905</c:v>
                </c:pt>
                <c:pt idx="19">
                  <c:v>5183</c:v>
                </c:pt>
                <c:pt idx="20">
                  <c:v>672</c:v>
                </c:pt>
                <c:pt idx="21">
                  <c:v>357</c:v>
                </c:pt>
                <c:pt idx="22">
                  <c:v>853</c:v>
                </c:pt>
                <c:pt idx="23">
                  <c:v>2463</c:v>
                </c:pt>
                <c:pt idx="24">
                  <c:v>34767</c:v>
                </c:pt>
                <c:pt idx="25">
                  <c:v>2892</c:v>
                </c:pt>
                <c:pt idx="26">
                  <c:v>1236</c:v>
                </c:pt>
                <c:pt idx="27">
                  <c:v>5430</c:v>
                </c:pt>
                <c:pt idx="28">
                  <c:v>3196</c:v>
                </c:pt>
                <c:pt idx="29">
                  <c:v>1531</c:v>
                </c:pt>
                <c:pt idx="30">
                  <c:v>5114</c:v>
                </c:pt>
                <c:pt idx="31">
                  <c:v>3138</c:v>
                </c:pt>
                <c:pt idx="32">
                  <c:v>9560</c:v>
                </c:pt>
                <c:pt idx="33">
                  <c:v>1074</c:v>
                </c:pt>
                <c:pt idx="34">
                  <c:v>563</c:v>
                </c:pt>
                <c:pt idx="35">
                  <c:v>3</c:v>
                </c:pt>
                <c:pt idx="36">
                  <c:v>535</c:v>
                </c:pt>
              </c:numCache>
            </c:numRef>
          </c:val>
        </c:ser>
        <c:ser>
          <c:idx val="1"/>
          <c:order val="1"/>
          <c:tx>
            <c:strRef>
              <c:f>Sheet1!$E$806</c:f>
              <c:strCache>
                <c:ptCount val="1"/>
                <c:pt idx="0">
                  <c:v>4TH QUARTER 2023 </c:v>
                </c:pt>
              </c:strCache>
            </c:strRef>
          </c:tx>
          <c:invertIfNegative val="0"/>
          <c:cat>
            <c:multiLvlStrRef>
              <c:f>Sheet1!$B$807:$C$843</c:f>
              <c:multiLvlStrCache>
                <c:ptCount val="37"/>
                <c:lvl>
                  <c:pt idx="0">
                    <c:v>ABIA </c:v>
                  </c:pt>
                  <c:pt idx="1">
                    <c:v>ADAAWA</c:v>
                  </c:pt>
                  <c:pt idx="2">
                    <c:v>AKWA-IBOM</c:v>
                  </c:pt>
                  <c:pt idx="3">
                    <c:v>ANANBRA</c:v>
                  </c:pt>
                  <c:pt idx="4">
                    <c:v>BAUCHI</c:v>
                  </c:pt>
                  <c:pt idx="5">
                    <c:v>BAYELSA</c:v>
                  </c:pt>
                  <c:pt idx="6">
                    <c:v>BENUE</c:v>
                  </c:pt>
                  <c:pt idx="7">
                    <c:v>BORNO</c:v>
                  </c:pt>
                  <c:pt idx="8">
                    <c:v>CROSS RIVER</c:v>
                  </c:pt>
                  <c:pt idx="9">
                    <c:v>DELTA</c:v>
                  </c:pt>
                  <c:pt idx="10">
                    <c:v>EBONYI</c:v>
                  </c:pt>
                  <c:pt idx="11">
                    <c:v>EDO</c:v>
                  </c:pt>
                  <c:pt idx="12">
                    <c:v>EKITI</c:v>
                  </c:pt>
                  <c:pt idx="13">
                    <c:v>ENUGUN</c:v>
                  </c:pt>
                  <c:pt idx="14">
                    <c:v>FCT</c:v>
                  </c:pt>
                  <c:pt idx="15">
                    <c:v>GOMBE</c:v>
                  </c:pt>
                  <c:pt idx="16">
                    <c:v>IMO</c:v>
                  </c:pt>
                  <c:pt idx="17">
                    <c:v>JIGAWA</c:v>
                  </c:pt>
                  <c:pt idx="18">
                    <c:v>KADUNA</c:v>
                  </c:pt>
                  <c:pt idx="19">
                    <c:v>KANO</c:v>
                  </c:pt>
                  <c:pt idx="20">
                    <c:v>KATSINA</c:v>
                  </c:pt>
                  <c:pt idx="21">
                    <c:v>KEBBI</c:v>
                  </c:pt>
                  <c:pt idx="22">
                    <c:v>KOGI</c:v>
                  </c:pt>
                  <c:pt idx="23">
                    <c:v>KWARA</c:v>
                  </c:pt>
                  <c:pt idx="24">
                    <c:v>LAGOS</c:v>
                  </c:pt>
                  <c:pt idx="25">
                    <c:v>NASARAWA</c:v>
                  </c:pt>
                  <c:pt idx="26">
                    <c:v>NIGER</c:v>
                  </c:pt>
                  <c:pt idx="27">
                    <c:v>OGUN</c:v>
                  </c:pt>
                  <c:pt idx="28">
                    <c:v>ONDO</c:v>
                  </c:pt>
                  <c:pt idx="29">
                    <c:v>OSUN</c:v>
                  </c:pt>
                  <c:pt idx="30">
                    <c:v>OYO</c:v>
                  </c:pt>
                  <c:pt idx="31">
                    <c:v>PLATEAU</c:v>
                  </c:pt>
                  <c:pt idx="32">
                    <c:v>RIVERS</c:v>
                  </c:pt>
                  <c:pt idx="33">
                    <c:v>SOKOTO</c:v>
                  </c:pt>
                  <c:pt idx="34">
                    <c:v>TARABA</c:v>
                  </c:pt>
                  <c:pt idx="35">
                    <c:v>YOBE</c:v>
                  </c:pt>
                  <c:pt idx="36">
                    <c:v>ZAMFARA</c:v>
                  </c:pt>
                </c:lvl>
                <c:lvl>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lvl>
              </c:multiLvlStrCache>
            </c:multiLvlStrRef>
          </c:cat>
          <c:val>
            <c:numRef>
              <c:f>Sheet1!$E$807:$E$843</c:f>
              <c:numCache>
                <c:formatCode>General</c:formatCode>
                <c:ptCount val="37"/>
                <c:pt idx="0">
                  <c:v>2041</c:v>
                </c:pt>
                <c:pt idx="1">
                  <c:v>850</c:v>
                </c:pt>
                <c:pt idx="2">
                  <c:v>3720</c:v>
                </c:pt>
                <c:pt idx="3">
                  <c:v>5488</c:v>
                </c:pt>
                <c:pt idx="4">
                  <c:v>828</c:v>
                </c:pt>
                <c:pt idx="5">
                  <c:v>1080</c:v>
                </c:pt>
                <c:pt idx="6">
                  <c:v>857</c:v>
                </c:pt>
                <c:pt idx="7">
                  <c:v>1023</c:v>
                </c:pt>
                <c:pt idx="8">
                  <c:v>1713</c:v>
                </c:pt>
                <c:pt idx="9">
                  <c:v>10161</c:v>
                </c:pt>
                <c:pt idx="10">
                  <c:v>695</c:v>
                </c:pt>
                <c:pt idx="11">
                  <c:v>6548</c:v>
                </c:pt>
                <c:pt idx="12">
                  <c:v>1127</c:v>
                </c:pt>
                <c:pt idx="13">
                  <c:v>4981</c:v>
                </c:pt>
                <c:pt idx="14">
                  <c:v>22472</c:v>
                </c:pt>
                <c:pt idx="15">
                  <c:v>1001</c:v>
                </c:pt>
                <c:pt idx="16">
                  <c:v>1735</c:v>
                </c:pt>
                <c:pt idx="17">
                  <c:v>549</c:v>
                </c:pt>
                <c:pt idx="18">
                  <c:v>6153</c:v>
                </c:pt>
                <c:pt idx="19">
                  <c:v>5474</c:v>
                </c:pt>
                <c:pt idx="20">
                  <c:v>1123</c:v>
                </c:pt>
                <c:pt idx="21">
                  <c:v>285</c:v>
                </c:pt>
                <c:pt idx="22">
                  <c:v>1369</c:v>
                </c:pt>
                <c:pt idx="23">
                  <c:v>2145</c:v>
                </c:pt>
                <c:pt idx="24">
                  <c:v>46944</c:v>
                </c:pt>
                <c:pt idx="25">
                  <c:v>2992</c:v>
                </c:pt>
                <c:pt idx="26">
                  <c:v>2504</c:v>
                </c:pt>
                <c:pt idx="27">
                  <c:v>11096</c:v>
                </c:pt>
                <c:pt idx="28">
                  <c:v>3388</c:v>
                </c:pt>
                <c:pt idx="29">
                  <c:v>3753</c:v>
                </c:pt>
                <c:pt idx="30">
                  <c:v>7623</c:v>
                </c:pt>
                <c:pt idx="31">
                  <c:v>2385</c:v>
                </c:pt>
                <c:pt idx="32">
                  <c:v>11669</c:v>
                </c:pt>
                <c:pt idx="33">
                  <c:v>1025</c:v>
                </c:pt>
                <c:pt idx="34">
                  <c:v>585</c:v>
                </c:pt>
                <c:pt idx="35">
                  <c:v>421</c:v>
                </c:pt>
                <c:pt idx="36">
                  <c:v>273</c:v>
                </c:pt>
              </c:numCache>
            </c:numRef>
          </c:val>
        </c:ser>
        <c:ser>
          <c:idx val="2"/>
          <c:order val="2"/>
          <c:tx>
            <c:strRef>
              <c:f>Sheet1!$F$806</c:f>
              <c:strCache>
                <c:ptCount val="1"/>
                <c:pt idx="0">
                  <c:v>DIFFERNCE</c:v>
                </c:pt>
              </c:strCache>
            </c:strRef>
          </c:tx>
          <c:invertIfNegative val="0"/>
          <c:cat>
            <c:multiLvlStrRef>
              <c:f>Sheet1!$B$807:$C$843</c:f>
              <c:multiLvlStrCache>
                <c:ptCount val="37"/>
                <c:lvl>
                  <c:pt idx="0">
                    <c:v>ABIA </c:v>
                  </c:pt>
                  <c:pt idx="1">
                    <c:v>ADAAWA</c:v>
                  </c:pt>
                  <c:pt idx="2">
                    <c:v>AKWA-IBOM</c:v>
                  </c:pt>
                  <c:pt idx="3">
                    <c:v>ANANBRA</c:v>
                  </c:pt>
                  <c:pt idx="4">
                    <c:v>BAUCHI</c:v>
                  </c:pt>
                  <c:pt idx="5">
                    <c:v>BAYELSA</c:v>
                  </c:pt>
                  <c:pt idx="6">
                    <c:v>BENUE</c:v>
                  </c:pt>
                  <c:pt idx="7">
                    <c:v>BORNO</c:v>
                  </c:pt>
                  <c:pt idx="8">
                    <c:v>CROSS RIVER</c:v>
                  </c:pt>
                  <c:pt idx="9">
                    <c:v>DELTA</c:v>
                  </c:pt>
                  <c:pt idx="10">
                    <c:v>EBONYI</c:v>
                  </c:pt>
                  <c:pt idx="11">
                    <c:v>EDO</c:v>
                  </c:pt>
                  <c:pt idx="12">
                    <c:v>EKITI</c:v>
                  </c:pt>
                  <c:pt idx="13">
                    <c:v>ENUGUN</c:v>
                  </c:pt>
                  <c:pt idx="14">
                    <c:v>FCT</c:v>
                  </c:pt>
                  <c:pt idx="15">
                    <c:v>GOMBE</c:v>
                  </c:pt>
                  <c:pt idx="16">
                    <c:v>IMO</c:v>
                  </c:pt>
                  <c:pt idx="17">
                    <c:v>JIGAWA</c:v>
                  </c:pt>
                  <c:pt idx="18">
                    <c:v>KADUNA</c:v>
                  </c:pt>
                  <c:pt idx="19">
                    <c:v>KANO</c:v>
                  </c:pt>
                  <c:pt idx="20">
                    <c:v>KATSINA</c:v>
                  </c:pt>
                  <c:pt idx="21">
                    <c:v>KEBBI</c:v>
                  </c:pt>
                  <c:pt idx="22">
                    <c:v>KOGI</c:v>
                  </c:pt>
                  <c:pt idx="23">
                    <c:v>KWARA</c:v>
                  </c:pt>
                  <c:pt idx="24">
                    <c:v>LAGOS</c:v>
                  </c:pt>
                  <c:pt idx="25">
                    <c:v>NASARAWA</c:v>
                  </c:pt>
                  <c:pt idx="26">
                    <c:v>NIGER</c:v>
                  </c:pt>
                  <c:pt idx="27">
                    <c:v>OGUN</c:v>
                  </c:pt>
                  <c:pt idx="28">
                    <c:v>ONDO</c:v>
                  </c:pt>
                  <c:pt idx="29">
                    <c:v>OSUN</c:v>
                  </c:pt>
                  <c:pt idx="30">
                    <c:v>OYO</c:v>
                  </c:pt>
                  <c:pt idx="31">
                    <c:v>PLATEAU</c:v>
                  </c:pt>
                  <c:pt idx="32">
                    <c:v>RIVERS</c:v>
                  </c:pt>
                  <c:pt idx="33">
                    <c:v>SOKOTO</c:v>
                  </c:pt>
                  <c:pt idx="34">
                    <c:v>TARABA</c:v>
                  </c:pt>
                  <c:pt idx="35">
                    <c:v>YOBE</c:v>
                  </c:pt>
                  <c:pt idx="36">
                    <c:v>ZAMFARA</c:v>
                  </c:pt>
                </c:lvl>
                <c:lvl>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lvl>
              </c:multiLvlStrCache>
            </c:multiLvlStrRef>
          </c:cat>
          <c:val>
            <c:numRef>
              <c:f>Sheet1!$F$807:$F$843</c:f>
              <c:numCache>
                <c:formatCode>General</c:formatCode>
                <c:ptCount val="37"/>
                <c:pt idx="0">
                  <c:v>-857</c:v>
                </c:pt>
                <c:pt idx="1">
                  <c:v>42</c:v>
                </c:pt>
                <c:pt idx="2">
                  <c:v>-1035</c:v>
                </c:pt>
                <c:pt idx="3">
                  <c:v>-3183</c:v>
                </c:pt>
                <c:pt idx="4">
                  <c:v>212</c:v>
                </c:pt>
                <c:pt idx="5">
                  <c:v>654</c:v>
                </c:pt>
                <c:pt idx="6">
                  <c:v>-89</c:v>
                </c:pt>
                <c:pt idx="7">
                  <c:v>1481</c:v>
                </c:pt>
                <c:pt idx="8">
                  <c:v>-991</c:v>
                </c:pt>
                <c:pt idx="9">
                  <c:v>-3411</c:v>
                </c:pt>
                <c:pt idx="10">
                  <c:v>355</c:v>
                </c:pt>
                <c:pt idx="11">
                  <c:v>693</c:v>
                </c:pt>
                <c:pt idx="12">
                  <c:v>-606</c:v>
                </c:pt>
                <c:pt idx="13">
                  <c:v>-648</c:v>
                </c:pt>
                <c:pt idx="14">
                  <c:v>-16283</c:v>
                </c:pt>
                <c:pt idx="15">
                  <c:v>-594</c:v>
                </c:pt>
                <c:pt idx="16">
                  <c:v>28</c:v>
                </c:pt>
                <c:pt idx="17">
                  <c:v>489</c:v>
                </c:pt>
                <c:pt idx="18">
                  <c:v>-3248</c:v>
                </c:pt>
                <c:pt idx="19">
                  <c:v>-291</c:v>
                </c:pt>
                <c:pt idx="20">
                  <c:v>-451</c:v>
                </c:pt>
                <c:pt idx="21">
                  <c:v>72</c:v>
                </c:pt>
                <c:pt idx="22">
                  <c:v>-516</c:v>
                </c:pt>
                <c:pt idx="23">
                  <c:v>318</c:v>
                </c:pt>
                <c:pt idx="24">
                  <c:v>-12177</c:v>
                </c:pt>
                <c:pt idx="25">
                  <c:v>-100</c:v>
                </c:pt>
                <c:pt idx="26">
                  <c:v>-1268</c:v>
                </c:pt>
                <c:pt idx="27">
                  <c:v>-5666</c:v>
                </c:pt>
                <c:pt idx="28">
                  <c:v>-192</c:v>
                </c:pt>
                <c:pt idx="29">
                  <c:v>-2222</c:v>
                </c:pt>
                <c:pt idx="30">
                  <c:v>-2509</c:v>
                </c:pt>
                <c:pt idx="31">
                  <c:v>753</c:v>
                </c:pt>
                <c:pt idx="32">
                  <c:v>-2109</c:v>
                </c:pt>
                <c:pt idx="33">
                  <c:v>49</c:v>
                </c:pt>
                <c:pt idx="34">
                  <c:v>-22</c:v>
                </c:pt>
                <c:pt idx="35">
                  <c:v>-418</c:v>
                </c:pt>
                <c:pt idx="36">
                  <c:v>262</c:v>
                </c:pt>
              </c:numCache>
            </c:numRef>
          </c:val>
        </c:ser>
        <c:ser>
          <c:idx val="3"/>
          <c:order val="3"/>
          <c:tx>
            <c:strRef>
              <c:f>Sheet1!$G$806</c:f>
              <c:strCache>
                <c:ptCount val="1"/>
                <c:pt idx="0">
                  <c:v>%</c:v>
                </c:pt>
              </c:strCache>
            </c:strRef>
          </c:tx>
          <c:invertIfNegative val="0"/>
          <c:cat>
            <c:multiLvlStrRef>
              <c:f>Sheet1!$B$807:$C$843</c:f>
              <c:multiLvlStrCache>
                <c:ptCount val="37"/>
                <c:lvl>
                  <c:pt idx="0">
                    <c:v>ABIA </c:v>
                  </c:pt>
                  <c:pt idx="1">
                    <c:v>ADAAWA</c:v>
                  </c:pt>
                  <c:pt idx="2">
                    <c:v>AKWA-IBOM</c:v>
                  </c:pt>
                  <c:pt idx="3">
                    <c:v>ANANBRA</c:v>
                  </c:pt>
                  <c:pt idx="4">
                    <c:v>BAUCHI</c:v>
                  </c:pt>
                  <c:pt idx="5">
                    <c:v>BAYELSA</c:v>
                  </c:pt>
                  <c:pt idx="6">
                    <c:v>BENUE</c:v>
                  </c:pt>
                  <c:pt idx="7">
                    <c:v>BORNO</c:v>
                  </c:pt>
                  <c:pt idx="8">
                    <c:v>CROSS RIVER</c:v>
                  </c:pt>
                  <c:pt idx="9">
                    <c:v>DELTA</c:v>
                  </c:pt>
                  <c:pt idx="10">
                    <c:v>EBONYI</c:v>
                  </c:pt>
                  <c:pt idx="11">
                    <c:v>EDO</c:v>
                  </c:pt>
                  <c:pt idx="12">
                    <c:v>EKITI</c:v>
                  </c:pt>
                  <c:pt idx="13">
                    <c:v>ENUGUN</c:v>
                  </c:pt>
                  <c:pt idx="14">
                    <c:v>FCT</c:v>
                  </c:pt>
                  <c:pt idx="15">
                    <c:v>GOMBE</c:v>
                  </c:pt>
                  <c:pt idx="16">
                    <c:v>IMO</c:v>
                  </c:pt>
                  <c:pt idx="17">
                    <c:v>JIGAWA</c:v>
                  </c:pt>
                  <c:pt idx="18">
                    <c:v>KADUNA</c:v>
                  </c:pt>
                  <c:pt idx="19">
                    <c:v>KANO</c:v>
                  </c:pt>
                  <c:pt idx="20">
                    <c:v>KATSINA</c:v>
                  </c:pt>
                  <c:pt idx="21">
                    <c:v>KEBBI</c:v>
                  </c:pt>
                  <c:pt idx="22">
                    <c:v>KOGI</c:v>
                  </c:pt>
                  <c:pt idx="23">
                    <c:v>KWARA</c:v>
                  </c:pt>
                  <c:pt idx="24">
                    <c:v>LAGOS</c:v>
                  </c:pt>
                  <c:pt idx="25">
                    <c:v>NASARAWA</c:v>
                  </c:pt>
                  <c:pt idx="26">
                    <c:v>NIGER</c:v>
                  </c:pt>
                  <c:pt idx="27">
                    <c:v>OGUN</c:v>
                  </c:pt>
                  <c:pt idx="28">
                    <c:v>ONDO</c:v>
                  </c:pt>
                  <c:pt idx="29">
                    <c:v>OSUN</c:v>
                  </c:pt>
                  <c:pt idx="30">
                    <c:v>OYO</c:v>
                  </c:pt>
                  <c:pt idx="31">
                    <c:v>PLATEAU</c:v>
                  </c:pt>
                  <c:pt idx="32">
                    <c:v>RIVERS</c:v>
                  </c:pt>
                  <c:pt idx="33">
                    <c:v>SOKOTO</c:v>
                  </c:pt>
                  <c:pt idx="34">
                    <c:v>TARABA</c:v>
                  </c:pt>
                  <c:pt idx="35">
                    <c:v>YOBE</c:v>
                  </c:pt>
                  <c:pt idx="36">
                    <c:v>ZAMFARA</c:v>
                  </c:pt>
                </c:lvl>
                <c:lvl>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lvl>
              </c:multiLvlStrCache>
            </c:multiLvlStrRef>
          </c:cat>
          <c:val>
            <c:numRef>
              <c:f>Sheet1!$G$807:$G$843</c:f>
              <c:numCache>
                <c:formatCode>0%</c:formatCode>
                <c:ptCount val="37"/>
                <c:pt idx="0">
                  <c:v>0.72</c:v>
                </c:pt>
                <c:pt idx="1">
                  <c:v>-0.05</c:v>
                </c:pt>
                <c:pt idx="2">
                  <c:v>0.39</c:v>
                </c:pt>
                <c:pt idx="3">
                  <c:v>1.38</c:v>
                </c:pt>
                <c:pt idx="4">
                  <c:v>0.2</c:v>
                </c:pt>
                <c:pt idx="5">
                  <c:v>0.38</c:v>
                </c:pt>
                <c:pt idx="6">
                  <c:v>0.12</c:v>
                </c:pt>
                <c:pt idx="7">
                  <c:v>0.59</c:v>
                </c:pt>
                <c:pt idx="8">
                  <c:v>1.37</c:v>
                </c:pt>
                <c:pt idx="9">
                  <c:v>0.51</c:v>
                </c:pt>
                <c:pt idx="10">
                  <c:v>0.34</c:v>
                </c:pt>
                <c:pt idx="11">
                  <c:v>0.1</c:v>
                </c:pt>
                <c:pt idx="12">
                  <c:v>1.1599999999999999</c:v>
                </c:pt>
                <c:pt idx="13">
                  <c:v>0.15</c:v>
                </c:pt>
                <c:pt idx="14">
                  <c:v>2.63</c:v>
                </c:pt>
                <c:pt idx="15">
                  <c:v>1.46</c:v>
                </c:pt>
                <c:pt idx="16">
                  <c:v>0.02</c:v>
                </c:pt>
                <c:pt idx="17">
                  <c:v>0.47</c:v>
                </c:pt>
                <c:pt idx="18">
                  <c:v>1.1200000000000001</c:v>
                </c:pt>
                <c:pt idx="19">
                  <c:v>0.06</c:v>
                </c:pt>
                <c:pt idx="20">
                  <c:v>0.67</c:v>
                </c:pt>
                <c:pt idx="21">
                  <c:v>0.2</c:v>
                </c:pt>
                <c:pt idx="22">
                  <c:v>0.6</c:v>
                </c:pt>
                <c:pt idx="23">
                  <c:v>0.13</c:v>
                </c:pt>
                <c:pt idx="24">
                  <c:v>0.35</c:v>
                </c:pt>
                <c:pt idx="25">
                  <c:v>0.03</c:v>
                </c:pt>
                <c:pt idx="26">
                  <c:v>1.03</c:v>
                </c:pt>
                <c:pt idx="27">
                  <c:v>1.04</c:v>
                </c:pt>
                <c:pt idx="28">
                  <c:v>0.06</c:v>
                </c:pt>
                <c:pt idx="29">
                  <c:v>1.45</c:v>
                </c:pt>
                <c:pt idx="30">
                  <c:v>0.49</c:v>
                </c:pt>
                <c:pt idx="31">
                  <c:v>0.24</c:v>
                </c:pt>
                <c:pt idx="32">
                  <c:v>0.22</c:v>
                </c:pt>
                <c:pt idx="33">
                  <c:v>0.05</c:v>
                </c:pt>
                <c:pt idx="34">
                  <c:v>0.04</c:v>
                </c:pt>
                <c:pt idx="35">
                  <c:v>139.33000000000001</c:v>
                </c:pt>
                <c:pt idx="36">
                  <c:v>0.49</c:v>
                </c:pt>
              </c:numCache>
            </c:numRef>
          </c:val>
        </c:ser>
        <c:dLbls>
          <c:showLegendKey val="0"/>
          <c:showVal val="0"/>
          <c:showCatName val="0"/>
          <c:showSerName val="0"/>
          <c:showPercent val="0"/>
          <c:showBubbleSize val="0"/>
        </c:dLbls>
        <c:gapWidth val="150"/>
        <c:shape val="box"/>
        <c:axId val="294510496"/>
        <c:axId val="294510888"/>
        <c:axId val="0"/>
      </c:bar3DChart>
      <c:catAx>
        <c:axId val="294510496"/>
        <c:scaling>
          <c:orientation val="minMax"/>
        </c:scaling>
        <c:delete val="0"/>
        <c:axPos val="l"/>
        <c:numFmt formatCode="General" sourceLinked="0"/>
        <c:majorTickMark val="out"/>
        <c:minorTickMark val="none"/>
        <c:tickLblPos val="nextTo"/>
        <c:crossAx val="294510888"/>
        <c:crosses val="autoZero"/>
        <c:auto val="1"/>
        <c:lblAlgn val="ctr"/>
        <c:lblOffset val="100"/>
        <c:noMultiLvlLbl val="0"/>
      </c:catAx>
      <c:valAx>
        <c:axId val="294510888"/>
        <c:scaling>
          <c:orientation val="minMax"/>
        </c:scaling>
        <c:delete val="0"/>
        <c:axPos val="b"/>
        <c:majorGridlines/>
        <c:numFmt formatCode="General" sourceLinked="1"/>
        <c:majorTickMark val="out"/>
        <c:minorTickMark val="none"/>
        <c:tickLblPos val="nextTo"/>
        <c:crossAx val="294510496"/>
        <c:crosses val="autoZero"/>
        <c:crossBetween val="between"/>
      </c:valAx>
    </c:plotArea>
    <c:legend>
      <c:legendPos val="r"/>
      <c:layout/>
      <c:overlay val="0"/>
    </c:legend>
    <c:plotVisOnly val="1"/>
    <c:dispBlanksAs val="gap"/>
    <c:showDLblsOverMax val="0"/>
  </c:chart>
  <c:txPr>
    <a:bodyPr/>
    <a:lstStyle/>
    <a:p>
      <a:pPr>
        <a:defRPr sz="800">
          <a:latin typeface="Comic Sans MS" pitchFamily="66"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43"/>
    </mc:Choice>
    <mc:Fallback>
      <c:style val="43"/>
    </mc:Fallback>
  </mc:AlternateContent>
  <c:chart>
    <c:autoTitleDeleted val="0"/>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Sheet1!$C$245</c:f>
              <c:strCache>
                <c:ptCount val="1"/>
                <c:pt idx="0">
                  <c:v>FATAL</c:v>
                </c:pt>
              </c:strCache>
            </c:strRef>
          </c:tx>
          <c:invertIfNegative val="0"/>
          <c:cat>
            <c:strRef>
              <c:f>Sheet1!$B$246:$B$282</c:f>
              <c:strCache>
                <c:ptCount val="37"/>
                <c:pt idx="0">
                  <c:v>Abia</c:v>
                </c:pt>
                <c:pt idx="1">
                  <c:v>Adamawa</c:v>
                </c:pt>
                <c:pt idx="2">
                  <c:v>Akwa Ibom</c:v>
                </c:pt>
                <c:pt idx="3">
                  <c:v>Anambra</c:v>
                </c:pt>
                <c:pt idx="4">
                  <c:v>Bauchi</c:v>
                </c:pt>
                <c:pt idx="5">
                  <c:v>Bayelsa</c:v>
                </c:pt>
                <c:pt idx="6">
                  <c:v>Benue</c:v>
                </c:pt>
                <c:pt idx="7">
                  <c:v>Borno</c:v>
                </c:pt>
                <c:pt idx="8">
                  <c:v>Cross River</c:v>
                </c:pt>
                <c:pt idx="9">
                  <c:v>Delta</c:v>
                </c:pt>
                <c:pt idx="10">
                  <c:v>Ebonyi</c:v>
                </c:pt>
                <c:pt idx="11">
                  <c:v>Edo</c:v>
                </c:pt>
                <c:pt idx="12">
                  <c:v>Ekiti</c:v>
                </c:pt>
                <c:pt idx="13">
                  <c:v>Enugu</c:v>
                </c:pt>
                <c:pt idx="14">
                  <c:v>FCT</c:v>
                </c:pt>
                <c:pt idx="15">
                  <c:v>Gombe</c:v>
                </c:pt>
                <c:pt idx="16">
                  <c:v>Imo</c:v>
                </c:pt>
                <c:pt idx="17">
                  <c:v>Jigawa</c:v>
                </c:pt>
                <c:pt idx="18">
                  <c:v>Kaduna</c:v>
                </c:pt>
                <c:pt idx="19">
                  <c:v>Kano</c:v>
                </c:pt>
                <c:pt idx="20">
                  <c:v>Katsina</c:v>
                </c:pt>
                <c:pt idx="21">
                  <c:v>Kebbi</c:v>
                </c:pt>
                <c:pt idx="22">
                  <c:v>Kogi</c:v>
                </c:pt>
                <c:pt idx="23">
                  <c:v>Kwara</c:v>
                </c:pt>
                <c:pt idx="24">
                  <c:v>Lagos</c:v>
                </c:pt>
                <c:pt idx="25">
                  <c:v>Nasarawa</c:v>
                </c:pt>
                <c:pt idx="26">
                  <c:v>Niger</c:v>
                </c:pt>
                <c:pt idx="27">
                  <c:v>Ogun</c:v>
                </c:pt>
                <c:pt idx="28">
                  <c:v>Ondo</c:v>
                </c:pt>
                <c:pt idx="29">
                  <c:v>Osun</c:v>
                </c:pt>
                <c:pt idx="30">
                  <c:v>Oyo</c:v>
                </c:pt>
                <c:pt idx="31">
                  <c:v>Plateau</c:v>
                </c:pt>
                <c:pt idx="32">
                  <c:v>Rivers</c:v>
                </c:pt>
                <c:pt idx="33">
                  <c:v>Sokoto</c:v>
                </c:pt>
                <c:pt idx="34">
                  <c:v>Taraba</c:v>
                </c:pt>
                <c:pt idx="35">
                  <c:v>Yobe</c:v>
                </c:pt>
                <c:pt idx="36">
                  <c:v>Zamfara</c:v>
                </c:pt>
              </c:strCache>
            </c:strRef>
          </c:cat>
          <c:val>
            <c:numRef>
              <c:f>Sheet1!$C$246:$C$282</c:f>
              <c:numCache>
                <c:formatCode>General</c:formatCode>
                <c:ptCount val="37"/>
                <c:pt idx="0">
                  <c:v>9</c:v>
                </c:pt>
                <c:pt idx="1">
                  <c:v>9</c:v>
                </c:pt>
                <c:pt idx="2">
                  <c:v>5</c:v>
                </c:pt>
                <c:pt idx="3">
                  <c:v>8</c:v>
                </c:pt>
                <c:pt idx="4">
                  <c:v>23</c:v>
                </c:pt>
                <c:pt idx="5">
                  <c:v>0</c:v>
                </c:pt>
                <c:pt idx="6">
                  <c:v>13</c:v>
                </c:pt>
                <c:pt idx="7">
                  <c:v>4</c:v>
                </c:pt>
                <c:pt idx="8">
                  <c:v>9</c:v>
                </c:pt>
                <c:pt idx="9">
                  <c:v>11</c:v>
                </c:pt>
                <c:pt idx="10">
                  <c:v>8</c:v>
                </c:pt>
                <c:pt idx="11">
                  <c:v>12</c:v>
                </c:pt>
                <c:pt idx="12">
                  <c:v>2</c:v>
                </c:pt>
                <c:pt idx="13">
                  <c:v>9</c:v>
                </c:pt>
                <c:pt idx="14">
                  <c:v>47</c:v>
                </c:pt>
                <c:pt idx="15">
                  <c:v>18</c:v>
                </c:pt>
                <c:pt idx="16">
                  <c:v>12</c:v>
                </c:pt>
                <c:pt idx="17">
                  <c:v>18</c:v>
                </c:pt>
                <c:pt idx="18">
                  <c:v>71</c:v>
                </c:pt>
                <c:pt idx="19">
                  <c:v>23</c:v>
                </c:pt>
                <c:pt idx="20">
                  <c:v>13</c:v>
                </c:pt>
                <c:pt idx="21">
                  <c:v>15</c:v>
                </c:pt>
                <c:pt idx="22">
                  <c:v>32</c:v>
                </c:pt>
                <c:pt idx="23">
                  <c:v>24</c:v>
                </c:pt>
                <c:pt idx="24">
                  <c:v>13</c:v>
                </c:pt>
                <c:pt idx="25">
                  <c:v>25</c:v>
                </c:pt>
                <c:pt idx="26">
                  <c:v>39</c:v>
                </c:pt>
                <c:pt idx="27">
                  <c:v>66</c:v>
                </c:pt>
                <c:pt idx="28">
                  <c:v>35</c:v>
                </c:pt>
                <c:pt idx="29">
                  <c:v>26</c:v>
                </c:pt>
                <c:pt idx="30">
                  <c:v>38</c:v>
                </c:pt>
                <c:pt idx="31">
                  <c:v>13</c:v>
                </c:pt>
                <c:pt idx="32">
                  <c:v>3</c:v>
                </c:pt>
                <c:pt idx="33">
                  <c:v>6</c:v>
                </c:pt>
                <c:pt idx="34">
                  <c:v>4</c:v>
                </c:pt>
                <c:pt idx="35">
                  <c:v>18</c:v>
                </c:pt>
                <c:pt idx="36">
                  <c:v>6</c:v>
                </c:pt>
              </c:numCache>
            </c:numRef>
          </c:val>
        </c:ser>
        <c:ser>
          <c:idx val="1"/>
          <c:order val="1"/>
          <c:tx>
            <c:strRef>
              <c:f>Sheet1!$D$245</c:f>
              <c:strCache>
                <c:ptCount val="1"/>
                <c:pt idx="0">
                  <c:v>SERIOUS</c:v>
                </c:pt>
              </c:strCache>
            </c:strRef>
          </c:tx>
          <c:invertIfNegative val="0"/>
          <c:cat>
            <c:strRef>
              <c:f>Sheet1!$B$246:$B$282</c:f>
              <c:strCache>
                <c:ptCount val="37"/>
                <c:pt idx="0">
                  <c:v>Abia</c:v>
                </c:pt>
                <c:pt idx="1">
                  <c:v>Adamawa</c:v>
                </c:pt>
                <c:pt idx="2">
                  <c:v>Akwa Ibom</c:v>
                </c:pt>
                <c:pt idx="3">
                  <c:v>Anambra</c:v>
                </c:pt>
                <c:pt idx="4">
                  <c:v>Bauchi</c:v>
                </c:pt>
                <c:pt idx="5">
                  <c:v>Bayelsa</c:v>
                </c:pt>
                <c:pt idx="6">
                  <c:v>Benue</c:v>
                </c:pt>
                <c:pt idx="7">
                  <c:v>Borno</c:v>
                </c:pt>
                <c:pt idx="8">
                  <c:v>Cross River</c:v>
                </c:pt>
                <c:pt idx="9">
                  <c:v>Delta</c:v>
                </c:pt>
                <c:pt idx="10">
                  <c:v>Ebonyi</c:v>
                </c:pt>
                <c:pt idx="11">
                  <c:v>Edo</c:v>
                </c:pt>
                <c:pt idx="12">
                  <c:v>Ekiti</c:v>
                </c:pt>
                <c:pt idx="13">
                  <c:v>Enugu</c:v>
                </c:pt>
                <c:pt idx="14">
                  <c:v>FCT</c:v>
                </c:pt>
                <c:pt idx="15">
                  <c:v>Gombe</c:v>
                </c:pt>
                <c:pt idx="16">
                  <c:v>Imo</c:v>
                </c:pt>
                <c:pt idx="17">
                  <c:v>Jigawa</c:v>
                </c:pt>
                <c:pt idx="18">
                  <c:v>Kaduna</c:v>
                </c:pt>
                <c:pt idx="19">
                  <c:v>Kano</c:v>
                </c:pt>
                <c:pt idx="20">
                  <c:v>Katsina</c:v>
                </c:pt>
                <c:pt idx="21">
                  <c:v>Kebbi</c:v>
                </c:pt>
                <c:pt idx="22">
                  <c:v>Kogi</c:v>
                </c:pt>
                <c:pt idx="23">
                  <c:v>Kwara</c:v>
                </c:pt>
                <c:pt idx="24">
                  <c:v>Lagos</c:v>
                </c:pt>
                <c:pt idx="25">
                  <c:v>Nasarawa</c:v>
                </c:pt>
                <c:pt idx="26">
                  <c:v>Niger</c:v>
                </c:pt>
                <c:pt idx="27">
                  <c:v>Ogun</c:v>
                </c:pt>
                <c:pt idx="28">
                  <c:v>Ondo</c:v>
                </c:pt>
                <c:pt idx="29">
                  <c:v>Osun</c:v>
                </c:pt>
                <c:pt idx="30">
                  <c:v>Oyo</c:v>
                </c:pt>
                <c:pt idx="31">
                  <c:v>Plateau</c:v>
                </c:pt>
                <c:pt idx="32">
                  <c:v>Rivers</c:v>
                </c:pt>
                <c:pt idx="33">
                  <c:v>Sokoto</c:v>
                </c:pt>
                <c:pt idx="34">
                  <c:v>Taraba</c:v>
                </c:pt>
                <c:pt idx="35">
                  <c:v>Yobe</c:v>
                </c:pt>
                <c:pt idx="36">
                  <c:v>Zamfara</c:v>
                </c:pt>
              </c:strCache>
            </c:strRef>
          </c:cat>
          <c:val>
            <c:numRef>
              <c:f>Sheet1!$D$246:$D$282</c:f>
              <c:numCache>
                <c:formatCode>General</c:formatCode>
                <c:ptCount val="37"/>
                <c:pt idx="0">
                  <c:v>15</c:v>
                </c:pt>
                <c:pt idx="1">
                  <c:v>33</c:v>
                </c:pt>
                <c:pt idx="2">
                  <c:v>4</c:v>
                </c:pt>
                <c:pt idx="3">
                  <c:v>13</c:v>
                </c:pt>
                <c:pt idx="4">
                  <c:v>59</c:v>
                </c:pt>
                <c:pt idx="5">
                  <c:v>2</c:v>
                </c:pt>
                <c:pt idx="6">
                  <c:v>25</c:v>
                </c:pt>
                <c:pt idx="7">
                  <c:v>15</c:v>
                </c:pt>
                <c:pt idx="8">
                  <c:v>14</c:v>
                </c:pt>
                <c:pt idx="9">
                  <c:v>26</c:v>
                </c:pt>
                <c:pt idx="10">
                  <c:v>15</c:v>
                </c:pt>
                <c:pt idx="11">
                  <c:v>29</c:v>
                </c:pt>
                <c:pt idx="12">
                  <c:v>18</c:v>
                </c:pt>
                <c:pt idx="13">
                  <c:v>29</c:v>
                </c:pt>
                <c:pt idx="14">
                  <c:v>199</c:v>
                </c:pt>
                <c:pt idx="15">
                  <c:v>96</c:v>
                </c:pt>
                <c:pt idx="16">
                  <c:v>13</c:v>
                </c:pt>
                <c:pt idx="17">
                  <c:v>93</c:v>
                </c:pt>
                <c:pt idx="18">
                  <c:v>131</c:v>
                </c:pt>
                <c:pt idx="19">
                  <c:v>35</c:v>
                </c:pt>
                <c:pt idx="20">
                  <c:v>27</c:v>
                </c:pt>
                <c:pt idx="21">
                  <c:v>35</c:v>
                </c:pt>
                <c:pt idx="22">
                  <c:v>71</c:v>
                </c:pt>
                <c:pt idx="23">
                  <c:v>44</c:v>
                </c:pt>
                <c:pt idx="24">
                  <c:v>47</c:v>
                </c:pt>
                <c:pt idx="25">
                  <c:v>153</c:v>
                </c:pt>
                <c:pt idx="26">
                  <c:v>59</c:v>
                </c:pt>
                <c:pt idx="27">
                  <c:v>114</c:v>
                </c:pt>
                <c:pt idx="28">
                  <c:v>60</c:v>
                </c:pt>
                <c:pt idx="29">
                  <c:v>54</c:v>
                </c:pt>
                <c:pt idx="30">
                  <c:v>82</c:v>
                </c:pt>
                <c:pt idx="31">
                  <c:v>57</c:v>
                </c:pt>
                <c:pt idx="32">
                  <c:v>9</c:v>
                </c:pt>
                <c:pt idx="33">
                  <c:v>19</c:v>
                </c:pt>
                <c:pt idx="34">
                  <c:v>39</c:v>
                </c:pt>
                <c:pt idx="35">
                  <c:v>30</c:v>
                </c:pt>
                <c:pt idx="36">
                  <c:v>8</c:v>
                </c:pt>
              </c:numCache>
            </c:numRef>
          </c:val>
        </c:ser>
        <c:ser>
          <c:idx val="2"/>
          <c:order val="2"/>
          <c:tx>
            <c:strRef>
              <c:f>Sheet1!$E$245</c:f>
              <c:strCache>
                <c:ptCount val="1"/>
                <c:pt idx="0">
                  <c:v>MINOR</c:v>
                </c:pt>
              </c:strCache>
            </c:strRef>
          </c:tx>
          <c:invertIfNegative val="0"/>
          <c:cat>
            <c:strRef>
              <c:f>Sheet1!$B$246:$B$282</c:f>
              <c:strCache>
                <c:ptCount val="37"/>
                <c:pt idx="0">
                  <c:v>Abia</c:v>
                </c:pt>
                <c:pt idx="1">
                  <c:v>Adamawa</c:v>
                </c:pt>
                <c:pt idx="2">
                  <c:v>Akwa Ibom</c:v>
                </c:pt>
                <c:pt idx="3">
                  <c:v>Anambra</c:v>
                </c:pt>
                <c:pt idx="4">
                  <c:v>Bauchi</c:v>
                </c:pt>
                <c:pt idx="5">
                  <c:v>Bayelsa</c:v>
                </c:pt>
                <c:pt idx="6">
                  <c:v>Benue</c:v>
                </c:pt>
                <c:pt idx="7">
                  <c:v>Borno</c:v>
                </c:pt>
                <c:pt idx="8">
                  <c:v>Cross River</c:v>
                </c:pt>
                <c:pt idx="9">
                  <c:v>Delta</c:v>
                </c:pt>
                <c:pt idx="10">
                  <c:v>Ebonyi</c:v>
                </c:pt>
                <c:pt idx="11">
                  <c:v>Edo</c:v>
                </c:pt>
                <c:pt idx="12">
                  <c:v>Ekiti</c:v>
                </c:pt>
                <c:pt idx="13">
                  <c:v>Enugu</c:v>
                </c:pt>
                <c:pt idx="14">
                  <c:v>FCT</c:v>
                </c:pt>
                <c:pt idx="15">
                  <c:v>Gombe</c:v>
                </c:pt>
                <c:pt idx="16">
                  <c:v>Imo</c:v>
                </c:pt>
                <c:pt idx="17">
                  <c:v>Jigawa</c:v>
                </c:pt>
                <c:pt idx="18">
                  <c:v>Kaduna</c:v>
                </c:pt>
                <c:pt idx="19">
                  <c:v>Kano</c:v>
                </c:pt>
                <c:pt idx="20">
                  <c:v>Katsina</c:v>
                </c:pt>
                <c:pt idx="21">
                  <c:v>Kebbi</c:v>
                </c:pt>
                <c:pt idx="22">
                  <c:v>Kogi</c:v>
                </c:pt>
                <c:pt idx="23">
                  <c:v>Kwara</c:v>
                </c:pt>
                <c:pt idx="24">
                  <c:v>Lagos</c:v>
                </c:pt>
                <c:pt idx="25">
                  <c:v>Nasarawa</c:v>
                </c:pt>
                <c:pt idx="26">
                  <c:v>Niger</c:v>
                </c:pt>
                <c:pt idx="27">
                  <c:v>Ogun</c:v>
                </c:pt>
                <c:pt idx="28">
                  <c:v>Ondo</c:v>
                </c:pt>
                <c:pt idx="29">
                  <c:v>Osun</c:v>
                </c:pt>
                <c:pt idx="30">
                  <c:v>Oyo</c:v>
                </c:pt>
                <c:pt idx="31">
                  <c:v>Plateau</c:v>
                </c:pt>
                <c:pt idx="32">
                  <c:v>Rivers</c:v>
                </c:pt>
                <c:pt idx="33">
                  <c:v>Sokoto</c:v>
                </c:pt>
                <c:pt idx="34">
                  <c:v>Taraba</c:v>
                </c:pt>
                <c:pt idx="35">
                  <c:v>Yobe</c:v>
                </c:pt>
                <c:pt idx="36">
                  <c:v>Zamfara</c:v>
                </c:pt>
              </c:strCache>
            </c:strRef>
          </c:cat>
          <c:val>
            <c:numRef>
              <c:f>Sheet1!$E$246:$E$282</c:f>
              <c:numCache>
                <c:formatCode>General</c:formatCode>
                <c:ptCount val="37"/>
                <c:pt idx="0">
                  <c:v>2</c:v>
                </c:pt>
                <c:pt idx="1">
                  <c:v>0</c:v>
                </c:pt>
                <c:pt idx="2">
                  <c:v>3</c:v>
                </c:pt>
                <c:pt idx="3">
                  <c:v>11</c:v>
                </c:pt>
                <c:pt idx="4">
                  <c:v>1</c:v>
                </c:pt>
                <c:pt idx="5">
                  <c:v>1</c:v>
                </c:pt>
                <c:pt idx="6">
                  <c:v>4</c:v>
                </c:pt>
                <c:pt idx="7">
                  <c:v>0</c:v>
                </c:pt>
                <c:pt idx="8">
                  <c:v>3</c:v>
                </c:pt>
                <c:pt idx="9">
                  <c:v>1</c:v>
                </c:pt>
                <c:pt idx="10">
                  <c:v>2</c:v>
                </c:pt>
                <c:pt idx="11">
                  <c:v>5</c:v>
                </c:pt>
                <c:pt idx="12">
                  <c:v>4</c:v>
                </c:pt>
                <c:pt idx="13">
                  <c:v>4</c:v>
                </c:pt>
                <c:pt idx="14">
                  <c:v>50</c:v>
                </c:pt>
                <c:pt idx="15">
                  <c:v>4</c:v>
                </c:pt>
                <c:pt idx="16">
                  <c:v>4</c:v>
                </c:pt>
                <c:pt idx="17">
                  <c:v>3</c:v>
                </c:pt>
                <c:pt idx="18">
                  <c:v>7</c:v>
                </c:pt>
                <c:pt idx="19">
                  <c:v>1</c:v>
                </c:pt>
                <c:pt idx="20">
                  <c:v>0</c:v>
                </c:pt>
                <c:pt idx="21">
                  <c:v>0</c:v>
                </c:pt>
                <c:pt idx="22">
                  <c:v>4</c:v>
                </c:pt>
                <c:pt idx="23">
                  <c:v>7</c:v>
                </c:pt>
                <c:pt idx="24">
                  <c:v>41</c:v>
                </c:pt>
                <c:pt idx="25">
                  <c:v>34</c:v>
                </c:pt>
                <c:pt idx="26">
                  <c:v>1</c:v>
                </c:pt>
                <c:pt idx="27">
                  <c:v>22</c:v>
                </c:pt>
                <c:pt idx="28">
                  <c:v>5</c:v>
                </c:pt>
                <c:pt idx="29">
                  <c:v>16</c:v>
                </c:pt>
                <c:pt idx="30">
                  <c:v>7</c:v>
                </c:pt>
                <c:pt idx="31">
                  <c:v>4</c:v>
                </c:pt>
                <c:pt idx="32">
                  <c:v>4</c:v>
                </c:pt>
                <c:pt idx="33">
                  <c:v>0</c:v>
                </c:pt>
                <c:pt idx="34">
                  <c:v>0</c:v>
                </c:pt>
                <c:pt idx="35">
                  <c:v>2</c:v>
                </c:pt>
                <c:pt idx="36">
                  <c:v>1</c:v>
                </c:pt>
              </c:numCache>
            </c:numRef>
          </c:val>
        </c:ser>
        <c:ser>
          <c:idx val="3"/>
          <c:order val="3"/>
          <c:tx>
            <c:strRef>
              <c:f>Sheet1!$F$245</c:f>
              <c:strCache>
                <c:ptCount val="1"/>
                <c:pt idx="0">
                  <c:v>TOTAL CASES</c:v>
                </c:pt>
              </c:strCache>
            </c:strRef>
          </c:tx>
          <c:invertIfNegative val="0"/>
          <c:cat>
            <c:strRef>
              <c:f>Sheet1!$B$246:$B$282</c:f>
              <c:strCache>
                <c:ptCount val="37"/>
                <c:pt idx="0">
                  <c:v>Abia</c:v>
                </c:pt>
                <c:pt idx="1">
                  <c:v>Adamawa</c:v>
                </c:pt>
                <c:pt idx="2">
                  <c:v>Akwa Ibom</c:v>
                </c:pt>
                <c:pt idx="3">
                  <c:v>Anambra</c:v>
                </c:pt>
                <c:pt idx="4">
                  <c:v>Bauchi</c:v>
                </c:pt>
                <c:pt idx="5">
                  <c:v>Bayelsa</c:v>
                </c:pt>
                <c:pt idx="6">
                  <c:v>Benue</c:v>
                </c:pt>
                <c:pt idx="7">
                  <c:v>Borno</c:v>
                </c:pt>
                <c:pt idx="8">
                  <c:v>Cross River</c:v>
                </c:pt>
                <c:pt idx="9">
                  <c:v>Delta</c:v>
                </c:pt>
                <c:pt idx="10">
                  <c:v>Ebonyi</c:v>
                </c:pt>
                <c:pt idx="11">
                  <c:v>Edo</c:v>
                </c:pt>
                <c:pt idx="12">
                  <c:v>Ekiti</c:v>
                </c:pt>
                <c:pt idx="13">
                  <c:v>Enugu</c:v>
                </c:pt>
                <c:pt idx="14">
                  <c:v>FCT</c:v>
                </c:pt>
                <c:pt idx="15">
                  <c:v>Gombe</c:v>
                </c:pt>
                <c:pt idx="16">
                  <c:v>Imo</c:v>
                </c:pt>
                <c:pt idx="17">
                  <c:v>Jigawa</c:v>
                </c:pt>
                <c:pt idx="18">
                  <c:v>Kaduna</c:v>
                </c:pt>
                <c:pt idx="19">
                  <c:v>Kano</c:v>
                </c:pt>
                <c:pt idx="20">
                  <c:v>Katsina</c:v>
                </c:pt>
                <c:pt idx="21">
                  <c:v>Kebbi</c:v>
                </c:pt>
                <c:pt idx="22">
                  <c:v>Kogi</c:v>
                </c:pt>
                <c:pt idx="23">
                  <c:v>Kwara</c:v>
                </c:pt>
                <c:pt idx="24">
                  <c:v>Lagos</c:v>
                </c:pt>
                <c:pt idx="25">
                  <c:v>Nasarawa</c:v>
                </c:pt>
                <c:pt idx="26">
                  <c:v>Niger</c:v>
                </c:pt>
                <c:pt idx="27">
                  <c:v>Ogun</c:v>
                </c:pt>
                <c:pt idx="28">
                  <c:v>Ondo</c:v>
                </c:pt>
                <c:pt idx="29">
                  <c:v>Osun</c:v>
                </c:pt>
                <c:pt idx="30">
                  <c:v>Oyo</c:v>
                </c:pt>
                <c:pt idx="31">
                  <c:v>Plateau</c:v>
                </c:pt>
                <c:pt idx="32">
                  <c:v>Rivers</c:v>
                </c:pt>
                <c:pt idx="33">
                  <c:v>Sokoto</c:v>
                </c:pt>
                <c:pt idx="34">
                  <c:v>Taraba</c:v>
                </c:pt>
                <c:pt idx="35">
                  <c:v>Yobe</c:v>
                </c:pt>
                <c:pt idx="36">
                  <c:v>Zamfara</c:v>
                </c:pt>
              </c:strCache>
            </c:strRef>
          </c:cat>
          <c:val>
            <c:numRef>
              <c:f>Sheet1!$F$246:$F$282</c:f>
              <c:numCache>
                <c:formatCode>General</c:formatCode>
                <c:ptCount val="37"/>
                <c:pt idx="0">
                  <c:v>26</c:v>
                </c:pt>
                <c:pt idx="1">
                  <c:v>42</c:v>
                </c:pt>
                <c:pt idx="2">
                  <c:v>12</c:v>
                </c:pt>
                <c:pt idx="3">
                  <c:v>32</c:v>
                </c:pt>
                <c:pt idx="4">
                  <c:v>83</c:v>
                </c:pt>
                <c:pt idx="5">
                  <c:v>3</c:v>
                </c:pt>
                <c:pt idx="6">
                  <c:v>42</c:v>
                </c:pt>
                <c:pt idx="7">
                  <c:v>19</c:v>
                </c:pt>
                <c:pt idx="8">
                  <c:v>26</c:v>
                </c:pt>
                <c:pt idx="9">
                  <c:v>38</c:v>
                </c:pt>
                <c:pt idx="10">
                  <c:v>25</c:v>
                </c:pt>
                <c:pt idx="11">
                  <c:v>46</c:v>
                </c:pt>
                <c:pt idx="12">
                  <c:v>24</c:v>
                </c:pt>
                <c:pt idx="13">
                  <c:v>42</c:v>
                </c:pt>
                <c:pt idx="14">
                  <c:v>296</c:v>
                </c:pt>
                <c:pt idx="15">
                  <c:v>118</c:v>
                </c:pt>
                <c:pt idx="16">
                  <c:v>29</c:v>
                </c:pt>
                <c:pt idx="17">
                  <c:v>114</c:v>
                </c:pt>
                <c:pt idx="18">
                  <c:v>209</c:v>
                </c:pt>
                <c:pt idx="19">
                  <c:v>59</c:v>
                </c:pt>
                <c:pt idx="20">
                  <c:v>40</c:v>
                </c:pt>
                <c:pt idx="21">
                  <c:v>50</c:v>
                </c:pt>
                <c:pt idx="22">
                  <c:v>107</c:v>
                </c:pt>
                <c:pt idx="23">
                  <c:v>75</c:v>
                </c:pt>
                <c:pt idx="24">
                  <c:v>101</c:v>
                </c:pt>
                <c:pt idx="25">
                  <c:v>212</c:v>
                </c:pt>
                <c:pt idx="26">
                  <c:v>99</c:v>
                </c:pt>
                <c:pt idx="27">
                  <c:v>202</c:v>
                </c:pt>
                <c:pt idx="28">
                  <c:v>100</c:v>
                </c:pt>
                <c:pt idx="29">
                  <c:v>96</c:v>
                </c:pt>
                <c:pt idx="30">
                  <c:v>127</c:v>
                </c:pt>
                <c:pt idx="31">
                  <c:v>74</c:v>
                </c:pt>
                <c:pt idx="32">
                  <c:v>16</c:v>
                </c:pt>
                <c:pt idx="33">
                  <c:v>25</c:v>
                </c:pt>
                <c:pt idx="34">
                  <c:v>43</c:v>
                </c:pt>
                <c:pt idx="35">
                  <c:v>50</c:v>
                </c:pt>
                <c:pt idx="36">
                  <c:v>15</c:v>
                </c:pt>
              </c:numCache>
            </c:numRef>
          </c:val>
        </c:ser>
        <c:ser>
          <c:idx val="4"/>
          <c:order val="4"/>
          <c:tx>
            <c:strRef>
              <c:f>Sheet1!$G$245</c:f>
              <c:strCache>
                <c:ptCount val="1"/>
                <c:pt idx="0">
                  <c:v>NUMBER INJURED</c:v>
                </c:pt>
              </c:strCache>
            </c:strRef>
          </c:tx>
          <c:invertIfNegative val="0"/>
          <c:cat>
            <c:strRef>
              <c:f>Sheet1!$B$246:$B$282</c:f>
              <c:strCache>
                <c:ptCount val="37"/>
                <c:pt idx="0">
                  <c:v>Abia</c:v>
                </c:pt>
                <c:pt idx="1">
                  <c:v>Adamawa</c:v>
                </c:pt>
                <c:pt idx="2">
                  <c:v>Akwa Ibom</c:v>
                </c:pt>
                <c:pt idx="3">
                  <c:v>Anambra</c:v>
                </c:pt>
                <c:pt idx="4">
                  <c:v>Bauchi</c:v>
                </c:pt>
                <c:pt idx="5">
                  <c:v>Bayelsa</c:v>
                </c:pt>
                <c:pt idx="6">
                  <c:v>Benue</c:v>
                </c:pt>
                <c:pt idx="7">
                  <c:v>Borno</c:v>
                </c:pt>
                <c:pt idx="8">
                  <c:v>Cross River</c:v>
                </c:pt>
                <c:pt idx="9">
                  <c:v>Delta</c:v>
                </c:pt>
                <c:pt idx="10">
                  <c:v>Ebonyi</c:v>
                </c:pt>
                <c:pt idx="11">
                  <c:v>Edo</c:v>
                </c:pt>
                <c:pt idx="12">
                  <c:v>Ekiti</c:v>
                </c:pt>
                <c:pt idx="13">
                  <c:v>Enugu</c:v>
                </c:pt>
                <c:pt idx="14">
                  <c:v>FCT</c:v>
                </c:pt>
                <c:pt idx="15">
                  <c:v>Gombe</c:v>
                </c:pt>
                <c:pt idx="16">
                  <c:v>Imo</c:v>
                </c:pt>
                <c:pt idx="17">
                  <c:v>Jigawa</c:v>
                </c:pt>
                <c:pt idx="18">
                  <c:v>Kaduna</c:v>
                </c:pt>
                <c:pt idx="19">
                  <c:v>Kano</c:v>
                </c:pt>
                <c:pt idx="20">
                  <c:v>Katsina</c:v>
                </c:pt>
                <c:pt idx="21">
                  <c:v>Kebbi</c:v>
                </c:pt>
                <c:pt idx="22">
                  <c:v>Kogi</c:v>
                </c:pt>
                <c:pt idx="23">
                  <c:v>Kwara</c:v>
                </c:pt>
                <c:pt idx="24">
                  <c:v>Lagos</c:v>
                </c:pt>
                <c:pt idx="25">
                  <c:v>Nasarawa</c:v>
                </c:pt>
                <c:pt idx="26">
                  <c:v>Niger</c:v>
                </c:pt>
                <c:pt idx="27">
                  <c:v>Ogun</c:v>
                </c:pt>
                <c:pt idx="28">
                  <c:v>Ondo</c:v>
                </c:pt>
                <c:pt idx="29">
                  <c:v>Osun</c:v>
                </c:pt>
                <c:pt idx="30">
                  <c:v>Oyo</c:v>
                </c:pt>
                <c:pt idx="31">
                  <c:v>Plateau</c:v>
                </c:pt>
                <c:pt idx="32">
                  <c:v>Rivers</c:v>
                </c:pt>
                <c:pt idx="33">
                  <c:v>Sokoto</c:v>
                </c:pt>
                <c:pt idx="34">
                  <c:v>Taraba</c:v>
                </c:pt>
                <c:pt idx="35">
                  <c:v>Yobe</c:v>
                </c:pt>
                <c:pt idx="36">
                  <c:v>Zamfara</c:v>
                </c:pt>
              </c:strCache>
            </c:strRef>
          </c:cat>
          <c:val>
            <c:numRef>
              <c:f>Sheet1!$G$246:$G$282</c:f>
              <c:numCache>
                <c:formatCode>General</c:formatCode>
                <c:ptCount val="37"/>
                <c:pt idx="0">
                  <c:v>159</c:v>
                </c:pt>
                <c:pt idx="1">
                  <c:v>153</c:v>
                </c:pt>
                <c:pt idx="2">
                  <c:v>24</c:v>
                </c:pt>
                <c:pt idx="3">
                  <c:v>71</c:v>
                </c:pt>
                <c:pt idx="4">
                  <c:v>361</c:v>
                </c:pt>
                <c:pt idx="5">
                  <c:v>14</c:v>
                </c:pt>
                <c:pt idx="6">
                  <c:v>114</c:v>
                </c:pt>
                <c:pt idx="7">
                  <c:v>210</c:v>
                </c:pt>
                <c:pt idx="8">
                  <c:v>42</c:v>
                </c:pt>
                <c:pt idx="9">
                  <c:v>123</c:v>
                </c:pt>
                <c:pt idx="10">
                  <c:v>72</c:v>
                </c:pt>
                <c:pt idx="11">
                  <c:v>102</c:v>
                </c:pt>
                <c:pt idx="12">
                  <c:v>37</c:v>
                </c:pt>
                <c:pt idx="13">
                  <c:v>193</c:v>
                </c:pt>
                <c:pt idx="14">
                  <c:v>548</c:v>
                </c:pt>
                <c:pt idx="15">
                  <c:v>464</c:v>
                </c:pt>
                <c:pt idx="16">
                  <c:v>72</c:v>
                </c:pt>
                <c:pt idx="17">
                  <c:v>460</c:v>
                </c:pt>
                <c:pt idx="18">
                  <c:v>889</c:v>
                </c:pt>
                <c:pt idx="19">
                  <c:v>265</c:v>
                </c:pt>
                <c:pt idx="20">
                  <c:v>207</c:v>
                </c:pt>
                <c:pt idx="21">
                  <c:v>219</c:v>
                </c:pt>
                <c:pt idx="22">
                  <c:v>355</c:v>
                </c:pt>
                <c:pt idx="23">
                  <c:v>316</c:v>
                </c:pt>
                <c:pt idx="24">
                  <c:v>127</c:v>
                </c:pt>
                <c:pt idx="25">
                  <c:v>555</c:v>
                </c:pt>
                <c:pt idx="26">
                  <c:v>649</c:v>
                </c:pt>
                <c:pt idx="27">
                  <c:v>521</c:v>
                </c:pt>
                <c:pt idx="28">
                  <c:v>264</c:v>
                </c:pt>
                <c:pt idx="29">
                  <c:v>287</c:v>
                </c:pt>
                <c:pt idx="30">
                  <c:v>372</c:v>
                </c:pt>
                <c:pt idx="31">
                  <c:v>244</c:v>
                </c:pt>
                <c:pt idx="32">
                  <c:v>28</c:v>
                </c:pt>
                <c:pt idx="33">
                  <c:v>110</c:v>
                </c:pt>
                <c:pt idx="34">
                  <c:v>113</c:v>
                </c:pt>
                <c:pt idx="35">
                  <c:v>340</c:v>
                </c:pt>
                <c:pt idx="36">
                  <c:v>36</c:v>
                </c:pt>
              </c:numCache>
            </c:numRef>
          </c:val>
        </c:ser>
        <c:ser>
          <c:idx val="5"/>
          <c:order val="5"/>
          <c:tx>
            <c:strRef>
              <c:f>Sheet1!$H$245</c:f>
              <c:strCache>
                <c:ptCount val="1"/>
                <c:pt idx="0">
                  <c:v>NUMBER KILLED</c:v>
                </c:pt>
              </c:strCache>
            </c:strRef>
          </c:tx>
          <c:invertIfNegative val="0"/>
          <c:cat>
            <c:strRef>
              <c:f>Sheet1!$B$246:$B$282</c:f>
              <c:strCache>
                <c:ptCount val="37"/>
                <c:pt idx="0">
                  <c:v>Abia</c:v>
                </c:pt>
                <c:pt idx="1">
                  <c:v>Adamawa</c:v>
                </c:pt>
                <c:pt idx="2">
                  <c:v>Akwa Ibom</c:v>
                </c:pt>
                <c:pt idx="3">
                  <c:v>Anambra</c:v>
                </c:pt>
                <c:pt idx="4">
                  <c:v>Bauchi</c:v>
                </c:pt>
                <c:pt idx="5">
                  <c:v>Bayelsa</c:v>
                </c:pt>
                <c:pt idx="6">
                  <c:v>Benue</c:v>
                </c:pt>
                <c:pt idx="7">
                  <c:v>Borno</c:v>
                </c:pt>
                <c:pt idx="8">
                  <c:v>Cross River</c:v>
                </c:pt>
                <c:pt idx="9">
                  <c:v>Delta</c:v>
                </c:pt>
                <c:pt idx="10">
                  <c:v>Ebonyi</c:v>
                </c:pt>
                <c:pt idx="11">
                  <c:v>Edo</c:v>
                </c:pt>
                <c:pt idx="12">
                  <c:v>Ekiti</c:v>
                </c:pt>
                <c:pt idx="13">
                  <c:v>Enugu</c:v>
                </c:pt>
                <c:pt idx="14">
                  <c:v>FCT</c:v>
                </c:pt>
                <c:pt idx="15">
                  <c:v>Gombe</c:v>
                </c:pt>
                <c:pt idx="16">
                  <c:v>Imo</c:v>
                </c:pt>
                <c:pt idx="17">
                  <c:v>Jigawa</c:v>
                </c:pt>
                <c:pt idx="18">
                  <c:v>Kaduna</c:v>
                </c:pt>
                <c:pt idx="19">
                  <c:v>Kano</c:v>
                </c:pt>
                <c:pt idx="20">
                  <c:v>Katsina</c:v>
                </c:pt>
                <c:pt idx="21">
                  <c:v>Kebbi</c:v>
                </c:pt>
                <c:pt idx="22">
                  <c:v>Kogi</c:v>
                </c:pt>
                <c:pt idx="23">
                  <c:v>Kwara</c:v>
                </c:pt>
                <c:pt idx="24">
                  <c:v>Lagos</c:v>
                </c:pt>
                <c:pt idx="25">
                  <c:v>Nasarawa</c:v>
                </c:pt>
                <c:pt idx="26">
                  <c:v>Niger</c:v>
                </c:pt>
                <c:pt idx="27">
                  <c:v>Ogun</c:v>
                </c:pt>
                <c:pt idx="28">
                  <c:v>Ondo</c:v>
                </c:pt>
                <c:pt idx="29">
                  <c:v>Osun</c:v>
                </c:pt>
                <c:pt idx="30">
                  <c:v>Oyo</c:v>
                </c:pt>
                <c:pt idx="31">
                  <c:v>Plateau</c:v>
                </c:pt>
                <c:pt idx="32">
                  <c:v>Rivers</c:v>
                </c:pt>
                <c:pt idx="33">
                  <c:v>Sokoto</c:v>
                </c:pt>
                <c:pt idx="34">
                  <c:v>Taraba</c:v>
                </c:pt>
                <c:pt idx="35">
                  <c:v>Yobe</c:v>
                </c:pt>
                <c:pt idx="36">
                  <c:v>Zamfara</c:v>
                </c:pt>
              </c:strCache>
            </c:strRef>
          </c:cat>
          <c:val>
            <c:numRef>
              <c:f>Sheet1!$H$246:$H$282</c:f>
              <c:numCache>
                <c:formatCode>General</c:formatCode>
                <c:ptCount val="37"/>
                <c:pt idx="0">
                  <c:v>14</c:v>
                </c:pt>
                <c:pt idx="1">
                  <c:v>11</c:v>
                </c:pt>
                <c:pt idx="2">
                  <c:v>15</c:v>
                </c:pt>
                <c:pt idx="3">
                  <c:v>9</c:v>
                </c:pt>
                <c:pt idx="4">
                  <c:v>46</c:v>
                </c:pt>
                <c:pt idx="5">
                  <c:v>0</c:v>
                </c:pt>
                <c:pt idx="6">
                  <c:v>23</c:v>
                </c:pt>
                <c:pt idx="7">
                  <c:v>5</c:v>
                </c:pt>
                <c:pt idx="8">
                  <c:v>16</c:v>
                </c:pt>
                <c:pt idx="9">
                  <c:v>29</c:v>
                </c:pt>
                <c:pt idx="10">
                  <c:v>11</c:v>
                </c:pt>
                <c:pt idx="11">
                  <c:v>16</c:v>
                </c:pt>
                <c:pt idx="12">
                  <c:v>2</c:v>
                </c:pt>
                <c:pt idx="13">
                  <c:v>16</c:v>
                </c:pt>
                <c:pt idx="14">
                  <c:v>69</c:v>
                </c:pt>
                <c:pt idx="15">
                  <c:v>29</c:v>
                </c:pt>
                <c:pt idx="16">
                  <c:v>24</c:v>
                </c:pt>
                <c:pt idx="17">
                  <c:v>36</c:v>
                </c:pt>
                <c:pt idx="18">
                  <c:v>150</c:v>
                </c:pt>
                <c:pt idx="19">
                  <c:v>62</c:v>
                </c:pt>
                <c:pt idx="20">
                  <c:v>45</c:v>
                </c:pt>
                <c:pt idx="21">
                  <c:v>40</c:v>
                </c:pt>
                <c:pt idx="22">
                  <c:v>65</c:v>
                </c:pt>
                <c:pt idx="23">
                  <c:v>57</c:v>
                </c:pt>
                <c:pt idx="24">
                  <c:v>17</c:v>
                </c:pt>
                <c:pt idx="25">
                  <c:v>32</c:v>
                </c:pt>
                <c:pt idx="26">
                  <c:v>97</c:v>
                </c:pt>
                <c:pt idx="27">
                  <c:v>102</c:v>
                </c:pt>
                <c:pt idx="28">
                  <c:v>54</c:v>
                </c:pt>
                <c:pt idx="29">
                  <c:v>47</c:v>
                </c:pt>
                <c:pt idx="30">
                  <c:v>78</c:v>
                </c:pt>
                <c:pt idx="31">
                  <c:v>28</c:v>
                </c:pt>
                <c:pt idx="32">
                  <c:v>3</c:v>
                </c:pt>
                <c:pt idx="33">
                  <c:v>13</c:v>
                </c:pt>
                <c:pt idx="34">
                  <c:v>13</c:v>
                </c:pt>
                <c:pt idx="35">
                  <c:v>31</c:v>
                </c:pt>
                <c:pt idx="36">
                  <c:v>18</c:v>
                </c:pt>
              </c:numCache>
            </c:numRef>
          </c:val>
        </c:ser>
        <c:ser>
          <c:idx val="6"/>
          <c:order val="6"/>
          <c:tx>
            <c:strRef>
              <c:f>Sheet1!$I$245</c:f>
              <c:strCache>
                <c:ptCount val="1"/>
                <c:pt idx="0">
                  <c:v>TOTAL CASUALTY</c:v>
                </c:pt>
              </c:strCache>
            </c:strRef>
          </c:tx>
          <c:invertIfNegative val="0"/>
          <c:cat>
            <c:strRef>
              <c:f>Sheet1!$B$246:$B$282</c:f>
              <c:strCache>
                <c:ptCount val="37"/>
                <c:pt idx="0">
                  <c:v>Abia</c:v>
                </c:pt>
                <c:pt idx="1">
                  <c:v>Adamawa</c:v>
                </c:pt>
                <c:pt idx="2">
                  <c:v>Akwa Ibom</c:v>
                </c:pt>
                <c:pt idx="3">
                  <c:v>Anambra</c:v>
                </c:pt>
                <c:pt idx="4">
                  <c:v>Bauchi</c:v>
                </c:pt>
                <c:pt idx="5">
                  <c:v>Bayelsa</c:v>
                </c:pt>
                <c:pt idx="6">
                  <c:v>Benue</c:v>
                </c:pt>
                <c:pt idx="7">
                  <c:v>Borno</c:v>
                </c:pt>
                <c:pt idx="8">
                  <c:v>Cross River</c:v>
                </c:pt>
                <c:pt idx="9">
                  <c:v>Delta</c:v>
                </c:pt>
                <c:pt idx="10">
                  <c:v>Ebonyi</c:v>
                </c:pt>
                <c:pt idx="11">
                  <c:v>Edo</c:v>
                </c:pt>
                <c:pt idx="12">
                  <c:v>Ekiti</c:v>
                </c:pt>
                <c:pt idx="13">
                  <c:v>Enugu</c:v>
                </c:pt>
                <c:pt idx="14">
                  <c:v>FCT</c:v>
                </c:pt>
                <c:pt idx="15">
                  <c:v>Gombe</c:v>
                </c:pt>
                <c:pt idx="16">
                  <c:v>Imo</c:v>
                </c:pt>
                <c:pt idx="17">
                  <c:v>Jigawa</c:v>
                </c:pt>
                <c:pt idx="18">
                  <c:v>Kaduna</c:v>
                </c:pt>
                <c:pt idx="19">
                  <c:v>Kano</c:v>
                </c:pt>
                <c:pt idx="20">
                  <c:v>Katsina</c:v>
                </c:pt>
                <c:pt idx="21">
                  <c:v>Kebbi</c:v>
                </c:pt>
                <c:pt idx="22">
                  <c:v>Kogi</c:v>
                </c:pt>
                <c:pt idx="23">
                  <c:v>Kwara</c:v>
                </c:pt>
                <c:pt idx="24">
                  <c:v>Lagos</c:v>
                </c:pt>
                <c:pt idx="25">
                  <c:v>Nasarawa</c:v>
                </c:pt>
                <c:pt idx="26">
                  <c:v>Niger</c:v>
                </c:pt>
                <c:pt idx="27">
                  <c:v>Ogun</c:v>
                </c:pt>
                <c:pt idx="28">
                  <c:v>Ondo</c:v>
                </c:pt>
                <c:pt idx="29">
                  <c:v>Osun</c:v>
                </c:pt>
                <c:pt idx="30">
                  <c:v>Oyo</c:v>
                </c:pt>
                <c:pt idx="31">
                  <c:v>Plateau</c:v>
                </c:pt>
                <c:pt idx="32">
                  <c:v>Rivers</c:v>
                </c:pt>
                <c:pt idx="33">
                  <c:v>Sokoto</c:v>
                </c:pt>
                <c:pt idx="34">
                  <c:v>Taraba</c:v>
                </c:pt>
                <c:pt idx="35">
                  <c:v>Yobe</c:v>
                </c:pt>
                <c:pt idx="36">
                  <c:v>Zamfara</c:v>
                </c:pt>
              </c:strCache>
            </c:strRef>
          </c:cat>
          <c:val>
            <c:numRef>
              <c:f>Sheet1!$I$246:$I$282</c:f>
              <c:numCache>
                <c:formatCode>General</c:formatCode>
                <c:ptCount val="37"/>
                <c:pt idx="0">
                  <c:v>173</c:v>
                </c:pt>
                <c:pt idx="1">
                  <c:v>164</c:v>
                </c:pt>
                <c:pt idx="2">
                  <c:v>39</c:v>
                </c:pt>
                <c:pt idx="3">
                  <c:v>80</c:v>
                </c:pt>
                <c:pt idx="4">
                  <c:v>407</c:v>
                </c:pt>
                <c:pt idx="5">
                  <c:v>14</c:v>
                </c:pt>
                <c:pt idx="6">
                  <c:v>137</c:v>
                </c:pt>
                <c:pt idx="7">
                  <c:v>215</c:v>
                </c:pt>
                <c:pt idx="8">
                  <c:v>58</c:v>
                </c:pt>
                <c:pt idx="9">
                  <c:v>152</c:v>
                </c:pt>
                <c:pt idx="10">
                  <c:v>83</c:v>
                </c:pt>
                <c:pt idx="11">
                  <c:v>118</c:v>
                </c:pt>
                <c:pt idx="12">
                  <c:v>39</c:v>
                </c:pt>
                <c:pt idx="13">
                  <c:v>209</c:v>
                </c:pt>
                <c:pt idx="14">
                  <c:v>617</c:v>
                </c:pt>
                <c:pt idx="15">
                  <c:v>493</c:v>
                </c:pt>
                <c:pt idx="16">
                  <c:v>96</c:v>
                </c:pt>
                <c:pt idx="17">
                  <c:v>496</c:v>
                </c:pt>
                <c:pt idx="18">
                  <c:v>1039</c:v>
                </c:pt>
                <c:pt idx="19">
                  <c:v>327</c:v>
                </c:pt>
                <c:pt idx="20">
                  <c:v>252</c:v>
                </c:pt>
                <c:pt idx="21">
                  <c:v>259</c:v>
                </c:pt>
                <c:pt idx="22">
                  <c:v>420</c:v>
                </c:pt>
                <c:pt idx="23">
                  <c:v>373</c:v>
                </c:pt>
                <c:pt idx="24">
                  <c:v>144</c:v>
                </c:pt>
                <c:pt idx="25">
                  <c:v>587</c:v>
                </c:pt>
                <c:pt idx="26">
                  <c:v>746</c:v>
                </c:pt>
                <c:pt idx="27">
                  <c:v>623</c:v>
                </c:pt>
                <c:pt idx="28">
                  <c:v>318</c:v>
                </c:pt>
                <c:pt idx="29">
                  <c:v>334</c:v>
                </c:pt>
                <c:pt idx="30">
                  <c:v>450</c:v>
                </c:pt>
                <c:pt idx="31">
                  <c:v>272</c:v>
                </c:pt>
                <c:pt idx="32">
                  <c:v>31</c:v>
                </c:pt>
                <c:pt idx="33">
                  <c:v>123</c:v>
                </c:pt>
                <c:pt idx="34">
                  <c:v>126</c:v>
                </c:pt>
                <c:pt idx="35">
                  <c:v>371</c:v>
                </c:pt>
                <c:pt idx="36">
                  <c:v>54</c:v>
                </c:pt>
              </c:numCache>
            </c:numRef>
          </c:val>
        </c:ser>
        <c:ser>
          <c:idx val="7"/>
          <c:order val="7"/>
          <c:tx>
            <c:strRef>
              <c:f>Sheet1!$J$245</c:f>
              <c:strCache>
                <c:ptCount val="1"/>
                <c:pt idx="0">
                  <c:v>PEOPLE INVOLVED</c:v>
                </c:pt>
              </c:strCache>
            </c:strRef>
          </c:tx>
          <c:invertIfNegative val="0"/>
          <c:cat>
            <c:strRef>
              <c:f>Sheet1!$B$246:$B$282</c:f>
              <c:strCache>
                <c:ptCount val="37"/>
                <c:pt idx="0">
                  <c:v>Abia</c:v>
                </c:pt>
                <c:pt idx="1">
                  <c:v>Adamawa</c:v>
                </c:pt>
                <c:pt idx="2">
                  <c:v>Akwa Ibom</c:v>
                </c:pt>
                <c:pt idx="3">
                  <c:v>Anambra</c:v>
                </c:pt>
                <c:pt idx="4">
                  <c:v>Bauchi</c:v>
                </c:pt>
                <c:pt idx="5">
                  <c:v>Bayelsa</c:v>
                </c:pt>
                <c:pt idx="6">
                  <c:v>Benue</c:v>
                </c:pt>
                <c:pt idx="7">
                  <c:v>Borno</c:v>
                </c:pt>
                <c:pt idx="8">
                  <c:v>Cross River</c:v>
                </c:pt>
                <c:pt idx="9">
                  <c:v>Delta</c:v>
                </c:pt>
                <c:pt idx="10">
                  <c:v>Ebonyi</c:v>
                </c:pt>
                <c:pt idx="11">
                  <c:v>Edo</c:v>
                </c:pt>
                <c:pt idx="12">
                  <c:v>Ekiti</c:v>
                </c:pt>
                <c:pt idx="13">
                  <c:v>Enugu</c:v>
                </c:pt>
                <c:pt idx="14">
                  <c:v>FCT</c:v>
                </c:pt>
                <c:pt idx="15">
                  <c:v>Gombe</c:v>
                </c:pt>
                <c:pt idx="16">
                  <c:v>Imo</c:v>
                </c:pt>
                <c:pt idx="17">
                  <c:v>Jigawa</c:v>
                </c:pt>
                <c:pt idx="18">
                  <c:v>Kaduna</c:v>
                </c:pt>
                <c:pt idx="19">
                  <c:v>Kano</c:v>
                </c:pt>
                <c:pt idx="20">
                  <c:v>Katsina</c:v>
                </c:pt>
                <c:pt idx="21">
                  <c:v>Kebbi</c:v>
                </c:pt>
                <c:pt idx="22">
                  <c:v>Kogi</c:v>
                </c:pt>
                <c:pt idx="23">
                  <c:v>Kwara</c:v>
                </c:pt>
                <c:pt idx="24">
                  <c:v>Lagos</c:v>
                </c:pt>
                <c:pt idx="25">
                  <c:v>Nasarawa</c:v>
                </c:pt>
                <c:pt idx="26">
                  <c:v>Niger</c:v>
                </c:pt>
                <c:pt idx="27">
                  <c:v>Ogun</c:v>
                </c:pt>
                <c:pt idx="28">
                  <c:v>Ondo</c:v>
                </c:pt>
                <c:pt idx="29">
                  <c:v>Osun</c:v>
                </c:pt>
                <c:pt idx="30">
                  <c:v>Oyo</c:v>
                </c:pt>
                <c:pt idx="31">
                  <c:v>Plateau</c:v>
                </c:pt>
                <c:pt idx="32">
                  <c:v>Rivers</c:v>
                </c:pt>
                <c:pt idx="33">
                  <c:v>Sokoto</c:v>
                </c:pt>
                <c:pt idx="34">
                  <c:v>Taraba</c:v>
                </c:pt>
                <c:pt idx="35">
                  <c:v>Yobe</c:v>
                </c:pt>
                <c:pt idx="36">
                  <c:v>Zamfara</c:v>
                </c:pt>
              </c:strCache>
            </c:strRef>
          </c:cat>
          <c:val>
            <c:numRef>
              <c:f>Sheet1!$J$246:$J$282</c:f>
              <c:numCache>
                <c:formatCode>General</c:formatCode>
                <c:ptCount val="37"/>
                <c:pt idx="0">
                  <c:v>298</c:v>
                </c:pt>
                <c:pt idx="1">
                  <c:v>327</c:v>
                </c:pt>
                <c:pt idx="2">
                  <c:v>66</c:v>
                </c:pt>
                <c:pt idx="3">
                  <c:v>288</c:v>
                </c:pt>
                <c:pt idx="4">
                  <c:v>657</c:v>
                </c:pt>
                <c:pt idx="5">
                  <c:v>17</c:v>
                </c:pt>
                <c:pt idx="6">
                  <c:v>227</c:v>
                </c:pt>
                <c:pt idx="7">
                  <c:v>313</c:v>
                </c:pt>
                <c:pt idx="8">
                  <c:v>130</c:v>
                </c:pt>
                <c:pt idx="9">
                  <c:v>303</c:v>
                </c:pt>
                <c:pt idx="10">
                  <c:v>129</c:v>
                </c:pt>
                <c:pt idx="11">
                  <c:v>247</c:v>
                </c:pt>
                <c:pt idx="12">
                  <c:v>80</c:v>
                </c:pt>
                <c:pt idx="13">
                  <c:v>332</c:v>
                </c:pt>
                <c:pt idx="14">
                  <c:v>1635</c:v>
                </c:pt>
                <c:pt idx="15">
                  <c:v>827</c:v>
                </c:pt>
                <c:pt idx="16">
                  <c:v>197</c:v>
                </c:pt>
                <c:pt idx="17">
                  <c:v>769</c:v>
                </c:pt>
                <c:pt idx="18">
                  <c:v>1838</c:v>
                </c:pt>
                <c:pt idx="19">
                  <c:v>461</c:v>
                </c:pt>
                <c:pt idx="20">
                  <c:v>356</c:v>
                </c:pt>
                <c:pt idx="21">
                  <c:v>606</c:v>
                </c:pt>
                <c:pt idx="22">
                  <c:v>1015</c:v>
                </c:pt>
                <c:pt idx="23">
                  <c:v>605</c:v>
                </c:pt>
                <c:pt idx="24">
                  <c:v>475</c:v>
                </c:pt>
                <c:pt idx="25">
                  <c:v>993</c:v>
                </c:pt>
                <c:pt idx="26">
                  <c:v>1048</c:v>
                </c:pt>
                <c:pt idx="27">
                  <c:v>1343</c:v>
                </c:pt>
                <c:pt idx="28">
                  <c:v>704</c:v>
                </c:pt>
                <c:pt idx="29">
                  <c:v>712</c:v>
                </c:pt>
                <c:pt idx="30">
                  <c:v>828</c:v>
                </c:pt>
                <c:pt idx="31">
                  <c:v>461</c:v>
                </c:pt>
                <c:pt idx="32">
                  <c:v>113</c:v>
                </c:pt>
                <c:pt idx="33">
                  <c:v>175</c:v>
                </c:pt>
                <c:pt idx="34">
                  <c:v>214</c:v>
                </c:pt>
                <c:pt idx="35">
                  <c:v>494</c:v>
                </c:pt>
                <c:pt idx="36">
                  <c:v>131</c:v>
                </c:pt>
              </c:numCache>
            </c:numRef>
          </c:val>
        </c:ser>
        <c:dLbls>
          <c:showLegendKey val="0"/>
          <c:showVal val="0"/>
          <c:showCatName val="0"/>
          <c:showSerName val="0"/>
          <c:showPercent val="0"/>
          <c:showBubbleSize val="0"/>
        </c:dLbls>
        <c:gapWidth val="150"/>
        <c:shape val="box"/>
        <c:axId val="294511672"/>
        <c:axId val="294512064"/>
        <c:axId val="0"/>
      </c:bar3DChart>
      <c:catAx>
        <c:axId val="294511672"/>
        <c:scaling>
          <c:orientation val="minMax"/>
        </c:scaling>
        <c:delete val="0"/>
        <c:axPos val="l"/>
        <c:numFmt formatCode="General" sourceLinked="0"/>
        <c:majorTickMark val="out"/>
        <c:minorTickMark val="none"/>
        <c:tickLblPos val="nextTo"/>
        <c:crossAx val="294512064"/>
        <c:crosses val="autoZero"/>
        <c:auto val="1"/>
        <c:lblAlgn val="ctr"/>
        <c:lblOffset val="100"/>
        <c:noMultiLvlLbl val="0"/>
      </c:catAx>
      <c:valAx>
        <c:axId val="294512064"/>
        <c:scaling>
          <c:orientation val="minMax"/>
        </c:scaling>
        <c:delete val="0"/>
        <c:axPos val="b"/>
        <c:majorGridlines/>
        <c:numFmt formatCode="General" sourceLinked="1"/>
        <c:majorTickMark val="out"/>
        <c:minorTickMark val="none"/>
        <c:tickLblPos val="nextTo"/>
        <c:crossAx val="294511672"/>
        <c:crosses val="autoZero"/>
        <c:crossBetween val="between"/>
      </c:valAx>
    </c:plotArea>
    <c:legend>
      <c:legendPos val="r"/>
      <c:layout/>
      <c:overlay val="0"/>
    </c:legend>
    <c:plotVisOnly val="1"/>
    <c:dispBlanksAs val="gap"/>
    <c:showDLblsOverMax val="0"/>
  </c:chart>
  <c:txPr>
    <a:bodyPr/>
    <a:lstStyle/>
    <a:p>
      <a:pPr>
        <a:defRPr sz="800">
          <a:latin typeface="Comic Sans MS" pitchFamily="66" charset="0"/>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FF3058-09B6-4CF0-9E8D-1A75089854D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F74CB32E-9969-4FE9-B213-9C91E4CE6AAF}">
      <dgm:prSet phldrT="[Text]" custT="1"/>
      <dgm:spPr>
        <a:gradFill rotWithShape="0">
          <a:gsLst>
            <a:gs pos="0">
              <a:schemeClr val="tx2"/>
            </a:gs>
            <a:gs pos="50000">
              <a:schemeClr val="accent1">
                <a:tint val="44500"/>
                <a:satMod val="160000"/>
              </a:schemeClr>
            </a:gs>
            <a:gs pos="100000">
              <a:schemeClr val="accent1">
                <a:tint val="23500"/>
                <a:satMod val="160000"/>
              </a:schemeClr>
            </a:gs>
          </a:gsLst>
          <a:lin ang="5400000" scaled="0"/>
        </a:gradFill>
      </dgm:spPr>
      <dgm:t>
        <a:bodyPr/>
        <a:lstStyle/>
        <a:p>
          <a:pPr algn="l"/>
          <a:r>
            <a:rPr lang="en-US" sz="2000" dirty="0">
              <a:solidFill>
                <a:srgbClr val="FF0000"/>
              </a:solidFill>
              <a:latin typeface="Comic Sans MS" pitchFamily="66" charset="0"/>
            </a:rPr>
            <a:t>Corps Legal Office </a:t>
          </a:r>
        </a:p>
      </dgm:t>
    </dgm:pt>
    <dgm:pt modelId="{2C0237F6-B3FC-448F-ACC2-88F48A64F66F}" type="parTrans" cxnId="{A079379A-3498-4010-8F45-AEFCA003B6A6}">
      <dgm:prSet/>
      <dgm:spPr/>
      <dgm:t>
        <a:bodyPr/>
        <a:lstStyle/>
        <a:p>
          <a:pPr algn="l"/>
          <a:endParaRPr lang="en-US" sz="1400">
            <a:latin typeface="Comic Sans MS" pitchFamily="66" charset="0"/>
          </a:endParaRPr>
        </a:p>
      </dgm:t>
    </dgm:pt>
    <dgm:pt modelId="{7977A27C-E16B-462E-972C-C064F4BA4CAF}" type="sibTrans" cxnId="{A079379A-3498-4010-8F45-AEFCA003B6A6}">
      <dgm:prSet/>
      <dgm:spPr/>
      <dgm:t>
        <a:bodyPr/>
        <a:lstStyle/>
        <a:p>
          <a:pPr algn="l"/>
          <a:endParaRPr lang="en-US" sz="1400">
            <a:latin typeface="Comic Sans MS" pitchFamily="66" charset="0"/>
          </a:endParaRPr>
        </a:p>
      </dgm:t>
    </dgm:pt>
    <dgm:pt modelId="{BB03BFA4-5DB4-4F48-AFDC-2980F3C4E0DC}" type="pres">
      <dgm:prSet presAssocID="{30FF3058-09B6-4CF0-9E8D-1A75089854DC}" presName="linear" presStyleCnt="0">
        <dgm:presLayoutVars>
          <dgm:animLvl val="lvl"/>
          <dgm:resizeHandles val="exact"/>
        </dgm:presLayoutVars>
      </dgm:prSet>
      <dgm:spPr/>
      <dgm:t>
        <a:bodyPr/>
        <a:lstStyle/>
        <a:p>
          <a:endParaRPr lang="en-US"/>
        </a:p>
      </dgm:t>
    </dgm:pt>
    <dgm:pt modelId="{7D18908C-9E95-4634-BD3C-6286AEB1ECF1}" type="pres">
      <dgm:prSet presAssocID="{F74CB32E-9969-4FE9-B213-9C91E4CE6AAF}" presName="parentText" presStyleLbl="node1" presStyleIdx="0" presStyleCnt="1" custLinFactNeighborX="-10091" custLinFactNeighborY="8806">
        <dgm:presLayoutVars>
          <dgm:chMax val="0"/>
          <dgm:bulletEnabled val="1"/>
        </dgm:presLayoutVars>
      </dgm:prSet>
      <dgm:spPr/>
      <dgm:t>
        <a:bodyPr/>
        <a:lstStyle/>
        <a:p>
          <a:endParaRPr lang="en-US"/>
        </a:p>
      </dgm:t>
    </dgm:pt>
  </dgm:ptLst>
  <dgm:cxnLst>
    <dgm:cxn modelId="{68C0DF65-BD0C-45EF-8B52-4643A337A82C}" type="presOf" srcId="{F74CB32E-9969-4FE9-B213-9C91E4CE6AAF}" destId="{7D18908C-9E95-4634-BD3C-6286AEB1ECF1}" srcOrd="0" destOrd="0" presId="urn:microsoft.com/office/officeart/2005/8/layout/vList2"/>
    <dgm:cxn modelId="{A079379A-3498-4010-8F45-AEFCA003B6A6}" srcId="{30FF3058-09B6-4CF0-9E8D-1A75089854DC}" destId="{F74CB32E-9969-4FE9-B213-9C91E4CE6AAF}" srcOrd="0" destOrd="0" parTransId="{2C0237F6-B3FC-448F-ACC2-88F48A64F66F}" sibTransId="{7977A27C-E16B-462E-972C-C064F4BA4CAF}"/>
    <dgm:cxn modelId="{8777929B-BB0C-4BDD-BB71-82697C8C9490}" type="presOf" srcId="{30FF3058-09B6-4CF0-9E8D-1A75089854DC}" destId="{BB03BFA4-5DB4-4F48-AFDC-2980F3C4E0DC}" srcOrd="0" destOrd="0" presId="urn:microsoft.com/office/officeart/2005/8/layout/vList2"/>
    <dgm:cxn modelId="{CD9217C2-B539-4B55-81D2-58BCCBC46F09}" type="presParOf" srcId="{BB03BFA4-5DB4-4F48-AFDC-2980F3C4E0DC}" destId="{7D18908C-9E95-4634-BD3C-6286AEB1ECF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0FF3058-09B6-4CF0-9E8D-1A75089854D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F74CB32E-9969-4FE9-B213-9C91E4CE6AAF}">
      <dgm:prSet phldrT="[Text]" custT="1"/>
      <dgm:spPr>
        <a:xfrm>
          <a:off x="0" y="266"/>
          <a:ext cx="5731509" cy="599040"/>
        </a:xfrm>
        <a:prstGeom prst="roundRect">
          <a:avLst/>
        </a:prstGeom>
        <a:gradFill rotWithShape="0">
          <a:gsLst>
            <a:gs pos="0">
              <a:srgbClr val="1F497D"/>
            </a:gs>
            <a:gs pos="50000">
              <a:srgbClr val="4F81BD">
                <a:tint val="44500"/>
                <a:satMod val="160000"/>
              </a:srgbClr>
            </a:gs>
            <a:gs pos="100000">
              <a:srgbClr val="4F81BD">
                <a:tint val="23500"/>
                <a:satMod val="160000"/>
              </a:srgbClr>
            </a:gs>
          </a:gsLst>
          <a:lin ang="5400000" scaled="0"/>
        </a:gradFill>
        <a:ln w="25400" cap="flat" cmpd="sng" algn="ctr">
          <a:solidFill>
            <a:sysClr val="window" lastClr="FFFFFF">
              <a:hueOff val="0"/>
              <a:satOff val="0"/>
              <a:lumOff val="0"/>
              <a:alphaOff val="0"/>
            </a:sysClr>
          </a:solidFill>
          <a:prstDash val="solid"/>
        </a:ln>
        <a:effectLst/>
      </dgm:spPr>
      <dgm:t>
        <a:bodyPr/>
        <a:lstStyle/>
        <a:p>
          <a:pPr algn="l"/>
          <a:r>
            <a:rPr lang="en-US" sz="2000" dirty="0">
              <a:solidFill>
                <a:srgbClr val="FF0066"/>
              </a:solidFill>
              <a:latin typeface="Comic Sans MS" pitchFamily="66" charset="0"/>
              <a:ea typeface="+mn-ea"/>
              <a:cs typeface="+mn-cs"/>
            </a:rPr>
            <a:t>Corps Transport and Standardization Office</a:t>
          </a:r>
        </a:p>
      </dgm:t>
    </dgm:pt>
    <dgm:pt modelId="{2C0237F6-B3FC-448F-ACC2-88F48A64F66F}" type="parTrans" cxnId="{A079379A-3498-4010-8F45-AEFCA003B6A6}">
      <dgm:prSet/>
      <dgm:spPr/>
      <dgm:t>
        <a:bodyPr/>
        <a:lstStyle/>
        <a:p>
          <a:pPr algn="l"/>
          <a:endParaRPr lang="en-US" sz="1200">
            <a:latin typeface="Comic Sans MS" pitchFamily="66" charset="0"/>
          </a:endParaRPr>
        </a:p>
      </dgm:t>
    </dgm:pt>
    <dgm:pt modelId="{7977A27C-E16B-462E-972C-C064F4BA4CAF}" type="sibTrans" cxnId="{A079379A-3498-4010-8F45-AEFCA003B6A6}">
      <dgm:prSet/>
      <dgm:spPr/>
      <dgm:t>
        <a:bodyPr/>
        <a:lstStyle/>
        <a:p>
          <a:pPr algn="l"/>
          <a:endParaRPr lang="en-US" sz="1200">
            <a:latin typeface="Comic Sans MS" pitchFamily="66" charset="0"/>
          </a:endParaRPr>
        </a:p>
      </dgm:t>
    </dgm:pt>
    <dgm:pt modelId="{BB03BFA4-5DB4-4F48-AFDC-2980F3C4E0DC}" type="pres">
      <dgm:prSet presAssocID="{30FF3058-09B6-4CF0-9E8D-1A75089854DC}" presName="linear" presStyleCnt="0">
        <dgm:presLayoutVars>
          <dgm:animLvl val="lvl"/>
          <dgm:resizeHandles val="exact"/>
        </dgm:presLayoutVars>
      </dgm:prSet>
      <dgm:spPr/>
      <dgm:t>
        <a:bodyPr/>
        <a:lstStyle/>
        <a:p>
          <a:endParaRPr lang="en-US"/>
        </a:p>
      </dgm:t>
    </dgm:pt>
    <dgm:pt modelId="{7D18908C-9E95-4634-BD3C-6286AEB1ECF1}" type="pres">
      <dgm:prSet presAssocID="{F74CB32E-9969-4FE9-B213-9C91E4CE6AAF}" presName="parentText" presStyleLbl="node1" presStyleIdx="0" presStyleCnt="1" custLinFactNeighborX="-521" custLinFactNeighborY="37280">
        <dgm:presLayoutVars>
          <dgm:chMax val="0"/>
          <dgm:bulletEnabled val="1"/>
        </dgm:presLayoutVars>
      </dgm:prSet>
      <dgm:spPr/>
      <dgm:t>
        <a:bodyPr/>
        <a:lstStyle/>
        <a:p>
          <a:endParaRPr lang="en-US"/>
        </a:p>
      </dgm:t>
    </dgm:pt>
  </dgm:ptLst>
  <dgm:cxnLst>
    <dgm:cxn modelId="{04AB63C6-7A0A-4405-8ABD-B04117F7AAB5}" type="presOf" srcId="{F74CB32E-9969-4FE9-B213-9C91E4CE6AAF}" destId="{7D18908C-9E95-4634-BD3C-6286AEB1ECF1}" srcOrd="0" destOrd="0" presId="urn:microsoft.com/office/officeart/2005/8/layout/vList2"/>
    <dgm:cxn modelId="{13EF9AA4-19B6-4FA7-8E9D-52795DD9202C}" type="presOf" srcId="{30FF3058-09B6-4CF0-9E8D-1A75089854DC}" destId="{BB03BFA4-5DB4-4F48-AFDC-2980F3C4E0DC}" srcOrd="0" destOrd="0" presId="urn:microsoft.com/office/officeart/2005/8/layout/vList2"/>
    <dgm:cxn modelId="{A079379A-3498-4010-8F45-AEFCA003B6A6}" srcId="{30FF3058-09B6-4CF0-9E8D-1A75089854DC}" destId="{F74CB32E-9969-4FE9-B213-9C91E4CE6AAF}" srcOrd="0" destOrd="0" parTransId="{2C0237F6-B3FC-448F-ACC2-88F48A64F66F}" sibTransId="{7977A27C-E16B-462E-972C-C064F4BA4CAF}"/>
    <dgm:cxn modelId="{04DDA2E8-F293-4386-84B2-0676FA45704A}" type="presParOf" srcId="{BB03BFA4-5DB4-4F48-AFDC-2980F3C4E0DC}" destId="{7D18908C-9E95-4634-BD3C-6286AEB1ECF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0FF3058-09B6-4CF0-9E8D-1A75089854D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F74CB32E-9969-4FE9-B213-9C91E4CE6AAF}">
      <dgm:prSet phldrT="[Text]" custT="1"/>
      <dgm:spPr>
        <a:gradFill rotWithShape="0">
          <a:gsLst>
            <a:gs pos="0">
              <a:schemeClr val="tx2"/>
            </a:gs>
            <a:gs pos="50000">
              <a:schemeClr val="accent1">
                <a:tint val="44500"/>
                <a:satMod val="160000"/>
              </a:schemeClr>
            </a:gs>
            <a:gs pos="100000">
              <a:schemeClr val="accent1">
                <a:tint val="23500"/>
                <a:satMod val="160000"/>
              </a:schemeClr>
            </a:gs>
          </a:gsLst>
          <a:lin ang="5400000" scaled="0"/>
        </a:gradFill>
      </dgm:spPr>
      <dgm:t>
        <a:bodyPr/>
        <a:lstStyle/>
        <a:p>
          <a:pPr algn="l"/>
          <a:r>
            <a:rPr lang="en-US" sz="2000" b="1" dirty="0">
              <a:solidFill>
                <a:srgbClr val="FF0066"/>
              </a:solidFill>
              <a:latin typeface="Comic Sans MS" pitchFamily="66" charset="0"/>
            </a:rPr>
            <a:t>Corps Secretary </a:t>
          </a:r>
        </a:p>
      </dgm:t>
    </dgm:pt>
    <dgm:pt modelId="{2C0237F6-B3FC-448F-ACC2-88F48A64F66F}" type="parTrans" cxnId="{A079379A-3498-4010-8F45-AEFCA003B6A6}">
      <dgm:prSet/>
      <dgm:spPr/>
      <dgm:t>
        <a:bodyPr/>
        <a:lstStyle/>
        <a:p>
          <a:pPr algn="l"/>
          <a:endParaRPr lang="en-US" sz="1400" b="1">
            <a:latin typeface="Comic Sans MS" pitchFamily="66" charset="0"/>
          </a:endParaRPr>
        </a:p>
      </dgm:t>
    </dgm:pt>
    <dgm:pt modelId="{7977A27C-E16B-462E-972C-C064F4BA4CAF}" type="sibTrans" cxnId="{A079379A-3498-4010-8F45-AEFCA003B6A6}">
      <dgm:prSet/>
      <dgm:spPr/>
      <dgm:t>
        <a:bodyPr/>
        <a:lstStyle/>
        <a:p>
          <a:pPr algn="l"/>
          <a:endParaRPr lang="en-US" sz="1400" b="1">
            <a:latin typeface="Comic Sans MS" pitchFamily="66" charset="0"/>
          </a:endParaRPr>
        </a:p>
      </dgm:t>
    </dgm:pt>
    <dgm:pt modelId="{BB03BFA4-5DB4-4F48-AFDC-2980F3C4E0DC}" type="pres">
      <dgm:prSet presAssocID="{30FF3058-09B6-4CF0-9E8D-1A75089854DC}" presName="linear" presStyleCnt="0">
        <dgm:presLayoutVars>
          <dgm:animLvl val="lvl"/>
          <dgm:resizeHandles val="exact"/>
        </dgm:presLayoutVars>
      </dgm:prSet>
      <dgm:spPr/>
      <dgm:t>
        <a:bodyPr/>
        <a:lstStyle/>
        <a:p>
          <a:endParaRPr lang="en-US"/>
        </a:p>
      </dgm:t>
    </dgm:pt>
    <dgm:pt modelId="{7D18908C-9E95-4634-BD3C-6286AEB1ECF1}" type="pres">
      <dgm:prSet presAssocID="{F74CB32E-9969-4FE9-B213-9C91E4CE6AAF}" presName="parentText" presStyleLbl="node1" presStyleIdx="0" presStyleCnt="1" custLinFactNeighborX="-10091" custLinFactNeighborY="8806">
        <dgm:presLayoutVars>
          <dgm:chMax val="0"/>
          <dgm:bulletEnabled val="1"/>
        </dgm:presLayoutVars>
      </dgm:prSet>
      <dgm:spPr/>
      <dgm:t>
        <a:bodyPr/>
        <a:lstStyle/>
        <a:p>
          <a:endParaRPr lang="en-US"/>
        </a:p>
      </dgm:t>
    </dgm:pt>
  </dgm:ptLst>
  <dgm:cxnLst>
    <dgm:cxn modelId="{64D00287-7266-441D-8B8C-EF837F1A250E}" type="presOf" srcId="{F74CB32E-9969-4FE9-B213-9C91E4CE6AAF}" destId="{7D18908C-9E95-4634-BD3C-6286AEB1ECF1}" srcOrd="0" destOrd="0" presId="urn:microsoft.com/office/officeart/2005/8/layout/vList2"/>
    <dgm:cxn modelId="{C059C3CB-90D7-40D1-960C-53E255077F1F}" type="presOf" srcId="{30FF3058-09B6-4CF0-9E8D-1A75089854DC}" destId="{BB03BFA4-5DB4-4F48-AFDC-2980F3C4E0DC}" srcOrd="0" destOrd="0" presId="urn:microsoft.com/office/officeart/2005/8/layout/vList2"/>
    <dgm:cxn modelId="{A079379A-3498-4010-8F45-AEFCA003B6A6}" srcId="{30FF3058-09B6-4CF0-9E8D-1A75089854DC}" destId="{F74CB32E-9969-4FE9-B213-9C91E4CE6AAF}" srcOrd="0" destOrd="0" parTransId="{2C0237F6-B3FC-448F-ACC2-88F48A64F66F}" sibTransId="{7977A27C-E16B-462E-972C-C064F4BA4CAF}"/>
    <dgm:cxn modelId="{F7EE7F98-861C-4459-BDEF-4768357D7D8E}" type="presParOf" srcId="{BB03BFA4-5DB4-4F48-AFDC-2980F3C4E0DC}" destId="{7D18908C-9E95-4634-BD3C-6286AEB1ECF1}" srcOrd="0"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0FF3058-09B6-4CF0-9E8D-1A75089854D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F74CB32E-9969-4FE9-B213-9C91E4CE6AAF}">
      <dgm:prSet phldrT="[Text]" custT="1"/>
      <dgm:spPr>
        <a:gradFill rotWithShape="0">
          <a:gsLst>
            <a:gs pos="0">
              <a:schemeClr val="tx2"/>
            </a:gs>
            <a:gs pos="50000">
              <a:schemeClr val="accent1">
                <a:tint val="44500"/>
                <a:satMod val="160000"/>
              </a:schemeClr>
            </a:gs>
            <a:gs pos="100000">
              <a:schemeClr val="accent1">
                <a:tint val="23500"/>
                <a:satMod val="160000"/>
              </a:schemeClr>
            </a:gs>
          </a:gsLst>
          <a:lin ang="5400000" scaled="0"/>
        </a:gradFill>
      </dgm:spPr>
      <dgm:t>
        <a:bodyPr/>
        <a:lstStyle/>
        <a:p>
          <a:pPr algn="l"/>
          <a:r>
            <a:rPr lang="en-US" sz="2000" dirty="0">
              <a:solidFill>
                <a:srgbClr val="FF0066"/>
              </a:solidFill>
              <a:latin typeface="Comic Sans MS" pitchFamily="66" charset="0"/>
            </a:rPr>
            <a:t>Corps Provost </a:t>
          </a:r>
        </a:p>
      </dgm:t>
    </dgm:pt>
    <dgm:pt modelId="{2C0237F6-B3FC-448F-ACC2-88F48A64F66F}" type="parTrans" cxnId="{A079379A-3498-4010-8F45-AEFCA003B6A6}">
      <dgm:prSet/>
      <dgm:spPr/>
      <dgm:t>
        <a:bodyPr/>
        <a:lstStyle/>
        <a:p>
          <a:pPr algn="l"/>
          <a:endParaRPr lang="en-US" sz="2000"/>
        </a:p>
      </dgm:t>
    </dgm:pt>
    <dgm:pt modelId="{7977A27C-E16B-462E-972C-C064F4BA4CAF}" type="sibTrans" cxnId="{A079379A-3498-4010-8F45-AEFCA003B6A6}">
      <dgm:prSet/>
      <dgm:spPr/>
      <dgm:t>
        <a:bodyPr/>
        <a:lstStyle/>
        <a:p>
          <a:pPr algn="l"/>
          <a:endParaRPr lang="en-US" sz="2000"/>
        </a:p>
      </dgm:t>
    </dgm:pt>
    <dgm:pt modelId="{BB03BFA4-5DB4-4F48-AFDC-2980F3C4E0DC}" type="pres">
      <dgm:prSet presAssocID="{30FF3058-09B6-4CF0-9E8D-1A75089854DC}" presName="linear" presStyleCnt="0">
        <dgm:presLayoutVars>
          <dgm:animLvl val="lvl"/>
          <dgm:resizeHandles val="exact"/>
        </dgm:presLayoutVars>
      </dgm:prSet>
      <dgm:spPr/>
      <dgm:t>
        <a:bodyPr/>
        <a:lstStyle/>
        <a:p>
          <a:endParaRPr lang="en-US"/>
        </a:p>
      </dgm:t>
    </dgm:pt>
    <dgm:pt modelId="{7D18908C-9E95-4634-BD3C-6286AEB1ECF1}" type="pres">
      <dgm:prSet presAssocID="{F74CB32E-9969-4FE9-B213-9C91E4CE6AAF}" presName="parentText" presStyleLbl="node1" presStyleIdx="0" presStyleCnt="1" custScaleY="82645" custLinFactNeighborX="2589" custLinFactNeighborY="40925">
        <dgm:presLayoutVars>
          <dgm:chMax val="0"/>
          <dgm:bulletEnabled val="1"/>
        </dgm:presLayoutVars>
      </dgm:prSet>
      <dgm:spPr/>
      <dgm:t>
        <a:bodyPr/>
        <a:lstStyle/>
        <a:p>
          <a:endParaRPr lang="en-US"/>
        </a:p>
      </dgm:t>
    </dgm:pt>
  </dgm:ptLst>
  <dgm:cxnLst>
    <dgm:cxn modelId="{FE74914D-B6FF-4E53-AC1B-5566408359D8}" type="presOf" srcId="{30FF3058-09B6-4CF0-9E8D-1A75089854DC}" destId="{BB03BFA4-5DB4-4F48-AFDC-2980F3C4E0DC}" srcOrd="0" destOrd="0" presId="urn:microsoft.com/office/officeart/2005/8/layout/vList2"/>
    <dgm:cxn modelId="{AC00929F-8C04-4825-83B3-A251BDD921D4}" type="presOf" srcId="{F74CB32E-9969-4FE9-B213-9C91E4CE6AAF}" destId="{7D18908C-9E95-4634-BD3C-6286AEB1ECF1}" srcOrd="0" destOrd="0" presId="urn:microsoft.com/office/officeart/2005/8/layout/vList2"/>
    <dgm:cxn modelId="{A079379A-3498-4010-8F45-AEFCA003B6A6}" srcId="{30FF3058-09B6-4CF0-9E8D-1A75089854DC}" destId="{F74CB32E-9969-4FE9-B213-9C91E4CE6AAF}" srcOrd="0" destOrd="0" parTransId="{2C0237F6-B3FC-448F-ACC2-88F48A64F66F}" sibTransId="{7977A27C-E16B-462E-972C-C064F4BA4CAF}"/>
    <dgm:cxn modelId="{A5A0DDDE-8FF1-4BAC-93F6-1F6069B0FE67}" type="presParOf" srcId="{BB03BFA4-5DB4-4F48-AFDC-2980F3C4E0DC}" destId="{7D18908C-9E95-4634-BD3C-6286AEB1ECF1}" srcOrd="0"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sz="quarter" idx="1"/>
          </p:nvPr>
        </p:nvSpPr>
        <p:spPr>
          <a:xfrm>
            <a:off x="3939466" y="0"/>
            <a:ext cx="3013763" cy="465455"/>
          </a:xfrm>
          <a:prstGeom prst="rect">
            <a:avLst/>
          </a:prstGeom>
        </p:spPr>
        <p:txBody>
          <a:bodyPr vert="horz" lIns="92930" tIns="46465" rIns="92930" bIns="46465" rtlCol="0"/>
          <a:lstStyle>
            <a:lvl1pPr algn="r">
              <a:defRPr sz="1200"/>
            </a:lvl1pPr>
          </a:lstStyle>
          <a:p>
            <a:fld id="{35EEB218-D257-4011-A6A7-4BA49A28183F}" type="datetimeFigureOut">
              <a:rPr lang="en-US" smtClean="0"/>
              <a:pPr/>
              <a:t>5/10/2024</a:t>
            </a:fld>
            <a:endParaRPr lang="en-US"/>
          </a:p>
        </p:txBody>
      </p:sp>
      <p:sp>
        <p:nvSpPr>
          <p:cNvPr id="4" name="Footer Placeholder 3"/>
          <p:cNvSpPr>
            <a:spLocks noGrp="1"/>
          </p:cNvSpPr>
          <p:nvPr>
            <p:ph type="ftr" sz="quarter" idx="2"/>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5" name="Slide Number Placeholder 4"/>
          <p:cNvSpPr>
            <a:spLocks noGrp="1"/>
          </p:cNvSpPr>
          <p:nvPr>
            <p:ph type="sldNum" sz="quarter" idx="3"/>
          </p:nvPr>
        </p:nvSpPr>
        <p:spPr>
          <a:xfrm>
            <a:off x="3939466" y="8842029"/>
            <a:ext cx="3013763" cy="465455"/>
          </a:xfrm>
          <a:prstGeom prst="rect">
            <a:avLst/>
          </a:prstGeom>
        </p:spPr>
        <p:txBody>
          <a:bodyPr vert="horz" lIns="92930" tIns="46465" rIns="92930" bIns="46465" rtlCol="0" anchor="b"/>
          <a:lstStyle>
            <a:lvl1pPr algn="r">
              <a:defRPr sz="1200"/>
            </a:lvl1pPr>
          </a:lstStyle>
          <a:p>
            <a:fld id="{4C4D98F3-39E6-4570-874C-2ABBE7092BFF}" type="slidenum">
              <a:rPr lang="en-US" smtClean="0"/>
              <a:pPr/>
              <a:t>‹#›</a:t>
            </a:fld>
            <a:endParaRPr lang="en-US"/>
          </a:p>
        </p:txBody>
      </p:sp>
    </p:spTree>
    <p:extLst>
      <p:ext uri="{BB962C8B-B14F-4D97-AF65-F5344CB8AC3E}">
        <p14:creationId xmlns:p14="http://schemas.microsoft.com/office/powerpoint/2010/main" val="40455514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idx="1"/>
          </p:nvPr>
        </p:nvSpPr>
        <p:spPr>
          <a:xfrm>
            <a:off x="3939466" y="0"/>
            <a:ext cx="3013763" cy="465455"/>
          </a:xfrm>
          <a:prstGeom prst="rect">
            <a:avLst/>
          </a:prstGeom>
        </p:spPr>
        <p:txBody>
          <a:bodyPr vert="horz" lIns="92930" tIns="46465" rIns="92930" bIns="46465" rtlCol="0"/>
          <a:lstStyle>
            <a:lvl1pPr algn="r">
              <a:defRPr sz="1200"/>
            </a:lvl1pPr>
          </a:lstStyle>
          <a:p>
            <a:fld id="{396FC52C-A3F8-41D4-AEDC-5C839F4FFBE5}" type="datetimeFigureOut">
              <a:rPr lang="en-US" smtClean="0"/>
              <a:pPr/>
              <a:t>5/10/2024</a:t>
            </a:fld>
            <a:endParaRPr lang="en-US"/>
          </a:p>
        </p:txBody>
      </p:sp>
      <p:sp>
        <p:nvSpPr>
          <p:cNvPr id="4" name="Slide Image Placeholder 3"/>
          <p:cNvSpPr>
            <a:spLocks noGrp="1" noRot="1" noChangeAspect="1"/>
          </p:cNvSpPr>
          <p:nvPr>
            <p:ph type="sldImg" idx="2"/>
          </p:nvPr>
        </p:nvSpPr>
        <p:spPr>
          <a:xfrm>
            <a:off x="2268538" y="698500"/>
            <a:ext cx="2417762" cy="3490913"/>
          </a:xfrm>
          <a:prstGeom prst="rect">
            <a:avLst/>
          </a:prstGeom>
          <a:noFill/>
          <a:ln w="12700">
            <a:solidFill>
              <a:prstClr val="black"/>
            </a:solidFill>
          </a:ln>
        </p:spPr>
        <p:txBody>
          <a:bodyPr vert="horz" lIns="92930" tIns="46465" rIns="92930" bIns="46465" rtlCol="0" anchor="ctr"/>
          <a:lstStyle/>
          <a:p>
            <a:endParaRPr lang="en-US"/>
          </a:p>
        </p:txBody>
      </p:sp>
      <p:sp>
        <p:nvSpPr>
          <p:cNvPr id="5" name="Notes Placeholder 4"/>
          <p:cNvSpPr>
            <a:spLocks noGrp="1"/>
          </p:cNvSpPr>
          <p:nvPr>
            <p:ph type="body" sz="quarter" idx="3"/>
          </p:nvPr>
        </p:nvSpPr>
        <p:spPr>
          <a:xfrm>
            <a:off x="695484" y="4421823"/>
            <a:ext cx="5563870" cy="4189095"/>
          </a:xfrm>
          <a:prstGeom prst="rect">
            <a:avLst/>
          </a:prstGeom>
        </p:spPr>
        <p:txBody>
          <a:bodyPr vert="horz" lIns="92930" tIns="46465" rIns="92930" bIns="4646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7" name="Slide Number Placeholder 6"/>
          <p:cNvSpPr>
            <a:spLocks noGrp="1"/>
          </p:cNvSpPr>
          <p:nvPr>
            <p:ph type="sldNum" sz="quarter" idx="5"/>
          </p:nvPr>
        </p:nvSpPr>
        <p:spPr>
          <a:xfrm>
            <a:off x="3939466" y="8842029"/>
            <a:ext cx="3013763" cy="465455"/>
          </a:xfrm>
          <a:prstGeom prst="rect">
            <a:avLst/>
          </a:prstGeom>
        </p:spPr>
        <p:txBody>
          <a:bodyPr vert="horz" lIns="92930" tIns="46465" rIns="92930" bIns="46465" rtlCol="0" anchor="b"/>
          <a:lstStyle>
            <a:lvl1pPr algn="r">
              <a:defRPr sz="1200"/>
            </a:lvl1pPr>
          </a:lstStyle>
          <a:p>
            <a:fld id="{C4442B19-01F7-41BE-B24B-AF406F2049AC}" type="slidenum">
              <a:rPr lang="en-US" smtClean="0"/>
              <a:pPr/>
              <a:t>‹#›</a:t>
            </a:fld>
            <a:endParaRPr lang="en-US"/>
          </a:p>
        </p:txBody>
      </p:sp>
    </p:spTree>
    <p:extLst>
      <p:ext uri="{BB962C8B-B14F-4D97-AF65-F5344CB8AC3E}">
        <p14:creationId xmlns:p14="http://schemas.microsoft.com/office/powerpoint/2010/main" val="295960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68538" y="698500"/>
            <a:ext cx="2417762" cy="34909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4442B19-01F7-41BE-B24B-AF406F2049AC}" type="slidenum">
              <a:rPr lang="en-US" smtClean="0"/>
              <a:pPr/>
              <a:t>7</a:t>
            </a:fld>
            <a:endParaRPr lang="en-US"/>
          </a:p>
        </p:txBody>
      </p:sp>
    </p:spTree>
    <p:extLst>
      <p:ext uri="{BB962C8B-B14F-4D97-AF65-F5344CB8AC3E}">
        <p14:creationId xmlns:p14="http://schemas.microsoft.com/office/powerpoint/2010/main" val="19009424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68538" y="698500"/>
            <a:ext cx="2417762" cy="3490913"/>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4442B19-01F7-41BE-B24B-AF406F2049AC}" type="slidenum">
              <a:rPr lang="en-US" smtClean="0"/>
              <a:pPr/>
              <a:t>34</a:t>
            </a:fld>
            <a:endParaRPr lang="en-US"/>
          </a:p>
        </p:txBody>
      </p:sp>
    </p:spTree>
    <p:extLst>
      <p:ext uri="{BB962C8B-B14F-4D97-AF65-F5344CB8AC3E}">
        <p14:creationId xmlns:p14="http://schemas.microsoft.com/office/powerpoint/2010/main" val="2610783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68538" y="698500"/>
            <a:ext cx="2417762" cy="34909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4442B19-01F7-41BE-B24B-AF406F2049AC}" type="slidenum">
              <a:rPr lang="en-US" smtClean="0"/>
              <a:pPr/>
              <a:t>35</a:t>
            </a:fld>
            <a:endParaRPr lang="en-US"/>
          </a:p>
        </p:txBody>
      </p:sp>
    </p:spTree>
    <p:extLst>
      <p:ext uri="{BB962C8B-B14F-4D97-AF65-F5344CB8AC3E}">
        <p14:creationId xmlns:p14="http://schemas.microsoft.com/office/powerpoint/2010/main" val="2901668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3"/>
            <a:ext cx="5829300" cy="2123369"/>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D23D607-4475-46AC-979F-D6D9E8C3F231}" type="datetime1">
              <a:rPr lang="en-US" smtClean="0"/>
              <a:pPr/>
              <a:t>5/10/2024</a:t>
            </a:fld>
            <a:endParaRPr lang="en-US"/>
          </a:p>
        </p:txBody>
      </p:sp>
      <p:sp>
        <p:nvSpPr>
          <p:cNvPr id="5" name="Footer Placeholder 4"/>
          <p:cNvSpPr>
            <a:spLocks noGrp="1"/>
          </p:cNvSpPr>
          <p:nvPr>
            <p:ph type="ftr" sz="quarter" idx="11"/>
          </p:nvPr>
        </p:nvSpPr>
        <p:spPr/>
        <p:txBody>
          <a:bodyPr/>
          <a:lstStyle/>
          <a:p>
            <a:r>
              <a:rPr lang="en-US" smtClean="0"/>
              <a:t>FRSC Statistical Digest</a:t>
            </a:r>
            <a:endParaRPr lang="en-US"/>
          </a:p>
        </p:txBody>
      </p:sp>
      <p:sp>
        <p:nvSpPr>
          <p:cNvPr id="6" name="Slide Number Placeholder 5"/>
          <p:cNvSpPr>
            <a:spLocks noGrp="1"/>
          </p:cNvSpPr>
          <p:nvPr>
            <p:ph type="sldNum" sz="quarter" idx="12"/>
          </p:nvPr>
        </p:nvSpPr>
        <p:spPr/>
        <p:txBody>
          <a:bodyPr/>
          <a:lstStyle/>
          <a:p>
            <a:fld id="{E3F61258-AD20-49F9-B190-9552A83199C4}" type="slidenum">
              <a:rPr lang="en-US" smtClean="0"/>
              <a:pPr/>
              <a:t>‹#›</a:t>
            </a:fld>
            <a:endParaRPr lang="en-US"/>
          </a:p>
        </p:txBody>
      </p:sp>
    </p:spTree>
    <p:extLst>
      <p:ext uri="{BB962C8B-B14F-4D97-AF65-F5344CB8AC3E}">
        <p14:creationId xmlns:p14="http://schemas.microsoft.com/office/powerpoint/2010/main" val="1136744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1F4E15-BB6F-42D6-B613-402AFAC4757A}" type="datetime1">
              <a:rPr lang="en-US" smtClean="0"/>
              <a:pPr/>
              <a:t>5/10/2024</a:t>
            </a:fld>
            <a:endParaRPr lang="en-US"/>
          </a:p>
        </p:txBody>
      </p:sp>
      <p:sp>
        <p:nvSpPr>
          <p:cNvPr id="5" name="Footer Placeholder 4"/>
          <p:cNvSpPr>
            <a:spLocks noGrp="1"/>
          </p:cNvSpPr>
          <p:nvPr>
            <p:ph type="ftr" sz="quarter" idx="11"/>
          </p:nvPr>
        </p:nvSpPr>
        <p:spPr/>
        <p:txBody>
          <a:bodyPr/>
          <a:lstStyle/>
          <a:p>
            <a:r>
              <a:rPr lang="en-US" smtClean="0"/>
              <a:t>FRSC Statistical Digest</a:t>
            </a:r>
            <a:endParaRPr lang="en-US"/>
          </a:p>
        </p:txBody>
      </p:sp>
      <p:sp>
        <p:nvSpPr>
          <p:cNvPr id="6" name="Slide Number Placeholder 5"/>
          <p:cNvSpPr>
            <a:spLocks noGrp="1"/>
          </p:cNvSpPr>
          <p:nvPr>
            <p:ph type="sldNum" sz="quarter" idx="12"/>
          </p:nvPr>
        </p:nvSpPr>
        <p:spPr/>
        <p:txBody>
          <a:bodyPr/>
          <a:lstStyle/>
          <a:p>
            <a:fld id="{E3F61258-AD20-49F9-B190-9552A83199C4}" type="slidenum">
              <a:rPr lang="en-US" smtClean="0"/>
              <a:pPr/>
              <a:t>‹#›</a:t>
            </a:fld>
            <a:endParaRPr lang="en-US"/>
          </a:p>
        </p:txBody>
      </p:sp>
    </p:spTree>
    <p:extLst>
      <p:ext uri="{BB962C8B-B14F-4D97-AF65-F5344CB8AC3E}">
        <p14:creationId xmlns:p14="http://schemas.microsoft.com/office/powerpoint/2010/main" val="1123094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573264"/>
            <a:ext cx="1157288" cy="122082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5" y="573264"/>
            <a:ext cx="3357563" cy="1220822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1AC46E-18AB-4B62-B712-2A8C4FA4E62B}" type="datetime1">
              <a:rPr lang="en-US" smtClean="0"/>
              <a:pPr/>
              <a:t>5/10/2024</a:t>
            </a:fld>
            <a:endParaRPr lang="en-US"/>
          </a:p>
        </p:txBody>
      </p:sp>
      <p:sp>
        <p:nvSpPr>
          <p:cNvPr id="5" name="Footer Placeholder 4"/>
          <p:cNvSpPr>
            <a:spLocks noGrp="1"/>
          </p:cNvSpPr>
          <p:nvPr>
            <p:ph type="ftr" sz="quarter" idx="11"/>
          </p:nvPr>
        </p:nvSpPr>
        <p:spPr/>
        <p:txBody>
          <a:bodyPr/>
          <a:lstStyle/>
          <a:p>
            <a:r>
              <a:rPr lang="en-US" smtClean="0"/>
              <a:t>FRSC Statistical Digest</a:t>
            </a:r>
            <a:endParaRPr lang="en-US"/>
          </a:p>
        </p:txBody>
      </p:sp>
      <p:sp>
        <p:nvSpPr>
          <p:cNvPr id="6" name="Slide Number Placeholder 5"/>
          <p:cNvSpPr>
            <a:spLocks noGrp="1"/>
          </p:cNvSpPr>
          <p:nvPr>
            <p:ph type="sldNum" sz="quarter" idx="12"/>
          </p:nvPr>
        </p:nvSpPr>
        <p:spPr/>
        <p:txBody>
          <a:bodyPr/>
          <a:lstStyle/>
          <a:p>
            <a:fld id="{E3F61258-AD20-49F9-B190-9552A83199C4}" type="slidenum">
              <a:rPr lang="en-US" smtClean="0"/>
              <a:pPr/>
              <a:t>‹#›</a:t>
            </a:fld>
            <a:endParaRPr lang="en-US"/>
          </a:p>
        </p:txBody>
      </p:sp>
    </p:spTree>
    <p:extLst>
      <p:ext uri="{BB962C8B-B14F-4D97-AF65-F5344CB8AC3E}">
        <p14:creationId xmlns:p14="http://schemas.microsoft.com/office/powerpoint/2010/main" val="461983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2119A9-23C2-4E33-9686-DB7CE22DDC28}" type="datetime1">
              <a:rPr lang="en-US" smtClean="0"/>
              <a:pPr/>
              <a:t>5/10/2024</a:t>
            </a:fld>
            <a:endParaRPr lang="en-US"/>
          </a:p>
        </p:txBody>
      </p:sp>
      <p:sp>
        <p:nvSpPr>
          <p:cNvPr id="5" name="Footer Placeholder 4"/>
          <p:cNvSpPr>
            <a:spLocks noGrp="1"/>
          </p:cNvSpPr>
          <p:nvPr>
            <p:ph type="ftr" sz="quarter" idx="11"/>
          </p:nvPr>
        </p:nvSpPr>
        <p:spPr/>
        <p:txBody>
          <a:bodyPr/>
          <a:lstStyle/>
          <a:p>
            <a:r>
              <a:rPr lang="en-US" smtClean="0"/>
              <a:t>FRSC Statistical Digest</a:t>
            </a:r>
            <a:endParaRPr lang="en-US"/>
          </a:p>
        </p:txBody>
      </p:sp>
      <p:sp>
        <p:nvSpPr>
          <p:cNvPr id="6" name="Slide Number Placeholder 5"/>
          <p:cNvSpPr>
            <a:spLocks noGrp="1"/>
          </p:cNvSpPr>
          <p:nvPr>
            <p:ph type="sldNum" sz="quarter" idx="12"/>
          </p:nvPr>
        </p:nvSpPr>
        <p:spPr/>
        <p:txBody>
          <a:bodyPr/>
          <a:lstStyle/>
          <a:p>
            <a:fld id="{E3F61258-AD20-49F9-B190-9552A83199C4}" type="slidenum">
              <a:rPr lang="en-US" smtClean="0"/>
              <a:pPr/>
              <a:t>‹#›</a:t>
            </a:fld>
            <a:endParaRPr lang="en-US"/>
          </a:p>
        </p:txBody>
      </p:sp>
    </p:spTree>
    <p:extLst>
      <p:ext uri="{BB962C8B-B14F-4D97-AF65-F5344CB8AC3E}">
        <p14:creationId xmlns:p14="http://schemas.microsoft.com/office/powerpoint/2010/main" val="1711003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4"/>
            <a:ext cx="5829300" cy="1967442"/>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4198588"/>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EC379B-5DB7-430B-8469-BC2F401EDC75}" type="datetime1">
              <a:rPr lang="en-US" smtClean="0"/>
              <a:pPr/>
              <a:t>5/10/2024</a:t>
            </a:fld>
            <a:endParaRPr lang="en-US"/>
          </a:p>
        </p:txBody>
      </p:sp>
      <p:sp>
        <p:nvSpPr>
          <p:cNvPr id="5" name="Footer Placeholder 4"/>
          <p:cNvSpPr>
            <a:spLocks noGrp="1"/>
          </p:cNvSpPr>
          <p:nvPr>
            <p:ph type="ftr" sz="quarter" idx="11"/>
          </p:nvPr>
        </p:nvSpPr>
        <p:spPr/>
        <p:txBody>
          <a:bodyPr/>
          <a:lstStyle/>
          <a:p>
            <a:r>
              <a:rPr lang="en-US" smtClean="0"/>
              <a:t>FRSC Statistical Digest</a:t>
            </a:r>
            <a:endParaRPr lang="en-US"/>
          </a:p>
        </p:txBody>
      </p:sp>
      <p:sp>
        <p:nvSpPr>
          <p:cNvPr id="6" name="Slide Number Placeholder 5"/>
          <p:cNvSpPr>
            <a:spLocks noGrp="1"/>
          </p:cNvSpPr>
          <p:nvPr>
            <p:ph type="sldNum" sz="quarter" idx="12"/>
          </p:nvPr>
        </p:nvSpPr>
        <p:spPr/>
        <p:txBody>
          <a:bodyPr/>
          <a:lstStyle/>
          <a:p>
            <a:fld id="{E3F61258-AD20-49F9-B190-9552A83199C4}" type="slidenum">
              <a:rPr lang="en-US" smtClean="0"/>
              <a:pPr/>
              <a:t>‹#›</a:t>
            </a:fld>
            <a:endParaRPr lang="en-US"/>
          </a:p>
        </p:txBody>
      </p:sp>
    </p:spTree>
    <p:extLst>
      <p:ext uri="{BB962C8B-B14F-4D97-AF65-F5344CB8AC3E}">
        <p14:creationId xmlns:p14="http://schemas.microsoft.com/office/powerpoint/2010/main" val="1677649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6" y="3338691"/>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1" y="3338691"/>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1CD5C2-5761-4DA2-8CAA-5CB183E05732}" type="datetime1">
              <a:rPr lang="en-US" smtClean="0"/>
              <a:pPr/>
              <a:t>5/10/2024</a:t>
            </a:fld>
            <a:endParaRPr lang="en-US"/>
          </a:p>
        </p:txBody>
      </p:sp>
      <p:sp>
        <p:nvSpPr>
          <p:cNvPr id="6" name="Footer Placeholder 5"/>
          <p:cNvSpPr>
            <a:spLocks noGrp="1"/>
          </p:cNvSpPr>
          <p:nvPr>
            <p:ph type="ftr" sz="quarter" idx="11"/>
          </p:nvPr>
        </p:nvSpPr>
        <p:spPr/>
        <p:txBody>
          <a:bodyPr/>
          <a:lstStyle/>
          <a:p>
            <a:r>
              <a:rPr lang="en-US" smtClean="0"/>
              <a:t>FRSC Statistical Digest</a:t>
            </a:r>
            <a:endParaRPr lang="en-US"/>
          </a:p>
        </p:txBody>
      </p:sp>
      <p:sp>
        <p:nvSpPr>
          <p:cNvPr id="7" name="Slide Number Placeholder 6"/>
          <p:cNvSpPr>
            <a:spLocks noGrp="1"/>
          </p:cNvSpPr>
          <p:nvPr>
            <p:ph type="sldNum" sz="quarter" idx="12"/>
          </p:nvPr>
        </p:nvSpPr>
        <p:spPr/>
        <p:txBody>
          <a:bodyPr/>
          <a:lstStyle/>
          <a:p>
            <a:fld id="{E3F61258-AD20-49F9-B190-9552A83199C4}" type="slidenum">
              <a:rPr lang="en-US" smtClean="0"/>
              <a:pPr/>
              <a:t>‹#›</a:t>
            </a:fld>
            <a:endParaRPr lang="en-US"/>
          </a:p>
        </p:txBody>
      </p:sp>
    </p:spTree>
    <p:extLst>
      <p:ext uri="{BB962C8B-B14F-4D97-AF65-F5344CB8AC3E}">
        <p14:creationId xmlns:p14="http://schemas.microsoft.com/office/powerpoint/2010/main" val="2946986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6699"/>
            <a:ext cx="6172200" cy="1651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1"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1"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8556DF-6DDF-42EE-BB24-C9612A44749E}" type="datetime1">
              <a:rPr lang="en-US" smtClean="0"/>
              <a:pPr/>
              <a:t>5/10/2024</a:t>
            </a:fld>
            <a:endParaRPr lang="en-US"/>
          </a:p>
        </p:txBody>
      </p:sp>
      <p:sp>
        <p:nvSpPr>
          <p:cNvPr id="8" name="Footer Placeholder 7"/>
          <p:cNvSpPr>
            <a:spLocks noGrp="1"/>
          </p:cNvSpPr>
          <p:nvPr>
            <p:ph type="ftr" sz="quarter" idx="11"/>
          </p:nvPr>
        </p:nvSpPr>
        <p:spPr/>
        <p:txBody>
          <a:bodyPr/>
          <a:lstStyle/>
          <a:p>
            <a:r>
              <a:rPr lang="en-US" smtClean="0"/>
              <a:t>FRSC Statistical Digest</a:t>
            </a:r>
            <a:endParaRPr lang="en-US"/>
          </a:p>
        </p:txBody>
      </p:sp>
      <p:sp>
        <p:nvSpPr>
          <p:cNvPr id="9" name="Slide Number Placeholder 8"/>
          <p:cNvSpPr>
            <a:spLocks noGrp="1"/>
          </p:cNvSpPr>
          <p:nvPr>
            <p:ph type="sldNum" sz="quarter" idx="12"/>
          </p:nvPr>
        </p:nvSpPr>
        <p:spPr/>
        <p:txBody>
          <a:bodyPr/>
          <a:lstStyle/>
          <a:p>
            <a:fld id="{E3F61258-AD20-49F9-B190-9552A83199C4}" type="slidenum">
              <a:rPr lang="en-US" smtClean="0"/>
              <a:pPr/>
              <a:t>‹#›</a:t>
            </a:fld>
            <a:endParaRPr lang="en-US"/>
          </a:p>
        </p:txBody>
      </p:sp>
    </p:spTree>
    <p:extLst>
      <p:ext uri="{BB962C8B-B14F-4D97-AF65-F5344CB8AC3E}">
        <p14:creationId xmlns:p14="http://schemas.microsoft.com/office/powerpoint/2010/main" val="2574095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E631211-D9F1-441F-BB81-42F0C1B997E8}" type="datetime1">
              <a:rPr lang="en-US" smtClean="0"/>
              <a:pPr/>
              <a:t>5/10/2024</a:t>
            </a:fld>
            <a:endParaRPr lang="en-US"/>
          </a:p>
        </p:txBody>
      </p:sp>
      <p:sp>
        <p:nvSpPr>
          <p:cNvPr id="4" name="Footer Placeholder 3"/>
          <p:cNvSpPr>
            <a:spLocks noGrp="1"/>
          </p:cNvSpPr>
          <p:nvPr>
            <p:ph type="ftr" sz="quarter" idx="11"/>
          </p:nvPr>
        </p:nvSpPr>
        <p:spPr/>
        <p:txBody>
          <a:bodyPr/>
          <a:lstStyle/>
          <a:p>
            <a:r>
              <a:rPr lang="en-US" smtClean="0"/>
              <a:t>FRSC Statistical Digest</a:t>
            </a:r>
            <a:endParaRPr lang="en-US"/>
          </a:p>
        </p:txBody>
      </p:sp>
      <p:sp>
        <p:nvSpPr>
          <p:cNvPr id="5" name="Slide Number Placeholder 4"/>
          <p:cNvSpPr>
            <a:spLocks noGrp="1"/>
          </p:cNvSpPr>
          <p:nvPr>
            <p:ph type="sldNum" sz="quarter" idx="12"/>
          </p:nvPr>
        </p:nvSpPr>
        <p:spPr/>
        <p:txBody>
          <a:bodyPr/>
          <a:lstStyle/>
          <a:p>
            <a:fld id="{E3F61258-AD20-49F9-B190-9552A83199C4}" type="slidenum">
              <a:rPr lang="en-US" smtClean="0"/>
              <a:pPr/>
              <a:t>‹#›</a:t>
            </a:fld>
            <a:endParaRPr lang="en-US"/>
          </a:p>
        </p:txBody>
      </p:sp>
    </p:spTree>
    <p:extLst>
      <p:ext uri="{BB962C8B-B14F-4D97-AF65-F5344CB8AC3E}">
        <p14:creationId xmlns:p14="http://schemas.microsoft.com/office/powerpoint/2010/main" val="1211484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9A990E-26A8-4B44-B0F9-7D205B7E0B06}" type="datetime1">
              <a:rPr lang="en-US" smtClean="0"/>
              <a:pPr/>
              <a:t>5/10/2024</a:t>
            </a:fld>
            <a:endParaRPr lang="en-US"/>
          </a:p>
        </p:txBody>
      </p:sp>
      <p:sp>
        <p:nvSpPr>
          <p:cNvPr id="3" name="Footer Placeholder 2"/>
          <p:cNvSpPr>
            <a:spLocks noGrp="1"/>
          </p:cNvSpPr>
          <p:nvPr>
            <p:ph type="ftr" sz="quarter" idx="11"/>
          </p:nvPr>
        </p:nvSpPr>
        <p:spPr/>
        <p:txBody>
          <a:bodyPr/>
          <a:lstStyle/>
          <a:p>
            <a:r>
              <a:rPr lang="en-US" smtClean="0"/>
              <a:t>FRSC Statistical Digest</a:t>
            </a:r>
            <a:endParaRPr lang="en-US"/>
          </a:p>
        </p:txBody>
      </p:sp>
      <p:sp>
        <p:nvSpPr>
          <p:cNvPr id="4" name="Slide Number Placeholder 3"/>
          <p:cNvSpPr>
            <a:spLocks noGrp="1"/>
          </p:cNvSpPr>
          <p:nvPr>
            <p:ph type="sldNum" sz="quarter" idx="12"/>
          </p:nvPr>
        </p:nvSpPr>
        <p:spPr/>
        <p:txBody>
          <a:bodyPr/>
          <a:lstStyle/>
          <a:p>
            <a:fld id="{E3F61258-AD20-49F9-B190-9552A83199C4}" type="slidenum">
              <a:rPr lang="en-US" smtClean="0"/>
              <a:pPr/>
              <a:t>‹#›</a:t>
            </a:fld>
            <a:endParaRPr lang="en-US"/>
          </a:p>
        </p:txBody>
      </p:sp>
    </p:spTree>
    <p:extLst>
      <p:ext uri="{BB962C8B-B14F-4D97-AF65-F5344CB8AC3E}">
        <p14:creationId xmlns:p14="http://schemas.microsoft.com/office/powerpoint/2010/main" val="1329668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94405"/>
            <a:ext cx="2256235" cy="167851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394408"/>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2072924"/>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13E14C-B736-44DB-B658-85649CA7D717}" type="datetime1">
              <a:rPr lang="en-US" smtClean="0"/>
              <a:pPr/>
              <a:t>5/10/2024</a:t>
            </a:fld>
            <a:endParaRPr lang="en-US"/>
          </a:p>
        </p:txBody>
      </p:sp>
      <p:sp>
        <p:nvSpPr>
          <p:cNvPr id="6" name="Footer Placeholder 5"/>
          <p:cNvSpPr>
            <a:spLocks noGrp="1"/>
          </p:cNvSpPr>
          <p:nvPr>
            <p:ph type="ftr" sz="quarter" idx="11"/>
          </p:nvPr>
        </p:nvSpPr>
        <p:spPr/>
        <p:txBody>
          <a:bodyPr/>
          <a:lstStyle/>
          <a:p>
            <a:r>
              <a:rPr lang="en-US" smtClean="0"/>
              <a:t>FRSC Statistical Digest</a:t>
            </a:r>
            <a:endParaRPr lang="en-US"/>
          </a:p>
        </p:txBody>
      </p:sp>
      <p:sp>
        <p:nvSpPr>
          <p:cNvPr id="7" name="Slide Number Placeholder 6"/>
          <p:cNvSpPr>
            <a:spLocks noGrp="1"/>
          </p:cNvSpPr>
          <p:nvPr>
            <p:ph type="sldNum" sz="quarter" idx="12"/>
          </p:nvPr>
        </p:nvSpPr>
        <p:spPr/>
        <p:txBody>
          <a:bodyPr/>
          <a:lstStyle/>
          <a:p>
            <a:fld id="{E3F61258-AD20-49F9-B190-9552A83199C4}" type="slidenum">
              <a:rPr lang="en-US" smtClean="0"/>
              <a:pPr/>
              <a:t>‹#›</a:t>
            </a:fld>
            <a:endParaRPr lang="en-US"/>
          </a:p>
        </p:txBody>
      </p:sp>
    </p:spTree>
    <p:extLst>
      <p:ext uri="{BB962C8B-B14F-4D97-AF65-F5344CB8AC3E}">
        <p14:creationId xmlns:p14="http://schemas.microsoft.com/office/powerpoint/2010/main" val="4240920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0"/>
            <a:ext cx="4114800" cy="81862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1EC3A3-73C0-4E45-A6F3-29376C3F38DE}" type="datetime1">
              <a:rPr lang="en-US" smtClean="0"/>
              <a:pPr/>
              <a:t>5/10/2024</a:t>
            </a:fld>
            <a:endParaRPr lang="en-US"/>
          </a:p>
        </p:txBody>
      </p:sp>
      <p:sp>
        <p:nvSpPr>
          <p:cNvPr id="6" name="Footer Placeholder 5"/>
          <p:cNvSpPr>
            <a:spLocks noGrp="1"/>
          </p:cNvSpPr>
          <p:nvPr>
            <p:ph type="ftr" sz="quarter" idx="11"/>
          </p:nvPr>
        </p:nvSpPr>
        <p:spPr/>
        <p:txBody>
          <a:bodyPr/>
          <a:lstStyle/>
          <a:p>
            <a:r>
              <a:rPr lang="en-US" smtClean="0"/>
              <a:t>FRSC Statistical Digest</a:t>
            </a:r>
            <a:endParaRPr lang="en-US"/>
          </a:p>
        </p:txBody>
      </p:sp>
      <p:sp>
        <p:nvSpPr>
          <p:cNvPr id="7" name="Slide Number Placeholder 6"/>
          <p:cNvSpPr>
            <a:spLocks noGrp="1"/>
          </p:cNvSpPr>
          <p:nvPr>
            <p:ph type="sldNum" sz="quarter" idx="12"/>
          </p:nvPr>
        </p:nvSpPr>
        <p:spPr/>
        <p:txBody>
          <a:bodyPr/>
          <a:lstStyle/>
          <a:p>
            <a:fld id="{E3F61258-AD20-49F9-B190-9552A83199C4}" type="slidenum">
              <a:rPr lang="en-US" smtClean="0"/>
              <a:pPr/>
              <a:t>‹#›</a:t>
            </a:fld>
            <a:endParaRPr lang="en-US"/>
          </a:p>
        </p:txBody>
      </p:sp>
    </p:spTree>
    <p:extLst>
      <p:ext uri="{BB962C8B-B14F-4D97-AF65-F5344CB8AC3E}">
        <p14:creationId xmlns:p14="http://schemas.microsoft.com/office/powerpoint/2010/main" val="17973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9181397"/>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7A1C515E-B49C-43C1-A201-5580D46D6F0C}" type="datetime1">
              <a:rPr lang="en-US" smtClean="0"/>
              <a:pPr/>
              <a:t>5/10/2024</a:t>
            </a:fld>
            <a:endParaRPr lang="en-US"/>
          </a:p>
        </p:txBody>
      </p:sp>
      <p:sp>
        <p:nvSpPr>
          <p:cNvPr id="5" name="Footer Placeholder 4"/>
          <p:cNvSpPr>
            <a:spLocks noGrp="1"/>
          </p:cNvSpPr>
          <p:nvPr>
            <p:ph type="ftr" sz="quarter" idx="3"/>
          </p:nvPr>
        </p:nvSpPr>
        <p:spPr>
          <a:xfrm>
            <a:off x="2343150" y="9181397"/>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FRSC Statistical Digest</a:t>
            </a:r>
            <a:endParaRPr lang="en-US"/>
          </a:p>
        </p:txBody>
      </p:sp>
      <p:sp>
        <p:nvSpPr>
          <p:cNvPr id="6" name="Slide Number Placeholder 5"/>
          <p:cNvSpPr>
            <a:spLocks noGrp="1"/>
          </p:cNvSpPr>
          <p:nvPr>
            <p:ph type="sldNum" sz="quarter" idx="4"/>
          </p:nvPr>
        </p:nvSpPr>
        <p:spPr>
          <a:xfrm>
            <a:off x="4914900" y="9181397"/>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E3F61258-AD20-49F9-B190-9552A83199C4}" type="slidenum">
              <a:rPr lang="en-US" smtClean="0"/>
              <a:pPr/>
              <a:t>‹#›</a:t>
            </a:fld>
            <a:endParaRPr lang="en-US"/>
          </a:p>
        </p:txBody>
      </p:sp>
    </p:spTree>
    <p:extLst>
      <p:ext uri="{BB962C8B-B14F-4D97-AF65-F5344CB8AC3E}">
        <p14:creationId xmlns:p14="http://schemas.microsoft.com/office/powerpoint/2010/main" val="97667572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8" Type="http://schemas.openxmlformats.org/officeDocument/2006/relationships/chart" Target="../charts/chart15.xml"/><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notesSlide" Target="../notesSlides/notesSlide2.xml"/><Relationship Id="rId7" Type="http://schemas.openxmlformats.org/officeDocument/2006/relationships/diagramColors" Target="../diagrams/colors3.xml"/><Relationship Id="rId2" Type="http://schemas.openxmlformats.org/officeDocument/2006/relationships/slideLayout" Target="../slideLayouts/slideLayout7.xml"/><Relationship Id="rId1" Type="http://schemas.openxmlformats.org/officeDocument/2006/relationships/tags" Target="../tags/tag1.xml"/><Relationship Id="rId6" Type="http://schemas.openxmlformats.org/officeDocument/2006/relationships/diagramQuickStyle" Target="../diagrams/quickStyle3.xml"/><Relationship Id="rId5" Type="http://schemas.openxmlformats.org/officeDocument/2006/relationships/diagramLayout" Target="../diagrams/layout3.xml"/><Relationship Id="rId10" Type="http://schemas.openxmlformats.org/officeDocument/2006/relationships/chart" Target="../charts/chart17.xml"/><Relationship Id="rId4" Type="http://schemas.openxmlformats.org/officeDocument/2006/relationships/diagramData" Target="../diagrams/data3.xml"/><Relationship Id="rId9" Type="http://schemas.openxmlformats.org/officeDocument/2006/relationships/image" Target="../media/image1.png"/></Relationships>
</file>

<file path=ppt/slides/_rels/slide3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notesSlide" Target="../notesSlides/notesSlide3.xml"/><Relationship Id="rId7" Type="http://schemas.openxmlformats.org/officeDocument/2006/relationships/diagramColors" Target="../diagrams/colors4.xml"/><Relationship Id="rId2" Type="http://schemas.openxmlformats.org/officeDocument/2006/relationships/slideLayout" Target="../slideLayouts/slideLayout7.xml"/><Relationship Id="rId1" Type="http://schemas.openxmlformats.org/officeDocument/2006/relationships/tags" Target="../tags/tag2.xml"/><Relationship Id="rId6" Type="http://schemas.openxmlformats.org/officeDocument/2006/relationships/diagramQuickStyle" Target="../diagrams/quickStyle4.xml"/><Relationship Id="rId5" Type="http://schemas.openxmlformats.org/officeDocument/2006/relationships/diagramLayout" Target="../diagrams/layout4.xml"/><Relationship Id="rId10" Type="http://schemas.openxmlformats.org/officeDocument/2006/relationships/chart" Target="../charts/chart18.xml"/><Relationship Id="rId4" Type="http://schemas.openxmlformats.org/officeDocument/2006/relationships/diagramData" Target="../diagrams/data4.xml"/><Relationship Id="rId9" Type="http://schemas.openxmlformats.org/officeDocument/2006/relationships/image" Target="../media/image1.png"/></Relationships>
</file>

<file path=ppt/slides/_rels/slide36.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hyperlink" Target="mailto:info@frsc.gov.ng"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chart" Target="../charts/chart3.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457200" y="0"/>
            <a:ext cx="6400800" cy="9802684"/>
          </a:xfrm>
          <a:prstGeom prst="rect">
            <a:avLst/>
          </a:prstGeom>
          <a:solidFill>
            <a:schemeClr val="bg1"/>
          </a:solidFill>
        </p:spPr>
        <p:txBody>
          <a:bodyPr wrap="square" rtlCol="0">
            <a:spAutoFit/>
          </a:bodyPr>
          <a:lstStyle/>
          <a:p>
            <a:pPr lvl="0" algn="ctr" fontAlgn="base">
              <a:spcBef>
                <a:spcPts val="1000"/>
              </a:spcBef>
              <a:spcAft>
                <a:spcPct val="0"/>
              </a:spcAft>
            </a:pPr>
            <a:endParaRPr lang="en-US" sz="2000" b="1" dirty="0">
              <a:ln w="11430">
                <a:solidFill>
                  <a:srgbClr val="00B0F0"/>
                </a:solidFill>
              </a:ln>
              <a:solidFill>
                <a:srgbClr val="0070C0"/>
              </a:solidFill>
              <a:effectLst>
                <a:outerShdw blurRad="50800" dist="39000" dir="5460000" algn="tl">
                  <a:srgbClr val="000000">
                    <a:alpha val="38000"/>
                  </a:srgbClr>
                </a:outerShdw>
              </a:effectLst>
              <a:latin typeface="Comic Sans MS" pitchFamily="66" charset="0"/>
              <a:cs typeface="Arial" pitchFamily="34" charset="0"/>
            </a:endParaRPr>
          </a:p>
          <a:p>
            <a:pPr lvl="0" algn="ctr" fontAlgn="base">
              <a:spcBef>
                <a:spcPts val="1000"/>
              </a:spcBef>
              <a:spcAft>
                <a:spcPct val="0"/>
              </a:spcAft>
            </a:pPr>
            <a:r>
              <a:rPr lang="en-US" sz="2800" b="1" dirty="0">
                <a:ln w="11430">
                  <a:solidFill>
                    <a:srgbClr val="00B0F0"/>
                  </a:solidFill>
                </a:ln>
                <a:effectLst>
                  <a:outerShdw blurRad="50800" dist="39000" dir="5460000" algn="tl">
                    <a:srgbClr val="000000">
                      <a:alpha val="38000"/>
                    </a:srgbClr>
                  </a:outerShdw>
                </a:effectLst>
                <a:latin typeface="Comic Sans MS" pitchFamily="66" charset="0"/>
                <a:cs typeface="Arial" pitchFamily="34" charset="0"/>
              </a:rPr>
              <a:t>FEDERAL ROAD SAFETY CORPS</a:t>
            </a:r>
          </a:p>
          <a:p>
            <a:pPr lvl="0" algn="ctr" fontAlgn="base">
              <a:spcBef>
                <a:spcPts val="1000"/>
              </a:spcBef>
              <a:spcAft>
                <a:spcPct val="0"/>
              </a:spcAft>
            </a:pPr>
            <a:r>
              <a:rPr lang="en-US" sz="2400" b="1" dirty="0">
                <a:ln w="11430">
                  <a:solidFill>
                    <a:srgbClr val="00B0F0"/>
                  </a:solidFill>
                </a:ln>
                <a:effectLst>
                  <a:outerShdw blurRad="50800" dist="39000" dir="5460000" algn="tl">
                    <a:srgbClr val="000000">
                      <a:alpha val="38000"/>
                    </a:srgbClr>
                  </a:outerShdw>
                </a:effectLst>
                <a:latin typeface="Comic Sans MS" pitchFamily="66" charset="0"/>
                <a:cs typeface="Arial" pitchFamily="34" charset="0"/>
              </a:rPr>
              <a:t>NATIONAL HEADQUARTERS,</a:t>
            </a:r>
          </a:p>
          <a:p>
            <a:pPr lvl="0" algn="ctr" fontAlgn="base">
              <a:spcBef>
                <a:spcPts val="1000"/>
              </a:spcBef>
              <a:spcAft>
                <a:spcPct val="0"/>
              </a:spcAft>
            </a:pPr>
            <a:r>
              <a:rPr lang="en-US" sz="2400" b="1" dirty="0">
                <a:ln w="11430">
                  <a:solidFill>
                    <a:srgbClr val="00B0F0"/>
                  </a:solidFill>
                </a:ln>
                <a:effectLst>
                  <a:outerShdw blurRad="50800" dist="39000" dir="5460000" algn="tl">
                    <a:srgbClr val="000000">
                      <a:alpha val="38000"/>
                    </a:srgbClr>
                  </a:outerShdw>
                </a:effectLst>
                <a:latin typeface="Comic Sans MS" pitchFamily="66" charset="0"/>
                <a:cs typeface="Arial" pitchFamily="34" charset="0"/>
              </a:rPr>
              <a:t>ABUJA</a:t>
            </a:r>
          </a:p>
          <a:p>
            <a:pPr lvl="0" algn="ctr"/>
            <a:endParaRPr lang="en-US" b="1" dirty="0">
              <a:ln w="11430"/>
              <a:solidFill>
                <a:srgbClr val="0070C0"/>
              </a:solidFill>
              <a:effectLst>
                <a:outerShdw blurRad="50800" dist="39000" dir="5460000" algn="tl">
                  <a:srgbClr val="000000">
                    <a:alpha val="38000"/>
                  </a:srgbClr>
                </a:outerShdw>
              </a:effectLst>
              <a:latin typeface="Comic Sans MS" pitchFamily="66" charset="0"/>
              <a:cs typeface="Arial" pitchFamily="34" charset="0"/>
            </a:endParaRPr>
          </a:p>
          <a:p>
            <a:pPr lvl="0" algn="ctr"/>
            <a:endParaRPr lang="en-US" b="1" dirty="0">
              <a:ln w="11430"/>
              <a:solidFill>
                <a:srgbClr val="0070C0"/>
              </a:solidFill>
              <a:effectLst>
                <a:outerShdw blurRad="50800" dist="39000" dir="5460000" algn="tl">
                  <a:srgbClr val="000000">
                    <a:alpha val="38000"/>
                  </a:srgbClr>
                </a:outerShdw>
              </a:effectLst>
              <a:latin typeface="Comic Sans MS" pitchFamily="66" charset="0"/>
              <a:cs typeface="Arial" pitchFamily="34" charset="0"/>
            </a:endParaRPr>
          </a:p>
          <a:p>
            <a:pPr lvl="0" algn="ctr"/>
            <a:endParaRPr lang="en-US" b="1" dirty="0">
              <a:ln w="11430"/>
              <a:solidFill>
                <a:srgbClr val="0070C0"/>
              </a:solidFill>
              <a:effectLst>
                <a:outerShdw blurRad="50800" dist="39000" dir="5460000" algn="tl">
                  <a:srgbClr val="000000">
                    <a:alpha val="38000"/>
                  </a:srgbClr>
                </a:outerShdw>
              </a:effectLst>
              <a:latin typeface="Comic Sans MS" pitchFamily="66" charset="0"/>
              <a:cs typeface="Arial" pitchFamily="34" charset="0"/>
            </a:endParaRPr>
          </a:p>
          <a:p>
            <a:pPr lvl="0" algn="ctr"/>
            <a:endParaRPr lang="en-US" b="1" dirty="0">
              <a:ln w="11430"/>
              <a:solidFill>
                <a:srgbClr val="0070C0"/>
              </a:solidFill>
              <a:effectLst>
                <a:outerShdw blurRad="50800" dist="39000" dir="5460000" algn="tl">
                  <a:srgbClr val="000000">
                    <a:alpha val="38000"/>
                  </a:srgbClr>
                </a:outerShdw>
              </a:effectLst>
              <a:latin typeface="Comic Sans MS" pitchFamily="66" charset="0"/>
              <a:cs typeface="Arial" pitchFamily="34" charset="0"/>
            </a:endParaRPr>
          </a:p>
          <a:p>
            <a:pPr lvl="0" algn="ctr"/>
            <a:endParaRPr lang="en-US" b="1" dirty="0">
              <a:ln w="11430"/>
              <a:solidFill>
                <a:srgbClr val="0070C0"/>
              </a:solidFill>
              <a:effectLst>
                <a:outerShdw blurRad="50800" dist="39000" dir="5460000" algn="tl">
                  <a:srgbClr val="000000">
                    <a:alpha val="38000"/>
                  </a:srgbClr>
                </a:outerShdw>
              </a:effectLst>
              <a:latin typeface="Comic Sans MS" pitchFamily="66" charset="0"/>
              <a:cs typeface="Arial" pitchFamily="34" charset="0"/>
            </a:endParaRPr>
          </a:p>
          <a:p>
            <a:pPr lvl="0" algn="ctr"/>
            <a:endParaRPr lang="en-US" b="1" dirty="0">
              <a:ln w="11430"/>
              <a:solidFill>
                <a:srgbClr val="0070C0"/>
              </a:solidFill>
              <a:effectLst>
                <a:outerShdw blurRad="50800" dist="39000" dir="5460000" algn="tl">
                  <a:srgbClr val="000000">
                    <a:alpha val="38000"/>
                  </a:srgbClr>
                </a:outerShdw>
              </a:effectLst>
              <a:latin typeface="Comic Sans MS" pitchFamily="66" charset="0"/>
              <a:cs typeface="Arial" pitchFamily="34" charset="0"/>
            </a:endParaRPr>
          </a:p>
          <a:p>
            <a:pPr lvl="0" algn="ctr"/>
            <a:endParaRPr lang="en-US" b="1" dirty="0">
              <a:ln w="11430"/>
              <a:solidFill>
                <a:srgbClr val="0070C0"/>
              </a:solidFill>
              <a:effectLst>
                <a:outerShdw blurRad="50800" dist="39000" dir="5460000" algn="tl">
                  <a:srgbClr val="000000">
                    <a:alpha val="38000"/>
                  </a:srgbClr>
                </a:outerShdw>
              </a:effectLst>
              <a:latin typeface="Comic Sans MS" pitchFamily="66" charset="0"/>
              <a:cs typeface="Arial" pitchFamily="34" charset="0"/>
            </a:endParaRPr>
          </a:p>
          <a:p>
            <a:pPr lvl="0" algn="ctr"/>
            <a:endParaRPr lang="en-US" b="1" dirty="0">
              <a:ln w="11430"/>
              <a:solidFill>
                <a:srgbClr val="0070C0"/>
              </a:solidFill>
              <a:effectLst>
                <a:outerShdw blurRad="50800" dist="39000" dir="5460000" algn="tl">
                  <a:srgbClr val="000000">
                    <a:alpha val="38000"/>
                  </a:srgbClr>
                </a:outerShdw>
              </a:effectLst>
              <a:latin typeface="Comic Sans MS" pitchFamily="66" charset="0"/>
              <a:cs typeface="Arial" pitchFamily="34" charset="0"/>
            </a:endParaRPr>
          </a:p>
          <a:p>
            <a:pPr lvl="0" algn="ctr"/>
            <a:endParaRPr lang="en-US" b="1" dirty="0">
              <a:ln w="11430"/>
              <a:solidFill>
                <a:srgbClr val="0070C0"/>
              </a:solidFill>
              <a:effectLst>
                <a:outerShdw blurRad="50800" dist="39000" dir="5460000" algn="tl">
                  <a:srgbClr val="000000">
                    <a:alpha val="38000"/>
                  </a:srgbClr>
                </a:outerShdw>
              </a:effectLst>
              <a:latin typeface="Comic Sans MS" pitchFamily="66" charset="0"/>
              <a:cs typeface="Arial" pitchFamily="34" charset="0"/>
            </a:endParaRPr>
          </a:p>
          <a:p>
            <a:pPr lvl="0" algn="ctr"/>
            <a:endParaRPr lang="en-US" b="1" dirty="0">
              <a:ln w="11430"/>
              <a:solidFill>
                <a:srgbClr val="0070C0"/>
              </a:solidFill>
              <a:effectLst>
                <a:outerShdw blurRad="50800" dist="39000" dir="5460000" algn="tl">
                  <a:srgbClr val="000000">
                    <a:alpha val="38000"/>
                  </a:srgbClr>
                </a:outerShdw>
              </a:effectLst>
              <a:latin typeface="Comic Sans MS" pitchFamily="66" charset="0"/>
              <a:cs typeface="Arial" pitchFamily="34" charset="0"/>
            </a:endParaRPr>
          </a:p>
          <a:p>
            <a:pPr lvl="0" algn="ctr"/>
            <a:endParaRPr lang="en-US" b="1" dirty="0">
              <a:ln w="11430"/>
              <a:solidFill>
                <a:srgbClr val="0070C0"/>
              </a:solidFill>
              <a:effectLst>
                <a:outerShdw blurRad="50800" dist="39000" dir="5460000" algn="tl">
                  <a:srgbClr val="000000">
                    <a:alpha val="38000"/>
                  </a:srgbClr>
                </a:outerShdw>
              </a:effectLst>
              <a:latin typeface="Comic Sans MS" pitchFamily="66" charset="0"/>
              <a:cs typeface="Arial" pitchFamily="34" charset="0"/>
            </a:endParaRPr>
          </a:p>
          <a:p>
            <a:pPr lvl="0" algn="ctr"/>
            <a:endParaRPr lang="en-US" b="1" dirty="0">
              <a:ln w="11430"/>
              <a:solidFill>
                <a:sysClr val="windowText" lastClr="000000"/>
              </a:solidFill>
              <a:effectLst>
                <a:outerShdw blurRad="50800" dist="39000" dir="5460000" algn="tl">
                  <a:srgbClr val="000000">
                    <a:alpha val="38000"/>
                  </a:srgbClr>
                </a:outerShdw>
              </a:effectLst>
              <a:latin typeface="Comic Sans MS" pitchFamily="66" charset="0"/>
              <a:cs typeface="Arial" pitchFamily="34" charset="0"/>
            </a:endParaRPr>
          </a:p>
          <a:p>
            <a:pPr lvl="0" algn="ctr"/>
            <a:r>
              <a:rPr lang="en-US" sz="2400" b="1" dirty="0">
                <a:ln w="11430"/>
                <a:solidFill>
                  <a:sysClr val="windowText" lastClr="000000"/>
                </a:solidFill>
                <a:effectLst>
                  <a:outerShdw blurRad="50800" dist="39000" dir="5460000" algn="tl">
                    <a:srgbClr val="000000">
                      <a:alpha val="38000"/>
                    </a:srgbClr>
                  </a:outerShdw>
                </a:effectLst>
                <a:latin typeface="Comic Sans MS" pitchFamily="66" charset="0"/>
                <a:cs typeface="Arial" pitchFamily="34" charset="0"/>
              </a:rPr>
              <a:t>FRSC STATISTICAL DIGEST</a:t>
            </a:r>
          </a:p>
          <a:p>
            <a:pPr lvl="0" algn="ctr"/>
            <a:r>
              <a:rPr lang="en-GB" sz="1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omic Sans MS" pitchFamily="66" charset="0"/>
                <a:cs typeface="Arial" pitchFamily="34" charset="0"/>
              </a:rPr>
              <a:t> </a:t>
            </a:r>
          </a:p>
          <a:p>
            <a:pPr lvl="0" algn="ctr"/>
            <a:endParaRPr lang="en-GB" sz="1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omic Sans MS" pitchFamily="66" charset="0"/>
              <a:cs typeface="Arial" pitchFamily="34" charset="0"/>
            </a:endParaRPr>
          </a:p>
          <a:p>
            <a:pPr lvl="0" algn="ctr"/>
            <a:endParaRPr lang="en-GB" sz="1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omic Sans MS" pitchFamily="66" charset="0"/>
              <a:cs typeface="Arial" pitchFamily="34" charset="0"/>
            </a:endParaRPr>
          </a:p>
          <a:p>
            <a:pPr lvl="0" algn="ctr"/>
            <a:endParaRPr lang="en-GB" sz="1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omic Sans MS" pitchFamily="66" charset="0"/>
              <a:cs typeface="Arial" pitchFamily="34" charset="0"/>
            </a:endParaRPr>
          </a:p>
          <a:p>
            <a:pPr lvl="0" algn="ctr"/>
            <a:endParaRPr lang="en-GB" sz="1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omic Sans MS" pitchFamily="66" charset="0"/>
              <a:cs typeface="Arial" pitchFamily="34" charset="0"/>
            </a:endParaRPr>
          </a:p>
          <a:p>
            <a:pPr lvl="0" algn="ctr"/>
            <a:endParaRPr lang="en-GB" sz="1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omic Sans MS" pitchFamily="66" charset="0"/>
              <a:cs typeface="Arial" pitchFamily="34" charset="0"/>
            </a:endParaRPr>
          </a:p>
          <a:p>
            <a:pPr lvl="0" algn="ctr"/>
            <a:endParaRPr lang="en-GB" sz="1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omic Sans MS" pitchFamily="66" charset="0"/>
              <a:cs typeface="Arial" pitchFamily="34" charset="0"/>
            </a:endParaRPr>
          </a:p>
          <a:p>
            <a:pPr lvl="0" algn="ctr"/>
            <a:endParaRPr lang="en-GB" sz="1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omic Sans MS" pitchFamily="66" charset="0"/>
              <a:cs typeface="Arial" pitchFamily="34" charset="0"/>
            </a:endParaRPr>
          </a:p>
          <a:p>
            <a:pPr lvl="0" algn="ctr"/>
            <a:endParaRPr lang="en-GB" sz="1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omic Sans MS" pitchFamily="66" charset="0"/>
              <a:cs typeface="Arial" pitchFamily="34" charset="0"/>
            </a:endParaRPr>
          </a:p>
          <a:p>
            <a:pPr lvl="0" algn="ctr"/>
            <a:endParaRPr lang="en-GB" sz="1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omic Sans MS" pitchFamily="66" charset="0"/>
              <a:cs typeface="Arial" pitchFamily="34" charset="0"/>
            </a:endParaRPr>
          </a:p>
          <a:p>
            <a:pPr lvl="0" algn="ctr"/>
            <a:endParaRPr lang="en-GB" sz="1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omic Sans MS" pitchFamily="66" charset="0"/>
              <a:cs typeface="Arial" pitchFamily="34" charset="0"/>
            </a:endParaRPr>
          </a:p>
          <a:p>
            <a:pPr lvl="0" algn="ctr"/>
            <a:endParaRPr lang="en-GB" sz="2000" b="1" dirty="0">
              <a:ln w="17780" cmpd="sng">
                <a:solidFill>
                  <a:srgbClr val="FFFFFF"/>
                </a:solidFill>
                <a:prstDash val="solid"/>
                <a:miter lim="800000"/>
              </a:ln>
              <a:solidFill>
                <a:srgbClr val="00B050"/>
              </a:solidFill>
              <a:effectLst>
                <a:outerShdw blurRad="50800" algn="tl" rotWithShape="0">
                  <a:srgbClr val="000000"/>
                </a:outerShdw>
              </a:effectLst>
              <a:latin typeface="Comic Sans MS" pitchFamily="66" charset="0"/>
              <a:cs typeface="Arial" pitchFamily="34" charset="0"/>
            </a:endParaRPr>
          </a:p>
          <a:p>
            <a:pPr lvl="0" algn="ctr"/>
            <a:r>
              <a:rPr lang="en-GB" sz="2800" b="1" dirty="0" smtClean="0">
                <a:ln w="17780" cmpd="sng">
                  <a:solidFill>
                    <a:schemeClr val="bg1"/>
                  </a:solidFill>
                  <a:prstDash val="solid"/>
                  <a:miter lim="800000"/>
                </a:ln>
                <a:effectLst>
                  <a:outerShdw blurRad="50800" algn="tl" rotWithShape="0">
                    <a:srgbClr val="000000"/>
                  </a:outerShdw>
                </a:effectLst>
                <a:latin typeface="Comic Sans MS" pitchFamily="66" charset="0"/>
                <a:cs typeface="Arial" pitchFamily="34" charset="0"/>
              </a:rPr>
              <a:t>4</a:t>
            </a:r>
            <a:r>
              <a:rPr lang="en-GB" sz="2800" b="1" baseline="30000" dirty="0" smtClean="0">
                <a:ln w="17780" cmpd="sng">
                  <a:solidFill>
                    <a:schemeClr val="bg1"/>
                  </a:solidFill>
                  <a:prstDash val="solid"/>
                  <a:miter lim="800000"/>
                </a:ln>
                <a:effectLst>
                  <a:outerShdw blurRad="50800" algn="tl" rotWithShape="0">
                    <a:srgbClr val="000000"/>
                  </a:outerShdw>
                </a:effectLst>
                <a:latin typeface="Comic Sans MS" pitchFamily="66" charset="0"/>
                <a:cs typeface="Arial" pitchFamily="34" charset="0"/>
              </a:rPr>
              <a:t>th</a:t>
            </a:r>
            <a:r>
              <a:rPr lang="en-GB" sz="2800" b="1" dirty="0" smtClean="0">
                <a:ln w="17780" cmpd="sng">
                  <a:solidFill>
                    <a:schemeClr val="bg1"/>
                  </a:solidFill>
                  <a:prstDash val="solid"/>
                  <a:miter lim="800000"/>
                </a:ln>
                <a:effectLst>
                  <a:outerShdw blurRad="50800" algn="tl" rotWithShape="0">
                    <a:srgbClr val="000000"/>
                  </a:outerShdw>
                </a:effectLst>
                <a:latin typeface="Comic Sans MS" pitchFamily="66" charset="0"/>
                <a:cs typeface="Arial" pitchFamily="34" charset="0"/>
              </a:rPr>
              <a:t> Quarter 2023</a:t>
            </a:r>
            <a:endParaRPr lang="en-GB" sz="2800" b="1" dirty="0">
              <a:ln w="17780" cmpd="sng">
                <a:solidFill>
                  <a:schemeClr val="bg1"/>
                </a:solidFill>
                <a:prstDash val="solid"/>
                <a:miter lim="800000"/>
              </a:ln>
              <a:effectLst>
                <a:outerShdw blurRad="50800" algn="tl" rotWithShape="0">
                  <a:srgbClr val="000000"/>
                </a:outerShdw>
              </a:effectLst>
              <a:latin typeface="Comic Sans MS" pitchFamily="66" charset="0"/>
              <a:cs typeface="Arial" pitchFamily="34" charset="0"/>
            </a:endParaRPr>
          </a:p>
          <a:p>
            <a:pPr lvl="0" algn="ctr"/>
            <a:endParaRPr lang="en-GB" sz="1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omic Sans MS" pitchFamily="66" charset="0"/>
              <a:cs typeface="Arial" pitchFamily="34" charset="0"/>
            </a:endParaRPr>
          </a:p>
          <a:p>
            <a:pPr lvl="0" algn="ctr"/>
            <a:endParaRPr lang="en-GB" sz="1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omic Sans MS" pitchFamily="66" charset="0"/>
              <a:cs typeface="Arial" pitchFamily="34" charset="0"/>
            </a:endParaRPr>
          </a:p>
          <a:p>
            <a:pPr lvl="0" algn="ctr"/>
            <a:endParaRPr lang="en-GB" sz="1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omic Sans MS" pitchFamily="66" charset="0"/>
              <a:cs typeface="Arial" pitchFamily="34" charset="0"/>
            </a:endParaRPr>
          </a:p>
        </p:txBody>
      </p:sp>
      <p:pic>
        <p:nvPicPr>
          <p:cNvPr id="15"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10</a:t>
            </a:fld>
            <a:endParaRPr lang="en-US"/>
          </a:p>
        </p:txBody>
      </p:sp>
      <p:sp>
        <p:nvSpPr>
          <p:cNvPr id="7" name="TextBox 6"/>
          <p:cNvSpPr txBox="1"/>
          <p:nvPr/>
        </p:nvSpPr>
        <p:spPr>
          <a:xfrm>
            <a:off x="457200" y="76201"/>
            <a:ext cx="5791200" cy="461665"/>
          </a:xfrm>
          <a:prstGeom prst="rect">
            <a:avLst/>
          </a:prstGeom>
          <a:noFill/>
        </p:spPr>
        <p:txBody>
          <a:bodyPr wrap="square" rtlCol="0">
            <a:spAutoFit/>
          </a:bodyPr>
          <a:lstStyle/>
          <a:p>
            <a:r>
              <a:rPr lang="en-US" sz="1200" b="1" dirty="0">
                <a:latin typeface="Comic Sans MS" pitchFamily="66" charset="0"/>
              </a:rPr>
              <a:t>Table 7: </a:t>
            </a:r>
            <a:r>
              <a:rPr lang="en-US" sz="1200" dirty="0">
                <a:latin typeface="Comic Sans MS" pitchFamily="66" charset="0"/>
              </a:rPr>
              <a:t>Incoming Requests For Variation Of Staff Salaries (Marshals)</a:t>
            </a:r>
          </a:p>
          <a:p>
            <a:endParaRPr lang="en-US" sz="1200" dirty="0">
              <a:latin typeface="Comic Sans MS" pitchFamily="66" charset="0"/>
            </a:endParaRPr>
          </a:p>
        </p:txBody>
      </p:sp>
      <p:pic>
        <p:nvPicPr>
          <p:cNvPr id="12"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sp>
        <p:nvSpPr>
          <p:cNvPr id="18" name="TextBox 17"/>
          <p:cNvSpPr txBox="1"/>
          <p:nvPr/>
        </p:nvSpPr>
        <p:spPr>
          <a:xfrm>
            <a:off x="690282" y="3962400"/>
            <a:ext cx="5867400" cy="461665"/>
          </a:xfrm>
          <a:prstGeom prst="rect">
            <a:avLst/>
          </a:prstGeom>
          <a:noFill/>
        </p:spPr>
        <p:txBody>
          <a:bodyPr wrap="square" rtlCol="0">
            <a:spAutoFit/>
          </a:bodyPr>
          <a:lstStyle/>
          <a:p>
            <a:r>
              <a:rPr lang="en-US" sz="1200" b="1" dirty="0">
                <a:latin typeface="Comic Sans MS" pitchFamily="66" charset="0"/>
              </a:rPr>
              <a:t>Chart 6: </a:t>
            </a:r>
            <a:r>
              <a:rPr lang="en-US" sz="1200" dirty="0">
                <a:latin typeface="Comic Sans MS" pitchFamily="66" charset="0"/>
              </a:rPr>
              <a:t>Incoming Requests For Variation Of Staff Salaries (Marshals)</a:t>
            </a:r>
          </a:p>
          <a:p>
            <a:endParaRPr lang="en-US" sz="1200" dirty="0">
              <a:latin typeface="Comic Sans MS" pitchFamily="66" charset="0"/>
            </a:endParaRPr>
          </a:p>
        </p:txBody>
      </p:sp>
      <p:graphicFrame>
        <p:nvGraphicFramePr>
          <p:cNvPr id="13" name="Table 12"/>
          <p:cNvGraphicFramePr>
            <a:graphicFrameLocks noGrp="1"/>
          </p:cNvGraphicFramePr>
          <p:nvPr>
            <p:extLst>
              <p:ext uri="{D42A27DB-BD31-4B8C-83A1-F6EECF244321}">
                <p14:modId xmlns:p14="http://schemas.microsoft.com/office/powerpoint/2010/main" val="2349285443"/>
              </p:ext>
            </p:extLst>
          </p:nvPr>
        </p:nvGraphicFramePr>
        <p:xfrm>
          <a:off x="685800" y="457202"/>
          <a:ext cx="5715001" cy="3336085"/>
        </p:xfrm>
        <a:graphic>
          <a:graphicData uri="http://schemas.openxmlformats.org/drawingml/2006/table">
            <a:tbl>
              <a:tblPr firstRow="1">
                <a:tableStyleId>{00A15C55-8517-42AA-B614-E9B94910E393}</a:tableStyleId>
              </a:tblPr>
              <a:tblGrid>
                <a:gridCol w="2716454">
                  <a:extLst>
                    <a:ext uri="{9D8B030D-6E8A-4147-A177-3AD203B41FA5}">
                      <a16:colId xmlns="" xmlns:a16="http://schemas.microsoft.com/office/drawing/2014/main" val="20000"/>
                    </a:ext>
                  </a:extLst>
                </a:gridCol>
                <a:gridCol w="867176">
                  <a:extLst>
                    <a:ext uri="{9D8B030D-6E8A-4147-A177-3AD203B41FA5}">
                      <a16:colId xmlns="" xmlns:a16="http://schemas.microsoft.com/office/drawing/2014/main" val="20001"/>
                    </a:ext>
                  </a:extLst>
                </a:gridCol>
                <a:gridCol w="940311">
                  <a:extLst>
                    <a:ext uri="{9D8B030D-6E8A-4147-A177-3AD203B41FA5}">
                      <a16:colId xmlns="" xmlns:a16="http://schemas.microsoft.com/office/drawing/2014/main" val="20002"/>
                    </a:ext>
                  </a:extLst>
                </a:gridCol>
                <a:gridCol w="1191060">
                  <a:extLst>
                    <a:ext uri="{9D8B030D-6E8A-4147-A177-3AD203B41FA5}">
                      <a16:colId xmlns="" xmlns:a16="http://schemas.microsoft.com/office/drawing/2014/main" val="20003"/>
                    </a:ext>
                  </a:extLst>
                </a:gridCol>
              </a:tblGrid>
              <a:tr h="1328833">
                <a:tc>
                  <a:txBody>
                    <a:bodyPr/>
                    <a:lstStyle/>
                    <a:p>
                      <a:pPr algn="ctr" fontAlgn="b"/>
                      <a:r>
                        <a:rPr lang="en-US" sz="1000" u="none" strike="noStrike" dirty="0">
                          <a:latin typeface="Comic Sans MS" pitchFamily="66" charset="0"/>
                        </a:rPr>
                        <a:t>INCOMING REQUESTS FOR VARIATION OF </a:t>
                      </a:r>
                      <a:br>
                        <a:rPr lang="en-US" sz="1000" u="none" strike="noStrike" dirty="0">
                          <a:latin typeface="Comic Sans MS" pitchFamily="66" charset="0"/>
                        </a:rPr>
                      </a:br>
                      <a:r>
                        <a:rPr lang="en-US" sz="1000" u="none" strike="noStrike" dirty="0">
                          <a:latin typeface="Comic Sans MS" pitchFamily="66" charset="0"/>
                        </a:rPr>
                        <a:t>STAFF SALARIES (Marshals)</a:t>
                      </a:r>
                      <a:endParaRPr lang="en-US" sz="1000" b="1" i="0" u="none" strike="noStrike" dirty="0">
                        <a:solidFill>
                          <a:srgbClr val="000000"/>
                        </a:solidFill>
                        <a:latin typeface="Comic Sans MS" pitchFamily="66" charset="0"/>
                      </a:endParaRPr>
                    </a:p>
                  </a:txBody>
                  <a:tcPr marL="0" marR="0" marT="0" marB="0" anchor="b"/>
                </a:tc>
                <a:tc>
                  <a:txBody>
                    <a:bodyPr/>
                    <a:lstStyle/>
                    <a:p>
                      <a:pPr algn="ctr" fontAlgn="b"/>
                      <a:r>
                        <a:rPr lang="en-US" sz="1000" u="none" strike="noStrike">
                          <a:latin typeface="Comic Sans MS" pitchFamily="66" charset="0"/>
                        </a:rPr>
                        <a:t>NO. RECEIVED</a:t>
                      </a:r>
                      <a:endParaRPr lang="en-US" sz="1000" b="1" i="0" u="none" strike="noStrike">
                        <a:solidFill>
                          <a:srgbClr val="000000"/>
                        </a:solidFill>
                        <a:latin typeface="Comic Sans MS" pitchFamily="66" charset="0"/>
                      </a:endParaRPr>
                    </a:p>
                  </a:txBody>
                  <a:tcPr marL="0" marR="0" marT="0" marB="0" anchor="b"/>
                </a:tc>
                <a:tc>
                  <a:txBody>
                    <a:bodyPr/>
                    <a:lstStyle/>
                    <a:p>
                      <a:pPr algn="ctr" fontAlgn="b"/>
                      <a:r>
                        <a:rPr lang="en-US" sz="1000" u="none" strike="noStrike">
                          <a:latin typeface="Comic Sans MS" pitchFamily="66" charset="0"/>
                        </a:rPr>
                        <a:t>NO. TREATED</a:t>
                      </a:r>
                      <a:endParaRPr lang="en-US" sz="1000" b="1" i="0" u="none" strike="noStrike">
                        <a:solidFill>
                          <a:srgbClr val="000000"/>
                        </a:solidFill>
                        <a:latin typeface="Comic Sans MS" pitchFamily="66" charset="0"/>
                      </a:endParaRPr>
                    </a:p>
                  </a:txBody>
                  <a:tcPr marL="0" marR="0" marT="0" marB="0" anchor="b"/>
                </a:tc>
                <a:tc>
                  <a:txBody>
                    <a:bodyPr/>
                    <a:lstStyle/>
                    <a:p>
                      <a:pPr algn="ctr" fontAlgn="b"/>
                      <a:r>
                        <a:rPr lang="en-US" sz="1000" u="none" strike="noStrike" dirty="0">
                          <a:latin typeface="Comic Sans MS" pitchFamily="66" charset="0"/>
                        </a:rPr>
                        <a:t>ON-GOING</a:t>
                      </a:r>
                      <a:endParaRPr lang="en-US" sz="1000" b="1" i="0" u="none" strike="noStrike" dirty="0">
                        <a:solidFill>
                          <a:srgbClr val="000000"/>
                        </a:solidFill>
                        <a:latin typeface="Comic Sans MS" pitchFamily="66" charset="0"/>
                      </a:endParaRPr>
                    </a:p>
                  </a:txBody>
                  <a:tcPr marL="0" marR="0" marT="0" marB="0" anchor="b"/>
                </a:tc>
                <a:extLst>
                  <a:ext uri="{0D108BD9-81ED-4DB2-BD59-A6C34878D82A}">
                    <a16:rowId xmlns="" xmlns:a16="http://schemas.microsoft.com/office/drawing/2014/main" val="10000"/>
                  </a:ext>
                </a:extLst>
              </a:tr>
              <a:tr h="669084">
                <a:tc>
                  <a:txBody>
                    <a:bodyPr/>
                    <a:lstStyle/>
                    <a:p>
                      <a:pPr algn="l" rtl="0" fontAlgn="b"/>
                      <a:r>
                        <a:rPr lang="en-US" sz="1000" b="0" i="0" u="none" strike="noStrike" dirty="0" smtClean="0">
                          <a:solidFill>
                            <a:srgbClr val="000000"/>
                          </a:solidFill>
                          <a:effectLst/>
                          <a:latin typeface="Comic Sans MS"/>
                        </a:rPr>
                        <a:t>3</a:t>
                      </a:r>
                      <a:r>
                        <a:rPr lang="en-US" sz="1000" b="0" i="0" u="none" strike="noStrike" baseline="30000" dirty="0" smtClean="0">
                          <a:solidFill>
                            <a:srgbClr val="000000"/>
                          </a:solidFill>
                          <a:effectLst/>
                          <a:latin typeface="Comic Sans MS"/>
                        </a:rPr>
                        <a:t>rd</a:t>
                      </a:r>
                      <a:r>
                        <a:rPr lang="en-US" sz="1000" b="0" i="0" u="none" strike="noStrike" baseline="0" dirty="0" smtClean="0">
                          <a:solidFill>
                            <a:srgbClr val="000000"/>
                          </a:solidFill>
                          <a:effectLst/>
                          <a:latin typeface="Comic Sans MS"/>
                        </a:rPr>
                        <a:t> </a:t>
                      </a:r>
                      <a:r>
                        <a:rPr lang="en-US" sz="1000" b="0" i="0" u="none" strike="noStrike" dirty="0" smtClean="0">
                          <a:solidFill>
                            <a:srgbClr val="000000"/>
                          </a:solidFill>
                          <a:effectLst/>
                          <a:latin typeface="Comic Sans MS"/>
                        </a:rPr>
                        <a:t>Quarter 2023</a:t>
                      </a:r>
                      <a:endParaRPr lang="en-US" sz="1000" b="0" i="0" u="none" strike="noStrike" dirty="0">
                        <a:solidFill>
                          <a:srgbClr val="000000"/>
                        </a:solidFill>
                        <a:effectLst/>
                        <a:latin typeface="Comic Sans MS"/>
                      </a:endParaRPr>
                    </a:p>
                  </a:txBody>
                  <a:tcPr marL="9525" marR="9525" marT="9525" marB="0" anchor="b"/>
                </a:tc>
                <a:tc>
                  <a:txBody>
                    <a:bodyPr/>
                    <a:lstStyle/>
                    <a:p>
                      <a:pPr algn="ctr" fontAlgn="b"/>
                      <a:r>
                        <a:rPr lang="en-GB" sz="1100" b="1" i="0" u="none" strike="noStrike" dirty="0" smtClean="0">
                          <a:solidFill>
                            <a:srgbClr val="000000"/>
                          </a:solidFill>
                          <a:effectLst/>
                          <a:latin typeface="Comic Sans MS" panose="030F0702030302020204" pitchFamily="66" charset="0"/>
                        </a:rPr>
                        <a:t>239</a:t>
                      </a:r>
                      <a:endParaRPr lang="en-GB" sz="1100" b="1" i="0" u="none" strike="noStrike" dirty="0">
                        <a:solidFill>
                          <a:srgbClr val="000000"/>
                        </a:solidFill>
                        <a:effectLst/>
                        <a:latin typeface="Comic Sans MS" panose="030F0702030302020204" pitchFamily="66" charset="0"/>
                      </a:endParaRPr>
                    </a:p>
                  </a:txBody>
                  <a:tcPr marL="9525" marR="9525" marT="9525" marB="0" anchor="b"/>
                </a:tc>
                <a:tc>
                  <a:txBody>
                    <a:bodyPr/>
                    <a:lstStyle/>
                    <a:p>
                      <a:pPr algn="ctr" fontAlgn="b"/>
                      <a:r>
                        <a:rPr lang="en-GB" sz="1100" b="1" i="0" u="none" strike="noStrike" dirty="0" smtClean="0">
                          <a:solidFill>
                            <a:srgbClr val="000000"/>
                          </a:solidFill>
                          <a:effectLst/>
                          <a:latin typeface="Comic Sans MS" panose="030F0702030302020204" pitchFamily="66" charset="0"/>
                        </a:rPr>
                        <a:t>239</a:t>
                      </a:r>
                      <a:endParaRPr lang="en-GB" sz="1100" b="1" i="0" u="none" strike="noStrike" dirty="0">
                        <a:solidFill>
                          <a:srgbClr val="000000"/>
                        </a:solidFill>
                        <a:effectLst/>
                        <a:latin typeface="Comic Sans MS" panose="030F0702030302020204" pitchFamily="66" charset="0"/>
                      </a:endParaRPr>
                    </a:p>
                  </a:txBody>
                  <a:tcPr marL="9525" marR="9525" marT="9525" marB="0" anchor="b"/>
                </a:tc>
                <a:tc>
                  <a:txBody>
                    <a:bodyPr/>
                    <a:lstStyle/>
                    <a:p>
                      <a:pPr algn="ctr" fontAlgn="b"/>
                      <a:r>
                        <a:rPr lang="en-GB" sz="1100" b="1" i="0" u="none" strike="noStrike" dirty="0" smtClean="0">
                          <a:solidFill>
                            <a:srgbClr val="000000"/>
                          </a:solidFill>
                          <a:effectLst/>
                          <a:latin typeface="Comic Sans MS" panose="030F0702030302020204" pitchFamily="66" charset="0"/>
                        </a:rPr>
                        <a:t>0</a:t>
                      </a:r>
                      <a:endParaRPr lang="en-GB" sz="1100" b="1" i="0" u="none" strike="noStrike" dirty="0">
                        <a:solidFill>
                          <a:srgbClr val="000000"/>
                        </a:solidFill>
                        <a:effectLst/>
                        <a:latin typeface="Comic Sans MS" panose="030F0702030302020204" pitchFamily="66" charset="0"/>
                      </a:endParaRPr>
                    </a:p>
                  </a:txBody>
                  <a:tcPr marL="9525" marR="9525" marT="9525" marB="0" anchor="b"/>
                </a:tc>
                <a:extLst>
                  <a:ext uri="{0D108BD9-81ED-4DB2-BD59-A6C34878D82A}">
                    <a16:rowId xmlns="" xmlns:a16="http://schemas.microsoft.com/office/drawing/2014/main" val="10002"/>
                  </a:ext>
                </a:extLst>
              </a:tr>
              <a:tr h="669084">
                <a:tc>
                  <a:txBody>
                    <a:bodyPr/>
                    <a:lstStyle/>
                    <a:p>
                      <a:pPr algn="l" rtl="0" fontAlgn="b"/>
                      <a:r>
                        <a:rPr lang="en-US" sz="1000" b="0" i="0" u="none" strike="noStrike" baseline="0" dirty="0" smtClean="0">
                          <a:solidFill>
                            <a:srgbClr val="000000"/>
                          </a:solidFill>
                          <a:effectLst/>
                          <a:latin typeface="Comic Sans MS"/>
                        </a:rPr>
                        <a:t>4</a:t>
                      </a:r>
                      <a:r>
                        <a:rPr lang="en-US" sz="1000" b="0" i="0" u="none" strike="noStrike" baseline="30000" dirty="0" smtClean="0">
                          <a:solidFill>
                            <a:srgbClr val="000000"/>
                          </a:solidFill>
                          <a:effectLst/>
                          <a:latin typeface="Comic Sans MS"/>
                        </a:rPr>
                        <a:t>th</a:t>
                      </a:r>
                      <a:r>
                        <a:rPr lang="en-US" sz="1000" b="0" i="0" u="none" strike="noStrike" baseline="0" dirty="0" smtClean="0">
                          <a:solidFill>
                            <a:srgbClr val="000000"/>
                          </a:solidFill>
                          <a:effectLst/>
                          <a:latin typeface="Comic Sans MS"/>
                        </a:rPr>
                        <a:t> </a:t>
                      </a:r>
                      <a:r>
                        <a:rPr lang="en-US" sz="1000" b="0" i="0" u="none" strike="noStrike" dirty="0" smtClean="0">
                          <a:solidFill>
                            <a:srgbClr val="000000"/>
                          </a:solidFill>
                          <a:effectLst/>
                          <a:latin typeface="Comic Sans MS"/>
                        </a:rPr>
                        <a:t> </a:t>
                      </a:r>
                      <a:r>
                        <a:rPr lang="en-US" sz="1000" b="0" i="0" u="none" strike="noStrike" dirty="0">
                          <a:solidFill>
                            <a:srgbClr val="000000"/>
                          </a:solidFill>
                          <a:effectLst/>
                          <a:latin typeface="Comic Sans MS"/>
                        </a:rPr>
                        <a:t>Quarter </a:t>
                      </a:r>
                      <a:r>
                        <a:rPr lang="en-US" sz="1000" b="0" i="0" u="none" strike="noStrike" dirty="0" smtClean="0">
                          <a:solidFill>
                            <a:srgbClr val="000000"/>
                          </a:solidFill>
                          <a:effectLst/>
                          <a:latin typeface="Comic Sans MS"/>
                        </a:rPr>
                        <a:t>2023</a:t>
                      </a:r>
                      <a:endParaRPr lang="en-US" sz="1000" b="0" i="0" u="none" strike="noStrike" dirty="0">
                        <a:solidFill>
                          <a:srgbClr val="000000"/>
                        </a:solidFill>
                        <a:effectLst/>
                        <a:latin typeface="Comic Sans MS"/>
                      </a:endParaRPr>
                    </a:p>
                  </a:txBody>
                  <a:tcPr marL="9525" marR="9525" marT="9525" marB="0" anchor="b"/>
                </a:tc>
                <a:tc>
                  <a:txBody>
                    <a:bodyPr/>
                    <a:lstStyle/>
                    <a:p>
                      <a:pPr algn="ctr" fontAlgn="b"/>
                      <a:r>
                        <a:rPr lang="en-US" sz="1100" b="1" i="0" u="none" strike="noStrike" dirty="0">
                          <a:solidFill>
                            <a:srgbClr val="000000"/>
                          </a:solidFill>
                          <a:effectLst/>
                          <a:latin typeface="Comic Sans MS"/>
                        </a:rPr>
                        <a:t>242</a:t>
                      </a:r>
                    </a:p>
                  </a:txBody>
                  <a:tcPr marL="9525" marR="9525" marT="9525" marB="0" anchor="b"/>
                </a:tc>
                <a:tc>
                  <a:txBody>
                    <a:bodyPr/>
                    <a:lstStyle/>
                    <a:p>
                      <a:pPr algn="ctr" fontAlgn="b"/>
                      <a:r>
                        <a:rPr lang="en-US" sz="1100" b="1" i="0" u="none" strike="noStrike">
                          <a:solidFill>
                            <a:srgbClr val="000000"/>
                          </a:solidFill>
                          <a:effectLst/>
                          <a:latin typeface="Comic Sans MS"/>
                        </a:rPr>
                        <a:t>242</a:t>
                      </a:r>
                    </a:p>
                  </a:txBody>
                  <a:tcPr marL="9525" marR="9525" marT="9525" marB="0" anchor="b"/>
                </a:tc>
                <a:tc>
                  <a:txBody>
                    <a:bodyPr/>
                    <a:lstStyle/>
                    <a:p>
                      <a:pPr algn="ctr" fontAlgn="b"/>
                      <a:r>
                        <a:rPr lang="en-US" sz="1100" b="1" i="0" u="none" strike="noStrike" dirty="0">
                          <a:solidFill>
                            <a:srgbClr val="000000"/>
                          </a:solidFill>
                          <a:effectLst/>
                          <a:latin typeface="Comic Sans MS"/>
                        </a:rPr>
                        <a:t>0</a:t>
                      </a:r>
                    </a:p>
                  </a:txBody>
                  <a:tcPr marL="9525" marR="9525" marT="9525" marB="0" anchor="b"/>
                </a:tc>
                <a:extLst>
                  <a:ext uri="{0D108BD9-81ED-4DB2-BD59-A6C34878D82A}">
                    <a16:rowId xmlns="" xmlns:a16="http://schemas.microsoft.com/office/drawing/2014/main" val="10004"/>
                  </a:ext>
                </a:extLst>
              </a:tr>
              <a:tr h="669084">
                <a:tc>
                  <a:txBody>
                    <a:bodyPr/>
                    <a:lstStyle/>
                    <a:p>
                      <a:pPr algn="l" rtl="0" fontAlgn="b"/>
                      <a:r>
                        <a:rPr lang="en-US" sz="1000" b="1" i="0" u="none" strike="noStrike" dirty="0">
                          <a:solidFill>
                            <a:srgbClr val="000000"/>
                          </a:solidFill>
                          <a:effectLst/>
                          <a:latin typeface="Comic Sans MS"/>
                        </a:rPr>
                        <a:t>Total</a:t>
                      </a:r>
                    </a:p>
                  </a:txBody>
                  <a:tcPr marL="9525" marR="9525" marT="9525" marB="0" anchor="b"/>
                </a:tc>
                <a:tc>
                  <a:txBody>
                    <a:bodyPr/>
                    <a:lstStyle/>
                    <a:p>
                      <a:pPr algn="ctr" rtl="0" fontAlgn="b"/>
                      <a:r>
                        <a:rPr lang="en-US" sz="1000" b="1" i="0" u="none" strike="noStrike" dirty="0" smtClean="0">
                          <a:solidFill>
                            <a:srgbClr val="000000"/>
                          </a:solidFill>
                          <a:effectLst/>
                          <a:latin typeface="Comic Sans MS"/>
                        </a:rPr>
                        <a:t>481</a:t>
                      </a:r>
                      <a:endParaRPr lang="en-US" sz="1000" b="1" i="0" u="none" strike="noStrike" dirty="0">
                        <a:solidFill>
                          <a:srgbClr val="000000"/>
                        </a:solidFill>
                        <a:effectLst/>
                        <a:latin typeface="Comic Sans MS"/>
                      </a:endParaRPr>
                    </a:p>
                  </a:txBody>
                  <a:tcPr marL="9525" marR="9525" marT="9525" marB="0" anchor="b"/>
                </a:tc>
                <a:tc>
                  <a:txBody>
                    <a:bodyPr/>
                    <a:lstStyle/>
                    <a:p>
                      <a:pPr algn="ctr" rtl="0" fontAlgn="b"/>
                      <a:r>
                        <a:rPr lang="en-US" sz="1000" b="1" i="0" u="none" strike="noStrike" dirty="0" smtClean="0">
                          <a:solidFill>
                            <a:srgbClr val="000000"/>
                          </a:solidFill>
                          <a:effectLst/>
                          <a:latin typeface="Comic Sans MS"/>
                        </a:rPr>
                        <a:t>481</a:t>
                      </a:r>
                      <a:endParaRPr lang="en-US" sz="1000" b="1" i="0" u="none" strike="noStrike" dirty="0">
                        <a:solidFill>
                          <a:srgbClr val="000000"/>
                        </a:solidFill>
                        <a:effectLst/>
                        <a:latin typeface="Comic Sans MS"/>
                      </a:endParaRPr>
                    </a:p>
                  </a:txBody>
                  <a:tcPr marL="9525" marR="9525" marT="9525" marB="0" anchor="b"/>
                </a:tc>
                <a:tc>
                  <a:txBody>
                    <a:bodyPr/>
                    <a:lstStyle/>
                    <a:p>
                      <a:pPr algn="ctr" rtl="0" fontAlgn="b"/>
                      <a:r>
                        <a:rPr lang="en-US" sz="1000" b="1" i="0" u="none" strike="noStrike" dirty="0" smtClean="0">
                          <a:solidFill>
                            <a:srgbClr val="000000"/>
                          </a:solidFill>
                          <a:effectLst/>
                          <a:latin typeface="Comic Sans MS"/>
                        </a:rPr>
                        <a:t>0</a:t>
                      </a:r>
                      <a:endParaRPr lang="en-US" sz="1000" b="1" i="0" u="none" strike="noStrike" dirty="0">
                        <a:solidFill>
                          <a:srgbClr val="000000"/>
                        </a:solidFill>
                        <a:effectLst/>
                        <a:latin typeface="Comic Sans MS"/>
                      </a:endParaRPr>
                    </a:p>
                  </a:txBody>
                  <a:tcPr marL="9525" marR="9525" marT="9525" marB="0" anchor="b"/>
                </a:tc>
                <a:extLst>
                  <a:ext uri="{0D108BD9-81ED-4DB2-BD59-A6C34878D82A}">
                    <a16:rowId xmlns="" xmlns:a16="http://schemas.microsoft.com/office/drawing/2014/main" val="10005"/>
                  </a:ext>
                </a:extLst>
              </a:tr>
            </a:tbl>
          </a:graphicData>
        </a:graphic>
      </p:graphicFrame>
      <p:graphicFrame>
        <p:nvGraphicFramePr>
          <p:cNvPr id="9" name="Chart 8"/>
          <p:cNvGraphicFramePr>
            <a:graphicFrameLocks/>
          </p:cNvGraphicFramePr>
          <p:nvPr>
            <p:extLst>
              <p:ext uri="{D42A27DB-BD31-4B8C-83A1-F6EECF244321}">
                <p14:modId xmlns:p14="http://schemas.microsoft.com/office/powerpoint/2010/main" val="2332061040"/>
              </p:ext>
            </p:extLst>
          </p:nvPr>
        </p:nvGraphicFramePr>
        <p:xfrm>
          <a:off x="876300" y="4495800"/>
          <a:ext cx="4953000" cy="3352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11</a:t>
            </a:fld>
            <a:endParaRPr lang="en-US"/>
          </a:p>
        </p:txBody>
      </p:sp>
      <p:sp>
        <p:nvSpPr>
          <p:cNvPr id="5" name="TextBox 4"/>
          <p:cNvSpPr txBox="1"/>
          <p:nvPr/>
        </p:nvSpPr>
        <p:spPr>
          <a:xfrm>
            <a:off x="609600" y="228601"/>
            <a:ext cx="5029200" cy="276999"/>
          </a:xfrm>
          <a:prstGeom prst="rect">
            <a:avLst/>
          </a:prstGeom>
          <a:noFill/>
        </p:spPr>
        <p:txBody>
          <a:bodyPr wrap="square" rtlCol="0">
            <a:spAutoFit/>
          </a:bodyPr>
          <a:lstStyle/>
          <a:p>
            <a:r>
              <a:rPr lang="en-US" sz="1200" b="1" dirty="0">
                <a:latin typeface="Comic Sans MS" pitchFamily="66" charset="0"/>
              </a:rPr>
              <a:t>Table 8: </a:t>
            </a:r>
            <a:r>
              <a:rPr lang="en-US" sz="1200" dirty="0">
                <a:latin typeface="Comic Sans MS" pitchFamily="66" charset="0"/>
              </a:rPr>
              <a:t>Summary of Transfer Allowances Activities</a:t>
            </a:r>
          </a:p>
        </p:txBody>
      </p:sp>
      <p:pic>
        <p:nvPicPr>
          <p:cNvPr id="6"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graphicFrame>
        <p:nvGraphicFramePr>
          <p:cNvPr id="8" name="Table 7"/>
          <p:cNvGraphicFramePr>
            <a:graphicFrameLocks noGrp="1"/>
          </p:cNvGraphicFramePr>
          <p:nvPr>
            <p:extLst>
              <p:ext uri="{D42A27DB-BD31-4B8C-83A1-F6EECF244321}">
                <p14:modId xmlns:p14="http://schemas.microsoft.com/office/powerpoint/2010/main" val="1872673330"/>
              </p:ext>
            </p:extLst>
          </p:nvPr>
        </p:nvGraphicFramePr>
        <p:xfrm>
          <a:off x="609600" y="533401"/>
          <a:ext cx="5638801" cy="1371599"/>
        </p:xfrm>
        <a:graphic>
          <a:graphicData uri="http://schemas.openxmlformats.org/drawingml/2006/table">
            <a:tbl>
              <a:tblPr>
                <a:tableStyleId>{ED083AE6-46FA-4A59-8FB0-9F97EB10719F}</a:tableStyleId>
              </a:tblPr>
              <a:tblGrid>
                <a:gridCol w="2667001">
                  <a:extLst>
                    <a:ext uri="{9D8B030D-6E8A-4147-A177-3AD203B41FA5}">
                      <a16:colId xmlns="" xmlns:a16="http://schemas.microsoft.com/office/drawing/2014/main" val="20000"/>
                    </a:ext>
                  </a:extLst>
                </a:gridCol>
                <a:gridCol w="868847">
                  <a:extLst>
                    <a:ext uri="{9D8B030D-6E8A-4147-A177-3AD203B41FA5}">
                      <a16:colId xmlns="" xmlns:a16="http://schemas.microsoft.com/office/drawing/2014/main" val="20001"/>
                    </a:ext>
                  </a:extLst>
                </a:gridCol>
                <a:gridCol w="927773">
                  <a:extLst>
                    <a:ext uri="{9D8B030D-6E8A-4147-A177-3AD203B41FA5}">
                      <a16:colId xmlns="" xmlns:a16="http://schemas.microsoft.com/office/drawing/2014/main" val="20002"/>
                    </a:ext>
                  </a:extLst>
                </a:gridCol>
                <a:gridCol w="1175180">
                  <a:extLst>
                    <a:ext uri="{9D8B030D-6E8A-4147-A177-3AD203B41FA5}">
                      <a16:colId xmlns="" xmlns:a16="http://schemas.microsoft.com/office/drawing/2014/main" val="20003"/>
                    </a:ext>
                  </a:extLst>
                </a:gridCol>
              </a:tblGrid>
              <a:tr h="438347">
                <a:tc>
                  <a:txBody>
                    <a:bodyPr/>
                    <a:lstStyle/>
                    <a:p>
                      <a:pPr algn="ctr" fontAlgn="b"/>
                      <a:r>
                        <a:rPr lang="en-US" sz="1000" u="none" strike="noStrike" dirty="0">
                          <a:solidFill>
                            <a:schemeClr val="bg1"/>
                          </a:solidFill>
                          <a:latin typeface="Comic Sans MS" pitchFamily="66" charset="0"/>
                        </a:rPr>
                        <a:t>TRANSFER ALLOWANCE </a:t>
                      </a:r>
                      <a:r>
                        <a:rPr lang="en-US" sz="1000" u="none" strike="noStrike" dirty="0" smtClean="0">
                          <a:solidFill>
                            <a:schemeClr val="bg1"/>
                          </a:solidFill>
                          <a:latin typeface="Comic Sans MS" pitchFamily="66" charset="0"/>
                        </a:rPr>
                        <a:t>COMPUTATION</a:t>
                      </a:r>
                      <a:endParaRPr lang="en-US" sz="1000" b="1" i="0" u="none" strike="noStrike" dirty="0">
                        <a:solidFill>
                          <a:schemeClr val="bg1"/>
                        </a:solidFill>
                        <a:latin typeface="Comic Sans MS" pitchFamily="66" charset="0"/>
                      </a:endParaRPr>
                    </a:p>
                  </a:txBody>
                  <a:tcPr marL="0" marR="0" marT="0" marB="0" anchor="b">
                    <a:solidFill>
                      <a:schemeClr val="accent4"/>
                    </a:solidFill>
                  </a:tcPr>
                </a:tc>
                <a:tc>
                  <a:txBody>
                    <a:bodyPr/>
                    <a:lstStyle/>
                    <a:p>
                      <a:pPr algn="ctr" fontAlgn="b"/>
                      <a:r>
                        <a:rPr lang="en-US" sz="1000" u="none" strike="noStrike" dirty="0">
                          <a:solidFill>
                            <a:schemeClr val="bg1"/>
                          </a:solidFill>
                          <a:latin typeface="Comic Sans MS" pitchFamily="66" charset="0"/>
                        </a:rPr>
                        <a:t>NO. RECEIVED</a:t>
                      </a:r>
                      <a:endParaRPr lang="en-US" sz="1000" b="1" i="0" u="none" strike="noStrike" dirty="0">
                        <a:solidFill>
                          <a:schemeClr val="bg1"/>
                        </a:solidFill>
                        <a:latin typeface="Comic Sans MS" pitchFamily="66" charset="0"/>
                      </a:endParaRPr>
                    </a:p>
                  </a:txBody>
                  <a:tcPr marL="0" marR="0" marT="0" marB="0" anchor="b">
                    <a:solidFill>
                      <a:schemeClr val="accent4"/>
                    </a:solidFill>
                  </a:tcPr>
                </a:tc>
                <a:tc>
                  <a:txBody>
                    <a:bodyPr/>
                    <a:lstStyle/>
                    <a:p>
                      <a:pPr algn="ctr" fontAlgn="b"/>
                      <a:r>
                        <a:rPr lang="en-US" sz="1000" u="none" strike="noStrike" dirty="0">
                          <a:solidFill>
                            <a:schemeClr val="bg1"/>
                          </a:solidFill>
                          <a:latin typeface="Comic Sans MS" pitchFamily="66" charset="0"/>
                        </a:rPr>
                        <a:t>NO. COMPUTED</a:t>
                      </a:r>
                      <a:endParaRPr lang="en-US" sz="1000" b="1" i="0" u="none" strike="noStrike" dirty="0">
                        <a:solidFill>
                          <a:schemeClr val="bg1"/>
                        </a:solidFill>
                        <a:latin typeface="Comic Sans MS" pitchFamily="66" charset="0"/>
                      </a:endParaRPr>
                    </a:p>
                  </a:txBody>
                  <a:tcPr marL="0" marR="0" marT="0" marB="0" anchor="b">
                    <a:solidFill>
                      <a:schemeClr val="accent4"/>
                    </a:solidFill>
                  </a:tcPr>
                </a:tc>
                <a:tc>
                  <a:txBody>
                    <a:bodyPr/>
                    <a:lstStyle/>
                    <a:p>
                      <a:pPr algn="ctr" fontAlgn="b"/>
                      <a:r>
                        <a:rPr lang="en-US" sz="1000" u="none" strike="noStrike" dirty="0">
                          <a:solidFill>
                            <a:schemeClr val="bg1"/>
                          </a:solidFill>
                          <a:latin typeface="Comic Sans MS" pitchFamily="66" charset="0"/>
                        </a:rPr>
                        <a:t>ON-GOING</a:t>
                      </a:r>
                      <a:endParaRPr lang="en-US" sz="1000" b="1" i="0" u="none" strike="noStrike" dirty="0">
                        <a:solidFill>
                          <a:schemeClr val="bg1"/>
                        </a:solidFill>
                        <a:latin typeface="Comic Sans MS" pitchFamily="66" charset="0"/>
                      </a:endParaRPr>
                    </a:p>
                  </a:txBody>
                  <a:tcPr marL="0" marR="0" marT="0" marB="0" anchor="b">
                    <a:solidFill>
                      <a:schemeClr val="accent4"/>
                    </a:solidFill>
                  </a:tcPr>
                </a:tc>
                <a:extLst>
                  <a:ext uri="{0D108BD9-81ED-4DB2-BD59-A6C34878D82A}">
                    <a16:rowId xmlns="" xmlns:a16="http://schemas.microsoft.com/office/drawing/2014/main" val="10000"/>
                  </a:ext>
                </a:extLst>
              </a:tr>
              <a:tr h="311084">
                <a:tc>
                  <a:txBody>
                    <a:bodyPr/>
                    <a:lstStyle/>
                    <a:p>
                      <a:pPr marL="0" marR="0" indent="0" algn="l" defTabSz="914400" rtl="0" eaLnBrk="1" fontAlgn="b" latinLnBrk="0" hangingPunct="1">
                        <a:lnSpc>
                          <a:spcPct val="100000"/>
                        </a:lnSpc>
                        <a:spcBef>
                          <a:spcPts val="0"/>
                        </a:spcBef>
                        <a:spcAft>
                          <a:spcPts val="0"/>
                        </a:spcAft>
                        <a:buClrTx/>
                        <a:buSzTx/>
                        <a:buFontTx/>
                        <a:buNone/>
                        <a:tabLst/>
                        <a:defRPr/>
                      </a:pPr>
                      <a:endParaRPr lang="en-US" sz="800" b="0" i="0" u="none" strike="noStrike" dirty="0">
                        <a:solidFill>
                          <a:srgbClr val="000000"/>
                        </a:solidFill>
                        <a:latin typeface="Comic Sans MS" pitchFamily="66" charset="0"/>
                      </a:endParaRPr>
                    </a:p>
                    <a:p>
                      <a:pPr marL="0" marR="0" indent="0" algn="l" defTabSz="914400" rtl="0" eaLnBrk="1" fontAlgn="b" latinLnBrk="0" hangingPunct="1">
                        <a:lnSpc>
                          <a:spcPct val="100000"/>
                        </a:lnSpc>
                        <a:spcBef>
                          <a:spcPts val="0"/>
                        </a:spcBef>
                        <a:spcAft>
                          <a:spcPts val="0"/>
                        </a:spcAft>
                        <a:buClrTx/>
                        <a:buSzTx/>
                        <a:buFontTx/>
                        <a:buNone/>
                        <a:tabLst/>
                        <a:defRPr/>
                      </a:pPr>
                      <a:r>
                        <a:rPr lang="en-US" sz="800" b="0" i="0" u="none" strike="noStrike" baseline="0" dirty="0" smtClean="0">
                          <a:solidFill>
                            <a:srgbClr val="000000"/>
                          </a:solidFill>
                          <a:latin typeface="Comic Sans MS" pitchFamily="66" charset="0"/>
                        </a:rPr>
                        <a:t>   3</a:t>
                      </a:r>
                      <a:r>
                        <a:rPr lang="en-US" sz="800" b="0" i="0" u="none" strike="noStrike" baseline="30000" dirty="0" smtClean="0">
                          <a:solidFill>
                            <a:srgbClr val="000000"/>
                          </a:solidFill>
                          <a:latin typeface="Comic Sans MS" pitchFamily="66" charset="0"/>
                        </a:rPr>
                        <a:t>rd</a:t>
                      </a:r>
                      <a:r>
                        <a:rPr lang="en-US" sz="800" b="0" i="0" u="none" strike="noStrike" dirty="0" smtClean="0">
                          <a:solidFill>
                            <a:srgbClr val="000000"/>
                          </a:solidFill>
                          <a:latin typeface="Comic Sans MS" pitchFamily="66" charset="0"/>
                        </a:rPr>
                        <a:t> </a:t>
                      </a:r>
                      <a:r>
                        <a:rPr lang="en-US" sz="800" b="0" i="0" u="none" strike="noStrike" dirty="0">
                          <a:solidFill>
                            <a:srgbClr val="000000"/>
                          </a:solidFill>
                          <a:latin typeface="Comic Sans MS" pitchFamily="66" charset="0"/>
                        </a:rPr>
                        <a:t>Quarter </a:t>
                      </a:r>
                      <a:r>
                        <a:rPr lang="en-US" sz="800" b="0" i="0" u="none" strike="noStrike" dirty="0" smtClean="0">
                          <a:solidFill>
                            <a:srgbClr val="000000"/>
                          </a:solidFill>
                          <a:latin typeface="Comic Sans MS" pitchFamily="66" charset="0"/>
                        </a:rPr>
                        <a:t>2023</a:t>
                      </a:r>
                      <a:endParaRPr lang="en-US" sz="800" b="0" i="0" u="none" strike="noStrike" dirty="0">
                        <a:solidFill>
                          <a:srgbClr val="000000"/>
                        </a:solidFill>
                        <a:latin typeface="Comic Sans MS" pitchFamily="66" charset="0"/>
                      </a:endParaRPr>
                    </a:p>
                  </a:txBody>
                  <a:tcPr marL="0" marR="0" marT="0" marB="0" anchor="b">
                    <a:solidFill>
                      <a:schemeClr val="accent4">
                        <a:lumMod val="20000"/>
                        <a:lumOff val="80000"/>
                      </a:schemeClr>
                    </a:solidFill>
                  </a:tcPr>
                </a:tc>
                <a:tc>
                  <a:txBody>
                    <a:bodyPr/>
                    <a:lstStyle/>
                    <a:p>
                      <a:pPr algn="ctr" rtl="0" fontAlgn="b"/>
                      <a:r>
                        <a:rPr lang="en-US" sz="800" b="0" i="0" u="none" strike="noStrike">
                          <a:solidFill>
                            <a:srgbClr val="000000"/>
                          </a:solidFill>
                          <a:effectLst/>
                          <a:latin typeface="Comic Sans MS"/>
                        </a:rPr>
                        <a:t>901</a:t>
                      </a:r>
                    </a:p>
                  </a:txBody>
                  <a:tcPr marL="9525" marR="9525" marT="9525" marB="0" anchor="b">
                    <a:solidFill>
                      <a:schemeClr val="accent4">
                        <a:lumMod val="20000"/>
                        <a:lumOff val="80000"/>
                      </a:schemeClr>
                    </a:solidFill>
                  </a:tcPr>
                </a:tc>
                <a:tc>
                  <a:txBody>
                    <a:bodyPr/>
                    <a:lstStyle/>
                    <a:p>
                      <a:pPr algn="ctr" rtl="0" fontAlgn="b"/>
                      <a:r>
                        <a:rPr lang="en-US" sz="800" b="0" i="0" u="none" strike="noStrike">
                          <a:solidFill>
                            <a:srgbClr val="000000"/>
                          </a:solidFill>
                          <a:effectLst/>
                          <a:latin typeface="Comic Sans MS"/>
                        </a:rPr>
                        <a:t>901</a:t>
                      </a:r>
                    </a:p>
                  </a:txBody>
                  <a:tcPr marL="9525" marR="9525" marT="9525" marB="0" anchor="b">
                    <a:solidFill>
                      <a:schemeClr val="accent4">
                        <a:lumMod val="20000"/>
                        <a:lumOff val="80000"/>
                      </a:schemeClr>
                    </a:solidFill>
                  </a:tcPr>
                </a:tc>
                <a:tc>
                  <a:txBody>
                    <a:bodyPr/>
                    <a:lstStyle/>
                    <a:p>
                      <a:pPr algn="ctr" rtl="0" fontAlgn="b"/>
                      <a:r>
                        <a:rPr lang="en-US" sz="800" b="0" i="0" u="none" strike="noStrike" dirty="0">
                          <a:solidFill>
                            <a:srgbClr val="000000"/>
                          </a:solidFill>
                          <a:effectLst/>
                          <a:latin typeface="Comic Sans MS"/>
                        </a:rPr>
                        <a:t>0</a:t>
                      </a:r>
                    </a:p>
                  </a:txBody>
                  <a:tcPr marL="9525" marR="9525" marT="9525" marB="0" anchor="b">
                    <a:solidFill>
                      <a:schemeClr val="accent4">
                        <a:lumMod val="20000"/>
                        <a:lumOff val="80000"/>
                      </a:schemeClr>
                    </a:solidFill>
                  </a:tcPr>
                </a:tc>
                <a:extLst>
                  <a:ext uri="{0D108BD9-81ED-4DB2-BD59-A6C34878D82A}">
                    <a16:rowId xmlns="" xmlns:a16="http://schemas.microsoft.com/office/drawing/2014/main" val="10001"/>
                  </a:ext>
                </a:extLst>
              </a:tr>
              <a:tr h="311084">
                <a:tc>
                  <a:txBody>
                    <a:bodyPr/>
                    <a:lstStyle/>
                    <a:p>
                      <a:pPr marL="0" marR="0" indent="0" algn="l" defTabSz="914400" rtl="0" eaLnBrk="1" fontAlgn="b" latinLnBrk="0" hangingPunct="1">
                        <a:lnSpc>
                          <a:spcPct val="100000"/>
                        </a:lnSpc>
                        <a:spcBef>
                          <a:spcPts val="0"/>
                        </a:spcBef>
                        <a:spcAft>
                          <a:spcPts val="0"/>
                        </a:spcAft>
                        <a:buClrTx/>
                        <a:buSzTx/>
                        <a:buFontTx/>
                        <a:buNone/>
                        <a:tabLst/>
                        <a:defRPr/>
                      </a:pPr>
                      <a:endParaRPr lang="en-US" sz="800" b="0" i="0" u="none" strike="noStrike" dirty="0">
                        <a:solidFill>
                          <a:srgbClr val="000000"/>
                        </a:solidFill>
                        <a:latin typeface="Comic Sans MS" pitchFamily="66" charset="0"/>
                      </a:endParaRPr>
                    </a:p>
                    <a:p>
                      <a:pPr marL="0" marR="0" indent="0" algn="l" defTabSz="914400" rtl="0" eaLnBrk="1" fontAlgn="b" latinLnBrk="0" hangingPunct="1">
                        <a:lnSpc>
                          <a:spcPct val="100000"/>
                        </a:lnSpc>
                        <a:spcBef>
                          <a:spcPts val="0"/>
                        </a:spcBef>
                        <a:spcAft>
                          <a:spcPts val="0"/>
                        </a:spcAft>
                        <a:buClrTx/>
                        <a:buSzTx/>
                        <a:buFontTx/>
                        <a:buNone/>
                        <a:tabLst/>
                        <a:defRPr/>
                      </a:pPr>
                      <a:r>
                        <a:rPr lang="en-US" sz="800" b="0" i="0" u="none" strike="noStrike" baseline="0" dirty="0" smtClean="0">
                          <a:solidFill>
                            <a:srgbClr val="000000"/>
                          </a:solidFill>
                          <a:latin typeface="Comic Sans MS" pitchFamily="66" charset="0"/>
                        </a:rPr>
                        <a:t>   4th</a:t>
                      </a:r>
                      <a:r>
                        <a:rPr lang="en-US" sz="800" b="0" i="0" u="none" strike="noStrike" dirty="0" smtClean="0">
                          <a:solidFill>
                            <a:srgbClr val="000000"/>
                          </a:solidFill>
                          <a:latin typeface="Comic Sans MS" pitchFamily="66" charset="0"/>
                        </a:rPr>
                        <a:t> </a:t>
                      </a:r>
                      <a:r>
                        <a:rPr lang="en-US" sz="800" b="0" i="0" u="none" strike="noStrike" dirty="0">
                          <a:solidFill>
                            <a:srgbClr val="000000"/>
                          </a:solidFill>
                          <a:latin typeface="Comic Sans MS" pitchFamily="66" charset="0"/>
                        </a:rPr>
                        <a:t>Quarter </a:t>
                      </a:r>
                      <a:r>
                        <a:rPr lang="en-US" sz="800" b="0" i="0" u="none" strike="noStrike" dirty="0" smtClean="0">
                          <a:solidFill>
                            <a:srgbClr val="000000"/>
                          </a:solidFill>
                          <a:latin typeface="Comic Sans MS" pitchFamily="66" charset="0"/>
                        </a:rPr>
                        <a:t>2023</a:t>
                      </a:r>
                      <a:endParaRPr lang="en-US" sz="800" b="0" i="0" u="none" strike="noStrike" dirty="0">
                        <a:solidFill>
                          <a:srgbClr val="000000"/>
                        </a:solidFill>
                        <a:latin typeface="Comic Sans MS" pitchFamily="66" charset="0"/>
                      </a:endParaRPr>
                    </a:p>
                  </a:txBody>
                  <a:tcPr marL="0" marR="0" marT="0" marB="0" anchor="b">
                    <a:solidFill>
                      <a:schemeClr val="accent4">
                        <a:lumMod val="20000"/>
                        <a:lumOff val="80000"/>
                      </a:schemeClr>
                    </a:solidFill>
                  </a:tcPr>
                </a:tc>
                <a:tc>
                  <a:txBody>
                    <a:bodyPr/>
                    <a:lstStyle/>
                    <a:p>
                      <a:pPr algn="ctr" rtl="0" fontAlgn="b"/>
                      <a:r>
                        <a:rPr lang="en-US" sz="800" b="0" i="0" u="none" strike="noStrike">
                          <a:solidFill>
                            <a:srgbClr val="000000"/>
                          </a:solidFill>
                          <a:effectLst/>
                          <a:latin typeface="Comic Sans MS"/>
                        </a:rPr>
                        <a:t>482</a:t>
                      </a:r>
                    </a:p>
                  </a:txBody>
                  <a:tcPr marL="9525" marR="9525" marT="9525" marB="0" anchor="b">
                    <a:solidFill>
                      <a:schemeClr val="accent4">
                        <a:lumMod val="20000"/>
                        <a:lumOff val="80000"/>
                      </a:schemeClr>
                    </a:solidFill>
                  </a:tcPr>
                </a:tc>
                <a:tc>
                  <a:txBody>
                    <a:bodyPr/>
                    <a:lstStyle/>
                    <a:p>
                      <a:pPr algn="ctr" rtl="0" fontAlgn="b"/>
                      <a:r>
                        <a:rPr lang="en-US" sz="800" b="0" i="0" u="none" strike="noStrike">
                          <a:solidFill>
                            <a:srgbClr val="000000"/>
                          </a:solidFill>
                          <a:effectLst/>
                          <a:latin typeface="Comic Sans MS"/>
                        </a:rPr>
                        <a:t>482</a:t>
                      </a:r>
                    </a:p>
                  </a:txBody>
                  <a:tcPr marL="9525" marR="9525" marT="9525" marB="0" anchor="b">
                    <a:solidFill>
                      <a:schemeClr val="accent4">
                        <a:lumMod val="20000"/>
                        <a:lumOff val="80000"/>
                      </a:schemeClr>
                    </a:solidFill>
                  </a:tcPr>
                </a:tc>
                <a:tc>
                  <a:txBody>
                    <a:bodyPr/>
                    <a:lstStyle/>
                    <a:p>
                      <a:pPr algn="ctr" rtl="0" fontAlgn="b"/>
                      <a:r>
                        <a:rPr lang="en-US" sz="800" b="0" i="0" u="none" strike="noStrike" dirty="0">
                          <a:solidFill>
                            <a:srgbClr val="000000"/>
                          </a:solidFill>
                          <a:effectLst/>
                          <a:latin typeface="Comic Sans MS"/>
                        </a:rPr>
                        <a:t>0</a:t>
                      </a:r>
                    </a:p>
                  </a:txBody>
                  <a:tcPr marL="9525" marR="9525" marT="9525" marB="0" anchor="b">
                    <a:solidFill>
                      <a:schemeClr val="accent4">
                        <a:lumMod val="20000"/>
                        <a:lumOff val="80000"/>
                      </a:schemeClr>
                    </a:solidFill>
                  </a:tcPr>
                </a:tc>
                <a:extLst>
                  <a:ext uri="{0D108BD9-81ED-4DB2-BD59-A6C34878D82A}">
                    <a16:rowId xmlns="" xmlns:a16="http://schemas.microsoft.com/office/drawing/2014/main" val="10003"/>
                  </a:ext>
                </a:extLst>
              </a:tr>
              <a:tr h="311084">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800" b="1" i="0" u="none" strike="noStrike" dirty="0" smtClean="0">
                          <a:solidFill>
                            <a:srgbClr val="000000"/>
                          </a:solidFill>
                          <a:latin typeface="Comic Sans MS" pitchFamily="66" charset="0"/>
                        </a:rPr>
                        <a:t>   Total</a:t>
                      </a:r>
                      <a:endParaRPr lang="en-US" sz="800" b="1" i="0" u="none" strike="noStrike" dirty="0">
                        <a:solidFill>
                          <a:srgbClr val="000000"/>
                        </a:solidFill>
                        <a:latin typeface="Comic Sans MS" pitchFamily="66" charset="0"/>
                      </a:endParaRPr>
                    </a:p>
                  </a:txBody>
                  <a:tcPr marL="0" marR="0" marT="0" marB="0" anchor="b">
                    <a:solidFill>
                      <a:schemeClr val="accent4">
                        <a:lumMod val="20000"/>
                        <a:lumOff val="80000"/>
                      </a:schemeClr>
                    </a:solidFill>
                  </a:tcPr>
                </a:tc>
                <a:tc>
                  <a:txBody>
                    <a:bodyPr/>
                    <a:lstStyle/>
                    <a:p>
                      <a:pPr algn="ctr" fontAlgn="b"/>
                      <a:r>
                        <a:rPr lang="en-US" sz="800" b="1" i="0" u="none" strike="noStrike" dirty="0">
                          <a:solidFill>
                            <a:srgbClr val="000000"/>
                          </a:solidFill>
                          <a:effectLst/>
                          <a:latin typeface="Comic Sans MS"/>
                        </a:rPr>
                        <a:t>1383</a:t>
                      </a:r>
                    </a:p>
                  </a:txBody>
                  <a:tcPr marL="9525" marR="9525" marT="9525" marB="0" anchor="b">
                    <a:solidFill>
                      <a:schemeClr val="accent4">
                        <a:lumMod val="20000"/>
                        <a:lumOff val="80000"/>
                      </a:schemeClr>
                    </a:solidFill>
                  </a:tcPr>
                </a:tc>
                <a:tc>
                  <a:txBody>
                    <a:bodyPr/>
                    <a:lstStyle/>
                    <a:p>
                      <a:pPr algn="ctr" fontAlgn="b"/>
                      <a:r>
                        <a:rPr lang="en-US" sz="800" b="1" i="0" u="none" strike="noStrike" dirty="0">
                          <a:solidFill>
                            <a:srgbClr val="000000"/>
                          </a:solidFill>
                          <a:effectLst/>
                          <a:latin typeface="Comic Sans MS"/>
                        </a:rPr>
                        <a:t>1383</a:t>
                      </a:r>
                    </a:p>
                  </a:txBody>
                  <a:tcPr marL="9525" marR="9525" marT="9525" marB="0" anchor="b">
                    <a:solidFill>
                      <a:schemeClr val="accent4">
                        <a:lumMod val="20000"/>
                        <a:lumOff val="80000"/>
                      </a:schemeClr>
                    </a:solidFill>
                  </a:tcPr>
                </a:tc>
                <a:tc>
                  <a:txBody>
                    <a:bodyPr/>
                    <a:lstStyle/>
                    <a:p>
                      <a:pPr algn="ctr" fontAlgn="b"/>
                      <a:r>
                        <a:rPr lang="en-US" sz="800" b="1" i="0" u="none" strike="noStrike" dirty="0">
                          <a:solidFill>
                            <a:srgbClr val="000000"/>
                          </a:solidFill>
                          <a:effectLst/>
                          <a:latin typeface="Comic Sans MS"/>
                        </a:rPr>
                        <a:t>0</a:t>
                      </a:r>
                    </a:p>
                  </a:txBody>
                  <a:tcPr marL="9525" marR="9525" marT="9525" marB="0" anchor="b">
                    <a:solidFill>
                      <a:schemeClr val="accent4">
                        <a:lumMod val="20000"/>
                        <a:lumOff val="80000"/>
                      </a:schemeClr>
                    </a:solidFill>
                  </a:tcPr>
                </a:tc>
                <a:extLst>
                  <a:ext uri="{0D108BD9-81ED-4DB2-BD59-A6C34878D82A}">
                    <a16:rowId xmlns="" xmlns:a16="http://schemas.microsoft.com/office/drawing/2014/main" val="10005"/>
                  </a:ext>
                </a:extLst>
              </a:tr>
            </a:tbl>
          </a:graphicData>
        </a:graphic>
      </p:graphicFrame>
      <p:sp>
        <p:nvSpPr>
          <p:cNvPr id="9" name="TextBox 8"/>
          <p:cNvSpPr txBox="1"/>
          <p:nvPr/>
        </p:nvSpPr>
        <p:spPr>
          <a:xfrm>
            <a:off x="609600" y="2057400"/>
            <a:ext cx="5029200" cy="276999"/>
          </a:xfrm>
          <a:prstGeom prst="rect">
            <a:avLst/>
          </a:prstGeom>
          <a:noFill/>
        </p:spPr>
        <p:txBody>
          <a:bodyPr wrap="square" rtlCol="0">
            <a:spAutoFit/>
          </a:bodyPr>
          <a:lstStyle/>
          <a:p>
            <a:r>
              <a:rPr lang="en-US" sz="1200" b="1" dirty="0">
                <a:latin typeface="Comic Sans MS" pitchFamily="66" charset="0"/>
              </a:rPr>
              <a:t>Chart 7: </a:t>
            </a:r>
            <a:r>
              <a:rPr lang="en-US" sz="1200" dirty="0">
                <a:latin typeface="Comic Sans MS" pitchFamily="66" charset="0"/>
              </a:rPr>
              <a:t>Summary of Transfer Allowances Activities</a:t>
            </a:r>
          </a:p>
        </p:txBody>
      </p:sp>
      <p:graphicFrame>
        <p:nvGraphicFramePr>
          <p:cNvPr id="11" name="Chart 10"/>
          <p:cNvGraphicFramePr>
            <a:graphicFrameLocks/>
          </p:cNvGraphicFramePr>
          <p:nvPr>
            <p:extLst>
              <p:ext uri="{D42A27DB-BD31-4B8C-83A1-F6EECF244321}">
                <p14:modId xmlns:p14="http://schemas.microsoft.com/office/powerpoint/2010/main" val="2795108310"/>
              </p:ext>
            </p:extLst>
          </p:nvPr>
        </p:nvGraphicFramePr>
        <p:xfrm>
          <a:off x="990600" y="2514600"/>
          <a:ext cx="5029200" cy="32004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12</a:t>
            </a:fld>
            <a:endParaRPr lang="en-US"/>
          </a:p>
        </p:txBody>
      </p:sp>
      <p:sp>
        <p:nvSpPr>
          <p:cNvPr id="5" name="Rectangle 9"/>
          <p:cNvSpPr>
            <a:spLocks noChangeArrowheads="1"/>
          </p:cNvSpPr>
          <p:nvPr/>
        </p:nvSpPr>
        <p:spPr bwMode="auto">
          <a:xfrm>
            <a:off x="457200" y="914402"/>
            <a:ext cx="5372100" cy="461665"/>
          </a:xfrm>
          <a:prstGeom prst="rect">
            <a:avLst/>
          </a:prstGeom>
          <a:noFill/>
          <a:ln w="9525">
            <a:noFill/>
            <a:miter lim="800000"/>
            <a:headEnd/>
            <a:tailEnd/>
          </a:ln>
        </p:spPr>
        <p:txBody>
          <a:bodyPr wrap="square">
            <a:spAutoFit/>
          </a:bodyPr>
          <a:lstStyle/>
          <a:p>
            <a:pPr algn="ctr"/>
            <a:r>
              <a:rPr lang="en-US" sz="1200" b="1" dirty="0">
                <a:latin typeface="Comic Sans MS" pitchFamily="66" charset="0"/>
              </a:rPr>
              <a:t>Table 9:</a:t>
            </a:r>
            <a:r>
              <a:rPr lang="en-US" sz="1200" dirty="0">
                <a:latin typeface="Comic Sans MS" pitchFamily="66" charset="0"/>
              </a:rPr>
              <a:t> </a:t>
            </a:r>
            <a:r>
              <a:rPr lang="en-GB" sz="1200" b="1" dirty="0">
                <a:latin typeface="Comic Sans MS" pitchFamily="66" charset="0"/>
              </a:rPr>
              <a:t>Showing the comparative analysis of Number Plates Produced between </a:t>
            </a:r>
            <a:r>
              <a:rPr lang="en-GB" sz="1200" b="1" dirty="0" smtClean="0">
                <a:latin typeface="Comic Sans MS" pitchFamily="66" charset="0"/>
              </a:rPr>
              <a:t>3</a:t>
            </a:r>
            <a:r>
              <a:rPr lang="en-GB" sz="1200" b="1" baseline="30000" dirty="0" smtClean="0">
                <a:latin typeface="Comic Sans MS" pitchFamily="66" charset="0"/>
              </a:rPr>
              <a:t>rd</a:t>
            </a:r>
            <a:r>
              <a:rPr lang="en-GB" sz="1200" b="1" dirty="0" smtClean="0">
                <a:latin typeface="Comic Sans MS" pitchFamily="66" charset="0"/>
              </a:rPr>
              <a:t> Quarter, 2023 </a:t>
            </a:r>
            <a:r>
              <a:rPr lang="en-GB" sz="1200" b="1" dirty="0">
                <a:latin typeface="Comic Sans MS" pitchFamily="66" charset="0"/>
              </a:rPr>
              <a:t>and </a:t>
            </a:r>
            <a:r>
              <a:rPr lang="en-GB" sz="1200" b="1" dirty="0" smtClean="0">
                <a:latin typeface="Comic Sans MS" pitchFamily="66" charset="0"/>
              </a:rPr>
              <a:t>4</a:t>
            </a:r>
            <a:r>
              <a:rPr lang="en-GB" sz="1200" b="1" baseline="30000" dirty="0" smtClean="0">
                <a:latin typeface="Comic Sans MS" pitchFamily="66" charset="0"/>
              </a:rPr>
              <a:t>th</a:t>
            </a:r>
            <a:r>
              <a:rPr lang="en-GB" sz="1200" b="1" dirty="0" smtClean="0">
                <a:latin typeface="Comic Sans MS" pitchFamily="66" charset="0"/>
              </a:rPr>
              <a:t> Quarter</a:t>
            </a:r>
            <a:r>
              <a:rPr lang="en-GB" sz="1200" b="1" dirty="0">
                <a:latin typeface="Comic Sans MS" pitchFamily="66" charset="0"/>
              </a:rPr>
              <a:t>, 2023</a:t>
            </a:r>
            <a:endParaRPr lang="en-US" sz="2000" dirty="0">
              <a:latin typeface="Comic Sans MS" pitchFamily="66" charset="0"/>
              <a:ea typeface="Times New Roman"/>
              <a:cs typeface="Times New Roman"/>
            </a:endParaRPr>
          </a:p>
        </p:txBody>
      </p:sp>
      <p:pic>
        <p:nvPicPr>
          <p:cNvPr id="7"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grpSp>
        <p:nvGrpSpPr>
          <p:cNvPr id="8" name="Group 7"/>
          <p:cNvGrpSpPr/>
          <p:nvPr/>
        </p:nvGrpSpPr>
        <p:grpSpPr>
          <a:xfrm>
            <a:off x="563246" y="152401"/>
            <a:ext cx="5731509" cy="761999"/>
            <a:chOff x="0" y="-53736"/>
            <a:chExt cx="5731509" cy="582400"/>
          </a:xfrm>
        </p:grpSpPr>
        <p:sp>
          <p:nvSpPr>
            <p:cNvPr id="9" name="Rounded Rectangle 8"/>
            <p:cNvSpPr/>
            <p:nvPr/>
          </p:nvSpPr>
          <p:spPr>
            <a:xfrm>
              <a:off x="0" y="4504"/>
              <a:ext cx="5731509" cy="524160"/>
            </a:xfrm>
            <a:prstGeom prst="roundRect">
              <a:avLst/>
            </a:prstGeom>
            <a:gradFill rotWithShape="0">
              <a:gsLst>
                <a:gs pos="0">
                  <a:schemeClr val="tx2"/>
                </a:gs>
                <a:gs pos="50000">
                  <a:schemeClr val="accent1">
                    <a:tint val="44500"/>
                    <a:satMod val="160000"/>
                  </a:schemeClr>
                </a:gs>
                <a:gs pos="100000">
                  <a:schemeClr val="accent1">
                    <a:tint val="23500"/>
                    <a:satMod val="160000"/>
                  </a:schemeClr>
                </a:gs>
              </a:gsLst>
              <a:lin ang="5400000" scaled="0"/>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Rounded Rectangle 4"/>
            <p:cNvSpPr/>
            <p:nvPr/>
          </p:nvSpPr>
          <p:spPr>
            <a:xfrm>
              <a:off x="25587" y="-53736"/>
              <a:ext cx="5680335" cy="4729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en-US" sz="2000" b="0" kern="1200" dirty="0">
                  <a:solidFill>
                    <a:srgbClr val="FF0000"/>
                  </a:solidFill>
                  <a:latin typeface="Comic Sans MS" pitchFamily="66" charset="0"/>
                </a:rPr>
                <a:t>Motor Vehicle Administration </a:t>
              </a:r>
            </a:p>
          </p:txBody>
        </p:sp>
      </p:grpSp>
      <p:graphicFrame>
        <p:nvGraphicFramePr>
          <p:cNvPr id="4" name="Table 3"/>
          <p:cNvGraphicFramePr>
            <a:graphicFrameLocks noGrp="1"/>
          </p:cNvGraphicFramePr>
          <p:nvPr>
            <p:extLst>
              <p:ext uri="{D42A27DB-BD31-4B8C-83A1-F6EECF244321}">
                <p14:modId xmlns:p14="http://schemas.microsoft.com/office/powerpoint/2010/main" val="2311284895"/>
              </p:ext>
            </p:extLst>
          </p:nvPr>
        </p:nvGraphicFramePr>
        <p:xfrm>
          <a:off x="685802" y="1376064"/>
          <a:ext cx="5583365" cy="7343671"/>
        </p:xfrm>
        <a:graphic>
          <a:graphicData uri="http://schemas.openxmlformats.org/drawingml/2006/table">
            <a:tbl>
              <a:tblPr firstRow="1" firstCol="1" bandRow="1">
                <a:tableStyleId>{5C22544A-7EE6-4342-B048-85BDC9FD1C3A}</a:tableStyleId>
              </a:tblPr>
              <a:tblGrid>
                <a:gridCol w="568911">
                  <a:extLst>
                    <a:ext uri="{9D8B030D-6E8A-4147-A177-3AD203B41FA5}">
                      <a16:colId xmlns="" xmlns:a16="http://schemas.microsoft.com/office/drawing/2014/main" val="2451096732"/>
                    </a:ext>
                  </a:extLst>
                </a:gridCol>
                <a:gridCol w="1327463">
                  <a:extLst>
                    <a:ext uri="{9D8B030D-6E8A-4147-A177-3AD203B41FA5}">
                      <a16:colId xmlns="" xmlns:a16="http://schemas.microsoft.com/office/drawing/2014/main" val="3071452761"/>
                    </a:ext>
                  </a:extLst>
                </a:gridCol>
                <a:gridCol w="1389460">
                  <a:extLst>
                    <a:ext uri="{9D8B030D-6E8A-4147-A177-3AD203B41FA5}">
                      <a16:colId xmlns="" xmlns:a16="http://schemas.microsoft.com/office/drawing/2014/main" val="24307769"/>
                    </a:ext>
                  </a:extLst>
                </a:gridCol>
                <a:gridCol w="1389460">
                  <a:extLst>
                    <a:ext uri="{9D8B030D-6E8A-4147-A177-3AD203B41FA5}">
                      <a16:colId xmlns="" xmlns:a16="http://schemas.microsoft.com/office/drawing/2014/main" val="304783800"/>
                    </a:ext>
                  </a:extLst>
                </a:gridCol>
                <a:gridCol w="908071">
                  <a:extLst>
                    <a:ext uri="{9D8B030D-6E8A-4147-A177-3AD203B41FA5}">
                      <a16:colId xmlns="" xmlns:a16="http://schemas.microsoft.com/office/drawing/2014/main" val="601393096"/>
                    </a:ext>
                  </a:extLst>
                </a:gridCol>
              </a:tblGrid>
              <a:tr h="340336">
                <a:tc>
                  <a:txBody>
                    <a:bodyPr/>
                    <a:lstStyle/>
                    <a:p>
                      <a:pPr algn="ctr" rtl="0" fontAlgn="ctr"/>
                      <a:r>
                        <a:rPr lang="en-GB" sz="800" u="none" strike="noStrike" dirty="0">
                          <a:effectLst/>
                          <a:latin typeface="Comic Sans MS" panose="030F0702030302020204" pitchFamily="66" charset="0"/>
                        </a:rPr>
                        <a:t>S/N</a:t>
                      </a:r>
                      <a:endParaRPr lang="en-GB" sz="800" b="1" i="0" u="none" strike="noStrike" dirty="0">
                        <a:solidFill>
                          <a:srgbClr val="FFFFFF"/>
                        </a:solidFill>
                        <a:effectLst/>
                        <a:latin typeface="Comic Sans MS" panose="030F0702030302020204" pitchFamily="66" charset="0"/>
                      </a:endParaRPr>
                    </a:p>
                  </a:txBody>
                  <a:tcPr marL="6733" marR="6733" marT="6733" marB="0" anchor="ctr"/>
                </a:tc>
                <a:tc>
                  <a:txBody>
                    <a:bodyPr/>
                    <a:lstStyle/>
                    <a:p>
                      <a:pPr algn="ctr" rtl="0" fontAlgn="ctr"/>
                      <a:r>
                        <a:rPr lang="en-GB" sz="800" u="none" strike="noStrike" dirty="0">
                          <a:effectLst/>
                          <a:latin typeface="Comic Sans MS" panose="030F0702030302020204" pitchFamily="66" charset="0"/>
                        </a:rPr>
                        <a:t>Category</a:t>
                      </a:r>
                      <a:endParaRPr lang="en-GB" sz="800" b="1" i="0" u="none" strike="noStrike" dirty="0">
                        <a:solidFill>
                          <a:srgbClr val="FFFFFF"/>
                        </a:solidFill>
                        <a:effectLst/>
                        <a:latin typeface="Comic Sans MS" panose="030F0702030302020204" pitchFamily="66" charset="0"/>
                      </a:endParaRPr>
                    </a:p>
                  </a:txBody>
                  <a:tcPr marL="6733" marR="6733" marT="6733" marB="0" anchor="ctr"/>
                </a:tc>
                <a:tc>
                  <a:txBody>
                    <a:bodyPr/>
                    <a:lstStyle/>
                    <a:p>
                      <a:pPr algn="ctr" rtl="0" fontAlgn="ctr"/>
                      <a:r>
                        <a:rPr lang="en-GB" sz="800" u="none" strike="noStrike" dirty="0" smtClean="0">
                          <a:effectLst/>
                          <a:latin typeface="Comic Sans MS" panose="030F0702030302020204" pitchFamily="66" charset="0"/>
                        </a:rPr>
                        <a:t>3rd </a:t>
                      </a:r>
                      <a:r>
                        <a:rPr lang="en-GB" sz="800" u="none" strike="noStrike" dirty="0">
                          <a:effectLst/>
                          <a:latin typeface="Comic Sans MS" panose="030F0702030302020204" pitchFamily="66" charset="0"/>
                        </a:rPr>
                        <a:t>Quarter, 2023</a:t>
                      </a:r>
                      <a:endParaRPr lang="en-GB" sz="800" b="1" i="0" u="none" strike="noStrike" dirty="0">
                        <a:solidFill>
                          <a:srgbClr val="FFFFFF"/>
                        </a:solidFill>
                        <a:effectLst/>
                        <a:latin typeface="Comic Sans MS" panose="030F0702030302020204" pitchFamily="66" charset="0"/>
                      </a:endParaRPr>
                    </a:p>
                  </a:txBody>
                  <a:tcPr marL="6733" marR="6733" marT="6733" marB="0" anchor="ctr"/>
                </a:tc>
                <a:tc>
                  <a:txBody>
                    <a:bodyPr/>
                    <a:lstStyle/>
                    <a:p>
                      <a:pPr algn="ctr" rtl="0" fontAlgn="ctr"/>
                      <a:r>
                        <a:rPr lang="en-GB" sz="800" u="none" strike="noStrike" dirty="0" smtClean="0">
                          <a:effectLst/>
                          <a:latin typeface="Comic Sans MS" panose="030F0702030302020204" pitchFamily="66" charset="0"/>
                        </a:rPr>
                        <a:t>4</a:t>
                      </a:r>
                      <a:r>
                        <a:rPr lang="en-GB" sz="800" u="none" strike="noStrike" baseline="30000" dirty="0" smtClean="0">
                          <a:effectLst/>
                          <a:latin typeface="Comic Sans MS" panose="030F0702030302020204" pitchFamily="66" charset="0"/>
                        </a:rPr>
                        <a:t>th</a:t>
                      </a:r>
                      <a:r>
                        <a:rPr lang="en-GB" sz="800" u="none" strike="noStrike" baseline="0" dirty="0" smtClean="0">
                          <a:effectLst/>
                          <a:latin typeface="Comic Sans MS" panose="030F0702030302020204" pitchFamily="66" charset="0"/>
                        </a:rPr>
                        <a:t> </a:t>
                      </a:r>
                      <a:r>
                        <a:rPr lang="en-GB" sz="800" u="none" strike="noStrike" dirty="0" smtClean="0">
                          <a:effectLst/>
                          <a:latin typeface="Comic Sans MS" panose="030F0702030302020204" pitchFamily="66" charset="0"/>
                        </a:rPr>
                        <a:t>Quarter</a:t>
                      </a:r>
                      <a:r>
                        <a:rPr lang="en-GB" sz="800" u="none" strike="noStrike" dirty="0">
                          <a:effectLst/>
                          <a:latin typeface="Comic Sans MS" panose="030F0702030302020204" pitchFamily="66" charset="0"/>
                        </a:rPr>
                        <a:t>, 2023</a:t>
                      </a:r>
                      <a:endParaRPr lang="en-GB" sz="800" b="1" i="0" u="none" strike="noStrike" dirty="0">
                        <a:solidFill>
                          <a:srgbClr val="FFFFFF"/>
                        </a:solidFill>
                        <a:effectLst/>
                        <a:latin typeface="Comic Sans MS" panose="030F0702030302020204" pitchFamily="66" charset="0"/>
                      </a:endParaRPr>
                    </a:p>
                  </a:txBody>
                  <a:tcPr marL="6733" marR="6733" marT="6733" marB="0" anchor="ctr"/>
                </a:tc>
                <a:tc>
                  <a:txBody>
                    <a:bodyPr/>
                    <a:lstStyle/>
                    <a:p>
                      <a:pPr algn="ctr" rtl="0" fontAlgn="ctr"/>
                      <a:r>
                        <a:rPr lang="en-GB" sz="800" u="none" strike="noStrike" dirty="0">
                          <a:effectLst/>
                          <a:latin typeface="Comic Sans MS" panose="030F0702030302020204" pitchFamily="66" charset="0"/>
                        </a:rPr>
                        <a:t>DIFFERENCE</a:t>
                      </a:r>
                      <a:endParaRPr lang="en-GB" sz="800" b="1" i="0" u="none" strike="noStrike" dirty="0">
                        <a:solidFill>
                          <a:srgbClr val="FFFFFF"/>
                        </a:solidFill>
                        <a:effectLst/>
                        <a:latin typeface="Comic Sans MS" panose="030F0702030302020204" pitchFamily="66" charset="0"/>
                      </a:endParaRPr>
                    </a:p>
                  </a:txBody>
                  <a:tcPr marL="6733" marR="6733" marT="6733" marB="0" anchor="ctr"/>
                </a:tc>
                <a:extLst>
                  <a:ext uri="{0D108BD9-81ED-4DB2-BD59-A6C34878D82A}">
                    <a16:rowId xmlns="" xmlns:a16="http://schemas.microsoft.com/office/drawing/2014/main" val="3457024205"/>
                  </a:ext>
                </a:extLst>
              </a:tr>
              <a:tr h="317646">
                <a:tc>
                  <a:txBody>
                    <a:bodyPr/>
                    <a:lstStyle/>
                    <a:p>
                      <a:pPr algn="ctr" rtl="0" fontAlgn="ctr"/>
                      <a:r>
                        <a:rPr lang="en-GB" sz="800" u="none" strike="noStrike">
                          <a:effectLst/>
                          <a:latin typeface="Comic Sans MS" panose="030F0702030302020204" pitchFamily="66" charset="0"/>
                        </a:rPr>
                        <a:t>1</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dirty="0">
                          <a:effectLst/>
                          <a:latin typeface="Comic Sans MS" panose="030F0702030302020204" pitchFamily="66" charset="0"/>
                        </a:rPr>
                        <a:t>Government Motor Vehicle</a:t>
                      </a:r>
                      <a:endParaRPr lang="en-GB" sz="800" b="0" i="0" u="none" strike="noStrike" dirty="0">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dirty="0">
                          <a:solidFill>
                            <a:srgbClr val="000000"/>
                          </a:solidFill>
                          <a:effectLst/>
                          <a:latin typeface="Comic Sans MS"/>
                        </a:rPr>
                        <a:t>1,929</a:t>
                      </a:r>
                    </a:p>
                  </a:txBody>
                  <a:tcPr marL="9525" marR="9525" marT="9525" marB="0" anchor="ctr"/>
                </a:tc>
                <a:tc>
                  <a:txBody>
                    <a:bodyPr/>
                    <a:lstStyle/>
                    <a:p>
                      <a:pPr algn="ctr" fontAlgn="ctr"/>
                      <a:r>
                        <a:rPr lang="en-US" sz="800" b="0" i="0" u="none" strike="noStrike">
                          <a:solidFill>
                            <a:srgbClr val="000000"/>
                          </a:solidFill>
                          <a:effectLst/>
                          <a:latin typeface="Comic Sans MS"/>
                        </a:rPr>
                        <a:t>2196</a:t>
                      </a:r>
                    </a:p>
                  </a:txBody>
                  <a:tcPr marL="9525" marR="9525" marT="9525" marB="0" anchor="ctr"/>
                </a:tc>
                <a:tc>
                  <a:txBody>
                    <a:bodyPr/>
                    <a:lstStyle/>
                    <a:p>
                      <a:pPr algn="ctr" fontAlgn="ctr"/>
                      <a:r>
                        <a:rPr lang="en-US" sz="800" b="1" i="0" u="none" strike="noStrike">
                          <a:solidFill>
                            <a:srgbClr val="000000"/>
                          </a:solidFill>
                          <a:effectLst/>
                          <a:latin typeface="Arial"/>
                        </a:rPr>
                        <a:t>267</a:t>
                      </a:r>
                    </a:p>
                  </a:txBody>
                  <a:tcPr marL="9525" marR="9525" marT="9525" marB="0" anchor="ctr"/>
                </a:tc>
                <a:extLst>
                  <a:ext uri="{0D108BD9-81ED-4DB2-BD59-A6C34878D82A}">
                    <a16:rowId xmlns="" xmlns:a16="http://schemas.microsoft.com/office/drawing/2014/main" val="2326530965"/>
                  </a:ext>
                </a:extLst>
              </a:tr>
              <a:tr h="310083">
                <a:tc>
                  <a:txBody>
                    <a:bodyPr/>
                    <a:lstStyle/>
                    <a:p>
                      <a:pPr algn="ctr" rtl="0" fontAlgn="ctr"/>
                      <a:r>
                        <a:rPr lang="en-GB" sz="800" u="none" strike="noStrike">
                          <a:effectLst/>
                          <a:latin typeface="Comic Sans MS" panose="030F0702030302020204" pitchFamily="66" charset="0"/>
                        </a:rPr>
                        <a:t>2</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Government Articulated</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a:solidFill>
                            <a:srgbClr val="000000"/>
                          </a:solidFill>
                          <a:effectLst/>
                          <a:latin typeface="Comic Sans MS"/>
                        </a:rPr>
                        <a:t>500</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1" i="0" u="none" strike="noStrike">
                          <a:solidFill>
                            <a:srgbClr val="000000"/>
                          </a:solidFill>
                          <a:effectLst/>
                          <a:latin typeface="Arial"/>
                        </a:rPr>
                        <a:t>-500</a:t>
                      </a:r>
                    </a:p>
                  </a:txBody>
                  <a:tcPr marL="9525" marR="9525" marT="9525" marB="0" anchor="ctr"/>
                </a:tc>
                <a:extLst>
                  <a:ext uri="{0D108BD9-81ED-4DB2-BD59-A6C34878D82A}">
                    <a16:rowId xmlns="" xmlns:a16="http://schemas.microsoft.com/office/drawing/2014/main" val="2215152278"/>
                  </a:ext>
                </a:extLst>
              </a:tr>
              <a:tr h="310083">
                <a:tc>
                  <a:txBody>
                    <a:bodyPr/>
                    <a:lstStyle/>
                    <a:p>
                      <a:pPr algn="ctr" rtl="0" fontAlgn="ctr"/>
                      <a:r>
                        <a:rPr lang="en-GB" sz="800" u="none" strike="noStrike">
                          <a:effectLst/>
                          <a:latin typeface="Comic Sans MS" panose="030F0702030302020204" pitchFamily="66" charset="0"/>
                        </a:rPr>
                        <a:t>3</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Private Motor Vehicle</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a:solidFill>
                            <a:srgbClr val="000000"/>
                          </a:solidFill>
                          <a:effectLst/>
                          <a:latin typeface="Comic Sans MS"/>
                        </a:rPr>
                        <a:t>44,938</a:t>
                      </a:r>
                    </a:p>
                  </a:txBody>
                  <a:tcPr marL="9525" marR="9525" marT="9525" marB="0" anchor="ctr"/>
                </a:tc>
                <a:tc>
                  <a:txBody>
                    <a:bodyPr/>
                    <a:lstStyle/>
                    <a:p>
                      <a:pPr algn="ctr" fontAlgn="ctr"/>
                      <a:r>
                        <a:rPr lang="en-US" sz="800" b="0" i="0" u="none" strike="noStrike">
                          <a:solidFill>
                            <a:srgbClr val="000000"/>
                          </a:solidFill>
                          <a:effectLst/>
                          <a:latin typeface="Comic Sans MS"/>
                        </a:rPr>
                        <a:t>50,316</a:t>
                      </a:r>
                    </a:p>
                  </a:txBody>
                  <a:tcPr marL="9525" marR="9525" marT="9525" marB="0" anchor="ctr"/>
                </a:tc>
                <a:tc>
                  <a:txBody>
                    <a:bodyPr/>
                    <a:lstStyle/>
                    <a:p>
                      <a:pPr algn="ctr" fontAlgn="ctr"/>
                      <a:r>
                        <a:rPr lang="en-US" sz="800" b="1" i="0" u="none" strike="noStrike">
                          <a:solidFill>
                            <a:srgbClr val="000000"/>
                          </a:solidFill>
                          <a:effectLst/>
                          <a:latin typeface="Arial"/>
                        </a:rPr>
                        <a:t>5,378</a:t>
                      </a:r>
                    </a:p>
                  </a:txBody>
                  <a:tcPr marL="9525" marR="9525" marT="9525" marB="0" anchor="ctr"/>
                </a:tc>
                <a:extLst>
                  <a:ext uri="{0D108BD9-81ED-4DB2-BD59-A6C34878D82A}">
                    <a16:rowId xmlns="" xmlns:a16="http://schemas.microsoft.com/office/drawing/2014/main" val="4051071062"/>
                  </a:ext>
                </a:extLst>
              </a:tr>
              <a:tr h="310083">
                <a:tc>
                  <a:txBody>
                    <a:bodyPr/>
                    <a:lstStyle/>
                    <a:p>
                      <a:pPr algn="ctr" rtl="0" fontAlgn="ctr"/>
                      <a:r>
                        <a:rPr lang="en-GB" sz="800" u="none" strike="noStrike">
                          <a:effectLst/>
                          <a:latin typeface="Comic Sans MS" panose="030F0702030302020204" pitchFamily="66" charset="0"/>
                        </a:rPr>
                        <a:t>4</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Commercial Motor Vehicle</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a:solidFill>
                            <a:srgbClr val="000000"/>
                          </a:solidFill>
                          <a:effectLst/>
                          <a:latin typeface="Comic Sans MS"/>
                        </a:rPr>
                        <a:t>15,142</a:t>
                      </a:r>
                    </a:p>
                  </a:txBody>
                  <a:tcPr marL="9525" marR="9525" marT="9525" marB="0" anchor="ctr"/>
                </a:tc>
                <a:tc>
                  <a:txBody>
                    <a:bodyPr/>
                    <a:lstStyle/>
                    <a:p>
                      <a:pPr algn="ctr" fontAlgn="ctr"/>
                      <a:r>
                        <a:rPr lang="en-US" sz="800" b="0" i="0" u="none" strike="noStrike">
                          <a:solidFill>
                            <a:srgbClr val="000000"/>
                          </a:solidFill>
                          <a:effectLst/>
                          <a:latin typeface="Comic Sans MS"/>
                        </a:rPr>
                        <a:t>13,416</a:t>
                      </a:r>
                    </a:p>
                  </a:txBody>
                  <a:tcPr marL="9525" marR="9525" marT="9525" marB="0" anchor="ctr"/>
                </a:tc>
                <a:tc>
                  <a:txBody>
                    <a:bodyPr/>
                    <a:lstStyle/>
                    <a:p>
                      <a:pPr algn="ctr" fontAlgn="ctr"/>
                      <a:r>
                        <a:rPr lang="en-US" sz="800" b="1" i="0" u="none" strike="noStrike">
                          <a:solidFill>
                            <a:srgbClr val="000000"/>
                          </a:solidFill>
                          <a:effectLst/>
                          <a:latin typeface="Arial"/>
                        </a:rPr>
                        <a:t>-1,726</a:t>
                      </a:r>
                    </a:p>
                  </a:txBody>
                  <a:tcPr marL="9525" marR="9525" marT="9525" marB="0" anchor="ctr"/>
                </a:tc>
                <a:extLst>
                  <a:ext uri="{0D108BD9-81ED-4DB2-BD59-A6C34878D82A}">
                    <a16:rowId xmlns="" xmlns:a16="http://schemas.microsoft.com/office/drawing/2014/main" val="1172792991"/>
                  </a:ext>
                </a:extLst>
              </a:tr>
              <a:tr h="173949">
                <a:tc>
                  <a:txBody>
                    <a:bodyPr/>
                    <a:lstStyle/>
                    <a:p>
                      <a:pPr algn="ctr" rtl="0" fontAlgn="ctr"/>
                      <a:r>
                        <a:rPr lang="en-GB" sz="800" u="none" strike="noStrike">
                          <a:effectLst/>
                          <a:latin typeface="Comic Sans MS" panose="030F0702030302020204" pitchFamily="66" charset="0"/>
                        </a:rPr>
                        <a:t>5</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Articulated</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a:solidFill>
                            <a:srgbClr val="000000"/>
                          </a:solidFill>
                          <a:effectLst/>
                          <a:latin typeface="Comic Sans MS"/>
                        </a:rPr>
                        <a:t>600</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1" i="0" u="none" strike="noStrike">
                          <a:solidFill>
                            <a:srgbClr val="000000"/>
                          </a:solidFill>
                          <a:effectLst/>
                          <a:latin typeface="Arial"/>
                        </a:rPr>
                        <a:t>-600</a:t>
                      </a:r>
                    </a:p>
                  </a:txBody>
                  <a:tcPr marL="9525" marR="9525" marT="9525" marB="0" anchor="ctr"/>
                </a:tc>
                <a:extLst>
                  <a:ext uri="{0D108BD9-81ED-4DB2-BD59-A6C34878D82A}">
                    <a16:rowId xmlns="" xmlns:a16="http://schemas.microsoft.com/office/drawing/2014/main" val="2371216648"/>
                  </a:ext>
                </a:extLst>
              </a:tr>
              <a:tr h="173949">
                <a:tc>
                  <a:txBody>
                    <a:bodyPr/>
                    <a:lstStyle/>
                    <a:p>
                      <a:pPr algn="ctr" rtl="0" fontAlgn="ctr"/>
                      <a:r>
                        <a:rPr lang="en-GB" sz="800" u="none" strike="noStrike">
                          <a:effectLst/>
                          <a:latin typeface="Comic Sans MS" panose="030F0702030302020204" pitchFamily="66" charset="0"/>
                        </a:rPr>
                        <a:t>6</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Fancy</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a:solidFill>
                            <a:srgbClr val="000000"/>
                          </a:solidFill>
                          <a:effectLst/>
                          <a:latin typeface="Comic Sans MS"/>
                        </a:rPr>
                        <a:t>139</a:t>
                      </a:r>
                    </a:p>
                  </a:txBody>
                  <a:tcPr marL="9525" marR="9525" marT="9525" marB="0" anchor="ctr"/>
                </a:tc>
                <a:tc>
                  <a:txBody>
                    <a:bodyPr/>
                    <a:lstStyle/>
                    <a:p>
                      <a:pPr algn="ctr" fontAlgn="ctr"/>
                      <a:r>
                        <a:rPr lang="en-US" sz="800" b="0" i="0" u="none" strike="noStrike">
                          <a:solidFill>
                            <a:srgbClr val="000000"/>
                          </a:solidFill>
                          <a:effectLst/>
                          <a:latin typeface="Comic Sans MS"/>
                        </a:rPr>
                        <a:t>239</a:t>
                      </a:r>
                    </a:p>
                  </a:txBody>
                  <a:tcPr marL="9525" marR="9525" marT="9525" marB="0" anchor="ctr"/>
                </a:tc>
                <a:tc>
                  <a:txBody>
                    <a:bodyPr/>
                    <a:lstStyle/>
                    <a:p>
                      <a:pPr algn="ctr" fontAlgn="ctr"/>
                      <a:r>
                        <a:rPr lang="en-US" sz="800" b="1" i="0" u="none" strike="noStrike">
                          <a:solidFill>
                            <a:srgbClr val="000000"/>
                          </a:solidFill>
                          <a:effectLst/>
                          <a:latin typeface="Arial"/>
                        </a:rPr>
                        <a:t>100</a:t>
                      </a:r>
                    </a:p>
                  </a:txBody>
                  <a:tcPr marL="9525" marR="9525" marT="9525" marB="0" anchor="ctr"/>
                </a:tc>
                <a:extLst>
                  <a:ext uri="{0D108BD9-81ED-4DB2-BD59-A6C34878D82A}">
                    <a16:rowId xmlns="" xmlns:a16="http://schemas.microsoft.com/office/drawing/2014/main" val="3604087731"/>
                  </a:ext>
                </a:extLst>
              </a:tr>
              <a:tr h="173949">
                <a:tc>
                  <a:txBody>
                    <a:bodyPr/>
                    <a:lstStyle/>
                    <a:p>
                      <a:pPr algn="ctr" rtl="0" fontAlgn="ctr"/>
                      <a:r>
                        <a:rPr lang="en-GB" sz="800" u="none" strike="noStrike">
                          <a:effectLst/>
                          <a:latin typeface="Comic Sans MS" panose="030F0702030302020204" pitchFamily="66" charset="0"/>
                        </a:rPr>
                        <a:t>7</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Out of Series</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a:solidFill>
                            <a:srgbClr val="000000"/>
                          </a:solidFill>
                          <a:effectLst/>
                          <a:latin typeface="Comic Sans MS"/>
                        </a:rPr>
                        <a:t>172</a:t>
                      </a:r>
                    </a:p>
                  </a:txBody>
                  <a:tcPr marL="9525" marR="9525" marT="9525" marB="0" anchor="ctr"/>
                </a:tc>
                <a:tc>
                  <a:txBody>
                    <a:bodyPr/>
                    <a:lstStyle/>
                    <a:p>
                      <a:pPr algn="ctr" fontAlgn="ctr"/>
                      <a:r>
                        <a:rPr lang="en-US" sz="800" b="0" i="0" u="none" strike="noStrike">
                          <a:solidFill>
                            <a:srgbClr val="000000"/>
                          </a:solidFill>
                          <a:effectLst/>
                          <a:latin typeface="Comic Sans MS"/>
                        </a:rPr>
                        <a:t>27</a:t>
                      </a:r>
                    </a:p>
                  </a:txBody>
                  <a:tcPr marL="9525" marR="9525" marT="9525" marB="0" anchor="ctr"/>
                </a:tc>
                <a:tc>
                  <a:txBody>
                    <a:bodyPr/>
                    <a:lstStyle/>
                    <a:p>
                      <a:pPr algn="ctr" fontAlgn="ctr"/>
                      <a:r>
                        <a:rPr lang="en-US" sz="800" b="1" i="0" u="none" strike="noStrike">
                          <a:solidFill>
                            <a:srgbClr val="000000"/>
                          </a:solidFill>
                          <a:effectLst/>
                          <a:latin typeface="Arial"/>
                        </a:rPr>
                        <a:t>-145</a:t>
                      </a:r>
                    </a:p>
                  </a:txBody>
                  <a:tcPr marL="9525" marR="9525" marT="9525" marB="0" anchor="ctr"/>
                </a:tc>
                <a:extLst>
                  <a:ext uri="{0D108BD9-81ED-4DB2-BD59-A6C34878D82A}">
                    <a16:rowId xmlns="" xmlns:a16="http://schemas.microsoft.com/office/drawing/2014/main" val="52394747"/>
                  </a:ext>
                </a:extLst>
              </a:tr>
              <a:tr h="310083">
                <a:tc>
                  <a:txBody>
                    <a:bodyPr/>
                    <a:lstStyle/>
                    <a:p>
                      <a:pPr algn="ctr" rtl="0" fontAlgn="ctr"/>
                      <a:r>
                        <a:rPr lang="en-GB" sz="800" u="none" strike="noStrike">
                          <a:effectLst/>
                          <a:latin typeface="Comic Sans MS" panose="030F0702030302020204" pitchFamily="66" charset="0"/>
                        </a:rPr>
                        <a:t>8</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Military/Paramillitary</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a:solidFill>
                            <a:srgbClr val="000000"/>
                          </a:solidFill>
                          <a:effectLst/>
                          <a:latin typeface="Comic Sans MS"/>
                        </a:rPr>
                        <a:t>5</a:t>
                      </a:r>
                    </a:p>
                  </a:txBody>
                  <a:tcPr marL="9525" marR="9525" marT="9525" marB="0" anchor="ctr"/>
                </a:tc>
                <a:tc>
                  <a:txBody>
                    <a:bodyPr/>
                    <a:lstStyle/>
                    <a:p>
                      <a:pPr algn="ctr" fontAlgn="ctr"/>
                      <a:r>
                        <a:rPr lang="en-US" sz="800" b="0" i="0" u="none" strike="noStrike">
                          <a:solidFill>
                            <a:srgbClr val="000000"/>
                          </a:solidFill>
                          <a:effectLst/>
                          <a:latin typeface="Comic Sans MS"/>
                        </a:rPr>
                        <a:t>14</a:t>
                      </a:r>
                    </a:p>
                  </a:txBody>
                  <a:tcPr marL="9525" marR="9525" marT="9525" marB="0" anchor="ctr"/>
                </a:tc>
                <a:tc>
                  <a:txBody>
                    <a:bodyPr/>
                    <a:lstStyle/>
                    <a:p>
                      <a:pPr algn="ctr" fontAlgn="ctr"/>
                      <a:r>
                        <a:rPr lang="en-US" sz="800" b="1" i="0" u="none" strike="noStrike">
                          <a:solidFill>
                            <a:srgbClr val="000000"/>
                          </a:solidFill>
                          <a:effectLst/>
                          <a:latin typeface="Arial"/>
                        </a:rPr>
                        <a:t>9</a:t>
                      </a:r>
                    </a:p>
                  </a:txBody>
                  <a:tcPr marL="9525" marR="9525" marT="9525" marB="0" anchor="ctr"/>
                </a:tc>
                <a:extLst>
                  <a:ext uri="{0D108BD9-81ED-4DB2-BD59-A6C34878D82A}">
                    <a16:rowId xmlns="" xmlns:a16="http://schemas.microsoft.com/office/drawing/2014/main" val="4182968570"/>
                  </a:ext>
                </a:extLst>
              </a:tr>
              <a:tr h="173949">
                <a:tc>
                  <a:txBody>
                    <a:bodyPr/>
                    <a:lstStyle/>
                    <a:p>
                      <a:pPr algn="ctr" rtl="0" fontAlgn="ctr"/>
                      <a:r>
                        <a:rPr lang="en-GB" sz="800" u="none" strike="noStrike">
                          <a:effectLst/>
                          <a:latin typeface="Comic Sans MS" panose="030F0702030302020204" pitchFamily="66" charset="0"/>
                        </a:rPr>
                        <a:t>9</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FG</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a:solidFill>
                            <a:srgbClr val="000000"/>
                          </a:solidFill>
                          <a:effectLst/>
                          <a:latin typeface="Comic Sans MS"/>
                        </a:rPr>
                        <a:t>74</a:t>
                      </a:r>
                    </a:p>
                  </a:txBody>
                  <a:tcPr marL="9525" marR="9525" marT="9525" marB="0" anchor="ctr"/>
                </a:tc>
                <a:tc>
                  <a:txBody>
                    <a:bodyPr/>
                    <a:lstStyle/>
                    <a:p>
                      <a:pPr algn="ctr" fontAlgn="ctr"/>
                      <a:r>
                        <a:rPr lang="en-US" sz="800" b="0" i="0" u="none" strike="noStrike">
                          <a:solidFill>
                            <a:srgbClr val="000000"/>
                          </a:solidFill>
                          <a:effectLst/>
                          <a:latin typeface="Comic Sans MS"/>
                        </a:rPr>
                        <a:t>300</a:t>
                      </a:r>
                    </a:p>
                  </a:txBody>
                  <a:tcPr marL="9525" marR="9525" marT="9525" marB="0" anchor="ctr"/>
                </a:tc>
                <a:tc>
                  <a:txBody>
                    <a:bodyPr/>
                    <a:lstStyle/>
                    <a:p>
                      <a:pPr algn="ctr" fontAlgn="ctr"/>
                      <a:r>
                        <a:rPr lang="en-US" sz="800" b="1" i="0" u="none" strike="noStrike">
                          <a:solidFill>
                            <a:srgbClr val="000000"/>
                          </a:solidFill>
                          <a:effectLst/>
                          <a:latin typeface="Arial"/>
                        </a:rPr>
                        <a:t>226</a:t>
                      </a:r>
                    </a:p>
                  </a:txBody>
                  <a:tcPr marL="9525" marR="9525" marT="9525" marB="0" anchor="ctr"/>
                </a:tc>
                <a:extLst>
                  <a:ext uri="{0D108BD9-81ED-4DB2-BD59-A6C34878D82A}">
                    <a16:rowId xmlns="" xmlns:a16="http://schemas.microsoft.com/office/drawing/2014/main" val="2219344484"/>
                  </a:ext>
                </a:extLst>
              </a:tr>
              <a:tr h="173949">
                <a:tc>
                  <a:txBody>
                    <a:bodyPr/>
                    <a:lstStyle/>
                    <a:p>
                      <a:pPr algn="ctr" rtl="0" fontAlgn="ctr"/>
                      <a:r>
                        <a:rPr lang="en-GB" sz="800" u="none" strike="noStrike">
                          <a:effectLst/>
                          <a:latin typeface="Comic Sans MS" panose="030F0702030302020204" pitchFamily="66" charset="0"/>
                        </a:rPr>
                        <a:t>10</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Diplomatic</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a:solidFill>
                            <a:srgbClr val="000000"/>
                          </a:solidFill>
                          <a:effectLst/>
                          <a:latin typeface="Comic Sans MS"/>
                        </a:rPr>
                        <a:t>32</a:t>
                      </a:r>
                    </a:p>
                  </a:txBody>
                  <a:tcPr marL="9525" marR="9525" marT="9525" marB="0" anchor="ctr"/>
                </a:tc>
                <a:tc>
                  <a:txBody>
                    <a:bodyPr/>
                    <a:lstStyle/>
                    <a:p>
                      <a:pPr algn="ctr" fontAlgn="ctr"/>
                      <a:r>
                        <a:rPr lang="en-US" sz="800" b="1" i="0" u="none" strike="noStrike">
                          <a:solidFill>
                            <a:srgbClr val="000000"/>
                          </a:solidFill>
                          <a:effectLst/>
                          <a:latin typeface="Arial"/>
                        </a:rPr>
                        <a:t>32</a:t>
                      </a:r>
                    </a:p>
                  </a:txBody>
                  <a:tcPr marL="9525" marR="9525" marT="9525" marB="0" anchor="ctr"/>
                </a:tc>
                <a:extLst>
                  <a:ext uri="{0D108BD9-81ED-4DB2-BD59-A6C34878D82A}">
                    <a16:rowId xmlns="" xmlns:a16="http://schemas.microsoft.com/office/drawing/2014/main" val="1851067640"/>
                  </a:ext>
                </a:extLst>
              </a:tr>
              <a:tr h="173949">
                <a:tc>
                  <a:txBody>
                    <a:bodyPr/>
                    <a:lstStyle/>
                    <a:p>
                      <a:pPr algn="ctr" rtl="0" fontAlgn="ctr"/>
                      <a:r>
                        <a:rPr lang="en-GB" sz="800" u="none" strike="noStrike">
                          <a:effectLst/>
                          <a:latin typeface="Comic Sans MS" panose="030F0702030302020204" pitchFamily="66" charset="0"/>
                        </a:rPr>
                        <a:t> </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Rep</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a:solidFill>
                            <a:srgbClr val="000000"/>
                          </a:solidFill>
                          <a:effectLst/>
                          <a:latin typeface="Comic Sans MS"/>
                        </a:rPr>
                        <a:t>7</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1" i="0" u="none" strike="noStrike">
                          <a:solidFill>
                            <a:srgbClr val="000000"/>
                          </a:solidFill>
                          <a:effectLst/>
                          <a:latin typeface="Arial"/>
                        </a:rPr>
                        <a:t>-7</a:t>
                      </a:r>
                    </a:p>
                  </a:txBody>
                  <a:tcPr marL="9525" marR="9525" marT="9525" marB="0" anchor="ctr"/>
                </a:tc>
                <a:extLst>
                  <a:ext uri="{0D108BD9-81ED-4DB2-BD59-A6C34878D82A}">
                    <a16:rowId xmlns="" xmlns:a16="http://schemas.microsoft.com/office/drawing/2014/main" val="149480643"/>
                  </a:ext>
                </a:extLst>
              </a:tr>
              <a:tr h="173949">
                <a:tc>
                  <a:txBody>
                    <a:bodyPr/>
                    <a:lstStyle/>
                    <a:p>
                      <a:pPr algn="ctr" rtl="0" fontAlgn="ctr"/>
                      <a:r>
                        <a:rPr lang="en-GB" sz="800" u="none" strike="noStrike">
                          <a:effectLst/>
                          <a:latin typeface="Comic Sans MS" panose="030F0702030302020204" pitchFamily="66" charset="0"/>
                        </a:rPr>
                        <a:t> </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Comp</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a:solidFill>
                            <a:srgbClr val="000000"/>
                          </a:solidFill>
                          <a:effectLst/>
                          <a:latin typeface="Comic Sans MS"/>
                        </a:rPr>
                        <a:t>84</a:t>
                      </a:r>
                    </a:p>
                  </a:txBody>
                  <a:tcPr marL="9525" marR="9525" marT="9525" marB="0" anchor="ctr"/>
                </a:tc>
                <a:tc>
                  <a:txBody>
                    <a:bodyPr/>
                    <a:lstStyle/>
                    <a:p>
                      <a:pPr algn="ctr" fontAlgn="ctr"/>
                      <a:r>
                        <a:rPr lang="en-US" sz="800" b="0" i="0" u="none" strike="noStrike">
                          <a:solidFill>
                            <a:srgbClr val="000000"/>
                          </a:solidFill>
                          <a:effectLst/>
                          <a:latin typeface="Comic Sans MS"/>
                        </a:rPr>
                        <a:t>104</a:t>
                      </a:r>
                    </a:p>
                  </a:txBody>
                  <a:tcPr marL="9525" marR="9525" marT="9525" marB="0" anchor="ctr"/>
                </a:tc>
                <a:tc>
                  <a:txBody>
                    <a:bodyPr/>
                    <a:lstStyle/>
                    <a:p>
                      <a:pPr algn="ctr" fontAlgn="ctr"/>
                      <a:r>
                        <a:rPr lang="en-US" sz="800" b="1" i="0" u="none" strike="noStrike">
                          <a:solidFill>
                            <a:srgbClr val="000000"/>
                          </a:solidFill>
                          <a:effectLst/>
                          <a:latin typeface="Arial"/>
                        </a:rPr>
                        <a:t>20</a:t>
                      </a:r>
                    </a:p>
                  </a:txBody>
                  <a:tcPr marL="9525" marR="9525" marT="9525" marB="0" anchor="ctr"/>
                </a:tc>
                <a:extLst>
                  <a:ext uri="{0D108BD9-81ED-4DB2-BD59-A6C34878D82A}">
                    <a16:rowId xmlns="" xmlns:a16="http://schemas.microsoft.com/office/drawing/2014/main" val="3643936348"/>
                  </a:ext>
                </a:extLst>
              </a:tr>
              <a:tr h="173949">
                <a:tc>
                  <a:txBody>
                    <a:bodyPr/>
                    <a:lstStyle/>
                    <a:p>
                      <a:pPr algn="ctr" rtl="0" fontAlgn="ctr"/>
                      <a:r>
                        <a:rPr lang="en-GB" sz="800" u="none" strike="noStrike">
                          <a:effectLst/>
                          <a:latin typeface="Comic Sans MS" panose="030F0702030302020204" pitchFamily="66" charset="0"/>
                        </a:rPr>
                        <a:t>11</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Dealer</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a:solidFill>
                            <a:srgbClr val="000000"/>
                          </a:solidFill>
                          <a:effectLst/>
                          <a:latin typeface="Comic Sans MS"/>
                        </a:rPr>
                        <a:t>398</a:t>
                      </a:r>
                    </a:p>
                  </a:txBody>
                  <a:tcPr marL="9525" marR="9525" marT="9525" marB="0" anchor="ctr"/>
                </a:tc>
                <a:tc>
                  <a:txBody>
                    <a:bodyPr/>
                    <a:lstStyle/>
                    <a:p>
                      <a:pPr algn="ctr" fontAlgn="ctr"/>
                      <a:r>
                        <a:rPr lang="en-US" sz="800" b="0" i="0" u="none" strike="noStrike">
                          <a:solidFill>
                            <a:srgbClr val="000000"/>
                          </a:solidFill>
                          <a:effectLst/>
                          <a:latin typeface="Comic Sans MS"/>
                        </a:rPr>
                        <a:t>778</a:t>
                      </a:r>
                    </a:p>
                  </a:txBody>
                  <a:tcPr marL="9525" marR="9525" marT="9525" marB="0" anchor="ctr"/>
                </a:tc>
                <a:tc>
                  <a:txBody>
                    <a:bodyPr/>
                    <a:lstStyle/>
                    <a:p>
                      <a:pPr algn="ctr" fontAlgn="ctr"/>
                      <a:r>
                        <a:rPr lang="en-US" sz="800" b="1" i="0" u="none" strike="noStrike">
                          <a:solidFill>
                            <a:srgbClr val="000000"/>
                          </a:solidFill>
                          <a:effectLst/>
                          <a:latin typeface="Arial"/>
                        </a:rPr>
                        <a:t>380</a:t>
                      </a:r>
                    </a:p>
                  </a:txBody>
                  <a:tcPr marL="9525" marR="9525" marT="9525" marB="0" anchor="ctr"/>
                </a:tc>
                <a:extLst>
                  <a:ext uri="{0D108BD9-81ED-4DB2-BD59-A6C34878D82A}">
                    <a16:rowId xmlns="" xmlns:a16="http://schemas.microsoft.com/office/drawing/2014/main" val="22114518"/>
                  </a:ext>
                </a:extLst>
              </a:tr>
              <a:tr h="173949">
                <a:tc>
                  <a:txBody>
                    <a:bodyPr/>
                    <a:lstStyle/>
                    <a:p>
                      <a:pPr algn="l" rtl="0" fontAlgn="ctr"/>
                      <a:r>
                        <a:rPr lang="en-GB" sz="800" u="none" strike="noStrike">
                          <a:effectLst/>
                          <a:latin typeface="Comic Sans MS" panose="030F0702030302020204" pitchFamily="66" charset="0"/>
                        </a:rPr>
                        <a:t> </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Sub Total</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1" i="0" u="none" strike="noStrike" dirty="0">
                          <a:solidFill>
                            <a:srgbClr val="000000"/>
                          </a:solidFill>
                          <a:effectLst/>
                          <a:latin typeface="Comic Sans MS"/>
                        </a:rPr>
                        <a:t>63,988</a:t>
                      </a:r>
                    </a:p>
                  </a:txBody>
                  <a:tcPr marL="9525" marR="9525" marT="9525" marB="0" anchor="ctr"/>
                </a:tc>
                <a:tc>
                  <a:txBody>
                    <a:bodyPr/>
                    <a:lstStyle/>
                    <a:p>
                      <a:pPr algn="ctr" fontAlgn="ctr"/>
                      <a:r>
                        <a:rPr lang="en-US" sz="800" b="1" i="0" u="none" strike="noStrike" dirty="0">
                          <a:solidFill>
                            <a:srgbClr val="000000"/>
                          </a:solidFill>
                          <a:effectLst/>
                          <a:latin typeface="Comic Sans MS"/>
                        </a:rPr>
                        <a:t>67,422</a:t>
                      </a:r>
                    </a:p>
                  </a:txBody>
                  <a:tcPr marL="9525" marR="9525" marT="9525" marB="0" anchor="ctr"/>
                </a:tc>
                <a:tc>
                  <a:txBody>
                    <a:bodyPr/>
                    <a:lstStyle/>
                    <a:p>
                      <a:pPr algn="ctr" fontAlgn="ctr"/>
                      <a:r>
                        <a:rPr lang="en-US" sz="800" b="1" i="0" u="none" strike="noStrike" dirty="0">
                          <a:solidFill>
                            <a:srgbClr val="000000"/>
                          </a:solidFill>
                          <a:effectLst/>
                          <a:latin typeface="Arial"/>
                        </a:rPr>
                        <a:t>3,434</a:t>
                      </a:r>
                    </a:p>
                  </a:txBody>
                  <a:tcPr marL="9525" marR="9525" marT="9525" marB="0" anchor="ctr"/>
                </a:tc>
                <a:extLst>
                  <a:ext uri="{0D108BD9-81ED-4DB2-BD59-A6C34878D82A}">
                    <a16:rowId xmlns="" xmlns:a16="http://schemas.microsoft.com/office/drawing/2014/main" val="1544292381"/>
                  </a:ext>
                </a:extLst>
              </a:tr>
              <a:tr h="242015">
                <a:tc gridSpan="2">
                  <a:txBody>
                    <a:bodyPr/>
                    <a:lstStyle/>
                    <a:p>
                      <a:pPr algn="l" rtl="0" fontAlgn="ctr"/>
                      <a:r>
                        <a:rPr lang="en-GB" sz="800" u="none" strike="noStrike">
                          <a:effectLst/>
                          <a:latin typeface="Comic Sans MS" panose="030F0702030302020204" pitchFamily="66" charset="0"/>
                        </a:rPr>
                        <a:t>Motorcycle</a:t>
                      </a:r>
                      <a:endParaRPr lang="en-GB" sz="800" b="1" i="0" u="none" strike="noStrike">
                        <a:solidFill>
                          <a:srgbClr val="FFFFFF"/>
                        </a:solidFill>
                        <a:effectLst/>
                        <a:latin typeface="Comic Sans MS" panose="030F0702030302020204" pitchFamily="66" charset="0"/>
                      </a:endParaRPr>
                    </a:p>
                  </a:txBody>
                  <a:tcPr marL="6733" marR="6733" marT="6733" marB="0" anchor="ctr"/>
                </a:tc>
                <a:tc hMerge="1">
                  <a:txBody>
                    <a:bodyPr/>
                    <a:lstStyle/>
                    <a:p>
                      <a:endParaRPr lang="en-GB"/>
                    </a:p>
                  </a:txBody>
                  <a:tcPr/>
                </a:tc>
                <a:tc>
                  <a:txBody>
                    <a:bodyPr/>
                    <a:lstStyle/>
                    <a:p>
                      <a:pPr algn="ctr" rtl="0" fontAlgn="ctr"/>
                      <a:r>
                        <a:rPr lang="en-GB" sz="800" u="none" strike="noStrike">
                          <a:effectLst/>
                          <a:latin typeface="Comic Sans MS" panose="030F0702030302020204" pitchFamily="66" charset="0"/>
                        </a:rPr>
                        <a:t> </a:t>
                      </a:r>
                      <a:endParaRPr lang="en-GB" sz="800" b="1"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GB" sz="800" u="none" strike="noStrike" dirty="0">
                          <a:effectLst/>
                          <a:latin typeface="Comic Sans MS" panose="030F0702030302020204" pitchFamily="66" charset="0"/>
                        </a:rPr>
                        <a:t> </a:t>
                      </a:r>
                      <a:endParaRPr lang="en-GB" sz="800" b="0" i="0" u="none" strike="noStrike" dirty="0">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GB" sz="800" u="none" strike="noStrike" dirty="0">
                          <a:effectLst/>
                          <a:latin typeface="Comic Sans MS" panose="030F0702030302020204" pitchFamily="66" charset="0"/>
                        </a:rPr>
                        <a:t> </a:t>
                      </a:r>
                      <a:endParaRPr lang="en-GB" sz="800" b="0" i="0" u="none" strike="noStrike" dirty="0">
                        <a:solidFill>
                          <a:srgbClr val="000000"/>
                        </a:solidFill>
                        <a:effectLst/>
                        <a:latin typeface="Comic Sans MS" panose="030F0702030302020204" pitchFamily="66" charset="0"/>
                      </a:endParaRPr>
                    </a:p>
                  </a:txBody>
                  <a:tcPr marL="6733" marR="6733" marT="6733" marB="0" anchor="ctr"/>
                </a:tc>
                <a:extLst>
                  <a:ext uri="{0D108BD9-81ED-4DB2-BD59-A6C34878D82A}">
                    <a16:rowId xmlns="" xmlns:a16="http://schemas.microsoft.com/office/drawing/2014/main" val="3054527669"/>
                  </a:ext>
                </a:extLst>
              </a:tr>
              <a:tr h="310083">
                <a:tc>
                  <a:txBody>
                    <a:bodyPr/>
                    <a:lstStyle/>
                    <a:p>
                      <a:pPr algn="ctr" rtl="0" fontAlgn="ctr"/>
                      <a:r>
                        <a:rPr lang="en-GB" sz="800" u="none" strike="noStrike">
                          <a:effectLst/>
                          <a:latin typeface="Comic Sans MS" panose="030F0702030302020204" pitchFamily="66" charset="0"/>
                        </a:rPr>
                        <a:t>1</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Government Motor Cycle</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dirty="0">
                          <a:solidFill>
                            <a:srgbClr val="000000"/>
                          </a:solidFill>
                          <a:effectLst/>
                          <a:latin typeface="Comic Sans MS"/>
                        </a:rPr>
                        <a:t>981</a:t>
                      </a:r>
                    </a:p>
                  </a:txBody>
                  <a:tcPr marL="9525" marR="9525" marT="9525" marB="0" anchor="ctr"/>
                </a:tc>
                <a:tc>
                  <a:txBody>
                    <a:bodyPr/>
                    <a:lstStyle/>
                    <a:p>
                      <a:pPr algn="ctr" fontAlgn="ctr"/>
                      <a:r>
                        <a:rPr lang="en-US" sz="800" b="0" i="0" u="none" strike="noStrike">
                          <a:solidFill>
                            <a:srgbClr val="000000"/>
                          </a:solidFill>
                          <a:effectLst/>
                          <a:latin typeface="Comic Sans MS"/>
                        </a:rPr>
                        <a:t>56</a:t>
                      </a:r>
                    </a:p>
                  </a:txBody>
                  <a:tcPr marL="9525" marR="9525" marT="9525" marB="0" anchor="ctr"/>
                </a:tc>
                <a:tc>
                  <a:txBody>
                    <a:bodyPr/>
                    <a:lstStyle/>
                    <a:p>
                      <a:pPr algn="ctr" fontAlgn="ctr"/>
                      <a:r>
                        <a:rPr lang="en-US" sz="800" b="1" i="0" u="none" strike="noStrike">
                          <a:solidFill>
                            <a:srgbClr val="000000"/>
                          </a:solidFill>
                          <a:effectLst/>
                          <a:latin typeface="Arial"/>
                        </a:rPr>
                        <a:t>-925</a:t>
                      </a:r>
                    </a:p>
                  </a:txBody>
                  <a:tcPr marL="9525" marR="9525" marT="9525" marB="0" anchor="ctr"/>
                </a:tc>
                <a:extLst>
                  <a:ext uri="{0D108BD9-81ED-4DB2-BD59-A6C34878D82A}">
                    <a16:rowId xmlns="" xmlns:a16="http://schemas.microsoft.com/office/drawing/2014/main" val="1844924682"/>
                  </a:ext>
                </a:extLst>
              </a:tr>
              <a:tr h="310083">
                <a:tc>
                  <a:txBody>
                    <a:bodyPr/>
                    <a:lstStyle/>
                    <a:p>
                      <a:pPr algn="ctr" rtl="0" fontAlgn="ctr"/>
                      <a:r>
                        <a:rPr lang="en-GB" sz="800" u="none" strike="noStrike">
                          <a:effectLst/>
                          <a:latin typeface="Comic Sans MS" panose="030F0702030302020204" pitchFamily="66" charset="0"/>
                        </a:rPr>
                        <a:t>2</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Private Motor Cycle</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a:solidFill>
                            <a:srgbClr val="000000"/>
                          </a:solidFill>
                          <a:effectLst/>
                          <a:latin typeface="Comic Sans MS"/>
                        </a:rPr>
                        <a:t>18,246</a:t>
                      </a:r>
                    </a:p>
                  </a:txBody>
                  <a:tcPr marL="9525" marR="9525" marT="9525" marB="0" anchor="ctr"/>
                </a:tc>
                <a:tc>
                  <a:txBody>
                    <a:bodyPr/>
                    <a:lstStyle/>
                    <a:p>
                      <a:pPr algn="ctr" fontAlgn="ctr"/>
                      <a:r>
                        <a:rPr lang="en-US" sz="800" b="0" i="0" u="none" strike="noStrike">
                          <a:solidFill>
                            <a:srgbClr val="000000"/>
                          </a:solidFill>
                          <a:effectLst/>
                          <a:latin typeface="Comic Sans MS"/>
                        </a:rPr>
                        <a:t>27,254</a:t>
                      </a:r>
                    </a:p>
                  </a:txBody>
                  <a:tcPr marL="9525" marR="9525" marT="9525" marB="0" anchor="ctr"/>
                </a:tc>
                <a:tc>
                  <a:txBody>
                    <a:bodyPr/>
                    <a:lstStyle/>
                    <a:p>
                      <a:pPr algn="ctr" fontAlgn="ctr"/>
                      <a:r>
                        <a:rPr lang="en-US" sz="800" b="1" i="0" u="none" strike="noStrike">
                          <a:solidFill>
                            <a:srgbClr val="000000"/>
                          </a:solidFill>
                          <a:effectLst/>
                          <a:latin typeface="Arial"/>
                        </a:rPr>
                        <a:t>9,008</a:t>
                      </a:r>
                    </a:p>
                  </a:txBody>
                  <a:tcPr marL="9525" marR="9525" marT="9525" marB="0" anchor="ctr"/>
                </a:tc>
                <a:extLst>
                  <a:ext uri="{0D108BD9-81ED-4DB2-BD59-A6C34878D82A}">
                    <a16:rowId xmlns="" xmlns:a16="http://schemas.microsoft.com/office/drawing/2014/main" val="567611752"/>
                  </a:ext>
                </a:extLst>
              </a:tr>
              <a:tr h="310083">
                <a:tc>
                  <a:txBody>
                    <a:bodyPr/>
                    <a:lstStyle/>
                    <a:p>
                      <a:pPr algn="ctr" rtl="0" fontAlgn="ctr"/>
                      <a:r>
                        <a:rPr lang="en-GB" sz="800" u="none" strike="noStrike">
                          <a:effectLst/>
                          <a:latin typeface="Comic Sans MS" panose="030F0702030302020204" pitchFamily="66" charset="0"/>
                        </a:rPr>
                        <a:t>3</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Commercial Motor Cycle</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a:solidFill>
                            <a:srgbClr val="000000"/>
                          </a:solidFill>
                          <a:effectLst/>
                          <a:latin typeface="Comic Sans MS"/>
                        </a:rPr>
                        <a:t>30,664</a:t>
                      </a:r>
                    </a:p>
                  </a:txBody>
                  <a:tcPr marL="9525" marR="9525" marT="9525" marB="0" anchor="ctr"/>
                </a:tc>
                <a:tc>
                  <a:txBody>
                    <a:bodyPr/>
                    <a:lstStyle/>
                    <a:p>
                      <a:pPr algn="ctr" fontAlgn="ctr"/>
                      <a:r>
                        <a:rPr lang="en-US" sz="800" b="0" i="0" u="none" strike="noStrike">
                          <a:solidFill>
                            <a:srgbClr val="000000"/>
                          </a:solidFill>
                          <a:effectLst/>
                          <a:latin typeface="Comic Sans MS"/>
                        </a:rPr>
                        <a:t>18,792</a:t>
                      </a:r>
                    </a:p>
                  </a:txBody>
                  <a:tcPr marL="9525" marR="9525" marT="9525" marB="0" anchor="ctr"/>
                </a:tc>
                <a:tc>
                  <a:txBody>
                    <a:bodyPr/>
                    <a:lstStyle/>
                    <a:p>
                      <a:pPr algn="ctr" fontAlgn="ctr"/>
                      <a:r>
                        <a:rPr lang="en-US" sz="800" b="1" i="0" u="none" strike="noStrike">
                          <a:solidFill>
                            <a:srgbClr val="000000"/>
                          </a:solidFill>
                          <a:effectLst/>
                          <a:latin typeface="Arial"/>
                        </a:rPr>
                        <a:t>-11,872</a:t>
                      </a:r>
                    </a:p>
                  </a:txBody>
                  <a:tcPr marL="9525" marR="9525" marT="9525" marB="0" anchor="ctr"/>
                </a:tc>
                <a:extLst>
                  <a:ext uri="{0D108BD9-81ED-4DB2-BD59-A6C34878D82A}">
                    <a16:rowId xmlns="" xmlns:a16="http://schemas.microsoft.com/office/drawing/2014/main" val="2439894097"/>
                  </a:ext>
                </a:extLst>
              </a:tr>
              <a:tr h="310083">
                <a:tc>
                  <a:txBody>
                    <a:bodyPr/>
                    <a:lstStyle/>
                    <a:p>
                      <a:pPr algn="ctr" rtl="0" fontAlgn="ctr"/>
                      <a:r>
                        <a:rPr lang="en-GB" sz="800" u="none" strike="noStrike">
                          <a:effectLst/>
                          <a:latin typeface="Comic Sans MS" panose="030F0702030302020204" pitchFamily="66" charset="0"/>
                        </a:rPr>
                        <a:t>4</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Military/Paramillitary Motor Cycle</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a:solidFill>
                            <a:srgbClr val="000000"/>
                          </a:solidFill>
                          <a:effectLst/>
                          <a:latin typeface="Comic Sans MS"/>
                        </a:rPr>
                        <a:t>3497</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1" i="0" u="none" strike="noStrike">
                          <a:solidFill>
                            <a:srgbClr val="000000"/>
                          </a:solidFill>
                          <a:effectLst/>
                          <a:latin typeface="Arial"/>
                        </a:rPr>
                        <a:t>-3,497</a:t>
                      </a:r>
                    </a:p>
                  </a:txBody>
                  <a:tcPr marL="9525" marR="9525" marT="9525" marB="0" anchor="ctr"/>
                </a:tc>
                <a:extLst>
                  <a:ext uri="{0D108BD9-81ED-4DB2-BD59-A6C34878D82A}">
                    <a16:rowId xmlns="" xmlns:a16="http://schemas.microsoft.com/office/drawing/2014/main" val="2674413941"/>
                  </a:ext>
                </a:extLst>
              </a:tr>
              <a:tr h="173949">
                <a:tc>
                  <a:txBody>
                    <a:bodyPr/>
                    <a:lstStyle/>
                    <a:p>
                      <a:pPr algn="ctr" rtl="0" fontAlgn="ctr"/>
                      <a:r>
                        <a:rPr lang="en-GB" sz="800" u="none" strike="noStrike">
                          <a:effectLst/>
                          <a:latin typeface="Comic Sans MS" panose="030F0702030302020204" pitchFamily="66" charset="0"/>
                        </a:rPr>
                        <a:t>5</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Fancy</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a:solidFill>
                            <a:srgbClr val="000000"/>
                          </a:solidFill>
                          <a:effectLst/>
                          <a:latin typeface="Comic Sans MS"/>
                        </a:rPr>
                        <a:t>2</a:t>
                      </a:r>
                    </a:p>
                  </a:txBody>
                  <a:tcPr marL="9525" marR="9525" marT="9525" marB="0" anchor="ctr"/>
                </a:tc>
                <a:tc>
                  <a:txBody>
                    <a:bodyPr/>
                    <a:lstStyle/>
                    <a:p>
                      <a:pPr algn="ctr" fontAlgn="ctr"/>
                      <a:r>
                        <a:rPr lang="en-US" sz="800" b="0" i="0" u="none" strike="noStrike">
                          <a:solidFill>
                            <a:srgbClr val="000000"/>
                          </a:solidFill>
                          <a:effectLst/>
                          <a:latin typeface="Comic Sans MS"/>
                        </a:rPr>
                        <a:t>6</a:t>
                      </a:r>
                    </a:p>
                  </a:txBody>
                  <a:tcPr marL="9525" marR="9525" marT="9525" marB="0" anchor="ctr"/>
                </a:tc>
                <a:tc>
                  <a:txBody>
                    <a:bodyPr/>
                    <a:lstStyle/>
                    <a:p>
                      <a:pPr algn="ctr" fontAlgn="ctr"/>
                      <a:r>
                        <a:rPr lang="en-US" sz="800" b="1" i="0" u="none" strike="noStrike">
                          <a:solidFill>
                            <a:srgbClr val="000000"/>
                          </a:solidFill>
                          <a:effectLst/>
                          <a:latin typeface="Arial"/>
                        </a:rPr>
                        <a:t>4</a:t>
                      </a:r>
                    </a:p>
                  </a:txBody>
                  <a:tcPr marL="9525" marR="9525" marT="9525" marB="0" anchor="ctr"/>
                </a:tc>
                <a:extLst>
                  <a:ext uri="{0D108BD9-81ED-4DB2-BD59-A6C34878D82A}">
                    <a16:rowId xmlns="" xmlns:a16="http://schemas.microsoft.com/office/drawing/2014/main" val="4032489173"/>
                  </a:ext>
                </a:extLst>
              </a:tr>
              <a:tr h="173949">
                <a:tc>
                  <a:txBody>
                    <a:bodyPr/>
                    <a:lstStyle/>
                    <a:p>
                      <a:pPr algn="ctr" rtl="0" fontAlgn="ctr"/>
                      <a:r>
                        <a:rPr lang="en-GB" sz="800" u="none" strike="noStrike">
                          <a:effectLst/>
                          <a:latin typeface="Comic Sans MS" panose="030F0702030302020204" pitchFamily="66" charset="0"/>
                        </a:rPr>
                        <a:t>6</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FG</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a:solidFill>
                            <a:srgbClr val="000000"/>
                          </a:solidFill>
                          <a:effectLst/>
                          <a:latin typeface="Comic Sans MS"/>
                        </a:rPr>
                        <a:t>1</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1" i="0" u="none" strike="noStrike">
                          <a:solidFill>
                            <a:srgbClr val="000000"/>
                          </a:solidFill>
                          <a:effectLst/>
                          <a:latin typeface="Arial"/>
                        </a:rPr>
                        <a:t>-1</a:t>
                      </a:r>
                    </a:p>
                  </a:txBody>
                  <a:tcPr marL="9525" marR="9525" marT="9525" marB="0" anchor="ctr"/>
                </a:tc>
                <a:extLst>
                  <a:ext uri="{0D108BD9-81ED-4DB2-BD59-A6C34878D82A}">
                    <a16:rowId xmlns="" xmlns:a16="http://schemas.microsoft.com/office/drawing/2014/main" val="1093841784"/>
                  </a:ext>
                </a:extLst>
              </a:tr>
              <a:tr h="173949">
                <a:tc>
                  <a:txBody>
                    <a:bodyPr/>
                    <a:lstStyle/>
                    <a:p>
                      <a:pPr algn="ctr" rtl="0" fontAlgn="ctr"/>
                      <a:r>
                        <a:rPr lang="en-GB" sz="800" u="none" strike="noStrike">
                          <a:effectLst/>
                          <a:latin typeface="Comic Sans MS" panose="030F0702030302020204" pitchFamily="66" charset="0"/>
                        </a:rPr>
                        <a:t>7</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Dealer</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1" i="0" u="none" strike="noStrike">
                          <a:solidFill>
                            <a:srgbClr val="000000"/>
                          </a:solidFill>
                          <a:effectLst/>
                          <a:latin typeface="Arial"/>
                        </a:rPr>
                        <a:t>0</a:t>
                      </a:r>
                    </a:p>
                  </a:txBody>
                  <a:tcPr marL="9525" marR="9525" marT="9525" marB="0" anchor="ctr"/>
                </a:tc>
                <a:extLst>
                  <a:ext uri="{0D108BD9-81ED-4DB2-BD59-A6C34878D82A}">
                    <a16:rowId xmlns="" xmlns:a16="http://schemas.microsoft.com/office/drawing/2014/main" val="1540451238"/>
                  </a:ext>
                </a:extLst>
              </a:tr>
              <a:tr h="173949">
                <a:tc>
                  <a:txBody>
                    <a:bodyPr/>
                    <a:lstStyle/>
                    <a:p>
                      <a:pPr algn="l" rtl="0" fontAlgn="ctr"/>
                      <a:r>
                        <a:rPr lang="en-GB" sz="800" u="none" strike="noStrike">
                          <a:effectLst/>
                          <a:latin typeface="Comic Sans MS" panose="030F0702030302020204" pitchFamily="66" charset="0"/>
                        </a:rPr>
                        <a:t> </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Sub Total</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1" i="0" u="none" strike="noStrike">
                          <a:solidFill>
                            <a:srgbClr val="000000"/>
                          </a:solidFill>
                          <a:effectLst/>
                          <a:latin typeface="Comic Sans MS"/>
                        </a:rPr>
                        <a:t>53,391</a:t>
                      </a:r>
                    </a:p>
                  </a:txBody>
                  <a:tcPr marL="9525" marR="9525" marT="9525" marB="0" anchor="ctr"/>
                </a:tc>
                <a:tc>
                  <a:txBody>
                    <a:bodyPr/>
                    <a:lstStyle/>
                    <a:p>
                      <a:pPr algn="ctr" fontAlgn="ctr"/>
                      <a:r>
                        <a:rPr lang="en-US" sz="800" b="1" i="0" u="none" strike="noStrike">
                          <a:solidFill>
                            <a:srgbClr val="000000"/>
                          </a:solidFill>
                          <a:effectLst/>
                          <a:latin typeface="Comic Sans MS"/>
                        </a:rPr>
                        <a:t>46,108</a:t>
                      </a:r>
                    </a:p>
                  </a:txBody>
                  <a:tcPr marL="9525" marR="9525" marT="9525" marB="0" anchor="ctr"/>
                </a:tc>
                <a:tc>
                  <a:txBody>
                    <a:bodyPr/>
                    <a:lstStyle/>
                    <a:p>
                      <a:pPr algn="ctr" fontAlgn="ctr"/>
                      <a:r>
                        <a:rPr lang="en-US" sz="800" b="1" i="0" u="none" strike="noStrike" dirty="0">
                          <a:solidFill>
                            <a:srgbClr val="000000"/>
                          </a:solidFill>
                          <a:effectLst/>
                          <a:latin typeface="Arial"/>
                        </a:rPr>
                        <a:t>-7,283</a:t>
                      </a:r>
                    </a:p>
                  </a:txBody>
                  <a:tcPr marL="9525" marR="9525" marT="9525" marB="0" anchor="ctr"/>
                </a:tc>
                <a:extLst>
                  <a:ext uri="{0D108BD9-81ED-4DB2-BD59-A6C34878D82A}">
                    <a16:rowId xmlns="" xmlns:a16="http://schemas.microsoft.com/office/drawing/2014/main" val="26702854"/>
                  </a:ext>
                </a:extLst>
              </a:tr>
              <a:tr h="242015">
                <a:tc gridSpan="2">
                  <a:txBody>
                    <a:bodyPr/>
                    <a:lstStyle/>
                    <a:p>
                      <a:pPr algn="l" rtl="0" fontAlgn="ctr"/>
                      <a:r>
                        <a:rPr lang="en-GB" sz="800" u="none" strike="noStrike">
                          <a:effectLst/>
                          <a:latin typeface="Comic Sans MS" panose="030F0702030302020204" pitchFamily="66" charset="0"/>
                        </a:rPr>
                        <a:t>Reprint (NULS, Lagos)</a:t>
                      </a:r>
                      <a:endParaRPr lang="en-GB" sz="800" b="1" i="0" u="none" strike="noStrike">
                        <a:solidFill>
                          <a:srgbClr val="FFFFFF"/>
                        </a:solidFill>
                        <a:effectLst/>
                        <a:latin typeface="Comic Sans MS" panose="030F0702030302020204" pitchFamily="66" charset="0"/>
                      </a:endParaRPr>
                    </a:p>
                  </a:txBody>
                  <a:tcPr marL="6733" marR="6733" marT="6733" marB="0" anchor="ctr"/>
                </a:tc>
                <a:tc hMerge="1">
                  <a:txBody>
                    <a:bodyPr/>
                    <a:lstStyle/>
                    <a:p>
                      <a:endParaRPr lang="en-GB"/>
                    </a:p>
                  </a:txBody>
                  <a:tcPr/>
                </a:tc>
                <a:tc>
                  <a:txBody>
                    <a:bodyPr/>
                    <a:lstStyle/>
                    <a:p>
                      <a:pPr algn="ctr" rtl="0" fontAlgn="ctr"/>
                      <a:endParaRPr lang="en-GB" sz="800" b="1" i="0" u="none" strike="noStrike" dirty="0">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GB" sz="800" u="none" strike="noStrike">
                          <a:effectLst/>
                          <a:latin typeface="Comic Sans MS" panose="030F0702030302020204" pitchFamily="66" charset="0"/>
                        </a:rPr>
                        <a:t> </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GB" sz="800" u="none" strike="noStrike" dirty="0">
                          <a:effectLst/>
                          <a:latin typeface="Comic Sans MS" panose="030F0702030302020204" pitchFamily="66" charset="0"/>
                        </a:rPr>
                        <a:t> </a:t>
                      </a:r>
                      <a:endParaRPr lang="en-GB" sz="800" b="0" i="0" u="none" strike="noStrike" dirty="0">
                        <a:solidFill>
                          <a:srgbClr val="000000"/>
                        </a:solidFill>
                        <a:effectLst/>
                        <a:latin typeface="Comic Sans MS" panose="030F0702030302020204" pitchFamily="66" charset="0"/>
                      </a:endParaRPr>
                    </a:p>
                  </a:txBody>
                  <a:tcPr marL="6733" marR="6733" marT="6733" marB="0" anchor="ctr"/>
                </a:tc>
                <a:extLst>
                  <a:ext uri="{0D108BD9-81ED-4DB2-BD59-A6C34878D82A}">
                    <a16:rowId xmlns="" xmlns:a16="http://schemas.microsoft.com/office/drawing/2014/main" val="1481677535"/>
                  </a:ext>
                </a:extLst>
              </a:tr>
              <a:tr h="173949">
                <a:tc>
                  <a:txBody>
                    <a:bodyPr/>
                    <a:lstStyle/>
                    <a:p>
                      <a:pPr algn="r" rtl="0" fontAlgn="ctr"/>
                      <a:r>
                        <a:rPr lang="en-GB" sz="800" u="none" strike="noStrike">
                          <a:effectLst/>
                          <a:latin typeface="Comic Sans MS" panose="030F0702030302020204" pitchFamily="66" charset="0"/>
                        </a:rPr>
                        <a:t>1</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Motor Vehicle</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dirty="0">
                          <a:solidFill>
                            <a:srgbClr val="000000"/>
                          </a:solidFill>
                          <a:effectLst/>
                          <a:latin typeface="Comic Sans MS"/>
                        </a:rPr>
                        <a:t>194</a:t>
                      </a:r>
                    </a:p>
                  </a:txBody>
                  <a:tcPr marL="9525" marR="9525" marT="9525" marB="0" anchor="ctr"/>
                </a:tc>
                <a:tc>
                  <a:txBody>
                    <a:bodyPr/>
                    <a:lstStyle/>
                    <a:p>
                      <a:pPr algn="ctr" fontAlgn="ctr"/>
                      <a:r>
                        <a:rPr lang="en-US" sz="800" b="0" i="0" u="none" strike="noStrike">
                          <a:solidFill>
                            <a:srgbClr val="000000"/>
                          </a:solidFill>
                          <a:effectLst/>
                          <a:latin typeface="Comic Sans MS"/>
                        </a:rPr>
                        <a:t>129</a:t>
                      </a:r>
                    </a:p>
                  </a:txBody>
                  <a:tcPr marL="9525" marR="9525" marT="9525" marB="0" anchor="ctr"/>
                </a:tc>
                <a:tc>
                  <a:txBody>
                    <a:bodyPr/>
                    <a:lstStyle/>
                    <a:p>
                      <a:pPr algn="ctr" fontAlgn="ctr"/>
                      <a:r>
                        <a:rPr lang="en-US" sz="800" b="1" i="0" u="none" strike="noStrike">
                          <a:solidFill>
                            <a:srgbClr val="000000"/>
                          </a:solidFill>
                          <a:effectLst/>
                          <a:latin typeface="Arial"/>
                        </a:rPr>
                        <a:t>-65</a:t>
                      </a:r>
                    </a:p>
                  </a:txBody>
                  <a:tcPr marL="9525" marR="9525" marT="9525" marB="0" anchor="ctr"/>
                </a:tc>
                <a:extLst>
                  <a:ext uri="{0D108BD9-81ED-4DB2-BD59-A6C34878D82A}">
                    <a16:rowId xmlns="" xmlns:a16="http://schemas.microsoft.com/office/drawing/2014/main" val="4191724387"/>
                  </a:ext>
                </a:extLst>
              </a:tr>
              <a:tr h="173949">
                <a:tc>
                  <a:txBody>
                    <a:bodyPr/>
                    <a:lstStyle/>
                    <a:p>
                      <a:pPr algn="r" rtl="0" fontAlgn="ctr"/>
                      <a:r>
                        <a:rPr lang="en-GB" sz="800" u="none" strike="noStrike">
                          <a:effectLst/>
                          <a:latin typeface="Comic Sans MS" panose="030F0702030302020204" pitchFamily="66" charset="0"/>
                        </a:rPr>
                        <a:t>2</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Motor Cycle</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a:solidFill>
                            <a:srgbClr val="000000"/>
                          </a:solidFill>
                          <a:effectLst/>
                          <a:latin typeface="Comic Sans MS"/>
                        </a:rPr>
                        <a:t>8</a:t>
                      </a:r>
                    </a:p>
                  </a:txBody>
                  <a:tcPr marL="9525" marR="9525" marT="9525" marB="0" anchor="ctr"/>
                </a:tc>
                <a:tc>
                  <a:txBody>
                    <a:bodyPr/>
                    <a:lstStyle/>
                    <a:p>
                      <a:pPr algn="ctr" fontAlgn="ctr"/>
                      <a:r>
                        <a:rPr lang="en-US" sz="800" b="0" i="0" u="none" strike="noStrike">
                          <a:solidFill>
                            <a:srgbClr val="000000"/>
                          </a:solidFill>
                          <a:effectLst/>
                          <a:latin typeface="Comic Sans MS"/>
                        </a:rPr>
                        <a:t>8</a:t>
                      </a:r>
                    </a:p>
                  </a:txBody>
                  <a:tcPr marL="9525" marR="9525" marT="9525" marB="0" anchor="ctr"/>
                </a:tc>
                <a:tc>
                  <a:txBody>
                    <a:bodyPr/>
                    <a:lstStyle/>
                    <a:p>
                      <a:pPr algn="ctr" fontAlgn="ctr"/>
                      <a:r>
                        <a:rPr lang="en-US" sz="800" b="1" i="0" u="none" strike="noStrike">
                          <a:solidFill>
                            <a:srgbClr val="000000"/>
                          </a:solidFill>
                          <a:effectLst/>
                          <a:latin typeface="Arial"/>
                        </a:rPr>
                        <a:t>0</a:t>
                      </a:r>
                    </a:p>
                  </a:txBody>
                  <a:tcPr marL="9525" marR="9525" marT="9525" marB="0" anchor="ctr"/>
                </a:tc>
                <a:extLst>
                  <a:ext uri="{0D108BD9-81ED-4DB2-BD59-A6C34878D82A}">
                    <a16:rowId xmlns="" xmlns:a16="http://schemas.microsoft.com/office/drawing/2014/main" val="3348895825"/>
                  </a:ext>
                </a:extLst>
              </a:tr>
              <a:tr h="173949">
                <a:tc>
                  <a:txBody>
                    <a:bodyPr/>
                    <a:lstStyle/>
                    <a:p>
                      <a:pPr algn="l" rtl="0" fontAlgn="ctr"/>
                      <a:r>
                        <a:rPr lang="en-GB" sz="800" u="none" strike="noStrike">
                          <a:effectLst/>
                          <a:latin typeface="Comic Sans MS" panose="030F0702030302020204" pitchFamily="66" charset="0"/>
                        </a:rPr>
                        <a:t> </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Sub Total</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1" i="0" u="none" strike="noStrike">
                          <a:solidFill>
                            <a:srgbClr val="000000"/>
                          </a:solidFill>
                          <a:effectLst/>
                          <a:latin typeface="Comic Sans MS"/>
                        </a:rPr>
                        <a:t>202</a:t>
                      </a:r>
                    </a:p>
                  </a:txBody>
                  <a:tcPr marL="9525" marR="9525" marT="9525" marB="0" anchor="ctr"/>
                </a:tc>
                <a:tc>
                  <a:txBody>
                    <a:bodyPr/>
                    <a:lstStyle/>
                    <a:p>
                      <a:pPr algn="ctr" fontAlgn="ctr"/>
                      <a:r>
                        <a:rPr lang="en-US" sz="800" b="1" i="0" u="none" strike="noStrike">
                          <a:solidFill>
                            <a:srgbClr val="000000"/>
                          </a:solidFill>
                          <a:effectLst/>
                          <a:latin typeface="Comic Sans MS"/>
                        </a:rPr>
                        <a:t>137</a:t>
                      </a:r>
                    </a:p>
                  </a:txBody>
                  <a:tcPr marL="9525" marR="9525" marT="9525" marB="0" anchor="ctr"/>
                </a:tc>
                <a:tc>
                  <a:txBody>
                    <a:bodyPr/>
                    <a:lstStyle/>
                    <a:p>
                      <a:pPr algn="ctr" fontAlgn="ctr"/>
                      <a:r>
                        <a:rPr lang="en-US" sz="800" b="1" i="0" u="none" strike="noStrike" dirty="0">
                          <a:solidFill>
                            <a:srgbClr val="000000"/>
                          </a:solidFill>
                          <a:effectLst/>
                          <a:latin typeface="Arial"/>
                        </a:rPr>
                        <a:t>-65</a:t>
                      </a:r>
                    </a:p>
                  </a:txBody>
                  <a:tcPr marL="9525" marR="9525" marT="9525" marB="0" anchor="ctr"/>
                </a:tc>
                <a:extLst>
                  <a:ext uri="{0D108BD9-81ED-4DB2-BD59-A6C34878D82A}">
                    <a16:rowId xmlns="" xmlns:a16="http://schemas.microsoft.com/office/drawing/2014/main" val="3753216361"/>
                  </a:ext>
                </a:extLst>
              </a:tr>
              <a:tr h="242015">
                <a:tc gridSpan="2">
                  <a:txBody>
                    <a:bodyPr/>
                    <a:lstStyle/>
                    <a:p>
                      <a:pPr algn="l" rtl="0" fontAlgn="ctr"/>
                      <a:r>
                        <a:rPr lang="en-GB" sz="800" u="none" strike="noStrike">
                          <a:effectLst/>
                          <a:latin typeface="Comic Sans MS" panose="030F0702030302020204" pitchFamily="66" charset="0"/>
                        </a:rPr>
                        <a:t>Total Production</a:t>
                      </a:r>
                      <a:endParaRPr lang="en-GB" sz="800" b="1" i="0" u="none" strike="noStrike">
                        <a:solidFill>
                          <a:srgbClr val="FFFFFF"/>
                        </a:solidFill>
                        <a:effectLst/>
                        <a:latin typeface="Comic Sans MS" panose="030F0702030302020204" pitchFamily="66" charset="0"/>
                      </a:endParaRPr>
                    </a:p>
                  </a:txBody>
                  <a:tcPr marL="6733" marR="6733" marT="6733" marB="0" anchor="ctr"/>
                </a:tc>
                <a:tc hMerge="1">
                  <a:txBody>
                    <a:bodyPr/>
                    <a:lstStyle/>
                    <a:p>
                      <a:endParaRPr lang="en-GB"/>
                    </a:p>
                  </a:txBody>
                  <a:tcPr/>
                </a:tc>
                <a:tc>
                  <a:txBody>
                    <a:bodyPr/>
                    <a:lstStyle/>
                    <a:p>
                      <a:pPr algn="ctr" rtl="0" fontAlgn="ctr"/>
                      <a:endParaRPr lang="en-GB" sz="800" b="1" i="0" u="none" strike="noStrike" dirty="0">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GB" sz="800" u="none" strike="noStrike">
                          <a:effectLst/>
                          <a:latin typeface="Comic Sans MS" panose="030F0702030302020204" pitchFamily="66" charset="0"/>
                        </a:rPr>
                        <a:t> </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GB" sz="800" u="none" strike="noStrike" dirty="0">
                          <a:effectLst/>
                          <a:latin typeface="Comic Sans MS" panose="030F0702030302020204" pitchFamily="66" charset="0"/>
                        </a:rPr>
                        <a:t> </a:t>
                      </a:r>
                      <a:endParaRPr lang="en-GB" sz="800" b="0" i="0" u="none" strike="noStrike" dirty="0">
                        <a:solidFill>
                          <a:srgbClr val="000000"/>
                        </a:solidFill>
                        <a:effectLst/>
                        <a:latin typeface="Comic Sans MS" panose="030F0702030302020204" pitchFamily="66" charset="0"/>
                      </a:endParaRPr>
                    </a:p>
                  </a:txBody>
                  <a:tcPr marL="6733" marR="6733" marT="6733" marB="0" anchor="ctr"/>
                </a:tc>
                <a:extLst>
                  <a:ext uri="{0D108BD9-81ED-4DB2-BD59-A6C34878D82A}">
                    <a16:rowId xmlns="" xmlns:a16="http://schemas.microsoft.com/office/drawing/2014/main" val="3651944740"/>
                  </a:ext>
                </a:extLst>
              </a:tr>
              <a:tr h="173949">
                <a:tc>
                  <a:txBody>
                    <a:bodyPr/>
                    <a:lstStyle/>
                    <a:p>
                      <a:pPr algn="ctr" rtl="0" fontAlgn="ctr"/>
                      <a:r>
                        <a:rPr lang="en-GB" sz="800" u="none" strike="noStrike">
                          <a:effectLst/>
                          <a:latin typeface="Comic Sans MS" panose="030F0702030302020204" pitchFamily="66" charset="0"/>
                        </a:rPr>
                        <a:t>a</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Motor Vehicle</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dirty="0">
                          <a:solidFill>
                            <a:srgbClr val="000000"/>
                          </a:solidFill>
                          <a:effectLst/>
                          <a:latin typeface="Comic Sans MS"/>
                        </a:rPr>
                        <a:t>63,988</a:t>
                      </a:r>
                    </a:p>
                  </a:txBody>
                  <a:tcPr marL="9525" marR="9525" marT="9525" marB="0" anchor="ctr"/>
                </a:tc>
                <a:tc>
                  <a:txBody>
                    <a:bodyPr/>
                    <a:lstStyle/>
                    <a:p>
                      <a:pPr algn="ctr" fontAlgn="ctr"/>
                      <a:r>
                        <a:rPr lang="en-US" sz="800" b="0" i="0" u="none" strike="noStrike">
                          <a:solidFill>
                            <a:srgbClr val="000000"/>
                          </a:solidFill>
                          <a:effectLst/>
                          <a:latin typeface="Comic Sans MS"/>
                        </a:rPr>
                        <a:t>67,422</a:t>
                      </a:r>
                    </a:p>
                  </a:txBody>
                  <a:tcPr marL="9525" marR="9525" marT="9525" marB="0" anchor="ctr"/>
                </a:tc>
                <a:tc>
                  <a:txBody>
                    <a:bodyPr/>
                    <a:lstStyle/>
                    <a:p>
                      <a:pPr algn="ctr" fontAlgn="ctr"/>
                      <a:r>
                        <a:rPr lang="en-US" sz="800" b="1" i="0" u="none" strike="noStrike">
                          <a:solidFill>
                            <a:srgbClr val="000000"/>
                          </a:solidFill>
                          <a:effectLst/>
                          <a:latin typeface="Arial"/>
                        </a:rPr>
                        <a:t>3,434</a:t>
                      </a:r>
                    </a:p>
                  </a:txBody>
                  <a:tcPr marL="9525" marR="9525" marT="9525" marB="0" anchor="ctr"/>
                </a:tc>
                <a:extLst>
                  <a:ext uri="{0D108BD9-81ED-4DB2-BD59-A6C34878D82A}">
                    <a16:rowId xmlns="" xmlns:a16="http://schemas.microsoft.com/office/drawing/2014/main" val="4055477892"/>
                  </a:ext>
                </a:extLst>
              </a:tr>
              <a:tr h="173949">
                <a:tc>
                  <a:txBody>
                    <a:bodyPr/>
                    <a:lstStyle/>
                    <a:p>
                      <a:pPr algn="ctr" rtl="0" fontAlgn="ctr"/>
                      <a:r>
                        <a:rPr lang="en-GB" sz="800" u="none" strike="noStrike">
                          <a:effectLst/>
                          <a:latin typeface="Comic Sans MS" panose="030F0702030302020204" pitchFamily="66" charset="0"/>
                        </a:rPr>
                        <a:t>b</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Motorcycle</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a:solidFill>
                            <a:srgbClr val="000000"/>
                          </a:solidFill>
                          <a:effectLst/>
                          <a:latin typeface="Comic Sans MS"/>
                        </a:rPr>
                        <a:t>53,391</a:t>
                      </a:r>
                    </a:p>
                  </a:txBody>
                  <a:tcPr marL="9525" marR="9525" marT="9525" marB="0" anchor="ctr"/>
                </a:tc>
                <a:tc>
                  <a:txBody>
                    <a:bodyPr/>
                    <a:lstStyle/>
                    <a:p>
                      <a:pPr algn="ctr" fontAlgn="ctr"/>
                      <a:r>
                        <a:rPr lang="en-US" sz="800" b="0" i="0" u="none" strike="noStrike">
                          <a:solidFill>
                            <a:srgbClr val="000000"/>
                          </a:solidFill>
                          <a:effectLst/>
                          <a:latin typeface="Comic Sans MS"/>
                        </a:rPr>
                        <a:t>46,108</a:t>
                      </a:r>
                    </a:p>
                  </a:txBody>
                  <a:tcPr marL="9525" marR="9525" marT="9525" marB="0" anchor="ctr"/>
                </a:tc>
                <a:tc>
                  <a:txBody>
                    <a:bodyPr/>
                    <a:lstStyle/>
                    <a:p>
                      <a:pPr algn="ctr" fontAlgn="ctr"/>
                      <a:r>
                        <a:rPr lang="en-US" sz="800" b="1" i="0" u="none" strike="noStrike">
                          <a:solidFill>
                            <a:srgbClr val="000000"/>
                          </a:solidFill>
                          <a:effectLst/>
                          <a:latin typeface="Arial"/>
                        </a:rPr>
                        <a:t>-7,283</a:t>
                      </a:r>
                    </a:p>
                  </a:txBody>
                  <a:tcPr marL="9525" marR="9525" marT="9525" marB="0" anchor="ctr"/>
                </a:tc>
                <a:extLst>
                  <a:ext uri="{0D108BD9-81ED-4DB2-BD59-A6C34878D82A}">
                    <a16:rowId xmlns="" xmlns:a16="http://schemas.microsoft.com/office/drawing/2014/main" val="382360979"/>
                  </a:ext>
                </a:extLst>
              </a:tr>
              <a:tr h="173949">
                <a:tc>
                  <a:txBody>
                    <a:bodyPr/>
                    <a:lstStyle/>
                    <a:p>
                      <a:pPr algn="ctr" rtl="0" fontAlgn="ctr"/>
                      <a:r>
                        <a:rPr lang="en-GB" sz="800" u="none" strike="noStrike">
                          <a:effectLst/>
                          <a:latin typeface="Comic Sans MS" panose="030F0702030302020204" pitchFamily="66" charset="0"/>
                        </a:rPr>
                        <a:t>c</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u="none" strike="noStrike">
                          <a:effectLst/>
                          <a:latin typeface="Comic Sans MS" panose="030F0702030302020204" pitchFamily="66" charset="0"/>
                        </a:rPr>
                        <a:t>Reprint</a:t>
                      </a:r>
                      <a:endParaRPr lang="en-GB" sz="800" b="0" i="0" u="none" strike="noStrike">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0" i="0" u="none" strike="noStrike">
                          <a:solidFill>
                            <a:srgbClr val="000000"/>
                          </a:solidFill>
                          <a:effectLst/>
                          <a:latin typeface="Comic Sans MS"/>
                        </a:rPr>
                        <a:t>202</a:t>
                      </a:r>
                    </a:p>
                  </a:txBody>
                  <a:tcPr marL="9525" marR="9525" marT="9525" marB="0" anchor="ctr"/>
                </a:tc>
                <a:tc>
                  <a:txBody>
                    <a:bodyPr/>
                    <a:lstStyle/>
                    <a:p>
                      <a:pPr algn="ctr" fontAlgn="ctr"/>
                      <a:r>
                        <a:rPr lang="en-US" sz="800" b="0" i="0" u="none" strike="noStrike">
                          <a:solidFill>
                            <a:srgbClr val="000000"/>
                          </a:solidFill>
                          <a:effectLst/>
                          <a:latin typeface="Comic Sans MS"/>
                        </a:rPr>
                        <a:t>137</a:t>
                      </a:r>
                    </a:p>
                  </a:txBody>
                  <a:tcPr marL="9525" marR="9525" marT="9525" marB="0" anchor="ctr"/>
                </a:tc>
                <a:tc>
                  <a:txBody>
                    <a:bodyPr/>
                    <a:lstStyle/>
                    <a:p>
                      <a:pPr algn="ctr" fontAlgn="ctr"/>
                      <a:r>
                        <a:rPr lang="en-US" sz="800" b="1" i="0" u="none" strike="noStrike">
                          <a:solidFill>
                            <a:srgbClr val="000000"/>
                          </a:solidFill>
                          <a:effectLst/>
                          <a:latin typeface="Arial"/>
                        </a:rPr>
                        <a:t>-65</a:t>
                      </a:r>
                    </a:p>
                  </a:txBody>
                  <a:tcPr marL="9525" marR="9525" marT="9525" marB="0" anchor="ctr"/>
                </a:tc>
                <a:extLst>
                  <a:ext uri="{0D108BD9-81ED-4DB2-BD59-A6C34878D82A}">
                    <a16:rowId xmlns="" xmlns:a16="http://schemas.microsoft.com/office/drawing/2014/main" val="757121420"/>
                  </a:ext>
                </a:extLst>
              </a:tr>
              <a:tr h="173949">
                <a:tc>
                  <a:txBody>
                    <a:bodyPr/>
                    <a:lstStyle/>
                    <a:p>
                      <a:pPr algn="l" rtl="0" fontAlgn="ctr"/>
                      <a:r>
                        <a:rPr lang="en-GB" sz="800" u="none" strike="noStrike">
                          <a:effectLst/>
                          <a:latin typeface="Comic Sans MS" panose="030F0702030302020204" pitchFamily="66" charset="0"/>
                        </a:rPr>
                        <a:t> </a:t>
                      </a:r>
                      <a:endParaRPr lang="en-GB" sz="800" b="1" i="0" u="none" strike="noStrike">
                        <a:solidFill>
                          <a:srgbClr val="FFFFFF"/>
                        </a:solidFill>
                        <a:effectLst/>
                        <a:latin typeface="Comic Sans MS" panose="030F0702030302020204" pitchFamily="66" charset="0"/>
                      </a:endParaRPr>
                    </a:p>
                  </a:txBody>
                  <a:tcPr marL="6733" marR="6733" marT="6733" marB="0" anchor="ctr"/>
                </a:tc>
                <a:tc>
                  <a:txBody>
                    <a:bodyPr/>
                    <a:lstStyle/>
                    <a:p>
                      <a:pPr algn="l" rtl="0" fontAlgn="ctr"/>
                      <a:r>
                        <a:rPr lang="en-GB" sz="800" b="1" u="none" strike="noStrike" dirty="0">
                          <a:effectLst/>
                          <a:latin typeface="Comic Sans MS" panose="030F0702030302020204" pitchFamily="66" charset="0"/>
                        </a:rPr>
                        <a:t>Grand Total</a:t>
                      </a:r>
                      <a:endParaRPr lang="en-GB" sz="800" b="1" i="0" u="none" strike="noStrike" dirty="0">
                        <a:solidFill>
                          <a:srgbClr val="000000"/>
                        </a:solidFill>
                        <a:effectLst/>
                        <a:latin typeface="Comic Sans MS" panose="030F0702030302020204" pitchFamily="66" charset="0"/>
                      </a:endParaRPr>
                    </a:p>
                  </a:txBody>
                  <a:tcPr marL="6733" marR="6733" marT="6733" marB="0" anchor="ctr"/>
                </a:tc>
                <a:tc>
                  <a:txBody>
                    <a:bodyPr/>
                    <a:lstStyle/>
                    <a:p>
                      <a:pPr algn="ctr" fontAlgn="ctr"/>
                      <a:r>
                        <a:rPr lang="en-US" sz="800" b="1" i="0" u="none" strike="noStrike">
                          <a:solidFill>
                            <a:srgbClr val="000000"/>
                          </a:solidFill>
                          <a:effectLst/>
                          <a:latin typeface="Comic Sans MS"/>
                        </a:rPr>
                        <a:t>117,581</a:t>
                      </a:r>
                    </a:p>
                  </a:txBody>
                  <a:tcPr marL="9525" marR="9525" marT="9525" marB="0" anchor="ctr"/>
                </a:tc>
                <a:tc>
                  <a:txBody>
                    <a:bodyPr/>
                    <a:lstStyle/>
                    <a:p>
                      <a:pPr algn="ctr" fontAlgn="ctr"/>
                      <a:r>
                        <a:rPr lang="en-US" sz="800" b="1" i="0" u="none" strike="noStrike">
                          <a:solidFill>
                            <a:srgbClr val="000000"/>
                          </a:solidFill>
                          <a:effectLst/>
                          <a:latin typeface="Comic Sans MS"/>
                        </a:rPr>
                        <a:t>113,667</a:t>
                      </a:r>
                    </a:p>
                  </a:txBody>
                  <a:tcPr marL="9525" marR="9525" marT="9525" marB="0" anchor="ctr"/>
                </a:tc>
                <a:tc>
                  <a:txBody>
                    <a:bodyPr/>
                    <a:lstStyle/>
                    <a:p>
                      <a:pPr algn="ctr" fontAlgn="ctr"/>
                      <a:r>
                        <a:rPr lang="en-US" sz="800" b="1" i="0" u="none" strike="noStrike" dirty="0">
                          <a:solidFill>
                            <a:srgbClr val="000000"/>
                          </a:solidFill>
                          <a:effectLst/>
                          <a:latin typeface="Arial"/>
                        </a:rPr>
                        <a:t>-3,914</a:t>
                      </a:r>
                    </a:p>
                  </a:txBody>
                  <a:tcPr marL="9525" marR="9525" marT="9525" marB="0" anchor="ctr"/>
                </a:tc>
                <a:extLst>
                  <a:ext uri="{0D108BD9-81ED-4DB2-BD59-A6C34878D82A}">
                    <a16:rowId xmlns="" xmlns:a16="http://schemas.microsoft.com/office/drawing/2014/main" val="4191840998"/>
                  </a:ext>
                </a:extLst>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13</a:t>
            </a:fld>
            <a:endParaRPr lang="en-US"/>
          </a:p>
        </p:txBody>
      </p:sp>
      <p:pic>
        <p:nvPicPr>
          <p:cNvPr id="5"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sp>
        <p:nvSpPr>
          <p:cNvPr id="6" name="Rectangle 9"/>
          <p:cNvSpPr>
            <a:spLocks noChangeArrowheads="1"/>
          </p:cNvSpPr>
          <p:nvPr/>
        </p:nvSpPr>
        <p:spPr bwMode="auto">
          <a:xfrm>
            <a:off x="533400" y="228599"/>
            <a:ext cx="5943600" cy="215444"/>
          </a:xfrm>
          <a:prstGeom prst="rect">
            <a:avLst/>
          </a:prstGeom>
          <a:noFill/>
          <a:ln w="9525">
            <a:noFill/>
            <a:miter lim="800000"/>
            <a:headEnd/>
            <a:tailEnd/>
          </a:ln>
        </p:spPr>
        <p:txBody>
          <a:bodyPr wrap="square">
            <a:spAutoFit/>
          </a:bodyPr>
          <a:lstStyle/>
          <a:p>
            <a:r>
              <a:rPr lang="en-US" sz="800" dirty="0" smtClean="0">
                <a:latin typeface="Comic Sans MS" pitchFamily="66" charset="0"/>
              </a:rPr>
              <a:t>Table 10: Table Showing National Drivers License</a:t>
            </a:r>
            <a:r>
              <a:rPr lang="en-GB" sz="800" dirty="0" smtClean="0">
                <a:latin typeface="Comic Sans MS" pitchFamily="66" charset="0"/>
              </a:rPr>
              <a:t> (NDL) 3</a:t>
            </a:r>
            <a:r>
              <a:rPr lang="en-GB" sz="800" baseline="30000" dirty="0" smtClean="0">
                <a:latin typeface="Comic Sans MS" pitchFamily="66" charset="0"/>
              </a:rPr>
              <a:t>rd</a:t>
            </a:r>
            <a:r>
              <a:rPr lang="en-GB" sz="800" dirty="0" smtClean="0">
                <a:latin typeface="Comic Sans MS" pitchFamily="66" charset="0"/>
              </a:rPr>
              <a:t> Quarter 2023 &amp; 4thQuarter 2023 Comparative Analysis</a:t>
            </a:r>
            <a:endParaRPr lang="en-US" sz="800" dirty="0">
              <a:latin typeface="Comic Sans MS" pitchFamily="66" charset="0"/>
              <a:ea typeface="Times New Roman"/>
              <a:cs typeface="Times New Roman"/>
            </a:endParaRPr>
          </a:p>
        </p:txBody>
      </p:sp>
      <p:graphicFrame>
        <p:nvGraphicFramePr>
          <p:cNvPr id="4" name="Table 3"/>
          <p:cNvGraphicFramePr>
            <a:graphicFrameLocks noGrp="1"/>
          </p:cNvGraphicFramePr>
          <p:nvPr>
            <p:extLst>
              <p:ext uri="{D42A27DB-BD31-4B8C-83A1-F6EECF244321}">
                <p14:modId xmlns:p14="http://schemas.microsoft.com/office/powerpoint/2010/main" val="1168159546"/>
              </p:ext>
            </p:extLst>
          </p:nvPr>
        </p:nvGraphicFramePr>
        <p:xfrm>
          <a:off x="828689" y="533414"/>
          <a:ext cx="5200621" cy="8681756"/>
        </p:xfrm>
        <a:graphic>
          <a:graphicData uri="http://schemas.openxmlformats.org/drawingml/2006/table">
            <a:tbl>
              <a:tblPr firstRow="1" firstCol="1" bandRow="1">
                <a:tableStyleId>{5C22544A-7EE6-4342-B048-85BDC9FD1C3A}</a:tableStyleId>
              </a:tblPr>
              <a:tblGrid>
                <a:gridCol w="390511">
                  <a:extLst>
                    <a:ext uri="{9D8B030D-6E8A-4147-A177-3AD203B41FA5}">
                      <a16:colId xmlns="" xmlns:a16="http://schemas.microsoft.com/office/drawing/2014/main" val="4099782789"/>
                    </a:ext>
                  </a:extLst>
                </a:gridCol>
                <a:gridCol w="923424">
                  <a:extLst>
                    <a:ext uri="{9D8B030D-6E8A-4147-A177-3AD203B41FA5}">
                      <a16:colId xmlns="" xmlns:a16="http://schemas.microsoft.com/office/drawing/2014/main" val="983832285"/>
                    </a:ext>
                  </a:extLst>
                </a:gridCol>
                <a:gridCol w="1306746">
                  <a:extLst>
                    <a:ext uri="{9D8B030D-6E8A-4147-A177-3AD203B41FA5}">
                      <a16:colId xmlns="" xmlns:a16="http://schemas.microsoft.com/office/drawing/2014/main" val="4104402836"/>
                    </a:ext>
                  </a:extLst>
                </a:gridCol>
                <a:gridCol w="1329514">
                  <a:extLst>
                    <a:ext uri="{9D8B030D-6E8A-4147-A177-3AD203B41FA5}">
                      <a16:colId xmlns="" xmlns:a16="http://schemas.microsoft.com/office/drawing/2014/main" val="283932502"/>
                    </a:ext>
                  </a:extLst>
                </a:gridCol>
                <a:gridCol w="783716">
                  <a:extLst>
                    <a:ext uri="{9D8B030D-6E8A-4147-A177-3AD203B41FA5}">
                      <a16:colId xmlns="" xmlns:a16="http://schemas.microsoft.com/office/drawing/2014/main" val="2036674323"/>
                    </a:ext>
                  </a:extLst>
                </a:gridCol>
                <a:gridCol w="466710">
                  <a:extLst>
                    <a:ext uri="{9D8B030D-6E8A-4147-A177-3AD203B41FA5}">
                      <a16:colId xmlns="" xmlns:a16="http://schemas.microsoft.com/office/drawing/2014/main" val="3185171328"/>
                    </a:ext>
                  </a:extLst>
                </a:gridCol>
              </a:tblGrid>
              <a:tr h="212683">
                <a:tc>
                  <a:txBody>
                    <a:bodyPr/>
                    <a:lstStyle/>
                    <a:p>
                      <a:pPr algn="ctr" fontAlgn="ctr"/>
                      <a:r>
                        <a:rPr lang="en-GB" sz="900" b="0" i="0" u="none" strike="noStrike" dirty="0">
                          <a:solidFill>
                            <a:schemeClr val="bg1"/>
                          </a:solidFill>
                          <a:effectLst/>
                          <a:latin typeface="Comic Sans MS" panose="030F0702030302020204" pitchFamily="66" charset="0"/>
                        </a:rPr>
                        <a:t>SN</a:t>
                      </a:r>
                    </a:p>
                  </a:txBody>
                  <a:tcPr marL="0" marR="0" marT="0" marB="0" anchor="ctr"/>
                </a:tc>
                <a:tc>
                  <a:txBody>
                    <a:bodyPr/>
                    <a:lstStyle/>
                    <a:p>
                      <a:pPr algn="l" fontAlgn="ctr"/>
                      <a:r>
                        <a:rPr lang="en-GB" sz="900" b="0" i="0" u="none" strike="noStrike" dirty="0">
                          <a:solidFill>
                            <a:schemeClr val="bg1"/>
                          </a:solidFill>
                          <a:effectLst/>
                          <a:latin typeface="Comic Sans MS" panose="030F0702030302020204" pitchFamily="66" charset="0"/>
                        </a:rPr>
                        <a:t>STATE</a:t>
                      </a:r>
                    </a:p>
                  </a:txBody>
                  <a:tcPr marL="0" marR="0" marT="0" marB="0" anchor="ctr"/>
                </a:tc>
                <a:tc>
                  <a:txBody>
                    <a:bodyPr/>
                    <a:lstStyle/>
                    <a:p>
                      <a:pPr algn="ctr" fontAlgn="ctr"/>
                      <a:r>
                        <a:rPr lang="en-GB" sz="900" b="0" i="0" u="none" strike="noStrike" dirty="0" smtClean="0">
                          <a:solidFill>
                            <a:schemeClr val="bg1"/>
                          </a:solidFill>
                          <a:effectLst/>
                          <a:latin typeface="Comic Sans MS" panose="030F0702030302020204" pitchFamily="66" charset="0"/>
                        </a:rPr>
                        <a:t>3</a:t>
                      </a:r>
                      <a:r>
                        <a:rPr lang="en-GB" sz="900" b="0" i="0" u="none" strike="noStrike" baseline="30000" dirty="0" smtClean="0">
                          <a:solidFill>
                            <a:schemeClr val="bg1"/>
                          </a:solidFill>
                          <a:effectLst/>
                          <a:latin typeface="Comic Sans MS" panose="030F0702030302020204" pitchFamily="66" charset="0"/>
                        </a:rPr>
                        <a:t>RD</a:t>
                      </a:r>
                      <a:r>
                        <a:rPr lang="en-GB" sz="900" b="0" i="0" u="none" strike="noStrike" baseline="0" dirty="0" smtClean="0">
                          <a:solidFill>
                            <a:schemeClr val="bg1"/>
                          </a:solidFill>
                          <a:effectLst/>
                          <a:latin typeface="Comic Sans MS" panose="030F0702030302020204" pitchFamily="66" charset="0"/>
                        </a:rPr>
                        <a:t> </a:t>
                      </a:r>
                      <a:r>
                        <a:rPr lang="en-GB" sz="900" b="0" i="0" u="none" strike="noStrike" dirty="0" smtClean="0">
                          <a:solidFill>
                            <a:schemeClr val="bg1"/>
                          </a:solidFill>
                          <a:effectLst/>
                          <a:latin typeface="Comic Sans MS" panose="030F0702030302020204" pitchFamily="66" charset="0"/>
                        </a:rPr>
                        <a:t>QUARTER </a:t>
                      </a:r>
                      <a:r>
                        <a:rPr lang="en-GB" sz="900" b="0" i="0" u="none" strike="noStrike" dirty="0">
                          <a:solidFill>
                            <a:schemeClr val="bg1"/>
                          </a:solidFill>
                          <a:effectLst/>
                          <a:latin typeface="Comic Sans MS" panose="030F0702030302020204" pitchFamily="66" charset="0"/>
                        </a:rPr>
                        <a:t>2023</a:t>
                      </a:r>
                    </a:p>
                  </a:txBody>
                  <a:tcPr marL="0" marR="0" marT="0" marB="0" anchor="ctr"/>
                </a:tc>
                <a:tc>
                  <a:txBody>
                    <a:bodyPr/>
                    <a:lstStyle/>
                    <a:p>
                      <a:pPr algn="ctr" fontAlgn="ctr"/>
                      <a:r>
                        <a:rPr lang="en-GB" sz="900" b="0" i="0" u="none" strike="noStrike" smtClean="0">
                          <a:solidFill>
                            <a:schemeClr val="bg1"/>
                          </a:solidFill>
                          <a:effectLst/>
                          <a:latin typeface="Comic Sans MS" panose="030F0702030302020204" pitchFamily="66" charset="0"/>
                        </a:rPr>
                        <a:t>4</a:t>
                      </a:r>
                      <a:r>
                        <a:rPr lang="en-GB" sz="900" b="0" i="0" u="none" strike="noStrike" baseline="30000" smtClean="0">
                          <a:solidFill>
                            <a:schemeClr val="bg1"/>
                          </a:solidFill>
                          <a:effectLst/>
                          <a:latin typeface="Comic Sans MS" panose="030F0702030302020204" pitchFamily="66" charset="0"/>
                        </a:rPr>
                        <a:t>TH</a:t>
                      </a:r>
                      <a:r>
                        <a:rPr lang="en-GB" sz="900" b="0" i="0" u="none" strike="noStrike" baseline="0" smtClean="0">
                          <a:solidFill>
                            <a:schemeClr val="bg1"/>
                          </a:solidFill>
                          <a:effectLst/>
                          <a:latin typeface="Comic Sans MS" panose="030F0702030302020204" pitchFamily="66" charset="0"/>
                        </a:rPr>
                        <a:t> </a:t>
                      </a:r>
                      <a:r>
                        <a:rPr lang="en-GB" sz="900" b="0" i="0" u="none" strike="noStrike" smtClean="0">
                          <a:solidFill>
                            <a:schemeClr val="bg1"/>
                          </a:solidFill>
                          <a:effectLst/>
                          <a:latin typeface="Comic Sans MS" panose="030F0702030302020204" pitchFamily="66" charset="0"/>
                        </a:rPr>
                        <a:t>QUARTER </a:t>
                      </a:r>
                      <a:r>
                        <a:rPr lang="en-GB" sz="900" b="0" i="0" u="none" strike="noStrike" dirty="0">
                          <a:solidFill>
                            <a:schemeClr val="bg1"/>
                          </a:solidFill>
                          <a:effectLst/>
                          <a:latin typeface="Comic Sans MS" panose="030F0702030302020204" pitchFamily="66" charset="0"/>
                        </a:rPr>
                        <a:t>2023 </a:t>
                      </a:r>
                    </a:p>
                  </a:txBody>
                  <a:tcPr marL="0" marR="0" marT="0" marB="0" anchor="ctr"/>
                </a:tc>
                <a:tc>
                  <a:txBody>
                    <a:bodyPr/>
                    <a:lstStyle/>
                    <a:p>
                      <a:pPr algn="ctr" fontAlgn="ctr"/>
                      <a:r>
                        <a:rPr lang="en-GB" sz="900" b="0" i="0" u="none" strike="noStrike" dirty="0">
                          <a:solidFill>
                            <a:schemeClr val="bg1"/>
                          </a:solidFill>
                          <a:effectLst/>
                          <a:latin typeface="Comic Sans MS" panose="030F0702030302020204" pitchFamily="66" charset="0"/>
                        </a:rPr>
                        <a:t>DIFFERNCE</a:t>
                      </a:r>
                    </a:p>
                  </a:txBody>
                  <a:tcPr marL="0" marR="0" marT="0" marB="0" anchor="ctr"/>
                </a:tc>
                <a:tc>
                  <a:txBody>
                    <a:bodyPr/>
                    <a:lstStyle/>
                    <a:p>
                      <a:pPr algn="ctr" fontAlgn="ctr"/>
                      <a:r>
                        <a:rPr lang="en-GB" sz="900" b="0" i="0" u="none" strike="noStrike" dirty="0">
                          <a:solidFill>
                            <a:schemeClr val="bg1"/>
                          </a:solidFill>
                          <a:effectLst/>
                          <a:latin typeface="Comic Sans MS" panose="030F0702030302020204" pitchFamily="66" charset="0"/>
                        </a:rPr>
                        <a:t>%</a:t>
                      </a:r>
                    </a:p>
                  </a:txBody>
                  <a:tcPr marL="0" marR="0" marT="0" marB="0" anchor="ctr"/>
                </a:tc>
                <a:extLst>
                  <a:ext uri="{0D108BD9-81ED-4DB2-BD59-A6C34878D82A}">
                    <a16:rowId xmlns="" xmlns:a16="http://schemas.microsoft.com/office/drawing/2014/main" val="1181246904"/>
                  </a:ext>
                </a:extLst>
              </a:tr>
              <a:tr h="280509">
                <a:tc>
                  <a:txBody>
                    <a:bodyPr/>
                    <a:lstStyle/>
                    <a:p>
                      <a:pPr algn="ctr" fontAlgn="b"/>
                      <a:r>
                        <a:rPr lang="en-GB" sz="900" b="0" i="0" u="none" strike="noStrike" dirty="0">
                          <a:solidFill>
                            <a:schemeClr val="bg1"/>
                          </a:solidFill>
                          <a:effectLst/>
                          <a:latin typeface="Comic Sans MS" panose="030F0702030302020204" pitchFamily="66" charset="0"/>
                        </a:rPr>
                        <a:t>1</a:t>
                      </a:r>
                    </a:p>
                  </a:txBody>
                  <a:tcPr marL="0" marR="0" marT="0" marB="0" anchor="b"/>
                </a:tc>
                <a:tc>
                  <a:txBody>
                    <a:bodyPr/>
                    <a:lstStyle/>
                    <a:p>
                      <a:pPr algn="l" fontAlgn="b"/>
                      <a:r>
                        <a:rPr lang="en-GB" sz="900" b="0" i="0" u="none" strike="noStrike" dirty="0">
                          <a:solidFill>
                            <a:srgbClr val="000000"/>
                          </a:solidFill>
                          <a:effectLst/>
                          <a:latin typeface="Comic Sans MS" panose="030F0702030302020204" pitchFamily="66" charset="0"/>
                        </a:rPr>
                        <a:t>ABIA </a:t>
                      </a:r>
                    </a:p>
                  </a:txBody>
                  <a:tcPr marL="0" marR="0" marT="0" marB="0" anchor="b"/>
                </a:tc>
                <a:tc>
                  <a:txBody>
                    <a:bodyPr/>
                    <a:lstStyle/>
                    <a:p>
                      <a:pPr algn="ctr" rtl="0" fontAlgn="b"/>
                      <a:r>
                        <a:rPr lang="en-US" sz="900" b="0" i="0" u="none" strike="noStrike">
                          <a:solidFill>
                            <a:srgbClr val="000000"/>
                          </a:solidFill>
                          <a:effectLst/>
                          <a:latin typeface="Comic Sans MS"/>
                        </a:rPr>
                        <a:t>1184</a:t>
                      </a:r>
                    </a:p>
                  </a:txBody>
                  <a:tcPr marL="9525" marR="9525" marT="9525" marB="0" anchor="b"/>
                </a:tc>
                <a:tc>
                  <a:txBody>
                    <a:bodyPr/>
                    <a:lstStyle/>
                    <a:p>
                      <a:pPr algn="ctr" rtl="0" fontAlgn="b"/>
                      <a:r>
                        <a:rPr lang="en-US" sz="900" b="0" i="0" u="none" strike="noStrike">
                          <a:solidFill>
                            <a:srgbClr val="000000"/>
                          </a:solidFill>
                          <a:effectLst/>
                          <a:latin typeface="Comic Sans MS"/>
                        </a:rPr>
                        <a:t>2041</a:t>
                      </a:r>
                    </a:p>
                  </a:txBody>
                  <a:tcPr marL="9525" marR="9525" marT="9525" marB="0" anchor="b"/>
                </a:tc>
                <a:tc>
                  <a:txBody>
                    <a:bodyPr/>
                    <a:lstStyle/>
                    <a:p>
                      <a:pPr algn="ctr" fontAlgn="b"/>
                      <a:r>
                        <a:rPr lang="en-US" sz="1100" b="0" i="0" u="none" strike="noStrike">
                          <a:solidFill>
                            <a:srgbClr val="000000"/>
                          </a:solidFill>
                          <a:effectLst/>
                          <a:latin typeface="Calibri"/>
                        </a:rPr>
                        <a:t>-857</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-72</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1708970140"/>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2</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ADAAWA</a:t>
                      </a:r>
                    </a:p>
                  </a:txBody>
                  <a:tcPr marL="0" marR="0" marT="0" marB="0" anchor="b"/>
                </a:tc>
                <a:tc>
                  <a:txBody>
                    <a:bodyPr/>
                    <a:lstStyle/>
                    <a:p>
                      <a:pPr algn="ctr" rtl="0" fontAlgn="b"/>
                      <a:r>
                        <a:rPr lang="en-US" sz="900" b="0" i="0" u="none" strike="noStrike">
                          <a:solidFill>
                            <a:srgbClr val="000000"/>
                          </a:solidFill>
                          <a:effectLst/>
                          <a:latin typeface="Comic Sans MS"/>
                        </a:rPr>
                        <a:t>892</a:t>
                      </a:r>
                    </a:p>
                  </a:txBody>
                  <a:tcPr marL="9525" marR="9525" marT="9525" marB="0" anchor="b"/>
                </a:tc>
                <a:tc>
                  <a:txBody>
                    <a:bodyPr/>
                    <a:lstStyle/>
                    <a:p>
                      <a:pPr algn="ctr" rtl="0" fontAlgn="b"/>
                      <a:r>
                        <a:rPr lang="en-US" sz="900" b="0" i="0" u="none" strike="noStrike">
                          <a:solidFill>
                            <a:srgbClr val="000000"/>
                          </a:solidFill>
                          <a:effectLst/>
                          <a:latin typeface="Comic Sans MS"/>
                        </a:rPr>
                        <a:t>850</a:t>
                      </a:r>
                    </a:p>
                  </a:txBody>
                  <a:tcPr marL="9525" marR="9525" marT="9525" marB="0" anchor="b"/>
                </a:tc>
                <a:tc>
                  <a:txBody>
                    <a:bodyPr/>
                    <a:lstStyle/>
                    <a:p>
                      <a:pPr algn="ctr" fontAlgn="b"/>
                      <a:r>
                        <a:rPr lang="en-US" sz="1100" b="0" i="0" u="none" strike="noStrike">
                          <a:solidFill>
                            <a:srgbClr val="000000"/>
                          </a:solidFill>
                          <a:effectLst/>
                          <a:latin typeface="Calibri"/>
                        </a:rPr>
                        <a:t>42</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5</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610875530"/>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3</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AKWA-IBOM</a:t>
                      </a:r>
                    </a:p>
                  </a:txBody>
                  <a:tcPr marL="0" marR="0" marT="0" marB="0" anchor="b"/>
                </a:tc>
                <a:tc>
                  <a:txBody>
                    <a:bodyPr/>
                    <a:lstStyle/>
                    <a:p>
                      <a:pPr algn="ctr" rtl="0" fontAlgn="b"/>
                      <a:r>
                        <a:rPr lang="en-US" sz="900" b="0" i="0" u="none" strike="noStrike">
                          <a:solidFill>
                            <a:srgbClr val="000000"/>
                          </a:solidFill>
                          <a:effectLst/>
                          <a:latin typeface="Comic Sans MS"/>
                        </a:rPr>
                        <a:t>2685</a:t>
                      </a:r>
                    </a:p>
                  </a:txBody>
                  <a:tcPr marL="9525" marR="9525" marT="9525" marB="0" anchor="b"/>
                </a:tc>
                <a:tc>
                  <a:txBody>
                    <a:bodyPr/>
                    <a:lstStyle/>
                    <a:p>
                      <a:pPr algn="ctr" rtl="0" fontAlgn="b"/>
                      <a:r>
                        <a:rPr lang="en-US" sz="900" b="0" i="0" u="none" strike="noStrike">
                          <a:solidFill>
                            <a:srgbClr val="000000"/>
                          </a:solidFill>
                          <a:effectLst/>
                          <a:latin typeface="Comic Sans MS"/>
                        </a:rPr>
                        <a:t>3720</a:t>
                      </a:r>
                    </a:p>
                  </a:txBody>
                  <a:tcPr marL="9525" marR="9525" marT="9525" marB="0" anchor="b"/>
                </a:tc>
                <a:tc>
                  <a:txBody>
                    <a:bodyPr/>
                    <a:lstStyle/>
                    <a:p>
                      <a:pPr algn="ctr" fontAlgn="b"/>
                      <a:r>
                        <a:rPr lang="en-US" sz="1100" b="0" i="0" u="none" strike="noStrike">
                          <a:solidFill>
                            <a:srgbClr val="000000"/>
                          </a:solidFill>
                          <a:effectLst/>
                          <a:latin typeface="Calibri"/>
                        </a:rPr>
                        <a:t>-1035</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-39</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881770060"/>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4</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ANANBRA</a:t>
                      </a:r>
                    </a:p>
                  </a:txBody>
                  <a:tcPr marL="0" marR="0" marT="0" marB="0" anchor="b"/>
                </a:tc>
                <a:tc>
                  <a:txBody>
                    <a:bodyPr/>
                    <a:lstStyle/>
                    <a:p>
                      <a:pPr algn="ctr" rtl="0" fontAlgn="b"/>
                      <a:r>
                        <a:rPr lang="en-US" sz="900" b="0" i="0" u="none" strike="noStrike">
                          <a:solidFill>
                            <a:srgbClr val="000000"/>
                          </a:solidFill>
                          <a:effectLst/>
                          <a:latin typeface="Comic Sans MS"/>
                        </a:rPr>
                        <a:t>2305</a:t>
                      </a:r>
                    </a:p>
                  </a:txBody>
                  <a:tcPr marL="9525" marR="9525" marT="9525" marB="0" anchor="b"/>
                </a:tc>
                <a:tc>
                  <a:txBody>
                    <a:bodyPr/>
                    <a:lstStyle/>
                    <a:p>
                      <a:pPr algn="ctr" rtl="0" fontAlgn="b"/>
                      <a:r>
                        <a:rPr lang="en-US" sz="900" b="0" i="0" u="none" strike="noStrike">
                          <a:solidFill>
                            <a:srgbClr val="000000"/>
                          </a:solidFill>
                          <a:effectLst/>
                          <a:latin typeface="Comic Sans MS"/>
                        </a:rPr>
                        <a:t>5488</a:t>
                      </a:r>
                    </a:p>
                  </a:txBody>
                  <a:tcPr marL="9525" marR="9525" marT="9525" marB="0" anchor="b"/>
                </a:tc>
                <a:tc>
                  <a:txBody>
                    <a:bodyPr/>
                    <a:lstStyle/>
                    <a:p>
                      <a:pPr algn="ctr" fontAlgn="b"/>
                      <a:r>
                        <a:rPr lang="en-US" sz="1100" b="0" i="0" u="none" strike="noStrike">
                          <a:solidFill>
                            <a:srgbClr val="000000"/>
                          </a:solidFill>
                          <a:effectLst/>
                          <a:latin typeface="Calibri"/>
                        </a:rPr>
                        <a:t>-3183</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-138</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2058933148"/>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5</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BAUCHI</a:t>
                      </a:r>
                    </a:p>
                  </a:txBody>
                  <a:tcPr marL="0" marR="0" marT="0" marB="0" anchor="b"/>
                </a:tc>
                <a:tc>
                  <a:txBody>
                    <a:bodyPr/>
                    <a:lstStyle/>
                    <a:p>
                      <a:pPr algn="ctr" rtl="0" fontAlgn="b"/>
                      <a:r>
                        <a:rPr lang="en-US" sz="900" b="0" i="0" u="none" strike="noStrike">
                          <a:solidFill>
                            <a:srgbClr val="000000"/>
                          </a:solidFill>
                          <a:effectLst/>
                          <a:latin typeface="Comic Sans MS"/>
                        </a:rPr>
                        <a:t>1040</a:t>
                      </a:r>
                    </a:p>
                  </a:txBody>
                  <a:tcPr marL="9525" marR="9525" marT="9525" marB="0" anchor="b"/>
                </a:tc>
                <a:tc>
                  <a:txBody>
                    <a:bodyPr/>
                    <a:lstStyle/>
                    <a:p>
                      <a:pPr algn="ctr" rtl="0" fontAlgn="b"/>
                      <a:r>
                        <a:rPr lang="en-US" sz="900" b="0" i="0" u="none" strike="noStrike">
                          <a:solidFill>
                            <a:srgbClr val="000000"/>
                          </a:solidFill>
                          <a:effectLst/>
                          <a:latin typeface="Comic Sans MS"/>
                        </a:rPr>
                        <a:t>828</a:t>
                      </a:r>
                    </a:p>
                  </a:txBody>
                  <a:tcPr marL="9525" marR="9525" marT="9525" marB="0" anchor="b"/>
                </a:tc>
                <a:tc>
                  <a:txBody>
                    <a:bodyPr/>
                    <a:lstStyle/>
                    <a:p>
                      <a:pPr algn="ctr" fontAlgn="b"/>
                      <a:r>
                        <a:rPr lang="en-US" sz="1100" b="0" i="0" u="none" strike="noStrike">
                          <a:solidFill>
                            <a:srgbClr val="000000"/>
                          </a:solidFill>
                          <a:effectLst/>
                          <a:latin typeface="Calibri"/>
                        </a:rPr>
                        <a:t>212</a:t>
                      </a:r>
                    </a:p>
                  </a:txBody>
                  <a:tcPr marL="9525" marR="9525" marT="9525" marB="0" anchor="b"/>
                </a:tc>
                <a:tc>
                  <a:txBody>
                    <a:bodyPr/>
                    <a:lstStyle/>
                    <a:p>
                      <a:pPr algn="ctr" rtl="0" fontAlgn="b"/>
                      <a:r>
                        <a:rPr lang="en-US" sz="900" b="0" i="0" u="none" strike="noStrike" dirty="0">
                          <a:solidFill>
                            <a:srgbClr val="000000"/>
                          </a:solidFill>
                          <a:effectLst/>
                          <a:latin typeface="Comic Sans MS"/>
                        </a:rPr>
                        <a:t>20%</a:t>
                      </a:r>
                    </a:p>
                  </a:txBody>
                  <a:tcPr marL="9525" marR="9525" marT="9525" marB="0" anchor="b"/>
                </a:tc>
                <a:extLst>
                  <a:ext uri="{0D108BD9-81ED-4DB2-BD59-A6C34878D82A}">
                    <a16:rowId xmlns="" xmlns:a16="http://schemas.microsoft.com/office/drawing/2014/main" val="3575267011"/>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6</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BAYELSA</a:t>
                      </a:r>
                    </a:p>
                  </a:txBody>
                  <a:tcPr marL="0" marR="0" marT="0" marB="0" anchor="b"/>
                </a:tc>
                <a:tc>
                  <a:txBody>
                    <a:bodyPr/>
                    <a:lstStyle/>
                    <a:p>
                      <a:pPr algn="ctr" rtl="0" fontAlgn="b"/>
                      <a:r>
                        <a:rPr lang="en-US" sz="900" b="0" i="0" u="none" strike="noStrike">
                          <a:solidFill>
                            <a:srgbClr val="000000"/>
                          </a:solidFill>
                          <a:effectLst/>
                          <a:latin typeface="Comic Sans MS"/>
                        </a:rPr>
                        <a:t>1734</a:t>
                      </a:r>
                    </a:p>
                  </a:txBody>
                  <a:tcPr marL="9525" marR="9525" marT="9525" marB="0" anchor="b"/>
                </a:tc>
                <a:tc>
                  <a:txBody>
                    <a:bodyPr/>
                    <a:lstStyle/>
                    <a:p>
                      <a:pPr algn="ctr" rtl="0" fontAlgn="b"/>
                      <a:r>
                        <a:rPr lang="en-US" sz="900" b="0" i="0" u="none" strike="noStrike">
                          <a:solidFill>
                            <a:srgbClr val="000000"/>
                          </a:solidFill>
                          <a:effectLst/>
                          <a:latin typeface="Comic Sans MS"/>
                        </a:rPr>
                        <a:t>1080</a:t>
                      </a:r>
                    </a:p>
                  </a:txBody>
                  <a:tcPr marL="9525" marR="9525" marT="9525" marB="0" anchor="b"/>
                </a:tc>
                <a:tc>
                  <a:txBody>
                    <a:bodyPr/>
                    <a:lstStyle/>
                    <a:p>
                      <a:pPr algn="ctr" fontAlgn="b"/>
                      <a:r>
                        <a:rPr lang="en-US" sz="1100" b="0" i="0" u="none" strike="noStrike">
                          <a:solidFill>
                            <a:srgbClr val="000000"/>
                          </a:solidFill>
                          <a:effectLst/>
                          <a:latin typeface="Calibri"/>
                        </a:rPr>
                        <a:t>654</a:t>
                      </a:r>
                    </a:p>
                  </a:txBody>
                  <a:tcPr marL="9525" marR="9525" marT="9525" marB="0" anchor="b"/>
                </a:tc>
                <a:tc>
                  <a:txBody>
                    <a:bodyPr/>
                    <a:lstStyle/>
                    <a:p>
                      <a:pPr algn="ctr" rtl="0" fontAlgn="b"/>
                      <a:r>
                        <a:rPr lang="en-US" sz="900" b="0" i="0" u="none" strike="noStrike" dirty="0">
                          <a:solidFill>
                            <a:srgbClr val="000000"/>
                          </a:solidFill>
                          <a:effectLst/>
                          <a:latin typeface="Comic Sans MS"/>
                        </a:rPr>
                        <a:t>38%</a:t>
                      </a:r>
                    </a:p>
                  </a:txBody>
                  <a:tcPr marL="9525" marR="9525" marT="9525" marB="0" anchor="b"/>
                </a:tc>
                <a:extLst>
                  <a:ext uri="{0D108BD9-81ED-4DB2-BD59-A6C34878D82A}">
                    <a16:rowId xmlns="" xmlns:a16="http://schemas.microsoft.com/office/drawing/2014/main" val="3266062465"/>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7</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BENUE</a:t>
                      </a:r>
                    </a:p>
                  </a:txBody>
                  <a:tcPr marL="0" marR="0" marT="0" marB="0" anchor="b"/>
                </a:tc>
                <a:tc>
                  <a:txBody>
                    <a:bodyPr/>
                    <a:lstStyle/>
                    <a:p>
                      <a:pPr algn="ctr" rtl="0" fontAlgn="b"/>
                      <a:r>
                        <a:rPr lang="en-US" sz="900" b="0" i="0" u="none" strike="noStrike">
                          <a:solidFill>
                            <a:srgbClr val="000000"/>
                          </a:solidFill>
                          <a:effectLst/>
                          <a:latin typeface="Comic Sans MS"/>
                        </a:rPr>
                        <a:t>768</a:t>
                      </a:r>
                    </a:p>
                  </a:txBody>
                  <a:tcPr marL="9525" marR="9525" marT="9525" marB="0" anchor="b"/>
                </a:tc>
                <a:tc>
                  <a:txBody>
                    <a:bodyPr/>
                    <a:lstStyle/>
                    <a:p>
                      <a:pPr algn="ctr" rtl="0" fontAlgn="b"/>
                      <a:r>
                        <a:rPr lang="en-US" sz="900" b="0" i="0" u="none" strike="noStrike">
                          <a:solidFill>
                            <a:srgbClr val="000000"/>
                          </a:solidFill>
                          <a:effectLst/>
                          <a:latin typeface="Comic Sans MS"/>
                        </a:rPr>
                        <a:t>857</a:t>
                      </a:r>
                    </a:p>
                  </a:txBody>
                  <a:tcPr marL="9525" marR="9525" marT="9525" marB="0" anchor="b"/>
                </a:tc>
                <a:tc>
                  <a:txBody>
                    <a:bodyPr/>
                    <a:lstStyle/>
                    <a:p>
                      <a:pPr algn="ctr" fontAlgn="b"/>
                      <a:r>
                        <a:rPr lang="en-US" sz="1100" b="0" i="0" u="none" strike="noStrike">
                          <a:solidFill>
                            <a:srgbClr val="000000"/>
                          </a:solidFill>
                          <a:effectLst/>
                          <a:latin typeface="Calibri"/>
                        </a:rPr>
                        <a:t>-89</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-12</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3194774874"/>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8</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BORNO</a:t>
                      </a:r>
                    </a:p>
                  </a:txBody>
                  <a:tcPr marL="0" marR="0" marT="0" marB="0" anchor="b"/>
                </a:tc>
                <a:tc>
                  <a:txBody>
                    <a:bodyPr/>
                    <a:lstStyle/>
                    <a:p>
                      <a:pPr algn="ctr" rtl="0" fontAlgn="b"/>
                      <a:r>
                        <a:rPr lang="en-US" sz="900" b="0" i="0" u="none" strike="noStrike">
                          <a:solidFill>
                            <a:srgbClr val="000000"/>
                          </a:solidFill>
                          <a:effectLst/>
                          <a:latin typeface="Comic Sans MS"/>
                        </a:rPr>
                        <a:t>2504</a:t>
                      </a:r>
                    </a:p>
                  </a:txBody>
                  <a:tcPr marL="9525" marR="9525" marT="9525" marB="0" anchor="b"/>
                </a:tc>
                <a:tc>
                  <a:txBody>
                    <a:bodyPr/>
                    <a:lstStyle/>
                    <a:p>
                      <a:pPr algn="ctr" rtl="0" fontAlgn="b"/>
                      <a:r>
                        <a:rPr lang="en-US" sz="900" b="0" i="0" u="none" strike="noStrike">
                          <a:solidFill>
                            <a:srgbClr val="000000"/>
                          </a:solidFill>
                          <a:effectLst/>
                          <a:latin typeface="Comic Sans MS"/>
                        </a:rPr>
                        <a:t>1023</a:t>
                      </a:r>
                    </a:p>
                  </a:txBody>
                  <a:tcPr marL="9525" marR="9525" marT="9525" marB="0" anchor="b"/>
                </a:tc>
                <a:tc>
                  <a:txBody>
                    <a:bodyPr/>
                    <a:lstStyle/>
                    <a:p>
                      <a:pPr algn="ctr" fontAlgn="b"/>
                      <a:r>
                        <a:rPr lang="en-US" sz="1100" b="0" i="0" u="none" strike="noStrike">
                          <a:solidFill>
                            <a:srgbClr val="000000"/>
                          </a:solidFill>
                          <a:effectLst/>
                          <a:latin typeface="Calibri"/>
                        </a:rPr>
                        <a:t>1481</a:t>
                      </a:r>
                    </a:p>
                  </a:txBody>
                  <a:tcPr marL="9525" marR="9525" marT="9525" marB="0" anchor="b"/>
                </a:tc>
                <a:tc>
                  <a:txBody>
                    <a:bodyPr/>
                    <a:lstStyle/>
                    <a:p>
                      <a:pPr algn="ctr" rtl="0" fontAlgn="b"/>
                      <a:r>
                        <a:rPr lang="en-US" sz="900" b="0" i="0" u="none" strike="noStrike" dirty="0">
                          <a:solidFill>
                            <a:srgbClr val="000000"/>
                          </a:solidFill>
                          <a:effectLst/>
                          <a:latin typeface="Comic Sans MS"/>
                        </a:rPr>
                        <a:t>59%</a:t>
                      </a:r>
                    </a:p>
                  </a:txBody>
                  <a:tcPr marL="9525" marR="9525" marT="9525" marB="0" anchor="b"/>
                </a:tc>
                <a:extLst>
                  <a:ext uri="{0D108BD9-81ED-4DB2-BD59-A6C34878D82A}">
                    <a16:rowId xmlns="" xmlns:a16="http://schemas.microsoft.com/office/drawing/2014/main" val="1228579118"/>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9</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CROSS RIVER</a:t>
                      </a:r>
                    </a:p>
                  </a:txBody>
                  <a:tcPr marL="0" marR="0" marT="0" marB="0" anchor="b"/>
                </a:tc>
                <a:tc>
                  <a:txBody>
                    <a:bodyPr/>
                    <a:lstStyle/>
                    <a:p>
                      <a:pPr algn="ctr" rtl="0" fontAlgn="b"/>
                      <a:r>
                        <a:rPr lang="en-US" sz="900" b="0" i="0" u="none" strike="noStrike">
                          <a:solidFill>
                            <a:srgbClr val="000000"/>
                          </a:solidFill>
                          <a:effectLst/>
                          <a:latin typeface="Comic Sans MS"/>
                        </a:rPr>
                        <a:t>722</a:t>
                      </a:r>
                    </a:p>
                  </a:txBody>
                  <a:tcPr marL="9525" marR="9525" marT="9525" marB="0" anchor="b"/>
                </a:tc>
                <a:tc>
                  <a:txBody>
                    <a:bodyPr/>
                    <a:lstStyle/>
                    <a:p>
                      <a:pPr algn="ctr" rtl="0" fontAlgn="b"/>
                      <a:r>
                        <a:rPr lang="en-US" sz="900" b="0" i="0" u="none" strike="noStrike">
                          <a:solidFill>
                            <a:srgbClr val="000000"/>
                          </a:solidFill>
                          <a:effectLst/>
                          <a:latin typeface="Comic Sans MS"/>
                        </a:rPr>
                        <a:t>1713</a:t>
                      </a:r>
                    </a:p>
                  </a:txBody>
                  <a:tcPr marL="9525" marR="9525" marT="9525" marB="0" anchor="b"/>
                </a:tc>
                <a:tc>
                  <a:txBody>
                    <a:bodyPr/>
                    <a:lstStyle/>
                    <a:p>
                      <a:pPr algn="ctr" fontAlgn="b"/>
                      <a:r>
                        <a:rPr lang="en-US" sz="1100" b="0" i="0" u="none" strike="noStrike">
                          <a:solidFill>
                            <a:srgbClr val="000000"/>
                          </a:solidFill>
                          <a:effectLst/>
                          <a:latin typeface="Calibri"/>
                        </a:rPr>
                        <a:t>-991</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-137</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666574804"/>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10</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DELTA</a:t>
                      </a:r>
                    </a:p>
                  </a:txBody>
                  <a:tcPr marL="0" marR="0" marT="0" marB="0" anchor="b"/>
                </a:tc>
                <a:tc>
                  <a:txBody>
                    <a:bodyPr/>
                    <a:lstStyle/>
                    <a:p>
                      <a:pPr algn="ctr" rtl="0" fontAlgn="b"/>
                      <a:r>
                        <a:rPr lang="en-US" sz="900" b="0" i="0" u="none" strike="noStrike">
                          <a:solidFill>
                            <a:srgbClr val="000000"/>
                          </a:solidFill>
                          <a:effectLst/>
                          <a:latin typeface="Comic Sans MS"/>
                        </a:rPr>
                        <a:t>6750</a:t>
                      </a:r>
                    </a:p>
                  </a:txBody>
                  <a:tcPr marL="9525" marR="9525" marT="9525" marB="0" anchor="b"/>
                </a:tc>
                <a:tc>
                  <a:txBody>
                    <a:bodyPr/>
                    <a:lstStyle/>
                    <a:p>
                      <a:pPr algn="ctr" rtl="0" fontAlgn="b"/>
                      <a:r>
                        <a:rPr lang="en-US" sz="900" b="0" i="0" u="none" strike="noStrike">
                          <a:solidFill>
                            <a:srgbClr val="000000"/>
                          </a:solidFill>
                          <a:effectLst/>
                          <a:latin typeface="Comic Sans MS"/>
                        </a:rPr>
                        <a:t>10161</a:t>
                      </a:r>
                    </a:p>
                  </a:txBody>
                  <a:tcPr marL="9525" marR="9525" marT="9525" marB="0" anchor="b"/>
                </a:tc>
                <a:tc>
                  <a:txBody>
                    <a:bodyPr/>
                    <a:lstStyle/>
                    <a:p>
                      <a:pPr algn="ctr" fontAlgn="b"/>
                      <a:r>
                        <a:rPr lang="en-US" sz="1100" b="0" i="0" u="none" strike="noStrike">
                          <a:solidFill>
                            <a:srgbClr val="000000"/>
                          </a:solidFill>
                          <a:effectLst/>
                          <a:latin typeface="Calibri"/>
                        </a:rPr>
                        <a:t>-3411</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-51</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1214793008"/>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11</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EBONYI</a:t>
                      </a:r>
                    </a:p>
                  </a:txBody>
                  <a:tcPr marL="0" marR="0" marT="0" marB="0" anchor="b"/>
                </a:tc>
                <a:tc>
                  <a:txBody>
                    <a:bodyPr/>
                    <a:lstStyle/>
                    <a:p>
                      <a:pPr algn="ctr" rtl="0" fontAlgn="b"/>
                      <a:r>
                        <a:rPr lang="en-US" sz="900" b="0" i="0" u="none" strike="noStrike">
                          <a:solidFill>
                            <a:srgbClr val="000000"/>
                          </a:solidFill>
                          <a:effectLst/>
                          <a:latin typeface="Comic Sans MS"/>
                        </a:rPr>
                        <a:t>1050</a:t>
                      </a:r>
                    </a:p>
                  </a:txBody>
                  <a:tcPr marL="9525" marR="9525" marT="9525" marB="0" anchor="b"/>
                </a:tc>
                <a:tc>
                  <a:txBody>
                    <a:bodyPr/>
                    <a:lstStyle/>
                    <a:p>
                      <a:pPr algn="ctr" rtl="0" fontAlgn="b"/>
                      <a:r>
                        <a:rPr lang="en-US" sz="900" b="0" i="0" u="none" strike="noStrike">
                          <a:solidFill>
                            <a:srgbClr val="000000"/>
                          </a:solidFill>
                          <a:effectLst/>
                          <a:latin typeface="Comic Sans MS"/>
                        </a:rPr>
                        <a:t>695</a:t>
                      </a:r>
                    </a:p>
                  </a:txBody>
                  <a:tcPr marL="9525" marR="9525" marT="9525" marB="0" anchor="b"/>
                </a:tc>
                <a:tc>
                  <a:txBody>
                    <a:bodyPr/>
                    <a:lstStyle/>
                    <a:p>
                      <a:pPr algn="ctr" fontAlgn="b"/>
                      <a:r>
                        <a:rPr lang="en-US" sz="1100" b="0" i="0" u="none" strike="noStrike">
                          <a:solidFill>
                            <a:srgbClr val="000000"/>
                          </a:solidFill>
                          <a:effectLst/>
                          <a:latin typeface="Calibri"/>
                        </a:rPr>
                        <a:t>355</a:t>
                      </a:r>
                    </a:p>
                  </a:txBody>
                  <a:tcPr marL="9525" marR="9525" marT="9525" marB="0" anchor="b"/>
                </a:tc>
                <a:tc>
                  <a:txBody>
                    <a:bodyPr/>
                    <a:lstStyle/>
                    <a:p>
                      <a:pPr algn="ctr" rtl="0" fontAlgn="b"/>
                      <a:r>
                        <a:rPr lang="en-US" sz="900" b="0" i="0" u="none" strike="noStrike" dirty="0">
                          <a:solidFill>
                            <a:srgbClr val="000000"/>
                          </a:solidFill>
                          <a:effectLst/>
                          <a:latin typeface="Comic Sans MS"/>
                        </a:rPr>
                        <a:t>34%</a:t>
                      </a:r>
                    </a:p>
                  </a:txBody>
                  <a:tcPr marL="9525" marR="9525" marT="9525" marB="0" anchor="b"/>
                </a:tc>
                <a:extLst>
                  <a:ext uri="{0D108BD9-81ED-4DB2-BD59-A6C34878D82A}">
                    <a16:rowId xmlns="" xmlns:a16="http://schemas.microsoft.com/office/drawing/2014/main" val="1560978615"/>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12</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EDO</a:t>
                      </a:r>
                    </a:p>
                  </a:txBody>
                  <a:tcPr marL="0" marR="0" marT="0" marB="0" anchor="b"/>
                </a:tc>
                <a:tc>
                  <a:txBody>
                    <a:bodyPr/>
                    <a:lstStyle/>
                    <a:p>
                      <a:pPr algn="ctr" rtl="0" fontAlgn="b"/>
                      <a:r>
                        <a:rPr lang="en-US" sz="900" b="0" i="0" u="none" strike="noStrike">
                          <a:solidFill>
                            <a:srgbClr val="000000"/>
                          </a:solidFill>
                          <a:effectLst/>
                          <a:latin typeface="Comic Sans MS"/>
                        </a:rPr>
                        <a:t>7241</a:t>
                      </a:r>
                    </a:p>
                  </a:txBody>
                  <a:tcPr marL="9525" marR="9525" marT="9525" marB="0" anchor="b"/>
                </a:tc>
                <a:tc>
                  <a:txBody>
                    <a:bodyPr/>
                    <a:lstStyle/>
                    <a:p>
                      <a:pPr algn="ctr" rtl="0" fontAlgn="b"/>
                      <a:r>
                        <a:rPr lang="en-US" sz="900" b="0" i="0" u="none" strike="noStrike">
                          <a:solidFill>
                            <a:srgbClr val="000000"/>
                          </a:solidFill>
                          <a:effectLst/>
                          <a:latin typeface="Comic Sans MS"/>
                        </a:rPr>
                        <a:t>6548</a:t>
                      </a:r>
                    </a:p>
                  </a:txBody>
                  <a:tcPr marL="9525" marR="9525" marT="9525" marB="0" anchor="b"/>
                </a:tc>
                <a:tc>
                  <a:txBody>
                    <a:bodyPr/>
                    <a:lstStyle/>
                    <a:p>
                      <a:pPr algn="ctr" fontAlgn="b"/>
                      <a:r>
                        <a:rPr lang="en-US" sz="1100" b="0" i="0" u="none" strike="noStrike">
                          <a:solidFill>
                            <a:srgbClr val="000000"/>
                          </a:solidFill>
                          <a:effectLst/>
                          <a:latin typeface="Calibri"/>
                        </a:rPr>
                        <a:t>693</a:t>
                      </a:r>
                    </a:p>
                  </a:txBody>
                  <a:tcPr marL="9525" marR="9525" marT="9525" marB="0" anchor="b"/>
                </a:tc>
                <a:tc>
                  <a:txBody>
                    <a:bodyPr/>
                    <a:lstStyle/>
                    <a:p>
                      <a:pPr algn="ctr" rtl="0" fontAlgn="b"/>
                      <a:r>
                        <a:rPr lang="en-US" sz="900" b="0" i="0" u="none" strike="noStrike" dirty="0">
                          <a:solidFill>
                            <a:srgbClr val="000000"/>
                          </a:solidFill>
                          <a:effectLst/>
                          <a:latin typeface="Comic Sans MS"/>
                        </a:rPr>
                        <a:t>10%</a:t>
                      </a:r>
                    </a:p>
                  </a:txBody>
                  <a:tcPr marL="9525" marR="9525" marT="9525" marB="0" anchor="b"/>
                </a:tc>
                <a:extLst>
                  <a:ext uri="{0D108BD9-81ED-4DB2-BD59-A6C34878D82A}">
                    <a16:rowId xmlns="" xmlns:a16="http://schemas.microsoft.com/office/drawing/2014/main" val="2886730136"/>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13</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EKITI</a:t>
                      </a:r>
                    </a:p>
                  </a:txBody>
                  <a:tcPr marL="0" marR="0" marT="0" marB="0" anchor="b"/>
                </a:tc>
                <a:tc>
                  <a:txBody>
                    <a:bodyPr/>
                    <a:lstStyle/>
                    <a:p>
                      <a:pPr algn="ctr" rtl="0" fontAlgn="b"/>
                      <a:r>
                        <a:rPr lang="en-US" sz="900" b="0" i="0" u="none" strike="noStrike">
                          <a:solidFill>
                            <a:srgbClr val="000000"/>
                          </a:solidFill>
                          <a:effectLst/>
                          <a:latin typeface="Comic Sans MS"/>
                        </a:rPr>
                        <a:t>521</a:t>
                      </a:r>
                    </a:p>
                  </a:txBody>
                  <a:tcPr marL="9525" marR="9525" marT="9525" marB="0" anchor="b"/>
                </a:tc>
                <a:tc>
                  <a:txBody>
                    <a:bodyPr/>
                    <a:lstStyle/>
                    <a:p>
                      <a:pPr algn="ctr" rtl="0" fontAlgn="b"/>
                      <a:r>
                        <a:rPr lang="en-US" sz="900" b="0" i="0" u="none" strike="noStrike">
                          <a:solidFill>
                            <a:srgbClr val="000000"/>
                          </a:solidFill>
                          <a:effectLst/>
                          <a:latin typeface="Comic Sans MS"/>
                        </a:rPr>
                        <a:t>1127</a:t>
                      </a:r>
                    </a:p>
                  </a:txBody>
                  <a:tcPr marL="9525" marR="9525" marT="9525" marB="0" anchor="b"/>
                </a:tc>
                <a:tc>
                  <a:txBody>
                    <a:bodyPr/>
                    <a:lstStyle/>
                    <a:p>
                      <a:pPr algn="ctr" fontAlgn="b"/>
                      <a:r>
                        <a:rPr lang="en-US" sz="1100" b="0" i="0" u="none" strike="noStrike">
                          <a:solidFill>
                            <a:srgbClr val="000000"/>
                          </a:solidFill>
                          <a:effectLst/>
                          <a:latin typeface="Calibri"/>
                        </a:rPr>
                        <a:t>-606</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-116</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2998273877"/>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14</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ENUGUN</a:t>
                      </a:r>
                    </a:p>
                  </a:txBody>
                  <a:tcPr marL="0" marR="0" marT="0" marB="0" anchor="b"/>
                </a:tc>
                <a:tc>
                  <a:txBody>
                    <a:bodyPr/>
                    <a:lstStyle/>
                    <a:p>
                      <a:pPr algn="ctr" rtl="0" fontAlgn="b"/>
                      <a:r>
                        <a:rPr lang="en-US" sz="900" b="0" i="0" u="none" strike="noStrike">
                          <a:solidFill>
                            <a:srgbClr val="000000"/>
                          </a:solidFill>
                          <a:effectLst/>
                          <a:latin typeface="Comic Sans MS"/>
                        </a:rPr>
                        <a:t>4333</a:t>
                      </a:r>
                    </a:p>
                  </a:txBody>
                  <a:tcPr marL="9525" marR="9525" marT="9525" marB="0" anchor="b"/>
                </a:tc>
                <a:tc>
                  <a:txBody>
                    <a:bodyPr/>
                    <a:lstStyle/>
                    <a:p>
                      <a:pPr algn="ctr" rtl="0" fontAlgn="b"/>
                      <a:r>
                        <a:rPr lang="en-US" sz="900" b="0" i="0" u="none" strike="noStrike">
                          <a:solidFill>
                            <a:srgbClr val="000000"/>
                          </a:solidFill>
                          <a:effectLst/>
                          <a:latin typeface="Comic Sans MS"/>
                        </a:rPr>
                        <a:t>4981</a:t>
                      </a:r>
                    </a:p>
                  </a:txBody>
                  <a:tcPr marL="9525" marR="9525" marT="9525" marB="0" anchor="b"/>
                </a:tc>
                <a:tc>
                  <a:txBody>
                    <a:bodyPr/>
                    <a:lstStyle/>
                    <a:p>
                      <a:pPr algn="ctr" fontAlgn="b"/>
                      <a:r>
                        <a:rPr lang="en-US" sz="1100" b="0" i="0" u="none" strike="noStrike">
                          <a:solidFill>
                            <a:srgbClr val="000000"/>
                          </a:solidFill>
                          <a:effectLst/>
                          <a:latin typeface="Calibri"/>
                        </a:rPr>
                        <a:t>-648</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-15</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3835966028"/>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15</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FCT</a:t>
                      </a:r>
                    </a:p>
                  </a:txBody>
                  <a:tcPr marL="0" marR="0" marT="0" marB="0" anchor="b"/>
                </a:tc>
                <a:tc>
                  <a:txBody>
                    <a:bodyPr/>
                    <a:lstStyle/>
                    <a:p>
                      <a:pPr algn="ctr" rtl="0" fontAlgn="b"/>
                      <a:r>
                        <a:rPr lang="en-US" sz="900" b="0" i="0" u="none" strike="noStrike">
                          <a:solidFill>
                            <a:srgbClr val="000000"/>
                          </a:solidFill>
                          <a:effectLst/>
                          <a:latin typeface="Comic Sans MS"/>
                        </a:rPr>
                        <a:t>6189</a:t>
                      </a:r>
                    </a:p>
                  </a:txBody>
                  <a:tcPr marL="9525" marR="9525" marT="9525" marB="0" anchor="b"/>
                </a:tc>
                <a:tc>
                  <a:txBody>
                    <a:bodyPr/>
                    <a:lstStyle/>
                    <a:p>
                      <a:pPr algn="ctr" rtl="0" fontAlgn="b"/>
                      <a:r>
                        <a:rPr lang="en-US" sz="900" b="0" i="0" u="none" strike="noStrike">
                          <a:solidFill>
                            <a:srgbClr val="000000"/>
                          </a:solidFill>
                          <a:effectLst/>
                          <a:latin typeface="Comic Sans MS"/>
                        </a:rPr>
                        <a:t>22472</a:t>
                      </a:r>
                    </a:p>
                  </a:txBody>
                  <a:tcPr marL="9525" marR="9525" marT="9525" marB="0" anchor="b"/>
                </a:tc>
                <a:tc>
                  <a:txBody>
                    <a:bodyPr/>
                    <a:lstStyle/>
                    <a:p>
                      <a:pPr algn="ctr" fontAlgn="b"/>
                      <a:r>
                        <a:rPr lang="en-US" sz="1100" b="0" i="0" u="none" strike="noStrike">
                          <a:solidFill>
                            <a:srgbClr val="000000"/>
                          </a:solidFill>
                          <a:effectLst/>
                          <a:latin typeface="Calibri"/>
                        </a:rPr>
                        <a:t>-16283</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-263</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5284412"/>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16</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GOMBE</a:t>
                      </a:r>
                    </a:p>
                  </a:txBody>
                  <a:tcPr marL="0" marR="0" marT="0" marB="0" anchor="b"/>
                </a:tc>
                <a:tc>
                  <a:txBody>
                    <a:bodyPr/>
                    <a:lstStyle/>
                    <a:p>
                      <a:pPr algn="ctr" rtl="0" fontAlgn="b"/>
                      <a:r>
                        <a:rPr lang="en-US" sz="900" b="0" i="0" u="none" strike="noStrike">
                          <a:solidFill>
                            <a:srgbClr val="000000"/>
                          </a:solidFill>
                          <a:effectLst/>
                          <a:latin typeface="Comic Sans MS"/>
                        </a:rPr>
                        <a:t>407</a:t>
                      </a:r>
                    </a:p>
                  </a:txBody>
                  <a:tcPr marL="9525" marR="9525" marT="9525" marB="0" anchor="b"/>
                </a:tc>
                <a:tc>
                  <a:txBody>
                    <a:bodyPr/>
                    <a:lstStyle/>
                    <a:p>
                      <a:pPr algn="ctr" rtl="0" fontAlgn="b"/>
                      <a:r>
                        <a:rPr lang="en-US" sz="900" b="0" i="0" u="none" strike="noStrike">
                          <a:solidFill>
                            <a:srgbClr val="000000"/>
                          </a:solidFill>
                          <a:effectLst/>
                          <a:latin typeface="Comic Sans MS"/>
                        </a:rPr>
                        <a:t>1001</a:t>
                      </a:r>
                    </a:p>
                  </a:txBody>
                  <a:tcPr marL="9525" marR="9525" marT="9525" marB="0" anchor="b"/>
                </a:tc>
                <a:tc>
                  <a:txBody>
                    <a:bodyPr/>
                    <a:lstStyle/>
                    <a:p>
                      <a:pPr algn="ctr" fontAlgn="b"/>
                      <a:r>
                        <a:rPr lang="en-US" sz="1100" b="0" i="0" u="none" strike="noStrike">
                          <a:solidFill>
                            <a:srgbClr val="000000"/>
                          </a:solidFill>
                          <a:effectLst/>
                          <a:latin typeface="Calibri"/>
                        </a:rPr>
                        <a:t>-594</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-146</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54613930"/>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17</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IMO</a:t>
                      </a:r>
                    </a:p>
                  </a:txBody>
                  <a:tcPr marL="0" marR="0" marT="0" marB="0" anchor="b"/>
                </a:tc>
                <a:tc>
                  <a:txBody>
                    <a:bodyPr/>
                    <a:lstStyle/>
                    <a:p>
                      <a:pPr algn="ctr" rtl="0" fontAlgn="b"/>
                      <a:r>
                        <a:rPr lang="en-US" sz="900" b="0" i="0" u="none" strike="noStrike">
                          <a:solidFill>
                            <a:srgbClr val="000000"/>
                          </a:solidFill>
                          <a:effectLst/>
                          <a:latin typeface="Comic Sans MS"/>
                        </a:rPr>
                        <a:t>1763</a:t>
                      </a:r>
                    </a:p>
                  </a:txBody>
                  <a:tcPr marL="9525" marR="9525" marT="9525" marB="0" anchor="b"/>
                </a:tc>
                <a:tc>
                  <a:txBody>
                    <a:bodyPr/>
                    <a:lstStyle/>
                    <a:p>
                      <a:pPr algn="ctr" rtl="0" fontAlgn="b"/>
                      <a:r>
                        <a:rPr lang="en-US" sz="900" b="0" i="0" u="none" strike="noStrike">
                          <a:solidFill>
                            <a:srgbClr val="000000"/>
                          </a:solidFill>
                          <a:effectLst/>
                          <a:latin typeface="Comic Sans MS"/>
                        </a:rPr>
                        <a:t>1735</a:t>
                      </a:r>
                    </a:p>
                  </a:txBody>
                  <a:tcPr marL="9525" marR="9525" marT="9525" marB="0" anchor="b"/>
                </a:tc>
                <a:tc>
                  <a:txBody>
                    <a:bodyPr/>
                    <a:lstStyle/>
                    <a:p>
                      <a:pPr algn="ctr" fontAlgn="b"/>
                      <a:r>
                        <a:rPr lang="en-US" sz="1100" b="0" i="0" u="none" strike="noStrike">
                          <a:solidFill>
                            <a:srgbClr val="000000"/>
                          </a:solidFill>
                          <a:effectLst/>
                          <a:latin typeface="Calibri"/>
                        </a:rPr>
                        <a:t>28</a:t>
                      </a:r>
                    </a:p>
                  </a:txBody>
                  <a:tcPr marL="9525" marR="9525" marT="9525" marB="0" anchor="b"/>
                </a:tc>
                <a:tc>
                  <a:txBody>
                    <a:bodyPr/>
                    <a:lstStyle/>
                    <a:p>
                      <a:pPr algn="ctr" rtl="0" fontAlgn="b"/>
                      <a:r>
                        <a:rPr lang="en-US" sz="900" b="0" i="0" u="none" strike="noStrike" dirty="0">
                          <a:solidFill>
                            <a:srgbClr val="000000"/>
                          </a:solidFill>
                          <a:effectLst/>
                          <a:latin typeface="Comic Sans MS"/>
                        </a:rPr>
                        <a:t>2%</a:t>
                      </a:r>
                    </a:p>
                  </a:txBody>
                  <a:tcPr marL="9525" marR="9525" marT="9525" marB="0" anchor="b"/>
                </a:tc>
                <a:extLst>
                  <a:ext uri="{0D108BD9-81ED-4DB2-BD59-A6C34878D82A}">
                    <a16:rowId xmlns="" xmlns:a16="http://schemas.microsoft.com/office/drawing/2014/main" val="1569381641"/>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18</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JIGAWA</a:t>
                      </a:r>
                    </a:p>
                  </a:txBody>
                  <a:tcPr marL="0" marR="0" marT="0" marB="0" anchor="b"/>
                </a:tc>
                <a:tc>
                  <a:txBody>
                    <a:bodyPr/>
                    <a:lstStyle/>
                    <a:p>
                      <a:pPr algn="ctr" rtl="0" fontAlgn="b"/>
                      <a:r>
                        <a:rPr lang="en-US" sz="900" b="0" i="0" u="none" strike="noStrike">
                          <a:solidFill>
                            <a:srgbClr val="000000"/>
                          </a:solidFill>
                          <a:effectLst/>
                          <a:latin typeface="Comic Sans MS"/>
                        </a:rPr>
                        <a:t>1038</a:t>
                      </a:r>
                    </a:p>
                  </a:txBody>
                  <a:tcPr marL="9525" marR="9525" marT="9525" marB="0" anchor="b"/>
                </a:tc>
                <a:tc>
                  <a:txBody>
                    <a:bodyPr/>
                    <a:lstStyle/>
                    <a:p>
                      <a:pPr algn="ctr" rtl="0" fontAlgn="b"/>
                      <a:r>
                        <a:rPr lang="en-US" sz="900" b="0" i="0" u="none" strike="noStrike">
                          <a:solidFill>
                            <a:srgbClr val="000000"/>
                          </a:solidFill>
                          <a:effectLst/>
                          <a:latin typeface="Comic Sans MS"/>
                        </a:rPr>
                        <a:t>549</a:t>
                      </a:r>
                    </a:p>
                  </a:txBody>
                  <a:tcPr marL="9525" marR="9525" marT="9525" marB="0" anchor="b"/>
                </a:tc>
                <a:tc>
                  <a:txBody>
                    <a:bodyPr/>
                    <a:lstStyle/>
                    <a:p>
                      <a:pPr algn="ctr" fontAlgn="b"/>
                      <a:r>
                        <a:rPr lang="en-US" sz="1100" b="0" i="0" u="none" strike="noStrike">
                          <a:solidFill>
                            <a:srgbClr val="000000"/>
                          </a:solidFill>
                          <a:effectLst/>
                          <a:latin typeface="Calibri"/>
                        </a:rPr>
                        <a:t>489</a:t>
                      </a:r>
                    </a:p>
                  </a:txBody>
                  <a:tcPr marL="9525" marR="9525" marT="9525" marB="0" anchor="b"/>
                </a:tc>
                <a:tc>
                  <a:txBody>
                    <a:bodyPr/>
                    <a:lstStyle/>
                    <a:p>
                      <a:pPr algn="ctr" rtl="0" fontAlgn="b"/>
                      <a:r>
                        <a:rPr lang="en-US" sz="900" b="0" i="0" u="none" strike="noStrike" dirty="0">
                          <a:solidFill>
                            <a:srgbClr val="000000"/>
                          </a:solidFill>
                          <a:effectLst/>
                          <a:latin typeface="Comic Sans MS"/>
                        </a:rPr>
                        <a:t>47%</a:t>
                      </a:r>
                    </a:p>
                  </a:txBody>
                  <a:tcPr marL="9525" marR="9525" marT="9525" marB="0" anchor="b"/>
                </a:tc>
                <a:extLst>
                  <a:ext uri="{0D108BD9-81ED-4DB2-BD59-A6C34878D82A}">
                    <a16:rowId xmlns="" xmlns:a16="http://schemas.microsoft.com/office/drawing/2014/main" val="3869810602"/>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19</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KADUNA</a:t>
                      </a:r>
                    </a:p>
                  </a:txBody>
                  <a:tcPr marL="0" marR="0" marT="0" marB="0" anchor="b"/>
                </a:tc>
                <a:tc>
                  <a:txBody>
                    <a:bodyPr/>
                    <a:lstStyle/>
                    <a:p>
                      <a:pPr algn="ctr" rtl="0" fontAlgn="b"/>
                      <a:r>
                        <a:rPr lang="en-US" sz="900" b="0" i="0" u="none" strike="noStrike">
                          <a:solidFill>
                            <a:srgbClr val="000000"/>
                          </a:solidFill>
                          <a:effectLst/>
                          <a:latin typeface="Comic Sans MS"/>
                        </a:rPr>
                        <a:t>2905</a:t>
                      </a:r>
                    </a:p>
                  </a:txBody>
                  <a:tcPr marL="9525" marR="9525" marT="9525" marB="0" anchor="b"/>
                </a:tc>
                <a:tc>
                  <a:txBody>
                    <a:bodyPr/>
                    <a:lstStyle/>
                    <a:p>
                      <a:pPr algn="ctr" rtl="0" fontAlgn="b"/>
                      <a:r>
                        <a:rPr lang="en-US" sz="900" b="0" i="0" u="none" strike="noStrike">
                          <a:solidFill>
                            <a:srgbClr val="000000"/>
                          </a:solidFill>
                          <a:effectLst/>
                          <a:latin typeface="Comic Sans MS"/>
                        </a:rPr>
                        <a:t>6153</a:t>
                      </a:r>
                    </a:p>
                  </a:txBody>
                  <a:tcPr marL="9525" marR="9525" marT="9525" marB="0" anchor="b"/>
                </a:tc>
                <a:tc>
                  <a:txBody>
                    <a:bodyPr/>
                    <a:lstStyle/>
                    <a:p>
                      <a:pPr algn="ctr" fontAlgn="b"/>
                      <a:r>
                        <a:rPr lang="en-US" sz="1100" b="0" i="0" u="none" strike="noStrike">
                          <a:solidFill>
                            <a:srgbClr val="000000"/>
                          </a:solidFill>
                          <a:effectLst/>
                          <a:latin typeface="Calibri"/>
                        </a:rPr>
                        <a:t>-3248</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-112</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3891352307"/>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20</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KANO</a:t>
                      </a:r>
                    </a:p>
                  </a:txBody>
                  <a:tcPr marL="0" marR="0" marT="0" marB="0" anchor="b"/>
                </a:tc>
                <a:tc>
                  <a:txBody>
                    <a:bodyPr/>
                    <a:lstStyle/>
                    <a:p>
                      <a:pPr algn="ctr" rtl="0" fontAlgn="b"/>
                      <a:r>
                        <a:rPr lang="en-US" sz="900" b="0" i="0" u="none" strike="noStrike">
                          <a:solidFill>
                            <a:srgbClr val="000000"/>
                          </a:solidFill>
                          <a:effectLst/>
                          <a:latin typeface="Comic Sans MS"/>
                        </a:rPr>
                        <a:t>5183</a:t>
                      </a:r>
                    </a:p>
                  </a:txBody>
                  <a:tcPr marL="9525" marR="9525" marT="9525" marB="0" anchor="b"/>
                </a:tc>
                <a:tc>
                  <a:txBody>
                    <a:bodyPr/>
                    <a:lstStyle/>
                    <a:p>
                      <a:pPr algn="ctr" rtl="0" fontAlgn="b"/>
                      <a:r>
                        <a:rPr lang="en-US" sz="900" b="0" i="0" u="none" strike="noStrike">
                          <a:solidFill>
                            <a:srgbClr val="000000"/>
                          </a:solidFill>
                          <a:effectLst/>
                          <a:latin typeface="Comic Sans MS"/>
                        </a:rPr>
                        <a:t>5474</a:t>
                      </a:r>
                    </a:p>
                  </a:txBody>
                  <a:tcPr marL="9525" marR="9525" marT="9525" marB="0" anchor="b"/>
                </a:tc>
                <a:tc>
                  <a:txBody>
                    <a:bodyPr/>
                    <a:lstStyle/>
                    <a:p>
                      <a:pPr algn="ctr" fontAlgn="b"/>
                      <a:r>
                        <a:rPr lang="en-US" sz="1100" b="0" i="0" u="none" strike="noStrike">
                          <a:solidFill>
                            <a:srgbClr val="000000"/>
                          </a:solidFill>
                          <a:effectLst/>
                          <a:latin typeface="Calibri"/>
                        </a:rPr>
                        <a:t>-291</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-6</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1360686726"/>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21</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KATSINA</a:t>
                      </a:r>
                    </a:p>
                  </a:txBody>
                  <a:tcPr marL="0" marR="0" marT="0" marB="0" anchor="b"/>
                </a:tc>
                <a:tc>
                  <a:txBody>
                    <a:bodyPr/>
                    <a:lstStyle/>
                    <a:p>
                      <a:pPr algn="ctr" rtl="0" fontAlgn="b"/>
                      <a:r>
                        <a:rPr lang="en-US" sz="900" b="0" i="0" u="none" strike="noStrike">
                          <a:solidFill>
                            <a:srgbClr val="000000"/>
                          </a:solidFill>
                          <a:effectLst/>
                          <a:latin typeface="Comic Sans MS"/>
                        </a:rPr>
                        <a:t>672</a:t>
                      </a:r>
                    </a:p>
                  </a:txBody>
                  <a:tcPr marL="9525" marR="9525" marT="9525" marB="0" anchor="b"/>
                </a:tc>
                <a:tc>
                  <a:txBody>
                    <a:bodyPr/>
                    <a:lstStyle/>
                    <a:p>
                      <a:pPr algn="ctr" rtl="0" fontAlgn="b"/>
                      <a:r>
                        <a:rPr lang="en-US" sz="900" b="0" i="0" u="none" strike="noStrike">
                          <a:solidFill>
                            <a:srgbClr val="000000"/>
                          </a:solidFill>
                          <a:effectLst/>
                          <a:latin typeface="Comic Sans MS"/>
                        </a:rPr>
                        <a:t>1123</a:t>
                      </a:r>
                    </a:p>
                  </a:txBody>
                  <a:tcPr marL="9525" marR="9525" marT="9525" marB="0" anchor="b"/>
                </a:tc>
                <a:tc>
                  <a:txBody>
                    <a:bodyPr/>
                    <a:lstStyle/>
                    <a:p>
                      <a:pPr algn="ctr" fontAlgn="b"/>
                      <a:r>
                        <a:rPr lang="en-US" sz="1100" b="0" i="0" u="none" strike="noStrike">
                          <a:solidFill>
                            <a:srgbClr val="000000"/>
                          </a:solidFill>
                          <a:effectLst/>
                          <a:latin typeface="Calibri"/>
                        </a:rPr>
                        <a:t>-451</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-67</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3773789190"/>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22</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KEBBI</a:t>
                      </a:r>
                    </a:p>
                  </a:txBody>
                  <a:tcPr marL="0" marR="0" marT="0" marB="0" anchor="b"/>
                </a:tc>
                <a:tc>
                  <a:txBody>
                    <a:bodyPr/>
                    <a:lstStyle/>
                    <a:p>
                      <a:pPr algn="ctr" rtl="0" fontAlgn="b"/>
                      <a:r>
                        <a:rPr lang="en-US" sz="900" b="0" i="0" u="none" strike="noStrike">
                          <a:solidFill>
                            <a:srgbClr val="000000"/>
                          </a:solidFill>
                          <a:effectLst/>
                          <a:latin typeface="Comic Sans MS"/>
                        </a:rPr>
                        <a:t>357</a:t>
                      </a:r>
                    </a:p>
                  </a:txBody>
                  <a:tcPr marL="9525" marR="9525" marT="9525" marB="0" anchor="b"/>
                </a:tc>
                <a:tc>
                  <a:txBody>
                    <a:bodyPr/>
                    <a:lstStyle/>
                    <a:p>
                      <a:pPr algn="ctr" rtl="0" fontAlgn="b"/>
                      <a:r>
                        <a:rPr lang="en-US" sz="900" b="0" i="0" u="none" strike="noStrike">
                          <a:solidFill>
                            <a:srgbClr val="000000"/>
                          </a:solidFill>
                          <a:effectLst/>
                          <a:latin typeface="Comic Sans MS"/>
                        </a:rPr>
                        <a:t>285</a:t>
                      </a:r>
                    </a:p>
                  </a:txBody>
                  <a:tcPr marL="9525" marR="9525" marT="9525" marB="0" anchor="b"/>
                </a:tc>
                <a:tc>
                  <a:txBody>
                    <a:bodyPr/>
                    <a:lstStyle/>
                    <a:p>
                      <a:pPr algn="ctr" fontAlgn="b"/>
                      <a:r>
                        <a:rPr lang="en-US" sz="1100" b="0" i="0" u="none" strike="noStrike">
                          <a:solidFill>
                            <a:srgbClr val="000000"/>
                          </a:solidFill>
                          <a:effectLst/>
                          <a:latin typeface="Calibri"/>
                        </a:rPr>
                        <a:t>72</a:t>
                      </a:r>
                    </a:p>
                  </a:txBody>
                  <a:tcPr marL="9525" marR="9525" marT="9525" marB="0" anchor="b"/>
                </a:tc>
                <a:tc>
                  <a:txBody>
                    <a:bodyPr/>
                    <a:lstStyle/>
                    <a:p>
                      <a:pPr algn="ctr" rtl="0" fontAlgn="b"/>
                      <a:r>
                        <a:rPr lang="en-US" sz="900" b="0" i="0" u="none" strike="noStrike" dirty="0">
                          <a:solidFill>
                            <a:srgbClr val="000000"/>
                          </a:solidFill>
                          <a:effectLst/>
                          <a:latin typeface="Comic Sans MS"/>
                        </a:rPr>
                        <a:t>20%</a:t>
                      </a:r>
                    </a:p>
                  </a:txBody>
                  <a:tcPr marL="9525" marR="9525" marT="9525" marB="0" anchor="b"/>
                </a:tc>
                <a:extLst>
                  <a:ext uri="{0D108BD9-81ED-4DB2-BD59-A6C34878D82A}">
                    <a16:rowId xmlns="" xmlns:a16="http://schemas.microsoft.com/office/drawing/2014/main" val="4294661533"/>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23</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KOGI</a:t>
                      </a:r>
                    </a:p>
                  </a:txBody>
                  <a:tcPr marL="0" marR="0" marT="0" marB="0" anchor="b"/>
                </a:tc>
                <a:tc>
                  <a:txBody>
                    <a:bodyPr/>
                    <a:lstStyle/>
                    <a:p>
                      <a:pPr algn="ctr" rtl="0" fontAlgn="b"/>
                      <a:r>
                        <a:rPr lang="en-US" sz="900" b="0" i="0" u="none" strike="noStrike">
                          <a:solidFill>
                            <a:srgbClr val="000000"/>
                          </a:solidFill>
                          <a:effectLst/>
                          <a:latin typeface="Comic Sans MS"/>
                        </a:rPr>
                        <a:t>853</a:t>
                      </a:r>
                    </a:p>
                  </a:txBody>
                  <a:tcPr marL="9525" marR="9525" marT="9525" marB="0" anchor="b"/>
                </a:tc>
                <a:tc>
                  <a:txBody>
                    <a:bodyPr/>
                    <a:lstStyle/>
                    <a:p>
                      <a:pPr algn="ctr" rtl="0" fontAlgn="b"/>
                      <a:r>
                        <a:rPr lang="en-US" sz="900" b="0" i="0" u="none" strike="noStrike">
                          <a:solidFill>
                            <a:srgbClr val="000000"/>
                          </a:solidFill>
                          <a:effectLst/>
                          <a:latin typeface="Comic Sans MS"/>
                        </a:rPr>
                        <a:t>1369</a:t>
                      </a:r>
                    </a:p>
                  </a:txBody>
                  <a:tcPr marL="9525" marR="9525" marT="9525" marB="0" anchor="b"/>
                </a:tc>
                <a:tc>
                  <a:txBody>
                    <a:bodyPr/>
                    <a:lstStyle/>
                    <a:p>
                      <a:pPr algn="ctr" fontAlgn="b"/>
                      <a:r>
                        <a:rPr lang="en-US" sz="1100" b="0" i="0" u="none" strike="noStrike">
                          <a:solidFill>
                            <a:srgbClr val="000000"/>
                          </a:solidFill>
                          <a:effectLst/>
                          <a:latin typeface="Calibri"/>
                        </a:rPr>
                        <a:t>-516</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-60</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2735961477"/>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24</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KWARA</a:t>
                      </a:r>
                    </a:p>
                  </a:txBody>
                  <a:tcPr marL="0" marR="0" marT="0" marB="0" anchor="b"/>
                </a:tc>
                <a:tc>
                  <a:txBody>
                    <a:bodyPr/>
                    <a:lstStyle/>
                    <a:p>
                      <a:pPr algn="ctr" rtl="0" fontAlgn="b"/>
                      <a:r>
                        <a:rPr lang="en-US" sz="900" b="0" i="0" u="none" strike="noStrike">
                          <a:solidFill>
                            <a:srgbClr val="000000"/>
                          </a:solidFill>
                          <a:effectLst/>
                          <a:latin typeface="Comic Sans MS"/>
                        </a:rPr>
                        <a:t>2463</a:t>
                      </a:r>
                    </a:p>
                  </a:txBody>
                  <a:tcPr marL="9525" marR="9525" marT="9525" marB="0" anchor="b"/>
                </a:tc>
                <a:tc>
                  <a:txBody>
                    <a:bodyPr/>
                    <a:lstStyle/>
                    <a:p>
                      <a:pPr algn="ctr" rtl="0" fontAlgn="b"/>
                      <a:r>
                        <a:rPr lang="en-US" sz="900" b="0" i="0" u="none" strike="noStrike">
                          <a:solidFill>
                            <a:srgbClr val="000000"/>
                          </a:solidFill>
                          <a:effectLst/>
                          <a:latin typeface="Comic Sans MS"/>
                        </a:rPr>
                        <a:t>2145</a:t>
                      </a:r>
                    </a:p>
                  </a:txBody>
                  <a:tcPr marL="9525" marR="9525" marT="9525" marB="0" anchor="b"/>
                </a:tc>
                <a:tc>
                  <a:txBody>
                    <a:bodyPr/>
                    <a:lstStyle/>
                    <a:p>
                      <a:pPr algn="ctr" fontAlgn="b"/>
                      <a:r>
                        <a:rPr lang="en-US" sz="1100" b="0" i="0" u="none" strike="noStrike">
                          <a:solidFill>
                            <a:srgbClr val="000000"/>
                          </a:solidFill>
                          <a:effectLst/>
                          <a:latin typeface="Calibri"/>
                        </a:rPr>
                        <a:t>318</a:t>
                      </a:r>
                    </a:p>
                  </a:txBody>
                  <a:tcPr marL="9525" marR="9525" marT="9525" marB="0" anchor="b"/>
                </a:tc>
                <a:tc>
                  <a:txBody>
                    <a:bodyPr/>
                    <a:lstStyle/>
                    <a:p>
                      <a:pPr algn="ctr" rtl="0" fontAlgn="b"/>
                      <a:r>
                        <a:rPr lang="en-US" sz="900" b="0" i="0" u="none" strike="noStrike" dirty="0">
                          <a:solidFill>
                            <a:srgbClr val="000000"/>
                          </a:solidFill>
                          <a:effectLst/>
                          <a:latin typeface="Comic Sans MS"/>
                        </a:rPr>
                        <a:t>13%</a:t>
                      </a:r>
                    </a:p>
                  </a:txBody>
                  <a:tcPr marL="9525" marR="9525" marT="9525" marB="0" anchor="b"/>
                </a:tc>
                <a:extLst>
                  <a:ext uri="{0D108BD9-81ED-4DB2-BD59-A6C34878D82A}">
                    <a16:rowId xmlns="" xmlns:a16="http://schemas.microsoft.com/office/drawing/2014/main" val="2021533797"/>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25</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LAGOS</a:t>
                      </a:r>
                    </a:p>
                  </a:txBody>
                  <a:tcPr marL="0" marR="0" marT="0" marB="0" anchor="b"/>
                </a:tc>
                <a:tc>
                  <a:txBody>
                    <a:bodyPr/>
                    <a:lstStyle/>
                    <a:p>
                      <a:pPr algn="ctr" rtl="0" fontAlgn="b"/>
                      <a:r>
                        <a:rPr lang="en-US" sz="900" b="0" i="0" u="none" strike="noStrike">
                          <a:solidFill>
                            <a:srgbClr val="000000"/>
                          </a:solidFill>
                          <a:effectLst/>
                          <a:latin typeface="Comic Sans MS"/>
                        </a:rPr>
                        <a:t>34767</a:t>
                      </a:r>
                    </a:p>
                  </a:txBody>
                  <a:tcPr marL="9525" marR="9525" marT="9525" marB="0" anchor="b"/>
                </a:tc>
                <a:tc>
                  <a:txBody>
                    <a:bodyPr/>
                    <a:lstStyle/>
                    <a:p>
                      <a:pPr algn="ctr" rtl="0" fontAlgn="b"/>
                      <a:r>
                        <a:rPr lang="en-US" sz="900" b="0" i="0" u="none" strike="noStrike">
                          <a:solidFill>
                            <a:srgbClr val="000000"/>
                          </a:solidFill>
                          <a:effectLst/>
                          <a:latin typeface="Comic Sans MS"/>
                        </a:rPr>
                        <a:t>46944</a:t>
                      </a:r>
                    </a:p>
                  </a:txBody>
                  <a:tcPr marL="9525" marR="9525" marT="9525" marB="0" anchor="b"/>
                </a:tc>
                <a:tc>
                  <a:txBody>
                    <a:bodyPr/>
                    <a:lstStyle/>
                    <a:p>
                      <a:pPr algn="ctr" fontAlgn="b"/>
                      <a:r>
                        <a:rPr lang="en-US" sz="1100" b="0" i="0" u="none" strike="noStrike">
                          <a:solidFill>
                            <a:srgbClr val="000000"/>
                          </a:solidFill>
                          <a:effectLst/>
                          <a:latin typeface="Calibri"/>
                        </a:rPr>
                        <a:t>-12177</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-35</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324193540"/>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26</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NASARAWA</a:t>
                      </a:r>
                    </a:p>
                  </a:txBody>
                  <a:tcPr marL="0" marR="0" marT="0" marB="0" anchor="b"/>
                </a:tc>
                <a:tc>
                  <a:txBody>
                    <a:bodyPr/>
                    <a:lstStyle/>
                    <a:p>
                      <a:pPr algn="ctr" rtl="0" fontAlgn="b"/>
                      <a:r>
                        <a:rPr lang="en-US" sz="900" b="0" i="0" u="none" strike="noStrike">
                          <a:solidFill>
                            <a:srgbClr val="000000"/>
                          </a:solidFill>
                          <a:effectLst/>
                          <a:latin typeface="Comic Sans MS"/>
                        </a:rPr>
                        <a:t>2892</a:t>
                      </a:r>
                    </a:p>
                  </a:txBody>
                  <a:tcPr marL="9525" marR="9525" marT="9525" marB="0" anchor="b"/>
                </a:tc>
                <a:tc>
                  <a:txBody>
                    <a:bodyPr/>
                    <a:lstStyle/>
                    <a:p>
                      <a:pPr algn="ctr" rtl="0" fontAlgn="b"/>
                      <a:r>
                        <a:rPr lang="en-US" sz="900" b="0" i="0" u="none" strike="noStrike">
                          <a:solidFill>
                            <a:srgbClr val="000000"/>
                          </a:solidFill>
                          <a:effectLst/>
                          <a:latin typeface="Comic Sans MS"/>
                        </a:rPr>
                        <a:t>2992</a:t>
                      </a:r>
                    </a:p>
                  </a:txBody>
                  <a:tcPr marL="9525" marR="9525" marT="9525" marB="0" anchor="b"/>
                </a:tc>
                <a:tc>
                  <a:txBody>
                    <a:bodyPr/>
                    <a:lstStyle/>
                    <a:p>
                      <a:pPr algn="ctr" fontAlgn="b"/>
                      <a:r>
                        <a:rPr lang="en-US" sz="1100" b="0" i="0" u="none" strike="noStrike">
                          <a:solidFill>
                            <a:srgbClr val="000000"/>
                          </a:solidFill>
                          <a:effectLst/>
                          <a:latin typeface="Calibri"/>
                        </a:rPr>
                        <a:t>-100</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-3</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605883994"/>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27</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NIGER</a:t>
                      </a:r>
                    </a:p>
                  </a:txBody>
                  <a:tcPr marL="0" marR="0" marT="0" marB="0" anchor="b"/>
                </a:tc>
                <a:tc>
                  <a:txBody>
                    <a:bodyPr/>
                    <a:lstStyle/>
                    <a:p>
                      <a:pPr algn="ctr" rtl="0" fontAlgn="b"/>
                      <a:r>
                        <a:rPr lang="en-US" sz="900" b="0" i="0" u="none" strike="noStrike">
                          <a:solidFill>
                            <a:srgbClr val="000000"/>
                          </a:solidFill>
                          <a:effectLst/>
                          <a:latin typeface="Comic Sans MS"/>
                        </a:rPr>
                        <a:t>1236</a:t>
                      </a:r>
                    </a:p>
                  </a:txBody>
                  <a:tcPr marL="9525" marR="9525" marT="9525" marB="0" anchor="b"/>
                </a:tc>
                <a:tc>
                  <a:txBody>
                    <a:bodyPr/>
                    <a:lstStyle/>
                    <a:p>
                      <a:pPr algn="ctr" rtl="0" fontAlgn="b"/>
                      <a:r>
                        <a:rPr lang="en-US" sz="900" b="0" i="0" u="none" strike="noStrike">
                          <a:solidFill>
                            <a:srgbClr val="000000"/>
                          </a:solidFill>
                          <a:effectLst/>
                          <a:latin typeface="Comic Sans MS"/>
                        </a:rPr>
                        <a:t>2504</a:t>
                      </a:r>
                    </a:p>
                  </a:txBody>
                  <a:tcPr marL="9525" marR="9525" marT="9525" marB="0" anchor="b"/>
                </a:tc>
                <a:tc>
                  <a:txBody>
                    <a:bodyPr/>
                    <a:lstStyle/>
                    <a:p>
                      <a:pPr algn="ctr" fontAlgn="b"/>
                      <a:r>
                        <a:rPr lang="en-US" sz="1100" b="0" i="0" u="none" strike="noStrike">
                          <a:solidFill>
                            <a:srgbClr val="000000"/>
                          </a:solidFill>
                          <a:effectLst/>
                          <a:latin typeface="Calibri"/>
                        </a:rPr>
                        <a:t>-1268</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-103</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3380978652"/>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28</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OGUN</a:t>
                      </a:r>
                    </a:p>
                  </a:txBody>
                  <a:tcPr marL="0" marR="0" marT="0" marB="0" anchor="b"/>
                </a:tc>
                <a:tc>
                  <a:txBody>
                    <a:bodyPr/>
                    <a:lstStyle/>
                    <a:p>
                      <a:pPr algn="ctr" rtl="0" fontAlgn="b"/>
                      <a:r>
                        <a:rPr lang="en-US" sz="900" b="0" i="0" u="none" strike="noStrike">
                          <a:solidFill>
                            <a:srgbClr val="000000"/>
                          </a:solidFill>
                          <a:effectLst/>
                          <a:latin typeface="Comic Sans MS"/>
                        </a:rPr>
                        <a:t>5430</a:t>
                      </a:r>
                    </a:p>
                  </a:txBody>
                  <a:tcPr marL="9525" marR="9525" marT="9525" marB="0" anchor="b"/>
                </a:tc>
                <a:tc>
                  <a:txBody>
                    <a:bodyPr/>
                    <a:lstStyle/>
                    <a:p>
                      <a:pPr algn="ctr" rtl="0" fontAlgn="b"/>
                      <a:r>
                        <a:rPr lang="en-US" sz="900" b="0" i="0" u="none" strike="noStrike">
                          <a:solidFill>
                            <a:srgbClr val="000000"/>
                          </a:solidFill>
                          <a:effectLst/>
                          <a:latin typeface="Comic Sans MS"/>
                        </a:rPr>
                        <a:t>11096</a:t>
                      </a:r>
                    </a:p>
                  </a:txBody>
                  <a:tcPr marL="9525" marR="9525" marT="9525" marB="0" anchor="b"/>
                </a:tc>
                <a:tc>
                  <a:txBody>
                    <a:bodyPr/>
                    <a:lstStyle/>
                    <a:p>
                      <a:pPr algn="ctr" fontAlgn="b"/>
                      <a:r>
                        <a:rPr lang="en-US" sz="1100" b="0" i="0" u="none" strike="noStrike">
                          <a:solidFill>
                            <a:srgbClr val="000000"/>
                          </a:solidFill>
                          <a:effectLst/>
                          <a:latin typeface="Calibri"/>
                        </a:rPr>
                        <a:t>-5666</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-104</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619778341"/>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29</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ONDO</a:t>
                      </a:r>
                    </a:p>
                  </a:txBody>
                  <a:tcPr marL="0" marR="0" marT="0" marB="0" anchor="b"/>
                </a:tc>
                <a:tc>
                  <a:txBody>
                    <a:bodyPr/>
                    <a:lstStyle/>
                    <a:p>
                      <a:pPr algn="ctr" rtl="0" fontAlgn="b"/>
                      <a:r>
                        <a:rPr lang="en-US" sz="900" b="0" i="0" u="none" strike="noStrike">
                          <a:solidFill>
                            <a:srgbClr val="000000"/>
                          </a:solidFill>
                          <a:effectLst/>
                          <a:latin typeface="Comic Sans MS"/>
                        </a:rPr>
                        <a:t>3196</a:t>
                      </a:r>
                    </a:p>
                  </a:txBody>
                  <a:tcPr marL="9525" marR="9525" marT="9525" marB="0" anchor="b"/>
                </a:tc>
                <a:tc>
                  <a:txBody>
                    <a:bodyPr/>
                    <a:lstStyle/>
                    <a:p>
                      <a:pPr algn="ctr" rtl="0" fontAlgn="b"/>
                      <a:r>
                        <a:rPr lang="en-US" sz="900" b="0" i="0" u="none" strike="noStrike">
                          <a:solidFill>
                            <a:srgbClr val="000000"/>
                          </a:solidFill>
                          <a:effectLst/>
                          <a:latin typeface="Comic Sans MS"/>
                        </a:rPr>
                        <a:t>3388</a:t>
                      </a:r>
                    </a:p>
                  </a:txBody>
                  <a:tcPr marL="9525" marR="9525" marT="9525" marB="0" anchor="b"/>
                </a:tc>
                <a:tc>
                  <a:txBody>
                    <a:bodyPr/>
                    <a:lstStyle/>
                    <a:p>
                      <a:pPr algn="ctr" fontAlgn="b"/>
                      <a:r>
                        <a:rPr lang="en-US" sz="1100" b="0" i="0" u="none" strike="noStrike">
                          <a:solidFill>
                            <a:srgbClr val="000000"/>
                          </a:solidFill>
                          <a:effectLst/>
                          <a:latin typeface="Calibri"/>
                        </a:rPr>
                        <a:t>-192</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-6</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3534864355"/>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30</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OSUN</a:t>
                      </a:r>
                    </a:p>
                  </a:txBody>
                  <a:tcPr marL="0" marR="0" marT="0" marB="0" anchor="b"/>
                </a:tc>
                <a:tc>
                  <a:txBody>
                    <a:bodyPr/>
                    <a:lstStyle/>
                    <a:p>
                      <a:pPr algn="ctr" rtl="0" fontAlgn="b"/>
                      <a:r>
                        <a:rPr lang="en-US" sz="900" b="0" i="0" u="none" strike="noStrike">
                          <a:solidFill>
                            <a:srgbClr val="000000"/>
                          </a:solidFill>
                          <a:effectLst/>
                          <a:latin typeface="Comic Sans MS"/>
                        </a:rPr>
                        <a:t>1531</a:t>
                      </a:r>
                    </a:p>
                  </a:txBody>
                  <a:tcPr marL="9525" marR="9525" marT="9525" marB="0" anchor="b"/>
                </a:tc>
                <a:tc>
                  <a:txBody>
                    <a:bodyPr/>
                    <a:lstStyle/>
                    <a:p>
                      <a:pPr algn="ctr" rtl="0" fontAlgn="b"/>
                      <a:r>
                        <a:rPr lang="en-US" sz="900" b="0" i="0" u="none" strike="noStrike">
                          <a:solidFill>
                            <a:srgbClr val="000000"/>
                          </a:solidFill>
                          <a:effectLst/>
                          <a:latin typeface="Comic Sans MS"/>
                        </a:rPr>
                        <a:t>3753</a:t>
                      </a:r>
                    </a:p>
                  </a:txBody>
                  <a:tcPr marL="9525" marR="9525" marT="9525" marB="0" anchor="b"/>
                </a:tc>
                <a:tc>
                  <a:txBody>
                    <a:bodyPr/>
                    <a:lstStyle/>
                    <a:p>
                      <a:pPr algn="ctr" fontAlgn="b"/>
                      <a:r>
                        <a:rPr lang="en-US" sz="1100" b="0" i="0" u="none" strike="noStrike">
                          <a:solidFill>
                            <a:srgbClr val="000000"/>
                          </a:solidFill>
                          <a:effectLst/>
                          <a:latin typeface="Calibri"/>
                        </a:rPr>
                        <a:t>-2222</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-145</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477885264"/>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31</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OYO</a:t>
                      </a:r>
                    </a:p>
                  </a:txBody>
                  <a:tcPr marL="0" marR="0" marT="0" marB="0" anchor="b"/>
                </a:tc>
                <a:tc>
                  <a:txBody>
                    <a:bodyPr/>
                    <a:lstStyle/>
                    <a:p>
                      <a:pPr algn="ctr" rtl="0" fontAlgn="b"/>
                      <a:r>
                        <a:rPr lang="en-US" sz="900" b="0" i="0" u="none" strike="noStrike">
                          <a:solidFill>
                            <a:srgbClr val="000000"/>
                          </a:solidFill>
                          <a:effectLst/>
                          <a:latin typeface="Comic Sans MS"/>
                        </a:rPr>
                        <a:t>5114</a:t>
                      </a:r>
                    </a:p>
                  </a:txBody>
                  <a:tcPr marL="9525" marR="9525" marT="9525" marB="0" anchor="b"/>
                </a:tc>
                <a:tc>
                  <a:txBody>
                    <a:bodyPr/>
                    <a:lstStyle/>
                    <a:p>
                      <a:pPr algn="ctr" rtl="0" fontAlgn="b"/>
                      <a:r>
                        <a:rPr lang="en-US" sz="900" b="0" i="0" u="none" strike="noStrike">
                          <a:solidFill>
                            <a:srgbClr val="000000"/>
                          </a:solidFill>
                          <a:effectLst/>
                          <a:latin typeface="Comic Sans MS"/>
                        </a:rPr>
                        <a:t>7623</a:t>
                      </a:r>
                    </a:p>
                  </a:txBody>
                  <a:tcPr marL="9525" marR="9525" marT="9525" marB="0" anchor="b"/>
                </a:tc>
                <a:tc>
                  <a:txBody>
                    <a:bodyPr/>
                    <a:lstStyle/>
                    <a:p>
                      <a:pPr algn="ctr" fontAlgn="b"/>
                      <a:r>
                        <a:rPr lang="en-US" sz="1100" b="0" i="0" u="none" strike="noStrike">
                          <a:solidFill>
                            <a:srgbClr val="000000"/>
                          </a:solidFill>
                          <a:effectLst/>
                          <a:latin typeface="Calibri"/>
                        </a:rPr>
                        <a:t>-2509</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-49</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643058539"/>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32</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PLATEAU</a:t>
                      </a:r>
                    </a:p>
                  </a:txBody>
                  <a:tcPr marL="0" marR="0" marT="0" marB="0" anchor="b"/>
                </a:tc>
                <a:tc>
                  <a:txBody>
                    <a:bodyPr/>
                    <a:lstStyle/>
                    <a:p>
                      <a:pPr algn="ctr" rtl="0" fontAlgn="b"/>
                      <a:r>
                        <a:rPr lang="en-US" sz="900" b="0" i="0" u="none" strike="noStrike">
                          <a:solidFill>
                            <a:srgbClr val="000000"/>
                          </a:solidFill>
                          <a:effectLst/>
                          <a:latin typeface="Comic Sans MS"/>
                        </a:rPr>
                        <a:t>3138</a:t>
                      </a:r>
                    </a:p>
                  </a:txBody>
                  <a:tcPr marL="9525" marR="9525" marT="9525" marB="0" anchor="b"/>
                </a:tc>
                <a:tc>
                  <a:txBody>
                    <a:bodyPr/>
                    <a:lstStyle/>
                    <a:p>
                      <a:pPr algn="ctr" rtl="0" fontAlgn="b"/>
                      <a:r>
                        <a:rPr lang="en-US" sz="900" b="0" i="0" u="none" strike="noStrike">
                          <a:solidFill>
                            <a:srgbClr val="000000"/>
                          </a:solidFill>
                          <a:effectLst/>
                          <a:latin typeface="Comic Sans MS"/>
                        </a:rPr>
                        <a:t>2385</a:t>
                      </a:r>
                    </a:p>
                  </a:txBody>
                  <a:tcPr marL="9525" marR="9525" marT="9525" marB="0" anchor="b"/>
                </a:tc>
                <a:tc>
                  <a:txBody>
                    <a:bodyPr/>
                    <a:lstStyle/>
                    <a:p>
                      <a:pPr algn="ctr" fontAlgn="b"/>
                      <a:r>
                        <a:rPr lang="en-US" sz="1100" b="0" i="0" u="none" strike="noStrike">
                          <a:solidFill>
                            <a:srgbClr val="000000"/>
                          </a:solidFill>
                          <a:effectLst/>
                          <a:latin typeface="Calibri"/>
                        </a:rPr>
                        <a:t>753</a:t>
                      </a:r>
                    </a:p>
                  </a:txBody>
                  <a:tcPr marL="9525" marR="9525" marT="9525" marB="0" anchor="b"/>
                </a:tc>
                <a:tc>
                  <a:txBody>
                    <a:bodyPr/>
                    <a:lstStyle/>
                    <a:p>
                      <a:pPr algn="ctr" rtl="0" fontAlgn="b"/>
                      <a:r>
                        <a:rPr lang="en-US" sz="900" b="0" i="0" u="none" strike="noStrike" dirty="0">
                          <a:solidFill>
                            <a:srgbClr val="000000"/>
                          </a:solidFill>
                          <a:effectLst/>
                          <a:latin typeface="Comic Sans MS"/>
                        </a:rPr>
                        <a:t>24%</a:t>
                      </a:r>
                    </a:p>
                  </a:txBody>
                  <a:tcPr marL="9525" marR="9525" marT="9525" marB="0" anchor="b"/>
                </a:tc>
                <a:extLst>
                  <a:ext uri="{0D108BD9-81ED-4DB2-BD59-A6C34878D82A}">
                    <a16:rowId xmlns="" xmlns:a16="http://schemas.microsoft.com/office/drawing/2014/main" val="2436932395"/>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33</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RIVERS</a:t>
                      </a:r>
                    </a:p>
                  </a:txBody>
                  <a:tcPr marL="0" marR="0" marT="0" marB="0" anchor="b"/>
                </a:tc>
                <a:tc>
                  <a:txBody>
                    <a:bodyPr/>
                    <a:lstStyle/>
                    <a:p>
                      <a:pPr algn="ctr" rtl="0" fontAlgn="b"/>
                      <a:r>
                        <a:rPr lang="en-US" sz="900" b="0" i="0" u="none" strike="noStrike">
                          <a:solidFill>
                            <a:srgbClr val="000000"/>
                          </a:solidFill>
                          <a:effectLst/>
                          <a:latin typeface="Comic Sans MS"/>
                        </a:rPr>
                        <a:t>9560</a:t>
                      </a:r>
                    </a:p>
                  </a:txBody>
                  <a:tcPr marL="9525" marR="9525" marT="9525" marB="0" anchor="b"/>
                </a:tc>
                <a:tc>
                  <a:txBody>
                    <a:bodyPr/>
                    <a:lstStyle/>
                    <a:p>
                      <a:pPr algn="ctr" rtl="0" fontAlgn="b"/>
                      <a:r>
                        <a:rPr lang="en-US" sz="900" b="0" i="0" u="none" strike="noStrike">
                          <a:solidFill>
                            <a:srgbClr val="000000"/>
                          </a:solidFill>
                          <a:effectLst/>
                          <a:latin typeface="Comic Sans MS"/>
                        </a:rPr>
                        <a:t>11669</a:t>
                      </a:r>
                    </a:p>
                  </a:txBody>
                  <a:tcPr marL="9525" marR="9525" marT="9525" marB="0" anchor="b"/>
                </a:tc>
                <a:tc>
                  <a:txBody>
                    <a:bodyPr/>
                    <a:lstStyle/>
                    <a:p>
                      <a:pPr algn="ctr" fontAlgn="b"/>
                      <a:r>
                        <a:rPr lang="en-US" sz="1100" b="0" i="0" u="none" strike="noStrike">
                          <a:solidFill>
                            <a:srgbClr val="000000"/>
                          </a:solidFill>
                          <a:effectLst/>
                          <a:latin typeface="Calibri"/>
                        </a:rPr>
                        <a:t>-2109</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-22</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1723063810"/>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34</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SOKOTO</a:t>
                      </a:r>
                    </a:p>
                  </a:txBody>
                  <a:tcPr marL="0" marR="0" marT="0" marB="0" anchor="b"/>
                </a:tc>
                <a:tc>
                  <a:txBody>
                    <a:bodyPr/>
                    <a:lstStyle/>
                    <a:p>
                      <a:pPr algn="ctr" rtl="0" fontAlgn="b"/>
                      <a:r>
                        <a:rPr lang="en-US" sz="900" b="0" i="0" u="none" strike="noStrike">
                          <a:solidFill>
                            <a:srgbClr val="000000"/>
                          </a:solidFill>
                          <a:effectLst/>
                          <a:latin typeface="Comic Sans MS"/>
                        </a:rPr>
                        <a:t>1074</a:t>
                      </a:r>
                    </a:p>
                  </a:txBody>
                  <a:tcPr marL="9525" marR="9525" marT="9525" marB="0" anchor="b"/>
                </a:tc>
                <a:tc>
                  <a:txBody>
                    <a:bodyPr/>
                    <a:lstStyle/>
                    <a:p>
                      <a:pPr algn="ctr" rtl="0" fontAlgn="b"/>
                      <a:r>
                        <a:rPr lang="en-US" sz="900" b="0" i="0" u="none" strike="noStrike">
                          <a:solidFill>
                            <a:srgbClr val="000000"/>
                          </a:solidFill>
                          <a:effectLst/>
                          <a:latin typeface="Comic Sans MS"/>
                        </a:rPr>
                        <a:t>1025</a:t>
                      </a:r>
                    </a:p>
                  </a:txBody>
                  <a:tcPr marL="9525" marR="9525" marT="9525" marB="0" anchor="b"/>
                </a:tc>
                <a:tc>
                  <a:txBody>
                    <a:bodyPr/>
                    <a:lstStyle/>
                    <a:p>
                      <a:pPr algn="ctr" fontAlgn="b"/>
                      <a:r>
                        <a:rPr lang="en-US" sz="1100" b="0" i="0" u="none" strike="noStrike">
                          <a:solidFill>
                            <a:srgbClr val="000000"/>
                          </a:solidFill>
                          <a:effectLst/>
                          <a:latin typeface="Calibri"/>
                        </a:rPr>
                        <a:t>49</a:t>
                      </a:r>
                    </a:p>
                  </a:txBody>
                  <a:tcPr marL="9525" marR="9525" marT="9525" marB="0" anchor="b"/>
                </a:tc>
                <a:tc>
                  <a:txBody>
                    <a:bodyPr/>
                    <a:lstStyle/>
                    <a:p>
                      <a:pPr algn="ctr" rtl="0" fontAlgn="b"/>
                      <a:r>
                        <a:rPr lang="en-US" sz="900" b="0" i="0" u="none" strike="noStrike" dirty="0">
                          <a:solidFill>
                            <a:srgbClr val="000000"/>
                          </a:solidFill>
                          <a:effectLst/>
                          <a:latin typeface="Comic Sans MS"/>
                        </a:rPr>
                        <a:t>5%</a:t>
                      </a:r>
                    </a:p>
                  </a:txBody>
                  <a:tcPr marL="9525" marR="9525" marT="9525" marB="0" anchor="b"/>
                </a:tc>
                <a:extLst>
                  <a:ext uri="{0D108BD9-81ED-4DB2-BD59-A6C34878D82A}">
                    <a16:rowId xmlns="" xmlns:a16="http://schemas.microsoft.com/office/drawing/2014/main" val="1601292786"/>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35</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TARABA</a:t>
                      </a:r>
                    </a:p>
                  </a:txBody>
                  <a:tcPr marL="0" marR="0" marT="0" marB="0" anchor="b"/>
                </a:tc>
                <a:tc>
                  <a:txBody>
                    <a:bodyPr/>
                    <a:lstStyle/>
                    <a:p>
                      <a:pPr algn="ctr" rtl="0" fontAlgn="b"/>
                      <a:r>
                        <a:rPr lang="en-US" sz="900" b="0" i="0" u="none" strike="noStrike">
                          <a:solidFill>
                            <a:srgbClr val="000000"/>
                          </a:solidFill>
                          <a:effectLst/>
                          <a:latin typeface="Comic Sans MS"/>
                        </a:rPr>
                        <a:t>563</a:t>
                      </a:r>
                    </a:p>
                  </a:txBody>
                  <a:tcPr marL="9525" marR="9525" marT="9525" marB="0" anchor="b"/>
                </a:tc>
                <a:tc>
                  <a:txBody>
                    <a:bodyPr/>
                    <a:lstStyle/>
                    <a:p>
                      <a:pPr algn="ctr" rtl="0" fontAlgn="b"/>
                      <a:r>
                        <a:rPr lang="en-US" sz="900" b="0" i="0" u="none" strike="noStrike">
                          <a:solidFill>
                            <a:srgbClr val="000000"/>
                          </a:solidFill>
                          <a:effectLst/>
                          <a:latin typeface="Comic Sans MS"/>
                        </a:rPr>
                        <a:t>585</a:t>
                      </a:r>
                    </a:p>
                  </a:txBody>
                  <a:tcPr marL="9525" marR="9525" marT="9525" marB="0" anchor="b"/>
                </a:tc>
                <a:tc>
                  <a:txBody>
                    <a:bodyPr/>
                    <a:lstStyle/>
                    <a:p>
                      <a:pPr algn="ctr" fontAlgn="b"/>
                      <a:r>
                        <a:rPr lang="en-US" sz="1100" b="0" i="0" u="none" strike="noStrike">
                          <a:solidFill>
                            <a:srgbClr val="000000"/>
                          </a:solidFill>
                          <a:effectLst/>
                          <a:latin typeface="Calibri"/>
                        </a:rPr>
                        <a:t>-22</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-4</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4023730500"/>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36</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YOBE</a:t>
                      </a:r>
                    </a:p>
                  </a:txBody>
                  <a:tcPr marL="0" marR="0" marT="0" marB="0" anchor="b"/>
                </a:tc>
                <a:tc>
                  <a:txBody>
                    <a:bodyPr/>
                    <a:lstStyle/>
                    <a:p>
                      <a:pPr algn="ctr" rtl="0" fontAlgn="b"/>
                      <a:r>
                        <a:rPr lang="en-US" sz="900" b="0" i="0" u="none" strike="noStrike">
                          <a:solidFill>
                            <a:srgbClr val="000000"/>
                          </a:solidFill>
                          <a:effectLst/>
                          <a:latin typeface="Comic Sans MS"/>
                        </a:rPr>
                        <a:t>3</a:t>
                      </a:r>
                    </a:p>
                  </a:txBody>
                  <a:tcPr marL="9525" marR="9525" marT="9525" marB="0" anchor="b"/>
                </a:tc>
                <a:tc>
                  <a:txBody>
                    <a:bodyPr/>
                    <a:lstStyle/>
                    <a:p>
                      <a:pPr algn="ctr" rtl="0" fontAlgn="b"/>
                      <a:r>
                        <a:rPr lang="en-US" sz="900" b="0" i="0" u="none" strike="noStrike">
                          <a:solidFill>
                            <a:srgbClr val="000000"/>
                          </a:solidFill>
                          <a:effectLst/>
                          <a:latin typeface="Comic Sans MS"/>
                        </a:rPr>
                        <a:t>421</a:t>
                      </a:r>
                    </a:p>
                  </a:txBody>
                  <a:tcPr marL="9525" marR="9525" marT="9525" marB="0" anchor="b"/>
                </a:tc>
                <a:tc>
                  <a:txBody>
                    <a:bodyPr/>
                    <a:lstStyle/>
                    <a:p>
                      <a:pPr algn="ctr" fontAlgn="b"/>
                      <a:r>
                        <a:rPr lang="en-US" sz="1100" b="0" i="0" u="none" strike="noStrike">
                          <a:solidFill>
                            <a:srgbClr val="000000"/>
                          </a:solidFill>
                          <a:effectLst/>
                          <a:latin typeface="Calibri"/>
                        </a:rPr>
                        <a:t>-418</a:t>
                      </a:r>
                    </a:p>
                  </a:txBody>
                  <a:tcPr marL="9525" marR="9525" marT="9525" marB="0" anchor="b"/>
                </a:tc>
                <a:tc>
                  <a:txBody>
                    <a:bodyPr/>
                    <a:lstStyle/>
                    <a:p>
                      <a:pPr algn="ctr" rtl="0" fontAlgn="b"/>
                      <a:r>
                        <a:rPr lang="en-US" sz="900" b="0" i="0" u="none" strike="noStrike" dirty="0" smtClean="0">
                          <a:solidFill>
                            <a:srgbClr val="000000"/>
                          </a:solidFill>
                          <a:effectLst/>
                          <a:latin typeface="Comic Sans MS"/>
                        </a:rPr>
                        <a:t>-13933</a:t>
                      </a:r>
                      <a:r>
                        <a:rPr lang="en-US" sz="900" b="0" i="0" u="none" strike="noStrike" dirty="0">
                          <a:solidFill>
                            <a:srgbClr val="000000"/>
                          </a:solidFill>
                          <a:effectLst/>
                          <a:latin typeface="Comic Sans MS"/>
                        </a:rPr>
                        <a:t>%</a:t>
                      </a:r>
                    </a:p>
                  </a:txBody>
                  <a:tcPr marL="9525" marR="9525" marT="9525" marB="0" anchor="b"/>
                </a:tc>
                <a:extLst>
                  <a:ext uri="{0D108BD9-81ED-4DB2-BD59-A6C34878D82A}">
                    <a16:rowId xmlns="" xmlns:a16="http://schemas.microsoft.com/office/drawing/2014/main" val="3819786222"/>
                  </a:ext>
                </a:extLst>
              </a:tr>
              <a:tr h="212683">
                <a:tc>
                  <a:txBody>
                    <a:bodyPr/>
                    <a:lstStyle/>
                    <a:p>
                      <a:pPr algn="ctr" fontAlgn="b"/>
                      <a:r>
                        <a:rPr lang="en-GB" sz="900" b="0" i="0" u="none" strike="noStrike" dirty="0">
                          <a:solidFill>
                            <a:schemeClr val="bg1"/>
                          </a:solidFill>
                          <a:effectLst/>
                          <a:latin typeface="Comic Sans MS" panose="030F0702030302020204" pitchFamily="66" charset="0"/>
                        </a:rPr>
                        <a:t>37</a:t>
                      </a:r>
                    </a:p>
                  </a:txBody>
                  <a:tcPr marL="0" marR="0" marT="0" marB="0" anchor="b"/>
                </a:tc>
                <a:tc>
                  <a:txBody>
                    <a:bodyPr/>
                    <a:lstStyle/>
                    <a:p>
                      <a:pPr algn="l" fontAlgn="b"/>
                      <a:r>
                        <a:rPr lang="en-GB" sz="900" b="0" i="0" u="none" strike="noStrike">
                          <a:solidFill>
                            <a:srgbClr val="000000"/>
                          </a:solidFill>
                          <a:effectLst/>
                          <a:latin typeface="Comic Sans MS" panose="030F0702030302020204" pitchFamily="66" charset="0"/>
                        </a:rPr>
                        <a:t>ZAMFARA</a:t>
                      </a:r>
                    </a:p>
                  </a:txBody>
                  <a:tcPr marL="0" marR="0" marT="0" marB="0" anchor="b"/>
                </a:tc>
                <a:tc>
                  <a:txBody>
                    <a:bodyPr/>
                    <a:lstStyle/>
                    <a:p>
                      <a:pPr algn="ctr" rtl="0" fontAlgn="b"/>
                      <a:r>
                        <a:rPr lang="en-US" sz="900" b="0" i="0" u="none" strike="noStrike">
                          <a:solidFill>
                            <a:srgbClr val="000000"/>
                          </a:solidFill>
                          <a:effectLst/>
                          <a:latin typeface="Comic Sans MS"/>
                        </a:rPr>
                        <a:t>535</a:t>
                      </a:r>
                    </a:p>
                  </a:txBody>
                  <a:tcPr marL="9525" marR="9525" marT="9525" marB="0" anchor="b"/>
                </a:tc>
                <a:tc>
                  <a:txBody>
                    <a:bodyPr/>
                    <a:lstStyle/>
                    <a:p>
                      <a:pPr algn="ctr" rtl="0" fontAlgn="b"/>
                      <a:r>
                        <a:rPr lang="en-US" sz="900" b="0" i="0" u="none" strike="noStrike">
                          <a:solidFill>
                            <a:srgbClr val="000000"/>
                          </a:solidFill>
                          <a:effectLst/>
                          <a:latin typeface="Comic Sans MS"/>
                        </a:rPr>
                        <a:t>273</a:t>
                      </a:r>
                    </a:p>
                  </a:txBody>
                  <a:tcPr marL="9525" marR="9525" marT="9525" marB="0" anchor="b"/>
                </a:tc>
                <a:tc>
                  <a:txBody>
                    <a:bodyPr/>
                    <a:lstStyle/>
                    <a:p>
                      <a:pPr algn="ctr" fontAlgn="b"/>
                      <a:r>
                        <a:rPr lang="en-US" sz="1100" b="0" i="0" u="none" strike="noStrike">
                          <a:solidFill>
                            <a:srgbClr val="000000"/>
                          </a:solidFill>
                          <a:effectLst/>
                          <a:latin typeface="Calibri"/>
                        </a:rPr>
                        <a:t>262</a:t>
                      </a:r>
                    </a:p>
                  </a:txBody>
                  <a:tcPr marL="9525" marR="9525" marT="9525" marB="0" anchor="b"/>
                </a:tc>
                <a:tc>
                  <a:txBody>
                    <a:bodyPr/>
                    <a:lstStyle/>
                    <a:p>
                      <a:pPr algn="ctr" rtl="0" fontAlgn="b"/>
                      <a:r>
                        <a:rPr lang="en-US" sz="900" b="0" i="0" u="none" strike="noStrike">
                          <a:solidFill>
                            <a:srgbClr val="000000"/>
                          </a:solidFill>
                          <a:effectLst/>
                          <a:latin typeface="Comic Sans MS"/>
                        </a:rPr>
                        <a:t>49%</a:t>
                      </a:r>
                    </a:p>
                  </a:txBody>
                  <a:tcPr marL="9525" marR="9525" marT="9525" marB="0" anchor="b"/>
                </a:tc>
                <a:extLst>
                  <a:ext uri="{0D108BD9-81ED-4DB2-BD59-A6C34878D82A}">
                    <a16:rowId xmlns="" xmlns:a16="http://schemas.microsoft.com/office/drawing/2014/main" val="1454715691"/>
                  </a:ext>
                </a:extLst>
              </a:tr>
              <a:tr h="212683">
                <a:tc gridSpan="2">
                  <a:txBody>
                    <a:bodyPr/>
                    <a:lstStyle/>
                    <a:p>
                      <a:pPr algn="ctr" fontAlgn="b"/>
                      <a:r>
                        <a:rPr lang="en-GB" sz="900" b="1" i="0" u="none" strike="noStrike" dirty="0">
                          <a:solidFill>
                            <a:schemeClr val="bg1"/>
                          </a:solidFill>
                          <a:effectLst/>
                          <a:latin typeface="Comic Sans MS" panose="030F0702030302020204" pitchFamily="66" charset="0"/>
                        </a:rPr>
                        <a:t>TOTAL</a:t>
                      </a:r>
                    </a:p>
                  </a:txBody>
                  <a:tcPr marL="0" marR="0" marT="0" marB="0" anchor="b"/>
                </a:tc>
                <a:tc hMerge="1">
                  <a:txBody>
                    <a:bodyPr/>
                    <a:lstStyle/>
                    <a:p>
                      <a:endParaRPr lang="en-GB"/>
                    </a:p>
                  </a:txBody>
                  <a:tcPr/>
                </a:tc>
                <a:tc>
                  <a:txBody>
                    <a:bodyPr/>
                    <a:lstStyle/>
                    <a:p>
                      <a:pPr algn="ctr" rtl="0" fontAlgn="b"/>
                      <a:r>
                        <a:rPr lang="en-US" sz="900" b="1" i="0" u="none" strike="noStrike">
                          <a:solidFill>
                            <a:srgbClr val="000000"/>
                          </a:solidFill>
                          <a:effectLst/>
                          <a:latin typeface="Comic Sans MS"/>
                        </a:rPr>
                        <a:t>124598</a:t>
                      </a:r>
                    </a:p>
                  </a:txBody>
                  <a:tcPr marL="9525" marR="9525" marT="9525" marB="0" anchor="b"/>
                </a:tc>
                <a:tc>
                  <a:txBody>
                    <a:bodyPr/>
                    <a:lstStyle/>
                    <a:p>
                      <a:pPr algn="ctr" rtl="0" fontAlgn="b"/>
                      <a:r>
                        <a:rPr lang="en-US" sz="900" b="1" i="0" u="none" strike="noStrike">
                          <a:solidFill>
                            <a:srgbClr val="000000"/>
                          </a:solidFill>
                          <a:effectLst/>
                          <a:latin typeface="Comic Sans MS"/>
                        </a:rPr>
                        <a:t>178076</a:t>
                      </a:r>
                    </a:p>
                  </a:txBody>
                  <a:tcPr marL="9525" marR="9525" marT="9525" marB="0" anchor="b"/>
                </a:tc>
                <a:tc>
                  <a:txBody>
                    <a:bodyPr/>
                    <a:lstStyle/>
                    <a:p>
                      <a:pPr algn="ctr" rtl="0" fontAlgn="b"/>
                      <a:r>
                        <a:rPr lang="en-US" sz="900" b="1" i="0" u="none" strike="noStrike">
                          <a:solidFill>
                            <a:srgbClr val="000000"/>
                          </a:solidFill>
                          <a:effectLst/>
                          <a:latin typeface="Comic Sans MS"/>
                        </a:rPr>
                        <a:t>-53,478</a:t>
                      </a:r>
                    </a:p>
                  </a:txBody>
                  <a:tcPr marL="9525" marR="9525" marT="9525" marB="0" anchor="b"/>
                </a:tc>
                <a:tc>
                  <a:txBody>
                    <a:bodyPr/>
                    <a:lstStyle/>
                    <a:p>
                      <a:pPr algn="ctr" rtl="0" fontAlgn="b"/>
                      <a:r>
                        <a:rPr lang="en-US" sz="900" b="1" i="0" u="none" strike="noStrike" dirty="0">
                          <a:solidFill>
                            <a:srgbClr val="000000"/>
                          </a:solidFill>
                          <a:effectLst/>
                          <a:latin typeface="Comic Sans MS"/>
                        </a:rPr>
                        <a:t>43%</a:t>
                      </a:r>
                    </a:p>
                  </a:txBody>
                  <a:tcPr marL="9525" marR="9525" marT="9525" marB="0" anchor="b"/>
                </a:tc>
                <a:extLst>
                  <a:ext uri="{0D108BD9-81ED-4DB2-BD59-A6C34878D82A}">
                    <a16:rowId xmlns="" xmlns:a16="http://schemas.microsoft.com/office/drawing/2014/main" val="366721568"/>
                  </a:ext>
                </a:extLst>
              </a:tr>
              <a:tr h="248131">
                <a:tc gridSpan="2">
                  <a:txBody>
                    <a:bodyPr/>
                    <a:lstStyle/>
                    <a:p>
                      <a:pPr marL="0" marR="0" algn="ctr">
                        <a:spcBef>
                          <a:spcPts val="0"/>
                        </a:spcBef>
                        <a:spcAft>
                          <a:spcPts val="0"/>
                        </a:spcAft>
                      </a:pP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4708" marR="64708" marT="0" marB="0" anchor="ctr"/>
                </a:tc>
                <a:tc hMerge="1">
                  <a:txBody>
                    <a:bodyPr/>
                    <a:lstStyle/>
                    <a:p>
                      <a:endParaRPr lang="en-GB"/>
                    </a:p>
                  </a:txBody>
                  <a:tcPr/>
                </a:tc>
                <a:tc>
                  <a:txBody>
                    <a:bodyPr/>
                    <a:lstStyle/>
                    <a:p>
                      <a:pPr marL="0" marR="0" algn="ctr">
                        <a:spcBef>
                          <a:spcPts val="0"/>
                        </a:spcBef>
                        <a:spcAft>
                          <a:spcPts val="0"/>
                        </a:spcAft>
                      </a:pPr>
                      <a:endParaRPr lang="en-GB" sz="8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4708" marR="64708" marT="0" marB="0" anchor="b"/>
                </a:tc>
                <a:tc>
                  <a:txBody>
                    <a:bodyPr/>
                    <a:lstStyle/>
                    <a:p>
                      <a:pPr marL="0" marR="0" algn="ctr">
                        <a:spcBef>
                          <a:spcPts val="0"/>
                        </a:spcBef>
                        <a:spcAft>
                          <a:spcPts val="0"/>
                        </a:spcAft>
                      </a:pPr>
                      <a:endParaRPr lang="en-GB" sz="8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4708" marR="64708" marT="0" marB="0" anchor="b"/>
                </a:tc>
                <a:tc>
                  <a:txBody>
                    <a:bodyPr/>
                    <a:lstStyle/>
                    <a:p>
                      <a:pPr marL="0" marR="0" algn="ctr">
                        <a:spcBef>
                          <a:spcPts val="0"/>
                        </a:spcBef>
                        <a:spcAft>
                          <a:spcPts val="0"/>
                        </a:spcAft>
                      </a:pPr>
                      <a:endParaRPr lang="en-GB" sz="8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4708" marR="64708" marT="0" marB="0" anchor="b"/>
                </a:tc>
                <a:tc>
                  <a:txBody>
                    <a:bodyPr/>
                    <a:lstStyle/>
                    <a:p>
                      <a:pPr marL="0" marR="0" algn="ctr">
                        <a:spcBef>
                          <a:spcPts val="0"/>
                        </a:spcBef>
                        <a:spcAft>
                          <a:spcPts val="0"/>
                        </a:spcAft>
                      </a:pPr>
                      <a:endParaRPr lang="en-GB" sz="8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4708" marR="64708" marT="0" marB="0" anchor="b"/>
                </a:tc>
                <a:extLst>
                  <a:ext uri="{0D108BD9-81ED-4DB2-BD59-A6C34878D82A}">
                    <a16:rowId xmlns="" xmlns:a16="http://schemas.microsoft.com/office/drawing/2014/main" val="281098817"/>
                  </a:ext>
                </a:extLst>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14</a:t>
            </a:fld>
            <a:endParaRPr lang="en-US"/>
          </a:p>
        </p:txBody>
      </p:sp>
      <p:pic>
        <p:nvPicPr>
          <p:cNvPr id="5"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sp>
        <p:nvSpPr>
          <p:cNvPr id="7" name="TextBox 6"/>
          <p:cNvSpPr txBox="1"/>
          <p:nvPr/>
        </p:nvSpPr>
        <p:spPr>
          <a:xfrm>
            <a:off x="457200" y="76200"/>
            <a:ext cx="3505200" cy="276999"/>
          </a:xfrm>
          <a:prstGeom prst="rect">
            <a:avLst/>
          </a:prstGeom>
          <a:noFill/>
        </p:spPr>
        <p:txBody>
          <a:bodyPr wrap="square" rtlCol="0">
            <a:spAutoFit/>
          </a:bodyPr>
          <a:lstStyle/>
          <a:p>
            <a:r>
              <a:rPr lang="en-US" sz="1200" b="1" dirty="0">
                <a:latin typeface="Comic Sans MS" pitchFamily="66" charset="0"/>
              </a:rPr>
              <a:t>Chart 8: National Driver License production</a:t>
            </a:r>
          </a:p>
        </p:txBody>
      </p:sp>
      <p:graphicFrame>
        <p:nvGraphicFramePr>
          <p:cNvPr id="9" name="Chart 8"/>
          <p:cNvGraphicFramePr>
            <a:graphicFrameLocks/>
          </p:cNvGraphicFramePr>
          <p:nvPr>
            <p:extLst>
              <p:ext uri="{D42A27DB-BD31-4B8C-83A1-F6EECF244321}">
                <p14:modId xmlns:p14="http://schemas.microsoft.com/office/powerpoint/2010/main" val="1290802055"/>
              </p:ext>
            </p:extLst>
          </p:nvPr>
        </p:nvGraphicFramePr>
        <p:xfrm>
          <a:off x="685800" y="566738"/>
          <a:ext cx="5638800" cy="827246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15</a:t>
            </a:fld>
            <a:endParaRPr lang="en-US"/>
          </a:p>
        </p:txBody>
      </p:sp>
      <p:pic>
        <p:nvPicPr>
          <p:cNvPr id="6"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sp>
        <p:nvSpPr>
          <p:cNvPr id="7" name="Rounded Rectangle 6"/>
          <p:cNvSpPr/>
          <p:nvPr/>
        </p:nvSpPr>
        <p:spPr>
          <a:xfrm>
            <a:off x="609601" y="228601"/>
            <a:ext cx="5715000" cy="457200"/>
          </a:xfrm>
          <a:prstGeom prst="roundRect">
            <a:avLst/>
          </a:prstGeom>
          <a:gradFill rotWithShape="0">
            <a:gsLst>
              <a:gs pos="0">
                <a:schemeClr val="tx2"/>
              </a:gs>
              <a:gs pos="50000">
                <a:schemeClr val="accent1">
                  <a:tint val="44500"/>
                  <a:satMod val="160000"/>
                </a:schemeClr>
              </a:gs>
              <a:gs pos="100000">
                <a:schemeClr val="accent1">
                  <a:tint val="23500"/>
                  <a:satMod val="160000"/>
                </a:schemeClr>
              </a:gs>
            </a:gsLst>
            <a:lin ang="5400000" scaled="0"/>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r>
              <a:rPr lang="en-US" sz="2000" dirty="0">
                <a:solidFill>
                  <a:srgbClr val="FF0000"/>
                </a:solidFill>
                <a:latin typeface="Comic Sans MS" pitchFamily="66" charset="0"/>
              </a:rPr>
              <a:t>Policy Research and Statistics</a:t>
            </a:r>
          </a:p>
        </p:txBody>
      </p:sp>
      <p:sp>
        <p:nvSpPr>
          <p:cNvPr id="8" name="TextBox 7"/>
          <p:cNvSpPr txBox="1"/>
          <p:nvPr/>
        </p:nvSpPr>
        <p:spPr>
          <a:xfrm>
            <a:off x="762000" y="762001"/>
            <a:ext cx="3200400" cy="276999"/>
          </a:xfrm>
          <a:prstGeom prst="rect">
            <a:avLst/>
          </a:prstGeom>
          <a:noFill/>
        </p:spPr>
        <p:txBody>
          <a:bodyPr wrap="square" rtlCol="0">
            <a:spAutoFit/>
          </a:bodyPr>
          <a:lstStyle/>
          <a:p>
            <a:r>
              <a:rPr lang="en-US" sz="1200" b="1" dirty="0">
                <a:latin typeface="Comic Sans MS" pitchFamily="66" charset="0"/>
              </a:rPr>
              <a:t>Table 11</a:t>
            </a:r>
            <a:r>
              <a:rPr lang="en-US" sz="1200" dirty="0">
                <a:latin typeface="Comic Sans MS" pitchFamily="66" charset="0"/>
              </a:rPr>
              <a:t>: RTC Cases on State Basis</a:t>
            </a:r>
          </a:p>
        </p:txBody>
      </p:sp>
      <p:graphicFrame>
        <p:nvGraphicFramePr>
          <p:cNvPr id="5" name="Table 4"/>
          <p:cNvGraphicFramePr>
            <a:graphicFrameLocks noGrp="1"/>
          </p:cNvGraphicFramePr>
          <p:nvPr>
            <p:extLst>
              <p:ext uri="{D42A27DB-BD31-4B8C-83A1-F6EECF244321}">
                <p14:modId xmlns:p14="http://schemas.microsoft.com/office/powerpoint/2010/main" val="3515323898"/>
              </p:ext>
            </p:extLst>
          </p:nvPr>
        </p:nvGraphicFramePr>
        <p:xfrm>
          <a:off x="762003" y="1115205"/>
          <a:ext cx="5562594" cy="8066173"/>
        </p:xfrm>
        <a:graphic>
          <a:graphicData uri="http://schemas.openxmlformats.org/drawingml/2006/table">
            <a:tbl>
              <a:tblPr>
                <a:tableStyleId>{5C22544A-7EE6-4342-B048-85BDC9FD1C3A}</a:tableStyleId>
              </a:tblPr>
              <a:tblGrid>
                <a:gridCol w="618066">
                  <a:extLst>
                    <a:ext uri="{9D8B030D-6E8A-4147-A177-3AD203B41FA5}">
                      <a16:colId xmlns="" xmlns:a16="http://schemas.microsoft.com/office/drawing/2014/main" val="697320736"/>
                    </a:ext>
                  </a:extLst>
                </a:gridCol>
                <a:gridCol w="618066">
                  <a:extLst>
                    <a:ext uri="{9D8B030D-6E8A-4147-A177-3AD203B41FA5}">
                      <a16:colId xmlns="" xmlns:a16="http://schemas.microsoft.com/office/drawing/2014/main" val="3903172007"/>
                    </a:ext>
                  </a:extLst>
                </a:gridCol>
                <a:gridCol w="618066">
                  <a:extLst>
                    <a:ext uri="{9D8B030D-6E8A-4147-A177-3AD203B41FA5}">
                      <a16:colId xmlns="" xmlns:a16="http://schemas.microsoft.com/office/drawing/2014/main" val="2451149965"/>
                    </a:ext>
                  </a:extLst>
                </a:gridCol>
                <a:gridCol w="618066">
                  <a:extLst>
                    <a:ext uri="{9D8B030D-6E8A-4147-A177-3AD203B41FA5}">
                      <a16:colId xmlns="" xmlns:a16="http://schemas.microsoft.com/office/drawing/2014/main" val="3318506803"/>
                    </a:ext>
                  </a:extLst>
                </a:gridCol>
                <a:gridCol w="618066">
                  <a:extLst>
                    <a:ext uri="{9D8B030D-6E8A-4147-A177-3AD203B41FA5}">
                      <a16:colId xmlns="" xmlns:a16="http://schemas.microsoft.com/office/drawing/2014/main" val="125441872"/>
                    </a:ext>
                  </a:extLst>
                </a:gridCol>
                <a:gridCol w="618066">
                  <a:extLst>
                    <a:ext uri="{9D8B030D-6E8A-4147-A177-3AD203B41FA5}">
                      <a16:colId xmlns="" xmlns:a16="http://schemas.microsoft.com/office/drawing/2014/main" val="2136430690"/>
                    </a:ext>
                  </a:extLst>
                </a:gridCol>
                <a:gridCol w="618066">
                  <a:extLst>
                    <a:ext uri="{9D8B030D-6E8A-4147-A177-3AD203B41FA5}">
                      <a16:colId xmlns="" xmlns:a16="http://schemas.microsoft.com/office/drawing/2014/main" val="163956450"/>
                    </a:ext>
                  </a:extLst>
                </a:gridCol>
                <a:gridCol w="618066">
                  <a:extLst>
                    <a:ext uri="{9D8B030D-6E8A-4147-A177-3AD203B41FA5}">
                      <a16:colId xmlns="" xmlns:a16="http://schemas.microsoft.com/office/drawing/2014/main" val="4014941456"/>
                    </a:ext>
                  </a:extLst>
                </a:gridCol>
                <a:gridCol w="618066">
                  <a:extLst>
                    <a:ext uri="{9D8B030D-6E8A-4147-A177-3AD203B41FA5}">
                      <a16:colId xmlns="" xmlns:a16="http://schemas.microsoft.com/office/drawing/2014/main" val="1267721427"/>
                    </a:ext>
                  </a:extLst>
                </a:gridCol>
              </a:tblGrid>
              <a:tr h="546543">
                <a:tc>
                  <a:txBody>
                    <a:bodyPr/>
                    <a:lstStyle/>
                    <a:p>
                      <a:pPr algn="l" fontAlgn="b"/>
                      <a:r>
                        <a:rPr lang="en-GB" sz="800" b="1" i="0" u="none" strike="noStrike" dirty="0">
                          <a:solidFill>
                            <a:schemeClr val="bg1"/>
                          </a:solidFill>
                          <a:effectLst/>
                          <a:latin typeface="Comic Sans MS" panose="030F0702030302020204" pitchFamily="66" charset="0"/>
                        </a:rPr>
                        <a:t>STATE</a:t>
                      </a:r>
                    </a:p>
                  </a:txBody>
                  <a:tcPr marL="9525" marR="9525" marT="9525" marB="0" anchor="b">
                    <a:solidFill>
                      <a:schemeClr val="accent1"/>
                    </a:solidFill>
                  </a:tcPr>
                </a:tc>
                <a:tc>
                  <a:txBody>
                    <a:bodyPr/>
                    <a:lstStyle/>
                    <a:p>
                      <a:pPr algn="ctr" fontAlgn="b"/>
                      <a:r>
                        <a:rPr lang="en-GB" sz="800" b="1" i="0" u="none" strike="noStrike" dirty="0">
                          <a:solidFill>
                            <a:schemeClr val="bg1"/>
                          </a:solidFill>
                          <a:effectLst/>
                          <a:latin typeface="Comic Sans MS" panose="030F0702030302020204" pitchFamily="66" charset="0"/>
                        </a:rPr>
                        <a:t>FATAL</a:t>
                      </a:r>
                    </a:p>
                  </a:txBody>
                  <a:tcPr marL="9525" marR="9525" marT="9525" marB="0" anchor="b">
                    <a:solidFill>
                      <a:schemeClr val="accent1"/>
                    </a:solidFill>
                  </a:tcPr>
                </a:tc>
                <a:tc>
                  <a:txBody>
                    <a:bodyPr/>
                    <a:lstStyle/>
                    <a:p>
                      <a:pPr algn="ctr" fontAlgn="b"/>
                      <a:r>
                        <a:rPr lang="en-GB" sz="800" b="1" i="0" u="none" strike="noStrike" dirty="0">
                          <a:solidFill>
                            <a:schemeClr val="bg1"/>
                          </a:solidFill>
                          <a:effectLst/>
                          <a:latin typeface="Comic Sans MS" panose="030F0702030302020204" pitchFamily="66" charset="0"/>
                        </a:rPr>
                        <a:t>SERIOUS</a:t>
                      </a:r>
                    </a:p>
                  </a:txBody>
                  <a:tcPr marL="9525" marR="9525" marT="9525" marB="0" anchor="b">
                    <a:solidFill>
                      <a:schemeClr val="accent1"/>
                    </a:solidFill>
                  </a:tcPr>
                </a:tc>
                <a:tc>
                  <a:txBody>
                    <a:bodyPr/>
                    <a:lstStyle/>
                    <a:p>
                      <a:pPr algn="ctr" fontAlgn="b"/>
                      <a:r>
                        <a:rPr lang="en-GB" sz="800" b="1" i="0" u="none" strike="noStrike" dirty="0">
                          <a:solidFill>
                            <a:schemeClr val="bg1"/>
                          </a:solidFill>
                          <a:effectLst/>
                          <a:latin typeface="Comic Sans MS" panose="030F0702030302020204" pitchFamily="66" charset="0"/>
                        </a:rPr>
                        <a:t>MINOR</a:t>
                      </a:r>
                    </a:p>
                  </a:txBody>
                  <a:tcPr marL="9525" marR="9525" marT="9525" marB="0" anchor="b">
                    <a:solidFill>
                      <a:schemeClr val="accent1"/>
                    </a:solidFill>
                  </a:tcPr>
                </a:tc>
                <a:tc>
                  <a:txBody>
                    <a:bodyPr/>
                    <a:lstStyle/>
                    <a:p>
                      <a:pPr algn="ctr" fontAlgn="b"/>
                      <a:r>
                        <a:rPr lang="en-GB" sz="800" b="1" i="0" u="none" strike="noStrike" dirty="0">
                          <a:solidFill>
                            <a:schemeClr val="bg1"/>
                          </a:solidFill>
                          <a:effectLst/>
                          <a:latin typeface="Comic Sans MS" panose="030F0702030302020204" pitchFamily="66" charset="0"/>
                        </a:rPr>
                        <a:t>TOTAL CASES</a:t>
                      </a:r>
                    </a:p>
                  </a:txBody>
                  <a:tcPr marL="9525" marR="9525" marT="9525" marB="0" anchor="b">
                    <a:solidFill>
                      <a:schemeClr val="accent1"/>
                    </a:solidFill>
                  </a:tcPr>
                </a:tc>
                <a:tc>
                  <a:txBody>
                    <a:bodyPr/>
                    <a:lstStyle/>
                    <a:p>
                      <a:pPr algn="ctr" fontAlgn="b"/>
                      <a:r>
                        <a:rPr lang="en-GB" sz="800" b="1" i="0" u="none" strike="noStrike" dirty="0">
                          <a:solidFill>
                            <a:schemeClr val="bg1"/>
                          </a:solidFill>
                          <a:effectLst/>
                          <a:latin typeface="Comic Sans MS" panose="030F0702030302020204" pitchFamily="66" charset="0"/>
                        </a:rPr>
                        <a:t>NUMBER INJURED</a:t>
                      </a:r>
                    </a:p>
                  </a:txBody>
                  <a:tcPr marL="9525" marR="9525" marT="9525" marB="0" anchor="b">
                    <a:solidFill>
                      <a:schemeClr val="accent1"/>
                    </a:solidFill>
                  </a:tcPr>
                </a:tc>
                <a:tc>
                  <a:txBody>
                    <a:bodyPr/>
                    <a:lstStyle/>
                    <a:p>
                      <a:pPr algn="ctr" fontAlgn="b"/>
                      <a:r>
                        <a:rPr lang="en-GB" sz="800" b="1" i="0" u="none" strike="noStrike" dirty="0">
                          <a:solidFill>
                            <a:schemeClr val="bg1"/>
                          </a:solidFill>
                          <a:effectLst/>
                          <a:latin typeface="Comic Sans MS" panose="030F0702030302020204" pitchFamily="66" charset="0"/>
                        </a:rPr>
                        <a:t>NUMBER KILLED</a:t>
                      </a:r>
                    </a:p>
                  </a:txBody>
                  <a:tcPr marL="9525" marR="9525" marT="9525" marB="0" anchor="b">
                    <a:solidFill>
                      <a:schemeClr val="accent1"/>
                    </a:solidFill>
                  </a:tcPr>
                </a:tc>
                <a:tc>
                  <a:txBody>
                    <a:bodyPr/>
                    <a:lstStyle/>
                    <a:p>
                      <a:pPr algn="ctr" fontAlgn="b"/>
                      <a:r>
                        <a:rPr lang="en-GB" sz="800" b="1" i="0" u="none" strike="noStrike" dirty="0">
                          <a:solidFill>
                            <a:schemeClr val="bg1"/>
                          </a:solidFill>
                          <a:effectLst/>
                          <a:latin typeface="Comic Sans MS" panose="030F0702030302020204" pitchFamily="66" charset="0"/>
                        </a:rPr>
                        <a:t>TOTAL CASUALTY</a:t>
                      </a:r>
                    </a:p>
                  </a:txBody>
                  <a:tcPr marL="9525" marR="9525" marT="9525" marB="0" anchor="b">
                    <a:solidFill>
                      <a:schemeClr val="accent1"/>
                    </a:solidFill>
                  </a:tcPr>
                </a:tc>
                <a:tc>
                  <a:txBody>
                    <a:bodyPr/>
                    <a:lstStyle/>
                    <a:p>
                      <a:pPr algn="ctr" fontAlgn="b"/>
                      <a:r>
                        <a:rPr lang="en-GB" sz="800" b="1" i="0" u="none" strike="noStrike" dirty="0">
                          <a:solidFill>
                            <a:schemeClr val="bg1"/>
                          </a:solidFill>
                          <a:effectLst/>
                          <a:latin typeface="Comic Sans MS" panose="030F0702030302020204" pitchFamily="66" charset="0"/>
                        </a:rPr>
                        <a:t>PEOPLE INVOLVED</a:t>
                      </a:r>
                    </a:p>
                  </a:txBody>
                  <a:tcPr marL="9525" marR="9525" marT="9525" marB="0" anchor="b">
                    <a:solidFill>
                      <a:schemeClr val="accent1"/>
                    </a:solidFill>
                  </a:tcPr>
                </a:tc>
                <a:extLst>
                  <a:ext uri="{0D108BD9-81ED-4DB2-BD59-A6C34878D82A}">
                    <a16:rowId xmlns="" xmlns:a16="http://schemas.microsoft.com/office/drawing/2014/main" val="1396320245"/>
                  </a:ext>
                </a:extLst>
              </a:tr>
              <a:tr h="197885">
                <a:tc>
                  <a:txBody>
                    <a:bodyPr/>
                    <a:lstStyle/>
                    <a:p>
                      <a:pPr algn="l" fontAlgn="b"/>
                      <a:r>
                        <a:rPr lang="en-GB" sz="800" b="0" i="0" u="none" strike="noStrike" dirty="0" err="1">
                          <a:solidFill>
                            <a:schemeClr val="bg1"/>
                          </a:solidFill>
                          <a:effectLst/>
                          <a:latin typeface="Comic Sans MS" panose="030F0702030302020204" pitchFamily="66" charset="0"/>
                        </a:rPr>
                        <a:t>Abia</a:t>
                      </a:r>
                      <a:endParaRPr lang="en-GB" sz="800" b="0" i="0" u="none" strike="noStrike" dirty="0">
                        <a:solidFill>
                          <a:schemeClr val="bg1"/>
                        </a:solidFill>
                        <a:effectLst/>
                        <a:latin typeface="Comic Sans MS" panose="030F0702030302020204" pitchFamily="66" charset="0"/>
                      </a:endParaRPr>
                    </a:p>
                  </a:txBody>
                  <a:tcPr marL="9525" marR="9525" marT="9525" marB="0" anchor="b">
                    <a:solidFill>
                      <a:schemeClr val="tx2">
                        <a:lumMod val="60000"/>
                        <a:lumOff val="40000"/>
                      </a:schemeClr>
                    </a:solidFill>
                  </a:tcPr>
                </a:tc>
                <a:tc>
                  <a:txBody>
                    <a:bodyPr/>
                    <a:lstStyle/>
                    <a:p>
                      <a:pPr algn="ctr" fontAlgn="ctr"/>
                      <a:r>
                        <a:rPr lang="en-US" sz="800" b="0" i="0" u="none" strike="noStrike" dirty="0">
                          <a:solidFill>
                            <a:srgbClr val="000000"/>
                          </a:solidFill>
                          <a:effectLst/>
                          <a:latin typeface="Comic Sans MS"/>
                        </a:rPr>
                        <a:t>9</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15</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26</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159</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14</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173</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298</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40401702"/>
                  </a:ext>
                </a:extLst>
              </a:tr>
              <a:tr h="197885">
                <a:tc>
                  <a:txBody>
                    <a:bodyPr/>
                    <a:lstStyle/>
                    <a:p>
                      <a:pPr algn="l" fontAlgn="b"/>
                      <a:r>
                        <a:rPr lang="en-GB" sz="800" b="0" i="0" u="none" strike="noStrike" dirty="0">
                          <a:solidFill>
                            <a:schemeClr val="bg1"/>
                          </a:solidFill>
                          <a:effectLst/>
                          <a:latin typeface="Comic Sans MS" panose="030F0702030302020204" pitchFamily="66" charset="0"/>
                        </a:rPr>
                        <a:t>Adamawa</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9</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33</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0</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42</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153</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11</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164</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327</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4081979484"/>
                  </a:ext>
                </a:extLst>
              </a:tr>
              <a:tr h="197885">
                <a:tc>
                  <a:txBody>
                    <a:bodyPr/>
                    <a:lstStyle/>
                    <a:p>
                      <a:pPr algn="l" fontAlgn="b"/>
                      <a:r>
                        <a:rPr lang="en-GB" sz="800" b="0" i="0" u="none" strike="noStrike">
                          <a:solidFill>
                            <a:schemeClr val="bg1"/>
                          </a:solidFill>
                          <a:effectLst/>
                          <a:latin typeface="Comic Sans MS" panose="030F0702030302020204" pitchFamily="66" charset="0"/>
                        </a:rPr>
                        <a:t>Akwa Ibom</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5</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3</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12</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24</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15</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39</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66</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3439851340"/>
                  </a:ext>
                </a:extLst>
              </a:tr>
              <a:tr h="197885">
                <a:tc>
                  <a:txBody>
                    <a:bodyPr/>
                    <a:lstStyle/>
                    <a:p>
                      <a:pPr algn="l" fontAlgn="b"/>
                      <a:r>
                        <a:rPr lang="en-GB" sz="800" b="0" i="0" u="none" strike="noStrike" dirty="0">
                          <a:solidFill>
                            <a:schemeClr val="bg1"/>
                          </a:solidFill>
                          <a:effectLst/>
                          <a:latin typeface="Comic Sans MS" panose="030F0702030302020204" pitchFamily="66" charset="0"/>
                        </a:rPr>
                        <a:t>Anambra</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8</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13</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11</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32</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71</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9</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80</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288</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535097402"/>
                  </a:ext>
                </a:extLst>
              </a:tr>
              <a:tr h="197885">
                <a:tc>
                  <a:txBody>
                    <a:bodyPr/>
                    <a:lstStyle/>
                    <a:p>
                      <a:pPr algn="l" fontAlgn="b"/>
                      <a:r>
                        <a:rPr lang="en-GB" sz="800" b="0" i="0" u="none" strike="noStrike">
                          <a:solidFill>
                            <a:schemeClr val="bg1"/>
                          </a:solidFill>
                          <a:effectLst/>
                          <a:latin typeface="Comic Sans MS" panose="030F0702030302020204" pitchFamily="66" charset="0"/>
                        </a:rPr>
                        <a:t>Bauchi</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23</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59</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83</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361</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46</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407</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657</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4022013234"/>
                  </a:ext>
                </a:extLst>
              </a:tr>
              <a:tr h="197885">
                <a:tc>
                  <a:txBody>
                    <a:bodyPr/>
                    <a:lstStyle/>
                    <a:p>
                      <a:pPr algn="l" fontAlgn="b"/>
                      <a:r>
                        <a:rPr lang="en-GB" sz="800" b="0" i="0" u="none" strike="noStrike" dirty="0" err="1">
                          <a:solidFill>
                            <a:schemeClr val="bg1"/>
                          </a:solidFill>
                          <a:effectLst/>
                          <a:latin typeface="Comic Sans MS" panose="030F0702030302020204" pitchFamily="66" charset="0"/>
                        </a:rPr>
                        <a:t>Bayelsa</a:t>
                      </a:r>
                      <a:endParaRPr lang="en-GB" sz="800" b="0" i="0" u="none" strike="noStrike" dirty="0">
                        <a:solidFill>
                          <a:schemeClr val="bg1"/>
                        </a:solidFill>
                        <a:effectLst/>
                        <a:latin typeface="Comic Sans MS" panose="030F0702030302020204" pitchFamily="66" charset="0"/>
                      </a:endParaRP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0</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3</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14</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0</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14</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17</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823342117"/>
                  </a:ext>
                </a:extLst>
              </a:tr>
              <a:tr h="197885">
                <a:tc>
                  <a:txBody>
                    <a:bodyPr/>
                    <a:lstStyle/>
                    <a:p>
                      <a:pPr algn="l" fontAlgn="b"/>
                      <a:r>
                        <a:rPr lang="en-GB" sz="800" b="0" i="0" u="none" strike="noStrike">
                          <a:solidFill>
                            <a:schemeClr val="bg1"/>
                          </a:solidFill>
                          <a:effectLst/>
                          <a:latin typeface="Comic Sans MS" panose="030F0702030302020204" pitchFamily="66" charset="0"/>
                        </a:rPr>
                        <a:t>Benue</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13</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25</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42</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114</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23</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137</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227</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172502414"/>
                  </a:ext>
                </a:extLst>
              </a:tr>
              <a:tr h="197885">
                <a:tc>
                  <a:txBody>
                    <a:bodyPr/>
                    <a:lstStyle/>
                    <a:p>
                      <a:pPr algn="l" fontAlgn="b"/>
                      <a:r>
                        <a:rPr lang="en-GB" sz="800" b="0" i="0" u="none" strike="noStrike">
                          <a:solidFill>
                            <a:schemeClr val="bg1"/>
                          </a:solidFill>
                          <a:effectLst/>
                          <a:latin typeface="Comic Sans MS" panose="030F0702030302020204" pitchFamily="66" charset="0"/>
                        </a:rPr>
                        <a:t>Borno</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4</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15</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0</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19</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210</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5</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215</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313</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970338843"/>
                  </a:ext>
                </a:extLst>
              </a:tr>
              <a:tr h="197885">
                <a:tc>
                  <a:txBody>
                    <a:bodyPr/>
                    <a:lstStyle/>
                    <a:p>
                      <a:pPr algn="l" fontAlgn="b"/>
                      <a:r>
                        <a:rPr lang="en-GB" sz="800" b="0" i="0" u="none" strike="noStrike" dirty="0">
                          <a:solidFill>
                            <a:schemeClr val="bg1"/>
                          </a:solidFill>
                          <a:effectLst/>
                          <a:latin typeface="Comic Sans MS" panose="030F0702030302020204" pitchFamily="66" charset="0"/>
                        </a:rPr>
                        <a:t>Cross River</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9</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14</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3</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26</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42</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16</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58</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130</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1416289437"/>
                  </a:ext>
                </a:extLst>
              </a:tr>
              <a:tr h="197885">
                <a:tc>
                  <a:txBody>
                    <a:bodyPr/>
                    <a:lstStyle/>
                    <a:p>
                      <a:pPr algn="l" fontAlgn="b"/>
                      <a:r>
                        <a:rPr lang="en-GB" sz="800" b="0" i="0" u="none" strike="noStrike">
                          <a:solidFill>
                            <a:schemeClr val="bg1"/>
                          </a:solidFill>
                          <a:effectLst/>
                          <a:latin typeface="Comic Sans MS" panose="030F0702030302020204" pitchFamily="66" charset="0"/>
                        </a:rPr>
                        <a:t>Delta</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11</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26</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38</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123</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29</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152</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303</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2721994676"/>
                  </a:ext>
                </a:extLst>
              </a:tr>
              <a:tr h="197885">
                <a:tc>
                  <a:txBody>
                    <a:bodyPr/>
                    <a:lstStyle/>
                    <a:p>
                      <a:pPr algn="l" fontAlgn="b"/>
                      <a:r>
                        <a:rPr lang="en-GB" sz="800" b="0" i="0" u="none" strike="noStrike">
                          <a:solidFill>
                            <a:schemeClr val="bg1"/>
                          </a:solidFill>
                          <a:effectLst/>
                          <a:latin typeface="Comic Sans MS" panose="030F0702030302020204" pitchFamily="66" charset="0"/>
                        </a:rPr>
                        <a:t>Ebonyi</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8</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15</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25</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72</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11</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83</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129</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3296365401"/>
                  </a:ext>
                </a:extLst>
              </a:tr>
              <a:tr h="197885">
                <a:tc>
                  <a:txBody>
                    <a:bodyPr/>
                    <a:lstStyle/>
                    <a:p>
                      <a:pPr algn="l" fontAlgn="b"/>
                      <a:r>
                        <a:rPr lang="en-GB" sz="800" b="0" i="0" u="none" strike="noStrike" dirty="0">
                          <a:solidFill>
                            <a:schemeClr val="bg1"/>
                          </a:solidFill>
                          <a:effectLst/>
                          <a:latin typeface="Comic Sans MS" panose="030F0702030302020204" pitchFamily="66" charset="0"/>
                        </a:rPr>
                        <a:t>Edo</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12</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29</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5</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46</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102</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16</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118</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247</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1619957703"/>
                  </a:ext>
                </a:extLst>
              </a:tr>
              <a:tr h="197885">
                <a:tc>
                  <a:txBody>
                    <a:bodyPr/>
                    <a:lstStyle/>
                    <a:p>
                      <a:pPr algn="l" fontAlgn="b"/>
                      <a:r>
                        <a:rPr lang="en-GB" sz="800" b="0" i="0" u="none" strike="noStrike">
                          <a:solidFill>
                            <a:schemeClr val="bg1"/>
                          </a:solidFill>
                          <a:effectLst/>
                          <a:latin typeface="Comic Sans MS" panose="030F0702030302020204" pitchFamily="66" charset="0"/>
                        </a:rPr>
                        <a:t>Ekiti</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2</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18</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24</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37</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39</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80</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2778941399"/>
                  </a:ext>
                </a:extLst>
              </a:tr>
              <a:tr h="197885">
                <a:tc>
                  <a:txBody>
                    <a:bodyPr/>
                    <a:lstStyle/>
                    <a:p>
                      <a:pPr algn="l" fontAlgn="b"/>
                      <a:r>
                        <a:rPr lang="en-GB" sz="800" b="0" i="0" u="none" strike="noStrike">
                          <a:solidFill>
                            <a:schemeClr val="bg1"/>
                          </a:solidFill>
                          <a:effectLst/>
                          <a:latin typeface="Comic Sans MS" panose="030F0702030302020204" pitchFamily="66" charset="0"/>
                        </a:rPr>
                        <a:t>Enugu</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9</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29</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42</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193</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16</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209</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332</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4289626134"/>
                  </a:ext>
                </a:extLst>
              </a:tr>
              <a:tr h="197885">
                <a:tc>
                  <a:txBody>
                    <a:bodyPr/>
                    <a:lstStyle/>
                    <a:p>
                      <a:pPr algn="l" fontAlgn="b"/>
                      <a:r>
                        <a:rPr lang="en-GB" sz="800" b="0" i="0" u="none" strike="noStrike" dirty="0">
                          <a:solidFill>
                            <a:schemeClr val="bg1"/>
                          </a:solidFill>
                          <a:effectLst/>
                          <a:latin typeface="Comic Sans MS" panose="030F0702030302020204" pitchFamily="66" charset="0"/>
                        </a:rPr>
                        <a:t>FCT</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47</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199</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50</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296</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548</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69</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617</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1635</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218349400"/>
                  </a:ext>
                </a:extLst>
              </a:tr>
              <a:tr h="197885">
                <a:tc>
                  <a:txBody>
                    <a:bodyPr/>
                    <a:lstStyle/>
                    <a:p>
                      <a:pPr algn="l" fontAlgn="b"/>
                      <a:r>
                        <a:rPr lang="en-GB" sz="800" b="0" i="0" u="none" strike="noStrike" dirty="0" err="1">
                          <a:solidFill>
                            <a:schemeClr val="bg1"/>
                          </a:solidFill>
                          <a:effectLst/>
                          <a:latin typeface="Comic Sans MS" panose="030F0702030302020204" pitchFamily="66" charset="0"/>
                        </a:rPr>
                        <a:t>Gombe</a:t>
                      </a:r>
                      <a:endParaRPr lang="en-GB" sz="800" b="0" i="0" u="none" strike="noStrike" dirty="0">
                        <a:solidFill>
                          <a:schemeClr val="bg1"/>
                        </a:solidFill>
                        <a:effectLst/>
                        <a:latin typeface="Comic Sans MS" panose="030F0702030302020204" pitchFamily="66" charset="0"/>
                      </a:endParaRP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18</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96</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118</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464</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29</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493</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827</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1705459221"/>
                  </a:ext>
                </a:extLst>
              </a:tr>
              <a:tr h="197885">
                <a:tc>
                  <a:txBody>
                    <a:bodyPr/>
                    <a:lstStyle/>
                    <a:p>
                      <a:pPr algn="l" fontAlgn="b"/>
                      <a:r>
                        <a:rPr lang="en-GB" sz="800" b="0" i="0" u="none" strike="noStrike" dirty="0">
                          <a:solidFill>
                            <a:schemeClr val="bg1"/>
                          </a:solidFill>
                          <a:effectLst/>
                          <a:latin typeface="Comic Sans MS" panose="030F0702030302020204" pitchFamily="66" charset="0"/>
                        </a:rPr>
                        <a:t>Imo</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12</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13</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29</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72</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24</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96</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197</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2432653635"/>
                  </a:ext>
                </a:extLst>
              </a:tr>
              <a:tr h="197885">
                <a:tc>
                  <a:txBody>
                    <a:bodyPr/>
                    <a:lstStyle/>
                    <a:p>
                      <a:pPr algn="l" fontAlgn="b"/>
                      <a:r>
                        <a:rPr lang="en-GB" sz="800" b="0" i="0" u="none" strike="noStrike">
                          <a:solidFill>
                            <a:schemeClr val="bg1"/>
                          </a:solidFill>
                          <a:effectLst/>
                          <a:latin typeface="Comic Sans MS" panose="030F0702030302020204" pitchFamily="66" charset="0"/>
                        </a:rPr>
                        <a:t>Jigawa</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18</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93</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3</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114</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460</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36</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496</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769</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327818823"/>
                  </a:ext>
                </a:extLst>
              </a:tr>
              <a:tr h="197885">
                <a:tc>
                  <a:txBody>
                    <a:bodyPr/>
                    <a:lstStyle/>
                    <a:p>
                      <a:pPr algn="l" fontAlgn="b"/>
                      <a:r>
                        <a:rPr lang="en-GB" sz="800" b="0" i="0" u="none" strike="noStrike" dirty="0">
                          <a:solidFill>
                            <a:schemeClr val="bg1"/>
                          </a:solidFill>
                          <a:effectLst/>
                          <a:latin typeface="Comic Sans MS" panose="030F0702030302020204" pitchFamily="66" charset="0"/>
                        </a:rPr>
                        <a:t>Kaduna</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71</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131</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7</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209</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889</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150</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1039</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1838</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2730358600"/>
                  </a:ext>
                </a:extLst>
              </a:tr>
              <a:tr h="197885">
                <a:tc>
                  <a:txBody>
                    <a:bodyPr/>
                    <a:lstStyle/>
                    <a:p>
                      <a:pPr algn="l" fontAlgn="b"/>
                      <a:r>
                        <a:rPr lang="en-GB" sz="800" b="0" i="0" u="none" strike="noStrike" dirty="0">
                          <a:solidFill>
                            <a:schemeClr val="bg1"/>
                          </a:solidFill>
                          <a:effectLst/>
                          <a:latin typeface="Comic Sans MS" panose="030F0702030302020204" pitchFamily="66" charset="0"/>
                        </a:rPr>
                        <a:t>Kano</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23</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35</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59</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265</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62</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327</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461</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2424338927"/>
                  </a:ext>
                </a:extLst>
              </a:tr>
              <a:tr h="197885">
                <a:tc>
                  <a:txBody>
                    <a:bodyPr/>
                    <a:lstStyle/>
                    <a:p>
                      <a:pPr algn="l" fontAlgn="b"/>
                      <a:r>
                        <a:rPr lang="en-GB" sz="800" b="0" i="0" u="none" strike="noStrike" dirty="0" err="1">
                          <a:solidFill>
                            <a:schemeClr val="bg1"/>
                          </a:solidFill>
                          <a:effectLst/>
                          <a:latin typeface="Comic Sans MS" panose="030F0702030302020204" pitchFamily="66" charset="0"/>
                        </a:rPr>
                        <a:t>Katsina</a:t>
                      </a:r>
                      <a:endParaRPr lang="en-GB" sz="800" b="0" i="0" u="none" strike="noStrike" dirty="0">
                        <a:solidFill>
                          <a:schemeClr val="bg1"/>
                        </a:solidFill>
                        <a:effectLst/>
                        <a:latin typeface="Comic Sans MS" panose="030F0702030302020204" pitchFamily="66" charset="0"/>
                      </a:endParaRP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13</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27</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0</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40</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207</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45</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252</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356</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3986274807"/>
                  </a:ext>
                </a:extLst>
              </a:tr>
              <a:tr h="197885">
                <a:tc>
                  <a:txBody>
                    <a:bodyPr/>
                    <a:lstStyle/>
                    <a:p>
                      <a:pPr algn="l" fontAlgn="b"/>
                      <a:r>
                        <a:rPr lang="en-GB" sz="800" b="0" i="0" u="none" strike="noStrike" dirty="0" err="1">
                          <a:solidFill>
                            <a:schemeClr val="bg1"/>
                          </a:solidFill>
                          <a:effectLst/>
                          <a:latin typeface="Comic Sans MS" panose="030F0702030302020204" pitchFamily="66" charset="0"/>
                        </a:rPr>
                        <a:t>Kebbi</a:t>
                      </a:r>
                      <a:endParaRPr lang="en-GB" sz="800" b="0" i="0" u="none" strike="noStrike" dirty="0">
                        <a:solidFill>
                          <a:schemeClr val="bg1"/>
                        </a:solidFill>
                        <a:effectLst/>
                        <a:latin typeface="Comic Sans MS" panose="030F0702030302020204" pitchFamily="66" charset="0"/>
                      </a:endParaRP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15</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35</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0</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50</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219</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40</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259</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606</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2201243551"/>
                  </a:ext>
                </a:extLst>
              </a:tr>
              <a:tr h="197885">
                <a:tc>
                  <a:txBody>
                    <a:bodyPr/>
                    <a:lstStyle/>
                    <a:p>
                      <a:pPr algn="l" fontAlgn="b"/>
                      <a:r>
                        <a:rPr lang="en-GB" sz="800" b="0" i="0" u="none" strike="noStrike" dirty="0" err="1">
                          <a:solidFill>
                            <a:schemeClr val="bg1"/>
                          </a:solidFill>
                          <a:effectLst/>
                          <a:latin typeface="Comic Sans MS" panose="030F0702030302020204" pitchFamily="66" charset="0"/>
                        </a:rPr>
                        <a:t>Kogi</a:t>
                      </a:r>
                      <a:endParaRPr lang="en-GB" sz="800" b="0" i="0" u="none" strike="noStrike" dirty="0">
                        <a:solidFill>
                          <a:schemeClr val="bg1"/>
                        </a:solidFill>
                        <a:effectLst/>
                        <a:latin typeface="Comic Sans MS" panose="030F0702030302020204" pitchFamily="66" charset="0"/>
                      </a:endParaRP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32</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71</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107</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355</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65</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420</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1015</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217401247"/>
                  </a:ext>
                </a:extLst>
              </a:tr>
              <a:tr h="197885">
                <a:tc>
                  <a:txBody>
                    <a:bodyPr/>
                    <a:lstStyle/>
                    <a:p>
                      <a:pPr algn="l" fontAlgn="b"/>
                      <a:r>
                        <a:rPr lang="en-GB" sz="800" b="0" i="0" u="none" strike="noStrike" dirty="0" err="1">
                          <a:solidFill>
                            <a:schemeClr val="bg1"/>
                          </a:solidFill>
                          <a:effectLst/>
                          <a:latin typeface="Comic Sans MS" panose="030F0702030302020204" pitchFamily="66" charset="0"/>
                        </a:rPr>
                        <a:t>Kwara</a:t>
                      </a:r>
                      <a:endParaRPr lang="en-GB" sz="800" b="0" i="0" u="none" strike="noStrike" dirty="0">
                        <a:solidFill>
                          <a:schemeClr val="bg1"/>
                        </a:solidFill>
                        <a:effectLst/>
                        <a:latin typeface="Comic Sans MS" panose="030F0702030302020204" pitchFamily="66" charset="0"/>
                      </a:endParaRP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24</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44</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7</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75</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316</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57</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373</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605</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1455362818"/>
                  </a:ext>
                </a:extLst>
              </a:tr>
              <a:tr h="197885">
                <a:tc>
                  <a:txBody>
                    <a:bodyPr/>
                    <a:lstStyle/>
                    <a:p>
                      <a:pPr algn="l" fontAlgn="b"/>
                      <a:r>
                        <a:rPr lang="en-GB" sz="800" b="0" i="0" u="none" strike="noStrike" dirty="0">
                          <a:solidFill>
                            <a:schemeClr val="bg1"/>
                          </a:solidFill>
                          <a:effectLst/>
                          <a:latin typeface="Comic Sans MS" panose="030F0702030302020204" pitchFamily="66" charset="0"/>
                        </a:rPr>
                        <a:t>Lagos</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13</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47</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41</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101</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127</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17</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144</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475</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2634443719"/>
                  </a:ext>
                </a:extLst>
              </a:tr>
              <a:tr h="197885">
                <a:tc>
                  <a:txBody>
                    <a:bodyPr/>
                    <a:lstStyle/>
                    <a:p>
                      <a:pPr algn="l" fontAlgn="b"/>
                      <a:r>
                        <a:rPr lang="en-GB" sz="800" b="0" i="0" u="none" strike="noStrike" dirty="0" err="1">
                          <a:solidFill>
                            <a:schemeClr val="bg1"/>
                          </a:solidFill>
                          <a:effectLst/>
                          <a:latin typeface="Comic Sans MS" panose="030F0702030302020204" pitchFamily="66" charset="0"/>
                        </a:rPr>
                        <a:t>Nasarawa</a:t>
                      </a:r>
                      <a:endParaRPr lang="en-GB" sz="800" b="0" i="0" u="none" strike="noStrike" dirty="0">
                        <a:solidFill>
                          <a:schemeClr val="bg1"/>
                        </a:solidFill>
                        <a:effectLst/>
                        <a:latin typeface="Comic Sans MS" panose="030F0702030302020204" pitchFamily="66" charset="0"/>
                      </a:endParaRPr>
                    </a:p>
                  </a:txBody>
                  <a:tcPr marL="9525" marR="9525" marT="9525" marB="0" anchor="b">
                    <a:solidFill>
                      <a:schemeClr val="tx2">
                        <a:lumMod val="60000"/>
                        <a:lumOff val="40000"/>
                      </a:schemeClr>
                    </a:solidFill>
                  </a:tcPr>
                </a:tc>
                <a:tc>
                  <a:txBody>
                    <a:bodyPr/>
                    <a:lstStyle/>
                    <a:p>
                      <a:pPr algn="ctr" fontAlgn="b"/>
                      <a:r>
                        <a:rPr lang="en-US" sz="800" b="0" i="0" u="none" strike="noStrike">
                          <a:solidFill>
                            <a:srgbClr val="000000"/>
                          </a:solidFill>
                          <a:effectLst/>
                          <a:latin typeface="Comic Sans MS"/>
                        </a:rPr>
                        <a:t>25</a:t>
                      </a:r>
                    </a:p>
                  </a:txBody>
                  <a:tcPr marL="9525" marR="9525" marT="9525" marB="0" anchor="b">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153</a:t>
                      </a:r>
                    </a:p>
                  </a:txBody>
                  <a:tcPr marL="9525" marR="9525" marT="9525" marB="0" anchor="b">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34</a:t>
                      </a:r>
                    </a:p>
                  </a:txBody>
                  <a:tcPr marL="9525" marR="9525" marT="9525" marB="0" anchor="b">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212</a:t>
                      </a:r>
                    </a:p>
                  </a:txBody>
                  <a:tcPr marL="9525" marR="9525" marT="9525" marB="0" anchor="b">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555</a:t>
                      </a:r>
                    </a:p>
                  </a:txBody>
                  <a:tcPr marL="9525" marR="9525" marT="9525" marB="0" anchor="b">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32</a:t>
                      </a:r>
                    </a:p>
                  </a:txBody>
                  <a:tcPr marL="9525" marR="9525" marT="9525" marB="0" anchor="b">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587</a:t>
                      </a:r>
                    </a:p>
                  </a:txBody>
                  <a:tcPr marL="9525" marR="9525" marT="9525" marB="0" anchor="b">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993</a:t>
                      </a:r>
                    </a:p>
                  </a:txBody>
                  <a:tcPr marL="9525" marR="9525" marT="9525" marB="0" anchor="b">
                    <a:solidFill>
                      <a:schemeClr val="tx2">
                        <a:lumMod val="40000"/>
                        <a:lumOff val="60000"/>
                      </a:schemeClr>
                    </a:solidFill>
                  </a:tcPr>
                </a:tc>
                <a:extLst>
                  <a:ext uri="{0D108BD9-81ED-4DB2-BD59-A6C34878D82A}">
                    <a16:rowId xmlns="" xmlns:a16="http://schemas.microsoft.com/office/drawing/2014/main" val="408847722"/>
                  </a:ext>
                </a:extLst>
              </a:tr>
              <a:tr h="197885">
                <a:tc>
                  <a:txBody>
                    <a:bodyPr/>
                    <a:lstStyle/>
                    <a:p>
                      <a:pPr algn="l" fontAlgn="b"/>
                      <a:r>
                        <a:rPr lang="en-GB" sz="800" b="0" i="0" u="none" strike="noStrike" dirty="0">
                          <a:solidFill>
                            <a:schemeClr val="bg1"/>
                          </a:solidFill>
                          <a:effectLst/>
                          <a:latin typeface="Comic Sans MS" panose="030F0702030302020204" pitchFamily="66" charset="0"/>
                        </a:rPr>
                        <a:t>Niger</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39</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59</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99</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649</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97</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746</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1048</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2468250058"/>
                  </a:ext>
                </a:extLst>
              </a:tr>
              <a:tr h="197885">
                <a:tc>
                  <a:txBody>
                    <a:bodyPr/>
                    <a:lstStyle/>
                    <a:p>
                      <a:pPr algn="l" fontAlgn="b"/>
                      <a:r>
                        <a:rPr lang="en-GB" sz="800" b="0" i="0" u="none" strike="noStrike">
                          <a:solidFill>
                            <a:schemeClr val="bg1"/>
                          </a:solidFill>
                          <a:effectLst/>
                          <a:latin typeface="Comic Sans MS" panose="030F0702030302020204" pitchFamily="66" charset="0"/>
                        </a:rPr>
                        <a:t>Ogun</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66</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114</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22</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202</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521</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102</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623</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1343</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2144222921"/>
                  </a:ext>
                </a:extLst>
              </a:tr>
              <a:tr h="197885">
                <a:tc>
                  <a:txBody>
                    <a:bodyPr/>
                    <a:lstStyle/>
                    <a:p>
                      <a:pPr algn="l" fontAlgn="b"/>
                      <a:r>
                        <a:rPr lang="en-GB" sz="800" b="0" i="0" u="none" strike="noStrike" dirty="0" err="1">
                          <a:solidFill>
                            <a:schemeClr val="bg1"/>
                          </a:solidFill>
                          <a:effectLst/>
                          <a:latin typeface="Comic Sans MS" panose="030F0702030302020204" pitchFamily="66" charset="0"/>
                        </a:rPr>
                        <a:t>Ondo</a:t>
                      </a:r>
                      <a:endParaRPr lang="en-GB" sz="800" b="0" i="0" u="none" strike="noStrike" dirty="0">
                        <a:solidFill>
                          <a:schemeClr val="bg1"/>
                        </a:solidFill>
                        <a:effectLst/>
                        <a:latin typeface="Comic Sans MS" panose="030F0702030302020204" pitchFamily="66" charset="0"/>
                      </a:endParaRP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35</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60</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5</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100</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264</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54</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318</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704</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1289482109"/>
                  </a:ext>
                </a:extLst>
              </a:tr>
              <a:tr h="197885">
                <a:tc>
                  <a:txBody>
                    <a:bodyPr/>
                    <a:lstStyle/>
                    <a:p>
                      <a:pPr algn="l" fontAlgn="b"/>
                      <a:r>
                        <a:rPr lang="en-GB" sz="800" b="0" i="0" u="none" strike="noStrike">
                          <a:solidFill>
                            <a:schemeClr val="bg1"/>
                          </a:solidFill>
                          <a:effectLst/>
                          <a:latin typeface="Comic Sans MS" panose="030F0702030302020204" pitchFamily="66" charset="0"/>
                        </a:rPr>
                        <a:t>Osun</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26</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54</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16</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96</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287</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47</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334</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712</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3709547288"/>
                  </a:ext>
                </a:extLst>
              </a:tr>
              <a:tr h="197885">
                <a:tc>
                  <a:txBody>
                    <a:bodyPr/>
                    <a:lstStyle/>
                    <a:p>
                      <a:pPr algn="l" fontAlgn="b"/>
                      <a:r>
                        <a:rPr lang="en-GB" sz="800" b="0" i="0" u="none" strike="noStrike">
                          <a:solidFill>
                            <a:schemeClr val="bg1"/>
                          </a:solidFill>
                          <a:effectLst/>
                          <a:latin typeface="Comic Sans MS" panose="030F0702030302020204" pitchFamily="66" charset="0"/>
                        </a:rPr>
                        <a:t>Oyo</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38</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82</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7</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127</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372</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78</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450</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828</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9870569"/>
                  </a:ext>
                </a:extLst>
              </a:tr>
              <a:tr h="197885">
                <a:tc>
                  <a:txBody>
                    <a:bodyPr/>
                    <a:lstStyle/>
                    <a:p>
                      <a:pPr algn="l" fontAlgn="b"/>
                      <a:r>
                        <a:rPr lang="en-GB" sz="800" b="0" i="0" u="none" strike="noStrike">
                          <a:solidFill>
                            <a:schemeClr val="bg1"/>
                          </a:solidFill>
                          <a:effectLst/>
                          <a:latin typeface="Comic Sans MS" panose="030F0702030302020204" pitchFamily="66" charset="0"/>
                        </a:rPr>
                        <a:t>Plateau</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13</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57</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74</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244</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28</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272</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461</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1597154615"/>
                  </a:ext>
                </a:extLst>
              </a:tr>
              <a:tr h="197885">
                <a:tc>
                  <a:txBody>
                    <a:bodyPr/>
                    <a:lstStyle/>
                    <a:p>
                      <a:pPr algn="l" fontAlgn="b"/>
                      <a:r>
                        <a:rPr lang="en-GB" sz="800" b="0" i="0" u="none" strike="noStrike">
                          <a:solidFill>
                            <a:schemeClr val="bg1"/>
                          </a:solidFill>
                          <a:effectLst/>
                          <a:latin typeface="Comic Sans MS" panose="030F0702030302020204" pitchFamily="66" charset="0"/>
                        </a:rPr>
                        <a:t>Rivers</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3</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9</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16</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28</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3</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31</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113</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1048431655"/>
                  </a:ext>
                </a:extLst>
              </a:tr>
              <a:tr h="197885">
                <a:tc>
                  <a:txBody>
                    <a:bodyPr/>
                    <a:lstStyle/>
                    <a:p>
                      <a:pPr algn="l" fontAlgn="b"/>
                      <a:r>
                        <a:rPr lang="en-GB" sz="800" b="0" i="0" u="none" strike="noStrike">
                          <a:solidFill>
                            <a:schemeClr val="bg1"/>
                          </a:solidFill>
                          <a:effectLst/>
                          <a:latin typeface="Comic Sans MS" panose="030F0702030302020204" pitchFamily="66" charset="0"/>
                        </a:rPr>
                        <a:t>Sokoto</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6</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19</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0</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25</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110</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13</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123</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175</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2946198021"/>
                  </a:ext>
                </a:extLst>
              </a:tr>
              <a:tr h="197885">
                <a:tc>
                  <a:txBody>
                    <a:bodyPr/>
                    <a:lstStyle/>
                    <a:p>
                      <a:pPr algn="l" fontAlgn="b"/>
                      <a:r>
                        <a:rPr lang="en-GB" sz="800" b="0" i="0" u="none" strike="noStrike">
                          <a:solidFill>
                            <a:schemeClr val="bg1"/>
                          </a:solidFill>
                          <a:effectLst/>
                          <a:latin typeface="Comic Sans MS" panose="030F0702030302020204" pitchFamily="66" charset="0"/>
                        </a:rPr>
                        <a:t>Taraba</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4</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39</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0</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43</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113</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13</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126</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214</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2259414427"/>
                  </a:ext>
                </a:extLst>
              </a:tr>
              <a:tr h="197885">
                <a:tc>
                  <a:txBody>
                    <a:bodyPr/>
                    <a:lstStyle/>
                    <a:p>
                      <a:pPr algn="l" fontAlgn="b"/>
                      <a:r>
                        <a:rPr lang="en-GB" sz="800" b="0" i="0" u="none" strike="noStrike">
                          <a:solidFill>
                            <a:schemeClr val="bg1"/>
                          </a:solidFill>
                          <a:effectLst/>
                          <a:latin typeface="Comic Sans MS" panose="030F0702030302020204" pitchFamily="66" charset="0"/>
                        </a:rPr>
                        <a:t>Yobe</a:t>
                      </a:r>
                    </a:p>
                  </a:txBody>
                  <a:tcPr marL="9525" marR="9525" marT="9525" marB="0" anchor="b">
                    <a:solidFill>
                      <a:schemeClr val="tx2">
                        <a:lumMod val="60000"/>
                        <a:lumOff val="40000"/>
                      </a:schemeClr>
                    </a:solidFill>
                  </a:tcPr>
                </a:tc>
                <a:tc>
                  <a:txBody>
                    <a:bodyPr/>
                    <a:lstStyle/>
                    <a:p>
                      <a:pPr algn="ctr" fontAlgn="ctr"/>
                      <a:r>
                        <a:rPr lang="en-US" sz="800" b="0" i="0" u="none" strike="noStrike">
                          <a:solidFill>
                            <a:srgbClr val="000000"/>
                          </a:solidFill>
                          <a:effectLst/>
                          <a:latin typeface="Comic Sans MS"/>
                        </a:rPr>
                        <a:t>18</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30</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2</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50</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340</a:t>
                      </a:r>
                    </a:p>
                  </a:txBody>
                  <a:tcPr marL="9525" marR="9525" marT="9525" marB="0" anchor="ctr">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31</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371</a:t>
                      </a:r>
                    </a:p>
                  </a:txBody>
                  <a:tcPr marL="9525" marR="9525" marT="9525" marB="0" anchor="b">
                    <a:solidFill>
                      <a:schemeClr val="tx2">
                        <a:lumMod val="40000"/>
                        <a:lumOff val="60000"/>
                      </a:schemeClr>
                    </a:solidFill>
                  </a:tcPr>
                </a:tc>
                <a:tc>
                  <a:txBody>
                    <a:bodyPr/>
                    <a:lstStyle/>
                    <a:p>
                      <a:pPr algn="ctr" fontAlgn="ctr"/>
                      <a:r>
                        <a:rPr lang="en-US" sz="800" b="0" i="0" u="none" strike="noStrike">
                          <a:solidFill>
                            <a:srgbClr val="000000"/>
                          </a:solidFill>
                          <a:effectLst/>
                          <a:latin typeface="Comic Sans MS"/>
                        </a:rPr>
                        <a:t>494</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963894845"/>
                  </a:ext>
                </a:extLst>
              </a:tr>
              <a:tr h="197885">
                <a:tc>
                  <a:txBody>
                    <a:bodyPr/>
                    <a:lstStyle/>
                    <a:p>
                      <a:pPr algn="l" fontAlgn="b"/>
                      <a:r>
                        <a:rPr lang="en-GB" sz="800" b="0" i="0" u="none" strike="noStrike">
                          <a:solidFill>
                            <a:schemeClr val="bg1"/>
                          </a:solidFill>
                          <a:effectLst/>
                          <a:latin typeface="Comic Sans MS" panose="030F0702030302020204" pitchFamily="66" charset="0"/>
                        </a:rPr>
                        <a:t>Zamfara</a:t>
                      </a:r>
                    </a:p>
                  </a:txBody>
                  <a:tcPr marL="9525" marR="9525" marT="9525" marB="0" anchor="b">
                    <a:solidFill>
                      <a:schemeClr val="tx2">
                        <a:lumMod val="60000"/>
                        <a:lumOff val="40000"/>
                      </a:schemeClr>
                    </a:solidFill>
                  </a:tcPr>
                </a:tc>
                <a:tc>
                  <a:txBody>
                    <a:bodyPr/>
                    <a:lstStyle/>
                    <a:p>
                      <a:pPr algn="ctr" fontAlgn="b"/>
                      <a:r>
                        <a:rPr lang="en-US" sz="800" b="0" i="0" u="none" strike="noStrike">
                          <a:solidFill>
                            <a:srgbClr val="000000"/>
                          </a:solidFill>
                          <a:effectLst/>
                          <a:latin typeface="Comic Sans MS"/>
                        </a:rPr>
                        <a:t>6</a:t>
                      </a:r>
                    </a:p>
                  </a:txBody>
                  <a:tcPr marL="9525" marR="9525" marT="9525" marB="0" anchor="b">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8</a:t>
                      </a:r>
                    </a:p>
                  </a:txBody>
                  <a:tcPr marL="9525" marR="9525" marT="9525" marB="0" anchor="b">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a:t>
                      </a:r>
                    </a:p>
                  </a:txBody>
                  <a:tcPr marL="9525" marR="9525" marT="9525" marB="0" anchor="b">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15</a:t>
                      </a:r>
                    </a:p>
                  </a:txBody>
                  <a:tcPr marL="9525" marR="9525" marT="9525" marB="0" anchor="b">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36</a:t>
                      </a:r>
                    </a:p>
                  </a:txBody>
                  <a:tcPr marL="9525" marR="9525" marT="9525" marB="0" anchor="b">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18</a:t>
                      </a:r>
                    </a:p>
                  </a:txBody>
                  <a:tcPr marL="9525" marR="9525" marT="9525" marB="0" anchor="b">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54</a:t>
                      </a:r>
                    </a:p>
                  </a:txBody>
                  <a:tcPr marL="9525" marR="9525" marT="9525" marB="0" anchor="b">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131</a:t>
                      </a:r>
                    </a:p>
                  </a:txBody>
                  <a:tcPr marL="9525" marR="9525" marT="9525" marB="0" anchor="b">
                    <a:solidFill>
                      <a:schemeClr val="tx2">
                        <a:lumMod val="40000"/>
                        <a:lumOff val="60000"/>
                      </a:schemeClr>
                    </a:solidFill>
                  </a:tcPr>
                </a:tc>
                <a:extLst>
                  <a:ext uri="{0D108BD9-81ED-4DB2-BD59-A6C34878D82A}">
                    <a16:rowId xmlns="" xmlns:a16="http://schemas.microsoft.com/office/drawing/2014/main" val="714239322"/>
                  </a:ext>
                </a:extLst>
              </a:tr>
              <a:tr h="197885">
                <a:tc>
                  <a:txBody>
                    <a:bodyPr/>
                    <a:lstStyle/>
                    <a:p>
                      <a:pPr algn="l" fontAlgn="b"/>
                      <a:r>
                        <a:rPr lang="en-GB" sz="800" b="1" i="0" u="none" strike="noStrike" dirty="0">
                          <a:solidFill>
                            <a:schemeClr val="bg1"/>
                          </a:solidFill>
                          <a:effectLst/>
                          <a:latin typeface="Comic Sans MS" panose="030F0702030302020204" pitchFamily="66" charset="0"/>
                        </a:rPr>
                        <a:t>TOTAL</a:t>
                      </a:r>
                    </a:p>
                  </a:txBody>
                  <a:tcPr marL="9525" marR="9525" marT="9525" marB="0" anchor="b">
                    <a:solidFill>
                      <a:schemeClr val="tx2">
                        <a:lumMod val="60000"/>
                        <a:lumOff val="40000"/>
                      </a:schemeClr>
                    </a:solidFill>
                  </a:tcPr>
                </a:tc>
                <a:tc>
                  <a:txBody>
                    <a:bodyPr/>
                    <a:lstStyle/>
                    <a:p>
                      <a:pPr algn="ctr" fontAlgn="ctr"/>
                      <a:r>
                        <a:rPr lang="en-US" sz="800" b="1" i="0" u="none" strike="noStrike">
                          <a:solidFill>
                            <a:srgbClr val="000000"/>
                          </a:solidFill>
                          <a:effectLst/>
                          <a:latin typeface="Comic Sans MS"/>
                        </a:rPr>
                        <a:t>687</a:t>
                      </a:r>
                    </a:p>
                  </a:txBody>
                  <a:tcPr marL="9525" marR="9525" marT="9525" marB="0" anchor="ctr">
                    <a:solidFill>
                      <a:schemeClr val="tx2">
                        <a:lumMod val="40000"/>
                        <a:lumOff val="60000"/>
                      </a:schemeClr>
                    </a:solidFill>
                  </a:tcPr>
                </a:tc>
                <a:tc>
                  <a:txBody>
                    <a:bodyPr/>
                    <a:lstStyle/>
                    <a:p>
                      <a:pPr algn="ctr" fontAlgn="ctr"/>
                      <a:r>
                        <a:rPr lang="en-US" sz="800" b="1" i="0" u="none" strike="noStrike">
                          <a:solidFill>
                            <a:srgbClr val="000000"/>
                          </a:solidFill>
                          <a:effectLst/>
                          <a:latin typeface="Comic Sans MS"/>
                        </a:rPr>
                        <a:t>1772</a:t>
                      </a:r>
                    </a:p>
                  </a:txBody>
                  <a:tcPr marL="9525" marR="9525" marT="9525" marB="0" anchor="ctr">
                    <a:solidFill>
                      <a:schemeClr val="tx2">
                        <a:lumMod val="40000"/>
                        <a:lumOff val="60000"/>
                      </a:schemeClr>
                    </a:solidFill>
                  </a:tcPr>
                </a:tc>
                <a:tc>
                  <a:txBody>
                    <a:bodyPr/>
                    <a:lstStyle/>
                    <a:p>
                      <a:pPr algn="ctr" fontAlgn="ctr"/>
                      <a:r>
                        <a:rPr lang="en-US" sz="800" b="1" i="0" u="none" strike="noStrike">
                          <a:solidFill>
                            <a:srgbClr val="000000"/>
                          </a:solidFill>
                          <a:effectLst/>
                          <a:latin typeface="Comic Sans MS"/>
                        </a:rPr>
                        <a:t>258</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2717</a:t>
                      </a:r>
                    </a:p>
                  </a:txBody>
                  <a:tcPr marL="9525" marR="9525" marT="9525" marB="0" anchor="b">
                    <a:solidFill>
                      <a:schemeClr val="tx2">
                        <a:lumMod val="40000"/>
                        <a:lumOff val="60000"/>
                      </a:schemeClr>
                    </a:solidFill>
                  </a:tcPr>
                </a:tc>
                <a:tc>
                  <a:txBody>
                    <a:bodyPr/>
                    <a:lstStyle/>
                    <a:p>
                      <a:pPr algn="ctr" fontAlgn="ctr"/>
                      <a:r>
                        <a:rPr lang="en-US" sz="800" b="1" i="0" u="none" strike="noStrike">
                          <a:solidFill>
                            <a:srgbClr val="000000"/>
                          </a:solidFill>
                          <a:effectLst/>
                          <a:latin typeface="Comic Sans MS"/>
                        </a:rPr>
                        <a:t>9116</a:t>
                      </a:r>
                    </a:p>
                  </a:txBody>
                  <a:tcPr marL="9525" marR="9525" marT="9525" marB="0" anchor="ctr">
                    <a:solidFill>
                      <a:schemeClr val="tx2">
                        <a:lumMod val="40000"/>
                        <a:lumOff val="60000"/>
                      </a:schemeClr>
                    </a:solidFill>
                  </a:tcPr>
                </a:tc>
                <a:tc>
                  <a:txBody>
                    <a:bodyPr/>
                    <a:lstStyle/>
                    <a:p>
                      <a:pPr algn="ctr" fontAlgn="ctr"/>
                      <a:r>
                        <a:rPr lang="en-US" sz="800" b="1" i="0" u="none" strike="noStrike">
                          <a:solidFill>
                            <a:srgbClr val="000000"/>
                          </a:solidFill>
                          <a:effectLst/>
                          <a:latin typeface="Comic Sans MS"/>
                        </a:rPr>
                        <a:t>1323</a:t>
                      </a:r>
                    </a:p>
                  </a:txBody>
                  <a:tcPr marL="9525" marR="9525" marT="9525" marB="0" anchor="ctr">
                    <a:solidFill>
                      <a:schemeClr val="tx2">
                        <a:lumMod val="40000"/>
                        <a:lumOff val="60000"/>
                      </a:schemeClr>
                    </a:solidFill>
                  </a:tcPr>
                </a:tc>
                <a:tc>
                  <a:txBody>
                    <a:bodyPr/>
                    <a:lstStyle/>
                    <a:p>
                      <a:pPr algn="ctr" fontAlgn="b"/>
                      <a:r>
                        <a:rPr lang="en-US" sz="800" b="0" i="0" u="none" strike="noStrike">
                          <a:solidFill>
                            <a:srgbClr val="000000"/>
                          </a:solidFill>
                          <a:effectLst/>
                          <a:latin typeface="Comic Sans MS"/>
                        </a:rPr>
                        <a:t>10439</a:t>
                      </a:r>
                    </a:p>
                  </a:txBody>
                  <a:tcPr marL="9525" marR="9525" marT="9525" marB="0" anchor="b">
                    <a:solidFill>
                      <a:schemeClr val="tx2">
                        <a:lumMod val="40000"/>
                        <a:lumOff val="60000"/>
                      </a:schemeClr>
                    </a:solidFill>
                  </a:tcPr>
                </a:tc>
                <a:tc>
                  <a:txBody>
                    <a:bodyPr/>
                    <a:lstStyle/>
                    <a:p>
                      <a:pPr algn="ctr" fontAlgn="ctr"/>
                      <a:r>
                        <a:rPr lang="en-US" sz="800" b="1" i="0" u="none" strike="noStrike" dirty="0">
                          <a:solidFill>
                            <a:srgbClr val="000000"/>
                          </a:solidFill>
                          <a:effectLst/>
                          <a:latin typeface="Comic Sans MS"/>
                        </a:rPr>
                        <a:t>19414</a:t>
                      </a:r>
                    </a:p>
                  </a:txBody>
                  <a:tcPr marL="9525" marR="9525" marT="9525" marB="0" anchor="ctr">
                    <a:solidFill>
                      <a:schemeClr val="tx2">
                        <a:lumMod val="40000"/>
                        <a:lumOff val="60000"/>
                      </a:schemeClr>
                    </a:solidFill>
                  </a:tcPr>
                </a:tc>
                <a:extLst>
                  <a:ext uri="{0D108BD9-81ED-4DB2-BD59-A6C34878D82A}">
                    <a16:rowId xmlns="" xmlns:a16="http://schemas.microsoft.com/office/drawing/2014/main" val="265224810"/>
                  </a:ext>
                </a:extLst>
              </a:tr>
            </a:tbl>
          </a:graphicData>
        </a:graphic>
      </p:graphicFrame>
    </p:spTree>
    <p:extLst>
      <p:ext uri="{BB962C8B-B14F-4D97-AF65-F5344CB8AC3E}">
        <p14:creationId xmlns:p14="http://schemas.microsoft.com/office/powerpoint/2010/main" val="9692222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16</a:t>
            </a:fld>
            <a:endParaRPr lang="en-US"/>
          </a:p>
        </p:txBody>
      </p:sp>
      <p:pic>
        <p:nvPicPr>
          <p:cNvPr id="5"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sp>
        <p:nvSpPr>
          <p:cNvPr id="7" name="TextBox 6"/>
          <p:cNvSpPr txBox="1"/>
          <p:nvPr/>
        </p:nvSpPr>
        <p:spPr>
          <a:xfrm>
            <a:off x="609600" y="304801"/>
            <a:ext cx="4876800" cy="276999"/>
          </a:xfrm>
          <a:prstGeom prst="rect">
            <a:avLst/>
          </a:prstGeom>
          <a:noFill/>
        </p:spPr>
        <p:txBody>
          <a:bodyPr wrap="square" rtlCol="0">
            <a:spAutoFit/>
          </a:bodyPr>
          <a:lstStyle/>
          <a:p>
            <a:r>
              <a:rPr lang="en-US" sz="1200" b="1" dirty="0">
                <a:latin typeface="Comic Sans MS" pitchFamily="66" charset="0"/>
              </a:rPr>
              <a:t>Chart 9: </a:t>
            </a:r>
            <a:r>
              <a:rPr lang="en-US" sz="1200" dirty="0" smtClean="0">
                <a:latin typeface="Comic Sans MS" pitchFamily="66" charset="0"/>
              </a:rPr>
              <a:t>Road Traffic Crashes (RTC) </a:t>
            </a:r>
            <a:r>
              <a:rPr lang="en-US" sz="1200" dirty="0">
                <a:latin typeface="Comic Sans MS" pitchFamily="66" charset="0"/>
              </a:rPr>
              <a:t>Cases on State Basis</a:t>
            </a:r>
          </a:p>
        </p:txBody>
      </p:sp>
      <p:graphicFrame>
        <p:nvGraphicFramePr>
          <p:cNvPr id="9" name="Chart 8"/>
          <p:cNvGraphicFramePr>
            <a:graphicFrameLocks/>
          </p:cNvGraphicFramePr>
          <p:nvPr>
            <p:extLst>
              <p:ext uri="{D42A27DB-BD31-4B8C-83A1-F6EECF244321}">
                <p14:modId xmlns:p14="http://schemas.microsoft.com/office/powerpoint/2010/main" val="2195131093"/>
              </p:ext>
            </p:extLst>
          </p:nvPr>
        </p:nvGraphicFramePr>
        <p:xfrm>
          <a:off x="685800" y="762000"/>
          <a:ext cx="5562600" cy="817244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968029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17</a:t>
            </a:fld>
            <a:endParaRPr lang="en-US"/>
          </a:p>
        </p:txBody>
      </p:sp>
      <p:pic>
        <p:nvPicPr>
          <p:cNvPr id="8"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sp>
        <p:nvSpPr>
          <p:cNvPr id="9" name="Rounded Rectangle 8"/>
          <p:cNvSpPr/>
          <p:nvPr/>
        </p:nvSpPr>
        <p:spPr>
          <a:xfrm>
            <a:off x="609601" y="228601"/>
            <a:ext cx="5715000" cy="457200"/>
          </a:xfrm>
          <a:prstGeom prst="roundRect">
            <a:avLst/>
          </a:prstGeom>
          <a:gradFill rotWithShape="0">
            <a:gsLst>
              <a:gs pos="0">
                <a:schemeClr val="tx2"/>
              </a:gs>
              <a:gs pos="50000">
                <a:schemeClr val="accent1">
                  <a:tint val="44500"/>
                  <a:satMod val="160000"/>
                </a:schemeClr>
              </a:gs>
              <a:gs pos="100000">
                <a:schemeClr val="accent1">
                  <a:tint val="23500"/>
                  <a:satMod val="160000"/>
                </a:schemeClr>
              </a:gs>
            </a:gsLst>
            <a:lin ang="5400000" scaled="0"/>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r>
              <a:rPr lang="en-US" sz="2000" dirty="0">
                <a:solidFill>
                  <a:srgbClr val="FF0000"/>
                </a:solidFill>
                <a:latin typeface="Comic Sans MS" pitchFamily="66" charset="0"/>
              </a:rPr>
              <a:t>Special Duties and External Relations </a:t>
            </a:r>
          </a:p>
        </p:txBody>
      </p:sp>
      <p:sp>
        <p:nvSpPr>
          <p:cNvPr id="10" name="TextBox 9"/>
          <p:cNvSpPr txBox="1"/>
          <p:nvPr/>
        </p:nvSpPr>
        <p:spPr>
          <a:xfrm>
            <a:off x="685800" y="685802"/>
            <a:ext cx="5715000" cy="461665"/>
          </a:xfrm>
          <a:prstGeom prst="rect">
            <a:avLst/>
          </a:prstGeom>
          <a:noFill/>
        </p:spPr>
        <p:txBody>
          <a:bodyPr wrap="square" rtlCol="0">
            <a:spAutoFit/>
          </a:bodyPr>
          <a:lstStyle/>
          <a:p>
            <a:r>
              <a:rPr lang="en-US" sz="1200" b="1" dirty="0">
                <a:latin typeface="Comic Sans MS" pitchFamily="66" charset="0"/>
              </a:rPr>
              <a:t>Table 12:</a:t>
            </a:r>
            <a:r>
              <a:rPr lang="en-US" sz="1200" dirty="0">
                <a:latin typeface="Comic Sans MS" pitchFamily="66" charset="0"/>
              </a:rPr>
              <a:t>Partnership Analysis of Government Agencies and NGO</a:t>
            </a:r>
          </a:p>
          <a:p>
            <a:endParaRPr lang="en-US" sz="1200" dirty="0">
              <a:latin typeface="Comic Sans MS"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88672182"/>
              </p:ext>
            </p:extLst>
          </p:nvPr>
        </p:nvGraphicFramePr>
        <p:xfrm>
          <a:off x="838193" y="1147469"/>
          <a:ext cx="5410206" cy="8137337"/>
        </p:xfrm>
        <a:graphic>
          <a:graphicData uri="http://schemas.openxmlformats.org/drawingml/2006/table">
            <a:tbl>
              <a:tblPr>
                <a:tableStyleId>{BDBED569-4797-4DF1-A0F4-6AAB3CD982D8}</a:tableStyleId>
              </a:tblPr>
              <a:tblGrid>
                <a:gridCol w="901701">
                  <a:extLst>
                    <a:ext uri="{9D8B030D-6E8A-4147-A177-3AD203B41FA5}">
                      <a16:colId xmlns="" xmlns:a16="http://schemas.microsoft.com/office/drawing/2014/main" val="20000"/>
                    </a:ext>
                  </a:extLst>
                </a:gridCol>
                <a:gridCol w="901701">
                  <a:extLst>
                    <a:ext uri="{9D8B030D-6E8A-4147-A177-3AD203B41FA5}">
                      <a16:colId xmlns="" xmlns:a16="http://schemas.microsoft.com/office/drawing/2014/main" val="20001"/>
                    </a:ext>
                  </a:extLst>
                </a:gridCol>
                <a:gridCol w="901701">
                  <a:extLst>
                    <a:ext uri="{9D8B030D-6E8A-4147-A177-3AD203B41FA5}">
                      <a16:colId xmlns="" xmlns:a16="http://schemas.microsoft.com/office/drawing/2014/main" val="20002"/>
                    </a:ext>
                  </a:extLst>
                </a:gridCol>
                <a:gridCol w="901701">
                  <a:extLst>
                    <a:ext uri="{9D8B030D-6E8A-4147-A177-3AD203B41FA5}">
                      <a16:colId xmlns="" xmlns:a16="http://schemas.microsoft.com/office/drawing/2014/main" val="20003"/>
                    </a:ext>
                  </a:extLst>
                </a:gridCol>
                <a:gridCol w="901701">
                  <a:extLst>
                    <a:ext uri="{9D8B030D-6E8A-4147-A177-3AD203B41FA5}">
                      <a16:colId xmlns="" xmlns:a16="http://schemas.microsoft.com/office/drawing/2014/main" val="20004"/>
                    </a:ext>
                  </a:extLst>
                </a:gridCol>
                <a:gridCol w="901701">
                  <a:extLst>
                    <a:ext uri="{9D8B030D-6E8A-4147-A177-3AD203B41FA5}">
                      <a16:colId xmlns="" xmlns:a16="http://schemas.microsoft.com/office/drawing/2014/main" val="20005"/>
                    </a:ext>
                  </a:extLst>
                </a:gridCol>
              </a:tblGrid>
              <a:tr h="250831">
                <a:tc>
                  <a:txBody>
                    <a:bodyPr/>
                    <a:lstStyle/>
                    <a:p>
                      <a:pPr algn="l" rtl="0" fontAlgn="ctr"/>
                      <a:r>
                        <a:rPr lang="en-GB" sz="900" b="0" i="0" u="none" strike="noStrike" dirty="0">
                          <a:solidFill>
                            <a:srgbClr val="000000"/>
                          </a:solidFill>
                          <a:effectLst/>
                          <a:latin typeface="Comic Sans MS" panose="030F0702030302020204" pitchFamily="66" charset="0"/>
                        </a:rPr>
                        <a:t>ZONES</a:t>
                      </a:r>
                    </a:p>
                  </a:txBody>
                  <a:tcPr marL="9525" marR="9525" marT="9525" marB="0" anchor="ctr"/>
                </a:tc>
                <a:tc>
                  <a:txBody>
                    <a:bodyPr/>
                    <a:lstStyle/>
                    <a:p>
                      <a:pPr algn="l" rtl="0" fontAlgn="ctr"/>
                      <a:r>
                        <a:rPr lang="en-GB" sz="900" b="0" i="0" u="none" strike="noStrike">
                          <a:solidFill>
                            <a:srgbClr val="000000"/>
                          </a:solidFill>
                          <a:effectLst/>
                          <a:latin typeface="Comic Sans MS" panose="030F0702030302020204" pitchFamily="66" charset="0"/>
                        </a:rPr>
                        <a:t>COMMAND</a:t>
                      </a:r>
                    </a:p>
                  </a:txBody>
                  <a:tcPr marL="9525" marR="9525" marT="9525" marB="0" anchor="ctr"/>
                </a:tc>
                <a:tc>
                  <a:txBody>
                    <a:bodyPr/>
                    <a:lstStyle/>
                    <a:p>
                      <a:pPr algn="ctr" rtl="0" fontAlgn="ctr"/>
                      <a:r>
                        <a:rPr lang="en-GB" sz="900" b="0" i="0" u="none" strike="noStrike">
                          <a:solidFill>
                            <a:srgbClr val="000000"/>
                          </a:solidFill>
                          <a:effectLst/>
                          <a:latin typeface="Comic Sans MS" panose="030F0702030302020204" pitchFamily="66" charset="0"/>
                        </a:rPr>
                        <a:t>GOVT AGENCIES</a:t>
                      </a:r>
                    </a:p>
                  </a:txBody>
                  <a:tcPr marL="9525" marR="9525" marT="9525" marB="0" anchor="ctr"/>
                </a:tc>
                <a:tc>
                  <a:txBody>
                    <a:bodyPr/>
                    <a:lstStyle/>
                    <a:p>
                      <a:pPr algn="ctr" rtl="0" fontAlgn="ctr"/>
                      <a:r>
                        <a:rPr lang="en-GB" sz="900" b="0" i="0" u="none" strike="noStrike">
                          <a:solidFill>
                            <a:srgbClr val="000000"/>
                          </a:solidFill>
                          <a:effectLst/>
                          <a:latin typeface="Comic Sans MS" panose="030F0702030302020204" pitchFamily="66" charset="0"/>
                        </a:rPr>
                        <a:t>NGOs</a:t>
                      </a:r>
                    </a:p>
                  </a:txBody>
                  <a:tcPr marL="9525" marR="9525" marT="9525" marB="0" anchor="ctr"/>
                </a:tc>
                <a:tc>
                  <a:txBody>
                    <a:bodyPr/>
                    <a:lstStyle/>
                    <a:p>
                      <a:pPr algn="ctr" rtl="0" fontAlgn="ctr"/>
                      <a:r>
                        <a:rPr lang="en-GB" sz="900" b="0" i="0" u="none" strike="noStrike">
                          <a:solidFill>
                            <a:srgbClr val="000000"/>
                          </a:solidFill>
                          <a:effectLst/>
                          <a:latin typeface="Comic Sans MS" panose="030F0702030302020204" pitchFamily="66" charset="0"/>
                        </a:rPr>
                        <a:t>CORPORATE ORGs</a:t>
                      </a:r>
                    </a:p>
                  </a:txBody>
                  <a:tcPr marL="9525" marR="9525" marT="9525" marB="0" anchor="ctr"/>
                </a:tc>
                <a:tc>
                  <a:txBody>
                    <a:bodyPr/>
                    <a:lstStyle/>
                    <a:p>
                      <a:pPr algn="ctr" rtl="0" fontAlgn="ctr"/>
                      <a:r>
                        <a:rPr lang="en-GB" sz="900" b="0" i="0" u="none" strike="noStrike">
                          <a:solidFill>
                            <a:srgbClr val="000000"/>
                          </a:solidFill>
                          <a:effectLst/>
                          <a:latin typeface="Comic Sans MS" panose="030F0702030302020204" pitchFamily="66" charset="0"/>
                        </a:rPr>
                        <a:t>TOTAL</a:t>
                      </a:r>
                    </a:p>
                  </a:txBody>
                  <a:tcPr marL="9525" marR="9525" marT="9525" marB="0" anchor="ctr"/>
                </a:tc>
                <a:extLst>
                  <a:ext uri="{0D108BD9-81ED-4DB2-BD59-A6C34878D82A}">
                    <a16:rowId xmlns="" xmlns:a16="http://schemas.microsoft.com/office/drawing/2014/main" val="10000"/>
                  </a:ext>
                </a:extLst>
              </a:tr>
              <a:tr h="205872">
                <a:tc>
                  <a:txBody>
                    <a:bodyPr/>
                    <a:lstStyle/>
                    <a:p>
                      <a:pPr algn="l" rtl="0" fontAlgn="ctr"/>
                      <a:r>
                        <a:rPr lang="en-GB" sz="900" b="0" i="0" u="none" strike="noStrike">
                          <a:solidFill>
                            <a:srgbClr val="000000"/>
                          </a:solidFill>
                          <a:effectLst/>
                          <a:latin typeface="Comic Sans MS" panose="030F0702030302020204" pitchFamily="66" charset="0"/>
                        </a:rPr>
                        <a:t>RSHQ ABUJA</a:t>
                      </a:r>
                    </a:p>
                  </a:txBody>
                  <a:tcPr marL="9525" marR="9525" marT="9525" marB="0" anchor="ctr"/>
                </a:tc>
                <a:tc>
                  <a:txBody>
                    <a:bodyPr/>
                    <a:lstStyle/>
                    <a:p>
                      <a:pPr algn="l" rtl="0" fontAlgn="ctr"/>
                      <a:r>
                        <a:rPr lang="en-GB" sz="900" b="0" i="0" u="none" strike="noStrike">
                          <a:solidFill>
                            <a:srgbClr val="000000"/>
                          </a:solidFill>
                          <a:effectLst/>
                          <a:latin typeface="Comic Sans MS" panose="030F0702030302020204" pitchFamily="66" charset="0"/>
                        </a:rPr>
                        <a:t>RSHQ ABUJA</a:t>
                      </a:r>
                    </a:p>
                  </a:txBody>
                  <a:tcPr marL="9525" marR="9525" marT="9525" marB="0" anchor="ctr"/>
                </a:tc>
                <a:tc>
                  <a:txBody>
                    <a:bodyPr/>
                    <a:lstStyle/>
                    <a:p>
                      <a:pPr algn="ctr" rtl="0" fontAlgn="ctr"/>
                      <a:r>
                        <a:rPr lang="en-GB" sz="900" b="0" i="0" u="none" strike="noStrike">
                          <a:solidFill>
                            <a:srgbClr val="000000"/>
                          </a:solidFill>
                          <a:effectLst/>
                          <a:latin typeface="Comic Sans MS" panose="030F0702030302020204" pitchFamily="66" charset="0"/>
                        </a:rPr>
                        <a:t>42</a:t>
                      </a:r>
                    </a:p>
                  </a:txBody>
                  <a:tcPr marL="9525" marR="9525" marT="9525" marB="0" anchor="ctr"/>
                </a:tc>
                <a:tc>
                  <a:txBody>
                    <a:bodyPr/>
                    <a:lstStyle/>
                    <a:p>
                      <a:pPr algn="ctr" rtl="0" fontAlgn="ctr"/>
                      <a:r>
                        <a:rPr lang="en-GB" sz="900" b="0" i="0" u="none" strike="noStrike">
                          <a:solidFill>
                            <a:srgbClr val="000000"/>
                          </a:solidFill>
                          <a:effectLst/>
                          <a:latin typeface="Comic Sans MS" panose="030F0702030302020204" pitchFamily="66" charset="0"/>
                        </a:rPr>
                        <a:t>103</a:t>
                      </a:r>
                    </a:p>
                  </a:txBody>
                  <a:tcPr marL="9525" marR="9525" marT="9525" marB="0" anchor="ctr"/>
                </a:tc>
                <a:tc>
                  <a:txBody>
                    <a:bodyPr/>
                    <a:lstStyle/>
                    <a:p>
                      <a:pPr algn="ctr" rtl="0" fontAlgn="ctr"/>
                      <a:r>
                        <a:rPr lang="en-GB" sz="900" b="0" i="0" u="none" strike="noStrike">
                          <a:solidFill>
                            <a:srgbClr val="000000"/>
                          </a:solidFill>
                          <a:effectLst/>
                          <a:latin typeface="Comic Sans MS" panose="030F0702030302020204" pitchFamily="66" charset="0"/>
                        </a:rPr>
                        <a:t>16</a:t>
                      </a:r>
                    </a:p>
                  </a:txBody>
                  <a:tcPr marL="9525" marR="9525" marT="9525" marB="0" anchor="ctr"/>
                </a:tc>
                <a:tc>
                  <a:txBody>
                    <a:bodyPr/>
                    <a:lstStyle/>
                    <a:p>
                      <a:pPr algn="ctr" rtl="0" fontAlgn="ctr"/>
                      <a:r>
                        <a:rPr lang="en-GB" sz="900" b="0" i="0" u="none" strike="noStrike">
                          <a:solidFill>
                            <a:srgbClr val="000000"/>
                          </a:solidFill>
                          <a:effectLst/>
                          <a:latin typeface="Comic Sans MS" panose="030F0702030302020204" pitchFamily="66" charset="0"/>
                        </a:rPr>
                        <a:t>161</a:t>
                      </a:r>
                    </a:p>
                  </a:txBody>
                  <a:tcPr marL="9525" marR="9525" marT="9525" marB="0" anchor="ctr"/>
                </a:tc>
                <a:extLst>
                  <a:ext uri="{0D108BD9-81ED-4DB2-BD59-A6C34878D82A}">
                    <a16:rowId xmlns="" xmlns:a16="http://schemas.microsoft.com/office/drawing/2014/main" val="10001"/>
                  </a:ext>
                </a:extLst>
              </a:tr>
              <a:tr h="205872">
                <a:tc rowSpan="4">
                  <a:txBody>
                    <a:bodyPr/>
                    <a:lstStyle/>
                    <a:p>
                      <a:pPr algn="l" rtl="0" fontAlgn="ctr"/>
                      <a:r>
                        <a:rPr lang="en-GB" sz="900" b="0" i="0" u="none" strike="noStrike">
                          <a:solidFill>
                            <a:srgbClr val="000000"/>
                          </a:solidFill>
                          <a:effectLst/>
                          <a:latin typeface="Comic Sans MS" panose="030F0702030302020204" pitchFamily="66" charset="0"/>
                        </a:rPr>
                        <a:t>RS 1 KADUNA</a:t>
                      </a:r>
                    </a:p>
                  </a:txBody>
                  <a:tcPr marL="9525" marR="9525" marT="9525" marB="0" anchor="ctr"/>
                </a:tc>
                <a:tc>
                  <a:txBody>
                    <a:bodyPr/>
                    <a:lstStyle/>
                    <a:p>
                      <a:pPr algn="l" rtl="0" fontAlgn="ctr"/>
                      <a:r>
                        <a:rPr lang="en-GB" sz="900" b="0" i="0" u="none" strike="noStrike">
                          <a:solidFill>
                            <a:srgbClr val="000000"/>
                          </a:solidFill>
                          <a:effectLst/>
                          <a:latin typeface="Comic Sans MS" panose="030F0702030302020204" pitchFamily="66" charset="0"/>
                        </a:rPr>
                        <a:t>RS1.1 KADUNA</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14</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8</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8</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30</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02"/>
                  </a:ext>
                </a:extLst>
              </a:tr>
              <a:tr h="139070">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RS1.2 KANO</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15</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1</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6</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22</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03"/>
                  </a:ext>
                </a:extLst>
              </a:tr>
              <a:tr h="20587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RS1.3 KATSINA</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4</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1</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15</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20</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04"/>
                  </a:ext>
                </a:extLst>
              </a:tr>
              <a:tr h="20587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RS1.4 JIGAWA</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22</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6</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3</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31</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05"/>
                  </a:ext>
                </a:extLst>
              </a:tr>
              <a:tr h="172932">
                <a:tc rowSpan="2">
                  <a:txBody>
                    <a:bodyPr/>
                    <a:lstStyle/>
                    <a:p>
                      <a:pPr algn="l" rtl="0" fontAlgn="ctr"/>
                      <a:r>
                        <a:rPr lang="en-GB" sz="900" b="0" i="0" u="none" strike="noStrike">
                          <a:solidFill>
                            <a:srgbClr val="000000"/>
                          </a:solidFill>
                          <a:effectLst/>
                          <a:latin typeface="Comic Sans MS" panose="030F0702030302020204" pitchFamily="66" charset="0"/>
                        </a:rPr>
                        <a:t>RS 2 LAGOS</a:t>
                      </a:r>
                    </a:p>
                  </a:txBody>
                  <a:tcPr marL="9525" marR="9525" marT="9525" marB="0" anchor="ctr"/>
                </a:tc>
                <a:tc>
                  <a:txBody>
                    <a:bodyPr/>
                    <a:lstStyle/>
                    <a:p>
                      <a:pPr algn="l" rtl="0" fontAlgn="ctr"/>
                      <a:r>
                        <a:rPr lang="en-GB" sz="900" b="0" i="0" u="none" strike="noStrike">
                          <a:solidFill>
                            <a:srgbClr val="000000"/>
                          </a:solidFill>
                          <a:effectLst/>
                          <a:latin typeface="Comic Sans MS" panose="030F0702030302020204" pitchFamily="66" charset="0"/>
                        </a:rPr>
                        <a:t>RS2.1 LAGOS</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6</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2</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17</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25</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06"/>
                  </a:ext>
                </a:extLst>
              </a:tr>
              <a:tr h="17293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RS2.2 OGUN</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24</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40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64</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07"/>
                  </a:ext>
                </a:extLst>
              </a:tr>
              <a:tr h="205872">
                <a:tc rowSpan="3">
                  <a:txBody>
                    <a:bodyPr/>
                    <a:lstStyle/>
                    <a:p>
                      <a:pPr algn="l" rtl="0" fontAlgn="ctr"/>
                      <a:r>
                        <a:rPr lang="en-GB" sz="900" b="0" i="0" u="none" strike="noStrike">
                          <a:solidFill>
                            <a:srgbClr val="000000"/>
                          </a:solidFill>
                          <a:effectLst/>
                          <a:latin typeface="Comic Sans MS" panose="030F0702030302020204" pitchFamily="66" charset="0"/>
                        </a:rPr>
                        <a:t>RS 3 YOLA</a:t>
                      </a:r>
                    </a:p>
                  </a:txBody>
                  <a:tcPr marL="9525" marR="9525" marT="9525" marB="0" anchor="ctr"/>
                </a:tc>
                <a:tc>
                  <a:txBody>
                    <a:bodyPr/>
                    <a:lstStyle/>
                    <a:p>
                      <a:pPr algn="l" rtl="0" fontAlgn="ctr"/>
                      <a:r>
                        <a:rPr lang="en-GB" sz="900" b="0" i="0" u="none" strike="noStrike">
                          <a:solidFill>
                            <a:srgbClr val="000000"/>
                          </a:solidFill>
                          <a:effectLst/>
                          <a:latin typeface="Comic Sans MS" panose="030F0702030302020204" pitchFamily="66" charset="0"/>
                        </a:rPr>
                        <a:t>RS3.1 ADAMAWA</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64</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3</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6</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73</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08"/>
                  </a:ext>
                </a:extLst>
              </a:tr>
              <a:tr h="20587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RS3.2 GOMBE</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21</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0</a:t>
                      </a: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7</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28</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09"/>
                  </a:ext>
                </a:extLst>
              </a:tr>
              <a:tr h="20587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RS3.3 TARABA</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9</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5</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14</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10"/>
                  </a:ext>
                </a:extLst>
              </a:tr>
              <a:tr h="205872">
                <a:tc rowSpan="3">
                  <a:txBody>
                    <a:bodyPr/>
                    <a:lstStyle/>
                    <a:p>
                      <a:pPr algn="l" rtl="0" fontAlgn="ctr"/>
                      <a:r>
                        <a:rPr lang="en-GB" sz="900" b="0" i="0" u="none" strike="noStrike">
                          <a:solidFill>
                            <a:srgbClr val="000000"/>
                          </a:solidFill>
                          <a:effectLst/>
                          <a:latin typeface="Comic Sans MS" panose="030F0702030302020204" pitchFamily="66" charset="0"/>
                        </a:rPr>
                        <a:t>RS 4 JOS</a:t>
                      </a:r>
                    </a:p>
                  </a:txBody>
                  <a:tcPr marL="9525" marR="9525" marT="9525" marB="0" anchor="ctr"/>
                </a:tc>
                <a:tc>
                  <a:txBody>
                    <a:bodyPr/>
                    <a:lstStyle/>
                    <a:p>
                      <a:pPr algn="l" rtl="0" fontAlgn="ctr"/>
                      <a:r>
                        <a:rPr lang="en-GB" sz="900" b="0" i="0" u="none" strike="noStrike">
                          <a:solidFill>
                            <a:srgbClr val="000000"/>
                          </a:solidFill>
                          <a:effectLst/>
                          <a:latin typeface="Comic Sans MS" panose="030F0702030302020204" pitchFamily="66" charset="0"/>
                        </a:rPr>
                        <a:t>RS4.1 PLATEAU</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12</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14</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26</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11"/>
                  </a:ext>
                </a:extLst>
              </a:tr>
              <a:tr h="20587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RS4.2 BENUE</a:t>
                      </a: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1</a:t>
                      </a:r>
                      <a:r>
                        <a:rPr lang="en-GB" sz="900" b="0" i="0" u="none" strike="noStrike" dirty="0" smtClean="0">
                          <a:solidFill>
                            <a:srgbClr val="000000"/>
                          </a:solidFill>
                          <a:effectLst/>
                          <a:latin typeface="Comic Sans MS" panose="030F0702030302020204" pitchFamily="66" charset="0"/>
                        </a:rPr>
                        <a:t>7</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5</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2</a:t>
                      </a:r>
                      <a:r>
                        <a:rPr lang="en-GB" sz="900" b="0" i="0" u="none" strike="noStrike" dirty="0" smtClean="0">
                          <a:solidFill>
                            <a:srgbClr val="000000"/>
                          </a:solidFill>
                          <a:effectLst/>
                          <a:latin typeface="Comic Sans MS" panose="030F0702030302020204" pitchFamily="66" charset="0"/>
                        </a:rPr>
                        <a:t>3</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12"/>
                  </a:ext>
                </a:extLst>
              </a:tr>
              <a:tr h="304691">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RS4.3 NASSARAWA</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a:solidFill>
                            <a:srgbClr val="000000"/>
                          </a:solidFill>
                          <a:effectLst/>
                          <a:latin typeface="Comic Sans MS" panose="030F0702030302020204" pitchFamily="66" charset="0"/>
                        </a:rPr>
                        <a:t>0</a:t>
                      </a: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4</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14</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13"/>
                  </a:ext>
                </a:extLst>
              </a:tr>
              <a:tr h="172932">
                <a:tc rowSpan="3">
                  <a:txBody>
                    <a:bodyPr/>
                    <a:lstStyle/>
                    <a:p>
                      <a:pPr algn="l" rtl="0" fontAlgn="ctr"/>
                      <a:r>
                        <a:rPr lang="en-GB" sz="900" b="0" i="0" u="none" strike="noStrike">
                          <a:solidFill>
                            <a:srgbClr val="000000"/>
                          </a:solidFill>
                          <a:effectLst/>
                          <a:latin typeface="Comic Sans MS" panose="030F0702030302020204" pitchFamily="66" charset="0"/>
                        </a:rPr>
                        <a:t>RS 5 BENIN</a:t>
                      </a:r>
                    </a:p>
                  </a:txBody>
                  <a:tcPr marL="9525" marR="9525" marT="9525" marB="0" anchor="ctr"/>
                </a:tc>
                <a:tc>
                  <a:txBody>
                    <a:bodyPr/>
                    <a:lstStyle/>
                    <a:p>
                      <a:pPr algn="l" rtl="0" fontAlgn="ctr"/>
                      <a:r>
                        <a:rPr lang="en-GB" sz="900" b="0" i="0" u="none" strike="noStrike">
                          <a:solidFill>
                            <a:srgbClr val="000000"/>
                          </a:solidFill>
                          <a:effectLst/>
                          <a:latin typeface="Comic Sans MS" panose="030F0702030302020204" pitchFamily="66" charset="0"/>
                        </a:rPr>
                        <a:t>RS5.1 EDO</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11</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21</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14"/>
                  </a:ext>
                </a:extLst>
              </a:tr>
              <a:tr h="20587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RS5.2 DELTA</a:t>
                      </a: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1</a:t>
                      </a:r>
                      <a:r>
                        <a:rPr lang="en-GB" sz="900" b="0" i="0" u="none" strike="noStrike" dirty="0" smtClean="0">
                          <a:solidFill>
                            <a:srgbClr val="000000"/>
                          </a:solidFill>
                          <a:effectLst/>
                          <a:latin typeface="Comic Sans MS" panose="030F0702030302020204" pitchFamily="66" charset="0"/>
                        </a:rPr>
                        <a:t>1</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11</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15"/>
                  </a:ext>
                </a:extLst>
              </a:tr>
              <a:tr h="20587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RS5.3 ANAMBRA</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7</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68</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75</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16"/>
                  </a:ext>
                </a:extLst>
              </a:tr>
              <a:tr h="172932">
                <a:tc rowSpan="4">
                  <a:txBody>
                    <a:bodyPr/>
                    <a:lstStyle/>
                    <a:p>
                      <a:pPr algn="l" rtl="0" fontAlgn="ctr"/>
                      <a:r>
                        <a:rPr lang="en-GB" sz="900" b="0" i="0" u="none" strike="noStrike">
                          <a:solidFill>
                            <a:srgbClr val="000000"/>
                          </a:solidFill>
                          <a:effectLst/>
                          <a:latin typeface="Comic Sans MS" panose="030F0702030302020204" pitchFamily="66" charset="0"/>
                        </a:rPr>
                        <a:t>RS 6 P/H</a:t>
                      </a:r>
                    </a:p>
                  </a:txBody>
                  <a:tcPr marL="9525" marR="9525" marT="9525" marB="0" anchor="ctr"/>
                </a:tc>
                <a:tc>
                  <a:txBody>
                    <a:bodyPr/>
                    <a:lstStyle/>
                    <a:p>
                      <a:pPr algn="l" rtl="0" fontAlgn="ctr"/>
                      <a:r>
                        <a:rPr lang="en-GB" sz="900" b="0" i="0" u="none" strike="noStrike">
                          <a:solidFill>
                            <a:srgbClr val="000000"/>
                          </a:solidFill>
                          <a:effectLst/>
                          <a:latin typeface="Comic Sans MS" panose="030F0702030302020204" pitchFamily="66" charset="0"/>
                        </a:rPr>
                        <a:t>RS6.1 RIVER</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21</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3</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14</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38</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17"/>
                  </a:ext>
                </a:extLst>
              </a:tr>
              <a:tr h="20587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RS6.2 C/RIVER</a:t>
                      </a: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3</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a:solidFill>
                            <a:srgbClr val="000000"/>
                          </a:solidFill>
                          <a:effectLst/>
                          <a:latin typeface="Comic Sans MS" panose="030F0702030302020204" pitchFamily="66" charset="0"/>
                        </a:rPr>
                        <a:t>0</a:t>
                      </a: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7</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10</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18"/>
                  </a:ext>
                </a:extLst>
              </a:tr>
              <a:tr h="20587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RS6.3 A/IBOM</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11</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7</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19</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19"/>
                  </a:ext>
                </a:extLst>
              </a:tr>
              <a:tr h="20587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RS6.4 BAYELSA</a:t>
                      </a: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2</a:t>
                      </a:r>
                      <a:r>
                        <a:rPr lang="en-GB" sz="900" b="0" i="0" u="none" strike="noStrike" dirty="0" smtClean="0">
                          <a:solidFill>
                            <a:srgbClr val="000000"/>
                          </a:solidFill>
                          <a:effectLst/>
                          <a:latin typeface="Comic Sans MS" panose="030F0702030302020204" pitchFamily="66" charset="0"/>
                        </a:rPr>
                        <a:t>2</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4</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26</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20"/>
                  </a:ext>
                </a:extLst>
              </a:tr>
              <a:tr h="172932">
                <a:tc rowSpan="2">
                  <a:txBody>
                    <a:bodyPr/>
                    <a:lstStyle/>
                    <a:p>
                      <a:pPr algn="l" rtl="0" fontAlgn="ctr"/>
                      <a:r>
                        <a:rPr lang="en-GB" sz="900" b="0" i="0" u="none" strike="noStrike">
                          <a:solidFill>
                            <a:srgbClr val="000000"/>
                          </a:solidFill>
                          <a:effectLst/>
                          <a:latin typeface="Comic Sans MS" panose="030F0702030302020204" pitchFamily="66" charset="0"/>
                        </a:rPr>
                        <a:t>RS 7 ABUJA</a:t>
                      </a:r>
                    </a:p>
                  </a:txBody>
                  <a:tcPr marL="9525" marR="9525" marT="9525" marB="0" anchor="ctr"/>
                </a:tc>
                <a:tc>
                  <a:txBody>
                    <a:bodyPr/>
                    <a:lstStyle/>
                    <a:p>
                      <a:pPr algn="l" rtl="0" fontAlgn="ctr"/>
                      <a:r>
                        <a:rPr lang="en-GB" sz="900" b="0" i="0" u="none" strike="noStrike">
                          <a:solidFill>
                            <a:srgbClr val="000000"/>
                          </a:solidFill>
                          <a:effectLst/>
                          <a:latin typeface="Comic Sans MS" panose="030F0702030302020204" pitchFamily="66" charset="0"/>
                        </a:rPr>
                        <a:t>RS7.1 FCT</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14</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6</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11</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31</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21"/>
                  </a:ext>
                </a:extLst>
              </a:tr>
              <a:tr h="17293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RS7.2 NIGER</a:t>
                      </a: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1</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21</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22"/>
                  </a:ext>
                </a:extLst>
              </a:tr>
              <a:tr h="205872">
                <a:tc rowSpan="3">
                  <a:txBody>
                    <a:bodyPr/>
                    <a:lstStyle/>
                    <a:p>
                      <a:pPr algn="l" rtl="0" fontAlgn="ctr"/>
                      <a:r>
                        <a:rPr lang="en-GB" sz="900" b="0" i="0" u="none" strike="noStrike">
                          <a:solidFill>
                            <a:srgbClr val="000000"/>
                          </a:solidFill>
                          <a:effectLst/>
                          <a:latin typeface="Comic Sans MS" panose="030F0702030302020204" pitchFamily="66" charset="0"/>
                        </a:rPr>
                        <a:t>RS 8 ILORIN</a:t>
                      </a:r>
                    </a:p>
                  </a:txBody>
                  <a:tcPr marL="9525" marR="9525" marT="9525" marB="0" anchor="ctr"/>
                </a:tc>
                <a:tc>
                  <a:txBody>
                    <a:bodyPr/>
                    <a:lstStyle/>
                    <a:p>
                      <a:pPr algn="l" rtl="0" fontAlgn="ctr"/>
                      <a:r>
                        <a:rPr lang="en-GB" sz="900" b="0" i="0" u="none" strike="noStrike">
                          <a:solidFill>
                            <a:srgbClr val="000000"/>
                          </a:solidFill>
                          <a:effectLst/>
                          <a:latin typeface="Comic Sans MS" panose="030F0702030302020204" pitchFamily="66" charset="0"/>
                        </a:rPr>
                        <a:t>RS8.1 KWARA</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3</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1</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8</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12</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23"/>
                  </a:ext>
                </a:extLst>
              </a:tr>
              <a:tr h="17293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RS8.2 EKITI</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25</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4</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7</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36</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24"/>
                  </a:ext>
                </a:extLst>
              </a:tr>
              <a:tr h="17293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RS8.3 KOGI</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13</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18</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5</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36</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25"/>
                  </a:ext>
                </a:extLst>
              </a:tr>
              <a:tr h="172932">
                <a:tc rowSpan="4">
                  <a:txBody>
                    <a:bodyPr/>
                    <a:lstStyle/>
                    <a:p>
                      <a:pPr algn="l" rtl="0" fontAlgn="ctr"/>
                      <a:r>
                        <a:rPr lang="en-GB" sz="900" b="0" i="0" u="none" strike="noStrike">
                          <a:solidFill>
                            <a:srgbClr val="000000"/>
                          </a:solidFill>
                          <a:effectLst/>
                          <a:latin typeface="Comic Sans MS" panose="030F0702030302020204" pitchFamily="66" charset="0"/>
                        </a:rPr>
                        <a:t>RS 9 ENUGU</a:t>
                      </a:r>
                    </a:p>
                  </a:txBody>
                  <a:tcPr marL="9525" marR="9525" marT="9525" marB="0" anchor="ctr"/>
                </a:tc>
                <a:tc>
                  <a:txBody>
                    <a:bodyPr/>
                    <a:lstStyle/>
                    <a:p>
                      <a:pPr algn="l" rtl="0" fontAlgn="ctr"/>
                      <a:r>
                        <a:rPr lang="en-GB" sz="900" b="0" i="0" u="none" strike="noStrike">
                          <a:solidFill>
                            <a:srgbClr val="000000"/>
                          </a:solidFill>
                          <a:effectLst/>
                          <a:latin typeface="Comic Sans MS" panose="030F0702030302020204" pitchFamily="66" charset="0"/>
                        </a:rPr>
                        <a:t>RS9.1 ENUGU</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26"/>
                  </a:ext>
                </a:extLst>
              </a:tr>
              <a:tr h="20587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RS9.2 EBONYI</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5</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3</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8</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27"/>
                  </a:ext>
                </a:extLst>
              </a:tr>
              <a:tr h="17293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RS9.3ABIA</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7</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6</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13</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28"/>
                  </a:ext>
                </a:extLst>
              </a:tr>
              <a:tr h="17293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RS9.4 IMO</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11</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11</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22</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29"/>
                  </a:ext>
                </a:extLst>
              </a:tr>
              <a:tr h="205872">
                <a:tc rowSpan="3">
                  <a:txBody>
                    <a:bodyPr/>
                    <a:lstStyle/>
                    <a:p>
                      <a:pPr algn="l" rtl="0" fontAlgn="ctr"/>
                      <a:r>
                        <a:rPr lang="en-GB" sz="900" b="0" i="0" u="none" strike="noStrike">
                          <a:solidFill>
                            <a:srgbClr val="000000"/>
                          </a:solidFill>
                          <a:effectLst/>
                          <a:latin typeface="Comic Sans MS" panose="030F0702030302020204" pitchFamily="66" charset="0"/>
                        </a:rPr>
                        <a:t>RS 10 SOKOTO</a:t>
                      </a:r>
                    </a:p>
                  </a:txBody>
                  <a:tcPr marL="9525" marR="9525" marT="9525" marB="0" anchor="ctr"/>
                </a:tc>
                <a:tc>
                  <a:txBody>
                    <a:bodyPr/>
                    <a:lstStyle/>
                    <a:p>
                      <a:pPr algn="l" rtl="0" fontAlgn="ctr"/>
                      <a:r>
                        <a:rPr lang="en-GB" sz="900" b="0" i="0" u="none" strike="noStrike">
                          <a:solidFill>
                            <a:srgbClr val="000000"/>
                          </a:solidFill>
                          <a:effectLst/>
                          <a:latin typeface="Comic Sans MS" panose="030F0702030302020204" pitchFamily="66" charset="0"/>
                        </a:rPr>
                        <a:t>RS10.1 SOKOTO</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2</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2</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4</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30"/>
                  </a:ext>
                </a:extLst>
              </a:tr>
              <a:tr h="20587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RS10.2 KEBBI</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11</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a:solidFill>
                            <a:srgbClr val="000000"/>
                          </a:solidFill>
                          <a:effectLst/>
                          <a:latin typeface="Comic Sans MS" panose="030F0702030302020204" pitchFamily="66" charset="0"/>
                        </a:rPr>
                        <a:t>3</a:t>
                      </a: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3</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17</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31"/>
                  </a:ext>
                </a:extLst>
              </a:tr>
              <a:tr h="20587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RS10.3 ZAMFARA</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65</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a:solidFill>
                            <a:srgbClr val="000000"/>
                          </a:solidFill>
                          <a:effectLst/>
                          <a:latin typeface="Comic Sans MS" panose="030F0702030302020204" pitchFamily="66" charset="0"/>
                        </a:rPr>
                        <a:t>8</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14</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87</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32"/>
                  </a:ext>
                </a:extLst>
              </a:tr>
              <a:tr h="172932">
                <a:tc rowSpan="3">
                  <a:txBody>
                    <a:bodyPr/>
                    <a:lstStyle/>
                    <a:p>
                      <a:pPr algn="l" rtl="0" fontAlgn="ctr"/>
                      <a:r>
                        <a:rPr lang="en-GB" sz="900" b="0" i="0" u="none" strike="noStrike">
                          <a:solidFill>
                            <a:srgbClr val="000000"/>
                          </a:solidFill>
                          <a:effectLst/>
                          <a:latin typeface="Comic Sans MS" panose="030F0702030302020204" pitchFamily="66" charset="0"/>
                        </a:rPr>
                        <a:t>RS 11 OSOGBO</a:t>
                      </a:r>
                    </a:p>
                  </a:txBody>
                  <a:tcPr marL="9525" marR="9525" marT="9525" marB="0" anchor="ctr"/>
                </a:tc>
                <a:tc>
                  <a:txBody>
                    <a:bodyPr/>
                    <a:lstStyle/>
                    <a:p>
                      <a:pPr algn="l" rtl="0" fontAlgn="ctr"/>
                      <a:r>
                        <a:rPr lang="en-GB" sz="900" b="0" i="0" u="none" strike="noStrike">
                          <a:solidFill>
                            <a:srgbClr val="000000"/>
                          </a:solidFill>
                          <a:effectLst/>
                          <a:latin typeface="Comic Sans MS" panose="030F0702030302020204" pitchFamily="66" charset="0"/>
                        </a:rPr>
                        <a:t>RS11.1 OSUN</a:t>
                      </a: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6</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1</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4</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11</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33"/>
                  </a:ext>
                </a:extLst>
              </a:tr>
              <a:tr h="17293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RS11.2 ONDO</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8</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8</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17</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34"/>
                  </a:ext>
                </a:extLst>
              </a:tr>
              <a:tr h="17293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RS11.3 OYO</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6</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47</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53</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35"/>
                  </a:ext>
                </a:extLst>
              </a:tr>
              <a:tr h="205872">
                <a:tc rowSpan="3">
                  <a:txBody>
                    <a:bodyPr/>
                    <a:lstStyle/>
                    <a:p>
                      <a:pPr algn="l" rtl="0" fontAlgn="ctr"/>
                      <a:r>
                        <a:rPr lang="en-GB" sz="900" b="0" i="0" u="none" strike="noStrike">
                          <a:solidFill>
                            <a:srgbClr val="000000"/>
                          </a:solidFill>
                          <a:effectLst/>
                          <a:latin typeface="Comic Sans MS" panose="030F0702030302020204" pitchFamily="66" charset="0"/>
                        </a:rPr>
                        <a:t>RS 12 BAUCHI</a:t>
                      </a:r>
                    </a:p>
                  </a:txBody>
                  <a:tcPr marL="9525" marR="9525" marT="9525" marB="0" anchor="ctr"/>
                </a:tc>
                <a:tc>
                  <a:txBody>
                    <a:bodyPr/>
                    <a:lstStyle/>
                    <a:p>
                      <a:pPr algn="l" rtl="0" fontAlgn="ctr"/>
                      <a:r>
                        <a:rPr lang="en-GB" sz="900" b="0" i="0" u="none" strike="noStrike">
                          <a:solidFill>
                            <a:srgbClr val="000000"/>
                          </a:solidFill>
                          <a:effectLst/>
                          <a:latin typeface="Comic Sans MS" panose="030F0702030302020204" pitchFamily="66" charset="0"/>
                        </a:rPr>
                        <a:t>RS12.1 BAUCHI</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5</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3</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8</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36"/>
                  </a:ext>
                </a:extLst>
              </a:tr>
              <a:tr h="20587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RS12.2 BORNO</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11</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a:solidFill>
                            <a:srgbClr val="000000"/>
                          </a:solidFill>
                          <a:effectLst/>
                          <a:latin typeface="Comic Sans MS" panose="030F0702030302020204" pitchFamily="66" charset="0"/>
                        </a:rPr>
                        <a:t>8</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19</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37"/>
                  </a:ext>
                </a:extLst>
              </a:tr>
              <a:tr h="172932">
                <a:tc vMerge="1">
                  <a:txBody>
                    <a:bodyPr/>
                    <a:lstStyle/>
                    <a:p>
                      <a:endParaRPr lang="en-GB"/>
                    </a:p>
                  </a:txBody>
                  <a:tcPr/>
                </a:tc>
                <a:tc>
                  <a:txBody>
                    <a:bodyPr/>
                    <a:lstStyle/>
                    <a:p>
                      <a:pPr algn="l" rtl="0" fontAlgn="ctr"/>
                      <a:r>
                        <a:rPr lang="en-GB" sz="900" b="0" i="0" u="none" strike="noStrike">
                          <a:solidFill>
                            <a:srgbClr val="000000"/>
                          </a:solidFill>
                          <a:effectLst/>
                          <a:latin typeface="Comic Sans MS" panose="030F0702030302020204" pitchFamily="66" charset="0"/>
                        </a:rPr>
                        <a:t>RS12.3 YOBE</a:t>
                      </a: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0" i="0" u="none" strike="noStrike" dirty="0" smtClean="0">
                          <a:solidFill>
                            <a:srgbClr val="000000"/>
                          </a:solidFill>
                          <a:effectLst/>
                          <a:latin typeface="Comic Sans MS" panose="030F0702030302020204" pitchFamily="66" charset="0"/>
                        </a:rPr>
                        <a:t>0</a:t>
                      </a:r>
                      <a:endParaRPr lang="en-GB" sz="900" b="0"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38"/>
                  </a:ext>
                </a:extLst>
              </a:tr>
              <a:tr h="172932">
                <a:tc gridSpan="2">
                  <a:txBody>
                    <a:bodyPr/>
                    <a:lstStyle/>
                    <a:p>
                      <a:pPr algn="l" rtl="0" fontAlgn="ctr"/>
                      <a:r>
                        <a:rPr lang="en-GB" sz="900" b="1" i="0" u="none" strike="noStrike">
                          <a:solidFill>
                            <a:srgbClr val="000000"/>
                          </a:solidFill>
                          <a:effectLst/>
                          <a:latin typeface="Comic Sans MS" panose="030F0702030302020204" pitchFamily="66" charset="0"/>
                        </a:rPr>
                        <a:t>TOTAL</a:t>
                      </a:r>
                    </a:p>
                  </a:txBody>
                  <a:tcPr marL="9525" marR="9525" marT="9525" marB="0" anchor="ctr"/>
                </a:tc>
                <a:tc hMerge="1">
                  <a:txBody>
                    <a:bodyPr/>
                    <a:lstStyle/>
                    <a:p>
                      <a:endParaRPr lang="en-GB"/>
                    </a:p>
                  </a:txBody>
                  <a:tcPr/>
                </a:tc>
                <a:tc>
                  <a:txBody>
                    <a:bodyPr/>
                    <a:lstStyle/>
                    <a:p>
                      <a:pPr algn="ctr" rtl="0" fontAlgn="ctr"/>
                      <a:r>
                        <a:rPr lang="en-GB" sz="900" b="1" i="0" u="none" strike="noStrike" dirty="0" smtClean="0">
                          <a:solidFill>
                            <a:srgbClr val="000000"/>
                          </a:solidFill>
                          <a:effectLst/>
                          <a:latin typeface="Comic Sans MS" panose="030F0702030302020204" pitchFamily="66" charset="0"/>
                        </a:rPr>
                        <a:t>576</a:t>
                      </a:r>
                      <a:endParaRPr lang="en-GB" sz="900" b="1"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1" i="0" u="none" strike="noStrike" dirty="0" smtClean="0">
                          <a:solidFill>
                            <a:srgbClr val="000000"/>
                          </a:solidFill>
                          <a:effectLst/>
                          <a:latin typeface="Comic Sans MS" panose="030F0702030302020204" pitchFamily="66" charset="0"/>
                        </a:rPr>
                        <a:t>187</a:t>
                      </a:r>
                      <a:endParaRPr lang="en-GB" sz="900" b="1"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1" i="0" u="none" strike="noStrike" dirty="0" smtClean="0">
                          <a:solidFill>
                            <a:srgbClr val="000000"/>
                          </a:solidFill>
                          <a:effectLst/>
                          <a:latin typeface="Comic Sans MS" panose="030F0702030302020204" pitchFamily="66" charset="0"/>
                        </a:rPr>
                        <a:t>401</a:t>
                      </a:r>
                      <a:endParaRPr lang="en-GB" sz="900" b="1" i="0" u="none" strike="noStrike" dirty="0">
                        <a:solidFill>
                          <a:srgbClr val="000000"/>
                        </a:solidFill>
                        <a:effectLst/>
                        <a:latin typeface="Comic Sans MS" panose="030F0702030302020204" pitchFamily="66" charset="0"/>
                      </a:endParaRPr>
                    </a:p>
                  </a:txBody>
                  <a:tcPr marL="9525" marR="9525" marT="9525" marB="0" anchor="ctr"/>
                </a:tc>
                <a:tc>
                  <a:txBody>
                    <a:bodyPr/>
                    <a:lstStyle/>
                    <a:p>
                      <a:pPr algn="ctr" rtl="0" fontAlgn="ctr"/>
                      <a:r>
                        <a:rPr lang="en-GB" sz="900" b="1" i="0" u="none" strike="noStrike" dirty="0" smtClean="0">
                          <a:solidFill>
                            <a:srgbClr val="000000"/>
                          </a:solidFill>
                          <a:effectLst/>
                          <a:latin typeface="Comic Sans MS" panose="030F0702030302020204" pitchFamily="66" charset="0"/>
                        </a:rPr>
                        <a:t>1172</a:t>
                      </a:r>
                      <a:endParaRPr lang="en-GB" sz="900" b="1" i="0" u="none" strike="noStrike" dirty="0">
                        <a:solidFill>
                          <a:srgbClr val="000000"/>
                        </a:solidFill>
                        <a:effectLst/>
                        <a:latin typeface="Comic Sans MS" panose="030F0702030302020204" pitchFamily="66" charset="0"/>
                      </a:endParaRPr>
                    </a:p>
                  </a:txBody>
                  <a:tcPr marL="9525" marR="9525" marT="9525" marB="0" anchor="ctr"/>
                </a:tc>
                <a:extLst>
                  <a:ext uri="{0D108BD9-81ED-4DB2-BD59-A6C34878D82A}">
                    <a16:rowId xmlns="" xmlns:a16="http://schemas.microsoft.com/office/drawing/2014/main" val="10039"/>
                  </a:ext>
                </a:extLst>
              </a:tr>
            </a:tbl>
          </a:graphicData>
        </a:graphic>
      </p:graphicFrame>
    </p:spTree>
    <p:extLst>
      <p:ext uri="{BB962C8B-B14F-4D97-AF65-F5344CB8AC3E}">
        <p14:creationId xmlns:p14="http://schemas.microsoft.com/office/powerpoint/2010/main" val="24113439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18</a:t>
            </a:fld>
            <a:endParaRPr lang="en-US"/>
          </a:p>
        </p:txBody>
      </p:sp>
      <p:pic>
        <p:nvPicPr>
          <p:cNvPr id="6"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sp>
        <p:nvSpPr>
          <p:cNvPr id="7" name="TextBox 6"/>
          <p:cNvSpPr txBox="1"/>
          <p:nvPr/>
        </p:nvSpPr>
        <p:spPr>
          <a:xfrm>
            <a:off x="609600" y="457200"/>
            <a:ext cx="5257800" cy="276999"/>
          </a:xfrm>
          <a:prstGeom prst="rect">
            <a:avLst/>
          </a:prstGeom>
          <a:noFill/>
        </p:spPr>
        <p:txBody>
          <a:bodyPr wrap="square" rtlCol="0">
            <a:spAutoFit/>
          </a:bodyPr>
          <a:lstStyle/>
          <a:p>
            <a:r>
              <a:rPr lang="en-US" sz="1200" b="1" dirty="0">
                <a:latin typeface="Comic Sans MS" pitchFamily="66" charset="0"/>
              </a:rPr>
              <a:t>Chart 10: </a:t>
            </a:r>
            <a:r>
              <a:rPr lang="en-US" sz="1200" dirty="0">
                <a:latin typeface="Comic Sans MS" pitchFamily="66" charset="0"/>
              </a:rPr>
              <a:t>Partnership Analysis of Government Agencies and NGO  </a:t>
            </a:r>
          </a:p>
        </p:txBody>
      </p:sp>
      <p:graphicFrame>
        <p:nvGraphicFramePr>
          <p:cNvPr id="8" name="Chart 7"/>
          <p:cNvGraphicFramePr>
            <a:graphicFrameLocks/>
          </p:cNvGraphicFramePr>
          <p:nvPr>
            <p:extLst>
              <p:ext uri="{D42A27DB-BD31-4B8C-83A1-F6EECF244321}">
                <p14:modId xmlns:p14="http://schemas.microsoft.com/office/powerpoint/2010/main" val="4126502577"/>
              </p:ext>
            </p:extLst>
          </p:nvPr>
        </p:nvGraphicFramePr>
        <p:xfrm>
          <a:off x="1143000" y="990600"/>
          <a:ext cx="4657725" cy="7620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173811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19</a:t>
            </a:fld>
            <a:endParaRPr lang="en-US"/>
          </a:p>
        </p:txBody>
      </p:sp>
      <p:pic>
        <p:nvPicPr>
          <p:cNvPr id="5"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sp>
        <p:nvSpPr>
          <p:cNvPr id="14" name="TextBox 13"/>
          <p:cNvSpPr txBox="1"/>
          <p:nvPr/>
        </p:nvSpPr>
        <p:spPr>
          <a:xfrm>
            <a:off x="685800" y="457202"/>
            <a:ext cx="5715000" cy="461665"/>
          </a:xfrm>
          <a:prstGeom prst="rect">
            <a:avLst/>
          </a:prstGeom>
          <a:noFill/>
        </p:spPr>
        <p:txBody>
          <a:bodyPr wrap="square" rtlCol="0">
            <a:spAutoFit/>
          </a:bodyPr>
          <a:lstStyle/>
          <a:p>
            <a:r>
              <a:rPr lang="en-US" sz="1200" b="1" dirty="0">
                <a:latin typeface="Comic Sans MS" pitchFamily="66" charset="0"/>
              </a:rPr>
              <a:t>Table 13:</a:t>
            </a:r>
            <a:r>
              <a:rPr lang="en-US" sz="1200" dirty="0">
                <a:latin typeface="Comic Sans MS" pitchFamily="66" charset="0"/>
              </a:rPr>
              <a:t> Summary Of Activities Of National Community Post Crash Care Initiative (NCPCCI) by Volunteers For </a:t>
            </a:r>
            <a:r>
              <a:rPr lang="en-US" sz="1200" dirty="0" smtClean="0">
                <a:latin typeface="Comic Sans MS" pitchFamily="66" charset="0"/>
              </a:rPr>
              <a:t>Forth </a:t>
            </a:r>
            <a:r>
              <a:rPr lang="en-US" sz="1200" dirty="0">
                <a:latin typeface="Comic Sans MS" pitchFamily="66" charset="0"/>
              </a:rPr>
              <a:t>Quarter </a:t>
            </a:r>
            <a:r>
              <a:rPr lang="en-US" sz="1200" dirty="0" smtClean="0">
                <a:latin typeface="Comic Sans MS" pitchFamily="66" charset="0"/>
              </a:rPr>
              <a:t>2023</a:t>
            </a:r>
            <a:endParaRPr lang="en-US" sz="1200" dirty="0">
              <a:latin typeface="Comic Sans MS" pitchFamily="66" charset="0"/>
            </a:endParaRPr>
          </a:p>
        </p:txBody>
      </p:sp>
      <p:sp>
        <p:nvSpPr>
          <p:cNvPr id="15" name="TextBox 14"/>
          <p:cNvSpPr txBox="1"/>
          <p:nvPr/>
        </p:nvSpPr>
        <p:spPr>
          <a:xfrm>
            <a:off x="533400" y="3423988"/>
            <a:ext cx="5715000" cy="276999"/>
          </a:xfrm>
          <a:prstGeom prst="rect">
            <a:avLst/>
          </a:prstGeom>
          <a:noFill/>
        </p:spPr>
        <p:txBody>
          <a:bodyPr wrap="square" rtlCol="0">
            <a:spAutoFit/>
          </a:bodyPr>
          <a:lstStyle/>
          <a:p>
            <a:r>
              <a:rPr lang="en-US" sz="1200" b="1" dirty="0">
                <a:latin typeface="Comic Sans MS" pitchFamily="66" charset="0"/>
              </a:rPr>
              <a:t>Chart 11 :</a:t>
            </a:r>
            <a:r>
              <a:rPr lang="en-US" sz="1200" dirty="0">
                <a:latin typeface="Comic Sans MS" pitchFamily="66" charset="0"/>
              </a:rPr>
              <a:t> Activities for </a:t>
            </a:r>
            <a:r>
              <a:rPr lang="en-US" sz="1200" dirty="0" smtClean="0">
                <a:latin typeface="Comic Sans MS" pitchFamily="66" charset="0"/>
              </a:rPr>
              <a:t>Q4</a:t>
            </a:r>
            <a:endParaRPr lang="en-US" sz="1200" dirty="0">
              <a:latin typeface="Comic Sans MS" pitchFamily="66" charset="0"/>
            </a:endParaRPr>
          </a:p>
        </p:txBody>
      </p:sp>
      <p:sp>
        <p:nvSpPr>
          <p:cNvPr id="24577" name="Rectangle 1"/>
          <p:cNvSpPr>
            <a:spLocks noChangeArrowheads="1"/>
          </p:cNvSpPr>
          <p:nvPr/>
        </p:nvSpPr>
        <p:spPr bwMode="auto">
          <a:xfrm>
            <a:off x="0" y="43935"/>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535541699"/>
              </p:ext>
            </p:extLst>
          </p:nvPr>
        </p:nvGraphicFramePr>
        <p:xfrm>
          <a:off x="800100" y="1219200"/>
          <a:ext cx="5486400" cy="1737732"/>
        </p:xfrm>
        <a:graphic>
          <a:graphicData uri="http://schemas.openxmlformats.org/drawingml/2006/table">
            <a:tbl>
              <a:tblPr>
                <a:tableStyleId>{5C22544A-7EE6-4342-B048-85BDC9FD1C3A}</a:tableStyleId>
              </a:tblPr>
              <a:tblGrid>
                <a:gridCol w="1028700"/>
                <a:gridCol w="1028700"/>
                <a:gridCol w="1153391"/>
                <a:gridCol w="1122218"/>
                <a:gridCol w="1153391"/>
              </a:tblGrid>
              <a:tr h="762000">
                <a:tc>
                  <a:txBody>
                    <a:bodyPr/>
                    <a:lstStyle/>
                    <a:p>
                      <a:pPr algn="ctr" fontAlgn="ctr"/>
                      <a:r>
                        <a:rPr lang="en-US" sz="800" u="none" strike="noStrike" dirty="0">
                          <a:solidFill>
                            <a:schemeClr val="bg1"/>
                          </a:solidFill>
                          <a:effectLst/>
                          <a:latin typeface="Comic Sans MS" pitchFamily="66" charset="0"/>
                        </a:rPr>
                        <a:t>2023</a:t>
                      </a:r>
                      <a:endParaRPr lang="en-US" sz="800" b="1" i="0" u="none" strike="noStrike" dirty="0">
                        <a:solidFill>
                          <a:schemeClr val="bg1"/>
                        </a:solidFill>
                        <a:effectLst/>
                        <a:latin typeface="Comic Sans MS" pitchFamily="66" charset="0"/>
                      </a:endParaRPr>
                    </a:p>
                  </a:txBody>
                  <a:tcPr marL="9525" marR="9525" marT="9525" marB="0" anchor="ctr">
                    <a:solidFill>
                      <a:schemeClr val="tx2">
                        <a:lumMod val="40000"/>
                        <a:lumOff val="60000"/>
                      </a:schemeClr>
                    </a:solidFill>
                  </a:tcPr>
                </a:tc>
                <a:tc>
                  <a:txBody>
                    <a:bodyPr/>
                    <a:lstStyle/>
                    <a:p>
                      <a:pPr algn="ctr" fontAlgn="ctr"/>
                      <a:r>
                        <a:rPr lang="en-US" sz="800" u="none" strike="noStrike" dirty="0">
                          <a:solidFill>
                            <a:schemeClr val="bg1"/>
                          </a:solidFill>
                          <a:effectLst/>
                          <a:latin typeface="Comic Sans MS" pitchFamily="66" charset="0"/>
                        </a:rPr>
                        <a:t>NO.OF RESCUE CARRIED OUT</a:t>
                      </a:r>
                      <a:endParaRPr lang="en-US" sz="800" b="1" i="0" u="none" strike="noStrike" dirty="0">
                        <a:solidFill>
                          <a:schemeClr val="bg1"/>
                        </a:solidFill>
                        <a:effectLst/>
                        <a:latin typeface="Comic Sans MS" pitchFamily="66" charset="0"/>
                      </a:endParaRPr>
                    </a:p>
                  </a:txBody>
                  <a:tcPr marL="9525" marR="9525" marT="9525" marB="0" anchor="ctr">
                    <a:solidFill>
                      <a:schemeClr val="tx2">
                        <a:lumMod val="40000"/>
                        <a:lumOff val="60000"/>
                      </a:schemeClr>
                    </a:solidFill>
                  </a:tcPr>
                </a:tc>
                <a:tc>
                  <a:txBody>
                    <a:bodyPr/>
                    <a:lstStyle/>
                    <a:p>
                      <a:pPr algn="ctr" fontAlgn="ctr"/>
                      <a:r>
                        <a:rPr lang="en-US" sz="800" u="none" strike="noStrike" dirty="0">
                          <a:solidFill>
                            <a:schemeClr val="bg1"/>
                          </a:solidFill>
                          <a:effectLst/>
                          <a:latin typeface="Comic Sans MS" pitchFamily="66" charset="0"/>
                        </a:rPr>
                        <a:t>MEETINGS (MAX 27)</a:t>
                      </a:r>
                      <a:endParaRPr lang="en-US" sz="800" b="1" i="0" u="none" strike="noStrike" dirty="0">
                        <a:solidFill>
                          <a:schemeClr val="bg1"/>
                        </a:solidFill>
                        <a:effectLst/>
                        <a:latin typeface="Comic Sans MS" pitchFamily="66" charset="0"/>
                      </a:endParaRPr>
                    </a:p>
                  </a:txBody>
                  <a:tcPr marL="9525" marR="9525" marT="9525" marB="0" anchor="ctr">
                    <a:solidFill>
                      <a:schemeClr val="tx2">
                        <a:lumMod val="40000"/>
                        <a:lumOff val="60000"/>
                      </a:schemeClr>
                    </a:solidFill>
                  </a:tcPr>
                </a:tc>
                <a:tc>
                  <a:txBody>
                    <a:bodyPr/>
                    <a:lstStyle/>
                    <a:p>
                      <a:pPr algn="ctr" fontAlgn="ctr"/>
                      <a:r>
                        <a:rPr lang="en-US" sz="800" u="none" strike="noStrike" dirty="0">
                          <a:solidFill>
                            <a:schemeClr val="bg1"/>
                          </a:solidFill>
                          <a:effectLst/>
                          <a:latin typeface="Comic Sans MS" pitchFamily="66" charset="0"/>
                        </a:rPr>
                        <a:t>ATTENDANCE (MAX 540)</a:t>
                      </a:r>
                      <a:endParaRPr lang="en-US" sz="800" b="1" i="0" u="none" strike="noStrike" dirty="0">
                        <a:solidFill>
                          <a:schemeClr val="bg1"/>
                        </a:solidFill>
                        <a:effectLst/>
                        <a:latin typeface="Comic Sans MS" pitchFamily="66" charset="0"/>
                      </a:endParaRPr>
                    </a:p>
                  </a:txBody>
                  <a:tcPr marL="9525" marR="9525" marT="9525" marB="0" anchor="ctr">
                    <a:solidFill>
                      <a:schemeClr val="tx2">
                        <a:lumMod val="40000"/>
                        <a:lumOff val="60000"/>
                      </a:schemeClr>
                    </a:solidFill>
                  </a:tcPr>
                </a:tc>
                <a:tc>
                  <a:txBody>
                    <a:bodyPr/>
                    <a:lstStyle/>
                    <a:p>
                      <a:pPr algn="ctr" fontAlgn="ctr"/>
                      <a:r>
                        <a:rPr lang="en-US" sz="800" u="none" strike="noStrike" dirty="0">
                          <a:solidFill>
                            <a:schemeClr val="bg1"/>
                          </a:solidFill>
                          <a:effectLst/>
                          <a:latin typeface="Comic Sans MS" pitchFamily="66" charset="0"/>
                        </a:rPr>
                        <a:t>TRAINING (MAX 27)</a:t>
                      </a:r>
                      <a:endParaRPr lang="en-US" sz="800" b="1" i="0" u="none" strike="noStrike" dirty="0">
                        <a:solidFill>
                          <a:schemeClr val="bg1"/>
                        </a:solidFill>
                        <a:effectLst/>
                        <a:latin typeface="Comic Sans MS" pitchFamily="66" charset="0"/>
                      </a:endParaRPr>
                    </a:p>
                  </a:txBody>
                  <a:tcPr marL="9525" marR="9525" marT="9525" marB="0" anchor="ctr">
                    <a:solidFill>
                      <a:schemeClr val="tx2">
                        <a:lumMod val="40000"/>
                        <a:lumOff val="60000"/>
                      </a:schemeClr>
                    </a:solidFill>
                  </a:tcPr>
                </a:tc>
              </a:tr>
              <a:tr h="243933">
                <a:tc>
                  <a:txBody>
                    <a:bodyPr/>
                    <a:lstStyle/>
                    <a:p>
                      <a:pPr algn="ctr" fontAlgn="ctr"/>
                      <a:r>
                        <a:rPr lang="en-US" sz="800" u="none" strike="noStrike" dirty="0">
                          <a:effectLst/>
                          <a:latin typeface="Comic Sans MS" pitchFamily="66" charset="0"/>
                        </a:rPr>
                        <a:t>OCTOBER</a:t>
                      </a:r>
                      <a:endParaRPr lang="en-US" sz="800" b="0" i="0" u="none" strike="noStrike" dirty="0">
                        <a:solidFill>
                          <a:srgbClr val="000000"/>
                        </a:solidFill>
                        <a:effectLst/>
                        <a:latin typeface="Comic Sans MS" pitchFamily="66" charset="0"/>
                      </a:endParaRPr>
                    </a:p>
                  </a:txBody>
                  <a:tcPr marL="9525" marR="9525" marT="9525" marB="0" anchor="ctr"/>
                </a:tc>
                <a:tc>
                  <a:txBody>
                    <a:bodyPr/>
                    <a:lstStyle/>
                    <a:p>
                      <a:pPr algn="ctr" fontAlgn="ctr"/>
                      <a:r>
                        <a:rPr lang="en-US" sz="800" u="none" strike="noStrike">
                          <a:effectLst/>
                          <a:latin typeface="Comic Sans MS" pitchFamily="66" charset="0"/>
                        </a:rPr>
                        <a:t>14</a:t>
                      </a:r>
                      <a:endParaRPr lang="en-US" sz="800" b="0" i="0" u="none" strike="noStrike">
                        <a:solidFill>
                          <a:srgbClr val="000000"/>
                        </a:solidFill>
                        <a:effectLst/>
                        <a:latin typeface="Comic Sans MS" pitchFamily="66" charset="0"/>
                      </a:endParaRPr>
                    </a:p>
                  </a:txBody>
                  <a:tcPr marL="9525" marR="9525" marT="9525" marB="0" anchor="ctr"/>
                </a:tc>
                <a:tc>
                  <a:txBody>
                    <a:bodyPr/>
                    <a:lstStyle/>
                    <a:p>
                      <a:pPr algn="ctr" fontAlgn="ctr"/>
                      <a:r>
                        <a:rPr lang="en-US" sz="800" u="none" strike="noStrike">
                          <a:effectLst/>
                          <a:latin typeface="Comic Sans MS" pitchFamily="66" charset="0"/>
                        </a:rPr>
                        <a:t>15</a:t>
                      </a:r>
                      <a:endParaRPr lang="en-US" sz="800" b="0" i="0" u="none" strike="noStrike">
                        <a:solidFill>
                          <a:srgbClr val="000000"/>
                        </a:solidFill>
                        <a:effectLst/>
                        <a:latin typeface="Comic Sans MS" pitchFamily="66" charset="0"/>
                      </a:endParaRPr>
                    </a:p>
                  </a:txBody>
                  <a:tcPr marL="9525" marR="9525" marT="9525" marB="0" anchor="ctr"/>
                </a:tc>
                <a:tc>
                  <a:txBody>
                    <a:bodyPr/>
                    <a:lstStyle/>
                    <a:p>
                      <a:pPr algn="ctr" fontAlgn="ctr"/>
                      <a:r>
                        <a:rPr lang="en-US" sz="800" u="none" strike="noStrike">
                          <a:effectLst/>
                          <a:latin typeface="Comic Sans MS" pitchFamily="66" charset="0"/>
                        </a:rPr>
                        <a:t>30</a:t>
                      </a:r>
                      <a:endParaRPr lang="en-US" sz="800" b="0" i="0" u="none" strike="noStrike">
                        <a:solidFill>
                          <a:srgbClr val="000000"/>
                        </a:solidFill>
                        <a:effectLst/>
                        <a:latin typeface="Comic Sans MS" pitchFamily="66" charset="0"/>
                      </a:endParaRPr>
                    </a:p>
                  </a:txBody>
                  <a:tcPr marL="9525" marR="9525" marT="9525" marB="0" anchor="ctr"/>
                </a:tc>
                <a:tc>
                  <a:txBody>
                    <a:bodyPr/>
                    <a:lstStyle/>
                    <a:p>
                      <a:pPr algn="ctr" fontAlgn="ctr"/>
                      <a:r>
                        <a:rPr lang="en-US" sz="800" u="none" strike="noStrike">
                          <a:effectLst/>
                          <a:latin typeface="Comic Sans MS" pitchFamily="66" charset="0"/>
                        </a:rPr>
                        <a:t>0</a:t>
                      </a:r>
                      <a:endParaRPr lang="en-US" sz="800" b="0" i="0" u="none" strike="noStrike">
                        <a:solidFill>
                          <a:srgbClr val="000000"/>
                        </a:solidFill>
                        <a:effectLst/>
                        <a:latin typeface="Comic Sans MS" pitchFamily="66" charset="0"/>
                      </a:endParaRPr>
                    </a:p>
                  </a:txBody>
                  <a:tcPr marL="9525" marR="9525" marT="9525" marB="0" anchor="ctr"/>
                </a:tc>
              </a:tr>
              <a:tr h="243933">
                <a:tc>
                  <a:txBody>
                    <a:bodyPr/>
                    <a:lstStyle/>
                    <a:p>
                      <a:pPr algn="ctr" fontAlgn="ctr"/>
                      <a:r>
                        <a:rPr lang="en-US" sz="800" u="none" strike="noStrike" dirty="0">
                          <a:effectLst/>
                          <a:latin typeface="Comic Sans MS" pitchFamily="66" charset="0"/>
                        </a:rPr>
                        <a:t>NOVEMBER</a:t>
                      </a:r>
                      <a:endParaRPr lang="en-US" sz="800" b="0" i="0" u="none" strike="noStrike" dirty="0">
                        <a:solidFill>
                          <a:srgbClr val="000000"/>
                        </a:solidFill>
                        <a:effectLst/>
                        <a:latin typeface="Comic Sans MS" pitchFamily="66" charset="0"/>
                      </a:endParaRPr>
                    </a:p>
                  </a:txBody>
                  <a:tcPr marL="9525" marR="9525" marT="9525" marB="0" anchor="ctr"/>
                </a:tc>
                <a:tc>
                  <a:txBody>
                    <a:bodyPr/>
                    <a:lstStyle/>
                    <a:p>
                      <a:pPr algn="ctr" fontAlgn="ctr"/>
                      <a:r>
                        <a:rPr lang="en-US" sz="800" u="none" strike="noStrike" dirty="0">
                          <a:effectLst/>
                          <a:latin typeface="Comic Sans MS" pitchFamily="66" charset="0"/>
                        </a:rPr>
                        <a:t>18</a:t>
                      </a:r>
                      <a:endParaRPr lang="en-US" sz="800" b="0" i="0" u="none" strike="noStrike" dirty="0">
                        <a:solidFill>
                          <a:srgbClr val="000000"/>
                        </a:solidFill>
                        <a:effectLst/>
                        <a:latin typeface="Comic Sans MS" pitchFamily="66" charset="0"/>
                      </a:endParaRPr>
                    </a:p>
                  </a:txBody>
                  <a:tcPr marL="9525" marR="9525" marT="9525" marB="0" anchor="ctr"/>
                </a:tc>
                <a:tc>
                  <a:txBody>
                    <a:bodyPr/>
                    <a:lstStyle/>
                    <a:p>
                      <a:pPr algn="ctr" fontAlgn="ctr"/>
                      <a:r>
                        <a:rPr lang="en-US" sz="800" u="none" strike="noStrike" dirty="0">
                          <a:effectLst/>
                          <a:latin typeface="Comic Sans MS" pitchFamily="66" charset="0"/>
                        </a:rPr>
                        <a:t>5</a:t>
                      </a:r>
                      <a:endParaRPr lang="en-US" sz="800" b="0" i="0" u="none" strike="noStrike" dirty="0">
                        <a:solidFill>
                          <a:srgbClr val="000000"/>
                        </a:solidFill>
                        <a:effectLst/>
                        <a:latin typeface="Comic Sans MS" pitchFamily="66" charset="0"/>
                      </a:endParaRPr>
                    </a:p>
                  </a:txBody>
                  <a:tcPr marL="9525" marR="9525" marT="9525" marB="0" anchor="ctr"/>
                </a:tc>
                <a:tc>
                  <a:txBody>
                    <a:bodyPr/>
                    <a:lstStyle/>
                    <a:p>
                      <a:pPr algn="ctr" fontAlgn="ctr"/>
                      <a:r>
                        <a:rPr lang="en-US" sz="800" u="none" strike="noStrike">
                          <a:effectLst/>
                          <a:latin typeface="Comic Sans MS" pitchFamily="66" charset="0"/>
                        </a:rPr>
                        <a:t>43</a:t>
                      </a:r>
                      <a:endParaRPr lang="en-US" sz="800" b="0" i="0" u="none" strike="noStrike">
                        <a:solidFill>
                          <a:srgbClr val="000000"/>
                        </a:solidFill>
                        <a:effectLst/>
                        <a:latin typeface="Comic Sans MS" pitchFamily="66" charset="0"/>
                      </a:endParaRPr>
                    </a:p>
                  </a:txBody>
                  <a:tcPr marL="9525" marR="9525" marT="9525" marB="0" anchor="ctr"/>
                </a:tc>
                <a:tc>
                  <a:txBody>
                    <a:bodyPr/>
                    <a:lstStyle/>
                    <a:p>
                      <a:pPr algn="ctr" fontAlgn="ctr"/>
                      <a:r>
                        <a:rPr lang="en-US" sz="800" u="none" strike="noStrike">
                          <a:effectLst/>
                          <a:latin typeface="Comic Sans MS" pitchFamily="66" charset="0"/>
                        </a:rPr>
                        <a:t>2</a:t>
                      </a:r>
                      <a:endParaRPr lang="en-US" sz="800" b="0" i="0" u="none" strike="noStrike">
                        <a:solidFill>
                          <a:srgbClr val="000000"/>
                        </a:solidFill>
                        <a:effectLst/>
                        <a:latin typeface="Comic Sans MS" pitchFamily="66" charset="0"/>
                      </a:endParaRPr>
                    </a:p>
                  </a:txBody>
                  <a:tcPr marL="9525" marR="9525" marT="9525" marB="0" anchor="ctr"/>
                </a:tc>
              </a:tr>
              <a:tr h="243933">
                <a:tc>
                  <a:txBody>
                    <a:bodyPr/>
                    <a:lstStyle/>
                    <a:p>
                      <a:pPr algn="ctr" fontAlgn="ctr"/>
                      <a:r>
                        <a:rPr lang="en-US" sz="800" u="none" strike="noStrike" dirty="0">
                          <a:effectLst/>
                          <a:latin typeface="Comic Sans MS" pitchFamily="66" charset="0"/>
                        </a:rPr>
                        <a:t>DECEMBER</a:t>
                      </a:r>
                      <a:endParaRPr lang="en-US" sz="800" b="0" i="0" u="none" strike="noStrike" dirty="0">
                        <a:solidFill>
                          <a:srgbClr val="000000"/>
                        </a:solidFill>
                        <a:effectLst/>
                        <a:latin typeface="Comic Sans MS" pitchFamily="66" charset="0"/>
                      </a:endParaRPr>
                    </a:p>
                  </a:txBody>
                  <a:tcPr marL="9525" marR="9525" marT="9525" marB="0" anchor="ctr"/>
                </a:tc>
                <a:tc>
                  <a:txBody>
                    <a:bodyPr/>
                    <a:lstStyle/>
                    <a:p>
                      <a:pPr algn="ctr" fontAlgn="ctr"/>
                      <a:r>
                        <a:rPr lang="en-US" sz="800" u="none" strike="noStrike">
                          <a:effectLst/>
                          <a:latin typeface="Comic Sans MS" pitchFamily="66" charset="0"/>
                        </a:rPr>
                        <a:t>16</a:t>
                      </a:r>
                      <a:endParaRPr lang="en-US" sz="800" b="0" i="0" u="none" strike="noStrike">
                        <a:solidFill>
                          <a:srgbClr val="000000"/>
                        </a:solidFill>
                        <a:effectLst/>
                        <a:latin typeface="Comic Sans MS" pitchFamily="66" charset="0"/>
                      </a:endParaRPr>
                    </a:p>
                  </a:txBody>
                  <a:tcPr marL="9525" marR="9525" marT="9525" marB="0" anchor="ctr"/>
                </a:tc>
                <a:tc>
                  <a:txBody>
                    <a:bodyPr/>
                    <a:lstStyle/>
                    <a:p>
                      <a:pPr algn="ctr" fontAlgn="ctr"/>
                      <a:r>
                        <a:rPr lang="en-US" sz="800" u="none" strike="noStrike" dirty="0">
                          <a:effectLst/>
                          <a:latin typeface="Comic Sans MS" pitchFamily="66" charset="0"/>
                        </a:rPr>
                        <a:t>2</a:t>
                      </a:r>
                      <a:endParaRPr lang="en-US" sz="800" b="0" i="0" u="none" strike="noStrike" dirty="0">
                        <a:solidFill>
                          <a:srgbClr val="000000"/>
                        </a:solidFill>
                        <a:effectLst/>
                        <a:latin typeface="Comic Sans MS" pitchFamily="66" charset="0"/>
                      </a:endParaRPr>
                    </a:p>
                  </a:txBody>
                  <a:tcPr marL="9525" marR="9525" marT="9525" marB="0" anchor="ctr"/>
                </a:tc>
                <a:tc>
                  <a:txBody>
                    <a:bodyPr/>
                    <a:lstStyle/>
                    <a:p>
                      <a:pPr algn="ctr" fontAlgn="ctr"/>
                      <a:r>
                        <a:rPr lang="en-US" sz="800" u="none" strike="noStrike" dirty="0">
                          <a:effectLst/>
                          <a:latin typeface="Comic Sans MS" pitchFamily="66" charset="0"/>
                        </a:rPr>
                        <a:t>32</a:t>
                      </a:r>
                      <a:endParaRPr lang="en-US" sz="800" b="0" i="0" u="none" strike="noStrike" dirty="0">
                        <a:solidFill>
                          <a:srgbClr val="000000"/>
                        </a:solidFill>
                        <a:effectLst/>
                        <a:latin typeface="Comic Sans MS" pitchFamily="66" charset="0"/>
                      </a:endParaRPr>
                    </a:p>
                  </a:txBody>
                  <a:tcPr marL="9525" marR="9525" marT="9525" marB="0" anchor="ctr"/>
                </a:tc>
                <a:tc>
                  <a:txBody>
                    <a:bodyPr/>
                    <a:lstStyle/>
                    <a:p>
                      <a:pPr algn="ctr" fontAlgn="ctr"/>
                      <a:r>
                        <a:rPr lang="en-US" sz="800" u="none" strike="noStrike" dirty="0">
                          <a:effectLst/>
                          <a:latin typeface="Comic Sans MS" pitchFamily="66" charset="0"/>
                        </a:rPr>
                        <a:t>1</a:t>
                      </a:r>
                      <a:endParaRPr lang="en-US" sz="800" b="0" i="0" u="none" strike="noStrike" dirty="0">
                        <a:solidFill>
                          <a:srgbClr val="000000"/>
                        </a:solidFill>
                        <a:effectLst/>
                        <a:latin typeface="Comic Sans MS" pitchFamily="66" charset="0"/>
                      </a:endParaRPr>
                    </a:p>
                  </a:txBody>
                  <a:tcPr marL="9525" marR="9525" marT="9525" marB="0" anchor="ctr"/>
                </a:tc>
              </a:tr>
              <a:tr h="243933">
                <a:tc>
                  <a:txBody>
                    <a:bodyPr/>
                    <a:lstStyle/>
                    <a:p>
                      <a:pPr algn="ctr" fontAlgn="ctr"/>
                      <a:r>
                        <a:rPr lang="en-US" sz="800" u="none" strike="noStrike">
                          <a:effectLst/>
                          <a:latin typeface="Comic Sans MS" pitchFamily="66" charset="0"/>
                        </a:rPr>
                        <a:t>TOTAL</a:t>
                      </a:r>
                      <a:endParaRPr lang="en-US" sz="800" b="1" i="0" u="none" strike="noStrike">
                        <a:solidFill>
                          <a:srgbClr val="000000"/>
                        </a:solidFill>
                        <a:effectLst/>
                        <a:latin typeface="Comic Sans MS" pitchFamily="66" charset="0"/>
                      </a:endParaRPr>
                    </a:p>
                  </a:txBody>
                  <a:tcPr marL="9525" marR="9525" marT="9525" marB="0" anchor="ctr"/>
                </a:tc>
                <a:tc>
                  <a:txBody>
                    <a:bodyPr/>
                    <a:lstStyle/>
                    <a:p>
                      <a:pPr algn="ctr" fontAlgn="ctr"/>
                      <a:r>
                        <a:rPr lang="en-US" sz="800" b="1" u="none" strike="noStrike" dirty="0">
                          <a:effectLst/>
                          <a:latin typeface="Comic Sans MS" pitchFamily="66" charset="0"/>
                        </a:rPr>
                        <a:t>48</a:t>
                      </a:r>
                      <a:endParaRPr lang="en-US" sz="800" b="1" i="0" u="none" strike="noStrike" dirty="0">
                        <a:solidFill>
                          <a:srgbClr val="000000"/>
                        </a:solidFill>
                        <a:effectLst/>
                        <a:latin typeface="Comic Sans MS" pitchFamily="66" charset="0"/>
                      </a:endParaRPr>
                    </a:p>
                  </a:txBody>
                  <a:tcPr marL="9525" marR="9525" marT="9525" marB="0" anchor="ctr"/>
                </a:tc>
                <a:tc>
                  <a:txBody>
                    <a:bodyPr/>
                    <a:lstStyle/>
                    <a:p>
                      <a:pPr algn="ctr" fontAlgn="ctr"/>
                      <a:r>
                        <a:rPr lang="en-US" sz="800" b="1" u="none" strike="noStrike" dirty="0">
                          <a:effectLst/>
                          <a:latin typeface="Comic Sans MS" pitchFamily="66" charset="0"/>
                        </a:rPr>
                        <a:t>22</a:t>
                      </a:r>
                      <a:endParaRPr lang="en-US" sz="800" b="1" i="0" u="none" strike="noStrike" dirty="0">
                        <a:solidFill>
                          <a:srgbClr val="000000"/>
                        </a:solidFill>
                        <a:effectLst/>
                        <a:latin typeface="Comic Sans MS" pitchFamily="66" charset="0"/>
                      </a:endParaRPr>
                    </a:p>
                  </a:txBody>
                  <a:tcPr marL="9525" marR="9525" marT="9525" marB="0" anchor="ctr"/>
                </a:tc>
                <a:tc>
                  <a:txBody>
                    <a:bodyPr/>
                    <a:lstStyle/>
                    <a:p>
                      <a:pPr algn="ctr" fontAlgn="ctr"/>
                      <a:r>
                        <a:rPr lang="en-US" sz="800" b="1" u="none" strike="noStrike" dirty="0">
                          <a:effectLst/>
                          <a:latin typeface="Comic Sans MS" pitchFamily="66" charset="0"/>
                        </a:rPr>
                        <a:t>105</a:t>
                      </a:r>
                      <a:endParaRPr lang="en-US" sz="800" b="1" i="0" u="none" strike="noStrike" dirty="0">
                        <a:solidFill>
                          <a:srgbClr val="000000"/>
                        </a:solidFill>
                        <a:effectLst/>
                        <a:latin typeface="Comic Sans MS" pitchFamily="66" charset="0"/>
                      </a:endParaRPr>
                    </a:p>
                  </a:txBody>
                  <a:tcPr marL="9525" marR="9525" marT="9525" marB="0" anchor="ctr"/>
                </a:tc>
                <a:tc>
                  <a:txBody>
                    <a:bodyPr/>
                    <a:lstStyle/>
                    <a:p>
                      <a:pPr algn="ctr" fontAlgn="ctr"/>
                      <a:r>
                        <a:rPr lang="en-US" sz="800" b="1" u="none" strike="noStrike" dirty="0">
                          <a:effectLst/>
                          <a:latin typeface="Comic Sans MS" pitchFamily="66" charset="0"/>
                        </a:rPr>
                        <a:t>4</a:t>
                      </a:r>
                      <a:endParaRPr lang="en-US" sz="800" b="1" i="0" u="none" strike="noStrike" dirty="0">
                        <a:solidFill>
                          <a:srgbClr val="000000"/>
                        </a:solidFill>
                        <a:effectLst/>
                        <a:latin typeface="Comic Sans MS" pitchFamily="66" charset="0"/>
                      </a:endParaRPr>
                    </a:p>
                  </a:txBody>
                  <a:tcPr marL="9525" marR="9525" marT="9525" marB="0" anchor="ctr"/>
                </a:tc>
              </a:tr>
            </a:tbl>
          </a:graphicData>
        </a:graphic>
      </p:graphicFrame>
      <p:graphicFrame>
        <p:nvGraphicFramePr>
          <p:cNvPr id="10" name="Chart 9"/>
          <p:cNvGraphicFramePr>
            <a:graphicFrameLocks/>
          </p:cNvGraphicFramePr>
          <p:nvPr>
            <p:extLst>
              <p:ext uri="{D42A27DB-BD31-4B8C-83A1-F6EECF244321}">
                <p14:modId xmlns:p14="http://schemas.microsoft.com/office/powerpoint/2010/main" val="1102973689"/>
              </p:ext>
            </p:extLst>
          </p:nvPr>
        </p:nvGraphicFramePr>
        <p:xfrm>
          <a:off x="939800" y="3886200"/>
          <a:ext cx="5410200" cy="4038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428787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a:t>FRSC Statistical Digest</a:t>
            </a:r>
          </a:p>
        </p:txBody>
      </p:sp>
      <p:sp>
        <p:nvSpPr>
          <p:cNvPr id="5" name="Slide Number Placeholder 4"/>
          <p:cNvSpPr>
            <a:spLocks noGrp="1"/>
          </p:cNvSpPr>
          <p:nvPr>
            <p:ph type="sldNum" sz="quarter" idx="12"/>
          </p:nvPr>
        </p:nvSpPr>
        <p:spPr/>
        <p:txBody>
          <a:bodyPr/>
          <a:lstStyle/>
          <a:p>
            <a:r>
              <a:rPr lang="en-US" dirty="0"/>
              <a:t>2</a:t>
            </a:r>
          </a:p>
        </p:txBody>
      </p:sp>
      <p:pic>
        <p:nvPicPr>
          <p:cNvPr id="6"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sp>
        <p:nvSpPr>
          <p:cNvPr id="7" name="TextBox 6"/>
          <p:cNvSpPr txBox="1"/>
          <p:nvPr/>
        </p:nvSpPr>
        <p:spPr>
          <a:xfrm>
            <a:off x="685800" y="304800"/>
            <a:ext cx="5257800" cy="6717223"/>
          </a:xfrm>
          <a:prstGeom prst="rect">
            <a:avLst/>
          </a:prstGeom>
          <a:noFill/>
        </p:spPr>
        <p:txBody>
          <a:bodyPr wrap="square" rtlCol="0">
            <a:spAutoFit/>
          </a:bodyPr>
          <a:lstStyle/>
          <a:p>
            <a:pPr algn="just"/>
            <a:endParaRPr lang="en-US" sz="1200" dirty="0">
              <a:latin typeface="Comic Sans MS" pitchFamily="66" charset="0"/>
            </a:endParaRPr>
          </a:p>
          <a:p>
            <a:pPr algn="just"/>
            <a:r>
              <a:rPr lang="en-US" sz="1400" b="1" dirty="0">
                <a:solidFill>
                  <a:srgbClr val="FF0000"/>
                </a:solidFill>
                <a:latin typeface="Comic Sans MS" pitchFamily="66" charset="0"/>
              </a:rPr>
              <a:t>Publisher</a:t>
            </a:r>
          </a:p>
          <a:p>
            <a:pPr algn="just"/>
            <a:r>
              <a:rPr lang="en-US" sz="1400" dirty="0" err="1" smtClean="0">
                <a:latin typeface="Comic Sans MS" pitchFamily="66" charset="0"/>
              </a:rPr>
              <a:t>Dauda</a:t>
            </a:r>
            <a:r>
              <a:rPr lang="en-US" sz="1400" dirty="0" smtClean="0">
                <a:latin typeface="Comic Sans MS" pitchFamily="66" charset="0"/>
              </a:rPr>
              <a:t> </a:t>
            </a:r>
            <a:r>
              <a:rPr lang="en-US" sz="1400" dirty="0">
                <a:latin typeface="Comic Sans MS" pitchFamily="66" charset="0"/>
              </a:rPr>
              <a:t>Ali </a:t>
            </a:r>
            <a:r>
              <a:rPr lang="en-US" sz="1400" dirty="0" err="1">
                <a:latin typeface="Comic Sans MS" pitchFamily="66" charset="0"/>
              </a:rPr>
              <a:t>Biu</a:t>
            </a:r>
            <a:r>
              <a:rPr lang="en-US" sz="1400" dirty="0">
                <a:latin typeface="Comic Sans MS" pitchFamily="66" charset="0"/>
              </a:rPr>
              <a:t>, FCNA, CPA</a:t>
            </a:r>
          </a:p>
          <a:p>
            <a:pPr algn="just"/>
            <a:r>
              <a:rPr lang="en-US" sz="1400" dirty="0" smtClean="0">
                <a:latin typeface="Comic Sans MS" pitchFamily="66" charset="0"/>
              </a:rPr>
              <a:t>Corps </a:t>
            </a:r>
            <a:r>
              <a:rPr lang="en-US" sz="1400" dirty="0">
                <a:latin typeface="Comic Sans MS" pitchFamily="66" charset="0"/>
              </a:rPr>
              <a:t>Marshal, </a:t>
            </a:r>
            <a:endParaRPr lang="en-US" sz="1050" dirty="0">
              <a:latin typeface="Comic Sans MS" pitchFamily="66" charset="0"/>
            </a:endParaRPr>
          </a:p>
          <a:p>
            <a:pPr algn="just"/>
            <a:r>
              <a:rPr lang="en-US" sz="4000" b="1" dirty="0">
                <a:latin typeface="Edwardian Script ITC" pitchFamily="66" charset="0"/>
              </a:rPr>
              <a:t>Editorial  Board</a:t>
            </a:r>
            <a:endParaRPr lang="en-US" sz="1200" dirty="0">
              <a:latin typeface="Comic Sans MS" pitchFamily="66" charset="0"/>
            </a:endParaRPr>
          </a:p>
          <a:p>
            <a:pPr algn="just"/>
            <a:r>
              <a:rPr lang="en-US" sz="1200" b="1" dirty="0">
                <a:solidFill>
                  <a:srgbClr val="FF0000"/>
                </a:solidFill>
                <a:latin typeface="Comic Sans MS" pitchFamily="66" charset="0"/>
              </a:rPr>
              <a:t>Editor-in-Chief</a:t>
            </a:r>
          </a:p>
          <a:p>
            <a:r>
              <a:rPr lang="en-US" sz="1400" dirty="0">
                <a:latin typeface="Comic Sans MS" pitchFamily="66" charset="0"/>
              </a:rPr>
              <a:t>ACM AB </a:t>
            </a:r>
            <a:r>
              <a:rPr lang="en-US" sz="1400" dirty="0" err="1">
                <a:latin typeface="Comic Sans MS" pitchFamily="66" charset="0"/>
              </a:rPr>
              <a:t>Datsama</a:t>
            </a:r>
            <a:r>
              <a:rPr lang="en-US" sz="1400" dirty="0">
                <a:latin typeface="Comic Sans MS" pitchFamily="66" charset="0"/>
              </a:rPr>
              <a:t>, </a:t>
            </a:r>
            <a:r>
              <a:rPr lang="en-US" sz="1400" dirty="0" err="1" smtClean="0">
                <a:latin typeface="Comic Sans MS" pitchFamily="66" charset="0"/>
              </a:rPr>
              <a:t>fsi</a:t>
            </a:r>
            <a:r>
              <a:rPr lang="en-US" sz="1400" dirty="0" smtClean="0">
                <a:latin typeface="Comic Sans MS" pitchFamily="66" charset="0"/>
              </a:rPr>
              <a:t>, FISPN, MNIM  </a:t>
            </a:r>
            <a:endParaRPr lang="en-US" sz="1200" dirty="0">
              <a:latin typeface="Comic Sans MS" pitchFamily="66" charset="0"/>
            </a:endParaRPr>
          </a:p>
          <a:p>
            <a:pPr algn="just"/>
            <a:endParaRPr lang="en-US" sz="1200" b="1" dirty="0">
              <a:solidFill>
                <a:srgbClr val="FF0000"/>
              </a:solidFill>
              <a:latin typeface="Comic Sans MS" pitchFamily="66" charset="0"/>
            </a:endParaRPr>
          </a:p>
          <a:p>
            <a:pPr algn="just"/>
            <a:r>
              <a:rPr lang="en-US" sz="1200" b="1" dirty="0">
                <a:solidFill>
                  <a:srgbClr val="FF0000"/>
                </a:solidFill>
                <a:latin typeface="Comic Sans MS" pitchFamily="66" charset="0"/>
              </a:rPr>
              <a:t>Editor(s)</a:t>
            </a:r>
          </a:p>
          <a:p>
            <a:pPr algn="just"/>
            <a:r>
              <a:rPr lang="en-US" sz="1200" dirty="0" smtClean="0">
                <a:latin typeface="Comic Sans MS" pitchFamily="66" charset="0"/>
              </a:rPr>
              <a:t>CC RJ MAJI (CC </a:t>
            </a:r>
            <a:r>
              <a:rPr lang="en-US" sz="1200" dirty="0">
                <a:latin typeface="Comic Sans MS" pitchFamily="66" charset="0"/>
              </a:rPr>
              <a:t>Statistics)</a:t>
            </a:r>
          </a:p>
          <a:p>
            <a:pPr algn="just"/>
            <a:r>
              <a:rPr lang="en-US" sz="1200" dirty="0">
                <a:latin typeface="Comic Sans MS" pitchFamily="66" charset="0"/>
              </a:rPr>
              <a:t>DCC </a:t>
            </a:r>
            <a:r>
              <a:rPr lang="en-US" sz="1200" dirty="0" smtClean="0">
                <a:latin typeface="Comic Sans MS" pitchFamily="66" charset="0"/>
              </a:rPr>
              <a:t>SO ODDI </a:t>
            </a:r>
            <a:r>
              <a:rPr lang="en-US" sz="1200" dirty="0">
                <a:latin typeface="Comic Sans MS" pitchFamily="66" charset="0"/>
              </a:rPr>
              <a:t>(DCC </a:t>
            </a:r>
            <a:r>
              <a:rPr lang="en-US" sz="1200" dirty="0" smtClean="0">
                <a:latin typeface="Comic Sans MS" pitchFamily="66" charset="0"/>
              </a:rPr>
              <a:t>RTI)</a:t>
            </a:r>
            <a:endParaRPr lang="en-US" sz="1200" dirty="0">
              <a:latin typeface="Comic Sans MS" pitchFamily="66" charset="0"/>
            </a:endParaRPr>
          </a:p>
          <a:p>
            <a:pPr algn="just"/>
            <a:endParaRPr lang="en-US" sz="1200" dirty="0">
              <a:solidFill>
                <a:srgbClr val="FF0000"/>
              </a:solidFill>
              <a:latin typeface="Comic Sans MS" pitchFamily="66" charset="0"/>
            </a:endParaRPr>
          </a:p>
          <a:p>
            <a:pPr algn="just"/>
            <a:r>
              <a:rPr lang="en-US" sz="1200" b="1" dirty="0">
                <a:solidFill>
                  <a:srgbClr val="FF0000"/>
                </a:solidFill>
                <a:latin typeface="Comic Sans MS" pitchFamily="66" charset="0"/>
              </a:rPr>
              <a:t>Asst. Editor/Graphics</a:t>
            </a:r>
          </a:p>
          <a:p>
            <a:pPr algn="just"/>
            <a:r>
              <a:rPr lang="en-US" sz="1200" dirty="0">
                <a:latin typeface="Comic Sans MS" pitchFamily="66" charset="0"/>
              </a:rPr>
              <a:t>SRC </a:t>
            </a:r>
            <a:r>
              <a:rPr lang="en-US" sz="1200" dirty="0" smtClean="0">
                <a:latin typeface="Comic Sans MS" pitchFamily="66" charset="0"/>
              </a:rPr>
              <a:t>AG NURUDEEN (PRS</a:t>
            </a:r>
            <a:r>
              <a:rPr lang="en-US" sz="1200" dirty="0">
                <a:latin typeface="Comic Sans MS" pitchFamily="66" charset="0"/>
              </a:rPr>
              <a:t>)</a:t>
            </a:r>
          </a:p>
          <a:p>
            <a:pPr algn="just"/>
            <a:endParaRPr lang="en-US" sz="1200" dirty="0">
              <a:latin typeface="Comic Sans MS" pitchFamily="66" charset="0"/>
            </a:endParaRPr>
          </a:p>
          <a:p>
            <a:pPr algn="just"/>
            <a:r>
              <a:rPr lang="en-US" sz="1200" b="1" dirty="0">
                <a:solidFill>
                  <a:srgbClr val="FF0000"/>
                </a:solidFill>
                <a:latin typeface="Comic Sans MS" pitchFamily="66" charset="0"/>
              </a:rPr>
              <a:t>Secretary</a:t>
            </a:r>
            <a:endParaRPr lang="en-US" sz="1200" dirty="0">
              <a:latin typeface="Comic Sans MS" pitchFamily="66" charset="0"/>
            </a:endParaRPr>
          </a:p>
          <a:p>
            <a:pPr algn="just"/>
            <a:r>
              <a:rPr lang="en-US" sz="1200" dirty="0">
                <a:latin typeface="Comic Sans MS" pitchFamily="66" charset="0"/>
              </a:rPr>
              <a:t>RC SO </a:t>
            </a:r>
            <a:r>
              <a:rPr lang="en-US" sz="1200" dirty="0" err="1">
                <a:latin typeface="Comic Sans MS" pitchFamily="66" charset="0"/>
              </a:rPr>
              <a:t>Egbujiobi</a:t>
            </a:r>
            <a:r>
              <a:rPr lang="en-US" sz="1200" dirty="0">
                <a:latin typeface="Comic Sans MS" pitchFamily="66" charset="0"/>
              </a:rPr>
              <a:t> (CS)</a:t>
            </a:r>
          </a:p>
          <a:p>
            <a:pPr algn="just"/>
            <a:endParaRPr lang="en-US" sz="1200" b="1" dirty="0">
              <a:solidFill>
                <a:srgbClr val="FF0000"/>
              </a:solidFill>
              <a:latin typeface="Comic Sans MS" pitchFamily="66" charset="0"/>
            </a:endParaRPr>
          </a:p>
          <a:p>
            <a:pPr algn="just"/>
            <a:r>
              <a:rPr lang="en-US" sz="1200" b="1" dirty="0">
                <a:solidFill>
                  <a:srgbClr val="FF0000"/>
                </a:solidFill>
                <a:latin typeface="Comic Sans MS" pitchFamily="66" charset="0"/>
              </a:rPr>
              <a:t>Members</a:t>
            </a:r>
          </a:p>
          <a:p>
            <a:pPr algn="just"/>
            <a:r>
              <a:rPr lang="en-US" sz="1200" dirty="0">
                <a:latin typeface="Comic Sans MS" pitchFamily="66" charset="0"/>
              </a:rPr>
              <a:t>CC A Oki (MVA)</a:t>
            </a:r>
          </a:p>
          <a:p>
            <a:pPr algn="just"/>
            <a:r>
              <a:rPr lang="en-US" sz="1200" dirty="0">
                <a:latin typeface="Comic Sans MS" pitchFamily="66" charset="0"/>
              </a:rPr>
              <a:t>SRC SO </a:t>
            </a:r>
            <a:r>
              <a:rPr lang="en-US" sz="1200" dirty="0" err="1">
                <a:latin typeface="Comic Sans MS" pitchFamily="66" charset="0"/>
              </a:rPr>
              <a:t>Olasupo</a:t>
            </a:r>
            <a:r>
              <a:rPr lang="en-US" sz="1200" dirty="0">
                <a:latin typeface="Comic Sans MS" pitchFamily="66" charset="0"/>
              </a:rPr>
              <a:t> (AHR)</a:t>
            </a:r>
          </a:p>
          <a:p>
            <a:pPr algn="just"/>
            <a:r>
              <a:rPr lang="en-US" sz="1200" dirty="0">
                <a:latin typeface="Comic Sans MS" pitchFamily="66" charset="0"/>
              </a:rPr>
              <a:t>CRC O Olivia (CLA) </a:t>
            </a:r>
          </a:p>
          <a:p>
            <a:pPr algn="just"/>
            <a:r>
              <a:rPr lang="en-US" sz="1200" dirty="0">
                <a:latin typeface="Comic Sans MS" pitchFamily="66" charset="0"/>
              </a:rPr>
              <a:t>C</a:t>
            </a:r>
            <a:r>
              <a:rPr lang="en-US" sz="1200" dirty="0" smtClean="0">
                <a:latin typeface="Comic Sans MS" pitchFamily="66" charset="0"/>
              </a:rPr>
              <a:t>RC </a:t>
            </a:r>
            <a:r>
              <a:rPr lang="en-US" sz="1200" dirty="0">
                <a:latin typeface="Comic Sans MS" pitchFamily="66" charset="0"/>
              </a:rPr>
              <a:t>DO </a:t>
            </a:r>
            <a:r>
              <a:rPr lang="en-US" sz="1200" dirty="0" err="1">
                <a:latin typeface="Comic Sans MS" pitchFamily="66" charset="0"/>
              </a:rPr>
              <a:t>Ayeni</a:t>
            </a:r>
            <a:r>
              <a:rPr lang="en-US" sz="1200" dirty="0">
                <a:latin typeface="Comic Sans MS" pitchFamily="66" charset="0"/>
              </a:rPr>
              <a:t> (OPS)</a:t>
            </a:r>
          </a:p>
          <a:p>
            <a:pPr algn="just"/>
            <a:r>
              <a:rPr lang="en-US" sz="1200" dirty="0">
                <a:latin typeface="Comic Sans MS" pitchFamily="66" charset="0"/>
              </a:rPr>
              <a:t>SRC IA Alkali (F&amp;A)</a:t>
            </a:r>
          </a:p>
          <a:p>
            <a:pPr algn="just"/>
            <a:r>
              <a:rPr lang="en-US" sz="1200" dirty="0">
                <a:latin typeface="Comic Sans MS" pitchFamily="66" charset="0"/>
              </a:rPr>
              <a:t>SRC S </a:t>
            </a:r>
            <a:r>
              <a:rPr lang="en-US" sz="1200" dirty="0" err="1">
                <a:latin typeface="Comic Sans MS" pitchFamily="66" charset="0"/>
              </a:rPr>
              <a:t>Ogiri</a:t>
            </a:r>
            <a:r>
              <a:rPr lang="en-US" sz="1200" dirty="0">
                <a:latin typeface="Comic Sans MS" pitchFamily="66" charset="0"/>
              </a:rPr>
              <a:t> (CPEO)</a:t>
            </a:r>
          </a:p>
          <a:p>
            <a:pPr algn="just"/>
            <a:r>
              <a:rPr lang="en-US" sz="1200" dirty="0">
                <a:latin typeface="Comic Sans MS" pitchFamily="66" charset="0"/>
              </a:rPr>
              <a:t>SRC IO </a:t>
            </a:r>
            <a:r>
              <a:rPr lang="en-US" sz="1200" dirty="0" smtClean="0">
                <a:latin typeface="Comic Sans MS" pitchFamily="66" charset="0"/>
              </a:rPr>
              <a:t>Hassan (</a:t>
            </a:r>
            <a:r>
              <a:rPr lang="en-US" sz="1200" dirty="0">
                <a:latin typeface="Comic Sans MS" pitchFamily="66" charset="0"/>
              </a:rPr>
              <a:t>SERVICOM)</a:t>
            </a:r>
          </a:p>
          <a:p>
            <a:pPr algn="just"/>
            <a:r>
              <a:rPr lang="en-US" sz="1200" dirty="0">
                <a:latin typeface="Comic Sans MS" pitchFamily="66" charset="0"/>
              </a:rPr>
              <a:t>SRC MB </a:t>
            </a:r>
            <a:r>
              <a:rPr lang="en-US" sz="1200" dirty="0" err="1" smtClean="0">
                <a:latin typeface="Comic Sans MS" pitchFamily="66" charset="0"/>
              </a:rPr>
              <a:t>Zaki</a:t>
            </a:r>
            <a:r>
              <a:rPr lang="en-US" sz="1200" dirty="0" smtClean="0">
                <a:latin typeface="Comic Sans MS" pitchFamily="66" charset="0"/>
              </a:rPr>
              <a:t> (</a:t>
            </a:r>
            <a:r>
              <a:rPr lang="en-US" sz="1200" dirty="0">
                <a:latin typeface="Comic Sans MS" pitchFamily="66" charset="0"/>
              </a:rPr>
              <a:t>TRG)</a:t>
            </a:r>
          </a:p>
          <a:p>
            <a:pPr algn="just"/>
            <a:r>
              <a:rPr lang="en-US" sz="1200" dirty="0">
                <a:latin typeface="Comic Sans MS" pitchFamily="66" charset="0"/>
              </a:rPr>
              <a:t>SRC C </a:t>
            </a:r>
            <a:r>
              <a:rPr lang="en-US" sz="1200" dirty="0" err="1" smtClean="0">
                <a:latin typeface="Comic Sans MS" pitchFamily="66" charset="0"/>
              </a:rPr>
              <a:t>Agbo</a:t>
            </a:r>
            <a:r>
              <a:rPr lang="en-US" sz="1200" dirty="0" smtClean="0">
                <a:latin typeface="Comic Sans MS" pitchFamily="66" charset="0"/>
              </a:rPr>
              <a:t> (</a:t>
            </a:r>
            <a:r>
              <a:rPr lang="en-US" sz="1200" dirty="0">
                <a:latin typeface="Comic Sans MS" pitchFamily="66" charset="0"/>
              </a:rPr>
              <a:t>COSEN)</a:t>
            </a:r>
          </a:p>
          <a:p>
            <a:pPr algn="just"/>
            <a:r>
              <a:rPr lang="en-US" sz="1200" dirty="0">
                <a:latin typeface="Comic Sans MS" pitchFamily="66" charset="0"/>
              </a:rPr>
              <a:t>SRC E </a:t>
            </a:r>
            <a:r>
              <a:rPr lang="en-US" sz="1200" dirty="0" err="1">
                <a:latin typeface="Comic Sans MS" pitchFamily="66" charset="0"/>
              </a:rPr>
              <a:t>Ogbole</a:t>
            </a:r>
            <a:r>
              <a:rPr lang="en-US" sz="1200" dirty="0">
                <a:latin typeface="Comic Sans MS" pitchFamily="66" charset="0"/>
              </a:rPr>
              <a:t> (CTSO)</a:t>
            </a:r>
          </a:p>
          <a:p>
            <a:pPr algn="just"/>
            <a:r>
              <a:rPr lang="en-US" sz="1200" dirty="0" smtClean="0">
                <a:latin typeface="Comic Sans MS" pitchFamily="66" charset="0"/>
              </a:rPr>
              <a:t>SRC </a:t>
            </a:r>
            <a:r>
              <a:rPr lang="en-US" sz="1200" dirty="0" smtClean="0">
                <a:latin typeface="Comic Sans MS" pitchFamily="66" charset="0"/>
              </a:rPr>
              <a:t>KK </a:t>
            </a:r>
            <a:r>
              <a:rPr lang="en-US" sz="1200" dirty="0" err="1" smtClean="0">
                <a:latin typeface="Comic Sans MS" pitchFamily="66" charset="0"/>
              </a:rPr>
              <a:t>Ajayi</a:t>
            </a:r>
            <a:r>
              <a:rPr lang="en-US" sz="1200" dirty="0" smtClean="0">
                <a:latin typeface="Comic Sans MS" pitchFamily="66" charset="0"/>
              </a:rPr>
              <a:t> </a:t>
            </a:r>
            <a:r>
              <a:rPr lang="en-US" sz="1200" dirty="0" smtClean="0">
                <a:latin typeface="Comic Sans MS" pitchFamily="66" charset="0"/>
              </a:rPr>
              <a:t>(PRS</a:t>
            </a:r>
            <a:r>
              <a:rPr lang="en-US" sz="1200" dirty="0">
                <a:latin typeface="Comic Sans MS" pitchFamily="66" charset="0"/>
              </a:rPr>
              <a:t>)</a:t>
            </a:r>
          </a:p>
          <a:p>
            <a:pPr algn="just"/>
            <a:r>
              <a:rPr lang="en-US" sz="1200" dirty="0">
                <a:latin typeface="Comic Sans MS" pitchFamily="66" charset="0"/>
              </a:rPr>
              <a:t>RC IO </a:t>
            </a:r>
            <a:r>
              <a:rPr lang="en-US" sz="1200" dirty="0" err="1">
                <a:latin typeface="Comic Sans MS" pitchFamily="66" charset="0"/>
              </a:rPr>
              <a:t>Adesegun</a:t>
            </a:r>
            <a:r>
              <a:rPr lang="en-US" sz="1200" dirty="0">
                <a:latin typeface="Comic Sans MS" pitchFamily="66" charset="0"/>
              </a:rPr>
              <a:t> (CP)</a:t>
            </a:r>
          </a:p>
          <a:p>
            <a:pPr algn="just"/>
            <a:r>
              <a:rPr lang="en-US" sz="1200" dirty="0">
                <a:latin typeface="Comic Sans MS" pitchFamily="66" charset="0"/>
              </a:rPr>
              <a:t>ARC OI </a:t>
            </a:r>
            <a:r>
              <a:rPr lang="en-US" sz="1200" dirty="0" err="1" smtClean="0">
                <a:latin typeface="Comic Sans MS" pitchFamily="66" charset="0"/>
              </a:rPr>
              <a:t>Aluko</a:t>
            </a:r>
            <a:r>
              <a:rPr lang="en-US" sz="1200" dirty="0" smtClean="0">
                <a:latin typeface="Comic Sans MS" pitchFamily="66" charset="0"/>
              </a:rPr>
              <a:t>(CMRS</a:t>
            </a:r>
            <a:r>
              <a:rPr lang="en-US" sz="1200" dirty="0">
                <a:latin typeface="Comic Sans MS" pitchFamily="66" charset="0"/>
              </a:rPr>
              <a:t>)</a:t>
            </a:r>
          </a:p>
          <a:p>
            <a:pPr algn="just"/>
            <a:endParaRPr lang="en-US" sz="105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20</a:t>
            </a:fld>
            <a:endParaRPr lang="en-US"/>
          </a:p>
        </p:txBody>
      </p:sp>
      <p:pic>
        <p:nvPicPr>
          <p:cNvPr id="4"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sp>
        <p:nvSpPr>
          <p:cNvPr id="6" name="TextBox 5"/>
          <p:cNvSpPr txBox="1"/>
          <p:nvPr/>
        </p:nvSpPr>
        <p:spPr>
          <a:xfrm>
            <a:off x="762000" y="380999"/>
            <a:ext cx="4724400" cy="369332"/>
          </a:xfrm>
          <a:prstGeom prst="rect">
            <a:avLst/>
          </a:prstGeom>
          <a:noFill/>
        </p:spPr>
        <p:txBody>
          <a:bodyPr wrap="square" rtlCol="0">
            <a:spAutoFit/>
          </a:bodyPr>
          <a:lstStyle/>
          <a:p>
            <a:endParaRPr lang="en-US" dirty="0"/>
          </a:p>
        </p:txBody>
      </p:sp>
      <p:sp>
        <p:nvSpPr>
          <p:cNvPr id="1025" name="Rectangle 1"/>
          <p:cNvSpPr>
            <a:spLocks noChangeArrowheads="1"/>
          </p:cNvSpPr>
          <p:nvPr/>
        </p:nvSpPr>
        <p:spPr bwMode="auto">
          <a:xfrm>
            <a:off x="838200" y="457200"/>
            <a:ext cx="5181600"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tabLst>
                <a:tab pos="342900" algn="l"/>
                <a:tab pos="457200" algn="l"/>
              </a:tabLst>
            </a:pPr>
            <a:r>
              <a:rPr kumimoji="0" lang="en-GB" sz="1100" b="1" u="none" strike="noStrike" cap="none" normalizeH="0" baseline="0" dirty="0">
                <a:ln>
                  <a:noFill/>
                </a:ln>
                <a:effectLst/>
                <a:latin typeface="Comic Sans MS" pitchFamily="66" charset="0"/>
                <a:ea typeface="Times New Roman" pitchFamily="18" charset="0"/>
                <a:cs typeface="Times New Roman" pitchFamily="18" charset="0"/>
              </a:rPr>
              <a:t>Table</a:t>
            </a:r>
            <a:r>
              <a:rPr kumimoji="0" lang="en-GB" sz="1100" b="1" u="none" strike="noStrike" cap="none" normalizeH="0" dirty="0">
                <a:ln>
                  <a:noFill/>
                </a:ln>
                <a:effectLst/>
                <a:latin typeface="Comic Sans MS" pitchFamily="66" charset="0"/>
                <a:ea typeface="Times New Roman" pitchFamily="18" charset="0"/>
                <a:cs typeface="Times New Roman" pitchFamily="18" charset="0"/>
              </a:rPr>
              <a:t> 5: </a:t>
            </a:r>
            <a:r>
              <a:rPr kumimoji="0" lang="en-GB" sz="1100" u="none" strike="noStrike" cap="none" normalizeH="0" baseline="0" dirty="0">
                <a:ln>
                  <a:noFill/>
                </a:ln>
                <a:effectLst/>
                <a:latin typeface="Comic Sans MS" pitchFamily="66" charset="0"/>
                <a:ea typeface="Times New Roman" pitchFamily="18" charset="0"/>
                <a:cs typeface="Times New Roman" pitchFamily="18" charset="0"/>
              </a:rPr>
              <a:t>Comparative Analysis Of</a:t>
            </a:r>
            <a:r>
              <a:rPr kumimoji="0" lang="en-GB" sz="1100" u="none" strike="noStrike" cap="none" normalizeH="0" dirty="0">
                <a:ln>
                  <a:noFill/>
                </a:ln>
                <a:effectLst/>
                <a:latin typeface="Comic Sans MS" pitchFamily="66" charset="0"/>
                <a:ea typeface="Times New Roman" pitchFamily="18" charset="0"/>
                <a:cs typeface="Times New Roman" pitchFamily="18" charset="0"/>
              </a:rPr>
              <a:t> </a:t>
            </a:r>
            <a:r>
              <a:rPr kumimoji="0" lang="en-GB" sz="1100" u="none" strike="noStrike" cap="none" normalizeH="0" baseline="0" dirty="0">
                <a:ln>
                  <a:noFill/>
                </a:ln>
                <a:effectLst/>
                <a:latin typeface="Comic Sans MS" pitchFamily="66" charset="0"/>
                <a:ea typeface="Times New Roman" pitchFamily="18" charset="0"/>
                <a:cs typeface="Times New Roman" pitchFamily="18" charset="0"/>
              </a:rPr>
              <a:t>November/December 2014</a:t>
            </a:r>
            <a:endParaRPr kumimoji="0" lang="en-GB" sz="1800" u="none" strike="noStrike" cap="none" normalizeH="0" baseline="0" dirty="0">
              <a:ln>
                <a:noFill/>
              </a:ln>
              <a:effectLst/>
              <a:latin typeface="Arial" pitchFamily="34" charset="0"/>
              <a:cs typeface="Arial" pitchFamily="34" charset="0"/>
            </a:endParaRPr>
          </a:p>
        </p:txBody>
      </p:sp>
      <p:sp>
        <p:nvSpPr>
          <p:cNvPr id="7" name="Rounded Rectangle 6"/>
          <p:cNvSpPr/>
          <p:nvPr/>
        </p:nvSpPr>
        <p:spPr>
          <a:xfrm>
            <a:off x="609601" y="228601"/>
            <a:ext cx="5715000" cy="457200"/>
          </a:xfrm>
          <a:prstGeom prst="roundRect">
            <a:avLst/>
          </a:prstGeom>
          <a:gradFill rotWithShape="0">
            <a:gsLst>
              <a:gs pos="0">
                <a:schemeClr val="tx2"/>
              </a:gs>
              <a:gs pos="50000">
                <a:schemeClr val="accent1">
                  <a:tint val="44500"/>
                  <a:satMod val="160000"/>
                </a:schemeClr>
              </a:gs>
              <a:gs pos="100000">
                <a:schemeClr val="accent1">
                  <a:tint val="23500"/>
                  <a:satMod val="160000"/>
                </a:schemeClr>
              </a:gs>
            </a:gsLst>
            <a:lin ang="5400000" scaled="0"/>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r>
              <a:rPr lang="en-US" sz="2000" b="1" dirty="0">
                <a:solidFill>
                  <a:srgbClr val="FF0000"/>
                </a:solidFill>
                <a:latin typeface="Comic Sans MS" pitchFamily="66" charset="0"/>
              </a:rPr>
              <a:t>Training</a:t>
            </a:r>
          </a:p>
        </p:txBody>
      </p:sp>
      <p:sp>
        <p:nvSpPr>
          <p:cNvPr id="26" name="Rectangle 1"/>
          <p:cNvSpPr>
            <a:spLocks noChangeArrowheads="1"/>
          </p:cNvSpPr>
          <p:nvPr/>
        </p:nvSpPr>
        <p:spPr bwMode="auto">
          <a:xfrm>
            <a:off x="626461" y="990600"/>
            <a:ext cx="3861955" cy="55399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kumimoji="0" lang="en-US" sz="1200" i="0" strike="noStrike" cap="none" normalizeH="0" baseline="0" dirty="0">
                <a:ln>
                  <a:noFill/>
                </a:ln>
                <a:solidFill>
                  <a:schemeClr val="tx1"/>
                </a:solidFill>
                <a:effectLst/>
                <a:latin typeface="Comic Sans MS" pitchFamily="66" charset="0"/>
                <a:ea typeface="Calibri" pitchFamily="34" charset="0"/>
                <a:cs typeface="Times New Roman" pitchFamily="18" charset="0"/>
              </a:rPr>
              <a:t>Table 14: </a:t>
            </a:r>
            <a:r>
              <a:rPr lang="en-US" sz="1200" dirty="0">
                <a:latin typeface="Comic Sans MS"/>
                <a:ea typeface="Calibri"/>
                <a:cs typeface="Times New Roman"/>
              </a:rPr>
              <a:t>NUMBER</a:t>
            </a:r>
            <a:r>
              <a:rPr lang="en-US" sz="1200" dirty="0">
                <a:latin typeface="Comic Sans MS"/>
                <a:ea typeface="Times New Roman"/>
                <a:cs typeface="Times New Roman"/>
              </a:rPr>
              <a:t> OF STAFF ON SPONSORSHIP</a:t>
            </a:r>
            <a:endParaRPr lang="en-US" sz="1200" dirty="0">
              <a:ea typeface="Times New Roman"/>
              <a:cs typeface="Times New Roman"/>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i="0" strike="noStrike" cap="none" normalizeH="0" baseline="0" dirty="0">
              <a:ln>
                <a:noFill/>
              </a:ln>
              <a:solidFill>
                <a:schemeClr val="tx1"/>
              </a:solidFill>
              <a:effectLst/>
              <a:latin typeface="Arial" pitchFamily="34" charset="0"/>
              <a:cs typeface="Arial" pitchFamily="34" charset="0"/>
            </a:endParaRPr>
          </a:p>
        </p:txBody>
      </p:sp>
      <p:graphicFrame>
        <p:nvGraphicFramePr>
          <p:cNvPr id="23" name="Table 22"/>
          <p:cNvGraphicFramePr>
            <a:graphicFrameLocks noGrp="1"/>
          </p:cNvGraphicFramePr>
          <p:nvPr>
            <p:extLst>
              <p:ext uri="{D42A27DB-BD31-4B8C-83A1-F6EECF244321}">
                <p14:modId xmlns:p14="http://schemas.microsoft.com/office/powerpoint/2010/main" val="2326715822"/>
              </p:ext>
            </p:extLst>
          </p:nvPr>
        </p:nvGraphicFramePr>
        <p:xfrm>
          <a:off x="685800" y="3522736"/>
          <a:ext cx="5638800" cy="998986"/>
        </p:xfrm>
        <a:graphic>
          <a:graphicData uri="http://schemas.openxmlformats.org/drawingml/2006/table">
            <a:tbl>
              <a:tblPr/>
              <a:tblGrid>
                <a:gridCol w="533384">
                  <a:extLst>
                    <a:ext uri="{9D8B030D-6E8A-4147-A177-3AD203B41FA5}">
                      <a16:colId xmlns="" xmlns:a16="http://schemas.microsoft.com/office/drawing/2014/main" val="20000"/>
                    </a:ext>
                  </a:extLst>
                </a:gridCol>
                <a:gridCol w="2755638">
                  <a:extLst>
                    <a:ext uri="{9D8B030D-6E8A-4147-A177-3AD203B41FA5}">
                      <a16:colId xmlns="" xmlns:a16="http://schemas.microsoft.com/office/drawing/2014/main" val="20001"/>
                    </a:ext>
                  </a:extLst>
                </a:gridCol>
                <a:gridCol w="2349778">
                  <a:extLst>
                    <a:ext uri="{9D8B030D-6E8A-4147-A177-3AD203B41FA5}">
                      <a16:colId xmlns="" xmlns:a16="http://schemas.microsoft.com/office/drawing/2014/main" val="20002"/>
                    </a:ext>
                  </a:extLst>
                </a:gridCol>
              </a:tblGrid>
              <a:tr h="151892">
                <a:tc>
                  <a:txBody>
                    <a:bodyPr/>
                    <a:lstStyle/>
                    <a:p>
                      <a:pPr marL="0" marR="0" algn="ctr">
                        <a:lnSpc>
                          <a:spcPct val="115000"/>
                        </a:lnSpc>
                        <a:spcBef>
                          <a:spcPts val="0"/>
                        </a:spcBef>
                        <a:spcAft>
                          <a:spcPts val="1000"/>
                        </a:spcAft>
                      </a:pPr>
                      <a:r>
                        <a:rPr lang="en-US" sz="900" dirty="0">
                          <a:latin typeface="Comic Sans MS"/>
                          <a:ea typeface="Calibri"/>
                          <a:cs typeface="Times New Roman"/>
                        </a:rPr>
                        <a:t>S/N</a:t>
                      </a:r>
                      <a:endParaRPr lang="en-US" sz="900" dirty="0">
                        <a:latin typeface="Calibri"/>
                        <a:ea typeface="Calibri"/>
                        <a:cs typeface="Times New Roman"/>
                      </a:endParaRPr>
                    </a:p>
                  </a:txBody>
                  <a:tcPr marL="48552" marR="48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l">
                        <a:lnSpc>
                          <a:spcPct val="115000"/>
                        </a:lnSpc>
                        <a:spcBef>
                          <a:spcPts val="0"/>
                        </a:spcBef>
                        <a:spcAft>
                          <a:spcPts val="1000"/>
                        </a:spcAft>
                      </a:pPr>
                      <a:r>
                        <a:rPr lang="en-US" sz="900" b="1" dirty="0">
                          <a:latin typeface="Comic Sans MS"/>
                          <a:ea typeface="Calibri"/>
                          <a:cs typeface="Times New Roman"/>
                        </a:rPr>
                        <a:t>MONTH</a:t>
                      </a:r>
                      <a:endParaRPr lang="en-US" sz="900" dirty="0">
                        <a:latin typeface="Calibri"/>
                        <a:ea typeface="Calibri"/>
                        <a:cs typeface="Times New Roman"/>
                      </a:endParaRPr>
                    </a:p>
                  </a:txBody>
                  <a:tcPr marL="48552" marR="48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1000"/>
                        </a:spcAft>
                      </a:pPr>
                      <a:r>
                        <a:rPr lang="en-US" sz="900" b="1">
                          <a:latin typeface="Comic Sans MS"/>
                          <a:ea typeface="Calibri"/>
                          <a:cs typeface="Times New Roman"/>
                        </a:rPr>
                        <a:t>NUMBER OF SCHOOLS</a:t>
                      </a:r>
                      <a:endParaRPr lang="en-US" sz="900">
                        <a:latin typeface="Calibri"/>
                        <a:ea typeface="Calibri"/>
                        <a:cs typeface="Times New Roman"/>
                      </a:endParaRPr>
                    </a:p>
                  </a:txBody>
                  <a:tcPr marL="48552" marR="4855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 xmlns:a16="http://schemas.microsoft.com/office/drawing/2014/main" val="10000"/>
                  </a:ext>
                </a:extLst>
              </a:tr>
              <a:tr h="210313">
                <a:tc>
                  <a:txBody>
                    <a:bodyPr/>
                    <a:lstStyle/>
                    <a:p>
                      <a:pPr marL="0" marR="0" algn="ctr">
                        <a:lnSpc>
                          <a:spcPct val="115000"/>
                        </a:lnSpc>
                        <a:spcBef>
                          <a:spcPts val="0"/>
                        </a:spcBef>
                        <a:spcAft>
                          <a:spcPts val="1000"/>
                        </a:spcAft>
                      </a:pPr>
                      <a:r>
                        <a:rPr lang="en-US" sz="1200">
                          <a:effectLst/>
                          <a:latin typeface="Comic Sans MS"/>
                          <a:ea typeface="Calibri"/>
                          <a:cs typeface="Times New Roman"/>
                        </a:rPr>
                        <a:t>1.</a:t>
                      </a:r>
                      <a:endParaRPr lang="en-US" sz="12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200" dirty="0" smtClean="0">
                          <a:effectLst/>
                          <a:latin typeface="Comic Sans MS"/>
                          <a:ea typeface="Calibri"/>
                          <a:cs typeface="Times New Roman"/>
                        </a:rPr>
                        <a:t>OCTOBER</a:t>
                      </a:r>
                      <a:endParaRPr lang="en-US" sz="12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omic Sans MS"/>
                        </a:rPr>
                        <a:t>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210313">
                <a:tc>
                  <a:txBody>
                    <a:bodyPr/>
                    <a:lstStyle/>
                    <a:p>
                      <a:pPr marL="0" marR="0" algn="ctr">
                        <a:lnSpc>
                          <a:spcPct val="115000"/>
                        </a:lnSpc>
                        <a:spcBef>
                          <a:spcPts val="0"/>
                        </a:spcBef>
                        <a:spcAft>
                          <a:spcPts val="1000"/>
                        </a:spcAft>
                      </a:pPr>
                      <a:r>
                        <a:rPr lang="en-US" sz="1200">
                          <a:effectLst/>
                          <a:latin typeface="Comic Sans MS"/>
                          <a:ea typeface="Calibri"/>
                          <a:cs typeface="Times New Roman"/>
                        </a:rPr>
                        <a:t>2.</a:t>
                      </a:r>
                      <a:endParaRPr lang="en-US" sz="12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200" dirty="0" smtClean="0">
                          <a:effectLst/>
                          <a:latin typeface="Comic Sans MS"/>
                          <a:ea typeface="Calibri"/>
                          <a:cs typeface="Times New Roman"/>
                        </a:rPr>
                        <a:t>NOVEMBER</a:t>
                      </a:r>
                      <a:endParaRPr lang="en-US" sz="12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omic Sans MS"/>
                        </a:rPr>
                        <a:t>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210313">
                <a:tc>
                  <a:txBody>
                    <a:bodyPr/>
                    <a:lstStyle/>
                    <a:p>
                      <a:pPr marL="0" marR="0" algn="ctr">
                        <a:lnSpc>
                          <a:spcPct val="115000"/>
                        </a:lnSpc>
                        <a:spcBef>
                          <a:spcPts val="0"/>
                        </a:spcBef>
                        <a:spcAft>
                          <a:spcPts val="1000"/>
                        </a:spcAft>
                      </a:pPr>
                      <a:r>
                        <a:rPr lang="en-US" sz="1200">
                          <a:effectLst/>
                          <a:latin typeface="Comic Sans MS"/>
                          <a:ea typeface="Calibri"/>
                          <a:cs typeface="Times New Roman"/>
                        </a:rPr>
                        <a:t>3.</a:t>
                      </a:r>
                      <a:endParaRPr lang="en-US" sz="12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200" dirty="0" smtClean="0">
                          <a:effectLst/>
                          <a:latin typeface="Comic Sans MS"/>
                          <a:ea typeface="Calibri"/>
                          <a:cs typeface="Times New Roman"/>
                        </a:rPr>
                        <a:t>DECEMBER</a:t>
                      </a:r>
                      <a:endParaRPr lang="en-US" sz="12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omic Sans MS"/>
                        </a:rPr>
                        <a:t>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210313">
                <a:tc gridSpan="3">
                  <a:txBody>
                    <a:bodyPr/>
                    <a:lstStyle/>
                    <a:p>
                      <a:pPr marL="0" marR="0" algn="l">
                        <a:lnSpc>
                          <a:spcPct val="115000"/>
                        </a:lnSpc>
                        <a:spcBef>
                          <a:spcPts val="0"/>
                        </a:spcBef>
                        <a:spcAft>
                          <a:spcPts val="1000"/>
                        </a:spcAft>
                      </a:pPr>
                      <a:r>
                        <a:rPr lang="en-US" sz="1000" b="1" dirty="0" smtClean="0">
                          <a:effectLst/>
                          <a:latin typeface="Comic Sans MS"/>
                          <a:ea typeface="Calibri"/>
                          <a:cs typeface="Times New Roman"/>
                        </a:rPr>
                        <a:t>   TOTAL                                                                   9</a:t>
                      </a:r>
                      <a:endParaRPr lang="en-US" sz="1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hMerge="1">
                  <a:txBody>
                    <a:bodyPr/>
                    <a:lstStyle/>
                    <a:p>
                      <a:endParaRPr lang="en-US"/>
                    </a:p>
                  </a:txBody>
                  <a:tcPr/>
                </a:tc>
                <a:tc hMerge="1">
                  <a:txBody>
                    <a:bodyPr/>
                    <a:lstStyle/>
                    <a:p>
                      <a:endParaRPr lang="en-US" dirty="0"/>
                    </a:p>
                  </a:txBody>
                  <a:tcPr/>
                </a:tc>
                <a:extLst>
                  <a:ext uri="{0D108BD9-81ED-4DB2-BD59-A6C34878D82A}">
                    <a16:rowId xmlns="" xmlns:a16="http://schemas.microsoft.com/office/drawing/2014/main" val="10004"/>
                  </a:ext>
                </a:extLst>
              </a:tr>
            </a:tbl>
          </a:graphicData>
        </a:graphic>
      </p:graphicFrame>
      <p:sp>
        <p:nvSpPr>
          <p:cNvPr id="7169" name="Rectangle 1"/>
          <p:cNvSpPr>
            <a:spLocks noChangeArrowheads="1"/>
          </p:cNvSpPr>
          <p:nvPr/>
        </p:nvSpPr>
        <p:spPr bwMode="auto">
          <a:xfrm>
            <a:off x="685800" y="3048001"/>
            <a:ext cx="502920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0" lang="en-US" sz="1200" i="0" strike="noStrike" cap="none" normalizeH="0" baseline="0" dirty="0">
                <a:ln>
                  <a:noFill/>
                </a:ln>
                <a:solidFill>
                  <a:schemeClr val="tx1"/>
                </a:solidFill>
                <a:effectLst/>
                <a:latin typeface="Comic Sans MS" pitchFamily="66" charset="0"/>
                <a:ea typeface="Calibri" pitchFamily="34" charset="0"/>
                <a:cs typeface="Times New Roman" pitchFamily="18" charset="0"/>
              </a:rPr>
              <a:t>Table </a:t>
            </a:r>
            <a:r>
              <a:rPr lang="en-US" sz="1200" dirty="0">
                <a:latin typeface="Comic Sans MS" pitchFamily="66" charset="0"/>
                <a:ea typeface="Calibri" pitchFamily="34" charset="0"/>
                <a:cs typeface="Times New Roman" pitchFamily="18" charset="0"/>
              </a:rPr>
              <a:t>15</a:t>
            </a:r>
            <a:r>
              <a:rPr kumimoji="0" lang="en-US" sz="1200" i="0" strike="noStrike" cap="none" normalizeH="0" baseline="0" dirty="0">
                <a:ln>
                  <a:noFill/>
                </a:ln>
                <a:solidFill>
                  <a:schemeClr val="tx1"/>
                </a:solidFill>
                <a:effectLst/>
                <a:latin typeface="Comic Sans MS" pitchFamily="66" charset="0"/>
                <a:ea typeface="Calibri" pitchFamily="34" charset="0"/>
                <a:cs typeface="Times New Roman" pitchFamily="18" charset="0"/>
              </a:rPr>
              <a:t>: </a:t>
            </a:r>
            <a:r>
              <a:rPr lang="en-US" sz="1200" dirty="0">
                <a:latin typeface="Comic Sans MS"/>
                <a:ea typeface="Calibri"/>
                <a:cs typeface="Times New Roman"/>
              </a:rPr>
              <a:t>NUMBER</a:t>
            </a:r>
            <a:r>
              <a:rPr kumimoji="0" lang="en-US" sz="1200" i="0" strike="noStrike" cap="none" normalizeH="0" baseline="0" dirty="0">
                <a:ln>
                  <a:noFill/>
                </a:ln>
                <a:solidFill>
                  <a:schemeClr val="tx1"/>
                </a:solidFill>
                <a:effectLst/>
                <a:latin typeface="Comic Sans MS" pitchFamily="66" charset="0"/>
                <a:ea typeface="Calibri" pitchFamily="34" charset="0"/>
                <a:cs typeface="Times New Roman" pitchFamily="18" charset="0"/>
              </a:rPr>
              <a:t> OF DRIVING SCHOOLS ACCREDITED</a:t>
            </a:r>
            <a:endParaRPr kumimoji="0" lang="en-US" sz="1800" i="0" strike="noStrike" cap="none" normalizeH="0" baseline="0" dirty="0">
              <a:ln>
                <a:noFill/>
              </a:ln>
              <a:solidFill>
                <a:schemeClr val="tx1"/>
              </a:solidFill>
              <a:effectLst/>
              <a:latin typeface="Arial" pitchFamily="34" charset="0"/>
              <a:cs typeface="Arial" pitchFamily="34" charset="0"/>
            </a:endParaRPr>
          </a:p>
        </p:txBody>
      </p:sp>
      <p:graphicFrame>
        <p:nvGraphicFramePr>
          <p:cNvPr id="24" name="Table 23"/>
          <p:cNvGraphicFramePr>
            <a:graphicFrameLocks noGrp="1"/>
          </p:cNvGraphicFramePr>
          <p:nvPr>
            <p:extLst>
              <p:ext uri="{D42A27DB-BD31-4B8C-83A1-F6EECF244321}">
                <p14:modId xmlns:p14="http://schemas.microsoft.com/office/powerpoint/2010/main" val="1058511523"/>
              </p:ext>
            </p:extLst>
          </p:nvPr>
        </p:nvGraphicFramePr>
        <p:xfrm>
          <a:off x="685799" y="5029200"/>
          <a:ext cx="5562601" cy="1033654"/>
        </p:xfrm>
        <a:graphic>
          <a:graphicData uri="http://schemas.openxmlformats.org/drawingml/2006/table">
            <a:tbl>
              <a:tblPr/>
              <a:tblGrid>
                <a:gridCol w="529965">
                  <a:extLst>
                    <a:ext uri="{9D8B030D-6E8A-4147-A177-3AD203B41FA5}">
                      <a16:colId xmlns="" xmlns:a16="http://schemas.microsoft.com/office/drawing/2014/main" val="20000"/>
                    </a:ext>
                  </a:extLst>
                </a:gridCol>
                <a:gridCol w="1312037">
                  <a:extLst>
                    <a:ext uri="{9D8B030D-6E8A-4147-A177-3AD203B41FA5}">
                      <a16:colId xmlns="" xmlns:a16="http://schemas.microsoft.com/office/drawing/2014/main" val="20001"/>
                    </a:ext>
                  </a:extLst>
                </a:gridCol>
                <a:gridCol w="3720599">
                  <a:extLst>
                    <a:ext uri="{9D8B030D-6E8A-4147-A177-3AD203B41FA5}">
                      <a16:colId xmlns="" xmlns:a16="http://schemas.microsoft.com/office/drawing/2014/main" val="20002"/>
                    </a:ext>
                  </a:extLst>
                </a:gridCol>
              </a:tblGrid>
              <a:tr h="210313">
                <a:tc>
                  <a:txBody>
                    <a:bodyPr/>
                    <a:lstStyle/>
                    <a:p>
                      <a:pPr marL="0" marR="0">
                        <a:lnSpc>
                          <a:spcPct val="115000"/>
                        </a:lnSpc>
                        <a:spcBef>
                          <a:spcPts val="0"/>
                        </a:spcBef>
                        <a:spcAft>
                          <a:spcPts val="1000"/>
                        </a:spcAft>
                      </a:pPr>
                      <a:r>
                        <a:rPr lang="en-US" sz="1200" b="1" dirty="0">
                          <a:effectLst/>
                          <a:latin typeface="Comic Sans MS"/>
                          <a:ea typeface="Calibri"/>
                          <a:cs typeface="Times New Roman"/>
                        </a:rPr>
                        <a:t>S/N</a:t>
                      </a:r>
                      <a:endParaRPr lang="en-US" sz="12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CECE"/>
                    </a:solidFill>
                  </a:tcPr>
                </a:tc>
                <a:tc>
                  <a:txBody>
                    <a:bodyPr/>
                    <a:lstStyle/>
                    <a:p>
                      <a:pPr marL="0" marR="0">
                        <a:lnSpc>
                          <a:spcPct val="115000"/>
                        </a:lnSpc>
                        <a:spcBef>
                          <a:spcPts val="0"/>
                        </a:spcBef>
                        <a:spcAft>
                          <a:spcPts val="1000"/>
                        </a:spcAft>
                      </a:pPr>
                      <a:r>
                        <a:rPr lang="en-US" sz="1200" b="1" dirty="0">
                          <a:effectLst/>
                          <a:latin typeface="Comic Sans MS"/>
                          <a:ea typeface="Calibri"/>
                          <a:cs typeface="Times New Roman"/>
                        </a:rPr>
                        <a:t>MONTHS</a:t>
                      </a:r>
                      <a:endParaRPr lang="en-US" sz="12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CECE"/>
                    </a:solidFill>
                  </a:tcPr>
                </a:tc>
                <a:tc>
                  <a:txBody>
                    <a:bodyPr/>
                    <a:lstStyle/>
                    <a:p>
                      <a:pPr marL="0" marR="0" algn="ctr">
                        <a:lnSpc>
                          <a:spcPct val="115000"/>
                        </a:lnSpc>
                        <a:spcBef>
                          <a:spcPts val="0"/>
                        </a:spcBef>
                        <a:spcAft>
                          <a:spcPts val="1000"/>
                        </a:spcAft>
                      </a:pPr>
                      <a:r>
                        <a:rPr lang="en-US" sz="1200" b="1" dirty="0">
                          <a:effectLst/>
                          <a:latin typeface="Comic Sans MS"/>
                          <a:ea typeface="Calibri"/>
                          <a:cs typeface="Times New Roman"/>
                        </a:rPr>
                        <a:t>NUMBER OF ENROLLED TRAINEES</a:t>
                      </a:r>
                      <a:endParaRPr lang="en-US" sz="12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CECE"/>
                    </a:solidFill>
                  </a:tcPr>
                </a:tc>
                <a:extLst>
                  <a:ext uri="{0D108BD9-81ED-4DB2-BD59-A6C34878D82A}">
                    <a16:rowId xmlns="" xmlns:a16="http://schemas.microsoft.com/office/drawing/2014/main" val="10000"/>
                  </a:ext>
                </a:extLst>
              </a:tr>
              <a:tr h="192404">
                <a:tc>
                  <a:txBody>
                    <a:bodyPr/>
                    <a:lstStyle/>
                    <a:p>
                      <a:pPr algn="ctr" fontAlgn="ctr"/>
                      <a:r>
                        <a:rPr lang="en-US" sz="1200" b="0" i="0" u="none" strike="noStrike" dirty="0">
                          <a:solidFill>
                            <a:srgbClr val="000000"/>
                          </a:solidFill>
                          <a:effectLst/>
                          <a:latin typeface="Comic Sans MS"/>
                        </a:rPr>
                        <a:t>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200" dirty="0" smtClean="0">
                          <a:effectLst/>
                          <a:latin typeface="Comic Sans MS"/>
                          <a:ea typeface="Calibri"/>
                          <a:cs typeface="Times New Roman"/>
                        </a:rPr>
                        <a:t>OCTOBER</a:t>
                      </a:r>
                      <a:endParaRPr lang="en-US" sz="12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omic Sans MS"/>
                        </a:rPr>
                        <a:t>50,653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192404">
                <a:tc>
                  <a:txBody>
                    <a:bodyPr/>
                    <a:lstStyle/>
                    <a:p>
                      <a:pPr algn="ctr" fontAlgn="ctr"/>
                      <a:r>
                        <a:rPr lang="en-US" sz="1200" b="0" i="0" u="none" strike="noStrike" dirty="0">
                          <a:solidFill>
                            <a:srgbClr val="000000"/>
                          </a:solidFill>
                          <a:effectLst/>
                          <a:latin typeface="Comic Sans MS"/>
                        </a:rPr>
                        <a:t>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200" dirty="0" smtClean="0">
                          <a:effectLst/>
                          <a:latin typeface="Comic Sans MS"/>
                          <a:ea typeface="Calibri"/>
                          <a:cs typeface="Times New Roman"/>
                        </a:rPr>
                        <a:t>NOVEMBER</a:t>
                      </a:r>
                      <a:endParaRPr lang="en-US" sz="12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omic Sans MS"/>
                        </a:rPr>
                        <a:t>55,795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192404">
                <a:tc>
                  <a:txBody>
                    <a:bodyPr/>
                    <a:lstStyle/>
                    <a:p>
                      <a:pPr algn="ctr" fontAlgn="ctr"/>
                      <a:r>
                        <a:rPr lang="en-US" sz="1200" b="0" i="0" u="none" strike="noStrike" dirty="0">
                          <a:solidFill>
                            <a:srgbClr val="000000"/>
                          </a:solidFill>
                          <a:effectLst/>
                          <a:latin typeface="Comic Sans MS"/>
                        </a:rPr>
                        <a:t>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200" dirty="0" smtClean="0">
                          <a:effectLst/>
                          <a:latin typeface="Comic Sans MS"/>
                          <a:ea typeface="Calibri"/>
                          <a:cs typeface="Times New Roman"/>
                        </a:rPr>
                        <a:t>DECEMBER</a:t>
                      </a:r>
                      <a:endParaRPr lang="en-US" sz="12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omic Sans MS"/>
                        </a:rPr>
                        <a:t>49.849</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192404">
                <a:tc gridSpan="3">
                  <a:txBody>
                    <a:bodyPr/>
                    <a:lstStyle/>
                    <a:p>
                      <a:pPr algn="l" fontAlgn="ctr"/>
                      <a:r>
                        <a:rPr lang="en-US" sz="1200" b="1" i="0" u="none" strike="noStrike" dirty="0" smtClean="0">
                          <a:solidFill>
                            <a:srgbClr val="000000"/>
                          </a:solidFill>
                          <a:effectLst/>
                          <a:latin typeface="Comic Sans MS"/>
                        </a:rPr>
                        <a:t>TOTAL                                           </a:t>
                      </a:r>
                      <a:r>
                        <a:rPr lang="en-US" sz="1000" b="1" i="0" u="none" strike="noStrike" dirty="0" smtClean="0">
                          <a:solidFill>
                            <a:srgbClr val="000000"/>
                          </a:solidFill>
                          <a:effectLst/>
                          <a:latin typeface="Comic Sans MS"/>
                        </a:rPr>
                        <a:t>106,498</a:t>
                      </a:r>
                      <a:endParaRPr lang="en-US" sz="1000" b="1" i="0" u="none" strike="noStrike" dirty="0">
                        <a:solidFill>
                          <a:srgbClr val="000000"/>
                        </a:solidFill>
                        <a:effectLst/>
                        <a:latin typeface="Comic Sans MS"/>
                      </a:endParaRPr>
                    </a:p>
                  </a:txBody>
                  <a:tcPr marL="9525" marR="9525" marT="9525" marB="0" anchor="ct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hMerge="1">
                  <a:txBody>
                    <a:bodyPr/>
                    <a:lstStyle/>
                    <a:p>
                      <a:endParaRPr lang="en-US" dirty="0"/>
                    </a:p>
                  </a:txBody>
                  <a:tcPr>
                    <a:lnT w="12700" cap="flat" cmpd="sng" algn="ctr">
                      <a:solidFill>
                        <a:srgbClr val="000000"/>
                      </a:solidFill>
                      <a:prstDash val="solid"/>
                      <a:round/>
                      <a:headEnd type="none" w="med" len="med"/>
                      <a:tailEnd type="none" w="med" len="med"/>
                    </a:lnT>
                  </a:tcPr>
                </a:tc>
                <a:tc hMerge="1">
                  <a:txBody>
                    <a:bodyPr/>
                    <a:lstStyle/>
                    <a:p>
                      <a:endParaRPr lang="en-US"/>
                    </a:p>
                  </a:txBody>
                  <a:tcPr/>
                </a:tc>
                <a:extLst>
                  <a:ext uri="{0D108BD9-81ED-4DB2-BD59-A6C34878D82A}">
                    <a16:rowId xmlns="" xmlns:a16="http://schemas.microsoft.com/office/drawing/2014/main" val="10004"/>
                  </a:ext>
                </a:extLst>
              </a:tr>
            </a:tbl>
          </a:graphicData>
        </a:graphic>
      </p:graphicFrame>
      <p:sp>
        <p:nvSpPr>
          <p:cNvPr id="27" name="TextBox 26"/>
          <p:cNvSpPr txBox="1"/>
          <p:nvPr/>
        </p:nvSpPr>
        <p:spPr>
          <a:xfrm>
            <a:off x="838200" y="4572001"/>
            <a:ext cx="3886200" cy="461665"/>
          </a:xfrm>
          <a:prstGeom prst="rect">
            <a:avLst/>
          </a:prstGeom>
          <a:noFill/>
        </p:spPr>
        <p:txBody>
          <a:bodyPr wrap="square" rtlCol="0">
            <a:spAutoFit/>
          </a:bodyPr>
          <a:lstStyle/>
          <a:p>
            <a:r>
              <a:rPr lang="en-US" sz="1200" dirty="0">
                <a:latin typeface="Comic Sans MS"/>
                <a:ea typeface="Calibri"/>
                <a:cs typeface="Times New Roman"/>
              </a:rPr>
              <a:t>Table 16: NUMBER OF ENROLLED TRAINEES</a:t>
            </a:r>
            <a:endParaRPr lang="en-US" sz="1200" dirty="0">
              <a:ea typeface="Calibri"/>
              <a:cs typeface="Times New Roman"/>
            </a:endParaRPr>
          </a:p>
          <a:p>
            <a:endParaRPr lang="en-US" sz="1200" dirty="0"/>
          </a:p>
        </p:txBody>
      </p:sp>
      <p:graphicFrame>
        <p:nvGraphicFramePr>
          <p:cNvPr id="28" name="Table 27"/>
          <p:cNvGraphicFramePr>
            <a:graphicFrameLocks noGrp="1"/>
          </p:cNvGraphicFramePr>
          <p:nvPr>
            <p:extLst>
              <p:ext uri="{D42A27DB-BD31-4B8C-83A1-F6EECF244321}">
                <p14:modId xmlns:p14="http://schemas.microsoft.com/office/powerpoint/2010/main" val="718544281"/>
              </p:ext>
            </p:extLst>
          </p:nvPr>
        </p:nvGraphicFramePr>
        <p:xfrm>
          <a:off x="685800" y="7048377"/>
          <a:ext cx="5486400" cy="1242465"/>
        </p:xfrm>
        <a:graphic>
          <a:graphicData uri="http://schemas.openxmlformats.org/drawingml/2006/table">
            <a:tbl>
              <a:tblPr/>
              <a:tblGrid>
                <a:gridCol w="522706">
                  <a:extLst>
                    <a:ext uri="{9D8B030D-6E8A-4147-A177-3AD203B41FA5}">
                      <a16:colId xmlns="" xmlns:a16="http://schemas.microsoft.com/office/drawing/2014/main" val="20000"/>
                    </a:ext>
                  </a:extLst>
                </a:gridCol>
                <a:gridCol w="1092869">
                  <a:extLst>
                    <a:ext uri="{9D8B030D-6E8A-4147-A177-3AD203B41FA5}">
                      <a16:colId xmlns="" xmlns:a16="http://schemas.microsoft.com/office/drawing/2014/main" val="20001"/>
                    </a:ext>
                  </a:extLst>
                </a:gridCol>
                <a:gridCol w="3870825">
                  <a:extLst>
                    <a:ext uri="{9D8B030D-6E8A-4147-A177-3AD203B41FA5}">
                      <a16:colId xmlns="" xmlns:a16="http://schemas.microsoft.com/office/drawing/2014/main" val="20002"/>
                    </a:ext>
                  </a:extLst>
                </a:gridCol>
              </a:tblGrid>
              <a:tr h="210313">
                <a:tc>
                  <a:txBody>
                    <a:bodyPr/>
                    <a:lstStyle/>
                    <a:p>
                      <a:pPr marL="0" marR="0">
                        <a:lnSpc>
                          <a:spcPct val="115000"/>
                        </a:lnSpc>
                        <a:spcBef>
                          <a:spcPts val="0"/>
                        </a:spcBef>
                        <a:spcAft>
                          <a:spcPts val="0"/>
                        </a:spcAft>
                      </a:pPr>
                      <a:r>
                        <a:rPr lang="en-US" sz="1200" b="1" dirty="0">
                          <a:effectLst/>
                          <a:latin typeface="Comic Sans MS"/>
                          <a:ea typeface="Calibri"/>
                          <a:cs typeface="Times New Roman"/>
                        </a:rPr>
                        <a:t>S/N</a:t>
                      </a:r>
                      <a:endParaRPr lang="en-US" sz="12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CECE"/>
                    </a:solidFill>
                  </a:tcPr>
                </a:tc>
                <a:tc>
                  <a:txBody>
                    <a:bodyPr/>
                    <a:lstStyle/>
                    <a:p>
                      <a:pPr marL="0" marR="0">
                        <a:lnSpc>
                          <a:spcPct val="115000"/>
                        </a:lnSpc>
                        <a:spcBef>
                          <a:spcPts val="0"/>
                        </a:spcBef>
                        <a:spcAft>
                          <a:spcPts val="0"/>
                        </a:spcAft>
                      </a:pPr>
                      <a:r>
                        <a:rPr lang="en-US" sz="1200" b="1">
                          <a:effectLst/>
                          <a:latin typeface="Comic Sans MS"/>
                          <a:ea typeface="Calibri"/>
                          <a:cs typeface="Times New Roman"/>
                        </a:rPr>
                        <a:t>MONTHS</a:t>
                      </a:r>
                      <a:endParaRPr lang="en-US" sz="12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CECE"/>
                    </a:solidFill>
                  </a:tcPr>
                </a:tc>
                <a:tc>
                  <a:txBody>
                    <a:bodyPr/>
                    <a:lstStyle/>
                    <a:p>
                      <a:pPr marL="0" marR="0" algn="ctr">
                        <a:lnSpc>
                          <a:spcPct val="115000"/>
                        </a:lnSpc>
                        <a:spcBef>
                          <a:spcPts val="0"/>
                        </a:spcBef>
                        <a:spcAft>
                          <a:spcPts val="0"/>
                        </a:spcAft>
                      </a:pPr>
                      <a:r>
                        <a:rPr lang="en-US" sz="1200" b="1" dirty="0">
                          <a:effectLst/>
                          <a:latin typeface="Comic Sans MS"/>
                          <a:ea typeface="Calibri"/>
                          <a:cs typeface="Times New Roman"/>
                        </a:rPr>
                        <a:t>NUMBER OF GRADUATED TRAINEE</a:t>
                      </a:r>
                      <a:endParaRPr lang="en-US" sz="12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CECE"/>
                    </a:solidFill>
                  </a:tcPr>
                </a:tc>
                <a:extLst>
                  <a:ext uri="{0D108BD9-81ED-4DB2-BD59-A6C34878D82A}">
                    <a16:rowId xmlns="" xmlns:a16="http://schemas.microsoft.com/office/drawing/2014/main" val="10000"/>
                  </a:ext>
                </a:extLst>
              </a:tr>
              <a:tr h="240631">
                <a:tc>
                  <a:txBody>
                    <a:bodyPr/>
                    <a:lstStyle/>
                    <a:p>
                      <a:pPr algn="ctr" fontAlgn="ctr"/>
                      <a:r>
                        <a:rPr lang="en-US" sz="1200" b="0" i="0" u="none" strike="noStrike" dirty="0">
                          <a:solidFill>
                            <a:srgbClr val="000000"/>
                          </a:solidFill>
                          <a:effectLst/>
                          <a:latin typeface="Comic Sans MS"/>
                        </a:rPr>
                        <a:t>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200" dirty="0" smtClean="0">
                          <a:effectLst/>
                          <a:latin typeface="Comic Sans MS"/>
                          <a:ea typeface="Calibri"/>
                          <a:cs typeface="Times New Roman"/>
                        </a:rPr>
                        <a:t>OCTOBER</a:t>
                      </a:r>
                      <a:endParaRPr lang="en-US" sz="12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omic Sans MS"/>
                        </a:rPr>
                        <a:t>41,008</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240631">
                <a:tc>
                  <a:txBody>
                    <a:bodyPr/>
                    <a:lstStyle/>
                    <a:p>
                      <a:pPr algn="ctr" fontAlgn="ctr"/>
                      <a:r>
                        <a:rPr lang="en-US" sz="1200" b="0" i="0" u="none" strike="noStrike" dirty="0">
                          <a:solidFill>
                            <a:srgbClr val="000000"/>
                          </a:solidFill>
                          <a:effectLst/>
                          <a:latin typeface="Comic Sans MS"/>
                        </a:rPr>
                        <a:t>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200" dirty="0" smtClean="0">
                          <a:effectLst/>
                          <a:latin typeface="Comic Sans MS"/>
                          <a:ea typeface="Calibri"/>
                          <a:cs typeface="Times New Roman"/>
                        </a:rPr>
                        <a:t>NOVEMBER</a:t>
                      </a:r>
                      <a:endParaRPr lang="en-US" sz="12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omic Sans MS"/>
                        </a:rPr>
                        <a:t>45,376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240631">
                <a:tc>
                  <a:txBody>
                    <a:bodyPr/>
                    <a:lstStyle/>
                    <a:p>
                      <a:pPr algn="ctr" fontAlgn="ctr"/>
                      <a:r>
                        <a:rPr lang="en-US" sz="1200" b="0" i="0" u="none" strike="noStrike" dirty="0">
                          <a:solidFill>
                            <a:srgbClr val="000000"/>
                          </a:solidFill>
                          <a:effectLst/>
                          <a:latin typeface="Comic Sans MS"/>
                        </a:rPr>
                        <a:t>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200" dirty="0" smtClean="0">
                          <a:effectLst/>
                          <a:latin typeface="Comic Sans MS"/>
                          <a:ea typeface="Calibri"/>
                          <a:cs typeface="Times New Roman"/>
                        </a:rPr>
                        <a:t>DECEMBER</a:t>
                      </a:r>
                      <a:endParaRPr lang="en-US" sz="12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omic Sans MS"/>
                        </a:rPr>
                        <a:t>43,600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310259">
                <a:tc>
                  <a:txBody>
                    <a:bodyPr/>
                    <a:lstStyle/>
                    <a:p>
                      <a:pPr algn="l" fontAlgn="ctr"/>
                      <a:r>
                        <a:rPr lang="en-US" sz="1200" b="1" i="0" u="none" strike="noStrike" dirty="0">
                          <a:solidFill>
                            <a:srgbClr val="000000"/>
                          </a:solidFill>
                          <a:effectLst/>
                          <a:latin typeface="Comic Sans MS"/>
                        </a:rPr>
                        <a:t> </a:t>
                      </a:r>
                    </a:p>
                  </a:txBody>
                  <a:tcPr marL="9525" marR="9525" marT="9525" marB="0" anchor="ct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algn="l" fontAlgn="ctr"/>
                      <a:r>
                        <a:rPr lang="en-US" sz="1200" b="1" i="0" u="none" strike="noStrike" dirty="0">
                          <a:solidFill>
                            <a:srgbClr val="000000"/>
                          </a:solidFill>
                          <a:effectLst/>
                          <a:latin typeface="Comic Sans MS"/>
                        </a:rPr>
                        <a:t>Total</a:t>
                      </a:r>
                    </a:p>
                  </a:txBody>
                  <a:tcPr marL="9525" marR="9525" marT="9525" marB="0" anchor="ctr">
                    <a:lnT w="12700" cap="flat" cmpd="sng" algn="ctr">
                      <a:solidFill>
                        <a:srgbClr val="000000"/>
                      </a:solidFill>
                      <a:prstDash val="solid"/>
                      <a:round/>
                      <a:headEnd type="none" w="med" len="med"/>
                      <a:tailEnd type="none" w="med" len="med"/>
                    </a:lnT>
                  </a:tcPr>
                </a:tc>
                <a:tc>
                  <a:txBody>
                    <a:bodyPr/>
                    <a:lstStyle/>
                    <a:p>
                      <a:pPr algn="ctr" fontAlgn="ctr"/>
                      <a:r>
                        <a:rPr lang="en-US" sz="1000" b="1" i="0" u="none" strike="noStrike" dirty="0" smtClean="0">
                          <a:solidFill>
                            <a:srgbClr val="000000"/>
                          </a:solidFill>
                          <a:effectLst/>
                          <a:latin typeface="Comic Sans MS"/>
                        </a:rPr>
                        <a:t>129,984</a:t>
                      </a:r>
                      <a:endParaRPr lang="en-US" sz="1000" b="1" i="0" u="none" strike="noStrike" dirty="0">
                        <a:solidFill>
                          <a:srgbClr val="000000"/>
                        </a:solidFill>
                        <a:effectLst/>
                        <a:latin typeface="Comic Sans MS"/>
                      </a:endParaRPr>
                    </a:p>
                  </a:txBody>
                  <a:tcPr marL="9525" marR="9525" marT="9525" marB="0" anchor="ctr">
                    <a:lnT w="12700" cap="flat" cmpd="sng" algn="ctr">
                      <a:solidFill>
                        <a:srgbClr val="000000"/>
                      </a:solidFill>
                      <a:prstDash val="solid"/>
                      <a:round/>
                      <a:headEnd type="none" w="med" len="med"/>
                      <a:tailEnd type="none" w="med" len="med"/>
                    </a:lnT>
                  </a:tcPr>
                </a:tc>
                <a:extLst>
                  <a:ext uri="{0D108BD9-81ED-4DB2-BD59-A6C34878D82A}">
                    <a16:rowId xmlns="" xmlns:a16="http://schemas.microsoft.com/office/drawing/2014/main" val="10004"/>
                  </a:ext>
                </a:extLst>
              </a:tr>
            </a:tbl>
          </a:graphicData>
        </a:graphic>
      </p:graphicFrame>
      <p:sp>
        <p:nvSpPr>
          <p:cNvPr id="29" name="TextBox 28"/>
          <p:cNvSpPr txBox="1"/>
          <p:nvPr/>
        </p:nvSpPr>
        <p:spPr>
          <a:xfrm>
            <a:off x="838200" y="6477001"/>
            <a:ext cx="3687228" cy="461665"/>
          </a:xfrm>
          <a:prstGeom prst="rect">
            <a:avLst/>
          </a:prstGeom>
          <a:noFill/>
        </p:spPr>
        <p:txBody>
          <a:bodyPr wrap="none" rtlCol="0">
            <a:spAutoFit/>
          </a:bodyPr>
          <a:lstStyle/>
          <a:p>
            <a:r>
              <a:rPr lang="en-US" sz="1200" dirty="0">
                <a:latin typeface="Comic Sans MS"/>
                <a:ea typeface="Calibri"/>
                <a:cs typeface="Times New Roman"/>
              </a:rPr>
              <a:t>Table 17: NUMBER OF GRADUATED TRAINEES</a:t>
            </a:r>
            <a:endParaRPr lang="en-US" sz="1200" dirty="0">
              <a:ea typeface="Calibri"/>
              <a:cs typeface="Times New Roman"/>
            </a:endParaRPr>
          </a:p>
          <a:p>
            <a:endParaRPr lang="en-US" sz="1200" dirty="0"/>
          </a:p>
        </p:txBody>
      </p:sp>
      <p:graphicFrame>
        <p:nvGraphicFramePr>
          <p:cNvPr id="5" name="Table 4"/>
          <p:cNvGraphicFramePr>
            <a:graphicFrameLocks noGrp="1"/>
          </p:cNvGraphicFramePr>
          <p:nvPr>
            <p:extLst>
              <p:ext uri="{D42A27DB-BD31-4B8C-83A1-F6EECF244321}">
                <p14:modId xmlns:p14="http://schemas.microsoft.com/office/powerpoint/2010/main" val="2818123231"/>
              </p:ext>
            </p:extLst>
          </p:nvPr>
        </p:nvGraphicFramePr>
        <p:xfrm>
          <a:off x="693420" y="1295401"/>
          <a:ext cx="5554980" cy="1680069"/>
        </p:xfrm>
        <a:graphic>
          <a:graphicData uri="http://schemas.openxmlformats.org/drawingml/2006/table">
            <a:tbl>
              <a:tblPr firstRow="1" firstCol="1" bandRow="1">
                <a:tableStyleId>{68D230F3-CF80-4859-8CE7-A43EE81993B5}</a:tableStyleId>
              </a:tblPr>
              <a:tblGrid>
                <a:gridCol w="609099">
                  <a:extLst>
                    <a:ext uri="{9D8B030D-6E8A-4147-A177-3AD203B41FA5}">
                      <a16:colId xmlns="" xmlns:a16="http://schemas.microsoft.com/office/drawing/2014/main" val="20000"/>
                    </a:ext>
                  </a:extLst>
                </a:gridCol>
                <a:gridCol w="3512469">
                  <a:extLst>
                    <a:ext uri="{9D8B030D-6E8A-4147-A177-3AD203B41FA5}">
                      <a16:colId xmlns="" xmlns:a16="http://schemas.microsoft.com/office/drawing/2014/main" val="20001"/>
                    </a:ext>
                  </a:extLst>
                </a:gridCol>
                <a:gridCol w="1433412">
                  <a:extLst>
                    <a:ext uri="{9D8B030D-6E8A-4147-A177-3AD203B41FA5}">
                      <a16:colId xmlns="" xmlns:a16="http://schemas.microsoft.com/office/drawing/2014/main" val="20002"/>
                    </a:ext>
                  </a:extLst>
                </a:gridCol>
              </a:tblGrid>
              <a:tr h="418197">
                <a:tc>
                  <a:txBody>
                    <a:bodyPr/>
                    <a:lstStyle/>
                    <a:p>
                      <a:pPr marL="0" marR="0">
                        <a:lnSpc>
                          <a:spcPct val="115000"/>
                        </a:lnSpc>
                        <a:spcBef>
                          <a:spcPts val="0"/>
                        </a:spcBef>
                        <a:spcAft>
                          <a:spcPts val="1000"/>
                        </a:spcAft>
                      </a:pPr>
                      <a:r>
                        <a:rPr lang="en-US" sz="1000" dirty="0" smtClean="0">
                          <a:effectLst/>
                          <a:latin typeface="Comic Sans MS" pitchFamily="66" charset="0"/>
                        </a:rPr>
                        <a:t>S/N</a:t>
                      </a:r>
                      <a:endParaRPr lang="en-US" sz="1000" dirty="0">
                        <a:effectLst/>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1000"/>
                        </a:spcAft>
                      </a:pPr>
                      <a:r>
                        <a:rPr lang="en-US" sz="1000">
                          <a:effectLst/>
                          <a:latin typeface="Comic Sans MS" pitchFamily="66" charset="0"/>
                        </a:rPr>
                        <a:t> </a:t>
                      </a:r>
                      <a:endParaRPr lang="en-US" sz="1000">
                        <a:effectLst/>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1000"/>
                        </a:spcAft>
                      </a:pPr>
                      <a:r>
                        <a:rPr lang="en-US" sz="1000">
                          <a:effectLst/>
                          <a:latin typeface="Comic Sans MS" pitchFamily="66" charset="0"/>
                        </a:rPr>
                        <a:t>NO OF STAFF ON SPONSORSHIP</a:t>
                      </a:r>
                      <a:endParaRPr lang="en-US" sz="1000">
                        <a:effectLst/>
                        <a:latin typeface="Comic Sans MS" pitchFamily="66" charset="0"/>
                        <a:ea typeface="Calibri"/>
                        <a:cs typeface="Times New Roman"/>
                      </a:endParaRPr>
                    </a:p>
                  </a:txBody>
                  <a:tcPr marL="68580" marR="68580" marT="0" marB="0"/>
                </a:tc>
                <a:extLst>
                  <a:ext uri="{0D108BD9-81ED-4DB2-BD59-A6C34878D82A}">
                    <a16:rowId xmlns="" xmlns:a16="http://schemas.microsoft.com/office/drawing/2014/main" val="10000"/>
                  </a:ext>
                </a:extLst>
              </a:tr>
              <a:tr h="201735">
                <a:tc>
                  <a:txBody>
                    <a:bodyPr/>
                    <a:lstStyle/>
                    <a:p>
                      <a:pPr marL="0" marR="0">
                        <a:lnSpc>
                          <a:spcPct val="115000"/>
                        </a:lnSpc>
                        <a:spcBef>
                          <a:spcPts val="0"/>
                        </a:spcBef>
                        <a:spcAft>
                          <a:spcPts val="1000"/>
                        </a:spcAft>
                      </a:pPr>
                      <a:r>
                        <a:rPr lang="en-US" sz="1200" b="0">
                          <a:effectLst/>
                          <a:latin typeface="Comic Sans MS"/>
                          <a:ea typeface="Calibri"/>
                          <a:cs typeface="Times New Roman"/>
                        </a:rPr>
                        <a:t>1.</a:t>
                      </a:r>
                      <a:endParaRPr lang="en-US" sz="1200" b="0">
                        <a:effectLst/>
                        <a:latin typeface="Calibri"/>
                        <a:ea typeface="Calibri"/>
                        <a:cs typeface="Times New Roman"/>
                      </a:endParaRPr>
                    </a:p>
                  </a:txBody>
                  <a:tcPr marL="68580" marR="68580" marT="0" marB="0"/>
                </a:tc>
                <a:tc>
                  <a:txBody>
                    <a:bodyPr/>
                    <a:lstStyle/>
                    <a:p>
                      <a:pPr marL="0" marR="0">
                        <a:lnSpc>
                          <a:spcPct val="115000"/>
                        </a:lnSpc>
                        <a:spcBef>
                          <a:spcPts val="0"/>
                        </a:spcBef>
                        <a:spcAft>
                          <a:spcPts val="1000"/>
                        </a:spcAft>
                      </a:pPr>
                      <a:r>
                        <a:rPr lang="en-US" sz="1200" b="0">
                          <a:effectLst/>
                          <a:latin typeface="Comic Sans MS"/>
                          <a:ea typeface="Calibri"/>
                          <a:cs typeface="Times New Roman"/>
                        </a:rPr>
                        <a:t>No of staff on sponsorship (Foreign)</a:t>
                      </a:r>
                      <a:endParaRPr lang="en-US" sz="1200" b="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1000"/>
                        </a:spcAft>
                      </a:pPr>
                      <a:r>
                        <a:rPr lang="en-US" sz="1200" b="0" dirty="0">
                          <a:effectLst/>
                          <a:latin typeface="Comic Sans MS"/>
                          <a:ea typeface="Calibri"/>
                          <a:cs typeface="Times New Roman"/>
                        </a:rPr>
                        <a:t>6</a:t>
                      </a:r>
                      <a:endParaRPr lang="en-US" sz="1200" b="0" dirty="0">
                        <a:effectLst/>
                        <a:latin typeface="Calibri"/>
                        <a:ea typeface="Calibri"/>
                        <a:cs typeface="Times New Roman"/>
                      </a:endParaRPr>
                    </a:p>
                  </a:txBody>
                  <a:tcPr marL="68580" marR="68580" marT="0" marB="0"/>
                </a:tc>
                <a:extLst>
                  <a:ext uri="{0D108BD9-81ED-4DB2-BD59-A6C34878D82A}">
                    <a16:rowId xmlns="" xmlns:a16="http://schemas.microsoft.com/office/drawing/2014/main" val="10001"/>
                  </a:ext>
                </a:extLst>
              </a:tr>
              <a:tr h="201735">
                <a:tc>
                  <a:txBody>
                    <a:bodyPr/>
                    <a:lstStyle/>
                    <a:p>
                      <a:pPr marL="0" marR="0">
                        <a:lnSpc>
                          <a:spcPct val="115000"/>
                        </a:lnSpc>
                        <a:spcBef>
                          <a:spcPts val="0"/>
                        </a:spcBef>
                        <a:spcAft>
                          <a:spcPts val="1000"/>
                        </a:spcAft>
                      </a:pPr>
                      <a:r>
                        <a:rPr lang="en-US" sz="1200" b="0">
                          <a:effectLst/>
                          <a:latin typeface="Comic Sans MS"/>
                          <a:ea typeface="Calibri"/>
                          <a:cs typeface="Times New Roman"/>
                        </a:rPr>
                        <a:t>2.</a:t>
                      </a:r>
                      <a:endParaRPr lang="en-US" sz="1200" b="0">
                        <a:effectLst/>
                        <a:latin typeface="Calibri"/>
                        <a:ea typeface="Calibri"/>
                        <a:cs typeface="Times New Roman"/>
                      </a:endParaRPr>
                    </a:p>
                  </a:txBody>
                  <a:tcPr marL="68580" marR="68580" marT="0" marB="0"/>
                </a:tc>
                <a:tc>
                  <a:txBody>
                    <a:bodyPr/>
                    <a:lstStyle/>
                    <a:p>
                      <a:pPr marL="0" marR="0">
                        <a:lnSpc>
                          <a:spcPct val="115000"/>
                        </a:lnSpc>
                        <a:spcBef>
                          <a:spcPts val="0"/>
                        </a:spcBef>
                        <a:spcAft>
                          <a:spcPts val="1000"/>
                        </a:spcAft>
                      </a:pPr>
                      <a:r>
                        <a:rPr lang="en-US" sz="1200" b="0">
                          <a:effectLst/>
                          <a:latin typeface="Comic Sans MS"/>
                          <a:ea typeface="Calibri"/>
                          <a:cs typeface="Times New Roman"/>
                        </a:rPr>
                        <a:t>No of staff on self-sponsorship (Foreign)</a:t>
                      </a:r>
                      <a:endParaRPr lang="en-US" sz="1200" b="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1000"/>
                        </a:spcAft>
                      </a:pPr>
                      <a:r>
                        <a:rPr lang="en-US" sz="1200" b="0" dirty="0" smtClean="0">
                          <a:effectLst/>
                          <a:latin typeface="Comic Sans MS"/>
                          <a:ea typeface="Calibri"/>
                          <a:cs typeface="Times New Roman"/>
                        </a:rPr>
                        <a:t>2</a:t>
                      </a:r>
                      <a:endParaRPr lang="en-US" sz="1200" b="0" dirty="0">
                        <a:effectLst/>
                        <a:latin typeface="Calibri"/>
                        <a:ea typeface="Calibri"/>
                        <a:cs typeface="Times New Roman"/>
                      </a:endParaRPr>
                    </a:p>
                  </a:txBody>
                  <a:tcPr marL="68580" marR="68580" marT="0" marB="0"/>
                </a:tc>
                <a:extLst>
                  <a:ext uri="{0D108BD9-81ED-4DB2-BD59-A6C34878D82A}">
                    <a16:rowId xmlns="" xmlns:a16="http://schemas.microsoft.com/office/drawing/2014/main" val="10002"/>
                  </a:ext>
                </a:extLst>
              </a:tr>
              <a:tr h="201735">
                <a:tc>
                  <a:txBody>
                    <a:bodyPr/>
                    <a:lstStyle/>
                    <a:p>
                      <a:pPr marL="0" marR="0">
                        <a:lnSpc>
                          <a:spcPct val="115000"/>
                        </a:lnSpc>
                        <a:spcBef>
                          <a:spcPts val="0"/>
                        </a:spcBef>
                        <a:spcAft>
                          <a:spcPts val="1000"/>
                        </a:spcAft>
                      </a:pPr>
                      <a:r>
                        <a:rPr lang="en-US" sz="1200" b="0">
                          <a:effectLst/>
                          <a:latin typeface="Comic Sans MS"/>
                          <a:ea typeface="Calibri"/>
                          <a:cs typeface="Times New Roman"/>
                        </a:rPr>
                        <a:t>3.</a:t>
                      </a:r>
                      <a:endParaRPr lang="en-US" sz="1200" b="0">
                        <a:effectLst/>
                        <a:latin typeface="Calibri"/>
                        <a:ea typeface="Calibri"/>
                        <a:cs typeface="Times New Roman"/>
                      </a:endParaRPr>
                    </a:p>
                  </a:txBody>
                  <a:tcPr marL="68580" marR="68580" marT="0" marB="0"/>
                </a:tc>
                <a:tc>
                  <a:txBody>
                    <a:bodyPr/>
                    <a:lstStyle/>
                    <a:p>
                      <a:pPr marL="0" marR="0">
                        <a:lnSpc>
                          <a:spcPct val="115000"/>
                        </a:lnSpc>
                        <a:spcBef>
                          <a:spcPts val="0"/>
                        </a:spcBef>
                        <a:spcAft>
                          <a:spcPts val="1000"/>
                        </a:spcAft>
                      </a:pPr>
                      <a:r>
                        <a:rPr lang="en-US" sz="1200" b="0">
                          <a:effectLst/>
                          <a:latin typeface="Comic Sans MS"/>
                          <a:ea typeface="Calibri"/>
                          <a:cs typeface="Times New Roman"/>
                        </a:rPr>
                        <a:t>No of staff on sponsorship (Local)</a:t>
                      </a:r>
                      <a:endParaRPr lang="en-US" sz="1200" b="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1000"/>
                        </a:spcAft>
                      </a:pPr>
                      <a:r>
                        <a:rPr lang="en-US" sz="1200" b="0" dirty="0" smtClean="0">
                          <a:effectLst/>
                          <a:latin typeface="Comic Sans MS"/>
                          <a:ea typeface="Calibri"/>
                          <a:cs typeface="Times New Roman"/>
                        </a:rPr>
                        <a:t>0</a:t>
                      </a:r>
                      <a:endParaRPr lang="en-US" sz="1200" b="0" dirty="0">
                        <a:effectLst/>
                        <a:latin typeface="Calibri"/>
                        <a:ea typeface="Calibri"/>
                        <a:cs typeface="Times New Roman"/>
                      </a:endParaRPr>
                    </a:p>
                  </a:txBody>
                  <a:tcPr marL="68580" marR="68580" marT="0" marB="0"/>
                </a:tc>
                <a:extLst>
                  <a:ext uri="{0D108BD9-81ED-4DB2-BD59-A6C34878D82A}">
                    <a16:rowId xmlns="" xmlns:a16="http://schemas.microsoft.com/office/drawing/2014/main" val="10003"/>
                  </a:ext>
                </a:extLst>
              </a:tr>
              <a:tr h="375064">
                <a:tc>
                  <a:txBody>
                    <a:bodyPr/>
                    <a:lstStyle/>
                    <a:p>
                      <a:pPr marL="0" marR="0">
                        <a:lnSpc>
                          <a:spcPct val="115000"/>
                        </a:lnSpc>
                        <a:spcBef>
                          <a:spcPts val="0"/>
                        </a:spcBef>
                        <a:spcAft>
                          <a:spcPts val="1000"/>
                        </a:spcAft>
                      </a:pPr>
                      <a:r>
                        <a:rPr lang="en-US" sz="1200" b="0">
                          <a:effectLst/>
                          <a:latin typeface="Comic Sans MS"/>
                          <a:ea typeface="Calibri"/>
                          <a:cs typeface="Times New Roman"/>
                        </a:rPr>
                        <a:t>4</a:t>
                      </a:r>
                      <a:endParaRPr lang="en-US" sz="1200" b="0">
                        <a:effectLst/>
                        <a:latin typeface="Calibri"/>
                        <a:ea typeface="Calibri"/>
                        <a:cs typeface="Times New Roman"/>
                      </a:endParaRPr>
                    </a:p>
                  </a:txBody>
                  <a:tcPr marL="68580" marR="68580" marT="0" marB="0"/>
                </a:tc>
                <a:tc>
                  <a:txBody>
                    <a:bodyPr/>
                    <a:lstStyle/>
                    <a:p>
                      <a:pPr marL="0" marR="0">
                        <a:lnSpc>
                          <a:spcPct val="115000"/>
                        </a:lnSpc>
                        <a:spcBef>
                          <a:spcPts val="0"/>
                        </a:spcBef>
                        <a:spcAft>
                          <a:spcPts val="1000"/>
                        </a:spcAft>
                      </a:pPr>
                      <a:r>
                        <a:rPr lang="en-US" sz="1200" b="0">
                          <a:effectLst/>
                          <a:latin typeface="Comic Sans MS"/>
                          <a:ea typeface="Calibri"/>
                          <a:cs typeface="Times New Roman"/>
                        </a:rPr>
                        <a:t>No of staff given final approval for further studies 2022</a:t>
                      </a:r>
                      <a:endParaRPr lang="en-US" sz="1200" b="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1000"/>
                        </a:spcAft>
                      </a:pPr>
                      <a:r>
                        <a:rPr lang="en-US" sz="1200" b="0" dirty="0" smtClean="0">
                          <a:effectLst/>
                          <a:latin typeface="Comic Sans MS"/>
                          <a:ea typeface="Calibri"/>
                          <a:cs typeface="Times New Roman"/>
                        </a:rPr>
                        <a:t>112</a:t>
                      </a:r>
                      <a:endParaRPr lang="en-US" sz="1200" b="0" dirty="0">
                        <a:effectLst/>
                        <a:latin typeface="Calibri"/>
                        <a:ea typeface="Calibri"/>
                        <a:cs typeface="Times New Roman"/>
                      </a:endParaRPr>
                    </a:p>
                  </a:txBody>
                  <a:tcPr marL="68580" marR="68580" marT="0" marB="0"/>
                </a:tc>
                <a:extLst>
                  <a:ext uri="{0D108BD9-81ED-4DB2-BD59-A6C34878D82A}">
                    <a16:rowId xmlns="" xmlns:a16="http://schemas.microsoft.com/office/drawing/2014/main" val="10004"/>
                  </a:ext>
                </a:extLst>
              </a:tr>
              <a:tr h="201735">
                <a:tc>
                  <a:txBody>
                    <a:bodyPr/>
                    <a:lstStyle/>
                    <a:p>
                      <a:pPr marL="0" marR="0">
                        <a:lnSpc>
                          <a:spcPct val="115000"/>
                        </a:lnSpc>
                        <a:spcBef>
                          <a:spcPts val="0"/>
                        </a:spcBef>
                        <a:spcAft>
                          <a:spcPts val="1000"/>
                        </a:spcAft>
                      </a:pPr>
                      <a:r>
                        <a:rPr lang="en-US" sz="1200" b="0" dirty="0">
                          <a:effectLst/>
                          <a:latin typeface="Comic Sans MS"/>
                          <a:ea typeface="Calibri"/>
                          <a:cs typeface="Times New Roman"/>
                        </a:rPr>
                        <a:t> </a:t>
                      </a:r>
                      <a:endParaRPr lang="en-US" sz="1200" b="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1000"/>
                        </a:spcAft>
                      </a:pPr>
                      <a:r>
                        <a:rPr lang="en-US" sz="1200" b="0">
                          <a:effectLst/>
                          <a:latin typeface="Comic Sans MS"/>
                          <a:ea typeface="Calibri"/>
                          <a:cs typeface="Times New Roman"/>
                        </a:rPr>
                        <a:t>TOTAL</a:t>
                      </a:r>
                      <a:endParaRPr lang="en-US" sz="1200" b="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1000"/>
                        </a:spcAft>
                      </a:pPr>
                      <a:r>
                        <a:rPr lang="en-US" sz="1200" b="1" dirty="0" smtClean="0">
                          <a:effectLst/>
                          <a:latin typeface="Comic Sans MS"/>
                          <a:ea typeface="Calibri"/>
                          <a:cs typeface="Times New Roman"/>
                        </a:rPr>
                        <a:t>120</a:t>
                      </a:r>
                      <a:endParaRPr lang="en-US" sz="1200" b="1" dirty="0">
                        <a:effectLst/>
                        <a:latin typeface="Calibri"/>
                        <a:ea typeface="Calibri"/>
                        <a:cs typeface="Times New Roman"/>
                      </a:endParaRPr>
                    </a:p>
                  </a:txBody>
                  <a:tcPr marL="68580" marR="68580" marT="0" marB="0"/>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21615440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21</a:t>
            </a:fld>
            <a:endParaRPr lang="en-US"/>
          </a:p>
        </p:txBody>
      </p:sp>
      <p:sp>
        <p:nvSpPr>
          <p:cNvPr id="5" name="Rectangle 3"/>
          <p:cNvSpPr>
            <a:spLocks noChangeArrowheads="1"/>
          </p:cNvSpPr>
          <p:nvPr/>
        </p:nvSpPr>
        <p:spPr bwMode="auto">
          <a:xfrm>
            <a:off x="592667" y="457200"/>
            <a:ext cx="5791200" cy="43242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nSpc>
                <a:spcPct val="250000"/>
              </a:lnSpc>
            </a:pPr>
            <a:r>
              <a:rPr lang="en-US" sz="1100" b="1" u="sng" dirty="0">
                <a:latin typeface="Comic Sans MS" pitchFamily="66" charset="0"/>
              </a:rPr>
              <a:t>SUMMARY </a:t>
            </a:r>
            <a:r>
              <a:rPr lang="en-US" sz="1100" b="1" u="sng">
                <a:latin typeface="Comic Sans MS" pitchFamily="66" charset="0"/>
              </a:rPr>
              <a:t>OF </a:t>
            </a:r>
            <a:r>
              <a:rPr lang="en-US" sz="1100" b="1" u="sng" smtClean="0">
                <a:latin typeface="Comic Sans MS" pitchFamily="66" charset="0"/>
              </a:rPr>
              <a:t>4</a:t>
            </a:r>
            <a:r>
              <a:rPr lang="en-US" sz="1100" b="1" u="sng" baseline="30000" smtClean="0">
                <a:latin typeface="Comic Sans MS" pitchFamily="66" charset="0"/>
              </a:rPr>
              <a:t>th</a:t>
            </a:r>
            <a:r>
              <a:rPr lang="en-US" sz="1100" b="1" u="sng" smtClean="0">
                <a:latin typeface="Comic Sans MS" pitchFamily="66" charset="0"/>
              </a:rPr>
              <a:t>  </a:t>
            </a:r>
            <a:r>
              <a:rPr lang="en-US" sz="1100" b="1" u="sng" dirty="0">
                <a:latin typeface="Comic Sans MS" pitchFamily="66" charset="0"/>
              </a:rPr>
              <a:t>QUARTER </a:t>
            </a:r>
            <a:r>
              <a:rPr lang="en-US" sz="1100" b="1" u="sng" dirty="0" smtClean="0">
                <a:latin typeface="Comic Sans MS" pitchFamily="66" charset="0"/>
              </a:rPr>
              <a:t>2023 </a:t>
            </a:r>
            <a:r>
              <a:rPr lang="en-US" sz="1100" b="1" u="sng" dirty="0">
                <a:latin typeface="Comic Sans MS" pitchFamily="66" charset="0"/>
              </a:rPr>
              <a:t>ANALYSIS</a:t>
            </a:r>
            <a:endParaRPr lang="en-US" sz="1100" dirty="0">
              <a:latin typeface="Comic Sans MS" pitchFamily="66" charset="0"/>
            </a:endParaRPr>
          </a:p>
          <a:p>
            <a:pPr>
              <a:lnSpc>
                <a:spcPct val="250000"/>
              </a:lnSpc>
            </a:pPr>
            <a:r>
              <a:rPr lang="en-US" sz="1100" dirty="0">
                <a:latin typeface="Comic Sans MS" pitchFamily="66" charset="0"/>
              </a:rPr>
              <a:t>No of Staff on Sponsorship (local/Foreign)…………………………….. </a:t>
            </a:r>
            <a:r>
              <a:rPr lang="en-US" sz="1100" dirty="0" smtClean="0">
                <a:latin typeface="Comic Sans MS" pitchFamily="66" charset="0"/>
              </a:rPr>
              <a:t>…………………..6</a:t>
            </a:r>
            <a:endParaRPr lang="en-US" sz="1100" dirty="0">
              <a:latin typeface="Comic Sans MS" pitchFamily="66" charset="0"/>
            </a:endParaRPr>
          </a:p>
          <a:p>
            <a:pPr>
              <a:lnSpc>
                <a:spcPct val="250000"/>
              </a:lnSpc>
            </a:pPr>
            <a:r>
              <a:rPr lang="en-US" sz="1100" dirty="0">
                <a:latin typeface="Comic Sans MS" pitchFamily="66" charset="0"/>
              </a:rPr>
              <a:t>No of Staff Trained on Virtual and Physical (Local</a:t>
            </a:r>
            <a:r>
              <a:rPr lang="en-US" sz="1100" dirty="0" smtClean="0">
                <a:latin typeface="Comic Sans MS" pitchFamily="66" charset="0"/>
              </a:rPr>
              <a:t>)……………………………………..0</a:t>
            </a:r>
            <a:endParaRPr lang="en-US" sz="1100" dirty="0">
              <a:latin typeface="Comic Sans MS" pitchFamily="66" charset="0"/>
            </a:endParaRPr>
          </a:p>
          <a:p>
            <a:pPr>
              <a:lnSpc>
                <a:spcPct val="250000"/>
              </a:lnSpc>
            </a:pPr>
            <a:r>
              <a:rPr lang="en-US" sz="1100" dirty="0">
                <a:latin typeface="Comic Sans MS" pitchFamily="66" charset="0"/>
              </a:rPr>
              <a:t>No of Staff given final approval for Further Studies </a:t>
            </a:r>
            <a:r>
              <a:rPr lang="en-US" sz="1100" dirty="0" smtClean="0">
                <a:latin typeface="Comic Sans MS" pitchFamily="66" charset="0"/>
              </a:rPr>
              <a:t>……………………………..120</a:t>
            </a:r>
            <a:endParaRPr lang="en-US" sz="1100" dirty="0">
              <a:latin typeface="Comic Sans MS" pitchFamily="66" charset="0"/>
            </a:endParaRPr>
          </a:p>
          <a:p>
            <a:pPr>
              <a:lnSpc>
                <a:spcPct val="250000"/>
              </a:lnSpc>
            </a:pPr>
            <a:r>
              <a:rPr lang="en-US" sz="1100" dirty="0">
                <a:latin typeface="Comic Sans MS" pitchFamily="66" charset="0"/>
              </a:rPr>
              <a:t>No of Driving School Registered</a:t>
            </a:r>
            <a:r>
              <a:rPr lang="en-US" sz="1100" dirty="0" smtClean="0">
                <a:latin typeface="Comic Sans MS" pitchFamily="66" charset="0"/>
              </a:rPr>
              <a:t>…………………………………………….……………………….358</a:t>
            </a:r>
            <a:endParaRPr lang="en-US" sz="1100" dirty="0">
              <a:latin typeface="Comic Sans MS" pitchFamily="66" charset="0"/>
            </a:endParaRPr>
          </a:p>
          <a:p>
            <a:pPr>
              <a:lnSpc>
                <a:spcPct val="250000"/>
              </a:lnSpc>
            </a:pPr>
            <a:r>
              <a:rPr lang="en-US" sz="1100" dirty="0">
                <a:latin typeface="Comic Sans MS" pitchFamily="66" charset="0"/>
              </a:rPr>
              <a:t>No of Driving School Accredited </a:t>
            </a:r>
            <a:r>
              <a:rPr lang="en-US" sz="1100" dirty="0" smtClean="0">
                <a:latin typeface="Comic Sans MS" pitchFamily="66" charset="0"/>
              </a:rPr>
              <a:t>…………………………………………..………………………..9</a:t>
            </a:r>
            <a:endParaRPr lang="en-US" sz="1100" dirty="0">
              <a:latin typeface="Comic Sans MS" pitchFamily="66" charset="0"/>
            </a:endParaRPr>
          </a:p>
          <a:p>
            <a:pPr>
              <a:lnSpc>
                <a:spcPct val="250000"/>
              </a:lnSpc>
            </a:pPr>
            <a:r>
              <a:rPr lang="en-US" sz="1100" dirty="0">
                <a:latin typeface="Comic Sans MS" pitchFamily="66" charset="0"/>
              </a:rPr>
              <a:t>No of Trainee drivers enrolled </a:t>
            </a:r>
            <a:r>
              <a:rPr lang="en-US" sz="1100" dirty="0" smtClean="0">
                <a:latin typeface="Comic Sans MS" pitchFamily="66" charset="0"/>
              </a:rPr>
              <a:t>………………………………………………………………………	106,498</a:t>
            </a:r>
            <a:endParaRPr lang="en-US" sz="1100" dirty="0">
              <a:latin typeface="Comic Sans MS" pitchFamily="66" charset="0"/>
            </a:endParaRPr>
          </a:p>
          <a:p>
            <a:pPr>
              <a:lnSpc>
                <a:spcPct val="250000"/>
              </a:lnSpc>
            </a:pPr>
            <a:r>
              <a:rPr lang="en-US" sz="1100" dirty="0">
                <a:latin typeface="Comic Sans MS" pitchFamily="66" charset="0"/>
              </a:rPr>
              <a:t>No of Trainee drivers Graduated</a:t>
            </a:r>
            <a:r>
              <a:rPr lang="en-US" sz="1100" dirty="0" smtClean="0">
                <a:latin typeface="Comic Sans MS" pitchFamily="66" charset="0"/>
              </a:rPr>
              <a:t>…………………………………………………………………..	129,984</a:t>
            </a:r>
          </a:p>
          <a:p>
            <a:pPr>
              <a:lnSpc>
                <a:spcPct val="250000"/>
              </a:lnSpc>
            </a:pPr>
            <a:r>
              <a:rPr lang="en-US" sz="1100" dirty="0">
                <a:latin typeface="Comic Sans MS" panose="030F0702030302020204" pitchFamily="66" charset="0"/>
              </a:rPr>
              <a:t>No of Riders/Drivers Trained By FRS    </a:t>
            </a:r>
            <a:r>
              <a:rPr lang="en-US" sz="1100" dirty="0" smtClean="0">
                <a:latin typeface="Comic Sans MS" panose="030F0702030302020204" pitchFamily="66" charset="0"/>
              </a:rPr>
              <a:t>……………………………	...........................2137</a:t>
            </a:r>
            <a:endParaRPr lang="en-GB" sz="1100" dirty="0">
              <a:latin typeface="Comic Sans MS" panose="030F0702030302020204" pitchFamily="66" charset="0"/>
            </a:endParaRPr>
          </a:p>
          <a:p>
            <a:pPr>
              <a:lnSpc>
                <a:spcPct val="250000"/>
              </a:lnSpc>
            </a:pPr>
            <a:r>
              <a:rPr lang="en-US" sz="1100" dirty="0" smtClean="0">
                <a:latin typeface="Comic Sans MS" pitchFamily="66" charset="0"/>
              </a:rPr>
              <a:t>No </a:t>
            </a:r>
            <a:r>
              <a:rPr lang="en-US" sz="1100" dirty="0">
                <a:latin typeface="Comic Sans MS" pitchFamily="66" charset="0"/>
              </a:rPr>
              <a:t>of Drivers Trained By Field Command</a:t>
            </a:r>
            <a:r>
              <a:rPr lang="en-US" sz="1100" dirty="0" smtClean="0">
                <a:latin typeface="Comic Sans MS" pitchFamily="66" charset="0"/>
              </a:rPr>
              <a:t>……………………………………………………….2137</a:t>
            </a:r>
            <a:endParaRPr lang="en-US" sz="1100" dirty="0">
              <a:latin typeface="Comic Sans MS" pitchFamily="66" charset="0"/>
            </a:endParaRPr>
          </a:p>
        </p:txBody>
      </p:sp>
      <p:pic>
        <p:nvPicPr>
          <p:cNvPr id="6"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spTree>
    <p:extLst>
      <p:ext uri="{BB962C8B-B14F-4D97-AF65-F5344CB8AC3E}">
        <p14:creationId xmlns:p14="http://schemas.microsoft.com/office/powerpoint/2010/main" val="9147839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22</a:t>
            </a:fld>
            <a:endParaRPr lang="en-US"/>
          </a:p>
        </p:txBody>
      </p:sp>
      <p:pic>
        <p:nvPicPr>
          <p:cNvPr id="4"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sp>
        <p:nvSpPr>
          <p:cNvPr id="5" name="Rounded Rectangle 4"/>
          <p:cNvSpPr/>
          <p:nvPr/>
        </p:nvSpPr>
        <p:spPr>
          <a:xfrm>
            <a:off x="609601" y="228601"/>
            <a:ext cx="5715000" cy="457200"/>
          </a:xfrm>
          <a:prstGeom prst="roundRect">
            <a:avLst/>
          </a:prstGeom>
          <a:gradFill rotWithShape="0">
            <a:gsLst>
              <a:gs pos="0">
                <a:schemeClr val="tx2"/>
              </a:gs>
              <a:gs pos="50000">
                <a:schemeClr val="accent1">
                  <a:tint val="44500"/>
                  <a:satMod val="160000"/>
                </a:schemeClr>
              </a:gs>
              <a:gs pos="100000">
                <a:schemeClr val="accent1">
                  <a:tint val="23500"/>
                  <a:satMod val="160000"/>
                </a:schemeClr>
              </a:gs>
            </a:gsLst>
            <a:lin ang="5400000" scaled="0"/>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r>
              <a:rPr lang="en-US" sz="2000" dirty="0">
                <a:solidFill>
                  <a:srgbClr val="FF0000"/>
                </a:solidFill>
                <a:latin typeface="Comic Sans MS" pitchFamily="66" charset="0"/>
              </a:rPr>
              <a:t>TECHNICAL SERVICES DEPARTMENT </a:t>
            </a:r>
          </a:p>
        </p:txBody>
      </p:sp>
      <p:graphicFrame>
        <p:nvGraphicFramePr>
          <p:cNvPr id="6" name="Table 5"/>
          <p:cNvGraphicFramePr>
            <a:graphicFrameLocks noGrp="1"/>
          </p:cNvGraphicFramePr>
          <p:nvPr>
            <p:extLst>
              <p:ext uri="{D42A27DB-BD31-4B8C-83A1-F6EECF244321}">
                <p14:modId xmlns:p14="http://schemas.microsoft.com/office/powerpoint/2010/main" val="3152176892"/>
              </p:ext>
            </p:extLst>
          </p:nvPr>
        </p:nvGraphicFramePr>
        <p:xfrm>
          <a:off x="609600" y="1219201"/>
          <a:ext cx="5715000" cy="1752600"/>
        </p:xfrm>
        <a:graphic>
          <a:graphicData uri="http://schemas.openxmlformats.org/drawingml/2006/table">
            <a:tbl>
              <a:tblPr firstRow="1" bandRow="1">
                <a:tableStyleId>{5C22544A-7EE6-4342-B048-85BDC9FD1C3A}</a:tableStyleId>
              </a:tblPr>
              <a:tblGrid>
                <a:gridCol w="1428750">
                  <a:extLst>
                    <a:ext uri="{9D8B030D-6E8A-4147-A177-3AD203B41FA5}">
                      <a16:colId xmlns="" xmlns:a16="http://schemas.microsoft.com/office/drawing/2014/main" val="20000"/>
                    </a:ext>
                  </a:extLst>
                </a:gridCol>
                <a:gridCol w="1428750">
                  <a:extLst>
                    <a:ext uri="{9D8B030D-6E8A-4147-A177-3AD203B41FA5}">
                      <a16:colId xmlns="" xmlns:a16="http://schemas.microsoft.com/office/drawing/2014/main" val="20001"/>
                    </a:ext>
                  </a:extLst>
                </a:gridCol>
                <a:gridCol w="1428750">
                  <a:extLst>
                    <a:ext uri="{9D8B030D-6E8A-4147-A177-3AD203B41FA5}">
                      <a16:colId xmlns="" xmlns:a16="http://schemas.microsoft.com/office/drawing/2014/main" val="20002"/>
                    </a:ext>
                  </a:extLst>
                </a:gridCol>
                <a:gridCol w="1428750">
                  <a:extLst>
                    <a:ext uri="{9D8B030D-6E8A-4147-A177-3AD203B41FA5}">
                      <a16:colId xmlns="" xmlns:a16="http://schemas.microsoft.com/office/drawing/2014/main" val="20003"/>
                    </a:ext>
                  </a:extLst>
                </a:gridCol>
              </a:tblGrid>
              <a:tr h="292100">
                <a:tc>
                  <a:txBody>
                    <a:bodyPr/>
                    <a:lstStyle/>
                    <a:p>
                      <a:r>
                        <a:rPr lang="en-US" sz="1200" dirty="0">
                          <a:latin typeface="Comic Sans MS" pitchFamily="66" charset="0"/>
                        </a:rPr>
                        <a:t>Purpose</a:t>
                      </a:r>
                    </a:p>
                  </a:txBody>
                  <a:tcPr/>
                </a:tc>
                <a:tc>
                  <a:txBody>
                    <a:bodyPr/>
                    <a:lstStyle/>
                    <a:p>
                      <a:pPr algn="ctr"/>
                      <a:r>
                        <a:rPr lang="en-US" sz="1200" dirty="0">
                          <a:latin typeface="Comic Sans MS" pitchFamily="66" charset="0"/>
                        </a:rPr>
                        <a:t>Field</a:t>
                      </a:r>
                    </a:p>
                  </a:txBody>
                  <a:tcPr/>
                </a:tc>
                <a:tc>
                  <a:txBody>
                    <a:bodyPr/>
                    <a:lstStyle/>
                    <a:p>
                      <a:pPr algn="ctr"/>
                      <a:r>
                        <a:rPr lang="en-US" sz="1200" dirty="0">
                          <a:latin typeface="Comic Sans MS" pitchFamily="66" charset="0"/>
                        </a:rPr>
                        <a:t>RSHQ</a:t>
                      </a:r>
                    </a:p>
                  </a:txBody>
                  <a:tcPr/>
                </a:tc>
                <a:tc>
                  <a:txBody>
                    <a:bodyPr/>
                    <a:lstStyle/>
                    <a:p>
                      <a:pPr algn="ctr"/>
                      <a:r>
                        <a:rPr lang="en-US" sz="1200" dirty="0">
                          <a:latin typeface="Comic Sans MS" pitchFamily="66" charset="0"/>
                        </a:rPr>
                        <a:t>Total</a:t>
                      </a:r>
                    </a:p>
                  </a:txBody>
                  <a:tcPr/>
                </a:tc>
                <a:extLst>
                  <a:ext uri="{0D108BD9-81ED-4DB2-BD59-A6C34878D82A}">
                    <a16:rowId xmlns="" xmlns:a16="http://schemas.microsoft.com/office/drawing/2014/main" val="10000"/>
                  </a:ext>
                </a:extLst>
              </a:tr>
              <a:tr h="292100">
                <a:tc>
                  <a:txBody>
                    <a:bodyPr/>
                    <a:lstStyle/>
                    <a:p>
                      <a:r>
                        <a:rPr lang="en-US" sz="1200" dirty="0">
                          <a:latin typeface="Comic Sans MS" pitchFamily="66" charset="0"/>
                        </a:rPr>
                        <a:t>Patrol</a:t>
                      </a:r>
                    </a:p>
                  </a:txBody>
                  <a:tcPr/>
                </a:tc>
                <a:tc>
                  <a:txBody>
                    <a:bodyPr/>
                    <a:lstStyle/>
                    <a:p>
                      <a:pPr algn="ctr" fontAlgn="ctr"/>
                      <a:r>
                        <a:rPr lang="en-US" sz="1000" b="0" i="0" u="none" strike="noStrike">
                          <a:solidFill>
                            <a:srgbClr val="000000"/>
                          </a:solidFill>
                          <a:effectLst/>
                          <a:latin typeface="Comic Sans MS"/>
                        </a:rPr>
                        <a:t>768</a:t>
                      </a:r>
                    </a:p>
                  </a:txBody>
                  <a:tcPr marL="9525" marR="9525" marT="9525" marB="0" anchor="ctr"/>
                </a:tc>
                <a:tc>
                  <a:txBody>
                    <a:bodyPr/>
                    <a:lstStyle/>
                    <a:p>
                      <a:pPr algn="ctr" fontAlgn="ctr"/>
                      <a:r>
                        <a:rPr lang="en-US" sz="1000" b="0" i="0" u="none" strike="noStrike">
                          <a:solidFill>
                            <a:srgbClr val="000000"/>
                          </a:solidFill>
                          <a:effectLst/>
                          <a:latin typeface="Comic Sans MS"/>
                        </a:rPr>
                        <a:t>88</a:t>
                      </a:r>
                    </a:p>
                  </a:txBody>
                  <a:tcPr marL="9525" marR="9525" marT="9525" marB="0" anchor="ctr"/>
                </a:tc>
                <a:tc>
                  <a:txBody>
                    <a:bodyPr/>
                    <a:lstStyle/>
                    <a:p>
                      <a:pPr algn="ctr" fontAlgn="ctr"/>
                      <a:r>
                        <a:rPr lang="en-US" sz="1000" b="1" i="0" u="none" strike="noStrike">
                          <a:solidFill>
                            <a:srgbClr val="000000"/>
                          </a:solidFill>
                          <a:effectLst/>
                          <a:latin typeface="Comic Sans MS"/>
                        </a:rPr>
                        <a:t>856</a:t>
                      </a:r>
                    </a:p>
                  </a:txBody>
                  <a:tcPr marL="9525" marR="9525" marT="9525" marB="0" anchor="ctr"/>
                </a:tc>
                <a:extLst>
                  <a:ext uri="{0D108BD9-81ED-4DB2-BD59-A6C34878D82A}">
                    <a16:rowId xmlns="" xmlns:a16="http://schemas.microsoft.com/office/drawing/2014/main" val="10001"/>
                  </a:ext>
                </a:extLst>
              </a:tr>
              <a:tr h="292100">
                <a:tc>
                  <a:txBody>
                    <a:bodyPr/>
                    <a:lstStyle/>
                    <a:p>
                      <a:r>
                        <a:rPr lang="en-US" sz="1200" dirty="0">
                          <a:latin typeface="Comic Sans MS" pitchFamily="66" charset="0"/>
                        </a:rPr>
                        <a:t>Admin</a:t>
                      </a:r>
                    </a:p>
                  </a:txBody>
                  <a:tcPr/>
                </a:tc>
                <a:tc>
                  <a:txBody>
                    <a:bodyPr/>
                    <a:lstStyle/>
                    <a:p>
                      <a:pPr algn="ctr" fontAlgn="ctr"/>
                      <a:r>
                        <a:rPr lang="en-US" sz="1000" b="0" i="0" u="none" strike="noStrike">
                          <a:solidFill>
                            <a:srgbClr val="000000"/>
                          </a:solidFill>
                          <a:effectLst/>
                          <a:latin typeface="Comic Sans MS"/>
                        </a:rPr>
                        <a:t>66</a:t>
                      </a:r>
                    </a:p>
                  </a:txBody>
                  <a:tcPr marL="9525" marR="9525" marT="9525" marB="0" anchor="ctr"/>
                </a:tc>
                <a:tc>
                  <a:txBody>
                    <a:bodyPr/>
                    <a:lstStyle/>
                    <a:p>
                      <a:pPr algn="ctr" fontAlgn="ctr"/>
                      <a:r>
                        <a:rPr lang="en-US" sz="1000" b="0" i="0" u="none" strike="noStrike">
                          <a:solidFill>
                            <a:srgbClr val="000000"/>
                          </a:solidFill>
                          <a:effectLst/>
                          <a:latin typeface="Comic Sans MS"/>
                        </a:rPr>
                        <a:t>107</a:t>
                      </a:r>
                    </a:p>
                  </a:txBody>
                  <a:tcPr marL="9525" marR="9525" marT="9525" marB="0" anchor="ctr"/>
                </a:tc>
                <a:tc>
                  <a:txBody>
                    <a:bodyPr/>
                    <a:lstStyle/>
                    <a:p>
                      <a:pPr algn="ctr" fontAlgn="ctr"/>
                      <a:r>
                        <a:rPr lang="en-US" sz="1000" b="1" i="0" u="none" strike="noStrike">
                          <a:solidFill>
                            <a:srgbClr val="000000"/>
                          </a:solidFill>
                          <a:effectLst/>
                          <a:latin typeface="Comic Sans MS"/>
                        </a:rPr>
                        <a:t>173</a:t>
                      </a:r>
                    </a:p>
                  </a:txBody>
                  <a:tcPr marL="9525" marR="9525" marT="9525" marB="0" anchor="ctr"/>
                </a:tc>
                <a:extLst>
                  <a:ext uri="{0D108BD9-81ED-4DB2-BD59-A6C34878D82A}">
                    <a16:rowId xmlns="" xmlns:a16="http://schemas.microsoft.com/office/drawing/2014/main" val="10002"/>
                  </a:ext>
                </a:extLst>
              </a:tr>
              <a:tr h="292100">
                <a:tc>
                  <a:txBody>
                    <a:bodyPr/>
                    <a:lstStyle/>
                    <a:p>
                      <a:r>
                        <a:rPr lang="en-US" sz="1200" dirty="0">
                          <a:latin typeface="Comic Sans MS" pitchFamily="66" charset="0"/>
                        </a:rPr>
                        <a:t>Ambulances</a:t>
                      </a:r>
                    </a:p>
                  </a:txBody>
                  <a:tcPr/>
                </a:tc>
                <a:tc>
                  <a:txBody>
                    <a:bodyPr/>
                    <a:lstStyle/>
                    <a:p>
                      <a:pPr algn="ctr" fontAlgn="ctr"/>
                      <a:r>
                        <a:rPr lang="en-US" sz="1000" b="0" i="0" u="none" strike="noStrike">
                          <a:solidFill>
                            <a:srgbClr val="000000"/>
                          </a:solidFill>
                          <a:effectLst/>
                          <a:latin typeface="Comic Sans MS"/>
                        </a:rPr>
                        <a:t>133</a:t>
                      </a:r>
                    </a:p>
                  </a:txBody>
                  <a:tcPr marL="9525" marR="9525" marT="9525" marB="0" anchor="ctr"/>
                </a:tc>
                <a:tc>
                  <a:txBody>
                    <a:bodyPr/>
                    <a:lstStyle/>
                    <a:p>
                      <a:pPr algn="ctr" fontAlgn="ctr"/>
                      <a:r>
                        <a:rPr lang="en-US" sz="1000" b="0" i="0" u="none" strike="noStrike">
                          <a:solidFill>
                            <a:srgbClr val="000000"/>
                          </a:solidFill>
                          <a:effectLst/>
                          <a:latin typeface="Comic Sans MS"/>
                        </a:rPr>
                        <a:t>13</a:t>
                      </a:r>
                    </a:p>
                  </a:txBody>
                  <a:tcPr marL="9525" marR="9525" marT="9525" marB="0" anchor="ctr"/>
                </a:tc>
                <a:tc>
                  <a:txBody>
                    <a:bodyPr/>
                    <a:lstStyle/>
                    <a:p>
                      <a:pPr algn="ctr" fontAlgn="ctr"/>
                      <a:r>
                        <a:rPr lang="en-US" sz="1000" b="1" i="0" u="none" strike="noStrike">
                          <a:solidFill>
                            <a:srgbClr val="000000"/>
                          </a:solidFill>
                          <a:effectLst/>
                          <a:latin typeface="Comic Sans MS"/>
                        </a:rPr>
                        <a:t>146</a:t>
                      </a:r>
                    </a:p>
                  </a:txBody>
                  <a:tcPr marL="9525" marR="9525" marT="9525" marB="0" anchor="ctr"/>
                </a:tc>
                <a:extLst>
                  <a:ext uri="{0D108BD9-81ED-4DB2-BD59-A6C34878D82A}">
                    <a16:rowId xmlns="" xmlns:a16="http://schemas.microsoft.com/office/drawing/2014/main" val="10003"/>
                  </a:ext>
                </a:extLst>
              </a:tr>
              <a:tr h="292100">
                <a:tc>
                  <a:txBody>
                    <a:bodyPr/>
                    <a:lstStyle/>
                    <a:p>
                      <a:r>
                        <a:rPr lang="en-US" sz="1200" dirty="0">
                          <a:latin typeface="Comic Sans MS" pitchFamily="66" charset="0"/>
                        </a:rPr>
                        <a:t>Tow Trucks</a:t>
                      </a:r>
                    </a:p>
                  </a:txBody>
                  <a:tcPr/>
                </a:tc>
                <a:tc>
                  <a:txBody>
                    <a:bodyPr/>
                    <a:lstStyle/>
                    <a:p>
                      <a:pPr algn="ctr" fontAlgn="ctr"/>
                      <a:r>
                        <a:rPr lang="en-US" sz="1000" b="0" i="0" u="none" strike="noStrike">
                          <a:solidFill>
                            <a:srgbClr val="000000"/>
                          </a:solidFill>
                          <a:effectLst/>
                          <a:latin typeface="Comic Sans MS"/>
                        </a:rPr>
                        <a:t>27</a:t>
                      </a:r>
                    </a:p>
                  </a:txBody>
                  <a:tcPr marL="9525" marR="9525" marT="9525" marB="0" anchor="ctr"/>
                </a:tc>
                <a:tc>
                  <a:txBody>
                    <a:bodyPr/>
                    <a:lstStyle/>
                    <a:p>
                      <a:pPr algn="ctr" fontAlgn="ctr"/>
                      <a:r>
                        <a:rPr lang="en-US" sz="1000" b="0" i="0" u="none" strike="noStrike">
                          <a:solidFill>
                            <a:srgbClr val="000000"/>
                          </a:solidFill>
                          <a:effectLst/>
                          <a:latin typeface="Comic Sans MS"/>
                        </a:rPr>
                        <a:t>22</a:t>
                      </a:r>
                    </a:p>
                  </a:txBody>
                  <a:tcPr marL="9525" marR="9525" marT="9525" marB="0" anchor="ctr"/>
                </a:tc>
                <a:tc>
                  <a:txBody>
                    <a:bodyPr/>
                    <a:lstStyle/>
                    <a:p>
                      <a:pPr algn="ctr" fontAlgn="ctr"/>
                      <a:r>
                        <a:rPr lang="en-US" sz="1000" b="1" i="0" u="none" strike="noStrike">
                          <a:solidFill>
                            <a:srgbClr val="000000"/>
                          </a:solidFill>
                          <a:effectLst/>
                          <a:latin typeface="Comic Sans MS"/>
                        </a:rPr>
                        <a:t>49</a:t>
                      </a:r>
                    </a:p>
                  </a:txBody>
                  <a:tcPr marL="9525" marR="9525" marT="9525" marB="0" anchor="ctr"/>
                </a:tc>
                <a:extLst>
                  <a:ext uri="{0D108BD9-81ED-4DB2-BD59-A6C34878D82A}">
                    <a16:rowId xmlns="" xmlns:a16="http://schemas.microsoft.com/office/drawing/2014/main" val="10004"/>
                  </a:ext>
                </a:extLst>
              </a:tr>
              <a:tr h="292100">
                <a:tc>
                  <a:txBody>
                    <a:bodyPr/>
                    <a:lstStyle/>
                    <a:p>
                      <a:r>
                        <a:rPr lang="en-US" sz="1200" b="1" dirty="0">
                          <a:latin typeface="Comic Sans MS" pitchFamily="66" charset="0"/>
                        </a:rPr>
                        <a:t>Total</a:t>
                      </a:r>
                    </a:p>
                  </a:txBody>
                  <a:tcPr/>
                </a:tc>
                <a:tc>
                  <a:txBody>
                    <a:bodyPr/>
                    <a:lstStyle/>
                    <a:p>
                      <a:pPr algn="ctr" fontAlgn="ctr"/>
                      <a:r>
                        <a:rPr lang="en-US" sz="1000" b="1" i="0" u="none" strike="noStrike" dirty="0">
                          <a:solidFill>
                            <a:srgbClr val="000000"/>
                          </a:solidFill>
                          <a:effectLst/>
                          <a:latin typeface="Comic Sans MS"/>
                        </a:rPr>
                        <a:t>994</a:t>
                      </a:r>
                    </a:p>
                  </a:txBody>
                  <a:tcPr marL="9525" marR="9525" marT="9525" marB="0" anchor="ctr"/>
                </a:tc>
                <a:tc>
                  <a:txBody>
                    <a:bodyPr/>
                    <a:lstStyle/>
                    <a:p>
                      <a:pPr algn="ctr" fontAlgn="ctr"/>
                      <a:r>
                        <a:rPr lang="en-US" sz="1000" b="1" i="0" u="none" strike="noStrike">
                          <a:solidFill>
                            <a:srgbClr val="000000"/>
                          </a:solidFill>
                          <a:effectLst/>
                          <a:latin typeface="Comic Sans MS"/>
                        </a:rPr>
                        <a:t>230</a:t>
                      </a:r>
                    </a:p>
                  </a:txBody>
                  <a:tcPr marL="9525" marR="9525" marT="9525" marB="0" anchor="ctr"/>
                </a:tc>
                <a:tc>
                  <a:txBody>
                    <a:bodyPr/>
                    <a:lstStyle/>
                    <a:p>
                      <a:pPr algn="ctr" fontAlgn="ctr"/>
                      <a:r>
                        <a:rPr lang="en-US" sz="1000" b="1" i="0" u="none" strike="noStrike" dirty="0">
                          <a:solidFill>
                            <a:srgbClr val="000000"/>
                          </a:solidFill>
                          <a:effectLst/>
                          <a:latin typeface="Comic Sans MS"/>
                        </a:rPr>
                        <a:t>1224</a:t>
                      </a:r>
                    </a:p>
                  </a:txBody>
                  <a:tcPr marL="9525" marR="9525" marT="9525" marB="0" anchor="ctr"/>
                </a:tc>
                <a:extLst>
                  <a:ext uri="{0D108BD9-81ED-4DB2-BD59-A6C34878D82A}">
                    <a16:rowId xmlns="" xmlns:a16="http://schemas.microsoft.com/office/drawing/2014/main" val="10005"/>
                  </a:ext>
                </a:extLst>
              </a:tr>
            </a:tbl>
          </a:graphicData>
        </a:graphic>
      </p:graphicFrame>
      <p:sp>
        <p:nvSpPr>
          <p:cNvPr id="7" name="TextBox 6"/>
          <p:cNvSpPr txBox="1"/>
          <p:nvPr/>
        </p:nvSpPr>
        <p:spPr>
          <a:xfrm>
            <a:off x="592668" y="7086600"/>
            <a:ext cx="5294233" cy="1985159"/>
          </a:xfrm>
          <a:prstGeom prst="rect">
            <a:avLst/>
          </a:prstGeom>
          <a:noFill/>
        </p:spPr>
        <p:txBody>
          <a:bodyPr wrap="square" rtlCol="0">
            <a:spAutoFit/>
          </a:bodyPr>
          <a:lstStyle/>
          <a:p>
            <a:pPr algn="just"/>
            <a:r>
              <a:rPr lang="en-US" b="1" dirty="0">
                <a:latin typeface="Comic Sans MS" pitchFamily="66" charset="0"/>
              </a:rPr>
              <a:t>FRSC ESTATES</a:t>
            </a:r>
            <a:endParaRPr lang="en-US" dirty="0">
              <a:latin typeface="Comic Sans MS" pitchFamily="66" charset="0"/>
            </a:endParaRPr>
          </a:p>
          <a:p>
            <a:pPr>
              <a:lnSpc>
                <a:spcPct val="250000"/>
              </a:lnSpc>
            </a:pPr>
            <a:r>
              <a:rPr lang="en-US" sz="1200" dirty="0" smtClean="0">
                <a:latin typeface="Comic Sans MS" panose="030F0702030302020204" pitchFamily="66" charset="0"/>
              </a:rPr>
              <a:t>Number of staff quarters owned    -	114	</a:t>
            </a:r>
          </a:p>
          <a:p>
            <a:pPr>
              <a:lnSpc>
                <a:spcPct val="250000"/>
              </a:lnSpc>
            </a:pPr>
            <a:r>
              <a:rPr lang="en-US" sz="1200" dirty="0" smtClean="0">
                <a:latin typeface="Comic Sans MS" panose="030F0702030302020204" pitchFamily="66" charset="0"/>
              </a:rPr>
              <a:t>Number of staff quarters rented   -	19	</a:t>
            </a:r>
          </a:p>
          <a:p>
            <a:pPr>
              <a:lnSpc>
                <a:spcPct val="250000"/>
              </a:lnSpc>
            </a:pPr>
            <a:r>
              <a:rPr lang="en-US" sz="1200" dirty="0" smtClean="0">
                <a:latin typeface="Comic Sans MS" panose="030F0702030302020204" pitchFamily="66" charset="0"/>
              </a:rPr>
              <a:t>Total number of staff quarters      -	133</a:t>
            </a:r>
            <a:r>
              <a:rPr lang="en-US" dirty="0" smtClean="0"/>
              <a:t>	</a:t>
            </a:r>
            <a:endParaRPr lang="en-US" dirty="0"/>
          </a:p>
        </p:txBody>
      </p:sp>
      <p:sp>
        <p:nvSpPr>
          <p:cNvPr id="8" name="TextBox 7"/>
          <p:cNvSpPr txBox="1"/>
          <p:nvPr/>
        </p:nvSpPr>
        <p:spPr>
          <a:xfrm>
            <a:off x="685800" y="762001"/>
            <a:ext cx="4066854" cy="307777"/>
          </a:xfrm>
          <a:prstGeom prst="rect">
            <a:avLst/>
          </a:prstGeom>
          <a:noFill/>
        </p:spPr>
        <p:txBody>
          <a:bodyPr wrap="square" rtlCol="0">
            <a:spAutoFit/>
          </a:bodyPr>
          <a:lstStyle/>
          <a:p>
            <a:r>
              <a:rPr lang="en-US" sz="1400" b="1" dirty="0">
                <a:latin typeface="Comic Sans MS" pitchFamily="66" charset="0"/>
              </a:rPr>
              <a:t>Table 18: Number of FRSC Vehicles</a:t>
            </a:r>
          </a:p>
        </p:txBody>
      </p:sp>
      <p:sp>
        <p:nvSpPr>
          <p:cNvPr id="3073" name="Rectangle 1"/>
          <p:cNvSpPr>
            <a:spLocks noChangeArrowheads="1"/>
          </p:cNvSpPr>
          <p:nvPr/>
        </p:nvSpPr>
        <p:spPr bwMode="auto">
          <a:xfrm>
            <a:off x="685800" y="5486400"/>
            <a:ext cx="3941590"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lang="en-US" sz="1400" b="1" dirty="0">
                <a:latin typeface="Comic Sans MS" pitchFamily="66" charset="0"/>
                <a:ea typeface="Calibri" pitchFamily="34" charset="0"/>
                <a:cs typeface="Times New Roman" pitchFamily="18" charset="0"/>
              </a:rPr>
              <a:t>Table 19: </a:t>
            </a:r>
            <a:r>
              <a:rPr lang="en-US" sz="1400" b="1" dirty="0">
                <a:latin typeface="Comic Sans MS" pitchFamily="66" charset="0"/>
              </a:rPr>
              <a:t>Summary of FRSC Bikes</a:t>
            </a:r>
            <a:endParaRPr kumimoji="0" lang="en-US" sz="1400" b="1" i="0" strike="noStrike" cap="none" normalizeH="0" baseline="0" dirty="0">
              <a:ln>
                <a:noFill/>
              </a:ln>
              <a:solidFill>
                <a:schemeClr val="tx1"/>
              </a:solidFill>
              <a:effectLst/>
              <a:latin typeface="Comic Sans MS" pitchFamily="66" charset="0"/>
              <a:cs typeface="Arial" pitchFamily="34"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3579456777"/>
              </p:ext>
            </p:extLst>
          </p:nvPr>
        </p:nvGraphicFramePr>
        <p:xfrm>
          <a:off x="1167346" y="5943600"/>
          <a:ext cx="3429000" cy="828039"/>
        </p:xfrm>
        <a:graphic>
          <a:graphicData uri="http://schemas.openxmlformats.org/drawingml/2006/table">
            <a:tbl>
              <a:tblPr firstRow="1" bandRow="1">
                <a:tableStyleId>{5C22544A-7EE6-4342-B048-85BDC9FD1C3A}</a:tableStyleId>
              </a:tblPr>
              <a:tblGrid>
                <a:gridCol w="1143000">
                  <a:extLst>
                    <a:ext uri="{9D8B030D-6E8A-4147-A177-3AD203B41FA5}">
                      <a16:colId xmlns="" xmlns:a16="http://schemas.microsoft.com/office/drawing/2014/main" val="20000"/>
                    </a:ext>
                  </a:extLst>
                </a:gridCol>
                <a:gridCol w="1143000">
                  <a:extLst>
                    <a:ext uri="{9D8B030D-6E8A-4147-A177-3AD203B41FA5}">
                      <a16:colId xmlns="" xmlns:a16="http://schemas.microsoft.com/office/drawing/2014/main" val="20001"/>
                    </a:ext>
                  </a:extLst>
                </a:gridCol>
                <a:gridCol w="1143000">
                  <a:extLst>
                    <a:ext uri="{9D8B030D-6E8A-4147-A177-3AD203B41FA5}">
                      <a16:colId xmlns="" xmlns:a16="http://schemas.microsoft.com/office/drawing/2014/main" val="20002"/>
                    </a:ext>
                  </a:extLst>
                </a:gridCol>
              </a:tblGrid>
              <a:tr h="228600">
                <a:tc>
                  <a:txBody>
                    <a:bodyPr/>
                    <a:lstStyle/>
                    <a:p>
                      <a:pPr algn="ctr"/>
                      <a:r>
                        <a:rPr lang="en-US" sz="1200" dirty="0">
                          <a:latin typeface="Comic Sans MS" pitchFamily="66" charset="0"/>
                        </a:rPr>
                        <a:t>Field</a:t>
                      </a:r>
                      <a:r>
                        <a:rPr lang="en-US" sz="1200" baseline="0" dirty="0">
                          <a:latin typeface="Comic Sans MS" pitchFamily="66" charset="0"/>
                        </a:rPr>
                        <a:t> Commands</a:t>
                      </a:r>
                      <a:endParaRPr lang="en-US" sz="1200" dirty="0">
                        <a:latin typeface="Comic Sans MS" pitchFamily="66" charset="0"/>
                      </a:endParaRPr>
                    </a:p>
                  </a:txBody>
                  <a:tcPr/>
                </a:tc>
                <a:tc>
                  <a:txBody>
                    <a:bodyPr/>
                    <a:lstStyle/>
                    <a:p>
                      <a:pPr algn="ctr"/>
                      <a:r>
                        <a:rPr lang="en-US" sz="1200" dirty="0">
                          <a:latin typeface="Comic Sans MS" pitchFamily="66" charset="0"/>
                        </a:rPr>
                        <a:t>RSHQ</a:t>
                      </a:r>
                    </a:p>
                  </a:txBody>
                  <a:tcPr/>
                </a:tc>
                <a:tc>
                  <a:txBody>
                    <a:bodyPr/>
                    <a:lstStyle/>
                    <a:p>
                      <a:pPr algn="ctr"/>
                      <a:r>
                        <a:rPr lang="en-US" sz="1200" dirty="0">
                          <a:latin typeface="Comic Sans MS" pitchFamily="66" charset="0"/>
                        </a:rPr>
                        <a:t>Total</a:t>
                      </a:r>
                    </a:p>
                  </a:txBody>
                  <a:tcPr/>
                </a:tc>
                <a:extLst>
                  <a:ext uri="{0D108BD9-81ED-4DB2-BD59-A6C34878D82A}">
                    <a16:rowId xmlns="" xmlns:a16="http://schemas.microsoft.com/office/drawing/2014/main" val="10000"/>
                  </a:ext>
                </a:extLst>
              </a:tr>
              <a:tr h="370839">
                <a:tc>
                  <a:txBody>
                    <a:bodyPr/>
                    <a:lstStyle/>
                    <a:p>
                      <a:pPr algn="ctr" fontAlgn="ctr"/>
                      <a:r>
                        <a:rPr lang="en-US" sz="1000" b="0" i="0" u="none" strike="noStrike" dirty="0">
                          <a:solidFill>
                            <a:srgbClr val="000000"/>
                          </a:solidFill>
                          <a:effectLst/>
                          <a:latin typeface="Comic Sans MS"/>
                        </a:rPr>
                        <a:t>205</a:t>
                      </a:r>
                    </a:p>
                  </a:txBody>
                  <a:tcPr marL="9525" marR="9525" marT="9525" marB="0" anchor="ctr"/>
                </a:tc>
                <a:tc>
                  <a:txBody>
                    <a:bodyPr/>
                    <a:lstStyle/>
                    <a:p>
                      <a:pPr algn="ctr" fontAlgn="ctr"/>
                      <a:r>
                        <a:rPr lang="en-US" sz="1000" b="0" i="0" u="none" strike="noStrike">
                          <a:solidFill>
                            <a:srgbClr val="000000"/>
                          </a:solidFill>
                          <a:effectLst/>
                          <a:latin typeface="Comic Sans MS"/>
                        </a:rPr>
                        <a:t>57</a:t>
                      </a:r>
                    </a:p>
                  </a:txBody>
                  <a:tcPr marL="9525" marR="9525" marT="9525" marB="0" anchor="ctr"/>
                </a:tc>
                <a:tc>
                  <a:txBody>
                    <a:bodyPr/>
                    <a:lstStyle/>
                    <a:p>
                      <a:pPr algn="ctr" fontAlgn="ctr"/>
                      <a:r>
                        <a:rPr lang="en-US" sz="1000" b="1" i="0" u="none" strike="noStrike" dirty="0">
                          <a:solidFill>
                            <a:srgbClr val="000000"/>
                          </a:solidFill>
                          <a:effectLst/>
                          <a:latin typeface="Comic Sans MS"/>
                        </a:rPr>
                        <a:t>262</a:t>
                      </a:r>
                    </a:p>
                  </a:txBody>
                  <a:tcPr marL="9525" marR="9525" marT="9525" marB="0" anchor="ctr"/>
                </a:tc>
                <a:extLst>
                  <a:ext uri="{0D108BD9-81ED-4DB2-BD59-A6C34878D82A}">
                    <a16:rowId xmlns="" xmlns:a16="http://schemas.microsoft.com/office/drawing/2014/main" val="10001"/>
                  </a:ext>
                </a:extLst>
              </a:tr>
            </a:tbl>
          </a:graphicData>
        </a:graphic>
      </p:graphicFrame>
      <p:graphicFrame>
        <p:nvGraphicFramePr>
          <p:cNvPr id="12" name="Chart 11"/>
          <p:cNvGraphicFramePr>
            <a:graphicFrameLocks/>
          </p:cNvGraphicFramePr>
          <p:nvPr>
            <p:extLst>
              <p:ext uri="{D42A27DB-BD31-4B8C-83A1-F6EECF244321}">
                <p14:modId xmlns:p14="http://schemas.microsoft.com/office/powerpoint/2010/main" val="2820450288"/>
              </p:ext>
            </p:extLst>
          </p:nvPr>
        </p:nvGraphicFramePr>
        <p:xfrm>
          <a:off x="914400" y="3148268"/>
          <a:ext cx="4876799" cy="218573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763718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1294668754"/>
              </p:ext>
            </p:extLst>
          </p:nvPr>
        </p:nvGraphicFramePr>
        <p:xfrm>
          <a:off x="609600" y="381002"/>
          <a:ext cx="5731510" cy="5993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609600" y="1219201"/>
            <a:ext cx="5257800" cy="276999"/>
          </a:xfrm>
          <a:prstGeom prst="rect">
            <a:avLst/>
          </a:prstGeom>
          <a:noFill/>
        </p:spPr>
        <p:txBody>
          <a:bodyPr wrap="square" rtlCol="0">
            <a:spAutoFit/>
          </a:bodyPr>
          <a:lstStyle/>
          <a:p>
            <a:r>
              <a:rPr lang="en-US" sz="1200" b="1" dirty="0">
                <a:latin typeface="Comic Sans MS" pitchFamily="66" charset="0"/>
              </a:rPr>
              <a:t>Table 20: </a:t>
            </a:r>
            <a:r>
              <a:rPr lang="en-US" sz="1200" dirty="0">
                <a:latin typeface="Comic Sans MS" pitchFamily="66" charset="0"/>
              </a:rPr>
              <a:t>Summary of Activities  </a:t>
            </a:r>
          </a:p>
        </p:txBody>
      </p:sp>
      <p:sp>
        <p:nvSpPr>
          <p:cNvPr id="12" name="Footer Placeholder 11"/>
          <p:cNvSpPr>
            <a:spLocks noGrp="1"/>
          </p:cNvSpPr>
          <p:nvPr>
            <p:ph type="ftr" sz="quarter" idx="11"/>
          </p:nvPr>
        </p:nvSpPr>
        <p:spPr/>
        <p:txBody>
          <a:bodyPr/>
          <a:lstStyle/>
          <a:p>
            <a:r>
              <a:rPr lang="en-US"/>
              <a:t>FRSC Statistical Digest</a:t>
            </a:r>
          </a:p>
        </p:txBody>
      </p:sp>
      <p:sp>
        <p:nvSpPr>
          <p:cNvPr id="11" name="Slide Number Placeholder 10"/>
          <p:cNvSpPr>
            <a:spLocks noGrp="1"/>
          </p:cNvSpPr>
          <p:nvPr>
            <p:ph type="sldNum" sz="quarter" idx="12"/>
          </p:nvPr>
        </p:nvSpPr>
        <p:spPr/>
        <p:txBody>
          <a:bodyPr/>
          <a:lstStyle/>
          <a:p>
            <a:fld id="{E3F61258-AD20-49F9-B190-9552A83199C4}" type="slidenum">
              <a:rPr lang="en-US" smtClean="0"/>
              <a:pPr/>
              <a:t>23</a:t>
            </a:fld>
            <a:endParaRPr lang="en-US"/>
          </a:p>
        </p:txBody>
      </p:sp>
      <p:pic>
        <p:nvPicPr>
          <p:cNvPr id="8" name="Picture 2"/>
          <p:cNvPicPr>
            <a:picLocks noChangeAspect="1" noChangeArrowheads="1"/>
          </p:cNvPicPr>
          <p:nvPr/>
        </p:nvPicPr>
        <p:blipFill>
          <a:blip r:embed="rId7" cstate="print"/>
          <a:srcRect/>
          <a:stretch>
            <a:fillRect/>
          </a:stretch>
        </p:blipFill>
        <p:spPr bwMode="auto">
          <a:xfrm>
            <a:off x="0" y="0"/>
            <a:ext cx="457200" cy="9906000"/>
          </a:xfrm>
          <a:prstGeom prst="rect">
            <a:avLst/>
          </a:prstGeom>
          <a:noFill/>
          <a:ln w="9525">
            <a:noFill/>
            <a:miter lim="800000"/>
            <a:headEnd/>
            <a:tailEnd/>
          </a:ln>
        </p:spPr>
      </p:pic>
      <p:graphicFrame>
        <p:nvGraphicFramePr>
          <p:cNvPr id="9" name="Table 8"/>
          <p:cNvGraphicFramePr>
            <a:graphicFrameLocks noGrp="1"/>
          </p:cNvGraphicFramePr>
          <p:nvPr>
            <p:extLst>
              <p:ext uri="{D42A27DB-BD31-4B8C-83A1-F6EECF244321}">
                <p14:modId xmlns:p14="http://schemas.microsoft.com/office/powerpoint/2010/main" val="203206533"/>
              </p:ext>
            </p:extLst>
          </p:nvPr>
        </p:nvGraphicFramePr>
        <p:xfrm>
          <a:off x="685799" y="1676401"/>
          <a:ext cx="4953001" cy="5893165"/>
        </p:xfrm>
        <a:graphic>
          <a:graphicData uri="http://schemas.openxmlformats.org/drawingml/2006/table">
            <a:tbl>
              <a:tblPr/>
              <a:tblGrid>
                <a:gridCol w="370929">
                  <a:extLst>
                    <a:ext uri="{9D8B030D-6E8A-4147-A177-3AD203B41FA5}">
                      <a16:colId xmlns="" xmlns:a16="http://schemas.microsoft.com/office/drawing/2014/main" val="20000"/>
                    </a:ext>
                  </a:extLst>
                </a:gridCol>
                <a:gridCol w="2618326">
                  <a:extLst>
                    <a:ext uri="{9D8B030D-6E8A-4147-A177-3AD203B41FA5}">
                      <a16:colId xmlns="" xmlns:a16="http://schemas.microsoft.com/office/drawing/2014/main" val="20001"/>
                    </a:ext>
                  </a:extLst>
                </a:gridCol>
                <a:gridCol w="981873">
                  <a:extLst>
                    <a:ext uri="{9D8B030D-6E8A-4147-A177-3AD203B41FA5}">
                      <a16:colId xmlns="" xmlns:a16="http://schemas.microsoft.com/office/drawing/2014/main" val="20002"/>
                    </a:ext>
                  </a:extLst>
                </a:gridCol>
                <a:gridCol w="981873">
                  <a:extLst>
                    <a:ext uri="{9D8B030D-6E8A-4147-A177-3AD203B41FA5}">
                      <a16:colId xmlns="" xmlns:a16="http://schemas.microsoft.com/office/drawing/2014/main" val="20003"/>
                    </a:ext>
                  </a:extLst>
                </a:gridCol>
              </a:tblGrid>
              <a:tr h="390269">
                <a:tc>
                  <a:txBody>
                    <a:bodyPr/>
                    <a:lstStyle/>
                    <a:p>
                      <a:pPr marL="0" marR="0" algn="ctr">
                        <a:lnSpc>
                          <a:spcPct val="115000"/>
                        </a:lnSpc>
                        <a:spcBef>
                          <a:spcPts val="0"/>
                        </a:spcBef>
                        <a:spcAft>
                          <a:spcPts val="0"/>
                        </a:spcAft>
                      </a:pPr>
                      <a:r>
                        <a:rPr lang="en-US" sz="1000" dirty="0">
                          <a:solidFill>
                            <a:schemeClr val="bg1"/>
                          </a:solidFill>
                          <a:latin typeface="Comic Sans MS" pitchFamily="66" charset="0"/>
                          <a:ea typeface="Times New Roman"/>
                          <a:cs typeface="Times New Roman"/>
                        </a:rPr>
                        <a:t>S/N</a:t>
                      </a: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marL="0" marR="0">
                        <a:lnSpc>
                          <a:spcPct val="115000"/>
                        </a:lnSpc>
                        <a:spcBef>
                          <a:spcPts val="0"/>
                        </a:spcBef>
                        <a:spcAft>
                          <a:spcPts val="0"/>
                        </a:spcAft>
                      </a:pPr>
                      <a:r>
                        <a:rPr lang="en-US" sz="1000" dirty="0">
                          <a:solidFill>
                            <a:schemeClr val="bg1"/>
                          </a:solidFill>
                          <a:latin typeface="Comic Sans MS" pitchFamily="66" charset="0"/>
                          <a:ea typeface="Times New Roman"/>
                          <a:cs typeface="Times New Roman"/>
                        </a:rPr>
                        <a:t>SUBJECT  MATTER</a:t>
                      </a: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marL="0" marR="0" algn="ctr">
                        <a:lnSpc>
                          <a:spcPct val="115000"/>
                        </a:lnSpc>
                        <a:spcBef>
                          <a:spcPts val="0"/>
                        </a:spcBef>
                        <a:spcAft>
                          <a:spcPts val="0"/>
                        </a:spcAft>
                      </a:pPr>
                      <a:r>
                        <a:rPr lang="en-US" sz="1000" dirty="0" smtClean="0">
                          <a:solidFill>
                            <a:schemeClr val="bg1"/>
                          </a:solidFill>
                          <a:latin typeface="Comic Sans MS" pitchFamily="66" charset="0"/>
                          <a:ea typeface="Times New Roman"/>
                          <a:cs typeface="Times New Roman"/>
                        </a:rPr>
                        <a:t>3</a:t>
                      </a:r>
                      <a:r>
                        <a:rPr lang="en-US" sz="1000" baseline="30000" dirty="0" smtClean="0">
                          <a:solidFill>
                            <a:schemeClr val="bg1"/>
                          </a:solidFill>
                          <a:latin typeface="Comic Sans MS" pitchFamily="66" charset="0"/>
                          <a:ea typeface="Times New Roman"/>
                          <a:cs typeface="Times New Roman"/>
                        </a:rPr>
                        <a:t>rd</a:t>
                      </a:r>
                      <a:r>
                        <a:rPr lang="en-US" sz="1000" baseline="0" dirty="0" smtClean="0">
                          <a:solidFill>
                            <a:schemeClr val="bg1"/>
                          </a:solidFill>
                          <a:latin typeface="Comic Sans MS" pitchFamily="66" charset="0"/>
                          <a:ea typeface="Times New Roman"/>
                          <a:cs typeface="Times New Roman"/>
                        </a:rPr>
                        <a:t> </a:t>
                      </a:r>
                      <a:r>
                        <a:rPr lang="en-US" sz="1000" dirty="0" smtClean="0">
                          <a:solidFill>
                            <a:schemeClr val="bg1"/>
                          </a:solidFill>
                          <a:latin typeface="Comic Sans MS" pitchFamily="66" charset="0"/>
                          <a:ea typeface="Times New Roman"/>
                          <a:cs typeface="Times New Roman"/>
                        </a:rPr>
                        <a:t>Quarter  2023</a:t>
                      </a:r>
                      <a:endParaRPr lang="en-US" sz="1000" dirty="0">
                        <a:solidFill>
                          <a:schemeClr val="bg1"/>
                        </a:solidFill>
                        <a:latin typeface="Comic Sans MS" pitchFamily="66" charset="0"/>
                        <a:ea typeface="Times New Roman"/>
                        <a:cs typeface="Times New Roman"/>
                      </a:endParaRP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000" baseline="0" dirty="0" smtClean="0">
                          <a:solidFill>
                            <a:schemeClr val="bg1"/>
                          </a:solidFill>
                          <a:latin typeface="Comic Sans MS" pitchFamily="66" charset="0"/>
                          <a:ea typeface="Times New Roman"/>
                          <a:cs typeface="Times New Roman"/>
                        </a:rPr>
                        <a:t>4</a:t>
                      </a:r>
                      <a:r>
                        <a:rPr lang="en-US" sz="1000" baseline="30000" dirty="0" smtClean="0">
                          <a:solidFill>
                            <a:schemeClr val="bg1"/>
                          </a:solidFill>
                          <a:latin typeface="Comic Sans MS" pitchFamily="66" charset="0"/>
                          <a:ea typeface="Times New Roman"/>
                          <a:cs typeface="Times New Roman"/>
                        </a:rPr>
                        <a:t>th</a:t>
                      </a:r>
                      <a:r>
                        <a:rPr lang="en-US" sz="1000" baseline="0" dirty="0" smtClean="0">
                          <a:solidFill>
                            <a:schemeClr val="bg1"/>
                          </a:solidFill>
                          <a:latin typeface="Comic Sans MS" pitchFamily="66" charset="0"/>
                          <a:ea typeface="Times New Roman"/>
                          <a:cs typeface="Times New Roman"/>
                        </a:rPr>
                        <a:t> </a:t>
                      </a:r>
                      <a:r>
                        <a:rPr lang="en-US" sz="1000" dirty="0" smtClean="0">
                          <a:solidFill>
                            <a:schemeClr val="bg1"/>
                          </a:solidFill>
                          <a:latin typeface="Comic Sans MS" pitchFamily="66" charset="0"/>
                          <a:ea typeface="Times New Roman"/>
                          <a:cs typeface="Times New Roman"/>
                        </a:rPr>
                        <a:t>Quarter  2023</a:t>
                      </a: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extLst>
                  <a:ext uri="{0D108BD9-81ED-4DB2-BD59-A6C34878D82A}">
                    <a16:rowId xmlns="" xmlns:a16="http://schemas.microsoft.com/office/drawing/2014/main" val="10000"/>
                  </a:ext>
                </a:extLst>
              </a:tr>
              <a:tr h="447930">
                <a:tc>
                  <a:txBody>
                    <a:bodyPr/>
                    <a:lstStyle/>
                    <a:p>
                      <a:pPr marL="0" marR="0" algn="ctr">
                        <a:lnSpc>
                          <a:spcPct val="115000"/>
                        </a:lnSpc>
                        <a:spcBef>
                          <a:spcPts val="0"/>
                        </a:spcBef>
                        <a:spcAft>
                          <a:spcPts val="0"/>
                        </a:spcAft>
                      </a:pPr>
                      <a:r>
                        <a:rPr lang="en-US" sz="1000" dirty="0">
                          <a:latin typeface="Comic Sans MS" pitchFamily="66" charset="0"/>
                          <a:ea typeface="Times New Roman"/>
                          <a:cs typeface="Times New Roman"/>
                        </a:rPr>
                        <a:t>a. </a:t>
                      </a: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a:lnSpc>
                          <a:spcPct val="115000"/>
                        </a:lnSpc>
                        <a:spcBef>
                          <a:spcPts val="0"/>
                        </a:spcBef>
                        <a:spcAft>
                          <a:spcPts val="0"/>
                        </a:spcAft>
                      </a:pPr>
                      <a:r>
                        <a:rPr lang="en-US" sz="1000" dirty="0">
                          <a:latin typeface="Comic Sans MS" pitchFamily="66" charset="0"/>
                          <a:ea typeface="Times New Roman"/>
                          <a:cs typeface="Times New Roman"/>
                        </a:rPr>
                        <a:t>Number of Mobile Court sessions conducted within   the quarter</a:t>
                      </a: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algn="ctr">
                        <a:lnSpc>
                          <a:spcPct val="115000"/>
                        </a:lnSpc>
                        <a:spcBef>
                          <a:spcPts val="0"/>
                        </a:spcBef>
                        <a:spcAft>
                          <a:spcPts val="0"/>
                        </a:spcAft>
                      </a:pPr>
                      <a:r>
                        <a:rPr lang="en-US" sz="1000" dirty="0" smtClean="0">
                          <a:latin typeface="Comic Sans MS" pitchFamily="66" charset="0"/>
                          <a:ea typeface="Times New Roman"/>
                          <a:cs typeface="Times New Roman"/>
                        </a:rPr>
                        <a:t>10</a:t>
                      </a:r>
                      <a:endParaRPr lang="en-US" sz="1000" dirty="0">
                        <a:latin typeface="Comic Sans MS" pitchFamily="66" charset="0"/>
                        <a:ea typeface="Times New Roman"/>
                        <a:cs typeface="Times New Roman"/>
                      </a:endParaRP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algn="ctr">
                        <a:lnSpc>
                          <a:spcPct val="115000"/>
                        </a:lnSpc>
                        <a:spcBef>
                          <a:spcPts val="0"/>
                        </a:spcBef>
                        <a:spcAft>
                          <a:spcPts val="0"/>
                        </a:spcAft>
                      </a:pPr>
                      <a:r>
                        <a:rPr lang="en-US" sz="1000">
                          <a:solidFill>
                            <a:srgbClr val="000000"/>
                          </a:solidFill>
                          <a:effectLst/>
                          <a:latin typeface="Comic Sans MS"/>
                          <a:ea typeface="Times New Roman"/>
                          <a:cs typeface="Calibri"/>
                        </a:rPr>
                        <a:t>34</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 xmlns:a16="http://schemas.microsoft.com/office/drawing/2014/main" val="10001"/>
                  </a:ext>
                </a:extLst>
              </a:tr>
              <a:tr h="657990">
                <a:tc>
                  <a:txBody>
                    <a:bodyPr/>
                    <a:lstStyle/>
                    <a:p>
                      <a:pPr marL="0" marR="0" algn="ctr">
                        <a:lnSpc>
                          <a:spcPct val="115000"/>
                        </a:lnSpc>
                        <a:spcBef>
                          <a:spcPts val="0"/>
                        </a:spcBef>
                        <a:spcAft>
                          <a:spcPts val="0"/>
                        </a:spcAft>
                      </a:pPr>
                      <a:r>
                        <a:rPr lang="en-US" sz="1000" dirty="0">
                          <a:latin typeface="Comic Sans MS" pitchFamily="66" charset="0"/>
                          <a:ea typeface="Times New Roman"/>
                          <a:cs typeface="Times New Roman"/>
                        </a:rPr>
                        <a:t>b</a:t>
                      </a: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a:lnSpc>
                          <a:spcPct val="115000"/>
                        </a:lnSpc>
                        <a:spcBef>
                          <a:spcPts val="0"/>
                        </a:spcBef>
                        <a:spcAft>
                          <a:spcPts val="0"/>
                        </a:spcAft>
                      </a:pPr>
                      <a:r>
                        <a:rPr lang="en-US" sz="1000" dirty="0">
                          <a:latin typeface="Comic Sans MS" pitchFamily="66" charset="0"/>
                          <a:ea typeface="Times New Roman"/>
                          <a:cs typeface="Times New Roman"/>
                        </a:rPr>
                        <a:t>Number of Offenders  Prosecuted</a:t>
                      </a:r>
                    </a:p>
                    <a:p>
                      <a:pPr marL="0" marR="0">
                        <a:lnSpc>
                          <a:spcPct val="115000"/>
                        </a:lnSpc>
                        <a:spcBef>
                          <a:spcPts val="0"/>
                        </a:spcBef>
                        <a:spcAft>
                          <a:spcPts val="0"/>
                        </a:spcAft>
                      </a:pPr>
                      <a:r>
                        <a:rPr lang="en-US" sz="1000" dirty="0">
                          <a:latin typeface="Comic Sans MS" pitchFamily="66" charset="0"/>
                          <a:ea typeface="Times New Roman"/>
                          <a:cs typeface="Times New Roman"/>
                        </a:rPr>
                        <a:t>Number of Offenders convicted</a:t>
                      </a:r>
                    </a:p>
                    <a:p>
                      <a:pPr marL="0" marR="0">
                        <a:lnSpc>
                          <a:spcPct val="115000"/>
                        </a:lnSpc>
                        <a:spcBef>
                          <a:spcPts val="0"/>
                        </a:spcBef>
                        <a:spcAft>
                          <a:spcPts val="0"/>
                        </a:spcAft>
                      </a:pPr>
                      <a:r>
                        <a:rPr lang="en-US" sz="1000" dirty="0">
                          <a:latin typeface="Comic Sans MS" pitchFamily="66" charset="0"/>
                          <a:ea typeface="Times New Roman"/>
                          <a:cs typeface="Times New Roman"/>
                        </a:rPr>
                        <a:t>Number of Offenders Acquitted</a:t>
                      </a: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a:r>
                        <a:rPr lang="en-GB" sz="1000" dirty="0" smtClean="0">
                          <a:latin typeface="Comic Sans MS" panose="030F0702030302020204" pitchFamily="66" charset="0"/>
                        </a:rPr>
                        <a:t>276</a:t>
                      </a:r>
                    </a:p>
                    <a:p>
                      <a:pPr algn="ctr"/>
                      <a:r>
                        <a:rPr lang="en-GB" sz="1000" dirty="0" smtClean="0">
                          <a:latin typeface="Comic Sans MS" panose="030F0702030302020204" pitchFamily="66" charset="0"/>
                        </a:rPr>
                        <a:t>245</a:t>
                      </a:r>
                    </a:p>
                    <a:p>
                      <a:pPr algn="ctr"/>
                      <a:r>
                        <a:rPr lang="en-GB" sz="1000" dirty="0" smtClean="0">
                          <a:latin typeface="Comic Sans MS" panose="030F0702030302020204" pitchFamily="66" charset="0"/>
                        </a:rPr>
                        <a:t>29</a:t>
                      </a:r>
                      <a:endParaRPr lang="en-GB" sz="1000" dirty="0">
                        <a:latin typeface="Comic Sans MS" panose="030F0702030302020204" pitchFamily="66" charset="0"/>
                      </a:endParaRP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algn="ctr">
                        <a:lnSpc>
                          <a:spcPct val="115000"/>
                        </a:lnSpc>
                        <a:spcBef>
                          <a:spcPts val="0"/>
                        </a:spcBef>
                        <a:spcAft>
                          <a:spcPts val="0"/>
                        </a:spcAft>
                      </a:pPr>
                      <a:r>
                        <a:rPr lang="en-US" sz="1000">
                          <a:solidFill>
                            <a:srgbClr val="000000"/>
                          </a:solidFill>
                          <a:effectLst/>
                          <a:latin typeface="Comic Sans MS"/>
                          <a:ea typeface="Times New Roman"/>
                          <a:cs typeface="Calibri"/>
                        </a:rPr>
                        <a:t>1,130</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 xmlns:a16="http://schemas.microsoft.com/office/drawing/2014/main" val="10002"/>
                  </a:ext>
                </a:extLst>
              </a:tr>
              <a:tr h="390269">
                <a:tc>
                  <a:txBody>
                    <a:bodyPr/>
                    <a:lstStyle/>
                    <a:p>
                      <a:pPr marL="0" marR="0" algn="ctr">
                        <a:lnSpc>
                          <a:spcPct val="115000"/>
                        </a:lnSpc>
                        <a:spcBef>
                          <a:spcPts val="0"/>
                        </a:spcBef>
                        <a:spcAft>
                          <a:spcPts val="0"/>
                        </a:spcAft>
                      </a:pPr>
                      <a:r>
                        <a:rPr lang="en-US" sz="1000" dirty="0">
                          <a:latin typeface="Comic Sans MS" pitchFamily="66" charset="0"/>
                          <a:ea typeface="Times New Roman"/>
                          <a:cs typeface="Times New Roman"/>
                        </a:rPr>
                        <a:t>c.</a:t>
                      </a: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a:lnSpc>
                          <a:spcPct val="115000"/>
                        </a:lnSpc>
                        <a:spcBef>
                          <a:spcPts val="0"/>
                        </a:spcBef>
                        <a:spcAft>
                          <a:spcPts val="0"/>
                        </a:spcAft>
                      </a:pPr>
                      <a:r>
                        <a:rPr lang="en-US" sz="1000" dirty="0">
                          <a:latin typeface="Comic Sans MS" pitchFamily="66" charset="0"/>
                          <a:ea typeface="Times New Roman"/>
                          <a:cs typeface="Times New Roman"/>
                        </a:rPr>
                        <a:t> Number of Civil cases pending  in regular Courts</a:t>
                      </a: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a:r>
                        <a:rPr lang="en-GB" sz="1000" dirty="0" smtClean="0">
                          <a:latin typeface="Comic Sans MS" panose="030F0702030302020204" pitchFamily="66" charset="0"/>
                        </a:rPr>
                        <a:t>118</a:t>
                      </a:r>
                      <a:endParaRPr lang="en-GB" sz="1000" dirty="0">
                        <a:latin typeface="Comic Sans MS" panose="030F0702030302020204" pitchFamily="66" charset="0"/>
                      </a:endParaRP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algn="ctr">
                        <a:lnSpc>
                          <a:spcPct val="115000"/>
                        </a:lnSpc>
                        <a:spcBef>
                          <a:spcPts val="0"/>
                        </a:spcBef>
                        <a:spcAft>
                          <a:spcPts val="0"/>
                        </a:spcAft>
                      </a:pPr>
                      <a:r>
                        <a:rPr lang="en-US" sz="1000">
                          <a:solidFill>
                            <a:srgbClr val="000000"/>
                          </a:solidFill>
                          <a:effectLst/>
                          <a:latin typeface="Comic Sans MS"/>
                          <a:ea typeface="Times New Roman"/>
                          <a:cs typeface="Calibri"/>
                        </a:rPr>
                        <a:t> 1, 044</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 xmlns:a16="http://schemas.microsoft.com/office/drawing/2014/main" val="10003"/>
                  </a:ext>
                </a:extLst>
              </a:tr>
              <a:tr h="697112">
                <a:tc>
                  <a:txBody>
                    <a:bodyPr/>
                    <a:lstStyle/>
                    <a:p>
                      <a:pPr marL="0" marR="0" algn="ctr">
                        <a:lnSpc>
                          <a:spcPct val="115000"/>
                        </a:lnSpc>
                        <a:spcBef>
                          <a:spcPts val="1200"/>
                        </a:spcBef>
                        <a:spcAft>
                          <a:spcPts val="0"/>
                        </a:spcAft>
                      </a:pPr>
                      <a:r>
                        <a:rPr lang="en-US" sz="1000" dirty="0">
                          <a:latin typeface="Comic Sans MS" pitchFamily="66" charset="0"/>
                          <a:ea typeface="Times New Roman"/>
                          <a:cs typeface="Times New Roman"/>
                        </a:rPr>
                        <a:t>d.</a:t>
                      </a: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a:lnSpc>
                          <a:spcPct val="115000"/>
                        </a:lnSpc>
                        <a:spcBef>
                          <a:spcPts val="1200"/>
                        </a:spcBef>
                        <a:spcAft>
                          <a:spcPts val="0"/>
                        </a:spcAft>
                      </a:pPr>
                      <a:r>
                        <a:rPr lang="en-US" sz="1000" dirty="0">
                          <a:latin typeface="Comic Sans MS" pitchFamily="66" charset="0"/>
                          <a:ea typeface="Times New Roman"/>
                          <a:cs typeface="Times New Roman"/>
                        </a:rPr>
                        <a:t>Number of cases won/ lost in regular courts</a:t>
                      </a: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a:r>
                        <a:rPr lang="en-GB" sz="1000" dirty="0" smtClean="0">
                          <a:latin typeface="Comic Sans MS" panose="030F0702030302020204" pitchFamily="66" charset="0"/>
                        </a:rPr>
                        <a:t>No case was won</a:t>
                      </a:r>
                    </a:p>
                    <a:p>
                      <a:pPr algn="ctr"/>
                      <a:endParaRPr lang="en-GB" sz="1000" dirty="0" smtClean="0">
                        <a:latin typeface="Comic Sans MS" panose="030F0702030302020204" pitchFamily="66" charset="0"/>
                      </a:endParaRPr>
                    </a:p>
                    <a:p>
                      <a:pPr algn="ctr"/>
                      <a:r>
                        <a:rPr lang="en-GB" sz="1000" dirty="0" smtClean="0">
                          <a:latin typeface="Comic Sans MS" panose="030F0702030302020204" pitchFamily="66" charset="0"/>
                        </a:rPr>
                        <a:t>1 civil case was lost</a:t>
                      </a:r>
                      <a:endParaRPr lang="en-GB" sz="1000" dirty="0">
                        <a:latin typeface="Comic Sans MS" panose="030F0702030302020204" pitchFamily="66" charset="0"/>
                      </a:endParaRP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algn="ctr">
                        <a:lnSpc>
                          <a:spcPct val="115000"/>
                        </a:lnSpc>
                        <a:spcBef>
                          <a:spcPts val="0"/>
                        </a:spcBef>
                        <a:spcAft>
                          <a:spcPts val="0"/>
                        </a:spcAft>
                      </a:pPr>
                      <a:r>
                        <a:rPr lang="en-US" sz="1000" dirty="0">
                          <a:solidFill>
                            <a:srgbClr val="000000"/>
                          </a:solidFill>
                          <a:effectLst/>
                          <a:latin typeface="Comic Sans MS"/>
                          <a:ea typeface="Times New Roman"/>
                          <a:cs typeface="Calibri"/>
                        </a:rPr>
                        <a:t>83</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 xmlns:a16="http://schemas.microsoft.com/office/drawing/2014/main" val="10004"/>
                  </a:ext>
                </a:extLst>
              </a:tr>
              <a:tr h="390269">
                <a:tc>
                  <a:txBody>
                    <a:bodyPr/>
                    <a:lstStyle/>
                    <a:p>
                      <a:pPr marL="0" marR="0" algn="ctr">
                        <a:lnSpc>
                          <a:spcPct val="115000"/>
                        </a:lnSpc>
                        <a:spcBef>
                          <a:spcPts val="1200"/>
                        </a:spcBef>
                        <a:spcAft>
                          <a:spcPts val="0"/>
                        </a:spcAft>
                      </a:pPr>
                      <a:r>
                        <a:rPr lang="en-US" sz="1000" dirty="0">
                          <a:latin typeface="Comic Sans MS" pitchFamily="66" charset="0"/>
                          <a:ea typeface="Times New Roman"/>
                          <a:cs typeface="Times New Roman"/>
                        </a:rPr>
                        <a:t>e.</a:t>
                      </a: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a:lnSpc>
                          <a:spcPct val="115000"/>
                        </a:lnSpc>
                        <a:spcBef>
                          <a:spcPts val="1200"/>
                        </a:spcBef>
                        <a:spcAft>
                          <a:spcPts val="0"/>
                        </a:spcAft>
                      </a:pPr>
                      <a:r>
                        <a:rPr lang="en-US" sz="1000">
                          <a:latin typeface="Comic Sans MS" pitchFamily="66" charset="0"/>
                          <a:ea typeface="Times New Roman"/>
                          <a:cs typeface="Times New Roman"/>
                        </a:rPr>
                        <a:t>Number of Criminal cases prosecuted by the Corps</a:t>
                      </a: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a:r>
                        <a:rPr lang="en-GB" sz="1000" dirty="0" smtClean="0">
                          <a:latin typeface="Comic Sans MS" panose="030F0702030302020204" pitchFamily="66" charset="0"/>
                        </a:rPr>
                        <a:t>71</a:t>
                      </a:r>
                      <a:endParaRPr lang="en-GB" sz="1000" dirty="0">
                        <a:latin typeface="Comic Sans MS" panose="030F0702030302020204" pitchFamily="66" charset="0"/>
                      </a:endParaRP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algn="ctr">
                        <a:lnSpc>
                          <a:spcPct val="115000"/>
                        </a:lnSpc>
                        <a:spcBef>
                          <a:spcPts val="0"/>
                        </a:spcBef>
                        <a:spcAft>
                          <a:spcPts val="0"/>
                        </a:spcAft>
                      </a:pPr>
                      <a:r>
                        <a:rPr lang="en-US" sz="1000" dirty="0">
                          <a:solidFill>
                            <a:srgbClr val="000000"/>
                          </a:solidFill>
                          <a:effectLst/>
                          <a:latin typeface="Comic Sans MS"/>
                          <a:ea typeface="Times New Roman"/>
                          <a:cs typeface="Calibri"/>
                        </a:rPr>
                        <a:t>137</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 xmlns:a16="http://schemas.microsoft.com/office/drawing/2014/main" val="10005"/>
                  </a:ext>
                </a:extLst>
              </a:tr>
              <a:tr h="390269">
                <a:tc>
                  <a:txBody>
                    <a:bodyPr/>
                    <a:lstStyle/>
                    <a:p>
                      <a:pPr marL="0" marR="0" algn="ctr">
                        <a:lnSpc>
                          <a:spcPct val="115000"/>
                        </a:lnSpc>
                        <a:spcBef>
                          <a:spcPts val="1200"/>
                        </a:spcBef>
                        <a:spcAft>
                          <a:spcPts val="0"/>
                        </a:spcAft>
                      </a:pPr>
                      <a:r>
                        <a:rPr lang="en-US" sz="1000" dirty="0">
                          <a:latin typeface="Comic Sans MS" pitchFamily="66" charset="0"/>
                          <a:ea typeface="Times New Roman"/>
                          <a:cs typeface="Times New Roman"/>
                        </a:rPr>
                        <a:t>f.</a:t>
                      </a: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a:lnSpc>
                          <a:spcPct val="115000"/>
                        </a:lnSpc>
                        <a:spcBef>
                          <a:spcPts val="0"/>
                        </a:spcBef>
                        <a:spcAft>
                          <a:spcPts val="0"/>
                        </a:spcAft>
                      </a:pPr>
                      <a:r>
                        <a:rPr lang="en-US" sz="1000">
                          <a:latin typeface="Comic Sans MS" pitchFamily="66" charset="0"/>
                          <a:ea typeface="Times New Roman"/>
                          <a:cs typeface="Times New Roman"/>
                        </a:rPr>
                        <a:t>Number of Civil  cases on Appeal </a:t>
                      </a: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a:r>
                        <a:rPr lang="en-GB" sz="1000" dirty="0" smtClean="0">
                          <a:latin typeface="Comic Sans MS" panose="030F0702030302020204" pitchFamily="66" charset="0"/>
                        </a:rPr>
                        <a:t>28</a:t>
                      </a:r>
                      <a:endParaRPr lang="en-GB" sz="1000" dirty="0">
                        <a:latin typeface="Comic Sans MS" panose="030F0702030302020204" pitchFamily="66" charset="0"/>
                      </a:endParaRP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algn="ctr">
                        <a:lnSpc>
                          <a:spcPct val="115000"/>
                        </a:lnSpc>
                        <a:spcBef>
                          <a:spcPts val="0"/>
                        </a:spcBef>
                        <a:spcAft>
                          <a:spcPts val="0"/>
                        </a:spcAft>
                      </a:pPr>
                      <a:r>
                        <a:rPr lang="en-US" sz="1000" dirty="0">
                          <a:solidFill>
                            <a:srgbClr val="000000"/>
                          </a:solidFill>
                          <a:effectLst/>
                          <a:latin typeface="Comic Sans MS"/>
                          <a:ea typeface="Times New Roman"/>
                          <a:cs typeface="Calibri"/>
                        </a:rPr>
                        <a:t>5 cases  civil was won</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 xmlns:a16="http://schemas.microsoft.com/office/drawing/2014/main" val="10006"/>
                  </a:ext>
                </a:extLst>
              </a:tr>
              <a:tr h="390269">
                <a:tc>
                  <a:txBody>
                    <a:bodyPr/>
                    <a:lstStyle/>
                    <a:p>
                      <a:pPr marL="0" marR="0" algn="ctr">
                        <a:lnSpc>
                          <a:spcPct val="115000"/>
                        </a:lnSpc>
                        <a:spcBef>
                          <a:spcPts val="1200"/>
                        </a:spcBef>
                        <a:spcAft>
                          <a:spcPts val="0"/>
                        </a:spcAft>
                      </a:pPr>
                      <a:endParaRPr lang="en-US" sz="1000" dirty="0">
                        <a:latin typeface="Comic Sans MS" pitchFamily="66" charset="0"/>
                        <a:ea typeface="Times New Roman"/>
                        <a:cs typeface="Times New Roman"/>
                      </a:endParaRP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a:lnSpc>
                          <a:spcPct val="115000"/>
                        </a:lnSpc>
                        <a:spcBef>
                          <a:spcPts val="0"/>
                        </a:spcBef>
                        <a:spcAft>
                          <a:spcPts val="0"/>
                        </a:spcAft>
                      </a:pPr>
                      <a:r>
                        <a:rPr lang="en-US" sz="1000" dirty="0">
                          <a:latin typeface="Comic Sans MS" pitchFamily="66" charset="0"/>
                          <a:ea typeface="Times New Roman"/>
                          <a:cs typeface="Times New Roman"/>
                        </a:rPr>
                        <a:t>Number of cases settled via ADR</a:t>
                      </a: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a:r>
                        <a:rPr lang="en-GB" sz="1000" dirty="0" smtClean="0">
                          <a:latin typeface="Comic Sans MS" panose="030F0702030302020204" pitchFamily="66" charset="0"/>
                        </a:rPr>
                        <a:t>2</a:t>
                      </a:r>
                      <a:endParaRPr lang="en-GB" sz="1000" dirty="0">
                        <a:latin typeface="Comic Sans MS" panose="030F0702030302020204" pitchFamily="66" charset="0"/>
                      </a:endParaRP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algn="ctr">
                        <a:lnSpc>
                          <a:spcPct val="115000"/>
                        </a:lnSpc>
                        <a:spcBef>
                          <a:spcPts val="0"/>
                        </a:spcBef>
                        <a:spcAft>
                          <a:spcPts val="0"/>
                        </a:spcAft>
                      </a:pPr>
                      <a:r>
                        <a:rPr lang="en-US" sz="1000" dirty="0">
                          <a:solidFill>
                            <a:srgbClr val="000000"/>
                          </a:solidFill>
                          <a:effectLst/>
                          <a:latin typeface="Comic Sans MS"/>
                          <a:ea typeface="Times New Roman"/>
                          <a:cs typeface="Calibri"/>
                        </a:rPr>
                        <a:t>5 cases civil was lost                                  </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 xmlns:a16="http://schemas.microsoft.com/office/drawing/2014/main" val="10007"/>
                  </a:ext>
                </a:extLst>
              </a:tr>
              <a:tr h="512820">
                <a:tc>
                  <a:txBody>
                    <a:bodyPr/>
                    <a:lstStyle/>
                    <a:p>
                      <a:pPr marL="0" marR="0" algn="ctr">
                        <a:lnSpc>
                          <a:spcPct val="115000"/>
                        </a:lnSpc>
                        <a:spcBef>
                          <a:spcPts val="0"/>
                        </a:spcBef>
                        <a:spcAft>
                          <a:spcPts val="0"/>
                        </a:spcAft>
                      </a:pPr>
                      <a:r>
                        <a:rPr lang="en-US" sz="1000" dirty="0">
                          <a:latin typeface="Comic Sans MS" pitchFamily="66" charset="0"/>
                          <a:ea typeface="Times New Roman"/>
                          <a:cs typeface="Times New Roman"/>
                        </a:rPr>
                        <a:t>g.</a:t>
                      </a: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a:lnSpc>
                          <a:spcPct val="115000"/>
                        </a:lnSpc>
                        <a:spcBef>
                          <a:spcPts val="0"/>
                        </a:spcBef>
                        <a:spcAft>
                          <a:spcPts val="0"/>
                        </a:spcAft>
                      </a:pPr>
                      <a:r>
                        <a:rPr lang="en-US" sz="1000">
                          <a:latin typeface="Comic Sans MS" pitchFamily="66" charset="0"/>
                          <a:ea typeface="Times New Roman"/>
                          <a:cs typeface="Times New Roman"/>
                        </a:rPr>
                        <a:t>Number of Commands that conducted auction in the quarter under review.</a:t>
                      </a: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a:r>
                        <a:rPr lang="en-GB" sz="1000" dirty="0" smtClean="0">
                          <a:latin typeface="Comic Sans MS" panose="030F0702030302020204" pitchFamily="66" charset="0"/>
                        </a:rPr>
                        <a:t>2</a:t>
                      </a:r>
                      <a:endParaRPr lang="en-GB" sz="1000" dirty="0">
                        <a:latin typeface="Comic Sans MS" panose="030F0702030302020204" pitchFamily="66" charset="0"/>
                      </a:endParaRP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algn="ctr">
                        <a:lnSpc>
                          <a:spcPct val="115000"/>
                        </a:lnSpc>
                        <a:spcBef>
                          <a:spcPts val="0"/>
                        </a:spcBef>
                        <a:spcAft>
                          <a:spcPts val="0"/>
                        </a:spcAft>
                      </a:pPr>
                      <a:r>
                        <a:rPr lang="en-US" sz="1000" dirty="0">
                          <a:solidFill>
                            <a:srgbClr val="000000"/>
                          </a:solidFill>
                          <a:effectLst/>
                          <a:latin typeface="Comic Sans MS"/>
                          <a:ea typeface="Times New Roman"/>
                          <a:cs typeface="Calibri"/>
                        </a:rPr>
                        <a:t>70</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 xmlns:a16="http://schemas.microsoft.com/office/drawing/2014/main" val="10008"/>
                  </a:ext>
                </a:extLst>
              </a:tr>
              <a:tr h="780540">
                <a:tc>
                  <a:txBody>
                    <a:bodyPr/>
                    <a:lstStyle/>
                    <a:p>
                      <a:pPr marL="0" marR="0" algn="ctr">
                        <a:lnSpc>
                          <a:spcPct val="115000"/>
                        </a:lnSpc>
                        <a:spcBef>
                          <a:spcPts val="0"/>
                        </a:spcBef>
                        <a:spcAft>
                          <a:spcPts val="0"/>
                        </a:spcAft>
                      </a:pPr>
                      <a:r>
                        <a:rPr lang="en-US" sz="1000" dirty="0">
                          <a:latin typeface="Comic Sans MS" pitchFamily="66" charset="0"/>
                          <a:ea typeface="Times New Roman"/>
                          <a:cs typeface="Times New Roman"/>
                        </a:rPr>
                        <a:t>h.</a:t>
                      </a: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a:lnSpc>
                          <a:spcPct val="115000"/>
                        </a:lnSpc>
                        <a:spcBef>
                          <a:spcPts val="0"/>
                        </a:spcBef>
                        <a:spcAft>
                          <a:spcPts val="0"/>
                        </a:spcAft>
                      </a:pPr>
                      <a:r>
                        <a:rPr lang="en-US" sz="1000">
                          <a:latin typeface="Comic Sans MS" pitchFamily="66" charset="0"/>
                          <a:ea typeface="Times New Roman"/>
                          <a:cs typeface="Times New Roman"/>
                        </a:rPr>
                        <a:t>Number of MOUs, Tenancy Agreements and other Consultancy agreements prepared and executed.</a:t>
                      </a: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a:r>
                        <a:rPr lang="en-GB" sz="1000" dirty="0" smtClean="0">
                          <a:latin typeface="Comic Sans MS" panose="030F0702030302020204" pitchFamily="66" charset="0"/>
                        </a:rPr>
                        <a:t>45 prepared</a:t>
                      </a:r>
                    </a:p>
                    <a:p>
                      <a:pPr algn="ctr"/>
                      <a:r>
                        <a:rPr lang="en-GB" sz="1000" dirty="0" smtClean="0">
                          <a:latin typeface="Comic Sans MS" panose="030F0702030302020204" pitchFamily="66" charset="0"/>
                        </a:rPr>
                        <a:t>46 Executed</a:t>
                      </a:r>
                      <a:endParaRPr lang="en-GB" sz="1000" dirty="0">
                        <a:latin typeface="Comic Sans MS" panose="030F0702030302020204" pitchFamily="66" charset="0"/>
                      </a:endParaRP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algn="ctr">
                        <a:lnSpc>
                          <a:spcPct val="115000"/>
                        </a:lnSpc>
                        <a:spcBef>
                          <a:spcPts val="0"/>
                        </a:spcBef>
                        <a:spcAft>
                          <a:spcPts val="0"/>
                        </a:spcAft>
                      </a:pPr>
                      <a:r>
                        <a:rPr lang="en-US" sz="1000" dirty="0">
                          <a:solidFill>
                            <a:srgbClr val="000000"/>
                          </a:solidFill>
                          <a:effectLst/>
                          <a:latin typeface="Comic Sans MS"/>
                          <a:ea typeface="Times New Roman"/>
                          <a:cs typeface="Calibri"/>
                        </a:rPr>
                        <a:t>27</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 xmlns:a16="http://schemas.microsoft.com/office/drawing/2014/main" val="10009"/>
                  </a:ext>
                </a:extLst>
              </a:tr>
              <a:tr h="780540">
                <a:tc>
                  <a:txBody>
                    <a:bodyPr/>
                    <a:lstStyle/>
                    <a:p>
                      <a:pPr marL="0" marR="0" algn="ctr">
                        <a:lnSpc>
                          <a:spcPct val="115000"/>
                        </a:lnSpc>
                        <a:spcBef>
                          <a:spcPts val="0"/>
                        </a:spcBef>
                        <a:spcAft>
                          <a:spcPts val="0"/>
                        </a:spcAft>
                      </a:pPr>
                      <a:r>
                        <a:rPr lang="en-US" sz="1000" dirty="0">
                          <a:latin typeface="Comic Sans MS" pitchFamily="66" charset="0"/>
                          <a:ea typeface="Times New Roman"/>
                          <a:cs typeface="Times New Roman"/>
                        </a:rPr>
                        <a:t>i.</a:t>
                      </a: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a:lnSpc>
                          <a:spcPct val="115000"/>
                        </a:lnSpc>
                        <a:spcBef>
                          <a:spcPts val="0"/>
                        </a:spcBef>
                        <a:spcAft>
                          <a:spcPts val="0"/>
                        </a:spcAft>
                      </a:pPr>
                      <a:r>
                        <a:rPr lang="en-US" sz="1000">
                          <a:latin typeface="Comic Sans MS" pitchFamily="66" charset="0"/>
                          <a:ea typeface="Times New Roman"/>
                          <a:cs typeface="Times New Roman"/>
                        </a:rPr>
                        <a:t>Number Of Disciplinary cases reviewed for the quarter.</a:t>
                      </a: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a:r>
                        <a:rPr lang="en-GB" sz="1000" dirty="0" smtClean="0">
                          <a:latin typeface="Comic Sans MS" panose="030F0702030302020204" pitchFamily="66" charset="0"/>
                        </a:rPr>
                        <a:t>119</a:t>
                      </a:r>
                      <a:endParaRPr lang="en-GB" sz="1000" dirty="0">
                        <a:latin typeface="Comic Sans MS" panose="030F0702030302020204" pitchFamily="66" charset="0"/>
                      </a:endParaRPr>
                    </a:p>
                  </a:txBody>
                  <a:tcPr marL="50242" marR="502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algn="ctr">
                        <a:lnSpc>
                          <a:spcPct val="115000"/>
                        </a:lnSpc>
                        <a:spcBef>
                          <a:spcPts val="0"/>
                        </a:spcBef>
                        <a:spcAft>
                          <a:spcPts val="0"/>
                        </a:spcAft>
                      </a:pPr>
                      <a:r>
                        <a:rPr lang="en-US" sz="1000" dirty="0">
                          <a:solidFill>
                            <a:srgbClr val="000000"/>
                          </a:solidFill>
                          <a:effectLst/>
                          <a:latin typeface="Comic Sans MS"/>
                          <a:ea typeface="Times New Roman"/>
                          <a:cs typeface="Calibri"/>
                        </a:rPr>
                        <a:t>2</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 xmlns:a16="http://schemas.microsoft.com/office/drawing/2014/main" val="10010"/>
                  </a:ext>
                </a:extLst>
              </a:tr>
            </a:tbl>
          </a:graphicData>
        </a:graphic>
      </p:graphicFrame>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24</a:t>
            </a:fld>
            <a:endParaRPr lang="en-US"/>
          </a:p>
        </p:txBody>
      </p:sp>
      <p:sp>
        <p:nvSpPr>
          <p:cNvPr id="10" name="TextBox 9"/>
          <p:cNvSpPr txBox="1"/>
          <p:nvPr/>
        </p:nvSpPr>
        <p:spPr>
          <a:xfrm>
            <a:off x="533400" y="761999"/>
            <a:ext cx="5791200" cy="261610"/>
          </a:xfrm>
          <a:prstGeom prst="rect">
            <a:avLst/>
          </a:prstGeom>
          <a:noFill/>
        </p:spPr>
        <p:txBody>
          <a:bodyPr wrap="square" rtlCol="0">
            <a:spAutoFit/>
          </a:bodyPr>
          <a:lstStyle/>
          <a:p>
            <a:r>
              <a:rPr lang="en-US" sz="1100" b="1" dirty="0">
                <a:latin typeface="Comic Sans MS" pitchFamily="66" charset="0"/>
              </a:rPr>
              <a:t>Table 21:</a:t>
            </a:r>
            <a:r>
              <a:rPr lang="en-US" sz="1100" dirty="0">
                <a:latin typeface="Comic Sans MS" pitchFamily="66" charset="0"/>
              </a:rPr>
              <a:t>  Patients Attended to by FRSC Hospitals and Roadside Clinics Nationwide</a:t>
            </a:r>
          </a:p>
        </p:txBody>
      </p:sp>
      <p:pic>
        <p:nvPicPr>
          <p:cNvPr id="14"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grpSp>
        <p:nvGrpSpPr>
          <p:cNvPr id="17" name="Group 5"/>
          <p:cNvGrpSpPr/>
          <p:nvPr/>
        </p:nvGrpSpPr>
        <p:grpSpPr>
          <a:xfrm>
            <a:off x="533401" y="152400"/>
            <a:ext cx="5731509" cy="524160"/>
            <a:chOff x="0" y="4504"/>
            <a:chExt cx="5731509" cy="524160"/>
          </a:xfrm>
        </p:grpSpPr>
        <p:sp>
          <p:nvSpPr>
            <p:cNvPr id="20" name="Rounded Rectangle 19"/>
            <p:cNvSpPr/>
            <p:nvPr/>
          </p:nvSpPr>
          <p:spPr>
            <a:xfrm>
              <a:off x="0" y="4504"/>
              <a:ext cx="5731509" cy="524160"/>
            </a:xfrm>
            <a:prstGeom prst="roundRect">
              <a:avLst/>
            </a:prstGeom>
            <a:gradFill rotWithShape="0">
              <a:gsLst>
                <a:gs pos="0">
                  <a:schemeClr val="tx2"/>
                </a:gs>
                <a:gs pos="50000">
                  <a:schemeClr val="accent1">
                    <a:tint val="44500"/>
                    <a:satMod val="160000"/>
                  </a:schemeClr>
                </a:gs>
                <a:gs pos="100000">
                  <a:schemeClr val="accent1">
                    <a:tint val="23500"/>
                    <a:satMod val="160000"/>
                  </a:schemeClr>
                </a:gs>
              </a:gsLst>
              <a:lin ang="5400000" scaled="0"/>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1" name="Rounded Rectangle 4"/>
            <p:cNvSpPr/>
            <p:nvPr/>
          </p:nvSpPr>
          <p:spPr>
            <a:xfrm>
              <a:off x="25587" y="30091"/>
              <a:ext cx="5680335" cy="4729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en-US" sz="2000" b="0" kern="1200" dirty="0">
                  <a:solidFill>
                    <a:srgbClr val="FF0000"/>
                  </a:solidFill>
                  <a:latin typeface="Comic Sans MS" pitchFamily="66" charset="0"/>
                </a:rPr>
                <a:t>Corps Medical and Rescue Office</a:t>
              </a:r>
            </a:p>
          </p:txBody>
        </p:sp>
      </p:grpSp>
      <p:graphicFrame>
        <p:nvGraphicFramePr>
          <p:cNvPr id="23" name="Table 22"/>
          <p:cNvGraphicFramePr>
            <a:graphicFrameLocks noGrp="1"/>
          </p:cNvGraphicFramePr>
          <p:nvPr>
            <p:extLst>
              <p:ext uri="{D42A27DB-BD31-4B8C-83A1-F6EECF244321}">
                <p14:modId xmlns:p14="http://schemas.microsoft.com/office/powerpoint/2010/main" val="3536086237"/>
              </p:ext>
            </p:extLst>
          </p:nvPr>
        </p:nvGraphicFramePr>
        <p:xfrm>
          <a:off x="609602" y="1066801"/>
          <a:ext cx="5410199" cy="7757434"/>
        </p:xfrm>
        <a:graphic>
          <a:graphicData uri="http://schemas.openxmlformats.org/drawingml/2006/table">
            <a:tbl>
              <a:tblPr firstRow="1" lastRow="1" lastCol="1" bandRow="1">
                <a:tableStyleId>{5DA37D80-6434-44D0-A028-1B22A696006F}</a:tableStyleId>
              </a:tblPr>
              <a:tblGrid>
                <a:gridCol w="643546">
                  <a:extLst>
                    <a:ext uri="{9D8B030D-6E8A-4147-A177-3AD203B41FA5}">
                      <a16:colId xmlns="" xmlns:a16="http://schemas.microsoft.com/office/drawing/2014/main" val="20000"/>
                    </a:ext>
                  </a:extLst>
                </a:gridCol>
                <a:gridCol w="2349695">
                  <a:extLst>
                    <a:ext uri="{9D8B030D-6E8A-4147-A177-3AD203B41FA5}">
                      <a16:colId xmlns="" xmlns:a16="http://schemas.microsoft.com/office/drawing/2014/main" val="20001"/>
                    </a:ext>
                  </a:extLst>
                </a:gridCol>
                <a:gridCol w="1245553">
                  <a:extLst>
                    <a:ext uri="{9D8B030D-6E8A-4147-A177-3AD203B41FA5}">
                      <a16:colId xmlns="" xmlns:a16="http://schemas.microsoft.com/office/drawing/2014/main" val="20002"/>
                    </a:ext>
                  </a:extLst>
                </a:gridCol>
                <a:gridCol w="1171405">
                  <a:extLst>
                    <a:ext uri="{9D8B030D-6E8A-4147-A177-3AD203B41FA5}">
                      <a16:colId xmlns="" xmlns:a16="http://schemas.microsoft.com/office/drawing/2014/main" val="20003"/>
                    </a:ext>
                  </a:extLst>
                </a:gridCol>
              </a:tblGrid>
              <a:tr h="304799">
                <a:tc>
                  <a:txBody>
                    <a:bodyPr/>
                    <a:lstStyle/>
                    <a:p>
                      <a:pPr algn="ctr" rtl="0" fontAlgn="b"/>
                      <a:r>
                        <a:rPr lang="en-US" sz="900" b="1" i="0" u="none" strike="noStrike" dirty="0">
                          <a:solidFill>
                            <a:srgbClr val="000000"/>
                          </a:solidFill>
                          <a:effectLst/>
                          <a:latin typeface="Comic Sans MS" panose="030F0702030302020204" pitchFamily="66" charset="0"/>
                        </a:rPr>
                        <a:t>S/N</a:t>
                      </a:r>
                    </a:p>
                  </a:txBody>
                  <a:tcPr marL="85725" marR="9525" marT="9525" marB="0" anchor="b"/>
                </a:tc>
                <a:tc>
                  <a:txBody>
                    <a:bodyPr/>
                    <a:lstStyle/>
                    <a:p>
                      <a:pPr algn="l" rtl="0" fontAlgn="b"/>
                      <a:r>
                        <a:rPr lang="en-US" sz="900" b="1" i="0" u="none" strike="noStrike" dirty="0">
                          <a:solidFill>
                            <a:srgbClr val="000000"/>
                          </a:solidFill>
                          <a:effectLst/>
                          <a:latin typeface="Comic Sans MS" panose="030F0702030302020204" pitchFamily="66" charset="0"/>
                        </a:rPr>
                        <a:t>COMMAND</a:t>
                      </a:r>
                    </a:p>
                  </a:txBody>
                  <a:tcPr marL="85725" marR="9525" marT="9525" marB="0" anchor="b"/>
                </a:tc>
                <a:tc>
                  <a:txBody>
                    <a:bodyPr/>
                    <a:lstStyle/>
                    <a:p>
                      <a:pPr algn="ctr" rtl="0" fontAlgn="b"/>
                      <a:r>
                        <a:rPr lang="en-US" sz="900" b="1" i="0" u="none" strike="noStrike" dirty="0">
                          <a:solidFill>
                            <a:srgbClr val="000000"/>
                          </a:solidFill>
                          <a:effectLst/>
                          <a:latin typeface="Comic Sans MS" panose="030F0702030302020204" pitchFamily="66" charset="0"/>
                        </a:rPr>
                        <a:t>SUMMARY OF RTC PATIENTS</a:t>
                      </a:r>
                    </a:p>
                  </a:txBody>
                  <a:tcPr marL="9525" marR="9525" marT="9525" marB="0" anchor="b"/>
                </a:tc>
                <a:tc>
                  <a:txBody>
                    <a:bodyPr/>
                    <a:lstStyle/>
                    <a:p>
                      <a:pPr algn="ctr" rtl="0" fontAlgn="b"/>
                      <a:r>
                        <a:rPr lang="en-US" sz="900" b="1" i="0" u="none" strike="noStrike">
                          <a:solidFill>
                            <a:srgbClr val="000000"/>
                          </a:solidFill>
                          <a:effectLst/>
                          <a:latin typeface="Comic Sans MS" panose="030F0702030302020204" pitchFamily="66" charset="0"/>
                        </a:rPr>
                        <a:t>SUMMARY OF NON RTC PATIENTS</a:t>
                      </a:r>
                    </a:p>
                  </a:txBody>
                  <a:tcPr marL="9525" marR="9525" marT="9525" marB="0" anchor="b"/>
                </a:tc>
                <a:extLst>
                  <a:ext uri="{0D108BD9-81ED-4DB2-BD59-A6C34878D82A}">
                    <a16:rowId xmlns="" xmlns:a16="http://schemas.microsoft.com/office/drawing/2014/main" val="10000"/>
                  </a:ext>
                </a:extLst>
              </a:tr>
              <a:tr h="245860">
                <a:tc>
                  <a:txBody>
                    <a:bodyPr/>
                    <a:lstStyle/>
                    <a:p>
                      <a:pPr algn="ctr" rtl="0" fontAlgn="b"/>
                      <a:r>
                        <a:rPr lang="en-US" sz="900" b="1" i="0" u="none" strike="noStrike" dirty="0">
                          <a:solidFill>
                            <a:srgbClr val="000000"/>
                          </a:solidFill>
                          <a:effectLst/>
                          <a:latin typeface="Comic Sans MS" panose="030F0702030302020204" pitchFamily="66" charset="0"/>
                        </a:rPr>
                        <a:t>1</a:t>
                      </a:r>
                    </a:p>
                  </a:txBody>
                  <a:tcPr marL="9525" marR="9525" marT="9525" marB="0" anchor="b"/>
                </a:tc>
                <a:tc>
                  <a:txBody>
                    <a:bodyPr/>
                    <a:lstStyle/>
                    <a:p>
                      <a:pPr algn="l" rtl="0" fontAlgn="b"/>
                      <a:r>
                        <a:rPr lang="en-US" sz="900" b="1" i="0" u="none" strike="noStrike" dirty="0">
                          <a:solidFill>
                            <a:srgbClr val="000000"/>
                          </a:solidFill>
                          <a:effectLst/>
                          <a:latin typeface="Comic Sans MS" panose="030F0702030302020204" pitchFamily="66" charset="0"/>
                        </a:rPr>
                        <a:t>RS1.16 KAKAU</a:t>
                      </a:r>
                    </a:p>
                  </a:txBody>
                  <a:tcPr marL="9525" marR="9525" marT="9525" marB="0" anchor="b"/>
                </a:tc>
                <a:tc>
                  <a:txBody>
                    <a:bodyPr/>
                    <a:lstStyle/>
                    <a:p>
                      <a:pPr algn="ctr" fontAlgn="b"/>
                      <a:r>
                        <a:rPr lang="en-US" sz="800" b="1" i="0" u="none" strike="noStrike" dirty="0">
                          <a:solidFill>
                            <a:srgbClr val="000000"/>
                          </a:solidFill>
                          <a:effectLst/>
                          <a:latin typeface="Comic Sans MS"/>
                        </a:rPr>
                        <a:t>40</a:t>
                      </a:r>
                    </a:p>
                  </a:txBody>
                  <a:tcPr marL="9525" marR="9525" marT="9525" marB="0" anchor="b"/>
                </a:tc>
                <a:tc>
                  <a:txBody>
                    <a:bodyPr/>
                    <a:lstStyle/>
                    <a:p>
                      <a:pPr algn="ctr" fontAlgn="b"/>
                      <a:r>
                        <a:rPr lang="en-US" sz="800" b="1" i="0" u="none" strike="noStrike" dirty="0">
                          <a:solidFill>
                            <a:srgbClr val="000000"/>
                          </a:solidFill>
                          <a:effectLst/>
                          <a:latin typeface="Comic Sans MS"/>
                        </a:rPr>
                        <a:t>152</a:t>
                      </a:r>
                    </a:p>
                  </a:txBody>
                  <a:tcPr marL="9525" marR="9525" marT="9525" marB="0" anchor="b"/>
                </a:tc>
                <a:extLst>
                  <a:ext uri="{0D108BD9-81ED-4DB2-BD59-A6C34878D82A}">
                    <a16:rowId xmlns="" xmlns:a16="http://schemas.microsoft.com/office/drawing/2014/main" val="10001"/>
                  </a:ext>
                </a:extLst>
              </a:tr>
              <a:tr h="221562">
                <a:tc>
                  <a:txBody>
                    <a:bodyPr/>
                    <a:lstStyle/>
                    <a:p>
                      <a:pPr algn="ctr" rtl="0" fontAlgn="b"/>
                      <a:r>
                        <a:rPr lang="en-US" sz="900" b="1" i="0" u="none" strike="noStrike" dirty="0">
                          <a:solidFill>
                            <a:srgbClr val="000000"/>
                          </a:solidFill>
                          <a:effectLst/>
                          <a:latin typeface="Comic Sans MS" panose="030F0702030302020204" pitchFamily="66" charset="0"/>
                        </a:rPr>
                        <a:t>2</a:t>
                      </a:r>
                    </a:p>
                  </a:txBody>
                  <a:tcPr marL="9525" marR="9525" marT="9525" marB="0" anchor="b"/>
                </a:tc>
                <a:tc>
                  <a:txBody>
                    <a:bodyPr/>
                    <a:lstStyle/>
                    <a:p>
                      <a:pPr algn="l" rtl="0" fontAlgn="b"/>
                      <a:r>
                        <a:rPr lang="en-US" sz="900" b="1" i="0" u="none" strike="noStrike" dirty="0">
                          <a:solidFill>
                            <a:srgbClr val="000000"/>
                          </a:solidFill>
                          <a:effectLst/>
                          <a:latin typeface="Comic Sans MS" panose="030F0702030302020204" pitchFamily="66" charset="0"/>
                        </a:rPr>
                        <a:t>RS1.17/BYERO</a:t>
                      </a:r>
                    </a:p>
                  </a:txBody>
                  <a:tcPr marL="9525" marR="9525" marT="9525" marB="0" anchor="b"/>
                </a:tc>
                <a:tc>
                  <a:txBody>
                    <a:bodyPr/>
                    <a:lstStyle/>
                    <a:p>
                      <a:pPr algn="ctr" fontAlgn="b"/>
                      <a:r>
                        <a:rPr lang="en-US" sz="800" b="1" i="0" u="none" strike="noStrike">
                          <a:solidFill>
                            <a:srgbClr val="000000"/>
                          </a:solidFill>
                          <a:effectLst/>
                          <a:latin typeface="Comic Sans MS"/>
                        </a:rPr>
                        <a:t>41</a:t>
                      </a:r>
                    </a:p>
                  </a:txBody>
                  <a:tcPr marL="9525" marR="9525" marT="9525" marB="0" anchor="b"/>
                </a:tc>
                <a:tc>
                  <a:txBody>
                    <a:bodyPr/>
                    <a:lstStyle/>
                    <a:p>
                      <a:pPr algn="ctr" fontAlgn="b"/>
                      <a:r>
                        <a:rPr lang="en-US" sz="800" b="1" i="0" u="none" strike="noStrike">
                          <a:solidFill>
                            <a:srgbClr val="000000"/>
                          </a:solidFill>
                          <a:effectLst/>
                          <a:latin typeface="Comic Sans MS"/>
                        </a:rPr>
                        <a:t>77</a:t>
                      </a:r>
                    </a:p>
                  </a:txBody>
                  <a:tcPr marL="9525" marR="9525" marT="9525" marB="0" anchor="b"/>
                </a:tc>
                <a:extLst>
                  <a:ext uri="{0D108BD9-81ED-4DB2-BD59-A6C34878D82A}">
                    <a16:rowId xmlns="" xmlns:a16="http://schemas.microsoft.com/office/drawing/2014/main" val="10002"/>
                  </a:ext>
                </a:extLst>
              </a:tr>
              <a:tr h="221562">
                <a:tc>
                  <a:txBody>
                    <a:bodyPr/>
                    <a:lstStyle/>
                    <a:p>
                      <a:pPr algn="ctr" rtl="0" fontAlgn="b"/>
                      <a:r>
                        <a:rPr lang="en-US" sz="900" b="1" i="0" u="none" strike="noStrike" dirty="0">
                          <a:solidFill>
                            <a:srgbClr val="000000"/>
                          </a:solidFill>
                          <a:effectLst/>
                          <a:latin typeface="Comic Sans MS" panose="030F0702030302020204" pitchFamily="66" charset="0"/>
                        </a:rPr>
                        <a:t>3</a:t>
                      </a:r>
                    </a:p>
                  </a:txBody>
                  <a:tcPr marL="9525" marR="9525" marT="9525" marB="0" anchor="b"/>
                </a:tc>
                <a:tc>
                  <a:txBody>
                    <a:bodyPr/>
                    <a:lstStyle/>
                    <a:p>
                      <a:pPr algn="l" rtl="0" fontAlgn="b"/>
                      <a:r>
                        <a:rPr lang="en-US" sz="900" b="1" i="0" u="none" strike="noStrike" dirty="0">
                          <a:solidFill>
                            <a:srgbClr val="000000"/>
                          </a:solidFill>
                          <a:effectLst/>
                          <a:latin typeface="Comic Sans MS" panose="030F0702030302020204" pitchFamily="66" charset="0"/>
                        </a:rPr>
                        <a:t>RS1.25 CHIROMAWA</a:t>
                      </a:r>
                    </a:p>
                  </a:txBody>
                  <a:tcPr marL="9525" marR="9525" marT="9525" marB="0" anchor="b"/>
                </a:tc>
                <a:tc>
                  <a:txBody>
                    <a:bodyPr/>
                    <a:lstStyle/>
                    <a:p>
                      <a:pPr algn="ctr" fontAlgn="b"/>
                      <a:r>
                        <a:rPr lang="en-US" sz="800" b="1" i="0" u="none" strike="noStrike">
                          <a:solidFill>
                            <a:srgbClr val="000000"/>
                          </a:solidFill>
                          <a:effectLst/>
                          <a:latin typeface="Comic Sans MS"/>
                        </a:rPr>
                        <a:t>16</a:t>
                      </a:r>
                    </a:p>
                  </a:txBody>
                  <a:tcPr marL="9525" marR="9525" marT="9525" marB="0" anchor="b"/>
                </a:tc>
                <a:tc>
                  <a:txBody>
                    <a:bodyPr/>
                    <a:lstStyle/>
                    <a:p>
                      <a:pPr algn="ctr" fontAlgn="b"/>
                      <a:r>
                        <a:rPr lang="en-US" sz="800" b="1" i="0" u="none" strike="noStrike">
                          <a:solidFill>
                            <a:srgbClr val="000000"/>
                          </a:solidFill>
                          <a:effectLst/>
                          <a:latin typeface="Comic Sans MS"/>
                        </a:rPr>
                        <a:t>194</a:t>
                      </a:r>
                    </a:p>
                  </a:txBody>
                  <a:tcPr marL="9525" marR="9525" marT="9525" marB="0" anchor="b"/>
                </a:tc>
                <a:extLst>
                  <a:ext uri="{0D108BD9-81ED-4DB2-BD59-A6C34878D82A}">
                    <a16:rowId xmlns="" xmlns:a16="http://schemas.microsoft.com/office/drawing/2014/main" val="10003"/>
                  </a:ext>
                </a:extLst>
              </a:tr>
              <a:tr h="206912">
                <a:tc>
                  <a:txBody>
                    <a:bodyPr/>
                    <a:lstStyle/>
                    <a:p>
                      <a:pPr algn="ctr" rtl="0" fontAlgn="b"/>
                      <a:r>
                        <a:rPr lang="en-US" sz="900" b="1" i="0" u="none" strike="noStrike" dirty="0">
                          <a:solidFill>
                            <a:srgbClr val="000000"/>
                          </a:solidFill>
                          <a:effectLst/>
                          <a:latin typeface="Comic Sans MS" panose="030F0702030302020204" pitchFamily="66" charset="0"/>
                        </a:rPr>
                        <a:t>4</a:t>
                      </a:r>
                    </a:p>
                  </a:txBody>
                  <a:tcPr marL="9525" marR="9525" marT="9525" marB="0" anchor="b"/>
                </a:tc>
                <a:tc>
                  <a:txBody>
                    <a:bodyPr/>
                    <a:lstStyle/>
                    <a:p>
                      <a:pPr algn="l" rtl="0" fontAlgn="b"/>
                      <a:r>
                        <a:rPr lang="en-US" sz="900" b="1" i="0" u="none" strike="noStrike" dirty="0">
                          <a:solidFill>
                            <a:srgbClr val="000000"/>
                          </a:solidFill>
                          <a:effectLst/>
                          <a:latin typeface="Comic Sans MS" panose="030F0702030302020204" pitchFamily="66" charset="0"/>
                        </a:rPr>
                        <a:t>RS1.33 KOZA</a:t>
                      </a:r>
                    </a:p>
                  </a:txBody>
                  <a:tcPr marL="9525" marR="9525" marT="9525" marB="0" anchor="b"/>
                </a:tc>
                <a:tc>
                  <a:txBody>
                    <a:bodyPr/>
                    <a:lstStyle/>
                    <a:p>
                      <a:pPr algn="ctr" fontAlgn="b"/>
                      <a:r>
                        <a:rPr lang="en-US" sz="800" b="1" i="0" u="none" strike="noStrike">
                          <a:solidFill>
                            <a:srgbClr val="000000"/>
                          </a:solidFill>
                          <a:effectLst/>
                          <a:latin typeface="Comic Sans MS"/>
                        </a:rPr>
                        <a:t>0</a:t>
                      </a:r>
                    </a:p>
                  </a:txBody>
                  <a:tcPr marL="9525" marR="9525" marT="9525" marB="0" anchor="b"/>
                </a:tc>
                <a:tc>
                  <a:txBody>
                    <a:bodyPr/>
                    <a:lstStyle/>
                    <a:p>
                      <a:pPr algn="ctr" fontAlgn="b"/>
                      <a:r>
                        <a:rPr lang="en-US" sz="800" b="1" i="0" u="none" strike="noStrike">
                          <a:solidFill>
                            <a:srgbClr val="000000"/>
                          </a:solidFill>
                          <a:effectLst/>
                          <a:latin typeface="Comic Sans MS"/>
                        </a:rPr>
                        <a:t>102</a:t>
                      </a:r>
                    </a:p>
                  </a:txBody>
                  <a:tcPr marL="9525" marR="9525" marT="9525" marB="0" anchor="b"/>
                </a:tc>
                <a:extLst>
                  <a:ext uri="{0D108BD9-81ED-4DB2-BD59-A6C34878D82A}">
                    <a16:rowId xmlns="" xmlns:a16="http://schemas.microsoft.com/office/drawing/2014/main" val="10004"/>
                  </a:ext>
                </a:extLst>
              </a:tr>
              <a:tr h="221562">
                <a:tc>
                  <a:txBody>
                    <a:bodyPr/>
                    <a:lstStyle/>
                    <a:p>
                      <a:pPr algn="ctr" rtl="0" fontAlgn="b"/>
                      <a:r>
                        <a:rPr lang="en-US" sz="900" b="1" i="0" u="none" strike="noStrike" dirty="0">
                          <a:solidFill>
                            <a:srgbClr val="000000"/>
                          </a:solidFill>
                          <a:effectLst/>
                          <a:latin typeface="Comic Sans MS" panose="030F0702030302020204" pitchFamily="66" charset="0"/>
                        </a:rPr>
                        <a:t>5</a:t>
                      </a:r>
                    </a:p>
                  </a:txBody>
                  <a:tcPr marL="9525" marR="9525" marT="9525" marB="0" anchor="b"/>
                </a:tc>
                <a:tc>
                  <a:txBody>
                    <a:bodyPr/>
                    <a:lstStyle/>
                    <a:p>
                      <a:pPr algn="l" rtl="0" fontAlgn="b"/>
                      <a:r>
                        <a:rPr lang="en-US" sz="900" b="1" i="0" u="none" strike="noStrike" dirty="0">
                          <a:solidFill>
                            <a:srgbClr val="000000"/>
                          </a:solidFill>
                          <a:effectLst/>
                          <a:latin typeface="Comic Sans MS" panose="030F0702030302020204" pitchFamily="66" charset="0"/>
                        </a:rPr>
                        <a:t>RS1.34 MALFASHI</a:t>
                      </a:r>
                    </a:p>
                  </a:txBody>
                  <a:tcPr marL="9525" marR="9525" marT="9525" marB="0" anchor="b"/>
                </a:tc>
                <a:tc>
                  <a:txBody>
                    <a:bodyPr/>
                    <a:lstStyle/>
                    <a:p>
                      <a:pPr algn="ctr" fontAlgn="b"/>
                      <a:r>
                        <a:rPr lang="en-US" sz="800" b="1" i="0" u="none" strike="noStrike">
                          <a:solidFill>
                            <a:srgbClr val="000000"/>
                          </a:solidFill>
                          <a:effectLst/>
                          <a:latin typeface="Comic Sans MS"/>
                        </a:rPr>
                        <a:t>30</a:t>
                      </a:r>
                    </a:p>
                  </a:txBody>
                  <a:tcPr marL="9525" marR="9525" marT="9525" marB="0" anchor="b"/>
                </a:tc>
                <a:tc>
                  <a:txBody>
                    <a:bodyPr/>
                    <a:lstStyle/>
                    <a:p>
                      <a:pPr algn="ctr" fontAlgn="b"/>
                      <a:r>
                        <a:rPr lang="en-US" sz="800" b="1" i="0" u="none" strike="noStrike">
                          <a:solidFill>
                            <a:srgbClr val="000000"/>
                          </a:solidFill>
                          <a:effectLst/>
                          <a:latin typeface="Comic Sans MS"/>
                        </a:rPr>
                        <a:t>150</a:t>
                      </a:r>
                    </a:p>
                  </a:txBody>
                  <a:tcPr marL="9525" marR="9525" marT="9525" marB="0" anchor="b"/>
                </a:tc>
                <a:extLst>
                  <a:ext uri="{0D108BD9-81ED-4DB2-BD59-A6C34878D82A}">
                    <a16:rowId xmlns="" xmlns:a16="http://schemas.microsoft.com/office/drawing/2014/main" val="10005"/>
                  </a:ext>
                </a:extLst>
              </a:tr>
              <a:tr h="221562">
                <a:tc>
                  <a:txBody>
                    <a:bodyPr/>
                    <a:lstStyle/>
                    <a:p>
                      <a:pPr algn="ctr" rtl="0" fontAlgn="b"/>
                      <a:r>
                        <a:rPr lang="en-US" sz="900" b="1" i="0" u="none" strike="noStrike" dirty="0">
                          <a:solidFill>
                            <a:srgbClr val="000000"/>
                          </a:solidFill>
                          <a:effectLst/>
                          <a:latin typeface="Comic Sans MS" panose="030F0702030302020204" pitchFamily="66" charset="0"/>
                        </a:rPr>
                        <a:t>6</a:t>
                      </a:r>
                    </a:p>
                  </a:txBody>
                  <a:tcPr marL="9525" marR="9525" marT="9525" marB="0" anchor="b"/>
                </a:tc>
                <a:tc>
                  <a:txBody>
                    <a:bodyPr/>
                    <a:lstStyle/>
                    <a:p>
                      <a:pPr algn="l" rtl="0" fontAlgn="b"/>
                      <a:r>
                        <a:rPr lang="en-US" sz="900" b="1" i="0" u="none" strike="noStrike" dirty="0">
                          <a:solidFill>
                            <a:srgbClr val="000000"/>
                          </a:solidFill>
                          <a:effectLst/>
                          <a:latin typeface="Comic Sans MS" panose="030F0702030302020204" pitchFamily="66" charset="0"/>
                        </a:rPr>
                        <a:t>RS2.2 ITORI</a:t>
                      </a:r>
                    </a:p>
                  </a:txBody>
                  <a:tcPr marL="9525" marR="9525" marT="9525" marB="0" anchor="b"/>
                </a:tc>
                <a:tc>
                  <a:txBody>
                    <a:bodyPr/>
                    <a:lstStyle/>
                    <a:p>
                      <a:pPr algn="ctr" fontAlgn="b"/>
                      <a:r>
                        <a:rPr lang="en-US" sz="800" b="1" i="0" u="none" strike="noStrike">
                          <a:solidFill>
                            <a:srgbClr val="000000"/>
                          </a:solidFill>
                          <a:effectLst/>
                          <a:latin typeface="Comic Sans MS"/>
                        </a:rPr>
                        <a:t>8</a:t>
                      </a:r>
                    </a:p>
                  </a:txBody>
                  <a:tcPr marL="9525" marR="9525" marT="9525" marB="0" anchor="b"/>
                </a:tc>
                <a:tc>
                  <a:txBody>
                    <a:bodyPr/>
                    <a:lstStyle/>
                    <a:p>
                      <a:pPr algn="ctr" fontAlgn="b"/>
                      <a:r>
                        <a:rPr lang="en-US" sz="800" b="1" i="0" u="none" strike="noStrike">
                          <a:solidFill>
                            <a:srgbClr val="000000"/>
                          </a:solidFill>
                          <a:effectLst/>
                          <a:latin typeface="Comic Sans MS"/>
                        </a:rPr>
                        <a:t>157</a:t>
                      </a:r>
                    </a:p>
                  </a:txBody>
                  <a:tcPr marL="9525" marR="9525" marT="9525" marB="0" anchor="b"/>
                </a:tc>
                <a:extLst>
                  <a:ext uri="{0D108BD9-81ED-4DB2-BD59-A6C34878D82A}">
                    <a16:rowId xmlns="" xmlns:a16="http://schemas.microsoft.com/office/drawing/2014/main" val="10006"/>
                  </a:ext>
                </a:extLst>
              </a:tr>
              <a:tr h="221562">
                <a:tc>
                  <a:txBody>
                    <a:bodyPr/>
                    <a:lstStyle/>
                    <a:p>
                      <a:pPr algn="ctr" rtl="0" fontAlgn="b"/>
                      <a:r>
                        <a:rPr lang="en-US" sz="900" b="1" i="0" u="none" strike="noStrike" dirty="0">
                          <a:solidFill>
                            <a:srgbClr val="000000"/>
                          </a:solidFill>
                          <a:effectLst/>
                          <a:latin typeface="Comic Sans MS" panose="030F0702030302020204" pitchFamily="66" charset="0"/>
                        </a:rPr>
                        <a:t>7</a:t>
                      </a:r>
                    </a:p>
                  </a:txBody>
                  <a:tcPr marL="9525" marR="9525" marT="9525" marB="0" anchor="b"/>
                </a:tc>
                <a:tc>
                  <a:txBody>
                    <a:bodyPr/>
                    <a:lstStyle/>
                    <a:p>
                      <a:pPr algn="l" rtl="0" fontAlgn="b"/>
                      <a:r>
                        <a:rPr lang="en-US" sz="900" b="1" i="0" u="none" strike="noStrike" dirty="0">
                          <a:solidFill>
                            <a:srgbClr val="000000"/>
                          </a:solidFill>
                          <a:effectLst/>
                          <a:latin typeface="Comic Sans MS" panose="030F0702030302020204" pitchFamily="66" charset="0"/>
                        </a:rPr>
                        <a:t>RS2.25 SGM</a:t>
                      </a:r>
                    </a:p>
                  </a:txBody>
                  <a:tcPr marL="9525" marR="9525" marT="9525" marB="0" anchor="b"/>
                </a:tc>
                <a:tc>
                  <a:txBody>
                    <a:bodyPr/>
                    <a:lstStyle/>
                    <a:p>
                      <a:pPr algn="ctr" fontAlgn="b"/>
                      <a:r>
                        <a:rPr lang="en-US" sz="800" b="1" i="0" u="none" strike="noStrike">
                          <a:solidFill>
                            <a:srgbClr val="000000"/>
                          </a:solidFill>
                          <a:effectLst/>
                          <a:latin typeface="Comic Sans MS"/>
                        </a:rPr>
                        <a:t>6</a:t>
                      </a:r>
                    </a:p>
                  </a:txBody>
                  <a:tcPr marL="9525" marR="9525" marT="9525" marB="0" anchor="b"/>
                </a:tc>
                <a:tc>
                  <a:txBody>
                    <a:bodyPr/>
                    <a:lstStyle/>
                    <a:p>
                      <a:pPr algn="ctr" fontAlgn="b"/>
                      <a:r>
                        <a:rPr lang="en-US" sz="800" b="1" i="0" u="none" strike="noStrike">
                          <a:solidFill>
                            <a:srgbClr val="000000"/>
                          </a:solidFill>
                          <a:effectLst/>
                          <a:latin typeface="Comic Sans MS"/>
                        </a:rPr>
                        <a:t>202</a:t>
                      </a:r>
                    </a:p>
                  </a:txBody>
                  <a:tcPr marL="9525" marR="9525" marT="9525" marB="0" anchor="b"/>
                </a:tc>
                <a:extLst>
                  <a:ext uri="{0D108BD9-81ED-4DB2-BD59-A6C34878D82A}">
                    <a16:rowId xmlns="" xmlns:a16="http://schemas.microsoft.com/office/drawing/2014/main" val="10007"/>
                  </a:ext>
                </a:extLst>
              </a:tr>
              <a:tr h="221562">
                <a:tc>
                  <a:txBody>
                    <a:bodyPr/>
                    <a:lstStyle/>
                    <a:p>
                      <a:pPr algn="ctr" rtl="0" fontAlgn="b"/>
                      <a:r>
                        <a:rPr lang="en-US" sz="900" b="1" i="0" u="none" strike="noStrike" dirty="0">
                          <a:solidFill>
                            <a:srgbClr val="000000"/>
                          </a:solidFill>
                          <a:effectLst/>
                          <a:latin typeface="Comic Sans MS" panose="030F0702030302020204" pitchFamily="66" charset="0"/>
                        </a:rPr>
                        <a:t>8</a:t>
                      </a:r>
                    </a:p>
                  </a:txBody>
                  <a:tcPr marL="9525" marR="9525" marT="9525" marB="0" anchor="b"/>
                </a:tc>
                <a:tc>
                  <a:txBody>
                    <a:bodyPr/>
                    <a:lstStyle/>
                    <a:p>
                      <a:pPr algn="l" rtl="0" fontAlgn="b"/>
                      <a:r>
                        <a:rPr lang="en-US" sz="900" b="1" i="0" u="none" strike="noStrike" dirty="0">
                          <a:solidFill>
                            <a:srgbClr val="000000"/>
                          </a:solidFill>
                          <a:effectLst/>
                          <a:latin typeface="Comic Sans MS" panose="030F0702030302020204" pitchFamily="66" charset="0"/>
                        </a:rPr>
                        <a:t>RS3.13 GIREI</a:t>
                      </a:r>
                    </a:p>
                  </a:txBody>
                  <a:tcPr marL="9525" marR="9525" marT="9525" marB="0" anchor="b"/>
                </a:tc>
                <a:tc>
                  <a:txBody>
                    <a:bodyPr/>
                    <a:lstStyle/>
                    <a:p>
                      <a:pPr algn="ctr" fontAlgn="b"/>
                      <a:r>
                        <a:rPr lang="en-US" sz="800" b="1" i="0" u="none" strike="noStrike">
                          <a:solidFill>
                            <a:srgbClr val="000000"/>
                          </a:solidFill>
                          <a:effectLst/>
                          <a:latin typeface="Comic Sans MS"/>
                        </a:rPr>
                        <a:t>9</a:t>
                      </a:r>
                    </a:p>
                  </a:txBody>
                  <a:tcPr marL="9525" marR="9525" marT="9525" marB="0" anchor="b"/>
                </a:tc>
                <a:tc>
                  <a:txBody>
                    <a:bodyPr/>
                    <a:lstStyle/>
                    <a:p>
                      <a:pPr algn="ctr" fontAlgn="b"/>
                      <a:r>
                        <a:rPr lang="en-US" sz="800" b="1" i="0" u="none" strike="noStrike">
                          <a:solidFill>
                            <a:srgbClr val="000000"/>
                          </a:solidFill>
                          <a:effectLst/>
                          <a:latin typeface="Comic Sans MS"/>
                        </a:rPr>
                        <a:t>108</a:t>
                      </a:r>
                    </a:p>
                  </a:txBody>
                  <a:tcPr marL="9525" marR="9525" marT="9525" marB="0" anchor="b"/>
                </a:tc>
                <a:extLst>
                  <a:ext uri="{0D108BD9-81ED-4DB2-BD59-A6C34878D82A}">
                    <a16:rowId xmlns="" xmlns:a16="http://schemas.microsoft.com/office/drawing/2014/main" val="10008"/>
                  </a:ext>
                </a:extLst>
              </a:tr>
              <a:tr h="221562">
                <a:tc>
                  <a:txBody>
                    <a:bodyPr/>
                    <a:lstStyle/>
                    <a:p>
                      <a:pPr algn="ctr" rtl="0" fontAlgn="b"/>
                      <a:r>
                        <a:rPr lang="en-US" sz="900" b="1" i="0" u="none" strike="noStrike" dirty="0">
                          <a:solidFill>
                            <a:srgbClr val="000000"/>
                          </a:solidFill>
                          <a:effectLst/>
                          <a:latin typeface="Comic Sans MS" panose="030F0702030302020204" pitchFamily="66" charset="0"/>
                        </a:rPr>
                        <a:t>9</a:t>
                      </a:r>
                    </a:p>
                  </a:txBody>
                  <a:tcPr marL="9525" marR="9525" marT="9525" marB="0" anchor="b"/>
                </a:tc>
                <a:tc>
                  <a:txBody>
                    <a:bodyPr/>
                    <a:lstStyle/>
                    <a:p>
                      <a:pPr algn="l" rtl="0" fontAlgn="b"/>
                      <a:r>
                        <a:rPr lang="en-US" sz="900" b="1" i="0" u="none" strike="noStrike" dirty="0">
                          <a:solidFill>
                            <a:srgbClr val="000000"/>
                          </a:solidFill>
                          <a:effectLst/>
                          <a:latin typeface="Comic Sans MS" panose="030F0702030302020204" pitchFamily="66" charset="0"/>
                        </a:rPr>
                        <a:t>RS4.13 H/KIBO</a:t>
                      </a:r>
                    </a:p>
                  </a:txBody>
                  <a:tcPr marL="9525" marR="9525" marT="9525" marB="0" anchor="b"/>
                </a:tc>
                <a:tc>
                  <a:txBody>
                    <a:bodyPr/>
                    <a:lstStyle/>
                    <a:p>
                      <a:pPr algn="ctr" fontAlgn="b"/>
                      <a:r>
                        <a:rPr lang="en-US" sz="800" b="1" i="0" u="none" strike="noStrike">
                          <a:solidFill>
                            <a:srgbClr val="000000"/>
                          </a:solidFill>
                          <a:effectLst/>
                          <a:latin typeface="Comic Sans MS"/>
                        </a:rPr>
                        <a:t>69</a:t>
                      </a:r>
                    </a:p>
                  </a:txBody>
                  <a:tcPr marL="9525" marR="9525" marT="9525" marB="0" anchor="b"/>
                </a:tc>
                <a:tc>
                  <a:txBody>
                    <a:bodyPr/>
                    <a:lstStyle/>
                    <a:p>
                      <a:pPr algn="ctr" fontAlgn="b"/>
                      <a:r>
                        <a:rPr lang="en-US" sz="800" b="1" i="0" u="none" strike="noStrike">
                          <a:solidFill>
                            <a:srgbClr val="000000"/>
                          </a:solidFill>
                          <a:effectLst/>
                          <a:latin typeface="Comic Sans MS"/>
                        </a:rPr>
                        <a:t>105</a:t>
                      </a:r>
                    </a:p>
                  </a:txBody>
                  <a:tcPr marL="9525" marR="9525" marT="9525" marB="0" anchor="b"/>
                </a:tc>
                <a:extLst>
                  <a:ext uri="{0D108BD9-81ED-4DB2-BD59-A6C34878D82A}">
                    <a16:rowId xmlns="" xmlns:a16="http://schemas.microsoft.com/office/drawing/2014/main" val="10009"/>
                  </a:ext>
                </a:extLst>
              </a:tr>
              <a:tr h="221562">
                <a:tc>
                  <a:txBody>
                    <a:bodyPr/>
                    <a:lstStyle/>
                    <a:p>
                      <a:pPr algn="ctr" rtl="0" fontAlgn="b"/>
                      <a:r>
                        <a:rPr lang="en-US" sz="900" b="1" i="0" u="none" strike="noStrike" dirty="0">
                          <a:solidFill>
                            <a:srgbClr val="000000"/>
                          </a:solidFill>
                          <a:effectLst/>
                          <a:latin typeface="Comic Sans MS" panose="030F0702030302020204" pitchFamily="66" charset="0"/>
                        </a:rPr>
                        <a:t>10</a:t>
                      </a:r>
                    </a:p>
                  </a:txBody>
                  <a:tcPr marL="9525" marR="9525" marT="9525" marB="0" anchor="b"/>
                </a:tc>
                <a:tc>
                  <a:txBody>
                    <a:bodyPr/>
                    <a:lstStyle/>
                    <a:p>
                      <a:pPr algn="l" rtl="0" fontAlgn="b"/>
                      <a:r>
                        <a:rPr lang="en-US" sz="900" b="1" i="0" u="none" strike="noStrike" dirty="0">
                          <a:solidFill>
                            <a:srgbClr val="000000"/>
                          </a:solidFill>
                          <a:effectLst/>
                          <a:latin typeface="Comic Sans MS" panose="030F0702030302020204" pitchFamily="66" charset="0"/>
                        </a:rPr>
                        <a:t>RS4.23 K/ALA</a:t>
                      </a:r>
                    </a:p>
                  </a:txBody>
                  <a:tcPr marL="9525" marR="9525" marT="9525" marB="0" anchor="b"/>
                </a:tc>
                <a:tc>
                  <a:txBody>
                    <a:bodyPr/>
                    <a:lstStyle/>
                    <a:p>
                      <a:pPr algn="ctr" fontAlgn="b"/>
                      <a:r>
                        <a:rPr lang="en-US" sz="800" b="1" i="0" u="none" strike="noStrike">
                          <a:solidFill>
                            <a:srgbClr val="000000"/>
                          </a:solidFill>
                          <a:effectLst/>
                          <a:latin typeface="Comic Sans MS"/>
                        </a:rPr>
                        <a:t>13</a:t>
                      </a:r>
                    </a:p>
                  </a:txBody>
                  <a:tcPr marL="9525" marR="9525" marT="9525" marB="0" anchor="b"/>
                </a:tc>
                <a:tc>
                  <a:txBody>
                    <a:bodyPr/>
                    <a:lstStyle/>
                    <a:p>
                      <a:pPr algn="ctr" fontAlgn="b"/>
                      <a:r>
                        <a:rPr lang="en-US" sz="800" b="1" i="0" u="none" strike="noStrike">
                          <a:solidFill>
                            <a:srgbClr val="000000"/>
                          </a:solidFill>
                          <a:effectLst/>
                          <a:latin typeface="Comic Sans MS"/>
                        </a:rPr>
                        <a:t>292</a:t>
                      </a:r>
                    </a:p>
                  </a:txBody>
                  <a:tcPr marL="9525" marR="9525" marT="9525" marB="0" anchor="b"/>
                </a:tc>
                <a:extLst>
                  <a:ext uri="{0D108BD9-81ED-4DB2-BD59-A6C34878D82A}">
                    <a16:rowId xmlns="" xmlns:a16="http://schemas.microsoft.com/office/drawing/2014/main" val="10010"/>
                  </a:ext>
                </a:extLst>
              </a:tr>
              <a:tr h="221562">
                <a:tc>
                  <a:txBody>
                    <a:bodyPr/>
                    <a:lstStyle/>
                    <a:p>
                      <a:pPr algn="ctr" rtl="0" fontAlgn="b"/>
                      <a:r>
                        <a:rPr lang="en-US" sz="900" b="1" i="0" u="none" strike="noStrike" dirty="0">
                          <a:solidFill>
                            <a:srgbClr val="000000"/>
                          </a:solidFill>
                          <a:effectLst/>
                          <a:latin typeface="Comic Sans MS" panose="030F0702030302020204" pitchFamily="66" charset="0"/>
                        </a:rPr>
                        <a:t>11</a:t>
                      </a:r>
                    </a:p>
                  </a:txBody>
                  <a:tcPr marL="9525" marR="9525" marT="9525" marB="0" anchor="b"/>
                </a:tc>
                <a:tc>
                  <a:txBody>
                    <a:bodyPr/>
                    <a:lstStyle/>
                    <a:p>
                      <a:pPr algn="l" rtl="0" fontAlgn="b"/>
                      <a:r>
                        <a:rPr lang="en-US" sz="900" b="1" i="0" u="none" strike="noStrike" dirty="0">
                          <a:solidFill>
                            <a:srgbClr val="000000"/>
                          </a:solidFill>
                          <a:effectLst/>
                          <a:latin typeface="Comic Sans MS" panose="030F0702030302020204" pitchFamily="66" charset="0"/>
                        </a:rPr>
                        <a:t>RS4.24 ALIADE</a:t>
                      </a:r>
                    </a:p>
                  </a:txBody>
                  <a:tcPr marL="9525" marR="9525" marT="9525" marB="0" anchor="b"/>
                </a:tc>
                <a:tc>
                  <a:txBody>
                    <a:bodyPr/>
                    <a:lstStyle/>
                    <a:p>
                      <a:pPr algn="ctr" fontAlgn="b"/>
                      <a:r>
                        <a:rPr lang="en-US" sz="800" b="1" i="0" u="none" strike="noStrike">
                          <a:solidFill>
                            <a:srgbClr val="000000"/>
                          </a:solidFill>
                          <a:effectLst/>
                          <a:latin typeface="Comic Sans MS"/>
                        </a:rPr>
                        <a:t>1</a:t>
                      </a:r>
                    </a:p>
                  </a:txBody>
                  <a:tcPr marL="9525" marR="9525" marT="9525" marB="0" anchor="b"/>
                </a:tc>
                <a:tc>
                  <a:txBody>
                    <a:bodyPr/>
                    <a:lstStyle/>
                    <a:p>
                      <a:pPr algn="ctr" fontAlgn="b"/>
                      <a:r>
                        <a:rPr lang="en-US" sz="800" b="1" i="0" u="none" strike="noStrike">
                          <a:solidFill>
                            <a:srgbClr val="000000"/>
                          </a:solidFill>
                          <a:effectLst/>
                          <a:latin typeface="Comic Sans MS"/>
                        </a:rPr>
                        <a:t>173</a:t>
                      </a:r>
                    </a:p>
                  </a:txBody>
                  <a:tcPr marL="9525" marR="9525" marT="9525" marB="0" anchor="b"/>
                </a:tc>
                <a:extLst>
                  <a:ext uri="{0D108BD9-81ED-4DB2-BD59-A6C34878D82A}">
                    <a16:rowId xmlns="" xmlns:a16="http://schemas.microsoft.com/office/drawing/2014/main" val="10011"/>
                  </a:ext>
                </a:extLst>
              </a:tr>
              <a:tr h="221562">
                <a:tc>
                  <a:txBody>
                    <a:bodyPr/>
                    <a:lstStyle/>
                    <a:p>
                      <a:pPr algn="ctr" rtl="0" fontAlgn="b"/>
                      <a:r>
                        <a:rPr lang="en-US" sz="900" b="1" i="0" u="none" strike="noStrike" dirty="0">
                          <a:solidFill>
                            <a:srgbClr val="000000"/>
                          </a:solidFill>
                          <a:effectLst/>
                          <a:latin typeface="Comic Sans MS" panose="030F0702030302020204" pitchFamily="66" charset="0"/>
                        </a:rPr>
                        <a:t>12</a:t>
                      </a:r>
                    </a:p>
                  </a:txBody>
                  <a:tcPr marL="9525" marR="9525" marT="9525" marB="0" anchor="b"/>
                </a:tc>
                <a:tc>
                  <a:txBody>
                    <a:bodyPr/>
                    <a:lstStyle/>
                    <a:p>
                      <a:pPr algn="l" rtl="0" fontAlgn="b"/>
                      <a:r>
                        <a:rPr lang="en-US" sz="900" b="1" i="0" u="none" strike="noStrike" dirty="0">
                          <a:solidFill>
                            <a:srgbClr val="000000"/>
                          </a:solidFill>
                          <a:effectLst/>
                          <a:latin typeface="Comic Sans MS" panose="030F0702030302020204" pitchFamily="66" charset="0"/>
                        </a:rPr>
                        <a:t>RS4.3 SHABU</a:t>
                      </a:r>
                    </a:p>
                  </a:txBody>
                  <a:tcPr marL="9525" marR="9525" marT="9525" marB="0" anchor="b"/>
                </a:tc>
                <a:tc>
                  <a:txBody>
                    <a:bodyPr/>
                    <a:lstStyle/>
                    <a:p>
                      <a:pPr algn="ctr" fontAlgn="b"/>
                      <a:r>
                        <a:rPr lang="en-US" sz="800" b="1" i="0" u="none" strike="noStrike">
                          <a:solidFill>
                            <a:srgbClr val="000000"/>
                          </a:solidFill>
                          <a:effectLst/>
                          <a:latin typeface="Comic Sans MS"/>
                        </a:rPr>
                        <a:t>8</a:t>
                      </a:r>
                    </a:p>
                  </a:txBody>
                  <a:tcPr marL="9525" marR="9525" marT="9525" marB="0" anchor="b"/>
                </a:tc>
                <a:tc>
                  <a:txBody>
                    <a:bodyPr/>
                    <a:lstStyle/>
                    <a:p>
                      <a:pPr algn="ctr" fontAlgn="b"/>
                      <a:r>
                        <a:rPr lang="en-US" sz="800" b="1" i="0" u="none" strike="noStrike">
                          <a:solidFill>
                            <a:srgbClr val="000000"/>
                          </a:solidFill>
                          <a:effectLst/>
                          <a:latin typeface="Comic Sans MS"/>
                        </a:rPr>
                        <a:t>92</a:t>
                      </a:r>
                    </a:p>
                  </a:txBody>
                  <a:tcPr marL="9525" marR="9525" marT="9525" marB="0" anchor="b"/>
                </a:tc>
                <a:extLst>
                  <a:ext uri="{0D108BD9-81ED-4DB2-BD59-A6C34878D82A}">
                    <a16:rowId xmlns="" xmlns:a16="http://schemas.microsoft.com/office/drawing/2014/main" val="10012"/>
                  </a:ext>
                </a:extLst>
              </a:tr>
              <a:tr h="221562">
                <a:tc>
                  <a:txBody>
                    <a:bodyPr/>
                    <a:lstStyle/>
                    <a:p>
                      <a:pPr algn="ctr" rtl="0" fontAlgn="b"/>
                      <a:r>
                        <a:rPr lang="en-US" sz="900" b="1" i="0" u="none" strike="noStrike" dirty="0">
                          <a:solidFill>
                            <a:srgbClr val="000000"/>
                          </a:solidFill>
                          <a:effectLst/>
                          <a:latin typeface="Comic Sans MS" panose="030F0702030302020204" pitchFamily="66" charset="0"/>
                        </a:rPr>
                        <a:t>13</a:t>
                      </a:r>
                    </a:p>
                  </a:txBody>
                  <a:tcPr marL="9525" marR="9525" marT="9525" marB="0" anchor="b"/>
                </a:tc>
                <a:tc>
                  <a:txBody>
                    <a:bodyPr/>
                    <a:lstStyle/>
                    <a:p>
                      <a:pPr algn="l" rtl="0" fontAlgn="b"/>
                      <a:r>
                        <a:rPr lang="en-US" sz="900" b="1" i="0" u="none" strike="noStrike" dirty="0">
                          <a:solidFill>
                            <a:srgbClr val="000000"/>
                          </a:solidFill>
                          <a:effectLst/>
                          <a:latin typeface="Comic Sans MS" panose="030F0702030302020204" pitchFamily="66" charset="0"/>
                        </a:rPr>
                        <a:t>RS5.12OLUKU</a:t>
                      </a:r>
                    </a:p>
                  </a:txBody>
                  <a:tcPr marL="9525" marR="9525" marT="9525" marB="0" anchor="b"/>
                </a:tc>
                <a:tc>
                  <a:txBody>
                    <a:bodyPr/>
                    <a:lstStyle/>
                    <a:p>
                      <a:pPr algn="ctr" fontAlgn="b"/>
                      <a:r>
                        <a:rPr lang="en-US" sz="800" b="1" i="0" u="none" strike="noStrike">
                          <a:solidFill>
                            <a:srgbClr val="000000"/>
                          </a:solidFill>
                          <a:effectLst/>
                          <a:latin typeface="Comic Sans MS"/>
                        </a:rPr>
                        <a:t>7</a:t>
                      </a:r>
                    </a:p>
                  </a:txBody>
                  <a:tcPr marL="9525" marR="9525" marT="9525" marB="0" anchor="b"/>
                </a:tc>
                <a:tc>
                  <a:txBody>
                    <a:bodyPr/>
                    <a:lstStyle/>
                    <a:p>
                      <a:pPr algn="ctr" fontAlgn="b"/>
                      <a:r>
                        <a:rPr lang="en-US" sz="800" b="1" i="0" u="none" strike="noStrike">
                          <a:solidFill>
                            <a:srgbClr val="000000"/>
                          </a:solidFill>
                          <a:effectLst/>
                          <a:latin typeface="Comic Sans MS"/>
                        </a:rPr>
                        <a:t>255</a:t>
                      </a:r>
                    </a:p>
                  </a:txBody>
                  <a:tcPr marL="9525" marR="9525" marT="9525" marB="0" anchor="b"/>
                </a:tc>
                <a:extLst>
                  <a:ext uri="{0D108BD9-81ED-4DB2-BD59-A6C34878D82A}">
                    <a16:rowId xmlns="" xmlns:a16="http://schemas.microsoft.com/office/drawing/2014/main" val="10013"/>
                  </a:ext>
                </a:extLst>
              </a:tr>
              <a:tr h="221562">
                <a:tc>
                  <a:txBody>
                    <a:bodyPr/>
                    <a:lstStyle/>
                    <a:p>
                      <a:pPr algn="ctr" rtl="0" fontAlgn="b"/>
                      <a:r>
                        <a:rPr lang="en-US" sz="900" b="1" i="0" u="none" strike="noStrike" dirty="0">
                          <a:solidFill>
                            <a:srgbClr val="000000"/>
                          </a:solidFill>
                          <a:effectLst/>
                          <a:latin typeface="Comic Sans MS" panose="030F0702030302020204" pitchFamily="66" charset="0"/>
                        </a:rPr>
                        <a:t>14</a:t>
                      </a:r>
                    </a:p>
                  </a:txBody>
                  <a:tcPr marL="9525" marR="9525" marT="9525" marB="0" anchor="b"/>
                </a:tc>
                <a:tc>
                  <a:txBody>
                    <a:bodyPr/>
                    <a:lstStyle/>
                    <a:p>
                      <a:pPr algn="l" rtl="0" fontAlgn="b"/>
                      <a:r>
                        <a:rPr lang="en-US" sz="900" b="1" i="0" u="none" strike="noStrike" dirty="0">
                          <a:solidFill>
                            <a:srgbClr val="000000"/>
                          </a:solidFill>
                          <a:effectLst/>
                          <a:latin typeface="Comic Sans MS" panose="030F0702030302020204" pitchFamily="66" charset="0"/>
                        </a:rPr>
                        <a:t>RS5.23 I/UKU</a:t>
                      </a:r>
                    </a:p>
                  </a:txBody>
                  <a:tcPr marL="9525" marR="9525" marT="9525" marB="0" anchor="b"/>
                </a:tc>
                <a:tc>
                  <a:txBody>
                    <a:bodyPr/>
                    <a:lstStyle/>
                    <a:p>
                      <a:pPr algn="ctr" fontAlgn="b"/>
                      <a:r>
                        <a:rPr lang="en-US" sz="800" b="1" i="0" u="none" strike="noStrike">
                          <a:solidFill>
                            <a:srgbClr val="000000"/>
                          </a:solidFill>
                          <a:effectLst/>
                          <a:latin typeface="Comic Sans MS"/>
                        </a:rPr>
                        <a:t>0</a:t>
                      </a:r>
                    </a:p>
                  </a:txBody>
                  <a:tcPr marL="9525" marR="9525" marT="9525" marB="0" anchor="b"/>
                </a:tc>
                <a:tc>
                  <a:txBody>
                    <a:bodyPr/>
                    <a:lstStyle/>
                    <a:p>
                      <a:pPr algn="ctr" fontAlgn="b"/>
                      <a:r>
                        <a:rPr lang="en-US" sz="800" b="1" i="0" u="none" strike="noStrike">
                          <a:solidFill>
                            <a:srgbClr val="000000"/>
                          </a:solidFill>
                          <a:effectLst/>
                          <a:latin typeface="Comic Sans MS"/>
                        </a:rPr>
                        <a:t>25</a:t>
                      </a:r>
                    </a:p>
                  </a:txBody>
                  <a:tcPr marL="9525" marR="9525" marT="9525" marB="0" anchor="b"/>
                </a:tc>
                <a:extLst>
                  <a:ext uri="{0D108BD9-81ED-4DB2-BD59-A6C34878D82A}">
                    <a16:rowId xmlns="" xmlns:a16="http://schemas.microsoft.com/office/drawing/2014/main" val="10014"/>
                  </a:ext>
                </a:extLst>
              </a:tr>
              <a:tr h="221562">
                <a:tc>
                  <a:txBody>
                    <a:bodyPr/>
                    <a:lstStyle/>
                    <a:p>
                      <a:pPr algn="ctr" rtl="0" fontAlgn="b"/>
                      <a:r>
                        <a:rPr lang="en-US" sz="900" b="1" i="0" u="none" strike="noStrike" dirty="0">
                          <a:solidFill>
                            <a:srgbClr val="000000"/>
                          </a:solidFill>
                          <a:effectLst/>
                          <a:latin typeface="Comic Sans MS" panose="030F0702030302020204" pitchFamily="66" charset="0"/>
                        </a:rPr>
                        <a:t>15</a:t>
                      </a:r>
                    </a:p>
                  </a:txBody>
                  <a:tcPr marL="9525" marR="9525" marT="9525" marB="0" anchor="b"/>
                </a:tc>
                <a:tc>
                  <a:txBody>
                    <a:bodyPr/>
                    <a:lstStyle/>
                    <a:p>
                      <a:pPr algn="l" rtl="0" fontAlgn="b"/>
                      <a:r>
                        <a:rPr lang="en-US" sz="900" b="1" i="0" u="none" strike="noStrike">
                          <a:solidFill>
                            <a:srgbClr val="000000"/>
                          </a:solidFill>
                          <a:effectLst/>
                          <a:latin typeface="Comic Sans MS" panose="030F0702030302020204" pitchFamily="66" charset="0"/>
                        </a:rPr>
                        <a:t>RS5.33 NTEJE</a:t>
                      </a:r>
                    </a:p>
                  </a:txBody>
                  <a:tcPr marL="9525" marR="9525" marT="9525" marB="0" anchor="b"/>
                </a:tc>
                <a:tc>
                  <a:txBody>
                    <a:bodyPr/>
                    <a:lstStyle/>
                    <a:p>
                      <a:pPr algn="ctr" fontAlgn="b"/>
                      <a:r>
                        <a:rPr lang="en-US" sz="800" b="1" i="0" u="none" strike="noStrike">
                          <a:solidFill>
                            <a:srgbClr val="000000"/>
                          </a:solidFill>
                          <a:effectLst/>
                          <a:latin typeface="Comic Sans MS"/>
                        </a:rPr>
                        <a:t>4</a:t>
                      </a:r>
                    </a:p>
                  </a:txBody>
                  <a:tcPr marL="9525" marR="9525" marT="9525" marB="0" anchor="b"/>
                </a:tc>
                <a:tc>
                  <a:txBody>
                    <a:bodyPr/>
                    <a:lstStyle/>
                    <a:p>
                      <a:pPr algn="ctr" fontAlgn="b"/>
                      <a:r>
                        <a:rPr lang="en-US" sz="800" b="1" i="0" u="none" strike="noStrike">
                          <a:solidFill>
                            <a:srgbClr val="000000"/>
                          </a:solidFill>
                          <a:effectLst/>
                          <a:latin typeface="Comic Sans MS"/>
                        </a:rPr>
                        <a:t>204</a:t>
                      </a:r>
                    </a:p>
                  </a:txBody>
                  <a:tcPr marL="9525" marR="9525" marT="9525" marB="0" anchor="b"/>
                </a:tc>
                <a:extLst>
                  <a:ext uri="{0D108BD9-81ED-4DB2-BD59-A6C34878D82A}">
                    <a16:rowId xmlns="" xmlns:a16="http://schemas.microsoft.com/office/drawing/2014/main" val="10015"/>
                  </a:ext>
                </a:extLst>
              </a:tr>
              <a:tr h="221562">
                <a:tc>
                  <a:txBody>
                    <a:bodyPr/>
                    <a:lstStyle/>
                    <a:p>
                      <a:pPr algn="ctr" rtl="0" fontAlgn="b"/>
                      <a:r>
                        <a:rPr lang="en-US" sz="900" b="1" i="0" u="none" strike="noStrike" dirty="0">
                          <a:solidFill>
                            <a:srgbClr val="000000"/>
                          </a:solidFill>
                          <a:effectLst/>
                          <a:latin typeface="Comic Sans MS" panose="030F0702030302020204" pitchFamily="66" charset="0"/>
                        </a:rPr>
                        <a:t>16</a:t>
                      </a:r>
                    </a:p>
                  </a:txBody>
                  <a:tcPr marL="9525" marR="9525" marT="9525" marB="0" anchor="b"/>
                </a:tc>
                <a:tc>
                  <a:txBody>
                    <a:bodyPr/>
                    <a:lstStyle/>
                    <a:p>
                      <a:pPr algn="l" rtl="0" fontAlgn="b"/>
                      <a:r>
                        <a:rPr lang="en-US" sz="900" b="1" i="0" u="none" strike="noStrike">
                          <a:solidFill>
                            <a:srgbClr val="000000"/>
                          </a:solidFill>
                          <a:effectLst/>
                          <a:latin typeface="Comic Sans MS" panose="030F0702030302020204" pitchFamily="66" charset="0"/>
                        </a:rPr>
                        <a:t>RS6.14 BORI</a:t>
                      </a:r>
                    </a:p>
                  </a:txBody>
                  <a:tcPr marL="9525" marR="9525" marT="9525" marB="0" anchor="b"/>
                </a:tc>
                <a:tc>
                  <a:txBody>
                    <a:bodyPr/>
                    <a:lstStyle/>
                    <a:p>
                      <a:pPr algn="ctr" fontAlgn="b"/>
                      <a:r>
                        <a:rPr lang="en-US" sz="800" b="1" i="0" u="none" strike="noStrike">
                          <a:solidFill>
                            <a:srgbClr val="000000"/>
                          </a:solidFill>
                          <a:effectLst/>
                          <a:latin typeface="Comic Sans MS"/>
                        </a:rPr>
                        <a:t>14</a:t>
                      </a:r>
                    </a:p>
                  </a:txBody>
                  <a:tcPr marL="9525" marR="9525" marT="9525" marB="0" anchor="b"/>
                </a:tc>
                <a:tc>
                  <a:txBody>
                    <a:bodyPr/>
                    <a:lstStyle/>
                    <a:p>
                      <a:pPr algn="ctr" fontAlgn="b"/>
                      <a:r>
                        <a:rPr lang="en-US" sz="800" b="1" i="0" u="none" strike="noStrike">
                          <a:solidFill>
                            <a:srgbClr val="000000"/>
                          </a:solidFill>
                          <a:effectLst/>
                          <a:latin typeface="Comic Sans MS"/>
                        </a:rPr>
                        <a:t>72</a:t>
                      </a:r>
                    </a:p>
                  </a:txBody>
                  <a:tcPr marL="9525" marR="9525" marT="9525" marB="0" anchor="b"/>
                </a:tc>
                <a:extLst>
                  <a:ext uri="{0D108BD9-81ED-4DB2-BD59-A6C34878D82A}">
                    <a16:rowId xmlns="" xmlns:a16="http://schemas.microsoft.com/office/drawing/2014/main" val="10016"/>
                  </a:ext>
                </a:extLst>
              </a:tr>
              <a:tr h="221562">
                <a:tc>
                  <a:txBody>
                    <a:bodyPr/>
                    <a:lstStyle/>
                    <a:p>
                      <a:pPr algn="ctr" rtl="0" fontAlgn="b"/>
                      <a:r>
                        <a:rPr lang="en-US" sz="900" b="1" i="0" u="none" strike="noStrike" dirty="0">
                          <a:solidFill>
                            <a:srgbClr val="000000"/>
                          </a:solidFill>
                          <a:effectLst/>
                          <a:latin typeface="Comic Sans MS" panose="030F0702030302020204" pitchFamily="66" charset="0"/>
                        </a:rPr>
                        <a:t>17</a:t>
                      </a:r>
                    </a:p>
                  </a:txBody>
                  <a:tcPr marL="9525" marR="9525" marT="9525" marB="0" anchor="b"/>
                </a:tc>
                <a:tc>
                  <a:txBody>
                    <a:bodyPr/>
                    <a:lstStyle/>
                    <a:p>
                      <a:pPr algn="l" rtl="0" fontAlgn="b"/>
                      <a:r>
                        <a:rPr lang="en-US" sz="900" b="1" i="0" u="none" strike="noStrike">
                          <a:solidFill>
                            <a:srgbClr val="000000"/>
                          </a:solidFill>
                          <a:effectLst/>
                          <a:latin typeface="Comic Sans MS" panose="030F0702030302020204" pitchFamily="66" charset="0"/>
                        </a:rPr>
                        <a:t>RS7.12 ABAJI</a:t>
                      </a:r>
                    </a:p>
                  </a:txBody>
                  <a:tcPr marL="9525" marR="9525" marT="9525" marB="0" anchor="b"/>
                </a:tc>
                <a:tc>
                  <a:txBody>
                    <a:bodyPr/>
                    <a:lstStyle/>
                    <a:p>
                      <a:pPr algn="ctr" fontAlgn="b"/>
                      <a:r>
                        <a:rPr lang="en-US" sz="800" b="1" i="0" u="none" strike="noStrike">
                          <a:solidFill>
                            <a:srgbClr val="000000"/>
                          </a:solidFill>
                          <a:effectLst/>
                          <a:latin typeface="Comic Sans MS"/>
                        </a:rPr>
                        <a:t>72</a:t>
                      </a:r>
                    </a:p>
                  </a:txBody>
                  <a:tcPr marL="9525" marR="9525" marT="9525" marB="0" anchor="b"/>
                </a:tc>
                <a:tc>
                  <a:txBody>
                    <a:bodyPr/>
                    <a:lstStyle/>
                    <a:p>
                      <a:pPr algn="ctr" fontAlgn="b"/>
                      <a:r>
                        <a:rPr lang="en-US" sz="800" b="1" i="0" u="none" strike="noStrike">
                          <a:solidFill>
                            <a:srgbClr val="000000"/>
                          </a:solidFill>
                          <a:effectLst/>
                          <a:latin typeface="Comic Sans MS"/>
                        </a:rPr>
                        <a:t>115</a:t>
                      </a:r>
                    </a:p>
                  </a:txBody>
                  <a:tcPr marL="9525" marR="9525" marT="9525" marB="0" anchor="b"/>
                </a:tc>
                <a:extLst>
                  <a:ext uri="{0D108BD9-81ED-4DB2-BD59-A6C34878D82A}">
                    <a16:rowId xmlns="" xmlns:a16="http://schemas.microsoft.com/office/drawing/2014/main" val="10017"/>
                  </a:ext>
                </a:extLst>
              </a:tr>
              <a:tr h="239555">
                <a:tc>
                  <a:txBody>
                    <a:bodyPr/>
                    <a:lstStyle/>
                    <a:p>
                      <a:pPr algn="ctr" rtl="0" fontAlgn="b"/>
                      <a:r>
                        <a:rPr lang="en-US" sz="900" b="1" i="0" u="none" strike="noStrike" dirty="0">
                          <a:solidFill>
                            <a:srgbClr val="000000"/>
                          </a:solidFill>
                          <a:effectLst/>
                          <a:latin typeface="Comic Sans MS" panose="030F0702030302020204" pitchFamily="66" charset="0"/>
                        </a:rPr>
                        <a:t>18</a:t>
                      </a:r>
                    </a:p>
                  </a:txBody>
                  <a:tcPr marL="9525" marR="9525" marT="9525" marB="0" anchor="b"/>
                </a:tc>
                <a:tc>
                  <a:txBody>
                    <a:bodyPr/>
                    <a:lstStyle/>
                    <a:p>
                      <a:pPr algn="l" rtl="0" fontAlgn="b"/>
                      <a:r>
                        <a:rPr lang="en-US" sz="900" b="1" i="0" u="none" strike="noStrike">
                          <a:solidFill>
                            <a:srgbClr val="000000"/>
                          </a:solidFill>
                          <a:effectLst/>
                          <a:latin typeface="Comic Sans MS" panose="030F0702030302020204" pitchFamily="66" charset="0"/>
                        </a:rPr>
                        <a:t>RS7.21 MOKWA </a:t>
                      </a:r>
                    </a:p>
                  </a:txBody>
                  <a:tcPr marL="9525" marR="9525" marT="9525" marB="0" anchor="b"/>
                </a:tc>
                <a:tc>
                  <a:txBody>
                    <a:bodyPr/>
                    <a:lstStyle/>
                    <a:p>
                      <a:pPr algn="ctr" fontAlgn="b"/>
                      <a:r>
                        <a:rPr lang="en-US" sz="800" b="1" i="0" u="none" strike="noStrike">
                          <a:solidFill>
                            <a:srgbClr val="000000"/>
                          </a:solidFill>
                          <a:effectLst/>
                          <a:latin typeface="Comic Sans MS"/>
                        </a:rPr>
                        <a:t>20</a:t>
                      </a:r>
                    </a:p>
                  </a:txBody>
                  <a:tcPr marL="9525" marR="9525" marT="9525" marB="0" anchor="b"/>
                </a:tc>
                <a:tc>
                  <a:txBody>
                    <a:bodyPr/>
                    <a:lstStyle/>
                    <a:p>
                      <a:pPr algn="ctr" fontAlgn="b"/>
                      <a:r>
                        <a:rPr lang="en-US" sz="800" b="1" i="0" u="none" strike="noStrike">
                          <a:solidFill>
                            <a:srgbClr val="000000"/>
                          </a:solidFill>
                          <a:effectLst/>
                          <a:latin typeface="Comic Sans MS"/>
                        </a:rPr>
                        <a:t>160</a:t>
                      </a:r>
                    </a:p>
                  </a:txBody>
                  <a:tcPr marL="9525" marR="9525" marT="9525" marB="0" anchor="b"/>
                </a:tc>
                <a:extLst>
                  <a:ext uri="{0D108BD9-81ED-4DB2-BD59-A6C34878D82A}">
                    <a16:rowId xmlns="" xmlns:a16="http://schemas.microsoft.com/office/drawing/2014/main" val="10018"/>
                  </a:ext>
                </a:extLst>
              </a:tr>
              <a:tr h="233252">
                <a:tc>
                  <a:txBody>
                    <a:bodyPr/>
                    <a:lstStyle/>
                    <a:p>
                      <a:pPr algn="ctr" rtl="0" fontAlgn="b"/>
                      <a:r>
                        <a:rPr lang="en-US" sz="900" b="1" i="0" u="none" strike="noStrike" dirty="0">
                          <a:solidFill>
                            <a:srgbClr val="000000"/>
                          </a:solidFill>
                          <a:effectLst/>
                          <a:latin typeface="Comic Sans MS" panose="030F0702030302020204" pitchFamily="66" charset="0"/>
                        </a:rPr>
                        <a:t>19</a:t>
                      </a:r>
                    </a:p>
                  </a:txBody>
                  <a:tcPr marL="9525" marR="9525" marT="9525" marB="0" anchor="b"/>
                </a:tc>
                <a:tc>
                  <a:txBody>
                    <a:bodyPr/>
                    <a:lstStyle/>
                    <a:p>
                      <a:pPr algn="l" rtl="0" fontAlgn="b"/>
                      <a:r>
                        <a:rPr lang="en-US" sz="900" b="1" i="0" u="none" strike="noStrike">
                          <a:solidFill>
                            <a:srgbClr val="000000"/>
                          </a:solidFill>
                          <a:effectLst/>
                          <a:latin typeface="Comic Sans MS" panose="030F0702030302020204" pitchFamily="66" charset="0"/>
                        </a:rPr>
                        <a:t>RS8.11 B/SAADU</a:t>
                      </a:r>
                    </a:p>
                  </a:txBody>
                  <a:tcPr marL="9525" marR="9525" marT="9525" marB="0" anchor="b"/>
                </a:tc>
                <a:tc>
                  <a:txBody>
                    <a:bodyPr/>
                    <a:lstStyle/>
                    <a:p>
                      <a:pPr algn="ctr" fontAlgn="b"/>
                      <a:r>
                        <a:rPr lang="en-US" sz="800" b="1" i="0" u="none" strike="noStrike">
                          <a:solidFill>
                            <a:srgbClr val="000000"/>
                          </a:solidFill>
                          <a:effectLst/>
                          <a:latin typeface="Comic Sans MS"/>
                        </a:rPr>
                        <a:t>7</a:t>
                      </a:r>
                    </a:p>
                  </a:txBody>
                  <a:tcPr marL="9525" marR="9525" marT="9525" marB="0" anchor="b"/>
                </a:tc>
                <a:tc>
                  <a:txBody>
                    <a:bodyPr/>
                    <a:lstStyle/>
                    <a:p>
                      <a:pPr algn="ctr" fontAlgn="b"/>
                      <a:r>
                        <a:rPr lang="en-US" sz="800" b="1" i="0" u="none" strike="noStrike">
                          <a:solidFill>
                            <a:srgbClr val="000000"/>
                          </a:solidFill>
                          <a:effectLst/>
                          <a:latin typeface="Comic Sans MS"/>
                        </a:rPr>
                        <a:t>108</a:t>
                      </a:r>
                    </a:p>
                  </a:txBody>
                  <a:tcPr marL="9525" marR="9525" marT="9525" marB="0" anchor="b"/>
                </a:tc>
                <a:extLst>
                  <a:ext uri="{0D108BD9-81ED-4DB2-BD59-A6C34878D82A}">
                    <a16:rowId xmlns="" xmlns:a16="http://schemas.microsoft.com/office/drawing/2014/main" val="10019"/>
                  </a:ext>
                </a:extLst>
              </a:tr>
              <a:tr h="311084">
                <a:tc>
                  <a:txBody>
                    <a:bodyPr/>
                    <a:lstStyle/>
                    <a:p>
                      <a:pPr algn="ctr" rtl="0" fontAlgn="b"/>
                      <a:r>
                        <a:rPr lang="en-US" sz="900" b="1" i="0" u="none" strike="noStrike" dirty="0">
                          <a:solidFill>
                            <a:srgbClr val="000000"/>
                          </a:solidFill>
                          <a:effectLst/>
                          <a:latin typeface="Comic Sans MS" panose="030F0702030302020204" pitchFamily="66" charset="0"/>
                        </a:rPr>
                        <a:t>20</a:t>
                      </a:r>
                    </a:p>
                  </a:txBody>
                  <a:tcPr marL="9525" marR="9525" marT="9525" marB="0" anchor="b"/>
                </a:tc>
                <a:tc>
                  <a:txBody>
                    <a:bodyPr/>
                    <a:lstStyle/>
                    <a:p>
                      <a:pPr algn="l" rtl="0" fontAlgn="b"/>
                      <a:r>
                        <a:rPr lang="en-US" sz="900" b="1" i="0" u="none" strike="noStrike">
                          <a:solidFill>
                            <a:srgbClr val="000000"/>
                          </a:solidFill>
                          <a:effectLst/>
                          <a:latin typeface="Comic Sans MS" panose="030F0702030302020204" pitchFamily="66" charset="0"/>
                        </a:rPr>
                        <a:t>RS8.12 OMU ARAN</a:t>
                      </a:r>
                    </a:p>
                  </a:txBody>
                  <a:tcPr marL="9525" marR="9525" marT="9525" marB="0" anchor="b"/>
                </a:tc>
                <a:tc>
                  <a:txBody>
                    <a:bodyPr/>
                    <a:lstStyle/>
                    <a:p>
                      <a:pPr algn="ctr" fontAlgn="b"/>
                      <a:r>
                        <a:rPr lang="en-US" sz="800" b="1" i="0" u="none" strike="noStrike">
                          <a:solidFill>
                            <a:srgbClr val="000000"/>
                          </a:solidFill>
                          <a:effectLst/>
                          <a:latin typeface="Comic Sans MS"/>
                        </a:rPr>
                        <a:t>14</a:t>
                      </a:r>
                    </a:p>
                  </a:txBody>
                  <a:tcPr marL="9525" marR="9525" marT="9525" marB="0" anchor="b"/>
                </a:tc>
                <a:tc>
                  <a:txBody>
                    <a:bodyPr/>
                    <a:lstStyle/>
                    <a:p>
                      <a:pPr algn="ctr" fontAlgn="b"/>
                      <a:r>
                        <a:rPr lang="en-US" sz="800" b="1" i="0" u="none" strike="noStrike">
                          <a:solidFill>
                            <a:srgbClr val="000000"/>
                          </a:solidFill>
                          <a:effectLst/>
                          <a:latin typeface="Comic Sans MS"/>
                        </a:rPr>
                        <a:t>133</a:t>
                      </a:r>
                    </a:p>
                  </a:txBody>
                  <a:tcPr marL="9525" marR="9525" marT="9525" marB="0" anchor="b"/>
                </a:tc>
                <a:extLst>
                  <a:ext uri="{0D108BD9-81ED-4DB2-BD59-A6C34878D82A}">
                    <a16:rowId xmlns="" xmlns:a16="http://schemas.microsoft.com/office/drawing/2014/main" val="10020"/>
                  </a:ext>
                </a:extLst>
              </a:tr>
              <a:tr h="221562">
                <a:tc>
                  <a:txBody>
                    <a:bodyPr/>
                    <a:lstStyle/>
                    <a:p>
                      <a:pPr algn="ctr" rtl="0" fontAlgn="b"/>
                      <a:r>
                        <a:rPr lang="en-US" sz="900" b="1" i="0" u="none" strike="noStrike" dirty="0">
                          <a:solidFill>
                            <a:srgbClr val="000000"/>
                          </a:solidFill>
                          <a:effectLst/>
                          <a:latin typeface="Comic Sans MS" panose="030F0702030302020204" pitchFamily="66" charset="0"/>
                        </a:rPr>
                        <a:t>21</a:t>
                      </a:r>
                    </a:p>
                  </a:txBody>
                  <a:tcPr marL="9525" marR="9525" marT="9525" marB="0" anchor="b"/>
                </a:tc>
                <a:tc>
                  <a:txBody>
                    <a:bodyPr/>
                    <a:lstStyle/>
                    <a:p>
                      <a:pPr algn="l" rtl="0" fontAlgn="b"/>
                      <a:r>
                        <a:rPr lang="en-US" sz="900" b="1" i="0" u="none" strike="noStrike">
                          <a:solidFill>
                            <a:srgbClr val="000000"/>
                          </a:solidFill>
                          <a:effectLst/>
                          <a:latin typeface="Comic Sans MS" panose="030F0702030302020204" pitchFamily="66" charset="0"/>
                        </a:rPr>
                        <a:t>RS8.15 OLOORU</a:t>
                      </a:r>
                    </a:p>
                  </a:txBody>
                  <a:tcPr marL="9525" marR="9525" marT="9525" marB="0" anchor="b"/>
                </a:tc>
                <a:tc>
                  <a:txBody>
                    <a:bodyPr/>
                    <a:lstStyle/>
                    <a:p>
                      <a:pPr algn="ctr" fontAlgn="b"/>
                      <a:r>
                        <a:rPr lang="en-US" sz="800" b="1" i="0" u="none" strike="noStrike">
                          <a:solidFill>
                            <a:srgbClr val="000000"/>
                          </a:solidFill>
                          <a:effectLst/>
                          <a:latin typeface="Comic Sans MS"/>
                        </a:rPr>
                        <a:t>81</a:t>
                      </a:r>
                    </a:p>
                  </a:txBody>
                  <a:tcPr marL="9525" marR="9525" marT="9525" marB="0" anchor="b"/>
                </a:tc>
                <a:tc>
                  <a:txBody>
                    <a:bodyPr/>
                    <a:lstStyle/>
                    <a:p>
                      <a:pPr algn="ctr" fontAlgn="b"/>
                      <a:r>
                        <a:rPr lang="en-US" sz="800" b="1" i="0" u="none" strike="noStrike">
                          <a:solidFill>
                            <a:srgbClr val="000000"/>
                          </a:solidFill>
                          <a:effectLst/>
                          <a:latin typeface="Comic Sans MS"/>
                        </a:rPr>
                        <a:t>169</a:t>
                      </a:r>
                    </a:p>
                  </a:txBody>
                  <a:tcPr marL="9525" marR="9525" marT="9525" marB="0" anchor="b"/>
                </a:tc>
                <a:extLst>
                  <a:ext uri="{0D108BD9-81ED-4DB2-BD59-A6C34878D82A}">
                    <a16:rowId xmlns="" xmlns:a16="http://schemas.microsoft.com/office/drawing/2014/main" val="10021"/>
                  </a:ext>
                </a:extLst>
              </a:tr>
              <a:tr h="221562">
                <a:tc>
                  <a:txBody>
                    <a:bodyPr/>
                    <a:lstStyle/>
                    <a:p>
                      <a:pPr algn="ctr" rtl="0" fontAlgn="b"/>
                      <a:r>
                        <a:rPr lang="en-US" sz="900" b="1" i="0" u="none" strike="noStrike" dirty="0">
                          <a:solidFill>
                            <a:srgbClr val="000000"/>
                          </a:solidFill>
                          <a:effectLst/>
                          <a:latin typeface="Comic Sans MS" panose="030F0702030302020204" pitchFamily="66" charset="0"/>
                        </a:rPr>
                        <a:t>22</a:t>
                      </a:r>
                    </a:p>
                  </a:txBody>
                  <a:tcPr marL="9525" marR="9525" marT="9525" marB="0" anchor="b"/>
                </a:tc>
                <a:tc>
                  <a:txBody>
                    <a:bodyPr/>
                    <a:lstStyle/>
                    <a:p>
                      <a:pPr algn="l" rtl="0" fontAlgn="b"/>
                      <a:r>
                        <a:rPr lang="en-US" sz="900" b="1" i="0" u="none" strike="noStrike">
                          <a:solidFill>
                            <a:srgbClr val="000000"/>
                          </a:solidFill>
                          <a:effectLst/>
                          <a:latin typeface="Comic Sans MS" panose="030F0702030302020204" pitchFamily="66" charset="0"/>
                        </a:rPr>
                        <a:t>RS8.34 ZARIAGI</a:t>
                      </a:r>
                    </a:p>
                  </a:txBody>
                  <a:tcPr marL="9525" marR="9525" marT="9525" marB="0" anchor="b"/>
                </a:tc>
                <a:tc>
                  <a:txBody>
                    <a:bodyPr/>
                    <a:lstStyle/>
                    <a:p>
                      <a:pPr algn="ctr" fontAlgn="b"/>
                      <a:r>
                        <a:rPr lang="en-US" sz="800" b="1" i="0" u="none" strike="noStrike">
                          <a:solidFill>
                            <a:srgbClr val="000000"/>
                          </a:solidFill>
                          <a:effectLst/>
                          <a:latin typeface="Comic Sans MS"/>
                        </a:rPr>
                        <a:t>11</a:t>
                      </a:r>
                    </a:p>
                  </a:txBody>
                  <a:tcPr marL="9525" marR="9525" marT="9525" marB="0" anchor="b"/>
                </a:tc>
                <a:tc>
                  <a:txBody>
                    <a:bodyPr/>
                    <a:lstStyle/>
                    <a:p>
                      <a:pPr algn="ctr" fontAlgn="b"/>
                      <a:r>
                        <a:rPr lang="en-US" sz="800" b="1" i="0" u="none" strike="noStrike">
                          <a:solidFill>
                            <a:srgbClr val="000000"/>
                          </a:solidFill>
                          <a:effectLst/>
                          <a:latin typeface="Comic Sans MS"/>
                        </a:rPr>
                        <a:t>73</a:t>
                      </a:r>
                    </a:p>
                  </a:txBody>
                  <a:tcPr marL="9525" marR="9525" marT="9525" marB="0" anchor="b"/>
                </a:tc>
                <a:extLst>
                  <a:ext uri="{0D108BD9-81ED-4DB2-BD59-A6C34878D82A}">
                    <a16:rowId xmlns="" xmlns:a16="http://schemas.microsoft.com/office/drawing/2014/main" val="10022"/>
                  </a:ext>
                </a:extLst>
              </a:tr>
              <a:tr h="311084">
                <a:tc>
                  <a:txBody>
                    <a:bodyPr/>
                    <a:lstStyle/>
                    <a:p>
                      <a:pPr algn="ctr" rtl="0" fontAlgn="b"/>
                      <a:r>
                        <a:rPr lang="en-US" sz="900" b="1" i="0" u="none" strike="noStrike" dirty="0">
                          <a:solidFill>
                            <a:srgbClr val="000000"/>
                          </a:solidFill>
                          <a:effectLst/>
                          <a:latin typeface="Comic Sans MS" panose="030F0702030302020204" pitchFamily="66" charset="0"/>
                        </a:rPr>
                        <a:t>23</a:t>
                      </a:r>
                    </a:p>
                  </a:txBody>
                  <a:tcPr marL="9525" marR="9525" marT="9525" marB="0" anchor="b"/>
                </a:tc>
                <a:tc>
                  <a:txBody>
                    <a:bodyPr/>
                    <a:lstStyle/>
                    <a:p>
                      <a:pPr algn="l" rtl="0" fontAlgn="b"/>
                      <a:r>
                        <a:rPr lang="en-US" sz="900" b="1" i="0" u="none" strike="noStrike">
                          <a:solidFill>
                            <a:srgbClr val="000000"/>
                          </a:solidFill>
                          <a:effectLst/>
                          <a:latin typeface="Comic Sans MS" panose="030F0702030302020204" pitchFamily="66" charset="0"/>
                        </a:rPr>
                        <a:t>RS9.32  KM 78 ABA</a:t>
                      </a:r>
                    </a:p>
                  </a:txBody>
                  <a:tcPr marL="9525" marR="9525" marT="9525" marB="0" anchor="b"/>
                </a:tc>
                <a:tc>
                  <a:txBody>
                    <a:bodyPr/>
                    <a:lstStyle/>
                    <a:p>
                      <a:pPr algn="ctr" fontAlgn="b"/>
                      <a:r>
                        <a:rPr lang="en-US" sz="800" b="1" i="0" u="none" strike="noStrike">
                          <a:solidFill>
                            <a:srgbClr val="000000"/>
                          </a:solidFill>
                          <a:effectLst/>
                          <a:latin typeface="Comic Sans MS"/>
                        </a:rPr>
                        <a:t>3</a:t>
                      </a:r>
                    </a:p>
                  </a:txBody>
                  <a:tcPr marL="9525" marR="9525" marT="9525" marB="0" anchor="b"/>
                </a:tc>
                <a:tc>
                  <a:txBody>
                    <a:bodyPr/>
                    <a:lstStyle/>
                    <a:p>
                      <a:pPr algn="ctr" fontAlgn="b"/>
                      <a:r>
                        <a:rPr lang="en-US" sz="800" b="1" i="0" u="none" strike="noStrike">
                          <a:solidFill>
                            <a:srgbClr val="000000"/>
                          </a:solidFill>
                          <a:effectLst/>
                          <a:latin typeface="Comic Sans MS"/>
                        </a:rPr>
                        <a:t>125</a:t>
                      </a:r>
                    </a:p>
                  </a:txBody>
                  <a:tcPr marL="9525" marR="9525" marT="9525" marB="0" anchor="b"/>
                </a:tc>
                <a:extLst>
                  <a:ext uri="{0D108BD9-81ED-4DB2-BD59-A6C34878D82A}">
                    <a16:rowId xmlns="" xmlns:a16="http://schemas.microsoft.com/office/drawing/2014/main" val="10023"/>
                  </a:ext>
                </a:extLst>
              </a:tr>
              <a:tr h="311084">
                <a:tc>
                  <a:txBody>
                    <a:bodyPr/>
                    <a:lstStyle/>
                    <a:p>
                      <a:pPr algn="ctr" rtl="0" fontAlgn="b"/>
                      <a:r>
                        <a:rPr lang="en-US" sz="900" b="1" i="0" u="none" strike="noStrike" dirty="0">
                          <a:solidFill>
                            <a:srgbClr val="000000"/>
                          </a:solidFill>
                          <a:effectLst/>
                          <a:latin typeface="Comic Sans MS" panose="030F0702030302020204" pitchFamily="66" charset="0"/>
                        </a:rPr>
                        <a:t>24</a:t>
                      </a:r>
                    </a:p>
                  </a:txBody>
                  <a:tcPr marL="9525" marR="9525" marT="9525" marB="0" anchor="b"/>
                </a:tc>
                <a:tc>
                  <a:txBody>
                    <a:bodyPr/>
                    <a:lstStyle/>
                    <a:p>
                      <a:pPr algn="l" rtl="0" fontAlgn="b"/>
                      <a:r>
                        <a:rPr lang="en-US" sz="900" b="1" i="0" u="none" strike="noStrike" dirty="0">
                          <a:solidFill>
                            <a:srgbClr val="000000"/>
                          </a:solidFill>
                          <a:effectLst/>
                          <a:latin typeface="Comic Sans MS" panose="030F0702030302020204" pitchFamily="66" charset="0"/>
                        </a:rPr>
                        <a:t>RS9.12 9TH MILE</a:t>
                      </a:r>
                    </a:p>
                  </a:txBody>
                  <a:tcPr marL="9525" marR="9525" marT="9525" marB="0" anchor="b"/>
                </a:tc>
                <a:tc>
                  <a:txBody>
                    <a:bodyPr/>
                    <a:lstStyle/>
                    <a:p>
                      <a:pPr algn="ctr" fontAlgn="b"/>
                      <a:r>
                        <a:rPr lang="en-US" sz="800" b="1" i="0" u="none" strike="noStrike">
                          <a:solidFill>
                            <a:srgbClr val="000000"/>
                          </a:solidFill>
                          <a:effectLst/>
                          <a:latin typeface="Comic Sans MS"/>
                        </a:rPr>
                        <a:t>0</a:t>
                      </a:r>
                    </a:p>
                  </a:txBody>
                  <a:tcPr marL="9525" marR="9525" marT="9525" marB="0" anchor="b"/>
                </a:tc>
                <a:tc>
                  <a:txBody>
                    <a:bodyPr/>
                    <a:lstStyle/>
                    <a:p>
                      <a:pPr algn="ctr" fontAlgn="b"/>
                      <a:r>
                        <a:rPr lang="en-US" sz="800" b="1" i="0" u="none" strike="noStrike">
                          <a:solidFill>
                            <a:srgbClr val="000000"/>
                          </a:solidFill>
                          <a:effectLst/>
                          <a:latin typeface="Comic Sans MS"/>
                        </a:rPr>
                        <a:t>210</a:t>
                      </a:r>
                    </a:p>
                  </a:txBody>
                  <a:tcPr marL="9525" marR="9525" marT="9525" marB="0" anchor="b"/>
                </a:tc>
                <a:extLst>
                  <a:ext uri="{0D108BD9-81ED-4DB2-BD59-A6C34878D82A}">
                    <a16:rowId xmlns="" xmlns:a16="http://schemas.microsoft.com/office/drawing/2014/main" val="10024"/>
                  </a:ext>
                </a:extLst>
              </a:tr>
              <a:tr h="221562">
                <a:tc>
                  <a:txBody>
                    <a:bodyPr/>
                    <a:lstStyle/>
                    <a:p>
                      <a:pPr algn="ctr" rtl="0" fontAlgn="b"/>
                      <a:r>
                        <a:rPr lang="en-US" sz="900" b="1" i="0" u="none" strike="noStrike" dirty="0">
                          <a:solidFill>
                            <a:srgbClr val="000000"/>
                          </a:solidFill>
                          <a:effectLst/>
                          <a:latin typeface="Comic Sans MS" panose="030F0702030302020204" pitchFamily="66" charset="0"/>
                        </a:rPr>
                        <a:t>25</a:t>
                      </a:r>
                    </a:p>
                  </a:txBody>
                  <a:tcPr marL="9525" marR="9525" marT="9525" marB="0" anchor="b"/>
                </a:tc>
                <a:tc>
                  <a:txBody>
                    <a:bodyPr/>
                    <a:lstStyle/>
                    <a:p>
                      <a:pPr algn="l" rtl="0" fontAlgn="b"/>
                      <a:r>
                        <a:rPr lang="en-US" sz="900" b="1" i="0" u="none" strike="noStrike">
                          <a:solidFill>
                            <a:srgbClr val="000000"/>
                          </a:solidFill>
                          <a:effectLst/>
                          <a:latin typeface="Comic Sans MS" panose="030F0702030302020204" pitchFamily="66" charset="0"/>
                        </a:rPr>
                        <a:t>RS10.31 T. MAFARA</a:t>
                      </a:r>
                    </a:p>
                  </a:txBody>
                  <a:tcPr marL="9525" marR="9525" marT="9525" marB="0" anchor="b"/>
                </a:tc>
                <a:tc>
                  <a:txBody>
                    <a:bodyPr/>
                    <a:lstStyle/>
                    <a:p>
                      <a:pPr algn="ctr" fontAlgn="b"/>
                      <a:r>
                        <a:rPr lang="en-US" sz="800" b="1" i="0" u="none" strike="noStrike">
                          <a:solidFill>
                            <a:srgbClr val="000000"/>
                          </a:solidFill>
                          <a:effectLst/>
                          <a:latin typeface="Comic Sans MS"/>
                        </a:rPr>
                        <a:t>47</a:t>
                      </a:r>
                    </a:p>
                  </a:txBody>
                  <a:tcPr marL="9525" marR="9525" marT="9525" marB="0" anchor="b"/>
                </a:tc>
                <a:tc>
                  <a:txBody>
                    <a:bodyPr/>
                    <a:lstStyle/>
                    <a:p>
                      <a:pPr algn="ctr" fontAlgn="b"/>
                      <a:r>
                        <a:rPr lang="en-US" sz="800" b="1" i="0" u="none" strike="noStrike">
                          <a:solidFill>
                            <a:srgbClr val="000000"/>
                          </a:solidFill>
                          <a:effectLst/>
                          <a:latin typeface="Comic Sans MS"/>
                        </a:rPr>
                        <a:t>196</a:t>
                      </a:r>
                    </a:p>
                  </a:txBody>
                  <a:tcPr marL="9525" marR="9525" marT="9525" marB="0" anchor="b"/>
                </a:tc>
                <a:extLst>
                  <a:ext uri="{0D108BD9-81ED-4DB2-BD59-A6C34878D82A}">
                    <a16:rowId xmlns="" xmlns:a16="http://schemas.microsoft.com/office/drawing/2014/main" val="10025"/>
                  </a:ext>
                </a:extLst>
              </a:tr>
              <a:tr h="311084">
                <a:tc>
                  <a:txBody>
                    <a:bodyPr/>
                    <a:lstStyle/>
                    <a:p>
                      <a:pPr algn="ctr" rtl="0" fontAlgn="b"/>
                      <a:r>
                        <a:rPr lang="en-US" sz="900" b="1" i="0" u="none" strike="noStrike" dirty="0">
                          <a:solidFill>
                            <a:srgbClr val="000000"/>
                          </a:solidFill>
                          <a:effectLst/>
                          <a:latin typeface="Comic Sans MS" panose="030F0702030302020204" pitchFamily="66" charset="0"/>
                        </a:rPr>
                        <a:t>26</a:t>
                      </a:r>
                    </a:p>
                  </a:txBody>
                  <a:tcPr marL="9525" marR="9525" marT="9525" marB="0" anchor="b"/>
                </a:tc>
                <a:tc>
                  <a:txBody>
                    <a:bodyPr/>
                    <a:lstStyle/>
                    <a:p>
                      <a:pPr algn="l" rtl="0" fontAlgn="b"/>
                      <a:r>
                        <a:rPr lang="en-US" sz="900" b="1" i="0" u="none" strike="noStrike">
                          <a:solidFill>
                            <a:srgbClr val="000000"/>
                          </a:solidFill>
                          <a:effectLst/>
                          <a:latin typeface="Comic Sans MS" panose="030F0702030302020204" pitchFamily="66" charset="0"/>
                        </a:rPr>
                        <a:t>RS11.12 ILESHA</a:t>
                      </a:r>
                    </a:p>
                  </a:txBody>
                  <a:tcPr marL="9525" marR="9525" marT="9525" marB="0" anchor="b"/>
                </a:tc>
                <a:tc>
                  <a:txBody>
                    <a:bodyPr/>
                    <a:lstStyle/>
                    <a:p>
                      <a:pPr algn="ctr" fontAlgn="b"/>
                      <a:r>
                        <a:rPr lang="en-US" sz="800" b="1" i="0" u="none" strike="noStrike">
                          <a:solidFill>
                            <a:srgbClr val="000000"/>
                          </a:solidFill>
                          <a:effectLst/>
                          <a:latin typeface="Comic Sans MS"/>
                        </a:rPr>
                        <a:t>36</a:t>
                      </a:r>
                    </a:p>
                  </a:txBody>
                  <a:tcPr marL="9525" marR="9525" marT="9525" marB="0" anchor="b"/>
                </a:tc>
                <a:tc>
                  <a:txBody>
                    <a:bodyPr/>
                    <a:lstStyle/>
                    <a:p>
                      <a:pPr algn="ctr" fontAlgn="b"/>
                      <a:r>
                        <a:rPr lang="en-US" sz="800" b="1" i="0" u="none" strike="noStrike">
                          <a:solidFill>
                            <a:srgbClr val="000000"/>
                          </a:solidFill>
                          <a:effectLst/>
                          <a:latin typeface="Comic Sans MS"/>
                        </a:rPr>
                        <a:t>220</a:t>
                      </a:r>
                    </a:p>
                  </a:txBody>
                  <a:tcPr marL="9525" marR="9525" marT="9525" marB="0" anchor="b"/>
                </a:tc>
                <a:extLst>
                  <a:ext uri="{0D108BD9-81ED-4DB2-BD59-A6C34878D82A}">
                    <a16:rowId xmlns="" xmlns:a16="http://schemas.microsoft.com/office/drawing/2014/main" val="10026"/>
                  </a:ext>
                </a:extLst>
              </a:tr>
              <a:tr h="323651">
                <a:tc>
                  <a:txBody>
                    <a:bodyPr/>
                    <a:lstStyle/>
                    <a:p>
                      <a:pPr algn="ctr" rtl="0" fontAlgn="b"/>
                      <a:r>
                        <a:rPr lang="en-US" sz="900" b="1" i="0" u="none" strike="noStrike" dirty="0">
                          <a:solidFill>
                            <a:srgbClr val="000000"/>
                          </a:solidFill>
                          <a:effectLst/>
                          <a:latin typeface="Comic Sans MS" panose="030F0702030302020204" pitchFamily="66" charset="0"/>
                        </a:rPr>
                        <a:t>27</a:t>
                      </a:r>
                    </a:p>
                  </a:txBody>
                  <a:tcPr marL="9525" marR="9525" marT="9525" marB="0" anchor="b"/>
                </a:tc>
                <a:tc>
                  <a:txBody>
                    <a:bodyPr/>
                    <a:lstStyle/>
                    <a:p>
                      <a:pPr algn="l" rtl="0" fontAlgn="b"/>
                      <a:r>
                        <a:rPr lang="en-US" sz="900" b="1" i="0" u="none" strike="noStrike">
                          <a:solidFill>
                            <a:srgbClr val="000000"/>
                          </a:solidFill>
                          <a:effectLst/>
                          <a:latin typeface="Comic Sans MS" panose="030F0702030302020204" pitchFamily="66" charset="0"/>
                        </a:rPr>
                        <a:t>RS11.13 I/IJESHA</a:t>
                      </a:r>
                    </a:p>
                  </a:txBody>
                  <a:tcPr marL="9525" marR="9525" marT="9525" marB="0" anchor="b"/>
                </a:tc>
                <a:tc>
                  <a:txBody>
                    <a:bodyPr/>
                    <a:lstStyle/>
                    <a:p>
                      <a:pPr algn="ctr" fontAlgn="b"/>
                      <a:r>
                        <a:rPr lang="en-US" sz="800" b="1" i="0" u="none" strike="noStrike">
                          <a:solidFill>
                            <a:srgbClr val="000000"/>
                          </a:solidFill>
                          <a:effectLst/>
                          <a:latin typeface="Comic Sans MS"/>
                        </a:rPr>
                        <a:t>56</a:t>
                      </a:r>
                    </a:p>
                  </a:txBody>
                  <a:tcPr marL="9525" marR="9525" marT="9525" marB="0" anchor="b"/>
                </a:tc>
                <a:tc>
                  <a:txBody>
                    <a:bodyPr/>
                    <a:lstStyle/>
                    <a:p>
                      <a:pPr algn="ctr" fontAlgn="b"/>
                      <a:r>
                        <a:rPr lang="en-US" sz="800" b="1" i="0" u="none" strike="noStrike">
                          <a:solidFill>
                            <a:srgbClr val="000000"/>
                          </a:solidFill>
                          <a:effectLst/>
                          <a:latin typeface="Comic Sans MS"/>
                        </a:rPr>
                        <a:t>206</a:t>
                      </a:r>
                    </a:p>
                  </a:txBody>
                  <a:tcPr marL="9525" marR="9525" marT="9525" marB="0" anchor="b"/>
                </a:tc>
                <a:extLst>
                  <a:ext uri="{0D108BD9-81ED-4DB2-BD59-A6C34878D82A}">
                    <a16:rowId xmlns="" xmlns:a16="http://schemas.microsoft.com/office/drawing/2014/main" val="10027"/>
                  </a:ext>
                </a:extLst>
              </a:tr>
              <a:tr h="323651">
                <a:tc>
                  <a:txBody>
                    <a:bodyPr/>
                    <a:lstStyle/>
                    <a:p>
                      <a:pPr algn="ctr" rtl="0" fontAlgn="b"/>
                      <a:r>
                        <a:rPr lang="en-US" sz="900" b="1" i="0" u="none" strike="noStrike" dirty="0">
                          <a:solidFill>
                            <a:srgbClr val="000000"/>
                          </a:solidFill>
                          <a:effectLst/>
                          <a:latin typeface="Comic Sans MS" panose="030F0702030302020204" pitchFamily="66" charset="0"/>
                        </a:rPr>
                        <a:t>28</a:t>
                      </a:r>
                    </a:p>
                  </a:txBody>
                  <a:tcPr marL="9525" marR="9525" marT="9525" marB="0" anchor="b"/>
                </a:tc>
                <a:tc>
                  <a:txBody>
                    <a:bodyPr/>
                    <a:lstStyle/>
                    <a:p>
                      <a:pPr algn="l" rtl="0" fontAlgn="b"/>
                      <a:r>
                        <a:rPr lang="en-US" sz="900" b="1" i="0" u="none" strike="noStrike">
                          <a:solidFill>
                            <a:srgbClr val="000000"/>
                          </a:solidFill>
                          <a:effectLst/>
                          <a:latin typeface="Comic Sans MS" panose="030F0702030302020204" pitchFamily="66" charset="0"/>
                        </a:rPr>
                        <a:t>RS12.25 MAINOK</a:t>
                      </a:r>
                    </a:p>
                  </a:txBody>
                  <a:tcPr marL="9525" marR="9525" marT="9525" marB="0" anchor="b"/>
                </a:tc>
                <a:tc>
                  <a:txBody>
                    <a:bodyPr/>
                    <a:lstStyle/>
                    <a:p>
                      <a:pPr algn="ctr" fontAlgn="b"/>
                      <a:r>
                        <a:rPr lang="en-US" sz="800" b="1" i="0" u="none" strike="noStrike">
                          <a:solidFill>
                            <a:srgbClr val="000000"/>
                          </a:solidFill>
                          <a:effectLst/>
                          <a:latin typeface="Comic Sans MS"/>
                        </a:rPr>
                        <a:t>26</a:t>
                      </a:r>
                    </a:p>
                  </a:txBody>
                  <a:tcPr marL="9525" marR="9525" marT="9525" marB="0" anchor="b"/>
                </a:tc>
                <a:tc>
                  <a:txBody>
                    <a:bodyPr/>
                    <a:lstStyle/>
                    <a:p>
                      <a:pPr algn="ctr" fontAlgn="b"/>
                      <a:r>
                        <a:rPr lang="en-US" sz="800" b="1" i="0" u="none" strike="noStrike">
                          <a:solidFill>
                            <a:srgbClr val="000000"/>
                          </a:solidFill>
                          <a:effectLst/>
                          <a:latin typeface="Comic Sans MS"/>
                        </a:rPr>
                        <a:t>356</a:t>
                      </a:r>
                    </a:p>
                  </a:txBody>
                  <a:tcPr marL="9525" marR="9525" marT="9525" marB="0" anchor="b"/>
                </a:tc>
                <a:extLst>
                  <a:ext uri="{0D108BD9-81ED-4DB2-BD59-A6C34878D82A}">
                    <a16:rowId xmlns="" xmlns:a16="http://schemas.microsoft.com/office/drawing/2014/main" val="10028"/>
                  </a:ext>
                </a:extLst>
              </a:tr>
              <a:tr h="323651">
                <a:tc>
                  <a:txBody>
                    <a:bodyPr/>
                    <a:lstStyle/>
                    <a:p>
                      <a:pPr algn="ctr" rtl="0" fontAlgn="b"/>
                      <a:r>
                        <a:rPr lang="en-US" sz="900" b="1" i="0" u="none" strike="noStrike" dirty="0">
                          <a:solidFill>
                            <a:srgbClr val="000000"/>
                          </a:solidFill>
                          <a:effectLst/>
                          <a:latin typeface="Comic Sans MS" panose="030F0702030302020204" pitchFamily="66" charset="0"/>
                        </a:rPr>
                        <a:t>29</a:t>
                      </a:r>
                    </a:p>
                  </a:txBody>
                  <a:tcPr marL="9525" marR="9525" marT="9525" marB="0" anchor="b"/>
                </a:tc>
                <a:tc>
                  <a:txBody>
                    <a:bodyPr/>
                    <a:lstStyle/>
                    <a:p>
                      <a:pPr algn="l" rtl="0" fontAlgn="b"/>
                      <a:r>
                        <a:rPr lang="en-US" sz="900" b="1" i="0" u="none" strike="noStrike">
                          <a:solidFill>
                            <a:srgbClr val="000000"/>
                          </a:solidFill>
                          <a:effectLst/>
                          <a:latin typeface="Comic Sans MS" panose="030F0702030302020204" pitchFamily="66" charset="0"/>
                        </a:rPr>
                        <a:t>RS12.13 ALKALERI</a:t>
                      </a:r>
                    </a:p>
                  </a:txBody>
                  <a:tcPr marL="9525" marR="9525" marT="9525" marB="0" anchor="b"/>
                </a:tc>
                <a:tc>
                  <a:txBody>
                    <a:bodyPr/>
                    <a:lstStyle/>
                    <a:p>
                      <a:pPr algn="ctr" fontAlgn="b"/>
                      <a:r>
                        <a:rPr lang="en-US" sz="800" b="1" i="0" u="none" strike="noStrike">
                          <a:solidFill>
                            <a:srgbClr val="000000"/>
                          </a:solidFill>
                          <a:effectLst/>
                          <a:latin typeface="Comic Sans MS"/>
                        </a:rPr>
                        <a:t>7</a:t>
                      </a:r>
                    </a:p>
                  </a:txBody>
                  <a:tcPr marL="9525" marR="9525" marT="9525" marB="0" anchor="b"/>
                </a:tc>
                <a:tc>
                  <a:txBody>
                    <a:bodyPr/>
                    <a:lstStyle/>
                    <a:p>
                      <a:pPr algn="ctr" fontAlgn="b"/>
                      <a:r>
                        <a:rPr lang="en-US" sz="800" b="1" i="0" u="none" strike="noStrike">
                          <a:solidFill>
                            <a:srgbClr val="000000"/>
                          </a:solidFill>
                          <a:effectLst/>
                          <a:latin typeface="Comic Sans MS"/>
                        </a:rPr>
                        <a:t>154</a:t>
                      </a:r>
                    </a:p>
                  </a:txBody>
                  <a:tcPr marL="9525" marR="9525" marT="9525" marB="0" anchor="b"/>
                </a:tc>
                <a:extLst>
                  <a:ext uri="{0D108BD9-81ED-4DB2-BD59-A6C34878D82A}">
                    <a16:rowId xmlns="" xmlns:a16="http://schemas.microsoft.com/office/drawing/2014/main" val="10029"/>
                  </a:ext>
                </a:extLst>
              </a:tr>
              <a:tr h="323651">
                <a:tc>
                  <a:txBody>
                    <a:bodyPr/>
                    <a:lstStyle/>
                    <a:p>
                      <a:pPr algn="l" fontAlgn="b"/>
                      <a:r>
                        <a:rPr lang="en-US" sz="900" b="0" i="0" u="none" strike="noStrike" dirty="0">
                          <a:solidFill>
                            <a:srgbClr val="000000"/>
                          </a:solidFill>
                          <a:effectLst/>
                          <a:latin typeface="Arial" panose="020B0604020202020204" pitchFamily="34" charset="0"/>
                        </a:rPr>
                        <a:t> </a:t>
                      </a:r>
                    </a:p>
                  </a:txBody>
                  <a:tcPr marL="9525" marR="9525" marT="9525" marB="0" anchor="b"/>
                </a:tc>
                <a:tc>
                  <a:txBody>
                    <a:bodyPr/>
                    <a:lstStyle/>
                    <a:p>
                      <a:pPr algn="l" rtl="0" fontAlgn="b"/>
                      <a:r>
                        <a:rPr lang="en-US" sz="900" b="1" i="0" u="none" strike="noStrike" dirty="0">
                          <a:solidFill>
                            <a:srgbClr val="000000"/>
                          </a:solidFill>
                          <a:effectLst/>
                          <a:latin typeface="Comic Sans MS" panose="030F0702030302020204" pitchFamily="66" charset="0"/>
                        </a:rPr>
                        <a:t>Total</a:t>
                      </a:r>
                    </a:p>
                  </a:txBody>
                  <a:tcPr marL="9525" marR="9525" marT="9525" marB="0" anchor="b"/>
                </a:tc>
                <a:tc>
                  <a:txBody>
                    <a:bodyPr/>
                    <a:lstStyle/>
                    <a:p>
                      <a:pPr algn="ctr" fontAlgn="b"/>
                      <a:r>
                        <a:rPr lang="en-US" sz="800" b="1" i="0" u="none" strike="noStrike" dirty="0">
                          <a:solidFill>
                            <a:srgbClr val="000000"/>
                          </a:solidFill>
                          <a:effectLst/>
                          <a:latin typeface="Comic Sans MS"/>
                        </a:rPr>
                        <a:t>646</a:t>
                      </a:r>
                    </a:p>
                  </a:txBody>
                  <a:tcPr marL="9525" marR="9525" marT="9525" marB="0" anchor="b"/>
                </a:tc>
                <a:tc>
                  <a:txBody>
                    <a:bodyPr/>
                    <a:lstStyle/>
                    <a:p>
                      <a:pPr algn="ctr" fontAlgn="b"/>
                      <a:r>
                        <a:rPr lang="en-US" sz="800" b="1" i="0" u="none" strike="noStrike" dirty="0">
                          <a:solidFill>
                            <a:srgbClr val="000000"/>
                          </a:solidFill>
                          <a:effectLst/>
                          <a:latin typeface="Comic Sans MS"/>
                        </a:rPr>
                        <a:t>4,585</a:t>
                      </a:r>
                    </a:p>
                  </a:txBody>
                  <a:tcPr marL="9525" marR="9525" marT="9525" marB="0" anchor="b"/>
                </a:tc>
                <a:extLst>
                  <a:ext uri="{0D108BD9-81ED-4DB2-BD59-A6C34878D82A}">
                    <a16:rowId xmlns="" xmlns:a16="http://schemas.microsoft.com/office/drawing/2014/main" val="10030"/>
                  </a:ext>
                </a:extLst>
              </a:tr>
            </a:tbl>
          </a:graphicData>
        </a:graphic>
      </p:graphicFrame>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25</a:t>
            </a:fld>
            <a:endParaRPr lang="en-US"/>
          </a:p>
        </p:txBody>
      </p:sp>
      <p:sp>
        <p:nvSpPr>
          <p:cNvPr id="5" name="TextBox 4"/>
          <p:cNvSpPr txBox="1"/>
          <p:nvPr/>
        </p:nvSpPr>
        <p:spPr>
          <a:xfrm>
            <a:off x="609600" y="381002"/>
            <a:ext cx="5943600" cy="230832"/>
          </a:xfrm>
          <a:prstGeom prst="rect">
            <a:avLst/>
          </a:prstGeom>
          <a:noFill/>
        </p:spPr>
        <p:txBody>
          <a:bodyPr wrap="square" rtlCol="0">
            <a:spAutoFit/>
          </a:bodyPr>
          <a:lstStyle/>
          <a:p>
            <a:r>
              <a:rPr lang="en-US" sz="900" b="1" dirty="0">
                <a:latin typeface="Comic Sans MS" pitchFamily="66" charset="0"/>
              </a:rPr>
              <a:t>Chart 12: RTC Cases and Medical Cases Chart illustrating Summary of Patients Attended to</a:t>
            </a:r>
            <a:endParaRPr lang="en-US" sz="900" b="1" dirty="0"/>
          </a:p>
        </p:txBody>
      </p:sp>
      <p:pic>
        <p:nvPicPr>
          <p:cNvPr id="6"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graphicFrame>
        <p:nvGraphicFramePr>
          <p:cNvPr id="7" name="Chart 6"/>
          <p:cNvGraphicFramePr>
            <a:graphicFrameLocks/>
          </p:cNvGraphicFramePr>
          <p:nvPr>
            <p:extLst>
              <p:ext uri="{D42A27DB-BD31-4B8C-83A1-F6EECF244321}">
                <p14:modId xmlns:p14="http://schemas.microsoft.com/office/powerpoint/2010/main" val="438001183"/>
              </p:ext>
            </p:extLst>
          </p:nvPr>
        </p:nvGraphicFramePr>
        <p:xfrm>
          <a:off x="609600" y="762000"/>
          <a:ext cx="5638800" cy="8305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a:t>FRSC Statistical </a:t>
            </a:r>
            <a:r>
              <a:rPr lang="en-US" dirty="0" smtClean="0"/>
              <a:t>Digest</a:t>
            </a:r>
            <a:endParaRPr lang="en-US" dirty="0"/>
          </a:p>
        </p:txBody>
      </p:sp>
      <p:sp>
        <p:nvSpPr>
          <p:cNvPr id="3" name="Slide Number Placeholder 2"/>
          <p:cNvSpPr>
            <a:spLocks noGrp="1"/>
          </p:cNvSpPr>
          <p:nvPr>
            <p:ph type="sldNum" sz="quarter" idx="12"/>
          </p:nvPr>
        </p:nvSpPr>
        <p:spPr/>
        <p:txBody>
          <a:bodyPr/>
          <a:lstStyle/>
          <a:p>
            <a:fld id="{E3F61258-AD20-49F9-B190-9552A83199C4}" type="slidenum">
              <a:rPr lang="en-US" smtClean="0"/>
              <a:pPr/>
              <a:t>26</a:t>
            </a:fld>
            <a:endParaRPr lang="en-US" dirty="0"/>
          </a:p>
        </p:txBody>
      </p:sp>
      <p:pic>
        <p:nvPicPr>
          <p:cNvPr id="4"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sp>
        <p:nvSpPr>
          <p:cNvPr id="12" name="Rectangle 3"/>
          <p:cNvSpPr>
            <a:spLocks noChangeArrowheads="1"/>
          </p:cNvSpPr>
          <p:nvPr/>
        </p:nvSpPr>
        <p:spPr bwMode="auto">
          <a:xfrm>
            <a:off x="838200" y="194846"/>
            <a:ext cx="47244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411288" algn="r"/>
              </a:tabLst>
              <a:defRPr>
                <a:solidFill>
                  <a:schemeClr val="tx1"/>
                </a:solidFill>
                <a:latin typeface="Arial" panose="020B0604020202020204" pitchFamily="34" charset="0"/>
              </a:defRPr>
            </a:lvl1pPr>
            <a:lvl2pPr eaLnBrk="0" fontAlgn="base" hangingPunct="0">
              <a:spcBef>
                <a:spcPct val="0"/>
              </a:spcBef>
              <a:spcAft>
                <a:spcPct val="0"/>
              </a:spcAft>
              <a:tabLst>
                <a:tab pos="1411288" algn="r"/>
              </a:tabLst>
              <a:defRPr>
                <a:solidFill>
                  <a:schemeClr val="tx1"/>
                </a:solidFill>
                <a:latin typeface="Arial" panose="020B0604020202020204" pitchFamily="34" charset="0"/>
              </a:defRPr>
            </a:lvl2pPr>
            <a:lvl3pPr eaLnBrk="0" fontAlgn="base" hangingPunct="0">
              <a:spcBef>
                <a:spcPct val="0"/>
              </a:spcBef>
              <a:spcAft>
                <a:spcPct val="0"/>
              </a:spcAft>
              <a:tabLst>
                <a:tab pos="1411288" algn="r"/>
              </a:tabLst>
              <a:defRPr>
                <a:solidFill>
                  <a:schemeClr val="tx1"/>
                </a:solidFill>
                <a:latin typeface="Arial" panose="020B0604020202020204" pitchFamily="34" charset="0"/>
              </a:defRPr>
            </a:lvl3pPr>
            <a:lvl4pPr eaLnBrk="0" fontAlgn="base" hangingPunct="0">
              <a:spcBef>
                <a:spcPct val="0"/>
              </a:spcBef>
              <a:spcAft>
                <a:spcPct val="0"/>
              </a:spcAft>
              <a:tabLst>
                <a:tab pos="1411288" algn="r"/>
              </a:tabLst>
              <a:defRPr>
                <a:solidFill>
                  <a:schemeClr val="tx1"/>
                </a:solidFill>
                <a:latin typeface="Arial" panose="020B0604020202020204" pitchFamily="34" charset="0"/>
              </a:defRPr>
            </a:lvl4pPr>
            <a:lvl5pPr eaLnBrk="0" fontAlgn="base" hangingPunct="0">
              <a:spcBef>
                <a:spcPct val="0"/>
              </a:spcBef>
              <a:spcAft>
                <a:spcPct val="0"/>
              </a:spcAft>
              <a:tabLst>
                <a:tab pos="1411288" algn="r"/>
              </a:tabLst>
              <a:defRPr>
                <a:solidFill>
                  <a:schemeClr val="tx1"/>
                </a:solidFill>
                <a:latin typeface="Arial" panose="020B0604020202020204" pitchFamily="34" charset="0"/>
              </a:defRPr>
            </a:lvl5pPr>
            <a:lvl6pPr eaLnBrk="0" fontAlgn="base" hangingPunct="0">
              <a:spcBef>
                <a:spcPct val="0"/>
              </a:spcBef>
              <a:spcAft>
                <a:spcPct val="0"/>
              </a:spcAft>
              <a:tabLst>
                <a:tab pos="1411288" algn="r"/>
              </a:tabLst>
              <a:defRPr>
                <a:solidFill>
                  <a:schemeClr val="tx1"/>
                </a:solidFill>
                <a:latin typeface="Arial" panose="020B0604020202020204" pitchFamily="34" charset="0"/>
              </a:defRPr>
            </a:lvl6pPr>
            <a:lvl7pPr eaLnBrk="0" fontAlgn="base" hangingPunct="0">
              <a:spcBef>
                <a:spcPct val="0"/>
              </a:spcBef>
              <a:spcAft>
                <a:spcPct val="0"/>
              </a:spcAft>
              <a:tabLst>
                <a:tab pos="1411288" algn="r"/>
              </a:tabLst>
              <a:defRPr>
                <a:solidFill>
                  <a:schemeClr val="tx1"/>
                </a:solidFill>
                <a:latin typeface="Arial" panose="020B0604020202020204" pitchFamily="34" charset="0"/>
              </a:defRPr>
            </a:lvl7pPr>
            <a:lvl8pPr eaLnBrk="0" fontAlgn="base" hangingPunct="0">
              <a:spcBef>
                <a:spcPct val="0"/>
              </a:spcBef>
              <a:spcAft>
                <a:spcPct val="0"/>
              </a:spcAft>
              <a:tabLst>
                <a:tab pos="1411288" algn="r"/>
              </a:tabLst>
              <a:defRPr>
                <a:solidFill>
                  <a:schemeClr val="tx1"/>
                </a:solidFill>
                <a:latin typeface="Arial" panose="020B0604020202020204" pitchFamily="34" charset="0"/>
              </a:defRPr>
            </a:lvl8pPr>
            <a:lvl9pPr eaLnBrk="0" fontAlgn="base" hangingPunct="0">
              <a:spcBef>
                <a:spcPct val="0"/>
              </a:spcBef>
              <a:spcAft>
                <a:spcPct val="0"/>
              </a:spcAft>
              <a:tabLst>
                <a:tab pos="1411288"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411288" algn="r"/>
              </a:tabLst>
            </a:pPr>
            <a:r>
              <a:rPr kumimoji="0" lang="en-US" altLang="en-US" sz="800" b="1" i="0" u="sng" strike="noStrike" cap="none" normalizeH="0" baseline="0" dirty="0" smtClean="0">
                <a:ln>
                  <a:noFill/>
                </a:ln>
                <a:solidFill>
                  <a:schemeClr val="tx1"/>
                </a:solidFill>
                <a:effectLst/>
                <a:latin typeface="Comic Sans MS" panose="030F0702030302020204" pitchFamily="66" charset="0"/>
                <a:ea typeface="Times New Roman" panose="02020603050405020304" pitchFamily="18" charset="0"/>
              </a:rPr>
              <a:t>Table 22:STATUS OF AMBULANCES IN FIELD COMMANDS AS AT 5</a:t>
            </a:r>
            <a:r>
              <a:rPr kumimoji="0" lang="en-US" altLang="en-US" sz="800" b="1" i="0" u="sng" strike="noStrike" cap="none" normalizeH="0" baseline="30000" dirty="0" smtClean="0">
                <a:ln>
                  <a:noFill/>
                </a:ln>
                <a:solidFill>
                  <a:schemeClr val="tx1"/>
                </a:solidFill>
                <a:effectLst/>
                <a:latin typeface="Comic Sans MS" panose="030F0702030302020204" pitchFamily="66" charset="0"/>
                <a:ea typeface="Times New Roman" panose="02020603050405020304" pitchFamily="18" charset="0"/>
              </a:rPr>
              <a:t>TH</a:t>
            </a:r>
            <a:r>
              <a:rPr kumimoji="0" lang="en-US" altLang="en-US" sz="800" b="1" i="0" u="sng" strike="noStrike" cap="none" normalizeH="0" baseline="0" dirty="0" smtClean="0">
                <a:ln>
                  <a:noFill/>
                </a:ln>
                <a:solidFill>
                  <a:schemeClr val="tx1"/>
                </a:solidFill>
                <a:effectLst/>
                <a:latin typeface="Comic Sans MS" panose="030F0702030302020204" pitchFamily="66" charset="0"/>
                <a:ea typeface="Times New Roman" panose="02020603050405020304" pitchFamily="18" charset="0"/>
              </a:rPr>
              <a:t> OCTOBER, 2023</a:t>
            </a:r>
            <a:endParaRPr kumimoji="0" lang="en-GB"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1411288" algn="r"/>
              </a:tabLst>
            </a:pPr>
            <a:endParaRPr kumimoji="0" lang="en-GB" altLang="en-US" sz="800" b="0" i="0" u="none" strike="noStrike" cap="none" normalizeH="0" baseline="0" dirty="0" smtClean="0">
              <a:ln>
                <a:noFill/>
              </a:ln>
              <a:solidFill>
                <a:schemeClr val="tx1"/>
              </a:solidFill>
              <a:effectLst/>
            </a:endParaRPr>
          </a:p>
        </p:txBody>
      </p:sp>
      <p:graphicFrame>
        <p:nvGraphicFramePr>
          <p:cNvPr id="13" name="Table 12"/>
          <p:cNvGraphicFramePr>
            <a:graphicFrameLocks noGrp="1"/>
          </p:cNvGraphicFramePr>
          <p:nvPr>
            <p:extLst>
              <p:ext uri="{D42A27DB-BD31-4B8C-83A1-F6EECF244321}">
                <p14:modId xmlns:p14="http://schemas.microsoft.com/office/powerpoint/2010/main" val="2802355911"/>
              </p:ext>
            </p:extLst>
          </p:nvPr>
        </p:nvGraphicFramePr>
        <p:xfrm>
          <a:off x="838198" y="453007"/>
          <a:ext cx="5029202" cy="8538587"/>
        </p:xfrm>
        <a:graphic>
          <a:graphicData uri="http://schemas.openxmlformats.org/drawingml/2006/table">
            <a:tbl>
              <a:tblPr firstRow="1" firstCol="1" lastRow="1" lastCol="1" bandRow="1" bandCol="1">
                <a:tableStyleId>{5C22544A-7EE6-4342-B048-85BDC9FD1C3A}</a:tableStyleId>
              </a:tblPr>
              <a:tblGrid>
                <a:gridCol w="466318">
                  <a:extLst>
                    <a:ext uri="{9D8B030D-6E8A-4147-A177-3AD203B41FA5}">
                      <a16:colId xmlns="" xmlns:a16="http://schemas.microsoft.com/office/drawing/2014/main" val="2229695893"/>
                    </a:ext>
                  </a:extLst>
                </a:gridCol>
                <a:gridCol w="1715792">
                  <a:extLst>
                    <a:ext uri="{9D8B030D-6E8A-4147-A177-3AD203B41FA5}">
                      <a16:colId xmlns="" xmlns:a16="http://schemas.microsoft.com/office/drawing/2014/main" val="3607811700"/>
                    </a:ext>
                  </a:extLst>
                </a:gridCol>
                <a:gridCol w="672009">
                  <a:extLst>
                    <a:ext uri="{9D8B030D-6E8A-4147-A177-3AD203B41FA5}">
                      <a16:colId xmlns="" xmlns:a16="http://schemas.microsoft.com/office/drawing/2014/main" val="107343965"/>
                    </a:ext>
                  </a:extLst>
                </a:gridCol>
                <a:gridCol w="967768">
                  <a:extLst>
                    <a:ext uri="{9D8B030D-6E8A-4147-A177-3AD203B41FA5}">
                      <a16:colId xmlns="" xmlns:a16="http://schemas.microsoft.com/office/drawing/2014/main" val="150199152"/>
                    </a:ext>
                  </a:extLst>
                </a:gridCol>
                <a:gridCol w="1207315">
                  <a:extLst>
                    <a:ext uri="{9D8B030D-6E8A-4147-A177-3AD203B41FA5}">
                      <a16:colId xmlns="" xmlns:a16="http://schemas.microsoft.com/office/drawing/2014/main" val="1123043603"/>
                    </a:ext>
                  </a:extLst>
                </a:gridCol>
              </a:tblGrid>
              <a:tr h="152047">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S/N</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COMMANDS</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REG.NO</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VEH.TYPE</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STATUS</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3953087680"/>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1</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RS1.1 KADUNA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A01 57 RS</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PGT 504 S/W</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2021957075"/>
                  </a:ext>
                </a:extLst>
              </a:tr>
              <a:tr h="112715">
                <a:tc>
                  <a:txBody>
                    <a:bodyPr/>
                    <a:lstStyle/>
                    <a:p>
                      <a:pPr marL="0" marR="0" algn="just">
                        <a:lnSpc>
                          <a:spcPct val="115000"/>
                        </a:lnSpc>
                        <a:spcBef>
                          <a:spcPts val="0"/>
                        </a:spcBef>
                        <a:spcAft>
                          <a:spcPts val="0"/>
                        </a:spcAft>
                      </a:pPr>
                      <a:r>
                        <a:rPr lang="en-US" sz="600">
                          <a:effectLst/>
                          <a:latin typeface="Comic Sans MS" panose="030F0702030302020204" pitchFamily="66" charset="0"/>
                        </a:rPr>
                        <a:t>2</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 1.1 KADUNA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C01 204 RS</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NISSAN URVAN </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2435358674"/>
                  </a:ext>
                </a:extLst>
              </a:tr>
              <a:tr h="146392">
                <a:tc>
                  <a:txBody>
                    <a:bodyPr/>
                    <a:lstStyle/>
                    <a:p>
                      <a:pPr marL="0" marR="0" algn="just">
                        <a:lnSpc>
                          <a:spcPct val="115000"/>
                        </a:lnSpc>
                        <a:spcBef>
                          <a:spcPts val="0"/>
                        </a:spcBef>
                        <a:spcAft>
                          <a:spcPts val="0"/>
                        </a:spcAft>
                      </a:pPr>
                      <a:r>
                        <a:rPr lang="en-US" sz="600">
                          <a:effectLst/>
                          <a:latin typeface="Comic Sans MS" panose="030F0702030302020204" pitchFamily="66" charset="0"/>
                        </a:rPr>
                        <a:t>3</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RS1.16 KAKAU UNIT</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73 RS</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PGT EXPERT</a:t>
                      </a:r>
                      <a:endParaRPr lang="en-GB" sz="6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NOT - 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3601196330"/>
                  </a:ext>
                </a:extLst>
              </a:tr>
              <a:tr h="152047">
                <a:tc>
                  <a:txBody>
                    <a:bodyPr/>
                    <a:lstStyle/>
                    <a:p>
                      <a:pPr marL="0" marR="0" algn="just">
                        <a:lnSpc>
                          <a:spcPct val="115000"/>
                        </a:lnSpc>
                        <a:spcBef>
                          <a:spcPts val="0"/>
                        </a:spcBef>
                        <a:spcAft>
                          <a:spcPts val="0"/>
                        </a:spcAft>
                      </a:pPr>
                      <a:r>
                        <a:rPr lang="en-US" sz="600">
                          <a:effectLst/>
                          <a:latin typeface="Comic Sans MS" panose="030F0702030302020204" pitchFamily="66" charset="0"/>
                        </a:rPr>
                        <a:t>4</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RS1.17 BIRNINYERO</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75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PGT EXPERT</a:t>
                      </a:r>
                      <a:endParaRPr lang="en-GB" sz="6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3716269626"/>
                  </a:ext>
                </a:extLst>
              </a:tr>
              <a:tr h="118118">
                <a:tc>
                  <a:txBody>
                    <a:bodyPr/>
                    <a:lstStyle/>
                    <a:p>
                      <a:pPr marL="0" marR="0" algn="just">
                        <a:lnSpc>
                          <a:spcPct val="115000"/>
                        </a:lnSpc>
                        <a:spcBef>
                          <a:spcPts val="0"/>
                        </a:spcBef>
                        <a:spcAft>
                          <a:spcPts val="0"/>
                        </a:spcAft>
                      </a:pPr>
                      <a:r>
                        <a:rPr lang="en-US" sz="600">
                          <a:effectLst/>
                          <a:latin typeface="Comic Sans MS" panose="030F0702030302020204" pitchFamily="66" charset="0"/>
                        </a:rPr>
                        <a:t>5</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RS1.111 TASHAN-YARI UNIT</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A01 890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PGT EXPERT</a:t>
                      </a:r>
                      <a:endParaRPr lang="en-GB" sz="6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NOT-FUNCTIONAL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2549014017"/>
                  </a:ext>
                </a:extLst>
              </a:tr>
              <a:tr h="146392">
                <a:tc>
                  <a:txBody>
                    <a:bodyPr/>
                    <a:lstStyle/>
                    <a:p>
                      <a:pPr marL="0" marR="0">
                        <a:lnSpc>
                          <a:spcPct val="115000"/>
                        </a:lnSpc>
                        <a:spcBef>
                          <a:spcPts val="0"/>
                        </a:spcBef>
                        <a:spcAft>
                          <a:spcPts val="0"/>
                        </a:spcAft>
                      </a:pPr>
                      <a:r>
                        <a:rPr lang="en-US" sz="600">
                          <a:effectLst/>
                          <a:latin typeface="Comic Sans MS" panose="030F0702030302020204" pitchFamily="66" charset="0"/>
                        </a:rPr>
                        <a:t>6</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 1.2 KANO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C01 209 RS</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NISSAN URVAN </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4054392801"/>
                  </a:ext>
                </a:extLst>
              </a:tr>
              <a:tr h="112715">
                <a:tc>
                  <a:txBody>
                    <a:bodyPr/>
                    <a:lstStyle/>
                    <a:p>
                      <a:pPr marL="0" marR="0" algn="just">
                        <a:lnSpc>
                          <a:spcPct val="115000"/>
                        </a:lnSpc>
                        <a:spcBef>
                          <a:spcPts val="0"/>
                        </a:spcBef>
                        <a:spcAft>
                          <a:spcPts val="0"/>
                        </a:spcAft>
                      </a:pPr>
                      <a:r>
                        <a:rPr lang="en-US" sz="600">
                          <a:effectLst/>
                          <a:latin typeface="Comic Sans MS" panose="030F0702030302020204" pitchFamily="66" charset="0"/>
                        </a:rPr>
                        <a:t>7</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RS1.2 KANO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90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PGT EXPERT</a:t>
                      </a:r>
                      <a:endParaRPr lang="en-GB" sz="6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NOT-FUNCTIONAL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4225302110"/>
                  </a:ext>
                </a:extLst>
              </a:tr>
              <a:tr h="135083">
                <a:tc>
                  <a:txBody>
                    <a:bodyPr/>
                    <a:lstStyle/>
                    <a:p>
                      <a:pPr marL="0" marR="0" algn="just">
                        <a:lnSpc>
                          <a:spcPct val="115000"/>
                        </a:lnSpc>
                        <a:spcBef>
                          <a:spcPts val="0"/>
                        </a:spcBef>
                        <a:spcAft>
                          <a:spcPts val="0"/>
                        </a:spcAft>
                      </a:pPr>
                      <a:r>
                        <a:rPr lang="en-US" sz="600">
                          <a:effectLst/>
                          <a:latin typeface="Comic Sans MS" panose="030F0702030302020204" pitchFamily="66" charset="0"/>
                        </a:rPr>
                        <a:t>8</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 1.3 KATSINA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C01 205 RS </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NISSAN URVAN </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2459490257"/>
                  </a:ext>
                </a:extLst>
              </a:tr>
              <a:tr h="152047">
                <a:tc>
                  <a:txBody>
                    <a:bodyPr/>
                    <a:lstStyle/>
                    <a:p>
                      <a:pPr marL="0" marR="0" algn="just">
                        <a:lnSpc>
                          <a:spcPct val="115000"/>
                        </a:lnSpc>
                        <a:spcBef>
                          <a:spcPts val="0"/>
                        </a:spcBef>
                        <a:spcAft>
                          <a:spcPts val="0"/>
                        </a:spcAft>
                      </a:pPr>
                      <a:r>
                        <a:rPr lang="en-US" sz="600">
                          <a:effectLst/>
                          <a:latin typeface="Comic Sans MS" panose="030F0702030302020204" pitchFamily="66" charset="0"/>
                        </a:rPr>
                        <a:t>9</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RS1.3 KATSINA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A01 705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nSpc>
                          <a:spcPct val="115000"/>
                        </a:lnSpc>
                        <a:spcBef>
                          <a:spcPts val="0"/>
                        </a:spcBef>
                        <a:spcAft>
                          <a:spcPts val="0"/>
                        </a:spcAft>
                      </a:pPr>
                      <a:r>
                        <a:rPr lang="en-US" sz="600">
                          <a:effectLst/>
                          <a:latin typeface="Comic Sans MS" panose="030F0702030302020204" pitchFamily="66" charset="0"/>
                        </a:rPr>
                        <a:t>PGT EXPERT TEPEE</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3173383275"/>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10</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 1.32 DAURA UNIT  </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C01 364 RS</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FOTON VIEW </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2187622317"/>
                  </a:ext>
                </a:extLst>
              </a:tr>
              <a:tr h="180320">
                <a:tc>
                  <a:txBody>
                    <a:bodyPr/>
                    <a:lstStyle/>
                    <a:p>
                      <a:pPr marL="0" marR="0" algn="just">
                        <a:lnSpc>
                          <a:spcPct val="115000"/>
                        </a:lnSpc>
                        <a:spcBef>
                          <a:spcPts val="0"/>
                        </a:spcBef>
                        <a:spcAft>
                          <a:spcPts val="0"/>
                        </a:spcAft>
                      </a:pPr>
                      <a:r>
                        <a:rPr lang="en-US" sz="600">
                          <a:effectLst/>
                          <a:latin typeface="Comic Sans MS" panose="030F0702030302020204" pitchFamily="66" charset="0"/>
                        </a:rPr>
                        <a:t>11</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RS1.32 DAURA UNIT</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A01 891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nSpc>
                          <a:spcPct val="115000"/>
                        </a:lnSpc>
                        <a:spcBef>
                          <a:spcPts val="0"/>
                        </a:spcBef>
                        <a:spcAft>
                          <a:spcPts val="0"/>
                        </a:spcAft>
                      </a:pPr>
                      <a:r>
                        <a:rPr lang="en-US" sz="600">
                          <a:effectLst/>
                          <a:latin typeface="Comic Sans MS" panose="030F0702030302020204" pitchFamily="66" charset="0"/>
                        </a:rPr>
                        <a:t>PGT EXPERT TEPEE</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3511197214"/>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12</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 1.4 JIGAWA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C01 206 RS </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NISSAN URVAN </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3734154045"/>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13</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nSpc>
                          <a:spcPct val="115000"/>
                        </a:lnSpc>
                        <a:spcBef>
                          <a:spcPts val="0"/>
                        </a:spcBef>
                        <a:spcAft>
                          <a:spcPts val="0"/>
                        </a:spcAft>
                      </a:pPr>
                      <a:r>
                        <a:rPr lang="en-US" sz="600">
                          <a:effectLst/>
                          <a:latin typeface="Comic Sans MS" panose="030F0702030302020204" pitchFamily="66" charset="0"/>
                        </a:rPr>
                        <a:t>BIRNIN KUDU  OUTPOST JIGAWA</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A01 892 RS</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nSpc>
                          <a:spcPct val="115000"/>
                        </a:lnSpc>
                        <a:spcBef>
                          <a:spcPts val="0"/>
                        </a:spcBef>
                        <a:spcAft>
                          <a:spcPts val="0"/>
                        </a:spcAft>
                      </a:pPr>
                      <a:r>
                        <a:rPr lang="en-US" sz="600">
                          <a:effectLst/>
                          <a:latin typeface="Comic Sans MS" panose="030F0702030302020204" pitchFamily="66" charset="0"/>
                        </a:rPr>
                        <a:t>PGT EXPERT</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3015993207"/>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14</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RS2.1 LAGOS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A01 513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nSpc>
                          <a:spcPct val="115000"/>
                        </a:lnSpc>
                        <a:spcBef>
                          <a:spcPts val="0"/>
                        </a:spcBef>
                        <a:spcAft>
                          <a:spcPts val="0"/>
                        </a:spcAft>
                      </a:pPr>
                      <a:r>
                        <a:rPr lang="en-US" sz="600">
                          <a:effectLst/>
                          <a:latin typeface="Comic Sans MS" panose="030F0702030302020204" pitchFamily="66" charset="0"/>
                        </a:rPr>
                        <a:t>NISSAN URVAN</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1469436141"/>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15</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 2.1 LAGOS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C01 203 RS</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NISSAN URVAN </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1615181106"/>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16</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RS2.17 OJOTA UNIT</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A01 133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PGT EXPERT TEPEE</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3979962577"/>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17</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 2.2 OGUN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C01 202 RS</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NISSAN URVAN </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1079421364"/>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18</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RS2.22 OTTA UNIT</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A01 893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nSpc>
                          <a:spcPct val="115000"/>
                        </a:lnSpc>
                        <a:spcBef>
                          <a:spcPts val="0"/>
                        </a:spcBef>
                        <a:spcAft>
                          <a:spcPts val="0"/>
                        </a:spcAft>
                      </a:pPr>
                      <a:r>
                        <a:rPr lang="en-US" sz="600">
                          <a:effectLst/>
                          <a:latin typeface="Comic Sans MS" panose="030F0702030302020204" pitchFamily="66" charset="0"/>
                        </a:rPr>
                        <a:t>PGT EXPERT TEPEE</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58520638"/>
                  </a:ext>
                </a:extLst>
              </a:tr>
              <a:tr h="225430">
                <a:tc>
                  <a:txBody>
                    <a:bodyPr/>
                    <a:lstStyle/>
                    <a:p>
                      <a:pPr marL="0" marR="0" algn="just">
                        <a:lnSpc>
                          <a:spcPct val="115000"/>
                        </a:lnSpc>
                        <a:spcBef>
                          <a:spcPts val="0"/>
                        </a:spcBef>
                        <a:spcAft>
                          <a:spcPts val="0"/>
                        </a:spcAft>
                      </a:pPr>
                      <a:r>
                        <a:rPr lang="en-US" sz="600">
                          <a:effectLst/>
                          <a:latin typeface="Comic Sans MS" panose="030F0702030302020204" pitchFamily="66" charset="0"/>
                        </a:rPr>
                        <a:t>19</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RS2.23 MOWE UNIT</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83 RS</a:t>
                      </a:r>
                      <a:endParaRPr lang="en-GB" sz="600">
                        <a:effectLst/>
                        <a:latin typeface="Comic Sans MS" panose="030F0702030302020204" pitchFamily="66" charset="0"/>
                      </a:endParaRPr>
                    </a:p>
                    <a:p>
                      <a:pPr marL="0" marR="0" algn="just">
                        <a:lnSpc>
                          <a:spcPct val="115000"/>
                        </a:lnSpc>
                        <a:spcBef>
                          <a:spcPts val="0"/>
                        </a:spcBef>
                        <a:spcAft>
                          <a:spcPts val="0"/>
                        </a:spcAft>
                      </a:pPr>
                      <a:r>
                        <a:rPr lang="en-US" sz="600">
                          <a:effectLst/>
                          <a:latin typeface="Comic Sans MS" panose="030F0702030302020204" pitchFamily="66" charset="0"/>
                        </a:rPr>
                        <a:t> </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FORD E-350</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2730953525"/>
                  </a:ext>
                </a:extLst>
              </a:tr>
              <a:tr h="174665">
                <a:tc>
                  <a:txBody>
                    <a:bodyPr/>
                    <a:lstStyle/>
                    <a:p>
                      <a:pPr marL="0" marR="0" algn="just">
                        <a:lnSpc>
                          <a:spcPct val="115000"/>
                        </a:lnSpc>
                        <a:spcBef>
                          <a:spcPts val="0"/>
                        </a:spcBef>
                        <a:spcAft>
                          <a:spcPts val="0"/>
                        </a:spcAft>
                      </a:pPr>
                      <a:r>
                        <a:rPr lang="en-US" sz="600">
                          <a:effectLst/>
                          <a:latin typeface="Comic Sans MS" panose="030F0702030302020204" pitchFamily="66" charset="0"/>
                        </a:rPr>
                        <a:t>20</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RS2.24 OGERE UNIT</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98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FORD TRANSIT</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NOT - 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2946693518"/>
                  </a:ext>
                </a:extLst>
              </a:tr>
              <a:tr h="118118">
                <a:tc>
                  <a:txBody>
                    <a:bodyPr/>
                    <a:lstStyle/>
                    <a:p>
                      <a:pPr marL="0" marR="0" algn="just">
                        <a:lnSpc>
                          <a:spcPct val="115000"/>
                        </a:lnSpc>
                        <a:spcBef>
                          <a:spcPts val="0"/>
                        </a:spcBef>
                        <a:spcAft>
                          <a:spcPts val="0"/>
                        </a:spcAft>
                      </a:pPr>
                      <a:r>
                        <a:rPr lang="en-US" sz="600">
                          <a:effectLst/>
                          <a:latin typeface="Comic Sans MS" panose="030F0702030302020204" pitchFamily="66" charset="0"/>
                        </a:rPr>
                        <a:t>21</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RS2.25 SAGAMU</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A01 854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nSpc>
                          <a:spcPct val="115000"/>
                        </a:lnSpc>
                        <a:spcBef>
                          <a:spcPts val="0"/>
                        </a:spcBef>
                        <a:spcAft>
                          <a:spcPts val="0"/>
                        </a:spcAft>
                      </a:pPr>
                      <a:r>
                        <a:rPr lang="en-US" sz="600">
                          <a:effectLst/>
                          <a:latin typeface="Comic Sans MS" panose="030F0702030302020204" pitchFamily="66" charset="0"/>
                        </a:rPr>
                        <a:t>NISSAN URVAN</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2257453696"/>
                  </a:ext>
                </a:extLst>
              </a:tr>
              <a:tr h="146392">
                <a:tc>
                  <a:txBody>
                    <a:bodyPr/>
                    <a:lstStyle/>
                    <a:p>
                      <a:pPr marL="0" marR="0" algn="just">
                        <a:lnSpc>
                          <a:spcPct val="115000"/>
                        </a:lnSpc>
                        <a:spcBef>
                          <a:spcPts val="0"/>
                        </a:spcBef>
                        <a:spcAft>
                          <a:spcPts val="0"/>
                        </a:spcAft>
                      </a:pPr>
                      <a:r>
                        <a:rPr lang="en-US" sz="600">
                          <a:effectLst/>
                          <a:latin typeface="Comic Sans MS" panose="030F0702030302020204" pitchFamily="66" charset="0"/>
                        </a:rPr>
                        <a:t>22</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 3.1 ADAMWA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C01 208 RS</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NISSAN URVAN </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1719476777"/>
                  </a:ext>
                </a:extLst>
              </a:tr>
              <a:tr h="152047">
                <a:tc>
                  <a:txBody>
                    <a:bodyPr/>
                    <a:lstStyle/>
                    <a:p>
                      <a:pPr marL="0" marR="0" algn="just">
                        <a:lnSpc>
                          <a:spcPct val="115000"/>
                        </a:lnSpc>
                        <a:spcBef>
                          <a:spcPts val="0"/>
                        </a:spcBef>
                        <a:spcAft>
                          <a:spcPts val="0"/>
                        </a:spcAft>
                      </a:pPr>
                      <a:r>
                        <a:rPr lang="en-US" sz="600">
                          <a:effectLst/>
                          <a:latin typeface="Comic Sans MS" panose="030F0702030302020204" pitchFamily="66" charset="0"/>
                        </a:rPr>
                        <a:t>23</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RS3.13 GIREI UNIT</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A01 894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nSpc>
                          <a:spcPct val="115000"/>
                        </a:lnSpc>
                        <a:spcBef>
                          <a:spcPts val="0"/>
                        </a:spcBef>
                        <a:spcAft>
                          <a:spcPts val="0"/>
                        </a:spcAft>
                      </a:pPr>
                      <a:r>
                        <a:rPr lang="en-US" sz="600">
                          <a:effectLst/>
                          <a:latin typeface="Comic Sans MS" panose="030F0702030302020204" pitchFamily="66" charset="0"/>
                        </a:rPr>
                        <a:t>PGT EXPERT TEPEE</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1793614073"/>
                  </a:ext>
                </a:extLst>
              </a:tr>
              <a:tr h="118118">
                <a:tc>
                  <a:txBody>
                    <a:bodyPr/>
                    <a:lstStyle/>
                    <a:p>
                      <a:pPr marL="0" marR="0" algn="just">
                        <a:lnSpc>
                          <a:spcPct val="115000"/>
                        </a:lnSpc>
                        <a:spcBef>
                          <a:spcPts val="0"/>
                        </a:spcBef>
                        <a:spcAft>
                          <a:spcPts val="0"/>
                        </a:spcAft>
                      </a:pPr>
                      <a:r>
                        <a:rPr lang="en-US" sz="600">
                          <a:effectLst/>
                          <a:latin typeface="Comic Sans MS" panose="030F0702030302020204" pitchFamily="66" charset="0"/>
                        </a:rPr>
                        <a:t>24</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RS3.2 GOMBE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AOI 34 RS</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TYT HIACE</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1486857754"/>
                  </a:ext>
                </a:extLst>
              </a:tr>
              <a:tr h="180320">
                <a:tc>
                  <a:txBody>
                    <a:bodyPr/>
                    <a:lstStyle/>
                    <a:p>
                      <a:pPr marL="0" marR="0" algn="just">
                        <a:lnSpc>
                          <a:spcPct val="115000"/>
                        </a:lnSpc>
                        <a:spcBef>
                          <a:spcPts val="0"/>
                        </a:spcBef>
                        <a:spcAft>
                          <a:spcPts val="0"/>
                        </a:spcAft>
                      </a:pPr>
                      <a:r>
                        <a:rPr lang="en-US" sz="600">
                          <a:effectLst/>
                          <a:latin typeface="Comic Sans MS" panose="030F0702030302020204" pitchFamily="66" charset="0"/>
                        </a:rPr>
                        <a:t>25</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 3.3 TARABA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C01 207 RS</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NISSAN URVAN </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597266620"/>
                  </a:ext>
                </a:extLst>
              </a:tr>
              <a:tr h="180320">
                <a:tc>
                  <a:txBody>
                    <a:bodyPr/>
                    <a:lstStyle/>
                    <a:p>
                      <a:pPr marL="0" marR="0" algn="just">
                        <a:lnSpc>
                          <a:spcPct val="115000"/>
                        </a:lnSpc>
                        <a:spcBef>
                          <a:spcPts val="0"/>
                        </a:spcBef>
                        <a:spcAft>
                          <a:spcPts val="0"/>
                        </a:spcAft>
                      </a:pPr>
                      <a:r>
                        <a:rPr lang="en-US" sz="600">
                          <a:effectLst/>
                          <a:latin typeface="Comic Sans MS" panose="030F0702030302020204" pitchFamily="66" charset="0"/>
                        </a:rPr>
                        <a:t>26</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RS3.32 MUTUMBIYU</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A01 895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nSpc>
                          <a:spcPct val="115000"/>
                        </a:lnSpc>
                        <a:spcBef>
                          <a:spcPts val="0"/>
                        </a:spcBef>
                        <a:spcAft>
                          <a:spcPts val="0"/>
                        </a:spcAft>
                      </a:pPr>
                      <a:r>
                        <a:rPr lang="en-US" sz="600">
                          <a:effectLst/>
                          <a:latin typeface="Comic Sans MS" panose="030F0702030302020204" pitchFamily="66" charset="0"/>
                        </a:rPr>
                        <a:t>PGT EXPERT TEPEE</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2435728166"/>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27</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 4.1 PLATEAU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C01 210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NISSAN URVAN </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NON-FUNCTIONAL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2823447101"/>
                  </a:ext>
                </a:extLst>
              </a:tr>
              <a:tr h="180320">
                <a:tc>
                  <a:txBody>
                    <a:bodyPr/>
                    <a:lstStyle/>
                    <a:p>
                      <a:pPr marL="0" marR="0" algn="just">
                        <a:lnSpc>
                          <a:spcPct val="115000"/>
                        </a:lnSpc>
                        <a:spcBef>
                          <a:spcPts val="0"/>
                        </a:spcBef>
                        <a:spcAft>
                          <a:spcPts val="0"/>
                        </a:spcAft>
                      </a:pPr>
                      <a:r>
                        <a:rPr lang="en-US" sz="600">
                          <a:effectLst/>
                          <a:latin typeface="Comic Sans MS" panose="030F0702030302020204" pitchFamily="66" charset="0"/>
                        </a:rPr>
                        <a:t>28</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RS4.13 HAWANKIBO UNIT</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A01 243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PGT EXPERT</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NOT-FUNCTIONAL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1551154635"/>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29</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RS4.14 BUKURU UNIT</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A01 634 RS</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FORD</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NOT-FUNCTIONAL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2075326300"/>
                  </a:ext>
                </a:extLst>
              </a:tr>
              <a:tr h="180320">
                <a:tc>
                  <a:txBody>
                    <a:bodyPr/>
                    <a:lstStyle/>
                    <a:p>
                      <a:pPr marL="0" marR="0" algn="just">
                        <a:lnSpc>
                          <a:spcPct val="115000"/>
                        </a:lnSpc>
                        <a:spcBef>
                          <a:spcPts val="0"/>
                        </a:spcBef>
                        <a:spcAft>
                          <a:spcPts val="0"/>
                        </a:spcAft>
                      </a:pPr>
                      <a:r>
                        <a:rPr lang="en-US" sz="600">
                          <a:effectLst/>
                          <a:latin typeface="Comic Sans MS" panose="030F0702030302020204" pitchFamily="66" charset="0"/>
                        </a:rPr>
                        <a:t>30</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 4.2 BENUE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C01 211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NISSAN URVAN </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2409401791"/>
                  </a:ext>
                </a:extLst>
              </a:tr>
              <a:tr h="135083">
                <a:tc>
                  <a:txBody>
                    <a:bodyPr/>
                    <a:lstStyle/>
                    <a:p>
                      <a:pPr marL="0" marR="0" algn="just">
                        <a:lnSpc>
                          <a:spcPct val="115000"/>
                        </a:lnSpc>
                        <a:spcBef>
                          <a:spcPts val="0"/>
                        </a:spcBef>
                        <a:spcAft>
                          <a:spcPts val="0"/>
                        </a:spcAft>
                      </a:pPr>
                      <a:r>
                        <a:rPr lang="en-US" sz="600">
                          <a:effectLst/>
                          <a:latin typeface="Comic Sans MS" panose="030F0702030302020204" pitchFamily="66" charset="0"/>
                        </a:rPr>
                        <a:t>31</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RS4.22 OTUKPO UNIT</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A01 896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nSpc>
                          <a:spcPct val="115000"/>
                        </a:lnSpc>
                        <a:spcBef>
                          <a:spcPts val="0"/>
                        </a:spcBef>
                        <a:spcAft>
                          <a:spcPts val="0"/>
                        </a:spcAft>
                      </a:pPr>
                      <a:r>
                        <a:rPr lang="en-US" sz="600">
                          <a:effectLst/>
                          <a:latin typeface="Comic Sans MS" panose="030F0702030302020204" pitchFamily="66" charset="0"/>
                        </a:rPr>
                        <a:t>PGT EXPERT TEPEE</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1684357097"/>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32</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 4.3 NASARWA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A01 975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MAZDA</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NOT-FUNCTIONAL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1838245250"/>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33</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 4.31 AKWANGA UNIT</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C01 371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FOTON VIEW</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3371135349"/>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34</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RS4.34 GARAKU</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A01 898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nSpc>
                          <a:spcPct val="115000"/>
                        </a:lnSpc>
                        <a:spcBef>
                          <a:spcPts val="0"/>
                        </a:spcBef>
                        <a:spcAft>
                          <a:spcPts val="0"/>
                        </a:spcAft>
                      </a:pPr>
                      <a:r>
                        <a:rPr lang="en-US" sz="600">
                          <a:effectLst/>
                          <a:latin typeface="Comic Sans MS" panose="030F0702030302020204" pitchFamily="66" charset="0"/>
                        </a:rPr>
                        <a:t>PGT EXPERT TEPEE</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315669157"/>
                  </a:ext>
                </a:extLst>
              </a:tr>
              <a:tr h="112715">
                <a:tc>
                  <a:txBody>
                    <a:bodyPr/>
                    <a:lstStyle/>
                    <a:p>
                      <a:pPr marL="0" marR="0" algn="just">
                        <a:lnSpc>
                          <a:spcPct val="115000"/>
                        </a:lnSpc>
                        <a:spcBef>
                          <a:spcPts val="0"/>
                        </a:spcBef>
                        <a:spcAft>
                          <a:spcPts val="0"/>
                        </a:spcAft>
                      </a:pPr>
                      <a:r>
                        <a:rPr lang="en-US" sz="600">
                          <a:effectLst/>
                          <a:latin typeface="Comic Sans MS" panose="030F0702030302020204" pitchFamily="66" charset="0"/>
                        </a:rPr>
                        <a:t>35</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RS5.1 EDO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A01 909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nSpc>
                          <a:spcPct val="115000"/>
                        </a:lnSpc>
                        <a:spcBef>
                          <a:spcPts val="0"/>
                        </a:spcBef>
                        <a:spcAft>
                          <a:spcPts val="0"/>
                        </a:spcAft>
                      </a:pPr>
                      <a:r>
                        <a:rPr lang="en-US" sz="600">
                          <a:effectLst/>
                          <a:latin typeface="Comic Sans MS" panose="030F0702030302020204" pitchFamily="66" charset="0"/>
                        </a:rPr>
                        <a:t>PGT EXPERT TEPEE</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NOT-FUNCTIONAL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3864410366"/>
                  </a:ext>
                </a:extLst>
              </a:tr>
              <a:tr h="135083">
                <a:tc>
                  <a:txBody>
                    <a:bodyPr/>
                    <a:lstStyle/>
                    <a:p>
                      <a:pPr marL="0" marR="0" algn="just">
                        <a:lnSpc>
                          <a:spcPct val="115000"/>
                        </a:lnSpc>
                        <a:spcBef>
                          <a:spcPts val="0"/>
                        </a:spcBef>
                        <a:spcAft>
                          <a:spcPts val="0"/>
                        </a:spcAft>
                      </a:pPr>
                      <a:r>
                        <a:rPr lang="en-US" sz="600">
                          <a:effectLst/>
                          <a:latin typeface="Comic Sans MS" panose="030F0702030302020204" pitchFamily="66" charset="0"/>
                        </a:rPr>
                        <a:t>36</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 5.1 EDO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C01 372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nSpc>
                          <a:spcPct val="115000"/>
                        </a:lnSpc>
                        <a:spcBef>
                          <a:spcPts val="0"/>
                        </a:spcBef>
                        <a:spcAft>
                          <a:spcPts val="0"/>
                        </a:spcAft>
                      </a:pPr>
                      <a:r>
                        <a:rPr lang="en-US" sz="600">
                          <a:effectLst/>
                          <a:latin typeface="Comic Sans MS" panose="030F0702030302020204" pitchFamily="66" charset="0"/>
                        </a:rPr>
                        <a:t>FOTON VIEW</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152675019"/>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37</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RS5.12 BENIN TOLL GATE UNIT</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A01 275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nSpc>
                          <a:spcPct val="115000"/>
                        </a:lnSpc>
                        <a:spcBef>
                          <a:spcPts val="0"/>
                        </a:spcBef>
                        <a:spcAft>
                          <a:spcPts val="0"/>
                        </a:spcAft>
                      </a:pPr>
                      <a:r>
                        <a:rPr lang="en-US" sz="600">
                          <a:effectLst/>
                          <a:latin typeface="Comic Sans MS" panose="030F0702030302020204" pitchFamily="66" charset="0"/>
                        </a:rPr>
                        <a:t>PGT EXPERT TEPEE</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NOT-FUNCTIONAL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2623844790"/>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37</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RS5.2 DELTA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A01 283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TYT HIACE</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1024791047"/>
                  </a:ext>
                </a:extLst>
              </a:tr>
              <a:tr h="112715">
                <a:tc>
                  <a:txBody>
                    <a:bodyPr/>
                    <a:lstStyle/>
                    <a:p>
                      <a:pPr marL="0" marR="0" algn="just">
                        <a:lnSpc>
                          <a:spcPct val="115000"/>
                        </a:lnSpc>
                        <a:spcBef>
                          <a:spcPts val="0"/>
                        </a:spcBef>
                        <a:spcAft>
                          <a:spcPts val="0"/>
                        </a:spcAft>
                      </a:pPr>
                      <a:r>
                        <a:rPr lang="en-US" sz="600">
                          <a:effectLst/>
                          <a:latin typeface="Comic Sans MS" panose="030F0702030302020204" pitchFamily="66" charset="0"/>
                        </a:rPr>
                        <a:t>39</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    ‘’</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A01 284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TYT HIACE</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2683919468"/>
                  </a:ext>
                </a:extLst>
              </a:tr>
              <a:tr h="146392">
                <a:tc>
                  <a:txBody>
                    <a:bodyPr/>
                    <a:lstStyle/>
                    <a:p>
                      <a:pPr marL="0" marR="0" algn="just">
                        <a:lnSpc>
                          <a:spcPct val="115000"/>
                        </a:lnSpc>
                        <a:spcBef>
                          <a:spcPts val="0"/>
                        </a:spcBef>
                        <a:spcAft>
                          <a:spcPts val="0"/>
                        </a:spcAft>
                      </a:pPr>
                      <a:r>
                        <a:rPr lang="en-US" sz="600">
                          <a:effectLst/>
                          <a:latin typeface="Comic Sans MS" panose="030F0702030302020204" pitchFamily="66" charset="0"/>
                        </a:rPr>
                        <a:t>40</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 5.2 DELTA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C01 373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nSpc>
                          <a:spcPct val="115000"/>
                        </a:lnSpc>
                        <a:spcBef>
                          <a:spcPts val="0"/>
                        </a:spcBef>
                        <a:spcAft>
                          <a:spcPts val="0"/>
                        </a:spcAft>
                      </a:pPr>
                      <a:r>
                        <a:rPr lang="en-US" sz="600">
                          <a:effectLst/>
                          <a:latin typeface="Comic Sans MS" panose="030F0702030302020204" pitchFamily="66" charset="0"/>
                        </a:rPr>
                        <a:t>FOTON VIEW</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616927845"/>
                  </a:ext>
                </a:extLst>
              </a:tr>
              <a:tr h="152047">
                <a:tc>
                  <a:txBody>
                    <a:bodyPr/>
                    <a:lstStyle/>
                    <a:p>
                      <a:pPr marL="0" marR="0" algn="just">
                        <a:lnSpc>
                          <a:spcPct val="115000"/>
                        </a:lnSpc>
                        <a:spcBef>
                          <a:spcPts val="0"/>
                        </a:spcBef>
                        <a:spcAft>
                          <a:spcPts val="0"/>
                        </a:spcAft>
                      </a:pPr>
                      <a:r>
                        <a:rPr lang="en-US" sz="600">
                          <a:effectLst/>
                          <a:latin typeface="Comic Sans MS" panose="030F0702030302020204" pitchFamily="66" charset="0"/>
                        </a:rPr>
                        <a:t>41</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RS5.23 ISELE-UKU UNIT</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A01 291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TYT HIACE</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  </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2688772599"/>
                  </a:ext>
                </a:extLst>
              </a:tr>
              <a:tr h="118118">
                <a:tc>
                  <a:txBody>
                    <a:bodyPr/>
                    <a:lstStyle/>
                    <a:p>
                      <a:pPr marL="0" marR="0" algn="just">
                        <a:lnSpc>
                          <a:spcPct val="115000"/>
                        </a:lnSpc>
                        <a:spcBef>
                          <a:spcPts val="0"/>
                        </a:spcBef>
                        <a:spcAft>
                          <a:spcPts val="0"/>
                        </a:spcAft>
                      </a:pPr>
                      <a:r>
                        <a:rPr lang="en-US" sz="600">
                          <a:effectLst/>
                          <a:latin typeface="Comic Sans MS" panose="030F0702030302020204" pitchFamily="66" charset="0"/>
                        </a:rPr>
                        <a:t>42</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RS5.3 ANAMBRA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A01 709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CHEVROLET</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2845652864"/>
                  </a:ext>
                </a:extLst>
              </a:tr>
              <a:tr h="146392">
                <a:tc>
                  <a:txBody>
                    <a:bodyPr/>
                    <a:lstStyle/>
                    <a:p>
                      <a:pPr marL="0" marR="0" algn="just">
                        <a:lnSpc>
                          <a:spcPct val="115000"/>
                        </a:lnSpc>
                        <a:spcBef>
                          <a:spcPts val="0"/>
                        </a:spcBef>
                        <a:spcAft>
                          <a:spcPts val="0"/>
                        </a:spcAft>
                      </a:pPr>
                      <a:r>
                        <a:rPr lang="en-US" sz="600">
                          <a:effectLst/>
                          <a:latin typeface="Comic Sans MS" panose="030F0702030302020204" pitchFamily="66" charset="0"/>
                        </a:rPr>
                        <a:t>43</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  5.3 ANAMBRA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C01 374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nSpc>
                          <a:spcPct val="115000"/>
                        </a:lnSpc>
                        <a:spcBef>
                          <a:spcPts val="0"/>
                        </a:spcBef>
                        <a:spcAft>
                          <a:spcPts val="0"/>
                        </a:spcAft>
                      </a:pPr>
                      <a:r>
                        <a:rPr lang="en-US" sz="600">
                          <a:effectLst/>
                          <a:latin typeface="Comic Sans MS" panose="030F0702030302020204" pitchFamily="66" charset="0"/>
                        </a:rPr>
                        <a:t>FOTON VIEW</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4050195415"/>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44</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RS5.33 NTEJE UNIT</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A01 300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FORD E-350</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NOT-FUNCTIONAL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2711886115"/>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45</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RS6.1 RIVERS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A01 911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nSpc>
                          <a:spcPct val="115000"/>
                        </a:lnSpc>
                        <a:spcBef>
                          <a:spcPts val="0"/>
                        </a:spcBef>
                        <a:spcAft>
                          <a:spcPts val="0"/>
                        </a:spcAft>
                      </a:pPr>
                      <a:r>
                        <a:rPr lang="en-US" sz="600">
                          <a:effectLst/>
                          <a:latin typeface="Comic Sans MS" panose="030F0702030302020204" pitchFamily="66" charset="0"/>
                        </a:rPr>
                        <a:t>PGT EXPERT TEPEE</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NOT-FUNCTIONAL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3121410885"/>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46</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 6.13 ISIOKPO</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A01 318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nSpc>
                          <a:spcPct val="115000"/>
                        </a:lnSpc>
                        <a:spcBef>
                          <a:spcPts val="0"/>
                        </a:spcBef>
                        <a:spcAft>
                          <a:spcPts val="0"/>
                        </a:spcAft>
                      </a:pPr>
                      <a:r>
                        <a:rPr lang="en-US" sz="600">
                          <a:effectLst/>
                          <a:latin typeface="Comic Sans MS" panose="030F0702030302020204" pitchFamily="66" charset="0"/>
                        </a:rPr>
                        <a:t>PGT EXPERT TEPEE</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962449333"/>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47</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RS6.2 CROSS RIVER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C01 375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FOTON VIEW</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189451878"/>
                  </a:ext>
                </a:extLst>
              </a:tr>
              <a:tr h="112715">
                <a:tc>
                  <a:txBody>
                    <a:bodyPr/>
                    <a:lstStyle/>
                    <a:p>
                      <a:pPr marL="0" marR="0" algn="just">
                        <a:lnSpc>
                          <a:spcPct val="115000"/>
                        </a:lnSpc>
                        <a:spcBef>
                          <a:spcPts val="0"/>
                        </a:spcBef>
                        <a:spcAft>
                          <a:spcPts val="0"/>
                        </a:spcAft>
                      </a:pPr>
                      <a:r>
                        <a:rPr lang="en-US" sz="600">
                          <a:effectLst/>
                          <a:latin typeface="Comic Sans MS" panose="030F0702030302020204" pitchFamily="66" charset="0"/>
                        </a:rPr>
                        <a:t>48</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RS6.3 A/IBOM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AOI 333 RS</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TYT HIACE</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1486437103"/>
                  </a:ext>
                </a:extLst>
              </a:tr>
              <a:tr h="135083">
                <a:tc>
                  <a:txBody>
                    <a:bodyPr/>
                    <a:lstStyle/>
                    <a:p>
                      <a:pPr marL="0" marR="0" algn="just">
                        <a:lnSpc>
                          <a:spcPct val="115000"/>
                        </a:lnSpc>
                        <a:spcBef>
                          <a:spcPts val="0"/>
                        </a:spcBef>
                        <a:spcAft>
                          <a:spcPts val="0"/>
                        </a:spcAft>
                      </a:pPr>
                      <a:r>
                        <a:rPr lang="en-US" sz="600">
                          <a:effectLst/>
                          <a:latin typeface="Comic Sans MS" panose="030F0702030302020204" pitchFamily="66" charset="0"/>
                        </a:rPr>
                        <a:t>49</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RS6.32 IKOT EKPENE UNIT</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A01 338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TYT HIACE</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2622879762"/>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50</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RS6.4 BAYELSA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A01 351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TYT HIACE</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555405928"/>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51</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 6.4 BAYELSA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C01 221 RS</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FOTON VIEW</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1043984465"/>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52</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 7.1 FCT SECTOR </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C01 222 RS</a:t>
                      </a:r>
                      <a:endParaRPr lang="en-GB" sz="6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FOTON VIEW</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4208866405"/>
                  </a:ext>
                </a:extLst>
              </a:tr>
              <a:tr h="163355">
                <a:tc>
                  <a:txBody>
                    <a:bodyPr/>
                    <a:lstStyle/>
                    <a:p>
                      <a:pPr marL="0" marR="0" algn="just">
                        <a:lnSpc>
                          <a:spcPct val="115000"/>
                        </a:lnSpc>
                        <a:spcBef>
                          <a:spcPts val="0"/>
                        </a:spcBef>
                        <a:spcAft>
                          <a:spcPts val="0"/>
                        </a:spcAft>
                      </a:pPr>
                      <a:r>
                        <a:rPr lang="en-US" sz="600">
                          <a:effectLst/>
                          <a:latin typeface="Comic Sans MS" panose="030F0702030302020204" pitchFamily="66" charset="0"/>
                        </a:rPr>
                        <a:t>53</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RS7.2 NIGER SECTOR</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A01 467 RS</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NISSAN URVAN</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2214694164"/>
                  </a:ext>
                </a:extLst>
              </a:tr>
              <a:tr h="112715">
                <a:tc>
                  <a:txBody>
                    <a:bodyPr/>
                    <a:lstStyle/>
                    <a:p>
                      <a:pPr marL="0" marR="0" algn="just">
                        <a:lnSpc>
                          <a:spcPct val="115000"/>
                        </a:lnSpc>
                        <a:spcBef>
                          <a:spcPts val="0"/>
                        </a:spcBef>
                        <a:spcAft>
                          <a:spcPts val="0"/>
                        </a:spcAft>
                      </a:pPr>
                      <a:r>
                        <a:rPr lang="en-US" sz="600">
                          <a:effectLst/>
                          <a:latin typeface="Comic Sans MS" panose="030F0702030302020204" pitchFamily="66" charset="0"/>
                        </a:rPr>
                        <a:t>54</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 8.1 AJASE-IPO KWARA</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C01 230 RS </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FOTON VIEW</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dirty="0">
                          <a:effectLst/>
                          <a:latin typeface="Comic Sans MS" panose="030F0702030302020204" pitchFamily="66" charset="0"/>
                        </a:rPr>
                        <a:t>FUNCTIONAL</a:t>
                      </a:r>
                      <a:endParaRPr lang="en-GB" sz="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extLst>
                  <a:ext uri="{0D108BD9-81ED-4DB2-BD59-A6C34878D82A}">
                    <a16:rowId xmlns="" xmlns:a16="http://schemas.microsoft.com/office/drawing/2014/main" val="390121440"/>
                  </a:ext>
                </a:extLst>
              </a:tr>
              <a:tr h="135083">
                <a:tc>
                  <a:txBody>
                    <a:bodyPr/>
                    <a:lstStyle/>
                    <a:p>
                      <a:pPr marL="0" marR="0" algn="just">
                        <a:lnSpc>
                          <a:spcPct val="115000"/>
                        </a:lnSpc>
                        <a:spcBef>
                          <a:spcPts val="0"/>
                        </a:spcBef>
                        <a:spcAft>
                          <a:spcPts val="0"/>
                        </a:spcAft>
                      </a:pPr>
                      <a:r>
                        <a:rPr lang="en-US" sz="600">
                          <a:effectLst/>
                          <a:latin typeface="Comic Sans MS" panose="030F0702030302020204" pitchFamily="66" charset="0"/>
                        </a:rPr>
                        <a:t>55</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gn="just">
                        <a:lnSpc>
                          <a:spcPct val="115000"/>
                        </a:lnSpc>
                        <a:spcBef>
                          <a:spcPts val="0"/>
                        </a:spcBef>
                        <a:spcAft>
                          <a:spcPts val="0"/>
                        </a:spcAft>
                      </a:pPr>
                      <a:r>
                        <a:rPr lang="en-US" sz="600">
                          <a:effectLst/>
                          <a:latin typeface="Comic Sans MS" panose="030F0702030302020204" pitchFamily="66" charset="0"/>
                        </a:rPr>
                        <a:t>RS8.11 BODE SAADU UNIT</a:t>
                      </a:r>
                      <a:endParaRPr lang="en-GB" sz="600">
                        <a:effectLst/>
                        <a:latin typeface="Comic Sans MS" panose="030F0702030302020204" pitchFamily="66" charset="0"/>
                        <a:ea typeface="Calibri" panose="020F0502020204030204" pitchFamily="34" charset="0"/>
                        <a:cs typeface="Times New Roman" panose="02020603050405020304" pitchFamily="18" charset="0"/>
                      </a:endParaRPr>
                    </a:p>
                  </a:txBody>
                  <a:tcPr marL="51951" marR="51951" marT="0" marB="0"/>
                </a:tc>
                <a:tc>
                  <a:txBody>
                    <a:bodyPr/>
                    <a:lstStyle/>
                    <a:p>
                      <a:pPr marL="0" marR="0">
                        <a:lnSpc>
                          <a:spcPct val="115000"/>
                        </a:lnSpc>
                        <a:spcBef>
                          <a:spcPts val="0"/>
                        </a:spcBef>
                        <a:spcAft>
                          <a:spcPts val="0"/>
                        </a:spcAft>
                      </a:pPr>
                      <a:r>
                        <a:rPr lang="en-US" sz="600" dirty="0">
                          <a:effectLst/>
                          <a:latin typeface="Comic Sans MS" panose="030F0702030302020204" pitchFamily="66" charset="0"/>
                        </a:rPr>
                        <a:t>A01 914 RS</a:t>
                      </a:r>
                      <a:endParaRPr lang="en-GB" sz="6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nSpc>
                          <a:spcPct val="115000"/>
                        </a:lnSpc>
                        <a:spcBef>
                          <a:spcPts val="0"/>
                        </a:spcBef>
                        <a:spcAft>
                          <a:spcPts val="0"/>
                        </a:spcAft>
                      </a:pPr>
                      <a:r>
                        <a:rPr lang="en-US" sz="600">
                          <a:effectLst/>
                          <a:latin typeface="Comic Sans MS" panose="030F0702030302020204" pitchFamily="66" charset="0"/>
                        </a:rPr>
                        <a:t>PGT EXPERT TEPEE</a:t>
                      </a:r>
                      <a:endParaRPr lang="en-GB" sz="6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tc>
                  <a:txBody>
                    <a:bodyPr/>
                    <a:lstStyle/>
                    <a:p>
                      <a:pPr marL="0" marR="0">
                        <a:lnSpc>
                          <a:spcPct val="115000"/>
                        </a:lnSpc>
                        <a:spcBef>
                          <a:spcPts val="0"/>
                        </a:spcBef>
                        <a:spcAft>
                          <a:spcPts val="0"/>
                        </a:spcAft>
                      </a:pPr>
                      <a:r>
                        <a:rPr lang="en-US" sz="600" dirty="0" smtClean="0">
                          <a:effectLst/>
                          <a:latin typeface="Comic Sans MS" panose="030F0702030302020204" pitchFamily="66" charset="0"/>
                        </a:rPr>
                        <a:t>FUNCTIONAL</a:t>
                      </a:r>
                      <a:endParaRPr lang="en-GB" sz="6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51951" marR="51951" marT="0" marB="0"/>
                </a:tc>
                <a:extLst>
                  <a:ext uri="{0D108BD9-81ED-4DB2-BD59-A6C34878D82A}">
                    <a16:rowId xmlns="" xmlns:a16="http://schemas.microsoft.com/office/drawing/2014/main" val="404221855"/>
                  </a:ext>
                </a:extLst>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27</a:t>
            </a:fld>
            <a:endParaRPr lang="en-US"/>
          </a:p>
        </p:txBody>
      </p:sp>
      <p:pic>
        <p:nvPicPr>
          <p:cNvPr id="7"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graphicFrame>
        <p:nvGraphicFramePr>
          <p:cNvPr id="4" name="Table 3"/>
          <p:cNvGraphicFramePr>
            <a:graphicFrameLocks noGrp="1"/>
          </p:cNvGraphicFramePr>
          <p:nvPr>
            <p:extLst>
              <p:ext uri="{D42A27DB-BD31-4B8C-83A1-F6EECF244321}">
                <p14:modId xmlns:p14="http://schemas.microsoft.com/office/powerpoint/2010/main" val="1220083914"/>
              </p:ext>
            </p:extLst>
          </p:nvPr>
        </p:nvGraphicFramePr>
        <p:xfrm>
          <a:off x="838199" y="304797"/>
          <a:ext cx="5181600" cy="6066041"/>
        </p:xfrm>
        <a:graphic>
          <a:graphicData uri="http://schemas.openxmlformats.org/drawingml/2006/table">
            <a:tbl>
              <a:tblPr firstRow="1" firstCol="1" lastRow="1" lastCol="1" bandRow="1" bandCol="1">
                <a:tableStyleId>{5C22544A-7EE6-4342-B048-85BDC9FD1C3A}</a:tableStyleId>
              </a:tblPr>
              <a:tblGrid>
                <a:gridCol w="480448">
                  <a:extLst>
                    <a:ext uri="{9D8B030D-6E8A-4147-A177-3AD203B41FA5}">
                      <a16:colId xmlns="" xmlns:a16="http://schemas.microsoft.com/office/drawing/2014/main" val="2189716577"/>
                    </a:ext>
                  </a:extLst>
                </a:gridCol>
                <a:gridCol w="1767786">
                  <a:extLst>
                    <a:ext uri="{9D8B030D-6E8A-4147-A177-3AD203B41FA5}">
                      <a16:colId xmlns="" xmlns:a16="http://schemas.microsoft.com/office/drawing/2014/main" val="3132479740"/>
                    </a:ext>
                  </a:extLst>
                </a:gridCol>
                <a:gridCol w="692372">
                  <a:extLst>
                    <a:ext uri="{9D8B030D-6E8A-4147-A177-3AD203B41FA5}">
                      <a16:colId xmlns="" xmlns:a16="http://schemas.microsoft.com/office/drawing/2014/main" val="4247449783"/>
                    </a:ext>
                  </a:extLst>
                </a:gridCol>
                <a:gridCol w="997094">
                  <a:extLst>
                    <a:ext uri="{9D8B030D-6E8A-4147-A177-3AD203B41FA5}">
                      <a16:colId xmlns="" xmlns:a16="http://schemas.microsoft.com/office/drawing/2014/main" val="2809791633"/>
                    </a:ext>
                  </a:extLst>
                </a:gridCol>
                <a:gridCol w="1243900">
                  <a:extLst>
                    <a:ext uri="{9D8B030D-6E8A-4147-A177-3AD203B41FA5}">
                      <a16:colId xmlns="" xmlns:a16="http://schemas.microsoft.com/office/drawing/2014/main" val="1607027334"/>
                    </a:ext>
                  </a:extLst>
                </a:gridCol>
              </a:tblGrid>
              <a:tr h="203764">
                <a:tc>
                  <a:txBody>
                    <a:bodyPr/>
                    <a:lstStyle/>
                    <a:p>
                      <a:pPr marL="0" marR="0" algn="just">
                        <a:lnSpc>
                          <a:spcPct val="115000"/>
                        </a:lnSpc>
                        <a:spcBef>
                          <a:spcPts val="0"/>
                        </a:spcBef>
                        <a:spcAft>
                          <a:spcPts val="0"/>
                        </a:spcAft>
                      </a:pPr>
                      <a:r>
                        <a:rPr lang="en-US" sz="650" dirty="0">
                          <a:effectLst/>
                          <a:latin typeface="Comic Sans MS" panose="030F0702030302020204" pitchFamily="66" charset="0"/>
                        </a:rPr>
                        <a:t>56</a:t>
                      </a:r>
                      <a:endParaRPr lang="en-GB" sz="11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RS8.12 OMU-ARAN UNIT</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a:effectLst/>
                          <a:latin typeface="Comic Sans MS" panose="030F0702030302020204" pitchFamily="66" charset="0"/>
                        </a:rPr>
                        <a:t>A01 907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a:effectLst/>
                          <a:latin typeface="Comic Sans MS" panose="030F0702030302020204" pitchFamily="66" charset="0"/>
                        </a:rPr>
                        <a:t>PGT EXPERT TEPEE</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a:effectLst/>
                          <a:latin typeface="Comic Sans MS" panose="030F0702030302020204" pitchFamily="66" charset="0"/>
                        </a:rPr>
                        <a:t>FUNCTIONAL</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1687573833"/>
                  </a:ext>
                </a:extLst>
              </a:tr>
              <a:tr h="133230">
                <a:tc>
                  <a:txBody>
                    <a:bodyPr/>
                    <a:lstStyle/>
                    <a:p>
                      <a:pPr marL="0" marR="0" algn="just">
                        <a:lnSpc>
                          <a:spcPct val="115000"/>
                        </a:lnSpc>
                        <a:spcBef>
                          <a:spcPts val="0"/>
                        </a:spcBef>
                        <a:spcAft>
                          <a:spcPts val="0"/>
                        </a:spcAft>
                      </a:pPr>
                      <a:r>
                        <a:rPr lang="en-US" sz="650">
                          <a:effectLst/>
                          <a:latin typeface="Comic Sans MS" panose="030F0702030302020204" pitchFamily="66" charset="0"/>
                        </a:rPr>
                        <a:t>57</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RS8.22 OMUO-OKE-EKITI UNIT</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a:effectLst/>
                          <a:latin typeface="Comic Sans MS" panose="030F0702030302020204" pitchFamily="66" charset="0"/>
                        </a:rPr>
                        <a:t>A01 379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a:effectLst/>
                          <a:latin typeface="Comic Sans MS" panose="030F0702030302020204" pitchFamily="66" charset="0"/>
                        </a:rPr>
                        <a:t>PGT EXPERT TEPEE</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FUNCTIONAL</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204687751"/>
                  </a:ext>
                </a:extLst>
              </a:tr>
              <a:tr h="272966">
                <a:tc>
                  <a:txBody>
                    <a:bodyPr/>
                    <a:lstStyle/>
                    <a:p>
                      <a:pPr marL="0" marR="0" algn="just">
                        <a:lnSpc>
                          <a:spcPct val="115000"/>
                        </a:lnSpc>
                        <a:spcBef>
                          <a:spcPts val="0"/>
                        </a:spcBef>
                        <a:spcAft>
                          <a:spcPts val="0"/>
                        </a:spcAft>
                      </a:pPr>
                      <a:r>
                        <a:rPr lang="en-US" sz="650">
                          <a:effectLst/>
                          <a:latin typeface="Comic Sans MS" panose="030F0702030302020204" pitchFamily="66" charset="0"/>
                        </a:rPr>
                        <a:t>58</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RS8.34 ZARIAGI UNIT</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A01 381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FORD TRANSIT</a:t>
                      </a:r>
                      <a:endParaRPr lang="en-GB" sz="700">
                        <a:effectLst/>
                        <a:latin typeface="Comic Sans MS" panose="030F0702030302020204" pitchFamily="66" charset="0"/>
                      </a:endParaRPr>
                    </a:p>
                    <a:p>
                      <a:pPr marL="0" marR="0" algn="just">
                        <a:lnSpc>
                          <a:spcPct val="115000"/>
                        </a:lnSpc>
                        <a:spcBef>
                          <a:spcPts val="0"/>
                        </a:spcBef>
                        <a:spcAft>
                          <a:spcPts val="0"/>
                        </a:spcAft>
                      </a:pPr>
                      <a:r>
                        <a:rPr lang="en-US" sz="700">
                          <a:effectLst/>
                          <a:latin typeface="Comic Sans MS" panose="030F0702030302020204" pitchFamily="66" charset="0"/>
                        </a:rPr>
                        <a:t> </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NOT-FUNCTIONAL</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44679922"/>
                  </a:ext>
                </a:extLst>
              </a:tr>
              <a:tr h="182604">
                <a:tc>
                  <a:txBody>
                    <a:bodyPr/>
                    <a:lstStyle/>
                    <a:p>
                      <a:pPr marL="0" marR="0" algn="just">
                        <a:lnSpc>
                          <a:spcPct val="115000"/>
                        </a:lnSpc>
                        <a:spcBef>
                          <a:spcPts val="0"/>
                        </a:spcBef>
                        <a:spcAft>
                          <a:spcPts val="0"/>
                        </a:spcAft>
                      </a:pPr>
                      <a:r>
                        <a:rPr lang="en-US" sz="650">
                          <a:effectLst/>
                          <a:latin typeface="Comic Sans MS" panose="030F0702030302020204" pitchFamily="66" charset="0"/>
                        </a:rPr>
                        <a:t>59</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 9.2 EBONYI SECTOR </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A01 163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NISSAN URVAN </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FUNCTIONAL</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578332703"/>
                  </a:ext>
                </a:extLst>
              </a:tr>
              <a:tr h="189657">
                <a:tc>
                  <a:txBody>
                    <a:bodyPr/>
                    <a:lstStyle/>
                    <a:p>
                      <a:pPr marL="0" marR="0" algn="just">
                        <a:lnSpc>
                          <a:spcPct val="115000"/>
                        </a:lnSpc>
                        <a:spcBef>
                          <a:spcPts val="0"/>
                        </a:spcBef>
                        <a:spcAft>
                          <a:spcPts val="0"/>
                        </a:spcAft>
                      </a:pPr>
                      <a:r>
                        <a:rPr lang="en-US" sz="650">
                          <a:effectLst/>
                          <a:latin typeface="Comic Sans MS" panose="030F0702030302020204" pitchFamily="66" charset="0"/>
                        </a:rPr>
                        <a:t>60</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RS9.3 ABIA SECTOR</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A01 905 RS</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a:effectLst/>
                          <a:latin typeface="Comic Sans MS" panose="030F0702030302020204" pitchFamily="66" charset="0"/>
                        </a:rPr>
                        <a:t>PGT EXPERT TEPEE</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FUNCTIONAL</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4068458408"/>
                  </a:ext>
                </a:extLst>
              </a:tr>
              <a:tr h="272966">
                <a:tc>
                  <a:txBody>
                    <a:bodyPr/>
                    <a:lstStyle/>
                    <a:p>
                      <a:pPr marL="0" marR="0" algn="just">
                        <a:lnSpc>
                          <a:spcPct val="115000"/>
                        </a:lnSpc>
                        <a:spcBef>
                          <a:spcPts val="0"/>
                        </a:spcBef>
                        <a:spcAft>
                          <a:spcPts val="0"/>
                        </a:spcAft>
                      </a:pPr>
                      <a:r>
                        <a:rPr lang="en-US" sz="650">
                          <a:effectLst/>
                          <a:latin typeface="Comic Sans MS" panose="030F0702030302020204" pitchFamily="66" charset="0"/>
                        </a:rPr>
                        <a:t>61</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RS9.31 ABA UNIT</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A01 433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a:effectLst/>
                          <a:latin typeface="Comic Sans MS" panose="030F0702030302020204" pitchFamily="66" charset="0"/>
                        </a:rPr>
                        <a:t>PGT EXPERT TEPEE</a:t>
                      </a:r>
                      <a:endParaRPr lang="en-GB" sz="700">
                        <a:effectLst/>
                        <a:latin typeface="Comic Sans MS" panose="030F0702030302020204" pitchFamily="66" charset="0"/>
                      </a:endParaRPr>
                    </a:p>
                    <a:p>
                      <a:pPr marL="0" marR="0" algn="just">
                        <a:lnSpc>
                          <a:spcPct val="115000"/>
                        </a:lnSpc>
                        <a:spcBef>
                          <a:spcPts val="0"/>
                        </a:spcBef>
                        <a:spcAft>
                          <a:spcPts val="0"/>
                        </a:spcAft>
                      </a:pPr>
                      <a:r>
                        <a:rPr lang="en-US" sz="700">
                          <a:effectLst/>
                          <a:latin typeface="Comic Sans MS" panose="030F0702030302020204" pitchFamily="66" charset="0"/>
                        </a:rPr>
                        <a:t> </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NOT-FUNCTIONAL</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028741394"/>
                  </a:ext>
                </a:extLst>
              </a:tr>
              <a:tr h="154390">
                <a:tc>
                  <a:txBody>
                    <a:bodyPr/>
                    <a:lstStyle/>
                    <a:p>
                      <a:pPr marL="0" marR="0" algn="just">
                        <a:lnSpc>
                          <a:spcPct val="115000"/>
                        </a:lnSpc>
                        <a:spcBef>
                          <a:spcPts val="0"/>
                        </a:spcBef>
                        <a:spcAft>
                          <a:spcPts val="0"/>
                        </a:spcAft>
                      </a:pPr>
                      <a:r>
                        <a:rPr lang="en-US" sz="650">
                          <a:effectLst/>
                          <a:latin typeface="Comic Sans MS" panose="030F0702030302020204" pitchFamily="66" charset="0"/>
                        </a:rPr>
                        <a:t>62</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RS9.4 OWERRI</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AOI 441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a:effectLst/>
                          <a:latin typeface="Comic Sans MS" panose="030F0702030302020204" pitchFamily="66" charset="0"/>
                        </a:rPr>
                        <a:t>PGT EXPERT TEPEE</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NOT- FUNCTIONAL</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876350121"/>
                  </a:ext>
                </a:extLst>
              </a:tr>
              <a:tr h="182604">
                <a:tc>
                  <a:txBody>
                    <a:bodyPr/>
                    <a:lstStyle/>
                    <a:p>
                      <a:pPr marL="0" marR="0" algn="just">
                        <a:lnSpc>
                          <a:spcPct val="115000"/>
                        </a:lnSpc>
                        <a:spcBef>
                          <a:spcPts val="0"/>
                        </a:spcBef>
                        <a:spcAft>
                          <a:spcPts val="0"/>
                        </a:spcAft>
                      </a:pPr>
                      <a:r>
                        <a:rPr lang="en-US" sz="650">
                          <a:effectLst/>
                          <a:latin typeface="Comic Sans MS" panose="030F0702030302020204" pitchFamily="66" charset="0"/>
                        </a:rPr>
                        <a:t>63</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FRSC ACADEMY</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a:effectLst/>
                          <a:latin typeface="Comic Sans MS" panose="030F0702030302020204" pitchFamily="66" charset="0"/>
                        </a:rPr>
                        <a:t>A01 999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a:effectLst/>
                          <a:latin typeface="Comic Sans MS" panose="030F0702030302020204" pitchFamily="66" charset="0"/>
                        </a:rPr>
                        <a:t>NISSAN</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FUNCTIONAL</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182296268"/>
                  </a:ext>
                </a:extLst>
              </a:tr>
              <a:tr h="182604">
                <a:tc>
                  <a:txBody>
                    <a:bodyPr/>
                    <a:lstStyle/>
                    <a:p>
                      <a:pPr marL="0" marR="0" algn="just">
                        <a:lnSpc>
                          <a:spcPct val="115000"/>
                        </a:lnSpc>
                        <a:spcBef>
                          <a:spcPts val="0"/>
                        </a:spcBef>
                        <a:spcAft>
                          <a:spcPts val="0"/>
                        </a:spcAft>
                      </a:pPr>
                      <a:r>
                        <a:rPr lang="en-US" sz="650">
                          <a:effectLst/>
                          <a:latin typeface="Comic Sans MS" panose="030F0702030302020204" pitchFamily="66" charset="0"/>
                        </a:rPr>
                        <a:t>64</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FRSC ACADEMY </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A01 40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a:effectLst/>
                          <a:latin typeface="Comic Sans MS" panose="030F0702030302020204" pitchFamily="66" charset="0"/>
                        </a:rPr>
                        <a:t>FORD</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NOT-FUNCTIONAL</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467440929"/>
                  </a:ext>
                </a:extLst>
              </a:tr>
              <a:tr h="189657">
                <a:tc>
                  <a:txBody>
                    <a:bodyPr/>
                    <a:lstStyle/>
                    <a:p>
                      <a:pPr marL="0" marR="0" algn="just">
                        <a:lnSpc>
                          <a:spcPct val="115000"/>
                        </a:lnSpc>
                        <a:spcBef>
                          <a:spcPts val="0"/>
                        </a:spcBef>
                        <a:spcAft>
                          <a:spcPts val="0"/>
                        </a:spcAft>
                      </a:pPr>
                      <a:r>
                        <a:rPr lang="en-US" sz="650">
                          <a:effectLst/>
                          <a:latin typeface="Comic Sans MS" panose="030F0702030302020204" pitchFamily="66" charset="0"/>
                        </a:rPr>
                        <a:t>65</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RS10.1 SOKOTO SECTOR</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A01 912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a:effectLst/>
                          <a:latin typeface="Comic Sans MS" panose="030F0702030302020204" pitchFamily="66" charset="0"/>
                        </a:rPr>
                        <a:t>PGT EXPERT TEPEE</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NOT-FUNCTIONAL</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853558365"/>
                  </a:ext>
                </a:extLst>
              </a:tr>
              <a:tr h="189657">
                <a:tc>
                  <a:txBody>
                    <a:bodyPr/>
                    <a:lstStyle/>
                    <a:p>
                      <a:pPr marL="0" marR="0" algn="just">
                        <a:lnSpc>
                          <a:spcPct val="115000"/>
                        </a:lnSpc>
                        <a:spcBef>
                          <a:spcPts val="0"/>
                        </a:spcBef>
                        <a:spcAft>
                          <a:spcPts val="0"/>
                        </a:spcAft>
                      </a:pPr>
                      <a:r>
                        <a:rPr lang="en-US" sz="650">
                          <a:effectLst/>
                          <a:latin typeface="Comic Sans MS" panose="030F0702030302020204" pitchFamily="66" charset="0"/>
                        </a:rPr>
                        <a:t>66</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ZONE RS10.11 ISA UNIT </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A01 455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a:effectLst/>
                          <a:latin typeface="Comic Sans MS" panose="030F0702030302020204" pitchFamily="66" charset="0"/>
                        </a:rPr>
                        <a:t>PGT EXPERT</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NOT-FUNCTIONAL</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631331996"/>
                  </a:ext>
                </a:extLst>
              </a:tr>
              <a:tr h="132369">
                <a:tc>
                  <a:txBody>
                    <a:bodyPr/>
                    <a:lstStyle/>
                    <a:p>
                      <a:pPr marL="0" marR="0" algn="just">
                        <a:lnSpc>
                          <a:spcPct val="115000"/>
                        </a:lnSpc>
                        <a:spcBef>
                          <a:spcPts val="0"/>
                        </a:spcBef>
                        <a:spcAft>
                          <a:spcPts val="0"/>
                        </a:spcAft>
                      </a:pPr>
                      <a:r>
                        <a:rPr lang="en-US" sz="650">
                          <a:effectLst/>
                          <a:latin typeface="Comic Sans MS" panose="030F0702030302020204" pitchFamily="66" charset="0"/>
                        </a:rPr>
                        <a:t>67</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RS10.2 KEBBI SECTOR</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A01 464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TYT HIACE</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NOT-FUNCTIONAL</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172961306"/>
                  </a:ext>
                </a:extLst>
              </a:tr>
              <a:tr h="147337">
                <a:tc>
                  <a:txBody>
                    <a:bodyPr/>
                    <a:lstStyle/>
                    <a:p>
                      <a:pPr marL="0" marR="0" algn="just">
                        <a:lnSpc>
                          <a:spcPct val="115000"/>
                        </a:lnSpc>
                        <a:spcBef>
                          <a:spcPts val="0"/>
                        </a:spcBef>
                        <a:spcAft>
                          <a:spcPts val="0"/>
                        </a:spcAft>
                      </a:pPr>
                      <a:r>
                        <a:rPr lang="en-US" sz="650">
                          <a:effectLst/>
                          <a:latin typeface="Comic Sans MS" panose="030F0702030302020204" pitchFamily="66" charset="0"/>
                        </a:rPr>
                        <a:t>68</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RS 10.2 KEBBI SECTOR</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C01 223 RS</a:t>
                      </a:r>
                      <a:endParaRPr lang="en-GB" sz="7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FOTON VIEW</a:t>
                      </a:r>
                      <a:endParaRPr lang="en-GB" sz="7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FUNCTIONAL</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301675184"/>
                  </a:ext>
                </a:extLst>
              </a:tr>
              <a:tr h="189657">
                <a:tc>
                  <a:txBody>
                    <a:bodyPr/>
                    <a:lstStyle/>
                    <a:p>
                      <a:pPr marL="0" marR="0" algn="just">
                        <a:lnSpc>
                          <a:spcPct val="115000"/>
                        </a:lnSpc>
                        <a:spcBef>
                          <a:spcPts val="0"/>
                        </a:spcBef>
                        <a:spcAft>
                          <a:spcPts val="0"/>
                        </a:spcAft>
                      </a:pPr>
                      <a:r>
                        <a:rPr lang="en-US" sz="650">
                          <a:effectLst/>
                          <a:latin typeface="Comic Sans MS" panose="030F0702030302020204" pitchFamily="66" charset="0"/>
                        </a:rPr>
                        <a:t>69</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RS10.3 ZAMFARA SECTOR</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A01 908 RS</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PGT EXPERT</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FUNCTIONAL</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314884427"/>
                  </a:ext>
                </a:extLst>
              </a:tr>
              <a:tr h="189657">
                <a:tc>
                  <a:txBody>
                    <a:bodyPr/>
                    <a:lstStyle/>
                    <a:p>
                      <a:pPr marL="0" marR="0" algn="just">
                        <a:lnSpc>
                          <a:spcPct val="115000"/>
                        </a:lnSpc>
                        <a:spcBef>
                          <a:spcPts val="0"/>
                        </a:spcBef>
                        <a:spcAft>
                          <a:spcPts val="0"/>
                        </a:spcAft>
                      </a:pPr>
                      <a:r>
                        <a:rPr lang="en-US" sz="650">
                          <a:effectLst/>
                          <a:latin typeface="Comic Sans MS" panose="030F0702030302020204" pitchFamily="66" charset="0"/>
                        </a:rPr>
                        <a:t>70</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RS10.31 TALATAMAFARA UNIT</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A01 478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TOYOTA HIACE</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FUNCTIONAL</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452464806"/>
                  </a:ext>
                </a:extLst>
              </a:tr>
              <a:tr h="133230">
                <a:tc>
                  <a:txBody>
                    <a:bodyPr/>
                    <a:lstStyle/>
                    <a:p>
                      <a:pPr marL="0" marR="0" algn="just">
                        <a:lnSpc>
                          <a:spcPct val="115000"/>
                        </a:lnSpc>
                        <a:spcBef>
                          <a:spcPts val="0"/>
                        </a:spcBef>
                        <a:spcAft>
                          <a:spcPts val="0"/>
                        </a:spcAft>
                      </a:pPr>
                      <a:r>
                        <a:rPr lang="en-US" sz="650">
                          <a:effectLst/>
                          <a:latin typeface="Comic Sans MS" panose="030F0702030302020204" pitchFamily="66" charset="0"/>
                        </a:rPr>
                        <a:t>71</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RS11.1 OSUN SECTOR</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A01 486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TYT HIACE</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FUNCTIONAL</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068948386"/>
                  </a:ext>
                </a:extLst>
              </a:tr>
              <a:tr h="132369">
                <a:tc>
                  <a:txBody>
                    <a:bodyPr/>
                    <a:lstStyle/>
                    <a:p>
                      <a:pPr marL="0" marR="0" algn="just">
                        <a:lnSpc>
                          <a:spcPct val="115000"/>
                        </a:lnSpc>
                        <a:spcBef>
                          <a:spcPts val="0"/>
                        </a:spcBef>
                        <a:spcAft>
                          <a:spcPts val="0"/>
                        </a:spcAft>
                      </a:pPr>
                      <a:r>
                        <a:rPr lang="en-US" sz="650">
                          <a:effectLst/>
                          <a:latin typeface="Comic Sans MS" panose="030F0702030302020204" pitchFamily="66" charset="0"/>
                        </a:rPr>
                        <a:t>72</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RS11.16 GBONGAN</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A01 499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TYT HIACE</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FUNCTIONAL</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873851118"/>
                  </a:ext>
                </a:extLst>
              </a:tr>
              <a:tr h="168497">
                <a:tc>
                  <a:txBody>
                    <a:bodyPr/>
                    <a:lstStyle/>
                    <a:p>
                      <a:pPr marL="0" marR="0" algn="just">
                        <a:lnSpc>
                          <a:spcPct val="115000"/>
                        </a:lnSpc>
                        <a:spcBef>
                          <a:spcPts val="0"/>
                        </a:spcBef>
                        <a:spcAft>
                          <a:spcPts val="0"/>
                        </a:spcAft>
                      </a:pPr>
                      <a:r>
                        <a:rPr lang="en-US" sz="650">
                          <a:effectLst/>
                          <a:latin typeface="Comic Sans MS" panose="030F0702030302020204" pitchFamily="66" charset="0"/>
                        </a:rPr>
                        <a:t>73</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 11.2 AKURE</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A01 593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PGT EXPERT</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FUNCTIONAL</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784098514"/>
                  </a:ext>
                </a:extLst>
              </a:tr>
              <a:tr h="272966">
                <a:tc>
                  <a:txBody>
                    <a:bodyPr/>
                    <a:lstStyle/>
                    <a:p>
                      <a:pPr marL="0" marR="0" algn="just">
                        <a:lnSpc>
                          <a:spcPct val="115000"/>
                        </a:lnSpc>
                        <a:spcBef>
                          <a:spcPts val="0"/>
                        </a:spcBef>
                        <a:spcAft>
                          <a:spcPts val="0"/>
                        </a:spcAft>
                      </a:pPr>
                      <a:r>
                        <a:rPr lang="en-US" sz="650">
                          <a:effectLst/>
                          <a:latin typeface="Comic Sans MS" panose="030F0702030302020204" pitchFamily="66" charset="0"/>
                        </a:rPr>
                        <a:t>74</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RS11.21 ORE UNIT</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A01 506 RS</a:t>
                      </a:r>
                      <a:endParaRPr lang="en-GB" sz="700">
                        <a:effectLst/>
                        <a:latin typeface="Comic Sans MS" panose="030F0702030302020204" pitchFamily="66" charset="0"/>
                      </a:endParaRPr>
                    </a:p>
                    <a:p>
                      <a:pPr marL="0" marR="0" algn="just">
                        <a:lnSpc>
                          <a:spcPct val="115000"/>
                        </a:lnSpc>
                        <a:spcBef>
                          <a:spcPts val="0"/>
                        </a:spcBef>
                        <a:spcAft>
                          <a:spcPts val="0"/>
                        </a:spcAft>
                      </a:pPr>
                      <a:r>
                        <a:rPr lang="en-US" sz="700">
                          <a:effectLst/>
                          <a:latin typeface="Comic Sans MS" panose="030F0702030302020204" pitchFamily="66" charset="0"/>
                        </a:rPr>
                        <a:t> </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TYT HIACE</a:t>
                      </a:r>
                      <a:endParaRPr lang="en-GB" sz="700">
                        <a:effectLst/>
                        <a:latin typeface="Comic Sans MS" panose="030F0702030302020204" pitchFamily="66" charset="0"/>
                      </a:endParaRPr>
                    </a:p>
                    <a:p>
                      <a:pPr marL="0" marR="0" algn="just">
                        <a:lnSpc>
                          <a:spcPct val="115000"/>
                        </a:lnSpc>
                        <a:spcBef>
                          <a:spcPts val="0"/>
                        </a:spcBef>
                        <a:spcAft>
                          <a:spcPts val="0"/>
                        </a:spcAft>
                      </a:pPr>
                      <a:r>
                        <a:rPr lang="en-US" sz="700">
                          <a:effectLst/>
                          <a:latin typeface="Comic Sans MS" panose="030F0702030302020204" pitchFamily="66" charset="0"/>
                        </a:rPr>
                        <a:t> </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FUNCTIONAL</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783953161"/>
                  </a:ext>
                </a:extLst>
              </a:tr>
              <a:tr h="133230">
                <a:tc>
                  <a:txBody>
                    <a:bodyPr/>
                    <a:lstStyle/>
                    <a:p>
                      <a:pPr marL="0" marR="0" algn="just">
                        <a:lnSpc>
                          <a:spcPct val="115000"/>
                        </a:lnSpc>
                        <a:spcBef>
                          <a:spcPts val="0"/>
                        </a:spcBef>
                        <a:spcAft>
                          <a:spcPts val="0"/>
                        </a:spcAft>
                      </a:pPr>
                      <a:r>
                        <a:rPr lang="en-US" sz="650">
                          <a:effectLst/>
                          <a:latin typeface="Comic Sans MS" panose="030F0702030302020204" pitchFamily="66" charset="0"/>
                        </a:rPr>
                        <a:t>75</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 11.3 OYO SECTOR</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C01 224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FOTON VIEW</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FUNCTIONAL</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194702860"/>
                  </a:ext>
                </a:extLst>
              </a:tr>
              <a:tr h="203764">
                <a:tc>
                  <a:txBody>
                    <a:bodyPr/>
                    <a:lstStyle/>
                    <a:p>
                      <a:pPr marL="0" marR="0" algn="just">
                        <a:lnSpc>
                          <a:spcPct val="115000"/>
                        </a:lnSpc>
                        <a:spcBef>
                          <a:spcPts val="0"/>
                        </a:spcBef>
                        <a:spcAft>
                          <a:spcPts val="0"/>
                        </a:spcAft>
                      </a:pPr>
                      <a:r>
                        <a:rPr lang="en-US" sz="650">
                          <a:effectLst/>
                          <a:latin typeface="Comic Sans MS" panose="030F0702030302020204" pitchFamily="66" charset="0"/>
                        </a:rPr>
                        <a:t>76</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RS11.32 OLUYOLE</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A01 526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FORD </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NOT-FUNCTIONAL</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301973666"/>
                  </a:ext>
                </a:extLst>
              </a:tr>
              <a:tr h="272339">
                <a:tc>
                  <a:txBody>
                    <a:bodyPr/>
                    <a:lstStyle/>
                    <a:p>
                      <a:pPr marL="0" marR="0" algn="just">
                        <a:lnSpc>
                          <a:spcPct val="115000"/>
                        </a:lnSpc>
                        <a:spcBef>
                          <a:spcPts val="0"/>
                        </a:spcBef>
                        <a:spcAft>
                          <a:spcPts val="0"/>
                        </a:spcAft>
                      </a:pPr>
                      <a:r>
                        <a:rPr lang="en-US" sz="650">
                          <a:effectLst/>
                          <a:latin typeface="Comic Sans MS" panose="030F0702030302020204" pitchFamily="66" charset="0"/>
                        </a:rPr>
                        <a:t>77</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RS11.32 OLUYOLE</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A01 894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 </a:t>
                      </a:r>
                      <a:endParaRPr lang="en-GB" sz="700">
                        <a:effectLst/>
                        <a:latin typeface="Comic Sans MS" panose="030F0702030302020204" pitchFamily="66" charset="0"/>
                      </a:endParaRPr>
                    </a:p>
                    <a:p>
                      <a:pPr marL="0" marR="0" algn="just">
                        <a:lnSpc>
                          <a:spcPct val="115000"/>
                        </a:lnSpc>
                        <a:spcBef>
                          <a:spcPts val="0"/>
                        </a:spcBef>
                        <a:spcAft>
                          <a:spcPts val="0"/>
                        </a:spcAft>
                      </a:pPr>
                      <a:r>
                        <a:rPr lang="en-US" sz="700">
                          <a:effectLst/>
                          <a:latin typeface="Comic Sans MS" panose="030F0702030302020204" pitchFamily="66" charset="0"/>
                        </a:rPr>
                        <a:t>TYT HIACE</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FUNCTIONAL</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155123407"/>
                  </a:ext>
                </a:extLst>
              </a:tr>
              <a:tr h="168497">
                <a:tc>
                  <a:txBody>
                    <a:bodyPr/>
                    <a:lstStyle/>
                    <a:p>
                      <a:pPr marL="0" marR="0" algn="just">
                        <a:lnSpc>
                          <a:spcPct val="115000"/>
                        </a:lnSpc>
                        <a:spcBef>
                          <a:spcPts val="0"/>
                        </a:spcBef>
                        <a:spcAft>
                          <a:spcPts val="0"/>
                        </a:spcAft>
                      </a:pPr>
                      <a:r>
                        <a:rPr lang="en-US" sz="650">
                          <a:effectLst/>
                          <a:latin typeface="Comic Sans MS" panose="030F0702030302020204" pitchFamily="66" charset="0"/>
                        </a:rPr>
                        <a:t>78</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RS11.35 EGBEDA</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A01 533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PGT EXPERT TEPEE</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NOT-FUNCTIONAL</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5601125"/>
                  </a:ext>
                </a:extLst>
              </a:tr>
              <a:tr h="147337">
                <a:tc>
                  <a:txBody>
                    <a:bodyPr/>
                    <a:lstStyle/>
                    <a:p>
                      <a:pPr marL="0" marR="0" algn="just">
                        <a:lnSpc>
                          <a:spcPct val="115000"/>
                        </a:lnSpc>
                        <a:spcBef>
                          <a:spcPts val="0"/>
                        </a:spcBef>
                        <a:spcAft>
                          <a:spcPts val="0"/>
                        </a:spcAft>
                      </a:pPr>
                      <a:r>
                        <a:rPr lang="en-US" sz="650">
                          <a:effectLst/>
                          <a:latin typeface="Comic Sans MS" panose="030F0702030302020204" pitchFamily="66" charset="0"/>
                        </a:rPr>
                        <a:t>79</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RS12.1 BAUCHI SECTOR</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A01 906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PGT EXPERT</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FUNCTIONAL</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529089628"/>
                  </a:ext>
                </a:extLst>
              </a:tr>
              <a:tr h="147337">
                <a:tc>
                  <a:txBody>
                    <a:bodyPr/>
                    <a:lstStyle/>
                    <a:p>
                      <a:pPr marL="0" marR="0" algn="just">
                        <a:lnSpc>
                          <a:spcPct val="115000"/>
                        </a:lnSpc>
                        <a:spcBef>
                          <a:spcPts val="0"/>
                        </a:spcBef>
                        <a:spcAft>
                          <a:spcPts val="0"/>
                        </a:spcAft>
                      </a:pPr>
                      <a:r>
                        <a:rPr lang="en-US" sz="650">
                          <a:effectLst/>
                          <a:latin typeface="Comic Sans MS" panose="030F0702030302020204" pitchFamily="66" charset="0"/>
                        </a:rPr>
                        <a:t>80</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RS12.2 BORNO SECTOR</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A01 557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TYT HIACE</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NOT - FUNCTIONAL</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17966093"/>
                  </a:ext>
                </a:extLst>
              </a:tr>
              <a:tr h="147337">
                <a:tc>
                  <a:txBody>
                    <a:bodyPr/>
                    <a:lstStyle/>
                    <a:p>
                      <a:pPr marL="0" marR="0" algn="just">
                        <a:lnSpc>
                          <a:spcPct val="115000"/>
                        </a:lnSpc>
                        <a:spcBef>
                          <a:spcPts val="0"/>
                        </a:spcBef>
                        <a:spcAft>
                          <a:spcPts val="0"/>
                        </a:spcAft>
                      </a:pPr>
                      <a:r>
                        <a:rPr lang="en-US" sz="650">
                          <a:effectLst/>
                          <a:latin typeface="Comic Sans MS" panose="030F0702030302020204" pitchFamily="66" charset="0"/>
                        </a:rPr>
                        <a:t>81</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 12.2 BORNO SECTOR</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C01 225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FOTON VIEW </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FUNCTIONAL</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7620616"/>
                  </a:ext>
                </a:extLst>
              </a:tr>
              <a:tr h="132369">
                <a:tc>
                  <a:txBody>
                    <a:bodyPr/>
                    <a:lstStyle/>
                    <a:p>
                      <a:pPr marL="0" marR="0" algn="just">
                        <a:lnSpc>
                          <a:spcPct val="115000"/>
                        </a:lnSpc>
                        <a:spcBef>
                          <a:spcPts val="0"/>
                        </a:spcBef>
                        <a:spcAft>
                          <a:spcPts val="0"/>
                        </a:spcAft>
                      </a:pPr>
                      <a:r>
                        <a:rPr lang="en-US" sz="650">
                          <a:effectLst/>
                          <a:latin typeface="Comic Sans MS" panose="030F0702030302020204" pitchFamily="66" charset="0"/>
                        </a:rPr>
                        <a:t>82</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 12.21 BIU UNIT</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C01 228 RS</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FOTON VIEW</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FUNCTIONAL</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920863439"/>
                  </a:ext>
                </a:extLst>
              </a:tr>
              <a:tr h="147337">
                <a:tc>
                  <a:txBody>
                    <a:bodyPr/>
                    <a:lstStyle/>
                    <a:p>
                      <a:pPr marL="0" marR="0" algn="just">
                        <a:lnSpc>
                          <a:spcPct val="115000"/>
                        </a:lnSpc>
                        <a:spcBef>
                          <a:spcPts val="0"/>
                        </a:spcBef>
                        <a:spcAft>
                          <a:spcPts val="0"/>
                        </a:spcAft>
                      </a:pPr>
                      <a:r>
                        <a:rPr lang="en-US" sz="650">
                          <a:effectLst/>
                          <a:latin typeface="Comic Sans MS" panose="030F0702030302020204" pitchFamily="66" charset="0"/>
                        </a:rPr>
                        <a:t>83</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 12. 3 YOBE</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C01 226 RS </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FOTON VIEW</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FUNCTIONAL</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043270057"/>
                  </a:ext>
                </a:extLst>
              </a:tr>
              <a:tr h="189657">
                <a:tc>
                  <a:txBody>
                    <a:bodyPr/>
                    <a:lstStyle/>
                    <a:p>
                      <a:pPr marL="0" marR="0" algn="just">
                        <a:lnSpc>
                          <a:spcPct val="115000"/>
                        </a:lnSpc>
                        <a:spcBef>
                          <a:spcPts val="0"/>
                        </a:spcBef>
                        <a:spcAft>
                          <a:spcPts val="0"/>
                        </a:spcAft>
                      </a:pPr>
                      <a:r>
                        <a:rPr lang="en-US" sz="650">
                          <a:effectLst/>
                          <a:latin typeface="Comic Sans MS" panose="030F0702030302020204" pitchFamily="66" charset="0"/>
                        </a:rPr>
                        <a:t>84</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RS12.31 POTISKUM</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A01 910 RS</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a:effectLst/>
                          <a:latin typeface="Comic Sans MS" panose="030F0702030302020204" pitchFamily="66" charset="0"/>
                        </a:rPr>
                        <a:t>PGT EXPERT</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FUNCTIONAL</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477248705"/>
                  </a:ext>
                </a:extLst>
              </a:tr>
              <a:tr h="203764">
                <a:tc>
                  <a:txBody>
                    <a:bodyPr/>
                    <a:lstStyle/>
                    <a:p>
                      <a:pPr marL="0" marR="0" algn="just">
                        <a:lnSpc>
                          <a:spcPct val="115000"/>
                        </a:lnSpc>
                        <a:spcBef>
                          <a:spcPts val="0"/>
                        </a:spcBef>
                        <a:spcAft>
                          <a:spcPts val="0"/>
                        </a:spcAft>
                      </a:pPr>
                      <a:r>
                        <a:rPr lang="en-US" sz="650">
                          <a:effectLst/>
                          <a:latin typeface="Comic Sans MS" panose="030F0702030302020204" pitchFamily="66" charset="0"/>
                        </a:rPr>
                        <a:t>85</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RS 12.33 GASHUA UNIT</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C01 370 RS</a:t>
                      </a:r>
                      <a:endParaRPr lang="en-GB" sz="7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FOTON VIEW</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dirty="0">
                          <a:effectLst/>
                          <a:latin typeface="Comic Sans MS" panose="030F0702030302020204" pitchFamily="66" charset="0"/>
                        </a:rPr>
                        <a:t>FUNCTIONAL</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4211688268"/>
                  </a:ext>
                </a:extLst>
              </a:tr>
              <a:tr h="203764">
                <a:tc>
                  <a:txBody>
                    <a:bodyPr/>
                    <a:lstStyle/>
                    <a:p>
                      <a:pPr marL="0" marR="0" algn="just">
                        <a:lnSpc>
                          <a:spcPct val="115000"/>
                        </a:lnSpc>
                        <a:spcBef>
                          <a:spcPts val="0"/>
                        </a:spcBef>
                        <a:spcAft>
                          <a:spcPts val="0"/>
                        </a:spcAft>
                      </a:pPr>
                      <a:r>
                        <a:rPr lang="en-US" sz="650">
                          <a:effectLst/>
                          <a:latin typeface="Comic Sans MS" panose="030F0702030302020204" pitchFamily="66" charset="0"/>
                        </a:rPr>
                        <a:t>86</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a:effectLst/>
                          <a:latin typeface="Comic Sans MS" panose="030F0702030302020204" pitchFamily="66" charset="0"/>
                        </a:rPr>
                        <a:t>RSHQ  MEDICAL CENTRE</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A01 721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700">
                          <a:effectLst/>
                          <a:latin typeface="Comic Sans MS" panose="030F0702030302020204" pitchFamily="66" charset="0"/>
                        </a:rPr>
                        <a:t>TYT HIACE</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tabLst>
                          <a:tab pos="1411605" algn="r"/>
                        </a:tabLst>
                      </a:pPr>
                      <a:r>
                        <a:rPr lang="en-US" sz="700" dirty="0">
                          <a:effectLst/>
                          <a:latin typeface="Comic Sans MS" panose="030F0702030302020204" pitchFamily="66" charset="0"/>
                        </a:rPr>
                        <a:t>FUNCTIONAL	</a:t>
                      </a:r>
                      <a:endParaRPr lang="en-GB" sz="7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168390837"/>
                  </a:ext>
                </a:extLst>
              </a:tr>
              <a:tr h="203764">
                <a:tc>
                  <a:txBody>
                    <a:bodyPr/>
                    <a:lstStyle/>
                    <a:p>
                      <a:pPr marL="0" marR="0" algn="just">
                        <a:lnSpc>
                          <a:spcPct val="115000"/>
                        </a:lnSpc>
                        <a:spcBef>
                          <a:spcPts val="0"/>
                        </a:spcBef>
                        <a:spcAft>
                          <a:spcPts val="0"/>
                        </a:spcAft>
                      </a:pPr>
                      <a:r>
                        <a:rPr lang="en-US" sz="650">
                          <a:effectLst/>
                          <a:latin typeface="Comic Sans MS" panose="030F0702030302020204" pitchFamily="66" charset="0"/>
                        </a:rPr>
                        <a:t>87</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a:effectLst/>
                          <a:latin typeface="Comic Sans MS" panose="030F0702030302020204" pitchFamily="66" charset="0"/>
                        </a:rPr>
                        <a:t>FRSC TRAINING SCHOOL, JOS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a:effectLst/>
                          <a:latin typeface="Comic Sans MS" panose="030F0702030302020204" pitchFamily="66" charset="0"/>
                        </a:rPr>
                        <a:t>AOI 857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a:effectLst/>
                          <a:latin typeface="Comic Sans MS" panose="030F0702030302020204" pitchFamily="66" charset="0"/>
                        </a:rPr>
                        <a:t>NISSAN</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dirty="0">
                          <a:effectLst/>
                          <a:latin typeface="Comic Sans MS" panose="030F0702030302020204" pitchFamily="66" charset="0"/>
                        </a:rPr>
                        <a:t>FUNCTIONAL</a:t>
                      </a:r>
                      <a:endParaRPr lang="en-GB" sz="7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3145065852"/>
                  </a:ext>
                </a:extLst>
              </a:tr>
              <a:tr h="203764">
                <a:tc>
                  <a:txBody>
                    <a:bodyPr/>
                    <a:lstStyle/>
                    <a:p>
                      <a:pPr marL="0" marR="0" algn="just">
                        <a:lnSpc>
                          <a:spcPct val="115000"/>
                        </a:lnSpc>
                        <a:spcBef>
                          <a:spcPts val="0"/>
                        </a:spcBef>
                        <a:spcAft>
                          <a:spcPts val="0"/>
                        </a:spcAft>
                      </a:pPr>
                      <a:r>
                        <a:rPr lang="en-US" sz="650">
                          <a:effectLst/>
                          <a:latin typeface="Comic Sans MS" panose="030F0702030302020204" pitchFamily="66" charset="0"/>
                        </a:rPr>
                        <a:t>88</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a:effectLst/>
                          <a:latin typeface="Comic Sans MS" panose="030F0702030302020204" pitchFamily="66" charset="0"/>
                        </a:rPr>
                        <a:t>RSHQ TSD (SGF)</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a:effectLst/>
                          <a:latin typeface="Comic Sans MS" panose="030F0702030302020204" pitchFamily="66" charset="0"/>
                        </a:rPr>
                        <a:t>HQ 214 RS</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a:effectLst/>
                          <a:latin typeface="Comic Sans MS" panose="030F0702030302020204" pitchFamily="66" charset="0"/>
                        </a:rPr>
                        <a:t>FOTON VIEW</a:t>
                      </a:r>
                      <a:endParaRPr lang="en-GB" sz="7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700" dirty="0">
                          <a:effectLst/>
                          <a:latin typeface="Comic Sans MS" panose="030F0702030302020204" pitchFamily="66" charset="0"/>
                        </a:rPr>
                        <a:t>FUNCTIONAL</a:t>
                      </a:r>
                      <a:endParaRPr lang="en-GB" sz="7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3237848268"/>
                  </a:ext>
                </a:extLst>
              </a:tr>
            </a:tbl>
          </a:graphicData>
        </a:graphic>
      </p:graphicFrame>
      <p:sp>
        <p:nvSpPr>
          <p:cNvPr id="9" name="Rectangle 8"/>
          <p:cNvSpPr/>
          <p:nvPr/>
        </p:nvSpPr>
        <p:spPr>
          <a:xfrm>
            <a:off x="838200" y="6400800"/>
            <a:ext cx="5181600" cy="2893100"/>
          </a:xfrm>
          <a:prstGeom prst="rect">
            <a:avLst/>
          </a:prstGeom>
        </p:spPr>
        <p:txBody>
          <a:bodyPr wrap="square">
            <a:spAutoFit/>
          </a:bodyPr>
          <a:lstStyle/>
          <a:p>
            <a:r>
              <a:rPr lang="en-US" sz="700" b="1" dirty="0">
                <a:latin typeface="Comic Sans MS" panose="030F0702030302020204" pitchFamily="66" charset="0"/>
                <a:ea typeface="Times New Roman" panose="02020603050405020304" pitchFamily="18" charset="0"/>
              </a:rPr>
              <a:t>FUNCTIONAL				66</a:t>
            </a:r>
            <a:endParaRPr lang="en-GB" sz="700" dirty="0">
              <a:latin typeface="Comic Sans MS" panose="030F0702030302020204" pitchFamily="66" charset="0"/>
              <a:ea typeface="Times New Roman" panose="02020603050405020304" pitchFamily="18" charset="0"/>
            </a:endParaRPr>
          </a:p>
          <a:p>
            <a:r>
              <a:rPr lang="en-US" sz="700" b="1" dirty="0">
                <a:latin typeface="Comic Sans MS" panose="030F0702030302020204" pitchFamily="66" charset="0"/>
                <a:ea typeface="Times New Roman" panose="02020603050405020304" pitchFamily="18" charset="0"/>
              </a:rPr>
              <a:t>NON-FUNCTIONAL			</a:t>
            </a:r>
            <a:r>
              <a:rPr lang="en-US" sz="700" b="1" dirty="0" smtClean="0">
                <a:latin typeface="Comic Sans MS" panose="030F0702030302020204" pitchFamily="66" charset="0"/>
                <a:ea typeface="Times New Roman" panose="02020603050405020304" pitchFamily="18" charset="0"/>
              </a:rPr>
              <a:t>	22</a:t>
            </a:r>
            <a:r>
              <a:rPr lang="en-US" sz="700" b="1" dirty="0">
                <a:latin typeface="Comic Sans MS" panose="030F0702030302020204" pitchFamily="66" charset="0"/>
                <a:ea typeface="Times New Roman" panose="02020603050405020304" pitchFamily="18" charset="0"/>
              </a:rPr>
              <a:t>	</a:t>
            </a:r>
            <a:endParaRPr lang="en-GB" sz="700" dirty="0">
              <a:latin typeface="Comic Sans MS" panose="030F0702030302020204" pitchFamily="66" charset="0"/>
              <a:ea typeface="Times New Roman" panose="02020603050405020304" pitchFamily="18" charset="0"/>
            </a:endParaRPr>
          </a:p>
          <a:p>
            <a:r>
              <a:rPr lang="en-US" sz="700" b="1" dirty="0">
                <a:latin typeface="Comic Sans MS" panose="030F0702030302020204" pitchFamily="66" charset="0"/>
                <a:ea typeface="Times New Roman" panose="02020603050405020304" pitchFamily="18" charset="0"/>
              </a:rPr>
              <a:t>NO. OF AMBULANCES		</a:t>
            </a:r>
            <a:r>
              <a:rPr lang="en-US" sz="700" b="1" dirty="0" smtClean="0">
                <a:latin typeface="Comic Sans MS" panose="030F0702030302020204" pitchFamily="66" charset="0"/>
                <a:ea typeface="Times New Roman" panose="02020603050405020304" pitchFamily="18" charset="0"/>
              </a:rPr>
              <a:t>	88</a:t>
            </a:r>
            <a:endParaRPr lang="en-GB" sz="700" dirty="0">
              <a:latin typeface="Comic Sans MS" panose="030F0702030302020204" pitchFamily="66" charset="0"/>
              <a:ea typeface="Times New Roman" panose="02020603050405020304" pitchFamily="18" charset="0"/>
            </a:endParaRPr>
          </a:p>
          <a:p>
            <a:r>
              <a:rPr lang="en-US" sz="700" b="1" dirty="0">
                <a:latin typeface="Comic Sans MS" panose="030F0702030302020204" pitchFamily="66" charset="0"/>
                <a:ea typeface="Times New Roman" panose="02020603050405020304" pitchFamily="18" charset="0"/>
              </a:rPr>
              <a:t> </a:t>
            </a:r>
            <a:endParaRPr lang="en-GB" sz="700" dirty="0">
              <a:latin typeface="Comic Sans MS" panose="030F0702030302020204" pitchFamily="66" charset="0"/>
              <a:ea typeface="Times New Roman" panose="02020603050405020304" pitchFamily="18" charset="0"/>
            </a:endParaRPr>
          </a:p>
          <a:p>
            <a:r>
              <a:rPr lang="en-US" sz="700" b="1" u="sng" dirty="0">
                <a:latin typeface="Comic Sans MS" panose="030F0702030302020204" pitchFamily="66" charset="0"/>
                <a:ea typeface="Times New Roman" panose="02020603050405020304" pitchFamily="18" charset="0"/>
              </a:rPr>
              <a:t>BREAKDOWN OF AMBULANCES</a:t>
            </a:r>
            <a:endParaRPr lang="en-GB" sz="700" dirty="0">
              <a:latin typeface="Comic Sans MS" panose="030F0702030302020204" pitchFamily="66" charset="0"/>
              <a:ea typeface="Times New Roman" panose="02020603050405020304" pitchFamily="18" charset="0"/>
            </a:endParaRPr>
          </a:p>
          <a:p>
            <a:r>
              <a:rPr lang="en-US" sz="700" b="1" dirty="0">
                <a:latin typeface="Comic Sans MS" panose="030F0702030302020204" pitchFamily="66" charset="0"/>
                <a:ea typeface="Times New Roman" panose="02020603050405020304" pitchFamily="18" charset="0"/>
              </a:rPr>
              <a:t> </a:t>
            </a:r>
            <a:endParaRPr lang="en-GB" sz="700" dirty="0">
              <a:latin typeface="Comic Sans MS" panose="030F0702030302020204" pitchFamily="66" charset="0"/>
              <a:ea typeface="Times New Roman" panose="02020603050405020304" pitchFamily="18" charset="0"/>
            </a:endParaRPr>
          </a:p>
          <a:p>
            <a:r>
              <a:rPr lang="en-US" sz="700" b="1" dirty="0">
                <a:latin typeface="Comic Sans MS" panose="030F0702030302020204" pitchFamily="66" charset="0"/>
                <a:ea typeface="Times New Roman" panose="02020603050405020304" pitchFamily="18" charset="0"/>
              </a:rPr>
              <a:t>FUNCTIONAL </a:t>
            </a:r>
            <a:r>
              <a:rPr lang="en-US" sz="700" b="1" dirty="0" smtClean="0">
                <a:latin typeface="Comic Sans MS" panose="030F0702030302020204" pitchFamily="66" charset="0"/>
                <a:ea typeface="Times New Roman" panose="02020603050405020304" pitchFamily="18" charset="0"/>
              </a:rPr>
              <a:t>AMBULANCES (FIELD </a:t>
            </a:r>
            <a:r>
              <a:rPr lang="en-US" sz="700" b="1" dirty="0">
                <a:latin typeface="Comic Sans MS" panose="030F0702030302020204" pitchFamily="66" charset="0"/>
                <a:ea typeface="Times New Roman" panose="02020603050405020304" pitchFamily="18" charset="0"/>
              </a:rPr>
              <a:t>COMMAND)		</a:t>
            </a:r>
            <a:r>
              <a:rPr lang="en-US" sz="700" b="1" dirty="0" smtClean="0">
                <a:latin typeface="Comic Sans MS" panose="030F0702030302020204" pitchFamily="66" charset="0"/>
                <a:ea typeface="Times New Roman" panose="02020603050405020304" pitchFamily="18" charset="0"/>
              </a:rPr>
              <a:t>66</a:t>
            </a:r>
            <a:endParaRPr lang="en-GB" sz="700" dirty="0">
              <a:latin typeface="Comic Sans MS" panose="030F0702030302020204" pitchFamily="66" charset="0"/>
              <a:ea typeface="Times New Roman" panose="02020603050405020304" pitchFamily="18" charset="0"/>
            </a:endParaRPr>
          </a:p>
          <a:p>
            <a:r>
              <a:rPr lang="en-US" sz="700" b="1" dirty="0">
                <a:latin typeface="Comic Sans MS" panose="030F0702030302020204" pitchFamily="66" charset="0"/>
                <a:ea typeface="Times New Roman" panose="02020603050405020304" pitchFamily="18" charset="0"/>
              </a:rPr>
              <a:t>NON- FUNCTIONAL AMBULANCES (FIELD COMMAND)		</a:t>
            </a:r>
            <a:r>
              <a:rPr lang="en-US" sz="700" b="1" dirty="0" smtClean="0">
                <a:latin typeface="Comic Sans MS" panose="030F0702030302020204" pitchFamily="66" charset="0"/>
                <a:ea typeface="Times New Roman" panose="02020603050405020304" pitchFamily="18" charset="0"/>
              </a:rPr>
              <a:t>22</a:t>
            </a:r>
            <a:endParaRPr lang="en-GB" sz="700" dirty="0">
              <a:latin typeface="Comic Sans MS" panose="030F0702030302020204" pitchFamily="66" charset="0"/>
              <a:ea typeface="Times New Roman" panose="02020603050405020304" pitchFamily="18" charset="0"/>
            </a:endParaRPr>
          </a:p>
          <a:p>
            <a:r>
              <a:rPr lang="en-US" sz="700" b="1" dirty="0">
                <a:latin typeface="Comic Sans MS" panose="030F0702030302020204" pitchFamily="66" charset="0"/>
                <a:ea typeface="Times New Roman" panose="02020603050405020304" pitchFamily="18" charset="0"/>
              </a:rPr>
              <a:t>NO OF AMBULANCES (FIELD COMMAND)		</a:t>
            </a:r>
            <a:r>
              <a:rPr lang="en-US" sz="700" b="1" dirty="0" smtClean="0">
                <a:latin typeface="Comic Sans MS" panose="030F0702030302020204" pitchFamily="66" charset="0"/>
                <a:ea typeface="Times New Roman" panose="02020603050405020304" pitchFamily="18" charset="0"/>
              </a:rPr>
              <a:t>88</a:t>
            </a:r>
            <a:endParaRPr lang="en-GB" sz="700" dirty="0">
              <a:latin typeface="Comic Sans MS" panose="030F0702030302020204" pitchFamily="66" charset="0"/>
              <a:ea typeface="Times New Roman" panose="02020603050405020304" pitchFamily="18" charset="0"/>
            </a:endParaRPr>
          </a:p>
          <a:p>
            <a:r>
              <a:rPr lang="en-US" sz="700" b="1" dirty="0">
                <a:latin typeface="Comic Sans MS" panose="030F0702030302020204" pitchFamily="66" charset="0"/>
                <a:ea typeface="Times New Roman" panose="02020603050405020304" pitchFamily="18" charset="0"/>
              </a:rPr>
              <a:t> </a:t>
            </a:r>
            <a:endParaRPr lang="en-GB" sz="700" dirty="0">
              <a:latin typeface="Comic Sans MS" panose="030F0702030302020204" pitchFamily="66" charset="0"/>
              <a:ea typeface="Times New Roman" panose="02020603050405020304" pitchFamily="18" charset="0"/>
            </a:endParaRPr>
          </a:p>
          <a:p>
            <a:r>
              <a:rPr lang="en-US" sz="700" b="1" dirty="0">
                <a:latin typeface="Comic Sans MS" panose="030F0702030302020204" pitchFamily="66" charset="0"/>
                <a:ea typeface="Times New Roman" panose="02020603050405020304" pitchFamily="18" charset="0"/>
              </a:rPr>
              <a:t>FUNCTIONAL AMBULANCE (ZEBRA)			</a:t>
            </a:r>
            <a:r>
              <a:rPr lang="en-US" sz="700" b="1" dirty="0" smtClean="0">
                <a:latin typeface="Comic Sans MS" panose="030F0702030302020204" pitchFamily="66" charset="0"/>
                <a:ea typeface="Times New Roman" panose="02020603050405020304" pitchFamily="18" charset="0"/>
              </a:rPr>
              <a:t>47</a:t>
            </a:r>
            <a:endParaRPr lang="en-GB" sz="700" dirty="0">
              <a:latin typeface="Comic Sans MS" panose="030F0702030302020204" pitchFamily="66" charset="0"/>
              <a:ea typeface="Times New Roman" panose="02020603050405020304" pitchFamily="18" charset="0"/>
            </a:endParaRPr>
          </a:p>
          <a:p>
            <a:r>
              <a:rPr lang="en-US" sz="700" b="1" dirty="0">
                <a:latin typeface="Comic Sans MS" panose="030F0702030302020204" pitchFamily="66" charset="0"/>
                <a:ea typeface="Times New Roman" panose="02020603050405020304" pitchFamily="18" charset="0"/>
              </a:rPr>
              <a:t>NON- FUNCTIONAL AMBULANCES (ZEBRA</a:t>
            </a:r>
            <a:r>
              <a:rPr lang="en-US" sz="700" b="1" dirty="0" smtClean="0">
                <a:latin typeface="Comic Sans MS" panose="030F0702030302020204" pitchFamily="66" charset="0"/>
                <a:ea typeface="Times New Roman" panose="02020603050405020304" pitchFamily="18" charset="0"/>
              </a:rPr>
              <a:t>)</a:t>
            </a:r>
            <a:r>
              <a:rPr lang="en-US" sz="700" b="1" dirty="0">
                <a:latin typeface="Comic Sans MS" panose="030F0702030302020204" pitchFamily="66" charset="0"/>
                <a:ea typeface="Times New Roman" panose="02020603050405020304" pitchFamily="18" charset="0"/>
              </a:rPr>
              <a:t>		7</a:t>
            </a:r>
            <a:endParaRPr lang="en-GB" sz="700" dirty="0">
              <a:latin typeface="Comic Sans MS" panose="030F0702030302020204" pitchFamily="66" charset="0"/>
              <a:ea typeface="Times New Roman" panose="02020603050405020304" pitchFamily="18" charset="0"/>
            </a:endParaRPr>
          </a:p>
          <a:p>
            <a:r>
              <a:rPr lang="en-US" sz="700" b="1" dirty="0">
                <a:latin typeface="Comic Sans MS" panose="030F0702030302020204" pitchFamily="66" charset="0"/>
                <a:ea typeface="Times New Roman" panose="02020603050405020304" pitchFamily="18" charset="0"/>
              </a:rPr>
              <a:t>GROUNDED IN </a:t>
            </a:r>
            <a:r>
              <a:rPr lang="en-US" sz="700" b="1" dirty="0" smtClean="0">
                <a:latin typeface="Comic Sans MS" panose="030F0702030302020204" pitchFamily="66" charset="0"/>
                <a:ea typeface="Times New Roman" panose="02020603050405020304" pitchFamily="18" charset="0"/>
              </a:rPr>
              <a:t>ZEBRAS</a:t>
            </a:r>
            <a:r>
              <a:rPr lang="en-US" sz="700" b="1" dirty="0">
                <a:latin typeface="Comic Sans MS" panose="030F0702030302020204" pitchFamily="66" charset="0"/>
                <a:ea typeface="Times New Roman" panose="02020603050405020304" pitchFamily="18" charset="0"/>
              </a:rPr>
              <a:t>			</a:t>
            </a:r>
            <a:r>
              <a:rPr lang="en-US" sz="700" b="1" dirty="0" smtClean="0">
                <a:latin typeface="Comic Sans MS" panose="030F0702030302020204" pitchFamily="66" charset="0"/>
                <a:ea typeface="Times New Roman" panose="02020603050405020304" pitchFamily="18" charset="0"/>
              </a:rPr>
              <a:t>4</a:t>
            </a:r>
            <a:endParaRPr lang="en-GB" sz="700" dirty="0">
              <a:latin typeface="Comic Sans MS" panose="030F0702030302020204" pitchFamily="66" charset="0"/>
              <a:ea typeface="Times New Roman" panose="02020603050405020304" pitchFamily="18" charset="0"/>
            </a:endParaRPr>
          </a:p>
          <a:p>
            <a:pPr algn="just"/>
            <a:r>
              <a:rPr lang="en-US" sz="700" b="1" dirty="0">
                <a:latin typeface="Comic Sans MS" panose="030F0702030302020204" pitchFamily="66" charset="0"/>
                <a:ea typeface="Calibri" panose="020F0502020204030204" pitchFamily="34" charset="0"/>
                <a:cs typeface="Times New Roman" panose="02020603050405020304" pitchFamily="18" charset="0"/>
              </a:rPr>
              <a:t> </a:t>
            </a:r>
            <a:endParaRPr lang="en-GB" sz="700" dirty="0">
              <a:latin typeface="Comic Sans MS" panose="030F0702030302020204" pitchFamily="66" charset="0"/>
              <a:ea typeface="Calibri" panose="020F0502020204030204" pitchFamily="34" charset="0"/>
              <a:cs typeface="Times New Roman" panose="02020603050405020304" pitchFamily="18" charset="0"/>
            </a:endParaRPr>
          </a:p>
          <a:p>
            <a:pPr algn="just"/>
            <a:r>
              <a:rPr lang="en-US" sz="700" b="1" dirty="0">
                <a:latin typeface="Comic Sans MS" panose="030F0702030302020204" pitchFamily="66" charset="0"/>
                <a:ea typeface="Calibri" panose="020F0502020204030204" pitchFamily="34" charset="0"/>
                <a:cs typeface="Times New Roman" panose="02020603050405020304" pitchFamily="18" charset="0"/>
              </a:rPr>
              <a:t>NO. OF AMBULANCES (ZEBRA)			</a:t>
            </a:r>
            <a:r>
              <a:rPr lang="en-US" sz="700" b="1" dirty="0" smtClean="0">
                <a:latin typeface="Comic Sans MS" panose="030F0702030302020204" pitchFamily="66" charset="0"/>
                <a:ea typeface="Calibri" panose="020F0502020204030204" pitchFamily="34" charset="0"/>
                <a:cs typeface="Times New Roman" panose="02020603050405020304" pitchFamily="18" charset="0"/>
              </a:rPr>
              <a:t>58</a:t>
            </a:r>
            <a:endParaRPr lang="en-GB" sz="700" dirty="0">
              <a:latin typeface="Comic Sans MS" panose="030F0702030302020204" pitchFamily="66" charset="0"/>
              <a:ea typeface="Calibri" panose="020F0502020204030204" pitchFamily="34" charset="0"/>
              <a:cs typeface="Times New Roman" panose="02020603050405020304" pitchFamily="18" charset="0"/>
            </a:endParaRPr>
          </a:p>
          <a:p>
            <a:pPr algn="just"/>
            <a:r>
              <a:rPr lang="en-US" sz="700" b="1" dirty="0">
                <a:latin typeface="Comic Sans MS" panose="030F0702030302020204" pitchFamily="66" charset="0"/>
                <a:ea typeface="Calibri" panose="020F0502020204030204" pitchFamily="34" charset="0"/>
                <a:cs typeface="Times New Roman" panose="02020603050405020304" pitchFamily="18" charset="0"/>
              </a:rPr>
              <a:t> </a:t>
            </a:r>
            <a:endParaRPr lang="en-GB" sz="700" dirty="0">
              <a:latin typeface="Comic Sans MS" panose="030F0702030302020204" pitchFamily="66" charset="0"/>
              <a:ea typeface="Calibri" panose="020F0502020204030204" pitchFamily="34" charset="0"/>
              <a:cs typeface="Times New Roman" panose="02020603050405020304" pitchFamily="18" charset="0"/>
            </a:endParaRPr>
          </a:p>
          <a:p>
            <a:pPr algn="just"/>
            <a:r>
              <a:rPr lang="en-US" sz="700" b="1" dirty="0">
                <a:latin typeface="Comic Sans MS" panose="030F0702030302020204" pitchFamily="66" charset="0"/>
                <a:ea typeface="Calibri" panose="020F0502020204030204" pitchFamily="34" charset="0"/>
                <a:cs typeface="Times New Roman" panose="02020603050405020304" pitchFamily="18" charset="0"/>
              </a:rPr>
              <a:t>FUNCTIONAL AMBULANCES (FIELD &amp; ZEBRA</a:t>
            </a:r>
            <a:r>
              <a:rPr lang="en-US" sz="700" b="1" dirty="0" smtClean="0">
                <a:latin typeface="Comic Sans MS" panose="030F0702030302020204" pitchFamily="66" charset="0"/>
                <a:ea typeface="Calibri" panose="020F0502020204030204" pitchFamily="34" charset="0"/>
                <a:cs typeface="Times New Roman" panose="02020603050405020304" pitchFamily="18" charset="0"/>
              </a:rPr>
              <a:t>)</a:t>
            </a:r>
            <a:r>
              <a:rPr lang="en-US" sz="700" b="1" dirty="0">
                <a:latin typeface="Comic Sans MS" panose="030F0702030302020204" pitchFamily="66" charset="0"/>
                <a:ea typeface="Calibri" panose="020F0502020204030204" pitchFamily="34" charset="0"/>
                <a:cs typeface="Times New Roman" panose="02020603050405020304" pitchFamily="18" charset="0"/>
              </a:rPr>
              <a:t>		</a:t>
            </a:r>
            <a:r>
              <a:rPr lang="en-US" sz="700" b="1" dirty="0" smtClean="0">
                <a:latin typeface="Comic Sans MS" panose="030F0702030302020204" pitchFamily="66" charset="0"/>
                <a:ea typeface="Calibri" panose="020F0502020204030204" pitchFamily="34" charset="0"/>
                <a:cs typeface="Times New Roman" panose="02020603050405020304" pitchFamily="18" charset="0"/>
              </a:rPr>
              <a:t>113</a:t>
            </a:r>
            <a:endParaRPr lang="en-GB" sz="700" dirty="0">
              <a:latin typeface="Comic Sans MS" panose="030F0702030302020204" pitchFamily="66" charset="0"/>
              <a:ea typeface="Calibri" panose="020F0502020204030204" pitchFamily="34" charset="0"/>
              <a:cs typeface="Times New Roman" panose="02020603050405020304" pitchFamily="18" charset="0"/>
            </a:endParaRPr>
          </a:p>
          <a:p>
            <a:pPr algn="just"/>
            <a:r>
              <a:rPr lang="en-US" sz="700" b="1" dirty="0">
                <a:latin typeface="Comic Sans MS" panose="030F0702030302020204" pitchFamily="66" charset="0"/>
                <a:ea typeface="Calibri" panose="020F0502020204030204" pitchFamily="34" charset="0"/>
                <a:cs typeface="Times New Roman" panose="02020603050405020304" pitchFamily="18" charset="0"/>
              </a:rPr>
              <a:t>NON-FUNCTIONAL (FIELD &amp; ZEBRA)			</a:t>
            </a:r>
            <a:r>
              <a:rPr lang="en-US" sz="700" b="1" dirty="0" smtClean="0">
                <a:latin typeface="Comic Sans MS" panose="030F0702030302020204" pitchFamily="66" charset="0"/>
                <a:ea typeface="Calibri" panose="020F0502020204030204" pitchFamily="34" charset="0"/>
                <a:cs typeface="Times New Roman" panose="02020603050405020304" pitchFamily="18" charset="0"/>
              </a:rPr>
              <a:t>27</a:t>
            </a:r>
            <a:endParaRPr lang="en-GB" sz="700" dirty="0">
              <a:latin typeface="Comic Sans MS" panose="030F0702030302020204" pitchFamily="66" charset="0"/>
              <a:ea typeface="Calibri" panose="020F0502020204030204" pitchFamily="34" charset="0"/>
              <a:cs typeface="Times New Roman" panose="02020603050405020304" pitchFamily="18" charset="0"/>
            </a:endParaRPr>
          </a:p>
          <a:p>
            <a:pPr algn="just"/>
            <a:r>
              <a:rPr lang="en-US" sz="700" b="1" dirty="0">
                <a:latin typeface="Comic Sans MS" panose="030F0702030302020204" pitchFamily="66" charset="0"/>
                <a:ea typeface="Calibri" panose="020F0502020204030204" pitchFamily="34" charset="0"/>
                <a:cs typeface="Times New Roman" panose="02020603050405020304" pitchFamily="18" charset="0"/>
              </a:rPr>
              <a:t>GROUNDED									</a:t>
            </a:r>
            <a:r>
              <a:rPr lang="en-US" sz="700" b="1" dirty="0" smtClean="0">
                <a:latin typeface="Comic Sans MS" panose="030F0702030302020204" pitchFamily="66" charset="0"/>
                <a:ea typeface="Calibri" panose="020F0502020204030204" pitchFamily="34" charset="0"/>
                <a:cs typeface="Times New Roman" panose="02020603050405020304" pitchFamily="18" charset="0"/>
              </a:rPr>
              <a:t>4</a:t>
            </a:r>
            <a:endParaRPr lang="en-GB" sz="700" dirty="0">
              <a:latin typeface="Comic Sans MS" panose="030F0702030302020204" pitchFamily="66" charset="0"/>
              <a:ea typeface="Calibri" panose="020F0502020204030204" pitchFamily="34" charset="0"/>
              <a:cs typeface="Times New Roman" panose="02020603050405020304" pitchFamily="18" charset="0"/>
            </a:endParaRPr>
          </a:p>
          <a:p>
            <a:pPr algn="just"/>
            <a:r>
              <a:rPr lang="en-US" sz="700" b="1" dirty="0">
                <a:latin typeface="Comic Sans MS" panose="030F0702030302020204" pitchFamily="66" charset="0"/>
                <a:ea typeface="Calibri" panose="020F0502020204030204" pitchFamily="34" charset="0"/>
                <a:cs typeface="Times New Roman" panose="02020603050405020304" pitchFamily="18" charset="0"/>
              </a:rPr>
              <a:t>NO OF AMBULANCES (FIELD &amp; ZEBRA)			</a:t>
            </a:r>
            <a:r>
              <a:rPr lang="en-US" sz="700" b="1" dirty="0" smtClean="0">
                <a:latin typeface="Comic Sans MS" panose="030F0702030302020204" pitchFamily="66" charset="0"/>
                <a:ea typeface="Calibri" panose="020F0502020204030204" pitchFamily="34" charset="0"/>
                <a:cs typeface="Times New Roman" panose="02020603050405020304" pitchFamily="18" charset="0"/>
              </a:rPr>
              <a:t>146</a:t>
            </a:r>
            <a:r>
              <a:rPr lang="en-US" sz="700" b="1" dirty="0">
                <a:latin typeface="Comic Sans MS" panose="030F0702030302020204" pitchFamily="66" charset="0"/>
                <a:ea typeface="Calibri" panose="020F0502020204030204" pitchFamily="34" charset="0"/>
                <a:cs typeface="Times New Roman" panose="02020603050405020304" pitchFamily="18" charset="0"/>
              </a:rPr>
              <a:t>		</a:t>
            </a:r>
            <a:endParaRPr lang="en-GB" sz="700" dirty="0">
              <a:latin typeface="Comic Sans MS" panose="030F0702030302020204" pitchFamily="66" charset="0"/>
              <a:ea typeface="Calibri" panose="020F0502020204030204" pitchFamily="34" charset="0"/>
              <a:cs typeface="Times New Roman" panose="02020603050405020304" pitchFamily="18" charset="0"/>
            </a:endParaRPr>
          </a:p>
          <a:p>
            <a:pPr algn="just"/>
            <a:r>
              <a:rPr lang="en-US" sz="700" b="1" dirty="0">
                <a:latin typeface="Comic Sans MS" panose="030F0702030302020204" pitchFamily="66" charset="0"/>
                <a:ea typeface="Calibri" panose="020F0502020204030204" pitchFamily="34" charset="0"/>
                <a:cs typeface="Times New Roman" panose="02020603050405020304" pitchFamily="18" charset="0"/>
              </a:rPr>
              <a:t> </a:t>
            </a:r>
            <a:endParaRPr lang="en-GB" sz="700" dirty="0">
              <a:latin typeface="Comic Sans MS" panose="030F0702030302020204" pitchFamily="66" charset="0"/>
              <a:ea typeface="Calibri" panose="020F0502020204030204" pitchFamily="34" charset="0"/>
              <a:cs typeface="Times New Roman" panose="02020603050405020304" pitchFamily="18" charset="0"/>
            </a:endParaRPr>
          </a:p>
          <a:p>
            <a:pPr algn="just"/>
            <a:r>
              <a:rPr lang="en-US" sz="700" b="1" dirty="0">
                <a:latin typeface="Comic Sans MS" panose="030F0702030302020204" pitchFamily="66" charset="0"/>
                <a:ea typeface="Calibri" panose="020F0502020204030204" pitchFamily="34" charset="0"/>
                <a:cs typeface="Times New Roman" panose="02020603050405020304" pitchFamily="18" charset="0"/>
              </a:rPr>
              <a:t> </a:t>
            </a:r>
            <a:endParaRPr lang="en-GB" sz="700" dirty="0">
              <a:latin typeface="Comic Sans MS" panose="030F0702030302020204" pitchFamily="66" charset="0"/>
              <a:ea typeface="Calibri" panose="020F0502020204030204" pitchFamily="34" charset="0"/>
              <a:cs typeface="Times New Roman" panose="02020603050405020304" pitchFamily="18" charset="0"/>
            </a:endParaRPr>
          </a:p>
          <a:p>
            <a:r>
              <a:rPr lang="en-US" sz="700" b="1" dirty="0" smtClean="0">
                <a:latin typeface="Comic Sans MS" panose="030F0702030302020204" pitchFamily="66" charset="0"/>
                <a:ea typeface="Times New Roman" panose="02020603050405020304" pitchFamily="18" charset="0"/>
              </a:rPr>
              <a:t>GROUNDTOTAL</a:t>
            </a:r>
            <a:r>
              <a:rPr lang="en-US" sz="700" b="1" dirty="0">
                <a:latin typeface="Comic Sans MS" panose="030F0702030302020204" pitchFamily="66" charset="0"/>
                <a:ea typeface="Times New Roman" panose="02020603050405020304" pitchFamily="18" charset="0"/>
              </a:rPr>
              <a:t>									</a:t>
            </a:r>
            <a:r>
              <a:rPr lang="en-US" sz="700" b="1" u="sng" dirty="0" smtClean="0">
                <a:latin typeface="Comic Sans MS" panose="030F0702030302020204" pitchFamily="66" charset="0"/>
                <a:ea typeface="Times New Roman" panose="02020603050405020304" pitchFamily="18" charset="0"/>
              </a:rPr>
              <a:t>146</a:t>
            </a:r>
            <a:endParaRPr lang="en-GB" sz="700" dirty="0">
              <a:effectLst/>
              <a:latin typeface="Comic Sans MS" panose="030F0702030302020204" pitchFamily="66" charset="0"/>
              <a:ea typeface="Times New Roman" panose="02020603050405020304" pitchFamily="18" charset="0"/>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28</a:t>
            </a:fld>
            <a:endParaRPr lang="en-US"/>
          </a:p>
        </p:txBody>
      </p:sp>
      <p:pic>
        <p:nvPicPr>
          <p:cNvPr id="7"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graphicFrame>
        <p:nvGraphicFramePr>
          <p:cNvPr id="4" name="Table 3"/>
          <p:cNvGraphicFramePr>
            <a:graphicFrameLocks noGrp="1"/>
          </p:cNvGraphicFramePr>
          <p:nvPr>
            <p:extLst>
              <p:ext uri="{D42A27DB-BD31-4B8C-83A1-F6EECF244321}">
                <p14:modId xmlns:p14="http://schemas.microsoft.com/office/powerpoint/2010/main" val="775554204"/>
              </p:ext>
            </p:extLst>
          </p:nvPr>
        </p:nvGraphicFramePr>
        <p:xfrm>
          <a:off x="685800" y="304801"/>
          <a:ext cx="5334000" cy="9157345"/>
        </p:xfrm>
        <a:graphic>
          <a:graphicData uri="http://schemas.openxmlformats.org/drawingml/2006/table">
            <a:tbl>
              <a:tblPr firstRow="1" firstCol="1" bandRow="1">
                <a:tableStyleId>{5C22544A-7EE6-4342-B048-85BDC9FD1C3A}</a:tableStyleId>
              </a:tblPr>
              <a:tblGrid>
                <a:gridCol w="387145">
                  <a:extLst>
                    <a:ext uri="{9D8B030D-6E8A-4147-A177-3AD203B41FA5}">
                      <a16:colId xmlns="" xmlns:a16="http://schemas.microsoft.com/office/drawing/2014/main" val="3774520672"/>
                    </a:ext>
                  </a:extLst>
                </a:gridCol>
                <a:gridCol w="774290">
                  <a:extLst>
                    <a:ext uri="{9D8B030D-6E8A-4147-A177-3AD203B41FA5}">
                      <a16:colId xmlns="" xmlns:a16="http://schemas.microsoft.com/office/drawing/2014/main" val="3437031289"/>
                    </a:ext>
                  </a:extLst>
                </a:gridCol>
                <a:gridCol w="3269226">
                  <a:extLst>
                    <a:ext uri="{9D8B030D-6E8A-4147-A177-3AD203B41FA5}">
                      <a16:colId xmlns="" xmlns:a16="http://schemas.microsoft.com/office/drawing/2014/main" val="1241989206"/>
                    </a:ext>
                  </a:extLst>
                </a:gridCol>
                <a:gridCol w="903339">
                  <a:extLst>
                    <a:ext uri="{9D8B030D-6E8A-4147-A177-3AD203B41FA5}">
                      <a16:colId xmlns="" xmlns:a16="http://schemas.microsoft.com/office/drawing/2014/main" val="494174060"/>
                    </a:ext>
                  </a:extLst>
                </a:gridCol>
              </a:tblGrid>
              <a:tr h="99709">
                <a:tc>
                  <a:txBody>
                    <a:bodyPr/>
                    <a:lstStyle/>
                    <a:p>
                      <a:pPr marL="0" marR="0" algn="just">
                        <a:spcBef>
                          <a:spcPts val="0"/>
                        </a:spcBef>
                        <a:spcAft>
                          <a:spcPts val="0"/>
                        </a:spcAft>
                      </a:pPr>
                      <a:r>
                        <a:rPr lang="en-US" sz="650" b="1" dirty="0">
                          <a:effectLst/>
                          <a:latin typeface="Comic Sans MS"/>
                          <a:ea typeface="Calibri"/>
                          <a:cs typeface="Times New Roman"/>
                        </a:rPr>
                        <a:t>S/N</a:t>
                      </a:r>
                      <a:endParaRPr lang="en-US" sz="650" dirty="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a:ea typeface="Calibri"/>
                          <a:cs typeface="Times New Roman"/>
                        </a:rPr>
                        <a:t>ZEBRA</a:t>
                      </a:r>
                      <a:endParaRPr lang="en-US" sz="650" b="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a:ea typeface="Calibri"/>
                          <a:cs typeface="Times New Roman"/>
                        </a:rPr>
                        <a:t>ZEBRA LOCATION</a:t>
                      </a:r>
                      <a:endParaRPr lang="en-US" sz="650" b="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a:ea typeface="Calibri"/>
                          <a:cs typeface="Times New Roman"/>
                        </a:rPr>
                        <a:t>CUG NUMBER</a:t>
                      </a:r>
                      <a:endParaRPr lang="en-US" sz="650" b="0">
                        <a:effectLst/>
                        <a:latin typeface="Calibri"/>
                        <a:ea typeface="Calibri"/>
                        <a:cs typeface="Times New Roman"/>
                      </a:endParaRPr>
                    </a:p>
                  </a:txBody>
                  <a:tcPr marL="68580" marR="68580" marT="0" marB="0"/>
                </a:tc>
                <a:extLst>
                  <a:ext uri="{0D108BD9-81ED-4DB2-BD59-A6C34878D82A}">
                    <a16:rowId xmlns="" xmlns:a16="http://schemas.microsoft.com/office/drawing/2014/main" val="193849437"/>
                  </a:ext>
                </a:extLst>
              </a:tr>
              <a:tr h="99709">
                <a:tc>
                  <a:txBody>
                    <a:bodyPr/>
                    <a:lstStyle/>
                    <a:p>
                      <a:pPr marL="0" marR="0" algn="just">
                        <a:spcBef>
                          <a:spcPts val="0"/>
                        </a:spcBef>
                        <a:spcAft>
                          <a:spcPts val="0"/>
                        </a:spcAft>
                      </a:pPr>
                      <a:r>
                        <a:rPr lang="en-US" sz="650">
                          <a:effectLst/>
                          <a:latin typeface="Comic Sans MS"/>
                          <a:ea typeface="Calibri"/>
                          <a:cs typeface="Times New Roman"/>
                        </a:rPr>
                        <a:t>1</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dirty="0">
                          <a:effectLst/>
                          <a:latin typeface="Comic Sans MS" pitchFamily="66" charset="0"/>
                          <a:ea typeface="Calibri"/>
                          <a:cs typeface="Times New Roman"/>
                        </a:rPr>
                        <a:t>ZEBRA 1 </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OLD PARADE GROUND AREA 10 GARKI, ABUJA.</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08077690898</a:t>
                      </a:r>
                    </a:p>
                  </a:txBody>
                  <a:tcPr marL="68580" marR="68580" marT="0" marB="0"/>
                </a:tc>
                <a:extLst>
                  <a:ext uri="{0D108BD9-81ED-4DB2-BD59-A6C34878D82A}">
                    <a16:rowId xmlns="" xmlns:a16="http://schemas.microsoft.com/office/drawing/2014/main" val="48306848"/>
                  </a:ext>
                </a:extLst>
              </a:tr>
              <a:tr h="199418">
                <a:tc>
                  <a:txBody>
                    <a:bodyPr/>
                    <a:lstStyle/>
                    <a:p>
                      <a:pPr marL="0" marR="0" algn="just">
                        <a:spcBef>
                          <a:spcPts val="0"/>
                        </a:spcBef>
                        <a:spcAft>
                          <a:spcPts val="0"/>
                        </a:spcAft>
                      </a:pPr>
                      <a:r>
                        <a:rPr lang="en-US" sz="650">
                          <a:effectLst/>
                          <a:latin typeface="Comic Sans MS"/>
                          <a:ea typeface="Calibri"/>
                          <a:cs typeface="Times New Roman"/>
                        </a:rPr>
                        <a:t>2</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dirty="0">
                          <a:effectLst/>
                          <a:latin typeface="Comic Sans MS" pitchFamily="66" charset="0"/>
                          <a:ea typeface="Calibri"/>
                          <a:cs typeface="Times New Roman"/>
                        </a:rPr>
                        <a:t>ZEBRA 2 </a:t>
                      </a:r>
                    </a:p>
                  </a:txBody>
                  <a:tcPr marL="68580" marR="68580" marT="0" marB="0"/>
                </a:tc>
                <a:tc>
                  <a:txBody>
                    <a:bodyPr/>
                    <a:lstStyle/>
                    <a:p>
                      <a:pPr marL="0" marR="0" algn="just">
                        <a:spcBef>
                          <a:spcPts val="0"/>
                        </a:spcBef>
                        <a:spcAft>
                          <a:spcPts val="0"/>
                        </a:spcAft>
                      </a:pPr>
                      <a:r>
                        <a:rPr lang="en-US" sz="650" b="0" dirty="0">
                          <a:effectLst/>
                          <a:latin typeface="Comic Sans MS" pitchFamily="66" charset="0"/>
                          <a:ea typeface="Calibri"/>
                          <a:cs typeface="Times New Roman"/>
                        </a:rPr>
                        <a:t>CBD OPPOSITE FEDERAL SECRETARIAT, ABUJA.</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08077690897</a:t>
                      </a:r>
                    </a:p>
                  </a:txBody>
                  <a:tcPr marL="68580" marR="68580" marT="0" marB="0"/>
                </a:tc>
                <a:extLst>
                  <a:ext uri="{0D108BD9-81ED-4DB2-BD59-A6C34878D82A}">
                    <a16:rowId xmlns="" xmlns:a16="http://schemas.microsoft.com/office/drawing/2014/main" val="3679209565"/>
                  </a:ext>
                </a:extLst>
              </a:tr>
              <a:tr h="99709">
                <a:tc>
                  <a:txBody>
                    <a:bodyPr/>
                    <a:lstStyle/>
                    <a:p>
                      <a:pPr marL="0" marR="0" algn="just">
                        <a:spcBef>
                          <a:spcPts val="0"/>
                        </a:spcBef>
                        <a:spcAft>
                          <a:spcPts val="0"/>
                        </a:spcAft>
                      </a:pPr>
                      <a:r>
                        <a:rPr lang="en-US" sz="650">
                          <a:effectLst/>
                          <a:latin typeface="Comic Sans MS"/>
                          <a:ea typeface="Calibri"/>
                          <a:cs typeface="Times New Roman"/>
                        </a:rPr>
                        <a:t>3</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3 </a:t>
                      </a:r>
                    </a:p>
                  </a:txBody>
                  <a:tcPr marL="68580" marR="68580" marT="0" marB="0"/>
                </a:tc>
                <a:tc>
                  <a:txBody>
                    <a:bodyPr/>
                    <a:lstStyle/>
                    <a:p>
                      <a:pPr marL="0" marR="0" algn="just">
                        <a:spcBef>
                          <a:spcPts val="0"/>
                        </a:spcBef>
                        <a:spcAft>
                          <a:spcPts val="0"/>
                        </a:spcAft>
                      </a:pPr>
                      <a:r>
                        <a:rPr lang="en-US" sz="650" b="0" dirty="0">
                          <a:effectLst/>
                          <a:latin typeface="Comic Sans MS" pitchFamily="66" charset="0"/>
                          <a:ea typeface="Calibri"/>
                          <a:cs typeface="Times New Roman"/>
                        </a:rPr>
                        <a:t> CITY GATE, ABUJA.</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08077690896</a:t>
                      </a:r>
                    </a:p>
                  </a:txBody>
                  <a:tcPr marL="68580" marR="68580" marT="0" marB="0"/>
                </a:tc>
                <a:extLst>
                  <a:ext uri="{0D108BD9-81ED-4DB2-BD59-A6C34878D82A}">
                    <a16:rowId xmlns="" xmlns:a16="http://schemas.microsoft.com/office/drawing/2014/main" val="232530383"/>
                  </a:ext>
                </a:extLst>
              </a:tr>
              <a:tr h="99709">
                <a:tc>
                  <a:txBody>
                    <a:bodyPr/>
                    <a:lstStyle/>
                    <a:p>
                      <a:pPr marL="0" marR="0" algn="just">
                        <a:spcBef>
                          <a:spcPts val="0"/>
                        </a:spcBef>
                        <a:spcAft>
                          <a:spcPts val="0"/>
                        </a:spcAft>
                      </a:pPr>
                      <a:r>
                        <a:rPr lang="en-US" sz="650">
                          <a:effectLst/>
                          <a:latin typeface="Comic Sans MS"/>
                          <a:ea typeface="Calibri"/>
                          <a:cs typeface="Times New Roman"/>
                        </a:rPr>
                        <a:t>4</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4</a:t>
                      </a:r>
                    </a:p>
                  </a:txBody>
                  <a:tcPr marL="68580" marR="68580" marT="0" marB="0"/>
                </a:tc>
                <a:tc>
                  <a:txBody>
                    <a:bodyPr/>
                    <a:lstStyle/>
                    <a:p>
                      <a:pPr marL="0" marR="0" algn="just">
                        <a:spcBef>
                          <a:spcPts val="0"/>
                        </a:spcBef>
                        <a:spcAft>
                          <a:spcPts val="0"/>
                        </a:spcAft>
                      </a:pPr>
                      <a:r>
                        <a:rPr lang="en-US" sz="650" b="0" dirty="0">
                          <a:effectLst/>
                          <a:latin typeface="Comic Sans MS" pitchFamily="66" charset="0"/>
                          <a:ea typeface="Calibri"/>
                          <a:cs typeface="Times New Roman"/>
                        </a:rPr>
                        <a:t>KUBWA ROAD, ABUJA.</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08077690899</a:t>
                      </a:r>
                    </a:p>
                  </a:txBody>
                  <a:tcPr marL="68580" marR="68580" marT="0" marB="0"/>
                </a:tc>
                <a:extLst>
                  <a:ext uri="{0D108BD9-81ED-4DB2-BD59-A6C34878D82A}">
                    <a16:rowId xmlns="" xmlns:a16="http://schemas.microsoft.com/office/drawing/2014/main" val="727345594"/>
                  </a:ext>
                </a:extLst>
              </a:tr>
              <a:tr h="99709">
                <a:tc>
                  <a:txBody>
                    <a:bodyPr/>
                    <a:lstStyle/>
                    <a:p>
                      <a:pPr marL="0" marR="0" algn="just">
                        <a:spcBef>
                          <a:spcPts val="0"/>
                        </a:spcBef>
                        <a:spcAft>
                          <a:spcPts val="0"/>
                        </a:spcAft>
                      </a:pPr>
                      <a:r>
                        <a:rPr lang="en-US" sz="650">
                          <a:effectLst/>
                          <a:latin typeface="Comic Sans MS"/>
                          <a:ea typeface="Calibri"/>
                          <a:cs typeface="Times New Roman"/>
                        </a:rPr>
                        <a:t>5</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5</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KEFFI BY FLY OVER, NASSARAWA STATE.</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08077690126</a:t>
                      </a:r>
                    </a:p>
                  </a:txBody>
                  <a:tcPr marL="68580" marR="68580" marT="0" marB="0"/>
                </a:tc>
                <a:extLst>
                  <a:ext uri="{0D108BD9-81ED-4DB2-BD59-A6C34878D82A}">
                    <a16:rowId xmlns="" xmlns:a16="http://schemas.microsoft.com/office/drawing/2014/main" val="1890943525"/>
                  </a:ext>
                </a:extLst>
              </a:tr>
              <a:tr h="99709">
                <a:tc>
                  <a:txBody>
                    <a:bodyPr/>
                    <a:lstStyle/>
                    <a:p>
                      <a:pPr marL="0" marR="0" algn="just">
                        <a:spcBef>
                          <a:spcPts val="0"/>
                        </a:spcBef>
                        <a:spcAft>
                          <a:spcPts val="0"/>
                        </a:spcAft>
                      </a:pPr>
                      <a:r>
                        <a:rPr lang="en-US" sz="650">
                          <a:effectLst/>
                          <a:latin typeface="Comic Sans MS"/>
                          <a:ea typeface="Calibri"/>
                          <a:cs typeface="Times New Roman"/>
                        </a:rPr>
                        <a:t>6</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6 </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YANGOJE, ALONG LOKOJA ROAD, FCT.</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08073374912</a:t>
                      </a:r>
                    </a:p>
                  </a:txBody>
                  <a:tcPr marL="68580" marR="68580" marT="0" marB="0"/>
                </a:tc>
                <a:extLst>
                  <a:ext uri="{0D108BD9-81ED-4DB2-BD59-A6C34878D82A}">
                    <a16:rowId xmlns="" xmlns:a16="http://schemas.microsoft.com/office/drawing/2014/main" val="1977287915"/>
                  </a:ext>
                </a:extLst>
              </a:tr>
              <a:tr h="199418">
                <a:tc>
                  <a:txBody>
                    <a:bodyPr/>
                    <a:lstStyle/>
                    <a:p>
                      <a:pPr marL="0" marR="0" algn="just">
                        <a:spcBef>
                          <a:spcPts val="0"/>
                        </a:spcBef>
                        <a:spcAft>
                          <a:spcPts val="0"/>
                        </a:spcAft>
                      </a:pPr>
                      <a:r>
                        <a:rPr lang="en-US" sz="650">
                          <a:effectLst/>
                          <a:latin typeface="Comic Sans MS"/>
                          <a:ea typeface="Calibri"/>
                          <a:cs typeface="Times New Roman"/>
                        </a:rPr>
                        <a:t>7</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7</a:t>
                      </a:r>
                    </a:p>
                  </a:txBody>
                  <a:tcPr marL="68580" marR="68580" marT="0" marB="0"/>
                </a:tc>
                <a:tc>
                  <a:txBody>
                    <a:bodyPr/>
                    <a:lstStyle/>
                    <a:p>
                      <a:pPr marL="0" marR="0" algn="just">
                        <a:spcBef>
                          <a:spcPts val="0"/>
                        </a:spcBef>
                        <a:spcAft>
                          <a:spcPts val="0"/>
                        </a:spcAft>
                      </a:pPr>
                      <a:r>
                        <a:rPr lang="en-US" sz="650" b="0" dirty="0">
                          <a:effectLst/>
                          <a:latin typeface="Comic Sans MS" pitchFamily="66" charset="0"/>
                          <a:ea typeface="Calibri"/>
                          <a:cs typeface="Times New Roman"/>
                        </a:rPr>
                        <a:t>SABON WUSE, ALONG KADUNA ROAD NIGER STATE. </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08056294319</a:t>
                      </a:r>
                    </a:p>
                  </a:txBody>
                  <a:tcPr marL="68580" marR="68580" marT="0" marB="0"/>
                </a:tc>
                <a:extLst>
                  <a:ext uri="{0D108BD9-81ED-4DB2-BD59-A6C34878D82A}">
                    <a16:rowId xmlns="" xmlns:a16="http://schemas.microsoft.com/office/drawing/2014/main" val="710985621"/>
                  </a:ext>
                </a:extLst>
              </a:tr>
              <a:tr h="199418">
                <a:tc>
                  <a:txBody>
                    <a:bodyPr/>
                    <a:lstStyle/>
                    <a:p>
                      <a:pPr marL="0" marR="0" algn="just">
                        <a:spcBef>
                          <a:spcPts val="0"/>
                        </a:spcBef>
                        <a:spcAft>
                          <a:spcPts val="0"/>
                        </a:spcAft>
                      </a:pPr>
                      <a:r>
                        <a:rPr lang="en-US" sz="650">
                          <a:effectLst/>
                          <a:latin typeface="Comic Sans MS"/>
                          <a:ea typeface="Calibri"/>
                          <a:cs typeface="Times New Roman"/>
                        </a:rPr>
                        <a:t>8</a:t>
                      </a:r>
                      <a:endParaRPr lang="en-US" sz="650">
                        <a:effectLst/>
                        <a:latin typeface="Calibri"/>
                        <a:ea typeface="Calibri"/>
                        <a:cs typeface="Times New Roman"/>
                      </a:endParaRPr>
                    </a:p>
                    <a:p>
                      <a:pPr marL="0" marR="0" algn="just">
                        <a:spcBef>
                          <a:spcPts val="0"/>
                        </a:spcBef>
                        <a:spcAft>
                          <a:spcPts val="0"/>
                        </a:spcAft>
                      </a:pPr>
                      <a:r>
                        <a:rPr lang="en-US" sz="650">
                          <a:effectLst/>
                          <a:latin typeface="Comic Sans MS"/>
                          <a:ea typeface="Calibri"/>
                          <a:cs typeface="Times New Roman"/>
                        </a:rPr>
                        <a:t> </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8 </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GIRI JUNCTION ALONG GWAGWALADA ZUBA ROAD ABUJA.</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08151790087</a:t>
                      </a:r>
                    </a:p>
                  </a:txBody>
                  <a:tcPr marL="68580" marR="68580" marT="0" marB="0"/>
                </a:tc>
                <a:extLst>
                  <a:ext uri="{0D108BD9-81ED-4DB2-BD59-A6C34878D82A}">
                    <a16:rowId xmlns="" xmlns:a16="http://schemas.microsoft.com/office/drawing/2014/main" val="2196931648"/>
                  </a:ext>
                </a:extLst>
              </a:tr>
              <a:tr h="99709">
                <a:tc>
                  <a:txBody>
                    <a:bodyPr/>
                    <a:lstStyle/>
                    <a:p>
                      <a:pPr marL="0" marR="0" algn="just">
                        <a:spcBef>
                          <a:spcPts val="0"/>
                        </a:spcBef>
                        <a:spcAft>
                          <a:spcPts val="0"/>
                        </a:spcAft>
                      </a:pPr>
                      <a:r>
                        <a:rPr lang="en-US" sz="650">
                          <a:effectLst/>
                          <a:latin typeface="Comic Sans MS"/>
                          <a:ea typeface="Calibri"/>
                          <a:cs typeface="Times New Roman"/>
                        </a:rPr>
                        <a:t>9</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9 </a:t>
                      </a:r>
                    </a:p>
                  </a:txBody>
                  <a:tcPr marL="68580" marR="68580" marT="0" marB="0"/>
                </a:tc>
                <a:tc>
                  <a:txBody>
                    <a:bodyPr/>
                    <a:lstStyle/>
                    <a:p>
                      <a:pPr marL="0" marR="0" algn="just">
                        <a:spcBef>
                          <a:spcPts val="0"/>
                        </a:spcBef>
                        <a:spcAft>
                          <a:spcPts val="0"/>
                        </a:spcAft>
                      </a:pPr>
                      <a:r>
                        <a:rPr lang="en-US" sz="650" b="0" dirty="0">
                          <a:effectLst/>
                          <a:latin typeface="Comic Sans MS" pitchFamily="66" charset="0"/>
                          <a:ea typeface="Calibri"/>
                          <a:cs typeface="Times New Roman"/>
                        </a:rPr>
                        <a:t>KOTON KARFE, KOGI STATE.</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08151790088</a:t>
                      </a:r>
                    </a:p>
                  </a:txBody>
                  <a:tcPr marL="68580" marR="68580" marT="0" marB="0"/>
                </a:tc>
                <a:extLst>
                  <a:ext uri="{0D108BD9-81ED-4DB2-BD59-A6C34878D82A}">
                    <a16:rowId xmlns="" xmlns:a16="http://schemas.microsoft.com/office/drawing/2014/main" val="3887887419"/>
                  </a:ext>
                </a:extLst>
              </a:tr>
              <a:tr h="199418">
                <a:tc>
                  <a:txBody>
                    <a:bodyPr/>
                    <a:lstStyle/>
                    <a:p>
                      <a:pPr marL="0" marR="0" algn="just">
                        <a:spcBef>
                          <a:spcPts val="0"/>
                        </a:spcBef>
                        <a:spcAft>
                          <a:spcPts val="0"/>
                        </a:spcAft>
                      </a:pPr>
                      <a:r>
                        <a:rPr lang="en-US" sz="650">
                          <a:effectLst/>
                          <a:latin typeface="Comic Sans MS"/>
                          <a:ea typeface="Calibri"/>
                          <a:cs typeface="Times New Roman"/>
                        </a:rPr>
                        <a:t>10</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10</a:t>
                      </a:r>
                    </a:p>
                    <a:p>
                      <a:pPr marL="0" marR="0" algn="just">
                        <a:spcBef>
                          <a:spcPts val="0"/>
                        </a:spcBef>
                        <a:spcAft>
                          <a:spcPts val="0"/>
                        </a:spcAft>
                      </a:pPr>
                      <a:r>
                        <a:rPr lang="en-US" sz="650" b="0">
                          <a:effectLst/>
                          <a:latin typeface="Comic Sans MS" pitchFamily="66" charset="0"/>
                          <a:ea typeface="Calibri"/>
                          <a:cs typeface="Times New Roman"/>
                        </a:rPr>
                        <a:t> </a:t>
                      </a:r>
                    </a:p>
                  </a:txBody>
                  <a:tcPr marL="68580" marR="68580" marT="0" marB="0"/>
                </a:tc>
                <a:tc>
                  <a:txBody>
                    <a:bodyPr/>
                    <a:lstStyle/>
                    <a:p>
                      <a:pPr marL="0" marR="0" algn="just">
                        <a:spcBef>
                          <a:spcPts val="0"/>
                        </a:spcBef>
                        <a:spcAft>
                          <a:spcPts val="0"/>
                        </a:spcAft>
                      </a:pPr>
                      <a:r>
                        <a:rPr lang="en-US" sz="650" b="0" dirty="0">
                          <a:effectLst/>
                          <a:latin typeface="Comic Sans MS" pitchFamily="66" charset="0"/>
                          <a:ea typeface="Calibri"/>
                          <a:cs typeface="Times New Roman"/>
                        </a:rPr>
                        <a:t>BARDE JUNCTION ALONG JOS ROAD, KADUNA STATE.</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08151790089</a:t>
                      </a:r>
                    </a:p>
                  </a:txBody>
                  <a:tcPr marL="68580" marR="68580" marT="0" marB="0"/>
                </a:tc>
                <a:extLst>
                  <a:ext uri="{0D108BD9-81ED-4DB2-BD59-A6C34878D82A}">
                    <a16:rowId xmlns="" xmlns:a16="http://schemas.microsoft.com/office/drawing/2014/main" val="384292229"/>
                  </a:ext>
                </a:extLst>
              </a:tr>
              <a:tr h="99709">
                <a:tc>
                  <a:txBody>
                    <a:bodyPr/>
                    <a:lstStyle/>
                    <a:p>
                      <a:pPr marL="0" marR="0" algn="just">
                        <a:spcBef>
                          <a:spcPts val="0"/>
                        </a:spcBef>
                        <a:spcAft>
                          <a:spcPts val="0"/>
                        </a:spcAft>
                      </a:pPr>
                      <a:r>
                        <a:rPr lang="en-US" sz="650">
                          <a:effectLst/>
                          <a:latin typeface="Comic Sans MS"/>
                          <a:ea typeface="Calibri"/>
                          <a:cs typeface="Times New Roman"/>
                        </a:rPr>
                        <a:t>11</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11 </a:t>
                      </a:r>
                    </a:p>
                  </a:txBody>
                  <a:tcPr marL="68580" marR="68580" marT="0" marB="0"/>
                </a:tc>
                <a:tc>
                  <a:txBody>
                    <a:bodyPr/>
                    <a:lstStyle/>
                    <a:p>
                      <a:pPr marL="0" marR="0" algn="just">
                        <a:spcBef>
                          <a:spcPts val="0"/>
                        </a:spcBef>
                        <a:spcAft>
                          <a:spcPts val="0"/>
                        </a:spcAft>
                      </a:pPr>
                      <a:r>
                        <a:rPr lang="en-US" sz="650" b="0" dirty="0">
                          <a:effectLst/>
                          <a:latin typeface="Comic Sans MS" pitchFamily="66" charset="0"/>
                          <a:ea typeface="Calibri"/>
                          <a:cs typeface="Times New Roman"/>
                        </a:rPr>
                        <a:t>MARARABAN JAMA’A ROUND ABOUT, JOS. PLATEAU STATE.</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08151790090</a:t>
                      </a:r>
                    </a:p>
                  </a:txBody>
                  <a:tcPr marL="68580" marR="68580" marT="0" marB="0"/>
                </a:tc>
                <a:extLst>
                  <a:ext uri="{0D108BD9-81ED-4DB2-BD59-A6C34878D82A}">
                    <a16:rowId xmlns="" xmlns:a16="http://schemas.microsoft.com/office/drawing/2014/main" val="712951937"/>
                  </a:ext>
                </a:extLst>
              </a:tr>
              <a:tr h="199418">
                <a:tc>
                  <a:txBody>
                    <a:bodyPr/>
                    <a:lstStyle/>
                    <a:p>
                      <a:pPr marL="0" marR="0" algn="just">
                        <a:spcBef>
                          <a:spcPts val="0"/>
                        </a:spcBef>
                        <a:spcAft>
                          <a:spcPts val="0"/>
                        </a:spcAft>
                      </a:pPr>
                      <a:r>
                        <a:rPr lang="en-US" sz="650">
                          <a:effectLst/>
                          <a:latin typeface="Comic Sans MS"/>
                          <a:ea typeface="Calibri"/>
                          <a:cs typeface="Times New Roman"/>
                        </a:rPr>
                        <a:t>12</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12</a:t>
                      </a:r>
                    </a:p>
                    <a:p>
                      <a:pPr marL="0" marR="0" algn="just">
                        <a:spcBef>
                          <a:spcPts val="0"/>
                        </a:spcBef>
                        <a:spcAft>
                          <a:spcPts val="0"/>
                        </a:spcAft>
                      </a:pPr>
                      <a:r>
                        <a:rPr lang="en-US" sz="650" b="0">
                          <a:effectLst/>
                          <a:latin typeface="Comic Sans MS" pitchFamily="66" charset="0"/>
                          <a:ea typeface="Calibri"/>
                          <a:cs typeface="Times New Roman"/>
                        </a:rPr>
                        <a:t> </a:t>
                      </a:r>
                    </a:p>
                  </a:txBody>
                  <a:tcPr marL="68580" marR="68580" marT="0" marB="0"/>
                </a:tc>
                <a:tc>
                  <a:txBody>
                    <a:bodyPr/>
                    <a:lstStyle/>
                    <a:p>
                      <a:pPr marL="0" marR="0" algn="just">
                        <a:spcBef>
                          <a:spcPts val="0"/>
                        </a:spcBef>
                        <a:spcAft>
                          <a:spcPts val="0"/>
                        </a:spcAft>
                      </a:pPr>
                      <a:r>
                        <a:rPr lang="en-US" sz="650" b="0" dirty="0">
                          <a:effectLst/>
                          <a:latin typeface="Comic Sans MS" pitchFamily="66" charset="0"/>
                          <a:ea typeface="Calibri"/>
                          <a:cs typeface="Times New Roman"/>
                        </a:rPr>
                        <a:t>KUGBO, NYANYA ROAD BY KARU FLY OVER, ABUJA FCT.</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08151790091</a:t>
                      </a:r>
                    </a:p>
                  </a:txBody>
                  <a:tcPr marL="68580" marR="68580" marT="0" marB="0"/>
                </a:tc>
                <a:extLst>
                  <a:ext uri="{0D108BD9-81ED-4DB2-BD59-A6C34878D82A}">
                    <a16:rowId xmlns="" xmlns:a16="http://schemas.microsoft.com/office/drawing/2014/main" val="1048151214"/>
                  </a:ext>
                </a:extLst>
              </a:tr>
              <a:tr h="99709">
                <a:tc>
                  <a:txBody>
                    <a:bodyPr/>
                    <a:lstStyle/>
                    <a:p>
                      <a:pPr marL="0" marR="0" algn="just">
                        <a:spcBef>
                          <a:spcPts val="0"/>
                        </a:spcBef>
                        <a:spcAft>
                          <a:spcPts val="0"/>
                        </a:spcAft>
                      </a:pPr>
                      <a:r>
                        <a:rPr lang="en-US" sz="650">
                          <a:effectLst/>
                          <a:latin typeface="Comic Sans MS"/>
                          <a:ea typeface="Calibri"/>
                          <a:cs typeface="Times New Roman"/>
                        </a:rPr>
                        <a:t>13</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13</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GEGU, KOGI STATE.</a:t>
                      </a:r>
                    </a:p>
                  </a:txBody>
                  <a:tcPr marL="68580" marR="68580" marT="0" marB="0"/>
                </a:tc>
                <a:tc>
                  <a:txBody>
                    <a:bodyPr/>
                    <a:lstStyle/>
                    <a:p>
                      <a:pPr marL="0" marR="0" algn="just">
                        <a:spcBef>
                          <a:spcPts val="0"/>
                        </a:spcBef>
                        <a:spcAft>
                          <a:spcPts val="0"/>
                        </a:spcAft>
                      </a:pPr>
                      <a:r>
                        <a:rPr lang="en-US" sz="650" b="0" dirty="0">
                          <a:effectLst/>
                          <a:latin typeface="Comic Sans MS" pitchFamily="66" charset="0"/>
                          <a:ea typeface="Calibri"/>
                          <a:cs typeface="Times New Roman"/>
                        </a:rPr>
                        <a:t>08150654679</a:t>
                      </a:r>
                    </a:p>
                  </a:txBody>
                  <a:tcPr marL="68580" marR="68580" marT="0" marB="0"/>
                </a:tc>
                <a:extLst>
                  <a:ext uri="{0D108BD9-81ED-4DB2-BD59-A6C34878D82A}">
                    <a16:rowId xmlns="" xmlns:a16="http://schemas.microsoft.com/office/drawing/2014/main" val="3493376379"/>
                  </a:ext>
                </a:extLst>
              </a:tr>
              <a:tr h="99709">
                <a:tc>
                  <a:txBody>
                    <a:bodyPr/>
                    <a:lstStyle/>
                    <a:p>
                      <a:pPr marL="0" marR="0" algn="just">
                        <a:spcBef>
                          <a:spcPts val="0"/>
                        </a:spcBef>
                        <a:spcAft>
                          <a:spcPts val="0"/>
                        </a:spcAft>
                      </a:pPr>
                      <a:r>
                        <a:rPr lang="en-US" sz="650">
                          <a:effectLst/>
                          <a:latin typeface="Comic Sans MS"/>
                          <a:ea typeface="Calibri"/>
                          <a:cs typeface="Times New Roman"/>
                        </a:rPr>
                        <a:t>14</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14</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AIRPORT JUNCTION ALONG BAUCHI GOMBE ROAD, GOMBE STATE.</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08150654680</a:t>
                      </a:r>
                    </a:p>
                  </a:txBody>
                  <a:tcPr marL="68580" marR="68580" marT="0" marB="0"/>
                </a:tc>
                <a:extLst>
                  <a:ext uri="{0D108BD9-81ED-4DB2-BD59-A6C34878D82A}">
                    <a16:rowId xmlns="" xmlns:a16="http://schemas.microsoft.com/office/drawing/2014/main" val="493749727"/>
                  </a:ext>
                </a:extLst>
              </a:tr>
              <a:tr h="99709">
                <a:tc>
                  <a:txBody>
                    <a:bodyPr/>
                    <a:lstStyle/>
                    <a:p>
                      <a:pPr marL="0" marR="0" algn="just">
                        <a:spcBef>
                          <a:spcPts val="0"/>
                        </a:spcBef>
                        <a:spcAft>
                          <a:spcPts val="0"/>
                        </a:spcAft>
                      </a:pPr>
                      <a:r>
                        <a:rPr lang="en-US" sz="650">
                          <a:effectLst/>
                          <a:latin typeface="Comic Sans MS"/>
                          <a:ea typeface="Calibri"/>
                          <a:cs typeface="Times New Roman"/>
                        </a:rPr>
                        <a:t>15</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15 </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KATARI, KADUNA STATE.</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08150654681</a:t>
                      </a:r>
                    </a:p>
                  </a:txBody>
                  <a:tcPr marL="68580" marR="68580" marT="0" marB="0"/>
                </a:tc>
                <a:extLst>
                  <a:ext uri="{0D108BD9-81ED-4DB2-BD59-A6C34878D82A}">
                    <a16:rowId xmlns="" xmlns:a16="http://schemas.microsoft.com/office/drawing/2014/main" val="3672727092"/>
                  </a:ext>
                </a:extLst>
              </a:tr>
              <a:tr h="199418">
                <a:tc>
                  <a:txBody>
                    <a:bodyPr/>
                    <a:lstStyle/>
                    <a:p>
                      <a:pPr marL="0" marR="0" algn="just">
                        <a:spcBef>
                          <a:spcPts val="0"/>
                        </a:spcBef>
                        <a:spcAft>
                          <a:spcPts val="0"/>
                        </a:spcAft>
                      </a:pPr>
                      <a:r>
                        <a:rPr lang="en-US" sz="650">
                          <a:effectLst/>
                          <a:latin typeface="Comic Sans MS"/>
                          <a:ea typeface="Calibri"/>
                          <a:cs typeface="Times New Roman"/>
                        </a:rPr>
                        <a:t>16</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16</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ABAJI, FCT.</a:t>
                      </a:r>
                    </a:p>
                    <a:p>
                      <a:pPr marL="0" marR="0" algn="just">
                        <a:spcBef>
                          <a:spcPts val="0"/>
                        </a:spcBef>
                        <a:spcAft>
                          <a:spcPts val="0"/>
                        </a:spcAft>
                      </a:pPr>
                      <a:r>
                        <a:rPr lang="en-US" sz="650" b="0">
                          <a:effectLst/>
                          <a:latin typeface="Comic Sans MS" pitchFamily="66" charset="0"/>
                          <a:ea typeface="Calibri"/>
                          <a:cs typeface="Times New Roman"/>
                        </a:rPr>
                        <a:t> </a:t>
                      </a:r>
                    </a:p>
                  </a:txBody>
                  <a:tcPr marL="68580" marR="68580" marT="0" marB="0"/>
                </a:tc>
                <a:tc>
                  <a:txBody>
                    <a:bodyPr/>
                    <a:lstStyle/>
                    <a:p>
                      <a:pPr marL="0" marR="0" algn="just">
                        <a:spcBef>
                          <a:spcPts val="0"/>
                        </a:spcBef>
                        <a:spcAft>
                          <a:spcPts val="0"/>
                        </a:spcAft>
                      </a:pPr>
                      <a:r>
                        <a:rPr lang="en-US" sz="650" b="0" dirty="0">
                          <a:effectLst/>
                          <a:latin typeface="Comic Sans MS" pitchFamily="66" charset="0"/>
                          <a:ea typeface="Calibri"/>
                          <a:cs typeface="Times New Roman"/>
                        </a:rPr>
                        <a:t>08150654682</a:t>
                      </a:r>
                    </a:p>
                  </a:txBody>
                  <a:tcPr marL="68580" marR="68580" marT="0" marB="0"/>
                </a:tc>
                <a:extLst>
                  <a:ext uri="{0D108BD9-81ED-4DB2-BD59-A6C34878D82A}">
                    <a16:rowId xmlns="" xmlns:a16="http://schemas.microsoft.com/office/drawing/2014/main" val="1932674011"/>
                  </a:ext>
                </a:extLst>
              </a:tr>
              <a:tr h="99709">
                <a:tc>
                  <a:txBody>
                    <a:bodyPr/>
                    <a:lstStyle/>
                    <a:p>
                      <a:pPr marL="0" marR="0" algn="just">
                        <a:spcBef>
                          <a:spcPts val="0"/>
                        </a:spcBef>
                        <a:spcAft>
                          <a:spcPts val="0"/>
                        </a:spcAft>
                      </a:pPr>
                      <a:r>
                        <a:rPr lang="en-US" sz="650">
                          <a:effectLst/>
                          <a:latin typeface="Comic Sans MS"/>
                          <a:ea typeface="Calibri"/>
                          <a:cs typeface="Times New Roman"/>
                        </a:rPr>
                        <a:t>17</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17</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KUDU, NIGER STATE.</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08150654683</a:t>
                      </a:r>
                    </a:p>
                  </a:txBody>
                  <a:tcPr marL="68580" marR="68580" marT="0" marB="0"/>
                </a:tc>
                <a:extLst>
                  <a:ext uri="{0D108BD9-81ED-4DB2-BD59-A6C34878D82A}">
                    <a16:rowId xmlns="" xmlns:a16="http://schemas.microsoft.com/office/drawing/2014/main" val="648942886"/>
                  </a:ext>
                </a:extLst>
              </a:tr>
              <a:tr h="99709">
                <a:tc>
                  <a:txBody>
                    <a:bodyPr/>
                    <a:lstStyle/>
                    <a:p>
                      <a:pPr marL="0" marR="0" algn="just">
                        <a:spcBef>
                          <a:spcPts val="0"/>
                        </a:spcBef>
                        <a:spcAft>
                          <a:spcPts val="0"/>
                        </a:spcAft>
                      </a:pPr>
                      <a:r>
                        <a:rPr lang="en-US" sz="650">
                          <a:effectLst/>
                          <a:latin typeface="Comic Sans MS"/>
                          <a:ea typeface="Calibri"/>
                          <a:cs typeface="Times New Roman"/>
                        </a:rPr>
                        <a:t>18</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18</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OWAN ESEGIE, EDO STATE.</a:t>
                      </a:r>
                    </a:p>
                  </a:txBody>
                  <a:tcPr marL="68580" marR="68580" marT="0" marB="0"/>
                </a:tc>
                <a:tc>
                  <a:txBody>
                    <a:bodyPr/>
                    <a:lstStyle/>
                    <a:p>
                      <a:pPr marL="0" marR="0" algn="just">
                        <a:spcBef>
                          <a:spcPts val="0"/>
                        </a:spcBef>
                        <a:spcAft>
                          <a:spcPts val="0"/>
                        </a:spcAft>
                      </a:pPr>
                      <a:r>
                        <a:rPr lang="en-US" sz="650" b="0" dirty="0">
                          <a:effectLst/>
                          <a:latin typeface="Comic Sans MS" pitchFamily="66" charset="0"/>
                          <a:ea typeface="Calibri"/>
                          <a:cs typeface="Times New Roman"/>
                        </a:rPr>
                        <a:t>08150654684</a:t>
                      </a:r>
                    </a:p>
                  </a:txBody>
                  <a:tcPr marL="68580" marR="68580" marT="0" marB="0"/>
                </a:tc>
                <a:extLst>
                  <a:ext uri="{0D108BD9-81ED-4DB2-BD59-A6C34878D82A}">
                    <a16:rowId xmlns="" xmlns:a16="http://schemas.microsoft.com/office/drawing/2014/main" val="2778087757"/>
                  </a:ext>
                </a:extLst>
              </a:tr>
              <a:tr h="199418">
                <a:tc>
                  <a:txBody>
                    <a:bodyPr/>
                    <a:lstStyle/>
                    <a:p>
                      <a:pPr marL="0" marR="0" algn="just">
                        <a:spcBef>
                          <a:spcPts val="0"/>
                        </a:spcBef>
                        <a:spcAft>
                          <a:spcPts val="0"/>
                        </a:spcAft>
                      </a:pPr>
                      <a:r>
                        <a:rPr lang="en-US" sz="650">
                          <a:effectLst/>
                          <a:latin typeface="Comic Sans MS"/>
                          <a:ea typeface="Calibri"/>
                          <a:cs typeface="Times New Roman"/>
                        </a:rPr>
                        <a:t>19</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19</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IPETU IJESA, OSUN STATE.</a:t>
                      </a:r>
                    </a:p>
                    <a:p>
                      <a:pPr marL="0" marR="0" algn="just">
                        <a:spcBef>
                          <a:spcPts val="0"/>
                        </a:spcBef>
                        <a:spcAft>
                          <a:spcPts val="0"/>
                        </a:spcAft>
                      </a:pPr>
                      <a:r>
                        <a:rPr lang="en-US" sz="650" b="0">
                          <a:effectLst/>
                          <a:latin typeface="Comic Sans MS" pitchFamily="66" charset="0"/>
                          <a:ea typeface="Calibri"/>
                          <a:cs typeface="Times New Roman"/>
                        </a:rPr>
                        <a:t> </a:t>
                      </a:r>
                    </a:p>
                  </a:txBody>
                  <a:tcPr marL="68580" marR="68580" marT="0" marB="0"/>
                </a:tc>
                <a:tc>
                  <a:txBody>
                    <a:bodyPr/>
                    <a:lstStyle/>
                    <a:p>
                      <a:pPr marL="0" marR="0" algn="just">
                        <a:spcBef>
                          <a:spcPts val="0"/>
                        </a:spcBef>
                        <a:spcAft>
                          <a:spcPts val="0"/>
                        </a:spcAft>
                      </a:pPr>
                      <a:r>
                        <a:rPr lang="en-US" sz="650" b="0" dirty="0">
                          <a:effectLst/>
                          <a:latin typeface="Comic Sans MS" pitchFamily="66" charset="0"/>
                          <a:ea typeface="Calibri"/>
                          <a:cs typeface="Times New Roman"/>
                        </a:rPr>
                        <a:t>08150654685</a:t>
                      </a:r>
                    </a:p>
                  </a:txBody>
                  <a:tcPr marL="68580" marR="68580" marT="0" marB="0"/>
                </a:tc>
                <a:extLst>
                  <a:ext uri="{0D108BD9-81ED-4DB2-BD59-A6C34878D82A}">
                    <a16:rowId xmlns="" xmlns:a16="http://schemas.microsoft.com/office/drawing/2014/main" val="1106701021"/>
                  </a:ext>
                </a:extLst>
              </a:tr>
              <a:tr h="99709">
                <a:tc>
                  <a:txBody>
                    <a:bodyPr/>
                    <a:lstStyle/>
                    <a:p>
                      <a:pPr marL="0" marR="0" algn="just">
                        <a:spcBef>
                          <a:spcPts val="0"/>
                        </a:spcBef>
                        <a:spcAft>
                          <a:spcPts val="0"/>
                        </a:spcAft>
                      </a:pPr>
                      <a:r>
                        <a:rPr lang="en-US" sz="650">
                          <a:effectLst/>
                          <a:latin typeface="Comic Sans MS"/>
                          <a:ea typeface="Calibri"/>
                          <a:cs typeface="Times New Roman"/>
                        </a:rPr>
                        <a:t>20</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20 </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OWO JUNCTION, ONDO STATE.</a:t>
                      </a:r>
                    </a:p>
                  </a:txBody>
                  <a:tcPr marL="68580" marR="68580" marT="0" marB="0"/>
                </a:tc>
                <a:tc>
                  <a:txBody>
                    <a:bodyPr/>
                    <a:lstStyle/>
                    <a:p>
                      <a:pPr marL="0" marR="0" algn="just">
                        <a:spcBef>
                          <a:spcPts val="0"/>
                        </a:spcBef>
                        <a:spcAft>
                          <a:spcPts val="0"/>
                        </a:spcAft>
                      </a:pPr>
                      <a:r>
                        <a:rPr lang="en-US" sz="650" b="0" dirty="0">
                          <a:effectLst/>
                          <a:latin typeface="Comic Sans MS" pitchFamily="66" charset="0"/>
                          <a:ea typeface="Calibri"/>
                          <a:cs typeface="Times New Roman"/>
                        </a:rPr>
                        <a:t>08150564686</a:t>
                      </a:r>
                    </a:p>
                  </a:txBody>
                  <a:tcPr marL="68580" marR="68580" marT="0" marB="0"/>
                </a:tc>
                <a:extLst>
                  <a:ext uri="{0D108BD9-81ED-4DB2-BD59-A6C34878D82A}">
                    <a16:rowId xmlns="" xmlns:a16="http://schemas.microsoft.com/office/drawing/2014/main" val="3758534489"/>
                  </a:ext>
                </a:extLst>
              </a:tr>
              <a:tr h="199418">
                <a:tc>
                  <a:txBody>
                    <a:bodyPr/>
                    <a:lstStyle/>
                    <a:p>
                      <a:pPr marL="0" marR="0" algn="just">
                        <a:spcBef>
                          <a:spcPts val="0"/>
                        </a:spcBef>
                        <a:spcAft>
                          <a:spcPts val="0"/>
                        </a:spcAft>
                      </a:pPr>
                      <a:r>
                        <a:rPr lang="en-US" sz="650">
                          <a:effectLst/>
                          <a:latin typeface="Comic Sans MS"/>
                          <a:ea typeface="Calibri"/>
                          <a:cs typeface="Times New Roman"/>
                        </a:rPr>
                        <a:t>21</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21 </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ILARA MOKIN, ONDO STATE.</a:t>
                      </a:r>
                    </a:p>
                    <a:p>
                      <a:pPr marL="0" marR="0" algn="just">
                        <a:spcBef>
                          <a:spcPts val="0"/>
                        </a:spcBef>
                        <a:spcAft>
                          <a:spcPts val="0"/>
                        </a:spcAft>
                      </a:pPr>
                      <a:r>
                        <a:rPr lang="en-US" sz="650" b="0">
                          <a:effectLst/>
                          <a:latin typeface="Comic Sans MS" pitchFamily="66" charset="0"/>
                          <a:ea typeface="Calibri"/>
                          <a:cs typeface="Times New Roman"/>
                        </a:rPr>
                        <a:t> </a:t>
                      </a:r>
                    </a:p>
                  </a:txBody>
                  <a:tcPr marL="68580" marR="68580" marT="0" marB="0"/>
                </a:tc>
                <a:tc>
                  <a:txBody>
                    <a:bodyPr/>
                    <a:lstStyle/>
                    <a:p>
                      <a:pPr marL="0" marR="0" algn="just">
                        <a:spcBef>
                          <a:spcPts val="0"/>
                        </a:spcBef>
                        <a:spcAft>
                          <a:spcPts val="0"/>
                        </a:spcAft>
                      </a:pPr>
                      <a:r>
                        <a:rPr lang="en-US" sz="650" b="0" dirty="0">
                          <a:effectLst/>
                          <a:latin typeface="Comic Sans MS" pitchFamily="66" charset="0"/>
                          <a:ea typeface="Calibri"/>
                          <a:cs typeface="Times New Roman"/>
                        </a:rPr>
                        <a:t>08150564687</a:t>
                      </a:r>
                    </a:p>
                  </a:txBody>
                  <a:tcPr marL="68580" marR="68580" marT="0" marB="0"/>
                </a:tc>
                <a:extLst>
                  <a:ext uri="{0D108BD9-81ED-4DB2-BD59-A6C34878D82A}">
                    <a16:rowId xmlns="" xmlns:a16="http://schemas.microsoft.com/office/drawing/2014/main" val="3257824267"/>
                  </a:ext>
                </a:extLst>
              </a:tr>
              <a:tr h="99709">
                <a:tc>
                  <a:txBody>
                    <a:bodyPr/>
                    <a:lstStyle/>
                    <a:p>
                      <a:pPr marL="0" marR="0" algn="just">
                        <a:spcBef>
                          <a:spcPts val="0"/>
                        </a:spcBef>
                        <a:spcAft>
                          <a:spcPts val="0"/>
                        </a:spcAft>
                      </a:pPr>
                      <a:r>
                        <a:rPr lang="en-US" sz="650">
                          <a:effectLst/>
                          <a:latin typeface="Comic Sans MS"/>
                          <a:ea typeface="Calibri"/>
                          <a:cs typeface="Times New Roman"/>
                        </a:rPr>
                        <a:t>22</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22</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SHUWARIN, JIGAWA STATE.</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08058298541</a:t>
                      </a:r>
                    </a:p>
                  </a:txBody>
                  <a:tcPr marL="68580" marR="68580" marT="0" marB="0"/>
                </a:tc>
                <a:extLst>
                  <a:ext uri="{0D108BD9-81ED-4DB2-BD59-A6C34878D82A}">
                    <a16:rowId xmlns="" xmlns:a16="http://schemas.microsoft.com/office/drawing/2014/main" val="4222992095"/>
                  </a:ext>
                </a:extLst>
              </a:tr>
              <a:tr h="99709">
                <a:tc>
                  <a:txBody>
                    <a:bodyPr/>
                    <a:lstStyle/>
                    <a:p>
                      <a:pPr marL="0" marR="0" algn="just">
                        <a:spcBef>
                          <a:spcPts val="0"/>
                        </a:spcBef>
                        <a:spcAft>
                          <a:spcPts val="0"/>
                        </a:spcAft>
                      </a:pPr>
                      <a:r>
                        <a:rPr lang="en-US" sz="650">
                          <a:effectLst/>
                          <a:latin typeface="Comic Sans MS"/>
                          <a:ea typeface="Calibri"/>
                          <a:cs typeface="Times New Roman"/>
                        </a:rPr>
                        <a:t>23</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23</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AIR PORT ROAD, ILORIN, KWARA STATE.</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08058298542</a:t>
                      </a:r>
                    </a:p>
                  </a:txBody>
                  <a:tcPr marL="68580" marR="68580" marT="0" marB="0"/>
                </a:tc>
                <a:extLst>
                  <a:ext uri="{0D108BD9-81ED-4DB2-BD59-A6C34878D82A}">
                    <a16:rowId xmlns="" xmlns:a16="http://schemas.microsoft.com/office/drawing/2014/main" val="739681542"/>
                  </a:ext>
                </a:extLst>
              </a:tr>
              <a:tr h="99709">
                <a:tc>
                  <a:txBody>
                    <a:bodyPr/>
                    <a:lstStyle/>
                    <a:p>
                      <a:pPr marL="0" marR="0" algn="just">
                        <a:spcBef>
                          <a:spcPts val="0"/>
                        </a:spcBef>
                        <a:spcAft>
                          <a:spcPts val="0"/>
                        </a:spcAft>
                      </a:pPr>
                      <a:r>
                        <a:rPr lang="en-US" sz="650">
                          <a:effectLst/>
                          <a:latin typeface="Comic Sans MS"/>
                          <a:ea typeface="Calibri"/>
                          <a:cs typeface="Times New Roman"/>
                        </a:rPr>
                        <a:t>24</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24</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MUTUM BIYU, TARABA STATE.</a:t>
                      </a:r>
                    </a:p>
                  </a:txBody>
                  <a:tcPr marL="68580" marR="68580" marT="0" marB="0"/>
                </a:tc>
                <a:tc>
                  <a:txBody>
                    <a:bodyPr/>
                    <a:lstStyle/>
                    <a:p>
                      <a:pPr marL="0" marR="0" algn="just">
                        <a:spcBef>
                          <a:spcPts val="0"/>
                        </a:spcBef>
                        <a:spcAft>
                          <a:spcPts val="0"/>
                        </a:spcAft>
                      </a:pPr>
                      <a:r>
                        <a:rPr lang="en-US" sz="650" b="0" dirty="0">
                          <a:effectLst/>
                          <a:latin typeface="Comic Sans MS" pitchFamily="66" charset="0"/>
                          <a:ea typeface="Calibri"/>
                          <a:cs typeface="Times New Roman"/>
                        </a:rPr>
                        <a:t>08058298543</a:t>
                      </a:r>
                    </a:p>
                  </a:txBody>
                  <a:tcPr marL="68580" marR="68580" marT="0" marB="0"/>
                </a:tc>
                <a:extLst>
                  <a:ext uri="{0D108BD9-81ED-4DB2-BD59-A6C34878D82A}">
                    <a16:rowId xmlns="" xmlns:a16="http://schemas.microsoft.com/office/drawing/2014/main" val="3308165939"/>
                  </a:ext>
                </a:extLst>
              </a:tr>
              <a:tr h="199418">
                <a:tc>
                  <a:txBody>
                    <a:bodyPr/>
                    <a:lstStyle/>
                    <a:p>
                      <a:pPr marL="0" marR="0" algn="just">
                        <a:spcBef>
                          <a:spcPts val="0"/>
                        </a:spcBef>
                        <a:spcAft>
                          <a:spcPts val="0"/>
                        </a:spcAft>
                      </a:pPr>
                      <a:r>
                        <a:rPr lang="en-US" sz="650">
                          <a:effectLst/>
                          <a:latin typeface="Comic Sans MS"/>
                          <a:ea typeface="Calibri"/>
                          <a:cs typeface="Times New Roman"/>
                        </a:rPr>
                        <a:t>25</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ZEBRA 25</a:t>
                      </a:r>
                    </a:p>
                  </a:txBody>
                  <a:tcPr marL="68580" marR="68580" marT="0" marB="0"/>
                </a:tc>
                <a:tc>
                  <a:txBody>
                    <a:bodyPr/>
                    <a:lstStyle/>
                    <a:p>
                      <a:pPr marL="0" marR="0" algn="just">
                        <a:spcBef>
                          <a:spcPts val="0"/>
                        </a:spcBef>
                        <a:spcAft>
                          <a:spcPts val="0"/>
                        </a:spcAft>
                      </a:pPr>
                      <a:r>
                        <a:rPr lang="en-US" sz="650" b="0">
                          <a:effectLst/>
                          <a:latin typeface="Comic Sans MS" pitchFamily="66" charset="0"/>
                          <a:ea typeface="Calibri"/>
                          <a:cs typeface="Times New Roman"/>
                        </a:rPr>
                        <a:t>BY WOLE SOYINKA FRSC HOUSING ESTATE SIGN POST GOSHEN, NASARAWA STATE.</a:t>
                      </a:r>
                    </a:p>
                  </a:txBody>
                  <a:tcPr marL="68580" marR="68580" marT="0" marB="0"/>
                </a:tc>
                <a:tc>
                  <a:txBody>
                    <a:bodyPr/>
                    <a:lstStyle/>
                    <a:p>
                      <a:pPr marL="0" marR="0" algn="just">
                        <a:spcBef>
                          <a:spcPts val="0"/>
                        </a:spcBef>
                        <a:spcAft>
                          <a:spcPts val="0"/>
                        </a:spcAft>
                      </a:pPr>
                      <a:r>
                        <a:rPr lang="en-US" sz="650" b="0" dirty="0">
                          <a:effectLst/>
                          <a:latin typeface="Comic Sans MS" pitchFamily="66" charset="0"/>
                          <a:ea typeface="Calibri"/>
                          <a:cs typeface="Times New Roman"/>
                        </a:rPr>
                        <a:t>09053976950</a:t>
                      </a:r>
                    </a:p>
                  </a:txBody>
                  <a:tcPr marL="68580" marR="68580" marT="0" marB="0"/>
                </a:tc>
                <a:extLst>
                  <a:ext uri="{0D108BD9-81ED-4DB2-BD59-A6C34878D82A}">
                    <a16:rowId xmlns="" xmlns:a16="http://schemas.microsoft.com/office/drawing/2014/main" val="1717626668"/>
                  </a:ext>
                </a:extLst>
              </a:tr>
              <a:tr h="199418">
                <a:tc>
                  <a:txBody>
                    <a:bodyPr/>
                    <a:lstStyle/>
                    <a:p>
                      <a:pPr marL="0" marR="0" algn="just">
                        <a:spcBef>
                          <a:spcPts val="0"/>
                        </a:spcBef>
                        <a:spcAft>
                          <a:spcPts val="0"/>
                        </a:spcAft>
                      </a:pPr>
                      <a:r>
                        <a:rPr lang="en-US" sz="650">
                          <a:effectLst/>
                          <a:latin typeface="Comic Sans MS"/>
                          <a:ea typeface="Calibri"/>
                          <a:cs typeface="Times New Roman"/>
                        </a:rPr>
                        <a:t>26</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a:effectLst/>
                          <a:latin typeface="Comic Sans MS"/>
                          <a:ea typeface="Calibri"/>
                          <a:cs typeface="Times New Roman"/>
                        </a:rPr>
                        <a:t>ZEBRA 26</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dirty="0">
                          <a:effectLst/>
                          <a:latin typeface="Comic Sans MS"/>
                          <a:ea typeface="Calibri"/>
                          <a:cs typeface="Times New Roman"/>
                        </a:rPr>
                        <a:t>CHAM, GOMBE SATATE.</a:t>
                      </a:r>
                      <a:endParaRPr lang="en-US" sz="650" dirty="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a:effectLst/>
                          <a:latin typeface="Comic Sans MS"/>
                          <a:ea typeface="Calibri"/>
                          <a:cs typeface="Times New Roman"/>
                        </a:rPr>
                        <a:t>09053976951</a:t>
                      </a:r>
                      <a:endParaRPr lang="en-US" sz="650">
                        <a:effectLst/>
                        <a:latin typeface="Calibri"/>
                        <a:ea typeface="Calibri"/>
                        <a:cs typeface="Times New Roman"/>
                      </a:endParaRPr>
                    </a:p>
                    <a:p>
                      <a:pPr marL="0" marR="0" algn="just">
                        <a:spcBef>
                          <a:spcPts val="0"/>
                        </a:spcBef>
                        <a:spcAft>
                          <a:spcPts val="0"/>
                        </a:spcAft>
                      </a:pPr>
                      <a:r>
                        <a:rPr lang="en-US" sz="650">
                          <a:effectLst/>
                          <a:latin typeface="Comic Sans MS"/>
                          <a:ea typeface="Calibri"/>
                          <a:cs typeface="Times New Roman"/>
                        </a:rPr>
                        <a:t> </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1769980607"/>
                  </a:ext>
                </a:extLst>
              </a:tr>
              <a:tr h="199418">
                <a:tc>
                  <a:txBody>
                    <a:bodyPr/>
                    <a:lstStyle/>
                    <a:p>
                      <a:pPr marL="0" marR="0">
                        <a:lnSpc>
                          <a:spcPct val="115000"/>
                        </a:lnSpc>
                        <a:spcBef>
                          <a:spcPts val="0"/>
                        </a:spcBef>
                        <a:spcAft>
                          <a:spcPts val="0"/>
                        </a:spcAft>
                      </a:pPr>
                      <a:r>
                        <a:rPr lang="en-US" sz="650">
                          <a:effectLst/>
                          <a:latin typeface="Comic Sans MS"/>
                          <a:ea typeface="Calibri"/>
                          <a:cs typeface="Times New Roman"/>
                        </a:rPr>
                        <a:t>27</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27</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DOKA, KADUNA STATE</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09053976952</a:t>
                      </a:r>
                      <a:endParaRPr lang="en-US" sz="650">
                        <a:effectLst/>
                        <a:latin typeface="Calibri"/>
                        <a:ea typeface="Calibri"/>
                        <a:cs typeface="Times New Roman"/>
                      </a:endParaRPr>
                    </a:p>
                    <a:p>
                      <a:pPr marL="0" marR="0">
                        <a:lnSpc>
                          <a:spcPct val="115000"/>
                        </a:lnSpc>
                        <a:spcBef>
                          <a:spcPts val="0"/>
                        </a:spcBef>
                        <a:spcAft>
                          <a:spcPts val="0"/>
                        </a:spcAft>
                      </a:pPr>
                      <a:r>
                        <a:rPr lang="en-US" sz="650">
                          <a:effectLst/>
                          <a:latin typeface="Comic Sans MS"/>
                          <a:ea typeface="Calibri"/>
                          <a:cs typeface="Times New Roman"/>
                        </a:rPr>
                        <a:t> </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41987391"/>
                  </a:ext>
                </a:extLst>
              </a:tr>
              <a:tr h="199418">
                <a:tc>
                  <a:txBody>
                    <a:bodyPr/>
                    <a:lstStyle/>
                    <a:p>
                      <a:pPr marL="0" marR="0">
                        <a:lnSpc>
                          <a:spcPct val="115000"/>
                        </a:lnSpc>
                        <a:spcBef>
                          <a:spcPts val="0"/>
                        </a:spcBef>
                        <a:spcAft>
                          <a:spcPts val="0"/>
                        </a:spcAft>
                      </a:pPr>
                      <a:r>
                        <a:rPr lang="en-US" sz="650">
                          <a:effectLst/>
                          <a:latin typeface="Comic Sans MS"/>
                          <a:ea typeface="Calibri"/>
                          <a:cs typeface="Times New Roman"/>
                        </a:rPr>
                        <a:t>28</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28</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dirty="0">
                          <a:effectLst/>
                          <a:latin typeface="Comic Sans MS"/>
                          <a:ea typeface="Calibri"/>
                          <a:cs typeface="Times New Roman"/>
                        </a:rPr>
                        <a:t>JOS BY-PASS,  PLATEAU STATE</a:t>
                      </a:r>
                      <a:endParaRPr lang="en-US" sz="65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09053976953</a:t>
                      </a:r>
                      <a:endParaRPr lang="en-US" sz="650">
                        <a:effectLst/>
                        <a:latin typeface="Calibri"/>
                        <a:ea typeface="Calibri"/>
                        <a:cs typeface="Times New Roman"/>
                      </a:endParaRPr>
                    </a:p>
                    <a:p>
                      <a:pPr marL="0" marR="0">
                        <a:lnSpc>
                          <a:spcPct val="115000"/>
                        </a:lnSpc>
                        <a:spcBef>
                          <a:spcPts val="0"/>
                        </a:spcBef>
                        <a:spcAft>
                          <a:spcPts val="0"/>
                        </a:spcAft>
                      </a:pPr>
                      <a:r>
                        <a:rPr lang="en-US" sz="650">
                          <a:effectLst/>
                          <a:latin typeface="Comic Sans MS"/>
                          <a:ea typeface="Calibri"/>
                          <a:cs typeface="Times New Roman"/>
                        </a:rPr>
                        <a:t> </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2500570423"/>
                  </a:ext>
                </a:extLst>
              </a:tr>
              <a:tr h="199418">
                <a:tc>
                  <a:txBody>
                    <a:bodyPr/>
                    <a:lstStyle/>
                    <a:p>
                      <a:pPr marL="0" marR="0">
                        <a:lnSpc>
                          <a:spcPct val="115000"/>
                        </a:lnSpc>
                        <a:spcBef>
                          <a:spcPts val="0"/>
                        </a:spcBef>
                        <a:spcAft>
                          <a:spcPts val="0"/>
                        </a:spcAft>
                      </a:pPr>
                      <a:r>
                        <a:rPr lang="en-US" sz="650">
                          <a:effectLst/>
                          <a:latin typeface="Comic Sans MS"/>
                          <a:ea typeface="Calibri"/>
                          <a:cs typeface="Times New Roman"/>
                        </a:rPr>
                        <a:t>29</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29</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ALKALERI, BAUCHI STATE</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09053976954</a:t>
                      </a:r>
                      <a:endParaRPr lang="en-US" sz="650">
                        <a:effectLst/>
                        <a:latin typeface="Calibri"/>
                        <a:ea typeface="Calibri"/>
                        <a:cs typeface="Times New Roman"/>
                      </a:endParaRPr>
                    </a:p>
                    <a:p>
                      <a:pPr marL="0" marR="0">
                        <a:lnSpc>
                          <a:spcPct val="115000"/>
                        </a:lnSpc>
                        <a:spcBef>
                          <a:spcPts val="0"/>
                        </a:spcBef>
                        <a:spcAft>
                          <a:spcPts val="0"/>
                        </a:spcAft>
                      </a:pPr>
                      <a:r>
                        <a:rPr lang="en-US" sz="650">
                          <a:effectLst/>
                          <a:latin typeface="Comic Sans MS"/>
                          <a:ea typeface="Calibri"/>
                          <a:cs typeface="Times New Roman"/>
                        </a:rPr>
                        <a:t> </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3917065283"/>
                  </a:ext>
                </a:extLst>
              </a:tr>
              <a:tr h="199418">
                <a:tc>
                  <a:txBody>
                    <a:bodyPr/>
                    <a:lstStyle/>
                    <a:p>
                      <a:pPr marL="0" marR="0">
                        <a:lnSpc>
                          <a:spcPct val="115000"/>
                        </a:lnSpc>
                        <a:spcBef>
                          <a:spcPts val="0"/>
                        </a:spcBef>
                        <a:spcAft>
                          <a:spcPts val="0"/>
                        </a:spcAft>
                      </a:pPr>
                      <a:r>
                        <a:rPr lang="en-US" sz="650">
                          <a:effectLst/>
                          <a:latin typeface="Comic Sans MS"/>
                          <a:ea typeface="Calibri"/>
                          <a:cs typeface="Times New Roman"/>
                        </a:rPr>
                        <a:t>30</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30</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TORO/MAGAMA, BAUCHI STATE</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09053976955</a:t>
                      </a:r>
                      <a:endParaRPr lang="en-US" sz="650">
                        <a:effectLst/>
                        <a:latin typeface="Calibri"/>
                        <a:ea typeface="Calibri"/>
                        <a:cs typeface="Times New Roman"/>
                      </a:endParaRPr>
                    </a:p>
                    <a:p>
                      <a:pPr marL="0" marR="0">
                        <a:lnSpc>
                          <a:spcPct val="115000"/>
                        </a:lnSpc>
                        <a:spcBef>
                          <a:spcPts val="0"/>
                        </a:spcBef>
                        <a:spcAft>
                          <a:spcPts val="0"/>
                        </a:spcAft>
                      </a:pPr>
                      <a:r>
                        <a:rPr lang="en-US" sz="650">
                          <a:effectLst/>
                          <a:latin typeface="Comic Sans MS"/>
                          <a:ea typeface="Calibri"/>
                          <a:cs typeface="Times New Roman"/>
                        </a:rPr>
                        <a:t> </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3330760528"/>
                  </a:ext>
                </a:extLst>
              </a:tr>
              <a:tr h="199418">
                <a:tc>
                  <a:txBody>
                    <a:bodyPr/>
                    <a:lstStyle/>
                    <a:p>
                      <a:pPr marL="0" marR="0">
                        <a:lnSpc>
                          <a:spcPct val="115000"/>
                        </a:lnSpc>
                        <a:spcBef>
                          <a:spcPts val="0"/>
                        </a:spcBef>
                        <a:spcAft>
                          <a:spcPts val="0"/>
                        </a:spcAft>
                      </a:pPr>
                      <a:r>
                        <a:rPr lang="en-US" sz="650">
                          <a:effectLst/>
                          <a:latin typeface="Comic Sans MS"/>
                          <a:ea typeface="Calibri"/>
                          <a:cs typeface="Times New Roman"/>
                        </a:rPr>
                        <a:t>31</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31</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ABAKALIKI, EBONYI STATE</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09053976956</a:t>
                      </a:r>
                      <a:endParaRPr lang="en-US" sz="650">
                        <a:effectLst/>
                        <a:latin typeface="Calibri"/>
                        <a:ea typeface="Calibri"/>
                        <a:cs typeface="Times New Roman"/>
                      </a:endParaRPr>
                    </a:p>
                    <a:p>
                      <a:pPr marL="0" marR="0">
                        <a:lnSpc>
                          <a:spcPct val="115000"/>
                        </a:lnSpc>
                        <a:spcBef>
                          <a:spcPts val="0"/>
                        </a:spcBef>
                        <a:spcAft>
                          <a:spcPts val="0"/>
                        </a:spcAft>
                      </a:pPr>
                      <a:r>
                        <a:rPr lang="en-US" sz="650">
                          <a:effectLst/>
                          <a:latin typeface="Comic Sans MS"/>
                          <a:ea typeface="Calibri"/>
                          <a:cs typeface="Times New Roman"/>
                        </a:rPr>
                        <a:t> </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1657687757"/>
                  </a:ext>
                </a:extLst>
              </a:tr>
              <a:tr h="199418">
                <a:tc>
                  <a:txBody>
                    <a:bodyPr/>
                    <a:lstStyle/>
                    <a:p>
                      <a:pPr marL="0" marR="0">
                        <a:lnSpc>
                          <a:spcPct val="115000"/>
                        </a:lnSpc>
                        <a:spcBef>
                          <a:spcPts val="0"/>
                        </a:spcBef>
                        <a:spcAft>
                          <a:spcPts val="0"/>
                        </a:spcAft>
                      </a:pPr>
                      <a:r>
                        <a:rPr lang="en-US" sz="650">
                          <a:effectLst/>
                          <a:latin typeface="Comic Sans MS"/>
                          <a:ea typeface="Calibri"/>
                          <a:cs typeface="Times New Roman"/>
                        </a:rPr>
                        <a:t>33</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32</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a:effectLst/>
                          <a:latin typeface="Comic Sans MS"/>
                          <a:ea typeface="Calibri"/>
                          <a:cs typeface="Times New Roman"/>
                        </a:rPr>
                        <a:t>ABAKALIKI ROAD, ENUGU STATE</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09053976957</a:t>
                      </a:r>
                      <a:endParaRPr lang="en-US" sz="650">
                        <a:effectLst/>
                        <a:latin typeface="Calibri"/>
                        <a:ea typeface="Calibri"/>
                        <a:cs typeface="Times New Roman"/>
                      </a:endParaRPr>
                    </a:p>
                    <a:p>
                      <a:pPr marL="0" marR="0">
                        <a:lnSpc>
                          <a:spcPct val="115000"/>
                        </a:lnSpc>
                        <a:spcBef>
                          <a:spcPts val="0"/>
                        </a:spcBef>
                        <a:spcAft>
                          <a:spcPts val="0"/>
                        </a:spcAft>
                      </a:pPr>
                      <a:r>
                        <a:rPr lang="en-US" sz="650">
                          <a:effectLst/>
                          <a:latin typeface="Comic Sans MS"/>
                          <a:ea typeface="Calibri"/>
                          <a:cs typeface="Times New Roman"/>
                        </a:rPr>
                        <a:t> </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607602314"/>
                  </a:ext>
                </a:extLst>
              </a:tr>
              <a:tr h="199418">
                <a:tc>
                  <a:txBody>
                    <a:bodyPr/>
                    <a:lstStyle/>
                    <a:p>
                      <a:pPr marL="0" marR="0">
                        <a:lnSpc>
                          <a:spcPct val="115000"/>
                        </a:lnSpc>
                        <a:spcBef>
                          <a:spcPts val="0"/>
                        </a:spcBef>
                        <a:spcAft>
                          <a:spcPts val="0"/>
                        </a:spcAft>
                      </a:pPr>
                      <a:r>
                        <a:rPr lang="en-US" sz="650">
                          <a:effectLst/>
                          <a:latin typeface="Comic Sans MS"/>
                          <a:ea typeface="Calibri"/>
                          <a:cs typeface="Times New Roman"/>
                        </a:rPr>
                        <a:t>33</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33</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a:effectLst/>
                          <a:latin typeface="Comic Sans MS"/>
                          <a:ea typeface="Calibri"/>
                          <a:cs typeface="Times New Roman"/>
                        </a:rPr>
                        <a:t>YAHE, CROSS RIVER STATE</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09053976958</a:t>
                      </a:r>
                      <a:endParaRPr lang="en-US" sz="650">
                        <a:effectLst/>
                        <a:latin typeface="Calibri"/>
                        <a:ea typeface="Calibri"/>
                        <a:cs typeface="Times New Roman"/>
                      </a:endParaRPr>
                    </a:p>
                    <a:p>
                      <a:pPr marL="0" marR="0">
                        <a:lnSpc>
                          <a:spcPct val="115000"/>
                        </a:lnSpc>
                        <a:spcBef>
                          <a:spcPts val="0"/>
                        </a:spcBef>
                        <a:spcAft>
                          <a:spcPts val="0"/>
                        </a:spcAft>
                      </a:pPr>
                      <a:r>
                        <a:rPr lang="en-US" sz="650">
                          <a:effectLst/>
                          <a:latin typeface="Comic Sans MS"/>
                          <a:ea typeface="Calibri"/>
                          <a:cs typeface="Times New Roman"/>
                        </a:rPr>
                        <a:t> </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1969166265"/>
                  </a:ext>
                </a:extLst>
              </a:tr>
              <a:tr h="199418">
                <a:tc>
                  <a:txBody>
                    <a:bodyPr/>
                    <a:lstStyle/>
                    <a:p>
                      <a:pPr marL="0" marR="0">
                        <a:lnSpc>
                          <a:spcPct val="115000"/>
                        </a:lnSpc>
                        <a:spcBef>
                          <a:spcPts val="0"/>
                        </a:spcBef>
                        <a:spcAft>
                          <a:spcPts val="0"/>
                        </a:spcAft>
                      </a:pPr>
                      <a:r>
                        <a:rPr lang="en-US" sz="650">
                          <a:effectLst/>
                          <a:latin typeface="Comic Sans MS"/>
                          <a:ea typeface="Calibri"/>
                          <a:cs typeface="Times New Roman"/>
                        </a:rPr>
                        <a:t>34</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ZEBRA34</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a:effectLst/>
                          <a:latin typeface="Comic Sans MS"/>
                          <a:ea typeface="Calibri"/>
                          <a:cs typeface="Times New Roman"/>
                        </a:rPr>
                        <a:t>ZUBA, FCT</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09053976959</a:t>
                      </a:r>
                      <a:endParaRPr lang="en-US" sz="650">
                        <a:effectLst/>
                        <a:latin typeface="Calibri"/>
                        <a:ea typeface="Calibri"/>
                        <a:cs typeface="Times New Roman"/>
                      </a:endParaRPr>
                    </a:p>
                    <a:p>
                      <a:pPr marL="0" marR="0">
                        <a:lnSpc>
                          <a:spcPct val="115000"/>
                        </a:lnSpc>
                        <a:spcBef>
                          <a:spcPts val="0"/>
                        </a:spcBef>
                        <a:spcAft>
                          <a:spcPts val="0"/>
                        </a:spcAft>
                      </a:pPr>
                      <a:r>
                        <a:rPr lang="en-US" sz="650">
                          <a:effectLst/>
                          <a:latin typeface="Comic Sans MS"/>
                          <a:ea typeface="Calibri"/>
                          <a:cs typeface="Times New Roman"/>
                        </a:rPr>
                        <a:t> </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275288853"/>
                  </a:ext>
                </a:extLst>
              </a:tr>
              <a:tr h="199418">
                <a:tc>
                  <a:txBody>
                    <a:bodyPr/>
                    <a:lstStyle/>
                    <a:p>
                      <a:pPr marL="0" marR="0">
                        <a:lnSpc>
                          <a:spcPct val="115000"/>
                        </a:lnSpc>
                        <a:spcBef>
                          <a:spcPts val="0"/>
                        </a:spcBef>
                        <a:spcAft>
                          <a:spcPts val="0"/>
                        </a:spcAft>
                      </a:pPr>
                      <a:r>
                        <a:rPr lang="en-US" sz="650">
                          <a:effectLst/>
                          <a:latin typeface="Comic Sans MS"/>
                          <a:ea typeface="Calibri"/>
                          <a:cs typeface="Times New Roman"/>
                        </a:rPr>
                        <a:t>35</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35</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a:effectLst/>
                          <a:latin typeface="Comic Sans MS"/>
                          <a:ea typeface="Calibri"/>
                          <a:cs typeface="Times New Roman"/>
                        </a:rPr>
                        <a:t>ZARIA TOLL GATE, KADUNA STATE</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09053976960</a:t>
                      </a:r>
                      <a:endParaRPr lang="en-US" sz="650">
                        <a:effectLst/>
                        <a:latin typeface="Calibri"/>
                        <a:ea typeface="Calibri"/>
                        <a:cs typeface="Times New Roman"/>
                      </a:endParaRPr>
                    </a:p>
                    <a:p>
                      <a:pPr marL="0" marR="0">
                        <a:lnSpc>
                          <a:spcPct val="115000"/>
                        </a:lnSpc>
                        <a:spcBef>
                          <a:spcPts val="0"/>
                        </a:spcBef>
                        <a:spcAft>
                          <a:spcPts val="0"/>
                        </a:spcAft>
                      </a:pPr>
                      <a:r>
                        <a:rPr lang="en-US" sz="650">
                          <a:effectLst/>
                          <a:latin typeface="Comic Sans MS"/>
                          <a:ea typeface="Calibri"/>
                          <a:cs typeface="Times New Roman"/>
                        </a:rPr>
                        <a:t> </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1970390539"/>
                  </a:ext>
                </a:extLst>
              </a:tr>
              <a:tr h="99709">
                <a:tc>
                  <a:txBody>
                    <a:bodyPr/>
                    <a:lstStyle/>
                    <a:p>
                      <a:pPr marL="0" marR="0">
                        <a:lnSpc>
                          <a:spcPct val="115000"/>
                        </a:lnSpc>
                        <a:spcBef>
                          <a:spcPts val="0"/>
                        </a:spcBef>
                        <a:spcAft>
                          <a:spcPts val="0"/>
                        </a:spcAft>
                      </a:pPr>
                      <a:r>
                        <a:rPr lang="en-US" sz="650">
                          <a:effectLst/>
                          <a:latin typeface="Comic Sans MS"/>
                          <a:ea typeface="Calibri"/>
                          <a:cs typeface="Times New Roman"/>
                        </a:rPr>
                        <a:t>36</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36</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a:effectLst/>
                          <a:latin typeface="Comic Sans MS"/>
                          <a:ea typeface="Calibri"/>
                          <a:cs typeface="Times New Roman"/>
                        </a:rPr>
                        <a:t>CHIROMAWA, KANO STATE</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09053976961</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2215307789"/>
                  </a:ext>
                </a:extLst>
              </a:tr>
              <a:tr h="199418">
                <a:tc>
                  <a:txBody>
                    <a:bodyPr/>
                    <a:lstStyle/>
                    <a:p>
                      <a:pPr marL="0" marR="0">
                        <a:lnSpc>
                          <a:spcPct val="115000"/>
                        </a:lnSpc>
                        <a:spcBef>
                          <a:spcPts val="0"/>
                        </a:spcBef>
                        <a:spcAft>
                          <a:spcPts val="0"/>
                        </a:spcAft>
                      </a:pPr>
                      <a:r>
                        <a:rPr lang="en-US" sz="650">
                          <a:effectLst/>
                          <a:latin typeface="Comic Sans MS"/>
                          <a:ea typeface="Calibri"/>
                          <a:cs typeface="Times New Roman"/>
                        </a:rPr>
                        <a:t>37</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37</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a:effectLst/>
                          <a:latin typeface="Comic Sans MS"/>
                          <a:ea typeface="Calibri"/>
                          <a:cs typeface="Times New Roman"/>
                        </a:rPr>
                        <a:t>OGUNMAKIN, OGUN STATE</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09053976962</a:t>
                      </a:r>
                      <a:endParaRPr lang="en-US" sz="650">
                        <a:effectLst/>
                        <a:latin typeface="Calibri"/>
                        <a:ea typeface="Calibri"/>
                        <a:cs typeface="Times New Roman"/>
                      </a:endParaRPr>
                    </a:p>
                    <a:p>
                      <a:pPr marL="0" marR="0">
                        <a:lnSpc>
                          <a:spcPct val="115000"/>
                        </a:lnSpc>
                        <a:spcBef>
                          <a:spcPts val="0"/>
                        </a:spcBef>
                        <a:spcAft>
                          <a:spcPts val="0"/>
                        </a:spcAft>
                      </a:pPr>
                      <a:r>
                        <a:rPr lang="en-US" sz="650">
                          <a:effectLst/>
                          <a:latin typeface="Comic Sans MS"/>
                          <a:ea typeface="Calibri"/>
                          <a:cs typeface="Times New Roman"/>
                        </a:rPr>
                        <a:t> </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3667310984"/>
                  </a:ext>
                </a:extLst>
              </a:tr>
              <a:tr h="199418">
                <a:tc>
                  <a:txBody>
                    <a:bodyPr/>
                    <a:lstStyle/>
                    <a:p>
                      <a:pPr marL="0" marR="0">
                        <a:lnSpc>
                          <a:spcPct val="115000"/>
                        </a:lnSpc>
                        <a:spcBef>
                          <a:spcPts val="0"/>
                        </a:spcBef>
                        <a:spcAft>
                          <a:spcPts val="0"/>
                        </a:spcAft>
                      </a:pPr>
                      <a:r>
                        <a:rPr lang="en-US" sz="650">
                          <a:effectLst/>
                          <a:latin typeface="Comic Sans MS"/>
                          <a:ea typeface="Calibri"/>
                          <a:cs typeface="Times New Roman"/>
                        </a:rPr>
                        <a:t>38</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38</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a:effectLst/>
                          <a:latin typeface="Comic Sans MS"/>
                          <a:ea typeface="Calibri"/>
                          <a:cs typeface="Times New Roman"/>
                        </a:rPr>
                        <a:t>IDU RAILWAY STATION, ABUJA</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09058611870</a:t>
                      </a:r>
                      <a:endParaRPr lang="en-US" sz="650">
                        <a:effectLst/>
                        <a:latin typeface="Calibri"/>
                        <a:ea typeface="Calibri"/>
                        <a:cs typeface="Times New Roman"/>
                      </a:endParaRPr>
                    </a:p>
                    <a:p>
                      <a:pPr marL="0" marR="0">
                        <a:lnSpc>
                          <a:spcPct val="115000"/>
                        </a:lnSpc>
                        <a:spcBef>
                          <a:spcPts val="0"/>
                        </a:spcBef>
                        <a:spcAft>
                          <a:spcPts val="0"/>
                        </a:spcAft>
                      </a:pPr>
                      <a:r>
                        <a:rPr lang="en-US" sz="650">
                          <a:effectLst/>
                          <a:latin typeface="Comic Sans MS"/>
                          <a:ea typeface="Calibri"/>
                          <a:cs typeface="Times New Roman"/>
                        </a:rPr>
                        <a:t> </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2844246542"/>
                  </a:ext>
                </a:extLst>
              </a:tr>
              <a:tr h="199418">
                <a:tc>
                  <a:txBody>
                    <a:bodyPr/>
                    <a:lstStyle/>
                    <a:p>
                      <a:pPr marL="0" marR="0">
                        <a:lnSpc>
                          <a:spcPct val="115000"/>
                        </a:lnSpc>
                        <a:spcBef>
                          <a:spcPts val="0"/>
                        </a:spcBef>
                        <a:spcAft>
                          <a:spcPts val="0"/>
                        </a:spcAft>
                      </a:pPr>
                      <a:r>
                        <a:rPr lang="en-US" sz="650">
                          <a:effectLst/>
                          <a:latin typeface="Comic Sans MS"/>
                          <a:ea typeface="Calibri"/>
                          <a:cs typeface="Times New Roman"/>
                        </a:rPr>
                        <a:t>39</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39</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a:effectLst/>
                          <a:latin typeface="Comic Sans MS"/>
                          <a:ea typeface="Calibri"/>
                          <a:cs typeface="Times New Roman"/>
                        </a:rPr>
                        <a:t>ALHERI CAMP</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09058611871</a:t>
                      </a:r>
                      <a:endParaRPr lang="en-US" sz="650">
                        <a:effectLst/>
                        <a:latin typeface="Calibri"/>
                        <a:ea typeface="Calibri"/>
                        <a:cs typeface="Times New Roman"/>
                      </a:endParaRPr>
                    </a:p>
                    <a:p>
                      <a:pPr marL="0" marR="0">
                        <a:lnSpc>
                          <a:spcPct val="115000"/>
                        </a:lnSpc>
                        <a:spcBef>
                          <a:spcPts val="0"/>
                        </a:spcBef>
                        <a:spcAft>
                          <a:spcPts val="0"/>
                        </a:spcAft>
                      </a:pPr>
                      <a:r>
                        <a:rPr lang="en-US" sz="650">
                          <a:effectLst/>
                          <a:latin typeface="Comic Sans MS"/>
                          <a:ea typeface="Calibri"/>
                          <a:cs typeface="Times New Roman"/>
                        </a:rPr>
                        <a:t> </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375262066"/>
                  </a:ext>
                </a:extLst>
              </a:tr>
              <a:tr h="199418">
                <a:tc>
                  <a:txBody>
                    <a:bodyPr/>
                    <a:lstStyle/>
                    <a:p>
                      <a:pPr marL="0" marR="0">
                        <a:lnSpc>
                          <a:spcPct val="115000"/>
                        </a:lnSpc>
                        <a:spcBef>
                          <a:spcPts val="0"/>
                        </a:spcBef>
                        <a:spcAft>
                          <a:spcPts val="0"/>
                        </a:spcAft>
                      </a:pPr>
                      <a:r>
                        <a:rPr lang="en-US" sz="650">
                          <a:effectLst/>
                          <a:latin typeface="Comic Sans MS"/>
                          <a:ea typeface="Calibri"/>
                          <a:cs typeface="Times New Roman"/>
                        </a:rPr>
                        <a:t>40</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40</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a:effectLst/>
                          <a:latin typeface="Comic Sans MS"/>
                          <a:ea typeface="Calibri"/>
                          <a:cs typeface="Times New Roman"/>
                        </a:rPr>
                        <a:t>MANDO, KADUNA STATE</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09058611880</a:t>
                      </a:r>
                      <a:endParaRPr lang="en-US" sz="650">
                        <a:effectLst/>
                        <a:latin typeface="Calibri"/>
                        <a:ea typeface="Calibri"/>
                        <a:cs typeface="Times New Roman"/>
                      </a:endParaRPr>
                    </a:p>
                    <a:p>
                      <a:pPr marL="0" marR="0">
                        <a:lnSpc>
                          <a:spcPct val="115000"/>
                        </a:lnSpc>
                        <a:spcBef>
                          <a:spcPts val="0"/>
                        </a:spcBef>
                        <a:spcAft>
                          <a:spcPts val="0"/>
                        </a:spcAft>
                      </a:pPr>
                      <a:r>
                        <a:rPr lang="en-US" sz="650">
                          <a:effectLst/>
                          <a:latin typeface="Comic Sans MS"/>
                          <a:ea typeface="Calibri"/>
                          <a:cs typeface="Times New Roman"/>
                        </a:rPr>
                        <a:t> </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1622674940"/>
                  </a:ext>
                </a:extLst>
              </a:tr>
              <a:tr h="199418">
                <a:tc>
                  <a:txBody>
                    <a:bodyPr/>
                    <a:lstStyle/>
                    <a:p>
                      <a:pPr marL="0" marR="0">
                        <a:lnSpc>
                          <a:spcPct val="115000"/>
                        </a:lnSpc>
                        <a:spcBef>
                          <a:spcPts val="0"/>
                        </a:spcBef>
                        <a:spcAft>
                          <a:spcPts val="0"/>
                        </a:spcAft>
                      </a:pPr>
                      <a:r>
                        <a:rPr lang="en-US" sz="650">
                          <a:effectLst/>
                          <a:latin typeface="Comic Sans MS"/>
                          <a:ea typeface="Calibri"/>
                          <a:cs typeface="Times New Roman"/>
                        </a:rPr>
                        <a:t>41</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41</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a:effectLst/>
                          <a:latin typeface="Comic Sans MS"/>
                          <a:ea typeface="Calibri"/>
                          <a:cs typeface="Times New Roman"/>
                        </a:rPr>
                        <a:t>POLY GATE, TARABA STATE </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08052898420</a:t>
                      </a:r>
                      <a:endParaRPr lang="en-US" sz="650">
                        <a:effectLst/>
                        <a:latin typeface="Calibri"/>
                        <a:ea typeface="Calibri"/>
                        <a:cs typeface="Times New Roman"/>
                      </a:endParaRPr>
                    </a:p>
                    <a:p>
                      <a:pPr marL="0" marR="0">
                        <a:lnSpc>
                          <a:spcPct val="115000"/>
                        </a:lnSpc>
                        <a:spcBef>
                          <a:spcPts val="0"/>
                        </a:spcBef>
                        <a:spcAft>
                          <a:spcPts val="0"/>
                        </a:spcAft>
                      </a:pPr>
                      <a:r>
                        <a:rPr lang="en-US" sz="650">
                          <a:effectLst/>
                          <a:latin typeface="Comic Sans MS"/>
                          <a:ea typeface="Calibri"/>
                          <a:cs typeface="Times New Roman"/>
                        </a:rPr>
                        <a:t> </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4201507620"/>
                  </a:ext>
                </a:extLst>
              </a:tr>
              <a:tr h="106831">
                <a:tc>
                  <a:txBody>
                    <a:bodyPr/>
                    <a:lstStyle/>
                    <a:p>
                      <a:pPr marL="0" marR="0">
                        <a:lnSpc>
                          <a:spcPct val="115000"/>
                        </a:lnSpc>
                        <a:spcBef>
                          <a:spcPts val="0"/>
                        </a:spcBef>
                        <a:spcAft>
                          <a:spcPts val="0"/>
                        </a:spcAft>
                      </a:pPr>
                      <a:r>
                        <a:rPr lang="en-US" sz="650">
                          <a:effectLst/>
                          <a:latin typeface="Comic Sans MS"/>
                          <a:ea typeface="Calibri"/>
                          <a:cs typeface="Times New Roman"/>
                        </a:rPr>
                        <a:t>42</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42</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a:effectLst/>
                          <a:latin typeface="Comic Sans MS"/>
                          <a:ea typeface="Calibri"/>
                          <a:cs typeface="Times New Roman"/>
                        </a:rPr>
                        <a:t>KWADON, GOMBE STATE</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08052898422</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2049304801"/>
                  </a:ext>
                </a:extLst>
              </a:tr>
              <a:tr h="106831">
                <a:tc>
                  <a:txBody>
                    <a:bodyPr/>
                    <a:lstStyle/>
                    <a:p>
                      <a:pPr marL="0" marR="0">
                        <a:lnSpc>
                          <a:spcPct val="115000"/>
                        </a:lnSpc>
                        <a:spcBef>
                          <a:spcPts val="0"/>
                        </a:spcBef>
                        <a:spcAft>
                          <a:spcPts val="0"/>
                        </a:spcAft>
                      </a:pPr>
                      <a:r>
                        <a:rPr lang="en-US" sz="650">
                          <a:effectLst/>
                          <a:latin typeface="Comic Sans MS"/>
                          <a:ea typeface="Calibri"/>
                          <a:cs typeface="Times New Roman"/>
                        </a:rPr>
                        <a:t>43</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43 </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a:effectLst/>
                          <a:latin typeface="Comic Sans MS"/>
                          <a:ea typeface="Calibri"/>
                          <a:cs typeface="Times New Roman"/>
                        </a:rPr>
                        <a:t>NATACO JUNCTION, LOKOJA, KOGI STATE</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08111398098</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3070456051"/>
                  </a:ext>
                </a:extLst>
              </a:tr>
              <a:tr h="106831">
                <a:tc>
                  <a:txBody>
                    <a:bodyPr/>
                    <a:lstStyle/>
                    <a:p>
                      <a:pPr marL="0" marR="0">
                        <a:lnSpc>
                          <a:spcPct val="115000"/>
                        </a:lnSpc>
                        <a:spcBef>
                          <a:spcPts val="0"/>
                        </a:spcBef>
                        <a:spcAft>
                          <a:spcPts val="0"/>
                        </a:spcAft>
                      </a:pPr>
                      <a:r>
                        <a:rPr lang="en-US" sz="650">
                          <a:effectLst/>
                          <a:latin typeface="Comic Sans MS"/>
                          <a:ea typeface="Calibri"/>
                          <a:cs typeface="Times New Roman"/>
                        </a:rPr>
                        <a:t>44</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44</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a:effectLst/>
                          <a:latin typeface="Comic Sans MS"/>
                          <a:ea typeface="Calibri"/>
                          <a:cs typeface="Times New Roman"/>
                        </a:rPr>
                        <a:t>SIUN, ABEOUKUTA, OGUN STATE </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08111398107</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1353623802"/>
                  </a:ext>
                </a:extLst>
              </a:tr>
              <a:tr h="106831">
                <a:tc>
                  <a:txBody>
                    <a:bodyPr/>
                    <a:lstStyle/>
                    <a:p>
                      <a:pPr marL="0" marR="0">
                        <a:lnSpc>
                          <a:spcPct val="115000"/>
                        </a:lnSpc>
                        <a:spcBef>
                          <a:spcPts val="0"/>
                        </a:spcBef>
                        <a:spcAft>
                          <a:spcPts val="0"/>
                        </a:spcAft>
                      </a:pPr>
                      <a:r>
                        <a:rPr lang="en-US" sz="650">
                          <a:effectLst/>
                          <a:latin typeface="Comic Sans MS"/>
                          <a:ea typeface="Calibri"/>
                          <a:cs typeface="Times New Roman"/>
                        </a:rPr>
                        <a:t>45</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45</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a:effectLst/>
                          <a:latin typeface="Comic Sans MS"/>
                          <a:ea typeface="Calibri"/>
                          <a:cs typeface="Times New Roman"/>
                        </a:rPr>
                        <a:t>DARAZO, BAUCHI STATE</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08111398160</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2880707951"/>
                  </a:ext>
                </a:extLst>
              </a:tr>
              <a:tr h="106831">
                <a:tc>
                  <a:txBody>
                    <a:bodyPr/>
                    <a:lstStyle/>
                    <a:p>
                      <a:pPr marL="0" marR="0">
                        <a:lnSpc>
                          <a:spcPct val="115000"/>
                        </a:lnSpc>
                        <a:spcBef>
                          <a:spcPts val="0"/>
                        </a:spcBef>
                        <a:spcAft>
                          <a:spcPts val="0"/>
                        </a:spcAft>
                      </a:pPr>
                      <a:r>
                        <a:rPr lang="en-US" sz="650">
                          <a:effectLst/>
                          <a:latin typeface="Comic Sans MS"/>
                          <a:ea typeface="Calibri"/>
                          <a:cs typeface="Times New Roman"/>
                        </a:rPr>
                        <a:t>46</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46</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a:effectLst/>
                          <a:latin typeface="Comic Sans MS"/>
                          <a:ea typeface="Calibri"/>
                          <a:cs typeface="Times New Roman"/>
                        </a:rPr>
                        <a:t>IBEJU-LEKKI, LAGOS STATE</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08111398172</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2978618953"/>
                  </a:ext>
                </a:extLst>
              </a:tr>
              <a:tr h="106831">
                <a:tc>
                  <a:txBody>
                    <a:bodyPr/>
                    <a:lstStyle/>
                    <a:p>
                      <a:pPr marL="0" marR="0">
                        <a:lnSpc>
                          <a:spcPct val="115000"/>
                        </a:lnSpc>
                        <a:spcBef>
                          <a:spcPts val="0"/>
                        </a:spcBef>
                        <a:spcAft>
                          <a:spcPts val="0"/>
                        </a:spcAft>
                      </a:pPr>
                      <a:r>
                        <a:rPr lang="en-US" sz="650">
                          <a:effectLst/>
                          <a:latin typeface="Comic Sans MS"/>
                          <a:ea typeface="Calibri"/>
                          <a:cs typeface="Times New Roman"/>
                        </a:rPr>
                        <a:t>47</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47</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a:effectLst/>
                          <a:latin typeface="Comic Sans MS"/>
                          <a:ea typeface="Calibri"/>
                          <a:cs typeface="Times New Roman"/>
                        </a:rPr>
                        <a:t>DUTSE ALHAJI, FCT</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08111398173</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1385361834"/>
                  </a:ext>
                </a:extLst>
              </a:tr>
              <a:tr h="106831">
                <a:tc>
                  <a:txBody>
                    <a:bodyPr/>
                    <a:lstStyle/>
                    <a:p>
                      <a:pPr marL="0" marR="0">
                        <a:lnSpc>
                          <a:spcPct val="115000"/>
                        </a:lnSpc>
                        <a:spcBef>
                          <a:spcPts val="0"/>
                        </a:spcBef>
                        <a:spcAft>
                          <a:spcPts val="0"/>
                        </a:spcAft>
                      </a:pPr>
                      <a:r>
                        <a:rPr lang="en-US" sz="650">
                          <a:effectLst/>
                          <a:latin typeface="Comic Sans MS"/>
                          <a:ea typeface="Calibri"/>
                          <a:cs typeface="Times New Roman"/>
                        </a:rPr>
                        <a:t>48</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48</a:t>
                      </a:r>
                      <a:endParaRPr lang="en-US" sz="650">
                        <a:effectLst/>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650">
                          <a:effectLst/>
                          <a:latin typeface="Comic Sans MS"/>
                          <a:ea typeface="Calibri"/>
                          <a:cs typeface="Times New Roman"/>
                        </a:rPr>
                        <a:t>IKARE, ONDO STATE</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09154291452</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439725415"/>
                  </a:ext>
                </a:extLst>
              </a:tr>
              <a:tr h="106831">
                <a:tc>
                  <a:txBody>
                    <a:bodyPr/>
                    <a:lstStyle/>
                    <a:p>
                      <a:pPr marL="0" marR="0">
                        <a:lnSpc>
                          <a:spcPct val="115000"/>
                        </a:lnSpc>
                        <a:spcBef>
                          <a:spcPts val="0"/>
                        </a:spcBef>
                        <a:spcAft>
                          <a:spcPts val="0"/>
                        </a:spcAft>
                      </a:pPr>
                      <a:r>
                        <a:rPr lang="en-US" sz="650">
                          <a:effectLst/>
                          <a:latin typeface="Comic Sans MS"/>
                          <a:ea typeface="Calibri"/>
                          <a:cs typeface="Times New Roman"/>
                        </a:rPr>
                        <a:t>49</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49</a:t>
                      </a:r>
                      <a:endParaRPr lang="en-US" sz="650">
                        <a:effectLst/>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650">
                          <a:effectLst/>
                          <a:latin typeface="Comic Sans MS"/>
                          <a:ea typeface="Calibri"/>
                          <a:cs typeface="Times New Roman"/>
                        </a:rPr>
                        <a:t>IKOM, CROSS RIVER STATE</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09154291453</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3125034211"/>
                  </a:ext>
                </a:extLst>
              </a:tr>
              <a:tr h="106831">
                <a:tc>
                  <a:txBody>
                    <a:bodyPr/>
                    <a:lstStyle/>
                    <a:p>
                      <a:pPr marL="0" marR="0">
                        <a:lnSpc>
                          <a:spcPct val="115000"/>
                        </a:lnSpc>
                        <a:spcBef>
                          <a:spcPts val="0"/>
                        </a:spcBef>
                        <a:spcAft>
                          <a:spcPts val="0"/>
                        </a:spcAft>
                      </a:pPr>
                      <a:r>
                        <a:rPr lang="en-US" sz="650">
                          <a:effectLst/>
                          <a:latin typeface="Comic Sans MS"/>
                          <a:ea typeface="Calibri"/>
                          <a:cs typeface="Times New Roman"/>
                        </a:rPr>
                        <a:t>50</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50</a:t>
                      </a:r>
                      <a:endParaRPr lang="en-US" sz="650">
                        <a:effectLst/>
                        <a:latin typeface="Calibri"/>
                        <a:ea typeface="Calibri"/>
                        <a:cs typeface="Times New Roman"/>
                      </a:endParaRPr>
                    </a:p>
                  </a:txBody>
                  <a:tcPr marL="68580" marR="68580" marT="0" marB="0"/>
                </a:tc>
                <a:tc>
                  <a:txBody>
                    <a:bodyPr/>
                    <a:lstStyle/>
                    <a:p>
                      <a:pPr marL="0" marR="0" algn="just">
                        <a:spcBef>
                          <a:spcPts val="0"/>
                        </a:spcBef>
                        <a:spcAft>
                          <a:spcPts val="0"/>
                        </a:spcAft>
                      </a:pPr>
                      <a:r>
                        <a:rPr lang="en-US" sz="650">
                          <a:effectLst/>
                          <a:latin typeface="Comic Sans MS"/>
                          <a:ea typeface="Calibri"/>
                          <a:cs typeface="Times New Roman"/>
                        </a:rPr>
                        <a:t>IJEBU-ODE, OSUN STATE</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09154291454</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3133174349"/>
                  </a:ext>
                </a:extLst>
              </a:tr>
              <a:tr h="106831">
                <a:tc>
                  <a:txBody>
                    <a:bodyPr/>
                    <a:lstStyle/>
                    <a:p>
                      <a:pPr marL="0" marR="0">
                        <a:lnSpc>
                          <a:spcPct val="115000"/>
                        </a:lnSpc>
                        <a:spcBef>
                          <a:spcPts val="0"/>
                        </a:spcBef>
                        <a:spcAft>
                          <a:spcPts val="0"/>
                        </a:spcAft>
                      </a:pPr>
                      <a:r>
                        <a:rPr lang="en-US" sz="650">
                          <a:effectLst/>
                          <a:latin typeface="Comic Sans MS"/>
                          <a:ea typeface="Calibri"/>
                          <a:cs typeface="Times New Roman"/>
                        </a:rPr>
                        <a:t>51</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51</a:t>
                      </a:r>
                      <a:endParaRPr lang="en-US" sz="650">
                        <a:effectLst/>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650">
                          <a:effectLst/>
                          <a:latin typeface="Comic Sans MS"/>
                          <a:ea typeface="Calibri"/>
                          <a:cs typeface="Times New Roman"/>
                        </a:rPr>
                        <a:t>HAWAN KIBO, PLATEAU STATE</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09154291513</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2593233154"/>
                  </a:ext>
                </a:extLst>
              </a:tr>
              <a:tr h="106831">
                <a:tc>
                  <a:txBody>
                    <a:bodyPr/>
                    <a:lstStyle/>
                    <a:p>
                      <a:pPr marL="0" marR="0">
                        <a:lnSpc>
                          <a:spcPct val="115000"/>
                        </a:lnSpc>
                        <a:spcBef>
                          <a:spcPts val="0"/>
                        </a:spcBef>
                        <a:spcAft>
                          <a:spcPts val="0"/>
                        </a:spcAft>
                      </a:pPr>
                      <a:r>
                        <a:rPr lang="en-US" sz="650">
                          <a:effectLst/>
                          <a:latin typeface="Comic Sans MS"/>
                          <a:ea typeface="Calibri"/>
                          <a:cs typeface="Times New Roman"/>
                        </a:rPr>
                        <a:t>52</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52</a:t>
                      </a:r>
                      <a:endParaRPr lang="en-US" sz="650">
                        <a:effectLst/>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650">
                          <a:effectLst/>
                          <a:latin typeface="Comic Sans MS"/>
                          <a:ea typeface="Calibri"/>
                          <a:cs typeface="Times New Roman"/>
                        </a:rPr>
                        <a:t>HONG, ADAMAWA STATE</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3284655567"/>
                  </a:ext>
                </a:extLst>
              </a:tr>
              <a:tr h="106831">
                <a:tc>
                  <a:txBody>
                    <a:bodyPr/>
                    <a:lstStyle/>
                    <a:p>
                      <a:pPr marL="0" marR="0">
                        <a:lnSpc>
                          <a:spcPct val="115000"/>
                        </a:lnSpc>
                        <a:spcBef>
                          <a:spcPts val="0"/>
                        </a:spcBef>
                        <a:spcAft>
                          <a:spcPts val="0"/>
                        </a:spcAft>
                      </a:pPr>
                      <a:r>
                        <a:rPr lang="en-US" sz="650">
                          <a:effectLst/>
                          <a:latin typeface="Comic Sans MS"/>
                          <a:ea typeface="Calibri"/>
                          <a:cs typeface="Times New Roman"/>
                        </a:rPr>
                        <a:t>53</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53</a:t>
                      </a:r>
                      <a:endParaRPr lang="en-US" sz="650">
                        <a:effectLst/>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650">
                          <a:effectLst/>
                          <a:latin typeface="Comic Sans MS"/>
                          <a:ea typeface="Calibri"/>
                          <a:cs typeface="Times New Roman"/>
                        </a:rPr>
                        <a:t>ORE, ONDO STATE</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2670351653"/>
                  </a:ext>
                </a:extLst>
              </a:tr>
              <a:tr h="106831">
                <a:tc>
                  <a:txBody>
                    <a:bodyPr/>
                    <a:lstStyle/>
                    <a:p>
                      <a:pPr marL="0" marR="0">
                        <a:lnSpc>
                          <a:spcPct val="115000"/>
                        </a:lnSpc>
                        <a:spcBef>
                          <a:spcPts val="0"/>
                        </a:spcBef>
                        <a:spcAft>
                          <a:spcPts val="0"/>
                        </a:spcAft>
                      </a:pPr>
                      <a:r>
                        <a:rPr lang="en-US" sz="650">
                          <a:effectLst/>
                          <a:latin typeface="Comic Sans MS"/>
                          <a:ea typeface="Calibri"/>
                          <a:cs typeface="Times New Roman"/>
                        </a:rPr>
                        <a:t>54</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54</a:t>
                      </a:r>
                      <a:endParaRPr lang="en-US" sz="650">
                        <a:effectLst/>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650">
                          <a:effectLst/>
                          <a:latin typeface="Comic Sans MS"/>
                          <a:ea typeface="Calibri"/>
                          <a:cs typeface="Times New Roman"/>
                        </a:rPr>
                        <a:t>KARIYA</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2665772122"/>
                  </a:ext>
                </a:extLst>
              </a:tr>
              <a:tr h="106831">
                <a:tc>
                  <a:txBody>
                    <a:bodyPr/>
                    <a:lstStyle/>
                    <a:p>
                      <a:pPr marL="0" marR="0">
                        <a:lnSpc>
                          <a:spcPct val="115000"/>
                        </a:lnSpc>
                        <a:spcBef>
                          <a:spcPts val="0"/>
                        </a:spcBef>
                        <a:spcAft>
                          <a:spcPts val="0"/>
                        </a:spcAft>
                      </a:pPr>
                      <a:r>
                        <a:rPr lang="en-US" sz="650">
                          <a:effectLst/>
                          <a:latin typeface="Comic Sans MS"/>
                          <a:ea typeface="Calibri"/>
                          <a:cs typeface="Times New Roman"/>
                        </a:rPr>
                        <a:t>55</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55</a:t>
                      </a:r>
                      <a:endParaRPr lang="en-US" sz="650">
                        <a:effectLst/>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650">
                          <a:effectLst/>
                          <a:latin typeface="Comic Sans MS"/>
                          <a:ea typeface="Calibri"/>
                          <a:cs typeface="Times New Roman"/>
                        </a:rPr>
                        <a:t>CHIKA, </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 </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2610593577"/>
                  </a:ext>
                </a:extLst>
              </a:tr>
              <a:tr h="106831">
                <a:tc>
                  <a:txBody>
                    <a:bodyPr/>
                    <a:lstStyle/>
                    <a:p>
                      <a:pPr marL="0" marR="0">
                        <a:lnSpc>
                          <a:spcPct val="115000"/>
                        </a:lnSpc>
                        <a:spcBef>
                          <a:spcPts val="0"/>
                        </a:spcBef>
                        <a:spcAft>
                          <a:spcPts val="0"/>
                        </a:spcAft>
                      </a:pPr>
                      <a:r>
                        <a:rPr lang="en-US" sz="650">
                          <a:effectLst/>
                          <a:latin typeface="Comic Sans MS"/>
                          <a:ea typeface="Calibri"/>
                          <a:cs typeface="Times New Roman"/>
                        </a:rPr>
                        <a:t>56</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56</a:t>
                      </a:r>
                      <a:endParaRPr lang="en-US" sz="650">
                        <a:effectLst/>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650">
                          <a:effectLst/>
                          <a:latin typeface="Comic Sans MS"/>
                          <a:ea typeface="Calibri"/>
                          <a:cs typeface="Times New Roman"/>
                        </a:rPr>
                        <a:t>JAMARE,</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 </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758931715"/>
                  </a:ext>
                </a:extLst>
              </a:tr>
              <a:tr h="106831">
                <a:tc>
                  <a:txBody>
                    <a:bodyPr/>
                    <a:lstStyle/>
                    <a:p>
                      <a:pPr marL="0" marR="0">
                        <a:lnSpc>
                          <a:spcPct val="115000"/>
                        </a:lnSpc>
                        <a:spcBef>
                          <a:spcPts val="0"/>
                        </a:spcBef>
                        <a:spcAft>
                          <a:spcPts val="0"/>
                        </a:spcAft>
                      </a:pPr>
                      <a:r>
                        <a:rPr lang="en-US" sz="650">
                          <a:effectLst/>
                          <a:latin typeface="Comic Sans MS"/>
                          <a:ea typeface="Calibri"/>
                          <a:cs typeface="Times New Roman"/>
                        </a:rPr>
                        <a:t>57</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57</a:t>
                      </a:r>
                      <a:endParaRPr lang="en-US" sz="650">
                        <a:effectLst/>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650">
                          <a:effectLst/>
                          <a:latin typeface="Comic Sans MS"/>
                          <a:ea typeface="Calibri"/>
                          <a:cs typeface="Times New Roman"/>
                        </a:rPr>
                        <a:t>SHANGA,</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1566692248"/>
                  </a:ext>
                </a:extLst>
              </a:tr>
              <a:tr h="106831">
                <a:tc>
                  <a:txBody>
                    <a:bodyPr/>
                    <a:lstStyle/>
                    <a:p>
                      <a:pPr marL="0" marR="0">
                        <a:lnSpc>
                          <a:spcPct val="115000"/>
                        </a:lnSpc>
                        <a:spcBef>
                          <a:spcPts val="0"/>
                        </a:spcBef>
                        <a:spcAft>
                          <a:spcPts val="0"/>
                        </a:spcAft>
                      </a:pPr>
                      <a:r>
                        <a:rPr lang="en-US" sz="650">
                          <a:effectLst/>
                          <a:latin typeface="Comic Sans MS"/>
                          <a:ea typeface="Calibri"/>
                          <a:cs typeface="Times New Roman"/>
                        </a:rPr>
                        <a:t>58</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58</a:t>
                      </a:r>
                      <a:endParaRPr lang="en-US" sz="650">
                        <a:effectLst/>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650">
                          <a:effectLst/>
                          <a:latin typeface="Comic Sans MS"/>
                          <a:ea typeface="Calibri"/>
                          <a:cs typeface="Times New Roman"/>
                        </a:rPr>
                        <a:t>ABUJA AIRPORT, ABUJA</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3942691147"/>
                  </a:ext>
                </a:extLst>
              </a:tr>
              <a:tr h="106831">
                <a:tc>
                  <a:txBody>
                    <a:bodyPr/>
                    <a:lstStyle/>
                    <a:p>
                      <a:pPr marL="0" marR="0">
                        <a:lnSpc>
                          <a:spcPct val="115000"/>
                        </a:lnSpc>
                        <a:spcBef>
                          <a:spcPts val="0"/>
                        </a:spcBef>
                        <a:spcAft>
                          <a:spcPts val="0"/>
                        </a:spcAft>
                      </a:pPr>
                      <a:r>
                        <a:rPr lang="en-US" sz="650">
                          <a:effectLst/>
                          <a:latin typeface="Comic Sans MS"/>
                          <a:ea typeface="Calibri"/>
                          <a:cs typeface="Times New Roman"/>
                        </a:rPr>
                        <a:t>59</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ZEBRA 59</a:t>
                      </a:r>
                      <a:endParaRPr lang="en-US" sz="650">
                        <a:effectLst/>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650">
                          <a:effectLst/>
                          <a:latin typeface="Comic Sans MS"/>
                          <a:ea typeface="Calibri"/>
                          <a:cs typeface="Times New Roman"/>
                        </a:rPr>
                        <a:t>LAMBATA, NIGER STATE</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a:t>
                      </a:r>
                      <a:endParaRPr lang="en-US" sz="650">
                        <a:effectLst/>
                        <a:latin typeface="Calibri"/>
                        <a:ea typeface="Calibri"/>
                        <a:cs typeface="Times New Roman"/>
                      </a:endParaRPr>
                    </a:p>
                  </a:txBody>
                  <a:tcPr marL="68580" marR="68580" marT="0" marB="0"/>
                </a:tc>
                <a:extLst>
                  <a:ext uri="{0D108BD9-81ED-4DB2-BD59-A6C34878D82A}">
                    <a16:rowId xmlns="" xmlns:a16="http://schemas.microsoft.com/office/drawing/2014/main" val="3193242351"/>
                  </a:ext>
                </a:extLst>
              </a:tr>
              <a:tr h="106831">
                <a:tc>
                  <a:txBody>
                    <a:bodyPr/>
                    <a:lstStyle/>
                    <a:p>
                      <a:pPr marL="0" marR="0">
                        <a:lnSpc>
                          <a:spcPct val="115000"/>
                        </a:lnSpc>
                        <a:spcBef>
                          <a:spcPts val="0"/>
                        </a:spcBef>
                        <a:spcAft>
                          <a:spcPts val="0"/>
                        </a:spcAft>
                      </a:pPr>
                      <a:r>
                        <a:rPr lang="en-US" sz="650">
                          <a:effectLst/>
                          <a:latin typeface="Comic Sans MS"/>
                          <a:ea typeface="Calibri"/>
                          <a:cs typeface="Times New Roman"/>
                        </a:rPr>
                        <a:t>60</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a:effectLst/>
                          <a:latin typeface="Comic Sans MS"/>
                          <a:ea typeface="Calibri"/>
                          <a:cs typeface="Times New Roman"/>
                        </a:rPr>
                        <a:t>RRS RSHQ</a:t>
                      </a:r>
                      <a:endParaRPr lang="en-US" sz="650">
                        <a:effectLst/>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650">
                          <a:effectLst/>
                          <a:latin typeface="Comic Sans MS"/>
                          <a:ea typeface="Calibri"/>
                          <a:cs typeface="Times New Roman"/>
                        </a:rPr>
                        <a:t>RSHQ FCT</a:t>
                      </a:r>
                      <a:endParaRPr lang="en-US" sz="65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650" dirty="0">
                          <a:effectLst/>
                          <a:latin typeface="Comic Sans MS"/>
                          <a:ea typeface="Calibri"/>
                          <a:cs typeface="Times New Roman"/>
                        </a:rPr>
                        <a:t>-</a:t>
                      </a:r>
                      <a:endParaRPr lang="en-US" sz="650" dirty="0">
                        <a:effectLst/>
                        <a:latin typeface="Calibri"/>
                        <a:ea typeface="Calibri"/>
                        <a:cs typeface="Times New Roman"/>
                      </a:endParaRPr>
                    </a:p>
                  </a:txBody>
                  <a:tcPr marL="68580" marR="68580" marT="0" marB="0"/>
                </a:tc>
                <a:extLst>
                  <a:ext uri="{0D108BD9-81ED-4DB2-BD59-A6C34878D82A}">
                    <a16:rowId xmlns="" xmlns:a16="http://schemas.microsoft.com/office/drawing/2014/main" val="2504352153"/>
                  </a:ext>
                </a:extLst>
              </a:tr>
            </a:tbl>
          </a:graphicData>
        </a:graphic>
      </p:graphicFrame>
    </p:spTree>
    <p:extLst>
      <p:ext uri="{BB962C8B-B14F-4D97-AF65-F5344CB8AC3E}">
        <p14:creationId xmlns:p14="http://schemas.microsoft.com/office/powerpoint/2010/main" val="2788247579"/>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7200" y="685802"/>
            <a:ext cx="5638800" cy="461665"/>
          </a:xfrm>
          <a:prstGeom prst="rect">
            <a:avLst/>
          </a:prstGeom>
          <a:noFill/>
        </p:spPr>
        <p:txBody>
          <a:bodyPr wrap="square" rtlCol="0">
            <a:spAutoFit/>
          </a:bodyPr>
          <a:lstStyle/>
          <a:p>
            <a:r>
              <a:rPr lang="en-US" sz="1200" b="1" dirty="0">
                <a:latin typeface="Comic Sans MS" pitchFamily="66" charset="0"/>
              </a:rPr>
              <a:t>Table 23: </a:t>
            </a:r>
            <a:r>
              <a:rPr lang="en-US" sz="1200" dirty="0">
                <a:latin typeface="Comic Sans MS" pitchFamily="66" charset="0"/>
              </a:rPr>
              <a:t>Details Of Public Education Activities </a:t>
            </a:r>
          </a:p>
          <a:p>
            <a:endParaRPr lang="en-US" sz="1200" dirty="0">
              <a:latin typeface="Comic Sans MS" pitchFamily="66" charset="0"/>
            </a:endParaRPr>
          </a:p>
        </p:txBody>
      </p:sp>
      <p:sp>
        <p:nvSpPr>
          <p:cNvPr id="10" name="Footer Placeholder 9"/>
          <p:cNvSpPr>
            <a:spLocks noGrp="1"/>
          </p:cNvSpPr>
          <p:nvPr>
            <p:ph type="ftr" sz="quarter" idx="11"/>
          </p:nvPr>
        </p:nvSpPr>
        <p:spPr/>
        <p:txBody>
          <a:bodyPr/>
          <a:lstStyle/>
          <a:p>
            <a:r>
              <a:rPr lang="en-US"/>
              <a:t>FRSC Statistical Digest</a:t>
            </a:r>
          </a:p>
        </p:txBody>
      </p:sp>
      <p:sp>
        <p:nvSpPr>
          <p:cNvPr id="9" name="Slide Number Placeholder 8"/>
          <p:cNvSpPr>
            <a:spLocks noGrp="1"/>
          </p:cNvSpPr>
          <p:nvPr>
            <p:ph type="sldNum" sz="quarter" idx="12"/>
          </p:nvPr>
        </p:nvSpPr>
        <p:spPr/>
        <p:txBody>
          <a:bodyPr/>
          <a:lstStyle/>
          <a:p>
            <a:fld id="{E3F61258-AD20-49F9-B190-9552A83199C4}" type="slidenum">
              <a:rPr lang="en-US" smtClean="0"/>
              <a:pPr/>
              <a:t>29</a:t>
            </a:fld>
            <a:endParaRPr lang="en-US"/>
          </a:p>
        </p:txBody>
      </p:sp>
      <p:pic>
        <p:nvPicPr>
          <p:cNvPr id="6"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grpSp>
        <p:nvGrpSpPr>
          <p:cNvPr id="2" name="Group 10"/>
          <p:cNvGrpSpPr/>
          <p:nvPr/>
        </p:nvGrpSpPr>
        <p:grpSpPr>
          <a:xfrm>
            <a:off x="601346" y="228601"/>
            <a:ext cx="5655309" cy="481615"/>
            <a:chOff x="0" y="304800"/>
            <a:chExt cx="5655309" cy="481616"/>
          </a:xfrm>
        </p:grpSpPr>
        <p:sp>
          <p:nvSpPr>
            <p:cNvPr id="12" name="Rounded Rectangle 11"/>
            <p:cNvSpPr/>
            <p:nvPr/>
          </p:nvSpPr>
          <p:spPr>
            <a:xfrm>
              <a:off x="0" y="304800"/>
              <a:ext cx="5655309" cy="449280"/>
            </a:xfrm>
            <a:prstGeom prst="roundRect">
              <a:avLst/>
            </a:prstGeom>
            <a:gradFill rotWithShape="0">
              <a:gsLst>
                <a:gs pos="0">
                  <a:schemeClr val="tx2"/>
                </a:gs>
                <a:gs pos="50000">
                  <a:schemeClr val="accent1">
                    <a:tint val="44500"/>
                    <a:satMod val="160000"/>
                  </a:schemeClr>
                </a:gs>
                <a:gs pos="100000">
                  <a:schemeClr val="accent1">
                    <a:tint val="23500"/>
                    <a:satMod val="160000"/>
                  </a:schemeClr>
                </a:gs>
              </a:gsLst>
              <a:lin ang="5400000" scaled="0"/>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3" name="Rounded Rectangle 4"/>
            <p:cNvSpPr/>
            <p:nvPr/>
          </p:nvSpPr>
          <p:spPr>
            <a:xfrm>
              <a:off x="21932" y="381000"/>
              <a:ext cx="5611445" cy="40541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en-US" sz="2000" kern="1200" dirty="0">
                  <a:solidFill>
                    <a:srgbClr val="FF0000"/>
                  </a:solidFill>
                  <a:latin typeface="Comic Sans MS" pitchFamily="66" charset="0"/>
                </a:rPr>
                <a:t>Corps Public Education Office</a:t>
              </a:r>
            </a:p>
          </p:txBody>
        </p:sp>
      </p:grpSp>
      <p:sp>
        <p:nvSpPr>
          <p:cNvPr id="14" name="TextBox 13"/>
          <p:cNvSpPr txBox="1"/>
          <p:nvPr/>
        </p:nvSpPr>
        <p:spPr>
          <a:xfrm>
            <a:off x="914400" y="7772400"/>
            <a:ext cx="5257800" cy="1323439"/>
          </a:xfrm>
          <a:prstGeom prst="rect">
            <a:avLst/>
          </a:prstGeom>
          <a:noFill/>
        </p:spPr>
        <p:txBody>
          <a:bodyPr wrap="square" rtlCol="0">
            <a:spAutoFit/>
          </a:bodyPr>
          <a:lstStyle/>
          <a:p>
            <a:r>
              <a:rPr lang="en-US" sz="1000" b="1" u="sng" dirty="0">
                <a:latin typeface="Comic Sans MS" pitchFamily="66" charset="0"/>
              </a:rPr>
              <a:t>LEGEND:</a:t>
            </a:r>
            <a:r>
              <a:rPr lang="en-US" sz="1000" dirty="0">
                <a:latin typeface="Comic Sans MS" pitchFamily="66" charset="0"/>
              </a:rPr>
              <a:t> </a:t>
            </a:r>
          </a:p>
          <a:p>
            <a:r>
              <a:rPr lang="en-US" sz="1000" b="1" dirty="0">
                <a:latin typeface="Comic Sans MS" pitchFamily="66" charset="0"/>
              </a:rPr>
              <a:t>RP: </a:t>
            </a:r>
            <a:r>
              <a:rPr lang="en-US" sz="1000" b="1" dirty="0" smtClean="0">
                <a:latin typeface="Comic Sans MS" pitchFamily="66" charset="0"/>
              </a:rPr>
              <a:t>	</a:t>
            </a:r>
            <a:r>
              <a:rPr lang="en-US" sz="1000" dirty="0" smtClean="0">
                <a:latin typeface="Comic Sans MS" pitchFamily="66" charset="0"/>
              </a:rPr>
              <a:t>Radio </a:t>
            </a:r>
            <a:r>
              <a:rPr lang="en-US" sz="1000" dirty="0" err="1">
                <a:latin typeface="Comic Sans MS" pitchFamily="66" charset="0"/>
              </a:rPr>
              <a:t>Programme</a:t>
            </a:r>
            <a:r>
              <a:rPr lang="en-US" sz="1000" dirty="0">
                <a:latin typeface="Comic Sans MS" pitchFamily="66" charset="0"/>
              </a:rPr>
              <a:t>	           </a:t>
            </a:r>
          </a:p>
          <a:p>
            <a:r>
              <a:rPr lang="en-US" sz="1000" b="1" dirty="0">
                <a:latin typeface="Comic Sans MS" pitchFamily="66" charset="0"/>
              </a:rPr>
              <a:t>TVP: </a:t>
            </a:r>
            <a:r>
              <a:rPr lang="en-US" sz="1000" b="1" dirty="0" smtClean="0">
                <a:latin typeface="Comic Sans MS" pitchFamily="66" charset="0"/>
              </a:rPr>
              <a:t>	</a:t>
            </a:r>
            <a:r>
              <a:rPr lang="en-US" sz="1000" dirty="0" smtClean="0">
                <a:latin typeface="Comic Sans MS" pitchFamily="66" charset="0"/>
              </a:rPr>
              <a:t>TV </a:t>
            </a:r>
            <a:r>
              <a:rPr lang="en-US" sz="1000" dirty="0" err="1">
                <a:latin typeface="Comic Sans MS" pitchFamily="66" charset="0"/>
              </a:rPr>
              <a:t>Programme</a:t>
            </a:r>
            <a:r>
              <a:rPr lang="en-US" sz="1000" dirty="0">
                <a:latin typeface="Comic Sans MS" pitchFamily="66" charset="0"/>
              </a:rPr>
              <a:t>	       </a:t>
            </a:r>
          </a:p>
          <a:p>
            <a:r>
              <a:rPr lang="en-US" sz="1000" b="1" dirty="0">
                <a:latin typeface="Comic Sans MS" pitchFamily="66" charset="0"/>
              </a:rPr>
              <a:t>NPP: </a:t>
            </a:r>
            <a:r>
              <a:rPr lang="en-US" sz="1000" b="1" dirty="0" smtClean="0">
                <a:latin typeface="Comic Sans MS" pitchFamily="66" charset="0"/>
              </a:rPr>
              <a:t>	</a:t>
            </a:r>
            <a:r>
              <a:rPr lang="en-US" sz="1000" dirty="0" smtClean="0">
                <a:latin typeface="Comic Sans MS" pitchFamily="66" charset="0"/>
              </a:rPr>
              <a:t>News </a:t>
            </a:r>
            <a:r>
              <a:rPr lang="en-US" sz="1000" dirty="0">
                <a:latin typeface="Comic Sans MS" pitchFamily="66" charset="0"/>
              </a:rPr>
              <a:t>Paper Publication	     </a:t>
            </a:r>
          </a:p>
          <a:p>
            <a:r>
              <a:rPr lang="en-US" sz="1000" b="1" dirty="0" smtClean="0">
                <a:latin typeface="Comic Sans MS" pitchFamily="66" charset="0"/>
              </a:rPr>
              <a:t>MPR</a:t>
            </a:r>
            <a:r>
              <a:rPr lang="en-US" sz="1000" dirty="0">
                <a:latin typeface="Comic Sans MS" pitchFamily="66" charset="0"/>
              </a:rPr>
              <a:t>: </a:t>
            </a:r>
            <a:r>
              <a:rPr lang="en-US" sz="1000" dirty="0" smtClean="0">
                <a:latin typeface="Comic Sans MS" pitchFamily="66" charset="0"/>
              </a:rPr>
              <a:t>	Motor </a:t>
            </a:r>
            <a:r>
              <a:rPr lang="en-US" sz="1000" dirty="0">
                <a:latin typeface="Comic Sans MS" pitchFamily="66" charset="0"/>
              </a:rPr>
              <a:t>Park Rallies</a:t>
            </a:r>
          </a:p>
          <a:p>
            <a:r>
              <a:rPr lang="en-US" sz="1000" b="1" dirty="0">
                <a:latin typeface="Comic Sans MS" pitchFamily="66" charset="0"/>
              </a:rPr>
              <a:t>NDL: </a:t>
            </a:r>
            <a:r>
              <a:rPr lang="en-US" sz="1000" b="1" dirty="0" smtClean="0">
                <a:latin typeface="Comic Sans MS" pitchFamily="66" charset="0"/>
              </a:rPr>
              <a:t>	</a:t>
            </a:r>
            <a:r>
              <a:rPr lang="en-US" sz="1000" dirty="0" smtClean="0">
                <a:latin typeface="Comic Sans MS" pitchFamily="66" charset="0"/>
              </a:rPr>
              <a:t>Lecture </a:t>
            </a:r>
            <a:r>
              <a:rPr lang="en-US" sz="1000" dirty="0">
                <a:latin typeface="Comic Sans MS" pitchFamily="66" charset="0"/>
              </a:rPr>
              <a:t>on NDL</a:t>
            </a:r>
          </a:p>
          <a:p>
            <a:r>
              <a:rPr lang="en-US" sz="1000" b="1" dirty="0">
                <a:latin typeface="Comic Sans MS" pitchFamily="66" charset="0"/>
              </a:rPr>
              <a:t>ADV: </a:t>
            </a:r>
            <a:r>
              <a:rPr lang="en-US" sz="1000" b="1" dirty="0" smtClean="0">
                <a:latin typeface="Comic Sans MS" pitchFamily="66" charset="0"/>
              </a:rPr>
              <a:t>	</a:t>
            </a:r>
            <a:r>
              <a:rPr lang="en-US" sz="1000" dirty="0" smtClean="0">
                <a:latin typeface="Comic Sans MS" pitchFamily="66" charset="0"/>
              </a:rPr>
              <a:t>Advocacy </a:t>
            </a:r>
            <a:r>
              <a:rPr lang="en-US" sz="1000" dirty="0">
                <a:latin typeface="Comic Sans MS" pitchFamily="66" charset="0"/>
              </a:rPr>
              <a:t>Visit</a:t>
            </a:r>
          </a:p>
          <a:p>
            <a:r>
              <a:rPr lang="en-US" sz="1000" b="1" dirty="0">
                <a:latin typeface="Comic Sans MS" pitchFamily="66" charset="0"/>
              </a:rPr>
              <a:t>DPE: </a:t>
            </a:r>
            <a:r>
              <a:rPr lang="en-US" sz="1000" b="1" dirty="0" smtClean="0">
                <a:latin typeface="Comic Sans MS" pitchFamily="66" charset="0"/>
              </a:rPr>
              <a:t>	</a:t>
            </a:r>
            <a:r>
              <a:rPr lang="en-US" sz="1000" dirty="0" smtClean="0">
                <a:latin typeface="Comic Sans MS" pitchFamily="66" charset="0"/>
              </a:rPr>
              <a:t>Domesticated </a:t>
            </a:r>
            <a:r>
              <a:rPr lang="en-US" sz="1000" dirty="0">
                <a:latin typeface="Comic Sans MS" pitchFamily="66" charset="0"/>
              </a:rPr>
              <a:t>Public Education</a:t>
            </a:r>
          </a:p>
        </p:txBody>
      </p:sp>
      <p:graphicFrame>
        <p:nvGraphicFramePr>
          <p:cNvPr id="11" name="Table 10"/>
          <p:cNvGraphicFramePr>
            <a:graphicFrameLocks noGrp="1"/>
          </p:cNvGraphicFramePr>
          <p:nvPr>
            <p:extLst>
              <p:ext uri="{D42A27DB-BD31-4B8C-83A1-F6EECF244321}">
                <p14:modId xmlns:p14="http://schemas.microsoft.com/office/powerpoint/2010/main" val="1544057103"/>
              </p:ext>
            </p:extLst>
          </p:nvPr>
        </p:nvGraphicFramePr>
        <p:xfrm>
          <a:off x="609599" y="1066805"/>
          <a:ext cx="5791203" cy="6468909"/>
        </p:xfrm>
        <a:graphic>
          <a:graphicData uri="http://schemas.openxmlformats.org/drawingml/2006/table">
            <a:tbl>
              <a:tblPr>
                <a:effectLst>
                  <a:outerShdw blurRad="50800" dist="38100" dir="5400000" algn="t" rotWithShape="0">
                    <a:prstClr val="black">
                      <a:alpha val="40000"/>
                    </a:prstClr>
                  </a:outerShdw>
                </a:effectLst>
              </a:tblPr>
              <a:tblGrid>
                <a:gridCol w="188163">
                  <a:extLst>
                    <a:ext uri="{9D8B030D-6E8A-4147-A177-3AD203B41FA5}">
                      <a16:colId xmlns="" xmlns:a16="http://schemas.microsoft.com/office/drawing/2014/main" val="20000"/>
                    </a:ext>
                  </a:extLst>
                </a:gridCol>
                <a:gridCol w="411169">
                  <a:extLst>
                    <a:ext uri="{9D8B030D-6E8A-4147-A177-3AD203B41FA5}">
                      <a16:colId xmlns="" xmlns:a16="http://schemas.microsoft.com/office/drawing/2014/main" val="20001"/>
                    </a:ext>
                  </a:extLst>
                </a:gridCol>
                <a:gridCol w="383292">
                  <a:extLst>
                    <a:ext uri="{9D8B030D-6E8A-4147-A177-3AD203B41FA5}">
                      <a16:colId xmlns="" xmlns:a16="http://schemas.microsoft.com/office/drawing/2014/main" val="20002"/>
                    </a:ext>
                  </a:extLst>
                </a:gridCol>
                <a:gridCol w="383292">
                  <a:extLst>
                    <a:ext uri="{9D8B030D-6E8A-4147-A177-3AD203B41FA5}">
                      <a16:colId xmlns="" xmlns:a16="http://schemas.microsoft.com/office/drawing/2014/main" val="20003"/>
                    </a:ext>
                  </a:extLst>
                </a:gridCol>
                <a:gridCol w="439043">
                  <a:extLst>
                    <a:ext uri="{9D8B030D-6E8A-4147-A177-3AD203B41FA5}">
                      <a16:colId xmlns="" xmlns:a16="http://schemas.microsoft.com/office/drawing/2014/main" val="20004"/>
                    </a:ext>
                  </a:extLst>
                </a:gridCol>
                <a:gridCol w="371679">
                  <a:extLst>
                    <a:ext uri="{9D8B030D-6E8A-4147-A177-3AD203B41FA5}">
                      <a16:colId xmlns="" xmlns:a16="http://schemas.microsoft.com/office/drawing/2014/main" val="20005"/>
                    </a:ext>
                  </a:extLst>
                </a:gridCol>
                <a:gridCol w="418138">
                  <a:extLst>
                    <a:ext uri="{9D8B030D-6E8A-4147-A177-3AD203B41FA5}">
                      <a16:colId xmlns="" xmlns:a16="http://schemas.microsoft.com/office/drawing/2014/main" val="20006"/>
                    </a:ext>
                  </a:extLst>
                </a:gridCol>
                <a:gridCol w="427428">
                  <a:extLst>
                    <a:ext uri="{9D8B030D-6E8A-4147-A177-3AD203B41FA5}">
                      <a16:colId xmlns="" xmlns:a16="http://schemas.microsoft.com/office/drawing/2014/main" val="20007"/>
                    </a:ext>
                  </a:extLst>
                </a:gridCol>
                <a:gridCol w="418138">
                  <a:extLst>
                    <a:ext uri="{9D8B030D-6E8A-4147-A177-3AD203B41FA5}">
                      <a16:colId xmlns="" xmlns:a16="http://schemas.microsoft.com/office/drawing/2014/main" val="20008"/>
                    </a:ext>
                  </a:extLst>
                </a:gridCol>
                <a:gridCol w="427428">
                  <a:extLst>
                    <a:ext uri="{9D8B030D-6E8A-4147-A177-3AD203B41FA5}">
                      <a16:colId xmlns="" xmlns:a16="http://schemas.microsoft.com/office/drawing/2014/main" val="20009"/>
                    </a:ext>
                  </a:extLst>
                </a:gridCol>
                <a:gridCol w="371679">
                  <a:extLst>
                    <a:ext uri="{9D8B030D-6E8A-4147-A177-3AD203B41FA5}">
                      <a16:colId xmlns="" xmlns:a16="http://schemas.microsoft.com/office/drawing/2014/main" val="20010"/>
                    </a:ext>
                  </a:extLst>
                </a:gridCol>
                <a:gridCol w="399554">
                  <a:extLst>
                    <a:ext uri="{9D8B030D-6E8A-4147-A177-3AD203B41FA5}">
                      <a16:colId xmlns="" xmlns:a16="http://schemas.microsoft.com/office/drawing/2014/main" val="20011"/>
                    </a:ext>
                  </a:extLst>
                </a:gridCol>
                <a:gridCol w="418138">
                  <a:extLst>
                    <a:ext uri="{9D8B030D-6E8A-4147-A177-3AD203B41FA5}">
                      <a16:colId xmlns="" xmlns:a16="http://schemas.microsoft.com/office/drawing/2014/main" val="20012"/>
                    </a:ext>
                  </a:extLst>
                </a:gridCol>
                <a:gridCol w="276861">
                  <a:extLst>
                    <a:ext uri="{9D8B030D-6E8A-4147-A177-3AD203B41FA5}">
                      <a16:colId xmlns="" xmlns:a16="http://schemas.microsoft.com/office/drawing/2014/main" val="20013"/>
                    </a:ext>
                  </a:extLst>
                </a:gridCol>
                <a:gridCol w="457201">
                  <a:extLst>
                    <a:ext uri="{9D8B030D-6E8A-4147-A177-3AD203B41FA5}">
                      <a16:colId xmlns="" xmlns:a16="http://schemas.microsoft.com/office/drawing/2014/main" val="20014"/>
                    </a:ext>
                  </a:extLst>
                </a:gridCol>
              </a:tblGrid>
              <a:tr h="623242">
                <a:tc>
                  <a:txBody>
                    <a:bodyPr/>
                    <a:lstStyle/>
                    <a:p>
                      <a:pPr algn="ctr" rtl="0" fontAlgn="t"/>
                      <a:r>
                        <a:rPr lang="en-US" sz="800" b="1" i="0" u="none" strike="noStrike" dirty="0">
                          <a:solidFill>
                            <a:schemeClr val="bg1"/>
                          </a:solidFill>
                          <a:latin typeface="Comic Sans MS" pitchFamily="66" charset="0"/>
                        </a:rPr>
                        <a:t>SN </a:t>
                      </a:r>
                    </a:p>
                  </a:txBody>
                  <a:tcPr marL="5513" marR="5513" marT="551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rtl="0" fontAlgn="t"/>
                      <a:r>
                        <a:rPr lang="en-US" sz="800" b="1" i="0" u="none" strike="noStrike" dirty="0" smtClean="0">
                          <a:solidFill>
                            <a:schemeClr val="bg1"/>
                          </a:solidFill>
                          <a:latin typeface="Comic Sans MS" pitchFamily="66" charset="0"/>
                        </a:rPr>
                        <a:t>CMD </a:t>
                      </a:r>
                      <a:endParaRPr lang="en-US" sz="800" b="1" i="0" u="none" strike="noStrike" dirty="0">
                        <a:solidFill>
                          <a:schemeClr val="bg1"/>
                        </a:solidFill>
                        <a:latin typeface="Comic Sans MS" pitchFamily="66" charset="0"/>
                      </a:endParaRPr>
                    </a:p>
                  </a:txBody>
                  <a:tcPr marL="5513" marR="5513" marT="5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fontAlgn="t"/>
                      <a:r>
                        <a:rPr lang="en-US" sz="800" b="1" i="0" u="none" strike="noStrike" dirty="0">
                          <a:solidFill>
                            <a:schemeClr val="bg1"/>
                          </a:solidFill>
                          <a:latin typeface="Comic Sans MS" pitchFamily="66" charset="0"/>
                        </a:rPr>
                        <a:t>Radio </a:t>
                      </a:r>
                      <a:r>
                        <a:rPr lang="en-US" sz="800" b="1" i="0" u="none" strike="noStrike" dirty="0" err="1">
                          <a:solidFill>
                            <a:schemeClr val="bg1"/>
                          </a:solidFill>
                          <a:latin typeface="Comic Sans MS" pitchFamily="66" charset="0"/>
                        </a:rPr>
                        <a:t>Programmes</a:t>
                      </a:r>
                      <a:endParaRPr lang="en-US" sz="800" b="1" i="0" u="none" strike="noStrike" dirty="0">
                        <a:solidFill>
                          <a:schemeClr val="bg1"/>
                        </a:solidFill>
                        <a:latin typeface="Comic Sans MS" pitchFamily="66" charset="0"/>
                      </a:endParaRPr>
                    </a:p>
                  </a:txBody>
                  <a:tcPr marL="5513" marR="5513" marT="5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fontAlgn="t"/>
                      <a:r>
                        <a:rPr lang="en-US" sz="800" b="1" i="0" u="none" strike="noStrike" dirty="0">
                          <a:solidFill>
                            <a:schemeClr val="bg1"/>
                          </a:solidFill>
                          <a:latin typeface="Comic Sans MS" pitchFamily="66" charset="0"/>
                        </a:rPr>
                        <a:t>TV </a:t>
                      </a:r>
                      <a:r>
                        <a:rPr lang="en-US" sz="800" b="1" i="0" u="none" strike="noStrike" dirty="0" err="1">
                          <a:solidFill>
                            <a:schemeClr val="bg1"/>
                          </a:solidFill>
                          <a:latin typeface="Comic Sans MS" pitchFamily="66" charset="0"/>
                        </a:rPr>
                        <a:t>Programmes</a:t>
                      </a:r>
                      <a:endParaRPr lang="en-US" sz="800" b="1" i="0" u="none" strike="noStrike" dirty="0">
                        <a:solidFill>
                          <a:schemeClr val="bg1"/>
                        </a:solidFill>
                        <a:latin typeface="Comic Sans MS" pitchFamily="66" charset="0"/>
                      </a:endParaRPr>
                    </a:p>
                  </a:txBody>
                  <a:tcPr marL="5513" marR="5513" marT="5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fontAlgn="t"/>
                      <a:r>
                        <a:rPr lang="en-US" sz="800" b="1" i="0" u="none" strike="noStrike" dirty="0">
                          <a:solidFill>
                            <a:schemeClr val="bg1"/>
                          </a:solidFill>
                          <a:latin typeface="Comic Sans MS" pitchFamily="66" charset="0"/>
                        </a:rPr>
                        <a:t>Newspaper Publications</a:t>
                      </a:r>
                    </a:p>
                  </a:txBody>
                  <a:tcPr marL="5513" marR="5513" marT="5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fontAlgn="t"/>
                      <a:r>
                        <a:rPr lang="en-US" sz="800" b="1" i="0" u="none" strike="noStrike" dirty="0">
                          <a:solidFill>
                            <a:schemeClr val="bg1"/>
                          </a:solidFill>
                          <a:latin typeface="Comic Sans MS" pitchFamily="66" charset="0"/>
                        </a:rPr>
                        <a:t>Motor park Rallies</a:t>
                      </a:r>
                    </a:p>
                  </a:txBody>
                  <a:tcPr marL="5513" marR="5513" marT="5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fontAlgn="t"/>
                      <a:r>
                        <a:rPr lang="en-US" sz="800" b="1" i="0" u="none" strike="noStrike" dirty="0">
                          <a:solidFill>
                            <a:schemeClr val="bg1"/>
                          </a:solidFill>
                          <a:latin typeface="Comic Sans MS" pitchFamily="66" charset="0"/>
                        </a:rPr>
                        <a:t>Church Advocacy</a:t>
                      </a:r>
                    </a:p>
                  </a:txBody>
                  <a:tcPr marL="5513" marR="5513" marT="5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fontAlgn="t"/>
                      <a:r>
                        <a:rPr lang="en-US" sz="800" b="1" i="0" u="none" strike="noStrike" dirty="0">
                          <a:solidFill>
                            <a:schemeClr val="bg1"/>
                          </a:solidFill>
                          <a:latin typeface="Comic Sans MS" pitchFamily="66" charset="0"/>
                        </a:rPr>
                        <a:t>Mosque Advocacy</a:t>
                      </a:r>
                    </a:p>
                  </a:txBody>
                  <a:tcPr marL="5513" marR="5513" marT="5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fontAlgn="t"/>
                      <a:r>
                        <a:rPr lang="en-US" sz="800" b="1" i="0" u="none" strike="noStrike" dirty="0">
                          <a:solidFill>
                            <a:schemeClr val="bg1"/>
                          </a:solidFill>
                          <a:latin typeface="Comic Sans MS" pitchFamily="66" charset="0"/>
                        </a:rPr>
                        <a:t>School Advocacy</a:t>
                      </a:r>
                    </a:p>
                  </a:txBody>
                  <a:tcPr marL="5513" marR="5513" marT="5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fontAlgn="t"/>
                      <a:r>
                        <a:rPr lang="en-US" sz="800" b="1" i="0" u="none" strike="noStrike" dirty="0" err="1">
                          <a:solidFill>
                            <a:schemeClr val="bg1"/>
                          </a:solidFill>
                          <a:latin typeface="Comic Sans MS" pitchFamily="66" charset="0"/>
                        </a:rPr>
                        <a:t>MarketAdvocacy</a:t>
                      </a:r>
                      <a:endParaRPr lang="en-US" sz="800" b="1" i="0" u="none" strike="noStrike" dirty="0">
                        <a:solidFill>
                          <a:schemeClr val="bg1"/>
                        </a:solidFill>
                        <a:latin typeface="Comic Sans MS" pitchFamily="66" charset="0"/>
                      </a:endParaRPr>
                    </a:p>
                  </a:txBody>
                  <a:tcPr marL="5513" marR="5513" marT="5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fontAlgn="t"/>
                      <a:r>
                        <a:rPr lang="en-US" sz="800" b="1" i="0" u="none" strike="noStrike" dirty="0">
                          <a:solidFill>
                            <a:schemeClr val="bg1"/>
                          </a:solidFill>
                          <a:latin typeface="Comic Sans MS" pitchFamily="66" charset="0"/>
                        </a:rPr>
                        <a:t>Road Shows</a:t>
                      </a:r>
                    </a:p>
                  </a:txBody>
                  <a:tcPr marL="5513" marR="5513" marT="5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fontAlgn="t"/>
                      <a:r>
                        <a:rPr lang="en-US" sz="800" b="1" i="0" u="none" strike="noStrike" dirty="0">
                          <a:solidFill>
                            <a:schemeClr val="bg1"/>
                          </a:solidFill>
                          <a:latin typeface="Comic Sans MS" pitchFamily="66" charset="0"/>
                        </a:rPr>
                        <a:t>Town Hall Meetings  </a:t>
                      </a:r>
                    </a:p>
                  </a:txBody>
                  <a:tcPr marL="5513" marR="5513" marT="5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fontAlgn="t"/>
                      <a:r>
                        <a:rPr lang="en-US" sz="800" b="1" i="0" u="none" strike="noStrike" dirty="0">
                          <a:solidFill>
                            <a:schemeClr val="bg1"/>
                          </a:solidFill>
                          <a:latin typeface="Comic Sans MS" pitchFamily="66" charset="0"/>
                        </a:rPr>
                        <a:t>Visit to TRD/</a:t>
                      </a:r>
                      <a:r>
                        <a:rPr lang="en-US" sz="800" b="1" i="0" u="none" strike="noStrike" dirty="0" err="1">
                          <a:solidFill>
                            <a:schemeClr val="bg1"/>
                          </a:solidFill>
                          <a:latin typeface="Comic Sans MS" pitchFamily="66" charset="0"/>
                        </a:rPr>
                        <a:t>STk</a:t>
                      </a:r>
                      <a:endParaRPr lang="en-US" sz="800" b="1" i="0" u="none" strike="noStrike" dirty="0">
                        <a:solidFill>
                          <a:schemeClr val="bg1"/>
                        </a:solidFill>
                        <a:latin typeface="Comic Sans MS" pitchFamily="66" charset="0"/>
                      </a:endParaRPr>
                    </a:p>
                  </a:txBody>
                  <a:tcPr marL="5513" marR="5513" marT="5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fontAlgn="t"/>
                      <a:r>
                        <a:rPr lang="en-US" sz="800" b="1" i="0" u="none" strike="noStrike" dirty="0">
                          <a:solidFill>
                            <a:schemeClr val="bg1"/>
                          </a:solidFill>
                          <a:latin typeface="Comic Sans MS" pitchFamily="66" charset="0"/>
                        </a:rPr>
                        <a:t>Seminars/workshops</a:t>
                      </a:r>
                    </a:p>
                  </a:txBody>
                  <a:tcPr marL="5513" marR="5513" marT="5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fontAlgn="t"/>
                      <a:r>
                        <a:rPr lang="en-US" sz="800" b="1" i="0" u="none" strike="noStrike" dirty="0">
                          <a:solidFill>
                            <a:schemeClr val="bg1"/>
                          </a:solidFill>
                          <a:latin typeface="Comic Sans MS" pitchFamily="66" charset="0"/>
                        </a:rPr>
                        <a:t>Total</a:t>
                      </a:r>
                    </a:p>
                  </a:txBody>
                  <a:tcPr marL="5513" marR="5513" marT="5513"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schemeClr>
                    </a:solidFill>
                  </a:tcPr>
                </a:tc>
                <a:extLst>
                  <a:ext uri="{0D108BD9-81ED-4DB2-BD59-A6C34878D82A}">
                    <a16:rowId xmlns="" xmlns:a16="http://schemas.microsoft.com/office/drawing/2014/main" val="10000"/>
                  </a:ext>
                </a:extLst>
              </a:tr>
              <a:tr h="363512">
                <a:tc>
                  <a:txBody>
                    <a:bodyPr/>
                    <a:lstStyle/>
                    <a:p>
                      <a:pPr algn="ctr" rtl="0" fontAlgn="ctr"/>
                      <a:r>
                        <a:rPr lang="en-US" sz="900" b="0" i="0" u="none" strike="noStrike" dirty="0">
                          <a:solidFill>
                            <a:srgbClr val="000000"/>
                          </a:solidFill>
                          <a:effectLst/>
                          <a:latin typeface="Comic Sans MS" pitchFamily="66" charset="0"/>
                        </a:rPr>
                        <a:t>1</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900" b="0" i="0" u="none" strike="noStrike" dirty="0">
                          <a:solidFill>
                            <a:srgbClr val="000000"/>
                          </a:solidFill>
                          <a:effectLst/>
                          <a:latin typeface="Comic Sans MS" pitchFamily="66" charset="0"/>
                        </a:rPr>
                        <a:t>RS1HQ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155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54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1029</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1">
                        <a:lumMod val="20000"/>
                        <a:lumOff val="80000"/>
                      </a:schemeClr>
                    </a:solidFill>
                  </a:tcPr>
                </a:tc>
                <a:extLst>
                  <a:ext uri="{0D108BD9-81ED-4DB2-BD59-A6C34878D82A}">
                    <a16:rowId xmlns="" xmlns:a16="http://schemas.microsoft.com/office/drawing/2014/main" val="10001"/>
                  </a:ext>
                </a:extLst>
              </a:tr>
              <a:tr h="363512">
                <a:tc>
                  <a:txBody>
                    <a:bodyPr/>
                    <a:lstStyle/>
                    <a:p>
                      <a:pPr algn="ctr" rtl="0" fontAlgn="ctr"/>
                      <a:r>
                        <a:rPr lang="en-US" sz="900" b="0" i="0" u="none" strike="noStrike">
                          <a:solidFill>
                            <a:srgbClr val="000000"/>
                          </a:solidFill>
                          <a:effectLst/>
                          <a:latin typeface="Comic Sans MS" pitchFamily="66" charset="0"/>
                        </a:rPr>
                        <a:t>2</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900" b="0" i="0" u="none" strike="noStrike">
                          <a:solidFill>
                            <a:srgbClr val="000000"/>
                          </a:solidFill>
                          <a:effectLst/>
                          <a:latin typeface="Comic Sans MS" pitchFamily="66" charset="0"/>
                        </a:rPr>
                        <a:t>RS2HQ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omic Sans MS" pitchFamily="66" charset="0"/>
                        </a:rPr>
                        <a:t>176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154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172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1267</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chemeClr val="accent1">
                        <a:lumMod val="20000"/>
                        <a:lumOff val="80000"/>
                      </a:schemeClr>
                    </a:solidFill>
                  </a:tcPr>
                </a:tc>
                <a:extLst>
                  <a:ext uri="{0D108BD9-81ED-4DB2-BD59-A6C34878D82A}">
                    <a16:rowId xmlns="" xmlns:a16="http://schemas.microsoft.com/office/drawing/2014/main" val="10002"/>
                  </a:ext>
                </a:extLst>
              </a:tr>
              <a:tr h="489160">
                <a:tc>
                  <a:txBody>
                    <a:bodyPr/>
                    <a:lstStyle/>
                    <a:p>
                      <a:pPr algn="ctr" rtl="0" fontAlgn="ctr"/>
                      <a:r>
                        <a:rPr lang="en-US" sz="900" b="0" i="0" u="none" strike="noStrike">
                          <a:solidFill>
                            <a:srgbClr val="000000"/>
                          </a:solidFill>
                          <a:effectLst/>
                          <a:latin typeface="Comic Sans MS" pitchFamily="66" charset="0"/>
                        </a:rPr>
                        <a:t>3</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900" b="0" i="0" u="none" strike="noStrike">
                          <a:solidFill>
                            <a:srgbClr val="000000"/>
                          </a:solidFill>
                          <a:effectLst/>
                          <a:latin typeface="Comic Sans MS" pitchFamily="66" charset="0"/>
                        </a:rPr>
                        <a:t>RS3HQ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omic Sans MS" pitchFamily="66" charset="0"/>
                        </a:rPr>
                        <a:t>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53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846</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chemeClr val="accent1">
                        <a:lumMod val="20000"/>
                        <a:lumOff val="80000"/>
                      </a:schemeClr>
                    </a:solidFill>
                  </a:tcPr>
                </a:tc>
                <a:extLst>
                  <a:ext uri="{0D108BD9-81ED-4DB2-BD59-A6C34878D82A}">
                    <a16:rowId xmlns="" xmlns:a16="http://schemas.microsoft.com/office/drawing/2014/main" val="10003"/>
                  </a:ext>
                </a:extLst>
              </a:tr>
              <a:tr h="489160">
                <a:tc>
                  <a:txBody>
                    <a:bodyPr/>
                    <a:lstStyle/>
                    <a:p>
                      <a:pPr algn="ctr" rtl="0" fontAlgn="ctr"/>
                      <a:r>
                        <a:rPr lang="en-US" sz="900" b="0" i="0" u="none" strike="noStrike">
                          <a:solidFill>
                            <a:srgbClr val="000000"/>
                          </a:solidFill>
                          <a:effectLst/>
                          <a:latin typeface="Comic Sans MS" pitchFamily="66" charset="0"/>
                        </a:rPr>
                        <a:t>4</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900" b="0" i="0" u="none" strike="noStrike">
                          <a:solidFill>
                            <a:srgbClr val="000000"/>
                          </a:solidFill>
                          <a:effectLst/>
                          <a:latin typeface="Comic Sans MS" pitchFamily="66" charset="0"/>
                        </a:rPr>
                        <a:t>RS4HQ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omic Sans MS" pitchFamily="66" charset="0"/>
                        </a:rPr>
                        <a:t>232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omic Sans MS" pitchFamily="66" charset="0"/>
                        </a:rPr>
                        <a:t>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743</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chemeClr val="accent1">
                        <a:lumMod val="20000"/>
                        <a:lumOff val="80000"/>
                      </a:schemeClr>
                    </a:solidFill>
                  </a:tcPr>
                </a:tc>
                <a:extLst>
                  <a:ext uri="{0D108BD9-81ED-4DB2-BD59-A6C34878D82A}">
                    <a16:rowId xmlns="" xmlns:a16="http://schemas.microsoft.com/office/drawing/2014/main" val="10004"/>
                  </a:ext>
                </a:extLst>
              </a:tr>
              <a:tr h="489160">
                <a:tc>
                  <a:txBody>
                    <a:bodyPr/>
                    <a:lstStyle/>
                    <a:p>
                      <a:pPr algn="ctr" rtl="0" fontAlgn="ctr"/>
                      <a:r>
                        <a:rPr lang="en-US" sz="900" b="0" i="0" u="none" strike="noStrike">
                          <a:solidFill>
                            <a:srgbClr val="000000"/>
                          </a:solidFill>
                          <a:effectLst/>
                          <a:latin typeface="Comic Sans MS" pitchFamily="66" charset="0"/>
                        </a:rPr>
                        <a:t>5</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900" b="0" i="0" u="none" strike="noStrike">
                          <a:solidFill>
                            <a:srgbClr val="000000"/>
                          </a:solidFill>
                          <a:effectLst/>
                          <a:latin typeface="Comic Sans MS" pitchFamily="66" charset="0"/>
                        </a:rPr>
                        <a:t>RS5HQ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omic Sans MS" pitchFamily="66" charset="0"/>
                        </a:rPr>
                        <a:t>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omic Sans MS" pitchFamily="66" charset="0"/>
                        </a:rPr>
                        <a:t>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omic Sans MS" pitchFamily="66" charset="0"/>
                        </a:rPr>
                        <a:t>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873</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chemeClr val="accent1">
                        <a:lumMod val="20000"/>
                        <a:lumOff val="80000"/>
                      </a:schemeClr>
                    </a:solidFill>
                  </a:tcPr>
                </a:tc>
                <a:extLst>
                  <a:ext uri="{0D108BD9-81ED-4DB2-BD59-A6C34878D82A}">
                    <a16:rowId xmlns="" xmlns:a16="http://schemas.microsoft.com/office/drawing/2014/main" val="10005"/>
                  </a:ext>
                </a:extLst>
              </a:tr>
              <a:tr h="489160">
                <a:tc>
                  <a:txBody>
                    <a:bodyPr/>
                    <a:lstStyle/>
                    <a:p>
                      <a:pPr algn="ctr" rtl="0" fontAlgn="ctr"/>
                      <a:r>
                        <a:rPr lang="en-US" sz="900" b="0" i="0" u="none" strike="noStrike">
                          <a:solidFill>
                            <a:srgbClr val="000000"/>
                          </a:solidFill>
                          <a:effectLst/>
                          <a:latin typeface="Comic Sans MS" pitchFamily="66" charset="0"/>
                        </a:rPr>
                        <a:t>6</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900" b="0" i="0" u="none" strike="noStrike">
                          <a:solidFill>
                            <a:srgbClr val="000000"/>
                          </a:solidFill>
                          <a:effectLst/>
                          <a:latin typeface="Comic Sans MS" pitchFamily="66" charset="0"/>
                        </a:rPr>
                        <a:t>RS6HQ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omic Sans MS" pitchFamily="66" charset="0"/>
                        </a:rPr>
                        <a:t>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omic Sans MS" pitchFamily="66" charset="0"/>
                        </a:rPr>
                        <a:t>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786</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chemeClr val="accent1">
                        <a:lumMod val="20000"/>
                        <a:lumOff val="80000"/>
                      </a:schemeClr>
                    </a:solidFill>
                  </a:tcPr>
                </a:tc>
                <a:extLst>
                  <a:ext uri="{0D108BD9-81ED-4DB2-BD59-A6C34878D82A}">
                    <a16:rowId xmlns="" xmlns:a16="http://schemas.microsoft.com/office/drawing/2014/main" val="10006"/>
                  </a:ext>
                </a:extLst>
              </a:tr>
              <a:tr h="489160">
                <a:tc>
                  <a:txBody>
                    <a:bodyPr/>
                    <a:lstStyle/>
                    <a:p>
                      <a:pPr algn="ctr" rtl="0" fontAlgn="ctr"/>
                      <a:r>
                        <a:rPr lang="en-US" sz="900" b="0" i="0" u="none" strike="noStrike">
                          <a:solidFill>
                            <a:srgbClr val="000000"/>
                          </a:solidFill>
                          <a:effectLst/>
                          <a:latin typeface="Comic Sans MS" pitchFamily="66" charset="0"/>
                        </a:rPr>
                        <a:t>7</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900" b="0" i="0" u="none" strike="noStrike">
                          <a:solidFill>
                            <a:srgbClr val="000000"/>
                          </a:solidFill>
                          <a:effectLst/>
                          <a:latin typeface="Comic Sans MS" pitchFamily="66" charset="0"/>
                        </a:rPr>
                        <a:t>RS7HQ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omic Sans MS" pitchFamily="66" charset="0"/>
                        </a:rPr>
                        <a:t>216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omic Sans MS" pitchFamily="66" charset="0"/>
                        </a:rPr>
                        <a:t>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54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764</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chemeClr val="accent1">
                        <a:lumMod val="20000"/>
                        <a:lumOff val="80000"/>
                      </a:schemeClr>
                    </a:solidFill>
                  </a:tcPr>
                </a:tc>
                <a:extLst>
                  <a:ext uri="{0D108BD9-81ED-4DB2-BD59-A6C34878D82A}">
                    <a16:rowId xmlns="" xmlns:a16="http://schemas.microsoft.com/office/drawing/2014/main" val="10007"/>
                  </a:ext>
                </a:extLst>
              </a:tr>
              <a:tr h="489160">
                <a:tc>
                  <a:txBody>
                    <a:bodyPr/>
                    <a:lstStyle/>
                    <a:p>
                      <a:pPr algn="ctr" rtl="0" fontAlgn="ctr"/>
                      <a:r>
                        <a:rPr lang="en-US" sz="900" b="0" i="0" u="none" strike="noStrike">
                          <a:solidFill>
                            <a:srgbClr val="000000"/>
                          </a:solidFill>
                          <a:effectLst/>
                          <a:latin typeface="Comic Sans MS" pitchFamily="66" charset="0"/>
                        </a:rPr>
                        <a:t>8</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900" b="0" i="0" u="none" strike="noStrike">
                          <a:solidFill>
                            <a:srgbClr val="000000"/>
                          </a:solidFill>
                          <a:effectLst/>
                          <a:latin typeface="Comic Sans MS" pitchFamily="66" charset="0"/>
                        </a:rPr>
                        <a:t>RS8HQ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omic Sans MS" pitchFamily="66" charset="0"/>
                        </a:rPr>
                        <a:t>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omic Sans MS" pitchFamily="66" charset="0"/>
                        </a:rPr>
                        <a:t>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omic Sans MS" pitchFamily="66" charset="0"/>
                        </a:rPr>
                        <a:t>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omic Sans MS" pitchFamily="66" charset="0"/>
                        </a:rPr>
                        <a:t>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omic Sans MS" pitchFamily="66" charset="0"/>
                        </a:rPr>
                        <a:t>765</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chemeClr val="accent1">
                        <a:lumMod val="20000"/>
                        <a:lumOff val="80000"/>
                      </a:schemeClr>
                    </a:solidFill>
                  </a:tcPr>
                </a:tc>
                <a:extLst>
                  <a:ext uri="{0D108BD9-81ED-4DB2-BD59-A6C34878D82A}">
                    <a16:rowId xmlns="" xmlns:a16="http://schemas.microsoft.com/office/drawing/2014/main" val="10008"/>
                  </a:ext>
                </a:extLst>
              </a:tr>
              <a:tr h="489160">
                <a:tc>
                  <a:txBody>
                    <a:bodyPr/>
                    <a:lstStyle/>
                    <a:p>
                      <a:pPr algn="ctr" rtl="0" fontAlgn="ctr"/>
                      <a:r>
                        <a:rPr lang="en-US" sz="900" b="0" i="0" u="none" strike="noStrike">
                          <a:solidFill>
                            <a:srgbClr val="000000"/>
                          </a:solidFill>
                          <a:effectLst/>
                          <a:latin typeface="Comic Sans MS" pitchFamily="66" charset="0"/>
                        </a:rPr>
                        <a:t>9</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900" b="0" i="0" u="none" strike="noStrike">
                          <a:solidFill>
                            <a:srgbClr val="000000"/>
                          </a:solidFill>
                          <a:effectLst/>
                          <a:latin typeface="Comic Sans MS" pitchFamily="66" charset="0"/>
                        </a:rPr>
                        <a:t>RS9HQ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omic Sans MS" pitchFamily="66" charset="0"/>
                        </a:rPr>
                        <a:t>833</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chemeClr val="accent1">
                        <a:lumMod val="20000"/>
                        <a:lumOff val="80000"/>
                      </a:schemeClr>
                    </a:solidFill>
                  </a:tcPr>
                </a:tc>
                <a:extLst>
                  <a:ext uri="{0D108BD9-81ED-4DB2-BD59-A6C34878D82A}">
                    <a16:rowId xmlns="" xmlns:a16="http://schemas.microsoft.com/office/drawing/2014/main" val="10009"/>
                  </a:ext>
                </a:extLst>
              </a:tr>
              <a:tr h="489160">
                <a:tc>
                  <a:txBody>
                    <a:bodyPr/>
                    <a:lstStyle/>
                    <a:p>
                      <a:pPr algn="ctr" rtl="0" fontAlgn="ctr"/>
                      <a:r>
                        <a:rPr lang="en-US" sz="900" b="0" i="0" u="none" strike="noStrike">
                          <a:solidFill>
                            <a:srgbClr val="000000"/>
                          </a:solidFill>
                          <a:effectLst/>
                          <a:latin typeface="Comic Sans MS" pitchFamily="66" charset="0"/>
                        </a:rPr>
                        <a:t>10</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900" b="0" i="0" u="none" strike="noStrike">
                          <a:solidFill>
                            <a:srgbClr val="000000"/>
                          </a:solidFill>
                          <a:effectLst/>
                          <a:latin typeface="Comic Sans MS" pitchFamily="66" charset="0"/>
                        </a:rPr>
                        <a:t>RS10HQ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omic Sans MS" pitchFamily="66" charset="0"/>
                        </a:rPr>
                        <a:t>785</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chemeClr val="accent1">
                        <a:lumMod val="20000"/>
                        <a:lumOff val="80000"/>
                      </a:schemeClr>
                    </a:solidFill>
                  </a:tcPr>
                </a:tc>
                <a:extLst>
                  <a:ext uri="{0D108BD9-81ED-4DB2-BD59-A6C34878D82A}">
                    <a16:rowId xmlns="" xmlns:a16="http://schemas.microsoft.com/office/drawing/2014/main" val="10010"/>
                  </a:ext>
                </a:extLst>
              </a:tr>
              <a:tr h="489160">
                <a:tc>
                  <a:txBody>
                    <a:bodyPr/>
                    <a:lstStyle/>
                    <a:p>
                      <a:pPr algn="ctr" rtl="0" fontAlgn="ctr"/>
                      <a:r>
                        <a:rPr lang="en-US" sz="900" b="0" i="0" u="none" strike="noStrike">
                          <a:solidFill>
                            <a:srgbClr val="000000"/>
                          </a:solidFill>
                          <a:effectLst/>
                          <a:latin typeface="Comic Sans MS" pitchFamily="66" charset="0"/>
                        </a:rPr>
                        <a:t>11</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900" b="0" i="0" u="none" strike="noStrike">
                          <a:solidFill>
                            <a:srgbClr val="000000"/>
                          </a:solidFill>
                          <a:effectLst/>
                          <a:latin typeface="Comic Sans MS" pitchFamily="66" charset="0"/>
                        </a:rPr>
                        <a:t>RS11HQ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omic Sans MS" pitchFamily="66" charset="0"/>
                        </a:rPr>
                        <a:t>812</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chemeClr val="accent1">
                        <a:lumMod val="20000"/>
                        <a:lumOff val="80000"/>
                      </a:schemeClr>
                    </a:solidFill>
                  </a:tcPr>
                </a:tc>
                <a:extLst>
                  <a:ext uri="{0D108BD9-81ED-4DB2-BD59-A6C34878D82A}">
                    <a16:rowId xmlns="" xmlns:a16="http://schemas.microsoft.com/office/drawing/2014/main" val="10011"/>
                  </a:ext>
                </a:extLst>
              </a:tr>
              <a:tr h="369213">
                <a:tc>
                  <a:txBody>
                    <a:bodyPr/>
                    <a:lstStyle/>
                    <a:p>
                      <a:pPr algn="ctr" rtl="0" fontAlgn="ctr"/>
                      <a:r>
                        <a:rPr lang="en-US" sz="900" b="0" i="0" u="none" strike="noStrike">
                          <a:solidFill>
                            <a:srgbClr val="000000"/>
                          </a:solidFill>
                          <a:effectLst/>
                          <a:latin typeface="Comic Sans MS" pitchFamily="66" charset="0"/>
                        </a:rPr>
                        <a:t>12</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900" b="0" i="0" u="none" strike="noStrike">
                          <a:solidFill>
                            <a:srgbClr val="000000"/>
                          </a:solidFill>
                          <a:effectLst/>
                          <a:latin typeface="Comic Sans MS" pitchFamily="66" charset="0"/>
                        </a:rPr>
                        <a:t>RS12HQ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a:solidFill>
                            <a:srgbClr val="000000"/>
                          </a:solidFill>
                          <a:effectLst/>
                          <a:latin typeface="Comic Sans MS" pitchFamily="66" charset="0"/>
                        </a:rPr>
                        <a:t>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omic Sans MS" pitchFamily="66" charset="0"/>
                        </a:rPr>
                        <a:t>738</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2"/>
                  </a:ext>
                </a:extLst>
              </a:tr>
              <a:tr h="346990">
                <a:tc>
                  <a:txBody>
                    <a:bodyPr/>
                    <a:lstStyle/>
                    <a:p>
                      <a:pPr algn="l" fontAlgn="ctr"/>
                      <a:r>
                        <a:rPr lang="en-US" sz="900" b="0" i="0" u="none" strike="noStrike">
                          <a:solidFill>
                            <a:srgbClr val="000000"/>
                          </a:solidFill>
                          <a:effectLst/>
                          <a:latin typeface="Comic Sans MS" pitchFamily="66" charset="0"/>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fontAlgn="ctr"/>
                      <a:r>
                        <a:rPr lang="en-US" sz="900" b="1" i="0" u="none" strike="noStrike" dirty="0">
                          <a:solidFill>
                            <a:srgbClr val="000000"/>
                          </a:solidFill>
                          <a:effectLst/>
                          <a:latin typeface="Comic Sans MS" pitchFamily="66" charset="0"/>
                        </a:rPr>
                        <a:t>TOTAL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1" i="0" u="none" strike="noStrike" dirty="0">
                          <a:solidFill>
                            <a:srgbClr val="000000"/>
                          </a:solidFill>
                          <a:effectLst/>
                          <a:latin typeface="Comic Sans MS" pitchFamily="66" charset="0"/>
                        </a:rPr>
                        <a:t>1649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1" i="0" u="none" strike="noStrike" dirty="0">
                          <a:solidFill>
                            <a:srgbClr val="000000"/>
                          </a:solidFill>
                          <a:effectLst/>
                          <a:latin typeface="Comic Sans MS" pitchFamily="66" charset="0"/>
                        </a:rPr>
                        <a:t>1613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1" i="0" u="none" strike="noStrike">
                          <a:solidFill>
                            <a:srgbClr val="000000"/>
                          </a:solidFill>
                          <a:effectLst/>
                          <a:latin typeface="Comic Sans MS" pitchFamily="66" charset="0"/>
                        </a:rPr>
                        <a:t>704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1" i="0" u="none" strike="noStrike" dirty="0">
                          <a:solidFill>
                            <a:srgbClr val="000000"/>
                          </a:solidFill>
                          <a:effectLst/>
                          <a:latin typeface="Comic Sans MS" pitchFamily="66" charset="0"/>
                        </a:rPr>
                        <a:t>3229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1" i="0" u="none" strike="noStrike" dirty="0">
                          <a:solidFill>
                            <a:srgbClr val="000000"/>
                          </a:solidFill>
                          <a:effectLst/>
                          <a:latin typeface="Comic Sans MS" pitchFamily="66" charset="0"/>
                        </a:rPr>
                        <a:t>416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1" i="0" u="none" strike="noStrike">
                          <a:solidFill>
                            <a:srgbClr val="000000"/>
                          </a:solidFill>
                          <a:effectLst/>
                          <a:latin typeface="Comic Sans MS" pitchFamily="66" charset="0"/>
                        </a:rPr>
                        <a:t>305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1" i="0" u="none" strike="noStrike" dirty="0">
                          <a:solidFill>
                            <a:srgbClr val="000000"/>
                          </a:solidFill>
                          <a:effectLst/>
                          <a:latin typeface="Comic Sans MS" pitchFamily="66" charset="0"/>
                        </a:rPr>
                        <a:t>215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1" i="0" u="none" strike="noStrike" dirty="0">
                          <a:solidFill>
                            <a:srgbClr val="000000"/>
                          </a:solidFill>
                          <a:effectLst/>
                          <a:latin typeface="Comic Sans MS" pitchFamily="66" charset="0"/>
                        </a:rPr>
                        <a:t>625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1" i="0" u="none" strike="noStrike">
                          <a:solidFill>
                            <a:srgbClr val="000000"/>
                          </a:solidFill>
                          <a:effectLst/>
                          <a:latin typeface="Comic Sans MS" pitchFamily="66" charset="0"/>
                        </a:rPr>
                        <a:t>407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1" i="0" u="none" strike="noStrike" dirty="0">
                          <a:solidFill>
                            <a:srgbClr val="000000"/>
                          </a:solidFill>
                          <a:effectLst/>
                          <a:latin typeface="Comic Sans MS" pitchFamily="66" charset="0"/>
                        </a:rPr>
                        <a:t>211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1" i="0" u="none" strike="noStrike" dirty="0">
                          <a:solidFill>
                            <a:srgbClr val="000000"/>
                          </a:solidFill>
                          <a:effectLst/>
                          <a:latin typeface="Comic Sans MS" pitchFamily="66" charset="0"/>
                        </a:rPr>
                        <a:t>638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1" i="0" u="none" strike="noStrike" dirty="0">
                          <a:solidFill>
                            <a:srgbClr val="000000"/>
                          </a:solidFill>
                          <a:effectLst/>
                          <a:latin typeface="Comic Sans MS" pitchFamily="66" charset="0"/>
                        </a:rPr>
                        <a:t>229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omic Sans MS" pitchFamily="66"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3"/>
                  </a:ext>
                </a:extLst>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a:t>FRSC Statistical Digest</a:t>
            </a:r>
          </a:p>
        </p:txBody>
      </p:sp>
      <p:sp>
        <p:nvSpPr>
          <p:cNvPr id="5" name="Slide Number Placeholder 4"/>
          <p:cNvSpPr>
            <a:spLocks noGrp="1"/>
          </p:cNvSpPr>
          <p:nvPr>
            <p:ph type="sldNum" sz="quarter" idx="12"/>
          </p:nvPr>
        </p:nvSpPr>
        <p:spPr/>
        <p:txBody>
          <a:bodyPr/>
          <a:lstStyle/>
          <a:p>
            <a:fld id="{E3F61258-AD20-49F9-B190-9552A83199C4}" type="slidenum">
              <a:rPr lang="en-US" smtClean="0"/>
              <a:pPr/>
              <a:t>3</a:t>
            </a:fld>
            <a:endParaRPr lang="en-US"/>
          </a:p>
        </p:txBody>
      </p:sp>
      <p:sp>
        <p:nvSpPr>
          <p:cNvPr id="6" name="TextBox 5"/>
          <p:cNvSpPr txBox="1"/>
          <p:nvPr/>
        </p:nvSpPr>
        <p:spPr>
          <a:xfrm>
            <a:off x="609600" y="304801"/>
            <a:ext cx="5715000" cy="746358"/>
          </a:xfrm>
          <a:custGeom>
            <a:avLst/>
            <a:gdLst>
              <a:gd name="connsiteX0" fmla="*/ 0 w 4893173"/>
              <a:gd name="connsiteY0" fmla="*/ 0 h 5178341"/>
              <a:gd name="connsiteX1" fmla="*/ 4893173 w 4893173"/>
              <a:gd name="connsiteY1" fmla="*/ 0 h 5178341"/>
              <a:gd name="connsiteX2" fmla="*/ 4893173 w 4893173"/>
              <a:gd name="connsiteY2" fmla="*/ 5178341 h 5178341"/>
              <a:gd name="connsiteX3" fmla="*/ 0 w 4893173"/>
              <a:gd name="connsiteY3" fmla="*/ 5178341 h 5178341"/>
              <a:gd name="connsiteX4" fmla="*/ 0 w 4893173"/>
              <a:gd name="connsiteY4" fmla="*/ 0 h 51783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93173" h="5178341">
                <a:moveTo>
                  <a:pt x="0" y="0"/>
                </a:moveTo>
                <a:lnTo>
                  <a:pt x="4893173" y="0"/>
                </a:lnTo>
                <a:lnTo>
                  <a:pt x="4893173" y="5178341"/>
                </a:lnTo>
                <a:lnTo>
                  <a:pt x="0" y="5178341"/>
                </a:lnTo>
                <a:lnTo>
                  <a:pt x="0" y="0"/>
                </a:lnTo>
                <a:close/>
              </a:path>
            </a:pathLst>
          </a:custGeom>
          <a:ln/>
        </p:spPr>
        <p:style>
          <a:lnRef idx="2">
            <a:schemeClr val="accent2"/>
          </a:lnRef>
          <a:fillRef idx="1">
            <a:schemeClr val="lt1"/>
          </a:fillRef>
          <a:effectRef idx="0">
            <a:schemeClr val="accent2"/>
          </a:effectRef>
          <a:fontRef idx="minor">
            <a:schemeClr val="dk1"/>
          </a:fontRef>
        </p:style>
        <p:txBody>
          <a:bodyPr wrap="square" numCol="1" rtlCol="0">
            <a:spAutoFit/>
          </a:bodyPr>
          <a:lstStyle/>
          <a:p>
            <a:pPr algn="just"/>
            <a:r>
              <a:rPr lang="en-US" sz="3200" b="1"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Brush Script MT" pitchFamily="66" charset="0"/>
              </a:rPr>
              <a:t>Editor’s Suite</a:t>
            </a:r>
            <a:r>
              <a:rPr lang="en-US" sz="1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rPr>
              <a:t> </a:t>
            </a:r>
            <a:endParaRPr lang="en-US" sz="1200" dirty="0">
              <a:ln>
                <a:solidFill>
                  <a:srgbClr val="7030A0"/>
                </a:solidFill>
              </a:ln>
              <a:latin typeface="Comic Sans MS" pitchFamily="66" charset="0"/>
            </a:endParaRPr>
          </a:p>
          <a:p>
            <a:pPr algn="just"/>
            <a:endParaRPr lang="en-US" sz="1050" dirty="0">
              <a:ln>
                <a:solidFill>
                  <a:srgbClr val="7030A0"/>
                </a:solidFill>
              </a:ln>
              <a:latin typeface="Comic Sans MS" pitchFamily="66" charset="0"/>
            </a:endParaRPr>
          </a:p>
        </p:txBody>
      </p:sp>
      <p:pic>
        <p:nvPicPr>
          <p:cNvPr id="7"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sp>
        <p:nvSpPr>
          <p:cNvPr id="8" name="TextBox 7"/>
          <p:cNvSpPr txBox="1"/>
          <p:nvPr/>
        </p:nvSpPr>
        <p:spPr>
          <a:xfrm>
            <a:off x="457200" y="1143001"/>
            <a:ext cx="5943600" cy="9818072"/>
          </a:xfrm>
          <a:prstGeom prst="rect">
            <a:avLst/>
          </a:prstGeom>
          <a:noFill/>
        </p:spPr>
        <p:txBody>
          <a:bodyPr wrap="square" rtlCol="0">
            <a:spAutoFit/>
          </a:bodyPr>
          <a:lstStyle/>
          <a:p>
            <a:r>
              <a:rPr lang="en-GB" sz="1200" b="1" dirty="0">
                <a:latin typeface="Comic Sans MS" panose="030F0702030302020204" pitchFamily="66" charset="0"/>
              </a:rPr>
              <a:t>NAVIGATING TOWARDS SAFETY: RESPONSIBILITIES AND QUALITIES OF A GOOD DRIVER</a:t>
            </a:r>
            <a:endParaRPr lang="en-US" sz="1200" b="1" dirty="0">
              <a:latin typeface="Comic Sans MS" panose="030F0702030302020204" pitchFamily="66" charset="0"/>
            </a:endParaRPr>
          </a:p>
          <a:p>
            <a:pPr algn="just"/>
            <a:endParaRPr lang="en-US" sz="300" dirty="0">
              <a:latin typeface="Comic Sans MS" pitchFamily="66" charset="0"/>
            </a:endParaRPr>
          </a:p>
          <a:p>
            <a:pPr algn="just"/>
            <a:r>
              <a:rPr lang="en-GB" sz="1000" dirty="0">
                <a:latin typeface="Comic Sans MS" panose="030F0702030302020204" pitchFamily="66" charset="0"/>
              </a:rPr>
              <a:t>In the hustle and bustle of everyday life, where every moment counts, the roads become the arteries of our society, alive with the rhythm of commuters, travellers, and vehicles of all shapes and sizes. In this intricate web of movement, the role of a good driver transcends mere transportation; it becomes a cornerstone of road safety and societal well-being. As champions for road safety, it is crucial to examine the roles and characteristics of good driver, laying the groundwork for safer travels and communities</a:t>
            </a:r>
            <a:endParaRPr lang="en-US" sz="1000" dirty="0">
              <a:latin typeface="Comic Sans MS" panose="030F0702030302020204" pitchFamily="66" charset="0"/>
            </a:endParaRPr>
          </a:p>
          <a:p>
            <a:pPr algn="just"/>
            <a:endParaRPr lang="en-GB" sz="1000" dirty="0" smtClean="0">
              <a:latin typeface="Comic Sans MS" panose="030F0702030302020204" pitchFamily="66" charset="0"/>
            </a:endParaRPr>
          </a:p>
          <a:p>
            <a:pPr algn="just"/>
            <a:r>
              <a:rPr lang="en-GB" sz="1000" dirty="0" smtClean="0">
                <a:latin typeface="Comic Sans MS" panose="030F0702030302020204" pitchFamily="66" charset="0"/>
              </a:rPr>
              <a:t>Driving </a:t>
            </a:r>
            <a:r>
              <a:rPr lang="en-GB" sz="1000" dirty="0">
                <a:latin typeface="Comic Sans MS" panose="030F0702030302020204" pitchFamily="66" charset="0"/>
              </a:rPr>
              <a:t>is more than just manoeuvring a vehicle from point A to point B; it is a responsibility laden with a multitude of duties and expectations. At its core lies driving proficiency. A good driver must possess not only the skills to operate a vehicle but also the ability to navigate through the unpredictable twists and turns of the road with finesse and control. Mastery over the wheel is just the beginning; a deep understanding of driving principles, traffic laws, and road etiquettes is equally essential</a:t>
            </a:r>
            <a:r>
              <a:rPr lang="en-GB" sz="1000" dirty="0" smtClean="0">
                <a:latin typeface="Comic Sans MS" panose="030F0702030302020204" pitchFamily="66" charset="0"/>
              </a:rPr>
              <a:t>.</a:t>
            </a:r>
          </a:p>
          <a:p>
            <a:pPr algn="just"/>
            <a:endParaRPr lang="en-US" sz="1000" dirty="0">
              <a:latin typeface="Comic Sans MS" panose="030F0702030302020204" pitchFamily="66" charset="0"/>
            </a:endParaRPr>
          </a:p>
          <a:p>
            <a:pPr algn="just"/>
            <a:r>
              <a:rPr lang="en-GB" sz="1000" dirty="0">
                <a:latin typeface="Comic Sans MS" panose="030F0702030302020204" pitchFamily="66" charset="0"/>
              </a:rPr>
              <a:t>Self-control is vital for good driving. In the busy traffic, it is easy to get frustrated or ignore rules. But good drivers follow the rules, even when it is hard. They stay patient, making sure everyone stays safe and respected on the roads.</a:t>
            </a:r>
            <a:endParaRPr lang="en-US" sz="1000" dirty="0">
              <a:latin typeface="Comic Sans MS" panose="030F0702030302020204" pitchFamily="66" charset="0"/>
            </a:endParaRPr>
          </a:p>
          <a:p>
            <a:pPr algn="just"/>
            <a:r>
              <a:rPr lang="en-GB" sz="1000" dirty="0">
                <a:latin typeface="Comic Sans MS" panose="030F0702030302020204" pitchFamily="66" charset="0"/>
              </a:rPr>
              <a:t>Being alert is like having a guardian angel for road safety. A good driver is not merely present on the road; they are like watchful guards, always looking out for possible dangers and reacting quickly to avoid them. Their keen senses and quick reflexes serve as shields against the unpredictability of the road, ensuring the safety of themselves and others</a:t>
            </a:r>
            <a:r>
              <a:rPr lang="en-GB" sz="1000" dirty="0" smtClean="0">
                <a:latin typeface="Comic Sans MS" panose="030F0702030302020204" pitchFamily="66" charset="0"/>
              </a:rPr>
              <a:t>.</a:t>
            </a:r>
          </a:p>
          <a:p>
            <a:pPr algn="just"/>
            <a:endParaRPr lang="en-US" sz="1000" dirty="0">
              <a:latin typeface="Comic Sans MS" panose="030F0702030302020204" pitchFamily="66" charset="0"/>
            </a:endParaRPr>
          </a:p>
          <a:p>
            <a:pPr algn="just"/>
            <a:r>
              <a:rPr lang="en-GB" sz="1000" dirty="0">
                <a:latin typeface="Comic Sans MS" panose="030F0702030302020204" pitchFamily="66" charset="0"/>
              </a:rPr>
              <a:t>Considering that drivers, both commercial and non-commercial, share the responsibility of conveying passengers and themselves safely, it is crucial to emphasize their collective duty towards road safety. Beyond the confines of driving, a good driver embodies a spirit of responsibility towards their vehicle and fellow road users. They possess the mechanical aptitude to handle emergencies, coupled with a commitment to regular vehicle maintenance. Their sense of duty extends beyond personal convenience, encompassing the well-being of passengers and pedestrians alike. This recognition underscores the vital role of all drivers, irrespective of their purpose in ensuring the safety and welfare of everyone on the road</a:t>
            </a:r>
            <a:r>
              <a:rPr lang="en-GB" sz="1000" dirty="0" smtClean="0">
                <a:latin typeface="Comic Sans MS" panose="030F0702030302020204" pitchFamily="66" charset="0"/>
              </a:rPr>
              <a:t>.</a:t>
            </a:r>
          </a:p>
          <a:p>
            <a:pPr algn="just"/>
            <a:endParaRPr lang="en-US" sz="1000" dirty="0">
              <a:latin typeface="Comic Sans MS" panose="030F0702030302020204" pitchFamily="66" charset="0"/>
            </a:endParaRPr>
          </a:p>
          <a:p>
            <a:pPr algn="just"/>
            <a:r>
              <a:rPr lang="en-GB" sz="1000" dirty="0">
                <a:latin typeface="Comic Sans MS" panose="030F0702030302020204" pitchFamily="66" charset="0"/>
              </a:rPr>
              <a:t>A good driver's journey towards excellence is fuelled by a commitment to continuous learning. They refuse to remain stagnant; instead, actively seeking opportunities to improve, refining their skills and adapting to evolving road conditions. With dedication and perseverance, they strive to exemplify safe and responsible driving</a:t>
            </a:r>
            <a:r>
              <a:rPr lang="en-GB" sz="1000" dirty="0" smtClean="0">
                <a:latin typeface="Comic Sans MS" panose="030F0702030302020204" pitchFamily="66" charset="0"/>
              </a:rPr>
              <a:t>.</a:t>
            </a:r>
          </a:p>
          <a:p>
            <a:pPr algn="just"/>
            <a:endParaRPr lang="en-US" sz="1000" dirty="0">
              <a:latin typeface="Comic Sans MS" panose="030F0702030302020204" pitchFamily="66" charset="0"/>
            </a:endParaRPr>
          </a:p>
          <a:p>
            <a:pPr algn="just"/>
            <a:r>
              <a:rPr lang="en-GB" sz="1000" dirty="0">
                <a:latin typeface="Comic Sans MS" panose="030F0702030302020204" pitchFamily="66" charset="0"/>
              </a:rPr>
              <a:t>Crucially, physical and mental fitness form the bedrock of a good driver's capabilities. A sound mind and body are indispensable allies on the road, ensuring optimal judgment and response in critical situations. Prioritizing personal well-being is not just a choice but a fundamental necessity for the safety of all road users</a:t>
            </a:r>
            <a:r>
              <a:rPr lang="en-GB" sz="1000" dirty="0" smtClean="0">
                <a:latin typeface="Comic Sans MS" panose="030F0702030302020204" pitchFamily="66" charset="0"/>
              </a:rPr>
              <a:t>.</a:t>
            </a:r>
          </a:p>
          <a:p>
            <a:pPr algn="just"/>
            <a:endParaRPr lang="en-US" sz="1000" dirty="0">
              <a:latin typeface="Comic Sans MS" panose="030F0702030302020204" pitchFamily="66" charset="0"/>
            </a:endParaRPr>
          </a:p>
          <a:p>
            <a:pPr algn="just"/>
            <a:r>
              <a:rPr lang="en-GB" sz="1000" dirty="0">
                <a:latin typeface="Comic Sans MS" panose="030F0702030302020204" pitchFamily="66" charset="0"/>
              </a:rPr>
              <a:t>In conclusion, the responsibilities and qualities of a good driver are not merely confined to the act of driving; they permeate every facet of road safety advocacy. By embodying these principles, drivers become catalysts for positive change, transforming roads into safer and more harmonious spaces for all. As we navigate the highways of life, let us remember that the journey towards safety begins with each of us, behind the wheel of responsibility and care.</a:t>
            </a:r>
            <a:endParaRPr lang="en-US" sz="1000" dirty="0">
              <a:latin typeface="Comic Sans MS" panose="030F0702030302020204" pitchFamily="66" charset="0"/>
            </a:endParaRPr>
          </a:p>
          <a:p>
            <a:pPr algn="just"/>
            <a:r>
              <a:rPr lang="en-US" sz="1000" dirty="0">
                <a:latin typeface="Comic Sans MS" pitchFamily="66" charset="0"/>
              </a:rPr>
              <a:t> </a:t>
            </a:r>
            <a:endParaRPr lang="en-US" sz="1000" dirty="0" smtClean="0">
              <a:latin typeface="Comic Sans MS" pitchFamily="66" charset="0"/>
            </a:endParaRPr>
          </a:p>
          <a:p>
            <a:pPr algn="just"/>
            <a:endParaRPr lang="en-US" sz="1000" dirty="0" smtClean="0">
              <a:latin typeface="Comic Sans MS" pitchFamily="66" charset="0"/>
            </a:endParaRPr>
          </a:p>
          <a:p>
            <a:r>
              <a:rPr lang="en-GB" sz="900" b="1" dirty="0" smtClean="0">
                <a:latin typeface="Comic Sans MS" pitchFamily="66" charset="0"/>
              </a:rPr>
              <a:t>ACM</a:t>
            </a:r>
            <a:r>
              <a:rPr lang="en-GB" sz="900" dirty="0" smtClean="0">
                <a:latin typeface="Comic Sans MS" pitchFamily="66" charset="0"/>
              </a:rPr>
              <a:t> </a:t>
            </a:r>
            <a:r>
              <a:rPr lang="en-GB" sz="900" dirty="0" err="1">
                <a:latin typeface="Comic Sans MS" pitchFamily="66" charset="0"/>
              </a:rPr>
              <a:t>Aliyu</a:t>
            </a:r>
            <a:r>
              <a:rPr lang="en-GB" sz="900" dirty="0">
                <a:latin typeface="Comic Sans MS" pitchFamily="66" charset="0"/>
              </a:rPr>
              <a:t> B. </a:t>
            </a:r>
            <a:r>
              <a:rPr lang="en-GB" sz="900" dirty="0" err="1">
                <a:latin typeface="Comic Sans MS" pitchFamily="66" charset="0"/>
              </a:rPr>
              <a:t>Datsama</a:t>
            </a:r>
            <a:r>
              <a:rPr lang="en-GB" sz="900" dirty="0">
                <a:latin typeface="Comic Sans MS" pitchFamily="66" charset="0"/>
              </a:rPr>
              <a:t>, </a:t>
            </a:r>
            <a:r>
              <a:rPr lang="en-GB" sz="900" i="1" dirty="0" err="1">
                <a:latin typeface="Comic Sans MS" pitchFamily="66" charset="0"/>
              </a:rPr>
              <a:t>fsi</a:t>
            </a:r>
            <a:r>
              <a:rPr lang="en-GB" sz="900" i="1" dirty="0">
                <a:latin typeface="Comic Sans MS" pitchFamily="66" charset="0"/>
              </a:rPr>
              <a:t>, FISPM, NMIM</a:t>
            </a:r>
            <a:endParaRPr lang="en-US" sz="900" dirty="0">
              <a:latin typeface="Comic Sans MS" pitchFamily="66" charset="0"/>
            </a:endParaRPr>
          </a:p>
          <a:p>
            <a:r>
              <a:rPr lang="en-GB" sz="900" b="1" dirty="0">
                <a:latin typeface="Comic Sans MS" pitchFamily="66" charset="0"/>
              </a:rPr>
              <a:t>Assistant Corps Marshal</a:t>
            </a:r>
            <a:endParaRPr lang="en-US" sz="900" dirty="0">
              <a:latin typeface="Comic Sans MS" pitchFamily="66" charset="0"/>
            </a:endParaRPr>
          </a:p>
          <a:p>
            <a:r>
              <a:rPr lang="en-GB" sz="900" b="1" dirty="0">
                <a:latin typeface="Comic Sans MS" pitchFamily="66" charset="0"/>
              </a:rPr>
              <a:t>ACM Policy, Research and Statistics</a:t>
            </a:r>
            <a:endParaRPr lang="en-US" sz="900" dirty="0">
              <a:latin typeface="Comic Sans MS" pitchFamily="66" charset="0"/>
            </a:endParaRPr>
          </a:p>
          <a:p>
            <a:r>
              <a:rPr lang="en-US" sz="900" dirty="0"/>
              <a:t> </a:t>
            </a:r>
          </a:p>
          <a:p>
            <a:pPr algn="just"/>
            <a:endParaRPr lang="en-US" sz="800" dirty="0">
              <a:latin typeface="Comic Sans MS" panose="030F0702030302020204" pitchFamily="66" charset="0"/>
            </a:endParaRPr>
          </a:p>
          <a:p>
            <a:pPr algn="just"/>
            <a:endParaRPr lang="en-GB" sz="1100" dirty="0">
              <a:latin typeface="Comic Sans MS" panose="030F0702030302020204" pitchFamily="66" charset="0"/>
            </a:endParaRPr>
          </a:p>
          <a:p>
            <a:pPr algn="just"/>
            <a:endParaRPr lang="en-US" sz="1400" b="1" dirty="0">
              <a:latin typeface="Comic Sans MS" pitchFamily="66" charset="0"/>
            </a:endParaRPr>
          </a:p>
          <a:p>
            <a:pPr algn="just">
              <a:lnSpc>
                <a:spcPct val="200000"/>
              </a:lnSpc>
            </a:pPr>
            <a:endParaRPr lang="en-US" sz="1400" dirty="0">
              <a:latin typeface="Comic Sans MS" pitchFamily="66" charset="0"/>
            </a:endParaRPr>
          </a:p>
          <a:p>
            <a:pPr algn="just">
              <a:lnSpc>
                <a:spcPct val="200000"/>
              </a:lnSpc>
            </a:pPr>
            <a:endParaRPr lang="en-US" sz="1400" dirty="0">
              <a:latin typeface="Comic Sans MS" pitchFamily="66"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33400" y="152401"/>
            <a:ext cx="6324600" cy="276999"/>
          </a:xfrm>
          <a:prstGeom prst="rect">
            <a:avLst/>
          </a:prstGeom>
          <a:noFill/>
        </p:spPr>
        <p:txBody>
          <a:bodyPr wrap="square" rtlCol="0">
            <a:spAutoFit/>
          </a:bodyPr>
          <a:lstStyle/>
          <a:p>
            <a:r>
              <a:rPr lang="en-US" sz="1200" b="1" dirty="0">
                <a:latin typeface="Comic Sans MS" pitchFamily="66" charset="0"/>
              </a:rPr>
              <a:t>Table 24: CPEO Activities comparison  </a:t>
            </a:r>
            <a:r>
              <a:rPr lang="en-US" sz="1200" dirty="0">
                <a:latin typeface="Comic Sans MS" pitchFamily="66" charset="0"/>
              </a:rPr>
              <a:t>   </a:t>
            </a:r>
            <a:endParaRPr lang="en-US" sz="1200" b="1" dirty="0">
              <a:latin typeface="Comic Sans MS" pitchFamily="66" charset="0"/>
            </a:endParaRPr>
          </a:p>
        </p:txBody>
      </p:sp>
      <p:sp>
        <p:nvSpPr>
          <p:cNvPr id="17" name="Footer Placeholder 16"/>
          <p:cNvSpPr>
            <a:spLocks noGrp="1"/>
          </p:cNvSpPr>
          <p:nvPr>
            <p:ph type="ftr" sz="quarter" idx="11"/>
          </p:nvPr>
        </p:nvSpPr>
        <p:spPr/>
        <p:txBody>
          <a:bodyPr/>
          <a:lstStyle/>
          <a:p>
            <a:r>
              <a:rPr lang="en-US"/>
              <a:t>FRSC Statistical Digest</a:t>
            </a:r>
          </a:p>
        </p:txBody>
      </p:sp>
      <p:sp>
        <p:nvSpPr>
          <p:cNvPr id="16" name="Slide Number Placeholder 15"/>
          <p:cNvSpPr>
            <a:spLocks noGrp="1"/>
          </p:cNvSpPr>
          <p:nvPr>
            <p:ph type="sldNum" sz="quarter" idx="12"/>
          </p:nvPr>
        </p:nvSpPr>
        <p:spPr/>
        <p:txBody>
          <a:bodyPr/>
          <a:lstStyle/>
          <a:p>
            <a:fld id="{E3F61258-AD20-49F9-B190-9552A83199C4}" type="slidenum">
              <a:rPr lang="en-US" smtClean="0"/>
              <a:pPr/>
              <a:t>30</a:t>
            </a:fld>
            <a:endParaRPr lang="en-US"/>
          </a:p>
        </p:txBody>
      </p:sp>
      <p:pic>
        <p:nvPicPr>
          <p:cNvPr id="14"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sp>
        <p:nvSpPr>
          <p:cNvPr id="15" name="TextBox 14"/>
          <p:cNvSpPr txBox="1"/>
          <p:nvPr/>
        </p:nvSpPr>
        <p:spPr>
          <a:xfrm>
            <a:off x="609600" y="2500262"/>
            <a:ext cx="1066800" cy="276999"/>
          </a:xfrm>
          <a:prstGeom prst="rect">
            <a:avLst/>
          </a:prstGeom>
          <a:noFill/>
        </p:spPr>
        <p:txBody>
          <a:bodyPr wrap="square" rtlCol="0">
            <a:spAutoFit/>
          </a:bodyPr>
          <a:lstStyle/>
          <a:p>
            <a:r>
              <a:rPr lang="en-US" sz="1200" b="1" dirty="0">
                <a:latin typeface="Comic Sans MS" pitchFamily="66" charset="0"/>
              </a:rPr>
              <a:t>Chart 13: </a:t>
            </a:r>
            <a:r>
              <a:rPr lang="en-US" sz="1200" dirty="0">
                <a:latin typeface="Comic Sans MS" pitchFamily="66" charset="0"/>
              </a:rPr>
              <a:t>   </a:t>
            </a:r>
            <a:endParaRPr lang="en-US" sz="1200" b="1" dirty="0">
              <a:latin typeface="Comic Sans MS" pitchFamily="66" charset="0"/>
            </a:endParaRPr>
          </a:p>
        </p:txBody>
      </p:sp>
      <p:graphicFrame>
        <p:nvGraphicFramePr>
          <p:cNvPr id="18" name="Table 17"/>
          <p:cNvGraphicFramePr>
            <a:graphicFrameLocks noGrp="1"/>
          </p:cNvGraphicFramePr>
          <p:nvPr>
            <p:extLst>
              <p:ext uri="{D42A27DB-BD31-4B8C-83A1-F6EECF244321}">
                <p14:modId xmlns:p14="http://schemas.microsoft.com/office/powerpoint/2010/main" val="932197597"/>
              </p:ext>
            </p:extLst>
          </p:nvPr>
        </p:nvGraphicFramePr>
        <p:xfrm>
          <a:off x="533400" y="685797"/>
          <a:ext cx="6096000" cy="1525017"/>
        </p:xfrm>
        <a:graphic>
          <a:graphicData uri="http://schemas.openxmlformats.org/drawingml/2006/table">
            <a:tbl>
              <a:tblPr firstRow="1">
                <a:tableStyleId>{BDBED569-4797-4DF1-A0F4-6AAB3CD982D8}</a:tableStyleId>
              </a:tblPr>
              <a:tblGrid>
                <a:gridCol w="312615">
                  <a:extLst>
                    <a:ext uri="{9D8B030D-6E8A-4147-A177-3AD203B41FA5}">
                      <a16:colId xmlns="" xmlns:a16="http://schemas.microsoft.com/office/drawing/2014/main" val="20000"/>
                    </a:ext>
                  </a:extLst>
                </a:gridCol>
                <a:gridCol w="449385">
                  <a:extLst>
                    <a:ext uri="{9D8B030D-6E8A-4147-A177-3AD203B41FA5}">
                      <a16:colId xmlns="" xmlns:a16="http://schemas.microsoft.com/office/drawing/2014/main" val="20001"/>
                    </a:ext>
                  </a:extLst>
                </a:gridCol>
                <a:gridCol w="457200">
                  <a:extLst>
                    <a:ext uri="{9D8B030D-6E8A-4147-A177-3AD203B41FA5}">
                      <a16:colId xmlns="" xmlns:a16="http://schemas.microsoft.com/office/drawing/2014/main" val="20002"/>
                    </a:ext>
                  </a:extLst>
                </a:gridCol>
                <a:gridCol w="406400">
                  <a:extLst>
                    <a:ext uri="{9D8B030D-6E8A-4147-A177-3AD203B41FA5}">
                      <a16:colId xmlns="" xmlns:a16="http://schemas.microsoft.com/office/drawing/2014/main" val="20003"/>
                    </a:ext>
                  </a:extLst>
                </a:gridCol>
                <a:gridCol w="406400">
                  <a:extLst>
                    <a:ext uri="{9D8B030D-6E8A-4147-A177-3AD203B41FA5}">
                      <a16:colId xmlns="" xmlns:a16="http://schemas.microsoft.com/office/drawing/2014/main" val="20004"/>
                    </a:ext>
                  </a:extLst>
                </a:gridCol>
                <a:gridCol w="406400">
                  <a:extLst>
                    <a:ext uri="{9D8B030D-6E8A-4147-A177-3AD203B41FA5}">
                      <a16:colId xmlns="" xmlns:a16="http://schemas.microsoft.com/office/drawing/2014/main" val="20005"/>
                    </a:ext>
                  </a:extLst>
                </a:gridCol>
                <a:gridCol w="406400">
                  <a:extLst>
                    <a:ext uri="{9D8B030D-6E8A-4147-A177-3AD203B41FA5}">
                      <a16:colId xmlns="" xmlns:a16="http://schemas.microsoft.com/office/drawing/2014/main" val="20006"/>
                    </a:ext>
                  </a:extLst>
                </a:gridCol>
                <a:gridCol w="406400">
                  <a:extLst>
                    <a:ext uri="{9D8B030D-6E8A-4147-A177-3AD203B41FA5}">
                      <a16:colId xmlns="" xmlns:a16="http://schemas.microsoft.com/office/drawing/2014/main" val="20007"/>
                    </a:ext>
                  </a:extLst>
                </a:gridCol>
                <a:gridCol w="406400">
                  <a:extLst>
                    <a:ext uri="{9D8B030D-6E8A-4147-A177-3AD203B41FA5}">
                      <a16:colId xmlns="" xmlns:a16="http://schemas.microsoft.com/office/drawing/2014/main" val="20008"/>
                    </a:ext>
                  </a:extLst>
                </a:gridCol>
                <a:gridCol w="406400">
                  <a:extLst>
                    <a:ext uri="{9D8B030D-6E8A-4147-A177-3AD203B41FA5}">
                      <a16:colId xmlns="" xmlns:a16="http://schemas.microsoft.com/office/drawing/2014/main" val="20009"/>
                    </a:ext>
                  </a:extLst>
                </a:gridCol>
                <a:gridCol w="406400">
                  <a:extLst>
                    <a:ext uri="{9D8B030D-6E8A-4147-A177-3AD203B41FA5}">
                      <a16:colId xmlns="" xmlns:a16="http://schemas.microsoft.com/office/drawing/2014/main" val="20010"/>
                    </a:ext>
                  </a:extLst>
                </a:gridCol>
                <a:gridCol w="406400">
                  <a:extLst>
                    <a:ext uri="{9D8B030D-6E8A-4147-A177-3AD203B41FA5}">
                      <a16:colId xmlns="" xmlns:a16="http://schemas.microsoft.com/office/drawing/2014/main" val="20011"/>
                    </a:ext>
                  </a:extLst>
                </a:gridCol>
                <a:gridCol w="406400">
                  <a:extLst>
                    <a:ext uri="{9D8B030D-6E8A-4147-A177-3AD203B41FA5}">
                      <a16:colId xmlns="" xmlns:a16="http://schemas.microsoft.com/office/drawing/2014/main" val="20012"/>
                    </a:ext>
                  </a:extLst>
                </a:gridCol>
                <a:gridCol w="355600">
                  <a:extLst>
                    <a:ext uri="{9D8B030D-6E8A-4147-A177-3AD203B41FA5}">
                      <a16:colId xmlns="" xmlns:a16="http://schemas.microsoft.com/office/drawing/2014/main" val="20013"/>
                    </a:ext>
                  </a:extLst>
                </a:gridCol>
                <a:gridCol w="457200">
                  <a:extLst>
                    <a:ext uri="{9D8B030D-6E8A-4147-A177-3AD203B41FA5}">
                      <a16:colId xmlns="" xmlns:a16="http://schemas.microsoft.com/office/drawing/2014/main" val="20014"/>
                    </a:ext>
                  </a:extLst>
                </a:gridCol>
              </a:tblGrid>
              <a:tr h="540109">
                <a:tc>
                  <a:txBody>
                    <a:bodyPr/>
                    <a:lstStyle/>
                    <a:p>
                      <a:pPr algn="ctr" rtl="0" fontAlgn="t"/>
                      <a:r>
                        <a:rPr lang="en-US" sz="700" u="none" strike="noStrike" dirty="0">
                          <a:solidFill>
                            <a:schemeClr val="bg1"/>
                          </a:solidFill>
                          <a:latin typeface="Comic Sans MS" pitchFamily="66" charset="0"/>
                        </a:rPr>
                        <a:t>SN </a:t>
                      </a:r>
                      <a:endParaRPr lang="en-US" sz="700" b="1" i="0" u="none" strike="noStrike" dirty="0">
                        <a:solidFill>
                          <a:schemeClr val="bg1"/>
                        </a:solidFill>
                        <a:latin typeface="Comic Sans MS" pitchFamily="66" charset="0"/>
                      </a:endParaRPr>
                    </a:p>
                  </a:txBody>
                  <a:tcPr marL="4763" marR="4763" marT="4762"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rtl="0" fontAlgn="t"/>
                      <a:r>
                        <a:rPr lang="en-US" sz="700" u="none" strike="noStrike" dirty="0" smtClean="0">
                          <a:solidFill>
                            <a:schemeClr val="bg1"/>
                          </a:solidFill>
                          <a:latin typeface="Comic Sans MS" pitchFamily="66" charset="0"/>
                        </a:rPr>
                        <a:t>COMD </a:t>
                      </a:r>
                      <a:endParaRPr lang="en-US" sz="700" b="1" i="0" u="none" strike="noStrike" dirty="0">
                        <a:solidFill>
                          <a:schemeClr val="bg1"/>
                        </a:solidFill>
                        <a:latin typeface="Comic Sans MS" pitchFamily="66" charset="0"/>
                      </a:endParaRPr>
                    </a:p>
                  </a:txBody>
                  <a:tcPr marL="4763" marR="4763" marT="4762"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t"/>
                      <a:r>
                        <a:rPr lang="en-US" sz="700" u="none" strike="noStrike" dirty="0">
                          <a:solidFill>
                            <a:schemeClr val="bg1"/>
                          </a:solidFill>
                          <a:latin typeface="Comic Sans MS" pitchFamily="66" charset="0"/>
                        </a:rPr>
                        <a:t>Radio </a:t>
                      </a:r>
                      <a:r>
                        <a:rPr lang="en-US" sz="700" u="none" strike="noStrike" dirty="0" err="1">
                          <a:solidFill>
                            <a:schemeClr val="bg1"/>
                          </a:solidFill>
                          <a:latin typeface="Comic Sans MS" pitchFamily="66" charset="0"/>
                        </a:rPr>
                        <a:t>Programmes</a:t>
                      </a:r>
                      <a:endParaRPr lang="en-US" sz="700" b="0" i="0" u="none" strike="noStrike" dirty="0">
                        <a:solidFill>
                          <a:schemeClr val="bg1"/>
                        </a:solidFill>
                        <a:latin typeface="Comic Sans MS" pitchFamily="66" charset="0"/>
                      </a:endParaRPr>
                    </a:p>
                  </a:txBody>
                  <a:tcPr marL="4763" marR="4763" marT="4762"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t"/>
                      <a:r>
                        <a:rPr lang="en-US" sz="700" u="none" strike="noStrike" dirty="0">
                          <a:solidFill>
                            <a:schemeClr val="bg1"/>
                          </a:solidFill>
                          <a:latin typeface="Comic Sans MS" pitchFamily="66" charset="0"/>
                        </a:rPr>
                        <a:t>TV </a:t>
                      </a:r>
                      <a:r>
                        <a:rPr lang="en-US" sz="700" u="none" strike="noStrike" dirty="0" err="1">
                          <a:solidFill>
                            <a:schemeClr val="bg1"/>
                          </a:solidFill>
                          <a:latin typeface="Comic Sans MS" pitchFamily="66" charset="0"/>
                        </a:rPr>
                        <a:t>Programmes</a:t>
                      </a:r>
                      <a:endParaRPr lang="en-US" sz="700" b="0" i="0" u="none" strike="noStrike" dirty="0">
                        <a:solidFill>
                          <a:schemeClr val="bg1"/>
                        </a:solidFill>
                        <a:latin typeface="Comic Sans MS" pitchFamily="66" charset="0"/>
                      </a:endParaRPr>
                    </a:p>
                  </a:txBody>
                  <a:tcPr marL="4763" marR="4763" marT="4762"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t"/>
                      <a:r>
                        <a:rPr lang="en-US" sz="700" u="none" strike="noStrike" dirty="0">
                          <a:solidFill>
                            <a:schemeClr val="bg1"/>
                          </a:solidFill>
                          <a:latin typeface="Comic Sans MS" pitchFamily="66" charset="0"/>
                        </a:rPr>
                        <a:t>Newspaper Publications</a:t>
                      </a:r>
                      <a:endParaRPr lang="en-US" sz="700" b="0" i="0" u="none" strike="noStrike" dirty="0">
                        <a:solidFill>
                          <a:schemeClr val="bg1"/>
                        </a:solidFill>
                        <a:latin typeface="Comic Sans MS" pitchFamily="66" charset="0"/>
                      </a:endParaRPr>
                    </a:p>
                  </a:txBody>
                  <a:tcPr marL="4763" marR="4763" marT="4762"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t"/>
                      <a:r>
                        <a:rPr lang="en-US" sz="700" u="none" strike="noStrike" dirty="0">
                          <a:solidFill>
                            <a:schemeClr val="bg1"/>
                          </a:solidFill>
                          <a:latin typeface="Comic Sans MS" pitchFamily="66" charset="0"/>
                        </a:rPr>
                        <a:t>Motor park Rallies</a:t>
                      </a:r>
                      <a:endParaRPr lang="en-US" sz="700" b="0" i="0" u="none" strike="noStrike" dirty="0">
                        <a:solidFill>
                          <a:schemeClr val="bg1"/>
                        </a:solidFill>
                        <a:latin typeface="Comic Sans MS" pitchFamily="66" charset="0"/>
                      </a:endParaRPr>
                    </a:p>
                  </a:txBody>
                  <a:tcPr marL="4763" marR="4763" marT="4762"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t"/>
                      <a:r>
                        <a:rPr lang="en-US" sz="700" u="none" strike="noStrike" dirty="0">
                          <a:solidFill>
                            <a:schemeClr val="bg1"/>
                          </a:solidFill>
                          <a:latin typeface="Comic Sans MS" pitchFamily="66" charset="0"/>
                        </a:rPr>
                        <a:t>Church Advocacy</a:t>
                      </a:r>
                      <a:endParaRPr lang="en-US" sz="700" b="0" i="0" u="none" strike="noStrike" dirty="0">
                        <a:solidFill>
                          <a:schemeClr val="bg1"/>
                        </a:solidFill>
                        <a:latin typeface="Comic Sans MS" pitchFamily="66" charset="0"/>
                      </a:endParaRPr>
                    </a:p>
                  </a:txBody>
                  <a:tcPr marL="4763" marR="4763" marT="4762"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t"/>
                      <a:r>
                        <a:rPr lang="en-US" sz="700" u="none" strike="noStrike" dirty="0">
                          <a:solidFill>
                            <a:schemeClr val="bg1"/>
                          </a:solidFill>
                          <a:latin typeface="Comic Sans MS" pitchFamily="66" charset="0"/>
                        </a:rPr>
                        <a:t>Mosque Advocacy</a:t>
                      </a:r>
                      <a:endParaRPr lang="en-US" sz="700" b="0" i="0" u="none" strike="noStrike" dirty="0">
                        <a:solidFill>
                          <a:schemeClr val="bg1"/>
                        </a:solidFill>
                        <a:latin typeface="Comic Sans MS" pitchFamily="66" charset="0"/>
                      </a:endParaRPr>
                    </a:p>
                  </a:txBody>
                  <a:tcPr marL="4763" marR="4763" marT="4762"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t"/>
                      <a:r>
                        <a:rPr lang="en-US" sz="700" u="none" strike="noStrike" dirty="0">
                          <a:solidFill>
                            <a:schemeClr val="bg1"/>
                          </a:solidFill>
                          <a:latin typeface="Comic Sans MS" pitchFamily="66" charset="0"/>
                        </a:rPr>
                        <a:t>School Advocacy</a:t>
                      </a:r>
                      <a:endParaRPr lang="en-US" sz="700" b="0" i="0" u="none" strike="noStrike" dirty="0">
                        <a:solidFill>
                          <a:schemeClr val="bg1"/>
                        </a:solidFill>
                        <a:latin typeface="Comic Sans MS" pitchFamily="66" charset="0"/>
                      </a:endParaRPr>
                    </a:p>
                  </a:txBody>
                  <a:tcPr marL="4763" marR="4763" marT="4762"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t"/>
                      <a:r>
                        <a:rPr lang="en-US" sz="700" u="none" strike="noStrike" dirty="0" err="1">
                          <a:solidFill>
                            <a:schemeClr val="bg1"/>
                          </a:solidFill>
                          <a:latin typeface="Comic Sans MS" pitchFamily="66" charset="0"/>
                        </a:rPr>
                        <a:t>MarketAdvocacy</a:t>
                      </a:r>
                      <a:endParaRPr lang="en-US" sz="700" b="0" i="0" u="none" strike="noStrike" dirty="0">
                        <a:solidFill>
                          <a:schemeClr val="bg1"/>
                        </a:solidFill>
                        <a:latin typeface="Comic Sans MS" pitchFamily="66" charset="0"/>
                      </a:endParaRPr>
                    </a:p>
                  </a:txBody>
                  <a:tcPr marL="4763" marR="4763" marT="4762"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t"/>
                      <a:r>
                        <a:rPr lang="en-US" sz="700" u="none" strike="noStrike" dirty="0">
                          <a:solidFill>
                            <a:schemeClr val="bg1"/>
                          </a:solidFill>
                          <a:latin typeface="Comic Sans MS" pitchFamily="66" charset="0"/>
                        </a:rPr>
                        <a:t>Road Shows</a:t>
                      </a:r>
                      <a:endParaRPr lang="en-US" sz="700" b="0" i="0" u="none" strike="noStrike" dirty="0">
                        <a:solidFill>
                          <a:schemeClr val="bg1"/>
                        </a:solidFill>
                        <a:latin typeface="Comic Sans MS" pitchFamily="66" charset="0"/>
                      </a:endParaRPr>
                    </a:p>
                  </a:txBody>
                  <a:tcPr marL="4763" marR="4763" marT="4762"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t"/>
                      <a:r>
                        <a:rPr lang="en-US" sz="700" u="none" strike="noStrike" dirty="0">
                          <a:solidFill>
                            <a:schemeClr val="bg1"/>
                          </a:solidFill>
                          <a:latin typeface="Comic Sans MS" pitchFamily="66" charset="0"/>
                        </a:rPr>
                        <a:t>Town Hall Meetings  </a:t>
                      </a:r>
                      <a:endParaRPr lang="en-US" sz="700" b="0" i="0" u="none" strike="noStrike" dirty="0">
                        <a:solidFill>
                          <a:schemeClr val="bg1"/>
                        </a:solidFill>
                        <a:latin typeface="Comic Sans MS" pitchFamily="66" charset="0"/>
                      </a:endParaRPr>
                    </a:p>
                  </a:txBody>
                  <a:tcPr marL="4763" marR="4763" marT="4762"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t"/>
                      <a:r>
                        <a:rPr lang="en-US" sz="700" u="none" strike="noStrike" dirty="0">
                          <a:solidFill>
                            <a:schemeClr val="bg1"/>
                          </a:solidFill>
                          <a:latin typeface="Comic Sans MS" pitchFamily="66" charset="0"/>
                        </a:rPr>
                        <a:t>Visit to TRD/</a:t>
                      </a:r>
                      <a:r>
                        <a:rPr lang="en-US" sz="700" u="none" strike="noStrike" dirty="0" err="1">
                          <a:solidFill>
                            <a:schemeClr val="bg1"/>
                          </a:solidFill>
                          <a:latin typeface="Comic Sans MS" pitchFamily="66" charset="0"/>
                        </a:rPr>
                        <a:t>STk</a:t>
                      </a:r>
                      <a:endParaRPr lang="en-US" sz="700" b="0" i="0" u="none" strike="noStrike" dirty="0">
                        <a:solidFill>
                          <a:schemeClr val="bg1"/>
                        </a:solidFill>
                        <a:latin typeface="Comic Sans MS" pitchFamily="66" charset="0"/>
                      </a:endParaRPr>
                    </a:p>
                  </a:txBody>
                  <a:tcPr marL="4763" marR="4763" marT="4762"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t"/>
                      <a:r>
                        <a:rPr lang="en-US" sz="700" u="none" strike="noStrike" dirty="0">
                          <a:solidFill>
                            <a:schemeClr val="bg1"/>
                          </a:solidFill>
                          <a:latin typeface="Comic Sans MS" pitchFamily="66" charset="0"/>
                        </a:rPr>
                        <a:t>Seminars/workshops</a:t>
                      </a:r>
                      <a:endParaRPr lang="en-US" sz="700" b="0" i="0" u="none" strike="noStrike" dirty="0">
                        <a:solidFill>
                          <a:schemeClr val="bg1"/>
                        </a:solidFill>
                        <a:latin typeface="Comic Sans MS" pitchFamily="66" charset="0"/>
                      </a:endParaRPr>
                    </a:p>
                  </a:txBody>
                  <a:tcPr marL="4763" marR="4763" marT="4762"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t"/>
                      <a:r>
                        <a:rPr lang="en-US" sz="700" u="none" strike="noStrike" dirty="0">
                          <a:solidFill>
                            <a:schemeClr val="bg1"/>
                          </a:solidFill>
                          <a:latin typeface="Comic Sans MS" pitchFamily="66" charset="0"/>
                        </a:rPr>
                        <a:t>Total</a:t>
                      </a:r>
                      <a:endParaRPr lang="en-US" sz="700" b="0" i="0" u="none" strike="noStrike" dirty="0">
                        <a:solidFill>
                          <a:schemeClr val="bg1"/>
                        </a:solidFill>
                        <a:latin typeface="Comic Sans MS" pitchFamily="66" charset="0"/>
                      </a:endParaRPr>
                    </a:p>
                  </a:txBody>
                  <a:tcPr marL="4763" marR="4763" marT="4762"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extLst>
                  <a:ext uri="{0D108BD9-81ED-4DB2-BD59-A6C34878D82A}">
                    <a16:rowId xmlns="" xmlns:a16="http://schemas.microsoft.com/office/drawing/2014/main" val="10000"/>
                  </a:ext>
                </a:extLst>
              </a:tr>
              <a:tr h="492454">
                <a:tc>
                  <a:txBody>
                    <a:bodyPr/>
                    <a:lstStyle/>
                    <a:p>
                      <a:pPr algn="ctr" fontAlgn="b"/>
                      <a:r>
                        <a:rPr lang="en-US" sz="800" u="none" strike="noStrike" dirty="0">
                          <a:solidFill>
                            <a:schemeClr val="bg1"/>
                          </a:solidFill>
                          <a:latin typeface="Comic Sans MS" pitchFamily="66" charset="0"/>
                        </a:rPr>
                        <a:t> 1</a:t>
                      </a:r>
                      <a:endParaRPr lang="en-US" sz="800" b="0" i="0" u="none" strike="noStrike" dirty="0">
                        <a:solidFill>
                          <a:schemeClr val="bg1"/>
                        </a:solidFill>
                        <a:latin typeface="Comic Sans MS" pitchFamily="66" charset="0"/>
                      </a:endParaRPr>
                    </a:p>
                  </a:txBody>
                  <a:tcPr marL="4763" marR="4763" marT="4762"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800" b="0" i="0" u="none" strike="noStrike" dirty="0">
                          <a:solidFill>
                            <a:schemeClr val="bg1"/>
                          </a:solidFill>
                          <a:latin typeface="Comic Sans MS" pitchFamily="66" charset="0"/>
                        </a:rPr>
                        <a:t>TOTAL </a:t>
                      </a:r>
                      <a:r>
                        <a:rPr lang="en-US" sz="800" b="0" i="0" u="none" strike="noStrike" dirty="0" smtClean="0">
                          <a:solidFill>
                            <a:schemeClr val="bg1"/>
                          </a:solidFill>
                          <a:latin typeface="Comic Sans MS" pitchFamily="66" charset="0"/>
                        </a:rPr>
                        <a:t>3rd</a:t>
                      </a:r>
                      <a:r>
                        <a:rPr lang="en-US" sz="800" u="none" strike="noStrike" baseline="0" dirty="0" smtClean="0">
                          <a:solidFill>
                            <a:schemeClr val="bg1"/>
                          </a:solidFill>
                          <a:latin typeface="Comic Sans MS" pitchFamily="66" charset="0"/>
                        </a:rPr>
                        <a:t> </a:t>
                      </a:r>
                      <a:r>
                        <a:rPr lang="en-US" sz="800" u="none" strike="noStrike" dirty="0" smtClean="0">
                          <a:solidFill>
                            <a:schemeClr val="bg1"/>
                          </a:solidFill>
                          <a:latin typeface="Comic Sans MS" pitchFamily="66" charset="0"/>
                        </a:rPr>
                        <a:t>Q 2023</a:t>
                      </a:r>
                      <a:endParaRPr lang="en-US" sz="800" b="0" i="0" u="none" strike="noStrike" dirty="0">
                        <a:solidFill>
                          <a:schemeClr val="bg1"/>
                        </a:solidFill>
                        <a:latin typeface="Comic Sans MS" pitchFamily="66" charset="0"/>
                      </a:endParaRPr>
                    </a:p>
                  </a:txBody>
                  <a:tcPr marL="4763" marR="4763" marT="4762"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b"/>
                      <a:r>
                        <a:rPr lang="en-US" sz="800" b="0" i="0" u="none" strike="noStrike" dirty="0" smtClean="0">
                          <a:solidFill>
                            <a:schemeClr val="bg1"/>
                          </a:solidFill>
                          <a:effectLst/>
                          <a:latin typeface="Comic Sans MS" panose="030F0702030302020204" pitchFamily="66" charset="0"/>
                        </a:rPr>
                        <a:t>1563</a:t>
                      </a:r>
                      <a:endParaRPr lang="en-US" sz="800" b="0" i="0" u="none" strike="noStrike" dirty="0">
                        <a:solidFill>
                          <a:schemeClr val="bg1"/>
                        </a:solidFill>
                        <a:effectLst/>
                        <a:latin typeface="Comic Sans MS" panose="030F0702030302020204" pitchFamily="66" charset="0"/>
                      </a:endParaRPr>
                    </a:p>
                  </a:txBody>
                  <a:tcPr marL="9525" marR="9525" marT="9525" marB="0" anchor="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b"/>
                      <a:r>
                        <a:rPr lang="en-US" sz="800" b="0" i="0" u="none" strike="noStrike" dirty="0" smtClean="0">
                          <a:solidFill>
                            <a:schemeClr val="bg1"/>
                          </a:solidFill>
                          <a:effectLst/>
                          <a:latin typeface="Comic Sans MS" panose="030F0702030302020204" pitchFamily="66" charset="0"/>
                        </a:rPr>
                        <a:t>1492</a:t>
                      </a:r>
                      <a:endParaRPr lang="en-US" sz="800" b="0" i="0" u="none" strike="noStrike" dirty="0">
                        <a:solidFill>
                          <a:schemeClr val="bg1"/>
                        </a:solidFill>
                        <a:effectLst/>
                        <a:latin typeface="Comic Sans MS" panose="030F0702030302020204" pitchFamily="66" charset="0"/>
                      </a:endParaRPr>
                    </a:p>
                  </a:txBody>
                  <a:tcPr marL="9525" marR="9525" marT="9525" marB="0" anchor="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b"/>
                      <a:r>
                        <a:rPr lang="en-US" sz="800" b="0" i="0" u="none" strike="noStrike" dirty="0" smtClean="0">
                          <a:solidFill>
                            <a:schemeClr val="bg1"/>
                          </a:solidFill>
                          <a:effectLst/>
                          <a:latin typeface="Comic Sans MS" panose="030F0702030302020204" pitchFamily="66" charset="0"/>
                        </a:rPr>
                        <a:t>1185</a:t>
                      </a:r>
                      <a:endParaRPr lang="en-US" sz="800" b="0" i="0" u="none" strike="noStrike" dirty="0">
                        <a:solidFill>
                          <a:schemeClr val="bg1"/>
                        </a:solidFill>
                        <a:effectLst/>
                        <a:latin typeface="Comic Sans MS" panose="030F0702030302020204" pitchFamily="66" charset="0"/>
                      </a:endParaRPr>
                    </a:p>
                  </a:txBody>
                  <a:tcPr marL="9525" marR="9525" marT="9525" marB="0" anchor="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b"/>
                      <a:r>
                        <a:rPr lang="en-US" sz="800" b="0" i="0" u="none" strike="noStrike" dirty="0" smtClean="0">
                          <a:solidFill>
                            <a:schemeClr val="bg1"/>
                          </a:solidFill>
                          <a:effectLst/>
                          <a:latin typeface="Comic Sans MS" panose="030F0702030302020204" pitchFamily="66" charset="0"/>
                        </a:rPr>
                        <a:t>2607</a:t>
                      </a:r>
                      <a:endParaRPr lang="en-US" sz="800" b="0" i="0" u="none" strike="noStrike" dirty="0">
                        <a:solidFill>
                          <a:schemeClr val="bg1"/>
                        </a:solidFill>
                        <a:effectLst/>
                        <a:latin typeface="Comic Sans MS" panose="030F0702030302020204" pitchFamily="66" charset="0"/>
                      </a:endParaRPr>
                    </a:p>
                  </a:txBody>
                  <a:tcPr marL="9525" marR="9525" marT="9525" marB="0" anchor="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b"/>
                      <a:r>
                        <a:rPr lang="en-US" sz="800" b="0" i="0" u="none" strike="noStrike" dirty="0" smtClean="0">
                          <a:solidFill>
                            <a:schemeClr val="bg1"/>
                          </a:solidFill>
                          <a:effectLst/>
                          <a:latin typeface="Comic Sans MS" panose="030F0702030302020204" pitchFamily="66" charset="0"/>
                        </a:rPr>
                        <a:t>472</a:t>
                      </a:r>
                      <a:endParaRPr lang="en-US" sz="800" b="0" i="0" u="none" strike="noStrike" dirty="0">
                        <a:solidFill>
                          <a:schemeClr val="bg1"/>
                        </a:solidFill>
                        <a:effectLst/>
                        <a:latin typeface="Comic Sans MS" panose="030F0702030302020204" pitchFamily="66" charset="0"/>
                      </a:endParaRPr>
                    </a:p>
                  </a:txBody>
                  <a:tcPr marL="9525" marR="9525" marT="9525" marB="0" anchor="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b"/>
                      <a:r>
                        <a:rPr lang="en-US" sz="800" b="0" i="0" u="none" strike="noStrike" dirty="0" smtClean="0">
                          <a:solidFill>
                            <a:schemeClr val="bg1"/>
                          </a:solidFill>
                          <a:effectLst/>
                          <a:latin typeface="Comic Sans MS" panose="030F0702030302020204" pitchFamily="66" charset="0"/>
                        </a:rPr>
                        <a:t>313</a:t>
                      </a:r>
                      <a:endParaRPr lang="en-US" sz="800" b="0" i="0" u="none" strike="noStrike" dirty="0">
                        <a:solidFill>
                          <a:schemeClr val="bg1"/>
                        </a:solidFill>
                        <a:effectLst/>
                        <a:latin typeface="Comic Sans MS" panose="030F0702030302020204" pitchFamily="66" charset="0"/>
                      </a:endParaRPr>
                    </a:p>
                  </a:txBody>
                  <a:tcPr marL="9525" marR="9525" marT="9525" marB="0" anchor="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b"/>
                      <a:r>
                        <a:rPr lang="en-US" sz="800" b="0" i="0" u="none" strike="noStrike" dirty="0" smtClean="0">
                          <a:solidFill>
                            <a:schemeClr val="bg1"/>
                          </a:solidFill>
                          <a:effectLst/>
                          <a:latin typeface="Comic Sans MS" panose="030F0702030302020204" pitchFamily="66" charset="0"/>
                        </a:rPr>
                        <a:t>1531</a:t>
                      </a:r>
                      <a:endParaRPr lang="en-US" sz="800" b="0" i="0" u="none" strike="noStrike" dirty="0">
                        <a:solidFill>
                          <a:schemeClr val="bg1"/>
                        </a:solidFill>
                        <a:effectLst/>
                        <a:latin typeface="Comic Sans MS" panose="030F0702030302020204" pitchFamily="66" charset="0"/>
                      </a:endParaRPr>
                    </a:p>
                  </a:txBody>
                  <a:tcPr marL="9525" marR="9525" marT="9525" marB="0" anchor="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b"/>
                      <a:r>
                        <a:rPr lang="en-US" sz="800" b="0" i="0" u="none" strike="noStrike" dirty="0" smtClean="0">
                          <a:solidFill>
                            <a:schemeClr val="bg1"/>
                          </a:solidFill>
                          <a:effectLst/>
                          <a:latin typeface="Comic Sans MS" panose="030F0702030302020204" pitchFamily="66" charset="0"/>
                        </a:rPr>
                        <a:t>449</a:t>
                      </a:r>
                      <a:endParaRPr lang="en-US" sz="800" b="0" i="0" u="none" strike="noStrike" dirty="0">
                        <a:solidFill>
                          <a:schemeClr val="bg1"/>
                        </a:solidFill>
                        <a:effectLst/>
                        <a:latin typeface="Comic Sans MS" panose="030F0702030302020204" pitchFamily="66" charset="0"/>
                      </a:endParaRPr>
                    </a:p>
                  </a:txBody>
                  <a:tcPr marL="9525" marR="9525" marT="9525" marB="0" anchor="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b"/>
                      <a:r>
                        <a:rPr lang="en-US" sz="800" b="0" i="0" u="none" strike="noStrike" dirty="0" smtClean="0">
                          <a:solidFill>
                            <a:schemeClr val="bg1"/>
                          </a:solidFill>
                          <a:effectLst/>
                          <a:latin typeface="Comic Sans MS" panose="030F0702030302020204" pitchFamily="66" charset="0"/>
                        </a:rPr>
                        <a:t>334</a:t>
                      </a:r>
                      <a:endParaRPr lang="en-US" sz="800" b="0" i="0" u="none" strike="noStrike" dirty="0">
                        <a:solidFill>
                          <a:schemeClr val="bg1"/>
                        </a:solidFill>
                        <a:effectLst/>
                        <a:latin typeface="Comic Sans MS" panose="030F0702030302020204" pitchFamily="66" charset="0"/>
                      </a:endParaRPr>
                    </a:p>
                  </a:txBody>
                  <a:tcPr marL="9525" marR="9525" marT="9525" marB="0" anchor="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b"/>
                      <a:r>
                        <a:rPr lang="en-US" sz="800" b="0" i="0" u="none" strike="noStrike" dirty="0" smtClean="0">
                          <a:solidFill>
                            <a:schemeClr val="bg1"/>
                          </a:solidFill>
                          <a:effectLst/>
                          <a:latin typeface="Comic Sans MS" panose="030F0702030302020204" pitchFamily="66" charset="0"/>
                        </a:rPr>
                        <a:t>201</a:t>
                      </a:r>
                      <a:endParaRPr lang="en-US" sz="800" b="0" i="0" u="none" strike="noStrike" dirty="0">
                        <a:solidFill>
                          <a:schemeClr val="bg1"/>
                        </a:solidFill>
                        <a:effectLst/>
                        <a:latin typeface="Comic Sans MS" panose="030F0702030302020204" pitchFamily="66" charset="0"/>
                      </a:endParaRPr>
                    </a:p>
                  </a:txBody>
                  <a:tcPr marL="9525" marR="9525" marT="9525" marB="0" anchor="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b"/>
                      <a:r>
                        <a:rPr lang="en-US" sz="800" b="0" i="0" u="none" strike="noStrike" dirty="0" smtClean="0">
                          <a:solidFill>
                            <a:schemeClr val="bg1"/>
                          </a:solidFill>
                          <a:effectLst/>
                          <a:latin typeface="Comic Sans MS" panose="030F0702030302020204" pitchFamily="66" charset="0"/>
                        </a:rPr>
                        <a:t>362</a:t>
                      </a:r>
                      <a:endParaRPr lang="en-US" sz="800" b="0" i="0" u="none" strike="noStrike" dirty="0">
                        <a:solidFill>
                          <a:schemeClr val="bg1"/>
                        </a:solidFill>
                        <a:effectLst/>
                        <a:latin typeface="Comic Sans MS" panose="030F0702030302020204" pitchFamily="66" charset="0"/>
                      </a:endParaRPr>
                    </a:p>
                  </a:txBody>
                  <a:tcPr marL="9525" marR="9525" marT="9525" marB="0" anchor="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b"/>
                      <a:r>
                        <a:rPr lang="en-US" sz="800" b="0" i="0" u="none" strike="noStrike" dirty="0" smtClean="0">
                          <a:solidFill>
                            <a:schemeClr val="bg1"/>
                          </a:solidFill>
                          <a:effectLst/>
                          <a:latin typeface="Comic Sans MS" panose="030F0702030302020204" pitchFamily="66" charset="0"/>
                        </a:rPr>
                        <a:t>130</a:t>
                      </a:r>
                      <a:endParaRPr lang="en-US" sz="800" b="0" i="0" u="none" strike="noStrike" dirty="0">
                        <a:solidFill>
                          <a:schemeClr val="bg1"/>
                        </a:solidFill>
                        <a:effectLst/>
                        <a:latin typeface="Comic Sans MS" panose="030F0702030302020204" pitchFamily="66" charset="0"/>
                      </a:endParaRPr>
                    </a:p>
                  </a:txBody>
                  <a:tcPr marL="9525" marR="9525" marT="9525" marB="0" anchor="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b"/>
                      <a:r>
                        <a:rPr lang="en-US" sz="800" b="0" i="0" u="none" strike="noStrike" dirty="0" smtClean="0">
                          <a:solidFill>
                            <a:schemeClr val="bg1"/>
                          </a:solidFill>
                          <a:effectLst/>
                          <a:latin typeface="Comic Sans MS" panose="030F0702030302020204" pitchFamily="66" charset="0"/>
                        </a:rPr>
                        <a:t>10639</a:t>
                      </a:r>
                      <a:endParaRPr lang="en-US" sz="800" b="0" i="0" u="none" strike="noStrike" dirty="0">
                        <a:solidFill>
                          <a:schemeClr val="bg1"/>
                        </a:solidFill>
                        <a:effectLst/>
                        <a:latin typeface="Comic Sans MS" panose="030F0702030302020204" pitchFamily="66" charset="0"/>
                      </a:endParaRPr>
                    </a:p>
                  </a:txBody>
                  <a:tcPr marL="9525" marR="9525" marT="9525" marB="0" anchor="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extLst>
                  <a:ext uri="{0D108BD9-81ED-4DB2-BD59-A6C34878D82A}">
                    <a16:rowId xmlns="" xmlns:a16="http://schemas.microsoft.com/office/drawing/2014/main" val="10001"/>
                  </a:ext>
                </a:extLst>
              </a:tr>
              <a:tr h="492454">
                <a:tc>
                  <a:txBody>
                    <a:bodyPr/>
                    <a:lstStyle/>
                    <a:p>
                      <a:pPr algn="ctr" fontAlgn="b"/>
                      <a:r>
                        <a:rPr lang="en-US" sz="800" b="0" i="0" u="none" strike="noStrike" dirty="0">
                          <a:solidFill>
                            <a:schemeClr val="bg1"/>
                          </a:solidFill>
                          <a:latin typeface="Comic Sans MS" pitchFamily="66" charset="0"/>
                        </a:rPr>
                        <a:t>2</a:t>
                      </a:r>
                    </a:p>
                  </a:txBody>
                  <a:tcPr marL="4763" marR="4763" marT="4762"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800" u="none" strike="noStrike" dirty="0" smtClean="0">
                          <a:solidFill>
                            <a:schemeClr val="bg1"/>
                          </a:solidFill>
                          <a:latin typeface="Comic Sans MS" pitchFamily="66" charset="0"/>
                        </a:rPr>
                        <a:t>TOTAL 4</a:t>
                      </a:r>
                      <a:r>
                        <a:rPr lang="en-US" sz="800" u="none" strike="noStrike" baseline="30000" dirty="0" smtClean="0">
                          <a:solidFill>
                            <a:schemeClr val="bg1"/>
                          </a:solidFill>
                          <a:latin typeface="Comic Sans MS" pitchFamily="66" charset="0"/>
                        </a:rPr>
                        <a:t>th</a:t>
                      </a:r>
                      <a:r>
                        <a:rPr lang="en-US" sz="800" u="none" strike="noStrike" baseline="0" dirty="0" smtClean="0">
                          <a:solidFill>
                            <a:schemeClr val="bg1"/>
                          </a:solidFill>
                          <a:latin typeface="Comic Sans MS" pitchFamily="66" charset="0"/>
                        </a:rPr>
                        <a:t> </a:t>
                      </a:r>
                      <a:r>
                        <a:rPr lang="en-US" sz="800" u="none" strike="noStrike" dirty="0" smtClean="0">
                          <a:solidFill>
                            <a:schemeClr val="bg1"/>
                          </a:solidFill>
                          <a:latin typeface="Comic Sans MS" pitchFamily="66" charset="0"/>
                        </a:rPr>
                        <a:t>Q 2023</a:t>
                      </a:r>
                      <a:endParaRPr lang="en-US" sz="800" b="0" i="0" u="none" strike="noStrike" dirty="0">
                        <a:solidFill>
                          <a:schemeClr val="bg1"/>
                        </a:solidFill>
                        <a:latin typeface="Comic Sans MS" pitchFamily="66" charset="0"/>
                      </a:endParaRPr>
                    </a:p>
                  </a:txBody>
                  <a:tcPr marL="4763" marR="4763" marT="4762"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ctr"/>
                      <a:r>
                        <a:rPr lang="en-US" sz="800" b="0" i="0" u="none" strike="noStrike" dirty="0">
                          <a:solidFill>
                            <a:schemeClr val="bg1"/>
                          </a:solidFill>
                          <a:effectLst/>
                          <a:latin typeface="Comic Sans MS" pitchFamily="66" charset="0"/>
                        </a:rPr>
                        <a:t>1649</a:t>
                      </a:r>
                    </a:p>
                  </a:txBody>
                  <a:tcPr marL="9525" marR="9525" marT="9525"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ctr"/>
                      <a:r>
                        <a:rPr lang="en-US" sz="800" b="0" i="0" u="none" strike="noStrike" dirty="0">
                          <a:solidFill>
                            <a:schemeClr val="bg1"/>
                          </a:solidFill>
                          <a:effectLst/>
                          <a:latin typeface="Comic Sans MS" pitchFamily="66" charset="0"/>
                        </a:rPr>
                        <a:t>1613</a:t>
                      </a:r>
                    </a:p>
                  </a:txBody>
                  <a:tcPr marL="9525" marR="9525" marT="9525"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ctr"/>
                      <a:r>
                        <a:rPr lang="en-US" sz="800" b="0" i="0" u="none" strike="noStrike" dirty="0">
                          <a:solidFill>
                            <a:schemeClr val="bg1"/>
                          </a:solidFill>
                          <a:effectLst/>
                          <a:latin typeface="Comic Sans MS" pitchFamily="66" charset="0"/>
                        </a:rPr>
                        <a:t>704</a:t>
                      </a:r>
                    </a:p>
                  </a:txBody>
                  <a:tcPr marL="9525" marR="9525" marT="9525"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ctr"/>
                      <a:r>
                        <a:rPr lang="en-US" sz="800" b="0" i="0" u="none" strike="noStrike" dirty="0">
                          <a:solidFill>
                            <a:schemeClr val="bg1"/>
                          </a:solidFill>
                          <a:effectLst/>
                          <a:latin typeface="Comic Sans MS" pitchFamily="66" charset="0"/>
                        </a:rPr>
                        <a:t>3229</a:t>
                      </a:r>
                    </a:p>
                  </a:txBody>
                  <a:tcPr marL="9525" marR="9525" marT="9525"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ctr"/>
                      <a:r>
                        <a:rPr lang="en-US" sz="800" b="0" i="0" u="none" strike="noStrike" dirty="0">
                          <a:solidFill>
                            <a:schemeClr val="bg1"/>
                          </a:solidFill>
                          <a:effectLst/>
                          <a:latin typeface="Comic Sans MS" pitchFamily="66" charset="0"/>
                        </a:rPr>
                        <a:t>416</a:t>
                      </a:r>
                    </a:p>
                  </a:txBody>
                  <a:tcPr marL="9525" marR="9525" marT="9525"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ctr"/>
                      <a:r>
                        <a:rPr lang="en-US" sz="800" b="0" i="0" u="none" strike="noStrike" dirty="0">
                          <a:solidFill>
                            <a:schemeClr val="bg1"/>
                          </a:solidFill>
                          <a:effectLst/>
                          <a:latin typeface="Comic Sans MS" pitchFamily="66" charset="0"/>
                        </a:rPr>
                        <a:t>305</a:t>
                      </a:r>
                    </a:p>
                  </a:txBody>
                  <a:tcPr marL="9525" marR="9525" marT="9525"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ctr"/>
                      <a:r>
                        <a:rPr lang="en-US" sz="800" b="0" i="0" u="none" strike="noStrike" dirty="0">
                          <a:solidFill>
                            <a:schemeClr val="bg1"/>
                          </a:solidFill>
                          <a:effectLst/>
                          <a:latin typeface="Comic Sans MS" pitchFamily="66" charset="0"/>
                        </a:rPr>
                        <a:t>215</a:t>
                      </a:r>
                    </a:p>
                  </a:txBody>
                  <a:tcPr marL="9525" marR="9525" marT="9525"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ctr"/>
                      <a:r>
                        <a:rPr lang="en-US" sz="800" b="0" i="0" u="none" strike="noStrike" dirty="0">
                          <a:solidFill>
                            <a:schemeClr val="bg1"/>
                          </a:solidFill>
                          <a:effectLst/>
                          <a:latin typeface="Comic Sans MS" pitchFamily="66" charset="0"/>
                        </a:rPr>
                        <a:t>625</a:t>
                      </a:r>
                    </a:p>
                  </a:txBody>
                  <a:tcPr marL="9525" marR="9525" marT="9525"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ctr"/>
                      <a:r>
                        <a:rPr lang="en-US" sz="800" b="0" i="0" u="none" strike="noStrike" dirty="0">
                          <a:solidFill>
                            <a:schemeClr val="bg1"/>
                          </a:solidFill>
                          <a:effectLst/>
                          <a:latin typeface="Comic Sans MS" pitchFamily="66" charset="0"/>
                        </a:rPr>
                        <a:t>407</a:t>
                      </a:r>
                    </a:p>
                  </a:txBody>
                  <a:tcPr marL="9525" marR="9525" marT="9525"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ctr"/>
                      <a:r>
                        <a:rPr lang="en-US" sz="800" b="0" i="0" u="none" strike="noStrike" dirty="0">
                          <a:solidFill>
                            <a:schemeClr val="bg1"/>
                          </a:solidFill>
                          <a:effectLst/>
                          <a:latin typeface="Comic Sans MS" pitchFamily="66" charset="0"/>
                        </a:rPr>
                        <a:t>211</a:t>
                      </a:r>
                    </a:p>
                  </a:txBody>
                  <a:tcPr marL="9525" marR="9525" marT="9525"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ctr"/>
                      <a:r>
                        <a:rPr lang="en-US" sz="800" b="0" i="0" u="none" strike="noStrike" dirty="0">
                          <a:solidFill>
                            <a:schemeClr val="bg1"/>
                          </a:solidFill>
                          <a:effectLst/>
                          <a:latin typeface="Comic Sans MS" pitchFamily="66" charset="0"/>
                        </a:rPr>
                        <a:t>638</a:t>
                      </a:r>
                    </a:p>
                  </a:txBody>
                  <a:tcPr marL="9525" marR="9525" marT="9525"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fontAlgn="ctr"/>
                      <a:r>
                        <a:rPr lang="en-US" sz="800" b="0" i="0" u="none" strike="noStrike" dirty="0">
                          <a:solidFill>
                            <a:schemeClr val="bg1"/>
                          </a:solidFill>
                          <a:effectLst/>
                          <a:latin typeface="Comic Sans MS" pitchFamily="66" charset="0"/>
                        </a:rPr>
                        <a:t>229</a:t>
                      </a:r>
                    </a:p>
                  </a:txBody>
                  <a:tcPr marL="9525" marR="9525" marT="9525" marB="0" anchor="ct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tc>
                  <a:txBody>
                    <a:bodyPr/>
                    <a:lstStyle/>
                    <a:p>
                      <a:pPr algn="ctr"/>
                      <a:r>
                        <a:rPr lang="en-US" sz="800" dirty="0" smtClean="0">
                          <a:solidFill>
                            <a:schemeClr val="bg1"/>
                          </a:solidFill>
                          <a:latin typeface="Comic Sans MS" pitchFamily="66" charset="0"/>
                        </a:rPr>
                        <a:t>10241</a:t>
                      </a:r>
                      <a:endParaRPr lang="en-US" sz="800" dirty="0">
                        <a:solidFill>
                          <a:schemeClr val="bg1"/>
                        </a:solidFill>
                        <a:latin typeface="Comic Sans MS" pitchFamily="66" charset="0"/>
                      </a:endParaRPr>
                    </a:p>
                  </a:txBody>
                  <a:tcPr marL="9525" marR="9525" marT="9525" marB="0" anchor="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tcPr>
                </a:tc>
                <a:extLst>
                  <a:ext uri="{0D108BD9-81ED-4DB2-BD59-A6C34878D82A}">
                    <a16:rowId xmlns="" xmlns:a16="http://schemas.microsoft.com/office/drawing/2014/main" val="10002"/>
                  </a:ext>
                </a:extLst>
              </a:tr>
            </a:tbl>
          </a:graphicData>
        </a:graphic>
      </p:graphicFrame>
      <p:sp>
        <p:nvSpPr>
          <p:cNvPr id="2" name="Rectangle 1"/>
          <p:cNvSpPr/>
          <p:nvPr/>
        </p:nvSpPr>
        <p:spPr>
          <a:xfrm>
            <a:off x="1511898" y="2420377"/>
            <a:ext cx="5117502" cy="646331"/>
          </a:xfrm>
          <a:prstGeom prst="rect">
            <a:avLst/>
          </a:prstGeom>
        </p:spPr>
        <p:txBody>
          <a:bodyPr wrap="square">
            <a:spAutoFit/>
          </a:bodyPr>
          <a:lstStyle/>
          <a:p>
            <a:pPr algn="ctr"/>
            <a:r>
              <a:rPr lang="en-GB" dirty="0">
                <a:solidFill>
                  <a:srgbClr val="000000"/>
                </a:solidFill>
                <a:latin typeface="Comic Sans MS" panose="030F0702030302020204" pitchFamily="66" charset="0"/>
              </a:rPr>
              <a:t>Illustration of Comparative analysis of Public Education Activities</a:t>
            </a:r>
            <a:r>
              <a:rPr lang="en-GB" dirty="0"/>
              <a:t> </a:t>
            </a:r>
          </a:p>
        </p:txBody>
      </p:sp>
      <p:graphicFrame>
        <p:nvGraphicFramePr>
          <p:cNvPr id="10" name="Chart 9"/>
          <p:cNvGraphicFramePr>
            <a:graphicFrameLocks/>
          </p:cNvGraphicFramePr>
          <p:nvPr>
            <p:extLst>
              <p:ext uri="{D42A27DB-BD31-4B8C-83A1-F6EECF244321}">
                <p14:modId xmlns:p14="http://schemas.microsoft.com/office/powerpoint/2010/main" val="3835245940"/>
              </p:ext>
            </p:extLst>
          </p:nvPr>
        </p:nvGraphicFramePr>
        <p:xfrm>
          <a:off x="838200" y="3276600"/>
          <a:ext cx="5638800" cy="5334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2744946439"/>
              </p:ext>
            </p:extLst>
          </p:nvPr>
        </p:nvGraphicFramePr>
        <p:xfrm>
          <a:off x="533400" y="228601"/>
          <a:ext cx="5731510" cy="457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533400" y="685802"/>
            <a:ext cx="6096000" cy="461665"/>
          </a:xfrm>
          <a:prstGeom prst="rect">
            <a:avLst/>
          </a:prstGeom>
          <a:noFill/>
        </p:spPr>
        <p:txBody>
          <a:bodyPr wrap="square" rtlCol="0">
            <a:spAutoFit/>
          </a:bodyPr>
          <a:lstStyle/>
          <a:p>
            <a:r>
              <a:rPr lang="en-US" sz="1200" b="1" dirty="0">
                <a:latin typeface="Comic Sans MS" pitchFamily="66" charset="0"/>
              </a:rPr>
              <a:t>Table 25</a:t>
            </a:r>
            <a:r>
              <a:rPr lang="en-US" sz="1200" dirty="0">
                <a:latin typeface="Comic Sans MS" pitchFamily="66" charset="0"/>
              </a:rPr>
              <a:t>: Comparative Summary of Fleet Operators’ Travel </a:t>
            </a:r>
          </a:p>
          <a:p>
            <a:endParaRPr lang="en-US" sz="1200" dirty="0">
              <a:latin typeface="Comic Sans MS" pitchFamily="66" charset="0"/>
            </a:endParaRPr>
          </a:p>
        </p:txBody>
      </p:sp>
      <p:sp>
        <p:nvSpPr>
          <p:cNvPr id="27" name="Footer Placeholder 26"/>
          <p:cNvSpPr>
            <a:spLocks noGrp="1"/>
          </p:cNvSpPr>
          <p:nvPr>
            <p:ph type="ftr" sz="quarter" idx="11"/>
          </p:nvPr>
        </p:nvSpPr>
        <p:spPr/>
        <p:txBody>
          <a:bodyPr/>
          <a:lstStyle/>
          <a:p>
            <a:r>
              <a:rPr lang="en-US" dirty="0"/>
              <a:t>FRSC Statistical Digest</a:t>
            </a:r>
          </a:p>
        </p:txBody>
      </p:sp>
      <p:sp>
        <p:nvSpPr>
          <p:cNvPr id="26" name="Slide Number Placeholder 25"/>
          <p:cNvSpPr>
            <a:spLocks noGrp="1"/>
          </p:cNvSpPr>
          <p:nvPr>
            <p:ph type="sldNum" sz="quarter" idx="12"/>
          </p:nvPr>
        </p:nvSpPr>
        <p:spPr/>
        <p:txBody>
          <a:bodyPr/>
          <a:lstStyle/>
          <a:p>
            <a:fld id="{E3F61258-AD20-49F9-B190-9552A83199C4}" type="slidenum">
              <a:rPr lang="en-US" smtClean="0"/>
              <a:pPr/>
              <a:t>31</a:t>
            </a:fld>
            <a:endParaRPr lang="en-US"/>
          </a:p>
        </p:txBody>
      </p:sp>
      <p:pic>
        <p:nvPicPr>
          <p:cNvPr id="24" name="Picture 2"/>
          <p:cNvPicPr>
            <a:picLocks noChangeAspect="1" noChangeArrowheads="1"/>
          </p:cNvPicPr>
          <p:nvPr/>
        </p:nvPicPr>
        <p:blipFill>
          <a:blip r:embed="rId7" cstate="print"/>
          <a:srcRect/>
          <a:stretch>
            <a:fillRect/>
          </a:stretch>
        </p:blipFill>
        <p:spPr bwMode="auto">
          <a:xfrm>
            <a:off x="0" y="0"/>
            <a:ext cx="457200" cy="9906000"/>
          </a:xfrm>
          <a:prstGeom prst="rect">
            <a:avLst/>
          </a:prstGeom>
          <a:noFill/>
          <a:ln w="9525">
            <a:noFill/>
            <a:miter lim="800000"/>
            <a:headEnd/>
            <a:tailEnd/>
          </a:ln>
        </p:spPr>
      </p:pic>
      <p:sp>
        <p:nvSpPr>
          <p:cNvPr id="14" name="TextBox 13"/>
          <p:cNvSpPr txBox="1"/>
          <p:nvPr/>
        </p:nvSpPr>
        <p:spPr>
          <a:xfrm>
            <a:off x="381000" y="2162752"/>
            <a:ext cx="5715000" cy="461665"/>
          </a:xfrm>
          <a:prstGeom prst="rect">
            <a:avLst/>
          </a:prstGeom>
          <a:noFill/>
        </p:spPr>
        <p:txBody>
          <a:bodyPr wrap="square" rtlCol="0">
            <a:spAutoFit/>
          </a:bodyPr>
          <a:lstStyle/>
          <a:p>
            <a:r>
              <a:rPr lang="en-GB" sz="1200" b="1" dirty="0">
                <a:latin typeface="Comic Sans MS" pitchFamily="66" charset="0"/>
              </a:rPr>
              <a:t>Table 26:</a:t>
            </a:r>
            <a:r>
              <a:rPr lang="en-GB" sz="1200" dirty="0">
                <a:latin typeface="Comic Sans MS" pitchFamily="66" charset="0"/>
              </a:rPr>
              <a:t>Summary Of RTC Involving Fleet Operators</a:t>
            </a:r>
            <a:endParaRPr lang="en-US" sz="1200" dirty="0">
              <a:latin typeface="Comic Sans MS" pitchFamily="66" charset="0"/>
            </a:endParaRPr>
          </a:p>
          <a:p>
            <a:endParaRPr lang="en-US" sz="1200" dirty="0">
              <a:latin typeface="Comic Sans MS" pitchFamily="66" charset="0"/>
            </a:endParaRPr>
          </a:p>
        </p:txBody>
      </p:sp>
      <p:sp>
        <p:nvSpPr>
          <p:cNvPr id="12" name="TextBox 11"/>
          <p:cNvSpPr txBox="1"/>
          <p:nvPr/>
        </p:nvSpPr>
        <p:spPr>
          <a:xfrm>
            <a:off x="457200" y="3908717"/>
            <a:ext cx="5715000" cy="461665"/>
          </a:xfrm>
          <a:prstGeom prst="rect">
            <a:avLst/>
          </a:prstGeom>
          <a:noFill/>
        </p:spPr>
        <p:txBody>
          <a:bodyPr wrap="square" rtlCol="0">
            <a:spAutoFit/>
          </a:bodyPr>
          <a:lstStyle/>
          <a:p>
            <a:r>
              <a:rPr lang="en-GB" sz="1200" b="1" dirty="0">
                <a:latin typeface="Comic Sans MS" pitchFamily="66" charset="0"/>
              </a:rPr>
              <a:t>Chart 14:</a:t>
            </a:r>
            <a:r>
              <a:rPr lang="en-GB" sz="1200" dirty="0">
                <a:latin typeface="Comic Sans MS" pitchFamily="66" charset="0"/>
              </a:rPr>
              <a:t> Summary Of </a:t>
            </a:r>
            <a:r>
              <a:rPr lang="en-GB" sz="1200" dirty="0" smtClean="0">
                <a:latin typeface="Comic Sans MS" pitchFamily="66" charset="0"/>
              </a:rPr>
              <a:t>Road Traffic Crashes </a:t>
            </a:r>
            <a:r>
              <a:rPr lang="en-GB" sz="1200" dirty="0">
                <a:latin typeface="Comic Sans MS" pitchFamily="66" charset="0"/>
              </a:rPr>
              <a:t>Involving Fleet Operators</a:t>
            </a:r>
            <a:endParaRPr lang="en-US" sz="1200" dirty="0">
              <a:latin typeface="Comic Sans MS" pitchFamily="66" charset="0"/>
            </a:endParaRPr>
          </a:p>
          <a:p>
            <a:endParaRPr lang="en-US" sz="1200" dirty="0">
              <a:latin typeface="Comic Sans MS" pitchFamily="66" charset="0"/>
            </a:endParaRPr>
          </a:p>
        </p:txBody>
      </p:sp>
      <p:graphicFrame>
        <p:nvGraphicFramePr>
          <p:cNvPr id="15" name="Table 14"/>
          <p:cNvGraphicFramePr>
            <a:graphicFrameLocks noGrp="1"/>
          </p:cNvGraphicFramePr>
          <p:nvPr>
            <p:extLst>
              <p:ext uri="{D42A27DB-BD31-4B8C-83A1-F6EECF244321}">
                <p14:modId xmlns:p14="http://schemas.microsoft.com/office/powerpoint/2010/main" val="641902060"/>
              </p:ext>
            </p:extLst>
          </p:nvPr>
        </p:nvGraphicFramePr>
        <p:xfrm>
          <a:off x="457202" y="990600"/>
          <a:ext cx="6172197" cy="986198"/>
        </p:xfrm>
        <a:graphic>
          <a:graphicData uri="http://schemas.openxmlformats.org/drawingml/2006/table">
            <a:tbl>
              <a:tblPr/>
              <a:tblGrid>
                <a:gridCol w="990598">
                  <a:extLst>
                    <a:ext uri="{9D8B030D-6E8A-4147-A177-3AD203B41FA5}">
                      <a16:colId xmlns="" xmlns:a16="http://schemas.microsoft.com/office/drawing/2014/main" val="20000"/>
                    </a:ext>
                  </a:extLst>
                </a:gridCol>
                <a:gridCol w="838200">
                  <a:extLst>
                    <a:ext uri="{9D8B030D-6E8A-4147-A177-3AD203B41FA5}">
                      <a16:colId xmlns="" xmlns:a16="http://schemas.microsoft.com/office/drawing/2014/main" val="20001"/>
                    </a:ext>
                  </a:extLst>
                </a:gridCol>
                <a:gridCol w="838200">
                  <a:extLst>
                    <a:ext uri="{9D8B030D-6E8A-4147-A177-3AD203B41FA5}">
                      <a16:colId xmlns="" xmlns:a16="http://schemas.microsoft.com/office/drawing/2014/main" val="20002"/>
                    </a:ext>
                  </a:extLst>
                </a:gridCol>
                <a:gridCol w="838200">
                  <a:extLst>
                    <a:ext uri="{9D8B030D-6E8A-4147-A177-3AD203B41FA5}">
                      <a16:colId xmlns="" xmlns:a16="http://schemas.microsoft.com/office/drawing/2014/main" val="20003"/>
                    </a:ext>
                  </a:extLst>
                </a:gridCol>
                <a:gridCol w="838200">
                  <a:extLst>
                    <a:ext uri="{9D8B030D-6E8A-4147-A177-3AD203B41FA5}">
                      <a16:colId xmlns="" xmlns:a16="http://schemas.microsoft.com/office/drawing/2014/main" val="20004"/>
                    </a:ext>
                  </a:extLst>
                </a:gridCol>
                <a:gridCol w="762000">
                  <a:extLst>
                    <a:ext uri="{9D8B030D-6E8A-4147-A177-3AD203B41FA5}">
                      <a16:colId xmlns="" xmlns:a16="http://schemas.microsoft.com/office/drawing/2014/main" val="20005"/>
                    </a:ext>
                  </a:extLst>
                </a:gridCol>
                <a:gridCol w="1066799">
                  <a:extLst>
                    <a:ext uri="{9D8B030D-6E8A-4147-A177-3AD203B41FA5}">
                      <a16:colId xmlns="" xmlns:a16="http://schemas.microsoft.com/office/drawing/2014/main" val="20006"/>
                    </a:ext>
                  </a:extLst>
                </a:gridCol>
              </a:tblGrid>
              <a:tr h="420624">
                <a:tc>
                  <a:txBody>
                    <a:bodyPr/>
                    <a:lstStyle/>
                    <a:p>
                      <a:pPr algn="ctr" rtl="0" fontAlgn="b"/>
                      <a:r>
                        <a:rPr lang="en-US" sz="900" b="1" i="0" u="none" strike="noStrike" dirty="0">
                          <a:solidFill>
                            <a:schemeClr val="tx1"/>
                          </a:solidFill>
                          <a:latin typeface="Comic Sans MS" pitchFamily="66" charset="0"/>
                        </a:rPr>
                        <a:t>Quarterly</a:t>
                      </a:r>
                    </a:p>
                  </a:txBody>
                  <a:tcPr marL="8467" marR="8467" marT="84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algn="ctr">
                        <a:lnSpc>
                          <a:spcPct val="115000"/>
                        </a:lnSpc>
                        <a:spcBef>
                          <a:spcPts val="0"/>
                        </a:spcBef>
                        <a:spcAft>
                          <a:spcPts val="0"/>
                        </a:spcAft>
                      </a:pPr>
                      <a:r>
                        <a:rPr lang="en-US" sz="800" b="1" dirty="0">
                          <a:solidFill>
                            <a:schemeClr val="tx1"/>
                          </a:solidFill>
                          <a:effectLst/>
                          <a:latin typeface="Comic Sans MS"/>
                          <a:ea typeface="Times New Roman"/>
                          <a:cs typeface="Times New Roman"/>
                        </a:rPr>
                        <a:t>FLEET OPERATORS REGISTERED</a:t>
                      </a:r>
                      <a:endParaRPr lang="en-US" sz="800" dirty="0">
                        <a:solidFill>
                          <a:schemeClr val="tx1"/>
                        </a:solidFill>
                        <a:effectLst/>
                        <a:latin typeface="Calibri"/>
                        <a:ea typeface="Calibri"/>
                        <a:cs typeface="Times New Roman"/>
                      </a:endParaRPr>
                    </a:p>
                  </a:txBody>
                  <a:tcPr marL="68580" marR="6858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algn="ctr">
                        <a:lnSpc>
                          <a:spcPct val="115000"/>
                        </a:lnSpc>
                        <a:spcBef>
                          <a:spcPts val="0"/>
                        </a:spcBef>
                        <a:spcAft>
                          <a:spcPts val="0"/>
                        </a:spcAft>
                      </a:pPr>
                      <a:r>
                        <a:rPr lang="en-US" sz="800" b="1" dirty="0">
                          <a:solidFill>
                            <a:schemeClr val="tx1"/>
                          </a:solidFill>
                          <a:effectLst/>
                          <a:latin typeface="Comic Sans MS"/>
                          <a:ea typeface="Times New Roman"/>
                          <a:cs typeface="Times New Roman"/>
                        </a:rPr>
                        <a:t>PASSENGER TRAVELLED</a:t>
                      </a:r>
                      <a:endParaRPr lang="en-US" sz="800" dirty="0">
                        <a:solidFill>
                          <a:schemeClr val="tx1"/>
                        </a:solidFill>
                        <a:effectLst/>
                        <a:latin typeface="Calibri"/>
                        <a:ea typeface="Calibri"/>
                        <a:cs typeface="Times New Roman"/>
                      </a:endParaRPr>
                    </a:p>
                  </a:txBody>
                  <a:tcPr marL="68580" marR="6858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algn="ctr">
                        <a:lnSpc>
                          <a:spcPct val="115000"/>
                        </a:lnSpc>
                        <a:spcBef>
                          <a:spcPts val="0"/>
                        </a:spcBef>
                        <a:spcAft>
                          <a:spcPts val="0"/>
                        </a:spcAft>
                      </a:pPr>
                      <a:r>
                        <a:rPr lang="en-US" sz="800" b="1" dirty="0">
                          <a:solidFill>
                            <a:schemeClr val="tx1"/>
                          </a:solidFill>
                          <a:effectLst/>
                          <a:latin typeface="Comic Sans MS"/>
                          <a:ea typeface="Times New Roman"/>
                          <a:cs typeface="Times New Roman"/>
                        </a:rPr>
                        <a:t>VEHICLE TRAVELLED</a:t>
                      </a:r>
                      <a:endParaRPr lang="en-US" sz="800" dirty="0">
                        <a:solidFill>
                          <a:schemeClr val="tx1"/>
                        </a:solidFill>
                        <a:effectLst/>
                        <a:latin typeface="Calibri"/>
                        <a:ea typeface="Calibri"/>
                        <a:cs typeface="Times New Roman"/>
                      </a:endParaRPr>
                    </a:p>
                  </a:txBody>
                  <a:tcPr marL="68580" marR="6858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algn="ctr">
                        <a:lnSpc>
                          <a:spcPct val="115000"/>
                        </a:lnSpc>
                        <a:spcBef>
                          <a:spcPts val="0"/>
                        </a:spcBef>
                        <a:spcAft>
                          <a:spcPts val="0"/>
                        </a:spcAft>
                      </a:pPr>
                      <a:r>
                        <a:rPr lang="en-US" sz="800" b="1" dirty="0">
                          <a:solidFill>
                            <a:schemeClr val="tx1"/>
                          </a:solidFill>
                          <a:effectLst/>
                          <a:latin typeface="Comic Sans MS"/>
                          <a:ea typeface="Times New Roman"/>
                          <a:cs typeface="Times New Roman"/>
                        </a:rPr>
                        <a:t>LUXURY BUS TRAVELLED</a:t>
                      </a:r>
                      <a:endParaRPr lang="en-US" sz="800" dirty="0">
                        <a:solidFill>
                          <a:schemeClr val="tx1"/>
                        </a:solidFill>
                        <a:effectLst/>
                        <a:latin typeface="Calibri"/>
                        <a:ea typeface="Calibri"/>
                        <a:cs typeface="Times New Roman"/>
                      </a:endParaRPr>
                    </a:p>
                  </a:txBody>
                  <a:tcPr marL="68580" marR="6858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algn="ctr">
                        <a:lnSpc>
                          <a:spcPct val="115000"/>
                        </a:lnSpc>
                        <a:spcBef>
                          <a:spcPts val="0"/>
                        </a:spcBef>
                        <a:spcAft>
                          <a:spcPts val="0"/>
                        </a:spcAft>
                      </a:pPr>
                      <a:r>
                        <a:rPr lang="en-US" sz="800" b="1" dirty="0">
                          <a:solidFill>
                            <a:schemeClr val="tx1"/>
                          </a:solidFill>
                          <a:effectLst/>
                          <a:latin typeface="Comic Sans MS"/>
                          <a:ea typeface="Times New Roman"/>
                          <a:cs typeface="Times New Roman"/>
                        </a:rPr>
                        <a:t>ADVOCACY VISIT</a:t>
                      </a:r>
                      <a:endParaRPr lang="en-US" sz="800" dirty="0">
                        <a:solidFill>
                          <a:schemeClr val="tx1"/>
                        </a:solidFill>
                        <a:effectLst/>
                        <a:latin typeface="Calibri"/>
                        <a:ea typeface="Calibri"/>
                        <a:cs typeface="Times New Roman"/>
                      </a:endParaRPr>
                    </a:p>
                  </a:txBody>
                  <a:tcPr marL="68580" marR="6858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algn="ctr">
                        <a:lnSpc>
                          <a:spcPct val="115000"/>
                        </a:lnSpc>
                        <a:spcBef>
                          <a:spcPts val="0"/>
                        </a:spcBef>
                        <a:spcAft>
                          <a:spcPts val="0"/>
                        </a:spcAft>
                      </a:pPr>
                      <a:r>
                        <a:rPr lang="en-US" sz="800" b="1" dirty="0">
                          <a:solidFill>
                            <a:schemeClr val="tx1"/>
                          </a:solidFill>
                          <a:effectLst/>
                          <a:latin typeface="Comic Sans MS"/>
                          <a:ea typeface="Times New Roman"/>
                          <a:cs typeface="Times New Roman"/>
                        </a:rPr>
                        <a:t>KILOMETER COVERAGE</a:t>
                      </a:r>
                      <a:endParaRPr lang="en-US" sz="800" dirty="0">
                        <a:solidFill>
                          <a:schemeClr val="tx1"/>
                        </a:solidFill>
                        <a:effectLst/>
                        <a:latin typeface="Calibri"/>
                        <a:ea typeface="Calibri"/>
                        <a:cs typeface="Times New Roman"/>
                      </a:endParaRPr>
                    </a:p>
                  </a:txBody>
                  <a:tcPr marL="68580" marR="6858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 xmlns:a16="http://schemas.microsoft.com/office/drawing/2014/main" val="10000"/>
                  </a:ext>
                </a:extLst>
              </a:tr>
              <a:tr h="264494">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900" b="1" i="0" u="none" strike="noStrike" baseline="0" dirty="0" smtClean="0">
                          <a:solidFill>
                            <a:schemeClr val="tx1"/>
                          </a:solidFill>
                          <a:latin typeface="Comic Sans MS" pitchFamily="66" charset="0"/>
                        </a:rPr>
                        <a:t>3</a:t>
                      </a:r>
                      <a:r>
                        <a:rPr lang="en-US" sz="900" b="1" i="0" u="none" strike="noStrike" baseline="30000" dirty="0" smtClean="0">
                          <a:solidFill>
                            <a:schemeClr val="tx1"/>
                          </a:solidFill>
                          <a:latin typeface="Comic Sans MS" pitchFamily="66" charset="0"/>
                        </a:rPr>
                        <a:t>rd</a:t>
                      </a:r>
                      <a:r>
                        <a:rPr lang="en-US" sz="900" b="1" i="0" u="none" strike="noStrike" baseline="0" dirty="0" smtClean="0">
                          <a:solidFill>
                            <a:schemeClr val="tx1"/>
                          </a:solidFill>
                          <a:latin typeface="Comic Sans MS" pitchFamily="66" charset="0"/>
                        </a:rPr>
                        <a:t> Quarter 2023</a:t>
                      </a:r>
                      <a:endParaRPr lang="en-US" sz="900" b="1" i="0" u="none" strike="noStrike" dirty="0">
                        <a:solidFill>
                          <a:schemeClr val="tx1"/>
                        </a:solidFill>
                        <a:latin typeface="Comic Sans MS" pitchFamily="66" charset="0"/>
                      </a:endParaRPr>
                    </a:p>
                  </a:txBody>
                  <a:tcPr marL="8467"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algn="ctr">
                        <a:lnSpc>
                          <a:spcPct val="115000"/>
                        </a:lnSpc>
                        <a:spcBef>
                          <a:spcPts val="0"/>
                        </a:spcBef>
                        <a:spcAft>
                          <a:spcPts val="1000"/>
                        </a:spcAft>
                      </a:pPr>
                      <a:r>
                        <a:rPr lang="en-US" sz="9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22</a:t>
                      </a:r>
                      <a:endParaRPr lang="en-GB"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algn="ctr">
                        <a:lnSpc>
                          <a:spcPct val="115000"/>
                        </a:lnSpc>
                        <a:spcBef>
                          <a:spcPts val="0"/>
                        </a:spcBef>
                        <a:spcAft>
                          <a:spcPts val="1000"/>
                        </a:spcAft>
                      </a:pPr>
                      <a:r>
                        <a:rPr lang="en-US" sz="9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8,992,722</a:t>
                      </a:r>
                      <a:endParaRPr lang="en-GB"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algn="ctr">
                        <a:lnSpc>
                          <a:spcPct val="115000"/>
                        </a:lnSpc>
                        <a:spcBef>
                          <a:spcPts val="0"/>
                        </a:spcBef>
                        <a:spcAft>
                          <a:spcPts val="1000"/>
                        </a:spcAft>
                      </a:pPr>
                      <a:r>
                        <a:rPr lang="en-US" sz="9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770,130</a:t>
                      </a:r>
                      <a:endParaRPr lang="en-GB"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algn="ctr">
                        <a:lnSpc>
                          <a:spcPct val="115000"/>
                        </a:lnSpc>
                        <a:spcBef>
                          <a:spcPts val="0"/>
                        </a:spcBef>
                        <a:spcAft>
                          <a:spcPts val="1000"/>
                        </a:spcAft>
                      </a:pPr>
                      <a:r>
                        <a:rPr lang="en-US" sz="9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6,627</a:t>
                      </a:r>
                      <a:endParaRPr lang="en-GB"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algn="ctr">
                        <a:lnSpc>
                          <a:spcPct val="115000"/>
                        </a:lnSpc>
                        <a:spcBef>
                          <a:spcPts val="0"/>
                        </a:spcBef>
                        <a:spcAft>
                          <a:spcPts val="1000"/>
                        </a:spcAft>
                      </a:pPr>
                      <a:r>
                        <a:rPr lang="en-US" sz="9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7,635</a:t>
                      </a:r>
                      <a:endParaRPr lang="en-GB"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algn="ctr">
                        <a:lnSpc>
                          <a:spcPct val="115000"/>
                        </a:lnSpc>
                        <a:spcBef>
                          <a:spcPts val="0"/>
                        </a:spcBef>
                        <a:spcAft>
                          <a:spcPts val="1000"/>
                        </a:spcAft>
                      </a:pPr>
                      <a:r>
                        <a:rPr lang="en-US" sz="9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266,527,577</a:t>
                      </a:r>
                      <a:endParaRPr lang="en-GB"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 xmlns:a16="http://schemas.microsoft.com/office/drawing/2014/main" val="10001"/>
                  </a:ext>
                </a:extLst>
              </a:tr>
              <a:tr h="264494">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900" b="1" i="0" u="none" strike="noStrike" baseline="0" dirty="0" smtClean="0">
                          <a:solidFill>
                            <a:schemeClr val="tx1"/>
                          </a:solidFill>
                          <a:latin typeface="Comic Sans MS" pitchFamily="66" charset="0"/>
                        </a:rPr>
                        <a:t>4</a:t>
                      </a:r>
                      <a:r>
                        <a:rPr lang="en-US" sz="900" b="1" i="0" u="none" strike="noStrike" baseline="30000" dirty="0" smtClean="0">
                          <a:solidFill>
                            <a:schemeClr val="tx1"/>
                          </a:solidFill>
                          <a:latin typeface="Comic Sans MS" pitchFamily="66" charset="0"/>
                        </a:rPr>
                        <a:t>th</a:t>
                      </a:r>
                      <a:r>
                        <a:rPr lang="en-US" sz="900" b="1" i="0" u="none" strike="noStrike" baseline="0" dirty="0" smtClean="0">
                          <a:solidFill>
                            <a:schemeClr val="tx1"/>
                          </a:solidFill>
                          <a:latin typeface="Comic Sans MS" pitchFamily="66" charset="0"/>
                        </a:rPr>
                        <a:t> </a:t>
                      </a:r>
                      <a:r>
                        <a:rPr lang="en-US" sz="900" b="1" i="0" u="none" strike="noStrike" dirty="0" smtClean="0">
                          <a:solidFill>
                            <a:schemeClr val="tx1"/>
                          </a:solidFill>
                          <a:latin typeface="Comic Sans MS" pitchFamily="66" charset="0"/>
                        </a:rPr>
                        <a:t>Quarter</a:t>
                      </a:r>
                      <a:r>
                        <a:rPr lang="en-US" sz="900" b="1" i="0" u="none" strike="noStrike" dirty="0">
                          <a:solidFill>
                            <a:schemeClr val="tx1"/>
                          </a:solidFill>
                          <a:latin typeface="Comic Sans MS" pitchFamily="66" charset="0"/>
                        </a:rPr>
                        <a:t>, </a:t>
                      </a:r>
                      <a:r>
                        <a:rPr lang="en-US" sz="900" b="1" i="0" u="none" strike="noStrike" dirty="0" smtClean="0">
                          <a:solidFill>
                            <a:schemeClr val="tx1"/>
                          </a:solidFill>
                          <a:latin typeface="Comic Sans MS" pitchFamily="66" charset="0"/>
                        </a:rPr>
                        <a:t>2023  </a:t>
                      </a:r>
                      <a:endParaRPr lang="en-US" sz="900" b="1" i="0" u="none" strike="noStrike" dirty="0">
                        <a:solidFill>
                          <a:schemeClr val="tx1"/>
                        </a:solidFill>
                        <a:latin typeface="Comic Sans MS" pitchFamily="66" charset="0"/>
                      </a:endParaRPr>
                    </a:p>
                  </a:txBody>
                  <a:tcPr marL="8467"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fontAlgn="ctr"/>
                      <a:r>
                        <a:rPr lang="en-US" sz="800" b="1" i="0" u="none" strike="noStrike" dirty="0">
                          <a:solidFill>
                            <a:srgbClr val="000000"/>
                          </a:solidFill>
                          <a:effectLst/>
                          <a:latin typeface="Comic Sans MS"/>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fontAlgn="ctr"/>
                      <a:r>
                        <a:rPr lang="en-US" sz="800" b="1" i="0" u="none" strike="noStrike" dirty="0">
                          <a:solidFill>
                            <a:srgbClr val="000000"/>
                          </a:solidFill>
                          <a:effectLst/>
                          <a:latin typeface="Comic Sans MS"/>
                        </a:rPr>
                        <a:t>10,263,843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fontAlgn="ctr"/>
                      <a:r>
                        <a:rPr lang="en-US" sz="800" b="1" i="0" u="none" strike="noStrike" dirty="0">
                          <a:solidFill>
                            <a:srgbClr val="000000"/>
                          </a:solidFill>
                          <a:effectLst/>
                          <a:latin typeface="Comic Sans MS"/>
                        </a:rPr>
                        <a:t>777,559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fontAlgn="ctr"/>
                      <a:r>
                        <a:rPr lang="en-US" sz="800" b="1" i="0" u="none" strike="noStrike" dirty="0">
                          <a:solidFill>
                            <a:srgbClr val="000000"/>
                          </a:solidFill>
                          <a:effectLst/>
                          <a:latin typeface="Comic Sans MS"/>
                        </a:rPr>
                        <a:t>5,893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fontAlgn="ctr"/>
                      <a:r>
                        <a:rPr lang="en-US" sz="800" b="1" i="0" u="none" strike="noStrike" dirty="0">
                          <a:solidFill>
                            <a:srgbClr val="000000"/>
                          </a:solidFill>
                          <a:effectLst/>
                          <a:latin typeface="Comic Sans MS"/>
                        </a:rPr>
                        <a:t>7,371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fontAlgn="ctr"/>
                      <a:r>
                        <a:rPr lang="en-US" sz="800" b="1" i="0" u="none" strike="noStrike" dirty="0">
                          <a:solidFill>
                            <a:srgbClr val="000000"/>
                          </a:solidFill>
                          <a:effectLst/>
                          <a:latin typeface="Comic Sans MS"/>
                        </a:rPr>
                        <a:t>658,763,114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 xmlns:a16="http://schemas.microsoft.com/office/drawing/2014/main" val="10002"/>
                  </a:ext>
                </a:extLst>
              </a:tr>
            </a:tbl>
          </a:graphicData>
        </a:graphic>
      </p:graphicFrame>
      <p:graphicFrame>
        <p:nvGraphicFramePr>
          <p:cNvPr id="17" name="Table 16"/>
          <p:cNvGraphicFramePr>
            <a:graphicFrameLocks noGrp="1"/>
          </p:cNvGraphicFramePr>
          <p:nvPr>
            <p:extLst>
              <p:ext uri="{D42A27DB-BD31-4B8C-83A1-F6EECF244321}">
                <p14:modId xmlns:p14="http://schemas.microsoft.com/office/powerpoint/2010/main" val="1346589301"/>
              </p:ext>
            </p:extLst>
          </p:nvPr>
        </p:nvGraphicFramePr>
        <p:xfrm>
          <a:off x="533399" y="2624417"/>
          <a:ext cx="6096000" cy="982300"/>
        </p:xfrm>
        <a:graphic>
          <a:graphicData uri="http://schemas.openxmlformats.org/drawingml/2006/table">
            <a:tbl>
              <a:tblPr/>
              <a:tblGrid>
                <a:gridCol w="1016000">
                  <a:extLst>
                    <a:ext uri="{9D8B030D-6E8A-4147-A177-3AD203B41FA5}">
                      <a16:colId xmlns="" xmlns:a16="http://schemas.microsoft.com/office/drawing/2014/main" val="20000"/>
                    </a:ext>
                  </a:extLst>
                </a:gridCol>
                <a:gridCol w="1016000">
                  <a:extLst>
                    <a:ext uri="{9D8B030D-6E8A-4147-A177-3AD203B41FA5}">
                      <a16:colId xmlns="" xmlns:a16="http://schemas.microsoft.com/office/drawing/2014/main" val="20001"/>
                    </a:ext>
                  </a:extLst>
                </a:gridCol>
                <a:gridCol w="1016000">
                  <a:extLst>
                    <a:ext uri="{9D8B030D-6E8A-4147-A177-3AD203B41FA5}">
                      <a16:colId xmlns="" xmlns:a16="http://schemas.microsoft.com/office/drawing/2014/main" val="20002"/>
                    </a:ext>
                  </a:extLst>
                </a:gridCol>
                <a:gridCol w="1016000">
                  <a:extLst>
                    <a:ext uri="{9D8B030D-6E8A-4147-A177-3AD203B41FA5}">
                      <a16:colId xmlns="" xmlns:a16="http://schemas.microsoft.com/office/drawing/2014/main" val="20003"/>
                    </a:ext>
                  </a:extLst>
                </a:gridCol>
                <a:gridCol w="1016000">
                  <a:extLst>
                    <a:ext uri="{9D8B030D-6E8A-4147-A177-3AD203B41FA5}">
                      <a16:colId xmlns="" xmlns:a16="http://schemas.microsoft.com/office/drawing/2014/main" val="20004"/>
                    </a:ext>
                  </a:extLst>
                </a:gridCol>
                <a:gridCol w="1016000">
                  <a:extLst>
                    <a:ext uri="{9D8B030D-6E8A-4147-A177-3AD203B41FA5}">
                      <a16:colId xmlns="" xmlns:a16="http://schemas.microsoft.com/office/drawing/2014/main" val="20005"/>
                    </a:ext>
                  </a:extLst>
                </a:gridCol>
              </a:tblGrid>
              <a:tr h="309880">
                <a:tc>
                  <a:txBody>
                    <a:bodyPr/>
                    <a:lstStyle/>
                    <a:p>
                      <a:pPr algn="ctr" rtl="0" fontAlgn="b"/>
                      <a:r>
                        <a:rPr lang="en-US" sz="900" b="1" i="0" u="none" strike="noStrike" dirty="0">
                          <a:solidFill>
                            <a:schemeClr val="bg1"/>
                          </a:solidFill>
                          <a:latin typeface="Comic Sans MS" pitchFamily="66" charset="0"/>
                        </a:rPr>
                        <a:t>Quarterly</a:t>
                      </a:r>
                    </a:p>
                  </a:txBody>
                  <a:tcPr marL="8467" marR="8467" marT="84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tcPr>
                </a:tc>
                <a:tc>
                  <a:txBody>
                    <a:bodyPr/>
                    <a:lstStyle/>
                    <a:p>
                      <a:pPr algn="ctr" rtl="0" fontAlgn="b"/>
                      <a:r>
                        <a:rPr lang="en-US" sz="900" b="1" i="0" u="none" strike="noStrike" dirty="0">
                          <a:solidFill>
                            <a:schemeClr val="bg1"/>
                          </a:solidFill>
                          <a:latin typeface="Comic Sans MS" pitchFamily="66" charset="0"/>
                        </a:rPr>
                        <a:t>Number Of Cases </a:t>
                      </a:r>
                    </a:p>
                  </a:txBody>
                  <a:tcPr marL="8467" marR="8467" marT="84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tcPr>
                </a:tc>
                <a:tc>
                  <a:txBody>
                    <a:bodyPr/>
                    <a:lstStyle/>
                    <a:p>
                      <a:pPr algn="ctr" rtl="0" fontAlgn="b"/>
                      <a:r>
                        <a:rPr lang="en-US" sz="900" b="1" i="0" u="none" strike="noStrike" dirty="0">
                          <a:solidFill>
                            <a:schemeClr val="bg1"/>
                          </a:solidFill>
                          <a:latin typeface="Comic Sans MS" pitchFamily="66" charset="0"/>
                        </a:rPr>
                        <a:t>Number Killed </a:t>
                      </a:r>
                    </a:p>
                  </a:txBody>
                  <a:tcPr marL="8467" marR="8467" marT="84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tcPr>
                </a:tc>
                <a:tc>
                  <a:txBody>
                    <a:bodyPr/>
                    <a:lstStyle/>
                    <a:p>
                      <a:pPr algn="ctr" rtl="0" fontAlgn="b"/>
                      <a:r>
                        <a:rPr lang="en-US" sz="900" b="1" i="0" u="none" strike="noStrike">
                          <a:solidFill>
                            <a:schemeClr val="bg1"/>
                          </a:solidFill>
                          <a:latin typeface="Comic Sans MS" pitchFamily="66" charset="0"/>
                        </a:rPr>
                        <a:t>Number Injured </a:t>
                      </a:r>
                    </a:p>
                  </a:txBody>
                  <a:tcPr marL="8467" marR="8467" marT="84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tcPr>
                </a:tc>
                <a:tc>
                  <a:txBody>
                    <a:bodyPr/>
                    <a:lstStyle/>
                    <a:p>
                      <a:pPr algn="ctr" rtl="0" fontAlgn="b"/>
                      <a:r>
                        <a:rPr lang="en-US" sz="900" b="1" i="0" u="none" strike="noStrike">
                          <a:solidFill>
                            <a:schemeClr val="bg1"/>
                          </a:solidFill>
                          <a:latin typeface="Comic Sans MS" pitchFamily="66" charset="0"/>
                        </a:rPr>
                        <a:t>Total Casualties </a:t>
                      </a:r>
                    </a:p>
                  </a:txBody>
                  <a:tcPr marL="8467" marR="8467" marT="84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tcPr>
                </a:tc>
                <a:tc>
                  <a:txBody>
                    <a:bodyPr/>
                    <a:lstStyle/>
                    <a:p>
                      <a:pPr algn="ctr" rtl="0" fontAlgn="b"/>
                      <a:r>
                        <a:rPr lang="en-US" sz="900" b="1" i="0" u="none" strike="noStrike" dirty="0">
                          <a:solidFill>
                            <a:schemeClr val="bg1"/>
                          </a:solidFill>
                          <a:latin typeface="Comic Sans MS" pitchFamily="66" charset="0"/>
                        </a:rPr>
                        <a:t>Number Of Persons Involved </a:t>
                      </a:r>
                    </a:p>
                  </a:txBody>
                  <a:tcPr marL="8467" marR="8467" marT="84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tcPr>
                </a:tc>
                <a:extLst>
                  <a:ext uri="{0D108BD9-81ED-4DB2-BD59-A6C34878D82A}">
                    <a16:rowId xmlns="" xmlns:a16="http://schemas.microsoft.com/office/drawing/2014/main" val="10000"/>
                  </a:ext>
                </a:extLst>
              </a:tr>
              <a:tr h="336210">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900" b="1" i="0" u="none" strike="noStrike" dirty="0" smtClean="0">
                          <a:solidFill>
                            <a:schemeClr val="bg1"/>
                          </a:solidFill>
                          <a:latin typeface="Comic Sans MS" pitchFamily="66" charset="0"/>
                        </a:rPr>
                        <a:t>3</a:t>
                      </a:r>
                      <a:r>
                        <a:rPr lang="en-US" sz="900" b="1" i="0" u="none" strike="noStrike" baseline="30000" dirty="0" smtClean="0">
                          <a:solidFill>
                            <a:schemeClr val="bg1"/>
                          </a:solidFill>
                          <a:latin typeface="Comic Sans MS" pitchFamily="66" charset="0"/>
                        </a:rPr>
                        <a:t>rd</a:t>
                      </a:r>
                      <a:r>
                        <a:rPr lang="en-US" sz="900" b="1" i="0" u="none" strike="noStrike" baseline="0" dirty="0" smtClean="0">
                          <a:solidFill>
                            <a:schemeClr val="bg1"/>
                          </a:solidFill>
                          <a:latin typeface="Comic Sans MS" pitchFamily="66" charset="0"/>
                        </a:rPr>
                        <a:t> </a:t>
                      </a:r>
                      <a:r>
                        <a:rPr lang="en-US" sz="900" b="1" i="0" u="none" strike="noStrike" dirty="0" smtClean="0">
                          <a:solidFill>
                            <a:schemeClr val="bg1"/>
                          </a:solidFill>
                          <a:latin typeface="Comic Sans MS" pitchFamily="66" charset="0"/>
                        </a:rPr>
                        <a:t>Quarter</a:t>
                      </a:r>
                      <a:r>
                        <a:rPr lang="en-US" sz="900" b="1" i="0" u="none" strike="noStrike" dirty="0">
                          <a:solidFill>
                            <a:schemeClr val="bg1"/>
                          </a:solidFill>
                          <a:latin typeface="Comic Sans MS" pitchFamily="66" charset="0"/>
                        </a:rPr>
                        <a:t>, </a:t>
                      </a:r>
                      <a:r>
                        <a:rPr lang="en-US" sz="900" b="1" i="0" u="none" strike="noStrike" dirty="0" smtClean="0">
                          <a:solidFill>
                            <a:schemeClr val="bg1"/>
                          </a:solidFill>
                          <a:latin typeface="Comic Sans MS" pitchFamily="66" charset="0"/>
                        </a:rPr>
                        <a:t>2023 </a:t>
                      </a:r>
                      <a:endParaRPr lang="en-US" sz="900" b="1" i="0" u="none" strike="noStrike" dirty="0">
                        <a:solidFill>
                          <a:schemeClr val="bg1"/>
                        </a:solidFill>
                        <a:latin typeface="Comic Sans MS" pitchFamily="66" charset="0"/>
                      </a:endParaRPr>
                    </a:p>
                  </a:txBody>
                  <a:tcPr marL="8467" marR="8467" marT="84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tcPr>
                </a:tc>
                <a:tc>
                  <a:txBody>
                    <a:bodyPr/>
                    <a:lstStyle/>
                    <a:p>
                      <a:pPr marL="0" marR="0" algn="ctr">
                        <a:lnSpc>
                          <a:spcPct val="115000"/>
                        </a:lnSpc>
                        <a:spcBef>
                          <a:spcPts val="0"/>
                        </a:spcBef>
                        <a:spcAft>
                          <a:spcPts val="0"/>
                        </a:spcAft>
                      </a:pPr>
                      <a:r>
                        <a:rPr lang="en-US" sz="900" b="1"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69</a:t>
                      </a:r>
                      <a:endParaRPr lang="en-GB" sz="9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tcPr>
                </a:tc>
                <a:tc>
                  <a:txBody>
                    <a:bodyPr/>
                    <a:lstStyle/>
                    <a:p>
                      <a:pPr marL="0" marR="0" algn="ctr">
                        <a:lnSpc>
                          <a:spcPct val="115000"/>
                        </a:lnSpc>
                        <a:spcBef>
                          <a:spcPts val="0"/>
                        </a:spcBef>
                        <a:spcAft>
                          <a:spcPts val="0"/>
                        </a:spcAft>
                      </a:pPr>
                      <a:r>
                        <a:rPr lang="en-US" sz="900" b="1"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76</a:t>
                      </a:r>
                      <a:endParaRPr lang="en-GB" sz="9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tcPr>
                </a:tc>
                <a:tc>
                  <a:txBody>
                    <a:bodyPr/>
                    <a:lstStyle/>
                    <a:p>
                      <a:pPr marL="0" marR="0" algn="ctr">
                        <a:lnSpc>
                          <a:spcPct val="115000"/>
                        </a:lnSpc>
                        <a:spcBef>
                          <a:spcPts val="0"/>
                        </a:spcBef>
                        <a:spcAft>
                          <a:spcPts val="0"/>
                        </a:spcAft>
                      </a:pPr>
                      <a:r>
                        <a:rPr lang="en-US" sz="900" b="1"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258</a:t>
                      </a:r>
                      <a:endParaRPr lang="en-GB" sz="9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tcPr>
                </a:tc>
                <a:tc>
                  <a:txBody>
                    <a:bodyPr/>
                    <a:lstStyle/>
                    <a:p>
                      <a:pPr marL="0" marR="0" algn="ctr">
                        <a:lnSpc>
                          <a:spcPct val="115000"/>
                        </a:lnSpc>
                        <a:spcBef>
                          <a:spcPts val="0"/>
                        </a:spcBef>
                        <a:spcAft>
                          <a:spcPts val="0"/>
                        </a:spcAft>
                      </a:pPr>
                      <a:r>
                        <a:rPr lang="en-US" sz="900" b="1"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334</a:t>
                      </a:r>
                      <a:endParaRPr lang="en-GB" sz="9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tcPr>
                </a:tc>
                <a:tc>
                  <a:txBody>
                    <a:bodyPr/>
                    <a:lstStyle/>
                    <a:p>
                      <a:pPr marL="0" marR="0" algn="ctr">
                        <a:lnSpc>
                          <a:spcPct val="115000"/>
                        </a:lnSpc>
                        <a:spcBef>
                          <a:spcPts val="0"/>
                        </a:spcBef>
                        <a:spcAft>
                          <a:spcPts val="0"/>
                        </a:spcAft>
                      </a:pPr>
                      <a:r>
                        <a:rPr lang="en-US" sz="900" b="1"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704</a:t>
                      </a:r>
                      <a:endParaRPr lang="en-GB" sz="9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tcPr>
                </a:tc>
                <a:extLst>
                  <a:ext uri="{0D108BD9-81ED-4DB2-BD59-A6C34878D82A}">
                    <a16:rowId xmlns="" xmlns:a16="http://schemas.microsoft.com/office/drawing/2014/main" val="10001"/>
                  </a:ext>
                </a:extLst>
              </a:tr>
              <a:tr h="336210">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900" b="1" i="0" u="none" strike="noStrike" dirty="0" smtClean="0">
                          <a:solidFill>
                            <a:schemeClr val="bg1"/>
                          </a:solidFill>
                          <a:latin typeface="Comic Sans MS" pitchFamily="66" charset="0"/>
                        </a:rPr>
                        <a:t>4th </a:t>
                      </a:r>
                      <a:r>
                        <a:rPr lang="en-US" sz="900" b="1" i="0" u="none" strike="noStrike" dirty="0">
                          <a:solidFill>
                            <a:schemeClr val="bg1"/>
                          </a:solidFill>
                          <a:latin typeface="Comic Sans MS" pitchFamily="66" charset="0"/>
                        </a:rPr>
                        <a:t>Quarter, </a:t>
                      </a:r>
                      <a:r>
                        <a:rPr lang="en-US" sz="900" b="1" i="0" u="none" strike="noStrike" dirty="0" smtClean="0">
                          <a:solidFill>
                            <a:schemeClr val="bg1"/>
                          </a:solidFill>
                          <a:latin typeface="Comic Sans MS" pitchFamily="66" charset="0"/>
                        </a:rPr>
                        <a:t>2023 </a:t>
                      </a:r>
                      <a:endParaRPr lang="en-US" sz="900" b="1" i="0" u="none" strike="noStrike" dirty="0">
                        <a:solidFill>
                          <a:schemeClr val="bg1"/>
                        </a:solidFill>
                        <a:latin typeface="Comic Sans MS" pitchFamily="66" charset="0"/>
                      </a:endParaRPr>
                    </a:p>
                  </a:txBody>
                  <a:tcPr marL="8467" marR="8467" marT="84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tcPr>
                </a:tc>
                <a:tc>
                  <a:txBody>
                    <a:bodyPr/>
                    <a:lstStyle/>
                    <a:p>
                      <a:pPr algn="ctr" fontAlgn="ctr"/>
                      <a:r>
                        <a:rPr lang="en-US" sz="900" b="1" i="0" u="none" strike="noStrike" dirty="0">
                          <a:solidFill>
                            <a:schemeClr val="bg1"/>
                          </a:solidFill>
                          <a:effectLst/>
                          <a:latin typeface="Comic Sans MS"/>
                        </a:rPr>
                        <a:t>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tcPr>
                </a:tc>
                <a:tc>
                  <a:txBody>
                    <a:bodyPr/>
                    <a:lstStyle/>
                    <a:p>
                      <a:pPr algn="ctr" fontAlgn="ctr"/>
                      <a:r>
                        <a:rPr lang="en-US" sz="900" b="1" i="0" u="none" strike="noStrike" dirty="0">
                          <a:solidFill>
                            <a:schemeClr val="bg1"/>
                          </a:solidFill>
                          <a:effectLst/>
                          <a:latin typeface="Comic Sans MS"/>
                        </a:rPr>
                        <a:t>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tcPr>
                </a:tc>
                <a:tc>
                  <a:txBody>
                    <a:bodyPr/>
                    <a:lstStyle/>
                    <a:p>
                      <a:pPr algn="ctr" fontAlgn="ctr"/>
                      <a:r>
                        <a:rPr lang="en-US" sz="900" b="1" i="0" u="none" strike="noStrike" dirty="0">
                          <a:solidFill>
                            <a:schemeClr val="bg1"/>
                          </a:solidFill>
                          <a:effectLst/>
                          <a:latin typeface="Comic Sans MS"/>
                        </a:rPr>
                        <a:t>442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tcPr>
                </a:tc>
                <a:tc>
                  <a:txBody>
                    <a:bodyPr/>
                    <a:lstStyle/>
                    <a:p>
                      <a:pPr algn="ctr" fontAlgn="ctr"/>
                      <a:r>
                        <a:rPr lang="en-US" sz="900" b="1" i="0" u="none" strike="noStrike" dirty="0">
                          <a:solidFill>
                            <a:schemeClr val="bg1"/>
                          </a:solidFill>
                          <a:effectLst/>
                          <a:latin typeface="Comic Sans MS"/>
                        </a:rPr>
                        <a:t>532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tcPr>
                </a:tc>
                <a:tc>
                  <a:txBody>
                    <a:bodyPr/>
                    <a:lstStyle/>
                    <a:p>
                      <a:pPr algn="ctr" fontAlgn="ctr"/>
                      <a:r>
                        <a:rPr lang="en-US" sz="900" b="1" i="0" u="none" strike="noStrike" dirty="0">
                          <a:solidFill>
                            <a:schemeClr val="bg1"/>
                          </a:solidFill>
                          <a:effectLst/>
                          <a:latin typeface="Comic Sans MS"/>
                        </a:rPr>
                        <a:t>947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6200000" scaled="1"/>
                      <a:tileRect/>
                    </a:gradFill>
                  </a:tcPr>
                </a:tc>
                <a:extLst>
                  <a:ext uri="{0D108BD9-81ED-4DB2-BD59-A6C34878D82A}">
                    <a16:rowId xmlns="" xmlns:a16="http://schemas.microsoft.com/office/drawing/2014/main" val="10002"/>
                  </a:ext>
                </a:extLst>
              </a:tr>
            </a:tbl>
          </a:graphicData>
        </a:graphic>
      </p:graphicFrame>
      <p:graphicFrame>
        <p:nvGraphicFramePr>
          <p:cNvPr id="16" name="Chart 15"/>
          <p:cNvGraphicFramePr>
            <a:graphicFrameLocks/>
          </p:cNvGraphicFramePr>
          <p:nvPr>
            <p:extLst>
              <p:ext uri="{D42A27DB-BD31-4B8C-83A1-F6EECF244321}">
                <p14:modId xmlns:p14="http://schemas.microsoft.com/office/powerpoint/2010/main" val="3394134254"/>
              </p:ext>
            </p:extLst>
          </p:nvPr>
        </p:nvGraphicFramePr>
        <p:xfrm>
          <a:off x="762000" y="4390138"/>
          <a:ext cx="5562600" cy="3534662"/>
        </p:xfrm>
        <a:graphic>
          <a:graphicData uri="http://schemas.openxmlformats.org/drawingml/2006/chart">
            <c:chart xmlns:c="http://schemas.openxmlformats.org/drawingml/2006/chart" xmlns:r="http://schemas.openxmlformats.org/officeDocument/2006/relationships" r:id="rId8"/>
          </a:graphicData>
        </a:graphic>
      </p:graphicFrame>
    </p:spTree>
  </p:cSld>
  <p:clrMapOvr>
    <a:masterClrMapping/>
  </p:clrMapOvr>
  <p:transition spd="med">
    <p:newsflash/>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800" y="228601"/>
            <a:ext cx="5410200" cy="261610"/>
          </a:xfrm>
          <a:prstGeom prst="rect">
            <a:avLst/>
          </a:prstGeom>
          <a:noFill/>
        </p:spPr>
        <p:txBody>
          <a:bodyPr wrap="square" rtlCol="0">
            <a:spAutoFit/>
          </a:bodyPr>
          <a:lstStyle/>
          <a:p>
            <a:r>
              <a:rPr lang="en-US" sz="1100" b="1" dirty="0">
                <a:latin typeface="Comic Sans MS" pitchFamily="66" charset="0"/>
              </a:rPr>
              <a:t>Table 27</a:t>
            </a:r>
            <a:r>
              <a:rPr lang="en-US" sz="1100" dirty="0">
                <a:latin typeface="Comic Sans MS" pitchFamily="66" charset="0"/>
              </a:rPr>
              <a:t>: Summary Of </a:t>
            </a:r>
            <a:r>
              <a:rPr lang="en-US" sz="1100" dirty="0" smtClean="0">
                <a:latin typeface="Comic Sans MS" pitchFamily="66" charset="0"/>
              </a:rPr>
              <a:t>Road Traffic Crashes (RTC) </a:t>
            </a:r>
            <a:r>
              <a:rPr lang="en-US" sz="1100" dirty="0">
                <a:latin typeface="Comic Sans MS" pitchFamily="66" charset="0"/>
              </a:rPr>
              <a:t>Involving Fleet Operators</a:t>
            </a:r>
          </a:p>
        </p:txBody>
      </p:sp>
      <p:sp>
        <p:nvSpPr>
          <p:cNvPr id="9" name="Footer Placeholder 8"/>
          <p:cNvSpPr>
            <a:spLocks noGrp="1"/>
          </p:cNvSpPr>
          <p:nvPr>
            <p:ph type="ftr" sz="quarter" idx="11"/>
          </p:nvPr>
        </p:nvSpPr>
        <p:spPr/>
        <p:txBody>
          <a:bodyPr/>
          <a:lstStyle/>
          <a:p>
            <a:r>
              <a:rPr lang="en-US"/>
              <a:t>FRSC Statistical Digest</a:t>
            </a:r>
          </a:p>
        </p:txBody>
      </p:sp>
      <p:sp>
        <p:nvSpPr>
          <p:cNvPr id="8" name="Slide Number Placeholder 7"/>
          <p:cNvSpPr>
            <a:spLocks noGrp="1"/>
          </p:cNvSpPr>
          <p:nvPr>
            <p:ph type="sldNum" sz="quarter" idx="12"/>
          </p:nvPr>
        </p:nvSpPr>
        <p:spPr/>
        <p:txBody>
          <a:bodyPr/>
          <a:lstStyle/>
          <a:p>
            <a:fld id="{E3F61258-AD20-49F9-B190-9552A83199C4}" type="slidenum">
              <a:rPr lang="en-US" smtClean="0"/>
              <a:pPr/>
              <a:t>32</a:t>
            </a:fld>
            <a:endParaRPr lang="en-US"/>
          </a:p>
        </p:txBody>
      </p:sp>
      <p:pic>
        <p:nvPicPr>
          <p:cNvPr id="6"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graphicFrame>
        <p:nvGraphicFramePr>
          <p:cNvPr id="4" name="Table 3"/>
          <p:cNvGraphicFramePr>
            <a:graphicFrameLocks noGrp="1"/>
          </p:cNvGraphicFramePr>
          <p:nvPr>
            <p:extLst>
              <p:ext uri="{D42A27DB-BD31-4B8C-83A1-F6EECF244321}">
                <p14:modId xmlns:p14="http://schemas.microsoft.com/office/powerpoint/2010/main" val="981264291"/>
              </p:ext>
            </p:extLst>
          </p:nvPr>
        </p:nvGraphicFramePr>
        <p:xfrm>
          <a:off x="685798" y="609617"/>
          <a:ext cx="5791201" cy="8417746"/>
        </p:xfrm>
        <a:graphic>
          <a:graphicData uri="http://schemas.openxmlformats.org/drawingml/2006/table">
            <a:tbl>
              <a:tblPr firstRow="1" firstCol="1" bandRow="1">
                <a:tableStyleId>{5C22544A-7EE6-4342-B048-85BDC9FD1C3A}</a:tableStyleId>
              </a:tblPr>
              <a:tblGrid>
                <a:gridCol w="482602">
                  <a:extLst>
                    <a:ext uri="{9D8B030D-6E8A-4147-A177-3AD203B41FA5}">
                      <a16:colId xmlns="" xmlns:a16="http://schemas.microsoft.com/office/drawing/2014/main" val="3203153679"/>
                    </a:ext>
                  </a:extLst>
                </a:gridCol>
                <a:gridCol w="1879375">
                  <a:extLst>
                    <a:ext uri="{9D8B030D-6E8A-4147-A177-3AD203B41FA5}">
                      <a16:colId xmlns="" xmlns:a16="http://schemas.microsoft.com/office/drawing/2014/main" val="221717029"/>
                    </a:ext>
                  </a:extLst>
                </a:gridCol>
                <a:gridCol w="719943">
                  <a:extLst>
                    <a:ext uri="{9D8B030D-6E8A-4147-A177-3AD203B41FA5}">
                      <a16:colId xmlns="" xmlns:a16="http://schemas.microsoft.com/office/drawing/2014/main" val="2643199063"/>
                    </a:ext>
                  </a:extLst>
                </a:gridCol>
                <a:gridCol w="553680">
                  <a:extLst>
                    <a:ext uri="{9D8B030D-6E8A-4147-A177-3AD203B41FA5}">
                      <a16:colId xmlns="" xmlns:a16="http://schemas.microsoft.com/office/drawing/2014/main" val="1261006541"/>
                    </a:ext>
                  </a:extLst>
                </a:gridCol>
                <a:gridCol w="604349">
                  <a:extLst>
                    <a:ext uri="{9D8B030D-6E8A-4147-A177-3AD203B41FA5}">
                      <a16:colId xmlns="" xmlns:a16="http://schemas.microsoft.com/office/drawing/2014/main" val="2515861428"/>
                    </a:ext>
                  </a:extLst>
                </a:gridCol>
                <a:gridCol w="789253">
                  <a:extLst>
                    <a:ext uri="{9D8B030D-6E8A-4147-A177-3AD203B41FA5}">
                      <a16:colId xmlns="" xmlns:a16="http://schemas.microsoft.com/office/drawing/2014/main" val="1787250040"/>
                    </a:ext>
                  </a:extLst>
                </a:gridCol>
                <a:gridCol w="761999">
                  <a:extLst>
                    <a:ext uri="{9D8B030D-6E8A-4147-A177-3AD203B41FA5}">
                      <a16:colId xmlns="" xmlns:a16="http://schemas.microsoft.com/office/drawing/2014/main" val="2728099458"/>
                    </a:ext>
                  </a:extLst>
                </a:gridCol>
              </a:tblGrid>
              <a:tr h="402297">
                <a:tc>
                  <a:txBody>
                    <a:bodyPr/>
                    <a:lstStyle/>
                    <a:p>
                      <a:pPr marL="0" marR="0">
                        <a:lnSpc>
                          <a:spcPct val="115000"/>
                        </a:lnSpc>
                        <a:spcBef>
                          <a:spcPts val="0"/>
                        </a:spcBef>
                        <a:spcAft>
                          <a:spcPts val="0"/>
                        </a:spcAft>
                      </a:pPr>
                      <a:r>
                        <a:rPr lang="en-US" sz="800" dirty="0">
                          <a:effectLst/>
                          <a:latin typeface="Comic Sans MS" panose="030F0702030302020204" pitchFamily="66" charset="0"/>
                        </a:rPr>
                        <a:t>S/NO</a:t>
                      </a:r>
                      <a:endParaRPr lang="en-GB" sz="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42051" marR="42051" marT="0" marB="0" anchor="ctr"/>
                </a:tc>
                <a:tc>
                  <a:txBody>
                    <a:bodyPr/>
                    <a:lstStyle/>
                    <a:p>
                      <a:pPr marL="0" marR="0">
                        <a:lnSpc>
                          <a:spcPct val="115000"/>
                        </a:lnSpc>
                        <a:spcBef>
                          <a:spcPts val="0"/>
                        </a:spcBef>
                        <a:spcAft>
                          <a:spcPts val="0"/>
                        </a:spcAft>
                      </a:pPr>
                      <a:r>
                        <a:rPr lang="en-US" sz="800" dirty="0">
                          <a:effectLst/>
                          <a:latin typeface="Comic Sans MS" panose="030F0702030302020204" pitchFamily="66" charset="0"/>
                        </a:rPr>
                        <a:t>FLEET OPERATOR</a:t>
                      </a:r>
                      <a:endParaRPr lang="en-GB" sz="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42051" marR="42051" marT="0" marB="0" anchor="ctr"/>
                </a:tc>
                <a:tc>
                  <a:txBody>
                    <a:bodyPr/>
                    <a:lstStyle/>
                    <a:p>
                      <a:pPr marL="0" marR="0" algn="ctr">
                        <a:lnSpc>
                          <a:spcPct val="115000"/>
                        </a:lnSpc>
                        <a:spcBef>
                          <a:spcPts val="0"/>
                        </a:spcBef>
                        <a:spcAft>
                          <a:spcPts val="0"/>
                        </a:spcAft>
                      </a:pPr>
                      <a:r>
                        <a:rPr lang="en-US" sz="800">
                          <a:effectLst/>
                          <a:latin typeface="Comic Sans MS" panose="030F0702030302020204" pitchFamily="66" charset="0"/>
                        </a:rPr>
                        <a:t>NUMBER OF CASES</a:t>
                      </a:r>
                      <a:endParaRPr lang="en-GB" sz="800">
                        <a:effectLst/>
                        <a:latin typeface="Comic Sans MS" panose="030F0702030302020204" pitchFamily="66" charset="0"/>
                        <a:ea typeface="Calibri" panose="020F0502020204030204" pitchFamily="34" charset="0"/>
                        <a:cs typeface="Times New Roman" panose="02020603050405020304" pitchFamily="18" charset="0"/>
                      </a:endParaRPr>
                    </a:p>
                  </a:txBody>
                  <a:tcPr marL="42051" marR="42051" marT="0" marB="0" anchor="ctr"/>
                </a:tc>
                <a:tc>
                  <a:txBody>
                    <a:bodyPr/>
                    <a:lstStyle/>
                    <a:p>
                      <a:pPr marL="0" marR="0" algn="ctr">
                        <a:lnSpc>
                          <a:spcPct val="115000"/>
                        </a:lnSpc>
                        <a:spcBef>
                          <a:spcPts val="0"/>
                        </a:spcBef>
                        <a:spcAft>
                          <a:spcPts val="0"/>
                        </a:spcAft>
                      </a:pPr>
                      <a:r>
                        <a:rPr lang="en-US" sz="800">
                          <a:effectLst/>
                          <a:latin typeface="Comic Sans MS" panose="030F0702030302020204" pitchFamily="66" charset="0"/>
                        </a:rPr>
                        <a:t>NUMBER KILLED</a:t>
                      </a:r>
                      <a:endParaRPr lang="en-GB" sz="800">
                        <a:effectLst/>
                        <a:latin typeface="Comic Sans MS" panose="030F0702030302020204" pitchFamily="66" charset="0"/>
                        <a:ea typeface="Calibri" panose="020F0502020204030204" pitchFamily="34" charset="0"/>
                        <a:cs typeface="Times New Roman" panose="02020603050405020304" pitchFamily="18" charset="0"/>
                      </a:endParaRPr>
                    </a:p>
                  </a:txBody>
                  <a:tcPr marL="42051" marR="42051" marT="0" marB="0" anchor="ctr"/>
                </a:tc>
                <a:tc>
                  <a:txBody>
                    <a:bodyPr/>
                    <a:lstStyle/>
                    <a:p>
                      <a:pPr marL="0" marR="0" algn="ctr">
                        <a:lnSpc>
                          <a:spcPct val="115000"/>
                        </a:lnSpc>
                        <a:spcBef>
                          <a:spcPts val="0"/>
                        </a:spcBef>
                        <a:spcAft>
                          <a:spcPts val="0"/>
                        </a:spcAft>
                      </a:pPr>
                      <a:r>
                        <a:rPr lang="en-US" sz="800" dirty="0">
                          <a:effectLst/>
                          <a:latin typeface="Comic Sans MS" panose="030F0702030302020204" pitchFamily="66" charset="0"/>
                        </a:rPr>
                        <a:t>NUMBER INJURED</a:t>
                      </a:r>
                      <a:endParaRPr lang="en-GB" sz="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42051" marR="42051" marT="0" marB="0" anchor="ctr"/>
                </a:tc>
                <a:tc>
                  <a:txBody>
                    <a:bodyPr/>
                    <a:lstStyle/>
                    <a:p>
                      <a:pPr marL="0" marR="0" algn="ctr">
                        <a:lnSpc>
                          <a:spcPct val="115000"/>
                        </a:lnSpc>
                        <a:spcBef>
                          <a:spcPts val="0"/>
                        </a:spcBef>
                        <a:spcAft>
                          <a:spcPts val="0"/>
                        </a:spcAft>
                      </a:pPr>
                      <a:r>
                        <a:rPr lang="en-US" sz="800" dirty="0">
                          <a:effectLst/>
                          <a:latin typeface="Comic Sans MS" panose="030F0702030302020204" pitchFamily="66" charset="0"/>
                        </a:rPr>
                        <a:t>TOTAL CASUALTIES</a:t>
                      </a:r>
                      <a:endParaRPr lang="en-GB" sz="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42051" marR="42051" marT="0" marB="0" anchor="ctr"/>
                </a:tc>
                <a:tc>
                  <a:txBody>
                    <a:bodyPr/>
                    <a:lstStyle/>
                    <a:p>
                      <a:pPr marL="0" marR="0" algn="ctr">
                        <a:lnSpc>
                          <a:spcPct val="115000"/>
                        </a:lnSpc>
                        <a:spcBef>
                          <a:spcPts val="0"/>
                        </a:spcBef>
                        <a:spcAft>
                          <a:spcPts val="0"/>
                        </a:spcAft>
                      </a:pPr>
                      <a:r>
                        <a:rPr lang="en-US" sz="800">
                          <a:effectLst/>
                          <a:latin typeface="Comic Sans MS" panose="030F0702030302020204" pitchFamily="66" charset="0"/>
                        </a:rPr>
                        <a:t>NUMBER OF PERSONS INVOLVED</a:t>
                      </a:r>
                      <a:endParaRPr lang="en-GB" sz="800">
                        <a:effectLst/>
                        <a:latin typeface="Comic Sans MS" panose="030F0702030302020204" pitchFamily="66" charset="0"/>
                        <a:ea typeface="Calibri" panose="020F0502020204030204" pitchFamily="34" charset="0"/>
                        <a:cs typeface="Times New Roman" panose="02020603050405020304" pitchFamily="18" charset="0"/>
                      </a:endParaRPr>
                    </a:p>
                  </a:txBody>
                  <a:tcPr marL="42051" marR="42051" marT="0" marB="0" anchor="ctr"/>
                </a:tc>
                <a:extLst>
                  <a:ext uri="{0D108BD9-81ED-4DB2-BD59-A6C34878D82A}">
                    <a16:rowId xmlns="" xmlns:a16="http://schemas.microsoft.com/office/drawing/2014/main" val="1057456190"/>
                  </a:ext>
                </a:extLst>
              </a:tr>
              <a:tr h="135662">
                <a:tc>
                  <a:txBody>
                    <a:bodyPr/>
                    <a:lstStyle/>
                    <a:p>
                      <a:pPr algn="ctr" fontAlgn="ctr"/>
                      <a:r>
                        <a:rPr lang="en-US" sz="700" b="0" i="0" u="none" strike="noStrike" dirty="0">
                          <a:solidFill>
                            <a:srgbClr val="000000"/>
                          </a:solidFill>
                          <a:effectLst/>
                          <a:latin typeface="Comic Sans MS"/>
                        </a:rPr>
                        <a:t>1</a:t>
                      </a:r>
                    </a:p>
                  </a:txBody>
                  <a:tcPr marL="9525" marR="9525" marT="9525" marB="0" anchor="ctr"/>
                </a:tc>
                <a:tc>
                  <a:txBody>
                    <a:bodyPr/>
                    <a:lstStyle/>
                    <a:p>
                      <a:pPr algn="l" fontAlgn="ctr"/>
                      <a:r>
                        <a:rPr lang="en-US" sz="700" b="0" i="0" u="none" strike="noStrike">
                          <a:solidFill>
                            <a:srgbClr val="000000"/>
                          </a:solidFill>
                          <a:effectLst/>
                          <a:latin typeface="Comic Sans MS"/>
                        </a:rPr>
                        <a:t>DANGOTE CEMENT</a:t>
                      </a:r>
                    </a:p>
                  </a:txBody>
                  <a:tcPr marL="9525" marR="9525" marT="9525" marB="0" anchor="ctr"/>
                </a:tc>
                <a:tc>
                  <a:txBody>
                    <a:bodyPr/>
                    <a:lstStyle/>
                    <a:p>
                      <a:pPr algn="ctr" fontAlgn="ctr"/>
                      <a:r>
                        <a:rPr lang="en-US" sz="700" b="0" i="0" u="none" strike="noStrike">
                          <a:solidFill>
                            <a:srgbClr val="000000"/>
                          </a:solidFill>
                          <a:effectLst/>
                          <a:latin typeface="Comic Sans MS"/>
                        </a:rPr>
                        <a:t>5</a:t>
                      </a:r>
                    </a:p>
                  </a:txBody>
                  <a:tcPr marL="9525" marR="9525" marT="9525" marB="0" anchor="ctr"/>
                </a:tc>
                <a:tc>
                  <a:txBody>
                    <a:bodyPr/>
                    <a:lstStyle/>
                    <a:p>
                      <a:pPr algn="ctr" fontAlgn="ctr"/>
                      <a:r>
                        <a:rPr lang="en-US" sz="700" b="0" i="0" u="none" strike="noStrike">
                          <a:solidFill>
                            <a:srgbClr val="000000"/>
                          </a:solidFill>
                          <a:effectLst/>
                          <a:latin typeface="Comic Sans MS"/>
                        </a:rPr>
                        <a:t>22</a:t>
                      </a:r>
                    </a:p>
                  </a:txBody>
                  <a:tcPr marL="9525" marR="9525" marT="9525" marB="0" anchor="ctr"/>
                </a:tc>
                <a:tc>
                  <a:txBody>
                    <a:bodyPr/>
                    <a:lstStyle/>
                    <a:p>
                      <a:pPr algn="ctr" fontAlgn="ctr"/>
                      <a:r>
                        <a:rPr lang="en-US" sz="700" b="0" i="0" u="none" strike="noStrike">
                          <a:solidFill>
                            <a:srgbClr val="000000"/>
                          </a:solidFill>
                          <a:effectLst/>
                          <a:latin typeface="Comic Sans MS"/>
                        </a:rPr>
                        <a:t>60</a:t>
                      </a:r>
                    </a:p>
                  </a:txBody>
                  <a:tcPr marL="9525" marR="9525" marT="9525" marB="0" anchor="ctr"/>
                </a:tc>
                <a:tc>
                  <a:txBody>
                    <a:bodyPr/>
                    <a:lstStyle/>
                    <a:p>
                      <a:pPr algn="ctr" fontAlgn="ctr"/>
                      <a:r>
                        <a:rPr lang="en-US" sz="700" b="0" i="0" u="none" strike="noStrike">
                          <a:solidFill>
                            <a:srgbClr val="000000"/>
                          </a:solidFill>
                          <a:effectLst/>
                          <a:latin typeface="Comic Sans MS"/>
                        </a:rPr>
                        <a:t>82</a:t>
                      </a:r>
                    </a:p>
                  </a:txBody>
                  <a:tcPr marL="9525" marR="9525" marT="9525" marB="0" anchor="ctr"/>
                </a:tc>
                <a:tc>
                  <a:txBody>
                    <a:bodyPr/>
                    <a:lstStyle/>
                    <a:p>
                      <a:pPr algn="ctr" fontAlgn="ctr"/>
                      <a:r>
                        <a:rPr lang="en-US" sz="700" b="0" i="0" u="none" strike="noStrike">
                          <a:solidFill>
                            <a:srgbClr val="000000"/>
                          </a:solidFill>
                          <a:effectLst/>
                          <a:latin typeface="Comic Sans MS"/>
                        </a:rPr>
                        <a:t>125</a:t>
                      </a:r>
                    </a:p>
                  </a:txBody>
                  <a:tcPr marL="9525" marR="9525" marT="9525" marB="0" anchor="ctr"/>
                </a:tc>
                <a:extLst>
                  <a:ext uri="{0D108BD9-81ED-4DB2-BD59-A6C34878D82A}">
                    <a16:rowId xmlns="" xmlns:a16="http://schemas.microsoft.com/office/drawing/2014/main" val="2245620125"/>
                  </a:ext>
                </a:extLst>
              </a:tr>
              <a:tr h="135662">
                <a:tc>
                  <a:txBody>
                    <a:bodyPr/>
                    <a:lstStyle/>
                    <a:p>
                      <a:pPr algn="ctr" fontAlgn="ctr"/>
                      <a:r>
                        <a:rPr lang="en-US" sz="700" b="0" i="0" u="none" strike="noStrike">
                          <a:solidFill>
                            <a:srgbClr val="000000"/>
                          </a:solidFill>
                          <a:effectLst/>
                          <a:latin typeface="Comic Sans MS"/>
                        </a:rPr>
                        <a:t>2</a:t>
                      </a:r>
                    </a:p>
                  </a:txBody>
                  <a:tcPr marL="9525" marR="9525" marT="9525" marB="0" anchor="ctr"/>
                </a:tc>
                <a:tc>
                  <a:txBody>
                    <a:bodyPr/>
                    <a:lstStyle/>
                    <a:p>
                      <a:pPr algn="l" fontAlgn="ctr"/>
                      <a:r>
                        <a:rPr lang="en-US" sz="700" b="0" i="0" u="none" strike="noStrike">
                          <a:solidFill>
                            <a:srgbClr val="000000"/>
                          </a:solidFill>
                          <a:effectLst/>
                          <a:latin typeface="Comic Sans MS"/>
                        </a:rPr>
                        <a:t>BORNO EXPRESS</a:t>
                      </a:r>
                    </a:p>
                  </a:txBody>
                  <a:tcPr marL="9525" marR="9525" marT="9525" marB="0" anchor="ctr"/>
                </a:tc>
                <a:tc>
                  <a:txBody>
                    <a:bodyPr/>
                    <a:lstStyle/>
                    <a:p>
                      <a:pPr algn="ctr" fontAlgn="ctr"/>
                      <a:r>
                        <a:rPr lang="en-US" sz="700" b="0" i="0" u="none" strike="noStrike">
                          <a:solidFill>
                            <a:srgbClr val="000000"/>
                          </a:solidFill>
                          <a:effectLst/>
                          <a:latin typeface="Comic Sans MS"/>
                        </a:rPr>
                        <a:t>3</a:t>
                      </a:r>
                    </a:p>
                  </a:txBody>
                  <a:tcPr marL="9525" marR="9525" marT="9525" marB="0" anchor="ctr"/>
                </a:tc>
                <a:tc>
                  <a:txBody>
                    <a:bodyPr/>
                    <a:lstStyle/>
                    <a:p>
                      <a:pPr algn="ctr" fontAlgn="ctr"/>
                      <a:r>
                        <a:rPr lang="en-US" sz="700" b="0" i="0" u="none" strike="noStrike">
                          <a:solidFill>
                            <a:srgbClr val="000000"/>
                          </a:solidFill>
                          <a:effectLst/>
                          <a:latin typeface="Comic Sans MS"/>
                        </a:rPr>
                        <a:t>3</a:t>
                      </a:r>
                    </a:p>
                  </a:txBody>
                  <a:tcPr marL="9525" marR="9525" marT="9525" marB="0" anchor="ctr"/>
                </a:tc>
                <a:tc>
                  <a:txBody>
                    <a:bodyPr/>
                    <a:lstStyle/>
                    <a:p>
                      <a:pPr algn="ctr" fontAlgn="ctr"/>
                      <a:r>
                        <a:rPr lang="en-US" sz="700" b="0" i="0" u="none" strike="noStrike">
                          <a:solidFill>
                            <a:srgbClr val="000000"/>
                          </a:solidFill>
                          <a:effectLst/>
                          <a:latin typeface="Comic Sans MS"/>
                        </a:rPr>
                        <a:t>31</a:t>
                      </a:r>
                    </a:p>
                  </a:txBody>
                  <a:tcPr marL="9525" marR="9525" marT="9525" marB="0" anchor="ctr"/>
                </a:tc>
                <a:tc>
                  <a:txBody>
                    <a:bodyPr/>
                    <a:lstStyle/>
                    <a:p>
                      <a:pPr algn="ctr" fontAlgn="ctr"/>
                      <a:r>
                        <a:rPr lang="en-US" sz="700" b="0" i="0" u="none" strike="noStrike">
                          <a:solidFill>
                            <a:srgbClr val="000000"/>
                          </a:solidFill>
                          <a:effectLst/>
                          <a:latin typeface="Comic Sans MS"/>
                        </a:rPr>
                        <a:t>34</a:t>
                      </a:r>
                    </a:p>
                  </a:txBody>
                  <a:tcPr marL="9525" marR="9525" marT="9525" marB="0" anchor="ctr"/>
                </a:tc>
                <a:tc>
                  <a:txBody>
                    <a:bodyPr/>
                    <a:lstStyle/>
                    <a:p>
                      <a:pPr algn="ctr" fontAlgn="ctr"/>
                      <a:r>
                        <a:rPr lang="en-US" sz="700" b="0" i="0" u="none" strike="noStrike">
                          <a:solidFill>
                            <a:srgbClr val="000000"/>
                          </a:solidFill>
                          <a:effectLst/>
                          <a:latin typeface="Comic Sans MS"/>
                        </a:rPr>
                        <a:t>80</a:t>
                      </a:r>
                    </a:p>
                  </a:txBody>
                  <a:tcPr marL="9525" marR="9525" marT="9525" marB="0" anchor="ctr"/>
                </a:tc>
              </a:tr>
              <a:tr h="135662">
                <a:tc>
                  <a:txBody>
                    <a:bodyPr/>
                    <a:lstStyle/>
                    <a:p>
                      <a:pPr algn="ctr" fontAlgn="ctr"/>
                      <a:r>
                        <a:rPr lang="en-US" sz="700" b="0" i="0" u="none" strike="noStrike">
                          <a:solidFill>
                            <a:srgbClr val="000000"/>
                          </a:solidFill>
                          <a:effectLst/>
                          <a:latin typeface="Comic Sans MS"/>
                        </a:rPr>
                        <a:t>3</a:t>
                      </a:r>
                    </a:p>
                  </a:txBody>
                  <a:tcPr marL="9525" marR="9525" marT="9525" marB="0" anchor="ctr"/>
                </a:tc>
                <a:tc>
                  <a:txBody>
                    <a:bodyPr/>
                    <a:lstStyle/>
                    <a:p>
                      <a:pPr algn="l" fontAlgn="ctr"/>
                      <a:r>
                        <a:rPr lang="en-US" sz="700" b="0" i="0" u="none" strike="noStrike">
                          <a:solidFill>
                            <a:srgbClr val="000000"/>
                          </a:solidFill>
                          <a:effectLst/>
                          <a:latin typeface="Comic Sans MS"/>
                        </a:rPr>
                        <a:t>FRSC</a:t>
                      </a:r>
                    </a:p>
                  </a:txBody>
                  <a:tcPr marL="9525" marR="9525" marT="9525" marB="0" anchor="ctr"/>
                </a:tc>
                <a:tc>
                  <a:txBody>
                    <a:bodyPr/>
                    <a:lstStyle/>
                    <a:p>
                      <a:pPr algn="ctr" fontAlgn="ctr"/>
                      <a:r>
                        <a:rPr lang="en-US" sz="700" b="0" i="0" u="none" strike="noStrike">
                          <a:solidFill>
                            <a:srgbClr val="000000"/>
                          </a:solidFill>
                          <a:effectLst/>
                          <a:latin typeface="Comic Sans MS"/>
                        </a:rPr>
                        <a:t>3</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7</a:t>
                      </a:r>
                    </a:p>
                  </a:txBody>
                  <a:tcPr marL="9525" marR="9525" marT="9525" marB="0" anchor="ctr"/>
                </a:tc>
                <a:tc>
                  <a:txBody>
                    <a:bodyPr/>
                    <a:lstStyle/>
                    <a:p>
                      <a:pPr algn="ctr" fontAlgn="ctr"/>
                      <a:r>
                        <a:rPr lang="en-US" sz="700" b="0" i="0" u="none" strike="noStrike">
                          <a:solidFill>
                            <a:srgbClr val="000000"/>
                          </a:solidFill>
                          <a:effectLst/>
                          <a:latin typeface="Comic Sans MS"/>
                        </a:rPr>
                        <a:t>7</a:t>
                      </a:r>
                    </a:p>
                  </a:txBody>
                  <a:tcPr marL="9525" marR="9525" marT="9525" marB="0" anchor="ctr"/>
                </a:tc>
                <a:tc>
                  <a:txBody>
                    <a:bodyPr/>
                    <a:lstStyle/>
                    <a:p>
                      <a:pPr algn="ctr" fontAlgn="ctr"/>
                      <a:r>
                        <a:rPr lang="en-US" sz="700" b="0" i="0" u="none" strike="noStrike">
                          <a:solidFill>
                            <a:srgbClr val="000000"/>
                          </a:solidFill>
                          <a:effectLst/>
                          <a:latin typeface="Comic Sans MS"/>
                        </a:rPr>
                        <a:t>22</a:t>
                      </a:r>
                    </a:p>
                  </a:txBody>
                  <a:tcPr marL="9525" marR="9525" marT="9525" marB="0" anchor="ctr"/>
                </a:tc>
              </a:tr>
              <a:tr h="135662">
                <a:tc>
                  <a:txBody>
                    <a:bodyPr/>
                    <a:lstStyle/>
                    <a:p>
                      <a:pPr algn="ctr" fontAlgn="ctr"/>
                      <a:r>
                        <a:rPr lang="en-US" sz="700" b="0" i="0" u="none" strike="noStrike">
                          <a:solidFill>
                            <a:srgbClr val="000000"/>
                          </a:solidFill>
                          <a:effectLst/>
                          <a:latin typeface="Comic Sans MS"/>
                        </a:rPr>
                        <a:t>4</a:t>
                      </a:r>
                    </a:p>
                  </a:txBody>
                  <a:tcPr marL="9525" marR="9525" marT="9525" marB="0" anchor="ctr"/>
                </a:tc>
                <a:tc>
                  <a:txBody>
                    <a:bodyPr/>
                    <a:lstStyle/>
                    <a:p>
                      <a:pPr algn="l" fontAlgn="ctr"/>
                      <a:r>
                        <a:rPr lang="en-US" sz="700" b="0" i="0" u="none" strike="noStrike">
                          <a:solidFill>
                            <a:srgbClr val="000000"/>
                          </a:solidFill>
                          <a:effectLst/>
                          <a:latin typeface="Comic Sans MS"/>
                        </a:rPr>
                        <a:t>NIGERIAN ARMY</a:t>
                      </a:r>
                    </a:p>
                  </a:txBody>
                  <a:tcPr marL="9525" marR="9525" marT="9525" marB="0" anchor="ctr"/>
                </a:tc>
                <a:tc>
                  <a:txBody>
                    <a:bodyPr/>
                    <a:lstStyle/>
                    <a:p>
                      <a:pPr algn="ctr" fontAlgn="ctr"/>
                      <a:r>
                        <a:rPr lang="en-US" sz="700" b="0" i="0" u="none" strike="noStrike">
                          <a:solidFill>
                            <a:srgbClr val="000000"/>
                          </a:solidFill>
                          <a:effectLst/>
                          <a:latin typeface="Comic Sans MS"/>
                        </a:rPr>
                        <a:t>3</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10</a:t>
                      </a:r>
                    </a:p>
                  </a:txBody>
                  <a:tcPr marL="9525" marR="9525" marT="9525" marB="0" anchor="ctr"/>
                </a:tc>
                <a:tc>
                  <a:txBody>
                    <a:bodyPr/>
                    <a:lstStyle/>
                    <a:p>
                      <a:pPr algn="ctr" fontAlgn="ctr"/>
                      <a:r>
                        <a:rPr lang="en-US" sz="700" b="0" i="0" u="none" strike="noStrike">
                          <a:solidFill>
                            <a:srgbClr val="000000"/>
                          </a:solidFill>
                          <a:effectLst/>
                          <a:latin typeface="Comic Sans MS"/>
                        </a:rPr>
                        <a:t>11</a:t>
                      </a:r>
                    </a:p>
                  </a:txBody>
                  <a:tcPr marL="9525" marR="9525" marT="9525" marB="0" anchor="ctr"/>
                </a:tc>
                <a:tc>
                  <a:txBody>
                    <a:bodyPr/>
                    <a:lstStyle/>
                    <a:p>
                      <a:pPr algn="ctr" fontAlgn="ctr"/>
                      <a:r>
                        <a:rPr lang="en-US" sz="700" b="0" i="0" u="none" strike="noStrike">
                          <a:solidFill>
                            <a:srgbClr val="000000"/>
                          </a:solidFill>
                          <a:effectLst/>
                          <a:latin typeface="Comic Sans MS"/>
                        </a:rPr>
                        <a:t>20</a:t>
                      </a:r>
                    </a:p>
                  </a:txBody>
                  <a:tcPr marL="9525" marR="9525" marT="9525" marB="0" anchor="ctr"/>
                </a:tc>
              </a:tr>
              <a:tr h="135662">
                <a:tc>
                  <a:txBody>
                    <a:bodyPr/>
                    <a:lstStyle/>
                    <a:p>
                      <a:pPr algn="ctr" fontAlgn="ctr"/>
                      <a:r>
                        <a:rPr lang="en-US" sz="700" b="0" i="0" u="none" strike="noStrike">
                          <a:solidFill>
                            <a:srgbClr val="000000"/>
                          </a:solidFill>
                          <a:effectLst/>
                          <a:latin typeface="Comic Sans MS"/>
                        </a:rPr>
                        <a:t>5</a:t>
                      </a:r>
                    </a:p>
                  </a:txBody>
                  <a:tcPr marL="9525" marR="9525" marT="9525" marB="0" anchor="ctr"/>
                </a:tc>
                <a:tc>
                  <a:txBody>
                    <a:bodyPr/>
                    <a:lstStyle/>
                    <a:p>
                      <a:pPr algn="l" fontAlgn="ctr"/>
                      <a:r>
                        <a:rPr lang="en-US" sz="700" b="0" i="0" u="none" strike="noStrike">
                          <a:solidFill>
                            <a:srgbClr val="000000"/>
                          </a:solidFill>
                          <a:effectLst/>
                          <a:latin typeface="Comic Sans MS"/>
                        </a:rPr>
                        <a:t>BUA</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tc>
                  <a:txBody>
                    <a:bodyPr/>
                    <a:lstStyle/>
                    <a:p>
                      <a:pPr algn="ctr" fontAlgn="ctr"/>
                      <a:r>
                        <a:rPr lang="en-US" sz="700" b="0" i="0" u="none" strike="noStrike">
                          <a:solidFill>
                            <a:srgbClr val="000000"/>
                          </a:solidFill>
                          <a:effectLst/>
                          <a:latin typeface="Comic Sans MS"/>
                        </a:rPr>
                        <a:t>5</a:t>
                      </a:r>
                    </a:p>
                  </a:txBody>
                  <a:tcPr marL="9525" marR="9525" marT="9525" marB="0" anchor="ctr"/>
                </a:tc>
              </a:tr>
              <a:tr h="135662">
                <a:tc>
                  <a:txBody>
                    <a:bodyPr/>
                    <a:lstStyle/>
                    <a:p>
                      <a:pPr algn="ctr" fontAlgn="ctr"/>
                      <a:r>
                        <a:rPr lang="en-US" sz="700" b="0" i="0" u="none" strike="noStrike">
                          <a:solidFill>
                            <a:srgbClr val="000000"/>
                          </a:solidFill>
                          <a:effectLst/>
                          <a:latin typeface="Comic Sans MS"/>
                        </a:rPr>
                        <a:t>6</a:t>
                      </a:r>
                    </a:p>
                  </a:txBody>
                  <a:tcPr marL="9525" marR="9525" marT="9525" marB="0" anchor="ctr"/>
                </a:tc>
                <a:tc>
                  <a:txBody>
                    <a:bodyPr/>
                    <a:lstStyle/>
                    <a:p>
                      <a:pPr algn="l" fontAlgn="ctr"/>
                      <a:r>
                        <a:rPr lang="en-US" sz="700" b="0" i="0" u="none" strike="noStrike">
                          <a:solidFill>
                            <a:srgbClr val="000000"/>
                          </a:solidFill>
                          <a:effectLst/>
                          <a:latin typeface="Comic Sans MS"/>
                        </a:rPr>
                        <a:t>ENTRACO</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tc>
                  <a:txBody>
                    <a:bodyPr/>
                    <a:lstStyle/>
                    <a:p>
                      <a:pPr algn="ctr" fontAlgn="ctr"/>
                      <a:r>
                        <a:rPr lang="en-US" sz="700" b="0" i="0" u="none" strike="noStrike">
                          <a:solidFill>
                            <a:srgbClr val="000000"/>
                          </a:solidFill>
                          <a:effectLst/>
                          <a:latin typeface="Comic Sans MS"/>
                        </a:rPr>
                        <a:t>5</a:t>
                      </a:r>
                    </a:p>
                  </a:txBody>
                  <a:tcPr marL="9525" marR="9525" marT="9525" marB="0" anchor="ctr"/>
                </a:tc>
                <a:tc>
                  <a:txBody>
                    <a:bodyPr/>
                    <a:lstStyle/>
                    <a:p>
                      <a:pPr algn="ctr" fontAlgn="ctr"/>
                      <a:r>
                        <a:rPr lang="en-US" sz="700" b="0" i="0" u="none" strike="noStrike">
                          <a:solidFill>
                            <a:srgbClr val="000000"/>
                          </a:solidFill>
                          <a:effectLst/>
                          <a:latin typeface="Comic Sans MS"/>
                        </a:rPr>
                        <a:t>24</a:t>
                      </a:r>
                    </a:p>
                  </a:txBody>
                  <a:tcPr marL="9525" marR="9525" marT="9525" marB="0" anchor="ctr"/>
                </a:tc>
                <a:tc>
                  <a:txBody>
                    <a:bodyPr/>
                    <a:lstStyle/>
                    <a:p>
                      <a:pPr algn="ctr" fontAlgn="ctr"/>
                      <a:r>
                        <a:rPr lang="en-US" sz="700" b="0" i="0" u="none" strike="noStrike">
                          <a:solidFill>
                            <a:srgbClr val="000000"/>
                          </a:solidFill>
                          <a:effectLst/>
                          <a:latin typeface="Comic Sans MS"/>
                        </a:rPr>
                        <a:t>29</a:t>
                      </a:r>
                    </a:p>
                  </a:txBody>
                  <a:tcPr marL="9525" marR="9525" marT="9525" marB="0" anchor="ctr"/>
                </a:tc>
                <a:tc>
                  <a:txBody>
                    <a:bodyPr/>
                    <a:lstStyle/>
                    <a:p>
                      <a:pPr algn="ctr" fontAlgn="ctr"/>
                      <a:r>
                        <a:rPr lang="en-US" sz="700" b="0" i="0" u="none" strike="noStrike">
                          <a:solidFill>
                            <a:srgbClr val="000000"/>
                          </a:solidFill>
                          <a:effectLst/>
                          <a:latin typeface="Comic Sans MS"/>
                        </a:rPr>
                        <a:t>39</a:t>
                      </a:r>
                    </a:p>
                  </a:txBody>
                  <a:tcPr marL="9525" marR="9525" marT="9525" marB="0" anchor="ctr"/>
                </a:tc>
              </a:tr>
              <a:tr h="135662">
                <a:tc>
                  <a:txBody>
                    <a:bodyPr/>
                    <a:lstStyle/>
                    <a:p>
                      <a:pPr algn="ctr" fontAlgn="ctr"/>
                      <a:r>
                        <a:rPr lang="en-US" sz="700" b="0" i="0" u="none" strike="noStrike">
                          <a:solidFill>
                            <a:srgbClr val="000000"/>
                          </a:solidFill>
                          <a:effectLst/>
                          <a:latin typeface="Comic Sans MS"/>
                        </a:rPr>
                        <a:t>7</a:t>
                      </a:r>
                    </a:p>
                  </a:txBody>
                  <a:tcPr marL="9525" marR="9525" marT="9525" marB="0" anchor="ctr"/>
                </a:tc>
                <a:tc>
                  <a:txBody>
                    <a:bodyPr/>
                    <a:lstStyle/>
                    <a:p>
                      <a:pPr algn="l" fontAlgn="ctr"/>
                      <a:r>
                        <a:rPr lang="en-US" sz="700" b="0" i="0" u="none" strike="noStrike">
                          <a:solidFill>
                            <a:srgbClr val="000000"/>
                          </a:solidFill>
                          <a:effectLst/>
                          <a:latin typeface="Comic Sans MS"/>
                        </a:rPr>
                        <a:t>JULIUS BERGER </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tc>
                  <a:txBody>
                    <a:bodyPr/>
                    <a:lstStyle/>
                    <a:p>
                      <a:pPr algn="ctr" fontAlgn="ctr"/>
                      <a:r>
                        <a:rPr lang="en-US" sz="700" b="0" i="0" u="none" strike="noStrike">
                          <a:solidFill>
                            <a:srgbClr val="000000"/>
                          </a:solidFill>
                          <a:effectLst/>
                          <a:latin typeface="Comic Sans MS"/>
                        </a:rPr>
                        <a:t>4</a:t>
                      </a:r>
                    </a:p>
                  </a:txBody>
                  <a:tcPr marL="9525" marR="9525" marT="9525" marB="0" anchor="ctr"/>
                </a:tc>
                <a:extLst>
                  <a:ext uri="{0D108BD9-81ED-4DB2-BD59-A6C34878D82A}">
                    <a16:rowId xmlns="" xmlns:a16="http://schemas.microsoft.com/office/drawing/2014/main" val="2283883618"/>
                  </a:ext>
                </a:extLst>
              </a:tr>
              <a:tr h="135662">
                <a:tc>
                  <a:txBody>
                    <a:bodyPr/>
                    <a:lstStyle/>
                    <a:p>
                      <a:pPr algn="ctr" fontAlgn="ctr"/>
                      <a:r>
                        <a:rPr lang="en-US" sz="700" b="0" i="0" u="none" strike="noStrike">
                          <a:solidFill>
                            <a:srgbClr val="000000"/>
                          </a:solidFill>
                          <a:effectLst/>
                          <a:latin typeface="Comic Sans MS"/>
                        </a:rPr>
                        <a:t>8</a:t>
                      </a:r>
                    </a:p>
                  </a:txBody>
                  <a:tcPr marL="9525" marR="9525" marT="9525" marB="0" anchor="ctr"/>
                </a:tc>
                <a:tc>
                  <a:txBody>
                    <a:bodyPr/>
                    <a:lstStyle/>
                    <a:p>
                      <a:pPr algn="l" fontAlgn="ctr"/>
                      <a:r>
                        <a:rPr lang="en-US" sz="700" b="0" i="0" u="none" strike="noStrike">
                          <a:solidFill>
                            <a:srgbClr val="000000"/>
                          </a:solidFill>
                          <a:effectLst/>
                          <a:latin typeface="Comic Sans MS"/>
                        </a:rPr>
                        <a:t>KANO LINE</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tc>
                  <a:txBody>
                    <a:bodyPr/>
                    <a:lstStyle/>
                    <a:p>
                      <a:pPr algn="ctr" fontAlgn="ctr"/>
                      <a:r>
                        <a:rPr lang="en-US" sz="700" b="0" i="0" u="none" strike="noStrike">
                          <a:solidFill>
                            <a:srgbClr val="000000"/>
                          </a:solidFill>
                          <a:effectLst/>
                          <a:latin typeface="Comic Sans MS"/>
                        </a:rPr>
                        <a:t>3</a:t>
                      </a:r>
                    </a:p>
                  </a:txBody>
                  <a:tcPr marL="9525" marR="9525" marT="9525" marB="0" anchor="ctr"/>
                </a:tc>
                <a:tc>
                  <a:txBody>
                    <a:bodyPr/>
                    <a:lstStyle/>
                    <a:p>
                      <a:pPr algn="ctr" fontAlgn="ctr"/>
                      <a:r>
                        <a:rPr lang="en-US" sz="700" b="0" i="0" u="none" strike="noStrike">
                          <a:solidFill>
                            <a:srgbClr val="000000"/>
                          </a:solidFill>
                          <a:effectLst/>
                          <a:latin typeface="Comic Sans MS"/>
                        </a:rPr>
                        <a:t>7</a:t>
                      </a:r>
                    </a:p>
                  </a:txBody>
                  <a:tcPr marL="9525" marR="9525" marT="9525" marB="0" anchor="ctr"/>
                </a:tc>
                <a:tc>
                  <a:txBody>
                    <a:bodyPr/>
                    <a:lstStyle/>
                    <a:p>
                      <a:pPr algn="ctr" fontAlgn="ctr"/>
                      <a:r>
                        <a:rPr lang="en-US" sz="700" b="0" i="0" u="none" strike="noStrike">
                          <a:solidFill>
                            <a:srgbClr val="000000"/>
                          </a:solidFill>
                          <a:effectLst/>
                          <a:latin typeface="Comic Sans MS"/>
                        </a:rPr>
                        <a:t>10</a:t>
                      </a:r>
                    </a:p>
                  </a:txBody>
                  <a:tcPr marL="9525" marR="9525" marT="9525" marB="0" anchor="ctr"/>
                </a:tc>
                <a:tc>
                  <a:txBody>
                    <a:bodyPr/>
                    <a:lstStyle/>
                    <a:p>
                      <a:pPr algn="ctr" fontAlgn="ctr"/>
                      <a:r>
                        <a:rPr lang="en-US" sz="700" b="0" i="0" u="none" strike="noStrike">
                          <a:solidFill>
                            <a:srgbClr val="000000"/>
                          </a:solidFill>
                          <a:effectLst/>
                          <a:latin typeface="Comic Sans MS"/>
                        </a:rPr>
                        <a:t>31</a:t>
                      </a:r>
                    </a:p>
                  </a:txBody>
                  <a:tcPr marL="9525" marR="9525" marT="9525" marB="0" anchor="ctr"/>
                </a:tc>
                <a:extLst>
                  <a:ext uri="{0D108BD9-81ED-4DB2-BD59-A6C34878D82A}">
                    <a16:rowId xmlns="" xmlns:a16="http://schemas.microsoft.com/office/drawing/2014/main" val="2056568269"/>
                  </a:ext>
                </a:extLst>
              </a:tr>
              <a:tr h="135662">
                <a:tc>
                  <a:txBody>
                    <a:bodyPr/>
                    <a:lstStyle/>
                    <a:p>
                      <a:pPr algn="ctr" fontAlgn="ctr"/>
                      <a:r>
                        <a:rPr lang="en-US" sz="700" b="0" i="0" u="none" strike="noStrike">
                          <a:solidFill>
                            <a:srgbClr val="000000"/>
                          </a:solidFill>
                          <a:effectLst/>
                          <a:latin typeface="Comic Sans MS"/>
                        </a:rPr>
                        <a:t>9</a:t>
                      </a:r>
                    </a:p>
                  </a:txBody>
                  <a:tcPr marL="9525" marR="9525" marT="9525" marB="0" anchor="ctr"/>
                </a:tc>
                <a:tc>
                  <a:txBody>
                    <a:bodyPr/>
                    <a:lstStyle/>
                    <a:p>
                      <a:pPr algn="l" fontAlgn="ctr"/>
                      <a:r>
                        <a:rPr lang="en-US" sz="700" b="0" i="0" u="none" strike="noStrike">
                          <a:solidFill>
                            <a:srgbClr val="000000"/>
                          </a:solidFill>
                          <a:effectLst/>
                          <a:latin typeface="Comic Sans MS"/>
                        </a:rPr>
                        <a:t>KTSA</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18</a:t>
                      </a:r>
                    </a:p>
                  </a:txBody>
                  <a:tcPr marL="9525" marR="9525" marT="9525" marB="0" anchor="ctr"/>
                </a:tc>
                <a:tc>
                  <a:txBody>
                    <a:bodyPr/>
                    <a:lstStyle/>
                    <a:p>
                      <a:pPr algn="ctr" fontAlgn="ctr"/>
                      <a:r>
                        <a:rPr lang="en-US" sz="700" b="0" i="0" u="none" strike="noStrike">
                          <a:solidFill>
                            <a:srgbClr val="000000"/>
                          </a:solidFill>
                          <a:effectLst/>
                          <a:latin typeface="Comic Sans MS"/>
                        </a:rPr>
                        <a:t>19</a:t>
                      </a:r>
                    </a:p>
                  </a:txBody>
                  <a:tcPr marL="9525" marR="9525" marT="9525" marB="0" anchor="ctr"/>
                </a:tc>
                <a:tc>
                  <a:txBody>
                    <a:bodyPr/>
                    <a:lstStyle/>
                    <a:p>
                      <a:pPr algn="ctr" fontAlgn="ctr"/>
                      <a:r>
                        <a:rPr lang="en-US" sz="700" b="0" i="0" u="none" strike="noStrike">
                          <a:solidFill>
                            <a:srgbClr val="000000"/>
                          </a:solidFill>
                          <a:effectLst/>
                          <a:latin typeface="Comic Sans MS"/>
                        </a:rPr>
                        <a:t>39</a:t>
                      </a:r>
                    </a:p>
                  </a:txBody>
                  <a:tcPr marL="9525" marR="9525" marT="9525" marB="0" anchor="ctr"/>
                </a:tc>
                <a:extLst>
                  <a:ext uri="{0D108BD9-81ED-4DB2-BD59-A6C34878D82A}">
                    <a16:rowId xmlns="" xmlns:a16="http://schemas.microsoft.com/office/drawing/2014/main" val="1918640896"/>
                  </a:ext>
                </a:extLst>
              </a:tr>
              <a:tr h="135662">
                <a:tc>
                  <a:txBody>
                    <a:bodyPr/>
                    <a:lstStyle/>
                    <a:p>
                      <a:pPr algn="ctr" fontAlgn="ctr"/>
                      <a:r>
                        <a:rPr lang="en-US" sz="700" b="0" i="0" u="none" strike="noStrike">
                          <a:solidFill>
                            <a:srgbClr val="000000"/>
                          </a:solidFill>
                          <a:effectLst/>
                          <a:latin typeface="Comic Sans MS"/>
                        </a:rPr>
                        <a:t>10</a:t>
                      </a:r>
                    </a:p>
                  </a:txBody>
                  <a:tcPr marL="9525" marR="9525" marT="9525" marB="0" anchor="ctr"/>
                </a:tc>
                <a:tc>
                  <a:txBody>
                    <a:bodyPr/>
                    <a:lstStyle/>
                    <a:p>
                      <a:pPr algn="l" fontAlgn="ctr"/>
                      <a:r>
                        <a:rPr lang="en-US" sz="700" b="0" i="0" u="none" strike="noStrike">
                          <a:solidFill>
                            <a:srgbClr val="000000"/>
                          </a:solidFill>
                          <a:effectLst/>
                          <a:latin typeface="Comic Sans MS"/>
                        </a:rPr>
                        <a:t>NPF</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tc>
                  <a:txBody>
                    <a:bodyPr/>
                    <a:lstStyle/>
                    <a:p>
                      <a:pPr algn="ctr" fontAlgn="ctr"/>
                      <a:r>
                        <a:rPr lang="en-US" sz="700" b="0" i="0" u="none" strike="noStrike">
                          <a:solidFill>
                            <a:srgbClr val="000000"/>
                          </a:solidFill>
                          <a:effectLst/>
                          <a:latin typeface="Comic Sans MS"/>
                        </a:rPr>
                        <a:t>5</a:t>
                      </a:r>
                    </a:p>
                  </a:txBody>
                  <a:tcPr marL="9525" marR="9525" marT="9525" marB="0" anchor="ctr"/>
                </a:tc>
                <a:extLst>
                  <a:ext uri="{0D108BD9-81ED-4DB2-BD59-A6C34878D82A}">
                    <a16:rowId xmlns="" xmlns:a16="http://schemas.microsoft.com/office/drawing/2014/main" val="602560724"/>
                  </a:ext>
                </a:extLst>
              </a:tr>
              <a:tr h="135662">
                <a:tc>
                  <a:txBody>
                    <a:bodyPr/>
                    <a:lstStyle/>
                    <a:p>
                      <a:pPr algn="ctr" fontAlgn="ctr"/>
                      <a:r>
                        <a:rPr lang="en-US" sz="700" b="0" i="0" u="none" strike="noStrike">
                          <a:solidFill>
                            <a:srgbClr val="000000"/>
                          </a:solidFill>
                          <a:effectLst/>
                          <a:latin typeface="Comic Sans MS"/>
                        </a:rPr>
                        <a:t>11</a:t>
                      </a:r>
                    </a:p>
                  </a:txBody>
                  <a:tcPr marL="9525" marR="9525" marT="9525" marB="0" anchor="ctr"/>
                </a:tc>
                <a:tc>
                  <a:txBody>
                    <a:bodyPr/>
                    <a:lstStyle/>
                    <a:p>
                      <a:pPr algn="l" fontAlgn="ctr"/>
                      <a:r>
                        <a:rPr lang="en-US" sz="700" b="0" i="0" u="none" strike="noStrike">
                          <a:solidFill>
                            <a:srgbClr val="000000"/>
                          </a:solidFill>
                          <a:effectLst/>
                          <a:latin typeface="Comic Sans MS"/>
                        </a:rPr>
                        <a:t>ANKPA LG</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13</a:t>
                      </a:r>
                    </a:p>
                  </a:txBody>
                  <a:tcPr marL="9525" marR="9525" marT="9525" marB="0" anchor="ctr"/>
                </a:tc>
                <a:tc>
                  <a:txBody>
                    <a:bodyPr/>
                    <a:lstStyle/>
                    <a:p>
                      <a:pPr algn="ctr" fontAlgn="ctr"/>
                      <a:r>
                        <a:rPr lang="en-US" sz="700" b="0" i="0" u="none" strike="noStrike">
                          <a:solidFill>
                            <a:srgbClr val="000000"/>
                          </a:solidFill>
                          <a:effectLst/>
                          <a:latin typeface="Comic Sans MS"/>
                        </a:rPr>
                        <a:t>5</a:t>
                      </a:r>
                    </a:p>
                  </a:txBody>
                  <a:tcPr marL="9525" marR="9525" marT="9525" marB="0" anchor="ctr"/>
                </a:tc>
                <a:tc>
                  <a:txBody>
                    <a:bodyPr/>
                    <a:lstStyle/>
                    <a:p>
                      <a:pPr algn="ctr" fontAlgn="ctr"/>
                      <a:r>
                        <a:rPr lang="en-US" sz="700" b="0" i="0" u="none" strike="noStrike">
                          <a:solidFill>
                            <a:srgbClr val="000000"/>
                          </a:solidFill>
                          <a:effectLst/>
                          <a:latin typeface="Comic Sans MS"/>
                        </a:rPr>
                        <a:t>18</a:t>
                      </a:r>
                    </a:p>
                  </a:txBody>
                  <a:tcPr marL="9525" marR="9525" marT="9525" marB="0" anchor="ctr"/>
                </a:tc>
                <a:tc>
                  <a:txBody>
                    <a:bodyPr/>
                    <a:lstStyle/>
                    <a:p>
                      <a:pPr algn="ctr" fontAlgn="ctr"/>
                      <a:r>
                        <a:rPr lang="en-US" sz="700" b="0" i="0" u="none" strike="noStrike">
                          <a:solidFill>
                            <a:srgbClr val="000000"/>
                          </a:solidFill>
                          <a:effectLst/>
                          <a:latin typeface="Comic Sans MS"/>
                        </a:rPr>
                        <a:t>17</a:t>
                      </a:r>
                    </a:p>
                  </a:txBody>
                  <a:tcPr marL="9525" marR="9525" marT="9525" marB="0" anchor="ctr"/>
                </a:tc>
                <a:extLst>
                  <a:ext uri="{0D108BD9-81ED-4DB2-BD59-A6C34878D82A}">
                    <a16:rowId xmlns="" xmlns:a16="http://schemas.microsoft.com/office/drawing/2014/main" val="3818710045"/>
                  </a:ext>
                </a:extLst>
              </a:tr>
              <a:tr h="135662">
                <a:tc>
                  <a:txBody>
                    <a:bodyPr/>
                    <a:lstStyle/>
                    <a:p>
                      <a:pPr algn="ctr" fontAlgn="ctr"/>
                      <a:r>
                        <a:rPr lang="en-US" sz="700" b="0" i="0" u="none" strike="noStrike">
                          <a:solidFill>
                            <a:srgbClr val="000000"/>
                          </a:solidFill>
                          <a:effectLst/>
                          <a:latin typeface="Comic Sans MS"/>
                        </a:rPr>
                        <a:t>12</a:t>
                      </a:r>
                    </a:p>
                  </a:txBody>
                  <a:tcPr marL="9525" marR="9525" marT="9525" marB="0" anchor="ctr"/>
                </a:tc>
                <a:tc>
                  <a:txBody>
                    <a:bodyPr/>
                    <a:lstStyle/>
                    <a:p>
                      <a:pPr algn="l" fontAlgn="ctr"/>
                      <a:r>
                        <a:rPr lang="en-US" sz="700" b="0" i="0" u="none" strike="noStrike">
                          <a:solidFill>
                            <a:srgbClr val="000000"/>
                          </a:solidFill>
                          <a:effectLst/>
                          <a:latin typeface="Comic Sans MS"/>
                        </a:rPr>
                        <a:t>KAM INDUSTRY</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8</a:t>
                      </a:r>
                    </a:p>
                  </a:txBody>
                  <a:tcPr marL="9525" marR="9525" marT="9525" marB="0" anchor="ctr"/>
                </a:tc>
                <a:tc>
                  <a:txBody>
                    <a:bodyPr/>
                    <a:lstStyle/>
                    <a:p>
                      <a:pPr algn="ctr" fontAlgn="ctr"/>
                      <a:r>
                        <a:rPr lang="en-US" sz="700" b="0" i="0" u="none" strike="noStrike">
                          <a:solidFill>
                            <a:srgbClr val="000000"/>
                          </a:solidFill>
                          <a:effectLst/>
                          <a:latin typeface="Comic Sans MS"/>
                        </a:rPr>
                        <a:t>6</a:t>
                      </a:r>
                    </a:p>
                  </a:txBody>
                  <a:tcPr marL="9525" marR="9525" marT="9525" marB="0" anchor="ctr"/>
                </a:tc>
                <a:tc>
                  <a:txBody>
                    <a:bodyPr/>
                    <a:lstStyle/>
                    <a:p>
                      <a:pPr algn="ctr" fontAlgn="ctr"/>
                      <a:r>
                        <a:rPr lang="en-US" sz="700" b="0" i="0" u="none" strike="noStrike">
                          <a:solidFill>
                            <a:srgbClr val="000000"/>
                          </a:solidFill>
                          <a:effectLst/>
                          <a:latin typeface="Comic Sans MS"/>
                        </a:rPr>
                        <a:t>14</a:t>
                      </a:r>
                    </a:p>
                  </a:txBody>
                  <a:tcPr marL="9525" marR="9525" marT="9525" marB="0" anchor="ctr"/>
                </a:tc>
                <a:tc>
                  <a:txBody>
                    <a:bodyPr/>
                    <a:lstStyle/>
                    <a:p>
                      <a:pPr algn="ctr" fontAlgn="ctr"/>
                      <a:r>
                        <a:rPr lang="en-US" sz="700" b="0" i="0" u="none" strike="noStrike">
                          <a:solidFill>
                            <a:srgbClr val="000000"/>
                          </a:solidFill>
                          <a:effectLst/>
                          <a:latin typeface="Comic Sans MS"/>
                        </a:rPr>
                        <a:t>15</a:t>
                      </a:r>
                    </a:p>
                  </a:txBody>
                  <a:tcPr marL="9525" marR="9525" marT="9525" marB="0" anchor="ctr"/>
                </a:tc>
                <a:extLst>
                  <a:ext uri="{0D108BD9-81ED-4DB2-BD59-A6C34878D82A}">
                    <a16:rowId xmlns="" xmlns:a16="http://schemas.microsoft.com/office/drawing/2014/main" val="3319356961"/>
                  </a:ext>
                </a:extLst>
              </a:tr>
              <a:tr h="135662">
                <a:tc>
                  <a:txBody>
                    <a:bodyPr/>
                    <a:lstStyle/>
                    <a:p>
                      <a:pPr algn="ctr" fontAlgn="ctr"/>
                      <a:r>
                        <a:rPr lang="en-US" sz="700" b="0" i="0" u="none" strike="noStrike">
                          <a:solidFill>
                            <a:srgbClr val="000000"/>
                          </a:solidFill>
                          <a:effectLst/>
                          <a:latin typeface="Comic Sans MS"/>
                        </a:rPr>
                        <a:t>13</a:t>
                      </a:r>
                    </a:p>
                  </a:txBody>
                  <a:tcPr marL="9525" marR="9525" marT="9525" marB="0" anchor="ctr"/>
                </a:tc>
                <a:tc>
                  <a:txBody>
                    <a:bodyPr/>
                    <a:lstStyle/>
                    <a:p>
                      <a:pPr algn="l" fontAlgn="ctr"/>
                      <a:r>
                        <a:rPr lang="en-US" sz="700" b="0" i="0" u="none" strike="noStrike">
                          <a:solidFill>
                            <a:srgbClr val="000000"/>
                          </a:solidFill>
                          <a:effectLst/>
                          <a:latin typeface="Comic Sans MS"/>
                        </a:rPr>
                        <a:t>AKMT</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5</a:t>
                      </a:r>
                    </a:p>
                  </a:txBody>
                  <a:tcPr marL="9525" marR="9525" marT="9525" marB="0" anchor="ctr"/>
                </a:tc>
                <a:tc>
                  <a:txBody>
                    <a:bodyPr/>
                    <a:lstStyle/>
                    <a:p>
                      <a:pPr algn="ctr" fontAlgn="ctr"/>
                      <a:r>
                        <a:rPr lang="en-US" sz="700" b="0" i="0" u="none" strike="noStrike">
                          <a:solidFill>
                            <a:srgbClr val="000000"/>
                          </a:solidFill>
                          <a:effectLst/>
                          <a:latin typeface="Comic Sans MS"/>
                        </a:rPr>
                        <a:t>5</a:t>
                      </a:r>
                    </a:p>
                  </a:txBody>
                  <a:tcPr marL="9525" marR="9525" marT="9525" marB="0" anchor="ctr"/>
                </a:tc>
                <a:tc>
                  <a:txBody>
                    <a:bodyPr/>
                    <a:lstStyle/>
                    <a:p>
                      <a:pPr algn="ctr" fontAlgn="ctr"/>
                      <a:r>
                        <a:rPr lang="en-US" sz="700" b="0" i="0" u="none" strike="noStrike">
                          <a:solidFill>
                            <a:srgbClr val="000000"/>
                          </a:solidFill>
                          <a:effectLst/>
                          <a:latin typeface="Comic Sans MS"/>
                        </a:rPr>
                        <a:t>10</a:t>
                      </a:r>
                    </a:p>
                  </a:txBody>
                  <a:tcPr marL="9525" marR="9525" marT="9525" marB="0" anchor="ctr"/>
                </a:tc>
                <a:tc>
                  <a:txBody>
                    <a:bodyPr/>
                    <a:lstStyle/>
                    <a:p>
                      <a:pPr algn="ctr" fontAlgn="ctr"/>
                      <a:r>
                        <a:rPr lang="en-US" sz="700" b="0" i="0" u="none" strike="noStrike">
                          <a:solidFill>
                            <a:srgbClr val="000000"/>
                          </a:solidFill>
                          <a:effectLst/>
                          <a:latin typeface="Comic Sans MS"/>
                        </a:rPr>
                        <a:t>10</a:t>
                      </a:r>
                    </a:p>
                  </a:txBody>
                  <a:tcPr marL="9525" marR="9525" marT="9525" marB="0" anchor="ctr"/>
                </a:tc>
                <a:extLst>
                  <a:ext uri="{0D108BD9-81ED-4DB2-BD59-A6C34878D82A}">
                    <a16:rowId xmlns="" xmlns:a16="http://schemas.microsoft.com/office/drawing/2014/main" val="499833687"/>
                  </a:ext>
                </a:extLst>
              </a:tr>
              <a:tr h="135662">
                <a:tc>
                  <a:txBody>
                    <a:bodyPr/>
                    <a:lstStyle/>
                    <a:p>
                      <a:pPr algn="ctr" fontAlgn="ctr"/>
                      <a:r>
                        <a:rPr lang="en-US" sz="700" b="0" i="0" u="none" strike="noStrike">
                          <a:solidFill>
                            <a:srgbClr val="000000"/>
                          </a:solidFill>
                          <a:effectLst/>
                          <a:latin typeface="Comic Sans MS"/>
                        </a:rPr>
                        <a:t>14</a:t>
                      </a:r>
                    </a:p>
                  </a:txBody>
                  <a:tcPr marL="9525" marR="9525" marT="9525" marB="0" anchor="ctr"/>
                </a:tc>
                <a:tc>
                  <a:txBody>
                    <a:bodyPr/>
                    <a:lstStyle/>
                    <a:p>
                      <a:pPr algn="l" fontAlgn="ctr"/>
                      <a:r>
                        <a:rPr lang="en-US" sz="700" b="0" i="0" u="none" strike="noStrike">
                          <a:solidFill>
                            <a:srgbClr val="000000"/>
                          </a:solidFill>
                          <a:effectLst/>
                          <a:latin typeface="Comic Sans MS"/>
                        </a:rPr>
                        <a:t>YOBE LINE</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5</a:t>
                      </a:r>
                    </a:p>
                  </a:txBody>
                  <a:tcPr marL="9525" marR="9525" marT="9525" marB="0" anchor="ctr"/>
                </a:tc>
                <a:tc>
                  <a:txBody>
                    <a:bodyPr/>
                    <a:lstStyle/>
                    <a:p>
                      <a:pPr algn="ctr" fontAlgn="ctr"/>
                      <a:r>
                        <a:rPr lang="en-US" sz="700" b="0" i="0" u="none" strike="noStrike">
                          <a:solidFill>
                            <a:srgbClr val="000000"/>
                          </a:solidFill>
                          <a:effectLst/>
                          <a:latin typeface="Comic Sans MS"/>
                        </a:rPr>
                        <a:t>19</a:t>
                      </a:r>
                    </a:p>
                  </a:txBody>
                  <a:tcPr marL="9525" marR="9525" marT="9525" marB="0" anchor="ctr"/>
                </a:tc>
                <a:tc>
                  <a:txBody>
                    <a:bodyPr/>
                    <a:lstStyle/>
                    <a:p>
                      <a:pPr algn="ctr" fontAlgn="ctr"/>
                      <a:r>
                        <a:rPr lang="en-US" sz="700" b="0" i="0" u="none" strike="noStrike">
                          <a:solidFill>
                            <a:srgbClr val="000000"/>
                          </a:solidFill>
                          <a:effectLst/>
                          <a:latin typeface="Comic Sans MS"/>
                        </a:rPr>
                        <a:t>24</a:t>
                      </a:r>
                    </a:p>
                  </a:txBody>
                  <a:tcPr marL="9525" marR="9525" marT="9525" marB="0" anchor="ctr"/>
                </a:tc>
                <a:tc>
                  <a:txBody>
                    <a:bodyPr/>
                    <a:lstStyle/>
                    <a:p>
                      <a:pPr algn="ctr" fontAlgn="ctr"/>
                      <a:r>
                        <a:rPr lang="en-US" sz="700" b="0" i="0" u="none" strike="noStrike">
                          <a:solidFill>
                            <a:srgbClr val="000000"/>
                          </a:solidFill>
                          <a:effectLst/>
                          <a:latin typeface="Comic Sans MS"/>
                        </a:rPr>
                        <a:t>26</a:t>
                      </a:r>
                    </a:p>
                  </a:txBody>
                  <a:tcPr marL="9525" marR="9525" marT="9525" marB="0" anchor="ctr"/>
                </a:tc>
                <a:extLst>
                  <a:ext uri="{0D108BD9-81ED-4DB2-BD59-A6C34878D82A}">
                    <a16:rowId xmlns="" xmlns:a16="http://schemas.microsoft.com/office/drawing/2014/main" val="2736717894"/>
                  </a:ext>
                </a:extLst>
              </a:tr>
              <a:tr h="135662">
                <a:tc>
                  <a:txBody>
                    <a:bodyPr/>
                    <a:lstStyle/>
                    <a:p>
                      <a:pPr algn="ctr" fontAlgn="ctr"/>
                      <a:r>
                        <a:rPr lang="en-US" sz="700" b="0" i="0" u="none" strike="noStrike">
                          <a:solidFill>
                            <a:srgbClr val="000000"/>
                          </a:solidFill>
                          <a:effectLst/>
                          <a:latin typeface="Comic Sans MS"/>
                        </a:rPr>
                        <a:t>15</a:t>
                      </a:r>
                    </a:p>
                  </a:txBody>
                  <a:tcPr marL="9525" marR="9525" marT="9525" marB="0" anchor="ctr"/>
                </a:tc>
                <a:tc>
                  <a:txBody>
                    <a:bodyPr/>
                    <a:lstStyle/>
                    <a:p>
                      <a:pPr algn="l" fontAlgn="ctr"/>
                      <a:r>
                        <a:rPr lang="en-US" sz="700" b="0" i="0" u="none" strike="noStrike">
                          <a:solidFill>
                            <a:srgbClr val="000000"/>
                          </a:solidFill>
                          <a:effectLst/>
                          <a:latin typeface="Comic Sans MS"/>
                        </a:rPr>
                        <a:t>MARY TRANSIT</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4</a:t>
                      </a:r>
                    </a:p>
                  </a:txBody>
                  <a:tcPr marL="9525" marR="9525" marT="9525" marB="0" anchor="ctr"/>
                </a:tc>
                <a:tc>
                  <a:txBody>
                    <a:bodyPr/>
                    <a:lstStyle/>
                    <a:p>
                      <a:pPr algn="ctr" fontAlgn="ctr"/>
                      <a:r>
                        <a:rPr lang="en-US" sz="700" b="0" i="0" u="none" strike="noStrike">
                          <a:solidFill>
                            <a:srgbClr val="000000"/>
                          </a:solidFill>
                          <a:effectLst/>
                          <a:latin typeface="Comic Sans MS"/>
                        </a:rPr>
                        <a:t>4</a:t>
                      </a:r>
                    </a:p>
                  </a:txBody>
                  <a:tcPr marL="9525" marR="9525" marT="9525" marB="0" anchor="ctr"/>
                </a:tc>
                <a:tc>
                  <a:txBody>
                    <a:bodyPr/>
                    <a:lstStyle/>
                    <a:p>
                      <a:pPr algn="ctr" fontAlgn="ctr"/>
                      <a:r>
                        <a:rPr lang="en-US" sz="700" b="0" i="0" u="none" strike="noStrike">
                          <a:solidFill>
                            <a:srgbClr val="000000"/>
                          </a:solidFill>
                          <a:effectLst/>
                          <a:latin typeface="Comic Sans MS"/>
                        </a:rPr>
                        <a:t>8</a:t>
                      </a:r>
                    </a:p>
                  </a:txBody>
                  <a:tcPr marL="9525" marR="9525" marT="9525" marB="0" anchor="ctr"/>
                </a:tc>
                <a:tc>
                  <a:txBody>
                    <a:bodyPr/>
                    <a:lstStyle/>
                    <a:p>
                      <a:pPr algn="ctr" fontAlgn="ctr"/>
                      <a:r>
                        <a:rPr lang="en-US" sz="700" b="0" i="0" u="none" strike="noStrike">
                          <a:solidFill>
                            <a:srgbClr val="000000"/>
                          </a:solidFill>
                          <a:effectLst/>
                          <a:latin typeface="Comic Sans MS"/>
                        </a:rPr>
                        <a:t>8</a:t>
                      </a:r>
                    </a:p>
                  </a:txBody>
                  <a:tcPr marL="9525" marR="9525" marT="9525" marB="0" anchor="ctr"/>
                </a:tc>
                <a:extLst>
                  <a:ext uri="{0D108BD9-81ED-4DB2-BD59-A6C34878D82A}">
                    <a16:rowId xmlns="" xmlns:a16="http://schemas.microsoft.com/office/drawing/2014/main" val="3920896882"/>
                  </a:ext>
                </a:extLst>
              </a:tr>
              <a:tr h="135662">
                <a:tc>
                  <a:txBody>
                    <a:bodyPr/>
                    <a:lstStyle/>
                    <a:p>
                      <a:pPr algn="ctr" fontAlgn="ctr"/>
                      <a:r>
                        <a:rPr lang="en-US" sz="700" b="0" i="0" u="none" strike="noStrike">
                          <a:solidFill>
                            <a:srgbClr val="000000"/>
                          </a:solidFill>
                          <a:effectLst/>
                          <a:latin typeface="Comic Sans MS"/>
                        </a:rPr>
                        <a:t>16</a:t>
                      </a:r>
                    </a:p>
                  </a:txBody>
                  <a:tcPr marL="9525" marR="9525" marT="9525" marB="0" anchor="ctr"/>
                </a:tc>
                <a:tc>
                  <a:txBody>
                    <a:bodyPr/>
                    <a:lstStyle/>
                    <a:p>
                      <a:pPr algn="l" fontAlgn="ctr"/>
                      <a:r>
                        <a:rPr lang="en-US" sz="700" b="0" i="0" u="none" strike="noStrike">
                          <a:solidFill>
                            <a:srgbClr val="000000"/>
                          </a:solidFill>
                          <a:effectLst/>
                          <a:latin typeface="Comic Sans MS"/>
                        </a:rPr>
                        <a:t>POWER GAS</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4</a:t>
                      </a:r>
                    </a:p>
                  </a:txBody>
                  <a:tcPr marL="9525" marR="9525" marT="9525" marB="0" anchor="ctr"/>
                </a:tc>
                <a:tc>
                  <a:txBody>
                    <a:bodyPr/>
                    <a:lstStyle/>
                    <a:p>
                      <a:pPr algn="ctr" fontAlgn="ctr"/>
                      <a:r>
                        <a:rPr lang="en-US" sz="700" b="0" i="0" u="none" strike="noStrike">
                          <a:solidFill>
                            <a:srgbClr val="000000"/>
                          </a:solidFill>
                          <a:effectLst/>
                          <a:latin typeface="Comic Sans MS"/>
                        </a:rPr>
                        <a:t>12</a:t>
                      </a:r>
                    </a:p>
                  </a:txBody>
                  <a:tcPr marL="9525" marR="9525" marT="9525" marB="0" anchor="ctr"/>
                </a:tc>
                <a:tc>
                  <a:txBody>
                    <a:bodyPr/>
                    <a:lstStyle/>
                    <a:p>
                      <a:pPr algn="ctr" fontAlgn="ctr"/>
                      <a:r>
                        <a:rPr lang="en-US" sz="700" b="0" i="0" u="none" strike="noStrike">
                          <a:solidFill>
                            <a:srgbClr val="000000"/>
                          </a:solidFill>
                          <a:effectLst/>
                          <a:latin typeface="Comic Sans MS"/>
                        </a:rPr>
                        <a:t>16</a:t>
                      </a:r>
                    </a:p>
                  </a:txBody>
                  <a:tcPr marL="9525" marR="9525" marT="9525" marB="0" anchor="ctr"/>
                </a:tc>
                <a:tc>
                  <a:txBody>
                    <a:bodyPr/>
                    <a:lstStyle/>
                    <a:p>
                      <a:pPr algn="ctr" fontAlgn="ctr"/>
                      <a:r>
                        <a:rPr lang="en-US" sz="700" b="0" i="0" u="none" strike="noStrike">
                          <a:solidFill>
                            <a:srgbClr val="000000"/>
                          </a:solidFill>
                          <a:effectLst/>
                          <a:latin typeface="Comic Sans MS"/>
                        </a:rPr>
                        <a:t>16</a:t>
                      </a:r>
                    </a:p>
                  </a:txBody>
                  <a:tcPr marL="9525" marR="9525" marT="9525" marB="0" anchor="ctr"/>
                </a:tc>
                <a:extLst>
                  <a:ext uri="{0D108BD9-81ED-4DB2-BD59-A6C34878D82A}">
                    <a16:rowId xmlns="" xmlns:a16="http://schemas.microsoft.com/office/drawing/2014/main" val="1627430928"/>
                  </a:ext>
                </a:extLst>
              </a:tr>
              <a:tr h="135662">
                <a:tc>
                  <a:txBody>
                    <a:bodyPr/>
                    <a:lstStyle/>
                    <a:p>
                      <a:pPr algn="ctr" fontAlgn="ctr"/>
                      <a:r>
                        <a:rPr lang="en-US" sz="700" b="0" i="0" u="none" strike="noStrike">
                          <a:solidFill>
                            <a:srgbClr val="000000"/>
                          </a:solidFill>
                          <a:effectLst/>
                          <a:latin typeface="Comic Sans MS"/>
                        </a:rPr>
                        <a:t>17</a:t>
                      </a:r>
                    </a:p>
                  </a:txBody>
                  <a:tcPr marL="9525" marR="9525" marT="9525" marB="0" anchor="ctr"/>
                </a:tc>
                <a:tc>
                  <a:txBody>
                    <a:bodyPr/>
                    <a:lstStyle/>
                    <a:p>
                      <a:pPr algn="l" fontAlgn="ctr"/>
                      <a:r>
                        <a:rPr lang="en-US" sz="700" b="0" i="0" u="none" strike="noStrike">
                          <a:solidFill>
                            <a:srgbClr val="000000"/>
                          </a:solidFill>
                          <a:effectLst/>
                          <a:latin typeface="Comic Sans MS"/>
                        </a:rPr>
                        <a:t>THE YOUNG</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3</a:t>
                      </a:r>
                    </a:p>
                  </a:txBody>
                  <a:tcPr marL="9525" marR="9525" marT="9525" marB="0" anchor="ctr"/>
                </a:tc>
                <a:tc>
                  <a:txBody>
                    <a:bodyPr/>
                    <a:lstStyle/>
                    <a:p>
                      <a:pPr algn="ctr" fontAlgn="ctr"/>
                      <a:r>
                        <a:rPr lang="en-US" sz="700" b="0" i="0" u="none" strike="noStrike">
                          <a:solidFill>
                            <a:srgbClr val="000000"/>
                          </a:solidFill>
                          <a:effectLst/>
                          <a:latin typeface="Comic Sans MS"/>
                        </a:rPr>
                        <a:t>9</a:t>
                      </a:r>
                    </a:p>
                  </a:txBody>
                  <a:tcPr marL="9525" marR="9525" marT="9525" marB="0" anchor="ctr"/>
                </a:tc>
                <a:tc>
                  <a:txBody>
                    <a:bodyPr/>
                    <a:lstStyle/>
                    <a:p>
                      <a:pPr algn="ctr" fontAlgn="ctr"/>
                      <a:r>
                        <a:rPr lang="en-US" sz="700" b="0" i="0" u="none" strike="noStrike">
                          <a:solidFill>
                            <a:srgbClr val="000000"/>
                          </a:solidFill>
                          <a:effectLst/>
                          <a:latin typeface="Comic Sans MS"/>
                        </a:rPr>
                        <a:t>12</a:t>
                      </a:r>
                    </a:p>
                  </a:txBody>
                  <a:tcPr marL="9525" marR="9525" marT="9525" marB="0" anchor="ctr"/>
                </a:tc>
                <a:tc>
                  <a:txBody>
                    <a:bodyPr/>
                    <a:lstStyle/>
                    <a:p>
                      <a:pPr algn="ctr" fontAlgn="ctr"/>
                      <a:r>
                        <a:rPr lang="en-US" sz="700" b="0" i="0" u="none" strike="noStrike">
                          <a:solidFill>
                            <a:srgbClr val="000000"/>
                          </a:solidFill>
                          <a:effectLst/>
                          <a:latin typeface="Comic Sans MS"/>
                        </a:rPr>
                        <a:t>15</a:t>
                      </a:r>
                    </a:p>
                  </a:txBody>
                  <a:tcPr marL="9525" marR="9525" marT="9525" marB="0" anchor="ctr"/>
                </a:tc>
                <a:extLst>
                  <a:ext uri="{0D108BD9-81ED-4DB2-BD59-A6C34878D82A}">
                    <a16:rowId xmlns="" xmlns:a16="http://schemas.microsoft.com/office/drawing/2014/main" val="1135344699"/>
                  </a:ext>
                </a:extLst>
              </a:tr>
              <a:tr h="135662">
                <a:tc>
                  <a:txBody>
                    <a:bodyPr/>
                    <a:lstStyle/>
                    <a:p>
                      <a:pPr algn="ctr" fontAlgn="ctr"/>
                      <a:r>
                        <a:rPr lang="en-US" sz="700" b="0" i="0" u="none" strike="noStrike">
                          <a:solidFill>
                            <a:srgbClr val="000000"/>
                          </a:solidFill>
                          <a:effectLst/>
                          <a:latin typeface="Comic Sans MS"/>
                        </a:rPr>
                        <a:t>18</a:t>
                      </a:r>
                    </a:p>
                  </a:txBody>
                  <a:tcPr marL="9525" marR="9525" marT="9525" marB="0" anchor="ctr"/>
                </a:tc>
                <a:tc>
                  <a:txBody>
                    <a:bodyPr/>
                    <a:lstStyle/>
                    <a:p>
                      <a:pPr algn="l" fontAlgn="ctr"/>
                      <a:r>
                        <a:rPr lang="en-US" sz="700" b="0" i="0" u="none" strike="noStrike">
                          <a:solidFill>
                            <a:srgbClr val="000000"/>
                          </a:solidFill>
                          <a:effectLst/>
                          <a:latin typeface="Comic Sans MS"/>
                        </a:rPr>
                        <a:t>BENUE STATE GOVT</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tc>
                  <a:txBody>
                    <a:bodyPr/>
                    <a:lstStyle/>
                    <a:p>
                      <a:pPr algn="ctr" fontAlgn="ctr"/>
                      <a:r>
                        <a:rPr lang="en-US" sz="700" b="0" i="0" u="none" strike="noStrike">
                          <a:solidFill>
                            <a:srgbClr val="000000"/>
                          </a:solidFill>
                          <a:effectLst/>
                          <a:latin typeface="Comic Sans MS"/>
                        </a:rPr>
                        <a:t>22</a:t>
                      </a:r>
                    </a:p>
                  </a:txBody>
                  <a:tcPr marL="9525" marR="9525" marT="9525" marB="0" anchor="ctr"/>
                </a:tc>
                <a:tc>
                  <a:txBody>
                    <a:bodyPr/>
                    <a:lstStyle/>
                    <a:p>
                      <a:pPr algn="ctr" fontAlgn="ctr"/>
                      <a:r>
                        <a:rPr lang="en-US" sz="700" b="0" i="0" u="none" strike="noStrike">
                          <a:solidFill>
                            <a:srgbClr val="000000"/>
                          </a:solidFill>
                          <a:effectLst/>
                          <a:latin typeface="Comic Sans MS"/>
                        </a:rPr>
                        <a:t>24</a:t>
                      </a:r>
                    </a:p>
                  </a:txBody>
                  <a:tcPr marL="9525" marR="9525" marT="9525" marB="0" anchor="ctr"/>
                </a:tc>
                <a:tc>
                  <a:txBody>
                    <a:bodyPr/>
                    <a:lstStyle/>
                    <a:p>
                      <a:pPr algn="ctr" fontAlgn="ctr"/>
                      <a:r>
                        <a:rPr lang="en-US" sz="700" b="0" i="0" u="none" strike="noStrike">
                          <a:solidFill>
                            <a:srgbClr val="000000"/>
                          </a:solidFill>
                          <a:effectLst/>
                          <a:latin typeface="Comic Sans MS"/>
                        </a:rPr>
                        <a:t>25</a:t>
                      </a:r>
                    </a:p>
                  </a:txBody>
                  <a:tcPr marL="9525" marR="9525" marT="9525" marB="0" anchor="ctr"/>
                </a:tc>
                <a:extLst>
                  <a:ext uri="{0D108BD9-81ED-4DB2-BD59-A6C34878D82A}">
                    <a16:rowId xmlns="" xmlns:a16="http://schemas.microsoft.com/office/drawing/2014/main" val="522346067"/>
                  </a:ext>
                </a:extLst>
              </a:tr>
              <a:tr h="135662">
                <a:tc>
                  <a:txBody>
                    <a:bodyPr/>
                    <a:lstStyle/>
                    <a:p>
                      <a:pPr algn="ctr" fontAlgn="ctr"/>
                      <a:r>
                        <a:rPr lang="en-US" sz="700" b="0" i="0" u="none" strike="noStrike">
                          <a:solidFill>
                            <a:srgbClr val="000000"/>
                          </a:solidFill>
                          <a:effectLst/>
                          <a:latin typeface="Comic Sans MS"/>
                        </a:rPr>
                        <a:t>19</a:t>
                      </a:r>
                    </a:p>
                  </a:txBody>
                  <a:tcPr marL="9525" marR="9525" marT="9525" marB="0" anchor="ctr"/>
                </a:tc>
                <a:tc>
                  <a:txBody>
                    <a:bodyPr/>
                    <a:lstStyle/>
                    <a:p>
                      <a:pPr algn="l" fontAlgn="ctr"/>
                      <a:r>
                        <a:rPr lang="en-US" sz="700" b="0" i="0" u="none" strike="noStrike">
                          <a:solidFill>
                            <a:srgbClr val="000000"/>
                          </a:solidFill>
                          <a:effectLst/>
                          <a:latin typeface="Comic Sans MS"/>
                        </a:rPr>
                        <a:t>SABON RAI DON KOWA/C GANAWURI</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tc>
                  <a:txBody>
                    <a:bodyPr/>
                    <a:lstStyle/>
                    <a:p>
                      <a:pPr algn="ctr" fontAlgn="ctr"/>
                      <a:r>
                        <a:rPr lang="en-US" sz="700" b="0" i="0" u="none" strike="noStrike">
                          <a:solidFill>
                            <a:srgbClr val="000000"/>
                          </a:solidFill>
                          <a:effectLst/>
                          <a:latin typeface="Comic Sans MS"/>
                        </a:rPr>
                        <a:t>16</a:t>
                      </a:r>
                    </a:p>
                  </a:txBody>
                  <a:tcPr marL="9525" marR="9525" marT="9525" marB="0" anchor="ctr"/>
                </a:tc>
                <a:tc>
                  <a:txBody>
                    <a:bodyPr/>
                    <a:lstStyle/>
                    <a:p>
                      <a:pPr algn="ctr" fontAlgn="ctr"/>
                      <a:r>
                        <a:rPr lang="en-US" sz="700" b="0" i="0" u="none" strike="noStrike">
                          <a:solidFill>
                            <a:srgbClr val="000000"/>
                          </a:solidFill>
                          <a:effectLst/>
                          <a:latin typeface="Comic Sans MS"/>
                        </a:rPr>
                        <a:t>18</a:t>
                      </a:r>
                    </a:p>
                  </a:txBody>
                  <a:tcPr marL="9525" marR="9525" marT="9525" marB="0" anchor="ctr"/>
                </a:tc>
                <a:tc>
                  <a:txBody>
                    <a:bodyPr/>
                    <a:lstStyle/>
                    <a:p>
                      <a:pPr algn="ctr" fontAlgn="ctr"/>
                      <a:r>
                        <a:rPr lang="en-US" sz="700" b="0" i="0" u="none" strike="noStrike">
                          <a:solidFill>
                            <a:srgbClr val="000000"/>
                          </a:solidFill>
                          <a:effectLst/>
                          <a:latin typeface="Comic Sans MS"/>
                        </a:rPr>
                        <a:t>18</a:t>
                      </a:r>
                    </a:p>
                  </a:txBody>
                  <a:tcPr marL="9525" marR="9525" marT="9525" marB="0" anchor="ctr"/>
                </a:tc>
                <a:extLst>
                  <a:ext uri="{0D108BD9-81ED-4DB2-BD59-A6C34878D82A}">
                    <a16:rowId xmlns="" xmlns:a16="http://schemas.microsoft.com/office/drawing/2014/main" val="4114021949"/>
                  </a:ext>
                </a:extLst>
              </a:tr>
              <a:tr h="135662">
                <a:tc>
                  <a:txBody>
                    <a:bodyPr/>
                    <a:lstStyle/>
                    <a:p>
                      <a:pPr algn="ctr" fontAlgn="ctr"/>
                      <a:r>
                        <a:rPr lang="en-US" sz="700" b="0" i="0" u="none" strike="noStrike">
                          <a:solidFill>
                            <a:srgbClr val="000000"/>
                          </a:solidFill>
                          <a:effectLst/>
                          <a:latin typeface="Comic Sans MS"/>
                        </a:rPr>
                        <a:t>20</a:t>
                      </a:r>
                    </a:p>
                  </a:txBody>
                  <a:tcPr marL="9525" marR="9525" marT="9525" marB="0" anchor="ctr"/>
                </a:tc>
                <a:tc>
                  <a:txBody>
                    <a:bodyPr/>
                    <a:lstStyle/>
                    <a:p>
                      <a:pPr algn="l" fontAlgn="ctr"/>
                      <a:r>
                        <a:rPr lang="en-US" sz="700" b="0" i="0" u="none" strike="noStrike">
                          <a:solidFill>
                            <a:srgbClr val="000000"/>
                          </a:solidFill>
                          <a:effectLst/>
                          <a:latin typeface="Comic Sans MS"/>
                        </a:rPr>
                        <a:t>AA RANO/CGC</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4</a:t>
                      </a:r>
                    </a:p>
                  </a:txBody>
                  <a:tcPr marL="9525" marR="9525" marT="9525" marB="0" anchor="ctr"/>
                </a:tc>
                <a:tc>
                  <a:txBody>
                    <a:bodyPr/>
                    <a:lstStyle/>
                    <a:p>
                      <a:pPr algn="ctr" fontAlgn="ctr"/>
                      <a:r>
                        <a:rPr lang="en-US" sz="700" b="0" i="0" u="none" strike="noStrike">
                          <a:solidFill>
                            <a:srgbClr val="000000"/>
                          </a:solidFill>
                          <a:effectLst/>
                          <a:latin typeface="Comic Sans MS"/>
                        </a:rPr>
                        <a:t>5</a:t>
                      </a:r>
                    </a:p>
                  </a:txBody>
                  <a:tcPr marL="9525" marR="9525" marT="9525" marB="0" anchor="ctr"/>
                </a:tc>
                <a:tc>
                  <a:txBody>
                    <a:bodyPr/>
                    <a:lstStyle/>
                    <a:p>
                      <a:pPr algn="ctr" fontAlgn="ctr"/>
                      <a:r>
                        <a:rPr lang="en-US" sz="700" b="0" i="0" u="none" strike="noStrike">
                          <a:solidFill>
                            <a:srgbClr val="000000"/>
                          </a:solidFill>
                          <a:effectLst/>
                          <a:latin typeface="Comic Sans MS"/>
                        </a:rPr>
                        <a:t>5</a:t>
                      </a:r>
                    </a:p>
                  </a:txBody>
                  <a:tcPr marL="9525" marR="9525" marT="9525" marB="0" anchor="ctr"/>
                </a:tc>
                <a:extLst>
                  <a:ext uri="{0D108BD9-81ED-4DB2-BD59-A6C34878D82A}">
                    <a16:rowId xmlns="" xmlns:a16="http://schemas.microsoft.com/office/drawing/2014/main" val="2009121515"/>
                  </a:ext>
                </a:extLst>
              </a:tr>
              <a:tr h="213174">
                <a:tc>
                  <a:txBody>
                    <a:bodyPr/>
                    <a:lstStyle/>
                    <a:p>
                      <a:pPr algn="ctr" fontAlgn="ctr"/>
                      <a:r>
                        <a:rPr lang="en-US" sz="700" b="0" i="0" u="none" strike="noStrike">
                          <a:solidFill>
                            <a:srgbClr val="000000"/>
                          </a:solidFill>
                          <a:effectLst/>
                          <a:latin typeface="Comic Sans MS"/>
                        </a:rPr>
                        <a:t>21</a:t>
                      </a:r>
                    </a:p>
                  </a:txBody>
                  <a:tcPr marL="9525" marR="9525" marT="9525" marB="0" anchor="ctr"/>
                </a:tc>
                <a:tc>
                  <a:txBody>
                    <a:bodyPr/>
                    <a:lstStyle/>
                    <a:p>
                      <a:pPr algn="l" fontAlgn="ctr"/>
                      <a:r>
                        <a:rPr lang="en-US" sz="700" b="0" i="0" u="none" strike="noStrike">
                          <a:solidFill>
                            <a:srgbClr val="000000"/>
                          </a:solidFill>
                          <a:effectLst/>
                          <a:latin typeface="Comic Sans MS"/>
                        </a:rPr>
                        <a:t>HUMAN RIGHTS INCOPORATED LEGAL ADS </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5</a:t>
                      </a:r>
                    </a:p>
                  </a:txBody>
                  <a:tcPr marL="9525" marR="9525" marT="9525" marB="0" anchor="ctr"/>
                </a:tc>
                <a:tc>
                  <a:txBody>
                    <a:bodyPr/>
                    <a:lstStyle/>
                    <a:p>
                      <a:pPr algn="ctr" fontAlgn="ctr"/>
                      <a:r>
                        <a:rPr lang="en-US" sz="700" b="0" i="0" u="none" strike="noStrike">
                          <a:solidFill>
                            <a:srgbClr val="000000"/>
                          </a:solidFill>
                          <a:effectLst/>
                          <a:latin typeface="Comic Sans MS"/>
                        </a:rPr>
                        <a:t>6</a:t>
                      </a:r>
                    </a:p>
                  </a:txBody>
                  <a:tcPr marL="9525" marR="9525" marT="9525" marB="0" anchor="ctr"/>
                </a:tc>
                <a:tc>
                  <a:txBody>
                    <a:bodyPr/>
                    <a:lstStyle/>
                    <a:p>
                      <a:pPr algn="ctr" fontAlgn="ctr"/>
                      <a:r>
                        <a:rPr lang="en-US" sz="700" b="0" i="0" u="none" strike="noStrike">
                          <a:solidFill>
                            <a:srgbClr val="000000"/>
                          </a:solidFill>
                          <a:effectLst/>
                          <a:latin typeface="Comic Sans MS"/>
                        </a:rPr>
                        <a:t>17</a:t>
                      </a:r>
                    </a:p>
                  </a:txBody>
                  <a:tcPr marL="9525" marR="9525" marT="9525" marB="0" anchor="ctr"/>
                </a:tc>
                <a:extLst>
                  <a:ext uri="{0D108BD9-81ED-4DB2-BD59-A6C34878D82A}">
                    <a16:rowId xmlns="" xmlns:a16="http://schemas.microsoft.com/office/drawing/2014/main" val="911453743"/>
                  </a:ext>
                </a:extLst>
              </a:tr>
              <a:tr h="135662">
                <a:tc>
                  <a:txBody>
                    <a:bodyPr/>
                    <a:lstStyle/>
                    <a:p>
                      <a:pPr algn="ctr" fontAlgn="ctr"/>
                      <a:r>
                        <a:rPr lang="en-US" sz="700" b="0" i="0" u="none" strike="noStrike">
                          <a:solidFill>
                            <a:srgbClr val="000000"/>
                          </a:solidFill>
                          <a:effectLst/>
                          <a:latin typeface="Comic Sans MS"/>
                        </a:rPr>
                        <a:t>22</a:t>
                      </a:r>
                    </a:p>
                  </a:txBody>
                  <a:tcPr marL="9525" marR="9525" marT="9525" marB="0" anchor="ctr"/>
                </a:tc>
                <a:tc>
                  <a:txBody>
                    <a:bodyPr/>
                    <a:lstStyle/>
                    <a:p>
                      <a:pPr algn="l" fontAlgn="ctr"/>
                      <a:r>
                        <a:rPr lang="en-US" sz="700" b="0" i="0" u="none" strike="noStrike">
                          <a:solidFill>
                            <a:srgbClr val="000000"/>
                          </a:solidFill>
                          <a:effectLst/>
                          <a:latin typeface="Comic Sans MS"/>
                        </a:rPr>
                        <a:t>NDE BROS</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3</a:t>
                      </a:r>
                    </a:p>
                  </a:txBody>
                  <a:tcPr marL="9525" marR="9525" marT="9525" marB="0" anchor="ctr"/>
                </a:tc>
                <a:tc>
                  <a:txBody>
                    <a:bodyPr/>
                    <a:lstStyle/>
                    <a:p>
                      <a:pPr algn="ctr" fontAlgn="ctr"/>
                      <a:r>
                        <a:rPr lang="en-US" sz="700" b="0" i="0" u="none" strike="noStrike">
                          <a:solidFill>
                            <a:srgbClr val="000000"/>
                          </a:solidFill>
                          <a:effectLst/>
                          <a:latin typeface="Comic Sans MS"/>
                        </a:rPr>
                        <a:t>4</a:t>
                      </a:r>
                    </a:p>
                  </a:txBody>
                  <a:tcPr marL="9525" marR="9525" marT="9525" marB="0" anchor="ctr"/>
                </a:tc>
                <a:tc>
                  <a:txBody>
                    <a:bodyPr/>
                    <a:lstStyle/>
                    <a:p>
                      <a:pPr algn="ctr" fontAlgn="ctr"/>
                      <a:r>
                        <a:rPr lang="en-US" sz="700" b="0" i="0" u="none" strike="noStrike">
                          <a:solidFill>
                            <a:srgbClr val="000000"/>
                          </a:solidFill>
                          <a:effectLst/>
                          <a:latin typeface="Comic Sans MS"/>
                        </a:rPr>
                        <a:t>4</a:t>
                      </a:r>
                    </a:p>
                  </a:txBody>
                  <a:tcPr marL="9525" marR="9525" marT="9525" marB="0" anchor="ctr"/>
                </a:tc>
                <a:extLst>
                  <a:ext uri="{0D108BD9-81ED-4DB2-BD59-A6C34878D82A}">
                    <a16:rowId xmlns="" xmlns:a16="http://schemas.microsoft.com/office/drawing/2014/main" val="1442623790"/>
                  </a:ext>
                </a:extLst>
              </a:tr>
              <a:tr h="135662">
                <a:tc>
                  <a:txBody>
                    <a:bodyPr/>
                    <a:lstStyle/>
                    <a:p>
                      <a:pPr algn="ctr" fontAlgn="ctr"/>
                      <a:r>
                        <a:rPr lang="en-US" sz="700" b="0" i="0" u="none" strike="noStrike">
                          <a:solidFill>
                            <a:srgbClr val="000000"/>
                          </a:solidFill>
                          <a:effectLst/>
                          <a:latin typeface="Comic Sans MS"/>
                        </a:rPr>
                        <a:t>23</a:t>
                      </a:r>
                    </a:p>
                  </a:txBody>
                  <a:tcPr marL="9525" marR="9525" marT="9525" marB="0" anchor="ctr"/>
                </a:tc>
                <a:tc>
                  <a:txBody>
                    <a:bodyPr/>
                    <a:lstStyle/>
                    <a:p>
                      <a:pPr algn="l" fontAlgn="ctr"/>
                      <a:r>
                        <a:rPr lang="en-US" sz="700" b="0" i="0" u="none" strike="noStrike">
                          <a:solidFill>
                            <a:srgbClr val="000000"/>
                          </a:solidFill>
                          <a:effectLst/>
                          <a:latin typeface="Comic Sans MS"/>
                        </a:rPr>
                        <a:t>PEACE MASS</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tc>
                  <a:txBody>
                    <a:bodyPr/>
                    <a:lstStyle/>
                    <a:p>
                      <a:pPr algn="ctr" fontAlgn="ctr"/>
                      <a:r>
                        <a:rPr lang="en-US" sz="700" b="0" i="0" u="none" strike="noStrike">
                          <a:solidFill>
                            <a:srgbClr val="000000"/>
                          </a:solidFill>
                          <a:effectLst/>
                          <a:latin typeface="Comic Sans MS"/>
                        </a:rPr>
                        <a:t>3</a:t>
                      </a:r>
                    </a:p>
                  </a:txBody>
                  <a:tcPr marL="9525" marR="9525" marT="9525" marB="0" anchor="ctr"/>
                </a:tc>
                <a:tc>
                  <a:txBody>
                    <a:bodyPr/>
                    <a:lstStyle/>
                    <a:p>
                      <a:pPr algn="ctr" fontAlgn="ctr"/>
                      <a:r>
                        <a:rPr lang="en-US" sz="700" b="0" i="0" u="none" strike="noStrike">
                          <a:solidFill>
                            <a:srgbClr val="000000"/>
                          </a:solidFill>
                          <a:effectLst/>
                          <a:latin typeface="Comic Sans MS"/>
                        </a:rPr>
                        <a:t>16</a:t>
                      </a:r>
                    </a:p>
                  </a:txBody>
                  <a:tcPr marL="9525" marR="9525" marT="9525" marB="0" anchor="ctr"/>
                </a:tc>
                <a:extLst>
                  <a:ext uri="{0D108BD9-81ED-4DB2-BD59-A6C34878D82A}">
                    <a16:rowId xmlns="" xmlns:a16="http://schemas.microsoft.com/office/drawing/2014/main" val="1373530113"/>
                  </a:ext>
                </a:extLst>
              </a:tr>
              <a:tr h="135662">
                <a:tc>
                  <a:txBody>
                    <a:bodyPr/>
                    <a:lstStyle/>
                    <a:p>
                      <a:pPr algn="ctr" fontAlgn="ctr"/>
                      <a:r>
                        <a:rPr lang="en-US" sz="700" b="0" i="0" u="none" strike="noStrike">
                          <a:solidFill>
                            <a:srgbClr val="000000"/>
                          </a:solidFill>
                          <a:effectLst/>
                          <a:latin typeface="Comic Sans MS"/>
                        </a:rPr>
                        <a:t>24</a:t>
                      </a:r>
                    </a:p>
                  </a:txBody>
                  <a:tcPr marL="9525" marR="9525" marT="9525" marB="0" anchor="ctr"/>
                </a:tc>
                <a:tc>
                  <a:txBody>
                    <a:bodyPr/>
                    <a:lstStyle/>
                    <a:p>
                      <a:pPr algn="l" fontAlgn="ctr"/>
                      <a:r>
                        <a:rPr lang="en-US" sz="700" b="0" i="0" u="none" strike="noStrike">
                          <a:solidFill>
                            <a:srgbClr val="000000"/>
                          </a:solidFill>
                          <a:effectLst/>
                          <a:latin typeface="Comic Sans MS"/>
                        </a:rPr>
                        <a:t>RASAQ BELLO &amp; CO</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4</a:t>
                      </a:r>
                    </a:p>
                  </a:txBody>
                  <a:tcPr marL="9525" marR="9525" marT="9525" marB="0" anchor="ctr"/>
                </a:tc>
                <a:extLst>
                  <a:ext uri="{0D108BD9-81ED-4DB2-BD59-A6C34878D82A}">
                    <a16:rowId xmlns="" xmlns:a16="http://schemas.microsoft.com/office/drawing/2014/main" val="2416346055"/>
                  </a:ext>
                </a:extLst>
              </a:tr>
              <a:tr h="135662">
                <a:tc>
                  <a:txBody>
                    <a:bodyPr/>
                    <a:lstStyle/>
                    <a:p>
                      <a:pPr algn="ctr" fontAlgn="ctr"/>
                      <a:r>
                        <a:rPr lang="en-US" sz="700" b="0" i="0" u="none" strike="noStrike">
                          <a:solidFill>
                            <a:srgbClr val="000000"/>
                          </a:solidFill>
                          <a:effectLst/>
                          <a:latin typeface="Comic Sans MS"/>
                        </a:rPr>
                        <a:t>25</a:t>
                      </a:r>
                    </a:p>
                  </a:txBody>
                  <a:tcPr marL="9525" marR="9525" marT="9525" marB="0" anchor="ctr"/>
                </a:tc>
                <a:tc>
                  <a:txBody>
                    <a:bodyPr/>
                    <a:lstStyle/>
                    <a:p>
                      <a:pPr algn="l" fontAlgn="ctr"/>
                      <a:r>
                        <a:rPr lang="en-US" sz="700" b="0" i="0" u="none" strike="noStrike">
                          <a:solidFill>
                            <a:srgbClr val="000000"/>
                          </a:solidFill>
                          <a:effectLst/>
                          <a:latin typeface="Comic Sans MS"/>
                        </a:rPr>
                        <a:t>SAMCHASE NIG LTD</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8</a:t>
                      </a:r>
                    </a:p>
                  </a:txBody>
                  <a:tcPr marL="9525" marR="9525" marT="9525" marB="0" anchor="ctr"/>
                </a:tc>
                <a:tc>
                  <a:txBody>
                    <a:bodyPr/>
                    <a:lstStyle/>
                    <a:p>
                      <a:pPr algn="ctr" fontAlgn="ctr"/>
                      <a:r>
                        <a:rPr lang="en-US" sz="700" b="0" i="0" u="none" strike="noStrike">
                          <a:solidFill>
                            <a:srgbClr val="000000"/>
                          </a:solidFill>
                          <a:effectLst/>
                          <a:latin typeface="Comic Sans MS"/>
                        </a:rPr>
                        <a:t>9</a:t>
                      </a:r>
                    </a:p>
                  </a:txBody>
                  <a:tcPr marL="9525" marR="9525" marT="9525" marB="0" anchor="ctr"/>
                </a:tc>
                <a:tc>
                  <a:txBody>
                    <a:bodyPr/>
                    <a:lstStyle/>
                    <a:p>
                      <a:pPr algn="ctr" fontAlgn="ctr"/>
                      <a:r>
                        <a:rPr lang="en-US" sz="700" b="0" i="0" u="none" strike="noStrike">
                          <a:solidFill>
                            <a:srgbClr val="000000"/>
                          </a:solidFill>
                          <a:effectLst/>
                          <a:latin typeface="Comic Sans MS"/>
                        </a:rPr>
                        <a:t>14</a:t>
                      </a:r>
                    </a:p>
                  </a:txBody>
                  <a:tcPr marL="9525" marR="9525" marT="9525" marB="0" anchor="ctr"/>
                </a:tc>
                <a:extLst>
                  <a:ext uri="{0D108BD9-81ED-4DB2-BD59-A6C34878D82A}">
                    <a16:rowId xmlns="" xmlns:a16="http://schemas.microsoft.com/office/drawing/2014/main" val="871738551"/>
                  </a:ext>
                </a:extLst>
              </a:tr>
              <a:tr h="135662">
                <a:tc>
                  <a:txBody>
                    <a:bodyPr/>
                    <a:lstStyle/>
                    <a:p>
                      <a:pPr algn="ctr" fontAlgn="ctr"/>
                      <a:r>
                        <a:rPr lang="en-US" sz="700" b="0" i="0" u="none" strike="noStrike">
                          <a:solidFill>
                            <a:srgbClr val="000000"/>
                          </a:solidFill>
                          <a:effectLst/>
                          <a:latin typeface="Comic Sans MS"/>
                        </a:rPr>
                        <a:t>26</a:t>
                      </a:r>
                    </a:p>
                  </a:txBody>
                  <a:tcPr marL="9525" marR="9525" marT="9525" marB="0" anchor="ctr"/>
                </a:tc>
                <a:tc>
                  <a:txBody>
                    <a:bodyPr/>
                    <a:lstStyle/>
                    <a:p>
                      <a:pPr algn="l" fontAlgn="ctr"/>
                      <a:r>
                        <a:rPr lang="en-US" sz="700" b="0" i="0" u="none" strike="noStrike">
                          <a:solidFill>
                            <a:srgbClr val="000000"/>
                          </a:solidFill>
                          <a:effectLst/>
                          <a:latin typeface="Comic Sans MS"/>
                        </a:rPr>
                        <a:t>TRACAS</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18</a:t>
                      </a:r>
                    </a:p>
                  </a:txBody>
                  <a:tcPr marL="9525" marR="9525" marT="9525" marB="0" anchor="ctr"/>
                </a:tc>
                <a:tc>
                  <a:txBody>
                    <a:bodyPr/>
                    <a:lstStyle/>
                    <a:p>
                      <a:pPr algn="ctr" fontAlgn="ctr"/>
                      <a:r>
                        <a:rPr lang="en-US" sz="700" b="0" i="0" u="none" strike="noStrike">
                          <a:solidFill>
                            <a:srgbClr val="000000"/>
                          </a:solidFill>
                          <a:effectLst/>
                          <a:latin typeface="Comic Sans MS"/>
                        </a:rPr>
                        <a:t>19</a:t>
                      </a:r>
                    </a:p>
                  </a:txBody>
                  <a:tcPr marL="9525" marR="9525" marT="9525" marB="0" anchor="ctr"/>
                </a:tc>
                <a:tc>
                  <a:txBody>
                    <a:bodyPr/>
                    <a:lstStyle/>
                    <a:p>
                      <a:pPr algn="ctr" fontAlgn="ctr"/>
                      <a:r>
                        <a:rPr lang="en-US" sz="700" b="0" i="0" u="none" strike="noStrike">
                          <a:solidFill>
                            <a:srgbClr val="000000"/>
                          </a:solidFill>
                          <a:effectLst/>
                          <a:latin typeface="Comic Sans MS"/>
                        </a:rPr>
                        <a:t>19</a:t>
                      </a:r>
                    </a:p>
                  </a:txBody>
                  <a:tcPr marL="9525" marR="9525" marT="9525" marB="0" anchor="ctr"/>
                </a:tc>
                <a:extLst>
                  <a:ext uri="{0D108BD9-81ED-4DB2-BD59-A6C34878D82A}">
                    <a16:rowId xmlns="" xmlns:a16="http://schemas.microsoft.com/office/drawing/2014/main" val="383426290"/>
                  </a:ext>
                </a:extLst>
              </a:tr>
              <a:tr h="135662">
                <a:tc>
                  <a:txBody>
                    <a:bodyPr/>
                    <a:lstStyle/>
                    <a:p>
                      <a:pPr algn="ctr" fontAlgn="ctr"/>
                      <a:r>
                        <a:rPr lang="en-US" sz="700" b="0" i="0" u="none" strike="noStrike">
                          <a:solidFill>
                            <a:srgbClr val="000000"/>
                          </a:solidFill>
                          <a:effectLst/>
                          <a:latin typeface="Comic Sans MS"/>
                        </a:rPr>
                        <a:t>27</a:t>
                      </a:r>
                    </a:p>
                  </a:txBody>
                  <a:tcPr marL="9525" marR="9525" marT="9525" marB="0" anchor="ctr"/>
                </a:tc>
                <a:tc>
                  <a:txBody>
                    <a:bodyPr/>
                    <a:lstStyle/>
                    <a:p>
                      <a:pPr algn="l" fontAlgn="ctr"/>
                      <a:r>
                        <a:rPr lang="en-US" sz="700" b="0" i="0" u="none" strike="noStrike">
                          <a:solidFill>
                            <a:srgbClr val="000000"/>
                          </a:solidFill>
                          <a:effectLst/>
                          <a:latin typeface="Comic Sans MS"/>
                        </a:rPr>
                        <a:t>YANKARI</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5</a:t>
                      </a:r>
                    </a:p>
                  </a:txBody>
                  <a:tcPr marL="9525" marR="9525" marT="9525" marB="0" anchor="ctr"/>
                </a:tc>
                <a:tc>
                  <a:txBody>
                    <a:bodyPr/>
                    <a:lstStyle/>
                    <a:p>
                      <a:pPr algn="ctr" fontAlgn="ctr"/>
                      <a:r>
                        <a:rPr lang="en-US" sz="700" b="0" i="0" u="none" strike="noStrike">
                          <a:solidFill>
                            <a:srgbClr val="000000"/>
                          </a:solidFill>
                          <a:effectLst/>
                          <a:latin typeface="Comic Sans MS"/>
                        </a:rPr>
                        <a:t>6</a:t>
                      </a:r>
                    </a:p>
                  </a:txBody>
                  <a:tcPr marL="9525" marR="9525" marT="9525" marB="0" anchor="ctr"/>
                </a:tc>
                <a:tc>
                  <a:txBody>
                    <a:bodyPr/>
                    <a:lstStyle/>
                    <a:p>
                      <a:pPr algn="ctr" fontAlgn="ctr"/>
                      <a:r>
                        <a:rPr lang="en-US" sz="700" b="0" i="0" u="none" strike="noStrike">
                          <a:solidFill>
                            <a:srgbClr val="000000"/>
                          </a:solidFill>
                          <a:effectLst/>
                          <a:latin typeface="Comic Sans MS"/>
                        </a:rPr>
                        <a:t>17</a:t>
                      </a:r>
                    </a:p>
                  </a:txBody>
                  <a:tcPr marL="9525" marR="9525" marT="9525" marB="0" anchor="ctr"/>
                </a:tc>
                <a:extLst>
                  <a:ext uri="{0D108BD9-81ED-4DB2-BD59-A6C34878D82A}">
                    <a16:rowId xmlns="" xmlns:a16="http://schemas.microsoft.com/office/drawing/2014/main" val="3217394291"/>
                  </a:ext>
                </a:extLst>
              </a:tr>
              <a:tr h="135662">
                <a:tc>
                  <a:txBody>
                    <a:bodyPr/>
                    <a:lstStyle/>
                    <a:p>
                      <a:pPr algn="ctr" fontAlgn="ctr"/>
                      <a:r>
                        <a:rPr lang="en-US" sz="700" b="0" i="0" u="none" strike="noStrike">
                          <a:solidFill>
                            <a:srgbClr val="000000"/>
                          </a:solidFill>
                          <a:effectLst/>
                          <a:latin typeface="Comic Sans MS"/>
                        </a:rPr>
                        <a:t>28</a:t>
                      </a:r>
                    </a:p>
                  </a:txBody>
                  <a:tcPr marL="9525" marR="9525" marT="9525" marB="0" anchor="ctr"/>
                </a:tc>
                <a:tc>
                  <a:txBody>
                    <a:bodyPr/>
                    <a:lstStyle/>
                    <a:p>
                      <a:pPr algn="l" fontAlgn="ctr"/>
                      <a:r>
                        <a:rPr lang="en-US" sz="700" b="0" i="0" u="none" strike="noStrike">
                          <a:solidFill>
                            <a:srgbClr val="000000"/>
                          </a:solidFill>
                          <a:effectLst/>
                          <a:latin typeface="Comic Sans MS"/>
                        </a:rPr>
                        <a:t>ADAMAWA SUNSHINE</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9</a:t>
                      </a:r>
                    </a:p>
                  </a:txBody>
                  <a:tcPr marL="9525" marR="9525" marT="9525" marB="0" anchor="ctr"/>
                </a:tc>
                <a:tc>
                  <a:txBody>
                    <a:bodyPr/>
                    <a:lstStyle/>
                    <a:p>
                      <a:pPr algn="ctr" fontAlgn="ctr"/>
                      <a:r>
                        <a:rPr lang="en-US" sz="700" b="0" i="0" u="none" strike="noStrike">
                          <a:solidFill>
                            <a:srgbClr val="000000"/>
                          </a:solidFill>
                          <a:effectLst/>
                          <a:latin typeface="Comic Sans MS"/>
                        </a:rPr>
                        <a:t>9</a:t>
                      </a:r>
                    </a:p>
                  </a:txBody>
                  <a:tcPr marL="9525" marR="9525" marT="9525" marB="0" anchor="ctr"/>
                </a:tc>
                <a:tc>
                  <a:txBody>
                    <a:bodyPr/>
                    <a:lstStyle/>
                    <a:p>
                      <a:pPr algn="ctr" fontAlgn="ctr"/>
                      <a:r>
                        <a:rPr lang="en-US" sz="700" b="0" i="0" u="none" strike="noStrike">
                          <a:solidFill>
                            <a:srgbClr val="000000"/>
                          </a:solidFill>
                          <a:effectLst/>
                          <a:latin typeface="Comic Sans MS"/>
                        </a:rPr>
                        <a:t>16</a:t>
                      </a:r>
                    </a:p>
                  </a:txBody>
                  <a:tcPr marL="9525" marR="9525" marT="9525" marB="0" anchor="ctr"/>
                </a:tc>
                <a:extLst>
                  <a:ext uri="{0D108BD9-81ED-4DB2-BD59-A6C34878D82A}">
                    <a16:rowId xmlns="" xmlns:a16="http://schemas.microsoft.com/office/drawing/2014/main" val="3558819441"/>
                  </a:ext>
                </a:extLst>
              </a:tr>
              <a:tr h="135662">
                <a:tc>
                  <a:txBody>
                    <a:bodyPr/>
                    <a:lstStyle/>
                    <a:p>
                      <a:pPr algn="ctr" fontAlgn="ctr"/>
                      <a:r>
                        <a:rPr lang="en-US" sz="700" b="0" i="0" u="none" strike="noStrike">
                          <a:solidFill>
                            <a:srgbClr val="000000"/>
                          </a:solidFill>
                          <a:effectLst/>
                          <a:latin typeface="Comic Sans MS"/>
                        </a:rPr>
                        <a:t>29</a:t>
                      </a:r>
                    </a:p>
                  </a:txBody>
                  <a:tcPr marL="9525" marR="9525" marT="9525" marB="0" anchor="ctr"/>
                </a:tc>
                <a:tc>
                  <a:txBody>
                    <a:bodyPr/>
                    <a:lstStyle/>
                    <a:p>
                      <a:pPr algn="l" fontAlgn="ctr"/>
                      <a:r>
                        <a:rPr lang="en-US" sz="700" b="0" i="0" u="none" strike="noStrike">
                          <a:solidFill>
                            <a:srgbClr val="000000"/>
                          </a:solidFill>
                          <a:effectLst/>
                          <a:latin typeface="Comic Sans MS"/>
                        </a:rPr>
                        <a:t>AFAFAT/PEACE MASS</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5</a:t>
                      </a:r>
                    </a:p>
                  </a:txBody>
                  <a:tcPr marL="9525" marR="9525" marT="9525" marB="0" anchor="ctr"/>
                </a:tc>
                <a:tc>
                  <a:txBody>
                    <a:bodyPr/>
                    <a:lstStyle/>
                    <a:p>
                      <a:pPr algn="ctr" fontAlgn="ctr"/>
                      <a:r>
                        <a:rPr lang="en-US" sz="700" b="0" i="0" u="none" strike="noStrike">
                          <a:solidFill>
                            <a:srgbClr val="000000"/>
                          </a:solidFill>
                          <a:effectLst/>
                          <a:latin typeface="Comic Sans MS"/>
                        </a:rPr>
                        <a:t>5</a:t>
                      </a:r>
                    </a:p>
                  </a:txBody>
                  <a:tcPr marL="9525" marR="9525" marT="9525" marB="0" anchor="ctr"/>
                </a:tc>
                <a:tc>
                  <a:txBody>
                    <a:bodyPr/>
                    <a:lstStyle/>
                    <a:p>
                      <a:pPr algn="ctr" fontAlgn="ctr"/>
                      <a:r>
                        <a:rPr lang="en-US" sz="700" b="0" i="0" u="none" strike="noStrike">
                          <a:solidFill>
                            <a:srgbClr val="000000"/>
                          </a:solidFill>
                          <a:effectLst/>
                          <a:latin typeface="Comic Sans MS"/>
                        </a:rPr>
                        <a:t>25</a:t>
                      </a:r>
                    </a:p>
                  </a:txBody>
                  <a:tcPr marL="9525" marR="9525" marT="9525" marB="0" anchor="ctr"/>
                </a:tc>
                <a:extLst>
                  <a:ext uri="{0D108BD9-81ED-4DB2-BD59-A6C34878D82A}">
                    <a16:rowId xmlns="" xmlns:a16="http://schemas.microsoft.com/office/drawing/2014/main" val="3834441914"/>
                  </a:ext>
                </a:extLst>
              </a:tr>
              <a:tr h="135662">
                <a:tc>
                  <a:txBody>
                    <a:bodyPr/>
                    <a:lstStyle/>
                    <a:p>
                      <a:pPr algn="ctr" fontAlgn="ctr"/>
                      <a:r>
                        <a:rPr lang="en-US" sz="700" b="0" i="0" u="none" strike="noStrike">
                          <a:solidFill>
                            <a:srgbClr val="000000"/>
                          </a:solidFill>
                          <a:effectLst/>
                          <a:latin typeface="Comic Sans MS"/>
                        </a:rPr>
                        <a:t>30</a:t>
                      </a:r>
                    </a:p>
                  </a:txBody>
                  <a:tcPr marL="9525" marR="9525" marT="9525" marB="0" anchor="ctr"/>
                </a:tc>
                <a:tc>
                  <a:txBody>
                    <a:bodyPr/>
                    <a:lstStyle/>
                    <a:p>
                      <a:pPr algn="l" fontAlgn="ctr"/>
                      <a:r>
                        <a:rPr lang="en-US" sz="700" b="0" i="0" u="none" strike="noStrike">
                          <a:solidFill>
                            <a:srgbClr val="000000"/>
                          </a:solidFill>
                          <a:effectLst/>
                          <a:latin typeface="Comic Sans MS"/>
                        </a:rPr>
                        <a:t>ALL TRANSPORT SERVICE</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4</a:t>
                      </a:r>
                    </a:p>
                  </a:txBody>
                  <a:tcPr marL="9525" marR="9525" marT="9525" marB="0" anchor="ctr"/>
                </a:tc>
                <a:tc>
                  <a:txBody>
                    <a:bodyPr/>
                    <a:lstStyle/>
                    <a:p>
                      <a:pPr algn="ctr" fontAlgn="ctr"/>
                      <a:r>
                        <a:rPr lang="en-US" sz="700" b="0" i="0" u="none" strike="noStrike">
                          <a:solidFill>
                            <a:srgbClr val="000000"/>
                          </a:solidFill>
                          <a:effectLst/>
                          <a:latin typeface="Comic Sans MS"/>
                        </a:rPr>
                        <a:t>4</a:t>
                      </a:r>
                    </a:p>
                  </a:txBody>
                  <a:tcPr marL="9525" marR="9525" marT="9525" marB="0" anchor="ctr"/>
                </a:tc>
                <a:tc>
                  <a:txBody>
                    <a:bodyPr/>
                    <a:lstStyle/>
                    <a:p>
                      <a:pPr algn="ctr" fontAlgn="ctr"/>
                      <a:r>
                        <a:rPr lang="en-US" sz="700" b="0" i="0" u="none" strike="noStrike">
                          <a:solidFill>
                            <a:srgbClr val="000000"/>
                          </a:solidFill>
                          <a:effectLst/>
                          <a:latin typeface="Comic Sans MS"/>
                        </a:rPr>
                        <a:t>11</a:t>
                      </a:r>
                    </a:p>
                  </a:txBody>
                  <a:tcPr marL="9525" marR="9525" marT="9525" marB="0" anchor="ctr"/>
                </a:tc>
                <a:extLst>
                  <a:ext uri="{0D108BD9-81ED-4DB2-BD59-A6C34878D82A}">
                    <a16:rowId xmlns="" xmlns:a16="http://schemas.microsoft.com/office/drawing/2014/main" val="818716233"/>
                  </a:ext>
                </a:extLst>
              </a:tr>
              <a:tr h="135662">
                <a:tc>
                  <a:txBody>
                    <a:bodyPr/>
                    <a:lstStyle/>
                    <a:p>
                      <a:pPr algn="ctr" fontAlgn="ctr"/>
                      <a:r>
                        <a:rPr lang="en-US" sz="700" b="0" i="0" u="none" strike="noStrike">
                          <a:solidFill>
                            <a:srgbClr val="000000"/>
                          </a:solidFill>
                          <a:effectLst/>
                          <a:latin typeface="Comic Sans MS"/>
                        </a:rPr>
                        <a:t>31</a:t>
                      </a:r>
                    </a:p>
                  </a:txBody>
                  <a:tcPr marL="9525" marR="9525" marT="9525" marB="0" anchor="ctr"/>
                </a:tc>
                <a:tc>
                  <a:txBody>
                    <a:bodyPr/>
                    <a:lstStyle/>
                    <a:p>
                      <a:pPr algn="l" fontAlgn="ctr"/>
                      <a:r>
                        <a:rPr lang="en-US" sz="700" b="0" i="0" u="none" strike="noStrike">
                          <a:solidFill>
                            <a:srgbClr val="000000"/>
                          </a:solidFill>
                          <a:effectLst/>
                          <a:latin typeface="Comic Sans MS"/>
                        </a:rPr>
                        <a:t>AMACAN</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3</a:t>
                      </a:r>
                    </a:p>
                  </a:txBody>
                  <a:tcPr marL="9525" marR="9525" marT="9525" marB="0" anchor="ctr"/>
                </a:tc>
                <a:extLst>
                  <a:ext uri="{0D108BD9-81ED-4DB2-BD59-A6C34878D82A}">
                    <a16:rowId xmlns="" xmlns:a16="http://schemas.microsoft.com/office/drawing/2014/main" val="3364815114"/>
                  </a:ext>
                </a:extLst>
              </a:tr>
              <a:tr h="135662">
                <a:tc>
                  <a:txBody>
                    <a:bodyPr/>
                    <a:lstStyle/>
                    <a:p>
                      <a:pPr algn="ctr" fontAlgn="ctr"/>
                      <a:r>
                        <a:rPr lang="en-US" sz="700" b="0" i="0" u="none" strike="noStrike">
                          <a:solidFill>
                            <a:srgbClr val="000000"/>
                          </a:solidFill>
                          <a:effectLst/>
                          <a:latin typeface="Comic Sans MS"/>
                        </a:rPr>
                        <a:t>32</a:t>
                      </a:r>
                    </a:p>
                  </a:txBody>
                  <a:tcPr marL="9525" marR="9525" marT="9525" marB="0" anchor="ctr"/>
                </a:tc>
                <a:tc>
                  <a:txBody>
                    <a:bodyPr/>
                    <a:lstStyle/>
                    <a:p>
                      <a:pPr algn="l" fontAlgn="ctr"/>
                      <a:r>
                        <a:rPr lang="en-US" sz="700" b="0" i="0" u="none" strike="noStrike">
                          <a:solidFill>
                            <a:srgbClr val="000000"/>
                          </a:solidFill>
                          <a:effectLst/>
                          <a:latin typeface="Comic Sans MS"/>
                        </a:rPr>
                        <a:t>ANYALOKO</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9</a:t>
                      </a:r>
                    </a:p>
                  </a:txBody>
                  <a:tcPr marL="9525" marR="9525" marT="9525" marB="0" anchor="ctr"/>
                </a:tc>
                <a:tc>
                  <a:txBody>
                    <a:bodyPr/>
                    <a:lstStyle/>
                    <a:p>
                      <a:pPr algn="ctr" fontAlgn="ctr"/>
                      <a:r>
                        <a:rPr lang="en-US" sz="700" b="0" i="0" u="none" strike="noStrike">
                          <a:solidFill>
                            <a:srgbClr val="000000"/>
                          </a:solidFill>
                          <a:effectLst/>
                          <a:latin typeface="Comic Sans MS"/>
                        </a:rPr>
                        <a:t>9</a:t>
                      </a:r>
                    </a:p>
                  </a:txBody>
                  <a:tcPr marL="9525" marR="9525" marT="9525" marB="0" anchor="ctr"/>
                </a:tc>
                <a:tc>
                  <a:txBody>
                    <a:bodyPr/>
                    <a:lstStyle/>
                    <a:p>
                      <a:pPr algn="ctr" fontAlgn="ctr"/>
                      <a:r>
                        <a:rPr lang="en-US" sz="700" b="0" i="0" u="none" strike="noStrike">
                          <a:solidFill>
                            <a:srgbClr val="000000"/>
                          </a:solidFill>
                          <a:effectLst/>
                          <a:latin typeface="Comic Sans MS"/>
                        </a:rPr>
                        <a:t>24</a:t>
                      </a:r>
                    </a:p>
                  </a:txBody>
                  <a:tcPr marL="9525" marR="9525" marT="9525" marB="0" anchor="ctr"/>
                </a:tc>
                <a:extLst>
                  <a:ext uri="{0D108BD9-81ED-4DB2-BD59-A6C34878D82A}">
                    <a16:rowId xmlns="" xmlns:a16="http://schemas.microsoft.com/office/drawing/2014/main" val="350192110"/>
                  </a:ext>
                </a:extLst>
              </a:tr>
              <a:tr h="135662">
                <a:tc>
                  <a:txBody>
                    <a:bodyPr/>
                    <a:lstStyle/>
                    <a:p>
                      <a:pPr algn="ctr" fontAlgn="ctr"/>
                      <a:r>
                        <a:rPr lang="en-US" sz="700" b="0" i="0" u="none" strike="noStrike">
                          <a:solidFill>
                            <a:srgbClr val="000000"/>
                          </a:solidFill>
                          <a:effectLst/>
                          <a:latin typeface="Comic Sans MS"/>
                        </a:rPr>
                        <a:t>33</a:t>
                      </a:r>
                    </a:p>
                  </a:txBody>
                  <a:tcPr marL="9525" marR="9525" marT="9525" marB="0" anchor="ctr"/>
                </a:tc>
                <a:tc>
                  <a:txBody>
                    <a:bodyPr/>
                    <a:lstStyle/>
                    <a:p>
                      <a:pPr algn="l" fontAlgn="ctr"/>
                      <a:r>
                        <a:rPr lang="en-US" sz="700" b="0" i="0" u="none" strike="noStrike">
                          <a:solidFill>
                            <a:srgbClr val="000000"/>
                          </a:solidFill>
                          <a:effectLst/>
                          <a:latin typeface="Comic Sans MS"/>
                        </a:rPr>
                        <a:t>BOVAS</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extLst>
                  <a:ext uri="{0D108BD9-81ED-4DB2-BD59-A6C34878D82A}">
                    <a16:rowId xmlns="" xmlns:a16="http://schemas.microsoft.com/office/drawing/2014/main" val="2839609141"/>
                  </a:ext>
                </a:extLst>
              </a:tr>
              <a:tr h="135662">
                <a:tc>
                  <a:txBody>
                    <a:bodyPr/>
                    <a:lstStyle/>
                    <a:p>
                      <a:pPr algn="ctr" fontAlgn="ctr"/>
                      <a:r>
                        <a:rPr lang="en-US" sz="700" b="0" i="0" u="none" strike="noStrike">
                          <a:solidFill>
                            <a:srgbClr val="000000"/>
                          </a:solidFill>
                          <a:effectLst/>
                          <a:latin typeface="Comic Sans MS"/>
                        </a:rPr>
                        <a:t>34</a:t>
                      </a:r>
                    </a:p>
                  </a:txBody>
                  <a:tcPr marL="9525" marR="9525" marT="9525" marB="0" anchor="ctr"/>
                </a:tc>
                <a:tc>
                  <a:txBody>
                    <a:bodyPr/>
                    <a:lstStyle/>
                    <a:p>
                      <a:pPr algn="l" fontAlgn="ctr"/>
                      <a:r>
                        <a:rPr lang="en-US" sz="700" b="0" i="0" u="none" strike="noStrike">
                          <a:solidFill>
                            <a:srgbClr val="000000"/>
                          </a:solidFill>
                          <a:effectLst/>
                          <a:latin typeface="Comic Sans MS"/>
                        </a:rPr>
                        <a:t>CFO EXPRESS</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5</a:t>
                      </a:r>
                    </a:p>
                  </a:txBody>
                  <a:tcPr marL="9525" marR="9525" marT="9525" marB="0" anchor="ctr"/>
                </a:tc>
                <a:tc>
                  <a:txBody>
                    <a:bodyPr/>
                    <a:lstStyle/>
                    <a:p>
                      <a:pPr algn="ctr" fontAlgn="ctr"/>
                      <a:r>
                        <a:rPr lang="en-US" sz="700" b="0" i="0" u="none" strike="noStrike">
                          <a:solidFill>
                            <a:srgbClr val="000000"/>
                          </a:solidFill>
                          <a:effectLst/>
                          <a:latin typeface="Comic Sans MS"/>
                        </a:rPr>
                        <a:t>5</a:t>
                      </a:r>
                    </a:p>
                  </a:txBody>
                  <a:tcPr marL="9525" marR="9525" marT="9525" marB="0" anchor="ctr"/>
                </a:tc>
                <a:tc>
                  <a:txBody>
                    <a:bodyPr/>
                    <a:lstStyle/>
                    <a:p>
                      <a:pPr algn="ctr" fontAlgn="ctr"/>
                      <a:r>
                        <a:rPr lang="en-US" sz="700" b="0" i="0" u="none" strike="noStrike">
                          <a:solidFill>
                            <a:srgbClr val="000000"/>
                          </a:solidFill>
                          <a:effectLst/>
                          <a:latin typeface="Comic Sans MS"/>
                        </a:rPr>
                        <a:t>11</a:t>
                      </a:r>
                    </a:p>
                  </a:txBody>
                  <a:tcPr marL="9525" marR="9525" marT="9525" marB="0" anchor="ctr"/>
                </a:tc>
                <a:extLst>
                  <a:ext uri="{0D108BD9-81ED-4DB2-BD59-A6C34878D82A}">
                    <a16:rowId xmlns="" xmlns:a16="http://schemas.microsoft.com/office/drawing/2014/main" val="2283664742"/>
                  </a:ext>
                </a:extLst>
              </a:tr>
              <a:tr h="135662">
                <a:tc>
                  <a:txBody>
                    <a:bodyPr/>
                    <a:lstStyle/>
                    <a:p>
                      <a:pPr algn="ctr" fontAlgn="ctr"/>
                      <a:r>
                        <a:rPr lang="en-US" sz="700" b="0" i="0" u="none" strike="noStrike">
                          <a:solidFill>
                            <a:srgbClr val="000000"/>
                          </a:solidFill>
                          <a:effectLst/>
                          <a:latin typeface="Comic Sans MS"/>
                        </a:rPr>
                        <a:t>35</a:t>
                      </a:r>
                    </a:p>
                  </a:txBody>
                  <a:tcPr marL="9525" marR="9525" marT="9525" marB="0" anchor="ctr"/>
                </a:tc>
                <a:tc>
                  <a:txBody>
                    <a:bodyPr/>
                    <a:lstStyle/>
                    <a:p>
                      <a:pPr algn="l" fontAlgn="ctr"/>
                      <a:r>
                        <a:rPr lang="en-US" sz="700" b="0" i="0" u="none" strike="noStrike">
                          <a:solidFill>
                            <a:srgbClr val="000000"/>
                          </a:solidFill>
                          <a:effectLst/>
                          <a:latin typeface="Comic Sans MS"/>
                        </a:rPr>
                        <a:t>CHINA NIGERIA GLASS</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tc>
                  <a:txBody>
                    <a:bodyPr/>
                    <a:lstStyle/>
                    <a:p>
                      <a:pPr algn="ctr" fontAlgn="ctr"/>
                      <a:r>
                        <a:rPr lang="en-US" sz="700" b="0" i="0" u="none" strike="noStrike">
                          <a:solidFill>
                            <a:srgbClr val="000000"/>
                          </a:solidFill>
                          <a:effectLst/>
                          <a:latin typeface="Comic Sans MS"/>
                        </a:rPr>
                        <a:t>6</a:t>
                      </a:r>
                    </a:p>
                  </a:txBody>
                  <a:tcPr marL="9525" marR="9525" marT="9525" marB="0" anchor="ctr"/>
                </a:tc>
                <a:extLst>
                  <a:ext uri="{0D108BD9-81ED-4DB2-BD59-A6C34878D82A}">
                    <a16:rowId xmlns="" xmlns:a16="http://schemas.microsoft.com/office/drawing/2014/main" val="1292828715"/>
                  </a:ext>
                </a:extLst>
              </a:tr>
              <a:tr h="135662">
                <a:tc>
                  <a:txBody>
                    <a:bodyPr/>
                    <a:lstStyle/>
                    <a:p>
                      <a:pPr algn="ctr" fontAlgn="ctr"/>
                      <a:r>
                        <a:rPr lang="en-US" sz="700" b="0" i="0" u="none" strike="noStrike">
                          <a:solidFill>
                            <a:srgbClr val="000000"/>
                          </a:solidFill>
                          <a:effectLst/>
                          <a:latin typeface="Comic Sans MS"/>
                        </a:rPr>
                        <a:t>36</a:t>
                      </a:r>
                    </a:p>
                  </a:txBody>
                  <a:tcPr marL="9525" marR="9525" marT="9525" marB="0" anchor="ctr"/>
                </a:tc>
                <a:tc>
                  <a:txBody>
                    <a:bodyPr/>
                    <a:lstStyle/>
                    <a:p>
                      <a:pPr algn="l" fontAlgn="ctr"/>
                      <a:r>
                        <a:rPr lang="en-US" sz="700" b="0" i="0" u="none" strike="noStrike">
                          <a:solidFill>
                            <a:srgbClr val="000000"/>
                          </a:solidFill>
                          <a:effectLst/>
                          <a:latin typeface="Comic Sans MS"/>
                        </a:rPr>
                        <a:t>CHRIST APOSTILIC CHURCH</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10</a:t>
                      </a:r>
                    </a:p>
                  </a:txBody>
                  <a:tcPr marL="9525" marR="9525" marT="9525" marB="0" anchor="ctr"/>
                </a:tc>
                <a:tc>
                  <a:txBody>
                    <a:bodyPr/>
                    <a:lstStyle/>
                    <a:p>
                      <a:pPr algn="ctr" fontAlgn="ctr"/>
                      <a:r>
                        <a:rPr lang="en-US" sz="700" b="0" i="0" u="none" strike="noStrike">
                          <a:solidFill>
                            <a:srgbClr val="000000"/>
                          </a:solidFill>
                          <a:effectLst/>
                          <a:latin typeface="Comic Sans MS"/>
                        </a:rPr>
                        <a:t>10</a:t>
                      </a:r>
                    </a:p>
                  </a:txBody>
                  <a:tcPr marL="9525" marR="9525" marT="9525" marB="0" anchor="ctr"/>
                </a:tc>
                <a:tc>
                  <a:txBody>
                    <a:bodyPr/>
                    <a:lstStyle/>
                    <a:p>
                      <a:pPr algn="ctr" fontAlgn="ctr"/>
                      <a:r>
                        <a:rPr lang="en-US" sz="700" b="0" i="0" u="none" strike="noStrike">
                          <a:solidFill>
                            <a:srgbClr val="000000"/>
                          </a:solidFill>
                          <a:effectLst/>
                          <a:latin typeface="Comic Sans MS"/>
                        </a:rPr>
                        <a:t>16</a:t>
                      </a:r>
                    </a:p>
                  </a:txBody>
                  <a:tcPr marL="9525" marR="9525" marT="9525" marB="0" anchor="ctr"/>
                </a:tc>
                <a:extLst>
                  <a:ext uri="{0D108BD9-81ED-4DB2-BD59-A6C34878D82A}">
                    <a16:rowId xmlns="" xmlns:a16="http://schemas.microsoft.com/office/drawing/2014/main" val="982821756"/>
                  </a:ext>
                </a:extLst>
              </a:tr>
              <a:tr h="135662">
                <a:tc>
                  <a:txBody>
                    <a:bodyPr/>
                    <a:lstStyle/>
                    <a:p>
                      <a:pPr algn="ctr" fontAlgn="ctr"/>
                      <a:r>
                        <a:rPr lang="en-US" sz="700" b="0" i="0" u="none" strike="noStrike">
                          <a:solidFill>
                            <a:srgbClr val="000000"/>
                          </a:solidFill>
                          <a:effectLst/>
                          <a:latin typeface="Comic Sans MS"/>
                        </a:rPr>
                        <a:t>37</a:t>
                      </a:r>
                    </a:p>
                  </a:txBody>
                  <a:tcPr marL="9525" marR="9525" marT="9525" marB="0" anchor="ctr"/>
                </a:tc>
                <a:tc>
                  <a:txBody>
                    <a:bodyPr/>
                    <a:lstStyle/>
                    <a:p>
                      <a:pPr algn="l" fontAlgn="ctr"/>
                      <a:r>
                        <a:rPr lang="en-US" sz="700" b="0" i="0" u="none" strike="noStrike">
                          <a:solidFill>
                            <a:srgbClr val="000000"/>
                          </a:solidFill>
                          <a:effectLst/>
                          <a:latin typeface="Comic Sans MS"/>
                        </a:rPr>
                        <a:t>ENUGU SOUTH</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3</a:t>
                      </a:r>
                    </a:p>
                  </a:txBody>
                  <a:tcPr marL="9525" marR="9525" marT="9525" marB="0" anchor="ctr"/>
                </a:tc>
                <a:tc>
                  <a:txBody>
                    <a:bodyPr/>
                    <a:lstStyle/>
                    <a:p>
                      <a:pPr algn="ctr" fontAlgn="ctr"/>
                      <a:r>
                        <a:rPr lang="en-US" sz="700" b="0" i="0" u="none" strike="noStrike">
                          <a:solidFill>
                            <a:srgbClr val="000000"/>
                          </a:solidFill>
                          <a:effectLst/>
                          <a:latin typeface="Comic Sans MS"/>
                        </a:rPr>
                        <a:t>3</a:t>
                      </a:r>
                    </a:p>
                  </a:txBody>
                  <a:tcPr marL="9525" marR="9525" marT="9525" marB="0" anchor="ctr"/>
                </a:tc>
                <a:tc>
                  <a:txBody>
                    <a:bodyPr/>
                    <a:lstStyle/>
                    <a:p>
                      <a:pPr algn="ctr" fontAlgn="ctr"/>
                      <a:r>
                        <a:rPr lang="en-US" sz="700" b="0" i="0" u="none" strike="noStrike">
                          <a:solidFill>
                            <a:srgbClr val="000000"/>
                          </a:solidFill>
                          <a:effectLst/>
                          <a:latin typeface="Comic Sans MS"/>
                        </a:rPr>
                        <a:t>14</a:t>
                      </a:r>
                    </a:p>
                  </a:txBody>
                  <a:tcPr marL="9525" marR="9525" marT="9525" marB="0" anchor="ctr"/>
                </a:tc>
                <a:extLst>
                  <a:ext uri="{0D108BD9-81ED-4DB2-BD59-A6C34878D82A}">
                    <a16:rowId xmlns="" xmlns:a16="http://schemas.microsoft.com/office/drawing/2014/main" val="3026482436"/>
                  </a:ext>
                </a:extLst>
              </a:tr>
              <a:tr h="135662">
                <a:tc>
                  <a:txBody>
                    <a:bodyPr/>
                    <a:lstStyle/>
                    <a:p>
                      <a:pPr algn="ctr" fontAlgn="ctr"/>
                      <a:r>
                        <a:rPr lang="en-US" sz="700" b="0" i="0" u="none" strike="noStrike">
                          <a:solidFill>
                            <a:srgbClr val="000000"/>
                          </a:solidFill>
                          <a:effectLst/>
                          <a:latin typeface="Comic Sans MS"/>
                        </a:rPr>
                        <a:t>38</a:t>
                      </a:r>
                    </a:p>
                  </a:txBody>
                  <a:tcPr marL="9525" marR="9525" marT="9525" marB="0" anchor="ctr"/>
                </a:tc>
                <a:tc>
                  <a:txBody>
                    <a:bodyPr/>
                    <a:lstStyle/>
                    <a:p>
                      <a:pPr algn="l" fontAlgn="ctr"/>
                      <a:r>
                        <a:rPr lang="en-US" sz="700" b="0" i="0" u="none" strike="noStrike">
                          <a:solidFill>
                            <a:srgbClr val="000000"/>
                          </a:solidFill>
                          <a:effectLst/>
                          <a:latin typeface="Comic Sans MS"/>
                        </a:rPr>
                        <a:t>EROTECH</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6</a:t>
                      </a:r>
                    </a:p>
                  </a:txBody>
                  <a:tcPr marL="9525" marR="9525" marT="9525" marB="0" anchor="ctr"/>
                </a:tc>
                <a:tc>
                  <a:txBody>
                    <a:bodyPr/>
                    <a:lstStyle/>
                    <a:p>
                      <a:pPr algn="ctr" fontAlgn="ctr"/>
                      <a:r>
                        <a:rPr lang="en-US" sz="700" b="0" i="0" u="none" strike="noStrike">
                          <a:solidFill>
                            <a:srgbClr val="000000"/>
                          </a:solidFill>
                          <a:effectLst/>
                          <a:latin typeface="Comic Sans MS"/>
                        </a:rPr>
                        <a:t>6</a:t>
                      </a:r>
                    </a:p>
                  </a:txBody>
                  <a:tcPr marL="9525" marR="9525" marT="9525" marB="0" anchor="ctr"/>
                </a:tc>
                <a:tc>
                  <a:txBody>
                    <a:bodyPr/>
                    <a:lstStyle/>
                    <a:p>
                      <a:pPr algn="ctr" fontAlgn="ctr"/>
                      <a:r>
                        <a:rPr lang="en-US" sz="700" b="0" i="0" u="none" strike="noStrike">
                          <a:solidFill>
                            <a:srgbClr val="000000"/>
                          </a:solidFill>
                          <a:effectLst/>
                          <a:latin typeface="Comic Sans MS"/>
                        </a:rPr>
                        <a:t>8</a:t>
                      </a:r>
                    </a:p>
                  </a:txBody>
                  <a:tcPr marL="9525" marR="9525" marT="9525" marB="0" anchor="ctr"/>
                </a:tc>
                <a:extLst>
                  <a:ext uri="{0D108BD9-81ED-4DB2-BD59-A6C34878D82A}">
                    <a16:rowId xmlns="" xmlns:a16="http://schemas.microsoft.com/office/drawing/2014/main" val="1676477889"/>
                  </a:ext>
                </a:extLst>
              </a:tr>
              <a:tr h="135662">
                <a:tc>
                  <a:txBody>
                    <a:bodyPr/>
                    <a:lstStyle/>
                    <a:p>
                      <a:pPr algn="ctr" fontAlgn="ctr"/>
                      <a:r>
                        <a:rPr lang="en-US" sz="700" b="0" i="0" u="none" strike="noStrike">
                          <a:solidFill>
                            <a:srgbClr val="000000"/>
                          </a:solidFill>
                          <a:effectLst/>
                          <a:latin typeface="Comic Sans MS"/>
                        </a:rPr>
                        <a:t>39</a:t>
                      </a:r>
                    </a:p>
                  </a:txBody>
                  <a:tcPr marL="9525" marR="9525" marT="9525" marB="0" anchor="ctr"/>
                </a:tc>
                <a:tc>
                  <a:txBody>
                    <a:bodyPr/>
                    <a:lstStyle/>
                    <a:p>
                      <a:pPr algn="l" fontAlgn="ctr"/>
                      <a:r>
                        <a:rPr lang="en-US" sz="700" b="0" i="0" u="none" strike="noStrike">
                          <a:solidFill>
                            <a:srgbClr val="000000"/>
                          </a:solidFill>
                          <a:effectLst/>
                          <a:latin typeface="Comic Sans MS"/>
                        </a:rPr>
                        <a:t>FLIGHT</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10</a:t>
                      </a:r>
                    </a:p>
                  </a:txBody>
                  <a:tcPr marL="9525" marR="9525" marT="9525" marB="0" anchor="ctr"/>
                </a:tc>
                <a:tc>
                  <a:txBody>
                    <a:bodyPr/>
                    <a:lstStyle/>
                    <a:p>
                      <a:pPr algn="ctr" fontAlgn="ctr"/>
                      <a:r>
                        <a:rPr lang="en-US" sz="700" b="0" i="0" u="none" strike="noStrike">
                          <a:solidFill>
                            <a:srgbClr val="000000"/>
                          </a:solidFill>
                          <a:effectLst/>
                          <a:latin typeface="Comic Sans MS"/>
                        </a:rPr>
                        <a:t>10</a:t>
                      </a:r>
                    </a:p>
                  </a:txBody>
                  <a:tcPr marL="9525" marR="9525" marT="9525" marB="0" anchor="ctr"/>
                </a:tc>
                <a:tc>
                  <a:txBody>
                    <a:bodyPr/>
                    <a:lstStyle/>
                    <a:p>
                      <a:pPr algn="ctr" fontAlgn="ctr"/>
                      <a:r>
                        <a:rPr lang="en-US" sz="700" b="0" i="0" u="none" strike="noStrike">
                          <a:solidFill>
                            <a:srgbClr val="000000"/>
                          </a:solidFill>
                          <a:effectLst/>
                          <a:latin typeface="Comic Sans MS"/>
                        </a:rPr>
                        <a:t>18</a:t>
                      </a:r>
                    </a:p>
                  </a:txBody>
                  <a:tcPr marL="9525" marR="9525" marT="9525" marB="0" anchor="ctr"/>
                </a:tc>
                <a:extLst>
                  <a:ext uri="{0D108BD9-81ED-4DB2-BD59-A6C34878D82A}">
                    <a16:rowId xmlns="" xmlns:a16="http://schemas.microsoft.com/office/drawing/2014/main" val="2681731088"/>
                  </a:ext>
                </a:extLst>
              </a:tr>
              <a:tr h="135662">
                <a:tc>
                  <a:txBody>
                    <a:bodyPr/>
                    <a:lstStyle/>
                    <a:p>
                      <a:pPr algn="ctr" fontAlgn="ctr"/>
                      <a:r>
                        <a:rPr lang="en-US" sz="700" b="0" i="0" u="none" strike="noStrike">
                          <a:solidFill>
                            <a:srgbClr val="000000"/>
                          </a:solidFill>
                          <a:effectLst/>
                          <a:latin typeface="Comic Sans MS"/>
                        </a:rPr>
                        <a:t>40</a:t>
                      </a:r>
                    </a:p>
                  </a:txBody>
                  <a:tcPr marL="9525" marR="9525" marT="9525" marB="0" anchor="ctr"/>
                </a:tc>
                <a:tc>
                  <a:txBody>
                    <a:bodyPr/>
                    <a:lstStyle/>
                    <a:p>
                      <a:pPr algn="l" fontAlgn="ctr"/>
                      <a:r>
                        <a:rPr lang="en-US" sz="700" b="0" i="0" u="none" strike="noStrike">
                          <a:solidFill>
                            <a:srgbClr val="000000"/>
                          </a:solidFill>
                          <a:effectLst/>
                          <a:latin typeface="Comic Sans MS"/>
                        </a:rPr>
                        <a:t>GOD IS GOOD </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7</a:t>
                      </a:r>
                    </a:p>
                  </a:txBody>
                  <a:tcPr marL="9525" marR="9525" marT="9525" marB="0" anchor="ctr"/>
                </a:tc>
                <a:extLst>
                  <a:ext uri="{0D108BD9-81ED-4DB2-BD59-A6C34878D82A}">
                    <a16:rowId xmlns="" xmlns:a16="http://schemas.microsoft.com/office/drawing/2014/main" val="361142609"/>
                  </a:ext>
                </a:extLst>
              </a:tr>
              <a:tr h="135662">
                <a:tc>
                  <a:txBody>
                    <a:bodyPr/>
                    <a:lstStyle/>
                    <a:p>
                      <a:pPr algn="ctr" fontAlgn="ctr"/>
                      <a:r>
                        <a:rPr lang="en-US" sz="700" b="0" i="0" u="none" strike="noStrike">
                          <a:solidFill>
                            <a:srgbClr val="000000"/>
                          </a:solidFill>
                          <a:effectLst/>
                          <a:latin typeface="Comic Sans MS"/>
                        </a:rPr>
                        <a:t>41</a:t>
                      </a:r>
                    </a:p>
                  </a:txBody>
                  <a:tcPr marL="9525" marR="9525" marT="9525" marB="0" anchor="ctr"/>
                </a:tc>
                <a:tc>
                  <a:txBody>
                    <a:bodyPr/>
                    <a:lstStyle/>
                    <a:p>
                      <a:pPr algn="l" fontAlgn="ctr"/>
                      <a:r>
                        <a:rPr lang="en-US" sz="700" b="0" i="0" u="none" strike="noStrike">
                          <a:solidFill>
                            <a:srgbClr val="000000"/>
                          </a:solidFill>
                          <a:effectLst/>
                          <a:latin typeface="Comic Sans MS"/>
                        </a:rPr>
                        <a:t>HASKE LTD</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7</a:t>
                      </a:r>
                    </a:p>
                  </a:txBody>
                  <a:tcPr marL="9525" marR="9525" marT="9525" marB="0" anchor="ctr"/>
                </a:tc>
                <a:tc>
                  <a:txBody>
                    <a:bodyPr/>
                    <a:lstStyle/>
                    <a:p>
                      <a:pPr algn="ctr" fontAlgn="ctr"/>
                      <a:r>
                        <a:rPr lang="en-US" sz="700" b="0" i="0" u="none" strike="noStrike">
                          <a:solidFill>
                            <a:srgbClr val="000000"/>
                          </a:solidFill>
                          <a:effectLst/>
                          <a:latin typeface="Comic Sans MS"/>
                        </a:rPr>
                        <a:t>7</a:t>
                      </a:r>
                    </a:p>
                  </a:txBody>
                  <a:tcPr marL="9525" marR="9525" marT="9525" marB="0" anchor="ctr"/>
                </a:tc>
                <a:tc>
                  <a:txBody>
                    <a:bodyPr/>
                    <a:lstStyle/>
                    <a:p>
                      <a:pPr algn="ctr" fontAlgn="ctr"/>
                      <a:r>
                        <a:rPr lang="en-US" sz="700" b="0" i="0" u="none" strike="noStrike">
                          <a:solidFill>
                            <a:srgbClr val="000000"/>
                          </a:solidFill>
                          <a:effectLst/>
                          <a:latin typeface="Comic Sans MS"/>
                        </a:rPr>
                        <a:t>18</a:t>
                      </a:r>
                    </a:p>
                  </a:txBody>
                  <a:tcPr marL="9525" marR="9525" marT="9525" marB="0" anchor="ctr"/>
                </a:tc>
                <a:extLst>
                  <a:ext uri="{0D108BD9-81ED-4DB2-BD59-A6C34878D82A}">
                    <a16:rowId xmlns="" xmlns:a16="http://schemas.microsoft.com/office/drawing/2014/main" val="4179134138"/>
                  </a:ext>
                </a:extLst>
              </a:tr>
              <a:tr h="135662">
                <a:tc>
                  <a:txBody>
                    <a:bodyPr/>
                    <a:lstStyle/>
                    <a:p>
                      <a:pPr algn="ctr" fontAlgn="ctr"/>
                      <a:r>
                        <a:rPr lang="en-US" sz="700" b="0" i="0" u="none" strike="noStrike">
                          <a:solidFill>
                            <a:srgbClr val="000000"/>
                          </a:solidFill>
                          <a:effectLst/>
                          <a:latin typeface="Comic Sans MS"/>
                        </a:rPr>
                        <a:t>42</a:t>
                      </a:r>
                    </a:p>
                  </a:txBody>
                  <a:tcPr marL="9525" marR="9525" marT="9525" marB="0" anchor="ctr"/>
                </a:tc>
                <a:tc>
                  <a:txBody>
                    <a:bodyPr/>
                    <a:lstStyle/>
                    <a:p>
                      <a:pPr algn="l" fontAlgn="ctr"/>
                      <a:r>
                        <a:rPr lang="en-US" sz="700" b="0" i="0" u="none" strike="noStrike">
                          <a:solidFill>
                            <a:srgbClr val="000000"/>
                          </a:solidFill>
                          <a:effectLst/>
                          <a:latin typeface="Comic Sans MS"/>
                        </a:rPr>
                        <a:t>IMMOBILLIAR</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extLst>
                  <a:ext uri="{0D108BD9-81ED-4DB2-BD59-A6C34878D82A}">
                    <a16:rowId xmlns="" xmlns:a16="http://schemas.microsoft.com/office/drawing/2014/main" val="3682055286"/>
                  </a:ext>
                </a:extLst>
              </a:tr>
              <a:tr h="135662">
                <a:tc>
                  <a:txBody>
                    <a:bodyPr/>
                    <a:lstStyle/>
                    <a:p>
                      <a:pPr algn="ctr" fontAlgn="ctr"/>
                      <a:r>
                        <a:rPr lang="en-US" sz="700" b="0" i="0" u="none" strike="noStrike">
                          <a:solidFill>
                            <a:srgbClr val="000000"/>
                          </a:solidFill>
                          <a:effectLst/>
                          <a:latin typeface="Comic Sans MS"/>
                        </a:rPr>
                        <a:t>43</a:t>
                      </a:r>
                    </a:p>
                  </a:txBody>
                  <a:tcPr marL="9525" marR="9525" marT="9525" marB="0" anchor="ctr"/>
                </a:tc>
                <a:tc>
                  <a:txBody>
                    <a:bodyPr/>
                    <a:lstStyle/>
                    <a:p>
                      <a:pPr algn="l" fontAlgn="ctr"/>
                      <a:r>
                        <a:rPr lang="en-US" sz="700" b="0" i="0" u="none" strike="noStrike">
                          <a:solidFill>
                            <a:srgbClr val="000000"/>
                          </a:solidFill>
                          <a:effectLst/>
                          <a:latin typeface="Comic Sans MS"/>
                        </a:rPr>
                        <a:t>IMO TRAVELS</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5</a:t>
                      </a:r>
                    </a:p>
                  </a:txBody>
                  <a:tcPr marL="9525" marR="9525" marT="9525" marB="0" anchor="ctr"/>
                </a:tc>
                <a:tc>
                  <a:txBody>
                    <a:bodyPr/>
                    <a:lstStyle/>
                    <a:p>
                      <a:pPr algn="ctr" fontAlgn="ctr"/>
                      <a:r>
                        <a:rPr lang="en-US" sz="700" b="0" i="0" u="none" strike="noStrike">
                          <a:solidFill>
                            <a:srgbClr val="000000"/>
                          </a:solidFill>
                          <a:effectLst/>
                          <a:latin typeface="Comic Sans MS"/>
                        </a:rPr>
                        <a:t>5</a:t>
                      </a:r>
                    </a:p>
                  </a:txBody>
                  <a:tcPr marL="9525" marR="9525" marT="9525" marB="0" anchor="ctr"/>
                </a:tc>
                <a:tc>
                  <a:txBody>
                    <a:bodyPr/>
                    <a:lstStyle/>
                    <a:p>
                      <a:pPr algn="ctr" fontAlgn="ctr"/>
                      <a:r>
                        <a:rPr lang="en-US" sz="700" b="0" i="0" u="none" strike="noStrike">
                          <a:solidFill>
                            <a:srgbClr val="000000"/>
                          </a:solidFill>
                          <a:effectLst/>
                          <a:latin typeface="Comic Sans MS"/>
                        </a:rPr>
                        <a:t>9</a:t>
                      </a:r>
                    </a:p>
                  </a:txBody>
                  <a:tcPr marL="9525" marR="9525" marT="9525" marB="0" anchor="ctr"/>
                </a:tc>
                <a:extLst>
                  <a:ext uri="{0D108BD9-81ED-4DB2-BD59-A6C34878D82A}">
                    <a16:rowId xmlns="" xmlns:a16="http://schemas.microsoft.com/office/drawing/2014/main" val="2032775540"/>
                  </a:ext>
                </a:extLst>
              </a:tr>
              <a:tr h="135662">
                <a:tc>
                  <a:txBody>
                    <a:bodyPr/>
                    <a:lstStyle/>
                    <a:p>
                      <a:pPr algn="ctr" fontAlgn="ctr"/>
                      <a:r>
                        <a:rPr lang="en-US" sz="700" b="0" i="0" u="none" strike="noStrike">
                          <a:solidFill>
                            <a:srgbClr val="000000"/>
                          </a:solidFill>
                          <a:effectLst/>
                          <a:latin typeface="Comic Sans MS"/>
                        </a:rPr>
                        <a:t>44</a:t>
                      </a:r>
                    </a:p>
                  </a:txBody>
                  <a:tcPr marL="9525" marR="9525" marT="9525" marB="0" anchor="ctr"/>
                </a:tc>
                <a:tc>
                  <a:txBody>
                    <a:bodyPr/>
                    <a:lstStyle/>
                    <a:p>
                      <a:pPr algn="l" fontAlgn="ctr"/>
                      <a:r>
                        <a:rPr lang="en-US" sz="700" b="0" i="0" u="none" strike="noStrike">
                          <a:solidFill>
                            <a:srgbClr val="000000"/>
                          </a:solidFill>
                          <a:effectLst/>
                          <a:latin typeface="Comic Sans MS"/>
                        </a:rPr>
                        <a:t>KADUNA LINE</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14</a:t>
                      </a:r>
                    </a:p>
                  </a:txBody>
                  <a:tcPr marL="9525" marR="9525" marT="9525" marB="0" anchor="ctr"/>
                </a:tc>
                <a:tc>
                  <a:txBody>
                    <a:bodyPr/>
                    <a:lstStyle/>
                    <a:p>
                      <a:pPr algn="ctr" fontAlgn="ctr"/>
                      <a:r>
                        <a:rPr lang="en-US" sz="700" b="0" i="0" u="none" strike="noStrike">
                          <a:solidFill>
                            <a:srgbClr val="000000"/>
                          </a:solidFill>
                          <a:effectLst/>
                          <a:latin typeface="Comic Sans MS"/>
                        </a:rPr>
                        <a:t>14</a:t>
                      </a:r>
                    </a:p>
                  </a:txBody>
                  <a:tcPr marL="9525" marR="9525" marT="9525" marB="0" anchor="ctr"/>
                </a:tc>
                <a:tc>
                  <a:txBody>
                    <a:bodyPr/>
                    <a:lstStyle/>
                    <a:p>
                      <a:pPr algn="ctr" fontAlgn="ctr"/>
                      <a:r>
                        <a:rPr lang="en-US" sz="700" b="0" i="0" u="none" strike="noStrike">
                          <a:solidFill>
                            <a:srgbClr val="000000"/>
                          </a:solidFill>
                          <a:effectLst/>
                          <a:latin typeface="Comic Sans MS"/>
                        </a:rPr>
                        <a:t>19</a:t>
                      </a:r>
                    </a:p>
                  </a:txBody>
                  <a:tcPr marL="9525" marR="9525" marT="9525" marB="0" anchor="ctr"/>
                </a:tc>
                <a:extLst>
                  <a:ext uri="{0D108BD9-81ED-4DB2-BD59-A6C34878D82A}">
                    <a16:rowId xmlns="" xmlns:a16="http://schemas.microsoft.com/office/drawing/2014/main" val="3857908657"/>
                  </a:ext>
                </a:extLst>
              </a:tr>
              <a:tr h="135662">
                <a:tc>
                  <a:txBody>
                    <a:bodyPr/>
                    <a:lstStyle/>
                    <a:p>
                      <a:pPr algn="ctr" fontAlgn="ctr"/>
                      <a:r>
                        <a:rPr lang="en-US" sz="700" b="0" i="0" u="none" strike="noStrike">
                          <a:solidFill>
                            <a:srgbClr val="000000"/>
                          </a:solidFill>
                          <a:effectLst/>
                          <a:latin typeface="Comic Sans MS"/>
                        </a:rPr>
                        <a:t>45</a:t>
                      </a:r>
                    </a:p>
                  </a:txBody>
                  <a:tcPr marL="9525" marR="9525" marT="9525" marB="0" anchor="ctr"/>
                </a:tc>
                <a:tc>
                  <a:txBody>
                    <a:bodyPr/>
                    <a:lstStyle/>
                    <a:p>
                      <a:pPr algn="l" fontAlgn="ctr"/>
                      <a:r>
                        <a:rPr lang="en-US" sz="700" b="0" i="0" u="none" strike="noStrike">
                          <a:solidFill>
                            <a:srgbClr val="000000"/>
                          </a:solidFill>
                          <a:effectLst/>
                          <a:latin typeface="Comic Sans MS"/>
                        </a:rPr>
                        <a:t>NASARAWA</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7</a:t>
                      </a:r>
                    </a:p>
                  </a:txBody>
                  <a:tcPr marL="9525" marR="9525" marT="9525" marB="0" anchor="ctr"/>
                </a:tc>
                <a:tc>
                  <a:txBody>
                    <a:bodyPr/>
                    <a:lstStyle/>
                    <a:p>
                      <a:pPr algn="ctr" fontAlgn="ctr"/>
                      <a:r>
                        <a:rPr lang="en-US" sz="700" b="0" i="0" u="none" strike="noStrike">
                          <a:solidFill>
                            <a:srgbClr val="000000"/>
                          </a:solidFill>
                          <a:effectLst/>
                          <a:latin typeface="Comic Sans MS"/>
                        </a:rPr>
                        <a:t>7</a:t>
                      </a:r>
                    </a:p>
                  </a:txBody>
                  <a:tcPr marL="9525" marR="9525" marT="9525" marB="0" anchor="ctr"/>
                </a:tc>
                <a:tc>
                  <a:txBody>
                    <a:bodyPr/>
                    <a:lstStyle/>
                    <a:p>
                      <a:pPr algn="ctr" fontAlgn="ctr"/>
                      <a:r>
                        <a:rPr lang="en-US" sz="700" b="0" i="0" u="none" strike="noStrike">
                          <a:solidFill>
                            <a:srgbClr val="000000"/>
                          </a:solidFill>
                          <a:effectLst/>
                          <a:latin typeface="Comic Sans MS"/>
                        </a:rPr>
                        <a:t>18</a:t>
                      </a:r>
                    </a:p>
                  </a:txBody>
                  <a:tcPr marL="9525" marR="9525" marT="9525" marB="0" anchor="ctr"/>
                </a:tc>
                <a:extLst>
                  <a:ext uri="{0D108BD9-81ED-4DB2-BD59-A6C34878D82A}">
                    <a16:rowId xmlns="" xmlns:a16="http://schemas.microsoft.com/office/drawing/2014/main" val="2334103818"/>
                  </a:ext>
                </a:extLst>
              </a:tr>
              <a:tr h="135662">
                <a:tc>
                  <a:txBody>
                    <a:bodyPr/>
                    <a:lstStyle/>
                    <a:p>
                      <a:pPr algn="ctr" fontAlgn="ctr"/>
                      <a:r>
                        <a:rPr lang="en-US" sz="700" b="0" i="0" u="none" strike="noStrike">
                          <a:solidFill>
                            <a:srgbClr val="000000"/>
                          </a:solidFill>
                          <a:effectLst/>
                          <a:latin typeface="Comic Sans MS"/>
                        </a:rPr>
                        <a:t>46</a:t>
                      </a:r>
                    </a:p>
                  </a:txBody>
                  <a:tcPr marL="9525" marR="9525" marT="9525" marB="0" anchor="ctr"/>
                </a:tc>
                <a:tc>
                  <a:txBody>
                    <a:bodyPr/>
                    <a:lstStyle/>
                    <a:p>
                      <a:pPr algn="l" fontAlgn="ctr"/>
                      <a:r>
                        <a:rPr lang="en-US" sz="700" b="0" i="0" u="none" strike="noStrike">
                          <a:solidFill>
                            <a:srgbClr val="000000"/>
                          </a:solidFill>
                          <a:effectLst/>
                          <a:latin typeface="Comic Sans MS"/>
                        </a:rPr>
                        <a:t>NATIONAL ASSEMBLY</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25</a:t>
                      </a:r>
                    </a:p>
                  </a:txBody>
                  <a:tcPr marL="9525" marR="9525" marT="9525" marB="0" anchor="ctr"/>
                </a:tc>
                <a:extLst>
                  <a:ext uri="{0D108BD9-81ED-4DB2-BD59-A6C34878D82A}">
                    <a16:rowId xmlns="" xmlns:a16="http://schemas.microsoft.com/office/drawing/2014/main" val="3400163196"/>
                  </a:ext>
                </a:extLst>
              </a:tr>
              <a:tr h="135662">
                <a:tc>
                  <a:txBody>
                    <a:bodyPr/>
                    <a:lstStyle/>
                    <a:p>
                      <a:pPr algn="ctr" fontAlgn="ctr"/>
                      <a:r>
                        <a:rPr lang="en-US" sz="700" b="0" i="0" u="none" strike="noStrike">
                          <a:solidFill>
                            <a:srgbClr val="000000"/>
                          </a:solidFill>
                          <a:effectLst/>
                          <a:latin typeface="Comic Sans MS"/>
                        </a:rPr>
                        <a:t>47</a:t>
                      </a:r>
                    </a:p>
                  </a:txBody>
                  <a:tcPr marL="9525" marR="9525" marT="9525" marB="0" anchor="ctr"/>
                </a:tc>
                <a:tc>
                  <a:txBody>
                    <a:bodyPr/>
                    <a:lstStyle/>
                    <a:p>
                      <a:pPr algn="l" fontAlgn="ctr"/>
                      <a:r>
                        <a:rPr lang="en-US" sz="700" b="0" i="0" u="none" strike="noStrike">
                          <a:solidFill>
                            <a:srgbClr val="000000"/>
                          </a:solidFill>
                          <a:effectLst/>
                          <a:latin typeface="Comic Sans MS"/>
                        </a:rPr>
                        <a:t>NNAMDI AZIKIWE UNIERSITY AWKA</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9</a:t>
                      </a:r>
                    </a:p>
                  </a:txBody>
                  <a:tcPr marL="9525" marR="9525" marT="9525" marB="0" anchor="ctr"/>
                </a:tc>
                <a:extLst>
                  <a:ext uri="{0D108BD9-81ED-4DB2-BD59-A6C34878D82A}">
                    <a16:rowId xmlns="" xmlns:a16="http://schemas.microsoft.com/office/drawing/2014/main" val="52730060"/>
                  </a:ext>
                </a:extLst>
              </a:tr>
              <a:tr h="135662">
                <a:tc>
                  <a:txBody>
                    <a:bodyPr/>
                    <a:lstStyle/>
                    <a:p>
                      <a:pPr algn="ctr" fontAlgn="ctr"/>
                      <a:r>
                        <a:rPr lang="en-US" sz="700" b="0" i="0" u="none" strike="noStrike">
                          <a:solidFill>
                            <a:srgbClr val="000000"/>
                          </a:solidFill>
                          <a:effectLst/>
                          <a:latin typeface="Comic Sans MS"/>
                        </a:rPr>
                        <a:t>48</a:t>
                      </a:r>
                    </a:p>
                  </a:txBody>
                  <a:tcPr marL="9525" marR="9525" marT="9525" marB="0" anchor="ctr"/>
                </a:tc>
                <a:tc>
                  <a:txBody>
                    <a:bodyPr/>
                    <a:lstStyle/>
                    <a:p>
                      <a:pPr algn="l" fontAlgn="ctr"/>
                      <a:r>
                        <a:rPr lang="en-US" sz="700" b="0" i="0" u="none" strike="noStrike">
                          <a:solidFill>
                            <a:srgbClr val="000000"/>
                          </a:solidFill>
                          <a:effectLst/>
                          <a:latin typeface="Comic Sans MS"/>
                        </a:rPr>
                        <a:t>NUPENG</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extLst>
                  <a:ext uri="{0D108BD9-81ED-4DB2-BD59-A6C34878D82A}">
                    <a16:rowId xmlns="" xmlns:a16="http://schemas.microsoft.com/office/drawing/2014/main" val="3343492666"/>
                  </a:ext>
                </a:extLst>
              </a:tr>
              <a:tr h="135662">
                <a:tc>
                  <a:txBody>
                    <a:bodyPr/>
                    <a:lstStyle/>
                    <a:p>
                      <a:pPr algn="ctr" fontAlgn="ctr"/>
                      <a:r>
                        <a:rPr lang="en-US" sz="700" b="0" i="0" u="none" strike="noStrike">
                          <a:solidFill>
                            <a:srgbClr val="000000"/>
                          </a:solidFill>
                          <a:effectLst/>
                          <a:latin typeface="Comic Sans MS"/>
                        </a:rPr>
                        <a:t>49</a:t>
                      </a:r>
                    </a:p>
                  </a:txBody>
                  <a:tcPr marL="9525" marR="9525" marT="9525" marB="0" anchor="ctr"/>
                </a:tc>
                <a:tc>
                  <a:txBody>
                    <a:bodyPr/>
                    <a:lstStyle/>
                    <a:p>
                      <a:pPr algn="l" fontAlgn="ctr"/>
                      <a:r>
                        <a:rPr lang="en-US" sz="700" b="0" i="0" u="none" strike="noStrike">
                          <a:solidFill>
                            <a:srgbClr val="000000"/>
                          </a:solidFill>
                          <a:effectLst/>
                          <a:latin typeface="Comic Sans MS"/>
                        </a:rPr>
                        <a:t>NURTW</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8</a:t>
                      </a:r>
                    </a:p>
                  </a:txBody>
                  <a:tcPr marL="9525" marR="9525" marT="9525" marB="0" anchor="ctr"/>
                </a:tc>
                <a:extLst>
                  <a:ext uri="{0D108BD9-81ED-4DB2-BD59-A6C34878D82A}">
                    <a16:rowId xmlns="" xmlns:a16="http://schemas.microsoft.com/office/drawing/2014/main" val="3959665672"/>
                  </a:ext>
                </a:extLst>
              </a:tr>
              <a:tr h="135662">
                <a:tc>
                  <a:txBody>
                    <a:bodyPr/>
                    <a:lstStyle/>
                    <a:p>
                      <a:pPr algn="ctr" fontAlgn="ctr"/>
                      <a:r>
                        <a:rPr lang="en-US" sz="700" b="0" i="0" u="none" strike="noStrike">
                          <a:solidFill>
                            <a:srgbClr val="000000"/>
                          </a:solidFill>
                          <a:effectLst/>
                          <a:latin typeface="Comic Sans MS"/>
                        </a:rPr>
                        <a:t>50</a:t>
                      </a:r>
                    </a:p>
                  </a:txBody>
                  <a:tcPr marL="9525" marR="9525" marT="9525" marB="0" anchor="ctr"/>
                </a:tc>
                <a:tc>
                  <a:txBody>
                    <a:bodyPr/>
                    <a:lstStyle/>
                    <a:p>
                      <a:pPr algn="l" fontAlgn="ctr"/>
                      <a:r>
                        <a:rPr lang="en-US" sz="700" b="0" i="0" u="none" strike="noStrike">
                          <a:solidFill>
                            <a:srgbClr val="000000"/>
                          </a:solidFill>
                          <a:effectLst/>
                          <a:latin typeface="Comic Sans MS"/>
                        </a:rPr>
                        <a:t>NYSC</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tc>
                  <a:txBody>
                    <a:bodyPr/>
                    <a:lstStyle/>
                    <a:p>
                      <a:pPr algn="ctr" fontAlgn="ctr"/>
                      <a:r>
                        <a:rPr lang="en-US" sz="700" b="0" i="0" u="none" strike="noStrike">
                          <a:solidFill>
                            <a:srgbClr val="000000"/>
                          </a:solidFill>
                          <a:effectLst/>
                          <a:latin typeface="Comic Sans MS"/>
                        </a:rPr>
                        <a:t>4</a:t>
                      </a:r>
                    </a:p>
                  </a:txBody>
                  <a:tcPr marL="9525" marR="9525" marT="9525" marB="0" anchor="ctr"/>
                </a:tc>
                <a:extLst>
                  <a:ext uri="{0D108BD9-81ED-4DB2-BD59-A6C34878D82A}">
                    <a16:rowId xmlns="" xmlns:a16="http://schemas.microsoft.com/office/drawing/2014/main" val="1897620795"/>
                  </a:ext>
                </a:extLst>
              </a:tr>
              <a:tr h="135662">
                <a:tc>
                  <a:txBody>
                    <a:bodyPr/>
                    <a:lstStyle/>
                    <a:p>
                      <a:pPr algn="ctr" fontAlgn="ctr"/>
                      <a:r>
                        <a:rPr lang="en-US" sz="700" b="0" i="0" u="none" strike="noStrike">
                          <a:solidFill>
                            <a:srgbClr val="000000"/>
                          </a:solidFill>
                          <a:effectLst/>
                          <a:latin typeface="Comic Sans MS"/>
                        </a:rPr>
                        <a:t>51</a:t>
                      </a:r>
                    </a:p>
                  </a:txBody>
                  <a:tcPr marL="9525" marR="9525" marT="9525" marB="0" anchor="ctr"/>
                </a:tc>
                <a:tc>
                  <a:txBody>
                    <a:bodyPr/>
                    <a:lstStyle/>
                    <a:p>
                      <a:pPr algn="l" fontAlgn="ctr"/>
                      <a:r>
                        <a:rPr lang="en-US" sz="700" b="0" i="0" u="none" strike="noStrike">
                          <a:solidFill>
                            <a:srgbClr val="000000"/>
                          </a:solidFill>
                          <a:effectLst/>
                          <a:latin typeface="Comic Sans MS"/>
                        </a:rPr>
                        <a:t>OYSWMS</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3</a:t>
                      </a:r>
                    </a:p>
                  </a:txBody>
                  <a:tcPr marL="9525" marR="9525" marT="9525" marB="0" anchor="ctr"/>
                </a:tc>
                <a:extLst>
                  <a:ext uri="{0D108BD9-81ED-4DB2-BD59-A6C34878D82A}">
                    <a16:rowId xmlns="" xmlns:a16="http://schemas.microsoft.com/office/drawing/2014/main" val="1850224350"/>
                  </a:ext>
                </a:extLst>
              </a:tr>
              <a:tr h="135662">
                <a:tc>
                  <a:txBody>
                    <a:bodyPr/>
                    <a:lstStyle/>
                    <a:p>
                      <a:pPr algn="ctr" fontAlgn="ctr"/>
                      <a:r>
                        <a:rPr lang="en-US" sz="700" b="0" i="0" u="none" strike="noStrike">
                          <a:solidFill>
                            <a:srgbClr val="000000"/>
                          </a:solidFill>
                          <a:effectLst/>
                          <a:latin typeface="Comic Sans MS"/>
                        </a:rPr>
                        <a:t>52</a:t>
                      </a:r>
                    </a:p>
                  </a:txBody>
                  <a:tcPr marL="9525" marR="9525" marT="9525" marB="0" anchor="ctr"/>
                </a:tc>
                <a:tc>
                  <a:txBody>
                    <a:bodyPr/>
                    <a:lstStyle/>
                    <a:p>
                      <a:pPr algn="l" fontAlgn="ctr"/>
                      <a:r>
                        <a:rPr lang="en-US" sz="700" b="0" i="0" u="none" strike="noStrike">
                          <a:solidFill>
                            <a:srgbClr val="000000"/>
                          </a:solidFill>
                          <a:effectLst/>
                          <a:latin typeface="Comic Sans MS"/>
                        </a:rPr>
                        <a:t>ROMCHI</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11</a:t>
                      </a:r>
                    </a:p>
                  </a:txBody>
                  <a:tcPr marL="9525" marR="9525" marT="9525" marB="0" anchor="ctr"/>
                </a:tc>
                <a:tc>
                  <a:txBody>
                    <a:bodyPr/>
                    <a:lstStyle/>
                    <a:p>
                      <a:pPr algn="ctr" fontAlgn="ctr"/>
                      <a:r>
                        <a:rPr lang="en-US" sz="700" b="0" i="0" u="none" strike="noStrike">
                          <a:solidFill>
                            <a:srgbClr val="000000"/>
                          </a:solidFill>
                          <a:effectLst/>
                          <a:latin typeface="Comic Sans MS"/>
                        </a:rPr>
                        <a:t>11</a:t>
                      </a:r>
                    </a:p>
                  </a:txBody>
                  <a:tcPr marL="9525" marR="9525" marT="9525" marB="0" anchor="ctr"/>
                </a:tc>
                <a:tc>
                  <a:txBody>
                    <a:bodyPr/>
                    <a:lstStyle/>
                    <a:p>
                      <a:pPr algn="ctr" fontAlgn="ctr"/>
                      <a:r>
                        <a:rPr lang="en-US" sz="700" b="0" i="0" u="none" strike="noStrike">
                          <a:solidFill>
                            <a:srgbClr val="000000"/>
                          </a:solidFill>
                          <a:effectLst/>
                          <a:latin typeface="Comic Sans MS"/>
                        </a:rPr>
                        <a:t>14</a:t>
                      </a:r>
                    </a:p>
                  </a:txBody>
                  <a:tcPr marL="9525" marR="9525" marT="9525" marB="0" anchor="ctr"/>
                </a:tc>
                <a:extLst>
                  <a:ext uri="{0D108BD9-81ED-4DB2-BD59-A6C34878D82A}">
                    <a16:rowId xmlns="" xmlns:a16="http://schemas.microsoft.com/office/drawing/2014/main" val="3394275009"/>
                  </a:ext>
                </a:extLst>
              </a:tr>
              <a:tr h="135662">
                <a:tc>
                  <a:txBody>
                    <a:bodyPr/>
                    <a:lstStyle/>
                    <a:p>
                      <a:pPr algn="ctr" fontAlgn="ctr"/>
                      <a:r>
                        <a:rPr lang="en-US" sz="700" b="0" i="0" u="none" strike="noStrike">
                          <a:solidFill>
                            <a:srgbClr val="000000"/>
                          </a:solidFill>
                          <a:effectLst/>
                          <a:latin typeface="Comic Sans MS"/>
                        </a:rPr>
                        <a:t>53</a:t>
                      </a:r>
                    </a:p>
                  </a:txBody>
                  <a:tcPr marL="9525" marR="9525" marT="9525" marB="0" anchor="ctr"/>
                </a:tc>
                <a:tc>
                  <a:txBody>
                    <a:bodyPr/>
                    <a:lstStyle/>
                    <a:p>
                      <a:pPr algn="l" fontAlgn="ctr"/>
                      <a:r>
                        <a:rPr lang="en-US" sz="700" b="0" i="0" u="none" strike="noStrike">
                          <a:solidFill>
                            <a:srgbClr val="000000"/>
                          </a:solidFill>
                          <a:effectLst/>
                          <a:latin typeface="Comic Sans MS"/>
                        </a:rPr>
                        <a:t>SEACO</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2</a:t>
                      </a:r>
                    </a:p>
                  </a:txBody>
                  <a:tcPr marL="9525" marR="9525" marT="9525" marB="0" anchor="ctr"/>
                </a:tc>
                <a:extLst>
                  <a:ext uri="{0D108BD9-81ED-4DB2-BD59-A6C34878D82A}">
                    <a16:rowId xmlns="" xmlns:a16="http://schemas.microsoft.com/office/drawing/2014/main" val="3047016924"/>
                  </a:ext>
                </a:extLst>
              </a:tr>
              <a:tr h="135662">
                <a:tc>
                  <a:txBody>
                    <a:bodyPr/>
                    <a:lstStyle/>
                    <a:p>
                      <a:pPr algn="ctr" fontAlgn="ctr"/>
                      <a:r>
                        <a:rPr lang="en-US" sz="700" b="0" i="0" u="none" strike="noStrike">
                          <a:solidFill>
                            <a:srgbClr val="000000"/>
                          </a:solidFill>
                          <a:effectLst/>
                          <a:latin typeface="Comic Sans MS"/>
                        </a:rPr>
                        <a:t>54</a:t>
                      </a:r>
                    </a:p>
                  </a:txBody>
                  <a:tcPr marL="9525" marR="9525" marT="9525" marB="0" anchor="ctr"/>
                </a:tc>
                <a:tc>
                  <a:txBody>
                    <a:bodyPr/>
                    <a:lstStyle/>
                    <a:p>
                      <a:pPr algn="l" fontAlgn="ctr"/>
                      <a:r>
                        <a:rPr lang="en-US" sz="700" b="0" i="0" u="none" strike="noStrike">
                          <a:solidFill>
                            <a:srgbClr val="000000"/>
                          </a:solidFill>
                          <a:effectLst/>
                          <a:latin typeface="Comic Sans MS"/>
                        </a:rPr>
                        <a:t>SESAM WATER/ NA</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3</a:t>
                      </a:r>
                    </a:p>
                  </a:txBody>
                  <a:tcPr marL="9525" marR="9525" marT="9525" marB="0" anchor="ctr"/>
                </a:tc>
                <a:tc>
                  <a:txBody>
                    <a:bodyPr/>
                    <a:lstStyle/>
                    <a:p>
                      <a:pPr algn="ctr" fontAlgn="ctr"/>
                      <a:r>
                        <a:rPr lang="en-US" sz="700" b="0" i="0" u="none" strike="noStrike">
                          <a:solidFill>
                            <a:srgbClr val="000000"/>
                          </a:solidFill>
                          <a:effectLst/>
                          <a:latin typeface="Comic Sans MS"/>
                        </a:rPr>
                        <a:t>3</a:t>
                      </a:r>
                    </a:p>
                  </a:txBody>
                  <a:tcPr marL="9525" marR="9525" marT="9525" marB="0" anchor="ctr"/>
                </a:tc>
                <a:tc>
                  <a:txBody>
                    <a:bodyPr/>
                    <a:lstStyle/>
                    <a:p>
                      <a:pPr algn="ctr" fontAlgn="ctr"/>
                      <a:r>
                        <a:rPr lang="en-US" sz="700" b="0" i="0" u="none" strike="noStrike">
                          <a:solidFill>
                            <a:srgbClr val="000000"/>
                          </a:solidFill>
                          <a:effectLst/>
                          <a:latin typeface="Comic Sans MS"/>
                        </a:rPr>
                        <a:t>5</a:t>
                      </a:r>
                    </a:p>
                  </a:txBody>
                  <a:tcPr marL="9525" marR="9525" marT="9525" marB="0" anchor="ctr"/>
                </a:tc>
                <a:extLst>
                  <a:ext uri="{0D108BD9-81ED-4DB2-BD59-A6C34878D82A}">
                    <a16:rowId xmlns="" xmlns:a16="http://schemas.microsoft.com/office/drawing/2014/main" val="1564370650"/>
                  </a:ext>
                </a:extLst>
              </a:tr>
              <a:tr h="135662">
                <a:tc>
                  <a:txBody>
                    <a:bodyPr/>
                    <a:lstStyle/>
                    <a:p>
                      <a:pPr algn="ctr" fontAlgn="ctr"/>
                      <a:r>
                        <a:rPr lang="en-US" sz="700" b="0" i="0" u="none" strike="noStrike">
                          <a:solidFill>
                            <a:srgbClr val="000000"/>
                          </a:solidFill>
                          <a:effectLst/>
                          <a:latin typeface="Comic Sans MS"/>
                        </a:rPr>
                        <a:t>55</a:t>
                      </a:r>
                    </a:p>
                  </a:txBody>
                  <a:tcPr marL="9525" marR="9525" marT="9525" marB="0" anchor="ctr"/>
                </a:tc>
                <a:tc>
                  <a:txBody>
                    <a:bodyPr/>
                    <a:lstStyle/>
                    <a:p>
                      <a:pPr algn="l" fontAlgn="ctr"/>
                      <a:r>
                        <a:rPr lang="en-US" sz="700" b="0" i="0" u="none" strike="noStrike">
                          <a:solidFill>
                            <a:srgbClr val="000000"/>
                          </a:solidFill>
                          <a:effectLst/>
                          <a:latin typeface="Comic Sans MS"/>
                        </a:rPr>
                        <a:t>SOLUDERO/MOST COMPANY</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dirty="0">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8</a:t>
                      </a:r>
                    </a:p>
                  </a:txBody>
                  <a:tcPr marL="9525" marR="9525" marT="9525" marB="0" anchor="ctr"/>
                </a:tc>
                <a:tc>
                  <a:txBody>
                    <a:bodyPr/>
                    <a:lstStyle/>
                    <a:p>
                      <a:pPr algn="ctr" fontAlgn="ctr"/>
                      <a:r>
                        <a:rPr lang="en-US" sz="700" b="0" i="0" u="none" strike="noStrike">
                          <a:solidFill>
                            <a:srgbClr val="000000"/>
                          </a:solidFill>
                          <a:effectLst/>
                          <a:latin typeface="Comic Sans MS"/>
                        </a:rPr>
                        <a:t>8</a:t>
                      </a:r>
                    </a:p>
                  </a:txBody>
                  <a:tcPr marL="9525" marR="9525" marT="9525" marB="0" anchor="ctr"/>
                </a:tc>
                <a:tc>
                  <a:txBody>
                    <a:bodyPr/>
                    <a:lstStyle/>
                    <a:p>
                      <a:pPr algn="ctr" fontAlgn="ctr"/>
                      <a:r>
                        <a:rPr lang="en-US" sz="700" b="0" i="0" u="none" strike="noStrike">
                          <a:solidFill>
                            <a:srgbClr val="000000"/>
                          </a:solidFill>
                          <a:effectLst/>
                          <a:latin typeface="Comic Sans MS"/>
                        </a:rPr>
                        <a:t>8</a:t>
                      </a:r>
                    </a:p>
                  </a:txBody>
                  <a:tcPr marL="9525" marR="9525" marT="9525" marB="0" anchor="ctr"/>
                </a:tc>
                <a:extLst>
                  <a:ext uri="{0D108BD9-81ED-4DB2-BD59-A6C34878D82A}">
                    <a16:rowId xmlns="" xmlns:a16="http://schemas.microsoft.com/office/drawing/2014/main" val="3534428707"/>
                  </a:ext>
                </a:extLst>
              </a:tr>
              <a:tr h="135662">
                <a:tc>
                  <a:txBody>
                    <a:bodyPr/>
                    <a:lstStyle/>
                    <a:p>
                      <a:pPr algn="ctr" fontAlgn="ctr"/>
                      <a:r>
                        <a:rPr lang="en-US" sz="700" b="0" i="0" u="none" strike="noStrike">
                          <a:solidFill>
                            <a:srgbClr val="000000"/>
                          </a:solidFill>
                          <a:effectLst/>
                          <a:latin typeface="Comic Sans MS"/>
                        </a:rPr>
                        <a:t>56</a:t>
                      </a:r>
                    </a:p>
                  </a:txBody>
                  <a:tcPr marL="9525" marR="9525" marT="9525" marB="0" anchor="ctr"/>
                </a:tc>
                <a:tc>
                  <a:txBody>
                    <a:bodyPr/>
                    <a:lstStyle/>
                    <a:p>
                      <a:pPr algn="l" fontAlgn="ctr"/>
                      <a:r>
                        <a:rPr lang="en-US" sz="700" b="0" i="0" u="none" strike="noStrike">
                          <a:solidFill>
                            <a:srgbClr val="000000"/>
                          </a:solidFill>
                          <a:effectLst/>
                          <a:latin typeface="Comic Sans MS"/>
                        </a:rPr>
                        <a:t>WORLD NET GLOBAL  LOG</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extLst>
                  <a:ext uri="{0D108BD9-81ED-4DB2-BD59-A6C34878D82A}">
                    <a16:rowId xmlns="" xmlns:a16="http://schemas.microsoft.com/office/drawing/2014/main" val="1832142278"/>
                  </a:ext>
                </a:extLst>
              </a:tr>
              <a:tr h="135662">
                <a:tc>
                  <a:txBody>
                    <a:bodyPr/>
                    <a:lstStyle/>
                    <a:p>
                      <a:pPr algn="ctr" fontAlgn="ctr"/>
                      <a:r>
                        <a:rPr lang="en-US" sz="700" b="0" i="0" u="none" strike="noStrike">
                          <a:solidFill>
                            <a:srgbClr val="000000"/>
                          </a:solidFill>
                          <a:effectLst/>
                          <a:latin typeface="Comic Sans MS"/>
                        </a:rPr>
                        <a:t>57</a:t>
                      </a:r>
                    </a:p>
                  </a:txBody>
                  <a:tcPr marL="9525" marR="9525" marT="9525" marB="0" anchor="ctr"/>
                </a:tc>
                <a:tc>
                  <a:txBody>
                    <a:bodyPr/>
                    <a:lstStyle/>
                    <a:p>
                      <a:pPr algn="l" fontAlgn="ctr"/>
                      <a:r>
                        <a:rPr lang="en-US" sz="700" b="0" i="0" u="none" strike="noStrike">
                          <a:solidFill>
                            <a:srgbClr val="000000"/>
                          </a:solidFill>
                          <a:effectLst/>
                          <a:latin typeface="Comic Sans MS"/>
                        </a:rPr>
                        <a:t>ZAMFARA TRANSPORT</a:t>
                      </a:r>
                    </a:p>
                  </a:txBody>
                  <a:tcPr marL="9525" marR="9525" marT="9525" marB="0" anchor="ctr"/>
                </a:tc>
                <a:tc>
                  <a:txBody>
                    <a:bodyPr/>
                    <a:lstStyle/>
                    <a:p>
                      <a:pPr algn="ctr" fontAlgn="ctr"/>
                      <a:r>
                        <a:rPr lang="en-US" sz="700" b="0" i="0" u="none" strike="noStrike">
                          <a:solidFill>
                            <a:srgbClr val="000000"/>
                          </a:solidFill>
                          <a:effectLst/>
                          <a:latin typeface="Comic Sans MS"/>
                        </a:rPr>
                        <a:t>1</a:t>
                      </a:r>
                    </a:p>
                  </a:txBody>
                  <a:tcPr marL="9525" marR="9525" marT="9525" marB="0" anchor="ctr"/>
                </a:tc>
                <a:tc>
                  <a:txBody>
                    <a:bodyPr/>
                    <a:lstStyle/>
                    <a:p>
                      <a:pPr algn="ctr" fontAlgn="ctr"/>
                      <a:r>
                        <a:rPr lang="en-US" sz="700" b="0" i="0" u="none" strike="noStrike">
                          <a:solidFill>
                            <a:srgbClr val="000000"/>
                          </a:solidFill>
                          <a:effectLst/>
                          <a:latin typeface="Comic Sans MS"/>
                        </a:rPr>
                        <a:t>0</a:t>
                      </a:r>
                    </a:p>
                  </a:txBody>
                  <a:tcPr marL="9525" marR="9525" marT="9525" marB="0" anchor="ctr"/>
                </a:tc>
                <a:tc>
                  <a:txBody>
                    <a:bodyPr/>
                    <a:lstStyle/>
                    <a:p>
                      <a:pPr algn="ctr" fontAlgn="ctr"/>
                      <a:r>
                        <a:rPr lang="en-US" sz="700" b="0" i="0" u="none" strike="noStrike">
                          <a:solidFill>
                            <a:srgbClr val="000000"/>
                          </a:solidFill>
                          <a:effectLst/>
                          <a:latin typeface="Comic Sans MS"/>
                        </a:rPr>
                        <a:t>8</a:t>
                      </a:r>
                    </a:p>
                  </a:txBody>
                  <a:tcPr marL="9525" marR="9525" marT="9525" marB="0" anchor="ctr"/>
                </a:tc>
                <a:tc>
                  <a:txBody>
                    <a:bodyPr/>
                    <a:lstStyle/>
                    <a:p>
                      <a:pPr algn="ctr" fontAlgn="ctr"/>
                      <a:r>
                        <a:rPr lang="en-US" sz="700" b="0" i="0" u="none" strike="noStrike">
                          <a:solidFill>
                            <a:srgbClr val="000000"/>
                          </a:solidFill>
                          <a:effectLst/>
                          <a:latin typeface="Comic Sans MS"/>
                        </a:rPr>
                        <a:t>8</a:t>
                      </a:r>
                    </a:p>
                  </a:txBody>
                  <a:tcPr marL="9525" marR="9525" marT="9525" marB="0" anchor="ctr"/>
                </a:tc>
                <a:tc>
                  <a:txBody>
                    <a:bodyPr/>
                    <a:lstStyle/>
                    <a:p>
                      <a:pPr algn="ctr" fontAlgn="ctr"/>
                      <a:r>
                        <a:rPr lang="en-US" sz="700" b="0" i="0" u="none" strike="noStrike">
                          <a:solidFill>
                            <a:srgbClr val="000000"/>
                          </a:solidFill>
                          <a:effectLst/>
                          <a:latin typeface="Comic Sans MS"/>
                        </a:rPr>
                        <a:t>23</a:t>
                      </a:r>
                    </a:p>
                  </a:txBody>
                  <a:tcPr marL="9525" marR="9525" marT="9525" marB="0" anchor="ctr"/>
                </a:tc>
              </a:tr>
              <a:tr h="169446">
                <a:tc>
                  <a:txBody>
                    <a:bodyPr/>
                    <a:lstStyle/>
                    <a:p>
                      <a:pPr algn="l" fontAlgn="b"/>
                      <a:r>
                        <a:rPr lang="en-US" sz="1100" b="0" i="0" u="none" strike="noStrike">
                          <a:solidFill>
                            <a:srgbClr val="000000"/>
                          </a:solidFill>
                          <a:effectLst/>
                          <a:latin typeface="Calibri"/>
                        </a:rPr>
                        <a:t> </a:t>
                      </a:r>
                    </a:p>
                  </a:txBody>
                  <a:tcPr marL="9525" marR="9525" marT="9525" marB="0" anchor="b"/>
                </a:tc>
                <a:tc>
                  <a:txBody>
                    <a:bodyPr/>
                    <a:lstStyle/>
                    <a:p>
                      <a:pPr algn="l" fontAlgn="ctr"/>
                      <a:r>
                        <a:rPr lang="en-US" sz="700" b="0" i="0" u="none" strike="noStrike">
                          <a:solidFill>
                            <a:srgbClr val="000000"/>
                          </a:solidFill>
                          <a:effectLst/>
                          <a:latin typeface="Comic Sans MS"/>
                        </a:rPr>
                        <a:t>TOTAL</a:t>
                      </a:r>
                    </a:p>
                  </a:txBody>
                  <a:tcPr marL="9525" marR="9525" marT="9525" marB="0" anchor="ctr"/>
                </a:tc>
                <a:tc>
                  <a:txBody>
                    <a:bodyPr/>
                    <a:lstStyle/>
                    <a:p>
                      <a:pPr algn="ctr" fontAlgn="ctr"/>
                      <a:r>
                        <a:rPr lang="en-US" sz="700" b="0" i="0" u="none" strike="noStrike">
                          <a:solidFill>
                            <a:srgbClr val="000000"/>
                          </a:solidFill>
                          <a:effectLst/>
                          <a:latin typeface="Comic Sans MS"/>
                        </a:rPr>
                        <a:t>73</a:t>
                      </a:r>
                    </a:p>
                  </a:txBody>
                  <a:tcPr marL="9525" marR="9525" marT="9525" marB="0" anchor="ctr"/>
                </a:tc>
                <a:tc>
                  <a:txBody>
                    <a:bodyPr/>
                    <a:lstStyle/>
                    <a:p>
                      <a:pPr algn="ctr" fontAlgn="ctr"/>
                      <a:r>
                        <a:rPr lang="en-US" sz="700" b="0" i="0" u="none" strike="noStrike">
                          <a:solidFill>
                            <a:srgbClr val="000000"/>
                          </a:solidFill>
                          <a:effectLst/>
                          <a:latin typeface="Comic Sans MS"/>
                        </a:rPr>
                        <a:t>90</a:t>
                      </a:r>
                    </a:p>
                  </a:txBody>
                  <a:tcPr marL="9525" marR="9525" marT="9525" marB="0" anchor="ctr"/>
                </a:tc>
                <a:tc>
                  <a:txBody>
                    <a:bodyPr/>
                    <a:lstStyle/>
                    <a:p>
                      <a:pPr algn="ctr" fontAlgn="ctr"/>
                      <a:r>
                        <a:rPr lang="en-US" sz="700" b="0" i="0" u="none" strike="noStrike">
                          <a:solidFill>
                            <a:srgbClr val="000000"/>
                          </a:solidFill>
                          <a:effectLst/>
                          <a:latin typeface="Comic Sans MS"/>
                        </a:rPr>
                        <a:t>442</a:t>
                      </a:r>
                    </a:p>
                  </a:txBody>
                  <a:tcPr marL="9525" marR="9525" marT="9525" marB="0" anchor="ctr"/>
                </a:tc>
                <a:tc>
                  <a:txBody>
                    <a:bodyPr/>
                    <a:lstStyle/>
                    <a:p>
                      <a:pPr algn="ctr" fontAlgn="ctr"/>
                      <a:r>
                        <a:rPr lang="en-US" sz="700" b="0" i="0" u="none" strike="noStrike">
                          <a:solidFill>
                            <a:srgbClr val="000000"/>
                          </a:solidFill>
                          <a:effectLst/>
                          <a:latin typeface="Comic Sans MS"/>
                        </a:rPr>
                        <a:t>532</a:t>
                      </a:r>
                    </a:p>
                  </a:txBody>
                  <a:tcPr marL="9525" marR="9525" marT="9525" marB="0" anchor="ctr"/>
                </a:tc>
                <a:tc>
                  <a:txBody>
                    <a:bodyPr/>
                    <a:lstStyle/>
                    <a:p>
                      <a:pPr algn="ctr" fontAlgn="ctr"/>
                      <a:r>
                        <a:rPr lang="en-US" sz="700" b="0" i="0" u="none" strike="noStrike" dirty="0">
                          <a:solidFill>
                            <a:srgbClr val="000000"/>
                          </a:solidFill>
                          <a:effectLst/>
                          <a:latin typeface="Comic Sans MS"/>
                        </a:rPr>
                        <a:t>947</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33</a:t>
            </a:fld>
            <a:endParaRPr lang="en-US"/>
          </a:p>
        </p:txBody>
      </p:sp>
      <p:pic>
        <p:nvPicPr>
          <p:cNvPr id="5"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sp>
        <p:nvSpPr>
          <p:cNvPr id="6" name="TextBox 5"/>
          <p:cNvSpPr txBox="1"/>
          <p:nvPr/>
        </p:nvSpPr>
        <p:spPr>
          <a:xfrm>
            <a:off x="685800" y="152401"/>
            <a:ext cx="5410200" cy="276999"/>
          </a:xfrm>
          <a:prstGeom prst="rect">
            <a:avLst/>
          </a:prstGeom>
          <a:noFill/>
        </p:spPr>
        <p:txBody>
          <a:bodyPr wrap="square" rtlCol="0">
            <a:spAutoFit/>
          </a:bodyPr>
          <a:lstStyle/>
          <a:p>
            <a:r>
              <a:rPr lang="en-US" sz="1200" b="1" dirty="0">
                <a:latin typeface="Comic Sans MS" pitchFamily="66" charset="0"/>
              </a:rPr>
              <a:t>Chart 15</a:t>
            </a:r>
            <a:r>
              <a:rPr lang="en-US" sz="1200" dirty="0">
                <a:latin typeface="Comic Sans MS" pitchFamily="66" charset="0"/>
              </a:rPr>
              <a:t>: Summary Of RTC Involving Fleet Operators</a:t>
            </a:r>
          </a:p>
        </p:txBody>
      </p:sp>
      <p:graphicFrame>
        <p:nvGraphicFramePr>
          <p:cNvPr id="8" name="Chart 7"/>
          <p:cNvGraphicFramePr>
            <a:graphicFrameLocks/>
          </p:cNvGraphicFramePr>
          <p:nvPr>
            <p:extLst>
              <p:ext uri="{D42A27DB-BD31-4B8C-83A1-F6EECF244321}">
                <p14:modId xmlns:p14="http://schemas.microsoft.com/office/powerpoint/2010/main" val="2226791247"/>
              </p:ext>
            </p:extLst>
          </p:nvPr>
        </p:nvGraphicFramePr>
        <p:xfrm>
          <a:off x="719667" y="609600"/>
          <a:ext cx="5743575" cy="8686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830166204"/>
              </p:ext>
            </p:extLst>
          </p:nvPr>
        </p:nvGraphicFramePr>
        <p:xfrm>
          <a:off x="381000" y="304801"/>
          <a:ext cx="5731510" cy="381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TextBox 4"/>
          <p:cNvSpPr txBox="1"/>
          <p:nvPr/>
        </p:nvSpPr>
        <p:spPr>
          <a:xfrm>
            <a:off x="457200" y="685801"/>
            <a:ext cx="2971800" cy="276999"/>
          </a:xfrm>
          <a:prstGeom prst="rect">
            <a:avLst/>
          </a:prstGeom>
          <a:noFill/>
        </p:spPr>
        <p:txBody>
          <a:bodyPr wrap="square" rtlCol="0">
            <a:spAutoFit/>
          </a:bodyPr>
          <a:lstStyle/>
          <a:p>
            <a:r>
              <a:rPr lang="en-US" sz="1200" b="1" dirty="0">
                <a:latin typeface="Comic Sans MS" pitchFamily="66" charset="0"/>
              </a:rPr>
              <a:t>Table 28</a:t>
            </a:r>
            <a:r>
              <a:rPr lang="en-US" sz="1200" dirty="0">
                <a:latin typeface="Comic Sans MS" pitchFamily="66" charset="0"/>
              </a:rPr>
              <a:t>: Corps Secretary Activities</a:t>
            </a:r>
          </a:p>
        </p:txBody>
      </p:sp>
      <p:sp>
        <p:nvSpPr>
          <p:cNvPr id="8" name="TextBox 7"/>
          <p:cNvSpPr txBox="1"/>
          <p:nvPr/>
        </p:nvSpPr>
        <p:spPr>
          <a:xfrm>
            <a:off x="990600" y="5146694"/>
            <a:ext cx="3124200" cy="276999"/>
          </a:xfrm>
          <a:prstGeom prst="rect">
            <a:avLst/>
          </a:prstGeom>
          <a:noFill/>
        </p:spPr>
        <p:txBody>
          <a:bodyPr wrap="square" rtlCol="0">
            <a:spAutoFit/>
          </a:bodyPr>
          <a:lstStyle/>
          <a:p>
            <a:r>
              <a:rPr lang="en-US" sz="1200" b="1" dirty="0">
                <a:effectLst>
                  <a:outerShdw blurRad="38100" dist="38100" dir="2700000" algn="tl">
                    <a:srgbClr val="000000">
                      <a:alpha val="43137"/>
                    </a:srgbClr>
                  </a:outerShdw>
                </a:effectLst>
                <a:latin typeface="Comic Sans MS" pitchFamily="66" charset="0"/>
              </a:rPr>
              <a:t>Chart 16: </a:t>
            </a:r>
            <a:r>
              <a:rPr lang="en-US" sz="1200" dirty="0">
                <a:latin typeface="Comic Sans MS" pitchFamily="66" charset="0"/>
              </a:rPr>
              <a:t>Corps Secretary Activities</a:t>
            </a:r>
          </a:p>
        </p:txBody>
      </p:sp>
      <p:sp>
        <p:nvSpPr>
          <p:cNvPr id="26" name="Footer Placeholder 25"/>
          <p:cNvSpPr>
            <a:spLocks noGrp="1"/>
          </p:cNvSpPr>
          <p:nvPr>
            <p:ph type="ftr" sz="quarter" idx="11"/>
          </p:nvPr>
        </p:nvSpPr>
        <p:spPr/>
        <p:txBody>
          <a:bodyPr/>
          <a:lstStyle/>
          <a:p>
            <a:r>
              <a:rPr lang="en-US"/>
              <a:t>FRSC Statistical Digest</a:t>
            </a:r>
          </a:p>
        </p:txBody>
      </p:sp>
      <p:sp>
        <p:nvSpPr>
          <p:cNvPr id="25" name="Slide Number Placeholder 24"/>
          <p:cNvSpPr>
            <a:spLocks noGrp="1"/>
          </p:cNvSpPr>
          <p:nvPr>
            <p:ph type="sldNum" sz="quarter" idx="12"/>
          </p:nvPr>
        </p:nvSpPr>
        <p:spPr/>
        <p:txBody>
          <a:bodyPr/>
          <a:lstStyle/>
          <a:p>
            <a:fld id="{E3F61258-AD20-49F9-B190-9552A83199C4}" type="slidenum">
              <a:rPr lang="en-US" smtClean="0"/>
              <a:pPr/>
              <a:t>34</a:t>
            </a:fld>
            <a:endParaRPr lang="en-US"/>
          </a:p>
        </p:txBody>
      </p:sp>
      <p:pic>
        <p:nvPicPr>
          <p:cNvPr id="14" name="Picture 2"/>
          <p:cNvPicPr>
            <a:picLocks noChangeAspect="1" noChangeArrowheads="1"/>
          </p:cNvPicPr>
          <p:nvPr/>
        </p:nvPicPr>
        <p:blipFill>
          <a:blip r:embed="rId9" cstate="print"/>
          <a:srcRect/>
          <a:stretch>
            <a:fillRect/>
          </a:stretch>
        </p:blipFill>
        <p:spPr bwMode="auto">
          <a:xfrm>
            <a:off x="0" y="0"/>
            <a:ext cx="457200" cy="9906000"/>
          </a:xfrm>
          <a:prstGeom prst="rect">
            <a:avLst/>
          </a:prstGeom>
          <a:noFill/>
          <a:ln w="9525">
            <a:noFill/>
            <a:miter lim="800000"/>
            <a:headEnd/>
            <a:tailEnd/>
          </a:ln>
        </p:spPr>
      </p:pic>
      <p:graphicFrame>
        <p:nvGraphicFramePr>
          <p:cNvPr id="10" name="Table 9"/>
          <p:cNvGraphicFramePr>
            <a:graphicFrameLocks noGrp="1"/>
          </p:cNvGraphicFramePr>
          <p:nvPr>
            <p:extLst>
              <p:ext uri="{D42A27DB-BD31-4B8C-83A1-F6EECF244321}">
                <p14:modId xmlns:p14="http://schemas.microsoft.com/office/powerpoint/2010/main" val="195884243"/>
              </p:ext>
            </p:extLst>
          </p:nvPr>
        </p:nvGraphicFramePr>
        <p:xfrm>
          <a:off x="685799" y="1066801"/>
          <a:ext cx="4495802" cy="3943842"/>
        </p:xfrm>
        <a:graphic>
          <a:graphicData uri="http://schemas.openxmlformats.org/drawingml/2006/table">
            <a:tbl>
              <a:tblPr/>
              <a:tblGrid>
                <a:gridCol w="674371">
                  <a:extLst>
                    <a:ext uri="{9D8B030D-6E8A-4147-A177-3AD203B41FA5}">
                      <a16:colId xmlns="" xmlns:a16="http://schemas.microsoft.com/office/drawing/2014/main" val="20000"/>
                    </a:ext>
                  </a:extLst>
                </a:gridCol>
                <a:gridCol w="1880077">
                  <a:extLst>
                    <a:ext uri="{9D8B030D-6E8A-4147-A177-3AD203B41FA5}">
                      <a16:colId xmlns="" xmlns:a16="http://schemas.microsoft.com/office/drawing/2014/main" val="20001"/>
                    </a:ext>
                  </a:extLst>
                </a:gridCol>
                <a:gridCol w="970677">
                  <a:extLst>
                    <a:ext uri="{9D8B030D-6E8A-4147-A177-3AD203B41FA5}">
                      <a16:colId xmlns="" xmlns:a16="http://schemas.microsoft.com/office/drawing/2014/main" val="20002"/>
                    </a:ext>
                  </a:extLst>
                </a:gridCol>
                <a:gridCol w="970677">
                  <a:extLst>
                    <a:ext uri="{9D8B030D-6E8A-4147-A177-3AD203B41FA5}">
                      <a16:colId xmlns="" xmlns:a16="http://schemas.microsoft.com/office/drawing/2014/main" val="20003"/>
                    </a:ext>
                  </a:extLst>
                </a:gridCol>
              </a:tblGrid>
              <a:tr h="132210">
                <a:tc rowSpan="2">
                  <a:txBody>
                    <a:bodyPr/>
                    <a:lstStyle/>
                    <a:p>
                      <a:pPr marL="0" marR="0" algn="ctr">
                        <a:lnSpc>
                          <a:spcPct val="115000"/>
                        </a:lnSpc>
                        <a:spcBef>
                          <a:spcPts val="0"/>
                        </a:spcBef>
                        <a:spcAft>
                          <a:spcPts val="0"/>
                        </a:spcAft>
                      </a:pPr>
                      <a:r>
                        <a:rPr lang="en-US" sz="900" b="1" dirty="0">
                          <a:solidFill>
                            <a:schemeClr val="bg1"/>
                          </a:solidFill>
                          <a:latin typeface="Comic Sans MS" pitchFamily="66" charset="0"/>
                          <a:ea typeface="Calibri"/>
                          <a:cs typeface="Times New Roman"/>
                        </a:rPr>
                        <a:t>S/N</a:t>
                      </a:r>
                      <a:endParaRPr lang="en-US" sz="900" dirty="0">
                        <a:solidFill>
                          <a:schemeClr val="bg1"/>
                        </a:solidFill>
                        <a:latin typeface="Comic Sans MS" pitchFamily="66" charset="0"/>
                        <a:ea typeface="Calibri"/>
                        <a:cs typeface="Times New Roman"/>
                      </a:endParaRP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rowSpan="2">
                  <a:txBody>
                    <a:bodyPr/>
                    <a:lstStyle/>
                    <a:p>
                      <a:pPr marL="0" marR="0" algn="ctr">
                        <a:lnSpc>
                          <a:spcPct val="115000"/>
                        </a:lnSpc>
                        <a:spcBef>
                          <a:spcPts val="0"/>
                        </a:spcBef>
                        <a:spcAft>
                          <a:spcPts val="0"/>
                        </a:spcAft>
                      </a:pPr>
                      <a:r>
                        <a:rPr lang="en-US" sz="900" b="1" dirty="0">
                          <a:solidFill>
                            <a:schemeClr val="bg1"/>
                          </a:solidFill>
                          <a:latin typeface="Comic Sans MS" pitchFamily="66" charset="0"/>
                          <a:ea typeface="Calibri"/>
                          <a:cs typeface="Times New Roman"/>
                        </a:rPr>
                        <a:t>ACTIVITY</a:t>
                      </a:r>
                      <a:endParaRPr lang="en-US" sz="900" dirty="0">
                        <a:solidFill>
                          <a:schemeClr val="bg1"/>
                        </a:solidFill>
                        <a:latin typeface="Comic Sans MS" pitchFamily="66" charset="0"/>
                        <a:ea typeface="Calibri"/>
                        <a:cs typeface="Times New Roman"/>
                      </a:endParaRP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gridSpan="2">
                  <a:txBody>
                    <a:bodyPr/>
                    <a:lstStyle/>
                    <a:p>
                      <a:pPr marL="0" marR="0" algn="ctr">
                        <a:lnSpc>
                          <a:spcPct val="115000"/>
                        </a:lnSpc>
                        <a:spcBef>
                          <a:spcPts val="0"/>
                        </a:spcBef>
                        <a:spcAft>
                          <a:spcPts val="0"/>
                        </a:spcAft>
                      </a:pPr>
                      <a:r>
                        <a:rPr lang="en-US" sz="900" b="1" dirty="0">
                          <a:solidFill>
                            <a:schemeClr val="bg1"/>
                          </a:solidFill>
                          <a:latin typeface="Comic Sans MS" pitchFamily="66" charset="0"/>
                          <a:ea typeface="Calibri"/>
                          <a:cs typeface="Times New Roman"/>
                        </a:rPr>
                        <a:t>FREQUENCY</a:t>
                      </a:r>
                      <a:endParaRPr lang="en-US" sz="900" dirty="0">
                        <a:solidFill>
                          <a:schemeClr val="bg1"/>
                        </a:solidFill>
                        <a:latin typeface="Comic Sans MS" pitchFamily="66" charset="0"/>
                        <a:ea typeface="Calibri"/>
                        <a:cs typeface="Times New Roman"/>
                      </a:endParaRPr>
                    </a:p>
                  </a:txBody>
                  <a:tcPr marL="25133" marR="25133"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hMerge="1">
                  <a:txBody>
                    <a:bodyPr/>
                    <a:lstStyle/>
                    <a:p>
                      <a:endParaRPr lang="en-US"/>
                    </a:p>
                  </a:txBody>
                  <a:tcPr/>
                </a:tc>
                <a:extLst>
                  <a:ext uri="{0D108BD9-81ED-4DB2-BD59-A6C34878D82A}">
                    <a16:rowId xmlns="" xmlns:a16="http://schemas.microsoft.com/office/drawing/2014/main" val="10000"/>
                  </a:ext>
                </a:extLst>
              </a:tr>
              <a:tr h="132210">
                <a:tc vMerge="1">
                  <a:txBody>
                    <a:bodyPr/>
                    <a:lstStyle/>
                    <a:p>
                      <a:endParaRPr lang="en-US" dirty="0"/>
                    </a:p>
                  </a:txBody>
                  <a:tcPr/>
                </a:tc>
                <a:tc vMerge="1">
                  <a:txBody>
                    <a:bodyPr/>
                    <a:lstStyle/>
                    <a:p>
                      <a:endParaRPr lang="en-US"/>
                    </a:p>
                  </a:txBody>
                  <a:tcPr/>
                </a:tc>
                <a:tc>
                  <a:txBody>
                    <a:bodyPr/>
                    <a:lstStyle/>
                    <a:p>
                      <a:pPr marL="0" marR="0" algn="ctr">
                        <a:lnSpc>
                          <a:spcPct val="115000"/>
                        </a:lnSpc>
                        <a:spcBef>
                          <a:spcPts val="0"/>
                        </a:spcBef>
                        <a:spcAft>
                          <a:spcPts val="0"/>
                        </a:spcAft>
                      </a:pPr>
                      <a:r>
                        <a:rPr lang="en-US" sz="900" b="1" dirty="0" smtClean="0">
                          <a:solidFill>
                            <a:schemeClr val="bg1"/>
                          </a:solidFill>
                          <a:latin typeface="Comic Sans MS" pitchFamily="66" charset="0"/>
                          <a:ea typeface="Calibri"/>
                          <a:cs typeface="Times New Roman"/>
                        </a:rPr>
                        <a:t>Q3 2023</a:t>
                      </a:r>
                      <a:endParaRPr lang="en-US" sz="900" dirty="0">
                        <a:solidFill>
                          <a:schemeClr val="bg1"/>
                        </a:solidFill>
                        <a:latin typeface="Comic Sans MS" pitchFamily="66" charset="0"/>
                        <a:ea typeface="Calibri"/>
                        <a:cs typeface="Times New Roman"/>
                      </a:endParaRPr>
                    </a:p>
                  </a:txBody>
                  <a:tcPr marL="25133" marR="251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gn="ctr">
                        <a:lnSpc>
                          <a:spcPct val="115000"/>
                        </a:lnSpc>
                        <a:spcBef>
                          <a:spcPts val="0"/>
                        </a:spcBef>
                        <a:spcAft>
                          <a:spcPts val="0"/>
                        </a:spcAft>
                      </a:pPr>
                      <a:r>
                        <a:rPr lang="en-US" sz="900" b="1" dirty="0" smtClean="0">
                          <a:solidFill>
                            <a:schemeClr val="bg1"/>
                          </a:solidFill>
                          <a:latin typeface="Comic Sans MS" pitchFamily="66" charset="0"/>
                          <a:ea typeface="Calibri"/>
                          <a:cs typeface="Times New Roman"/>
                        </a:rPr>
                        <a:t>Q4 2023</a:t>
                      </a:r>
                      <a:endParaRPr lang="en-US" sz="900" dirty="0">
                        <a:solidFill>
                          <a:schemeClr val="bg1"/>
                        </a:solidFill>
                        <a:latin typeface="Comic Sans MS" pitchFamily="66" charset="0"/>
                        <a:ea typeface="Calibri"/>
                        <a:cs typeface="Times New Roman"/>
                      </a:endParaRPr>
                    </a:p>
                  </a:txBody>
                  <a:tcPr marL="25133" marR="25133"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extLst>
                  <a:ext uri="{0D108BD9-81ED-4DB2-BD59-A6C34878D82A}">
                    <a16:rowId xmlns="" xmlns:a16="http://schemas.microsoft.com/office/drawing/2014/main" val="10001"/>
                  </a:ext>
                </a:extLst>
              </a:tr>
              <a:tr h="246716">
                <a:tc>
                  <a:txBody>
                    <a:bodyPr/>
                    <a:lstStyle/>
                    <a:p>
                      <a:pPr marL="0" marR="0" algn="ctr">
                        <a:lnSpc>
                          <a:spcPct val="115000"/>
                        </a:lnSpc>
                        <a:spcBef>
                          <a:spcPts val="0"/>
                        </a:spcBef>
                        <a:spcAft>
                          <a:spcPts val="0"/>
                        </a:spcAft>
                      </a:pPr>
                      <a:r>
                        <a:rPr lang="en-US" sz="900" dirty="0">
                          <a:solidFill>
                            <a:schemeClr val="bg1"/>
                          </a:solidFill>
                          <a:latin typeface="Comic Sans MS" pitchFamily="66" charset="0"/>
                          <a:ea typeface="Calibri"/>
                          <a:cs typeface="Times New Roman"/>
                        </a:rPr>
                        <a:t>1</a:t>
                      </a: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nSpc>
                          <a:spcPct val="115000"/>
                        </a:lnSpc>
                        <a:spcBef>
                          <a:spcPts val="0"/>
                        </a:spcBef>
                        <a:spcAft>
                          <a:spcPts val="0"/>
                        </a:spcAft>
                      </a:pPr>
                      <a:r>
                        <a:rPr lang="en-US" sz="900" dirty="0">
                          <a:solidFill>
                            <a:schemeClr val="bg1"/>
                          </a:solidFill>
                          <a:latin typeface="Comic Sans MS" pitchFamily="66" charset="0"/>
                          <a:ea typeface="Calibri"/>
                          <a:cs typeface="Times New Roman"/>
                        </a:rPr>
                        <a:t>Number of Mails Received</a:t>
                      </a: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gn="ctr">
                        <a:lnSpc>
                          <a:spcPct val="115000"/>
                        </a:lnSpc>
                        <a:spcBef>
                          <a:spcPts val="0"/>
                        </a:spcBef>
                        <a:spcAft>
                          <a:spcPts val="0"/>
                        </a:spcAft>
                      </a:pPr>
                      <a:r>
                        <a:rPr lang="en-US" sz="900" b="0"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1602</a:t>
                      </a:r>
                      <a:endParaRPr lang="en-GB" sz="900" b="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algn="ctr"/>
                      <a:r>
                        <a:rPr lang="en-US" sz="900" dirty="0" smtClean="0">
                          <a:solidFill>
                            <a:schemeClr val="bg1"/>
                          </a:solidFill>
                          <a:latin typeface="Comic Sans MS" pitchFamily="66" charset="0"/>
                        </a:rPr>
                        <a:t>1046</a:t>
                      </a:r>
                      <a:endParaRPr lang="en-US" sz="900" dirty="0">
                        <a:solidFill>
                          <a:schemeClr val="bg1"/>
                        </a:solidFill>
                        <a:latin typeface="Comic Sans MS" pitchFamily="66"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extLst>
                  <a:ext uri="{0D108BD9-81ED-4DB2-BD59-A6C34878D82A}">
                    <a16:rowId xmlns="" xmlns:a16="http://schemas.microsoft.com/office/drawing/2014/main" val="10002"/>
                  </a:ext>
                </a:extLst>
              </a:tr>
              <a:tr h="246716">
                <a:tc>
                  <a:txBody>
                    <a:bodyPr/>
                    <a:lstStyle/>
                    <a:p>
                      <a:pPr marL="0" marR="0" algn="ctr">
                        <a:lnSpc>
                          <a:spcPct val="115000"/>
                        </a:lnSpc>
                        <a:spcBef>
                          <a:spcPts val="0"/>
                        </a:spcBef>
                        <a:spcAft>
                          <a:spcPts val="0"/>
                        </a:spcAft>
                      </a:pPr>
                      <a:r>
                        <a:rPr lang="en-US" sz="900" dirty="0">
                          <a:solidFill>
                            <a:schemeClr val="bg1"/>
                          </a:solidFill>
                          <a:latin typeface="Comic Sans MS" pitchFamily="66" charset="0"/>
                          <a:ea typeface="Calibri"/>
                          <a:cs typeface="Times New Roman"/>
                        </a:rPr>
                        <a:t>2</a:t>
                      </a: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nSpc>
                          <a:spcPct val="115000"/>
                        </a:lnSpc>
                        <a:spcBef>
                          <a:spcPts val="0"/>
                        </a:spcBef>
                        <a:spcAft>
                          <a:spcPts val="0"/>
                        </a:spcAft>
                      </a:pPr>
                      <a:r>
                        <a:rPr lang="en-US" sz="900" dirty="0">
                          <a:solidFill>
                            <a:schemeClr val="bg1"/>
                          </a:solidFill>
                          <a:latin typeface="Comic Sans MS" pitchFamily="66" charset="0"/>
                          <a:ea typeface="Calibri"/>
                          <a:cs typeface="Times New Roman"/>
                        </a:rPr>
                        <a:t>Number of Mails Dispatched</a:t>
                      </a: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gn="ctr">
                        <a:lnSpc>
                          <a:spcPct val="115000"/>
                        </a:lnSpc>
                        <a:spcBef>
                          <a:spcPts val="0"/>
                        </a:spcBef>
                        <a:spcAft>
                          <a:spcPts val="0"/>
                        </a:spcAft>
                      </a:pPr>
                      <a:r>
                        <a:rPr lang="en-US" sz="900" b="0"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1393</a:t>
                      </a:r>
                      <a:endParaRPr lang="en-GB" sz="900" b="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algn="ctr"/>
                      <a:r>
                        <a:rPr lang="en-US" sz="900" dirty="0" smtClean="0">
                          <a:solidFill>
                            <a:schemeClr val="bg1"/>
                          </a:solidFill>
                          <a:latin typeface="Comic Sans MS" pitchFamily="66" charset="0"/>
                        </a:rPr>
                        <a:t>940</a:t>
                      </a:r>
                      <a:endParaRPr lang="en-US" sz="900" dirty="0">
                        <a:solidFill>
                          <a:schemeClr val="bg1"/>
                        </a:solidFill>
                        <a:latin typeface="Comic Sans MS" pitchFamily="66"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extLst>
                  <a:ext uri="{0D108BD9-81ED-4DB2-BD59-A6C34878D82A}">
                    <a16:rowId xmlns="" xmlns:a16="http://schemas.microsoft.com/office/drawing/2014/main" val="10003"/>
                  </a:ext>
                </a:extLst>
              </a:tr>
              <a:tr h="246716">
                <a:tc>
                  <a:txBody>
                    <a:bodyPr/>
                    <a:lstStyle/>
                    <a:p>
                      <a:pPr marL="0" marR="0" algn="ctr">
                        <a:lnSpc>
                          <a:spcPct val="115000"/>
                        </a:lnSpc>
                        <a:spcBef>
                          <a:spcPts val="0"/>
                        </a:spcBef>
                        <a:spcAft>
                          <a:spcPts val="0"/>
                        </a:spcAft>
                      </a:pPr>
                      <a:r>
                        <a:rPr lang="en-US" sz="900">
                          <a:solidFill>
                            <a:schemeClr val="bg1"/>
                          </a:solidFill>
                          <a:latin typeface="Comic Sans MS" pitchFamily="66" charset="0"/>
                          <a:ea typeface="Calibri"/>
                          <a:cs typeface="Times New Roman"/>
                        </a:rPr>
                        <a:t>3</a:t>
                      </a: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nSpc>
                          <a:spcPct val="115000"/>
                        </a:lnSpc>
                        <a:spcBef>
                          <a:spcPts val="0"/>
                        </a:spcBef>
                        <a:spcAft>
                          <a:spcPts val="0"/>
                        </a:spcAft>
                      </a:pPr>
                      <a:r>
                        <a:rPr lang="en-US" sz="900" dirty="0">
                          <a:solidFill>
                            <a:schemeClr val="bg1"/>
                          </a:solidFill>
                          <a:latin typeface="Comic Sans MS" pitchFamily="66" charset="0"/>
                          <a:ea typeface="Calibri"/>
                          <a:cs typeface="Times New Roman"/>
                        </a:rPr>
                        <a:t>Number of files Received </a:t>
                      </a: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gn="ctr">
                        <a:lnSpc>
                          <a:spcPct val="115000"/>
                        </a:lnSpc>
                        <a:spcBef>
                          <a:spcPts val="0"/>
                        </a:spcBef>
                        <a:spcAft>
                          <a:spcPts val="0"/>
                        </a:spcAft>
                      </a:pPr>
                      <a:r>
                        <a:rPr lang="en-US" sz="900" b="0"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307</a:t>
                      </a:r>
                      <a:endParaRPr lang="en-GB" sz="900" b="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algn="ctr"/>
                      <a:r>
                        <a:rPr lang="en-US" sz="900" dirty="0" smtClean="0">
                          <a:solidFill>
                            <a:schemeClr val="bg1"/>
                          </a:solidFill>
                          <a:latin typeface="Comic Sans MS" pitchFamily="66" charset="0"/>
                        </a:rPr>
                        <a:t>279</a:t>
                      </a:r>
                      <a:endParaRPr lang="en-US" sz="900" dirty="0">
                        <a:solidFill>
                          <a:schemeClr val="bg1"/>
                        </a:solidFill>
                        <a:latin typeface="Comic Sans MS" pitchFamily="66"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extLst>
                  <a:ext uri="{0D108BD9-81ED-4DB2-BD59-A6C34878D82A}">
                    <a16:rowId xmlns="" xmlns:a16="http://schemas.microsoft.com/office/drawing/2014/main" val="10004"/>
                  </a:ext>
                </a:extLst>
              </a:tr>
              <a:tr h="246716">
                <a:tc>
                  <a:txBody>
                    <a:bodyPr/>
                    <a:lstStyle/>
                    <a:p>
                      <a:pPr marL="0" marR="0" algn="ctr">
                        <a:lnSpc>
                          <a:spcPct val="115000"/>
                        </a:lnSpc>
                        <a:spcBef>
                          <a:spcPts val="0"/>
                        </a:spcBef>
                        <a:spcAft>
                          <a:spcPts val="0"/>
                        </a:spcAft>
                      </a:pPr>
                      <a:r>
                        <a:rPr lang="en-US" sz="900" dirty="0">
                          <a:solidFill>
                            <a:schemeClr val="bg1"/>
                          </a:solidFill>
                          <a:latin typeface="Comic Sans MS" pitchFamily="66" charset="0"/>
                          <a:ea typeface="Calibri"/>
                          <a:cs typeface="Times New Roman"/>
                        </a:rPr>
                        <a:t>4</a:t>
                      </a: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nSpc>
                          <a:spcPct val="115000"/>
                        </a:lnSpc>
                        <a:spcBef>
                          <a:spcPts val="0"/>
                        </a:spcBef>
                        <a:spcAft>
                          <a:spcPts val="0"/>
                        </a:spcAft>
                      </a:pPr>
                      <a:r>
                        <a:rPr lang="en-US" sz="900" dirty="0">
                          <a:solidFill>
                            <a:schemeClr val="bg1"/>
                          </a:solidFill>
                          <a:latin typeface="Comic Sans MS" pitchFamily="66" charset="0"/>
                          <a:ea typeface="Calibri"/>
                          <a:cs typeface="Times New Roman"/>
                        </a:rPr>
                        <a:t>Number of files Dispatched</a:t>
                      </a: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gn="ctr">
                        <a:lnSpc>
                          <a:spcPct val="115000"/>
                        </a:lnSpc>
                        <a:spcBef>
                          <a:spcPts val="0"/>
                        </a:spcBef>
                        <a:spcAft>
                          <a:spcPts val="0"/>
                        </a:spcAft>
                      </a:pPr>
                      <a:r>
                        <a:rPr lang="en-US" sz="900" b="0"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458</a:t>
                      </a:r>
                      <a:endParaRPr lang="en-GB" sz="900" b="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algn="ctr"/>
                      <a:r>
                        <a:rPr lang="en-US" sz="900" dirty="0" smtClean="0">
                          <a:solidFill>
                            <a:schemeClr val="bg1"/>
                          </a:solidFill>
                          <a:latin typeface="Comic Sans MS" pitchFamily="66" charset="0"/>
                        </a:rPr>
                        <a:t>324</a:t>
                      </a:r>
                      <a:endParaRPr lang="en-US" sz="900" dirty="0">
                        <a:solidFill>
                          <a:schemeClr val="bg1"/>
                        </a:solidFill>
                        <a:latin typeface="Comic Sans MS" pitchFamily="66"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extLst>
                  <a:ext uri="{0D108BD9-81ED-4DB2-BD59-A6C34878D82A}">
                    <a16:rowId xmlns="" xmlns:a16="http://schemas.microsoft.com/office/drawing/2014/main" val="10005"/>
                  </a:ext>
                </a:extLst>
              </a:tr>
              <a:tr h="274072">
                <a:tc>
                  <a:txBody>
                    <a:bodyPr/>
                    <a:lstStyle/>
                    <a:p>
                      <a:pPr marL="0" marR="0" algn="ctr">
                        <a:lnSpc>
                          <a:spcPct val="115000"/>
                        </a:lnSpc>
                        <a:spcBef>
                          <a:spcPts val="0"/>
                        </a:spcBef>
                        <a:spcAft>
                          <a:spcPts val="0"/>
                        </a:spcAft>
                      </a:pPr>
                      <a:endParaRPr lang="en-US" sz="900" dirty="0">
                        <a:solidFill>
                          <a:schemeClr val="bg1"/>
                        </a:solidFill>
                        <a:latin typeface="Comic Sans MS" pitchFamily="66" charset="0"/>
                        <a:ea typeface="Calibri"/>
                        <a:cs typeface="Times New Roman"/>
                      </a:endParaRPr>
                    </a:p>
                    <a:p>
                      <a:pPr marL="0" marR="0" algn="ctr">
                        <a:lnSpc>
                          <a:spcPct val="115000"/>
                        </a:lnSpc>
                        <a:spcBef>
                          <a:spcPts val="0"/>
                        </a:spcBef>
                        <a:spcAft>
                          <a:spcPts val="0"/>
                        </a:spcAft>
                      </a:pPr>
                      <a:r>
                        <a:rPr lang="en-US" sz="900" dirty="0">
                          <a:solidFill>
                            <a:schemeClr val="bg1"/>
                          </a:solidFill>
                          <a:latin typeface="Comic Sans MS" pitchFamily="66" charset="0"/>
                          <a:ea typeface="Calibri"/>
                          <a:cs typeface="Times New Roman"/>
                        </a:rPr>
                        <a:t>5</a:t>
                      </a: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nSpc>
                          <a:spcPct val="115000"/>
                        </a:lnSpc>
                        <a:spcBef>
                          <a:spcPts val="0"/>
                        </a:spcBef>
                        <a:spcAft>
                          <a:spcPts val="0"/>
                        </a:spcAft>
                      </a:pPr>
                      <a:r>
                        <a:rPr lang="en-US" sz="900" dirty="0">
                          <a:solidFill>
                            <a:schemeClr val="bg1"/>
                          </a:solidFill>
                          <a:latin typeface="Comic Sans MS" pitchFamily="66" charset="0"/>
                          <a:ea typeface="Calibri"/>
                          <a:cs typeface="Times New Roman"/>
                        </a:rPr>
                        <a:t>Application for Compassionate Transfer</a:t>
                      </a: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gn="ctr">
                        <a:lnSpc>
                          <a:spcPct val="115000"/>
                        </a:lnSpc>
                        <a:spcBef>
                          <a:spcPts val="0"/>
                        </a:spcBef>
                        <a:spcAft>
                          <a:spcPts val="0"/>
                        </a:spcAft>
                      </a:pPr>
                      <a:r>
                        <a:rPr lang="en-US" sz="900" b="0"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31</a:t>
                      </a:r>
                      <a:endParaRPr lang="en-GB" sz="900" b="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algn="ctr"/>
                      <a:r>
                        <a:rPr lang="en-US" sz="900" dirty="0" smtClean="0">
                          <a:solidFill>
                            <a:schemeClr val="bg1"/>
                          </a:solidFill>
                          <a:latin typeface="Comic Sans MS" pitchFamily="66" charset="0"/>
                        </a:rPr>
                        <a:t>23</a:t>
                      </a:r>
                      <a:endParaRPr lang="en-US" sz="900" dirty="0">
                        <a:solidFill>
                          <a:schemeClr val="bg1"/>
                        </a:solidFill>
                        <a:latin typeface="Comic Sans MS" pitchFamily="66"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extLst>
                  <a:ext uri="{0D108BD9-81ED-4DB2-BD59-A6C34878D82A}">
                    <a16:rowId xmlns="" xmlns:a16="http://schemas.microsoft.com/office/drawing/2014/main" val="10006"/>
                  </a:ext>
                </a:extLst>
              </a:tr>
              <a:tr h="246716">
                <a:tc>
                  <a:txBody>
                    <a:bodyPr/>
                    <a:lstStyle/>
                    <a:p>
                      <a:pPr marL="0" marR="0" algn="ctr">
                        <a:lnSpc>
                          <a:spcPct val="115000"/>
                        </a:lnSpc>
                        <a:spcBef>
                          <a:spcPts val="0"/>
                        </a:spcBef>
                        <a:spcAft>
                          <a:spcPts val="0"/>
                        </a:spcAft>
                      </a:pPr>
                      <a:r>
                        <a:rPr lang="en-US" sz="900" dirty="0">
                          <a:solidFill>
                            <a:schemeClr val="bg1"/>
                          </a:solidFill>
                          <a:latin typeface="Comic Sans MS" pitchFamily="66" charset="0"/>
                          <a:ea typeface="Calibri"/>
                          <a:cs typeface="Times New Roman"/>
                        </a:rPr>
                        <a:t>6</a:t>
                      </a: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nSpc>
                          <a:spcPct val="115000"/>
                        </a:lnSpc>
                        <a:spcBef>
                          <a:spcPts val="0"/>
                        </a:spcBef>
                        <a:spcAft>
                          <a:spcPts val="0"/>
                        </a:spcAft>
                      </a:pPr>
                      <a:r>
                        <a:rPr lang="en-US" sz="900" dirty="0">
                          <a:solidFill>
                            <a:schemeClr val="bg1"/>
                          </a:solidFill>
                          <a:latin typeface="Comic Sans MS" pitchFamily="66" charset="0"/>
                          <a:ea typeface="Times New Roman"/>
                          <a:cs typeface="Times New Roman"/>
                        </a:rPr>
                        <a:t>Number of staff retired </a:t>
                      </a:r>
                      <a:endParaRPr lang="en-US" sz="900" dirty="0">
                        <a:solidFill>
                          <a:schemeClr val="bg1"/>
                        </a:solidFill>
                        <a:latin typeface="Comic Sans MS" pitchFamily="66" charset="0"/>
                        <a:ea typeface="Calibri"/>
                        <a:cs typeface="Times New Roman"/>
                      </a:endParaRP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gn="ctr">
                        <a:lnSpc>
                          <a:spcPct val="115000"/>
                        </a:lnSpc>
                        <a:spcBef>
                          <a:spcPts val="0"/>
                        </a:spcBef>
                        <a:spcAft>
                          <a:spcPts val="0"/>
                        </a:spcAft>
                      </a:pPr>
                      <a:r>
                        <a:rPr lang="en-US" sz="900" b="0"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2</a:t>
                      </a:r>
                      <a:endParaRPr lang="en-GB" sz="900" b="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algn="ctr"/>
                      <a:r>
                        <a:rPr lang="en-US" sz="900" dirty="0" smtClean="0">
                          <a:solidFill>
                            <a:schemeClr val="bg1"/>
                          </a:solidFill>
                          <a:latin typeface="Comic Sans MS" pitchFamily="66" charset="0"/>
                        </a:rPr>
                        <a:t>05</a:t>
                      </a:r>
                      <a:endParaRPr lang="en-US" sz="900" dirty="0">
                        <a:solidFill>
                          <a:schemeClr val="bg1"/>
                        </a:solidFill>
                        <a:latin typeface="Comic Sans MS" pitchFamily="66"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extLst>
                  <a:ext uri="{0D108BD9-81ED-4DB2-BD59-A6C34878D82A}">
                    <a16:rowId xmlns="" xmlns:a16="http://schemas.microsoft.com/office/drawing/2014/main" val="10007"/>
                  </a:ext>
                </a:extLst>
              </a:tr>
              <a:tr h="246716">
                <a:tc>
                  <a:txBody>
                    <a:bodyPr/>
                    <a:lstStyle/>
                    <a:p>
                      <a:pPr marL="0" marR="0" algn="ctr">
                        <a:lnSpc>
                          <a:spcPct val="115000"/>
                        </a:lnSpc>
                        <a:spcBef>
                          <a:spcPts val="0"/>
                        </a:spcBef>
                        <a:spcAft>
                          <a:spcPts val="0"/>
                        </a:spcAft>
                      </a:pPr>
                      <a:r>
                        <a:rPr lang="en-US" sz="900" dirty="0">
                          <a:solidFill>
                            <a:schemeClr val="bg1"/>
                          </a:solidFill>
                          <a:latin typeface="Comic Sans MS" pitchFamily="66" charset="0"/>
                          <a:ea typeface="Calibri"/>
                          <a:cs typeface="Times New Roman"/>
                        </a:rPr>
                        <a:t>7</a:t>
                      </a: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nSpc>
                          <a:spcPct val="115000"/>
                        </a:lnSpc>
                        <a:spcBef>
                          <a:spcPts val="0"/>
                        </a:spcBef>
                        <a:spcAft>
                          <a:spcPts val="0"/>
                        </a:spcAft>
                      </a:pPr>
                      <a:r>
                        <a:rPr lang="en-US" sz="900">
                          <a:solidFill>
                            <a:schemeClr val="bg1"/>
                          </a:solidFill>
                          <a:latin typeface="Comic Sans MS" pitchFamily="66" charset="0"/>
                          <a:ea typeface="Times New Roman"/>
                          <a:cs typeface="Times New Roman"/>
                        </a:rPr>
                        <a:t>Resignation</a:t>
                      </a:r>
                      <a:endParaRPr lang="en-US" sz="900">
                        <a:solidFill>
                          <a:schemeClr val="bg1"/>
                        </a:solidFill>
                        <a:latin typeface="Comic Sans MS" pitchFamily="66" charset="0"/>
                        <a:ea typeface="Calibri"/>
                        <a:cs typeface="Times New Roman"/>
                      </a:endParaRP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gn="ctr">
                        <a:lnSpc>
                          <a:spcPct val="115000"/>
                        </a:lnSpc>
                        <a:spcBef>
                          <a:spcPts val="0"/>
                        </a:spcBef>
                        <a:spcAft>
                          <a:spcPts val="0"/>
                        </a:spcAft>
                      </a:pPr>
                      <a:r>
                        <a:rPr lang="en-US" sz="900" b="0"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48</a:t>
                      </a:r>
                      <a:endParaRPr lang="en-GB" sz="900" b="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algn="ctr"/>
                      <a:r>
                        <a:rPr lang="en-US" sz="900" dirty="0" smtClean="0">
                          <a:solidFill>
                            <a:schemeClr val="bg1"/>
                          </a:solidFill>
                          <a:latin typeface="Comic Sans MS" pitchFamily="66" charset="0"/>
                        </a:rPr>
                        <a:t>70</a:t>
                      </a:r>
                      <a:endParaRPr lang="en-US" sz="900" dirty="0">
                        <a:solidFill>
                          <a:schemeClr val="bg1"/>
                        </a:solidFill>
                        <a:latin typeface="Comic Sans MS" pitchFamily="66"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extLst>
                  <a:ext uri="{0D108BD9-81ED-4DB2-BD59-A6C34878D82A}">
                    <a16:rowId xmlns="" xmlns:a16="http://schemas.microsoft.com/office/drawing/2014/main" val="10008"/>
                  </a:ext>
                </a:extLst>
              </a:tr>
              <a:tr h="246716">
                <a:tc>
                  <a:txBody>
                    <a:bodyPr/>
                    <a:lstStyle/>
                    <a:p>
                      <a:pPr marL="0" marR="0" algn="ctr">
                        <a:lnSpc>
                          <a:spcPct val="115000"/>
                        </a:lnSpc>
                        <a:spcBef>
                          <a:spcPts val="0"/>
                        </a:spcBef>
                        <a:spcAft>
                          <a:spcPts val="0"/>
                        </a:spcAft>
                      </a:pPr>
                      <a:r>
                        <a:rPr lang="en-US" sz="900" dirty="0">
                          <a:solidFill>
                            <a:schemeClr val="bg1"/>
                          </a:solidFill>
                          <a:latin typeface="Comic Sans MS" pitchFamily="66" charset="0"/>
                          <a:ea typeface="Calibri"/>
                          <a:cs typeface="Times New Roman"/>
                        </a:rPr>
                        <a:t>8</a:t>
                      </a: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nSpc>
                          <a:spcPct val="115000"/>
                        </a:lnSpc>
                        <a:spcBef>
                          <a:spcPts val="0"/>
                        </a:spcBef>
                        <a:spcAft>
                          <a:spcPts val="0"/>
                        </a:spcAft>
                      </a:pPr>
                      <a:r>
                        <a:rPr lang="en-US" sz="900" dirty="0">
                          <a:solidFill>
                            <a:schemeClr val="bg1"/>
                          </a:solidFill>
                          <a:latin typeface="Comic Sans MS" pitchFamily="66" charset="0"/>
                          <a:ea typeface="Times New Roman"/>
                          <a:cs typeface="Times New Roman"/>
                        </a:rPr>
                        <a:t>Notification of Death</a:t>
                      </a:r>
                      <a:endParaRPr lang="en-US" sz="900" dirty="0">
                        <a:solidFill>
                          <a:schemeClr val="bg1"/>
                        </a:solidFill>
                        <a:latin typeface="Comic Sans MS" pitchFamily="66" charset="0"/>
                        <a:ea typeface="Calibri"/>
                        <a:cs typeface="Times New Roman"/>
                      </a:endParaRP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gn="ctr">
                        <a:lnSpc>
                          <a:spcPct val="115000"/>
                        </a:lnSpc>
                        <a:spcBef>
                          <a:spcPts val="0"/>
                        </a:spcBef>
                        <a:spcAft>
                          <a:spcPts val="0"/>
                        </a:spcAft>
                      </a:pPr>
                      <a:r>
                        <a:rPr lang="en-US" sz="900" b="0"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15</a:t>
                      </a:r>
                      <a:endParaRPr lang="en-GB" sz="900" b="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algn="ctr"/>
                      <a:r>
                        <a:rPr lang="en-US" sz="900" dirty="0" smtClean="0">
                          <a:solidFill>
                            <a:schemeClr val="bg1"/>
                          </a:solidFill>
                          <a:latin typeface="Comic Sans MS" pitchFamily="66" charset="0"/>
                        </a:rPr>
                        <a:t>08</a:t>
                      </a:r>
                      <a:endParaRPr lang="en-US" sz="900" dirty="0">
                        <a:solidFill>
                          <a:schemeClr val="bg1"/>
                        </a:solidFill>
                        <a:latin typeface="Comic Sans MS" pitchFamily="66"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extLst>
                  <a:ext uri="{0D108BD9-81ED-4DB2-BD59-A6C34878D82A}">
                    <a16:rowId xmlns="" xmlns:a16="http://schemas.microsoft.com/office/drawing/2014/main" val="10009"/>
                  </a:ext>
                </a:extLst>
              </a:tr>
              <a:tr h="246716">
                <a:tc>
                  <a:txBody>
                    <a:bodyPr/>
                    <a:lstStyle/>
                    <a:p>
                      <a:pPr marL="0" marR="0" algn="ctr">
                        <a:lnSpc>
                          <a:spcPct val="115000"/>
                        </a:lnSpc>
                        <a:spcBef>
                          <a:spcPts val="0"/>
                        </a:spcBef>
                        <a:spcAft>
                          <a:spcPts val="0"/>
                        </a:spcAft>
                      </a:pPr>
                      <a:r>
                        <a:rPr lang="en-US" sz="900" dirty="0">
                          <a:solidFill>
                            <a:schemeClr val="bg1"/>
                          </a:solidFill>
                          <a:latin typeface="Comic Sans MS" pitchFamily="66" charset="0"/>
                          <a:ea typeface="Calibri"/>
                          <a:cs typeface="Times New Roman"/>
                        </a:rPr>
                        <a:t>9</a:t>
                      </a: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nSpc>
                          <a:spcPct val="115000"/>
                        </a:lnSpc>
                        <a:spcBef>
                          <a:spcPts val="0"/>
                        </a:spcBef>
                        <a:spcAft>
                          <a:spcPts val="0"/>
                        </a:spcAft>
                      </a:pPr>
                      <a:r>
                        <a:rPr lang="en-US" sz="900" dirty="0">
                          <a:solidFill>
                            <a:schemeClr val="bg1"/>
                          </a:solidFill>
                          <a:latin typeface="Comic Sans MS" pitchFamily="66" charset="0"/>
                          <a:ea typeface="Times New Roman"/>
                          <a:cs typeface="Times New Roman"/>
                        </a:rPr>
                        <a:t>Application for Annual Leave</a:t>
                      </a:r>
                      <a:endParaRPr lang="en-US" sz="900" dirty="0">
                        <a:solidFill>
                          <a:schemeClr val="bg1"/>
                        </a:solidFill>
                        <a:latin typeface="Comic Sans MS" pitchFamily="66" charset="0"/>
                        <a:ea typeface="Calibri"/>
                        <a:cs typeface="Times New Roman"/>
                      </a:endParaRP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gn="ctr">
                        <a:lnSpc>
                          <a:spcPct val="115000"/>
                        </a:lnSpc>
                        <a:spcBef>
                          <a:spcPts val="0"/>
                        </a:spcBef>
                        <a:spcAft>
                          <a:spcPts val="0"/>
                        </a:spcAft>
                      </a:pPr>
                      <a:r>
                        <a:rPr lang="en-US" sz="900" b="0"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191</a:t>
                      </a:r>
                      <a:endParaRPr lang="en-GB" sz="900" b="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algn="ctr"/>
                      <a:r>
                        <a:rPr lang="en-US" sz="900" dirty="0" smtClean="0">
                          <a:solidFill>
                            <a:schemeClr val="bg1"/>
                          </a:solidFill>
                          <a:latin typeface="Comic Sans MS" pitchFamily="66" charset="0"/>
                        </a:rPr>
                        <a:t>93</a:t>
                      </a:r>
                      <a:endParaRPr lang="en-US" sz="900" dirty="0">
                        <a:solidFill>
                          <a:schemeClr val="bg1"/>
                        </a:solidFill>
                        <a:latin typeface="Comic Sans MS" pitchFamily="66"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extLst>
                  <a:ext uri="{0D108BD9-81ED-4DB2-BD59-A6C34878D82A}">
                    <a16:rowId xmlns="" xmlns:a16="http://schemas.microsoft.com/office/drawing/2014/main" val="10010"/>
                  </a:ext>
                </a:extLst>
              </a:tr>
              <a:tr h="246716">
                <a:tc>
                  <a:txBody>
                    <a:bodyPr/>
                    <a:lstStyle/>
                    <a:p>
                      <a:pPr marL="0" marR="0" algn="ctr">
                        <a:lnSpc>
                          <a:spcPct val="115000"/>
                        </a:lnSpc>
                        <a:spcBef>
                          <a:spcPts val="0"/>
                        </a:spcBef>
                        <a:spcAft>
                          <a:spcPts val="0"/>
                        </a:spcAft>
                      </a:pPr>
                      <a:r>
                        <a:rPr lang="en-US" sz="900" dirty="0">
                          <a:solidFill>
                            <a:schemeClr val="bg1"/>
                          </a:solidFill>
                          <a:latin typeface="Comic Sans MS" pitchFamily="66" charset="0"/>
                          <a:ea typeface="Calibri"/>
                          <a:cs typeface="Times New Roman"/>
                        </a:rPr>
                        <a:t>10</a:t>
                      </a: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nSpc>
                          <a:spcPct val="115000"/>
                        </a:lnSpc>
                        <a:spcBef>
                          <a:spcPts val="0"/>
                        </a:spcBef>
                        <a:spcAft>
                          <a:spcPts val="0"/>
                        </a:spcAft>
                      </a:pPr>
                      <a:r>
                        <a:rPr lang="en-US" sz="900">
                          <a:solidFill>
                            <a:schemeClr val="bg1"/>
                          </a:solidFill>
                          <a:latin typeface="Comic Sans MS" pitchFamily="66" charset="0"/>
                          <a:ea typeface="Times New Roman"/>
                          <a:cs typeface="Times New Roman"/>
                        </a:rPr>
                        <a:t>Permission to get Married</a:t>
                      </a:r>
                      <a:endParaRPr lang="en-US" sz="900">
                        <a:solidFill>
                          <a:schemeClr val="bg1"/>
                        </a:solidFill>
                        <a:latin typeface="Comic Sans MS" pitchFamily="66" charset="0"/>
                        <a:ea typeface="Calibri"/>
                        <a:cs typeface="Times New Roman"/>
                      </a:endParaRP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gn="ctr">
                        <a:lnSpc>
                          <a:spcPct val="115000"/>
                        </a:lnSpc>
                        <a:spcBef>
                          <a:spcPts val="0"/>
                        </a:spcBef>
                        <a:spcAft>
                          <a:spcPts val="0"/>
                        </a:spcAft>
                      </a:pPr>
                      <a:r>
                        <a:rPr lang="en-US" sz="900" b="0"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22</a:t>
                      </a:r>
                      <a:endParaRPr lang="en-GB" sz="900" b="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algn="ctr"/>
                      <a:r>
                        <a:rPr lang="en-US" sz="900" dirty="0" smtClean="0">
                          <a:solidFill>
                            <a:schemeClr val="bg1"/>
                          </a:solidFill>
                          <a:latin typeface="Comic Sans MS" pitchFamily="66" charset="0"/>
                        </a:rPr>
                        <a:t>13</a:t>
                      </a:r>
                      <a:endParaRPr lang="en-US" sz="900" dirty="0">
                        <a:solidFill>
                          <a:schemeClr val="bg1"/>
                        </a:solidFill>
                        <a:latin typeface="Comic Sans MS" pitchFamily="66"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extLst>
                  <a:ext uri="{0D108BD9-81ED-4DB2-BD59-A6C34878D82A}">
                    <a16:rowId xmlns="" xmlns:a16="http://schemas.microsoft.com/office/drawing/2014/main" val="10011"/>
                  </a:ext>
                </a:extLst>
              </a:tr>
              <a:tr h="246716">
                <a:tc>
                  <a:txBody>
                    <a:bodyPr/>
                    <a:lstStyle/>
                    <a:p>
                      <a:pPr marL="0" marR="0" algn="ctr">
                        <a:lnSpc>
                          <a:spcPct val="115000"/>
                        </a:lnSpc>
                        <a:spcBef>
                          <a:spcPts val="0"/>
                        </a:spcBef>
                        <a:spcAft>
                          <a:spcPts val="0"/>
                        </a:spcAft>
                      </a:pPr>
                      <a:r>
                        <a:rPr lang="en-US" sz="900" dirty="0">
                          <a:solidFill>
                            <a:schemeClr val="bg1"/>
                          </a:solidFill>
                          <a:latin typeface="Comic Sans MS" pitchFamily="66" charset="0"/>
                          <a:ea typeface="Calibri"/>
                          <a:cs typeface="Times New Roman"/>
                        </a:rPr>
                        <a:t>11</a:t>
                      </a: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nSpc>
                          <a:spcPct val="115000"/>
                        </a:lnSpc>
                        <a:spcBef>
                          <a:spcPts val="0"/>
                        </a:spcBef>
                        <a:spcAft>
                          <a:spcPts val="0"/>
                        </a:spcAft>
                      </a:pPr>
                      <a:r>
                        <a:rPr lang="en-US" sz="900">
                          <a:solidFill>
                            <a:schemeClr val="bg1"/>
                          </a:solidFill>
                          <a:latin typeface="Comic Sans MS" pitchFamily="66" charset="0"/>
                          <a:ea typeface="Times New Roman"/>
                          <a:cs typeface="Times New Roman"/>
                        </a:rPr>
                        <a:t>Application for Change of Name</a:t>
                      </a:r>
                      <a:endParaRPr lang="en-US" sz="900">
                        <a:solidFill>
                          <a:schemeClr val="bg1"/>
                        </a:solidFill>
                        <a:latin typeface="Comic Sans MS" pitchFamily="66" charset="0"/>
                        <a:ea typeface="Calibri"/>
                        <a:cs typeface="Times New Roman"/>
                      </a:endParaRP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gn="ctr">
                        <a:lnSpc>
                          <a:spcPct val="115000"/>
                        </a:lnSpc>
                        <a:spcBef>
                          <a:spcPts val="0"/>
                        </a:spcBef>
                        <a:spcAft>
                          <a:spcPts val="0"/>
                        </a:spcAft>
                      </a:pPr>
                      <a:r>
                        <a:rPr lang="en-US" sz="900" b="0"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15</a:t>
                      </a:r>
                      <a:endParaRPr lang="en-GB" sz="900" b="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algn="ctr"/>
                      <a:r>
                        <a:rPr lang="en-US" sz="900" dirty="0" smtClean="0">
                          <a:solidFill>
                            <a:schemeClr val="bg1"/>
                          </a:solidFill>
                          <a:latin typeface="Comic Sans MS" pitchFamily="66" charset="0"/>
                        </a:rPr>
                        <a:t>06</a:t>
                      </a:r>
                      <a:endParaRPr lang="en-US" sz="900" dirty="0">
                        <a:solidFill>
                          <a:schemeClr val="bg1"/>
                        </a:solidFill>
                        <a:latin typeface="Comic Sans MS" pitchFamily="66"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extLst>
                  <a:ext uri="{0D108BD9-81ED-4DB2-BD59-A6C34878D82A}">
                    <a16:rowId xmlns="" xmlns:a16="http://schemas.microsoft.com/office/drawing/2014/main" val="10012"/>
                  </a:ext>
                </a:extLst>
              </a:tr>
              <a:tr h="274072">
                <a:tc>
                  <a:txBody>
                    <a:bodyPr/>
                    <a:lstStyle/>
                    <a:p>
                      <a:pPr marL="0" marR="0" algn="ctr">
                        <a:lnSpc>
                          <a:spcPct val="115000"/>
                        </a:lnSpc>
                        <a:spcBef>
                          <a:spcPts val="0"/>
                        </a:spcBef>
                        <a:spcAft>
                          <a:spcPts val="0"/>
                        </a:spcAft>
                      </a:pPr>
                      <a:r>
                        <a:rPr lang="en-US" sz="900" dirty="0">
                          <a:solidFill>
                            <a:schemeClr val="bg1"/>
                          </a:solidFill>
                          <a:latin typeface="Comic Sans MS" pitchFamily="66" charset="0"/>
                          <a:ea typeface="Calibri"/>
                          <a:cs typeface="Times New Roman"/>
                        </a:rPr>
                        <a:t>12</a:t>
                      </a: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nSpc>
                          <a:spcPct val="115000"/>
                        </a:lnSpc>
                        <a:spcBef>
                          <a:spcPts val="0"/>
                        </a:spcBef>
                        <a:spcAft>
                          <a:spcPts val="0"/>
                        </a:spcAft>
                      </a:pPr>
                      <a:r>
                        <a:rPr lang="en-US" sz="900">
                          <a:solidFill>
                            <a:schemeClr val="bg1"/>
                          </a:solidFill>
                          <a:latin typeface="Comic Sans MS" pitchFamily="66" charset="0"/>
                          <a:ea typeface="Times New Roman"/>
                          <a:cs typeface="Times New Roman"/>
                        </a:rPr>
                        <a:t>Application for Permission to perform Holy Pilgrimage</a:t>
                      </a:r>
                      <a:endParaRPr lang="en-US" sz="900">
                        <a:solidFill>
                          <a:schemeClr val="bg1"/>
                        </a:solidFill>
                        <a:latin typeface="Comic Sans MS" pitchFamily="66" charset="0"/>
                        <a:ea typeface="Calibri"/>
                        <a:cs typeface="Times New Roman"/>
                      </a:endParaRP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gn="ctr">
                        <a:lnSpc>
                          <a:spcPct val="115000"/>
                        </a:lnSpc>
                        <a:spcBef>
                          <a:spcPts val="0"/>
                        </a:spcBef>
                        <a:spcAft>
                          <a:spcPts val="0"/>
                        </a:spcAft>
                      </a:pPr>
                      <a:r>
                        <a:rPr lang="en-US" sz="900" b="0"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01</a:t>
                      </a:r>
                      <a:endParaRPr lang="en-GB" sz="900" b="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algn="ctr"/>
                      <a:r>
                        <a:rPr lang="en-US" sz="900" dirty="0" smtClean="0">
                          <a:solidFill>
                            <a:schemeClr val="bg1"/>
                          </a:solidFill>
                          <a:latin typeface="Comic Sans MS" pitchFamily="66" charset="0"/>
                        </a:rPr>
                        <a:t>02</a:t>
                      </a:r>
                      <a:endParaRPr lang="en-US" sz="900" dirty="0">
                        <a:solidFill>
                          <a:schemeClr val="bg1"/>
                        </a:solidFill>
                        <a:latin typeface="Comic Sans MS" pitchFamily="66"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extLst>
                  <a:ext uri="{0D108BD9-81ED-4DB2-BD59-A6C34878D82A}">
                    <a16:rowId xmlns="" xmlns:a16="http://schemas.microsoft.com/office/drawing/2014/main" val="10013"/>
                  </a:ext>
                </a:extLst>
              </a:tr>
              <a:tr h="246716">
                <a:tc>
                  <a:txBody>
                    <a:bodyPr/>
                    <a:lstStyle/>
                    <a:p>
                      <a:pPr marL="0" marR="0" algn="ctr">
                        <a:lnSpc>
                          <a:spcPct val="115000"/>
                        </a:lnSpc>
                        <a:spcBef>
                          <a:spcPts val="0"/>
                        </a:spcBef>
                        <a:spcAft>
                          <a:spcPts val="0"/>
                        </a:spcAft>
                      </a:pPr>
                      <a:r>
                        <a:rPr lang="en-US" sz="900" dirty="0">
                          <a:solidFill>
                            <a:schemeClr val="bg1"/>
                          </a:solidFill>
                          <a:latin typeface="Comic Sans MS" pitchFamily="66" charset="0"/>
                          <a:ea typeface="Calibri"/>
                          <a:cs typeface="Times New Roman"/>
                        </a:rPr>
                        <a:t>13</a:t>
                      </a: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nSpc>
                          <a:spcPct val="115000"/>
                        </a:lnSpc>
                        <a:spcBef>
                          <a:spcPts val="0"/>
                        </a:spcBef>
                        <a:spcAft>
                          <a:spcPts val="0"/>
                        </a:spcAft>
                      </a:pPr>
                      <a:r>
                        <a:rPr lang="en-US" sz="900" dirty="0">
                          <a:solidFill>
                            <a:schemeClr val="bg1"/>
                          </a:solidFill>
                          <a:latin typeface="Comic Sans MS" pitchFamily="66" charset="0"/>
                          <a:ea typeface="Times New Roman"/>
                          <a:cs typeface="Times New Roman"/>
                        </a:rPr>
                        <a:t>Application for Maternity Leave</a:t>
                      </a:r>
                      <a:endParaRPr lang="en-US" sz="900" dirty="0">
                        <a:solidFill>
                          <a:schemeClr val="bg1"/>
                        </a:solidFill>
                        <a:latin typeface="Comic Sans MS" pitchFamily="66" charset="0"/>
                        <a:ea typeface="Calibri"/>
                        <a:cs typeface="Times New Roman"/>
                      </a:endParaRP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gn="ctr">
                        <a:lnSpc>
                          <a:spcPct val="115000"/>
                        </a:lnSpc>
                        <a:spcBef>
                          <a:spcPts val="0"/>
                        </a:spcBef>
                        <a:spcAft>
                          <a:spcPts val="0"/>
                        </a:spcAft>
                      </a:pPr>
                      <a:r>
                        <a:rPr lang="en-US" sz="900" b="0"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31</a:t>
                      </a:r>
                      <a:endParaRPr lang="en-GB" sz="900" b="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algn="ctr"/>
                      <a:r>
                        <a:rPr lang="en-US" sz="900" dirty="0" smtClean="0">
                          <a:solidFill>
                            <a:schemeClr val="bg1"/>
                          </a:solidFill>
                          <a:latin typeface="Comic Sans MS" pitchFamily="66" charset="0"/>
                        </a:rPr>
                        <a:t>09</a:t>
                      </a:r>
                      <a:endParaRPr lang="en-US" sz="900" dirty="0">
                        <a:solidFill>
                          <a:schemeClr val="bg1"/>
                        </a:solidFill>
                        <a:latin typeface="Comic Sans MS" pitchFamily="66"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extLst>
                  <a:ext uri="{0D108BD9-81ED-4DB2-BD59-A6C34878D82A}">
                    <a16:rowId xmlns="" xmlns:a16="http://schemas.microsoft.com/office/drawing/2014/main" val="10014"/>
                  </a:ext>
                </a:extLst>
              </a:tr>
              <a:tr h="283562">
                <a:tc>
                  <a:txBody>
                    <a:bodyPr/>
                    <a:lstStyle/>
                    <a:p>
                      <a:pPr marL="0" marR="0" algn="ctr">
                        <a:lnSpc>
                          <a:spcPct val="115000"/>
                        </a:lnSpc>
                        <a:spcBef>
                          <a:spcPts val="0"/>
                        </a:spcBef>
                        <a:spcAft>
                          <a:spcPts val="0"/>
                        </a:spcAft>
                      </a:pPr>
                      <a:r>
                        <a:rPr lang="en-US" sz="900" dirty="0">
                          <a:solidFill>
                            <a:schemeClr val="bg1"/>
                          </a:solidFill>
                          <a:latin typeface="Comic Sans MS" pitchFamily="66" charset="0"/>
                          <a:ea typeface="Calibri"/>
                          <a:cs typeface="Times New Roman"/>
                        </a:rPr>
                        <a:t>14</a:t>
                      </a: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nSpc>
                          <a:spcPct val="115000"/>
                        </a:lnSpc>
                        <a:spcBef>
                          <a:spcPts val="0"/>
                        </a:spcBef>
                        <a:spcAft>
                          <a:spcPts val="0"/>
                        </a:spcAft>
                      </a:pPr>
                      <a:r>
                        <a:rPr lang="en-US" sz="900" dirty="0">
                          <a:solidFill>
                            <a:schemeClr val="bg1"/>
                          </a:solidFill>
                          <a:latin typeface="Comic Sans MS" pitchFamily="66" charset="0"/>
                          <a:ea typeface="Times New Roman"/>
                          <a:cs typeface="Times New Roman"/>
                        </a:rPr>
                        <a:t>Number on Posting of Officers</a:t>
                      </a:r>
                      <a:endParaRPr lang="en-US" sz="900" dirty="0">
                        <a:solidFill>
                          <a:schemeClr val="bg1"/>
                        </a:solidFill>
                        <a:latin typeface="Comic Sans MS" pitchFamily="66" charset="0"/>
                        <a:ea typeface="Calibri"/>
                        <a:cs typeface="Times New Roman"/>
                      </a:endParaRPr>
                    </a:p>
                  </a:txBody>
                  <a:tcPr marL="25133" marR="2513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marL="0" marR="0" algn="ctr">
                        <a:lnSpc>
                          <a:spcPct val="115000"/>
                        </a:lnSpc>
                        <a:spcBef>
                          <a:spcPts val="0"/>
                        </a:spcBef>
                        <a:spcAft>
                          <a:spcPts val="0"/>
                        </a:spcAft>
                      </a:pPr>
                      <a:r>
                        <a:rPr lang="en-US" sz="900" b="0"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13</a:t>
                      </a:r>
                      <a:endParaRPr lang="en-GB" sz="900" b="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tc>
                  <a:txBody>
                    <a:bodyPr/>
                    <a:lstStyle/>
                    <a:p>
                      <a:pPr algn="ctr"/>
                      <a:r>
                        <a:rPr lang="en-US" sz="900" dirty="0" smtClean="0">
                          <a:solidFill>
                            <a:schemeClr val="bg1"/>
                          </a:solidFill>
                          <a:latin typeface="Comic Sans MS" pitchFamily="66" charset="0"/>
                        </a:rPr>
                        <a:t>19</a:t>
                      </a:r>
                      <a:endParaRPr lang="en-US" sz="900" dirty="0">
                        <a:solidFill>
                          <a:schemeClr val="bg1"/>
                        </a:solidFill>
                        <a:latin typeface="Comic Sans MS" pitchFamily="66"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8900000" scaled="1"/>
                      <a:tileRect/>
                    </a:gradFill>
                  </a:tcPr>
                </a:tc>
                <a:extLst>
                  <a:ext uri="{0D108BD9-81ED-4DB2-BD59-A6C34878D82A}">
                    <a16:rowId xmlns="" xmlns:a16="http://schemas.microsoft.com/office/drawing/2014/main" val="10015"/>
                  </a:ext>
                </a:extLst>
              </a:tr>
            </a:tbl>
          </a:graphicData>
        </a:graphic>
      </p:graphicFrame>
      <p:graphicFrame>
        <p:nvGraphicFramePr>
          <p:cNvPr id="11" name="Chart 10"/>
          <p:cNvGraphicFramePr>
            <a:graphicFrameLocks/>
          </p:cNvGraphicFramePr>
          <p:nvPr>
            <p:extLst>
              <p:ext uri="{D42A27DB-BD31-4B8C-83A1-F6EECF244321}">
                <p14:modId xmlns:p14="http://schemas.microsoft.com/office/powerpoint/2010/main" val="4003123191"/>
              </p:ext>
            </p:extLst>
          </p:nvPr>
        </p:nvGraphicFramePr>
        <p:xfrm>
          <a:off x="685800" y="5562600"/>
          <a:ext cx="4953000" cy="3657600"/>
        </p:xfrm>
        <a:graphic>
          <a:graphicData uri="http://schemas.openxmlformats.org/drawingml/2006/chart">
            <c:chart xmlns:c="http://schemas.openxmlformats.org/drawingml/2006/chart" xmlns:r="http://schemas.openxmlformats.org/officeDocument/2006/relationships" r:id="rId10"/>
          </a:graphicData>
        </a:graphic>
      </p:graphicFrame>
    </p:spTree>
    <p:custDataLst>
      <p:tags r:id="rId1"/>
    </p:custData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643334735"/>
              </p:ext>
            </p:extLst>
          </p:nvPr>
        </p:nvGraphicFramePr>
        <p:xfrm>
          <a:off x="685800" y="228601"/>
          <a:ext cx="5486400" cy="457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3795" name="Rectangle 3"/>
          <p:cNvSpPr>
            <a:spLocks noChangeArrowheads="1"/>
          </p:cNvSpPr>
          <p:nvPr/>
        </p:nvSpPr>
        <p:spPr bwMode="auto">
          <a:xfrm>
            <a:off x="0" y="43935"/>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3798" name="Rectangle 6"/>
          <p:cNvSpPr>
            <a:spLocks noChangeArrowheads="1"/>
          </p:cNvSpPr>
          <p:nvPr/>
        </p:nvSpPr>
        <p:spPr bwMode="auto">
          <a:xfrm>
            <a:off x="457200" y="683569"/>
            <a:ext cx="3630378"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Comic Sans MS" pitchFamily="66" charset="0"/>
                <a:ea typeface="Calibri" pitchFamily="34" charset="0"/>
                <a:cs typeface="Times New Roman" pitchFamily="18" charset="0"/>
              </a:rPr>
              <a:t>Table</a:t>
            </a:r>
            <a:r>
              <a:rPr kumimoji="0" lang="en-US" sz="1200" b="1" i="0" u="none" strike="noStrike" cap="none" normalizeH="0" dirty="0">
                <a:ln>
                  <a:noFill/>
                </a:ln>
                <a:solidFill>
                  <a:schemeClr val="tx1"/>
                </a:solidFill>
                <a:effectLst/>
                <a:latin typeface="Comic Sans MS" pitchFamily="66" charset="0"/>
                <a:ea typeface="Calibri" pitchFamily="34" charset="0"/>
                <a:cs typeface="Times New Roman" pitchFamily="18" charset="0"/>
              </a:rPr>
              <a:t> </a:t>
            </a:r>
            <a:r>
              <a:rPr lang="en-US" sz="1200" b="1" dirty="0">
                <a:latin typeface="Comic Sans MS" pitchFamily="66" charset="0"/>
                <a:ea typeface="Calibri" pitchFamily="34" charset="0"/>
                <a:cs typeface="Times New Roman" pitchFamily="18" charset="0"/>
              </a:rPr>
              <a:t>29</a:t>
            </a:r>
            <a:r>
              <a:rPr kumimoji="0" lang="en-US" sz="1200" i="0" u="none" strike="noStrike" cap="none" normalizeH="0" baseline="0" dirty="0">
                <a:ln>
                  <a:noFill/>
                </a:ln>
                <a:solidFill>
                  <a:schemeClr val="tx1"/>
                </a:solidFill>
                <a:effectLst/>
                <a:latin typeface="Comic Sans MS" pitchFamily="66" charset="0"/>
                <a:ea typeface="Calibri" pitchFamily="34" charset="0"/>
                <a:cs typeface="Times New Roman" pitchFamily="18" charset="0"/>
              </a:rPr>
              <a:t>: </a:t>
            </a:r>
            <a:r>
              <a:rPr lang="en-US" sz="1200" dirty="0">
                <a:latin typeface="Comic Sans MS" pitchFamily="66" charset="0"/>
                <a:ea typeface="Calibri" pitchFamily="34" charset="0"/>
                <a:cs typeface="Times New Roman" pitchFamily="18" charset="0"/>
              </a:rPr>
              <a:t>Misconduct</a:t>
            </a:r>
            <a:r>
              <a:rPr kumimoji="0" lang="en-US" sz="1200" i="0" u="none" strike="noStrike" cap="none" normalizeH="0" dirty="0">
                <a:ln>
                  <a:noFill/>
                </a:ln>
                <a:solidFill>
                  <a:schemeClr val="tx1"/>
                </a:solidFill>
                <a:effectLst/>
                <a:latin typeface="Comic Sans MS" pitchFamily="66" charset="0"/>
                <a:ea typeface="Calibri" pitchFamily="34" charset="0"/>
                <a:cs typeface="Times New Roman" pitchFamily="18" charset="0"/>
              </a:rPr>
              <a:t> in Details</a:t>
            </a:r>
            <a:endParaRPr kumimoji="0" lang="en-US" sz="120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i="0" u="none" strike="noStrike" cap="none" normalizeH="0" baseline="0" dirty="0">
              <a:ln>
                <a:noFill/>
              </a:ln>
              <a:solidFill>
                <a:schemeClr val="tx1"/>
              </a:solidFill>
              <a:effectLst/>
              <a:latin typeface="Arial" pitchFamily="34" charset="0"/>
              <a:cs typeface="Arial" pitchFamily="34" charset="0"/>
            </a:endParaRPr>
          </a:p>
        </p:txBody>
      </p:sp>
      <p:sp>
        <p:nvSpPr>
          <p:cNvPr id="47" name="Footer Placeholder 46"/>
          <p:cNvSpPr>
            <a:spLocks noGrp="1"/>
          </p:cNvSpPr>
          <p:nvPr>
            <p:ph type="ftr" sz="quarter" idx="11"/>
          </p:nvPr>
        </p:nvSpPr>
        <p:spPr/>
        <p:txBody>
          <a:bodyPr/>
          <a:lstStyle/>
          <a:p>
            <a:r>
              <a:rPr lang="en-US"/>
              <a:t>FRSC Statistical Digest</a:t>
            </a:r>
          </a:p>
        </p:txBody>
      </p:sp>
      <p:sp>
        <p:nvSpPr>
          <p:cNvPr id="46" name="Slide Number Placeholder 45"/>
          <p:cNvSpPr>
            <a:spLocks noGrp="1"/>
          </p:cNvSpPr>
          <p:nvPr>
            <p:ph type="sldNum" sz="quarter" idx="12"/>
          </p:nvPr>
        </p:nvSpPr>
        <p:spPr/>
        <p:txBody>
          <a:bodyPr/>
          <a:lstStyle/>
          <a:p>
            <a:fld id="{E3F61258-AD20-49F9-B190-9552A83199C4}" type="slidenum">
              <a:rPr lang="en-US" smtClean="0"/>
              <a:pPr/>
              <a:t>35</a:t>
            </a:fld>
            <a:endParaRPr lang="en-US"/>
          </a:p>
        </p:txBody>
      </p:sp>
      <p:pic>
        <p:nvPicPr>
          <p:cNvPr id="14" name="Picture 2"/>
          <p:cNvPicPr>
            <a:picLocks noChangeAspect="1" noChangeArrowheads="1"/>
          </p:cNvPicPr>
          <p:nvPr/>
        </p:nvPicPr>
        <p:blipFill>
          <a:blip r:embed="rId9" cstate="print"/>
          <a:srcRect/>
          <a:stretch>
            <a:fillRect/>
          </a:stretch>
        </p:blipFill>
        <p:spPr bwMode="auto">
          <a:xfrm>
            <a:off x="0" y="0"/>
            <a:ext cx="457200" cy="9906000"/>
          </a:xfrm>
          <a:prstGeom prst="rect">
            <a:avLst/>
          </a:prstGeom>
          <a:noFill/>
          <a:ln w="9525">
            <a:noFill/>
            <a:miter lim="800000"/>
            <a:headEnd/>
            <a:tailEnd/>
          </a:ln>
        </p:spPr>
      </p:pic>
      <p:sp>
        <p:nvSpPr>
          <p:cNvPr id="11" name="TextBox 10"/>
          <p:cNvSpPr txBox="1"/>
          <p:nvPr/>
        </p:nvSpPr>
        <p:spPr>
          <a:xfrm>
            <a:off x="685800" y="5739135"/>
            <a:ext cx="5029200" cy="276999"/>
          </a:xfrm>
          <a:prstGeom prst="rect">
            <a:avLst/>
          </a:prstGeom>
          <a:noFill/>
        </p:spPr>
        <p:txBody>
          <a:bodyPr wrap="square" rtlCol="0">
            <a:spAutoFit/>
          </a:bodyPr>
          <a:lstStyle/>
          <a:p>
            <a:r>
              <a:rPr lang="en-US" sz="1200" b="1" dirty="0">
                <a:latin typeface="Comic Sans MS" pitchFamily="66" charset="0"/>
              </a:rPr>
              <a:t>Chart 14: </a:t>
            </a:r>
            <a:r>
              <a:rPr lang="en-US" sz="1200" dirty="0">
                <a:latin typeface="Comic Sans MS" pitchFamily="66" charset="0"/>
              </a:rPr>
              <a:t>Misconduct</a:t>
            </a:r>
          </a:p>
        </p:txBody>
      </p:sp>
      <p:graphicFrame>
        <p:nvGraphicFramePr>
          <p:cNvPr id="2" name="Table 1"/>
          <p:cNvGraphicFramePr>
            <a:graphicFrameLocks noGrp="1"/>
          </p:cNvGraphicFramePr>
          <p:nvPr>
            <p:extLst>
              <p:ext uri="{D42A27DB-BD31-4B8C-83A1-F6EECF244321}">
                <p14:modId xmlns:p14="http://schemas.microsoft.com/office/powerpoint/2010/main" val="2561269291"/>
              </p:ext>
            </p:extLst>
          </p:nvPr>
        </p:nvGraphicFramePr>
        <p:xfrm>
          <a:off x="762001" y="1039533"/>
          <a:ext cx="5410200" cy="4742251"/>
        </p:xfrm>
        <a:graphic>
          <a:graphicData uri="http://schemas.openxmlformats.org/drawingml/2006/table">
            <a:tbl>
              <a:tblPr firstRow="1" firstCol="1" bandRow="1">
                <a:tableStyleId>{5C22544A-7EE6-4342-B048-85BDC9FD1C3A}</a:tableStyleId>
              </a:tblPr>
              <a:tblGrid>
                <a:gridCol w="365540">
                  <a:extLst>
                    <a:ext uri="{9D8B030D-6E8A-4147-A177-3AD203B41FA5}">
                      <a16:colId xmlns="" xmlns:a16="http://schemas.microsoft.com/office/drawing/2014/main" val="20000"/>
                    </a:ext>
                  </a:extLst>
                </a:gridCol>
                <a:gridCol w="1474663">
                  <a:extLst>
                    <a:ext uri="{9D8B030D-6E8A-4147-A177-3AD203B41FA5}">
                      <a16:colId xmlns="" xmlns:a16="http://schemas.microsoft.com/office/drawing/2014/main" val="20001"/>
                    </a:ext>
                  </a:extLst>
                </a:gridCol>
                <a:gridCol w="936318">
                  <a:extLst>
                    <a:ext uri="{9D8B030D-6E8A-4147-A177-3AD203B41FA5}">
                      <a16:colId xmlns="" xmlns:a16="http://schemas.microsoft.com/office/drawing/2014/main" val="20002"/>
                    </a:ext>
                  </a:extLst>
                </a:gridCol>
                <a:gridCol w="714218">
                  <a:extLst>
                    <a:ext uri="{9D8B030D-6E8A-4147-A177-3AD203B41FA5}">
                      <a16:colId xmlns="" xmlns:a16="http://schemas.microsoft.com/office/drawing/2014/main" val="20003"/>
                    </a:ext>
                  </a:extLst>
                </a:gridCol>
                <a:gridCol w="848133">
                  <a:extLst>
                    <a:ext uri="{9D8B030D-6E8A-4147-A177-3AD203B41FA5}">
                      <a16:colId xmlns="" xmlns:a16="http://schemas.microsoft.com/office/drawing/2014/main" val="20004"/>
                    </a:ext>
                  </a:extLst>
                </a:gridCol>
                <a:gridCol w="535664">
                  <a:extLst>
                    <a:ext uri="{9D8B030D-6E8A-4147-A177-3AD203B41FA5}">
                      <a16:colId xmlns="" xmlns:a16="http://schemas.microsoft.com/office/drawing/2014/main" val="20005"/>
                    </a:ext>
                  </a:extLst>
                </a:gridCol>
                <a:gridCol w="535664">
                  <a:extLst>
                    <a:ext uri="{9D8B030D-6E8A-4147-A177-3AD203B41FA5}">
                      <a16:colId xmlns="" xmlns:a16="http://schemas.microsoft.com/office/drawing/2014/main" val="20006"/>
                    </a:ext>
                  </a:extLst>
                </a:gridCol>
              </a:tblGrid>
              <a:tr h="170054">
                <a:tc>
                  <a:txBody>
                    <a:bodyPr/>
                    <a:lstStyle/>
                    <a:p>
                      <a:pPr algn="ctr" fontAlgn="ctr"/>
                      <a:r>
                        <a:rPr lang="en-US" sz="800" b="1" i="0" u="none" strike="noStrike" dirty="0">
                          <a:solidFill>
                            <a:schemeClr val="bg1"/>
                          </a:solidFill>
                          <a:effectLst/>
                          <a:latin typeface="Comic Sans MS" panose="030F0702030302020204" pitchFamily="66" charset="0"/>
                        </a:rPr>
                        <a:t>S/N</a:t>
                      </a:r>
                      <a:endParaRPr lang="en-GB" sz="800" b="1" i="0" u="none" strike="noStrike" dirty="0">
                        <a:solidFill>
                          <a:schemeClr val="bg1"/>
                        </a:solidFill>
                        <a:effectLst/>
                        <a:latin typeface="Comic Sans MS" panose="030F0702030302020204" pitchFamily="66" charset="0"/>
                      </a:endParaRPr>
                    </a:p>
                  </a:txBody>
                  <a:tcPr marL="0" marR="0" marT="0" marB="0" anchor="ctr"/>
                </a:tc>
                <a:tc>
                  <a:txBody>
                    <a:bodyPr/>
                    <a:lstStyle/>
                    <a:p>
                      <a:pPr algn="ctr" fontAlgn="ctr"/>
                      <a:r>
                        <a:rPr lang="en-US" sz="800" b="1" i="0" u="none" strike="noStrike" dirty="0">
                          <a:solidFill>
                            <a:schemeClr val="bg1"/>
                          </a:solidFill>
                          <a:effectLst/>
                          <a:latin typeface="Comic Sans MS" panose="030F0702030302020204" pitchFamily="66" charset="0"/>
                        </a:rPr>
                        <a:t>OFFENCES</a:t>
                      </a:r>
                      <a:endParaRPr lang="en-GB" sz="800" b="1" i="0" u="none" strike="noStrike" dirty="0">
                        <a:solidFill>
                          <a:schemeClr val="bg1"/>
                        </a:solidFill>
                        <a:effectLst/>
                        <a:latin typeface="Comic Sans MS" panose="030F0702030302020204" pitchFamily="66" charset="0"/>
                      </a:endParaRPr>
                    </a:p>
                  </a:txBody>
                  <a:tcPr marL="0" marR="0" marT="0" marB="0" anchor="ctr"/>
                </a:tc>
                <a:tc>
                  <a:txBody>
                    <a:bodyPr/>
                    <a:lstStyle/>
                    <a:p>
                      <a:pPr algn="ctr" fontAlgn="ctr"/>
                      <a:r>
                        <a:rPr lang="en-US" sz="800" b="0" i="0" u="none" strike="noStrike" dirty="0">
                          <a:solidFill>
                            <a:schemeClr val="bg1"/>
                          </a:solidFill>
                          <a:effectLst/>
                          <a:latin typeface="Comic Sans MS"/>
                        </a:rPr>
                        <a:t>OCTOBER </a:t>
                      </a:r>
                    </a:p>
                  </a:txBody>
                  <a:tcPr marL="9525" marR="9525" marT="9525" marB="0" anchor="ctr"/>
                </a:tc>
                <a:tc>
                  <a:txBody>
                    <a:bodyPr/>
                    <a:lstStyle/>
                    <a:p>
                      <a:pPr algn="ctr" fontAlgn="ctr"/>
                      <a:r>
                        <a:rPr lang="en-US" sz="800" b="0" i="0" u="none" strike="noStrike" dirty="0">
                          <a:solidFill>
                            <a:schemeClr val="bg1"/>
                          </a:solidFill>
                          <a:effectLst/>
                          <a:latin typeface="Comic Sans MS"/>
                        </a:rPr>
                        <a:t>NOVEMBER</a:t>
                      </a:r>
                    </a:p>
                  </a:txBody>
                  <a:tcPr marL="9525" marR="9525" marT="9525" marB="0" anchor="ctr"/>
                </a:tc>
                <a:tc>
                  <a:txBody>
                    <a:bodyPr/>
                    <a:lstStyle/>
                    <a:p>
                      <a:pPr algn="ctr" fontAlgn="ctr"/>
                      <a:r>
                        <a:rPr lang="en-US" sz="800" b="0" i="0" u="none" strike="noStrike" dirty="0">
                          <a:solidFill>
                            <a:schemeClr val="bg1"/>
                          </a:solidFill>
                          <a:effectLst/>
                          <a:latin typeface="Comic Sans MS"/>
                        </a:rPr>
                        <a:t>DECEMBER</a:t>
                      </a:r>
                    </a:p>
                  </a:txBody>
                  <a:tcPr marL="9525" marR="9525" marT="9525" marB="0" anchor="ctr"/>
                </a:tc>
                <a:tc>
                  <a:txBody>
                    <a:bodyPr/>
                    <a:lstStyle/>
                    <a:p>
                      <a:pPr algn="ctr" fontAlgn="ctr"/>
                      <a:r>
                        <a:rPr lang="en-US" sz="800" b="1" i="0" u="none" strike="noStrike" dirty="0">
                          <a:solidFill>
                            <a:schemeClr val="bg1"/>
                          </a:solidFill>
                          <a:effectLst/>
                          <a:latin typeface="Comic Sans MS" panose="030F0702030302020204" pitchFamily="66" charset="0"/>
                        </a:rPr>
                        <a:t>TOTAL</a:t>
                      </a:r>
                      <a:endParaRPr lang="en-GB" sz="800" b="1" i="0" u="none" strike="noStrike" dirty="0">
                        <a:solidFill>
                          <a:schemeClr val="bg1"/>
                        </a:solidFill>
                        <a:effectLst/>
                        <a:latin typeface="Comic Sans MS" panose="030F0702030302020204" pitchFamily="66" charset="0"/>
                      </a:endParaRPr>
                    </a:p>
                  </a:txBody>
                  <a:tcPr marL="0" marR="0" marT="0" marB="0" anchor="ctr"/>
                </a:tc>
                <a:tc>
                  <a:txBody>
                    <a:bodyPr/>
                    <a:lstStyle/>
                    <a:p>
                      <a:pPr algn="ctr" fontAlgn="ctr"/>
                      <a:r>
                        <a:rPr lang="en-US" sz="800" b="1" i="0" u="none" strike="noStrike" dirty="0" smtClean="0">
                          <a:solidFill>
                            <a:schemeClr val="bg1"/>
                          </a:solidFill>
                          <a:effectLst/>
                          <a:latin typeface="Comic Sans MS" panose="030F0702030302020204" pitchFamily="66" charset="0"/>
                        </a:rPr>
                        <a:t>100</a:t>
                      </a:r>
                      <a:r>
                        <a:rPr lang="en-US" sz="800" b="1" i="0" u="none" strike="noStrike" dirty="0">
                          <a:solidFill>
                            <a:schemeClr val="bg1"/>
                          </a:solidFill>
                          <a:effectLst/>
                          <a:latin typeface="Comic Sans MS" panose="030F0702030302020204" pitchFamily="66" charset="0"/>
                        </a:rPr>
                        <a:t>%</a:t>
                      </a:r>
                      <a:endParaRPr lang="en-GB" sz="800" b="1" i="0" u="none" strike="noStrike" dirty="0">
                        <a:solidFill>
                          <a:schemeClr val="bg1"/>
                        </a:solidFill>
                        <a:effectLst/>
                        <a:latin typeface="Comic Sans MS" panose="030F0702030302020204" pitchFamily="66" charset="0"/>
                      </a:endParaRPr>
                    </a:p>
                  </a:txBody>
                  <a:tcPr marL="0" marR="0" marT="0" marB="0" anchor="ctr"/>
                </a:tc>
                <a:extLst>
                  <a:ext uri="{0D108BD9-81ED-4DB2-BD59-A6C34878D82A}">
                    <a16:rowId xmlns="" xmlns:a16="http://schemas.microsoft.com/office/drawing/2014/main" val="10000"/>
                  </a:ext>
                </a:extLst>
              </a:tr>
              <a:tr h="170054">
                <a:tc>
                  <a:txBody>
                    <a:bodyPr/>
                    <a:lstStyle/>
                    <a:p>
                      <a:pPr algn="ctr" fontAlgn="ctr"/>
                      <a:r>
                        <a:rPr lang="en-US" sz="800" b="0" i="0" u="none" strike="noStrike" dirty="0">
                          <a:solidFill>
                            <a:srgbClr val="000000"/>
                          </a:solidFill>
                          <a:effectLst/>
                          <a:latin typeface="Comic Sans MS"/>
                        </a:rPr>
                        <a:t>1</a:t>
                      </a:r>
                    </a:p>
                  </a:txBody>
                  <a:tcPr marL="9525" marR="9525" marT="9525" marB="0" anchor="ctr"/>
                </a:tc>
                <a:tc>
                  <a:txBody>
                    <a:bodyPr/>
                    <a:lstStyle/>
                    <a:p>
                      <a:pPr algn="just" fontAlgn="ctr"/>
                      <a:r>
                        <a:rPr lang="en-US" sz="800" b="0" i="0" u="none" strike="noStrike">
                          <a:solidFill>
                            <a:srgbClr val="000000"/>
                          </a:solidFill>
                          <a:effectLst/>
                          <a:latin typeface="Comic Sans MS"/>
                        </a:rPr>
                        <a:t>RUDE CONDUCT</a:t>
                      </a:r>
                    </a:p>
                  </a:txBody>
                  <a:tcPr marL="9525" marR="9525" marT="9525" marB="0" anchor="ctr"/>
                </a:tc>
                <a:tc>
                  <a:txBody>
                    <a:bodyPr/>
                    <a:lstStyle/>
                    <a:p>
                      <a:pPr algn="ctr" fontAlgn="ctr"/>
                      <a:r>
                        <a:rPr lang="en-US" sz="800" b="0" i="0" u="none" strike="noStrike">
                          <a:solidFill>
                            <a:srgbClr val="000000"/>
                          </a:solidFill>
                          <a:effectLst/>
                          <a:latin typeface="Comic Sans MS"/>
                        </a:rPr>
                        <a:t>5</a:t>
                      </a:r>
                    </a:p>
                  </a:txBody>
                  <a:tcPr marL="9525" marR="9525" marT="9525" marB="0" anchor="ctr"/>
                </a:tc>
                <a:tc>
                  <a:txBody>
                    <a:bodyPr/>
                    <a:lstStyle/>
                    <a:p>
                      <a:pPr algn="ctr" fontAlgn="ctr"/>
                      <a:r>
                        <a:rPr lang="en-US" sz="800" b="0" i="0" u="none" strike="noStrike" dirty="0">
                          <a:solidFill>
                            <a:srgbClr val="000000"/>
                          </a:solidFill>
                          <a:effectLst/>
                          <a:latin typeface="Comic Sans MS"/>
                        </a:rPr>
                        <a:t>10</a:t>
                      </a:r>
                    </a:p>
                  </a:txBody>
                  <a:tcPr marL="9525" marR="9525" marT="9525" marB="0" anchor="ctr"/>
                </a:tc>
                <a:tc>
                  <a:txBody>
                    <a:bodyPr/>
                    <a:lstStyle/>
                    <a:p>
                      <a:pPr algn="ctr" fontAlgn="ctr"/>
                      <a:r>
                        <a:rPr lang="en-US" sz="800" b="0" i="0" u="none" strike="noStrike" dirty="0">
                          <a:solidFill>
                            <a:srgbClr val="000000"/>
                          </a:solidFill>
                          <a:effectLst/>
                          <a:latin typeface="Comic Sans MS"/>
                        </a:rPr>
                        <a:t>5</a:t>
                      </a:r>
                    </a:p>
                  </a:txBody>
                  <a:tcPr marL="9525" marR="9525" marT="9525" marB="0" anchor="ctr"/>
                </a:tc>
                <a:tc>
                  <a:txBody>
                    <a:bodyPr/>
                    <a:lstStyle/>
                    <a:p>
                      <a:pPr algn="ctr" fontAlgn="ctr"/>
                      <a:r>
                        <a:rPr lang="en-US" sz="800" b="1" i="0" u="none" strike="noStrike">
                          <a:solidFill>
                            <a:srgbClr val="000000"/>
                          </a:solidFill>
                          <a:effectLst/>
                          <a:latin typeface="Comic Sans MS"/>
                        </a:rPr>
                        <a:t>20</a:t>
                      </a:r>
                    </a:p>
                  </a:txBody>
                  <a:tcPr marL="9525" marR="9525" marT="9525" marB="0" anchor="ctr"/>
                </a:tc>
                <a:tc>
                  <a:txBody>
                    <a:bodyPr/>
                    <a:lstStyle/>
                    <a:p>
                      <a:pPr algn="ctr" fontAlgn="ctr"/>
                      <a:r>
                        <a:rPr lang="en-US" sz="800" b="0" i="0" u="none" strike="noStrike">
                          <a:solidFill>
                            <a:srgbClr val="000000"/>
                          </a:solidFill>
                          <a:effectLst/>
                          <a:latin typeface="Comic Sans MS"/>
                        </a:rPr>
                        <a:t>2%</a:t>
                      </a:r>
                    </a:p>
                  </a:txBody>
                  <a:tcPr marL="9525" marR="9525" marT="9525" marB="0" anchor="ctr"/>
                </a:tc>
                <a:extLst>
                  <a:ext uri="{0D108BD9-81ED-4DB2-BD59-A6C34878D82A}">
                    <a16:rowId xmlns="" xmlns:a16="http://schemas.microsoft.com/office/drawing/2014/main" val="10001"/>
                  </a:ext>
                </a:extLst>
              </a:tr>
              <a:tr h="170054">
                <a:tc>
                  <a:txBody>
                    <a:bodyPr/>
                    <a:lstStyle/>
                    <a:p>
                      <a:pPr algn="ctr" fontAlgn="ctr"/>
                      <a:r>
                        <a:rPr lang="en-US" sz="800" b="0" i="0" u="none" strike="noStrike" dirty="0">
                          <a:solidFill>
                            <a:srgbClr val="000000"/>
                          </a:solidFill>
                          <a:effectLst/>
                          <a:latin typeface="Comic Sans MS"/>
                        </a:rPr>
                        <a:t>2</a:t>
                      </a:r>
                    </a:p>
                  </a:txBody>
                  <a:tcPr marL="9525" marR="9525" marT="9525" marB="0" anchor="ctr"/>
                </a:tc>
                <a:tc>
                  <a:txBody>
                    <a:bodyPr/>
                    <a:lstStyle/>
                    <a:p>
                      <a:pPr algn="just" fontAlgn="ctr"/>
                      <a:r>
                        <a:rPr lang="en-US" sz="800" b="0" i="0" u="none" strike="noStrike" dirty="0">
                          <a:solidFill>
                            <a:srgbClr val="000000"/>
                          </a:solidFill>
                          <a:effectLst/>
                          <a:latin typeface="Comic Sans MS"/>
                        </a:rPr>
                        <a:t>DERELICTION OF DUTY</a:t>
                      </a:r>
                    </a:p>
                  </a:txBody>
                  <a:tcPr marL="9525" marR="9525" marT="9525" marB="0" anchor="ctr"/>
                </a:tc>
                <a:tc>
                  <a:txBody>
                    <a:bodyPr/>
                    <a:lstStyle/>
                    <a:p>
                      <a:pPr algn="ctr" fontAlgn="ctr"/>
                      <a:r>
                        <a:rPr lang="en-US" sz="800" b="0" i="0" u="none" strike="noStrike" dirty="0">
                          <a:solidFill>
                            <a:srgbClr val="000000"/>
                          </a:solidFill>
                          <a:effectLst/>
                          <a:latin typeface="Comic Sans MS"/>
                        </a:rPr>
                        <a:t>3</a:t>
                      </a:r>
                    </a:p>
                  </a:txBody>
                  <a:tcPr marL="9525" marR="9525" marT="9525" marB="0" anchor="ctr"/>
                </a:tc>
                <a:tc>
                  <a:txBody>
                    <a:bodyPr/>
                    <a:lstStyle/>
                    <a:p>
                      <a:pPr algn="ctr" fontAlgn="ctr"/>
                      <a:r>
                        <a:rPr lang="en-US" sz="800" b="0" i="0" u="none" strike="noStrike" dirty="0">
                          <a:solidFill>
                            <a:srgbClr val="000000"/>
                          </a:solidFill>
                          <a:effectLst/>
                          <a:latin typeface="Comic Sans MS"/>
                        </a:rPr>
                        <a:t>5</a:t>
                      </a:r>
                    </a:p>
                  </a:txBody>
                  <a:tcPr marL="9525" marR="9525" marT="9525" marB="0" anchor="ctr"/>
                </a:tc>
                <a:tc>
                  <a:txBody>
                    <a:bodyPr/>
                    <a:lstStyle/>
                    <a:p>
                      <a:pPr algn="ctr" fontAlgn="ctr"/>
                      <a:r>
                        <a:rPr lang="en-US" sz="800" b="0" i="0" u="none" strike="noStrike" dirty="0">
                          <a:solidFill>
                            <a:srgbClr val="000000"/>
                          </a:solidFill>
                          <a:effectLst/>
                          <a:latin typeface="Comic Sans MS"/>
                        </a:rPr>
                        <a:t>3</a:t>
                      </a:r>
                    </a:p>
                  </a:txBody>
                  <a:tcPr marL="9525" marR="9525" marT="9525" marB="0" anchor="ctr"/>
                </a:tc>
                <a:tc>
                  <a:txBody>
                    <a:bodyPr/>
                    <a:lstStyle/>
                    <a:p>
                      <a:pPr algn="ctr" fontAlgn="ctr"/>
                      <a:r>
                        <a:rPr lang="en-US" sz="800" b="1" i="0" u="none" strike="noStrike" dirty="0">
                          <a:solidFill>
                            <a:srgbClr val="000000"/>
                          </a:solidFill>
                          <a:effectLst/>
                          <a:latin typeface="Comic Sans MS"/>
                        </a:rPr>
                        <a:t>11</a:t>
                      </a:r>
                    </a:p>
                  </a:txBody>
                  <a:tcPr marL="9525" marR="9525" marT="9525" marB="0" anchor="ctr"/>
                </a:tc>
                <a:tc>
                  <a:txBody>
                    <a:bodyPr/>
                    <a:lstStyle/>
                    <a:p>
                      <a:pPr algn="ctr" fontAlgn="ctr"/>
                      <a:r>
                        <a:rPr lang="en-US" sz="800" b="0" i="0" u="none" strike="noStrike" dirty="0">
                          <a:solidFill>
                            <a:srgbClr val="000000"/>
                          </a:solidFill>
                          <a:effectLst/>
                          <a:latin typeface="Comic Sans MS"/>
                        </a:rPr>
                        <a:t>1%</a:t>
                      </a:r>
                    </a:p>
                  </a:txBody>
                  <a:tcPr marL="9525" marR="9525" marT="9525" marB="0" anchor="ctr"/>
                </a:tc>
              </a:tr>
              <a:tr h="170054">
                <a:tc>
                  <a:txBody>
                    <a:bodyPr/>
                    <a:lstStyle/>
                    <a:p>
                      <a:pPr algn="ctr" fontAlgn="ctr"/>
                      <a:r>
                        <a:rPr lang="en-US" sz="800" b="0" i="0" u="none" strike="noStrike">
                          <a:solidFill>
                            <a:srgbClr val="000000"/>
                          </a:solidFill>
                          <a:effectLst/>
                          <a:latin typeface="Comic Sans MS"/>
                        </a:rPr>
                        <a:t>3</a:t>
                      </a:r>
                    </a:p>
                  </a:txBody>
                  <a:tcPr marL="9525" marR="9525" marT="9525" marB="0" anchor="ctr"/>
                </a:tc>
                <a:tc>
                  <a:txBody>
                    <a:bodyPr/>
                    <a:lstStyle/>
                    <a:p>
                      <a:pPr algn="just" fontAlgn="ctr"/>
                      <a:r>
                        <a:rPr lang="en-US" sz="800" b="0" i="0" u="none" strike="noStrike">
                          <a:solidFill>
                            <a:srgbClr val="000000"/>
                          </a:solidFill>
                          <a:effectLst/>
                          <a:latin typeface="Comic Sans MS"/>
                        </a:rPr>
                        <a:t>MISSAPPROPRIATION</a:t>
                      </a:r>
                    </a:p>
                  </a:txBody>
                  <a:tcPr marL="9525" marR="9525" marT="9525" marB="0" anchor="ctr"/>
                </a:tc>
                <a:tc>
                  <a:txBody>
                    <a:bodyPr/>
                    <a:lstStyle/>
                    <a:p>
                      <a:pPr algn="ctr" fontAlgn="ctr"/>
                      <a:r>
                        <a:rPr lang="en-US" sz="800" b="0" i="0" u="none" strike="noStrike">
                          <a:solidFill>
                            <a:srgbClr val="000000"/>
                          </a:solidFill>
                          <a:effectLst/>
                          <a:latin typeface="Comic Sans MS"/>
                        </a:rPr>
                        <a:t>1</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1" i="0" u="none" strike="noStrike">
                          <a:solidFill>
                            <a:srgbClr val="000000"/>
                          </a:solidFill>
                          <a:effectLst/>
                          <a:latin typeface="Comic Sans MS"/>
                        </a:rPr>
                        <a:t>1</a:t>
                      </a:r>
                    </a:p>
                  </a:txBody>
                  <a:tcPr marL="9525" marR="9525" marT="9525" marB="0" anchor="ctr"/>
                </a:tc>
                <a:tc>
                  <a:txBody>
                    <a:bodyPr/>
                    <a:lstStyle/>
                    <a:p>
                      <a:pPr algn="ctr" fontAlgn="ctr"/>
                      <a:r>
                        <a:rPr lang="en-US" sz="800" b="0" i="0" u="none" strike="noStrike" dirty="0">
                          <a:solidFill>
                            <a:srgbClr val="000000"/>
                          </a:solidFill>
                          <a:effectLst/>
                          <a:latin typeface="Comic Sans MS"/>
                        </a:rPr>
                        <a:t>0%</a:t>
                      </a:r>
                    </a:p>
                  </a:txBody>
                  <a:tcPr marL="9525" marR="9525" marT="9525" marB="0" anchor="ctr"/>
                </a:tc>
                <a:extLst>
                  <a:ext uri="{0D108BD9-81ED-4DB2-BD59-A6C34878D82A}">
                    <a16:rowId xmlns="" xmlns:a16="http://schemas.microsoft.com/office/drawing/2014/main" val="10002"/>
                  </a:ext>
                </a:extLst>
              </a:tr>
              <a:tr h="170054">
                <a:tc>
                  <a:txBody>
                    <a:bodyPr/>
                    <a:lstStyle/>
                    <a:p>
                      <a:pPr algn="ctr" fontAlgn="ctr"/>
                      <a:r>
                        <a:rPr lang="en-US" sz="800" b="0" i="0" u="none" strike="noStrike">
                          <a:solidFill>
                            <a:srgbClr val="000000"/>
                          </a:solidFill>
                          <a:effectLst/>
                          <a:latin typeface="Comic Sans MS"/>
                        </a:rPr>
                        <a:t>4</a:t>
                      </a:r>
                    </a:p>
                  </a:txBody>
                  <a:tcPr marL="9525" marR="9525" marT="9525" marB="0" anchor="ctr"/>
                </a:tc>
                <a:tc>
                  <a:txBody>
                    <a:bodyPr/>
                    <a:lstStyle/>
                    <a:p>
                      <a:pPr algn="just" fontAlgn="ctr"/>
                      <a:r>
                        <a:rPr lang="en-US" sz="800" b="0" i="0" u="none" strike="noStrike">
                          <a:solidFill>
                            <a:srgbClr val="000000"/>
                          </a:solidFill>
                          <a:effectLst/>
                          <a:latin typeface="Comic Sans MS"/>
                        </a:rPr>
                        <a:t>NUMBER RACKETEERING</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1"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dirty="0">
                          <a:solidFill>
                            <a:srgbClr val="000000"/>
                          </a:solidFill>
                          <a:effectLst/>
                          <a:latin typeface="Comic Sans MS"/>
                        </a:rPr>
                        <a:t>0%</a:t>
                      </a:r>
                    </a:p>
                  </a:txBody>
                  <a:tcPr marL="9525" marR="9525" marT="9525" marB="0" anchor="ctr"/>
                </a:tc>
                <a:extLst>
                  <a:ext uri="{0D108BD9-81ED-4DB2-BD59-A6C34878D82A}">
                    <a16:rowId xmlns="" xmlns:a16="http://schemas.microsoft.com/office/drawing/2014/main" val="10003"/>
                  </a:ext>
                </a:extLst>
              </a:tr>
              <a:tr h="170054">
                <a:tc>
                  <a:txBody>
                    <a:bodyPr/>
                    <a:lstStyle/>
                    <a:p>
                      <a:pPr algn="ctr" fontAlgn="ctr"/>
                      <a:r>
                        <a:rPr lang="en-US" sz="800" b="0" i="0" u="none" strike="noStrike">
                          <a:solidFill>
                            <a:srgbClr val="000000"/>
                          </a:solidFill>
                          <a:effectLst/>
                          <a:latin typeface="Comic Sans MS"/>
                        </a:rPr>
                        <a:t>5</a:t>
                      </a:r>
                    </a:p>
                  </a:txBody>
                  <a:tcPr marL="9525" marR="9525" marT="9525" marB="0" anchor="ctr"/>
                </a:tc>
                <a:tc>
                  <a:txBody>
                    <a:bodyPr/>
                    <a:lstStyle/>
                    <a:p>
                      <a:pPr algn="just" fontAlgn="ctr"/>
                      <a:r>
                        <a:rPr lang="en-US" sz="800" b="0" i="0" u="none" strike="noStrike">
                          <a:solidFill>
                            <a:srgbClr val="000000"/>
                          </a:solidFill>
                          <a:effectLst/>
                          <a:latin typeface="Comic Sans MS"/>
                        </a:rPr>
                        <a:t>IMPROPER DRESSING</a:t>
                      </a:r>
                    </a:p>
                  </a:txBody>
                  <a:tcPr marL="9525" marR="9525" marT="9525" marB="0" anchor="ctr"/>
                </a:tc>
                <a:tc>
                  <a:txBody>
                    <a:bodyPr/>
                    <a:lstStyle/>
                    <a:p>
                      <a:pPr algn="ctr" fontAlgn="ctr"/>
                      <a:r>
                        <a:rPr lang="en-US" sz="800" b="0" i="0" u="none" strike="noStrike">
                          <a:solidFill>
                            <a:srgbClr val="000000"/>
                          </a:solidFill>
                          <a:effectLst/>
                          <a:latin typeface="Comic Sans MS"/>
                        </a:rPr>
                        <a:t>69</a:t>
                      </a:r>
                    </a:p>
                  </a:txBody>
                  <a:tcPr marL="9525" marR="9525" marT="9525" marB="0" anchor="ctr"/>
                </a:tc>
                <a:tc>
                  <a:txBody>
                    <a:bodyPr/>
                    <a:lstStyle/>
                    <a:p>
                      <a:pPr algn="ctr" fontAlgn="ctr"/>
                      <a:r>
                        <a:rPr lang="en-US" sz="800" b="0" i="0" u="none" strike="noStrike">
                          <a:solidFill>
                            <a:srgbClr val="000000"/>
                          </a:solidFill>
                          <a:effectLst/>
                          <a:latin typeface="Comic Sans MS"/>
                        </a:rPr>
                        <a:t>115</a:t>
                      </a:r>
                    </a:p>
                  </a:txBody>
                  <a:tcPr marL="9525" marR="9525" marT="9525" marB="0" anchor="ctr"/>
                </a:tc>
                <a:tc>
                  <a:txBody>
                    <a:bodyPr/>
                    <a:lstStyle/>
                    <a:p>
                      <a:pPr algn="ctr" fontAlgn="ctr"/>
                      <a:r>
                        <a:rPr lang="en-US" sz="800" b="0" i="0" u="none" strike="noStrike">
                          <a:solidFill>
                            <a:srgbClr val="000000"/>
                          </a:solidFill>
                          <a:effectLst/>
                          <a:latin typeface="Comic Sans MS"/>
                        </a:rPr>
                        <a:t>65</a:t>
                      </a:r>
                    </a:p>
                  </a:txBody>
                  <a:tcPr marL="9525" marR="9525" marT="9525" marB="0" anchor="ctr"/>
                </a:tc>
                <a:tc>
                  <a:txBody>
                    <a:bodyPr/>
                    <a:lstStyle/>
                    <a:p>
                      <a:pPr algn="ctr" fontAlgn="ctr"/>
                      <a:r>
                        <a:rPr lang="en-US" sz="800" b="1" i="0" u="none" strike="noStrike">
                          <a:solidFill>
                            <a:srgbClr val="000000"/>
                          </a:solidFill>
                          <a:effectLst/>
                          <a:latin typeface="Comic Sans MS"/>
                        </a:rPr>
                        <a:t>249</a:t>
                      </a:r>
                    </a:p>
                  </a:txBody>
                  <a:tcPr marL="9525" marR="9525" marT="9525" marB="0" anchor="ctr"/>
                </a:tc>
                <a:tc>
                  <a:txBody>
                    <a:bodyPr/>
                    <a:lstStyle/>
                    <a:p>
                      <a:pPr algn="ctr" fontAlgn="ctr"/>
                      <a:r>
                        <a:rPr lang="en-US" sz="800" b="0" i="0" u="none" strike="noStrike" dirty="0">
                          <a:solidFill>
                            <a:srgbClr val="000000"/>
                          </a:solidFill>
                          <a:effectLst/>
                          <a:latin typeface="Comic Sans MS"/>
                        </a:rPr>
                        <a:t>19%</a:t>
                      </a:r>
                    </a:p>
                  </a:txBody>
                  <a:tcPr marL="9525" marR="9525" marT="9525" marB="0" anchor="ctr"/>
                </a:tc>
                <a:extLst>
                  <a:ext uri="{0D108BD9-81ED-4DB2-BD59-A6C34878D82A}">
                    <a16:rowId xmlns="" xmlns:a16="http://schemas.microsoft.com/office/drawing/2014/main" val="10004"/>
                  </a:ext>
                </a:extLst>
              </a:tr>
              <a:tr h="170054">
                <a:tc>
                  <a:txBody>
                    <a:bodyPr/>
                    <a:lstStyle/>
                    <a:p>
                      <a:pPr algn="ctr" fontAlgn="ctr"/>
                      <a:r>
                        <a:rPr lang="en-US" sz="800" b="0" i="0" u="none" strike="noStrike">
                          <a:solidFill>
                            <a:srgbClr val="000000"/>
                          </a:solidFill>
                          <a:effectLst/>
                          <a:latin typeface="Comic Sans MS"/>
                        </a:rPr>
                        <a:t>6</a:t>
                      </a:r>
                    </a:p>
                  </a:txBody>
                  <a:tcPr marL="9525" marR="9525" marT="9525" marB="0" anchor="ctr"/>
                </a:tc>
                <a:tc>
                  <a:txBody>
                    <a:bodyPr/>
                    <a:lstStyle/>
                    <a:p>
                      <a:pPr algn="just" fontAlgn="ctr"/>
                      <a:r>
                        <a:rPr lang="en-US" sz="800" b="0" i="0" u="none" strike="noStrike">
                          <a:solidFill>
                            <a:srgbClr val="000000"/>
                          </a:solidFill>
                          <a:effectLst/>
                          <a:latin typeface="Comic Sans MS"/>
                        </a:rPr>
                        <a:t>LATENESS</a:t>
                      </a:r>
                    </a:p>
                  </a:txBody>
                  <a:tcPr marL="9525" marR="9525" marT="9525" marB="0" anchor="ctr"/>
                </a:tc>
                <a:tc>
                  <a:txBody>
                    <a:bodyPr/>
                    <a:lstStyle/>
                    <a:p>
                      <a:pPr algn="ctr" fontAlgn="ctr"/>
                      <a:r>
                        <a:rPr lang="en-US" sz="800" b="0" i="0" u="none" strike="noStrike">
                          <a:solidFill>
                            <a:srgbClr val="000000"/>
                          </a:solidFill>
                          <a:effectLst/>
                          <a:latin typeface="Comic Sans MS"/>
                        </a:rPr>
                        <a:t>119</a:t>
                      </a:r>
                    </a:p>
                  </a:txBody>
                  <a:tcPr marL="9525" marR="9525" marT="9525" marB="0" anchor="ctr"/>
                </a:tc>
                <a:tc>
                  <a:txBody>
                    <a:bodyPr/>
                    <a:lstStyle/>
                    <a:p>
                      <a:pPr algn="ctr" fontAlgn="ctr"/>
                      <a:r>
                        <a:rPr lang="en-US" sz="800" b="0" i="0" u="none" strike="noStrike">
                          <a:solidFill>
                            <a:srgbClr val="000000"/>
                          </a:solidFill>
                          <a:effectLst/>
                          <a:latin typeface="Comic Sans MS"/>
                        </a:rPr>
                        <a:t>170</a:t>
                      </a:r>
                    </a:p>
                  </a:txBody>
                  <a:tcPr marL="9525" marR="9525" marT="9525" marB="0" anchor="ctr"/>
                </a:tc>
                <a:tc>
                  <a:txBody>
                    <a:bodyPr/>
                    <a:lstStyle/>
                    <a:p>
                      <a:pPr algn="ctr" fontAlgn="ctr"/>
                      <a:r>
                        <a:rPr lang="en-US" sz="800" b="0" i="0" u="none" strike="noStrike">
                          <a:solidFill>
                            <a:srgbClr val="000000"/>
                          </a:solidFill>
                          <a:effectLst/>
                          <a:latin typeface="Comic Sans MS"/>
                        </a:rPr>
                        <a:t>124</a:t>
                      </a:r>
                    </a:p>
                  </a:txBody>
                  <a:tcPr marL="9525" marR="9525" marT="9525" marB="0" anchor="ctr"/>
                </a:tc>
                <a:tc>
                  <a:txBody>
                    <a:bodyPr/>
                    <a:lstStyle/>
                    <a:p>
                      <a:pPr algn="ctr" fontAlgn="ctr"/>
                      <a:r>
                        <a:rPr lang="en-US" sz="800" b="1" i="0" u="none" strike="noStrike">
                          <a:solidFill>
                            <a:srgbClr val="000000"/>
                          </a:solidFill>
                          <a:effectLst/>
                          <a:latin typeface="Comic Sans MS"/>
                        </a:rPr>
                        <a:t>413</a:t>
                      </a:r>
                    </a:p>
                  </a:txBody>
                  <a:tcPr marL="9525" marR="9525" marT="9525" marB="0" anchor="ctr"/>
                </a:tc>
                <a:tc>
                  <a:txBody>
                    <a:bodyPr/>
                    <a:lstStyle/>
                    <a:p>
                      <a:pPr algn="ctr" fontAlgn="ctr"/>
                      <a:r>
                        <a:rPr lang="en-US" sz="800" b="0" i="0" u="none" strike="noStrike" dirty="0">
                          <a:solidFill>
                            <a:srgbClr val="000000"/>
                          </a:solidFill>
                          <a:effectLst/>
                          <a:latin typeface="Comic Sans MS"/>
                        </a:rPr>
                        <a:t>32%</a:t>
                      </a:r>
                    </a:p>
                  </a:txBody>
                  <a:tcPr marL="9525" marR="9525" marT="9525" marB="0" anchor="ctr"/>
                </a:tc>
                <a:extLst>
                  <a:ext uri="{0D108BD9-81ED-4DB2-BD59-A6C34878D82A}">
                    <a16:rowId xmlns="" xmlns:a16="http://schemas.microsoft.com/office/drawing/2014/main" val="10005"/>
                  </a:ext>
                </a:extLst>
              </a:tr>
              <a:tr h="170054">
                <a:tc>
                  <a:txBody>
                    <a:bodyPr/>
                    <a:lstStyle/>
                    <a:p>
                      <a:pPr algn="ctr" fontAlgn="ctr"/>
                      <a:r>
                        <a:rPr lang="en-US" sz="800" b="0" i="0" u="none" strike="noStrike">
                          <a:solidFill>
                            <a:srgbClr val="000000"/>
                          </a:solidFill>
                          <a:effectLst/>
                          <a:latin typeface="Comic Sans MS"/>
                        </a:rPr>
                        <a:t>7</a:t>
                      </a:r>
                    </a:p>
                  </a:txBody>
                  <a:tcPr marL="9525" marR="9525" marT="9525" marB="0" anchor="ctr"/>
                </a:tc>
                <a:tc>
                  <a:txBody>
                    <a:bodyPr/>
                    <a:lstStyle/>
                    <a:p>
                      <a:pPr algn="just" fontAlgn="ctr"/>
                      <a:r>
                        <a:rPr lang="en-US" sz="800" b="0" i="0" u="none" strike="noStrike">
                          <a:solidFill>
                            <a:srgbClr val="000000"/>
                          </a:solidFill>
                          <a:effectLst/>
                          <a:latin typeface="Comic Sans MS"/>
                        </a:rPr>
                        <a:t>DESERTION</a:t>
                      </a:r>
                    </a:p>
                  </a:txBody>
                  <a:tcPr marL="9525" marR="9525" marT="9525" marB="0" anchor="ctr"/>
                </a:tc>
                <a:tc>
                  <a:txBody>
                    <a:bodyPr/>
                    <a:lstStyle/>
                    <a:p>
                      <a:pPr algn="ctr" fontAlgn="ctr"/>
                      <a:r>
                        <a:rPr lang="en-US" sz="800" b="0" i="0" u="none" strike="noStrike">
                          <a:solidFill>
                            <a:srgbClr val="000000"/>
                          </a:solidFill>
                          <a:effectLst/>
                          <a:latin typeface="Comic Sans MS"/>
                        </a:rPr>
                        <a:t>1</a:t>
                      </a:r>
                    </a:p>
                  </a:txBody>
                  <a:tcPr marL="9525" marR="9525" marT="9525" marB="0" anchor="ctr"/>
                </a:tc>
                <a:tc>
                  <a:txBody>
                    <a:bodyPr/>
                    <a:lstStyle/>
                    <a:p>
                      <a:pPr algn="ctr" fontAlgn="ctr"/>
                      <a:r>
                        <a:rPr lang="en-US" sz="800" b="0" i="0" u="none" strike="noStrike">
                          <a:solidFill>
                            <a:srgbClr val="000000"/>
                          </a:solidFill>
                          <a:effectLst/>
                          <a:latin typeface="Comic Sans MS"/>
                        </a:rPr>
                        <a:t>3</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1" i="0" u="none" strike="noStrike">
                          <a:solidFill>
                            <a:srgbClr val="000000"/>
                          </a:solidFill>
                          <a:effectLst/>
                          <a:latin typeface="Comic Sans MS"/>
                        </a:rPr>
                        <a:t>4</a:t>
                      </a:r>
                    </a:p>
                  </a:txBody>
                  <a:tcPr marL="9525" marR="9525" marT="9525" marB="0" anchor="ctr"/>
                </a:tc>
                <a:tc>
                  <a:txBody>
                    <a:bodyPr/>
                    <a:lstStyle/>
                    <a:p>
                      <a:pPr algn="ctr" fontAlgn="ctr"/>
                      <a:r>
                        <a:rPr lang="en-US" sz="800" b="0" i="0" u="none" strike="noStrike" dirty="0">
                          <a:solidFill>
                            <a:srgbClr val="000000"/>
                          </a:solidFill>
                          <a:effectLst/>
                          <a:latin typeface="Comic Sans MS"/>
                        </a:rPr>
                        <a:t>0%</a:t>
                      </a:r>
                    </a:p>
                  </a:txBody>
                  <a:tcPr marL="9525" marR="9525" marT="9525" marB="0" anchor="ctr"/>
                </a:tc>
                <a:extLst>
                  <a:ext uri="{0D108BD9-81ED-4DB2-BD59-A6C34878D82A}">
                    <a16:rowId xmlns="" xmlns:a16="http://schemas.microsoft.com/office/drawing/2014/main" val="10006"/>
                  </a:ext>
                </a:extLst>
              </a:tr>
              <a:tr h="170054">
                <a:tc>
                  <a:txBody>
                    <a:bodyPr/>
                    <a:lstStyle/>
                    <a:p>
                      <a:pPr algn="ctr" fontAlgn="ctr"/>
                      <a:r>
                        <a:rPr lang="en-US" sz="800" b="0" i="0" u="none" strike="noStrike">
                          <a:solidFill>
                            <a:srgbClr val="000000"/>
                          </a:solidFill>
                          <a:effectLst/>
                          <a:latin typeface="Comic Sans MS"/>
                        </a:rPr>
                        <a:t>8</a:t>
                      </a:r>
                    </a:p>
                  </a:txBody>
                  <a:tcPr marL="9525" marR="9525" marT="9525" marB="0" anchor="ctr"/>
                </a:tc>
                <a:tc>
                  <a:txBody>
                    <a:bodyPr/>
                    <a:lstStyle/>
                    <a:p>
                      <a:pPr algn="just" fontAlgn="ctr"/>
                      <a:r>
                        <a:rPr lang="en-US" sz="800" b="0" i="0" u="none" strike="noStrike">
                          <a:solidFill>
                            <a:srgbClr val="000000"/>
                          </a:solidFill>
                          <a:effectLst/>
                          <a:latin typeface="Comic Sans MS"/>
                        </a:rPr>
                        <a:t>BREACH OF TRUST</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1"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dirty="0">
                          <a:solidFill>
                            <a:srgbClr val="000000"/>
                          </a:solidFill>
                          <a:effectLst/>
                          <a:latin typeface="Comic Sans MS"/>
                        </a:rPr>
                        <a:t>0%</a:t>
                      </a:r>
                    </a:p>
                  </a:txBody>
                  <a:tcPr marL="9525" marR="9525" marT="9525" marB="0" anchor="ctr"/>
                </a:tc>
                <a:extLst>
                  <a:ext uri="{0D108BD9-81ED-4DB2-BD59-A6C34878D82A}">
                    <a16:rowId xmlns="" xmlns:a16="http://schemas.microsoft.com/office/drawing/2014/main" val="10007"/>
                  </a:ext>
                </a:extLst>
              </a:tr>
              <a:tr h="170054">
                <a:tc>
                  <a:txBody>
                    <a:bodyPr/>
                    <a:lstStyle/>
                    <a:p>
                      <a:pPr algn="ctr" fontAlgn="ctr"/>
                      <a:r>
                        <a:rPr lang="en-US" sz="800" b="0" i="0" u="none" strike="noStrike">
                          <a:solidFill>
                            <a:srgbClr val="000000"/>
                          </a:solidFill>
                          <a:effectLst/>
                          <a:latin typeface="Comic Sans MS"/>
                        </a:rPr>
                        <a:t>9</a:t>
                      </a:r>
                    </a:p>
                  </a:txBody>
                  <a:tcPr marL="9525" marR="9525" marT="9525" marB="0" anchor="ctr"/>
                </a:tc>
                <a:tc>
                  <a:txBody>
                    <a:bodyPr/>
                    <a:lstStyle/>
                    <a:p>
                      <a:pPr algn="just" fontAlgn="ctr"/>
                      <a:r>
                        <a:rPr lang="en-US" sz="800" b="0" i="0" u="none" strike="noStrike">
                          <a:solidFill>
                            <a:srgbClr val="000000"/>
                          </a:solidFill>
                          <a:effectLst/>
                          <a:latin typeface="Comic Sans MS"/>
                        </a:rPr>
                        <a:t>INSUBORDINATION</a:t>
                      </a:r>
                    </a:p>
                  </a:txBody>
                  <a:tcPr marL="9525" marR="9525" marT="9525" marB="0" anchor="ctr"/>
                </a:tc>
                <a:tc>
                  <a:txBody>
                    <a:bodyPr/>
                    <a:lstStyle/>
                    <a:p>
                      <a:pPr algn="ctr" fontAlgn="ctr"/>
                      <a:r>
                        <a:rPr lang="en-US" sz="800" b="0" i="0" u="none" strike="noStrike">
                          <a:solidFill>
                            <a:srgbClr val="000000"/>
                          </a:solidFill>
                          <a:effectLst/>
                          <a:latin typeface="Comic Sans MS"/>
                        </a:rPr>
                        <a:t>4</a:t>
                      </a:r>
                    </a:p>
                  </a:txBody>
                  <a:tcPr marL="9525" marR="9525" marT="9525" marB="0" anchor="ctr"/>
                </a:tc>
                <a:tc>
                  <a:txBody>
                    <a:bodyPr/>
                    <a:lstStyle/>
                    <a:p>
                      <a:pPr algn="ctr" fontAlgn="ctr"/>
                      <a:r>
                        <a:rPr lang="en-US" sz="800" b="0" i="0" u="none" strike="noStrike">
                          <a:solidFill>
                            <a:srgbClr val="000000"/>
                          </a:solidFill>
                          <a:effectLst/>
                          <a:latin typeface="Comic Sans MS"/>
                        </a:rPr>
                        <a:t>1</a:t>
                      </a:r>
                    </a:p>
                  </a:txBody>
                  <a:tcPr marL="9525" marR="9525" marT="9525" marB="0" anchor="ctr"/>
                </a:tc>
                <a:tc>
                  <a:txBody>
                    <a:bodyPr/>
                    <a:lstStyle/>
                    <a:p>
                      <a:pPr algn="ctr" fontAlgn="ctr"/>
                      <a:r>
                        <a:rPr lang="en-US" sz="800" b="0" i="0" u="none" strike="noStrike">
                          <a:solidFill>
                            <a:srgbClr val="000000"/>
                          </a:solidFill>
                          <a:effectLst/>
                          <a:latin typeface="Comic Sans MS"/>
                        </a:rPr>
                        <a:t>6</a:t>
                      </a:r>
                    </a:p>
                  </a:txBody>
                  <a:tcPr marL="9525" marR="9525" marT="9525" marB="0" anchor="ctr"/>
                </a:tc>
                <a:tc>
                  <a:txBody>
                    <a:bodyPr/>
                    <a:lstStyle/>
                    <a:p>
                      <a:pPr algn="ctr" fontAlgn="ctr"/>
                      <a:r>
                        <a:rPr lang="en-US" sz="800" b="1" i="0" u="none" strike="noStrike">
                          <a:solidFill>
                            <a:srgbClr val="000000"/>
                          </a:solidFill>
                          <a:effectLst/>
                          <a:latin typeface="Comic Sans MS"/>
                        </a:rPr>
                        <a:t>11</a:t>
                      </a:r>
                    </a:p>
                  </a:txBody>
                  <a:tcPr marL="9525" marR="9525" marT="9525" marB="0" anchor="ctr"/>
                </a:tc>
                <a:tc>
                  <a:txBody>
                    <a:bodyPr/>
                    <a:lstStyle/>
                    <a:p>
                      <a:pPr algn="ctr" fontAlgn="ctr"/>
                      <a:r>
                        <a:rPr lang="en-US" sz="800" b="0" i="0" u="none" strike="noStrike" dirty="0">
                          <a:solidFill>
                            <a:srgbClr val="000000"/>
                          </a:solidFill>
                          <a:effectLst/>
                          <a:latin typeface="Comic Sans MS"/>
                        </a:rPr>
                        <a:t>1%</a:t>
                      </a:r>
                    </a:p>
                  </a:txBody>
                  <a:tcPr marL="9525" marR="9525" marT="9525" marB="0" anchor="ctr"/>
                </a:tc>
                <a:extLst>
                  <a:ext uri="{0D108BD9-81ED-4DB2-BD59-A6C34878D82A}">
                    <a16:rowId xmlns="" xmlns:a16="http://schemas.microsoft.com/office/drawing/2014/main" val="10008"/>
                  </a:ext>
                </a:extLst>
              </a:tr>
              <a:tr h="170054">
                <a:tc>
                  <a:txBody>
                    <a:bodyPr/>
                    <a:lstStyle/>
                    <a:p>
                      <a:pPr algn="ctr" fontAlgn="ctr"/>
                      <a:r>
                        <a:rPr lang="en-US" sz="800" b="0" i="0" u="none" strike="noStrike">
                          <a:solidFill>
                            <a:srgbClr val="000000"/>
                          </a:solidFill>
                          <a:effectLst/>
                          <a:latin typeface="Comic Sans MS"/>
                        </a:rPr>
                        <a:t>10</a:t>
                      </a:r>
                    </a:p>
                  </a:txBody>
                  <a:tcPr marL="9525" marR="9525" marT="9525" marB="0" anchor="ctr"/>
                </a:tc>
                <a:tc>
                  <a:txBody>
                    <a:bodyPr/>
                    <a:lstStyle/>
                    <a:p>
                      <a:pPr algn="just" fontAlgn="ctr"/>
                      <a:r>
                        <a:rPr lang="en-US" sz="800" b="0" i="0" u="none" strike="noStrike">
                          <a:solidFill>
                            <a:srgbClr val="000000"/>
                          </a:solidFill>
                          <a:effectLst/>
                          <a:latin typeface="Comic Sans MS"/>
                        </a:rPr>
                        <a:t>NEGLIGENCE TO DUTY</a:t>
                      </a:r>
                    </a:p>
                  </a:txBody>
                  <a:tcPr marL="9525" marR="9525" marT="9525" marB="0" anchor="ctr"/>
                </a:tc>
                <a:tc>
                  <a:txBody>
                    <a:bodyPr/>
                    <a:lstStyle/>
                    <a:p>
                      <a:pPr algn="ctr" fontAlgn="ctr"/>
                      <a:r>
                        <a:rPr lang="en-US" sz="800" b="0" i="0" u="none" strike="noStrike">
                          <a:solidFill>
                            <a:srgbClr val="000000"/>
                          </a:solidFill>
                          <a:effectLst/>
                          <a:latin typeface="Comic Sans MS"/>
                        </a:rPr>
                        <a:t>2</a:t>
                      </a:r>
                    </a:p>
                  </a:txBody>
                  <a:tcPr marL="9525" marR="9525" marT="9525" marB="0" anchor="ctr"/>
                </a:tc>
                <a:tc>
                  <a:txBody>
                    <a:bodyPr/>
                    <a:lstStyle/>
                    <a:p>
                      <a:pPr algn="ctr" fontAlgn="ctr"/>
                      <a:r>
                        <a:rPr lang="en-US" sz="800" b="0" i="0" u="none" strike="noStrike">
                          <a:solidFill>
                            <a:srgbClr val="000000"/>
                          </a:solidFill>
                          <a:effectLst/>
                          <a:latin typeface="Comic Sans MS"/>
                        </a:rPr>
                        <a:t>1</a:t>
                      </a:r>
                    </a:p>
                  </a:txBody>
                  <a:tcPr marL="9525" marR="9525" marT="9525" marB="0" anchor="ctr"/>
                </a:tc>
                <a:tc>
                  <a:txBody>
                    <a:bodyPr/>
                    <a:lstStyle/>
                    <a:p>
                      <a:pPr algn="ctr" fontAlgn="ctr"/>
                      <a:r>
                        <a:rPr lang="en-US" sz="800" b="0" i="0" u="none" strike="noStrike">
                          <a:solidFill>
                            <a:srgbClr val="000000"/>
                          </a:solidFill>
                          <a:effectLst/>
                          <a:latin typeface="Comic Sans MS"/>
                        </a:rPr>
                        <a:t>2</a:t>
                      </a:r>
                    </a:p>
                  </a:txBody>
                  <a:tcPr marL="9525" marR="9525" marT="9525" marB="0" anchor="ctr"/>
                </a:tc>
                <a:tc>
                  <a:txBody>
                    <a:bodyPr/>
                    <a:lstStyle/>
                    <a:p>
                      <a:pPr algn="ctr" fontAlgn="ctr"/>
                      <a:r>
                        <a:rPr lang="en-US" sz="800" b="1" i="0" u="none" strike="noStrike">
                          <a:solidFill>
                            <a:srgbClr val="000000"/>
                          </a:solidFill>
                          <a:effectLst/>
                          <a:latin typeface="Comic Sans MS"/>
                        </a:rPr>
                        <a:t>5</a:t>
                      </a:r>
                    </a:p>
                  </a:txBody>
                  <a:tcPr marL="9525" marR="9525" marT="9525" marB="0" anchor="ctr"/>
                </a:tc>
                <a:tc>
                  <a:txBody>
                    <a:bodyPr/>
                    <a:lstStyle/>
                    <a:p>
                      <a:pPr algn="ctr" fontAlgn="ctr"/>
                      <a:r>
                        <a:rPr lang="en-US" sz="800" b="0" i="0" u="none" strike="noStrike" dirty="0">
                          <a:solidFill>
                            <a:srgbClr val="000000"/>
                          </a:solidFill>
                          <a:effectLst/>
                          <a:latin typeface="Comic Sans MS"/>
                        </a:rPr>
                        <a:t>0%</a:t>
                      </a:r>
                    </a:p>
                  </a:txBody>
                  <a:tcPr marL="9525" marR="9525" marT="9525" marB="0" anchor="ctr"/>
                </a:tc>
                <a:extLst>
                  <a:ext uri="{0D108BD9-81ED-4DB2-BD59-A6C34878D82A}">
                    <a16:rowId xmlns="" xmlns:a16="http://schemas.microsoft.com/office/drawing/2014/main" val="10009"/>
                  </a:ext>
                </a:extLst>
              </a:tr>
              <a:tr h="170054">
                <a:tc>
                  <a:txBody>
                    <a:bodyPr/>
                    <a:lstStyle/>
                    <a:p>
                      <a:pPr algn="ctr" fontAlgn="ctr"/>
                      <a:r>
                        <a:rPr lang="en-US" sz="800" b="0" i="0" u="none" strike="noStrike">
                          <a:solidFill>
                            <a:srgbClr val="000000"/>
                          </a:solidFill>
                          <a:effectLst/>
                          <a:latin typeface="Comic Sans MS"/>
                        </a:rPr>
                        <a:t>11</a:t>
                      </a:r>
                    </a:p>
                  </a:txBody>
                  <a:tcPr marL="9525" marR="9525" marT="9525" marB="0" anchor="ctr"/>
                </a:tc>
                <a:tc>
                  <a:txBody>
                    <a:bodyPr/>
                    <a:lstStyle/>
                    <a:p>
                      <a:pPr algn="just" fontAlgn="ctr"/>
                      <a:r>
                        <a:rPr lang="en-US" sz="800" b="0" i="0" u="none" strike="noStrike">
                          <a:solidFill>
                            <a:srgbClr val="000000"/>
                          </a:solidFill>
                          <a:effectLst/>
                          <a:latin typeface="Comic Sans MS"/>
                        </a:rPr>
                        <a:t>PATROL MISCONDUCT</a:t>
                      </a:r>
                    </a:p>
                  </a:txBody>
                  <a:tcPr marL="9525" marR="9525" marT="9525" marB="0" anchor="ctr"/>
                </a:tc>
                <a:tc>
                  <a:txBody>
                    <a:bodyPr/>
                    <a:lstStyle/>
                    <a:p>
                      <a:pPr algn="ctr" fontAlgn="ctr"/>
                      <a:r>
                        <a:rPr lang="en-US" sz="800" b="0" i="0" u="none" strike="noStrike">
                          <a:solidFill>
                            <a:srgbClr val="000000"/>
                          </a:solidFill>
                          <a:effectLst/>
                          <a:latin typeface="Comic Sans MS"/>
                        </a:rPr>
                        <a:t>7</a:t>
                      </a:r>
                    </a:p>
                  </a:txBody>
                  <a:tcPr marL="9525" marR="9525" marT="9525" marB="0" anchor="ctr"/>
                </a:tc>
                <a:tc>
                  <a:txBody>
                    <a:bodyPr/>
                    <a:lstStyle/>
                    <a:p>
                      <a:pPr algn="ctr" fontAlgn="ctr"/>
                      <a:r>
                        <a:rPr lang="en-US" sz="800" b="0" i="0" u="none" strike="noStrike">
                          <a:solidFill>
                            <a:srgbClr val="000000"/>
                          </a:solidFill>
                          <a:effectLst/>
                          <a:latin typeface="Comic Sans MS"/>
                        </a:rPr>
                        <a:t>5</a:t>
                      </a:r>
                    </a:p>
                  </a:txBody>
                  <a:tcPr marL="9525" marR="9525" marT="9525" marB="0" anchor="ctr"/>
                </a:tc>
                <a:tc>
                  <a:txBody>
                    <a:bodyPr/>
                    <a:lstStyle/>
                    <a:p>
                      <a:pPr algn="ctr" fontAlgn="ctr"/>
                      <a:r>
                        <a:rPr lang="en-US" sz="800" b="0" i="0" u="none" strike="noStrike">
                          <a:solidFill>
                            <a:srgbClr val="000000"/>
                          </a:solidFill>
                          <a:effectLst/>
                          <a:latin typeface="Comic Sans MS"/>
                        </a:rPr>
                        <a:t>20</a:t>
                      </a:r>
                    </a:p>
                  </a:txBody>
                  <a:tcPr marL="9525" marR="9525" marT="9525" marB="0" anchor="ctr"/>
                </a:tc>
                <a:tc>
                  <a:txBody>
                    <a:bodyPr/>
                    <a:lstStyle/>
                    <a:p>
                      <a:pPr algn="ctr" fontAlgn="ctr"/>
                      <a:r>
                        <a:rPr lang="en-US" sz="800" b="1" i="0" u="none" strike="noStrike">
                          <a:solidFill>
                            <a:srgbClr val="000000"/>
                          </a:solidFill>
                          <a:effectLst/>
                          <a:latin typeface="Comic Sans MS"/>
                        </a:rPr>
                        <a:t>32</a:t>
                      </a:r>
                    </a:p>
                  </a:txBody>
                  <a:tcPr marL="9525" marR="9525" marT="9525" marB="0" anchor="ctr"/>
                </a:tc>
                <a:tc>
                  <a:txBody>
                    <a:bodyPr/>
                    <a:lstStyle/>
                    <a:p>
                      <a:pPr algn="ctr" fontAlgn="ctr"/>
                      <a:r>
                        <a:rPr lang="en-US" sz="800" b="0" i="0" u="none" strike="noStrike" dirty="0">
                          <a:solidFill>
                            <a:srgbClr val="000000"/>
                          </a:solidFill>
                          <a:effectLst/>
                          <a:latin typeface="Comic Sans MS"/>
                        </a:rPr>
                        <a:t>2%</a:t>
                      </a:r>
                    </a:p>
                  </a:txBody>
                  <a:tcPr marL="9525" marR="9525" marT="9525" marB="0" anchor="ctr"/>
                </a:tc>
                <a:extLst>
                  <a:ext uri="{0D108BD9-81ED-4DB2-BD59-A6C34878D82A}">
                    <a16:rowId xmlns="" xmlns:a16="http://schemas.microsoft.com/office/drawing/2014/main" val="10010"/>
                  </a:ext>
                </a:extLst>
              </a:tr>
              <a:tr h="170054">
                <a:tc>
                  <a:txBody>
                    <a:bodyPr/>
                    <a:lstStyle/>
                    <a:p>
                      <a:pPr algn="ctr" fontAlgn="ctr"/>
                      <a:r>
                        <a:rPr lang="en-US" sz="800" b="0" i="0" u="none" strike="noStrike">
                          <a:solidFill>
                            <a:srgbClr val="000000"/>
                          </a:solidFill>
                          <a:effectLst/>
                          <a:latin typeface="Comic Sans MS"/>
                        </a:rPr>
                        <a:t>12</a:t>
                      </a:r>
                    </a:p>
                  </a:txBody>
                  <a:tcPr marL="9525" marR="9525" marT="9525" marB="0" anchor="ctr"/>
                </a:tc>
                <a:tc>
                  <a:txBody>
                    <a:bodyPr/>
                    <a:lstStyle/>
                    <a:p>
                      <a:pPr algn="just" fontAlgn="ctr"/>
                      <a:r>
                        <a:rPr lang="en-US" sz="800" b="0" i="0" u="none" strike="noStrike">
                          <a:solidFill>
                            <a:srgbClr val="000000"/>
                          </a:solidFill>
                          <a:effectLst/>
                          <a:latin typeface="Comic Sans MS"/>
                        </a:rPr>
                        <a:t>MALINGERING</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1"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dirty="0">
                          <a:solidFill>
                            <a:srgbClr val="000000"/>
                          </a:solidFill>
                          <a:effectLst/>
                          <a:latin typeface="Comic Sans MS"/>
                        </a:rPr>
                        <a:t>0%</a:t>
                      </a:r>
                    </a:p>
                  </a:txBody>
                  <a:tcPr marL="9525" marR="9525" marT="9525" marB="0" anchor="ctr"/>
                </a:tc>
                <a:extLst>
                  <a:ext uri="{0D108BD9-81ED-4DB2-BD59-A6C34878D82A}">
                    <a16:rowId xmlns="" xmlns:a16="http://schemas.microsoft.com/office/drawing/2014/main" val="10011"/>
                  </a:ext>
                </a:extLst>
              </a:tr>
              <a:tr h="170054">
                <a:tc>
                  <a:txBody>
                    <a:bodyPr/>
                    <a:lstStyle/>
                    <a:p>
                      <a:pPr algn="ctr" fontAlgn="ctr"/>
                      <a:r>
                        <a:rPr lang="en-US" sz="800" b="0" i="0" u="none" strike="noStrike">
                          <a:solidFill>
                            <a:srgbClr val="000000"/>
                          </a:solidFill>
                          <a:effectLst/>
                          <a:latin typeface="Comic Sans MS"/>
                        </a:rPr>
                        <a:t>13</a:t>
                      </a:r>
                    </a:p>
                  </a:txBody>
                  <a:tcPr marL="9525" marR="9525" marT="9525" marB="0" anchor="ctr"/>
                </a:tc>
                <a:tc>
                  <a:txBody>
                    <a:bodyPr/>
                    <a:lstStyle/>
                    <a:p>
                      <a:pPr algn="just" fontAlgn="ctr"/>
                      <a:r>
                        <a:rPr lang="en-US" sz="800" b="0" i="0" u="none" strike="noStrike">
                          <a:solidFill>
                            <a:srgbClr val="000000"/>
                          </a:solidFill>
                          <a:effectLst/>
                          <a:latin typeface="Comic Sans MS"/>
                        </a:rPr>
                        <a:t>FAILURE TO PAY COMPLIMENT</a:t>
                      </a:r>
                    </a:p>
                  </a:txBody>
                  <a:tcPr marL="9525" marR="9525" marT="9525" marB="0" anchor="ctr"/>
                </a:tc>
                <a:tc>
                  <a:txBody>
                    <a:bodyPr/>
                    <a:lstStyle/>
                    <a:p>
                      <a:pPr algn="ctr" fontAlgn="ctr"/>
                      <a:r>
                        <a:rPr lang="en-US" sz="800" b="0" i="0" u="none" strike="noStrike">
                          <a:solidFill>
                            <a:srgbClr val="000000"/>
                          </a:solidFill>
                          <a:effectLst/>
                          <a:latin typeface="Comic Sans MS"/>
                        </a:rPr>
                        <a:t>5</a:t>
                      </a:r>
                    </a:p>
                  </a:txBody>
                  <a:tcPr marL="9525" marR="9525" marT="9525" marB="0" anchor="ctr"/>
                </a:tc>
                <a:tc>
                  <a:txBody>
                    <a:bodyPr/>
                    <a:lstStyle/>
                    <a:p>
                      <a:pPr algn="ctr" fontAlgn="ctr"/>
                      <a:r>
                        <a:rPr lang="en-US" sz="800" b="0" i="0" u="none" strike="noStrike">
                          <a:solidFill>
                            <a:srgbClr val="000000"/>
                          </a:solidFill>
                          <a:effectLst/>
                          <a:latin typeface="Comic Sans MS"/>
                        </a:rPr>
                        <a:t>6</a:t>
                      </a:r>
                    </a:p>
                  </a:txBody>
                  <a:tcPr marL="9525" marR="9525" marT="9525" marB="0" anchor="ctr"/>
                </a:tc>
                <a:tc>
                  <a:txBody>
                    <a:bodyPr/>
                    <a:lstStyle/>
                    <a:p>
                      <a:pPr algn="ctr" fontAlgn="ctr"/>
                      <a:r>
                        <a:rPr lang="en-US" sz="800" b="0" i="0" u="none" strike="noStrike">
                          <a:solidFill>
                            <a:srgbClr val="000000"/>
                          </a:solidFill>
                          <a:effectLst/>
                          <a:latin typeface="Comic Sans MS"/>
                        </a:rPr>
                        <a:t>3</a:t>
                      </a:r>
                    </a:p>
                  </a:txBody>
                  <a:tcPr marL="9525" marR="9525" marT="9525" marB="0" anchor="ctr"/>
                </a:tc>
                <a:tc>
                  <a:txBody>
                    <a:bodyPr/>
                    <a:lstStyle/>
                    <a:p>
                      <a:pPr algn="ctr" fontAlgn="ctr"/>
                      <a:r>
                        <a:rPr lang="en-US" sz="800" b="1" i="0" u="none" strike="noStrike">
                          <a:solidFill>
                            <a:srgbClr val="000000"/>
                          </a:solidFill>
                          <a:effectLst/>
                          <a:latin typeface="Comic Sans MS"/>
                        </a:rPr>
                        <a:t>14</a:t>
                      </a:r>
                    </a:p>
                  </a:txBody>
                  <a:tcPr marL="9525" marR="9525" marT="9525" marB="0" anchor="ctr"/>
                </a:tc>
                <a:tc>
                  <a:txBody>
                    <a:bodyPr/>
                    <a:lstStyle/>
                    <a:p>
                      <a:pPr algn="ctr" fontAlgn="ctr"/>
                      <a:r>
                        <a:rPr lang="en-US" sz="800" b="0" i="0" u="none" strike="noStrike" dirty="0">
                          <a:solidFill>
                            <a:srgbClr val="000000"/>
                          </a:solidFill>
                          <a:effectLst/>
                          <a:latin typeface="Comic Sans MS"/>
                        </a:rPr>
                        <a:t>1%</a:t>
                      </a:r>
                    </a:p>
                  </a:txBody>
                  <a:tcPr marL="9525" marR="9525" marT="9525" marB="0" anchor="ctr"/>
                </a:tc>
                <a:extLst>
                  <a:ext uri="{0D108BD9-81ED-4DB2-BD59-A6C34878D82A}">
                    <a16:rowId xmlns="" xmlns:a16="http://schemas.microsoft.com/office/drawing/2014/main" val="10012"/>
                  </a:ext>
                </a:extLst>
              </a:tr>
              <a:tr h="290538">
                <a:tc>
                  <a:txBody>
                    <a:bodyPr/>
                    <a:lstStyle/>
                    <a:p>
                      <a:pPr algn="ctr" fontAlgn="ctr"/>
                      <a:r>
                        <a:rPr lang="en-US" sz="800" b="0" i="0" u="none" strike="noStrike">
                          <a:solidFill>
                            <a:srgbClr val="000000"/>
                          </a:solidFill>
                          <a:effectLst/>
                          <a:latin typeface="Comic Sans MS"/>
                        </a:rPr>
                        <a:t>14</a:t>
                      </a:r>
                    </a:p>
                  </a:txBody>
                  <a:tcPr marL="9525" marR="9525" marT="9525" marB="0" anchor="ctr"/>
                </a:tc>
                <a:tc>
                  <a:txBody>
                    <a:bodyPr/>
                    <a:lstStyle/>
                    <a:p>
                      <a:pPr algn="just" fontAlgn="ctr"/>
                      <a:r>
                        <a:rPr lang="en-US" sz="800" b="0" i="0" u="none" strike="noStrike">
                          <a:solidFill>
                            <a:srgbClr val="000000"/>
                          </a:solidFill>
                          <a:effectLst/>
                          <a:latin typeface="Comic Sans MS"/>
                        </a:rPr>
                        <a:t>ABSENTEEISM</a:t>
                      </a:r>
                    </a:p>
                  </a:txBody>
                  <a:tcPr marL="9525" marR="9525" marT="9525" marB="0" anchor="ctr"/>
                </a:tc>
                <a:tc>
                  <a:txBody>
                    <a:bodyPr/>
                    <a:lstStyle/>
                    <a:p>
                      <a:pPr algn="ctr" fontAlgn="ctr"/>
                      <a:r>
                        <a:rPr lang="en-US" sz="800" b="0" i="0" u="none" strike="noStrike">
                          <a:solidFill>
                            <a:srgbClr val="000000"/>
                          </a:solidFill>
                          <a:effectLst/>
                          <a:latin typeface="Comic Sans MS"/>
                        </a:rPr>
                        <a:t>125</a:t>
                      </a:r>
                    </a:p>
                  </a:txBody>
                  <a:tcPr marL="9525" marR="9525" marT="9525" marB="0" anchor="ctr"/>
                </a:tc>
                <a:tc>
                  <a:txBody>
                    <a:bodyPr/>
                    <a:lstStyle/>
                    <a:p>
                      <a:pPr algn="ctr" fontAlgn="ctr"/>
                      <a:r>
                        <a:rPr lang="en-US" sz="800" b="0" i="0" u="none" strike="noStrike">
                          <a:solidFill>
                            <a:srgbClr val="000000"/>
                          </a:solidFill>
                          <a:effectLst/>
                          <a:latin typeface="Comic Sans MS"/>
                        </a:rPr>
                        <a:t>140</a:t>
                      </a:r>
                    </a:p>
                  </a:txBody>
                  <a:tcPr marL="9525" marR="9525" marT="9525" marB="0" anchor="ctr"/>
                </a:tc>
                <a:tc>
                  <a:txBody>
                    <a:bodyPr/>
                    <a:lstStyle/>
                    <a:p>
                      <a:pPr algn="ctr" fontAlgn="ctr"/>
                      <a:r>
                        <a:rPr lang="en-US" sz="800" b="0" i="0" u="none" strike="noStrike">
                          <a:solidFill>
                            <a:srgbClr val="000000"/>
                          </a:solidFill>
                          <a:effectLst/>
                          <a:latin typeface="Comic Sans MS"/>
                        </a:rPr>
                        <a:t>121</a:t>
                      </a:r>
                    </a:p>
                  </a:txBody>
                  <a:tcPr marL="9525" marR="9525" marT="9525" marB="0" anchor="ctr"/>
                </a:tc>
                <a:tc>
                  <a:txBody>
                    <a:bodyPr/>
                    <a:lstStyle/>
                    <a:p>
                      <a:pPr algn="ctr" fontAlgn="ctr"/>
                      <a:r>
                        <a:rPr lang="en-US" sz="800" b="1" i="0" u="none" strike="noStrike">
                          <a:solidFill>
                            <a:srgbClr val="000000"/>
                          </a:solidFill>
                          <a:effectLst/>
                          <a:latin typeface="Comic Sans MS"/>
                        </a:rPr>
                        <a:t>386</a:t>
                      </a:r>
                    </a:p>
                  </a:txBody>
                  <a:tcPr marL="9525" marR="9525" marT="9525" marB="0" anchor="ctr"/>
                </a:tc>
                <a:tc>
                  <a:txBody>
                    <a:bodyPr/>
                    <a:lstStyle/>
                    <a:p>
                      <a:pPr algn="ctr" fontAlgn="ctr"/>
                      <a:r>
                        <a:rPr lang="en-US" sz="800" b="0" i="0" u="none" strike="noStrike" dirty="0">
                          <a:solidFill>
                            <a:srgbClr val="000000"/>
                          </a:solidFill>
                          <a:effectLst/>
                          <a:latin typeface="Comic Sans MS"/>
                        </a:rPr>
                        <a:t>30%</a:t>
                      </a:r>
                    </a:p>
                  </a:txBody>
                  <a:tcPr marL="9525" marR="9525" marT="9525" marB="0" anchor="ctr"/>
                </a:tc>
                <a:extLst>
                  <a:ext uri="{0D108BD9-81ED-4DB2-BD59-A6C34878D82A}">
                    <a16:rowId xmlns="" xmlns:a16="http://schemas.microsoft.com/office/drawing/2014/main" val="10013"/>
                  </a:ext>
                </a:extLst>
              </a:tr>
              <a:tr h="170054">
                <a:tc>
                  <a:txBody>
                    <a:bodyPr/>
                    <a:lstStyle/>
                    <a:p>
                      <a:pPr algn="ctr" fontAlgn="ctr"/>
                      <a:r>
                        <a:rPr lang="en-US" sz="800" b="0" i="0" u="none" strike="noStrike">
                          <a:solidFill>
                            <a:srgbClr val="000000"/>
                          </a:solidFill>
                          <a:effectLst/>
                          <a:latin typeface="Comic Sans MS"/>
                        </a:rPr>
                        <a:t>15</a:t>
                      </a:r>
                    </a:p>
                  </a:txBody>
                  <a:tcPr marL="9525" marR="9525" marT="9525" marB="0" anchor="ctr"/>
                </a:tc>
                <a:tc>
                  <a:txBody>
                    <a:bodyPr/>
                    <a:lstStyle/>
                    <a:p>
                      <a:pPr algn="just" fontAlgn="ctr"/>
                      <a:r>
                        <a:rPr lang="en-US" sz="800" b="0" i="0" u="none" strike="noStrike">
                          <a:solidFill>
                            <a:srgbClr val="000000"/>
                          </a:solidFill>
                          <a:effectLst/>
                          <a:latin typeface="Comic Sans MS"/>
                        </a:rPr>
                        <a:t>DISOBEDIENCE TO ORDER</a:t>
                      </a:r>
                    </a:p>
                  </a:txBody>
                  <a:tcPr marL="9525" marR="9525" marT="9525" marB="0" anchor="ctr"/>
                </a:tc>
                <a:tc>
                  <a:txBody>
                    <a:bodyPr/>
                    <a:lstStyle/>
                    <a:p>
                      <a:pPr algn="ctr" fontAlgn="ctr"/>
                      <a:r>
                        <a:rPr lang="en-US" sz="800" b="0" i="0" u="none" strike="noStrike">
                          <a:solidFill>
                            <a:srgbClr val="000000"/>
                          </a:solidFill>
                          <a:effectLst/>
                          <a:latin typeface="Comic Sans MS"/>
                        </a:rPr>
                        <a:t>23</a:t>
                      </a:r>
                    </a:p>
                  </a:txBody>
                  <a:tcPr marL="9525" marR="9525" marT="9525" marB="0" anchor="ctr"/>
                </a:tc>
                <a:tc>
                  <a:txBody>
                    <a:bodyPr/>
                    <a:lstStyle/>
                    <a:p>
                      <a:pPr algn="ctr" fontAlgn="ctr"/>
                      <a:r>
                        <a:rPr lang="en-US" sz="800" b="0" i="0" u="none" strike="noStrike">
                          <a:solidFill>
                            <a:srgbClr val="000000"/>
                          </a:solidFill>
                          <a:effectLst/>
                          <a:latin typeface="Comic Sans MS"/>
                        </a:rPr>
                        <a:t>40</a:t>
                      </a:r>
                    </a:p>
                  </a:txBody>
                  <a:tcPr marL="9525" marR="9525" marT="9525" marB="0" anchor="ctr"/>
                </a:tc>
                <a:tc>
                  <a:txBody>
                    <a:bodyPr/>
                    <a:lstStyle/>
                    <a:p>
                      <a:pPr algn="ctr" fontAlgn="ctr"/>
                      <a:r>
                        <a:rPr lang="en-US" sz="800" b="0" i="0" u="none" strike="noStrike">
                          <a:solidFill>
                            <a:srgbClr val="000000"/>
                          </a:solidFill>
                          <a:effectLst/>
                          <a:latin typeface="Comic Sans MS"/>
                        </a:rPr>
                        <a:t>41</a:t>
                      </a:r>
                    </a:p>
                  </a:txBody>
                  <a:tcPr marL="9525" marR="9525" marT="9525" marB="0" anchor="ctr"/>
                </a:tc>
                <a:tc>
                  <a:txBody>
                    <a:bodyPr/>
                    <a:lstStyle/>
                    <a:p>
                      <a:pPr algn="ctr" fontAlgn="ctr"/>
                      <a:r>
                        <a:rPr lang="en-US" sz="800" b="1" i="0" u="none" strike="noStrike">
                          <a:solidFill>
                            <a:srgbClr val="000000"/>
                          </a:solidFill>
                          <a:effectLst/>
                          <a:latin typeface="Comic Sans MS"/>
                        </a:rPr>
                        <a:t>104</a:t>
                      </a:r>
                    </a:p>
                  </a:txBody>
                  <a:tcPr marL="9525" marR="9525" marT="9525" marB="0" anchor="ctr"/>
                </a:tc>
                <a:tc>
                  <a:txBody>
                    <a:bodyPr/>
                    <a:lstStyle/>
                    <a:p>
                      <a:pPr algn="ctr" fontAlgn="ctr"/>
                      <a:r>
                        <a:rPr lang="en-US" sz="800" b="0" i="0" u="none" strike="noStrike" dirty="0">
                          <a:solidFill>
                            <a:srgbClr val="000000"/>
                          </a:solidFill>
                          <a:effectLst/>
                          <a:latin typeface="Comic Sans MS"/>
                        </a:rPr>
                        <a:t>8%</a:t>
                      </a:r>
                    </a:p>
                  </a:txBody>
                  <a:tcPr marL="9525" marR="9525" marT="9525" marB="0" anchor="ctr"/>
                </a:tc>
                <a:extLst>
                  <a:ext uri="{0D108BD9-81ED-4DB2-BD59-A6C34878D82A}">
                    <a16:rowId xmlns="" xmlns:a16="http://schemas.microsoft.com/office/drawing/2014/main" val="10014"/>
                  </a:ext>
                </a:extLst>
              </a:tr>
              <a:tr h="170054">
                <a:tc>
                  <a:txBody>
                    <a:bodyPr/>
                    <a:lstStyle/>
                    <a:p>
                      <a:pPr algn="ctr" fontAlgn="ctr"/>
                      <a:r>
                        <a:rPr lang="en-US" sz="800" b="0" i="0" u="none" strike="noStrike">
                          <a:solidFill>
                            <a:srgbClr val="000000"/>
                          </a:solidFill>
                          <a:effectLst/>
                          <a:latin typeface="Comic Sans MS"/>
                        </a:rPr>
                        <a:t>16</a:t>
                      </a:r>
                    </a:p>
                  </a:txBody>
                  <a:tcPr marL="9525" marR="9525" marT="9525" marB="0" anchor="ctr"/>
                </a:tc>
                <a:tc>
                  <a:txBody>
                    <a:bodyPr/>
                    <a:lstStyle/>
                    <a:p>
                      <a:pPr algn="just" fontAlgn="ctr"/>
                      <a:r>
                        <a:rPr lang="en-US" sz="800" b="0" i="0" u="none" strike="noStrike">
                          <a:solidFill>
                            <a:srgbClr val="000000"/>
                          </a:solidFill>
                          <a:effectLst/>
                          <a:latin typeface="Comic Sans MS"/>
                        </a:rPr>
                        <a:t>FAILURE TO PAY LAWFUL DEBT</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a:solidFill>
                            <a:srgbClr val="000000"/>
                          </a:solidFill>
                          <a:effectLst/>
                          <a:latin typeface="Comic Sans MS"/>
                        </a:rPr>
                        <a:t>1</a:t>
                      </a:r>
                    </a:p>
                  </a:txBody>
                  <a:tcPr marL="9525" marR="9525" marT="9525" marB="0" anchor="ctr"/>
                </a:tc>
                <a:tc>
                  <a:txBody>
                    <a:bodyPr/>
                    <a:lstStyle/>
                    <a:p>
                      <a:pPr algn="ctr" fontAlgn="ctr"/>
                      <a:r>
                        <a:rPr lang="en-US" sz="800" b="0" i="0" u="none" strike="noStrike">
                          <a:solidFill>
                            <a:srgbClr val="000000"/>
                          </a:solidFill>
                          <a:effectLst/>
                          <a:latin typeface="Comic Sans MS"/>
                        </a:rPr>
                        <a:t>1</a:t>
                      </a:r>
                    </a:p>
                  </a:txBody>
                  <a:tcPr marL="9525" marR="9525" marT="9525" marB="0" anchor="ctr"/>
                </a:tc>
                <a:tc>
                  <a:txBody>
                    <a:bodyPr/>
                    <a:lstStyle/>
                    <a:p>
                      <a:pPr algn="ctr" fontAlgn="ctr"/>
                      <a:r>
                        <a:rPr lang="en-US" sz="800" b="1" i="0" u="none" strike="noStrike">
                          <a:solidFill>
                            <a:srgbClr val="000000"/>
                          </a:solidFill>
                          <a:effectLst/>
                          <a:latin typeface="Comic Sans MS"/>
                        </a:rPr>
                        <a:t>2</a:t>
                      </a:r>
                    </a:p>
                  </a:txBody>
                  <a:tcPr marL="9525" marR="9525" marT="9525" marB="0" anchor="ctr"/>
                </a:tc>
                <a:tc>
                  <a:txBody>
                    <a:bodyPr/>
                    <a:lstStyle/>
                    <a:p>
                      <a:pPr algn="ctr" fontAlgn="ctr"/>
                      <a:r>
                        <a:rPr lang="en-US" sz="800" b="0" i="0" u="none" strike="noStrike" dirty="0">
                          <a:solidFill>
                            <a:srgbClr val="000000"/>
                          </a:solidFill>
                          <a:effectLst/>
                          <a:latin typeface="Comic Sans MS"/>
                        </a:rPr>
                        <a:t>0%</a:t>
                      </a:r>
                    </a:p>
                  </a:txBody>
                  <a:tcPr marL="9525" marR="9525" marT="9525" marB="0" anchor="ctr"/>
                </a:tc>
                <a:extLst>
                  <a:ext uri="{0D108BD9-81ED-4DB2-BD59-A6C34878D82A}">
                    <a16:rowId xmlns="" xmlns:a16="http://schemas.microsoft.com/office/drawing/2014/main" val="10015"/>
                  </a:ext>
                </a:extLst>
              </a:tr>
              <a:tr h="290538">
                <a:tc>
                  <a:txBody>
                    <a:bodyPr/>
                    <a:lstStyle/>
                    <a:p>
                      <a:pPr algn="ctr" fontAlgn="ctr"/>
                      <a:r>
                        <a:rPr lang="en-US" sz="800" b="0" i="0" u="none" strike="noStrike">
                          <a:solidFill>
                            <a:srgbClr val="000000"/>
                          </a:solidFill>
                          <a:effectLst/>
                          <a:latin typeface="Comic Sans MS"/>
                        </a:rPr>
                        <a:t>17</a:t>
                      </a:r>
                    </a:p>
                  </a:txBody>
                  <a:tcPr marL="9525" marR="9525" marT="9525" marB="0" anchor="ctr"/>
                </a:tc>
                <a:tc>
                  <a:txBody>
                    <a:bodyPr/>
                    <a:lstStyle/>
                    <a:p>
                      <a:pPr algn="just" fontAlgn="ctr"/>
                      <a:r>
                        <a:rPr lang="en-US" sz="800" b="0" i="0" u="none" strike="noStrike">
                          <a:solidFill>
                            <a:srgbClr val="000000"/>
                          </a:solidFill>
                          <a:effectLst/>
                          <a:latin typeface="Comic Sans MS"/>
                        </a:rPr>
                        <a:t>ABANDONMENT OF DUTY</a:t>
                      </a:r>
                    </a:p>
                  </a:txBody>
                  <a:tcPr marL="9525" marR="9525" marT="9525" marB="0" anchor="ctr"/>
                </a:tc>
                <a:tc>
                  <a:txBody>
                    <a:bodyPr/>
                    <a:lstStyle/>
                    <a:p>
                      <a:pPr algn="ctr" fontAlgn="ctr"/>
                      <a:r>
                        <a:rPr lang="en-US" sz="800" b="0" i="0" u="none" strike="noStrike">
                          <a:solidFill>
                            <a:srgbClr val="000000"/>
                          </a:solidFill>
                          <a:effectLst/>
                          <a:latin typeface="Comic Sans MS"/>
                        </a:rPr>
                        <a:t>3</a:t>
                      </a:r>
                    </a:p>
                  </a:txBody>
                  <a:tcPr marL="9525" marR="9525" marT="9525" marB="0" anchor="ctr"/>
                </a:tc>
                <a:tc>
                  <a:txBody>
                    <a:bodyPr/>
                    <a:lstStyle/>
                    <a:p>
                      <a:pPr algn="ctr" fontAlgn="ctr"/>
                      <a:r>
                        <a:rPr lang="en-US" sz="800" b="0" i="0" u="none" strike="noStrike">
                          <a:solidFill>
                            <a:srgbClr val="000000"/>
                          </a:solidFill>
                          <a:effectLst/>
                          <a:latin typeface="Comic Sans MS"/>
                        </a:rPr>
                        <a:t>2</a:t>
                      </a:r>
                    </a:p>
                  </a:txBody>
                  <a:tcPr marL="9525" marR="9525" marT="9525" marB="0" anchor="ctr"/>
                </a:tc>
                <a:tc>
                  <a:txBody>
                    <a:bodyPr/>
                    <a:lstStyle/>
                    <a:p>
                      <a:pPr algn="ctr" fontAlgn="ctr"/>
                      <a:r>
                        <a:rPr lang="en-US" sz="800" b="0" i="0" u="none" strike="noStrike">
                          <a:solidFill>
                            <a:srgbClr val="000000"/>
                          </a:solidFill>
                          <a:effectLst/>
                          <a:latin typeface="Comic Sans MS"/>
                        </a:rPr>
                        <a:t>4</a:t>
                      </a:r>
                    </a:p>
                  </a:txBody>
                  <a:tcPr marL="9525" marR="9525" marT="9525" marB="0" anchor="ctr"/>
                </a:tc>
                <a:tc>
                  <a:txBody>
                    <a:bodyPr/>
                    <a:lstStyle/>
                    <a:p>
                      <a:pPr algn="ctr" fontAlgn="ctr"/>
                      <a:r>
                        <a:rPr lang="en-US" sz="800" b="1" i="0" u="none" strike="noStrike">
                          <a:solidFill>
                            <a:srgbClr val="000000"/>
                          </a:solidFill>
                          <a:effectLst/>
                          <a:latin typeface="Comic Sans MS"/>
                        </a:rPr>
                        <a:t>9</a:t>
                      </a:r>
                    </a:p>
                  </a:txBody>
                  <a:tcPr marL="9525" marR="9525" marT="9525" marB="0" anchor="ctr"/>
                </a:tc>
                <a:tc>
                  <a:txBody>
                    <a:bodyPr/>
                    <a:lstStyle/>
                    <a:p>
                      <a:pPr algn="ctr" fontAlgn="ctr"/>
                      <a:r>
                        <a:rPr lang="en-US" sz="800" b="0" i="0" u="none" strike="noStrike" dirty="0">
                          <a:solidFill>
                            <a:srgbClr val="000000"/>
                          </a:solidFill>
                          <a:effectLst/>
                          <a:latin typeface="Comic Sans MS"/>
                        </a:rPr>
                        <a:t>1%</a:t>
                      </a:r>
                    </a:p>
                  </a:txBody>
                  <a:tcPr marL="9525" marR="9525" marT="9525" marB="0" anchor="ctr"/>
                </a:tc>
                <a:extLst>
                  <a:ext uri="{0D108BD9-81ED-4DB2-BD59-A6C34878D82A}">
                    <a16:rowId xmlns="" xmlns:a16="http://schemas.microsoft.com/office/drawing/2014/main" val="10016"/>
                  </a:ext>
                </a:extLst>
              </a:tr>
              <a:tr h="170054">
                <a:tc>
                  <a:txBody>
                    <a:bodyPr/>
                    <a:lstStyle/>
                    <a:p>
                      <a:pPr algn="ctr" fontAlgn="ctr"/>
                      <a:r>
                        <a:rPr lang="en-US" sz="800" b="0" i="0" u="none" strike="noStrike">
                          <a:solidFill>
                            <a:srgbClr val="000000"/>
                          </a:solidFill>
                          <a:effectLst/>
                          <a:latin typeface="Comic Sans MS"/>
                        </a:rPr>
                        <a:t>18</a:t>
                      </a:r>
                    </a:p>
                  </a:txBody>
                  <a:tcPr marL="9525" marR="9525" marT="9525" marB="0" anchor="ctr"/>
                </a:tc>
                <a:tc>
                  <a:txBody>
                    <a:bodyPr/>
                    <a:lstStyle/>
                    <a:p>
                      <a:pPr algn="just" fontAlgn="ctr"/>
                      <a:r>
                        <a:rPr lang="en-US" sz="800" b="0" i="0" u="none" strike="noStrike">
                          <a:solidFill>
                            <a:srgbClr val="000000"/>
                          </a:solidFill>
                          <a:effectLst/>
                          <a:latin typeface="Comic Sans MS"/>
                        </a:rPr>
                        <a:t>MISCONDUCT</a:t>
                      </a:r>
                    </a:p>
                  </a:txBody>
                  <a:tcPr marL="9525" marR="9525" marT="9525" marB="0" anchor="ctr"/>
                </a:tc>
                <a:tc>
                  <a:txBody>
                    <a:bodyPr/>
                    <a:lstStyle/>
                    <a:p>
                      <a:pPr algn="ctr" fontAlgn="ctr"/>
                      <a:r>
                        <a:rPr lang="en-US" sz="800" b="0" i="0" u="none" strike="noStrike">
                          <a:solidFill>
                            <a:srgbClr val="000000"/>
                          </a:solidFill>
                          <a:effectLst/>
                          <a:latin typeface="Comic Sans MS"/>
                        </a:rPr>
                        <a:t>5</a:t>
                      </a:r>
                    </a:p>
                  </a:txBody>
                  <a:tcPr marL="9525" marR="9525" marT="9525" marB="0" anchor="ctr"/>
                </a:tc>
                <a:tc>
                  <a:txBody>
                    <a:bodyPr/>
                    <a:lstStyle/>
                    <a:p>
                      <a:pPr algn="ctr" fontAlgn="ctr"/>
                      <a:r>
                        <a:rPr lang="en-US" sz="800" b="0" i="0" u="none" strike="noStrike">
                          <a:solidFill>
                            <a:srgbClr val="000000"/>
                          </a:solidFill>
                          <a:effectLst/>
                          <a:latin typeface="Comic Sans MS"/>
                        </a:rPr>
                        <a:t>2</a:t>
                      </a:r>
                    </a:p>
                  </a:txBody>
                  <a:tcPr marL="9525" marR="9525" marT="9525" marB="0" anchor="ctr"/>
                </a:tc>
                <a:tc>
                  <a:txBody>
                    <a:bodyPr/>
                    <a:lstStyle/>
                    <a:p>
                      <a:pPr algn="ctr" fontAlgn="ctr"/>
                      <a:r>
                        <a:rPr lang="en-US" sz="800" b="0" i="0" u="none" strike="noStrike">
                          <a:solidFill>
                            <a:srgbClr val="000000"/>
                          </a:solidFill>
                          <a:effectLst/>
                          <a:latin typeface="Comic Sans MS"/>
                        </a:rPr>
                        <a:t>4</a:t>
                      </a:r>
                    </a:p>
                  </a:txBody>
                  <a:tcPr marL="9525" marR="9525" marT="9525" marB="0" anchor="ctr"/>
                </a:tc>
                <a:tc>
                  <a:txBody>
                    <a:bodyPr/>
                    <a:lstStyle/>
                    <a:p>
                      <a:pPr algn="ctr" fontAlgn="ctr"/>
                      <a:r>
                        <a:rPr lang="en-US" sz="800" b="1" i="0" u="none" strike="noStrike">
                          <a:solidFill>
                            <a:srgbClr val="000000"/>
                          </a:solidFill>
                          <a:effectLst/>
                          <a:latin typeface="Comic Sans MS"/>
                        </a:rPr>
                        <a:t>11</a:t>
                      </a:r>
                    </a:p>
                  </a:txBody>
                  <a:tcPr marL="9525" marR="9525" marT="9525" marB="0" anchor="ctr"/>
                </a:tc>
                <a:tc>
                  <a:txBody>
                    <a:bodyPr/>
                    <a:lstStyle/>
                    <a:p>
                      <a:pPr algn="ctr" fontAlgn="ctr"/>
                      <a:r>
                        <a:rPr lang="en-US" sz="800" b="0" i="0" u="none" strike="noStrike" dirty="0">
                          <a:solidFill>
                            <a:srgbClr val="000000"/>
                          </a:solidFill>
                          <a:effectLst/>
                          <a:latin typeface="Comic Sans MS"/>
                        </a:rPr>
                        <a:t>1%</a:t>
                      </a:r>
                    </a:p>
                  </a:txBody>
                  <a:tcPr marL="9525" marR="9525" marT="9525" marB="0" anchor="ctr"/>
                </a:tc>
                <a:extLst>
                  <a:ext uri="{0D108BD9-81ED-4DB2-BD59-A6C34878D82A}">
                    <a16:rowId xmlns="" xmlns:a16="http://schemas.microsoft.com/office/drawing/2014/main" val="10017"/>
                  </a:ext>
                </a:extLst>
              </a:tr>
              <a:tr h="170054">
                <a:tc>
                  <a:txBody>
                    <a:bodyPr/>
                    <a:lstStyle/>
                    <a:p>
                      <a:pPr algn="ctr" fontAlgn="ctr"/>
                      <a:r>
                        <a:rPr lang="en-US" sz="800" b="0" i="0" u="none" strike="noStrike">
                          <a:solidFill>
                            <a:srgbClr val="000000"/>
                          </a:solidFill>
                          <a:effectLst/>
                          <a:latin typeface="Comic Sans MS"/>
                        </a:rPr>
                        <a:t>19</a:t>
                      </a:r>
                    </a:p>
                  </a:txBody>
                  <a:tcPr marL="9525" marR="9525" marT="9525" marB="0" anchor="ctr"/>
                </a:tc>
                <a:tc>
                  <a:txBody>
                    <a:bodyPr/>
                    <a:lstStyle/>
                    <a:p>
                      <a:pPr algn="just" fontAlgn="ctr"/>
                      <a:r>
                        <a:rPr lang="en-US" sz="800" b="0" i="0" u="none" strike="noStrike">
                          <a:solidFill>
                            <a:srgbClr val="000000"/>
                          </a:solidFill>
                          <a:effectLst/>
                          <a:latin typeface="Comic Sans MS"/>
                        </a:rPr>
                        <a:t>DAMAGE TO FRSC PROPERTY</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1"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dirty="0">
                          <a:solidFill>
                            <a:srgbClr val="000000"/>
                          </a:solidFill>
                          <a:effectLst/>
                          <a:latin typeface="Comic Sans MS"/>
                        </a:rPr>
                        <a:t>0%</a:t>
                      </a:r>
                    </a:p>
                  </a:txBody>
                  <a:tcPr marL="9525" marR="9525" marT="9525" marB="0" anchor="ctr"/>
                </a:tc>
                <a:extLst>
                  <a:ext uri="{0D108BD9-81ED-4DB2-BD59-A6C34878D82A}">
                    <a16:rowId xmlns="" xmlns:a16="http://schemas.microsoft.com/office/drawing/2014/main" val="10018"/>
                  </a:ext>
                </a:extLst>
              </a:tr>
              <a:tr h="170054">
                <a:tc>
                  <a:txBody>
                    <a:bodyPr/>
                    <a:lstStyle/>
                    <a:p>
                      <a:pPr algn="ctr" fontAlgn="ctr"/>
                      <a:r>
                        <a:rPr lang="en-US" sz="800" b="0" i="0" u="none" strike="noStrike">
                          <a:solidFill>
                            <a:srgbClr val="000000"/>
                          </a:solidFill>
                          <a:effectLst/>
                          <a:latin typeface="Comic Sans MS"/>
                        </a:rPr>
                        <a:t>20</a:t>
                      </a:r>
                    </a:p>
                  </a:txBody>
                  <a:tcPr marL="9525" marR="9525" marT="9525" marB="0" anchor="ctr"/>
                </a:tc>
                <a:tc>
                  <a:txBody>
                    <a:bodyPr/>
                    <a:lstStyle/>
                    <a:p>
                      <a:pPr algn="just" fontAlgn="ctr"/>
                      <a:r>
                        <a:rPr lang="en-US" sz="800" b="0" i="0" u="none" strike="noStrike">
                          <a:solidFill>
                            <a:srgbClr val="000000"/>
                          </a:solidFill>
                          <a:effectLst/>
                          <a:latin typeface="Comic Sans MS"/>
                        </a:rPr>
                        <a:t>TWO FIGHTING</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1"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dirty="0">
                          <a:solidFill>
                            <a:srgbClr val="000000"/>
                          </a:solidFill>
                          <a:effectLst/>
                          <a:latin typeface="Comic Sans MS"/>
                        </a:rPr>
                        <a:t>0%</a:t>
                      </a:r>
                    </a:p>
                  </a:txBody>
                  <a:tcPr marL="9525" marR="9525" marT="9525" marB="0" anchor="ctr"/>
                </a:tc>
                <a:extLst>
                  <a:ext uri="{0D108BD9-81ED-4DB2-BD59-A6C34878D82A}">
                    <a16:rowId xmlns="" xmlns:a16="http://schemas.microsoft.com/office/drawing/2014/main" val="10019"/>
                  </a:ext>
                </a:extLst>
              </a:tr>
              <a:tr h="170054">
                <a:tc>
                  <a:txBody>
                    <a:bodyPr/>
                    <a:lstStyle/>
                    <a:p>
                      <a:pPr algn="ctr" fontAlgn="ctr"/>
                      <a:r>
                        <a:rPr lang="en-US" sz="800" b="0" i="0" u="none" strike="noStrike">
                          <a:solidFill>
                            <a:srgbClr val="000000"/>
                          </a:solidFill>
                          <a:effectLst/>
                          <a:latin typeface="Comic Sans MS"/>
                        </a:rPr>
                        <a:t>21</a:t>
                      </a:r>
                    </a:p>
                  </a:txBody>
                  <a:tcPr marL="9525" marR="9525" marT="9525" marB="0" anchor="ctr"/>
                </a:tc>
                <a:tc>
                  <a:txBody>
                    <a:bodyPr/>
                    <a:lstStyle/>
                    <a:p>
                      <a:pPr algn="just" fontAlgn="ctr"/>
                      <a:r>
                        <a:rPr lang="en-US" sz="800" b="0" i="0" u="none" strike="noStrike">
                          <a:solidFill>
                            <a:srgbClr val="000000"/>
                          </a:solidFill>
                          <a:effectLst/>
                          <a:latin typeface="Comic Sans MS"/>
                        </a:rPr>
                        <a:t>AWOL</a:t>
                      </a:r>
                    </a:p>
                  </a:txBody>
                  <a:tcPr marL="9525" marR="9525" marT="9525" marB="0" anchor="ctr"/>
                </a:tc>
                <a:tc>
                  <a:txBody>
                    <a:bodyPr/>
                    <a:lstStyle/>
                    <a:p>
                      <a:pPr algn="ctr" fontAlgn="ctr"/>
                      <a:r>
                        <a:rPr lang="en-US" sz="800" b="0" i="0" u="none" strike="noStrike">
                          <a:solidFill>
                            <a:srgbClr val="000000"/>
                          </a:solidFill>
                          <a:effectLst/>
                          <a:latin typeface="Comic Sans MS"/>
                        </a:rPr>
                        <a:t>4</a:t>
                      </a:r>
                    </a:p>
                  </a:txBody>
                  <a:tcPr marL="9525" marR="9525" marT="9525" marB="0" anchor="ctr"/>
                </a:tc>
                <a:tc>
                  <a:txBody>
                    <a:bodyPr/>
                    <a:lstStyle/>
                    <a:p>
                      <a:pPr algn="ctr" fontAlgn="ctr"/>
                      <a:r>
                        <a:rPr lang="en-US" sz="800" b="0" i="0" u="none" strike="noStrike">
                          <a:solidFill>
                            <a:srgbClr val="000000"/>
                          </a:solidFill>
                          <a:effectLst/>
                          <a:latin typeface="Comic Sans MS"/>
                        </a:rPr>
                        <a:t>4</a:t>
                      </a:r>
                    </a:p>
                  </a:txBody>
                  <a:tcPr marL="9525" marR="9525" marT="9525" marB="0" anchor="ctr"/>
                </a:tc>
                <a:tc>
                  <a:txBody>
                    <a:bodyPr/>
                    <a:lstStyle/>
                    <a:p>
                      <a:pPr algn="ctr" fontAlgn="ctr"/>
                      <a:r>
                        <a:rPr lang="en-US" sz="800" b="0" i="0" u="none" strike="noStrike">
                          <a:solidFill>
                            <a:srgbClr val="000000"/>
                          </a:solidFill>
                          <a:effectLst/>
                          <a:latin typeface="Comic Sans MS"/>
                        </a:rPr>
                        <a:t>2</a:t>
                      </a:r>
                    </a:p>
                  </a:txBody>
                  <a:tcPr marL="9525" marR="9525" marT="9525" marB="0" anchor="ctr"/>
                </a:tc>
                <a:tc>
                  <a:txBody>
                    <a:bodyPr/>
                    <a:lstStyle/>
                    <a:p>
                      <a:pPr algn="ctr" fontAlgn="ctr"/>
                      <a:r>
                        <a:rPr lang="en-US" sz="800" b="1" i="0" u="none" strike="noStrike">
                          <a:solidFill>
                            <a:srgbClr val="000000"/>
                          </a:solidFill>
                          <a:effectLst/>
                          <a:latin typeface="Comic Sans MS"/>
                        </a:rPr>
                        <a:t>10</a:t>
                      </a:r>
                    </a:p>
                  </a:txBody>
                  <a:tcPr marL="9525" marR="9525" marT="9525" marB="0" anchor="ctr"/>
                </a:tc>
                <a:tc>
                  <a:txBody>
                    <a:bodyPr/>
                    <a:lstStyle/>
                    <a:p>
                      <a:pPr algn="ctr" fontAlgn="ctr"/>
                      <a:r>
                        <a:rPr lang="en-US" sz="800" b="0" i="0" u="none" strike="noStrike" dirty="0">
                          <a:solidFill>
                            <a:srgbClr val="000000"/>
                          </a:solidFill>
                          <a:effectLst/>
                          <a:latin typeface="Comic Sans MS"/>
                        </a:rPr>
                        <a:t>1%</a:t>
                      </a:r>
                    </a:p>
                  </a:txBody>
                  <a:tcPr marL="9525" marR="9525" marT="9525" marB="0" anchor="ctr"/>
                </a:tc>
                <a:extLst>
                  <a:ext uri="{0D108BD9-81ED-4DB2-BD59-A6C34878D82A}">
                    <a16:rowId xmlns="" xmlns:a16="http://schemas.microsoft.com/office/drawing/2014/main" val="10020"/>
                  </a:ext>
                </a:extLst>
              </a:tr>
              <a:tr h="170054">
                <a:tc>
                  <a:txBody>
                    <a:bodyPr/>
                    <a:lstStyle/>
                    <a:p>
                      <a:pPr algn="ctr" fontAlgn="ctr"/>
                      <a:r>
                        <a:rPr lang="en-US" sz="800" b="0" i="0" u="none" strike="noStrike">
                          <a:solidFill>
                            <a:srgbClr val="000000"/>
                          </a:solidFill>
                          <a:effectLst/>
                          <a:latin typeface="Comic Sans MS"/>
                        </a:rPr>
                        <a:t>22</a:t>
                      </a:r>
                    </a:p>
                  </a:txBody>
                  <a:tcPr marL="9525" marR="9525" marT="9525" marB="0" anchor="ctr"/>
                </a:tc>
                <a:tc>
                  <a:txBody>
                    <a:bodyPr/>
                    <a:lstStyle/>
                    <a:p>
                      <a:pPr algn="just" fontAlgn="ctr"/>
                      <a:r>
                        <a:rPr lang="en-US" sz="800" b="0" i="0" u="none" strike="noStrike">
                          <a:solidFill>
                            <a:srgbClr val="000000"/>
                          </a:solidFill>
                          <a:effectLst/>
                          <a:latin typeface="Comic Sans MS"/>
                        </a:rPr>
                        <a:t>SCANDALOUS BEHAVIOR</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1"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dirty="0">
                          <a:solidFill>
                            <a:srgbClr val="000000"/>
                          </a:solidFill>
                          <a:effectLst/>
                          <a:latin typeface="Comic Sans MS"/>
                        </a:rPr>
                        <a:t>0%</a:t>
                      </a:r>
                    </a:p>
                  </a:txBody>
                  <a:tcPr marL="9525" marR="9525" marT="9525" marB="0" anchor="ctr"/>
                </a:tc>
                <a:extLst>
                  <a:ext uri="{0D108BD9-81ED-4DB2-BD59-A6C34878D82A}">
                    <a16:rowId xmlns="" xmlns:a16="http://schemas.microsoft.com/office/drawing/2014/main" val="10021"/>
                  </a:ext>
                </a:extLst>
              </a:tr>
              <a:tr h="170054">
                <a:tc gridSpan="2">
                  <a:txBody>
                    <a:bodyPr/>
                    <a:lstStyle/>
                    <a:p>
                      <a:pPr algn="l" fontAlgn="ctr"/>
                      <a:r>
                        <a:rPr lang="en-US" sz="800" b="0" i="0" u="none" strike="noStrike">
                          <a:solidFill>
                            <a:srgbClr val="000000"/>
                          </a:solidFill>
                          <a:effectLst/>
                          <a:latin typeface="Comic Sans MS"/>
                        </a:rPr>
                        <a:t>TOTAL</a:t>
                      </a:r>
                    </a:p>
                  </a:txBody>
                  <a:tcPr marL="9525" marR="9525" marT="9525" marB="0" anchor="ctr"/>
                </a:tc>
                <a:tc hMerge="1">
                  <a:txBody>
                    <a:bodyPr/>
                    <a:lstStyle/>
                    <a:p>
                      <a:endParaRPr lang="en-US"/>
                    </a:p>
                  </a:txBody>
                  <a:tcPr/>
                </a:tc>
                <a:tc>
                  <a:txBody>
                    <a:bodyPr/>
                    <a:lstStyle/>
                    <a:p>
                      <a:pPr algn="ctr" fontAlgn="ctr"/>
                      <a:r>
                        <a:rPr lang="en-US" sz="800" b="1" i="0" u="none" strike="noStrike">
                          <a:solidFill>
                            <a:srgbClr val="000000"/>
                          </a:solidFill>
                          <a:effectLst/>
                          <a:latin typeface="Comic Sans MS"/>
                        </a:rPr>
                        <a:t>376</a:t>
                      </a:r>
                    </a:p>
                  </a:txBody>
                  <a:tcPr marL="9525" marR="9525" marT="9525" marB="0" anchor="ctr"/>
                </a:tc>
                <a:tc>
                  <a:txBody>
                    <a:bodyPr/>
                    <a:lstStyle/>
                    <a:p>
                      <a:pPr algn="ctr" fontAlgn="ctr"/>
                      <a:r>
                        <a:rPr lang="en-US" sz="800" b="1" i="0" u="none" strike="noStrike">
                          <a:solidFill>
                            <a:srgbClr val="000000"/>
                          </a:solidFill>
                          <a:effectLst/>
                          <a:latin typeface="Comic Sans MS"/>
                        </a:rPr>
                        <a:t>507</a:t>
                      </a:r>
                    </a:p>
                  </a:txBody>
                  <a:tcPr marL="9525" marR="9525" marT="9525" marB="0" anchor="ctr"/>
                </a:tc>
                <a:tc>
                  <a:txBody>
                    <a:bodyPr/>
                    <a:lstStyle/>
                    <a:p>
                      <a:pPr algn="ctr" fontAlgn="ctr"/>
                      <a:r>
                        <a:rPr lang="en-US" sz="800" b="1" i="0" u="none" strike="noStrike">
                          <a:solidFill>
                            <a:srgbClr val="000000"/>
                          </a:solidFill>
                          <a:effectLst/>
                          <a:latin typeface="Comic Sans MS"/>
                        </a:rPr>
                        <a:t>399</a:t>
                      </a:r>
                    </a:p>
                  </a:txBody>
                  <a:tcPr marL="9525" marR="9525" marT="9525" marB="0" anchor="ctr"/>
                </a:tc>
                <a:tc>
                  <a:txBody>
                    <a:bodyPr/>
                    <a:lstStyle/>
                    <a:p>
                      <a:pPr algn="ctr" fontAlgn="ctr"/>
                      <a:r>
                        <a:rPr lang="en-US" sz="800" b="1" i="0" u="none" strike="noStrike">
                          <a:solidFill>
                            <a:srgbClr val="000000"/>
                          </a:solidFill>
                          <a:effectLst/>
                          <a:latin typeface="Comic Sans MS"/>
                        </a:rPr>
                        <a:t>1282</a:t>
                      </a:r>
                    </a:p>
                  </a:txBody>
                  <a:tcPr marL="9525" marR="9525" marT="9525" marB="0" anchor="ctr"/>
                </a:tc>
                <a:tc>
                  <a:txBody>
                    <a:bodyPr/>
                    <a:lstStyle/>
                    <a:p>
                      <a:pPr algn="ctr" fontAlgn="ctr"/>
                      <a:r>
                        <a:rPr lang="en-US" sz="800" b="1" i="0" u="none" strike="noStrike" dirty="0">
                          <a:solidFill>
                            <a:srgbClr val="000000"/>
                          </a:solidFill>
                          <a:effectLst/>
                          <a:latin typeface="Comic Sans MS"/>
                        </a:rPr>
                        <a:t>100</a:t>
                      </a:r>
                    </a:p>
                  </a:txBody>
                  <a:tcPr marL="9525" marR="9525" marT="9525" marB="0" anchor="ctr"/>
                </a:tc>
                <a:extLst>
                  <a:ext uri="{0D108BD9-81ED-4DB2-BD59-A6C34878D82A}">
                    <a16:rowId xmlns="" xmlns:a16="http://schemas.microsoft.com/office/drawing/2014/main" val="10022"/>
                  </a:ext>
                </a:extLst>
              </a:tr>
              <a:tr h="170054">
                <a:tc gridSpan="2">
                  <a:txBody>
                    <a:bodyPr/>
                    <a:lstStyle/>
                    <a:p>
                      <a:pPr algn="l" fontAlgn="ctr"/>
                      <a:endParaRPr lang="en-US" sz="800" b="0" i="0" u="none" strike="noStrike" dirty="0">
                        <a:solidFill>
                          <a:srgbClr val="000000"/>
                        </a:solidFill>
                        <a:effectLst/>
                        <a:latin typeface="Comic Sans MS"/>
                      </a:endParaRPr>
                    </a:p>
                  </a:txBody>
                  <a:tcPr marL="9525" marR="9525" marT="9525" marB="0" anchor="ctr"/>
                </a:tc>
                <a:tc hMerge="1">
                  <a:txBody>
                    <a:bodyPr/>
                    <a:lstStyle/>
                    <a:p>
                      <a:endParaRPr lang="en-US"/>
                    </a:p>
                  </a:txBody>
                  <a:tcPr/>
                </a:tc>
                <a:tc>
                  <a:txBody>
                    <a:bodyPr/>
                    <a:lstStyle/>
                    <a:p>
                      <a:pPr algn="ctr" fontAlgn="ctr"/>
                      <a:endParaRPr lang="en-US" sz="800" b="1" i="0" u="none" strike="noStrike" dirty="0">
                        <a:solidFill>
                          <a:srgbClr val="000000"/>
                        </a:solidFill>
                        <a:effectLst/>
                        <a:latin typeface="Comic Sans MS"/>
                      </a:endParaRPr>
                    </a:p>
                  </a:txBody>
                  <a:tcPr marL="9525" marR="9525" marT="9525" marB="0" anchor="ctr"/>
                </a:tc>
                <a:tc>
                  <a:txBody>
                    <a:bodyPr/>
                    <a:lstStyle/>
                    <a:p>
                      <a:pPr algn="ctr" fontAlgn="ctr"/>
                      <a:endParaRPr lang="en-US" sz="800" b="1" i="0" u="none" strike="noStrike" dirty="0">
                        <a:solidFill>
                          <a:srgbClr val="000000"/>
                        </a:solidFill>
                        <a:effectLst/>
                        <a:latin typeface="Comic Sans MS"/>
                      </a:endParaRPr>
                    </a:p>
                  </a:txBody>
                  <a:tcPr marL="9525" marR="9525" marT="9525" marB="0" anchor="ctr"/>
                </a:tc>
                <a:tc>
                  <a:txBody>
                    <a:bodyPr/>
                    <a:lstStyle/>
                    <a:p>
                      <a:pPr algn="ctr" fontAlgn="ctr"/>
                      <a:endParaRPr lang="en-US" sz="800" b="1" i="0" u="none" strike="noStrike" dirty="0">
                        <a:solidFill>
                          <a:srgbClr val="000000"/>
                        </a:solidFill>
                        <a:effectLst/>
                        <a:latin typeface="Comic Sans MS"/>
                      </a:endParaRPr>
                    </a:p>
                  </a:txBody>
                  <a:tcPr marL="9525" marR="9525" marT="9525" marB="0" anchor="ctr"/>
                </a:tc>
                <a:tc>
                  <a:txBody>
                    <a:bodyPr/>
                    <a:lstStyle/>
                    <a:p>
                      <a:pPr algn="ctr" fontAlgn="ctr"/>
                      <a:endParaRPr lang="en-US" sz="800" b="1" i="0" u="none" strike="noStrike" dirty="0">
                        <a:solidFill>
                          <a:srgbClr val="000000"/>
                        </a:solidFill>
                        <a:effectLst/>
                        <a:latin typeface="Comic Sans MS"/>
                      </a:endParaRPr>
                    </a:p>
                  </a:txBody>
                  <a:tcPr marL="9525" marR="9525" marT="9525" marB="0" anchor="ctr"/>
                </a:tc>
                <a:tc>
                  <a:txBody>
                    <a:bodyPr/>
                    <a:lstStyle/>
                    <a:p>
                      <a:pPr algn="ctr" fontAlgn="ctr"/>
                      <a:endParaRPr lang="en-US" sz="800" b="1" i="0" u="none" strike="noStrike" dirty="0">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23"/>
                  </a:ext>
                </a:extLst>
              </a:tr>
            </a:tbl>
          </a:graphicData>
        </a:graphic>
      </p:graphicFrame>
      <p:graphicFrame>
        <p:nvGraphicFramePr>
          <p:cNvPr id="12" name="Chart 11"/>
          <p:cNvGraphicFramePr>
            <a:graphicFrameLocks/>
          </p:cNvGraphicFramePr>
          <p:nvPr>
            <p:extLst>
              <p:ext uri="{D42A27DB-BD31-4B8C-83A1-F6EECF244321}">
                <p14:modId xmlns:p14="http://schemas.microsoft.com/office/powerpoint/2010/main" val="703923053"/>
              </p:ext>
            </p:extLst>
          </p:nvPr>
        </p:nvGraphicFramePr>
        <p:xfrm>
          <a:off x="1295400" y="6016134"/>
          <a:ext cx="4038600" cy="3508866"/>
        </p:xfrm>
        <a:graphic>
          <a:graphicData uri="http://schemas.openxmlformats.org/drawingml/2006/chart">
            <c:chart xmlns:c="http://schemas.openxmlformats.org/drawingml/2006/chart" xmlns:r="http://schemas.openxmlformats.org/officeDocument/2006/relationships" r:id="rId10"/>
          </a:graphicData>
        </a:graphic>
      </p:graphicFrame>
    </p:spTree>
    <p:custDataLst>
      <p:tags r:id="rId1"/>
    </p:custData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609600" y="457201"/>
            <a:ext cx="5638801" cy="457200"/>
            <a:chOff x="0" y="266"/>
            <a:chExt cx="5731509" cy="599040"/>
          </a:xfrm>
        </p:grpSpPr>
        <p:sp>
          <p:nvSpPr>
            <p:cNvPr id="3" name="Rounded Rectangle 2"/>
            <p:cNvSpPr/>
            <p:nvPr/>
          </p:nvSpPr>
          <p:spPr>
            <a:xfrm>
              <a:off x="0" y="266"/>
              <a:ext cx="5731509" cy="599040"/>
            </a:xfrm>
            <a:prstGeom prst="roundRect">
              <a:avLst/>
            </a:prstGeom>
            <a:gradFill rotWithShape="0">
              <a:gsLst>
                <a:gs pos="0">
                  <a:schemeClr val="tx2"/>
                </a:gs>
                <a:gs pos="50000">
                  <a:schemeClr val="accent1">
                    <a:tint val="44500"/>
                    <a:satMod val="160000"/>
                  </a:schemeClr>
                </a:gs>
                <a:gs pos="100000">
                  <a:schemeClr val="accent1">
                    <a:tint val="23500"/>
                    <a:satMod val="160000"/>
                  </a:schemeClr>
                </a:gs>
              </a:gsLst>
              <a:lin ang="5400000" scaled="0"/>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4" name="Rounded Rectangle 4"/>
            <p:cNvSpPr/>
            <p:nvPr/>
          </p:nvSpPr>
          <p:spPr>
            <a:xfrm>
              <a:off x="29243" y="29509"/>
              <a:ext cx="5673023" cy="54055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a:solidFill>
                    <a:srgbClr val="FF0066"/>
                  </a:solidFill>
                  <a:latin typeface="Comic Sans MS" pitchFamily="66" charset="0"/>
                </a:rPr>
                <a:t>SERVICOM</a:t>
              </a:r>
            </a:p>
          </p:txBody>
        </p:sp>
      </p:grpSp>
      <p:sp>
        <p:nvSpPr>
          <p:cNvPr id="6" name="TextBox 5"/>
          <p:cNvSpPr txBox="1"/>
          <p:nvPr/>
        </p:nvSpPr>
        <p:spPr>
          <a:xfrm>
            <a:off x="609600" y="1595737"/>
            <a:ext cx="5105400" cy="461665"/>
          </a:xfrm>
          <a:prstGeom prst="rect">
            <a:avLst/>
          </a:prstGeom>
          <a:noFill/>
        </p:spPr>
        <p:txBody>
          <a:bodyPr wrap="square" rtlCol="0">
            <a:spAutoFit/>
          </a:bodyPr>
          <a:lstStyle/>
          <a:p>
            <a:r>
              <a:rPr lang="en-US" sz="1200" b="1" dirty="0">
                <a:latin typeface="Comic Sans MS" pitchFamily="66" charset="0"/>
              </a:rPr>
              <a:t>Table 30</a:t>
            </a:r>
            <a:r>
              <a:rPr lang="en-US" sz="1200" dirty="0">
                <a:latin typeface="Comic Sans MS" pitchFamily="66" charset="0"/>
              </a:rPr>
              <a:t>: Complaints Received from Customers </a:t>
            </a:r>
          </a:p>
          <a:p>
            <a:endParaRPr lang="en-US" sz="1200" dirty="0">
              <a:latin typeface="Comic Sans MS" pitchFamily="66" charset="0"/>
            </a:endParaRPr>
          </a:p>
        </p:txBody>
      </p:sp>
      <p:sp>
        <p:nvSpPr>
          <p:cNvPr id="20" name="Footer Placeholder 19"/>
          <p:cNvSpPr>
            <a:spLocks noGrp="1"/>
          </p:cNvSpPr>
          <p:nvPr>
            <p:ph type="ftr" sz="quarter" idx="11"/>
          </p:nvPr>
        </p:nvSpPr>
        <p:spPr/>
        <p:txBody>
          <a:bodyPr/>
          <a:lstStyle/>
          <a:p>
            <a:r>
              <a:rPr lang="en-US"/>
              <a:t>FRSC Statistical Digest</a:t>
            </a:r>
          </a:p>
        </p:txBody>
      </p:sp>
      <p:sp>
        <p:nvSpPr>
          <p:cNvPr id="19" name="Slide Number Placeholder 18"/>
          <p:cNvSpPr>
            <a:spLocks noGrp="1"/>
          </p:cNvSpPr>
          <p:nvPr>
            <p:ph type="sldNum" sz="quarter" idx="12"/>
          </p:nvPr>
        </p:nvSpPr>
        <p:spPr/>
        <p:txBody>
          <a:bodyPr/>
          <a:lstStyle/>
          <a:p>
            <a:fld id="{E3F61258-AD20-49F9-B190-9552A83199C4}" type="slidenum">
              <a:rPr lang="en-US" smtClean="0"/>
              <a:pPr/>
              <a:t>36</a:t>
            </a:fld>
            <a:endParaRPr lang="en-US"/>
          </a:p>
        </p:txBody>
      </p:sp>
      <p:pic>
        <p:nvPicPr>
          <p:cNvPr id="16"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sp>
        <p:nvSpPr>
          <p:cNvPr id="17411" name="Rectangle 3"/>
          <p:cNvSpPr>
            <a:spLocks noChangeArrowheads="1"/>
          </p:cNvSpPr>
          <p:nvPr/>
        </p:nvSpPr>
        <p:spPr bwMode="auto">
          <a:xfrm>
            <a:off x="677738" y="6934200"/>
            <a:ext cx="5976207" cy="21236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250" dirty="0">
                <a:latin typeface="Comic Sans MS" panose="030F0702030302020204" pitchFamily="66" charset="0"/>
              </a:rPr>
              <a:t>Number of appreciation through: e-mail, calls and SMS = 2001</a:t>
            </a:r>
            <a:endParaRPr lang="en-GB" sz="1250" dirty="0">
              <a:latin typeface="Comic Sans MS" panose="030F0702030302020204" pitchFamily="66" charset="0"/>
            </a:endParaRPr>
          </a:p>
          <a:p>
            <a:r>
              <a:rPr lang="en-US" sz="1000" dirty="0">
                <a:latin typeface="Comic Sans MS" pitchFamily="66" charset="0"/>
              </a:rPr>
              <a:t> </a:t>
            </a:r>
          </a:p>
          <a:p>
            <a:r>
              <a:rPr lang="en-US" sz="1000" dirty="0">
                <a:latin typeface="Comic Sans MS" pitchFamily="66" charset="0"/>
              </a:rPr>
              <a:t> </a:t>
            </a:r>
            <a:r>
              <a:rPr kumimoji="0" lang="en-US" sz="1000" i="0" u="none" strike="noStrike" cap="none" normalizeH="0" baseline="0" dirty="0">
                <a:ln>
                  <a:noFill/>
                </a:ln>
                <a:solidFill>
                  <a:schemeClr val="tx1"/>
                </a:solidFill>
                <a:effectLst/>
                <a:latin typeface="Comic Sans MS" pitchFamily="66" charset="0"/>
                <a:ea typeface="Calibri" pitchFamily="34" charset="0"/>
                <a:cs typeface="Times New Roman" pitchFamily="18" charset="0"/>
              </a:rPr>
              <a:t> </a:t>
            </a:r>
          </a:p>
          <a:p>
            <a:pPr marL="0" marR="0" lvl="0" indent="19050" algn="just" defTabSz="914400" rtl="0" eaLnBrk="1" fontAlgn="base" latinLnBrk="0" hangingPunct="1">
              <a:lnSpc>
                <a:spcPct val="100000"/>
              </a:lnSpc>
              <a:spcBef>
                <a:spcPct val="0"/>
              </a:spcBef>
              <a:spcAft>
                <a:spcPct val="0"/>
              </a:spcAft>
              <a:buClrTx/>
              <a:buSzTx/>
              <a:buFontTx/>
              <a:buNone/>
              <a:tabLst/>
            </a:pPr>
            <a:r>
              <a:rPr kumimoji="0" lang="en-US" sz="1000" i="0" u="none" strike="noStrike" cap="none" normalizeH="0" baseline="0" dirty="0">
                <a:ln>
                  <a:noFill/>
                </a:ln>
                <a:solidFill>
                  <a:schemeClr val="tx1"/>
                </a:solidFill>
                <a:effectLst/>
                <a:latin typeface="Comic Sans MS" pitchFamily="66" charset="0"/>
                <a:ea typeface="Calibri" pitchFamily="34" charset="0"/>
                <a:cs typeface="Times New Roman" pitchFamily="18" charset="0"/>
              </a:rPr>
              <a:t> </a:t>
            </a:r>
            <a:r>
              <a:rPr kumimoji="0" lang="en-US" sz="1000" b="1" i="0" u="sng" strike="noStrike" cap="none" normalizeH="0" baseline="0" dirty="0">
                <a:ln>
                  <a:noFill/>
                </a:ln>
                <a:solidFill>
                  <a:schemeClr val="tx1"/>
                </a:solidFill>
                <a:effectLst/>
                <a:latin typeface="Comic Sans MS" pitchFamily="66" charset="0"/>
                <a:ea typeface="Calibri" pitchFamily="34" charset="0"/>
                <a:cs typeface="Times New Roman" pitchFamily="18" charset="0"/>
              </a:rPr>
              <a:t>Legend</a:t>
            </a:r>
            <a:r>
              <a:rPr kumimoji="0" lang="en-US" sz="1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t>
            </a:r>
          </a:p>
          <a:p>
            <a:pPr marL="0" marR="0" lvl="0" indent="19050" algn="just" defTabSz="914400" rtl="0" eaLnBrk="1" fontAlgn="base" latinLnBrk="0" hangingPunct="1">
              <a:lnSpc>
                <a:spcPct val="100000"/>
              </a:lnSpc>
              <a:spcBef>
                <a:spcPct val="0"/>
              </a:spcBef>
              <a:spcAft>
                <a:spcPct val="0"/>
              </a:spcAft>
              <a:buClrTx/>
              <a:buSzTx/>
              <a:buFontTx/>
              <a:buNone/>
              <a:tabLst/>
            </a:pPr>
            <a:endParaRPr kumimoji="0" lang="en-US" sz="1000" i="0" u="sng" strike="noStrike" cap="none" normalizeH="0" baseline="0" dirty="0">
              <a:ln>
                <a:noFill/>
              </a:ln>
              <a:solidFill>
                <a:schemeClr val="tx1"/>
              </a:solidFill>
              <a:effectLst/>
              <a:latin typeface="Comic Sans MS" pitchFamily="66" charset="0"/>
              <a:ea typeface="Calibri" pitchFamily="34" charset="0"/>
              <a:cs typeface="Times New Roman" pitchFamily="18" charset="0"/>
            </a:endParaRPr>
          </a:p>
          <a:p>
            <a:pPr marL="0" marR="0" lvl="0" indent="19050" algn="just" defTabSz="914400" rtl="0" eaLnBrk="1" fontAlgn="base" latinLnBrk="0" hangingPunct="1">
              <a:lnSpc>
                <a:spcPct val="200000"/>
              </a:lnSpc>
              <a:spcBef>
                <a:spcPct val="0"/>
              </a:spcBef>
              <a:spcAft>
                <a:spcPct val="0"/>
              </a:spcAft>
              <a:buClrTx/>
              <a:buSzTx/>
              <a:buFontTx/>
              <a:buNone/>
              <a:tabLst/>
            </a:pPr>
            <a:r>
              <a:rPr lang="en-US" sz="1000" dirty="0">
                <a:latin typeface="Comic Sans MS" pitchFamily="66" charset="0"/>
                <a:ea typeface="Calibri" pitchFamily="34" charset="0"/>
                <a:cs typeface="Times New Roman" pitchFamily="18" charset="0"/>
              </a:rPr>
              <a:t>SCRAR  </a:t>
            </a:r>
            <a:r>
              <a:rPr lang="en-US" sz="1000" dirty="0" err="1">
                <a:latin typeface="Comic Sans MS" pitchFamily="66" charset="0"/>
                <a:ea typeface="Calibri" pitchFamily="34" charset="0"/>
                <a:cs typeface="Times New Roman" pitchFamily="18" charset="0"/>
              </a:rPr>
              <a:t>Servicom</a:t>
            </a:r>
            <a:r>
              <a:rPr lang="en-US" sz="1000" dirty="0">
                <a:latin typeface="Comic Sans MS" pitchFamily="66" charset="0"/>
                <a:ea typeface="Calibri" pitchFamily="34" charset="0"/>
                <a:cs typeface="Times New Roman" pitchFamily="18" charset="0"/>
              </a:rPr>
              <a:t> Customer Relations Activities Register</a:t>
            </a:r>
          </a:p>
          <a:p>
            <a:pPr marL="0" marR="0" lvl="0" indent="19050" algn="just" defTabSz="914400" rtl="0" eaLnBrk="1" fontAlgn="base" latinLnBrk="0" hangingPunct="1">
              <a:lnSpc>
                <a:spcPct val="200000"/>
              </a:lnSpc>
              <a:spcBef>
                <a:spcPct val="0"/>
              </a:spcBef>
              <a:spcAft>
                <a:spcPct val="0"/>
              </a:spcAft>
              <a:buClrTx/>
              <a:buSzTx/>
              <a:buFontTx/>
              <a:buNone/>
              <a:tabLst/>
            </a:pPr>
            <a:r>
              <a:rPr kumimoji="0" lang="en-US" sz="1000" i="0" u="none" strike="noStrike" cap="none" normalizeH="0" baseline="0" dirty="0">
                <a:ln>
                  <a:noFill/>
                </a:ln>
                <a:solidFill>
                  <a:schemeClr val="tx1"/>
                </a:solidFill>
                <a:effectLst/>
                <a:latin typeface="Comic Sans MS" pitchFamily="66" charset="0"/>
                <a:ea typeface="Calibri" pitchFamily="34" charset="0"/>
                <a:cs typeface="Times New Roman" pitchFamily="18" charset="0"/>
              </a:rPr>
              <a:t>OPS Operations</a:t>
            </a:r>
          </a:p>
          <a:p>
            <a:pPr marL="0" marR="0" lvl="0" indent="19050" algn="just" defTabSz="914400" rtl="0" eaLnBrk="1" fontAlgn="base" latinLnBrk="0" hangingPunct="1">
              <a:lnSpc>
                <a:spcPct val="200000"/>
              </a:lnSpc>
              <a:spcBef>
                <a:spcPct val="0"/>
              </a:spcBef>
              <a:spcAft>
                <a:spcPct val="0"/>
              </a:spcAft>
              <a:buClrTx/>
              <a:buSzTx/>
              <a:buFontTx/>
              <a:buNone/>
              <a:tabLst/>
            </a:pPr>
            <a:r>
              <a:rPr lang="en-US" sz="1000" dirty="0">
                <a:latin typeface="Comic Sans MS" pitchFamily="66" charset="0"/>
                <a:ea typeface="Calibri" pitchFamily="34" charset="0"/>
                <a:cs typeface="Times New Roman" pitchFamily="18" charset="0"/>
              </a:rPr>
              <a:t>NDL National Drivers License </a:t>
            </a:r>
          </a:p>
          <a:p>
            <a:pPr marL="0" marR="0" lvl="0" indent="19050" algn="just" defTabSz="914400" rtl="0" eaLnBrk="1" fontAlgn="base" latinLnBrk="0" hangingPunct="1">
              <a:lnSpc>
                <a:spcPct val="200000"/>
              </a:lnSpc>
              <a:spcBef>
                <a:spcPct val="0"/>
              </a:spcBef>
              <a:spcAft>
                <a:spcPct val="0"/>
              </a:spcAft>
              <a:buClrTx/>
              <a:buSzTx/>
              <a:buFontTx/>
              <a:buNone/>
              <a:tabLst/>
            </a:pPr>
            <a:r>
              <a:rPr kumimoji="0" lang="en-US" sz="1000" i="0" u="none" strike="noStrike" cap="none" normalizeH="0" baseline="0" dirty="0">
                <a:ln>
                  <a:noFill/>
                </a:ln>
                <a:solidFill>
                  <a:schemeClr val="tx1"/>
                </a:solidFill>
                <a:effectLst/>
                <a:latin typeface="Comic Sans MS" pitchFamily="66" charset="0"/>
                <a:ea typeface="Calibri" pitchFamily="34" charset="0"/>
                <a:cs typeface="Times New Roman" pitchFamily="18" charset="0"/>
              </a:rPr>
              <a:t>OFV Other</a:t>
            </a:r>
            <a:r>
              <a:rPr kumimoji="0" lang="en-US" sz="1000" i="0" u="none" strike="noStrike" cap="none" normalizeH="0" dirty="0">
                <a:ln>
                  <a:noFill/>
                </a:ln>
                <a:solidFill>
                  <a:schemeClr val="tx1"/>
                </a:solidFill>
                <a:effectLst/>
                <a:latin typeface="Comic Sans MS" pitchFamily="66" charset="0"/>
                <a:ea typeface="Calibri" pitchFamily="34" charset="0"/>
                <a:cs typeface="Times New Roman" pitchFamily="18" charset="0"/>
              </a:rPr>
              <a:t> Offences Violation </a:t>
            </a:r>
            <a:endParaRPr kumimoji="0" lang="en-US" sz="1000" i="0" u="none" strike="noStrike" cap="none" normalizeH="0" baseline="0" dirty="0">
              <a:ln>
                <a:noFill/>
              </a:ln>
              <a:solidFill>
                <a:schemeClr val="tx1"/>
              </a:solidFill>
              <a:effectLst/>
              <a:latin typeface="Comic Sans MS" pitchFamily="66" charset="0"/>
              <a:ea typeface="Calibri" pitchFamily="34" charset="0"/>
              <a:cs typeface="Times New Roman" pitchFamily="18" charset="0"/>
            </a:endParaRPr>
          </a:p>
        </p:txBody>
      </p:sp>
      <p:sp>
        <p:nvSpPr>
          <p:cNvPr id="22" name="TextBox 21"/>
          <p:cNvSpPr txBox="1"/>
          <p:nvPr/>
        </p:nvSpPr>
        <p:spPr>
          <a:xfrm>
            <a:off x="609600" y="1247002"/>
            <a:ext cx="5867400"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1200" b="1" dirty="0">
                <a:latin typeface="Comic Sans MS" pitchFamily="66" charset="0"/>
              </a:rPr>
              <a:t>COMPLAINTS RECEIVED FROM CUSTOMERS</a:t>
            </a:r>
          </a:p>
        </p:txBody>
      </p:sp>
      <p:cxnSp>
        <p:nvCxnSpPr>
          <p:cNvPr id="13" name="Straight Arrow Connector 12"/>
          <p:cNvCxnSpPr>
            <a:cxnSpLocks noChangeShapeType="1"/>
          </p:cNvCxnSpPr>
          <p:nvPr/>
        </p:nvCxnSpPr>
        <p:spPr bwMode="auto">
          <a:xfrm>
            <a:off x="5937982" y="7762926"/>
            <a:ext cx="0" cy="100965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graphicFrame>
        <p:nvGraphicFramePr>
          <p:cNvPr id="9" name="Table 8"/>
          <p:cNvGraphicFramePr>
            <a:graphicFrameLocks noGrp="1"/>
          </p:cNvGraphicFramePr>
          <p:nvPr>
            <p:extLst>
              <p:ext uri="{D42A27DB-BD31-4B8C-83A1-F6EECF244321}">
                <p14:modId xmlns:p14="http://schemas.microsoft.com/office/powerpoint/2010/main" val="3778833257"/>
              </p:ext>
            </p:extLst>
          </p:nvPr>
        </p:nvGraphicFramePr>
        <p:xfrm>
          <a:off x="677738" y="1883719"/>
          <a:ext cx="5646862" cy="1954662"/>
        </p:xfrm>
        <a:graphic>
          <a:graphicData uri="http://schemas.openxmlformats.org/drawingml/2006/table">
            <a:tbl>
              <a:tblPr firstRow="1" firstCol="1" bandRow="1">
                <a:tableStyleId>{5C22544A-7EE6-4342-B048-85BDC9FD1C3A}</a:tableStyleId>
              </a:tblPr>
              <a:tblGrid>
                <a:gridCol w="871920">
                  <a:extLst>
                    <a:ext uri="{9D8B030D-6E8A-4147-A177-3AD203B41FA5}">
                      <a16:colId xmlns="" xmlns:a16="http://schemas.microsoft.com/office/drawing/2014/main" val="1340300055"/>
                    </a:ext>
                  </a:extLst>
                </a:gridCol>
                <a:gridCol w="836572">
                  <a:extLst>
                    <a:ext uri="{9D8B030D-6E8A-4147-A177-3AD203B41FA5}">
                      <a16:colId xmlns="" xmlns:a16="http://schemas.microsoft.com/office/drawing/2014/main" val="3939537900"/>
                    </a:ext>
                  </a:extLst>
                </a:gridCol>
                <a:gridCol w="698125">
                  <a:extLst>
                    <a:ext uri="{9D8B030D-6E8A-4147-A177-3AD203B41FA5}">
                      <a16:colId xmlns="" xmlns:a16="http://schemas.microsoft.com/office/drawing/2014/main" val="447093586"/>
                    </a:ext>
                  </a:extLst>
                </a:gridCol>
                <a:gridCol w="706963">
                  <a:extLst>
                    <a:ext uri="{9D8B030D-6E8A-4147-A177-3AD203B41FA5}">
                      <a16:colId xmlns="" xmlns:a16="http://schemas.microsoft.com/office/drawing/2014/main" val="2420244367"/>
                    </a:ext>
                  </a:extLst>
                </a:gridCol>
                <a:gridCol w="657757">
                  <a:extLst>
                    <a:ext uri="{9D8B030D-6E8A-4147-A177-3AD203B41FA5}">
                      <a16:colId xmlns="" xmlns:a16="http://schemas.microsoft.com/office/drawing/2014/main" val="589211941"/>
                    </a:ext>
                  </a:extLst>
                </a:gridCol>
                <a:gridCol w="673689">
                  <a:extLst>
                    <a:ext uri="{9D8B030D-6E8A-4147-A177-3AD203B41FA5}">
                      <a16:colId xmlns="" xmlns:a16="http://schemas.microsoft.com/office/drawing/2014/main" val="3587135304"/>
                    </a:ext>
                  </a:extLst>
                </a:gridCol>
                <a:gridCol w="636266">
                  <a:extLst>
                    <a:ext uri="{9D8B030D-6E8A-4147-A177-3AD203B41FA5}">
                      <a16:colId xmlns="" xmlns:a16="http://schemas.microsoft.com/office/drawing/2014/main" val="3404044351"/>
                    </a:ext>
                  </a:extLst>
                </a:gridCol>
                <a:gridCol w="565570">
                  <a:extLst>
                    <a:ext uri="{9D8B030D-6E8A-4147-A177-3AD203B41FA5}">
                      <a16:colId xmlns="" xmlns:a16="http://schemas.microsoft.com/office/drawing/2014/main" val="4162033791"/>
                    </a:ext>
                  </a:extLst>
                </a:gridCol>
              </a:tblGrid>
              <a:tr h="297428">
                <a:tc rowSpan="3">
                  <a:txBody>
                    <a:bodyPr/>
                    <a:lstStyle/>
                    <a:p>
                      <a:pPr algn="l" fontAlgn="ctr"/>
                      <a:r>
                        <a:rPr lang="en-US" sz="900" b="1" i="0" u="none" strike="noStrike" dirty="0">
                          <a:solidFill>
                            <a:schemeClr val="bg1"/>
                          </a:solidFill>
                          <a:effectLst/>
                          <a:latin typeface="Comic Sans MS" panose="030F0702030302020204" pitchFamily="66" charset="0"/>
                        </a:rPr>
                        <a:t>NATURE OF COMPLAINTS</a:t>
                      </a:r>
                      <a:endParaRPr lang="en-GB" sz="900" b="1" i="0" u="none" strike="noStrike" dirty="0">
                        <a:solidFill>
                          <a:schemeClr val="bg1"/>
                        </a:solidFill>
                        <a:effectLst/>
                        <a:latin typeface="Comic Sans MS" panose="030F0702030302020204" pitchFamily="66" charset="0"/>
                      </a:endParaRPr>
                    </a:p>
                  </a:txBody>
                  <a:tcPr marL="0" marR="0" marT="0" marB="0" anchor="ctr"/>
                </a:tc>
                <a:tc>
                  <a:txBody>
                    <a:bodyPr/>
                    <a:lstStyle/>
                    <a:p>
                      <a:pPr algn="ctr" fontAlgn="ctr"/>
                      <a:r>
                        <a:rPr lang="en-US" sz="900" b="1" i="0" u="none" strike="noStrike" dirty="0">
                          <a:solidFill>
                            <a:schemeClr val="bg1"/>
                          </a:solidFill>
                          <a:effectLst/>
                          <a:latin typeface="Comic Sans MS" panose="030F0702030302020204" pitchFamily="66" charset="0"/>
                        </a:rPr>
                        <a:t>COMPLAINTS FROM </a:t>
                      </a:r>
                      <a:endParaRPr lang="en-GB" sz="900" b="1" i="0" u="none" strike="noStrike" dirty="0">
                        <a:solidFill>
                          <a:schemeClr val="bg1"/>
                        </a:solidFill>
                        <a:effectLst/>
                        <a:latin typeface="Comic Sans MS" panose="030F0702030302020204" pitchFamily="66" charset="0"/>
                      </a:endParaRPr>
                    </a:p>
                  </a:txBody>
                  <a:tcPr marL="0" marR="0" marT="0" marB="0" anchor="ctr"/>
                </a:tc>
                <a:tc>
                  <a:txBody>
                    <a:bodyPr/>
                    <a:lstStyle/>
                    <a:p>
                      <a:pPr algn="ctr" fontAlgn="ctr"/>
                      <a:r>
                        <a:rPr lang="en-US" sz="900" b="1" i="0" u="none" strike="noStrike" dirty="0">
                          <a:solidFill>
                            <a:schemeClr val="bg1"/>
                          </a:solidFill>
                          <a:effectLst/>
                          <a:latin typeface="Comic Sans MS" panose="030F0702030302020204" pitchFamily="66" charset="0"/>
                        </a:rPr>
                        <a:t>PHONE/</a:t>
                      </a:r>
                      <a:endParaRPr lang="en-GB" sz="900" b="1" i="0" u="none" strike="noStrike" dirty="0">
                        <a:solidFill>
                          <a:schemeClr val="bg1"/>
                        </a:solidFill>
                        <a:effectLst/>
                        <a:latin typeface="Comic Sans MS" panose="030F0702030302020204" pitchFamily="66" charset="0"/>
                      </a:endParaRPr>
                    </a:p>
                  </a:txBody>
                  <a:tcPr marL="0" marR="0" marT="0" marB="0" anchor="ctr"/>
                </a:tc>
                <a:tc>
                  <a:txBody>
                    <a:bodyPr/>
                    <a:lstStyle/>
                    <a:p>
                      <a:pPr algn="ctr" fontAlgn="ctr"/>
                      <a:r>
                        <a:rPr lang="en-US" sz="900" b="1" i="0" u="none" strike="noStrike" dirty="0">
                          <a:solidFill>
                            <a:schemeClr val="bg1"/>
                          </a:solidFill>
                          <a:effectLst/>
                          <a:latin typeface="Comic Sans MS" panose="030F0702030302020204" pitchFamily="66" charset="0"/>
                        </a:rPr>
                        <a:t>SUGGESTION</a:t>
                      </a:r>
                      <a:endParaRPr lang="en-GB" sz="900" b="1" i="0" u="none" strike="noStrike" dirty="0">
                        <a:solidFill>
                          <a:schemeClr val="bg1"/>
                        </a:solidFill>
                        <a:effectLst/>
                        <a:latin typeface="Comic Sans MS" panose="030F0702030302020204" pitchFamily="66" charset="0"/>
                      </a:endParaRPr>
                    </a:p>
                  </a:txBody>
                  <a:tcPr marL="0" marR="0" marT="0" marB="0" anchor="ctr"/>
                </a:tc>
                <a:tc rowSpan="3">
                  <a:txBody>
                    <a:bodyPr/>
                    <a:lstStyle/>
                    <a:p>
                      <a:pPr algn="ctr" fontAlgn="ctr"/>
                      <a:r>
                        <a:rPr lang="en-US" sz="900" b="1" i="0" u="none" strike="noStrike" dirty="0">
                          <a:solidFill>
                            <a:schemeClr val="bg1"/>
                          </a:solidFill>
                          <a:effectLst/>
                          <a:latin typeface="Comic Sans MS" panose="030F0702030302020204" pitchFamily="66" charset="0"/>
                        </a:rPr>
                        <a:t>LETTERS</a:t>
                      </a:r>
                      <a:endParaRPr lang="en-GB" sz="900" b="1" i="0" u="none" strike="noStrike" dirty="0">
                        <a:solidFill>
                          <a:schemeClr val="bg1"/>
                        </a:solidFill>
                        <a:effectLst/>
                        <a:latin typeface="Comic Sans MS" panose="030F0702030302020204" pitchFamily="66" charset="0"/>
                      </a:endParaRPr>
                    </a:p>
                  </a:txBody>
                  <a:tcPr marL="0" marR="0" marT="0" marB="0" anchor="ctr"/>
                </a:tc>
                <a:tc rowSpan="2" gridSpan="2">
                  <a:txBody>
                    <a:bodyPr/>
                    <a:lstStyle/>
                    <a:p>
                      <a:pPr algn="ctr" fontAlgn="ctr"/>
                      <a:r>
                        <a:rPr lang="en-US" sz="900" b="1" i="0" u="none" strike="noStrike" dirty="0">
                          <a:solidFill>
                            <a:schemeClr val="bg1"/>
                          </a:solidFill>
                          <a:effectLst/>
                          <a:latin typeface="Comic Sans MS" panose="030F0702030302020204" pitchFamily="66" charset="0"/>
                        </a:rPr>
                        <a:t>SOURCES OF COMPLAINTS</a:t>
                      </a:r>
                      <a:endParaRPr lang="en-GB" sz="900" b="1" i="0" u="none" strike="noStrike" dirty="0">
                        <a:solidFill>
                          <a:schemeClr val="bg1"/>
                        </a:solidFill>
                        <a:effectLst/>
                        <a:latin typeface="Comic Sans MS" panose="030F0702030302020204" pitchFamily="66" charset="0"/>
                      </a:endParaRPr>
                    </a:p>
                  </a:txBody>
                  <a:tcPr marL="0" marR="0" marT="0" marB="0" anchor="ctr"/>
                </a:tc>
                <a:tc rowSpan="2" hMerge="1">
                  <a:txBody>
                    <a:bodyPr/>
                    <a:lstStyle/>
                    <a:p>
                      <a:endParaRPr lang="en-GB"/>
                    </a:p>
                  </a:txBody>
                  <a:tcPr/>
                </a:tc>
                <a:tc rowSpan="3">
                  <a:txBody>
                    <a:bodyPr/>
                    <a:lstStyle/>
                    <a:p>
                      <a:pPr algn="ctr" fontAlgn="ctr"/>
                      <a:r>
                        <a:rPr lang="en-US" sz="900" b="0" i="0" u="none" strike="noStrike" dirty="0">
                          <a:solidFill>
                            <a:schemeClr val="bg1"/>
                          </a:solidFill>
                          <a:effectLst/>
                          <a:latin typeface="Comic Sans MS" panose="030F0702030302020204" pitchFamily="66" charset="0"/>
                        </a:rPr>
                        <a:t>TOTAL</a:t>
                      </a:r>
                      <a:endParaRPr lang="en-GB" sz="900" b="0" i="0" u="none" strike="noStrike" dirty="0">
                        <a:solidFill>
                          <a:schemeClr val="bg1"/>
                        </a:solidFill>
                        <a:effectLst/>
                        <a:latin typeface="Comic Sans MS" panose="030F0702030302020204" pitchFamily="66" charset="0"/>
                      </a:endParaRPr>
                    </a:p>
                  </a:txBody>
                  <a:tcPr marL="0" marR="0" marT="0" marB="0" anchor="ctr"/>
                </a:tc>
                <a:extLst>
                  <a:ext uri="{0D108BD9-81ED-4DB2-BD59-A6C34878D82A}">
                    <a16:rowId xmlns="" xmlns:a16="http://schemas.microsoft.com/office/drawing/2014/main" val="3054129219"/>
                  </a:ext>
                </a:extLst>
              </a:tr>
              <a:tr h="297428">
                <a:tc vMerge="1">
                  <a:txBody>
                    <a:bodyPr/>
                    <a:lstStyle/>
                    <a:p>
                      <a:endParaRPr lang="en-GB"/>
                    </a:p>
                  </a:txBody>
                  <a:tcPr/>
                </a:tc>
                <a:tc>
                  <a:txBody>
                    <a:bodyPr/>
                    <a:lstStyle/>
                    <a:p>
                      <a:pPr algn="ctr" fontAlgn="ctr"/>
                      <a:r>
                        <a:rPr lang="en-US" sz="900" b="1" i="0" u="none" strike="noStrike">
                          <a:solidFill>
                            <a:srgbClr val="000000"/>
                          </a:solidFill>
                          <a:effectLst/>
                          <a:latin typeface="Comic Sans MS" panose="030F0702030302020204" pitchFamily="66" charset="0"/>
                        </a:rPr>
                        <a:t>COMMANDS</a:t>
                      </a:r>
                      <a:endParaRPr lang="en-GB" sz="900" b="1" i="0" u="none" strike="noStrike">
                        <a:solidFill>
                          <a:srgbClr val="000000"/>
                        </a:solidFill>
                        <a:effectLst/>
                        <a:latin typeface="Comic Sans MS" panose="030F0702030302020204" pitchFamily="66" charset="0"/>
                      </a:endParaRPr>
                    </a:p>
                  </a:txBody>
                  <a:tcPr marL="0" marR="0" marT="0" marB="0" anchor="ctr"/>
                </a:tc>
                <a:tc>
                  <a:txBody>
                    <a:bodyPr/>
                    <a:lstStyle/>
                    <a:p>
                      <a:pPr algn="ctr" fontAlgn="ctr"/>
                      <a:r>
                        <a:rPr lang="en-US" sz="900" b="1" i="0" u="none" strike="noStrike">
                          <a:solidFill>
                            <a:srgbClr val="000000"/>
                          </a:solidFill>
                          <a:effectLst/>
                          <a:latin typeface="Comic Sans MS" panose="030F0702030302020204" pitchFamily="66" charset="0"/>
                        </a:rPr>
                        <a:t>SMS/</a:t>
                      </a:r>
                      <a:endParaRPr lang="en-GB" sz="900" b="1" i="0" u="none" strike="noStrike">
                        <a:solidFill>
                          <a:srgbClr val="000000"/>
                        </a:solidFill>
                        <a:effectLst/>
                        <a:latin typeface="Comic Sans MS" panose="030F0702030302020204" pitchFamily="66" charset="0"/>
                      </a:endParaRPr>
                    </a:p>
                  </a:txBody>
                  <a:tcPr marL="0" marR="0" marT="0" marB="0" anchor="ctr"/>
                </a:tc>
                <a:tc>
                  <a:txBody>
                    <a:bodyPr/>
                    <a:lstStyle/>
                    <a:p>
                      <a:pPr algn="ctr" fontAlgn="ctr"/>
                      <a:r>
                        <a:rPr lang="en-US" sz="900" b="1" i="0" u="none" strike="noStrike" dirty="0">
                          <a:solidFill>
                            <a:srgbClr val="000000"/>
                          </a:solidFill>
                          <a:effectLst/>
                          <a:latin typeface="Comic Sans MS" panose="030F0702030302020204" pitchFamily="66" charset="0"/>
                        </a:rPr>
                        <a:t>BOXES</a:t>
                      </a:r>
                      <a:endParaRPr lang="en-GB" sz="900" b="1" i="0" u="none" strike="noStrike" dirty="0">
                        <a:solidFill>
                          <a:srgbClr val="000000"/>
                        </a:solidFill>
                        <a:effectLst/>
                        <a:latin typeface="Comic Sans MS" panose="030F0702030302020204" pitchFamily="66" charset="0"/>
                      </a:endParaRPr>
                    </a:p>
                  </a:txBody>
                  <a:tcPr marL="0" marR="0" marT="0" marB="0" anchor="ctr"/>
                </a:tc>
                <a:tc vMerge="1">
                  <a:txBody>
                    <a:bodyPr/>
                    <a:lstStyle/>
                    <a:p>
                      <a:endParaRPr lang="en-GB"/>
                    </a:p>
                  </a:txBody>
                  <a:tcPr/>
                </a:tc>
                <a:tc gridSpan="2" vMerge="1">
                  <a:txBody>
                    <a:bodyPr/>
                    <a:lstStyle/>
                    <a:p>
                      <a:endParaRPr lang="en-GB"/>
                    </a:p>
                  </a:txBody>
                  <a:tcPr/>
                </a:tc>
                <a:tc hMerge="1" vMerge="1">
                  <a:txBody>
                    <a:bodyPr/>
                    <a:lstStyle/>
                    <a:p>
                      <a:endParaRPr lang="en-GB"/>
                    </a:p>
                  </a:txBody>
                  <a:tcPr/>
                </a:tc>
                <a:tc vMerge="1">
                  <a:txBody>
                    <a:bodyPr/>
                    <a:lstStyle/>
                    <a:p>
                      <a:endParaRPr lang="en-GB"/>
                    </a:p>
                  </a:txBody>
                  <a:tcPr/>
                </a:tc>
                <a:extLst>
                  <a:ext uri="{0D108BD9-81ED-4DB2-BD59-A6C34878D82A}">
                    <a16:rowId xmlns="" xmlns:a16="http://schemas.microsoft.com/office/drawing/2014/main" val="3903823295"/>
                  </a:ext>
                </a:extLst>
              </a:tr>
              <a:tr h="162233">
                <a:tc vMerge="1">
                  <a:txBody>
                    <a:bodyPr/>
                    <a:lstStyle/>
                    <a:p>
                      <a:endParaRPr lang="en-GB"/>
                    </a:p>
                  </a:txBody>
                  <a:tcPr/>
                </a:tc>
                <a:tc>
                  <a:txBody>
                    <a:bodyPr/>
                    <a:lstStyle/>
                    <a:p>
                      <a:pPr algn="ctr" fontAlgn="t"/>
                      <a:r>
                        <a:rPr lang="en-GB" sz="900" b="0" i="0" u="none" strike="noStrike">
                          <a:solidFill>
                            <a:srgbClr val="000000"/>
                          </a:solidFill>
                          <a:effectLst/>
                          <a:latin typeface="Comic Sans MS" panose="030F0702030302020204" pitchFamily="66" charset="0"/>
                        </a:rPr>
                        <a:t> </a:t>
                      </a:r>
                    </a:p>
                  </a:txBody>
                  <a:tcPr marL="0" marR="0" marT="0" marB="0"/>
                </a:tc>
                <a:tc>
                  <a:txBody>
                    <a:bodyPr/>
                    <a:lstStyle/>
                    <a:p>
                      <a:pPr algn="ctr" fontAlgn="ctr"/>
                      <a:r>
                        <a:rPr lang="en-US" sz="900" b="1" i="0" u="none" strike="noStrike">
                          <a:solidFill>
                            <a:srgbClr val="000000"/>
                          </a:solidFill>
                          <a:effectLst/>
                          <a:latin typeface="Comic Sans MS" panose="030F0702030302020204" pitchFamily="66" charset="0"/>
                        </a:rPr>
                        <a:t>E-MAIL</a:t>
                      </a:r>
                      <a:endParaRPr lang="en-GB" sz="900" b="1" i="0" u="none" strike="noStrike">
                        <a:solidFill>
                          <a:srgbClr val="000000"/>
                        </a:solidFill>
                        <a:effectLst/>
                        <a:latin typeface="Comic Sans MS" panose="030F0702030302020204" pitchFamily="66" charset="0"/>
                      </a:endParaRPr>
                    </a:p>
                  </a:txBody>
                  <a:tcPr marL="0" marR="0" marT="0" marB="0" anchor="ctr"/>
                </a:tc>
                <a:tc>
                  <a:txBody>
                    <a:bodyPr/>
                    <a:lstStyle/>
                    <a:p>
                      <a:pPr algn="ctr" fontAlgn="t"/>
                      <a:r>
                        <a:rPr lang="en-GB" sz="900" b="0" i="0" u="none" strike="noStrike">
                          <a:solidFill>
                            <a:srgbClr val="000000"/>
                          </a:solidFill>
                          <a:effectLst/>
                          <a:latin typeface="Comic Sans MS" panose="030F0702030302020204" pitchFamily="66" charset="0"/>
                        </a:rPr>
                        <a:t> </a:t>
                      </a:r>
                    </a:p>
                  </a:txBody>
                  <a:tcPr marL="0" marR="0" marT="0" marB="0"/>
                </a:tc>
                <a:tc vMerge="1">
                  <a:txBody>
                    <a:bodyPr/>
                    <a:lstStyle/>
                    <a:p>
                      <a:endParaRPr lang="en-GB"/>
                    </a:p>
                  </a:txBody>
                  <a:tcPr/>
                </a:tc>
                <a:tc>
                  <a:txBody>
                    <a:bodyPr/>
                    <a:lstStyle/>
                    <a:p>
                      <a:pPr algn="ctr" fontAlgn="ctr"/>
                      <a:r>
                        <a:rPr lang="en-US" sz="900" b="1" i="0" u="none" strike="noStrike" dirty="0">
                          <a:solidFill>
                            <a:srgbClr val="000000"/>
                          </a:solidFill>
                          <a:effectLst/>
                          <a:latin typeface="Comic Sans MS" panose="030F0702030302020204" pitchFamily="66" charset="0"/>
                        </a:rPr>
                        <a:t>INTERNAL</a:t>
                      </a:r>
                      <a:endParaRPr lang="en-GB" sz="900" b="1" i="0" u="none" strike="noStrike" dirty="0">
                        <a:solidFill>
                          <a:srgbClr val="000000"/>
                        </a:solidFill>
                        <a:effectLst/>
                        <a:latin typeface="Comic Sans MS" panose="030F0702030302020204" pitchFamily="66" charset="0"/>
                      </a:endParaRPr>
                    </a:p>
                  </a:txBody>
                  <a:tcPr marL="0" marR="0" marT="0" marB="0" anchor="ctr"/>
                </a:tc>
                <a:tc>
                  <a:txBody>
                    <a:bodyPr/>
                    <a:lstStyle/>
                    <a:p>
                      <a:pPr algn="ctr" fontAlgn="ctr"/>
                      <a:r>
                        <a:rPr lang="en-US" sz="900" b="1" i="0" u="none" strike="noStrike" dirty="0">
                          <a:solidFill>
                            <a:srgbClr val="000000"/>
                          </a:solidFill>
                          <a:effectLst/>
                          <a:latin typeface="Comic Sans MS" panose="030F0702030302020204" pitchFamily="66" charset="0"/>
                        </a:rPr>
                        <a:t>EXTERNAL</a:t>
                      </a:r>
                      <a:endParaRPr lang="en-GB" sz="900" b="1" i="0" u="none" strike="noStrike" dirty="0">
                        <a:solidFill>
                          <a:srgbClr val="000000"/>
                        </a:solidFill>
                        <a:effectLst/>
                        <a:latin typeface="Comic Sans MS" panose="030F0702030302020204" pitchFamily="66" charset="0"/>
                      </a:endParaRPr>
                    </a:p>
                  </a:txBody>
                  <a:tcPr marL="0" marR="0" marT="0" marB="0" anchor="ctr"/>
                </a:tc>
                <a:tc vMerge="1">
                  <a:txBody>
                    <a:bodyPr/>
                    <a:lstStyle/>
                    <a:p>
                      <a:endParaRPr lang="en-GB"/>
                    </a:p>
                  </a:txBody>
                  <a:tcPr/>
                </a:tc>
                <a:extLst>
                  <a:ext uri="{0D108BD9-81ED-4DB2-BD59-A6C34878D82A}">
                    <a16:rowId xmlns="" xmlns:a16="http://schemas.microsoft.com/office/drawing/2014/main" val="1581447521"/>
                  </a:ext>
                </a:extLst>
              </a:tr>
              <a:tr h="260130">
                <a:tc>
                  <a:txBody>
                    <a:bodyPr/>
                    <a:lstStyle/>
                    <a:p>
                      <a:pPr algn="l" fontAlgn="ctr"/>
                      <a:r>
                        <a:rPr lang="en-US" sz="900" b="0" i="0" u="none" strike="noStrike">
                          <a:solidFill>
                            <a:schemeClr val="bg1"/>
                          </a:solidFill>
                          <a:effectLst/>
                          <a:latin typeface="Comic Sans MS" panose="030F0702030302020204" pitchFamily="66" charset="0"/>
                        </a:rPr>
                        <a:t>Operations matters</a:t>
                      </a:r>
                      <a:endParaRPr lang="en-GB" sz="900" b="0" i="0" u="none" strike="noStrike">
                        <a:solidFill>
                          <a:schemeClr val="bg1"/>
                        </a:solidFill>
                        <a:effectLst/>
                        <a:latin typeface="Comic Sans MS" panose="030F0702030302020204" pitchFamily="66" charset="0"/>
                      </a:endParaRPr>
                    </a:p>
                  </a:txBody>
                  <a:tcPr marL="0" marR="0" marT="0" marB="0" anchor="ctr"/>
                </a:tc>
                <a:tc>
                  <a:txBody>
                    <a:bodyPr/>
                    <a:lstStyle/>
                    <a:p>
                      <a:pPr algn="ctr" fontAlgn="ctr"/>
                      <a:r>
                        <a:rPr lang="en-US" sz="800" b="0" i="0" u="none" strike="noStrike" dirty="0">
                          <a:solidFill>
                            <a:srgbClr val="000000"/>
                          </a:solidFill>
                          <a:effectLst/>
                          <a:latin typeface="Comic Sans MS"/>
                        </a:rPr>
                        <a:t>580</a:t>
                      </a:r>
                    </a:p>
                  </a:txBody>
                  <a:tcPr marL="9525" marR="9525" marT="9525" marB="0" anchor="ctr"/>
                </a:tc>
                <a:tc>
                  <a:txBody>
                    <a:bodyPr/>
                    <a:lstStyle/>
                    <a:p>
                      <a:pPr algn="ctr" fontAlgn="ctr"/>
                      <a:r>
                        <a:rPr lang="en-US" sz="800" b="0" i="0" u="none" strike="noStrike" dirty="0">
                          <a:solidFill>
                            <a:srgbClr val="000000"/>
                          </a:solidFill>
                          <a:effectLst/>
                          <a:latin typeface="Comic Sans MS"/>
                        </a:rPr>
                        <a:t>191</a:t>
                      </a:r>
                    </a:p>
                  </a:txBody>
                  <a:tcPr marL="9525" marR="9525" marT="9525" marB="0" anchor="ctr"/>
                </a:tc>
                <a:tc>
                  <a:txBody>
                    <a:bodyPr/>
                    <a:lstStyle/>
                    <a:p>
                      <a:pPr algn="ctr" fontAlgn="ctr"/>
                      <a:r>
                        <a:rPr lang="en-US" sz="800" b="0" i="0" u="none" strike="noStrike" dirty="0">
                          <a:solidFill>
                            <a:srgbClr val="000000"/>
                          </a:solidFill>
                          <a:effectLst/>
                          <a:latin typeface="Comic Sans MS"/>
                        </a:rPr>
                        <a:t>10</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endParaRPr lang="en-GB" sz="900" b="0" i="0" u="none" strike="noStrike" dirty="0">
                        <a:solidFill>
                          <a:srgbClr val="000000"/>
                        </a:solidFill>
                        <a:effectLst/>
                        <a:latin typeface="Comic Sans MS" panose="030F0702030302020204" pitchFamily="66" charset="0"/>
                      </a:endParaRPr>
                    </a:p>
                  </a:txBody>
                  <a:tcPr marL="0" marR="0" marT="0" marB="0" anchor="ctr"/>
                </a:tc>
                <a:tc>
                  <a:txBody>
                    <a:bodyPr/>
                    <a:lstStyle/>
                    <a:p>
                      <a:pPr algn="ctr" fontAlgn="ctr"/>
                      <a:r>
                        <a:rPr lang="en-US" sz="800" b="0" i="0" u="none" strike="noStrike">
                          <a:solidFill>
                            <a:srgbClr val="000000"/>
                          </a:solidFill>
                          <a:effectLst/>
                          <a:latin typeface="Comic Sans MS"/>
                        </a:rPr>
                        <a:t>-781</a:t>
                      </a:r>
                    </a:p>
                  </a:txBody>
                  <a:tcPr marL="9525" marR="9525" marT="9525" marB="0" anchor="ctr"/>
                </a:tc>
                <a:tc>
                  <a:txBody>
                    <a:bodyPr/>
                    <a:lstStyle/>
                    <a:p>
                      <a:pPr algn="ctr" fontAlgn="ctr"/>
                      <a:r>
                        <a:rPr lang="en-US" sz="800" b="1" i="0" u="none" strike="noStrike">
                          <a:solidFill>
                            <a:srgbClr val="000000"/>
                          </a:solidFill>
                          <a:effectLst/>
                          <a:latin typeface="Comic Sans MS"/>
                        </a:rPr>
                        <a:t>781</a:t>
                      </a:r>
                    </a:p>
                  </a:txBody>
                  <a:tcPr marL="9525" marR="9525" marT="9525" marB="0" anchor="ctr"/>
                </a:tc>
                <a:extLst>
                  <a:ext uri="{0D108BD9-81ED-4DB2-BD59-A6C34878D82A}">
                    <a16:rowId xmlns="" xmlns:a16="http://schemas.microsoft.com/office/drawing/2014/main" val="2370444828"/>
                  </a:ext>
                </a:extLst>
              </a:tr>
              <a:tr h="162233">
                <a:tc>
                  <a:txBody>
                    <a:bodyPr/>
                    <a:lstStyle/>
                    <a:p>
                      <a:pPr algn="l" fontAlgn="ctr"/>
                      <a:r>
                        <a:rPr lang="en-US" sz="900" b="0" i="0" u="none" strike="noStrike">
                          <a:solidFill>
                            <a:schemeClr val="bg1"/>
                          </a:solidFill>
                          <a:effectLst/>
                          <a:latin typeface="Comic Sans MS" panose="030F0702030302020204" pitchFamily="66" charset="0"/>
                        </a:rPr>
                        <a:t>NDL</a:t>
                      </a:r>
                      <a:endParaRPr lang="en-GB" sz="900" b="0" i="0" u="none" strike="noStrike">
                        <a:solidFill>
                          <a:schemeClr val="bg1"/>
                        </a:solidFill>
                        <a:effectLst/>
                        <a:latin typeface="Comic Sans MS" panose="030F0702030302020204" pitchFamily="66" charset="0"/>
                      </a:endParaRPr>
                    </a:p>
                  </a:txBody>
                  <a:tcPr marL="0" marR="0" marT="0" marB="0" anchor="ctr"/>
                </a:tc>
                <a:tc>
                  <a:txBody>
                    <a:bodyPr/>
                    <a:lstStyle/>
                    <a:p>
                      <a:pPr algn="ctr" fontAlgn="ctr"/>
                      <a:r>
                        <a:rPr lang="en-US" sz="800" b="0" i="0" u="none" strike="noStrike">
                          <a:solidFill>
                            <a:srgbClr val="000000"/>
                          </a:solidFill>
                          <a:effectLst/>
                          <a:latin typeface="Comic Sans MS"/>
                        </a:rPr>
                        <a:t>610</a:t>
                      </a:r>
                    </a:p>
                  </a:txBody>
                  <a:tcPr marL="9525" marR="9525" marT="9525" marB="0" anchor="ctr"/>
                </a:tc>
                <a:tc>
                  <a:txBody>
                    <a:bodyPr/>
                    <a:lstStyle/>
                    <a:p>
                      <a:pPr algn="ctr" fontAlgn="ctr"/>
                      <a:r>
                        <a:rPr lang="en-US" sz="800" b="0" i="0" u="none" strike="noStrike">
                          <a:solidFill>
                            <a:srgbClr val="000000"/>
                          </a:solidFill>
                          <a:effectLst/>
                          <a:latin typeface="Comic Sans MS"/>
                        </a:rPr>
                        <a:t>293</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endParaRPr lang="en-GB" sz="900" b="0" i="0" u="none" strike="noStrike" dirty="0">
                        <a:solidFill>
                          <a:srgbClr val="000000"/>
                        </a:solidFill>
                        <a:effectLst/>
                        <a:latin typeface="Comic Sans MS" panose="030F0702030302020204" pitchFamily="66" charset="0"/>
                      </a:endParaRPr>
                    </a:p>
                  </a:txBody>
                  <a:tcPr marL="0" marR="0" marT="0" marB="0" anchor="ctr"/>
                </a:tc>
                <a:tc>
                  <a:txBody>
                    <a:bodyPr/>
                    <a:lstStyle/>
                    <a:p>
                      <a:pPr algn="ctr" fontAlgn="ctr"/>
                      <a:r>
                        <a:rPr lang="en-US" sz="800" b="0" i="0" u="none" strike="noStrike">
                          <a:solidFill>
                            <a:srgbClr val="000000"/>
                          </a:solidFill>
                          <a:effectLst/>
                          <a:latin typeface="Comic Sans MS"/>
                        </a:rPr>
                        <a:t>-903</a:t>
                      </a:r>
                    </a:p>
                  </a:txBody>
                  <a:tcPr marL="9525" marR="9525" marT="9525" marB="0" anchor="ctr"/>
                </a:tc>
                <a:tc>
                  <a:txBody>
                    <a:bodyPr/>
                    <a:lstStyle/>
                    <a:p>
                      <a:pPr algn="ctr" fontAlgn="ctr"/>
                      <a:r>
                        <a:rPr lang="en-US" sz="800" b="1" i="0" u="none" strike="noStrike">
                          <a:solidFill>
                            <a:srgbClr val="000000"/>
                          </a:solidFill>
                          <a:effectLst/>
                          <a:latin typeface="Comic Sans MS"/>
                        </a:rPr>
                        <a:t>903</a:t>
                      </a:r>
                    </a:p>
                  </a:txBody>
                  <a:tcPr marL="9525" marR="9525" marT="9525" marB="0" anchor="ctr"/>
                </a:tc>
                <a:extLst>
                  <a:ext uri="{0D108BD9-81ED-4DB2-BD59-A6C34878D82A}">
                    <a16:rowId xmlns="" xmlns:a16="http://schemas.microsoft.com/office/drawing/2014/main" val="918233744"/>
                  </a:ext>
                </a:extLst>
              </a:tr>
              <a:tr h="260130">
                <a:tc>
                  <a:txBody>
                    <a:bodyPr/>
                    <a:lstStyle/>
                    <a:p>
                      <a:pPr algn="l" fontAlgn="ctr"/>
                      <a:r>
                        <a:rPr lang="en-US" sz="900" b="0" i="0" u="none" strike="noStrike">
                          <a:solidFill>
                            <a:schemeClr val="bg1"/>
                          </a:solidFill>
                          <a:effectLst/>
                          <a:latin typeface="Comic Sans MS" panose="030F0702030302020204" pitchFamily="66" charset="0"/>
                        </a:rPr>
                        <a:t>Other Complaint</a:t>
                      </a:r>
                      <a:endParaRPr lang="en-GB" sz="900" b="0" i="0" u="none" strike="noStrike">
                        <a:solidFill>
                          <a:schemeClr val="bg1"/>
                        </a:solidFill>
                        <a:effectLst/>
                        <a:latin typeface="Comic Sans MS" panose="030F0702030302020204" pitchFamily="66" charset="0"/>
                      </a:endParaRPr>
                    </a:p>
                  </a:txBody>
                  <a:tcPr marL="0" marR="0" marT="0" marB="0" anchor="ctr"/>
                </a:tc>
                <a:tc>
                  <a:txBody>
                    <a:bodyPr/>
                    <a:lstStyle/>
                    <a:p>
                      <a:pPr algn="ctr" fontAlgn="ctr"/>
                      <a:r>
                        <a:rPr lang="en-US" sz="800" b="0" i="0" u="none" strike="noStrike">
                          <a:solidFill>
                            <a:srgbClr val="000000"/>
                          </a:solidFill>
                          <a:effectLst/>
                          <a:latin typeface="Comic Sans MS"/>
                        </a:rPr>
                        <a:t>389</a:t>
                      </a:r>
                    </a:p>
                  </a:txBody>
                  <a:tcPr marL="9525" marR="9525" marT="9525" marB="0" anchor="ctr"/>
                </a:tc>
                <a:tc>
                  <a:txBody>
                    <a:bodyPr/>
                    <a:lstStyle/>
                    <a:p>
                      <a:pPr algn="ctr" fontAlgn="ctr"/>
                      <a:r>
                        <a:rPr lang="en-US" sz="800" b="0" i="0" u="none" strike="noStrike">
                          <a:solidFill>
                            <a:srgbClr val="000000"/>
                          </a:solidFill>
                          <a:effectLst/>
                          <a:latin typeface="Comic Sans MS"/>
                        </a:rPr>
                        <a:t>135</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endParaRPr lang="en-GB" sz="900" b="0" i="0" u="none" strike="noStrike" dirty="0">
                        <a:solidFill>
                          <a:srgbClr val="000000"/>
                        </a:solidFill>
                        <a:effectLst/>
                        <a:latin typeface="Comic Sans MS" panose="030F0702030302020204" pitchFamily="66" charset="0"/>
                      </a:endParaRPr>
                    </a:p>
                  </a:txBody>
                  <a:tcPr marL="0" marR="0" marT="0" marB="0" anchor="ctr"/>
                </a:tc>
                <a:tc>
                  <a:txBody>
                    <a:bodyPr/>
                    <a:lstStyle/>
                    <a:p>
                      <a:pPr algn="ctr" fontAlgn="ctr"/>
                      <a:r>
                        <a:rPr lang="en-US" sz="800" b="0" i="0" u="none" strike="noStrike">
                          <a:solidFill>
                            <a:srgbClr val="000000"/>
                          </a:solidFill>
                          <a:effectLst/>
                          <a:latin typeface="Comic Sans MS"/>
                        </a:rPr>
                        <a:t>-524</a:t>
                      </a:r>
                    </a:p>
                  </a:txBody>
                  <a:tcPr marL="9525" marR="9525" marT="9525" marB="0" anchor="ctr"/>
                </a:tc>
                <a:tc>
                  <a:txBody>
                    <a:bodyPr/>
                    <a:lstStyle/>
                    <a:p>
                      <a:pPr algn="ctr" fontAlgn="ctr"/>
                      <a:r>
                        <a:rPr lang="en-US" sz="800" b="1" i="0" u="none" strike="noStrike">
                          <a:solidFill>
                            <a:srgbClr val="000000"/>
                          </a:solidFill>
                          <a:effectLst/>
                          <a:latin typeface="Comic Sans MS"/>
                        </a:rPr>
                        <a:t>524</a:t>
                      </a:r>
                    </a:p>
                  </a:txBody>
                  <a:tcPr marL="9525" marR="9525" marT="9525" marB="0" anchor="ctr"/>
                </a:tc>
                <a:extLst>
                  <a:ext uri="{0D108BD9-81ED-4DB2-BD59-A6C34878D82A}">
                    <a16:rowId xmlns="" xmlns:a16="http://schemas.microsoft.com/office/drawing/2014/main" val="65770458"/>
                  </a:ext>
                </a:extLst>
              </a:tr>
              <a:tr h="310947">
                <a:tc>
                  <a:txBody>
                    <a:bodyPr/>
                    <a:lstStyle/>
                    <a:p>
                      <a:pPr algn="l" fontAlgn="ctr"/>
                      <a:r>
                        <a:rPr lang="en-US" sz="900" b="0" i="0" u="none" strike="noStrike" dirty="0">
                          <a:solidFill>
                            <a:schemeClr val="bg1"/>
                          </a:solidFill>
                          <a:effectLst/>
                          <a:latin typeface="Comic Sans MS" panose="030F0702030302020204" pitchFamily="66" charset="0"/>
                        </a:rPr>
                        <a:t>Total</a:t>
                      </a:r>
                      <a:endParaRPr lang="en-GB" sz="900" b="0" i="0" u="none" strike="noStrike" dirty="0">
                        <a:solidFill>
                          <a:schemeClr val="bg1"/>
                        </a:solidFill>
                        <a:effectLst/>
                        <a:latin typeface="Comic Sans MS" panose="030F0702030302020204" pitchFamily="66" charset="0"/>
                      </a:endParaRPr>
                    </a:p>
                  </a:txBody>
                  <a:tcPr marL="0" marR="0" marT="0"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endParaRPr lang="en-GB" sz="900" b="1" i="0" u="none" strike="noStrike" dirty="0">
                        <a:solidFill>
                          <a:srgbClr val="000000"/>
                        </a:solidFill>
                        <a:effectLst/>
                        <a:latin typeface="Comic Sans MS" panose="030F0702030302020204" pitchFamily="66" charset="0"/>
                      </a:endParaRPr>
                    </a:p>
                  </a:txBody>
                  <a:tcPr marL="0" marR="0" marT="0" marB="0" anchor="ctr"/>
                </a:tc>
                <a:tc>
                  <a:txBody>
                    <a:bodyPr/>
                    <a:lstStyle/>
                    <a:p>
                      <a:pPr algn="ctr" fontAlgn="ctr"/>
                      <a:r>
                        <a:rPr lang="en-US" sz="800" b="0" i="0" u="none" strike="noStrike">
                          <a:solidFill>
                            <a:srgbClr val="000000"/>
                          </a:solidFill>
                          <a:effectLst/>
                          <a:latin typeface="Comic Sans MS"/>
                        </a:rPr>
                        <a:t>0</a:t>
                      </a:r>
                    </a:p>
                  </a:txBody>
                  <a:tcPr marL="9525" marR="9525" marT="9525" marB="0" anchor="ctr"/>
                </a:tc>
                <a:tc>
                  <a:txBody>
                    <a:bodyPr/>
                    <a:lstStyle/>
                    <a:p>
                      <a:pPr algn="ctr" fontAlgn="ctr"/>
                      <a:r>
                        <a:rPr lang="en-US" sz="800" b="1" i="0" u="none" strike="noStrike">
                          <a:solidFill>
                            <a:srgbClr val="000000"/>
                          </a:solidFill>
                          <a:effectLst/>
                          <a:latin typeface="Comic Sans MS"/>
                        </a:rPr>
                        <a:t>0</a:t>
                      </a:r>
                    </a:p>
                  </a:txBody>
                  <a:tcPr marL="9525" marR="9525" marT="9525" marB="0" anchor="ctr"/>
                </a:tc>
                <a:extLst>
                  <a:ext uri="{0D108BD9-81ED-4DB2-BD59-A6C34878D82A}">
                    <a16:rowId xmlns="" xmlns:a16="http://schemas.microsoft.com/office/drawing/2014/main" val="582084618"/>
                  </a:ext>
                </a:extLst>
              </a:tr>
              <a:tr h="175753">
                <a:tc>
                  <a:txBody>
                    <a:bodyPr/>
                    <a:lstStyle/>
                    <a:p>
                      <a:pPr algn="l" rtl="0" fontAlgn="ctr"/>
                      <a:endParaRPr lang="en-GB" sz="800" b="1" i="0" u="none" strike="noStrike" dirty="0">
                        <a:solidFill>
                          <a:srgbClr val="FFFFFF"/>
                        </a:solidFill>
                        <a:effectLst/>
                        <a:latin typeface="Comic Sans MS" panose="030F0702030302020204" pitchFamily="66" charset="0"/>
                      </a:endParaRPr>
                    </a:p>
                  </a:txBody>
                  <a:tcPr marL="0" marR="0" marT="0" marB="0" anchor="ctr"/>
                </a:tc>
                <a:tc>
                  <a:txBody>
                    <a:bodyPr/>
                    <a:lstStyle/>
                    <a:p>
                      <a:pPr algn="ctr" fontAlgn="ctr"/>
                      <a:r>
                        <a:rPr lang="en-US" sz="800" b="1" i="0" u="none" strike="noStrike" dirty="0">
                          <a:solidFill>
                            <a:srgbClr val="000000"/>
                          </a:solidFill>
                          <a:effectLst/>
                          <a:latin typeface="Comic Sans MS"/>
                        </a:rPr>
                        <a:t>1579</a:t>
                      </a:r>
                    </a:p>
                  </a:txBody>
                  <a:tcPr marL="9525" marR="9525" marT="9525" marB="0" anchor="ctr"/>
                </a:tc>
                <a:tc>
                  <a:txBody>
                    <a:bodyPr/>
                    <a:lstStyle/>
                    <a:p>
                      <a:pPr algn="ctr" fontAlgn="ctr"/>
                      <a:r>
                        <a:rPr lang="en-US" sz="800" b="1" i="0" u="none" strike="noStrike" dirty="0">
                          <a:solidFill>
                            <a:srgbClr val="000000"/>
                          </a:solidFill>
                          <a:effectLst/>
                          <a:latin typeface="Comic Sans MS"/>
                        </a:rPr>
                        <a:t>619</a:t>
                      </a:r>
                    </a:p>
                  </a:txBody>
                  <a:tcPr marL="9525" marR="9525" marT="9525" marB="0" anchor="ctr"/>
                </a:tc>
                <a:tc>
                  <a:txBody>
                    <a:bodyPr/>
                    <a:lstStyle/>
                    <a:p>
                      <a:pPr algn="ctr" fontAlgn="ctr"/>
                      <a:r>
                        <a:rPr lang="en-US" sz="800" b="1" i="0" u="none" strike="noStrike">
                          <a:solidFill>
                            <a:srgbClr val="000000"/>
                          </a:solidFill>
                          <a:effectLst/>
                          <a:latin typeface="Comic Sans MS"/>
                        </a:rPr>
                        <a:t>10</a:t>
                      </a:r>
                    </a:p>
                  </a:txBody>
                  <a:tcPr marL="9525" marR="9525" marT="9525" marB="0" anchor="ctr"/>
                </a:tc>
                <a:tc>
                  <a:txBody>
                    <a:bodyPr/>
                    <a:lstStyle/>
                    <a:p>
                      <a:pPr algn="ctr" fontAlgn="ctr"/>
                      <a:r>
                        <a:rPr lang="en-US" sz="800" b="1" i="0" u="none" strike="noStrike" dirty="0">
                          <a:solidFill>
                            <a:srgbClr val="000000"/>
                          </a:solidFill>
                          <a:effectLst/>
                          <a:latin typeface="Comic Sans MS"/>
                        </a:rPr>
                        <a:t>0</a:t>
                      </a:r>
                    </a:p>
                  </a:txBody>
                  <a:tcPr marL="9525" marR="9525" marT="9525" marB="0" anchor="ctr"/>
                </a:tc>
                <a:tc>
                  <a:txBody>
                    <a:bodyPr/>
                    <a:lstStyle/>
                    <a:p>
                      <a:pPr algn="ctr" rtl="0" fontAlgn="ctr"/>
                      <a:endParaRPr lang="en-GB" sz="800" b="1" i="0" u="none" strike="noStrike" dirty="0">
                        <a:solidFill>
                          <a:srgbClr val="000000"/>
                        </a:solidFill>
                        <a:effectLst/>
                        <a:latin typeface="Comic Sans MS" panose="030F0702030302020204" pitchFamily="66" charset="0"/>
                      </a:endParaRPr>
                    </a:p>
                  </a:txBody>
                  <a:tcPr marL="0" marR="0" marT="0" marB="0" anchor="ctr"/>
                </a:tc>
                <a:tc>
                  <a:txBody>
                    <a:bodyPr/>
                    <a:lstStyle/>
                    <a:p>
                      <a:pPr algn="ctr" fontAlgn="ctr"/>
                      <a:r>
                        <a:rPr lang="en-US" sz="800" b="1" i="0" u="none" strike="noStrike">
                          <a:solidFill>
                            <a:srgbClr val="000000"/>
                          </a:solidFill>
                          <a:effectLst/>
                          <a:latin typeface="Comic Sans MS"/>
                        </a:rPr>
                        <a:t>2208</a:t>
                      </a:r>
                    </a:p>
                  </a:txBody>
                  <a:tcPr marL="9525" marR="9525" marT="9525" marB="0" anchor="ctr"/>
                </a:tc>
                <a:tc>
                  <a:txBody>
                    <a:bodyPr/>
                    <a:lstStyle/>
                    <a:p>
                      <a:pPr algn="ctr" fontAlgn="ctr"/>
                      <a:r>
                        <a:rPr lang="en-US" sz="800" b="1" i="0" u="none" strike="noStrike" dirty="0">
                          <a:solidFill>
                            <a:srgbClr val="000000"/>
                          </a:solidFill>
                          <a:effectLst/>
                          <a:latin typeface="Comic Sans MS"/>
                        </a:rPr>
                        <a:t>2208</a:t>
                      </a:r>
                    </a:p>
                  </a:txBody>
                  <a:tcPr marL="9525" marR="9525" marT="9525" marB="0" anchor="ctr"/>
                </a:tc>
                <a:extLst>
                  <a:ext uri="{0D108BD9-81ED-4DB2-BD59-A6C34878D82A}">
                    <a16:rowId xmlns="" xmlns:a16="http://schemas.microsoft.com/office/drawing/2014/main" val="3341269592"/>
                  </a:ext>
                </a:extLst>
              </a:tr>
            </a:tbl>
          </a:graphicData>
        </a:graphic>
      </p:graphicFrame>
      <p:graphicFrame>
        <p:nvGraphicFramePr>
          <p:cNvPr id="15" name="Chart 14"/>
          <p:cNvGraphicFramePr>
            <a:graphicFrameLocks/>
          </p:cNvGraphicFramePr>
          <p:nvPr>
            <p:extLst>
              <p:ext uri="{D42A27DB-BD31-4B8C-83A1-F6EECF244321}">
                <p14:modId xmlns:p14="http://schemas.microsoft.com/office/powerpoint/2010/main" val="3721314442"/>
              </p:ext>
            </p:extLst>
          </p:nvPr>
        </p:nvGraphicFramePr>
        <p:xfrm>
          <a:off x="914400" y="4181475"/>
          <a:ext cx="5023582" cy="252412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37</a:t>
            </a:fld>
            <a:endParaRPr lang="en-US"/>
          </a:p>
        </p:txBody>
      </p:sp>
      <p:pic>
        <p:nvPicPr>
          <p:cNvPr id="4"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sp>
        <p:nvSpPr>
          <p:cNvPr id="5" name="Rounded Rectangle 4"/>
          <p:cNvSpPr/>
          <p:nvPr/>
        </p:nvSpPr>
        <p:spPr>
          <a:xfrm>
            <a:off x="609601" y="228601"/>
            <a:ext cx="5715000" cy="457200"/>
          </a:xfrm>
          <a:prstGeom prst="roundRect">
            <a:avLst/>
          </a:prstGeom>
          <a:gradFill rotWithShape="0">
            <a:gsLst>
              <a:gs pos="0">
                <a:schemeClr val="tx2"/>
              </a:gs>
              <a:gs pos="50000">
                <a:schemeClr val="accent1">
                  <a:tint val="44500"/>
                  <a:satMod val="160000"/>
                </a:schemeClr>
              </a:gs>
              <a:gs pos="100000">
                <a:schemeClr val="accent1">
                  <a:tint val="23500"/>
                  <a:satMod val="160000"/>
                </a:schemeClr>
              </a:gs>
            </a:gsLst>
            <a:lin ang="5400000" scaled="0"/>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r>
              <a:rPr lang="en-US" sz="2000" dirty="0">
                <a:solidFill>
                  <a:srgbClr val="FF0000"/>
                </a:solidFill>
                <a:latin typeface="Comic Sans MS" pitchFamily="66" charset="0"/>
              </a:rPr>
              <a:t>Corps Safety Engineering </a:t>
            </a:r>
          </a:p>
        </p:txBody>
      </p:sp>
      <p:sp>
        <p:nvSpPr>
          <p:cNvPr id="10" name="TextBox 9"/>
          <p:cNvSpPr txBox="1"/>
          <p:nvPr/>
        </p:nvSpPr>
        <p:spPr>
          <a:xfrm>
            <a:off x="533400" y="866001"/>
            <a:ext cx="5638800" cy="276999"/>
          </a:xfrm>
          <a:prstGeom prst="rect">
            <a:avLst/>
          </a:prstGeom>
          <a:noFill/>
        </p:spPr>
        <p:txBody>
          <a:bodyPr wrap="square" rtlCol="0">
            <a:spAutoFit/>
          </a:bodyPr>
          <a:lstStyle/>
          <a:p>
            <a:r>
              <a:rPr lang="en-US" sz="1200" b="1" dirty="0">
                <a:latin typeface="Comic Sans MS" pitchFamily="66" charset="0"/>
              </a:rPr>
              <a:t>Table 31: Six Death (6DT) Accident Investigated</a:t>
            </a:r>
            <a:endParaRPr lang="en-US" sz="1200" dirty="0">
              <a:latin typeface="Comic Sans MS" pitchFamily="66" charset="0"/>
            </a:endParaRPr>
          </a:p>
        </p:txBody>
      </p:sp>
      <p:graphicFrame>
        <p:nvGraphicFramePr>
          <p:cNvPr id="9" name="Table 8"/>
          <p:cNvGraphicFramePr>
            <a:graphicFrameLocks noGrp="1"/>
          </p:cNvGraphicFramePr>
          <p:nvPr>
            <p:extLst>
              <p:ext uri="{D42A27DB-BD31-4B8C-83A1-F6EECF244321}">
                <p14:modId xmlns:p14="http://schemas.microsoft.com/office/powerpoint/2010/main" val="3777117785"/>
              </p:ext>
            </p:extLst>
          </p:nvPr>
        </p:nvGraphicFramePr>
        <p:xfrm>
          <a:off x="1447800" y="1247567"/>
          <a:ext cx="2971800" cy="2714834"/>
        </p:xfrm>
        <a:graphic>
          <a:graphicData uri="http://schemas.openxmlformats.org/drawingml/2006/table">
            <a:tbl>
              <a:tblPr firstRow="1" bandRow="1">
                <a:tableStyleId>{5C22544A-7EE6-4342-B048-85BDC9FD1C3A}</a:tableStyleId>
              </a:tblPr>
              <a:tblGrid>
                <a:gridCol w="1485900">
                  <a:extLst>
                    <a:ext uri="{9D8B030D-6E8A-4147-A177-3AD203B41FA5}">
                      <a16:colId xmlns="" xmlns:a16="http://schemas.microsoft.com/office/drawing/2014/main" val="20000"/>
                    </a:ext>
                  </a:extLst>
                </a:gridCol>
                <a:gridCol w="1485900">
                  <a:extLst>
                    <a:ext uri="{9D8B030D-6E8A-4147-A177-3AD203B41FA5}">
                      <a16:colId xmlns="" xmlns:a16="http://schemas.microsoft.com/office/drawing/2014/main" val="20001"/>
                    </a:ext>
                  </a:extLst>
                </a:gridCol>
              </a:tblGrid>
              <a:tr h="181332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dirty="0">
                          <a:latin typeface="Comic Sans MS" pitchFamily="66" charset="0"/>
                        </a:rPr>
                        <a:t>6DT For </a:t>
                      </a:r>
                      <a:r>
                        <a:rPr lang="en-US" sz="1700" dirty="0" smtClean="0">
                          <a:latin typeface="Comic Sans MS" pitchFamily="66" charset="0"/>
                        </a:rPr>
                        <a:t>3</a:t>
                      </a:r>
                      <a:r>
                        <a:rPr lang="en-US" sz="1700" baseline="30000" dirty="0" smtClean="0">
                          <a:latin typeface="Comic Sans MS" pitchFamily="66" charset="0"/>
                        </a:rPr>
                        <a:t>rd</a:t>
                      </a:r>
                      <a:r>
                        <a:rPr lang="en-US" sz="1700" baseline="0" dirty="0" smtClean="0">
                          <a:latin typeface="Comic Sans MS" pitchFamily="66" charset="0"/>
                        </a:rPr>
                        <a:t> </a:t>
                      </a:r>
                      <a:r>
                        <a:rPr lang="en-US" sz="1700" dirty="0" smtClean="0">
                          <a:latin typeface="Comic Sans MS" pitchFamily="66" charset="0"/>
                        </a:rPr>
                        <a:t>Quarter 2023</a:t>
                      </a:r>
                      <a:endParaRPr lang="en-US" sz="1700" dirty="0">
                        <a:latin typeface="Comic Sans MS" pitchFamily="66"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dirty="0">
                          <a:latin typeface="Comic Sans MS" pitchFamily="66" charset="0"/>
                        </a:rPr>
                        <a:t>6DT For </a:t>
                      </a:r>
                      <a:r>
                        <a:rPr lang="en-US" sz="1700" dirty="0" smtClean="0">
                          <a:latin typeface="Comic Sans MS" pitchFamily="66" charset="0"/>
                        </a:rPr>
                        <a:t>4</a:t>
                      </a:r>
                      <a:r>
                        <a:rPr lang="en-US" sz="1700" baseline="30000" dirty="0" smtClean="0">
                          <a:latin typeface="Comic Sans MS" pitchFamily="66" charset="0"/>
                        </a:rPr>
                        <a:t>th</a:t>
                      </a:r>
                      <a:r>
                        <a:rPr lang="en-US" sz="1700" baseline="0" dirty="0" smtClean="0">
                          <a:latin typeface="Comic Sans MS" pitchFamily="66" charset="0"/>
                        </a:rPr>
                        <a:t> </a:t>
                      </a:r>
                      <a:r>
                        <a:rPr lang="en-US" sz="1700" dirty="0" smtClean="0">
                          <a:latin typeface="Comic Sans MS" pitchFamily="66" charset="0"/>
                        </a:rPr>
                        <a:t>Quarter 2023</a:t>
                      </a:r>
                      <a:endParaRPr lang="en-US" sz="1700" dirty="0">
                        <a:latin typeface="Comic Sans MS" pitchFamily="66" charset="0"/>
                      </a:endParaRPr>
                    </a:p>
                    <a:p>
                      <a:endParaRPr lang="en-US" sz="1700" dirty="0">
                        <a:latin typeface="Comic Sans MS" pitchFamily="66" charset="0"/>
                      </a:endParaRPr>
                    </a:p>
                  </a:txBody>
                  <a:tcPr/>
                </a:tc>
                <a:extLst>
                  <a:ext uri="{0D108BD9-81ED-4DB2-BD59-A6C34878D82A}">
                    <a16:rowId xmlns="" xmlns:a16="http://schemas.microsoft.com/office/drawing/2014/main" val="10000"/>
                  </a:ext>
                </a:extLst>
              </a:tr>
              <a:tr h="901511">
                <a:tc>
                  <a:txBody>
                    <a:bodyPr/>
                    <a:lstStyle/>
                    <a:p>
                      <a:r>
                        <a:rPr lang="en-US" sz="1700" dirty="0" smtClean="0">
                          <a:latin typeface="Comic Sans MS" pitchFamily="66" charset="0"/>
                        </a:rPr>
                        <a:t>22</a:t>
                      </a:r>
                      <a:endParaRPr lang="en-US" sz="1700" dirty="0">
                        <a:latin typeface="Comic Sans MS" pitchFamily="66" charset="0"/>
                      </a:endParaRPr>
                    </a:p>
                  </a:txBody>
                  <a:tcPr/>
                </a:tc>
                <a:tc>
                  <a:txBody>
                    <a:bodyPr/>
                    <a:lstStyle/>
                    <a:p>
                      <a:r>
                        <a:rPr lang="en-US" sz="1700" dirty="0" smtClean="0">
                          <a:latin typeface="Comic Sans MS" pitchFamily="66" charset="0"/>
                        </a:rPr>
                        <a:t>31</a:t>
                      </a:r>
                      <a:endParaRPr lang="en-US" sz="1700" dirty="0">
                        <a:latin typeface="Comic Sans MS" pitchFamily="66" charset="0"/>
                      </a:endParaRPr>
                    </a:p>
                  </a:txBody>
                  <a:tcPr/>
                </a:tc>
                <a:extLst>
                  <a:ext uri="{0D108BD9-81ED-4DB2-BD59-A6C34878D82A}">
                    <a16:rowId xmlns="" xmlns:a16="http://schemas.microsoft.com/office/drawing/2014/main" val="10001"/>
                  </a:ext>
                </a:extLst>
              </a:tr>
            </a:tbl>
          </a:graphicData>
        </a:graphic>
      </p:graphicFrame>
      <p:sp>
        <p:nvSpPr>
          <p:cNvPr id="6" name="Rectangle 5"/>
          <p:cNvSpPr/>
          <p:nvPr/>
        </p:nvSpPr>
        <p:spPr>
          <a:xfrm>
            <a:off x="914399" y="4243334"/>
            <a:ext cx="4152900" cy="461665"/>
          </a:xfrm>
          <a:prstGeom prst="rect">
            <a:avLst/>
          </a:prstGeom>
        </p:spPr>
        <p:txBody>
          <a:bodyPr wrap="square">
            <a:spAutoFit/>
          </a:bodyPr>
          <a:lstStyle/>
          <a:p>
            <a:pPr algn="ctr">
              <a:defRPr sz="1400" b="0" i="0" u="none" strike="noStrike" kern="1200" cap="none" spc="20" baseline="0">
                <a:solidFill>
                  <a:prstClr val="black">
                    <a:lumMod val="50000"/>
                    <a:lumOff val="50000"/>
                  </a:prstClr>
                </a:solidFill>
                <a:latin typeface="+mn-lt"/>
                <a:ea typeface="+mn-ea"/>
                <a:cs typeface="+mn-cs"/>
              </a:defRPr>
            </a:pPr>
            <a:r>
              <a:rPr lang="en-GB" sz="1200" b="1" dirty="0">
                <a:latin typeface="Comic Sans MS" panose="030F0702030302020204" pitchFamily="66" charset="0"/>
              </a:rPr>
              <a:t>Chart 17: 6DT Accident Investigated For </a:t>
            </a:r>
            <a:endParaRPr lang="en-GB" sz="1200" b="1" dirty="0" smtClean="0">
              <a:latin typeface="Comic Sans MS" panose="030F0702030302020204" pitchFamily="66" charset="0"/>
            </a:endParaRPr>
          </a:p>
          <a:p>
            <a:pPr algn="ctr">
              <a:defRPr sz="1400" b="0" i="0" u="none" strike="noStrike" kern="1200" cap="none" spc="20" baseline="0">
                <a:solidFill>
                  <a:prstClr val="black">
                    <a:lumMod val="50000"/>
                    <a:lumOff val="50000"/>
                  </a:prstClr>
                </a:solidFill>
                <a:latin typeface="+mn-lt"/>
                <a:ea typeface="+mn-ea"/>
                <a:cs typeface="+mn-cs"/>
              </a:defRPr>
            </a:pPr>
            <a:r>
              <a:rPr lang="en-GB" sz="1200" b="1" dirty="0" smtClean="0">
                <a:latin typeface="Comic Sans MS" panose="030F0702030302020204" pitchFamily="66" charset="0"/>
              </a:rPr>
              <a:t>3</a:t>
            </a:r>
            <a:r>
              <a:rPr lang="en-GB" sz="1200" b="1" baseline="30000" dirty="0" smtClean="0">
                <a:latin typeface="Comic Sans MS" panose="030F0702030302020204" pitchFamily="66" charset="0"/>
              </a:rPr>
              <a:t>rd</a:t>
            </a:r>
            <a:r>
              <a:rPr lang="en-GB" sz="1200" b="1" dirty="0" smtClean="0">
                <a:latin typeface="Comic Sans MS" panose="030F0702030302020204" pitchFamily="66" charset="0"/>
              </a:rPr>
              <a:t> Q </a:t>
            </a:r>
            <a:r>
              <a:rPr lang="en-GB" sz="1200" b="1" dirty="0">
                <a:latin typeface="Comic Sans MS" panose="030F0702030302020204" pitchFamily="66" charset="0"/>
              </a:rPr>
              <a:t>2023 and </a:t>
            </a:r>
            <a:r>
              <a:rPr lang="en-GB" sz="1200" b="1" dirty="0" smtClean="0">
                <a:latin typeface="Comic Sans MS" panose="030F0702030302020204" pitchFamily="66" charset="0"/>
              </a:rPr>
              <a:t>4</a:t>
            </a:r>
            <a:r>
              <a:rPr lang="en-GB" sz="1200" b="1" baseline="30000" dirty="0" smtClean="0">
                <a:latin typeface="Comic Sans MS" panose="030F0702030302020204" pitchFamily="66" charset="0"/>
              </a:rPr>
              <a:t>th</a:t>
            </a:r>
            <a:r>
              <a:rPr lang="en-GB" sz="1200" b="1" dirty="0" smtClean="0">
                <a:latin typeface="Comic Sans MS" panose="030F0702030302020204" pitchFamily="66" charset="0"/>
              </a:rPr>
              <a:t> Q </a:t>
            </a:r>
            <a:r>
              <a:rPr lang="en-GB" sz="1200" b="1" dirty="0">
                <a:latin typeface="Comic Sans MS" panose="030F0702030302020204" pitchFamily="66" charset="0"/>
              </a:rPr>
              <a:t>2023</a:t>
            </a:r>
          </a:p>
        </p:txBody>
      </p:sp>
      <p:graphicFrame>
        <p:nvGraphicFramePr>
          <p:cNvPr id="11" name="Chart 10"/>
          <p:cNvGraphicFramePr>
            <a:graphicFrameLocks/>
          </p:cNvGraphicFramePr>
          <p:nvPr>
            <p:extLst>
              <p:ext uri="{D42A27DB-BD31-4B8C-83A1-F6EECF244321}">
                <p14:modId xmlns:p14="http://schemas.microsoft.com/office/powerpoint/2010/main" val="584591092"/>
              </p:ext>
            </p:extLst>
          </p:nvPr>
        </p:nvGraphicFramePr>
        <p:xfrm>
          <a:off x="914399" y="5181600"/>
          <a:ext cx="5410201" cy="3505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38</a:t>
            </a:fld>
            <a:endParaRPr lang="en-US"/>
          </a:p>
        </p:txBody>
      </p:sp>
      <p:pic>
        <p:nvPicPr>
          <p:cNvPr id="4" name="Picture 1"/>
          <p:cNvPicPr>
            <a:picLocks noChangeAspect="1" noChangeArrowheads="1"/>
          </p:cNvPicPr>
          <p:nvPr/>
        </p:nvPicPr>
        <p:blipFill>
          <a:blip r:embed="rId2" cstate="print"/>
          <a:srcRect/>
          <a:stretch>
            <a:fillRect/>
          </a:stretch>
        </p:blipFill>
        <p:spPr bwMode="auto">
          <a:xfrm>
            <a:off x="1076326" y="533400"/>
            <a:ext cx="4638675" cy="1390650"/>
          </a:xfrm>
          <a:prstGeom prst="rect">
            <a:avLst/>
          </a:prstGeom>
          <a:noFill/>
          <a:ln w="9525">
            <a:noFill/>
            <a:miter lim="800000"/>
            <a:headEnd/>
            <a:tailEnd/>
          </a:ln>
          <a:effectLst/>
        </p:spPr>
      </p:pic>
      <p:pic>
        <p:nvPicPr>
          <p:cNvPr id="5" name="Picture 2"/>
          <p:cNvPicPr>
            <a:picLocks noChangeAspect="1" noChangeArrowheads="1"/>
          </p:cNvPicPr>
          <p:nvPr/>
        </p:nvPicPr>
        <p:blipFill>
          <a:blip r:embed="rId3" cstate="print"/>
          <a:srcRect/>
          <a:stretch>
            <a:fillRect/>
          </a:stretch>
        </p:blipFill>
        <p:spPr bwMode="auto">
          <a:xfrm>
            <a:off x="6400800" y="0"/>
            <a:ext cx="457200" cy="9906000"/>
          </a:xfrm>
          <a:prstGeom prst="rect">
            <a:avLst/>
          </a:prstGeom>
          <a:noFill/>
          <a:ln w="9525">
            <a:noFill/>
            <a:miter lim="800000"/>
            <a:headEnd/>
            <a:tailEnd/>
          </a:ln>
        </p:spPr>
      </p:pic>
      <p:sp>
        <p:nvSpPr>
          <p:cNvPr id="6" name="Rectangle 5"/>
          <p:cNvSpPr/>
          <p:nvPr/>
        </p:nvSpPr>
        <p:spPr>
          <a:xfrm>
            <a:off x="1257300" y="1905001"/>
            <a:ext cx="4762500" cy="666849"/>
          </a:xfrm>
          <a:prstGeom prst="rect">
            <a:avLst/>
          </a:prstGeom>
        </p:spPr>
        <p:txBody>
          <a:bodyPr wrap="square">
            <a:spAutoFit/>
          </a:bodyPr>
          <a:lstStyle/>
          <a:p>
            <a:r>
              <a:rPr lang="en-US" sz="1200" dirty="0">
                <a:latin typeface="Comic Sans MS" pitchFamily="66" charset="0"/>
              </a:rPr>
              <a:t>Federal Road Safety Corps, Nigeria:</a:t>
            </a:r>
          </a:p>
          <a:p>
            <a:r>
              <a:rPr lang="en-US" sz="1200" dirty="0">
                <a:latin typeface="Comic Sans MS" pitchFamily="66" charset="0"/>
              </a:rPr>
              <a:t>ISO 9001:2015 QMS Certified Law Enforcement Agency in Africa.</a:t>
            </a:r>
          </a:p>
        </p:txBody>
      </p:sp>
      <p:sp>
        <p:nvSpPr>
          <p:cNvPr id="7" name="Rectangle 6"/>
          <p:cNvSpPr/>
          <p:nvPr/>
        </p:nvSpPr>
        <p:spPr>
          <a:xfrm>
            <a:off x="1524000" y="8160602"/>
            <a:ext cx="4495800" cy="1077218"/>
          </a:xfrm>
          <a:prstGeom prst="rect">
            <a:avLst/>
          </a:prstGeom>
        </p:spPr>
        <p:txBody>
          <a:bodyPr wrap="square">
            <a:spAutoFit/>
          </a:bodyPr>
          <a:lstStyle/>
          <a:p>
            <a:r>
              <a:rPr lang="en-US" sz="1600" dirty="0">
                <a:latin typeface="Lucida Fax" pitchFamily="18" charset="0"/>
              </a:rPr>
              <a:t>FRSC WEBSITE : www.frsc.gov.ng </a:t>
            </a:r>
          </a:p>
          <a:p>
            <a:r>
              <a:rPr lang="en-US" sz="1600" dirty="0">
                <a:latin typeface="Lucida Fax" pitchFamily="18" charset="0"/>
              </a:rPr>
              <a:t>E-mail: </a:t>
            </a:r>
            <a:r>
              <a:rPr lang="en-US" sz="1600" dirty="0">
                <a:latin typeface="Lucida Fax" pitchFamily="18" charset="0"/>
                <a:hlinkClick r:id="rId4"/>
              </a:rPr>
              <a:t>info@frsc.gov.ng</a:t>
            </a:r>
            <a:endParaRPr lang="en-US" sz="1600" dirty="0">
              <a:latin typeface="Lucida Fax" pitchFamily="18" charset="0"/>
            </a:endParaRPr>
          </a:p>
          <a:p>
            <a:r>
              <a:rPr lang="en-US" sz="1600" dirty="0">
                <a:latin typeface="Lucida Fax" pitchFamily="18" charset="0"/>
              </a:rPr>
              <a:t>Twitter handle: </a:t>
            </a:r>
            <a:r>
              <a:rPr lang="en-US" sz="1600" dirty="0">
                <a:solidFill>
                  <a:schemeClr val="tx2">
                    <a:lumMod val="60000"/>
                    <a:lumOff val="40000"/>
                  </a:schemeClr>
                </a:solidFill>
                <a:latin typeface="Lucida Fax" pitchFamily="18" charset="0"/>
              </a:rPr>
              <a:t>@</a:t>
            </a:r>
            <a:r>
              <a:rPr lang="en-US" sz="1600" dirty="0" err="1">
                <a:solidFill>
                  <a:schemeClr val="tx2">
                    <a:lumMod val="60000"/>
                    <a:lumOff val="40000"/>
                  </a:schemeClr>
                </a:solidFill>
                <a:latin typeface="Lucida Fax" pitchFamily="18" charset="0"/>
              </a:rPr>
              <a:t>FRSCNigeria</a:t>
            </a:r>
            <a:endParaRPr lang="en-US" sz="1600" dirty="0">
              <a:solidFill>
                <a:schemeClr val="tx2">
                  <a:lumMod val="60000"/>
                  <a:lumOff val="40000"/>
                </a:schemeClr>
              </a:solidFill>
              <a:latin typeface="Lucida Fax" pitchFamily="18" charset="0"/>
            </a:endParaRPr>
          </a:p>
          <a:p>
            <a:endParaRPr lang="en-US" sz="1600" dirty="0">
              <a:latin typeface="Lucida Fax" pitchFamily="18" charset="0"/>
            </a:endParaRPr>
          </a:p>
        </p:txBody>
      </p:sp>
      <p:sp>
        <p:nvSpPr>
          <p:cNvPr id="9" name="TextBox 8"/>
          <p:cNvSpPr txBox="1"/>
          <p:nvPr/>
        </p:nvSpPr>
        <p:spPr>
          <a:xfrm>
            <a:off x="457200" y="4724399"/>
            <a:ext cx="5638800" cy="707886"/>
          </a:xfrm>
          <a:prstGeom prst="rect">
            <a:avLst/>
          </a:prstGeom>
          <a:noFill/>
        </p:spPr>
        <p:txBody>
          <a:bodyPr wrap="square" rtlCol="0">
            <a:spAutoFit/>
          </a:bodyPr>
          <a:lstStyle/>
          <a:p>
            <a:pPr algn="ctr"/>
            <a:r>
              <a:rPr lang="en-US" sz="4000" b="1" dirty="0">
                <a:latin typeface="Lucida Fax" pitchFamily="18" charset="0"/>
              </a:rPr>
              <a:t>122 - TOLL FREE</a:t>
            </a:r>
            <a:endParaRPr lang="en-US" sz="4000" b="1" dirty="0"/>
          </a:p>
        </p:txBody>
      </p:sp>
      <p:sp>
        <p:nvSpPr>
          <p:cNvPr id="10" name="TextBox 9"/>
          <p:cNvSpPr txBox="1"/>
          <p:nvPr/>
        </p:nvSpPr>
        <p:spPr>
          <a:xfrm>
            <a:off x="838200" y="3505200"/>
            <a:ext cx="5105400" cy="369332"/>
          </a:xfrm>
          <a:prstGeom prst="rect">
            <a:avLst/>
          </a:prstGeom>
          <a:noFill/>
        </p:spPr>
        <p:txBody>
          <a:bodyPr wrap="square" rtlCol="0">
            <a:spAutoFit/>
          </a:bodyPr>
          <a:lstStyle/>
          <a:p>
            <a:pPr algn="ctr"/>
            <a:r>
              <a:rPr lang="en-US" b="1" dirty="0">
                <a:latin typeface="Comic Sans MS" pitchFamily="66" charset="0"/>
              </a:rPr>
              <a:t>08056294007 SERVICOM Nodal Officer  </a:t>
            </a:r>
          </a:p>
        </p:txBody>
      </p:sp>
      <p:sp>
        <p:nvSpPr>
          <p:cNvPr id="11" name="TextBox 10"/>
          <p:cNvSpPr txBox="1"/>
          <p:nvPr/>
        </p:nvSpPr>
        <p:spPr>
          <a:xfrm>
            <a:off x="1295400" y="5943600"/>
            <a:ext cx="3810000" cy="369332"/>
          </a:xfrm>
          <a:prstGeom prst="rect">
            <a:avLst/>
          </a:prstGeom>
          <a:noFill/>
        </p:spPr>
        <p:txBody>
          <a:bodyPr wrap="square" rtlCol="0">
            <a:spAutoFit/>
          </a:bodyPr>
          <a:lstStyle/>
          <a:p>
            <a:r>
              <a:rPr lang="en-US" b="1" dirty="0">
                <a:latin typeface="Comic Sans MS" pitchFamily="66" charset="0"/>
              </a:rPr>
              <a:t>08056799857 – Complaint Desk</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00" y="533401"/>
            <a:ext cx="2590800" cy="276999"/>
          </a:xfrm>
          <a:prstGeom prst="rect">
            <a:avLst/>
          </a:prstGeom>
          <a:noFill/>
        </p:spPr>
        <p:txBody>
          <a:bodyPr wrap="square" rtlCol="0">
            <a:spAutoFit/>
          </a:bodyPr>
          <a:lstStyle/>
          <a:p>
            <a:r>
              <a:rPr lang="en-US" sz="1200" u="sng" dirty="0">
                <a:latin typeface="Comic Sans MS" pitchFamily="66" charset="0"/>
              </a:rPr>
              <a:t>TABLE OF CONTENTS</a:t>
            </a:r>
          </a:p>
        </p:txBody>
      </p:sp>
      <p:pic>
        <p:nvPicPr>
          <p:cNvPr id="4"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sp>
        <p:nvSpPr>
          <p:cNvPr id="9" name="Footer Placeholder 8"/>
          <p:cNvSpPr>
            <a:spLocks noGrp="1"/>
          </p:cNvSpPr>
          <p:nvPr>
            <p:ph type="ftr" sz="quarter" idx="11"/>
          </p:nvPr>
        </p:nvSpPr>
        <p:spPr/>
        <p:txBody>
          <a:bodyPr/>
          <a:lstStyle/>
          <a:p>
            <a:r>
              <a:rPr lang="en-US"/>
              <a:t>FRSC Statistical Digest</a:t>
            </a:r>
          </a:p>
        </p:txBody>
      </p:sp>
      <p:sp>
        <p:nvSpPr>
          <p:cNvPr id="8" name="Slide Number Placeholder 7"/>
          <p:cNvSpPr>
            <a:spLocks noGrp="1"/>
          </p:cNvSpPr>
          <p:nvPr>
            <p:ph type="sldNum" sz="quarter" idx="12"/>
          </p:nvPr>
        </p:nvSpPr>
        <p:spPr/>
        <p:txBody>
          <a:bodyPr/>
          <a:lstStyle/>
          <a:p>
            <a:fld id="{E3F61258-AD20-49F9-B190-9552A83199C4}" type="slidenum">
              <a:rPr lang="en-US" smtClean="0"/>
              <a:pPr/>
              <a:t>4</a:t>
            </a:fld>
            <a:endParaRPr lang="en-US"/>
          </a:p>
        </p:txBody>
      </p:sp>
      <p:sp>
        <p:nvSpPr>
          <p:cNvPr id="18433" name="Rectangle 1"/>
          <p:cNvSpPr>
            <a:spLocks noChangeArrowheads="1"/>
          </p:cNvSpPr>
          <p:nvPr/>
        </p:nvSpPr>
        <p:spPr bwMode="auto">
          <a:xfrm>
            <a:off x="0" y="-323164"/>
            <a:ext cx="184731"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pitchFamily="34" charset="0"/>
                <a:cs typeface="Arial" pitchFamily="34" charset="0"/>
              </a:rPr>
              <a:t/>
            </a:r>
            <a:br>
              <a:rPr kumimoji="0" lang="en-US" sz="1800" b="0" i="0" u="none" strike="noStrike" cap="none" normalizeH="0" baseline="0">
                <a:ln>
                  <a:noFill/>
                </a:ln>
                <a:solidFill>
                  <a:schemeClr val="tx1"/>
                </a:solidFill>
                <a:effectLst/>
                <a:latin typeface="Arial" pitchFamily="34" charset="0"/>
                <a:cs typeface="Arial" pitchFamily="34" charset="0"/>
              </a:rPr>
            </a:br>
            <a:endParaRPr kumimoji="0" lang="en-US" sz="1800" b="0" i="0" u="none" strike="noStrike" cap="none" normalizeH="0" baseline="0">
              <a:ln>
                <a:noFill/>
              </a:ln>
              <a:solidFill>
                <a:schemeClr val="tx1"/>
              </a:solidFill>
              <a:effectLst/>
              <a:latin typeface="Arial" pitchFamily="34" charset="0"/>
              <a:cs typeface="Arial" pitchFamily="34"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3983137657"/>
              </p:ext>
            </p:extLst>
          </p:nvPr>
        </p:nvGraphicFramePr>
        <p:xfrm>
          <a:off x="609601" y="838203"/>
          <a:ext cx="5791198" cy="5953641"/>
        </p:xfrm>
        <a:graphic>
          <a:graphicData uri="http://schemas.openxmlformats.org/drawingml/2006/table">
            <a:tbl>
              <a:tblPr firstRow="1" bandRow="1">
                <a:tableStyleId>{EB344D84-9AFB-497E-A393-DC336BA19D2E}</a:tableStyleId>
              </a:tblPr>
              <a:tblGrid>
                <a:gridCol w="304799">
                  <a:extLst>
                    <a:ext uri="{9D8B030D-6E8A-4147-A177-3AD203B41FA5}">
                      <a16:colId xmlns="" xmlns:a16="http://schemas.microsoft.com/office/drawing/2014/main" val="20000"/>
                    </a:ext>
                  </a:extLst>
                </a:gridCol>
                <a:gridCol w="2898053">
                  <a:extLst>
                    <a:ext uri="{9D8B030D-6E8A-4147-A177-3AD203B41FA5}">
                      <a16:colId xmlns="" xmlns:a16="http://schemas.microsoft.com/office/drawing/2014/main" val="20001"/>
                    </a:ext>
                  </a:extLst>
                </a:gridCol>
                <a:gridCol w="2588346">
                  <a:extLst>
                    <a:ext uri="{9D8B030D-6E8A-4147-A177-3AD203B41FA5}">
                      <a16:colId xmlns="" xmlns:a16="http://schemas.microsoft.com/office/drawing/2014/main" val="20002"/>
                    </a:ext>
                  </a:extLst>
                </a:gridCol>
              </a:tblGrid>
              <a:tr h="327313">
                <a:tc>
                  <a:txBody>
                    <a:bodyPr/>
                    <a:lstStyle/>
                    <a:p>
                      <a:r>
                        <a:rPr lang="en-US" sz="1200" u="none" strike="noStrike" dirty="0">
                          <a:latin typeface="Comic Sans MS" pitchFamily="66" charset="0"/>
                        </a:rPr>
                        <a:t>SN</a:t>
                      </a:r>
                      <a:endParaRPr lang="en-US" sz="1200" b="0" u="none" strike="noStrike" dirty="0">
                        <a:solidFill>
                          <a:srgbClr val="28010C"/>
                        </a:solidFill>
                        <a:latin typeface="Comic Sans MS" pitchFamily="66" charset="0"/>
                      </a:endParaRPr>
                    </a:p>
                  </a:txBody>
                  <a:tcPr marL="5138" marR="5138" marT="5138" marB="5138"/>
                </a:tc>
                <a:tc>
                  <a:txBody>
                    <a:bodyPr/>
                    <a:lstStyle/>
                    <a:p>
                      <a:r>
                        <a:rPr lang="en-US" sz="1200" u="none" strike="noStrike" dirty="0">
                          <a:latin typeface="Comic Sans MS" pitchFamily="66" charset="0"/>
                        </a:rPr>
                        <a:t>Departments</a:t>
                      </a:r>
                      <a:endParaRPr lang="en-US" sz="1200" b="0" u="none" strike="noStrike" dirty="0">
                        <a:solidFill>
                          <a:srgbClr val="28010C"/>
                        </a:solidFill>
                        <a:latin typeface="Comic Sans MS" pitchFamily="66" charset="0"/>
                      </a:endParaRPr>
                    </a:p>
                  </a:txBody>
                  <a:tcPr marL="5138" marR="5138" marT="5138" marB="5138"/>
                </a:tc>
                <a:tc>
                  <a:txBody>
                    <a:bodyPr/>
                    <a:lstStyle/>
                    <a:p>
                      <a:pPr algn="ctr"/>
                      <a:r>
                        <a:rPr lang="en-US" sz="1200" u="none" strike="noStrike" dirty="0">
                          <a:latin typeface="Comic Sans MS" pitchFamily="66" charset="0"/>
                        </a:rPr>
                        <a:t>Abbreviation          Page</a:t>
                      </a:r>
                      <a:endParaRPr lang="en-US" sz="1200" b="0" u="none" strike="noStrike" dirty="0">
                        <a:solidFill>
                          <a:srgbClr val="28010C"/>
                        </a:solidFill>
                        <a:latin typeface="Comic Sans MS" pitchFamily="66" charset="0"/>
                      </a:endParaRPr>
                    </a:p>
                  </a:txBody>
                  <a:tcPr marL="5138" marR="5138" marT="5138" marB="5138"/>
                </a:tc>
                <a:extLst>
                  <a:ext uri="{0D108BD9-81ED-4DB2-BD59-A6C34878D82A}">
                    <a16:rowId xmlns="" xmlns:a16="http://schemas.microsoft.com/office/drawing/2014/main" val="10000"/>
                  </a:ext>
                </a:extLst>
              </a:tr>
              <a:tr h="288323">
                <a:tc>
                  <a:txBody>
                    <a:bodyPr/>
                    <a:lstStyle/>
                    <a:p>
                      <a:r>
                        <a:rPr lang="en-US" sz="1200" u="none" strike="noStrike" dirty="0">
                          <a:solidFill>
                            <a:schemeClr val="tx1"/>
                          </a:solidFill>
                          <a:latin typeface="Comic Sans MS" pitchFamily="66" charset="0"/>
                        </a:rPr>
                        <a:t>1</a:t>
                      </a:r>
                      <a:endParaRPr lang="en-US" sz="1200" b="0" u="none" strike="noStrike" dirty="0">
                        <a:solidFill>
                          <a:schemeClr val="tx1"/>
                        </a:solidFill>
                        <a:latin typeface="Comic Sans MS" pitchFamily="66" charset="0"/>
                      </a:endParaRPr>
                    </a:p>
                  </a:txBody>
                  <a:tcPr marL="5138" marR="5138" marT="5138" marB="5138"/>
                </a:tc>
                <a:tc>
                  <a:txBody>
                    <a:bodyPr/>
                    <a:lstStyle/>
                    <a:p>
                      <a:r>
                        <a:rPr lang="en-US" sz="1200" u="none" strike="noStrike" dirty="0">
                          <a:solidFill>
                            <a:schemeClr val="tx1"/>
                          </a:solidFill>
                          <a:latin typeface="Comic Sans MS" pitchFamily="66" charset="0"/>
                        </a:rPr>
                        <a:t>Operations</a:t>
                      </a:r>
                      <a:endParaRPr lang="en-US" sz="1200" b="0" u="none" strike="noStrike" dirty="0">
                        <a:solidFill>
                          <a:schemeClr val="tx1"/>
                        </a:solidFill>
                        <a:latin typeface="Comic Sans MS" pitchFamily="66" charset="0"/>
                      </a:endParaRPr>
                    </a:p>
                  </a:txBody>
                  <a:tcPr marL="5138" marR="5138" marT="5138" marB="5138"/>
                </a:tc>
                <a:tc>
                  <a:txBody>
                    <a:bodyPr/>
                    <a:lstStyle/>
                    <a:p>
                      <a:pPr algn="ctr"/>
                      <a:r>
                        <a:rPr lang="en-US" sz="1200" u="none" strike="noStrike" dirty="0">
                          <a:solidFill>
                            <a:schemeClr val="tx1"/>
                          </a:solidFill>
                          <a:latin typeface="Comic Sans MS" pitchFamily="66" charset="0"/>
                        </a:rPr>
                        <a:t>OPS                                 5</a:t>
                      </a:r>
                      <a:endParaRPr lang="en-US" sz="1200" b="0" u="none" strike="noStrike" dirty="0">
                        <a:solidFill>
                          <a:schemeClr val="tx1"/>
                        </a:solidFill>
                        <a:latin typeface="Comic Sans MS" pitchFamily="66" charset="0"/>
                      </a:endParaRPr>
                    </a:p>
                  </a:txBody>
                  <a:tcPr marL="5138" marR="5138" marT="5138" marB="5138"/>
                </a:tc>
                <a:extLst>
                  <a:ext uri="{0D108BD9-81ED-4DB2-BD59-A6C34878D82A}">
                    <a16:rowId xmlns="" xmlns:a16="http://schemas.microsoft.com/office/drawing/2014/main" val="10001"/>
                  </a:ext>
                </a:extLst>
              </a:tr>
              <a:tr h="331839">
                <a:tc>
                  <a:txBody>
                    <a:bodyPr/>
                    <a:lstStyle/>
                    <a:p>
                      <a:r>
                        <a:rPr lang="en-US" sz="1200" u="none" strike="noStrike" dirty="0">
                          <a:solidFill>
                            <a:schemeClr val="tx1"/>
                          </a:solidFill>
                          <a:latin typeface="Comic Sans MS" pitchFamily="66" charset="0"/>
                        </a:rPr>
                        <a:t>2</a:t>
                      </a:r>
                      <a:endParaRPr lang="en-US" sz="1200" b="0" u="none" strike="noStrike" dirty="0">
                        <a:solidFill>
                          <a:schemeClr val="tx1"/>
                        </a:solidFill>
                        <a:latin typeface="Comic Sans MS" pitchFamily="66" charset="0"/>
                      </a:endParaRPr>
                    </a:p>
                  </a:txBody>
                  <a:tcPr marL="5138" marR="5138" marT="5138" marB="5138"/>
                </a:tc>
                <a:tc>
                  <a:txBody>
                    <a:bodyPr/>
                    <a:lstStyle/>
                    <a:p>
                      <a:r>
                        <a:rPr lang="en-US" sz="1200" u="none" strike="noStrike" dirty="0">
                          <a:solidFill>
                            <a:schemeClr val="tx1"/>
                          </a:solidFill>
                          <a:latin typeface="Comic Sans MS" pitchFamily="66" charset="0"/>
                        </a:rPr>
                        <a:t>Administration And Human Resources</a:t>
                      </a:r>
                      <a:endParaRPr lang="en-US" sz="1200" b="0" u="none" strike="noStrike" dirty="0">
                        <a:solidFill>
                          <a:schemeClr val="tx1"/>
                        </a:solidFill>
                        <a:latin typeface="Comic Sans MS" pitchFamily="66" charset="0"/>
                      </a:endParaRPr>
                    </a:p>
                  </a:txBody>
                  <a:tcPr marL="5138" marR="5138" marT="5138" marB="5138"/>
                </a:tc>
                <a:tc>
                  <a:txBody>
                    <a:bodyPr/>
                    <a:lstStyle/>
                    <a:p>
                      <a:pPr algn="ctr"/>
                      <a:r>
                        <a:rPr lang="en-US" sz="1200" u="none" strike="noStrike" dirty="0">
                          <a:solidFill>
                            <a:schemeClr val="tx1"/>
                          </a:solidFill>
                          <a:latin typeface="Comic Sans MS" pitchFamily="66" charset="0"/>
                        </a:rPr>
                        <a:t>AHR                                 7</a:t>
                      </a:r>
                      <a:endParaRPr lang="en-US" sz="1200" b="0" u="none" strike="noStrike" dirty="0">
                        <a:solidFill>
                          <a:schemeClr val="tx1"/>
                        </a:solidFill>
                        <a:latin typeface="Comic Sans MS" pitchFamily="66" charset="0"/>
                      </a:endParaRPr>
                    </a:p>
                  </a:txBody>
                  <a:tcPr marL="5138" marR="5138" marT="5138" marB="5138"/>
                </a:tc>
                <a:extLst>
                  <a:ext uri="{0D108BD9-81ED-4DB2-BD59-A6C34878D82A}">
                    <a16:rowId xmlns="" xmlns:a16="http://schemas.microsoft.com/office/drawing/2014/main" val="10002"/>
                  </a:ext>
                </a:extLst>
              </a:tr>
              <a:tr h="288323">
                <a:tc>
                  <a:txBody>
                    <a:bodyPr/>
                    <a:lstStyle/>
                    <a:p>
                      <a:r>
                        <a:rPr lang="en-US" sz="1200" b="0" u="none" strike="noStrike" dirty="0">
                          <a:solidFill>
                            <a:schemeClr val="tx1"/>
                          </a:solidFill>
                          <a:latin typeface="Comic Sans MS" pitchFamily="66" charset="0"/>
                        </a:rPr>
                        <a:t>3</a:t>
                      </a:r>
                    </a:p>
                  </a:txBody>
                  <a:tcPr marL="5138" marR="5138" marT="5138" marB="5138"/>
                </a:tc>
                <a:tc>
                  <a:txBody>
                    <a:bodyPr/>
                    <a:lstStyle/>
                    <a:p>
                      <a:r>
                        <a:rPr lang="en-US" sz="1200" u="none" strike="noStrike" dirty="0">
                          <a:solidFill>
                            <a:schemeClr val="tx1"/>
                          </a:solidFill>
                          <a:latin typeface="Comic Sans MS" pitchFamily="66" charset="0"/>
                        </a:rPr>
                        <a:t>Finance And Accounts</a:t>
                      </a:r>
                      <a:endParaRPr lang="en-US" sz="1200" b="0" u="none" strike="noStrike" dirty="0">
                        <a:solidFill>
                          <a:schemeClr val="tx1"/>
                        </a:solidFill>
                        <a:latin typeface="Comic Sans MS" pitchFamily="66" charset="0"/>
                      </a:endParaRPr>
                    </a:p>
                  </a:txBody>
                  <a:tcPr marL="5138" marR="5138" marT="5138" marB="5138"/>
                </a:tc>
                <a:tc>
                  <a:txBody>
                    <a:bodyPr/>
                    <a:lstStyle/>
                    <a:p>
                      <a:pPr algn="ctr"/>
                      <a:r>
                        <a:rPr lang="en-US" sz="1200" u="none" strike="noStrike" dirty="0">
                          <a:solidFill>
                            <a:schemeClr val="tx1"/>
                          </a:solidFill>
                          <a:latin typeface="Comic Sans MS" pitchFamily="66" charset="0"/>
                        </a:rPr>
                        <a:t>F&amp;A</a:t>
                      </a:r>
                      <a:r>
                        <a:rPr lang="en-US" sz="1200" u="none" strike="noStrike" baseline="0" dirty="0">
                          <a:solidFill>
                            <a:schemeClr val="tx1"/>
                          </a:solidFill>
                          <a:latin typeface="Comic Sans MS" pitchFamily="66" charset="0"/>
                        </a:rPr>
                        <a:t>                                 9</a:t>
                      </a:r>
                      <a:endParaRPr lang="en-US" sz="1200" b="0" u="none" strike="noStrike" dirty="0">
                        <a:solidFill>
                          <a:schemeClr val="tx1"/>
                        </a:solidFill>
                        <a:latin typeface="Comic Sans MS" pitchFamily="66" charset="0"/>
                      </a:endParaRPr>
                    </a:p>
                  </a:txBody>
                  <a:tcPr marL="5138" marR="5138" marT="5138" marB="5138"/>
                </a:tc>
                <a:extLst>
                  <a:ext uri="{0D108BD9-81ED-4DB2-BD59-A6C34878D82A}">
                    <a16:rowId xmlns="" xmlns:a16="http://schemas.microsoft.com/office/drawing/2014/main" val="10003"/>
                  </a:ext>
                </a:extLst>
              </a:tr>
              <a:tr h="288323">
                <a:tc>
                  <a:txBody>
                    <a:bodyPr/>
                    <a:lstStyle/>
                    <a:p>
                      <a:r>
                        <a:rPr lang="en-US" sz="1200" b="0" u="none" strike="noStrike" dirty="0">
                          <a:solidFill>
                            <a:schemeClr val="tx1"/>
                          </a:solidFill>
                          <a:latin typeface="Comic Sans MS" pitchFamily="66" charset="0"/>
                        </a:rPr>
                        <a:t>4</a:t>
                      </a:r>
                    </a:p>
                  </a:txBody>
                  <a:tcPr marL="5138" marR="5138" marT="5138" marB="5138"/>
                </a:tc>
                <a:tc>
                  <a:txBody>
                    <a:bodyPr/>
                    <a:lstStyle/>
                    <a:p>
                      <a:r>
                        <a:rPr lang="en-US" sz="1200" u="none" strike="noStrike" dirty="0">
                          <a:solidFill>
                            <a:schemeClr val="tx1"/>
                          </a:solidFill>
                          <a:latin typeface="Comic Sans MS" pitchFamily="66" charset="0"/>
                        </a:rPr>
                        <a:t>Motor Vehicle Administration</a:t>
                      </a:r>
                      <a:endParaRPr lang="en-US" sz="1200" b="0" u="none" strike="noStrike" dirty="0">
                        <a:solidFill>
                          <a:schemeClr val="tx1"/>
                        </a:solidFill>
                        <a:latin typeface="Comic Sans MS" pitchFamily="66" charset="0"/>
                      </a:endParaRPr>
                    </a:p>
                  </a:txBody>
                  <a:tcPr marL="5138" marR="5138" marT="5138" marB="5138"/>
                </a:tc>
                <a:tc>
                  <a:txBody>
                    <a:bodyPr/>
                    <a:lstStyle/>
                    <a:p>
                      <a:pPr algn="ctr"/>
                      <a:r>
                        <a:rPr lang="en-US" sz="1200" u="none" strike="noStrike" dirty="0">
                          <a:solidFill>
                            <a:schemeClr val="tx1"/>
                          </a:solidFill>
                          <a:latin typeface="Comic Sans MS" pitchFamily="66" charset="0"/>
                        </a:rPr>
                        <a:t>MVA                               </a:t>
                      </a:r>
                      <a:r>
                        <a:rPr lang="en-US" sz="1200" u="none" strike="noStrike" baseline="0" dirty="0">
                          <a:solidFill>
                            <a:schemeClr val="tx1"/>
                          </a:solidFill>
                          <a:latin typeface="Comic Sans MS" pitchFamily="66" charset="0"/>
                        </a:rPr>
                        <a:t> 12</a:t>
                      </a:r>
                      <a:endParaRPr lang="en-US" sz="1200" b="0" u="none" strike="noStrike" dirty="0">
                        <a:solidFill>
                          <a:schemeClr val="tx1"/>
                        </a:solidFill>
                        <a:latin typeface="Comic Sans MS" pitchFamily="66" charset="0"/>
                      </a:endParaRPr>
                    </a:p>
                  </a:txBody>
                  <a:tcPr marL="5138" marR="5138" marT="5138" marB="5138"/>
                </a:tc>
                <a:extLst>
                  <a:ext uri="{0D108BD9-81ED-4DB2-BD59-A6C34878D82A}">
                    <a16:rowId xmlns="" xmlns:a16="http://schemas.microsoft.com/office/drawing/2014/main" val="10004"/>
                  </a:ext>
                </a:extLst>
              </a:tr>
              <a:tr h="288323">
                <a:tc>
                  <a:txBody>
                    <a:bodyPr/>
                    <a:lstStyle/>
                    <a:p>
                      <a:r>
                        <a:rPr lang="en-US" sz="1200" b="0" u="none" strike="noStrike" dirty="0">
                          <a:solidFill>
                            <a:schemeClr val="tx1"/>
                          </a:solidFill>
                          <a:latin typeface="Comic Sans MS" pitchFamily="66" charset="0"/>
                        </a:rPr>
                        <a:t>5</a:t>
                      </a:r>
                    </a:p>
                  </a:txBody>
                  <a:tcPr marL="5138" marR="5138" marT="5138" marB="5138"/>
                </a:tc>
                <a:tc>
                  <a:txBody>
                    <a:bodyPr/>
                    <a:lstStyle/>
                    <a:p>
                      <a:r>
                        <a:rPr lang="en-US" sz="1200" dirty="0">
                          <a:solidFill>
                            <a:schemeClr val="tx1"/>
                          </a:solidFill>
                          <a:latin typeface="Comic Sans MS" pitchFamily="66" charset="0"/>
                        </a:rPr>
                        <a:t>Policy Research and Statistics</a:t>
                      </a:r>
                    </a:p>
                  </a:txBody>
                  <a:tcPr marL="5138" marR="5138" marT="5138" marB="5138"/>
                </a:tc>
                <a:tc>
                  <a:txBody>
                    <a:bodyPr/>
                    <a:lstStyle/>
                    <a:p>
                      <a:pPr algn="ctr"/>
                      <a:r>
                        <a:rPr lang="en-US" sz="1200" dirty="0">
                          <a:solidFill>
                            <a:schemeClr val="tx1"/>
                          </a:solidFill>
                          <a:latin typeface="Comic Sans MS" pitchFamily="66" charset="0"/>
                        </a:rPr>
                        <a:t>PRS                                15</a:t>
                      </a:r>
                    </a:p>
                  </a:txBody>
                  <a:tcPr marL="5138" marR="5138" marT="5138" marB="5138"/>
                </a:tc>
                <a:extLst>
                  <a:ext uri="{0D108BD9-81ED-4DB2-BD59-A6C34878D82A}">
                    <a16:rowId xmlns="" xmlns:a16="http://schemas.microsoft.com/office/drawing/2014/main" val="10005"/>
                  </a:ext>
                </a:extLst>
              </a:tr>
              <a:tr h="288323">
                <a:tc>
                  <a:txBody>
                    <a:bodyPr/>
                    <a:lstStyle/>
                    <a:p>
                      <a:r>
                        <a:rPr lang="en-US" sz="1200" b="0" u="none" strike="noStrike" dirty="0">
                          <a:solidFill>
                            <a:schemeClr val="tx1"/>
                          </a:solidFill>
                          <a:latin typeface="Comic Sans MS" pitchFamily="66" charset="0"/>
                        </a:rPr>
                        <a:t>6</a:t>
                      </a:r>
                    </a:p>
                  </a:txBody>
                  <a:tcPr marL="5138" marR="5138" marT="5138" marB="513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Comic Sans MS" pitchFamily="66" charset="0"/>
                        </a:rPr>
                        <a:t>Special Duties and</a:t>
                      </a:r>
                      <a:r>
                        <a:rPr lang="en-US" sz="1200" baseline="0" dirty="0">
                          <a:solidFill>
                            <a:schemeClr val="tx1"/>
                          </a:solidFill>
                          <a:latin typeface="Comic Sans MS" pitchFamily="66" charset="0"/>
                        </a:rPr>
                        <a:t> External Relations</a:t>
                      </a:r>
                      <a:endParaRPr lang="en-US" sz="1200" dirty="0">
                        <a:solidFill>
                          <a:schemeClr val="tx1"/>
                        </a:solidFill>
                        <a:latin typeface="Comic Sans MS" pitchFamily="66" charset="0"/>
                      </a:endParaRPr>
                    </a:p>
                  </a:txBody>
                  <a:tcPr marL="5138" marR="5138" marT="5138" marB="513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Comic Sans MS" pitchFamily="66" charset="0"/>
                        </a:rPr>
                        <a:t>SDER</a:t>
                      </a:r>
                      <a:r>
                        <a:rPr lang="en-US" sz="1200" baseline="0" dirty="0">
                          <a:solidFill>
                            <a:schemeClr val="tx1"/>
                          </a:solidFill>
                          <a:latin typeface="Comic Sans MS" pitchFamily="66" charset="0"/>
                        </a:rPr>
                        <a:t>   </a:t>
                      </a:r>
                      <a:r>
                        <a:rPr lang="en-US" sz="1200" dirty="0">
                          <a:solidFill>
                            <a:schemeClr val="tx1"/>
                          </a:solidFill>
                          <a:latin typeface="Comic Sans MS" pitchFamily="66" charset="0"/>
                        </a:rPr>
                        <a:t>                           17</a:t>
                      </a:r>
                    </a:p>
                  </a:txBody>
                  <a:tcPr marL="5138" marR="5138" marT="5138" marB="5138"/>
                </a:tc>
                <a:extLst>
                  <a:ext uri="{0D108BD9-81ED-4DB2-BD59-A6C34878D82A}">
                    <a16:rowId xmlns="" xmlns:a16="http://schemas.microsoft.com/office/drawing/2014/main" val="1629245399"/>
                  </a:ext>
                </a:extLst>
              </a:tr>
              <a:tr h="288323">
                <a:tc>
                  <a:txBody>
                    <a:bodyPr/>
                    <a:lstStyle/>
                    <a:p>
                      <a:r>
                        <a:rPr lang="en-US" sz="1200" b="0" u="none" strike="noStrike" dirty="0">
                          <a:solidFill>
                            <a:schemeClr val="tx1"/>
                          </a:solidFill>
                          <a:latin typeface="Comic Sans MS" pitchFamily="66" charset="0"/>
                        </a:rPr>
                        <a:t>7</a:t>
                      </a:r>
                    </a:p>
                  </a:txBody>
                  <a:tcPr marL="5138" marR="5138" marT="5138" marB="5138"/>
                </a:tc>
                <a:tc>
                  <a:txBody>
                    <a:bodyPr/>
                    <a:lstStyle/>
                    <a:p>
                      <a:r>
                        <a:rPr lang="en-US" sz="1200" dirty="0">
                          <a:solidFill>
                            <a:schemeClr val="tx1"/>
                          </a:solidFill>
                          <a:latin typeface="Comic Sans MS" pitchFamily="66" charset="0"/>
                        </a:rPr>
                        <a:t>Training</a:t>
                      </a:r>
                    </a:p>
                  </a:txBody>
                  <a:tcPr marL="5138" marR="5138" marT="5138" marB="5138"/>
                </a:tc>
                <a:tc>
                  <a:txBody>
                    <a:bodyPr/>
                    <a:lstStyle/>
                    <a:p>
                      <a:pPr algn="ctr"/>
                      <a:r>
                        <a:rPr lang="en-US" sz="1200" dirty="0">
                          <a:solidFill>
                            <a:schemeClr val="tx1"/>
                          </a:solidFill>
                          <a:latin typeface="Comic Sans MS" pitchFamily="66" charset="0"/>
                        </a:rPr>
                        <a:t>TRG</a:t>
                      </a:r>
                      <a:r>
                        <a:rPr lang="en-US" sz="1200" baseline="0" dirty="0">
                          <a:solidFill>
                            <a:schemeClr val="tx1"/>
                          </a:solidFill>
                          <a:latin typeface="Comic Sans MS" pitchFamily="66" charset="0"/>
                        </a:rPr>
                        <a:t>  </a:t>
                      </a:r>
                      <a:r>
                        <a:rPr lang="en-US" sz="1200" dirty="0">
                          <a:solidFill>
                            <a:schemeClr val="tx1"/>
                          </a:solidFill>
                          <a:latin typeface="Comic Sans MS" pitchFamily="66" charset="0"/>
                        </a:rPr>
                        <a:t>                              20</a:t>
                      </a:r>
                    </a:p>
                  </a:txBody>
                  <a:tcPr marL="5138" marR="5138" marT="5138" marB="5138"/>
                </a:tc>
                <a:extLst>
                  <a:ext uri="{0D108BD9-81ED-4DB2-BD59-A6C34878D82A}">
                    <a16:rowId xmlns="" xmlns:a16="http://schemas.microsoft.com/office/drawing/2014/main" val="10006"/>
                  </a:ext>
                </a:extLst>
              </a:tr>
              <a:tr h="355489">
                <a:tc>
                  <a:txBody>
                    <a:bodyPr/>
                    <a:lstStyle/>
                    <a:p>
                      <a:r>
                        <a:rPr lang="en-US" sz="1200" b="0" u="none" strike="noStrike" dirty="0">
                          <a:solidFill>
                            <a:schemeClr val="tx1"/>
                          </a:solidFill>
                          <a:latin typeface="Comic Sans MS" pitchFamily="66" charset="0"/>
                        </a:rPr>
                        <a:t>8</a:t>
                      </a:r>
                    </a:p>
                  </a:txBody>
                  <a:tcPr marL="5138" marR="5138" marT="5138" marB="5138"/>
                </a:tc>
                <a:tc>
                  <a:txBody>
                    <a:bodyPr/>
                    <a:lstStyle/>
                    <a:p>
                      <a:r>
                        <a:rPr lang="en-US" sz="1200" dirty="0">
                          <a:solidFill>
                            <a:schemeClr val="tx1"/>
                          </a:solidFill>
                          <a:latin typeface="Comic Sans MS" pitchFamily="66" charset="0"/>
                        </a:rPr>
                        <a:t>Technical</a:t>
                      </a:r>
                      <a:r>
                        <a:rPr lang="en-US" sz="1200" baseline="0" dirty="0">
                          <a:solidFill>
                            <a:schemeClr val="tx1"/>
                          </a:solidFill>
                          <a:latin typeface="Comic Sans MS" pitchFamily="66" charset="0"/>
                        </a:rPr>
                        <a:t> Services Department</a:t>
                      </a:r>
                      <a:endParaRPr lang="en-US" sz="1200" dirty="0">
                        <a:solidFill>
                          <a:schemeClr val="tx1"/>
                        </a:solidFill>
                        <a:latin typeface="Comic Sans MS" pitchFamily="66" charset="0"/>
                      </a:endParaRPr>
                    </a:p>
                  </a:txBody>
                  <a:tcPr marL="5138" marR="5138" marT="5138" marB="5138"/>
                </a:tc>
                <a:tc>
                  <a:txBody>
                    <a:bodyPr/>
                    <a:lstStyle/>
                    <a:p>
                      <a:pPr algn="ctr"/>
                      <a:r>
                        <a:rPr lang="en-US" sz="1200" dirty="0">
                          <a:solidFill>
                            <a:schemeClr val="tx1"/>
                          </a:solidFill>
                          <a:latin typeface="Comic Sans MS" pitchFamily="66" charset="0"/>
                        </a:rPr>
                        <a:t>TSD                               22</a:t>
                      </a:r>
                    </a:p>
                  </a:txBody>
                  <a:tcPr marL="5138" marR="5138" marT="5138" marB="5138"/>
                </a:tc>
                <a:extLst>
                  <a:ext uri="{0D108BD9-81ED-4DB2-BD59-A6C34878D82A}">
                    <a16:rowId xmlns="" xmlns:a16="http://schemas.microsoft.com/office/drawing/2014/main" val="10007"/>
                  </a:ext>
                </a:extLst>
              </a:tr>
              <a:tr h="443106">
                <a:tc>
                  <a:txBody>
                    <a:bodyPr/>
                    <a:lstStyle/>
                    <a:p>
                      <a:r>
                        <a:rPr lang="en-US" sz="1200" b="0" u="none" strike="noStrike" dirty="0">
                          <a:solidFill>
                            <a:schemeClr val="tx1"/>
                          </a:solidFill>
                          <a:latin typeface="Comic Sans MS" pitchFamily="66" charset="0"/>
                        </a:rPr>
                        <a:t>9</a:t>
                      </a:r>
                    </a:p>
                  </a:txBody>
                  <a:tcPr marL="5138" marR="5138" marT="5138" marB="5138"/>
                </a:tc>
                <a:tc>
                  <a:txBody>
                    <a:bodyPr/>
                    <a:lstStyle/>
                    <a:p>
                      <a:r>
                        <a:rPr lang="en-US" sz="1200" u="none" strike="noStrike" dirty="0">
                          <a:solidFill>
                            <a:schemeClr val="tx1"/>
                          </a:solidFill>
                          <a:latin typeface="Comic Sans MS" pitchFamily="66" charset="0"/>
                        </a:rPr>
                        <a:t>Corps Legal Office</a:t>
                      </a:r>
                      <a:endParaRPr lang="en-US" sz="1200" b="0" u="none" strike="noStrike" dirty="0">
                        <a:solidFill>
                          <a:schemeClr val="tx1"/>
                        </a:solidFill>
                        <a:latin typeface="Comic Sans MS" pitchFamily="66" charset="0"/>
                      </a:endParaRPr>
                    </a:p>
                  </a:txBody>
                  <a:tcPr marL="5138" marR="5138" marT="5138" marB="5138"/>
                </a:tc>
                <a:tc>
                  <a:txBody>
                    <a:bodyPr/>
                    <a:lstStyle/>
                    <a:p>
                      <a:pPr algn="ctr"/>
                      <a:r>
                        <a:rPr lang="en-US" sz="1200" u="none" strike="noStrike" dirty="0">
                          <a:solidFill>
                            <a:schemeClr val="tx1"/>
                          </a:solidFill>
                          <a:latin typeface="Comic Sans MS" pitchFamily="66" charset="0"/>
                        </a:rPr>
                        <a:t>CLO                               </a:t>
                      </a:r>
                      <a:r>
                        <a:rPr lang="en-US" sz="1200" u="none" strike="noStrike" baseline="0" dirty="0">
                          <a:solidFill>
                            <a:schemeClr val="tx1"/>
                          </a:solidFill>
                          <a:latin typeface="Comic Sans MS" pitchFamily="66" charset="0"/>
                        </a:rPr>
                        <a:t>  23</a:t>
                      </a:r>
                      <a:r>
                        <a:rPr lang="en-US" sz="1200" u="none" strike="noStrike" dirty="0">
                          <a:solidFill>
                            <a:schemeClr val="tx1"/>
                          </a:solidFill>
                          <a:latin typeface="Comic Sans MS" pitchFamily="66" charset="0"/>
                        </a:rPr>
                        <a:t>    </a:t>
                      </a:r>
                      <a:endParaRPr lang="en-US" sz="1200" b="0" u="none" strike="noStrike" dirty="0">
                        <a:solidFill>
                          <a:schemeClr val="tx1"/>
                        </a:solidFill>
                        <a:latin typeface="Comic Sans MS" pitchFamily="66" charset="0"/>
                      </a:endParaRPr>
                    </a:p>
                  </a:txBody>
                  <a:tcPr marL="5138" marR="5138" marT="5138" marB="5138"/>
                </a:tc>
                <a:extLst>
                  <a:ext uri="{0D108BD9-81ED-4DB2-BD59-A6C34878D82A}">
                    <a16:rowId xmlns="" xmlns:a16="http://schemas.microsoft.com/office/drawing/2014/main" val="10008"/>
                  </a:ext>
                </a:extLst>
              </a:tr>
              <a:tr h="368798">
                <a:tc>
                  <a:txBody>
                    <a:bodyPr/>
                    <a:lstStyle/>
                    <a:p>
                      <a:r>
                        <a:rPr lang="en-US" sz="1200" b="0" u="none" strike="noStrike" dirty="0">
                          <a:solidFill>
                            <a:schemeClr val="tx1"/>
                          </a:solidFill>
                          <a:latin typeface="Comic Sans MS" pitchFamily="66" charset="0"/>
                        </a:rPr>
                        <a:t>10</a:t>
                      </a:r>
                    </a:p>
                  </a:txBody>
                  <a:tcPr marL="5138" marR="5138" marT="5138" marB="5138"/>
                </a:tc>
                <a:tc>
                  <a:txBody>
                    <a:bodyPr/>
                    <a:lstStyle/>
                    <a:p>
                      <a:r>
                        <a:rPr lang="en-US" sz="1200" u="none" strike="noStrike" dirty="0">
                          <a:solidFill>
                            <a:schemeClr val="tx1"/>
                          </a:solidFill>
                          <a:latin typeface="Comic Sans MS" pitchFamily="66" charset="0"/>
                        </a:rPr>
                        <a:t>Corps Public Education Office</a:t>
                      </a:r>
                      <a:endParaRPr lang="en-US" sz="1200" b="0" u="none" strike="noStrike" dirty="0">
                        <a:solidFill>
                          <a:schemeClr val="tx1"/>
                        </a:solidFill>
                        <a:latin typeface="Comic Sans MS" pitchFamily="66" charset="0"/>
                      </a:endParaRPr>
                    </a:p>
                  </a:txBody>
                  <a:tcPr marL="5138" marR="5138" marT="5138" marB="5138"/>
                </a:tc>
                <a:tc>
                  <a:txBody>
                    <a:bodyPr/>
                    <a:lstStyle/>
                    <a:p>
                      <a:pPr algn="ctr"/>
                      <a:r>
                        <a:rPr lang="en-US" sz="1200" u="none" strike="noStrike" dirty="0">
                          <a:solidFill>
                            <a:schemeClr val="tx1"/>
                          </a:solidFill>
                          <a:latin typeface="Comic Sans MS" pitchFamily="66" charset="0"/>
                        </a:rPr>
                        <a:t>CPEO                              </a:t>
                      </a:r>
                      <a:r>
                        <a:rPr lang="en-US" sz="1200" u="none" strike="noStrike" baseline="0" dirty="0">
                          <a:solidFill>
                            <a:schemeClr val="tx1"/>
                          </a:solidFill>
                          <a:latin typeface="Comic Sans MS" pitchFamily="66" charset="0"/>
                        </a:rPr>
                        <a:t> 28</a:t>
                      </a:r>
                      <a:endParaRPr lang="en-US" sz="1200" b="0" u="none" strike="noStrike" dirty="0">
                        <a:solidFill>
                          <a:schemeClr val="tx1"/>
                        </a:solidFill>
                        <a:latin typeface="Comic Sans MS" pitchFamily="66" charset="0"/>
                      </a:endParaRPr>
                    </a:p>
                  </a:txBody>
                  <a:tcPr marL="5138" marR="5138" marT="5138" marB="5138"/>
                </a:tc>
                <a:extLst>
                  <a:ext uri="{0D108BD9-81ED-4DB2-BD59-A6C34878D82A}">
                    <a16:rowId xmlns="" xmlns:a16="http://schemas.microsoft.com/office/drawing/2014/main" val="1811114540"/>
                  </a:ext>
                </a:extLst>
              </a:tr>
              <a:tr h="368798">
                <a:tc>
                  <a:txBody>
                    <a:bodyPr/>
                    <a:lstStyle/>
                    <a:p>
                      <a:r>
                        <a:rPr lang="en-US" sz="1200" b="0" u="none" strike="noStrike" dirty="0">
                          <a:solidFill>
                            <a:schemeClr val="tx1"/>
                          </a:solidFill>
                          <a:latin typeface="Comic Sans MS" pitchFamily="66" charset="0"/>
                        </a:rPr>
                        <a:t>11</a:t>
                      </a:r>
                    </a:p>
                  </a:txBody>
                  <a:tcPr marL="5138" marR="5138" marT="5138" marB="5138"/>
                </a:tc>
                <a:tc>
                  <a:txBody>
                    <a:bodyPr/>
                    <a:lstStyle/>
                    <a:p>
                      <a:r>
                        <a:rPr lang="en-US" sz="1200" u="none" strike="noStrike" dirty="0">
                          <a:solidFill>
                            <a:schemeClr val="tx1"/>
                          </a:solidFill>
                          <a:latin typeface="Comic Sans MS" pitchFamily="66" charset="0"/>
                        </a:rPr>
                        <a:t>Corps Medical And Rescue Services</a:t>
                      </a:r>
                      <a:endParaRPr lang="en-US" sz="1200" b="0" u="none" strike="noStrike" dirty="0">
                        <a:solidFill>
                          <a:schemeClr val="tx1"/>
                        </a:solidFill>
                        <a:latin typeface="Comic Sans MS" pitchFamily="66" charset="0"/>
                      </a:endParaRPr>
                    </a:p>
                  </a:txBody>
                  <a:tcPr marL="5138" marR="5138" marT="5138" marB="5138"/>
                </a:tc>
                <a:tc>
                  <a:txBody>
                    <a:bodyPr/>
                    <a:lstStyle/>
                    <a:p>
                      <a:pPr algn="ctr"/>
                      <a:r>
                        <a:rPr lang="en-US" sz="1200" u="none" strike="noStrike" dirty="0">
                          <a:solidFill>
                            <a:schemeClr val="tx1"/>
                          </a:solidFill>
                          <a:latin typeface="Comic Sans MS" pitchFamily="66" charset="0"/>
                        </a:rPr>
                        <a:t>CMRS                            </a:t>
                      </a:r>
                      <a:r>
                        <a:rPr lang="en-US" sz="1200" u="none" strike="noStrike" baseline="0" dirty="0">
                          <a:solidFill>
                            <a:schemeClr val="tx1"/>
                          </a:solidFill>
                          <a:latin typeface="Comic Sans MS" pitchFamily="66" charset="0"/>
                        </a:rPr>
                        <a:t>  29</a:t>
                      </a:r>
                      <a:endParaRPr lang="en-US" sz="1200" b="0" u="none" strike="noStrike" dirty="0">
                        <a:solidFill>
                          <a:schemeClr val="tx1"/>
                        </a:solidFill>
                        <a:latin typeface="Comic Sans MS" pitchFamily="66" charset="0"/>
                      </a:endParaRPr>
                    </a:p>
                  </a:txBody>
                  <a:tcPr marL="5138" marR="5138" marT="5138" marB="5138"/>
                </a:tc>
                <a:extLst>
                  <a:ext uri="{0D108BD9-81ED-4DB2-BD59-A6C34878D82A}">
                    <a16:rowId xmlns="" xmlns:a16="http://schemas.microsoft.com/office/drawing/2014/main" val="10010"/>
                  </a:ext>
                </a:extLst>
              </a:tr>
              <a:tr h="405672">
                <a:tc>
                  <a:txBody>
                    <a:bodyPr/>
                    <a:lstStyle/>
                    <a:p>
                      <a:r>
                        <a:rPr lang="en-US" sz="1200" b="0" u="none" strike="noStrike" dirty="0">
                          <a:solidFill>
                            <a:schemeClr val="tx1"/>
                          </a:solidFill>
                          <a:latin typeface="Comic Sans MS" pitchFamily="66" charset="0"/>
                        </a:rPr>
                        <a:t>12</a:t>
                      </a:r>
                    </a:p>
                  </a:txBody>
                  <a:tcPr marL="5138" marR="5138" marT="5138" marB="5138"/>
                </a:tc>
                <a:tc>
                  <a:txBody>
                    <a:bodyPr/>
                    <a:lstStyle/>
                    <a:p>
                      <a:r>
                        <a:rPr lang="en-US" sz="1200" u="none" strike="noStrike" dirty="0">
                          <a:solidFill>
                            <a:schemeClr val="tx1"/>
                          </a:solidFill>
                          <a:latin typeface="Comic Sans MS" pitchFamily="66" charset="0"/>
                        </a:rPr>
                        <a:t>Corps Transport Standardization Office</a:t>
                      </a:r>
                      <a:endParaRPr lang="en-US" sz="1200" b="0" u="none" strike="noStrike" dirty="0">
                        <a:solidFill>
                          <a:schemeClr val="tx1"/>
                        </a:solidFill>
                        <a:latin typeface="Comic Sans MS" pitchFamily="66" charset="0"/>
                      </a:endParaRPr>
                    </a:p>
                  </a:txBody>
                  <a:tcPr marL="5138" marR="5138" marT="5138" marB="5138"/>
                </a:tc>
                <a:tc>
                  <a:txBody>
                    <a:bodyPr/>
                    <a:lstStyle/>
                    <a:p>
                      <a:pPr algn="ctr"/>
                      <a:r>
                        <a:rPr lang="en-US" sz="1200" u="none" strike="noStrike" dirty="0">
                          <a:solidFill>
                            <a:schemeClr val="tx1"/>
                          </a:solidFill>
                          <a:latin typeface="Comic Sans MS" pitchFamily="66" charset="0"/>
                        </a:rPr>
                        <a:t>CTSO                             </a:t>
                      </a:r>
                      <a:r>
                        <a:rPr lang="en-US" sz="1200" u="none" strike="noStrike" baseline="0" dirty="0">
                          <a:solidFill>
                            <a:schemeClr val="tx1"/>
                          </a:solidFill>
                          <a:latin typeface="Comic Sans MS" pitchFamily="66" charset="0"/>
                        </a:rPr>
                        <a:t> 30</a:t>
                      </a:r>
                      <a:endParaRPr lang="en-US" sz="1200" b="0" u="none" strike="noStrike" dirty="0">
                        <a:solidFill>
                          <a:schemeClr val="tx1"/>
                        </a:solidFill>
                        <a:latin typeface="Comic Sans MS" pitchFamily="66" charset="0"/>
                      </a:endParaRPr>
                    </a:p>
                  </a:txBody>
                  <a:tcPr marL="5138" marR="5138" marT="5138" marB="5138"/>
                </a:tc>
                <a:extLst>
                  <a:ext uri="{0D108BD9-81ED-4DB2-BD59-A6C34878D82A}">
                    <a16:rowId xmlns="" xmlns:a16="http://schemas.microsoft.com/office/drawing/2014/main" val="10012"/>
                  </a:ext>
                </a:extLst>
              </a:tr>
              <a:tr h="405672">
                <a:tc>
                  <a:txBody>
                    <a:bodyPr/>
                    <a:lstStyle/>
                    <a:p>
                      <a:r>
                        <a:rPr lang="en-US" sz="1200" b="0" u="none" strike="noStrike" dirty="0">
                          <a:solidFill>
                            <a:schemeClr val="tx1"/>
                          </a:solidFill>
                          <a:latin typeface="Comic Sans MS" pitchFamily="66" charset="0"/>
                        </a:rPr>
                        <a:t>13</a:t>
                      </a:r>
                    </a:p>
                  </a:txBody>
                  <a:tcPr marL="5138" marR="5138" marT="5138" marB="5138"/>
                </a:tc>
                <a:tc>
                  <a:txBody>
                    <a:bodyPr/>
                    <a:lstStyle/>
                    <a:p>
                      <a:r>
                        <a:rPr lang="en-US" sz="1200" u="none" strike="noStrike" dirty="0">
                          <a:solidFill>
                            <a:schemeClr val="tx1"/>
                          </a:solidFill>
                          <a:latin typeface="Comic Sans MS" pitchFamily="66" charset="0"/>
                        </a:rPr>
                        <a:t>Corps Secretary</a:t>
                      </a:r>
                      <a:endParaRPr lang="en-US" sz="1200" b="0" u="none" strike="noStrike" dirty="0">
                        <a:solidFill>
                          <a:schemeClr val="tx1"/>
                        </a:solidFill>
                        <a:latin typeface="Comic Sans MS" pitchFamily="66" charset="0"/>
                      </a:endParaRPr>
                    </a:p>
                  </a:txBody>
                  <a:tcPr marL="5138" marR="5138" marT="5138" marB="5138"/>
                </a:tc>
                <a:tc>
                  <a:txBody>
                    <a:bodyPr/>
                    <a:lstStyle/>
                    <a:p>
                      <a:pPr algn="ctr"/>
                      <a:r>
                        <a:rPr lang="en-US" sz="1200" u="none" strike="noStrike" dirty="0">
                          <a:solidFill>
                            <a:schemeClr val="tx1"/>
                          </a:solidFill>
                          <a:latin typeface="Comic Sans MS" pitchFamily="66" charset="0"/>
                        </a:rPr>
                        <a:t>CS                                 </a:t>
                      </a:r>
                      <a:r>
                        <a:rPr lang="en-US" sz="1200" u="none" strike="noStrike" baseline="0" dirty="0">
                          <a:solidFill>
                            <a:schemeClr val="tx1"/>
                          </a:solidFill>
                          <a:latin typeface="Comic Sans MS" pitchFamily="66" charset="0"/>
                        </a:rPr>
                        <a:t>  33</a:t>
                      </a:r>
                      <a:endParaRPr lang="en-US" sz="1200" u="none" strike="noStrike" dirty="0">
                        <a:solidFill>
                          <a:schemeClr val="tx1"/>
                        </a:solidFill>
                        <a:latin typeface="Comic Sans MS" pitchFamily="66" charset="0"/>
                      </a:endParaRPr>
                    </a:p>
                  </a:txBody>
                  <a:tcPr marL="5138" marR="5138" marT="5138" marB="5138"/>
                </a:tc>
                <a:extLst>
                  <a:ext uri="{0D108BD9-81ED-4DB2-BD59-A6C34878D82A}">
                    <a16:rowId xmlns="" xmlns:a16="http://schemas.microsoft.com/office/drawing/2014/main" val="10013"/>
                  </a:ext>
                </a:extLst>
              </a:tr>
              <a:tr h="405672">
                <a:tc>
                  <a:txBody>
                    <a:bodyPr/>
                    <a:lstStyle/>
                    <a:p>
                      <a:r>
                        <a:rPr lang="en-US" sz="1200" b="0" u="none" strike="noStrike" dirty="0">
                          <a:solidFill>
                            <a:schemeClr val="tx1"/>
                          </a:solidFill>
                          <a:latin typeface="Comic Sans MS" pitchFamily="66" charset="0"/>
                        </a:rPr>
                        <a:t>14</a:t>
                      </a:r>
                    </a:p>
                  </a:txBody>
                  <a:tcPr marL="5138" marR="5138" marT="5138" marB="5138"/>
                </a:tc>
                <a:tc>
                  <a:txBody>
                    <a:bodyPr/>
                    <a:lstStyle/>
                    <a:p>
                      <a:r>
                        <a:rPr lang="en-US" sz="1200" u="none" strike="noStrike" dirty="0">
                          <a:solidFill>
                            <a:schemeClr val="tx1"/>
                          </a:solidFill>
                          <a:latin typeface="Comic Sans MS" pitchFamily="66" charset="0"/>
                        </a:rPr>
                        <a:t>Corps Provost</a:t>
                      </a:r>
                    </a:p>
                  </a:txBody>
                  <a:tcPr marL="5138" marR="5138" marT="5138" marB="5138"/>
                </a:tc>
                <a:tc>
                  <a:txBody>
                    <a:bodyPr/>
                    <a:lstStyle/>
                    <a:p>
                      <a:pPr algn="ctr"/>
                      <a:r>
                        <a:rPr lang="en-US" sz="1200" u="none" strike="noStrike" dirty="0">
                          <a:solidFill>
                            <a:schemeClr val="tx1"/>
                          </a:solidFill>
                          <a:latin typeface="Comic Sans MS" pitchFamily="66" charset="0"/>
                        </a:rPr>
                        <a:t>CP                                  </a:t>
                      </a:r>
                      <a:r>
                        <a:rPr lang="en-US" sz="1200" u="none" strike="noStrike" baseline="0" dirty="0">
                          <a:solidFill>
                            <a:schemeClr val="tx1"/>
                          </a:solidFill>
                          <a:latin typeface="Comic Sans MS" pitchFamily="66" charset="0"/>
                        </a:rPr>
                        <a:t>  34</a:t>
                      </a:r>
                      <a:endParaRPr lang="en-US" sz="1200" u="none" strike="noStrike" dirty="0">
                        <a:solidFill>
                          <a:schemeClr val="tx1"/>
                        </a:solidFill>
                        <a:latin typeface="Comic Sans MS" pitchFamily="66" charset="0"/>
                      </a:endParaRPr>
                    </a:p>
                  </a:txBody>
                  <a:tcPr marL="5138" marR="5138" marT="5138" marB="5138"/>
                </a:tc>
                <a:extLst>
                  <a:ext uri="{0D108BD9-81ED-4DB2-BD59-A6C34878D82A}">
                    <a16:rowId xmlns="" xmlns:a16="http://schemas.microsoft.com/office/drawing/2014/main" val="10014"/>
                  </a:ext>
                </a:extLst>
              </a:tr>
              <a:tr h="405672">
                <a:tc>
                  <a:txBody>
                    <a:bodyPr/>
                    <a:lstStyle/>
                    <a:p>
                      <a:r>
                        <a:rPr lang="en-US" sz="1200" b="0" u="none" strike="noStrike" dirty="0">
                          <a:solidFill>
                            <a:schemeClr val="tx1"/>
                          </a:solidFill>
                          <a:latin typeface="Comic Sans MS" pitchFamily="66" charset="0"/>
                        </a:rPr>
                        <a:t>15</a:t>
                      </a:r>
                    </a:p>
                  </a:txBody>
                  <a:tcPr marL="5138" marR="5138" marT="5138" marB="5138"/>
                </a:tc>
                <a:tc>
                  <a:txBody>
                    <a:bodyPr/>
                    <a:lstStyle/>
                    <a:p>
                      <a:r>
                        <a:rPr lang="en-US" sz="1200" dirty="0">
                          <a:solidFill>
                            <a:schemeClr val="tx1"/>
                          </a:solidFill>
                          <a:latin typeface="Comic Sans MS" pitchFamily="66" charset="0"/>
                        </a:rPr>
                        <a:t>SERVICOM</a:t>
                      </a:r>
                    </a:p>
                  </a:txBody>
                  <a:tcPr marL="5138" marR="5138" marT="5138" marB="5138"/>
                </a:tc>
                <a:tc>
                  <a:txBody>
                    <a:bodyPr/>
                    <a:lstStyle/>
                    <a:p>
                      <a:pPr algn="ctr"/>
                      <a:r>
                        <a:rPr lang="en-US" sz="1200" dirty="0">
                          <a:solidFill>
                            <a:schemeClr val="tx1"/>
                          </a:solidFill>
                          <a:latin typeface="Comic Sans MS" pitchFamily="66" charset="0"/>
                        </a:rPr>
                        <a:t>                                      35                  </a:t>
                      </a:r>
                      <a:r>
                        <a:rPr lang="en-US" sz="1200" baseline="0" dirty="0">
                          <a:solidFill>
                            <a:schemeClr val="tx1"/>
                          </a:solidFill>
                          <a:latin typeface="Comic Sans MS" pitchFamily="66" charset="0"/>
                        </a:rPr>
                        <a:t> </a:t>
                      </a:r>
                      <a:endParaRPr lang="en-US" sz="1200" dirty="0">
                        <a:solidFill>
                          <a:schemeClr val="tx1"/>
                        </a:solidFill>
                        <a:latin typeface="Comic Sans MS" pitchFamily="66" charset="0"/>
                      </a:endParaRPr>
                    </a:p>
                  </a:txBody>
                  <a:tcPr marL="5138" marR="5138" marT="5138" marB="5138"/>
                </a:tc>
                <a:extLst>
                  <a:ext uri="{0D108BD9-81ED-4DB2-BD59-A6C34878D82A}">
                    <a16:rowId xmlns="" xmlns:a16="http://schemas.microsoft.com/office/drawing/2014/main" val="10015"/>
                  </a:ext>
                </a:extLst>
              </a:tr>
              <a:tr h="405672">
                <a:tc>
                  <a:txBody>
                    <a:bodyPr/>
                    <a:lstStyle/>
                    <a:p>
                      <a:r>
                        <a:rPr lang="en-US" sz="1200" b="0" u="none" strike="noStrike" dirty="0">
                          <a:solidFill>
                            <a:schemeClr val="tx1"/>
                          </a:solidFill>
                          <a:latin typeface="Comic Sans MS" pitchFamily="66" charset="0"/>
                        </a:rPr>
                        <a:t>16</a:t>
                      </a:r>
                    </a:p>
                  </a:txBody>
                  <a:tcPr marL="5138" marR="5138" marT="5138" marB="5138">
                    <a:solidFill>
                      <a:schemeClr val="bg1">
                        <a:lumMod val="85000"/>
                      </a:schemeClr>
                    </a:solidFill>
                  </a:tcPr>
                </a:tc>
                <a:tc>
                  <a:txBody>
                    <a:bodyPr/>
                    <a:lstStyle/>
                    <a:p>
                      <a:r>
                        <a:rPr lang="en-US" sz="1200" dirty="0">
                          <a:solidFill>
                            <a:schemeClr val="tx1"/>
                          </a:solidFill>
                          <a:latin typeface="Comic Sans MS" pitchFamily="66" charset="0"/>
                        </a:rPr>
                        <a:t>Corps</a:t>
                      </a:r>
                      <a:r>
                        <a:rPr lang="en-US" sz="1200" baseline="0" dirty="0">
                          <a:solidFill>
                            <a:schemeClr val="tx1"/>
                          </a:solidFill>
                          <a:latin typeface="Comic Sans MS" pitchFamily="66" charset="0"/>
                        </a:rPr>
                        <a:t> Safety Engineering </a:t>
                      </a:r>
                      <a:endParaRPr lang="en-US" sz="1200" dirty="0">
                        <a:solidFill>
                          <a:schemeClr val="tx1"/>
                        </a:solidFill>
                        <a:latin typeface="Comic Sans MS" pitchFamily="66" charset="0"/>
                      </a:endParaRPr>
                    </a:p>
                  </a:txBody>
                  <a:tcPr marL="5138" marR="5138" marT="5138" marB="5138">
                    <a:solidFill>
                      <a:schemeClr val="bg1">
                        <a:lumMod val="85000"/>
                      </a:schemeClr>
                    </a:solidFill>
                  </a:tcPr>
                </a:tc>
                <a:tc>
                  <a:txBody>
                    <a:bodyPr/>
                    <a:lstStyle/>
                    <a:p>
                      <a:pPr algn="ctr"/>
                      <a:r>
                        <a:rPr lang="en-US" sz="1200" dirty="0">
                          <a:solidFill>
                            <a:schemeClr val="tx1"/>
                          </a:solidFill>
                          <a:latin typeface="Comic Sans MS" pitchFamily="66" charset="0"/>
                        </a:rPr>
                        <a:t>COSEN</a:t>
                      </a:r>
                      <a:r>
                        <a:rPr lang="en-US" sz="1200" baseline="0" dirty="0">
                          <a:solidFill>
                            <a:schemeClr val="tx1"/>
                          </a:solidFill>
                          <a:latin typeface="Comic Sans MS" pitchFamily="66" charset="0"/>
                        </a:rPr>
                        <a:t>                          36           </a:t>
                      </a:r>
                      <a:endParaRPr lang="en-US" sz="1200" dirty="0">
                        <a:solidFill>
                          <a:schemeClr val="tx1"/>
                        </a:solidFill>
                        <a:latin typeface="Comic Sans MS" pitchFamily="66" charset="0"/>
                      </a:endParaRPr>
                    </a:p>
                  </a:txBody>
                  <a:tcPr marL="5138" marR="5138" marT="5138" marB="5138">
                    <a:solidFill>
                      <a:schemeClr val="bg1">
                        <a:lumMod val="85000"/>
                      </a:schemeClr>
                    </a:solidFill>
                  </a:tcPr>
                </a:tc>
                <a:extLst>
                  <a:ext uri="{0D108BD9-81ED-4DB2-BD59-A6C34878D82A}">
                    <a16:rowId xmlns="" xmlns:a16="http://schemas.microsoft.com/office/drawing/2014/main" val="10016"/>
                  </a:ext>
                </a:extLst>
              </a:tr>
            </a:tbl>
          </a:graphicData>
        </a:graphic>
      </p:graphicFrame>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609601" y="76201"/>
            <a:ext cx="5715000" cy="457200"/>
            <a:chOff x="0" y="266"/>
            <a:chExt cx="5731509" cy="599040"/>
          </a:xfrm>
        </p:grpSpPr>
        <p:sp>
          <p:nvSpPr>
            <p:cNvPr id="3" name="Rounded Rectangle 2"/>
            <p:cNvSpPr/>
            <p:nvPr/>
          </p:nvSpPr>
          <p:spPr>
            <a:xfrm>
              <a:off x="0" y="266"/>
              <a:ext cx="5731509" cy="599040"/>
            </a:xfrm>
            <a:prstGeom prst="roundRect">
              <a:avLst/>
            </a:prstGeom>
            <a:gradFill rotWithShape="0">
              <a:gsLst>
                <a:gs pos="0">
                  <a:schemeClr val="tx2"/>
                </a:gs>
                <a:gs pos="50000">
                  <a:schemeClr val="accent1">
                    <a:tint val="44500"/>
                    <a:satMod val="160000"/>
                  </a:schemeClr>
                </a:gs>
                <a:gs pos="100000">
                  <a:schemeClr val="accent1">
                    <a:tint val="23500"/>
                    <a:satMod val="160000"/>
                  </a:schemeClr>
                </a:gs>
              </a:gsLst>
              <a:lin ang="5400000" scaled="0"/>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4" name="Rounded Rectangle 4"/>
            <p:cNvSpPr/>
            <p:nvPr/>
          </p:nvSpPr>
          <p:spPr>
            <a:xfrm>
              <a:off x="29243" y="29509"/>
              <a:ext cx="5673023" cy="54055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1400" kern="1200" dirty="0">
                  <a:solidFill>
                    <a:srgbClr val="FF0000"/>
                  </a:solidFill>
                  <a:latin typeface="Comic Sans MS" pitchFamily="66" charset="0"/>
                </a:rPr>
                <a:t>Operations</a:t>
              </a:r>
            </a:p>
          </p:txBody>
        </p:sp>
      </p:grpSp>
      <p:sp>
        <p:nvSpPr>
          <p:cNvPr id="7" name="TextBox 6"/>
          <p:cNvSpPr txBox="1"/>
          <p:nvPr/>
        </p:nvSpPr>
        <p:spPr>
          <a:xfrm>
            <a:off x="457200" y="457202"/>
            <a:ext cx="3505200" cy="461665"/>
          </a:xfrm>
          <a:prstGeom prst="rect">
            <a:avLst/>
          </a:prstGeom>
          <a:noFill/>
        </p:spPr>
        <p:txBody>
          <a:bodyPr wrap="square" rtlCol="0">
            <a:spAutoFit/>
          </a:bodyPr>
          <a:lstStyle/>
          <a:p>
            <a:r>
              <a:rPr lang="en-US" sz="1200" b="1" dirty="0">
                <a:latin typeface="Comic Sans MS" pitchFamily="66" charset="0"/>
              </a:rPr>
              <a:t>Table 1:</a:t>
            </a:r>
            <a:r>
              <a:rPr lang="en-US" sz="1200" dirty="0">
                <a:latin typeface="Comic Sans MS" pitchFamily="66" charset="0"/>
              </a:rPr>
              <a:t> </a:t>
            </a:r>
            <a:r>
              <a:rPr lang="en-GB" sz="1200" dirty="0">
                <a:latin typeface="Comic Sans MS" pitchFamily="66" charset="0"/>
              </a:rPr>
              <a:t>Distribution Of FRSC Commands</a:t>
            </a:r>
            <a:endParaRPr lang="en-US" sz="1200" dirty="0">
              <a:latin typeface="Comic Sans MS" pitchFamily="66" charset="0"/>
            </a:endParaRPr>
          </a:p>
          <a:p>
            <a:r>
              <a:rPr lang="en-US" sz="1200" dirty="0">
                <a:latin typeface="Comic Sans MS" pitchFamily="66" charset="0"/>
              </a:rPr>
              <a:t> </a:t>
            </a:r>
          </a:p>
        </p:txBody>
      </p:sp>
      <p:graphicFrame>
        <p:nvGraphicFramePr>
          <p:cNvPr id="8" name="Table 7"/>
          <p:cNvGraphicFramePr>
            <a:graphicFrameLocks noGrp="1"/>
          </p:cNvGraphicFramePr>
          <p:nvPr>
            <p:extLst>
              <p:ext uri="{D42A27DB-BD31-4B8C-83A1-F6EECF244321}">
                <p14:modId xmlns:p14="http://schemas.microsoft.com/office/powerpoint/2010/main" val="3373308309"/>
              </p:ext>
            </p:extLst>
          </p:nvPr>
        </p:nvGraphicFramePr>
        <p:xfrm>
          <a:off x="895351" y="4038603"/>
          <a:ext cx="4972049" cy="2181831"/>
        </p:xfrm>
        <a:graphic>
          <a:graphicData uri="http://schemas.openxmlformats.org/drawingml/2006/table">
            <a:tbl>
              <a:tblPr firstRow="1" lastRow="1" bandRow="1" bandCol="1">
                <a:tableStyleId>{5A111915-BE36-4E01-A7E5-04B1672EAD32}</a:tableStyleId>
              </a:tblPr>
              <a:tblGrid>
                <a:gridCol w="476602">
                  <a:extLst>
                    <a:ext uri="{9D8B030D-6E8A-4147-A177-3AD203B41FA5}">
                      <a16:colId xmlns="" xmlns:a16="http://schemas.microsoft.com/office/drawing/2014/main" val="20000"/>
                    </a:ext>
                  </a:extLst>
                </a:gridCol>
                <a:gridCol w="1355205">
                  <a:extLst>
                    <a:ext uri="{9D8B030D-6E8A-4147-A177-3AD203B41FA5}">
                      <a16:colId xmlns="" xmlns:a16="http://schemas.microsoft.com/office/drawing/2014/main" val="20001"/>
                    </a:ext>
                  </a:extLst>
                </a:gridCol>
                <a:gridCol w="1570121">
                  <a:extLst>
                    <a:ext uri="{9D8B030D-6E8A-4147-A177-3AD203B41FA5}">
                      <a16:colId xmlns="" xmlns:a16="http://schemas.microsoft.com/office/drawing/2014/main" val="20002"/>
                    </a:ext>
                  </a:extLst>
                </a:gridCol>
                <a:gridCol w="1570121">
                  <a:extLst>
                    <a:ext uri="{9D8B030D-6E8A-4147-A177-3AD203B41FA5}">
                      <a16:colId xmlns="" xmlns:a16="http://schemas.microsoft.com/office/drawing/2014/main" val="20003"/>
                    </a:ext>
                  </a:extLst>
                </a:gridCol>
              </a:tblGrid>
              <a:tr h="101086">
                <a:tc>
                  <a:txBody>
                    <a:bodyPr/>
                    <a:lstStyle/>
                    <a:p>
                      <a:pPr algn="ctr" rtl="0" fontAlgn="t"/>
                      <a:r>
                        <a:rPr lang="en-US" sz="800" b="0" i="0" u="none" strike="noStrike" dirty="0">
                          <a:solidFill>
                            <a:srgbClr val="000000"/>
                          </a:solidFill>
                          <a:latin typeface="Comic Sans MS" pitchFamily="66" charset="0"/>
                        </a:rPr>
                        <a:t>S/N </a:t>
                      </a:r>
                    </a:p>
                  </a:txBody>
                  <a:tcPr marL="0" marR="0" marT="0" marB="0"/>
                </a:tc>
                <a:tc>
                  <a:txBody>
                    <a:bodyPr/>
                    <a:lstStyle/>
                    <a:p>
                      <a:pPr algn="l" rtl="0" fontAlgn="t"/>
                      <a:r>
                        <a:rPr lang="en-US" sz="800" b="0" i="0" u="none" strike="noStrike" dirty="0">
                          <a:solidFill>
                            <a:srgbClr val="000000"/>
                          </a:solidFill>
                          <a:latin typeface="Comic Sans MS" pitchFamily="66" charset="0"/>
                        </a:rPr>
                        <a:t>ZONE </a:t>
                      </a:r>
                    </a:p>
                  </a:txBody>
                  <a:tcPr marL="0" marR="0" marT="0" marB="0"/>
                </a:tc>
                <a:tc>
                  <a:txBody>
                    <a:bodyPr/>
                    <a:lstStyle/>
                    <a:p>
                      <a:pPr algn="ctr" rtl="0" fontAlgn="t"/>
                      <a:r>
                        <a:rPr lang="en-US" sz="800" b="0" i="0" u="none" strike="noStrike" dirty="0">
                          <a:solidFill>
                            <a:srgbClr val="000000"/>
                          </a:solidFill>
                          <a:latin typeface="Comic Sans MS" pitchFamily="66" charset="0"/>
                        </a:rPr>
                        <a:t>TOTAL ARREST </a:t>
                      </a:r>
                      <a:r>
                        <a:rPr lang="en-US" sz="800" b="0" i="0" u="none" strike="noStrike" baseline="0" dirty="0" smtClean="0">
                          <a:solidFill>
                            <a:srgbClr val="000000"/>
                          </a:solidFill>
                          <a:latin typeface="Comic Sans MS" pitchFamily="66" charset="0"/>
                        </a:rPr>
                        <a:t> 3</a:t>
                      </a:r>
                      <a:r>
                        <a:rPr lang="en-US" sz="800" b="0" i="0" u="none" strike="noStrike" baseline="30000" dirty="0" smtClean="0">
                          <a:solidFill>
                            <a:srgbClr val="000000"/>
                          </a:solidFill>
                          <a:latin typeface="Comic Sans MS" pitchFamily="66" charset="0"/>
                        </a:rPr>
                        <a:t>RD</a:t>
                      </a:r>
                      <a:r>
                        <a:rPr lang="en-US" sz="800" b="0" i="0" u="none" strike="noStrike" baseline="0" dirty="0" smtClean="0">
                          <a:solidFill>
                            <a:srgbClr val="000000"/>
                          </a:solidFill>
                          <a:latin typeface="Comic Sans MS" pitchFamily="66" charset="0"/>
                        </a:rPr>
                        <a:t>  Q 2023</a:t>
                      </a:r>
                      <a:endParaRPr lang="en-US" sz="800" b="0" i="0" u="none" strike="noStrike" dirty="0">
                        <a:solidFill>
                          <a:srgbClr val="000000"/>
                        </a:solidFill>
                        <a:latin typeface="Comic Sans MS" pitchFamily="66" charset="0"/>
                      </a:endParaRPr>
                    </a:p>
                  </a:txBody>
                  <a:tcPr marL="0" marR="0" marT="0" marB="0"/>
                </a:tc>
                <a:tc>
                  <a:txBody>
                    <a:bodyPr/>
                    <a:lstStyle/>
                    <a:p>
                      <a:pPr algn="ctr" rtl="0" fontAlgn="t"/>
                      <a:r>
                        <a:rPr lang="en-US" sz="700" b="0" i="0" u="none" strike="noStrike" dirty="0">
                          <a:solidFill>
                            <a:srgbClr val="000000"/>
                          </a:solidFill>
                          <a:latin typeface="Comic Sans MS" pitchFamily="66" charset="0"/>
                        </a:rPr>
                        <a:t>TOTAL ARREST </a:t>
                      </a:r>
                      <a:r>
                        <a:rPr lang="en-US" sz="700" b="0" i="0" u="none" strike="noStrike" dirty="0" smtClean="0">
                          <a:solidFill>
                            <a:srgbClr val="000000"/>
                          </a:solidFill>
                          <a:latin typeface="Comic Sans MS" pitchFamily="66" charset="0"/>
                        </a:rPr>
                        <a:t>4</a:t>
                      </a:r>
                      <a:r>
                        <a:rPr lang="en-US" sz="700" b="0" i="0" u="none" strike="noStrike" baseline="30000" dirty="0" smtClean="0">
                          <a:solidFill>
                            <a:srgbClr val="000000"/>
                          </a:solidFill>
                          <a:latin typeface="Comic Sans MS" pitchFamily="66" charset="0"/>
                        </a:rPr>
                        <a:t>tTH</a:t>
                      </a:r>
                      <a:r>
                        <a:rPr lang="en-US" sz="700" b="0" i="0" u="none" strike="noStrike" baseline="0" dirty="0" smtClean="0">
                          <a:solidFill>
                            <a:srgbClr val="000000"/>
                          </a:solidFill>
                          <a:latin typeface="Comic Sans MS" pitchFamily="66" charset="0"/>
                        </a:rPr>
                        <a:t>Q 2023</a:t>
                      </a:r>
                      <a:endParaRPr lang="en-US" sz="700" b="0" i="0" u="none" strike="noStrike" dirty="0">
                        <a:solidFill>
                          <a:srgbClr val="000000"/>
                        </a:solidFill>
                        <a:latin typeface="Comic Sans MS" pitchFamily="66" charset="0"/>
                      </a:endParaRPr>
                    </a:p>
                  </a:txBody>
                  <a:tcPr marL="0" marR="0" marT="0" marB="0"/>
                </a:tc>
                <a:extLst>
                  <a:ext uri="{0D108BD9-81ED-4DB2-BD59-A6C34878D82A}">
                    <a16:rowId xmlns="" xmlns:a16="http://schemas.microsoft.com/office/drawing/2014/main" val="10000"/>
                  </a:ext>
                </a:extLst>
              </a:tr>
              <a:tr h="110112">
                <a:tc>
                  <a:txBody>
                    <a:bodyPr/>
                    <a:lstStyle/>
                    <a:p>
                      <a:pPr algn="ctr" rtl="0" fontAlgn="t"/>
                      <a:r>
                        <a:rPr lang="en-US" sz="800" b="0" i="0" u="none" strike="noStrike" dirty="0">
                          <a:solidFill>
                            <a:srgbClr val="000000"/>
                          </a:solidFill>
                          <a:latin typeface="Comic Sans MS" pitchFamily="66" charset="0"/>
                        </a:rPr>
                        <a:t>1</a:t>
                      </a:r>
                    </a:p>
                  </a:txBody>
                  <a:tcPr marL="0" marR="0" marT="0" marB="0"/>
                </a:tc>
                <a:tc>
                  <a:txBody>
                    <a:bodyPr/>
                    <a:lstStyle/>
                    <a:p>
                      <a:pPr algn="l" rtl="0" fontAlgn="t"/>
                      <a:r>
                        <a:rPr lang="en-US" sz="800" b="0" i="0" u="none" strike="noStrike" dirty="0">
                          <a:solidFill>
                            <a:srgbClr val="000000"/>
                          </a:solidFill>
                          <a:latin typeface="Comic Sans MS" pitchFamily="66" charset="0"/>
                        </a:rPr>
                        <a:t>RS1 Kaduna </a:t>
                      </a:r>
                    </a:p>
                  </a:txBody>
                  <a:tcPr marL="0" marR="0" marT="0" marB="0"/>
                </a:tc>
                <a:tc>
                  <a:txBody>
                    <a:bodyPr/>
                    <a:lstStyle/>
                    <a:p>
                      <a:pPr algn="ctr" fontAlgn="ctr"/>
                      <a:r>
                        <a:rPr lang="en-GB" sz="800" b="0" i="0" u="none" strike="noStrike" dirty="0">
                          <a:solidFill>
                            <a:srgbClr val="000000"/>
                          </a:solidFill>
                          <a:effectLst/>
                          <a:latin typeface="Comic Sans MS" panose="030F0702030302020204" pitchFamily="66" charset="0"/>
                        </a:rPr>
                        <a:t>2,280</a:t>
                      </a:r>
                    </a:p>
                  </a:txBody>
                  <a:tcPr marL="0" marR="0" marT="0" marB="0" anchor="ctr"/>
                </a:tc>
                <a:tc>
                  <a:txBody>
                    <a:bodyPr/>
                    <a:lstStyle/>
                    <a:p>
                      <a:pPr algn="ctr" fontAlgn="ctr"/>
                      <a:r>
                        <a:rPr lang="en-US" sz="800" b="0" i="0" u="none" strike="noStrike" dirty="0">
                          <a:solidFill>
                            <a:srgbClr val="000000"/>
                          </a:solidFill>
                          <a:effectLst/>
                          <a:latin typeface="Comic Sans MS"/>
                        </a:rPr>
                        <a:t>1,906</a:t>
                      </a:r>
                    </a:p>
                  </a:txBody>
                  <a:tcPr marL="9525" marR="9525" marT="9525" marB="0" anchor="ctr"/>
                </a:tc>
                <a:extLst>
                  <a:ext uri="{0D108BD9-81ED-4DB2-BD59-A6C34878D82A}">
                    <a16:rowId xmlns="" xmlns:a16="http://schemas.microsoft.com/office/drawing/2014/main" val="10001"/>
                  </a:ext>
                </a:extLst>
              </a:tr>
              <a:tr h="110112">
                <a:tc>
                  <a:txBody>
                    <a:bodyPr/>
                    <a:lstStyle/>
                    <a:p>
                      <a:pPr algn="ctr" rtl="0" fontAlgn="t"/>
                      <a:r>
                        <a:rPr lang="en-US" sz="800" b="0" i="0" u="none" strike="noStrike" dirty="0">
                          <a:solidFill>
                            <a:srgbClr val="000000"/>
                          </a:solidFill>
                          <a:latin typeface="Comic Sans MS" pitchFamily="66" charset="0"/>
                        </a:rPr>
                        <a:t>2</a:t>
                      </a:r>
                    </a:p>
                  </a:txBody>
                  <a:tcPr marL="0" marR="0" marT="0" marB="0"/>
                </a:tc>
                <a:tc>
                  <a:txBody>
                    <a:bodyPr/>
                    <a:lstStyle/>
                    <a:p>
                      <a:pPr algn="l" rtl="0" fontAlgn="t"/>
                      <a:r>
                        <a:rPr lang="en-US" sz="800" b="0" i="0" u="none" strike="noStrike" dirty="0">
                          <a:solidFill>
                            <a:srgbClr val="000000"/>
                          </a:solidFill>
                          <a:latin typeface="Comic Sans MS" pitchFamily="66" charset="0"/>
                        </a:rPr>
                        <a:t>RS2 Lagos </a:t>
                      </a:r>
                    </a:p>
                  </a:txBody>
                  <a:tcPr marL="0" marR="0" marT="0" marB="0"/>
                </a:tc>
                <a:tc>
                  <a:txBody>
                    <a:bodyPr/>
                    <a:lstStyle/>
                    <a:p>
                      <a:pPr algn="ctr" fontAlgn="ctr"/>
                      <a:r>
                        <a:rPr lang="en-GB" sz="800" b="0" i="0" u="none" strike="noStrike" dirty="0">
                          <a:solidFill>
                            <a:srgbClr val="000000"/>
                          </a:solidFill>
                          <a:effectLst/>
                          <a:latin typeface="Comic Sans MS" panose="030F0702030302020204" pitchFamily="66" charset="0"/>
                        </a:rPr>
                        <a:t>2,519</a:t>
                      </a:r>
                    </a:p>
                  </a:txBody>
                  <a:tcPr marL="0" marR="0" marT="0" marB="0" anchor="ctr"/>
                </a:tc>
                <a:tc>
                  <a:txBody>
                    <a:bodyPr/>
                    <a:lstStyle/>
                    <a:p>
                      <a:pPr algn="ctr" fontAlgn="ctr"/>
                      <a:r>
                        <a:rPr lang="en-US" sz="800" b="0" i="0" u="none" strike="noStrike" dirty="0">
                          <a:solidFill>
                            <a:srgbClr val="000000"/>
                          </a:solidFill>
                          <a:effectLst/>
                          <a:latin typeface="Comic Sans MS"/>
                        </a:rPr>
                        <a:t>1,556</a:t>
                      </a:r>
                    </a:p>
                  </a:txBody>
                  <a:tcPr marL="9525" marR="9525" marT="9525" marB="0" anchor="ctr"/>
                </a:tc>
                <a:extLst>
                  <a:ext uri="{0D108BD9-81ED-4DB2-BD59-A6C34878D82A}">
                    <a16:rowId xmlns="" xmlns:a16="http://schemas.microsoft.com/office/drawing/2014/main" val="10002"/>
                  </a:ext>
                </a:extLst>
              </a:tr>
              <a:tr h="110112">
                <a:tc>
                  <a:txBody>
                    <a:bodyPr/>
                    <a:lstStyle/>
                    <a:p>
                      <a:pPr algn="ctr" rtl="0" fontAlgn="t"/>
                      <a:r>
                        <a:rPr lang="en-US" sz="800" b="0" i="0" u="none" strike="noStrike" dirty="0">
                          <a:solidFill>
                            <a:srgbClr val="000000"/>
                          </a:solidFill>
                          <a:latin typeface="Comic Sans MS" pitchFamily="66" charset="0"/>
                        </a:rPr>
                        <a:t>3</a:t>
                      </a:r>
                    </a:p>
                  </a:txBody>
                  <a:tcPr marL="0" marR="0" marT="0" marB="0"/>
                </a:tc>
                <a:tc>
                  <a:txBody>
                    <a:bodyPr/>
                    <a:lstStyle/>
                    <a:p>
                      <a:pPr algn="l" rtl="0" fontAlgn="t"/>
                      <a:r>
                        <a:rPr lang="en-US" sz="800" b="0" i="0" u="none" strike="noStrike" dirty="0">
                          <a:solidFill>
                            <a:srgbClr val="000000"/>
                          </a:solidFill>
                          <a:latin typeface="Comic Sans MS" pitchFamily="66" charset="0"/>
                        </a:rPr>
                        <a:t>RS3 Yola </a:t>
                      </a:r>
                    </a:p>
                  </a:txBody>
                  <a:tcPr marL="0" marR="0" marT="0" marB="0"/>
                </a:tc>
                <a:tc>
                  <a:txBody>
                    <a:bodyPr/>
                    <a:lstStyle/>
                    <a:p>
                      <a:pPr algn="ctr" fontAlgn="ctr"/>
                      <a:r>
                        <a:rPr lang="en-GB" sz="800" b="0" i="0" u="none" strike="noStrike" dirty="0">
                          <a:solidFill>
                            <a:srgbClr val="000000"/>
                          </a:solidFill>
                          <a:effectLst/>
                          <a:latin typeface="Comic Sans MS" panose="030F0702030302020204" pitchFamily="66" charset="0"/>
                        </a:rPr>
                        <a:t>528</a:t>
                      </a:r>
                    </a:p>
                  </a:txBody>
                  <a:tcPr marL="0" marR="0" marT="0" marB="0" anchor="ctr"/>
                </a:tc>
                <a:tc>
                  <a:txBody>
                    <a:bodyPr/>
                    <a:lstStyle/>
                    <a:p>
                      <a:pPr algn="ctr" fontAlgn="ctr"/>
                      <a:r>
                        <a:rPr lang="en-US" sz="800" b="0" i="0" u="none" strike="noStrike" dirty="0">
                          <a:solidFill>
                            <a:srgbClr val="000000"/>
                          </a:solidFill>
                          <a:effectLst/>
                          <a:latin typeface="Comic Sans MS"/>
                        </a:rPr>
                        <a:t>444</a:t>
                      </a:r>
                    </a:p>
                  </a:txBody>
                  <a:tcPr marL="9525" marR="9525" marT="9525" marB="0" anchor="ctr"/>
                </a:tc>
                <a:extLst>
                  <a:ext uri="{0D108BD9-81ED-4DB2-BD59-A6C34878D82A}">
                    <a16:rowId xmlns="" xmlns:a16="http://schemas.microsoft.com/office/drawing/2014/main" val="10003"/>
                  </a:ext>
                </a:extLst>
              </a:tr>
              <a:tr h="110112">
                <a:tc>
                  <a:txBody>
                    <a:bodyPr/>
                    <a:lstStyle/>
                    <a:p>
                      <a:pPr algn="ctr" rtl="0" fontAlgn="t"/>
                      <a:r>
                        <a:rPr lang="en-US" sz="800" b="0" i="0" u="none" strike="noStrike" dirty="0">
                          <a:solidFill>
                            <a:srgbClr val="000000"/>
                          </a:solidFill>
                          <a:latin typeface="Comic Sans MS" pitchFamily="66" charset="0"/>
                        </a:rPr>
                        <a:t>4</a:t>
                      </a:r>
                    </a:p>
                  </a:txBody>
                  <a:tcPr marL="0" marR="0" marT="0" marB="0"/>
                </a:tc>
                <a:tc>
                  <a:txBody>
                    <a:bodyPr/>
                    <a:lstStyle/>
                    <a:p>
                      <a:pPr algn="l" rtl="0" fontAlgn="t"/>
                      <a:r>
                        <a:rPr lang="en-US" sz="800" b="0" i="0" u="none" strike="noStrike" dirty="0">
                          <a:solidFill>
                            <a:srgbClr val="000000"/>
                          </a:solidFill>
                          <a:latin typeface="Comic Sans MS" pitchFamily="66" charset="0"/>
                        </a:rPr>
                        <a:t>RS4 Jos </a:t>
                      </a:r>
                    </a:p>
                  </a:txBody>
                  <a:tcPr marL="0" marR="0" marT="0" marB="0"/>
                </a:tc>
                <a:tc>
                  <a:txBody>
                    <a:bodyPr/>
                    <a:lstStyle/>
                    <a:p>
                      <a:pPr algn="ctr" fontAlgn="ctr"/>
                      <a:r>
                        <a:rPr lang="en-GB" sz="800" b="0" i="0" u="none" strike="noStrike" dirty="0">
                          <a:solidFill>
                            <a:srgbClr val="000000"/>
                          </a:solidFill>
                          <a:effectLst/>
                          <a:latin typeface="Comic Sans MS" panose="030F0702030302020204" pitchFamily="66" charset="0"/>
                        </a:rPr>
                        <a:t>1,724</a:t>
                      </a:r>
                    </a:p>
                  </a:txBody>
                  <a:tcPr marL="0" marR="0" marT="0" marB="0" anchor="ctr"/>
                </a:tc>
                <a:tc>
                  <a:txBody>
                    <a:bodyPr/>
                    <a:lstStyle/>
                    <a:p>
                      <a:pPr algn="ctr" fontAlgn="ctr"/>
                      <a:r>
                        <a:rPr lang="en-US" sz="800" b="0" i="0" u="none" strike="noStrike" dirty="0">
                          <a:solidFill>
                            <a:srgbClr val="000000"/>
                          </a:solidFill>
                          <a:effectLst/>
                          <a:latin typeface="Comic Sans MS"/>
                        </a:rPr>
                        <a:t>921</a:t>
                      </a:r>
                    </a:p>
                  </a:txBody>
                  <a:tcPr marL="9525" marR="9525" marT="9525" marB="0" anchor="ctr"/>
                </a:tc>
                <a:extLst>
                  <a:ext uri="{0D108BD9-81ED-4DB2-BD59-A6C34878D82A}">
                    <a16:rowId xmlns="" xmlns:a16="http://schemas.microsoft.com/office/drawing/2014/main" val="10004"/>
                  </a:ext>
                </a:extLst>
              </a:tr>
              <a:tr h="110112">
                <a:tc>
                  <a:txBody>
                    <a:bodyPr/>
                    <a:lstStyle/>
                    <a:p>
                      <a:pPr algn="ctr" rtl="0" fontAlgn="t"/>
                      <a:r>
                        <a:rPr lang="en-US" sz="800" b="0" i="0" u="none" strike="noStrike" dirty="0">
                          <a:solidFill>
                            <a:srgbClr val="000000"/>
                          </a:solidFill>
                          <a:latin typeface="Comic Sans MS" pitchFamily="66" charset="0"/>
                        </a:rPr>
                        <a:t>5</a:t>
                      </a:r>
                    </a:p>
                  </a:txBody>
                  <a:tcPr marL="0" marR="0" marT="0" marB="0"/>
                </a:tc>
                <a:tc>
                  <a:txBody>
                    <a:bodyPr/>
                    <a:lstStyle/>
                    <a:p>
                      <a:pPr algn="l" rtl="0" fontAlgn="t"/>
                      <a:r>
                        <a:rPr lang="en-US" sz="800" b="0" i="0" u="none" strike="noStrike" dirty="0">
                          <a:solidFill>
                            <a:srgbClr val="000000"/>
                          </a:solidFill>
                          <a:latin typeface="Comic Sans MS" pitchFamily="66" charset="0"/>
                        </a:rPr>
                        <a:t>RS5 Benin </a:t>
                      </a:r>
                    </a:p>
                  </a:txBody>
                  <a:tcPr marL="0" marR="0" marT="0" marB="0"/>
                </a:tc>
                <a:tc>
                  <a:txBody>
                    <a:bodyPr/>
                    <a:lstStyle/>
                    <a:p>
                      <a:pPr algn="ctr" fontAlgn="ctr"/>
                      <a:r>
                        <a:rPr lang="en-GB" sz="800" b="0" i="0" u="none" strike="noStrike" dirty="0">
                          <a:solidFill>
                            <a:srgbClr val="000000"/>
                          </a:solidFill>
                          <a:effectLst/>
                          <a:latin typeface="Comic Sans MS" panose="030F0702030302020204" pitchFamily="66" charset="0"/>
                        </a:rPr>
                        <a:t>1,392</a:t>
                      </a:r>
                    </a:p>
                  </a:txBody>
                  <a:tcPr marL="0" marR="0" marT="0" marB="0" anchor="ctr"/>
                </a:tc>
                <a:tc>
                  <a:txBody>
                    <a:bodyPr/>
                    <a:lstStyle/>
                    <a:p>
                      <a:pPr algn="ctr" fontAlgn="ctr"/>
                      <a:r>
                        <a:rPr lang="en-US" sz="800" b="0" i="0" u="none" strike="noStrike" dirty="0">
                          <a:solidFill>
                            <a:srgbClr val="000000"/>
                          </a:solidFill>
                          <a:effectLst/>
                          <a:latin typeface="Comic Sans MS"/>
                        </a:rPr>
                        <a:t>879</a:t>
                      </a:r>
                    </a:p>
                  </a:txBody>
                  <a:tcPr marL="9525" marR="9525" marT="9525" marB="0" anchor="ctr"/>
                </a:tc>
                <a:extLst>
                  <a:ext uri="{0D108BD9-81ED-4DB2-BD59-A6C34878D82A}">
                    <a16:rowId xmlns="" xmlns:a16="http://schemas.microsoft.com/office/drawing/2014/main" val="10005"/>
                  </a:ext>
                </a:extLst>
              </a:tr>
              <a:tr h="110112">
                <a:tc>
                  <a:txBody>
                    <a:bodyPr/>
                    <a:lstStyle/>
                    <a:p>
                      <a:pPr algn="ctr" rtl="0" fontAlgn="t"/>
                      <a:r>
                        <a:rPr lang="en-US" sz="800" b="0" i="0" u="none" strike="noStrike" dirty="0">
                          <a:solidFill>
                            <a:srgbClr val="000000"/>
                          </a:solidFill>
                          <a:latin typeface="Comic Sans MS" pitchFamily="66" charset="0"/>
                        </a:rPr>
                        <a:t>6</a:t>
                      </a:r>
                    </a:p>
                  </a:txBody>
                  <a:tcPr marL="0" marR="0" marT="0" marB="0"/>
                </a:tc>
                <a:tc>
                  <a:txBody>
                    <a:bodyPr/>
                    <a:lstStyle/>
                    <a:p>
                      <a:pPr algn="l" rtl="0" fontAlgn="t"/>
                      <a:r>
                        <a:rPr lang="en-US" sz="800" b="0" i="0" u="none" strike="noStrike" dirty="0">
                          <a:solidFill>
                            <a:srgbClr val="000000"/>
                          </a:solidFill>
                          <a:latin typeface="Comic Sans MS" pitchFamily="66" charset="0"/>
                        </a:rPr>
                        <a:t>RS6 Port Harcourt </a:t>
                      </a:r>
                    </a:p>
                  </a:txBody>
                  <a:tcPr marL="0" marR="0" marT="0" marB="0"/>
                </a:tc>
                <a:tc>
                  <a:txBody>
                    <a:bodyPr/>
                    <a:lstStyle/>
                    <a:p>
                      <a:pPr algn="ctr" fontAlgn="ctr"/>
                      <a:r>
                        <a:rPr lang="en-GB" sz="800" b="0" i="0" u="none" strike="noStrike" dirty="0">
                          <a:solidFill>
                            <a:srgbClr val="000000"/>
                          </a:solidFill>
                          <a:effectLst/>
                          <a:latin typeface="Comic Sans MS" panose="030F0702030302020204" pitchFamily="66" charset="0"/>
                        </a:rPr>
                        <a:t>2,670</a:t>
                      </a:r>
                    </a:p>
                  </a:txBody>
                  <a:tcPr marL="0" marR="0" marT="0" marB="0" anchor="ctr"/>
                </a:tc>
                <a:tc>
                  <a:txBody>
                    <a:bodyPr/>
                    <a:lstStyle/>
                    <a:p>
                      <a:pPr algn="ctr" fontAlgn="ctr"/>
                      <a:r>
                        <a:rPr lang="en-US" sz="800" b="0" i="0" u="none" strike="noStrike" dirty="0">
                          <a:solidFill>
                            <a:srgbClr val="000000"/>
                          </a:solidFill>
                          <a:effectLst/>
                          <a:latin typeface="Comic Sans MS"/>
                        </a:rPr>
                        <a:t>926</a:t>
                      </a:r>
                    </a:p>
                  </a:txBody>
                  <a:tcPr marL="9525" marR="9525" marT="9525" marB="0" anchor="ctr"/>
                </a:tc>
                <a:extLst>
                  <a:ext uri="{0D108BD9-81ED-4DB2-BD59-A6C34878D82A}">
                    <a16:rowId xmlns="" xmlns:a16="http://schemas.microsoft.com/office/drawing/2014/main" val="10006"/>
                  </a:ext>
                </a:extLst>
              </a:tr>
              <a:tr h="110112">
                <a:tc>
                  <a:txBody>
                    <a:bodyPr/>
                    <a:lstStyle/>
                    <a:p>
                      <a:pPr algn="ctr" rtl="0" fontAlgn="t"/>
                      <a:r>
                        <a:rPr lang="en-US" sz="800" b="0" i="0" u="none" strike="noStrike" dirty="0">
                          <a:solidFill>
                            <a:srgbClr val="000000"/>
                          </a:solidFill>
                          <a:latin typeface="Comic Sans MS" pitchFamily="66" charset="0"/>
                        </a:rPr>
                        <a:t>7</a:t>
                      </a:r>
                    </a:p>
                  </a:txBody>
                  <a:tcPr marL="0" marR="0" marT="0" marB="0"/>
                </a:tc>
                <a:tc>
                  <a:txBody>
                    <a:bodyPr/>
                    <a:lstStyle/>
                    <a:p>
                      <a:pPr algn="l" rtl="0" fontAlgn="t"/>
                      <a:r>
                        <a:rPr lang="en-US" sz="800" b="0" i="0" u="none" strike="noStrike" dirty="0">
                          <a:solidFill>
                            <a:srgbClr val="000000"/>
                          </a:solidFill>
                          <a:latin typeface="Comic Sans MS" pitchFamily="66" charset="0"/>
                        </a:rPr>
                        <a:t>RS7 Abuja </a:t>
                      </a:r>
                    </a:p>
                  </a:txBody>
                  <a:tcPr marL="0" marR="0" marT="0" marB="0"/>
                </a:tc>
                <a:tc>
                  <a:txBody>
                    <a:bodyPr/>
                    <a:lstStyle/>
                    <a:p>
                      <a:pPr algn="ctr" fontAlgn="ctr"/>
                      <a:r>
                        <a:rPr lang="en-GB" sz="800" b="0" i="0" u="none" strike="noStrike" dirty="0">
                          <a:solidFill>
                            <a:srgbClr val="000000"/>
                          </a:solidFill>
                          <a:effectLst/>
                          <a:latin typeface="Comic Sans MS" panose="030F0702030302020204" pitchFamily="66" charset="0"/>
                        </a:rPr>
                        <a:t>3,346</a:t>
                      </a:r>
                    </a:p>
                  </a:txBody>
                  <a:tcPr marL="0" marR="0" marT="0" marB="0" anchor="ctr"/>
                </a:tc>
                <a:tc>
                  <a:txBody>
                    <a:bodyPr/>
                    <a:lstStyle/>
                    <a:p>
                      <a:pPr algn="ctr" fontAlgn="ctr"/>
                      <a:r>
                        <a:rPr lang="en-US" sz="800" b="0" i="0" u="none" strike="noStrike" dirty="0">
                          <a:solidFill>
                            <a:srgbClr val="000000"/>
                          </a:solidFill>
                          <a:effectLst/>
                          <a:latin typeface="Comic Sans MS"/>
                        </a:rPr>
                        <a:t>1,839</a:t>
                      </a:r>
                    </a:p>
                  </a:txBody>
                  <a:tcPr marL="9525" marR="9525" marT="9525" marB="0" anchor="ctr"/>
                </a:tc>
                <a:extLst>
                  <a:ext uri="{0D108BD9-81ED-4DB2-BD59-A6C34878D82A}">
                    <a16:rowId xmlns="" xmlns:a16="http://schemas.microsoft.com/office/drawing/2014/main" val="10007"/>
                  </a:ext>
                </a:extLst>
              </a:tr>
              <a:tr h="110112">
                <a:tc>
                  <a:txBody>
                    <a:bodyPr/>
                    <a:lstStyle/>
                    <a:p>
                      <a:pPr algn="ctr" rtl="0" fontAlgn="t"/>
                      <a:r>
                        <a:rPr lang="en-US" sz="800" b="0" i="0" u="none" strike="noStrike" dirty="0">
                          <a:solidFill>
                            <a:srgbClr val="000000"/>
                          </a:solidFill>
                          <a:latin typeface="Comic Sans MS" pitchFamily="66" charset="0"/>
                        </a:rPr>
                        <a:t>8</a:t>
                      </a:r>
                    </a:p>
                  </a:txBody>
                  <a:tcPr marL="0" marR="0" marT="0" marB="0"/>
                </a:tc>
                <a:tc>
                  <a:txBody>
                    <a:bodyPr/>
                    <a:lstStyle/>
                    <a:p>
                      <a:pPr algn="l" rtl="0" fontAlgn="t"/>
                      <a:r>
                        <a:rPr lang="en-US" sz="800" b="0" i="0" u="none" strike="noStrike" dirty="0">
                          <a:solidFill>
                            <a:srgbClr val="000000"/>
                          </a:solidFill>
                          <a:latin typeface="Comic Sans MS" pitchFamily="66" charset="0"/>
                        </a:rPr>
                        <a:t>RS8 </a:t>
                      </a:r>
                    </a:p>
                  </a:txBody>
                  <a:tcPr marL="0" marR="0" marT="0" marB="0"/>
                </a:tc>
                <a:tc>
                  <a:txBody>
                    <a:bodyPr/>
                    <a:lstStyle/>
                    <a:p>
                      <a:pPr algn="ctr" fontAlgn="ctr"/>
                      <a:r>
                        <a:rPr lang="en-GB" sz="800" b="0" i="0" u="none" strike="noStrike" dirty="0">
                          <a:solidFill>
                            <a:srgbClr val="000000"/>
                          </a:solidFill>
                          <a:effectLst/>
                          <a:latin typeface="Comic Sans MS" panose="030F0702030302020204" pitchFamily="66" charset="0"/>
                        </a:rPr>
                        <a:t>2,417</a:t>
                      </a:r>
                    </a:p>
                  </a:txBody>
                  <a:tcPr marL="0" marR="0" marT="0" marB="0" anchor="ctr"/>
                </a:tc>
                <a:tc>
                  <a:txBody>
                    <a:bodyPr/>
                    <a:lstStyle/>
                    <a:p>
                      <a:pPr algn="ctr" fontAlgn="ctr"/>
                      <a:r>
                        <a:rPr lang="en-US" sz="800" b="0" i="0" u="none" strike="noStrike" dirty="0">
                          <a:solidFill>
                            <a:srgbClr val="000000"/>
                          </a:solidFill>
                          <a:effectLst/>
                          <a:latin typeface="Comic Sans MS"/>
                        </a:rPr>
                        <a:t>1,758</a:t>
                      </a:r>
                    </a:p>
                  </a:txBody>
                  <a:tcPr marL="9525" marR="9525" marT="9525" marB="0" anchor="ctr"/>
                </a:tc>
                <a:extLst>
                  <a:ext uri="{0D108BD9-81ED-4DB2-BD59-A6C34878D82A}">
                    <a16:rowId xmlns="" xmlns:a16="http://schemas.microsoft.com/office/drawing/2014/main" val="10008"/>
                  </a:ext>
                </a:extLst>
              </a:tr>
              <a:tr h="110112">
                <a:tc>
                  <a:txBody>
                    <a:bodyPr/>
                    <a:lstStyle/>
                    <a:p>
                      <a:pPr algn="ctr" rtl="0" fontAlgn="t"/>
                      <a:r>
                        <a:rPr lang="en-US" sz="800" b="0" i="0" u="none" strike="noStrike" dirty="0">
                          <a:solidFill>
                            <a:srgbClr val="000000"/>
                          </a:solidFill>
                          <a:latin typeface="Comic Sans MS" pitchFamily="66" charset="0"/>
                        </a:rPr>
                        <a:t>9</a:t>
                      </a:r>
                    </a:p>
                  </a:txBody>
                  <a:tcPr marL="0" marR="0" marT="0" marB="0"/>
                </a:tc>
                <a:tc>
                  <a:txBody>
                    <a:bodyPr/>
                    <a:lstStyle/>
                    <a:p>
                      <a:pPr algn="l" rtl="0" fontAlgn="t"/>
                      <a:r>
                        <a:rPr lang="en-US" sz="800" b="0" i="0" u="none" strike="noStrike">
                          <a:solidFill>
                            <a:srgbClr val="000000"/>
                          </a:solidFill>
                          <a:latin typeface="Comic Sans MS" pitchFamily="66" charset="0"/>
                        </a:rPr>
                        <a:t>RS9, Enugu </a:t>
                      </a:r>
                    </a:p>
                  </a:txBody>
                  <a:tcPr marL="0" marR="0" marT="0" marB="0"/>
                </a:tc>
                <a:tc>
                  <a:txBody>
                    <a:bodyPr/>
                    <a:lstStyle/>
                    <a:p>
                      <a:pPr algn="ctr" fontAlgn="ctr"/>
                      <a:r>
                        <a:rPr lang="en-GB" sz="800" b="0" i="0" u="none" strike="noStrike" dirty="0">
                          <a:solidFill>
                            <a:srgbClr val="000000"/>
                          </a:solidFill>
                          <a:effectLst/>
                          <a:latin typeface="Comic Sans MS" panose="030F0702030302020204" pitchFamily="66" charset="0"/>
                        </a:rPr>
                        <a:t>956</a:t>
                      </a:r>
                    </a:p>
                  </a:txBody>
                  <a:tcPr marL="0" marR="0" marT="0" marB="0" anchor="ctr"/>
                </a:tc>
                <a:tc>
                  <a:txBody>
                    <a:bodyPr/>
                    <a:lstStyle/>
                    <a:p>
                      <a:pPr algn="ctr" fontAlgn="ctr"/>
                      <a:r>
                        <a:rPr lang="en-US" sz="800" b="0" i="0" u="none" strike="noStrike" dirty="0">
                          <a:solidFill>
                            <a:srgbClr val="000000"/>
                          </a:solidFill>
                          <a:effectLst/>
                          <a:latin typeface="Comic Sans MS"/>
                        </a:rPr>
                        <a:t>595</a:t>
                      </a:r>
                    </a:p>
                  </a:txBody>
                  <a:tcPr marL="9525" marR="9525" marT="9525" marB="0" anchor="ctr"/>
                </a:tc>
                <a:extLst>
                  <a:ext uri="{0D108BD9-81ED-4DB2-BD59-A6C34878D82A}">
                    <a16:rowId xmlns="" xmlns:a16="http://schemas.microsoft.com/office/drawing/2014/main" val="10009"/>
                  </a:ext>
                </a:extLst>
              </a:tr>
              <a:tr h="110112">
                <a:tc>
                  <a:txBody>
                    <a:bodyPr/>
                    <a:lstStyle/>
                    <a:p>
                      <a:pPr algn="ctr" rtl="0" fontAlgn="t"/>
                      <a:r>
                        <a:rPr lang="en-US" sz="800" b="0" i="0" u="none" strike="noStrike" dirty="0">
                          <a:solidFill>
                            <a:srgbClr val="000000"/>
                          </a:solidFill>
                          <a:latin typeface="Comic Sans MS" pitchFamily="66" charset="0"/>
                        </a:rPr>
                        <a:t>10</a:t>
                      </a:r>
                    </a:p>
                  </a:txBody>
                  <a:tcPr marL="0" marR="0" marT="0" marB="0"/>
                </a:tc>
                <a:tc>
                  <a:txBody>
                    <a:bodyPr/>
                    <a:lstStyle/>
                    <a:p>
                      <a:pPr algn="l" rtl="0" fontAlgn="t"/>
                      <a:r>
                        <a:rPr lang="en-US" sz="800" b="0" i="0" u="none" strike="noStrike">
                          <a:solidFill>
                            <a:srgbClr val="000000"/>
                          </a:solidFill>
                          <a:latin typeface="Comic Sans MS" pitchFamily="66" charset="0"/>
                        </a:rPr>
                        <a:t>RS10, Sokoto </a:t>
                      </a:r>
                    </a:p>
                  </a:txBody>
                  <a:tcPr marL="0" marR="0" marT="0" marB="0"/>
                </a:tc>
                <a:tc>
                  <a:txBody>
                    <a:bodyPr/>
                    <a:lstStyle/>
                    <a:p>
                      <a:pPr algn="ctr" fontAlgn="ctr"/>
                      <a:r>
                        <a:rPr lang="en-GB" sz="800" b="0" i="0" u="none" strike="noStrike" dirty="0">
                          <a:solidFill>
                            <a:srgbClr val="000000"/>
                          </a:solidFill>
                          <a:effectLst/>
                          <a:latin typeface="Comic Sans MS" panose="030F0702030302020204" pitchFamily="66" charset="0"/>
                        </a:rPr>
                        <a:t>869</a:t>
                      </a:r>
                    </a:p>
                  </a:txBody>
                  <a:tcPr marL="0" marR="0" marT="0" marB="0" anchor="ctr"/>
                </a:tc>
                <a:tc>
                  <a:txBody>
                    <a:bodyPr/>
                    <a:lstStyle/>
                    <a:p>
                      <a:pPr algn="ctr" fontAlgn="ctr"/>
                      <a:r>
                        <a:rPr lang="en-US" sz="800" b="0" i="0" u="none" strike="noStrike" dirty="0">
                          <a:solidFill>
                            <a:srgbClr val="000000"/>
                          </a:solidFill>
                          <a:effectLst/>
                          <a:latin typeface="Comic Sans MS"/>
                        </a:rPr>
                        <a:t>579</a:t>
                      </a:r>
                    </a:p>
                  </a:txBody>
                  <a:tcPr marL="9525" marR="9525" marT="9525" marB="0" anchor="ctr"/>
                </a:tc>
                <a:extLst>
                  <a:ext uri="{0D108BD9-81ED-4DB2-BD59-A6C34878D82A}">
                    <a16:rowId xmlns="" xmlns:a16="http://schemas.microsoft.com/office/drawing/2014/main" val="10010"/>
                  </a:ext>
                </a:extLst>
              </a:tr>
              <a:tr h="110112">
                <a:tc>
                  <a:txBody>
                    <a:bodyPr/>
                    <a:lstStyle/>
                    <a:p>
                      <a:pPr algn="ctr" rtl="0" fontAlgn="t"/>
                      <a:r>
                        <a:rPr lang="en-US" sz="800" b="0" i="0" u="none" strike="noStrike" dirty="0">
                          <a:solidFill>
                            <a:srgbClr val="000000"/>
                          </a:solidFill>
                          <a:latin typeface="Comic Sans MS" pitchFamily="66" charset="0"/>
                        </a:rPr>
                        <a:t>11</a:t>
                      </a:r>
                    </a:p>
                  </a:txBody>
                  <a:tcPr marL="0" marR="0" marT="0" marB="0"/>
                </a:tc>
                <a:tc>
                  <a:txBody>
                    <a:bodyPr/>
                    <a:lstStyle/>
                    <a:p>
                      <a:pPr algn="l" rtl="0" fontAlgn="t"/>
                      <a:r>
                        <a:rPr lang="en-US" sz="800" b="0" i="0" u="none" strike="noStrike">
                          <a:solidFill>
                            <a:srgbClr val="000000"/>
                          </a:solidFill>
                          <a:latin typeface="Comic Sans MS" pitchFamily="66" charset="0"/>
                        </a:rPr>
                        <a:t>RS11, Osogbo </a:t>
                      </a:r>
                    </a:p>
                  </a:txBody>
                  <a:tcPr marL="0" marR="0" marT="0" marB="0"/>
                </a:tc>
                <a:tc>
                  <a:txBody>
                    <a:bodyPr/>
                    <a:lstStyle/>
                    <a:p>
                      <a:pPr algn="ctr" fontAlgn="ctr"/>
                      <a:r>
                        <a:rPr lang="en-GB" sz="800" b="0" i="0" u="none" strike="noStrike" dirty="0">
                          <a:solidFill>
                            <a:srgbClr val="000000"/>
                          </a:solidFill>
                          <a:effectLst/>
                          <a:latin typeface="Comic Sans MS" panose="030F0702030302020204" pitchFamily="66" charset="0"/>
                        </a:rPr>
                        <a:t>2,474</a:t>
                      </a:r>
                    </a:p>
                  </a:txBody>
                  <a:tcPr marL="0" marR="0" marT="0" marB="0" anchor="ctr"/>
                </a:tc>
                <a:tc>
                  <a:txBody>
                    <a:bodyPr/>
                    <a:lstStyle/>
                    <a:p>
                      <a:pPr algn="ctr" fontAlgn="ctr"/>
                      <a:r>
                        <a:rPr lang="en-US" sz="800" b="0" i="0" u="none" strike="noStrike" dirty="0">
                          <a:solidFill>
                            <a:srgbClr val="000000"/>
                          </a:solidFill>
                          <a:effectLst/>
                          <a:latin typeface="Comic Sans MS"/>
                        </a:rPr>
                        <a:t>1,537</a:t>
                      </a:r>
                    </a:p>
                  </a:txBody>
                  <a:tcPr marL="9525" marR="9525" marT="9525" marB="0" anchor="ctr"/>
                </a:tc>
                <a:extLst>
                  <a:ext uri="{0D108BD9-81ED-4DB2-BD59-A6C34878D82A}">
                    <a16:rowId xmlns="" xmlns:a16="http://schemas.microsoft.com/office/drawing/2014/main" val="10011"/>
                  </a:ext>
                </a:extLst>
              </a:tr>
              <a:tr h="110112">
                <a:tc>
                  <a:txBody>
                    <a:bodyPr/>
                    <a:lstStyle/>
                    <a:p>
                      <a:pPr algn="ctr" rtl="0" fontAlgn="t"/>
                      <a:r>
                        <a:rPr lang="en-US" sz="800" b="0" i="0" u="none" strike="noStrike" dirty="0">
                          <a:solidFill>
                            <a:srgbClr val="000000"/>
                          </a:solidFill>
                          <a:latin typeface="Comic Sans MS" pitchFamily="66" charset="0"/>
                        </a:rPr>
                        <a:t>12</a:t>
                      </a:r>
                    </a:p>
                  </a:txBody>
                  <a:tcPr marL="0" marR="0" marT="0" marB="0"/>
                </a:tc>
                <a:tc>
                  <a:txBody>
                    <a:bodyPr/>
                    <a:lstStyle/>
                    <a:p>
                      <a:pPr algn="l" rtl="0" fontAlgn="t"/>
                      <a:r>
                        <a:rPr lang="en-US" sz="800" b="0" i="0" u="none" strike="noStrike" dirty="0">
                          <a:solidFill>
                            <a:srgbClr val="000000"/>
                          </a:solidFill>
                          <a:latin typeface="Comic Sans MS" pitchFamily="66" charset="0"/>
                        </a:rPr>
                        <a:t>RS12 Bauchi </a:t>
                      </a:r>
                    </a:p>
                  </a:txBody>
                  <a:tcPr marL="0" marR="0" marT="0" marB="0"/>
                </a:tc>
                <a:tc>
                  <a:txBody>
                    <a:bodyPr/>
                    <a:lstStyle/>
                    <a:p>
                      <a:pPr algn="ctr" fontAlgn="ctr"/>
                      <a:r>
                        <a:rPr lang="en-GB" sz="800" b="0" i="0" u="none" strike="noStrike" dirty="0">
                          <a:solidFill>
                            <a:srgbClr val="000000"/>
                          </a:solidFill>
                          <a:effectLst/>
                          <a:latin typeface="Comic Sans MS" panose="030F0702030302020204" pitchFamily="66" charset="0"/>
                        </a:rPr>
                        <a:t>1,086</a:t>
                      </a:r>
                    </a:p>
                  </a:txBody>
                  <a:tcPr marL="0" marR="0" marT="0" marB="0" anchor="ctr"/>
                </a:tc>
                <a:tc>
                  <a:txBody>
                    <a:bodyPr/>
                    <a:lstStyle/>
                    <a:p>
                      <a:pPr algn="ctr" fontAlgn="ctr"/>
                      <a:r>
                        <a:rPr lang="en-US" sz="800" b="0" i="0" u="none" strike="noStrike" dirty="0">
                          <a:solidFill>
                            <a:srgbClr val="000000"/>
                          </a:solidFill>
                          <a:effectLst/>
                          <a:latin typeface="Comic Sans MS"/>
                        </a:rPr>
                        <a:t>707</a:t>
                      </a:r>
                    </a:p>
                  </a:txBody>
                  <a:tcPr marL="9525" marR="9525" marT="9525" marB="0" anchor="ctr"/>
                </a:tc>
                <a:extLst>
                  <a:ext uri="{0D108BD9-81ED-4DB2-BD59-A6C34878D82A}">
                    <a16:rowId xmlns="" xmlns:a16="http://schemas.microsoft.com/office/drawing/2014/main" val="10012"/>
                  </a:ext>
                </a:extLst>
              </a:tr>
              <a:tr h="482571">
                <a:tc>
                  <a:txBody>
                    <a:bodyPr/>
                    <a:lstStyle/>
                    <a:p>
                      <a:pPr algn="ctr" rtl="0" fontAlgn="t"/>
                      <a:r>
                        <a:rPr lang="en-US" sz="800" b="0" i="0" u="none" strike="noStrike">
                          <a:solidFill>
                            <a:srgbClr val="000000"/>
                          </a:solidFill>
                          <a:latin typeface="Comic Sans MS" pitchFamily="66" charset="0"/>
                        </a:rPr>
                        <a:t> </a:t>
                      </a:r>
                    </a:p>
                  </a:txBody>
                  <a:tcPr marL="0" marR="0" marT="0" marB="0"/>
                </a:tc>
                <a:tc>
                  <a:txBody>
                    <a:bodyPr/>
                    <a:lstStyle/>
                    <a:p>
                      <a:pPr algn="l" rtl="0" fontAlgn="t"/>
                      <a:r>
                        <a:rPr lang="en-US" sz="800" b="1" i="0" u="none" strike="noStrike" dirty="0" smtClean="0">
                          <a:solidFill>
                            <a:srgbClr val="000000"/>
                          </a:solidFill>
                          <a:latin typeface="Comic Sans MS" pitchFamily="66" charset="0"/>
                        </a:rPr>
                        <a:t> </a:t>
                      </a:r>
                    </a:p>
                    <a:p>
                      <a:pPr algn="l" rtl="0" fontAlgn="t"/>
                      <a:endParaRPr lang="en-US" sz="800" b="1" i="0" u="none" strike="noStrike" dirty="0" smtClean="0">
                        <a:solidFill>
                          <a:srgbClr val="000000"/>
                        </a:solidFill>
                        <a:latin typeface="Comic Sans MS" pitchFamily="66" charset="0"/>
                      </a:endParaRPr>
                    </a:p>
                    <a:p>
                      <a:pPr algn="l" rtl="0" fontAlgn="t"/>
                      <a:r>
                        <a:rPr lang="en-US" sz="800" b="1" i="0" u="none" strike="noStrike" dirty="0" smtClean="0">
                          <a:solidFill>
                            <a:srgbClr val="000000"/>
                          </a:solidFill>
                          <a:latin typeface="Comic Sans MS" pitchFamily="66" charset="0"/>
                        </a:rPr>
                        <a:t>TOTAL </a:t>
                      </a:r>
                      <a:endParaRPr lang="en-US" sz="800" b="1" i="0" u="none" strike="noStrike" dirty="0">
                        <a:solidFill>
                          <a:srgbClr val="000000"/>
                        </a:solidFill>
                        <a:latin typeface="Comic Sans MS" pitchFamily="66" charset="0"/>
                      </a:endParaRPr>
                    </a:p>
                  </a:txBody>
                  <a:tcPr marL="0" marR="0" marT="0" marB="0"/>
                </a:tc>
                <a:tc>
                  <a:txBody>
                    <a:bodyPr/>
                    <a:lstStyle/>
                    <a:p>
                      <a:pPr marL="0" marR="0" algn="ctr">
                        <a:lnSpc>
                          <a:spcPct val="115000"/>
                        </a:lnSpc>
                        <a:spcBef>
                          <a:spcPts val="0"/>
                        </a:spcBef>
                        <a:spcAft>
                          <a:spcPts val="0"/>
                        </a:spcAft>
                      </a:pPr>
                      <a:r>
                        <a:rPr lang="en-GB" sz="800" b="1" dirty="0" smtClean="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22,261</a:t>
                      </a:r>
                      <a:endParaRPr lang="en-GB" sz="8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fontAlgn="ctr"/>
                      <a:r>
                        <a:rPr lang="en-US" sz="800" b="1" i="0" u="none" strike="noStrike" dirty="0">
                          <a:solidFill>
                            <a:srgbClr val="000000"/>
                          </a:solidFill>
                          <a:effectLst/>
                          <a:latin typeface="Comic Sans MS"/>
                        </a:rPr>
                        <a:t>13,647</a:t>
                      </a:r>
                    </a:p>
                  </a:txBody>
                  <a:tcPr marL="9525" marR="9525" marT="9525" marB="0" anchor="ctr"/>
                </a:tc>
                <a:extLst>
                  <a:ext uri="{0D108BD9-81ED-4DB2-BD59-A6C34878D82A}">
                    <a16:rowId xmlns="" xmlns:a16="http://schemas.microsoft.com/office/drawing/2014/main" val="10013"/>
                  </a:ext>
                </a:extLst>
              </a:tr>
            </a:tbl>
          </a:graphicData>
        </a:graphic>
      </p:graphicFrame>
      <p:sp>
        <p:nvSpPr>
          <p:cNvPr id="11" name="TextBox 10"/>
          <p:cNvSpPr txBox="1"/>
          <p:nvPr/>
        </p:nvSpPr>
        <p:spPr>
          <a:xfrm>
            <a:off x="773289" y="3748406"/>
            <a:ext cx="3429000" cy="461665"/>
          </a:xfrm>
          <a:prstGeom prst="rect">
            <a:avLst/>
          </a:prstGeom>
          <a:noFill/>
        </p:spPr>
        <p:txBody>
          <a:bodyPr wrap="square" rtlCol="0">
            <a:spAutoFit/>
          </a:bodyPr>
          <a:lstStyle/>
          <a:p>
            <a:r>
              <a:rPr lang="en-US" sz="1200" b="1" dirty="0">
                <a:latin typeface="Comic Sans MS" pitchFamily="66" charset="0"/>
              </a:rPr>
              <a:t>Table 2: </a:t>
            </a:r>
            <a:r>
              <a:rPr lang="en-GB" sz="1200" dirty="0">
                <a:latin typeface="Comic Sans MS" pitchFamily="66" charset="0"/>
              </a:rPr>
              <a:t>Total War on Critical offences	</a:t>
            </a:r>
            <a:r>
              <a:rPr lang="en-US" sz="1200" dirty="0">
                <a:latin typeface="Comic Sans MS" pitchFamily="66" charset="0"/>
              </a:rPr>
              <a:t> </a:t>
            </a:r>
          </a:p>
        </p:txBody>
      </p:sp>
      <p:sp>
        <p:nvSpPr>
          <p:cNvPr id="15" name="TextBox 14"/>
          <p:cNvSpPr txBox="1"/>
          <p:nvPr/>
        </p:nvSpPr>
        <p:spPr>
          <a:xfrm>
            <a:off x="784578" y="6318544"/>
            <a:ext cx="4114800" cy="276999"/>
          </a:xfrm>
          <a:prstGeom prst="rect">
            <a:avLst/>
          </a:prstGeom>
          <a:noFill/>
        </p:spPr>
        <p:txBody>
          <a:bodyPr wrap="square" rtlCol="0">
            <a:spAutoFit/>
          </a:bodyPr>
          <a:lstStyle/>
          <a:p>
            <a:r>
              <a:rPr lang="en-US" sz="1200" b="1" dirty="0">
                <a:latin typeface="Comic Sans MS" pitchFamily="66" charset="0"/>
              </a:rPr>
              <a:t>Chart 1:Chart Illustrating War on Critical Offences </a:t>
            </a:r>
          </a:p>
        </p:txBody>
      </p:sp>
      <p:sp>
        <p:nvSpPr>
          <p:cNvPr id="25" name="Footer Placeholder 24"/>
          <p:cNvSpPr>
            <a:spLocks noGrp="1"/>
          </p:cNvSpPr>
          <p:nvPr>
            <p:ph type="ftr" sz="quarter" idx="11"/>
          </p:nvPr>
        </p:nvSpPr>
        <p:spPr/>
        <p:txBody>
          <a:bodyPr/>
          <a:lstStyle/>
          <a:p>
            <a:r>
              <a:rPr lang="en-US"/>
              <a:t>FRSC Statistical Digest</a:t>
            </a:r>
          </a:p>
        </p:txBody>
      </p:sp>
      <p:sp>
        <p:nvSpPr>
          <p:cNvPr id="24" name="Slide Number Placeholder 23"/>
          <p:cNvSpPr>
            <a:spLocks noGrp="1"/>
          </p:cNvSpPr>
          <p:nvPr>
            <p:ph type="sldNum" sz="quarter" idx="12"/>
          </p:nvPr>
        </p:nvSpPr>
        <p:spPr/>
        <p:txBody>
          <a:bodyPr/>
          <a:lstStyle/>
          <a:p>
            <a:fld id="{E3F61258-AD20-49F9-B190-9552A83199C4}" type="slidenum">
              <a:rPr lang="en-US" smtClean="0"/>
              <a:pPr/>
              <a:t>5</a:t>
            </a:fld>
            <a:endParaRPr lang="en-US"/>
          </a:p>
        </p:txBody>
      </p:sp>
      <p:pic>
        <p:nvPicPr>
          <p:cNvPr id="21"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graphicFrame>
        <p:nvGraphicFramePr>
          <p:cNvPr id="5" name="Table 4"/>
          <p:cNvGraphicFramePr>
            <a:graphicFrameLocks noGrp="1"/>
          </p:cNvGraphicFramePr>
          <p:nvPr>
            <p:extLst>
              <p:ext uri="{D42A27DB-BD31-4B8C-83A1-F6EECF244321}">
                <p14:modId xmlns:p14="http://schemas.microsoft.com/office/powerpoint/2010/main" val="2633133006"/>
              </p:ext>
            </p:extLst>
          </p:nvPr>
        </p:nvGraphicFramePr>
        <p:xfrm>
          <a:off x="904875" y="688034"/>
          <a:ext cx="4953000" cy="3112675"/>
        </p:xfrm>
        <a:graphic>
          <a:graphicData uri="http://schemas.openxmlformats.org/drawingml/2006/table">
            <a:tbl>
              <a:tblPr firstRow="1" firstCol="1" bandRow="1">
                <a:tableStyleId>{5C22544A-7EE6-4342-B048-85BDC9FD1C3A}</a:tableStyleId>
              </a:tblPr>
              <a:tblGrid>
                <a:gridCol w="259960">
                  <a:extLst>
                    <a:ext uri="{9D8B030D-6E8A-4147-A177-3AD203B41FA5}">
                      <a16:colId xmlns="" xmlns:a16="http://schemas.microsoft.com/office/drawing/2014/main" val="1142709370"/>
                    </a:ext>
                  </a:extLst>
                </a:gridCol>
                <a:gridCol w="719363">
                  <a:extLst>
                    <a:ext uri="{9D8B030D-6E8A-4147-A177-3AD203B41FA5}">
                      <a16:colId xmlns="" xmlns:a16="http://schemas.microsoft.com/office/drawing/2014/main" val="1777807471"/>
                    </a:ext>
                  </a:extLst>
                </a:gridCol>
                <a:gridCol w="630402">
                  <a:extLst>
                    <a:ext uri="{9D8B030D-6E8A-4147-A177-3AD203B41FA5}">
                      <a16:colId xmlns="" xmlns:a16="http://schemas.microsoft.com/office/drawing/2014/main" val="849216711"/>
                    </a:ext>
                  </a:extLst>
                </a:gridCol>
                <a:gridCol w="457200">
                  <a:extLst>
                    <a:ext uri="{9D8B030D-6E8A-4147-A177-3AD203B41FA5}">
                      <a16:colId xmlns="" xmlns:a16="http://schemas.microsoft.com/office/drawing/2014/main" val="2961377185"/>
                    </a:ext>
                  </a:extLst>
                </a:gridCol>
                <a:gridCol w="609600">
                  <a:extLst>
                    <a:ext uri="{9D8B030D-6E8A-4147-A177-3AD203B41FA5}">
                      <a16:colId xmlns="" xmlns:a16="http://schemas.microsoft.com/office/drawing/2014/main" val="425090095"/>
                    </a:ext>
                  </a:extLst>
                </a:gridCol>
                <a:gridCol w="609600">
                  <a:extLst>
                    <a:ext uri="{9D8B030D-6E8A-4147-A177-3AD203B41FA5}">
                      <a16:colId xmlns="" xmlns:a16="http://schemas.microsoft.com/office/drawing/2014/main" val="2366941485"/>
                    </a:ext>
                  </a:extLst>
                </a:gridCol>
                <a:gridCol w="762000">
                  <a:extLst>
                    <a:ext uri="{9D8B030D-6E8A-4147-A177-3AD203B41FA5}">
                      <a16:colId xmlns="" xmlns:a16="http://schemas.microsoft.com/office/drawing/2014/main" val="2012453652"/>
                    </a:ext>
                  </a:extLst>
                </a:gridCol>
                <a:gridCol w="904875">
                  <a:extLst>
                    <a:ext uri="{9D8B030D-6E8A-4147-A177-3AD203B41FA5}">
                      <a16:colId xmlns="" xmlns:a16="http://schemas.microsoft.com/office/drawing/2014/main" val="3720204815"/>
                    </a:ext>
                  </a:extLst>
                </a:gridCol>
              </a:tblGrid>
              <a:tr h="448723">
                <a:tc>
                  <a:txBody>
                    <a:bodyPr/>
                    <a:lstStyle/>
                    <a:p>
                      <a:pPr marL="0" marR="0" algn="ctr">
                        <a:lnSpc>
                          <a:spcPct val="115000"/>
                        </a:lnSpc>
                        <a:spcBef>
                          <a:spcPts val="0"/>
                        </a:spcBef>
                        <a:spcAft>
                          <a:spcPts val="1000"/>
                        </a:spcAft>
                      </a:pPr>
                      <a:r>
                        <a:rPr lang="en-GB" sz="800" dirty="0">
                          <a:effectLst/>
                          <a:latin typeface="Comic Sans MS" panose="030F0702030302020204" pitchFamily="66" charset="0"/>
                        </a:rPr>
                        <a:t>S/N</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1000"/>
                        </a:spcAft>
                      </a:pPr>
                      <a:r>
                        <a:rPr lang="en-GB" sz="800" dirty="0">
                          <a:effectLst/>
                          <a:latin typeface="Comic Sans MS" panose="030F0702030302020204" pitchFamily="66" charset="0"/>
                        </a:rPr>
                        <a:t>ZONE</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1000"/>
                        </a:spcAft>
                      </a:pPr>
                      <a:r>
                        <a:rPr lang="en-GB" sz="800" dirty="0">
                          <a:effectLst/>
                          <a:latin typeface="Comic Sans MS" panose="030F0702030302020204" pitchFamily="66" charset="0"/>
                        </a:rPr>
                        <a:t>ZONAL CMDS</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1000"/>
                        </a:spcAft>
                      </a:pP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1000"/>
                        </a:spcAft>
                      </a:pPr>
                      <a:r>
                        <a:rPr lang="en-GB" sz="800" dirty="0">
                          <a:effectLst/>
                          <a:latin typeface="Comic Sans MS" panose="030F0702030302020204" pitchFamily="66" charset="0"/>
                        </a:rPr>
                        <a:t>SECTOR CMDS</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1000"/>
                        </a:spcAft>
                      </a:pPr>
                      <a:r>
                        <a:rPr lang="en-GB" sz="800" dirty="0">
                          <a:effectLst/>
                          <a:latin typeface="Comic Sans MS" panose="030F0702030302020204" pitchFamily="66" charset="0"/>
                        </a:rPr>
                        <a:t>UNIT CMDS</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1000"/>
                        </a:spcAft>
                      </a:pPr>
                      <a:r>
                        <a:rPr lang="en-GB" sz="800" dirty="0">
                          <a:effectLst/>
                          <a:latin typeface="Comic Sans MS" panose="030F0702030302020204" pitchFamily="66" charset="0"/>
                        </a:rPr>
                        <a:t>OUTPOSTS</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1000"/>
                        </a:spcAft>
                      </a:pPr>
                      <a:r>
                        <a:rPr lang="en-GB" sz="800" dirty="0">
                          <a:effectLst/>
                          <a:latin typeface="Comic Sans MS" panose="030F0702030302020204" pitchFamily="66" charset="0"/>
                        </a:rPr>
                        <a:t>TOTAL FORMATIONS</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2254429554"/>
                  </a:ext>
                </a:extLst>
              </a:tr>
              <a:tr h="107443">
                <a:tc>
                  <a:txBody>
                    <a:bodyPr/>
                    <a:lstStyle/>
                    <a:p>
                      <a:pPr marL="0" marR="0" algn="ctr">
                        <a:lnSpc>
                          <a:spcPct val="115000"/>
                        </a:lnSpc>
                        <a:spcBef>
                          <a:spcPts val="0"/>
                        </a:spcBef>
                        <a:spcAft>
                          <a:spcPts val="1000"/>
                        </a:spcAft>
                      </a:pPr>
                      <a:r>
                        <a:rPr lang="en-GB" sz="800" dirty="0">
                          <a:effectLst/>
                          <a:latin typeface="Comic Sans MS" panose="030F0702030302020204" pitchFamily="66" charset="0"/>
                        </a:rPr>
                        <a:t>1</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1000"/>
                        </a:spcAft>
                      </a:pPr>
                      <a:r>
                        <a:rPr lang="en-GB" sz="800" dirty="0">
                          <a:effectLst/>
                          <a:latin typeface="Comic Sans MS" panose="030F0702030302020204" pitchFamily="66" charset="0"/>
                        </a:rPr>
                        <a:t>RSHQ</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GB" sz="800" b="1" i="0" u="none" strike="noStrike">
                          <a:solidFill>
                            <a:srgbClr val="000000"/>
                          </a:solidFill>
                          <a:effectLst/>
                          <a:latin typeface="Comic Sans MS"/>
                        </a:rPr>
                        <a:t>-</a:t>
                      </a:r>
                    </a:p>
                  </a:txBody>
                  <a:tcPr marL="9525" marR="9525" marT="9525" marB="0" anchor="ctr"/>
                </a:tc>
                <a:tc>
                  <a:txBody>
                    <a:bodyPr/>
                    <a:lstStyle/>
                    <a:p>
                      <a:pPr algn="ctr" fontAlgn="ctr"/>
                      <a:r>
                        <a:rPr lang="en-GB" sz="800" b="1" i="0" u="none" strike="noStrike">
                          <a:solidFill>
                            <a:srgbClr val="000000"/>
                          </a:solidFill>
                          <a:effectLst/>
                          <a:latin typeface="Comic Sans MS"/>
                        </a:rPr>
                        <a:t>-</a:t>
                      </a:r>
                    </a:p>
                  </a:txBody>
                  <a:tcPr marL="9525" marR="9525" marT="9525" marB="0" anchor="ctr"/>
                </a:tc>
                <a:tc>
                  <a:txBody>
                    <a:bodyPr/>
                    <a:lstStyle/>
                    <a:p>
                      <a:pPr algn="ctr" fontAlgn="ctr"/>
                      <a:r>
                        <a:rPr lang="en-GB" sz="800" b="1" i="0" u="none" strike="noStrike">
                          <a:solidFill>
                            <a:srgbClr val="000000"/>
                          </a:solidFill>
                          <a:effectLst/>
                          <a:latin typeface="Comic Sans MS"/>
                        </a:rPr>
                        <a:t>-</a:t>
                      </a:r>
                    </a:p>
                  </a:txBody>
                  <a:tcPr marL="9525" marR="9525" marT="9525" marB="0" anchor="ctr"/>
                </a:tc>
                <a:tc>
                  <a:txBody>
                    <a:bodyPr/>
                    <a:lstStyle/>
                    <a:p>
                      <a:pPr algn="ctr" fontAlgn="ctr"/>
                      <a:r>
                        <a:rPr lang="en-GB" sz="800" b="1" i="0" u="none" strike="noStrike">
                          <a:solidFill>
                            <a:srgbClr val="000000"/>
                          </a:solidFill>
                          <a:effectLst/>
                          <a:latin typeface="Comic Sans MS"/>
                        </a:rPr>
                        <a:t>1</a:t>
                      </a:r>
                    </a:p>
                  </a:txBody>
                  <a:tcPr marL="9525" marR="9525" marT="9525" marB="0" anchor="ctr"/>
                </a:tc>
                <a:tc>
                  <a:txBody>
                    <a:bodyPr/>
                    <a:lstStyle/>
                    <a:p>
                      <a:pPr algn="ctr" fontAlgn="ctr"/>
                      <a:r>
                        <a:rPr lang="en-GB" sz="800" b="1" i="0" u="none" strike="noStrike">
                          <a:solidFill>
                            <a:srgbClr val="000000"/>
                          </a:solidFill>
                          <a:effectLst/>
                          <a:latin typeface="Comic Sans MS"/>
                        </a:rPr>
                        <a:t>1</a:t>
                      </a:r>
                    </a:p>
                  </a:txBody>
                  <a:tcPr marL="9525" marR="9525" marT="9525" marB="0" anchor="ctr"/>
                </a:tc>
                <a:tc>
                  <a:txBody>
                    <a:bodyPr/>
                    <a:lstStyle/>
                    <a:p>
                      <a:pPr algn="ctr" fontAlgn="ctr"/>
                      <a:r>
                        <a:rPr lang="en-GB" sz="800" b="1" i="0" u="none" strike="noStrike">
                          <a:solidFill>
                            <a:srgbClr val="000000"/>
                          </a:solidFill>
                          <a:effectLst/>
                          <a:latin typeface="Comic Sans MS"/>
                        </a:rPr>
                        <a:t>2</a:t>
                      </a:r>
                    </a:p>
                  </a:txBody>
                  <a:tcPr marL="9525" marR="9525" marT="9525" marB="0" anchor="ctr"/>
                </a:tc>
                <a:extLst>
                  <a:ext uri="{0D108BD9-81ED-4DB2-BD59-A6C34878D82A}">
                    <a16:rowId xmlns="" xmlns:a16="http://schemas.microsoft.com/office/drawing/2014/main" val="708882704"/>
                  </a:ext>
                </a:extLst>
              </a:tr>
              <a:tr h="107443">
                <a:tc>
                  <a:txBody>
                    <a:bodyPr/>
                    <a:lstStyle/>
                    <a:p>
                      <a:pPr marL="0" marR="0" algn="ctr">
                        <a:lnSpc>
                          <a:spcPct val="115000"/>
                        </a:lnSpc>
                        <a:spcBef>
                          <a:spcPts val="0"/>
                        </a:spcBef>
                        <a:spcAft>
                          <a:spcPts val="1000"/>
                        </a:spcAft>
                      </a:pPr>
                      <a:r>
                        <a:rPr lang="en-GB" sz="800" dirty="0">
                          <a:effectLst/>
                          <a:latin typeface="Comic Sans MS" panose="030F0702030302020204" pitchFamily="66" charset="0"/>
                        </a:rPr>
                        <a:t>2.</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1000"/>
                        </a:spcAft>
                      </a:pPr>
                      <a:r>
                        <a:rPr lang="en-GB" sz="800" dirty="0">
                          <a:effectLst/>
                          <a:latin typeface="Comic Sans MS" panose="030F0702030302020204" pitchFamily="66" charset="0"/>
                        </a:rPr>
                        <a:t>RS1, Kaduna</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GB" sz="800" b="1" i="0" u="none" strike="noStrike">
                          <a:solidFill>
                            <a:srgbClr val="000000"/>
                          </a:solidFill>
                          <a:effectLst/>
                          <a:latin typeface="Comic Sans MS"/>
                        </a:rPr>
                        <a:t>1</a:t>
                      </a:r>
                    </a:p>
                  </a:txBody>
                  <a:tcPr marL="9525" marR="9525" marT="9525" marB="0" anchor="ctr"/>
                </a:tc>
                <a:tc>
                  <a:txBody>
                    <a:bodyPr/>
                    <a:lstStyle/>
                    <a:p>
                      <a:pPr algn="ctr" fontAlgn="ctr"/>
                      <a:r>
                        <a:rPr lang="en-GB" sz="800" b="1" i="0" u="none" strike="noStrike">
                          <a:solidFill>
                            <a:srgbClr val="000000"/>
                          </a:solidFill>
                          <a:effectLst/>
                          <a:latin typeface="Comic Sans MS"/>
                        </a:rPr>
                        <a:t>4</a:t>
                      </a:r>
                    </a:p>
                  </a:txBody>
                  <a:tcPr marL="9525" marR="9525" marT="9525" marB="0" anchor="ctr"/>
                </a:tc>
                <a:tc>
                  <a:txBody>
                    <a:bodyPr/>
                    <a:lstStyle/>
                    <a:p>
                      <a:pPr algn="ctr" fontAlgn="ctr"/>
                      <a:r>
                        <a:rPr lang="en-GB" sz="800" b="1" i="0" u="none" strike="noStrike">
                          <a:solidFill>
                            <a:srgbClr val="000000"/>
                          </a:solidFill>
                          <a:effectLst/>
                          <a:latin typeface="Comic Sans MS"/>
                        </a:rPr>
                        <a:t>3</a:t>
                      </a:r>
                    </a:p>
                  </a:txBody>
                  <a:tcPr marL="9525" marR="9525" marT="9525" marB="0" anchor="ctr"/>
                </a:tc>
                <a:tc>
                  <a:txBody>
                    <a:bodyPr/>
                    <a:lstStyle/>
                    <a:p>
                      <a:pPr algn="ctr" fontAlgn="ctr"/>
                      <a:r>
                        <a:rPr lang="en-GB" sz="800" b="1" i="0" u="none" strike="noStrike">
                          <a:solidFill>
                            <a:srgbClr val="000000"/>
                          </a:solidFill>
                          <a:effectLst/>
                          <a:latin typeface="Comic Sans MS"/>
                        </a:rPr>
                        <a:t>36</a:t>
                      </a:r>
                    </a:p>
                  </a:txBody>
                  <a:tcPr marL="9525" marR="9525" marT="9525" marB="0" anchor="ctr"/>
                </a:tc>
                <a:tc>
                  <a:txBody>
                    <a:bodyPr/>
                    <a:lstStyle/>
                    <a:p>
                      <a:pPr algn="ctr" fontAlgn="ctr"/>
                      <a:r>
                        <a:rPr lang="en-GB" sz="800" b="1" i="0" u="none" strike="noStrike">
                          <a:solidFill>
                            <a:srgbClr val="000000"/>
                          </a:solidFill>
                          <a:effectLst/>
                          <a:latin typeface="Comic Sans MS"/>
                        </a:rPr>
                        <a:t>16</a:t>
                      </a:r>
                    </a:p>
                  </a:txBody>
                  <a:tcPr marL="9525" marR="9525" marT="9525" marB="0" anchor="ctr"/>
                </a:tc>
                <a:tc>
                  <a:txBody>
                    <a:bodyPr/>
                    <a:lstStyle/>
                    <a:p>
                      <a:pPr algn="ctr" fontAlgn="ctr"/>
                      <a:r>
                        <a:rPr lang="en-GB" sz="800" b="1" i="0" u="none" strike="noStrike">
                          <a:solidFill>
                            <a:srgbClr val="000000"/>
                          </a:solidFill>
                          <a:effectLst/>
                          <a:latin typeface="Comic Sans MS"/>
                        </a:rPr>
                        <a:t>60</a:t>
                      </a:r>
                    </a:p>
                  </a:txBody>
                  <a:tcPr marL="9525" marR="9525" marT="9525" marB="0" anchor="ctr"/>
                </a:tc>
                <a:extLst>
                  <a:ext uri="{0D108BD9-81ED-4DB2-BD59-A6C34878D82A}">
                    <a16:rowId xmlns="" xmlns:a16="http://schemas.microsoft.com/office/drawing/2014/main" val="598391840"/>
                  </a:ext>
                </a:extLst>
              </a:tr>
              <a:tr h="107443">
                <a:tc>
                  <a:txBody>
                    <a:bodyPr/>
                    <a:lstStyle/>
                    <a:p>
                      <a:pPr marL="0" marR="0" algn="ctr">
                        <a:lnSpc>
                          <a:spcPct val="115000"/>
                        </a:lnSpc>
                        <a:spcBef>
                          <a:spcPts val="0"/>
                        </a:spcBef>
                        <a:spcAft>
                          <a:spcPts val="1000"/>
                        </a:spcAft>
                      </a:pPr>
                      <a:r>
                        <a:rPr lang="en-GB" sz="800" dirty="0">
                          <a:effectLst/>
                          <a:latin typeface="Comic Sans MS" panose="030F0702030302020204" pitchFamily="66" charset="0"/>
                        </a:rPr>
                        <a:t>2.</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1000"/>
                        </a:spcAft>
                      </a:pPr>
                      <a:r>
                        <a:rPr lang="en-GB" sz="800" dirty="0">
                          <a:effectLst/>
                          <a:latin typeface="Comic Sans MS" panose="030F0702030302020204" pitchFamily="66" charset="0"/>
                        </a:rPr>
                        <a:t>RS2, Lagos</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GB" sz="800" b="1" i="0" u="none" strike="noStrike">
                          <a:solidFill>
                            <a:srgbClr val="000000"/>
                          </a:solidFill>
                          <a:effectLst/>
                          <a:latin typeface="Comic Sans MS"/>
                        </a:rPr>
                        <a:t>1</a:t>
                      </a:r>
                    </a:p>
                  </a:txBody>
                  <a:tcPr marL="9525" marR="9525" marT="9525" marB="0" anchor="ctr"/>
                </a:tc>
                <a:tc>
                  <a:txBody>
                    <a:bodyPr/>
                    <a:lstStyle/>
                    <a:p>
                      <a:pPr algn="ctr" fontAlgn="ctr"/>
                      <a:r>
                        <a:rPr lang="en-GB" sz="800" b="1" i="0" u="none" strike="noStrike">
                          <a:solidFill>
                            <a:srgbClr val="000000"/>
                          </a:solidFill>
                          <a:effectLst/>
                          <a:latin typeface="Comic Sans MS"/>
                        </a:rPr>
                        <a:t>2</a:t>
                      </a:r>
                    </a:p>
                  </a:txBody>
                  <a:tcPr marL="9525" marR="9525" marT="9525" marB="0" anchor="ctr"/>
                </a:tc>
                <a:tc>
                  <a:txBody>
                    <a:bodyPr/>
                    <a:lstStyle/>
                    <a:p>
                      <a:pPr algn="ctr" fontAlgn="ctr"/>
                      <a:r>
                        <a:rPr lang="en-GB" sz="800" b="1" i="0" u="none" strike="noStrike">
                          <a:solidFill>
                            <a:srgbClr val="000000"/>
                          </a:solidFill>
                          <a:effectLst/>
                          <a:latin typeface="Comic Sans MS"/>
                        </a:rPr>
                        <a:t>4</a:t>
                      </a:r>
                    </a:p>
                  </a:txBody>
                  <a:tcPr marL="9525" marR="9525" marT="9525" marB="0" anchor="ctr"/>
                </a:tc>
                <a:tc>
                  <a:txBody>
                    <a:bodyPr/>
                    <a:lstStyle/>
                    <a:p>
                      <a:pPr algn="ctr" fontAlgn="ctr"/>
                      <a:r>
                        <a:rPr lang="en-GB" sz="800" b="1" i="0" u="none" strike="noStrike">
                          <a:solidFill>
                            <a:srgbClr val="000000"/>
                          </a:solidFill>
                          <a:effectLst/>
                          <a:latin typeface="Comic Sans MS"/>
                        </a:rPr>
                        <a:t>27</a:t>
                      </a:r>
                    </a:p>
                  </a:txBody>
                  <a:tcPr marL="9525" marR="9525" marT="9525" marB="0" anchor="ctr"/>
                </a:tc>
                <a:tc>
                  <a:txBody>
                    <a:bodyPr/>
                    <a:lstStyle/>
                    <a:p>
                      <a:pPr algn="ctr" fontAlgn="ctr"/>
                      <a:r>
                        <a:rPr lang="en-GB" sz="800" b="1" i="0" u="none" strike="noStrike">
                          <a:solidFill>
                            <a:srgbClr val="000000"/>
                          </a:solidFill>
                          <a:effectLst/>
                          <a:latin typeface="Comic Sans MS"/>
                        </a:rPr>
                        <a:t>12</a:t>
                      </a:r>
                    </a:p>
                  </a:txBody>
                  <a:tcPr marL="9525" marR="9525" marT="9525" marB="0" anchor="ctr"/>
                </a:tc>
                <a:tc>
                  <a:txBody>
                    <a:bodyPr/>
                    <a:lstStyle/>
                    <a:p>
                      <a:pPr algn="ctr" fontAlgn="ctr"/>
                      <a:r>
                        <a:rPr lang="en-GB" sz="800" b="1" i="0" u="none" strike="noStrike">
                          <a:solidFill>
                            <a:srgbClr val="000000"/>
                          </a:solidFill>
                          <a:effectLst/>
                          <a:latin typeface="Comic Sans MS"/>
                        </a:rPr>
                        <a:t>46</a:t>
                      </a:r>
                    </a:p>
                  </a:txBody>
                  <a:tcPr marL="9525" marR="9525" marT="9525" marB="0" anchor="ctr"/>
                </a:tc>
                <a:extLst>
                  <a:ext uri="{0D108BD9-81ED-4DB2-BD59-A6C34878D82A}">
                    <a16:rowId xmlns="" xmlns:a16="http://schemas.microsoft.com/office/drawing/2014/main" val="782568340"/>
                  </a:ext>
                </a:extLst>
              </a:tr>
              <a:tr h="107443">
                <a:tc>
                  <a:txBody>
                    <a:bodyPr/>
                    <a:lstStyle/>
                    <a:p>
                      <a:pPr marL="0" marR="0" algn="ctr">
                        <a:lnSpc>
                          <a:spcPct val="115000"/>
                        </a:lnSpc>
                        <a:spcBef>
                          <a:spcPts val="0"/>
                        </a:spcBef>
                        <a:spcAft>
                          <a:spcPts val="1000"/>
                        </a:spcAft>
                      </a:pPr>
                      <a:r>
                        <a:rPr lang="en-GB" sz="800" dirty="0">
                          <a:effectLst/>
                          <a:latin typeface="Comic Sans MS" panose="030F0702030302020204" pitchFamily="66" charset="0"/>
                        </a:rPr>
                        <a:t>3.</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1000"/>
                        </a:spcAft>
                      </a:pPr>
                      <a:r>
                        <a:rPr lang="en-GB" sz="800" dirty="0">
                          <a:effectLst/>
                          <a:latin typeface="Comic Sans MS" panose="030F0702030302020204" pitchFamily="66" charset="0"/>
                        </a:rPr>
                        <a:t>RS3, Yola</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GB" sz="800" b="1" i="0" u="none" strike="noStrike">
                          <a:solidFill>
                            <a:srgbClr val="000000"/>
                          </a:solidFill>
                          <a:effectLst/>
                          <a:latin typeface="Comic Sans MS"/>
                        </a:rPr>
                        <a:t>1</a:t>
                      </a:r>
                    </a:p>
                  </a:txBody>
                  <a:tcPr marL="9525" marR="9525" marT="9525" marB="0" anchor="ctr"/>
                </a:tc>
                <a:tc>
                  <a:txBody>
                    <a:bodyPr/>
                    <a:lstStyle/>
                    <a:p>
                      <a:pPr algn="ctr" fontAlgn="ctr"/>
                      <a:r>
                        <a:rPr lang="en-GB" sz="800" b="1" i="0" u="none" strike="noStrike">
                          <a:solidFill>
                            <a:srgbClr val="000000"/>
                          </a:solidFill>
                          <a:effectLst/>
                          <a:latin typeface="Comic Sans MS"/>
                        </a:rPr>
                        <a:t>3</a:t>
                      </a:r>
                    </a:p>
                  </a:txBody>
                  <a:tcPr marL="9525" marR="9525" marT="9525" marB="0" anchor="ctr"/>
                </a:tc>
                <a:tc>
                  <a:txBody>
                    <a:bodyPr/>
                    <a:lstStyle/>
                    <a:p>
                      <a:pPr algn="ctr" fontAlgn="ctr"/>
                      <a:r>
                        <a:rPr lang="en-GB" sz="800" b="1" i="0" u="none" strike="noStrike">
                          <a:solidFill>
                            <a:srgbClr val="000000"/>
                          </a:solidFill>
                          <a:effectLst/>
                          <a:latin typeface="Comic Sans MS"/>
                        </a:rPr>
                        <a:t>2</a:t>
                      </a:r>
                    </a:p>
                  </a:txBody>
                  <a:tcPr marL="9525" marR="9525" marT="9525" marB="0" anchor="ctr"/>
                </a:tc>
                <a:tc>
                  <a:txBody>
                    <a:bodyPr/>
                    <a:lstStyle/>
                    <a:p>
                      <a:pPr algn="ctr" fontAlgn="ctr"/>
                      <a:r>
                        <a:rPr lang="en-GB" sz="800" b="1" i="0" u="none" strike="noStrike">
                          <a:solidFill>
                            <a:srgbClr val="000000"/>
                          </a:solidFill>
                          <a:effectLst/>
                          <a:latin typeface="Comic Sans MS"/>
                        </a:rPr>
                        <a:t>15</a:t>
                      </a:r>
                    </a:p>
                  </a:txBody>
                  <a:tcPr marL="9525" marR="9525" marT="9525" marB="0" anchor="ctr"/>
                </a:tc>
                <a:tc>
                  <a:txBody>
                    <a:bodyPr/>
                    <a:lstStyle/>
                    <a:p>
                      <a:pPr algn="ctr" fontAlgn="ctr"/>
                      <a:r>
                        <a:rPr lang="en-GB" sz="800" b="1" i="0" u="none" strike="noStrike">
                          <a:solidFill>
                            <a:srgbClr val="000000"/>
                          </a:solidFill>
                          <a:effectLst/>
                          <a:latin typeface="Comic Sans MS"/>
                        </a:rPr>
                        <a:t>2</a:t>
                      </a:r>
                    </a:p>
                  </a:txBody>
                  <a:tcPr marL="9525" marR="9525" marT="9525" marB="0" anchor="ctr"/>
                </a:tc>
                <a:tc>
                  <a:txBody>
                    <a:bodyPr/>
                    <a:lstStyle/>
                    <a:p>
                      <a:pPr algn="ctr" fontAlgn="ctr"/>
                      <a:r>
                        <a:rPr lang="en-GB" sz="800" b="1" i="0" u="none" strike="noStrike">
                          <a:solidFill>
                            <a:srgbClr val="000000"/>
                          </a:solidFill>
                          <a:effectLst/>
                          <a:latin typeface="Comic Sans MS"/>
                        </a:rPr>
                        <a:t>23</a:t>
                      </a:r>
                    </a:p>
                  </a:txBody>
                  <a:tcPr marL="9525" marR="9525" marT="9525" marB="0" anchor="ctr"/>
                </a:tc>
                <a:extLst>
                  <a:ext uri="{0D108BD9-81ED-4DB2-BD59-A6C34878D82A}">
                    <a16:rowId xmlns="" xmlns:a16="http://schemas.microsoft.com/office/drawing/2014/main" val="3796125518"/>
                  </a:ext>
                </a:extLst>
              </a:tr>
              <a:tr h="107611">
                <a:tc>
                  <a:txBody>
                    <a:bodyPr/>
                    <a:lstStyle/>
                    <a:p>
                      <a:pPr marL="0" marR="0" algn="ctr">
                        <a:lnSpc>
                          <a:spcPct val="115000"/>
                        </a:lnSpc>
                        <a:spcBef>
                          <a:spcPts val="0"/>
                        </a:spcBef>
                        <a:spcAft>
                          <a:spcPts val="1000"/>
                        </a:spcAft>
                      </a:pPr>
                      <a:r>
                        <a:rPr lang="en-GB" sz="800" dirty="0">
                          <a:effectLst/>
                          <a:latin typeface="Comic Sans MS" panose="030F0702030302020204" pitchFamily="66" charset="0"/>
                        </a:rPr>
                        <a:t>4.</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1000"/>
                        </a:spcAft>
                      </a:pPr>
                      <a:r>
                        <a:rPr lang="en-GB" sz="800" dirty="0">
                          <a:effectLst/>
                          <a:latin typeface="Comic Sans MS" panose="030F0702030302020204" pitchFamily="66" charset="0"/>
                        </a:rPr>
                        <a:t>RS4, Jos</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GB" sz="800" b="1" i="0" u="none" strike="noStrike">
                          <a:solidFill>
                            <a:srgbClr val="000000"/>
                          </a:solidFill>
                          <a:effectLst/>
                          <a:latin typeface="Comic Sans MS"/>
                        </a:rPr>
                        <a:t>1</a:t>
                      </a:r>
                    </a:p>
                  </a:txBody>
                  <a:tcPr marL="9525" marR="9525" marT="9525" marB="0" anchor="ctr"/>
                </a:tc>
                <a:tc>
                  <a:txBody>
                    <a:bodyPr/>
                    <a:lstStyle/>
                    <a:p>
                      <a:pPr algn="ctr" fontAlgn="ctr"/>
                      <a:r>
                        <a:rPr lang="en-GB" sz="800" b="1" i="0" u="none" strike="noStrike">
                          <a:solidFill>
                            <a:srgbClr val="000000"/>
                          </a:solidFill>
                          <a:effectLst/>
                          <a:latin typeface="Comic Sans MS"/>
                        </a:rPr>
                        <a:t>3</a:t>
                      </a:r>
                    </a:p>
                  </a:txBody>
                  <a:tcPr marL="9525" marR="9525" marT="9525" marB="0" anchor="ctr"/>
                </a:tc>
                <a:tc>
                  <a:txBody>
                    <a:bodyPr/>
                    <a:lstStyle/>
                    <a:p>
                      <a:pPr algn="ctr" fontAlgn="ctr"/>
                      <a:r>
                        <a:rPr lang="en-GB" sz="800" b="1" i="0" u="none" strike="noStrike">
                          <a:solidFill>
                            <a:srgbClr val="000000"/>
                          </a:solidFill>
                          <a:effectLst/>
                          <a:latin typeface="Comic Sans MS"/>
                        </a:rPr>
                        <a:t>-</a:t>
                      </a:r>
                    </a:p>
                  </a:txBody>
                  <a:tcPr marL="9525" marR="9525" marT="9525" marB="0" anchor="ctr"/>
                </a:tc>
                <a:tc>
                  <a:txBody>
                    <a:bodyPr/>
                    <a:lstStyle/>
                    <a:p>
                      <a:pPr algn="ctr" fontAlgn="ctr"/>
                      <a:r>
                        <a:rPr lang="en-GB" sz="800" b="1" i="0" u="none" strike="noStrike">
                          <a:solidFill>
                            <a:srgbClr val="000000"/>
                          </a:solidFill>
                          <a:effectLst/>
                          <a:latin typeface="Comic Sans MS"/>
                        </a:rPr>
                        <a:t>26</a:t>
                      </a:r>
                    </a:p>
                  </a:txBody>
                  <a:tcPr marL="9525" marR="9525" marT="9525" marB="0" anchor="ctr"/>
                </a:tc>
                <a:tc>
                  <a:txBody>
                    <a:bodyPr/>
                    <a:lstStyle/>
                    <a:p>
                      <a:pPr algn="ctr" fontAlgn="ctr"/>
                      <a:r>
                        <a:rPr lang="en-GB" sz="800" b="1" i="0" u="none" strike="noStrike">
                          <a:solidFill>
                            <a:srgbClr val="000000"/>
                          </a:solidFill>
                          <a:effectLst/>
                          <a:latin typeface="Comic Sans MS"/>
                        </a:rPr>
                        <a:t>4</a:t>
                      </a:r>
                    </a:p>
                  </a:txBody>
                  <a:tcPr marL="9525" marR="9525" marT="9525" marB="0" anchor="ctr"/>
                </a:tc>
                <a:tc>
                  <a:txBody>
                    <a:bodyPr/>
                    <a:lstStyle/>
                    <a:p>
                      <a:pPr algn="ctr" fontAlgn="ctr"/>
                      <a:r>
                        <a:rPr lang="en-GB" sz="800" b="1" i="0" u="none" strike="noStrike">
                          <a:solidFill>
                            <a:srgbClr val="000000"/>
                          </a:solidFill>
                          <a:effectLst/>
                          <a:latin typeface="Comic Sans MS"/>
                        </a:rPr>
                        <a:t>34</a:t>
                      </a:r>
                    </a:p>
                  </a:txBody>
                  <a:tcPr marL="9525" marR="9525" marT="9525" marB="0" anchor="ctr"/>
                </a:tc>
                <a:extLst>
                  <a:ext uri="{0D108BD9-81ED-4DB2-BD59-A6C34878D82A}">
                    <a16:rowId xmlns="" xmlns:a16="http://schemas.microsoft.com/office/drawing/2014/main" val="296277198"/>
                  </a:ext>
                </a:extLst>
              </a:tr>
              <a:tr h="107443">
                <a:tc>
                  <a:txBody>
                    <a:bodyPr/>
                    <a:lstStyle/>
                    <a:p>
                      <a:pPr marL="0" marR="0" algn="ctr">
                        <a:lnSpc>
                          <a:spcPct val="115000"/>
                        </a:lnSpc>
                        <a:spcBef>
                          <a:spcPts val="0"/>
                        </a:spcBef>
                        <a:spcAft>
                          <a:spcPts val="1000"/>
                        </a:spcAft>
                      </a:pPr>
                      <a:r>
                        <a:rPr lang="en-GB" sz="800" dirty="0">
                          <a:effectLst/>
                          <a:latin typeface="Comic Sans MS" panose="030F0702030302020204" pitchFamily="66" charset="0"/>
                        </a:rPr>
                        <a:t>5.</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1000"/>
                        </a:spcAft>
                      </a:pPr>
                      <a:r>
                        <a:rPr lang="en-GB" sz="800" dirty="0">
                          <a:effectLst/>
                          <a:latin typeface="Comic Sans MS" panose="030F0702030302020204" pitchFamily="66" charset="0"/>
                        </a:rPr>
                        <a:t>RS5, Benin</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GB" sz="800" b="1" i="0" u="none" strike="noStrike">
                          <a:solidFill>
                            <a:srgbClr val="000000"/>
                          </a:solidFill>
                          <a:effectLst/>
                          <a:latin typeface="Comic Sans MS"/>
                        </a:rPr>
                        <a:t>1</a:t>
                      </a:r>
                    </a:p>
                  </a:txBody>
                  <a:tcPr marL="9525" marR="9525" marT="9525" marB="0" anchor="ctr"/>
                </a:tc>
                <a:tc>
                  <a:txBody>
                    <a:bodyPr/>
                    <a:lstStyle/>
                    <a:p>
                      <a:pPr algn="ctr" fontAlgn="ctr"/>
                      <a:r>
                        <a:rPr lang="en-GB" sz="800" b="1" i="0" u="none" strike="noStrike">
                          <a:solidFill>
                            <a:srgbClr val="000000"/>
                          </a:solidFill>
                          <a:effectLst/>
                          <a:latin typeface="Comic Sans MS"/>
                        </a:rPr>
                        <a:t>3</a:t>
                      </a:r>
                    </a:p>
                  </a:txBody>
                  <a:tcPr marL="9525" marR="9525" marT="9525" marB="0" anchor="ctr"/>
                </a:tc>
                <a:tc>
                  <a:txBody>
                    <a:bodyPr/>
                    <a:lstStyle/>
                    <a:p>
                      <a:pPr algn="ctr" fontAlgn="ctr"/>
                      <a:r>
                        <a:rPr lang="en-GB" sz="800" b="1" i="0" u="none" strike="noStrike">
                          <a:solidFill>
                            <a:srgbClr val="000000"/>
                          </a:solidFill>
                          <a:effectLst/>
                          <a:latin typeface="Comic Sans MS"/>
                        </a:rPr>
                        <a:t>5</a:t>
                      </a:r>
                    </a:p>
                  </a:txBody>
                  <a:tcPr marL="9525" marR="9525" marT="9525" marB="0" anchor="ctr"/>
                </a:tc>
                <a:tc>
                  <a:txBody>
                    <a:bodyPr/>
                    <a:lstStyle/>
                    <a:p>
                      <a:pPr algn="ctr" fontAlgn="ctr"/>
                      <a:r>
                        <a:rPr lang="en-GB" sz="800" b="1" i="0" u="none" strike="noStrike">
                          <a:solidFill>
                            <a:srgbClr val="000000"/>
                          </a:solidFill>
                          <a:effectLst/>
                          <a:latin typeface="Comic Sans MS"/>
                        </a:rPr>
                        <a:t>28</a:t>
                      </a:r>
                    </a:p>
                  </a:txBody>
                  <a:tcPr marL="9525" marR="9525" marT="9525" marB="0" anchor="ctr"/>
                </a:tc>
                <a:tc>
                  <a:txBody>
                    <a:bodyPr/>
                    <a:lstStyle/>
                    <a:p>
                      <a:pPr algn="ctr" fontAlgn="ctr"/>
                      <a:r>
                        <a:rPr lang="en-GB" sz="800" b="1" i="0" u="none" strike="noStrike">
                          <a:solidFill>
                            <a:srgbClr val="000000"/>
                          </a:solidFill>
                          <a:effectLst/>
                          <a:latin typeface="Comic Sans MS"/>
                        </a:rPr>
                        <a:t>5</a:t>
                      </a:r>
                    </a:p>
                  </a:txBody>
                  <a:tcPr marL="9525" marR="9525" marT="9525" marB="0" anchor="ctr"/>
                </a:tc>
                <a:tc>
                  <a:txBody>
                    <a:bodyPr/>
                    <a:lstStyle/>
                    <a:p>
                      <a:pPr algn="ctr" fontAlgn="ctr"/>
                      <a:r>
                        <a:rPr lang="en-GB" sz="800" b="1" i="0" u="none" strike="noStrike">
                          <a:solidFill>
                            <a:srgbClr val="000000"/>
                          </a:solidFill>
                          <a:effectLst/>
                          <a:latin typeface="Comic Sans MS"/>
                        </a:rPr>
                        <a:t>42</a:t>
                      </a:r>
                    </a:p>
                  </a:txBody>
                  <a:tcPr marL="9525" marR="9525" marT="9525" marB="0" anchor="ctr"/>
                </a:tc>
                <a:extLst>
                  <a:ext uri="{0D108BD9-81ED-4DB2-BD59-A6C34878D82A}">
                    <a16:rowId xmlns="" xmlns:a16="http://schemas.microsoft.com/office/drawing/2014/main" val="355819871"/>
                  </a:ext>
                </a:extLst>
              </a:tr>
              <a:tr h="220459">
                <a:tc>
                  <a:txBody>
                    <a:bodyPr/>
                    <a:lstStyle/>
                    <a:p>
                      <a:pPr marL="0" marR="0" algn="ctr">
                        <a:lnSpc>
                          <a:spcPct val="115000"/>
                        </a:lnSpc>
                        <a:spcBef>
                          <a:spcPts val="0"/>
                        </a:spcBef>
                        <a:spcAft>
                          <a:spcPts val="1000"/>
                        </a:spcAft>
                      </a:pPr>
                      <a:r>
                        <a:rPr lang="en-GB" sz="800" dirty="0">
                          <a:effectLst/>
                          <a:latin typeface="Comic Sans MS" panose="030F0702030302020204" pitchFamily="66" charset="0"/>
                        </a:rPr>
                        <a:t>6.</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1000"/>
                        </a:spcAft>
                      </a:pPr>
                      <a:r>
                        <a:rPr lang="en-GB" sz="800">
                          <a:effectLst/>
                          <a:latin typeface="Comic Sans MS" panose="030F0702030302020204" pitchFamily="66" charset="0"/>
                        </a:rPr>
                        <a:t>RS6, P/Harcourt</a:t>
                      </a:r>
                      <a:endParaRPr lang="en-GB" sz="1200" b="1">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GB" sz="800" b="1" i="0" u="none" strike="noStrike">
                          <a:solidFill>
                            <a:srgbClr val="000000"/>
                          </a:solidFill>
                          <a:effectLst/>
                          <a:latin typeface="Comic Sans MS"/>
                        </a:rPr>
                        <a:t>1</a:t>
                      </a:r>
                    </a:p>
                  </a:txBody>
                  <a:tcPr marL="9525" marR="9525" marT="9525" marB="0" anchor="ctr"/>
                </a:tc>
                <a:tc>
                  <a:txBody>
                    <a:bodyPr/>
                    <a:lstStyle/>
                    <a:p>
                      <a:pPr algn="ctr" fontAlgn="ctr"/>
                      <a:r>
                        <a:rPr lang="en-GB" sz="800" b="1" i="0" u="none" strike="noStrike">
                          <a:solidFill>
                            <a:srgbClr val="000000"/>
                          </a:solidFill>
                          <a:effectLst/>
                          <a:latin typeface="Comic Sans MS"/>
                        </a:rPr>
                        <a:t>4</a:t>
                      </a:r>
                    </a:p>
                  </a:txBody>
                  <a:tcPr marL="9525" marR="9525" marT="9525" marB="0" anchor="ctr"/>
                </a:tc>
                <a:tc>
                  <a:txBody>
                    <a:bodyPr/>
                    <a:lstStyle/>
                    <a:p>
                      <a:pPr algn="ctr" fontAlgn="ctr"/>
                      <a:r>
                        <a:rPr lang="en-GB" sz="800" b="1" i="0" u="none" strike="noStrike">
                          <a:solidFill>
                            <a:srgbClr val="000000"/>
                          </a:solidFill>
                          <a:effectLst/>
                          <a:latin typeface="Comic Sans MS"/>
                        </a:rPr>
                        <a:t>3</a:t>
                      </a:r>
                    </a:p>
                  </a:txBody>
                  <a:tcPr marL="9525" marR="9525" marT="9525" marB="0" anchor="ctr"/>
                </a:tc>
                <a:tc>
                  <a:txBody>
                    <a:bodyPr/>
                    <a:lstStyle/>
                    <a:p>
                      <a:pPr algn="ctr" fontAlgn="ctr"/>
                      <a:r>
                        <a:rPr lang="en-GB" sz="800" b="1" i="0" u="none" strike="noStrike">
                          <a:solidFill>
                            <a:srgbClr val="000000"/>
                          </a:solidFill>
                          <a:effectLst/>
                          <a:latin typeface="Comic Sans MS"/>
                        </a:rPr>
                        <a:t>16</a:t>
                      </a:r>
                    </a:p>
                  </a:txBody>
                  <a:tcPr marL="9525" marR="9525" marT="9525" marB="0" anchor="ctr"/>
                </a:tc>
                <a:tc>
                  <a:txBody>
                    <a:bodyPr/>
                    <a:lstStyle/>
                    <a:p>
                      <a:pPr algn="ctr" fontAlgn="ctr"/>
                      <a:r>
                        <a:rPr lang="en-GB" sz="800" b="1" i="0" u="none" strike="noStrike">
                          <a:solidFill>
                            <a:srgbClr val="000000"/>
                          </a:solidFill>
                          <a:effectLst/>
                          <a:latin typeface="Comic Sans MS"/>
                        </a:rPr>
                        <a:t>1</a:t>
                      </a:r>
                    </a:p>
                  </a:txBody>
                  <a:tcPr marL="9525" marR="9525" marT="9525" marB="0" anchor="ctr"/>
                </a:tc>
                <a:tc>
                  <a:txBody>
                    <a:bodyPr/>
                    <a:lstStyle/>
                    <a:p>
                      <a:pPr algn="ctr" fontAlgn="ctr"/>
                      <a:r>
                        <a:rPr lang="en-GB" sz="800" b="1" i="0" u="none" strike="noStrike">
                          <a:solidFill>
                            <a:srgbClr val="000000"/>
                          </a:solidFill>
                          <a:effectLst/>
                          <a:latin typeface="Comic Sans MS"/>
                        </a:rPr>
                        <a:t>25</a:t>
                      </a:r>
                    </a:p>
                  </a:txBody>
                  <a:tcPr marL="9525" marR="9525" marT="9525" marB="0" anchor="ctr"/>
                </a:tc>
                <a:extLst>
                  <a:ext uri="{0D108BD9-81ED-4DB2-BD59-A6C34878D82A}">
                    <a16:rowId xmlns="" xmlns:a16="http://schemas.microsoft.com/office/drawing/2014/main" val="2824234451"/>
                  </a:ext>
                </a:extLst>
              </a:tr>
              <a:tr h="220459">
                <a:tc>
                  <a:txBody>
                    <a:bodyPr/>
                    <a:lstStyle/>
                    <a:p>
                      <a:pPr marL="0" marR="0" algn="ctr">
                        <a:lnSpc>
                          <a:spcPct val="115000"/>
                        </a:lnSpc>
                        <a:spcBef>
                          <a:spcPts val="0"/>
                        </a:spcBef>
                        <a:spcAft>
                          <a:spcPts val="1000"/>
                        </a:spcAft>
                      </a:pPr>
                      <a:r>
                        <a:rPr lang="en-GB" sz="800" dirty="0">
                          <a:effectLst/>
                          <a:latin typeface="Comic Sans MS" panose="030F0702030302020204" pitchFamily="66" charset="0"/>
                        </a:rPr>
                        <a:t>7.</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1000"/>
                        </a:spcAft>
                      </a:pPr>
                      <a:r>
                        <a:rPr lang="en-GB" sz="800">
                          <a:effectLst/>
                          <a:latin typeface="Comic Sans MS" panose="030F0702030302020204" pitchFamily="66" charset="0"/>
                        </a:rPr>
                        <a:t>RS7, Gwarinpha</a:t>
                      </a:r>
                      <a:endParaRPr lang="en-GB" sz="1200" b="1">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GB" sz="800" b="1" i="0" u="none" strike="noStrike">
                          <a:solidFill>
                            <a:srgbClr val="000000"/>
                          </a:solidFill>
                          <a:effectLst/>
                          <a:latin typeface="Comic Sans MS"/>
                        </a:rPr>
                        <a:t>1</a:t>
                      </a:r>
                    </a:p>
                  </a:txBody>
                  <a:tcPr marL="9525" marR="9525" marT="9525" marB="0" anchor="ctr"/>
                </a:tc>
                <a:tc>
                  <a:txBody>
                    <a:bodyPr/>
                    <a:lstStyle/>
                    <a:p>
                      <a:pPr algn="ctr" fontAlgn="ctr"/>
                      <a:r>
                        <a:rPr lang="en-GB" sz="800" b="1" i="0" u="none" strike="noStrike">
                          <a:solidFill>
                            <a:srgbClr val="000000"/>
                          </a:solidFill>
                          <a:effectLst/>
                          <a:latin typeface="Comic Sans MS"/>
                        </a:rPr>
                        <a:t>2</a:t>
                      </a:r>
                    </a:p>
                  </a:txBody>
                  <a:tcPr marL="9525" marR="9525" marT="9525" marB="0" anchor="ctr"/>
                </a:tc>
                <a:tc>
                  <a:txBody>
                    <a:bodyPr/>
                    <a:lstStyle/>
                    <a:p>
                      <a:pPr algn="ctr" fontAlgn="ctr"/>
                      <a:r>
                        <a:rPr lang="en-GB" sz="800" b="1" i="0" u="none" strike="noStrike">
                          <a:solidFill>
                            <a:srgbClr val="000000"/>
                          </a:solidFill>
                          <a:effectLst/>
                          <a:latin typeface="Comic Sans MS"/>
                        </a:rPr>
                        <a:t>1</a:t>
                      </a:r>
                    </a:p>
                  </a:txBody>
                  <a:tcPr marL="9525" marR="9525" marT="9525" marB="0" anchor="ctr"/>
                </a:tc>
                <a:tc>
                  <a:txBody>
                    <a:bodyPr/>
                    <a:lstStyle/>
                    <a:p>
                      <a:pPr algn="ctr" fontAlgn="ctr"/>
                      <a:r>
                        <a:rPr lang="en-GB" sz="800" b="1" i="0" u="none" strike="noStrike">
                          <a:solidFill>
                            <a:srgbClr val="000000"/>
                          </a:solidFill>
                          <a:effectLst/>
                          <a:latin typeface="Comic Sans MS"/>
                        </a:rPr>
                        <a:t>29</a:t>
                      </a:r>
                    </a:p>
                  </a:txBody>
                  <a:tcPr marL="9525" marR="9525" marT="9525" marB="0" anchor="ctr"/>
                </a:tc>
                <a:tc>
                  <a:txBody>
                    <a:bodyPr/>
                    <a:lstStyle/>
                    <a:p>
                      <a:pPr algn="ctr" fontAlgn="ctr"/>
                      <a:r>
                        <a:rPr lang="en-GB" sz="800" b="1" i="0" u="none" strike="noStrike">
                          <a:solidFill>
                            <a:srgbClr val="000000"/>
                          </a:solidFill>
                          <a:effectLst/>
                          <a:latin typeface="Comic Sans MS"/>
                        </a:rPr>
                        <a:t>7</a:t>
                      </a:r>
                    </a:p>
                  </a:txBody>
                  <a:tcPr marL="9525" marR="9525" marT="9525" marB="0" anchor="ctr"/>
                </a:tc>
                <a:tc>
                  <a:txBody>
                    <a:bodyPr/>
                    <a:lstStyle/>
                    <a:p>
                      <a:pPr algn="ctr" fontAlgn="ctr"/>
                      <a:r>
                        <a:rPr lang="en-GB" sz="800" b="1" i="0" u="none" strike="noStrike">
                          <a:solidFill>
                            <a:srgbClr val="000000"/>
                          </a:solidFill>
                          <a:effectLst/>
                          <a:latin typeface="Comic Sans MS"/>
                        </a:rPr>
                        <a:t>40</a:t>
                      </a:r>
                    </a:p>
                  </a:txBody>
                  <a:tcPr marL="9525" marR="9525" marT="9525" marB="0" anchor="ctr"/>
                </a:tc>
                <a:extLst>
                  <a:ext uri="{0D108BD9-81ED-4DB2-BD59-A6C34878D82A}">
                    <a16:rowId xmlns="" xmlns:a16="http://schemas.microsoft.com/office/drawing/2014/main" val="2136050060"/>
                  </a:ext>
                </a:extLst>
              </a:tr>
              <a:tr h="107443">
                <a:tc>
                  <a:txBody>
                    <a:bodyPr/>
                    <a:lstStyle/>
                    <a:p>
                      <a:pPr marL="0" marR="0" algn="ctr">
                        <a:lnSpc>
                          <a:spcPct val="115000"/>
                        </a:lnSpc>
                        <a:spcBef>
                          <a:spcPts val="0"/>
                        </a:spcBef>
                        <a:spcAft>
                          <a:spcPts val="1000"/>
                        </a:spcAft>
                      </a:pPr>
                      <a:r>
                        <a:rPr lang="en-GB" sz="800" dirty="0">
                          <a:effectLst/>
                          <a:latin typeface="Comic Sans MS" panose="030F0702030302020204" pitchFamily="66" charset="0"/>
                        </a:rPr>
                        <a:t>8.</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1000"/>
                        </a:spcAft>
                      </a:pPr>
                      <a:r>
                        <a:rPr lang="en-GB" sz="800" dirty="0">
                          <a:effectLst/>
                          <a:latin typeface="Comic Sans MS" panose="030F0702030302020204" pitchFamily="66" charset="0"/>
                        </a:rPr>
                        <a:t>RS8, Ilorin</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GB" sz="800" b="1" i="0" u="none" strike="noStrike">
                          <a:solidFill>
                            <a:srgbClr val="000000"/>
                          </a:solidFill>
                          <a:effectLst/>
                          <a:latin typeface="Comic Sans MS"/>
                        </a:rPr>
                        <a:t>1</a:t>
                      </a:r>
                    </a:p>
                  </a:txBody>
                  <a:tcPr marL="9525" marR="9525" marT="9525" marB="0" anchor="ctr"/>
                </a:tc>
                <a:tc>
                  <a:txBody>
                    <a:bodyPr/>
                    <a:lstStyle/>
                    <a:p>
                      <a:pPr algn="ctr" fontAlgn="ctr"/>
                      <a:r>
                        <a:rPr lang="en-GB" sz="800" b="1" i="0" u="none" strike="noStrike">
                          <a:solidFill>
                            <a:srgbClr val="000000"/>
                          </a:solidFill>
                          <a:effectLst/>
                          <a:latin typeface="Comic Sans MS"/>
                        </a:rPr>
                        <a:t>3</a:t>
                      </a:r>
                    </a:p>
                  </a:txBody>
                  <a:tcPr marL="9525" marR="9525" marT="9525" marB="0" anchor="ctr"/>
                </a:tc>
                <a:tc>
                  <a:txBody>
                    <a:bodyPr/>
                    <a:lstStyle/>
                    <a:p>
                      <a:pPr algn="ctr" fontAlgn="ctr"/>
                      <a:r>
                        <a:rPr lang="en-GB" sz="800" b="1" i="0" u="none" strike="noStrike">
                          <a:solidFill>
                            <a:srgbClr val="000000"/>
                          </a:solidFill>
                          <a:effectLst/>
                          <a:latin typeface="Comic Sans MS"/>
                        </a:rPr>
                        <a:t>5</a:t>
                      </a:r>
                    </a:p>
                  </a:txBody>
                  <a:tcPr marL="9525" marR="9525" marT="9525" marB="0" anchor="ctr"/>
                </a:tc>
                <a:tc>
                  <a:txBody>
                    <a:bodyPr/>
                    <a:lstStyle/>
                    <a:p>
                      <a:pPr algn="ctr" fontAlgn="ctr"/>
                      <a:r>
                        <a:rPr lang="en-GB" sz="800" b="1" i="0" u="none" strike="noStrike">
                          <a:solidFill>
                            <a:srgbClr val="000000"/>
                          </a:solidFill>
                          <a:effectLst/>
                          <a:latin typeface="Comic Sans MS"/>
                        </a:rPr>
                        <a:t>29</a:t>
                      </a:r>
                    </a:p>
                  </a:txBody>
                  <a:tcPr marL="9525" marR="9525" marT="9525" marB="0" anchor="ctr"/>
                </a:tc>
                <a:tc>
                  <a:txBody>
                    <a:bodyPr/>
                    <a:lstStyle/>
                    <a:p>
                      <a:pPr algn="ctr" fontAlgn="ctr"/>
                      <a:r>
                        <a:rPr lang="en-GB" sz="800" b="1" i="0" u="none" strike="noStrike">
                          <a:solidFill>
                            <a:srgbClr val="000000"/>
                          </a:solidFill>
                          <a:effectLst/>
                          <a:latin typeface="Comic Sans MS"/>
                        </a:rPr>
                        <a:t>9</a:t>
                      </a:r>
                    </a:p>
                  </a:txBody>
                  <a:tcPr marL="9525" marR="9525" marT="9525" marB="0" anchor="ctr"/>
                </a:tc>
                <a:tc>
                  <a:txBody>
                    <a:bodyPr/>
                    <a:lstStyle/>
                    <a:p>
                      <a:pPr algn="ctr" fontAlgn="ctr"/>
                      <a:r>
                        <a:rPr lang="en-GB" sz="800" b="1" i="0" u="none" strike="noStrike">
                          <a:solidFill>
                            <a:srgbClr val="000000"/>
                          </a:solidFill>
                          <a:effectLst/>
                          <a:latin typeface="Comic Sans MS"/>
                        </a:rPr>
                        <a:t>47</a:t>
                      </a:r>
                    </a:p>
                  </a:txBody>
                  <a:tcPr marL="9525" marR="9525" marT="9525" marB="0" anchor="ctr"/>
                </a:tc>
                <a:extLst>
                  <a:ext uri="{0D108BD9-81ED-4DB2-BD59-A6C34878D82A}">
                    <a16:rowId xmlns="" xmlns:a16="http://schemas.microsoft.com/office/drawing/2014/main" val="1672271216"/>
                  </a:ext>
                </a:extLst>
              </a:tr>
              <a:tr h="107443">
                <a:tc>
                  <a:txBody>
                    <a:bodyPr/>
                    <a:lstStyle/>
                    <a:p>
                      <a:pPr marL="0" marR="0" algn="ctr">
                        <a:lnSpc>
                          <a:spcPct val="115000"/>
                        </a:lnSpc>
                        <a:spcBef>
                          <a:spcPts val="0"/>
                        </a:spcBef>
                        <a:spcAft>
                          <a:spcPts val="1000"/>
                        </a:spcAft>
                      </a:pPr>
                      <a:r>
                        <a:rPr lang="en-GB" sz="800" dirty="0">
                          <a:effectLst/>
                          <a:latin typeface="Comic Sans MS" panose="030F0702030302020204" pitchFamily="66" charset="0"/>
                        </a:rPr>
                        <a:t>9.</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1000"/>
                        </a:spcAft>
                      </a:pPr>
                      <a:r>
                        <a:rPr lang="en-GB" sz="800" dirty="0">
                          <a:effectLst/>
                          <a:latin typeface="Comic Sans MS" panose="030F0702030302020204" pitchFamily="66" charset="0"/>
                        </a:rPr>
                        <a:t>RS9, Enugu</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GB" sz="800" b="1" i="0" u="none" strike="noStrike">
                          <a:solidFill>
                            <a:srgbClr val="000000"/>
                          </a:solidFill>
                          <a:effectLst/>
                          <a:latin typeface="Comic Sans MS"/>
                        </a:rPr>
                        <a:t>1</a:t>
                      </a:r>
                    </a:p>
                  </a:txBody>
                  <a:tcPr marL="9525" marR="9525" marT="9525" marB="0" anchor="ctr"/>
                </a:tc>
                <a:tc>
                  <a:txBody>
                    <a:bodyPr/>
                    <a:lstStyle/>
                    <a:p>
                      <a:pPr algn="ctr" fontAlgn="ctr"/>
                      <a:r>
                        <a:rPr lang="en-GB" sz="800" b="1" i="0" u="none" strike="noStrike">
                          <a:solidFill>
                            <a:srgbClr val="000000"/>
                          </a:solidFill>
                          <a:effectLst/>
                          <a:latin typeface="Comic Sans MS"/>
                        </a:rPr>
                        <a:t>4</a:t>
                      </a:r>
                    </a:p>
                  </a:txBody>
                  <a:tcPr marL="9525" marR="9525" marT="9525" marB="0" anchor="ctr"/>
                </a:tc>
                <a:tc>
                  <a:txBody>
                    <a:bodyPr/>
                    <a:lstStyle/>
                    <a:p>
                      <a:pPr algn="ctr" fontAlgn="ctr"/>
                      <a:r>
                        <a:rPr lang="en-GB" sz="800" b="1" i="0" u="none" strike="noStrike">
                          <a:solidFill>
                            <a:srgbClr val="000000"/>
                          </a:solidFill>
                          <a:effectLst/>
                          <a:latin typeface="Comic Sans MS"/>
                        </a:rPr>
                        <a:t>5</a:t>
                      </a:r>
                    </a:p>
                  </a:txBody>
                  <a:tcPr marL="9525" marR="9525" marT="9525" marB="0" anchor="ctr"/>
                </a:tc>
                <a:tc>
                  <a:txBody>
                    <a:bodyPr/>
                    <a:lstStyle/>
                    <a:p>
                      <a:pPr algn="ctr" fontAlgn="ctr"/>
                      <a:r>
                        <a:rPr lang="en-GB" sz="800" b="1" i="0" u="none" strike="noStrike">
                          <a:solidFill>
                            <a:srgbClr val="000000"/>
                          </a:solidFill>
                          <a:effectLst/>
                          <a:latin typeface="Comic Sans MS"/>
                        </a:rPr>
                        <a:t>19</a:t>
                      </a:r>
                    </a:p>
                  </a:txBody>
                  <a:tcPr marL="9525" marR="9525" marT="9525" marB="0" anchor="ctr"/>
                </a:tc>
                <a:tc>
                  <a:txBody>
                    <a:bodyPr/>
                    <a:lstStyle/>
                    <a:p>
                      <a:pPr algn="ctr" fontAlgn="ctr"/>
                      <a:r>
                        <a:rPr lang="en-GB" sz="800" b="1" i="0" u="none" strike="noStrike">
                          <a:solidFill>
                            <a:srgbClr val="000000"/>
                          </a:solidFill>
                          <a:effectLst/>
                          <a:latin typeface="Comic Sans MS"/>
                        </a:rPr>
                        <a:t>1</a:t>
                      </a:r>
                    </a:p>
                  </a:txBody>
                  <a:tcPr marL="9525" marR="9525" marT="9525" marB="0" anchor="ctr"/>
                </a:tc>
                <a:tc>
                  <a:txBody>
                    <a:bodyPr/>
                    <a:lstStyle/>
                    <a:p>
                      <a:pPr algn="ctr" fontAlgn="ctr"/>
                      <a:r>
                        <a:rPr lang="en-GB" sz="800" b="1" i="0" u="none" strike="noStrike">
                          <a:solidFill>
                            <a:srgbClr val="000000"/>
                          </a:solidFill>
                          <a:effectLst/>
                          <a:latin typeface="Comic Sans MS"/>
                        </a:rPr>
                        <a:t>30</a:t>
                      </a:r>
                    </a:p>
                  </a:txBody>
                  <a:tcPr marL="9525" marR="9525" marT="9525" marB="0" anchor="ctr"/>
                </a:tc>
                <a:extLst>
                  <a:ext uri="{0D108BD9-81ED-4DB2-BD59-A6C34878D82A}">
                    <a16:rowId xmlns="" xmlns:a16="http://schemas.microsoft.com/office/drawing/2014/main" val="3043231294"/>
                  </a:ext>
                </a:extLst>
              </a:tr>
              <a:tr h="220459">
                <a:tc>
                  <a:txBody>
                    <a:bodyPr/>
                    <a:lstStyle/>
                    <a:p>
                      <a:pPr marL="0" marR="0" algn="ctr">
                        <a:lnSpc>
                          <a:spcPct val="115000"/>
                        </a:lnSpc>
                        <a:spcBef>
                          <a:spcPts val="0"/>
                        </a:spcBef>
                        <a:spcAft>
                          <a:spcPts val="1000"/>
                        </a:spcAft>
                      </a:pPr>
                      <a:r>
                        <a:rPr lang="en-GB" sz="800" dirty="0">
                          <a:effectLst/>
                          <a:latin typeface="Comic Sans MS" panose="030F0702030302020204" pitchFamily="66" charset="0"/>
                        </a:rPr>
                        <a:t>10.</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1000"/>
                        </a:spcAft>
                      </a:pPr>
                      <a:r>
                        <a:rPr lang="en-GB" sz="800" dirty="0">
                          <a:effectLst/>
                          <a:latin typeface="Comic Sans MS" panose="030F0702030302020204" pitchFamily="66" charset="0"/>
                        </a:rPr>
                        <a:t>RS10, </a:t>
                      </a:r>
                      <a:r>
                        <a:rPr lang="en-GB" sz="800" dirty="0" err="1">
                          <a:effectLst/>
                          <a:latin typeface="Comic Sans MS" panose="030F0702030302020204" pitchFamily="66" charset="0"/>
                        </a:rPr>
                        <a:t>Sokoto</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GB" sz="800" b="1" i="0" u="none" strike="noStrike">
                          <a:solidFill>
                            <a:srgbClr val="000000"/>
                          </a:solidFill>
                          <a:effectLst/>
                          <a:latin typeface="Comic Sans MS"/>
                        </a:rPr>
                        <a:t>1</a:t>
                      </a:r>
                    </a:p>
                  </a:txBody>
                  <a:tcPr marL="9525" marR="9525" marT="9525" marB="0" anchor="ctr"/>
                </a:tc>
                <a:tc>
                  <a:txBody>
                    <a:bodyPr/>
                    <a:lstStyle/>
                    <a:p>
                      <a:pPr algn="ctr" fontAlgn="ctr"/>
                      <a:r>
                        <a:rPr lang="en-GB" sz="800" b="1" i="0" u="none" strike="noStrike">
                          <a:solidFill>
                            <a:srgbClr val="000000"/>
                          </a:solidFill>
                          <a:effectLst/>
                          <a:latin typeface="Comic Sans MS"/>
                        </a:rPr>
                        <a:t>3</a:t>
                      </a:r>
                    </a:p>
                  </a:txBody>
                  <a:tcPr marL="9525" marR="9525" marT="9525" marB="0" anchor="ctr"/>
                </a:tc>
                <a:tc>
                  <a:txBody>
                    <a:bodyPr/>
                    <a:lstStyle/>
                    <a:p>
                      <a:pPr algn="ctr" fontAlgn="ctr"/>
                      <a:r>
                        <a:rPr lang="en-GB" sz="800" b="1" i="0" u="none" strike="noStrike">
                          <a:solidFill>
                            <a:srgbClr val="000000"/>
                          </a:solidFill>
                          <a:effectLst/>
                          <a:latin typeface="Comic Sans MS"/>
                        </a:rPr>
                        <a:t>6</a:t>
                      </a:r>
                    </a:p>
                  </a:txBody>
                  <a:tcPr marL="9525" marR="9525" marT="9525" marB="0" anchor="ctr"/>
                </a:tc>
                <a:tc>
                  <a:txBody>
                    <a:bodyPr/>
                    <a:lstStyle/>
                    <a:p>
                      <a:pPr algn="ctr" fontAlgn="ctr"/>
                      <a:r>
                        <a:rPr lang="en-GB" sz="800" b="1" i="0" u="none" strike="noStrike">
                          <a:solidFill>
                            <a:srgbClr val="000000"/>
                          </a:solidFill>
                          <a:effectLst/>
                          <a:latin typeface="Comic Sans MS"/>
                        </a:rPr>
                        <a:t>19</a:t>
                      </a:r>
                    </a:p>
                  </a:txBody>
                  <a:tcPr marL="9525" marR="9525" marT="9525" marB="0" anchor="ctr"/>
                </a:tc>
                <a:tc>
                  <a:txBody>
                    <a:bodyPr/>
                    <a:lstStyle/>
                    <a:p>
                      <a:pPr algn="ctr" fontAlgn="ctr"/>
                      <a:r>
                        <a:rPr lang="en-GB" sz="800" b="1" i="0" u="none" strike="noStrike">
                          <a:solidFill>
                            <a:srgbClr val="000000"/>
                          </a:solidFill>
                          <a:effectLst/>
                          <a:latin typeface="Comic Sans MS"/>
                        </a:rPr>
                        <a:t>3</a:t>
                      </a:r>
                    </a:p>
                  </a:txBody>
                  <a:tcPr marL="9525" marR="9525" marT="9525" marB="0" anchor="ctr"/>
                </a:tc>
                <a:tc>
                  <a:txBody>
                    <a:bodyPr/>
                    <a:lstStyle/>
                    <a:p>
                      <a:pPr algn="ctr" fontAlgn="ctr"/>
                      <a:r>
                        <a:rPr lang="en-GB" sz="800" b="1" i="0" u="none" strike="noStrike">
                          <a:solidFill>
                            <a:srgbClr val="000000"/>
                          </a:solidFill>
                          <a:effectLst/>
                          <a:latin typeface="Comic Sans MS"/>
                        </a:rPr>
                        <a:t>32</a:t>
                      </a:r>
                    </a:p>
                  </a:txBody>
                  <a:tcPr marL="9525" marR="9525" marT="9525" marB="0" anchor="ctr"/>
                </a:tc>
                <a:extLst>
                  <a:ext uri="{0D108BD9-81ED-4DB2-BD59-A6C34878D82A}">
                    <a16:rowId xmlns="" xmlns:a16="http://schemas.microsoft.com/office/drawing/2014/main" val="3613355426"/>
                  </a:ext>
                </a:extLst>
              </a:tr>
              <a:tr h="220459">
                <a:tc>
                  <a:txBody>
                    <a:bodyPr/>
                    <a:lstStyle/>
                    <a:p>
                      <a:pPr marL="0" marR="0" algn="ctr">
                        <a:lnSpc>
                          <a:spcPct val="115000"/>
                        </a:lnSpc>
                        <a:spcBef>
                          <a:spcPts val="0"/>
                        </a:spcBef>
                        <a:spcAft>
                          <a:spcPts val="1000"/>
                        </a:spcAft>
                      </a:pPr>
                      <a:r>
                        <a:rPr lang="en-GB" sz="800" dirty="0">
                          <a:effectLst/>
                          <a:latin typeface="Comic Sans MS" panose="030F0702030302020204" pitchFamily="66" charset="0"/>
                        </a:rPr>
                        <a:t>11.</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1000"/>
                        </a:spcAft>
                      </a:pPr>
                      <a:r>
                        <a:rPr lang="en-GB" sz="800" dirty="0">
                          <a:effectLst/>
                          <a:latin typeface="Comic Sans MS" panose="030F0702030302020204" pitchFamily="66" charset="0"/>
                        </a:rPr>
                        <a:t>RS11, </a:t>
                      </a:r>
                      <a:r>
                        <a:rPr lang="en-GB" sz="800" dirty="0" err="1">
                          <a:effectLst/>
                          <a:latin typeface="Comic Sans MS" panose="030F0702030302020204" pitchFamily="66" charset="0"/>
                        </a:rPr>
                        <a:t>Osogbo</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GB" sz="800" b="1" i="0" u="none" strike="noStrike">
                          <a:solidFill>
                            <a:srgbClr val="000000"/>
                          </a:solidFill>
                          <a:effectLst/>
                          <a:latin typeface="Comic Sans MS"/>
                        </a:rPr>
                        <a:t>1</a:t>
                      </a:r>
                    </a:p>
                  </a:txBody>
                  <a:tcPr marL="9525" marR="9525" marT="9525" marB="0" anchor="ctr"/>
                </a:tc>
                <a:tc>
                  <a:txBody>
                    <a:bodyPr/>
                    <a:lstStyle/>
                    <a:p>
                      <a:pPr algn="ctr" fontAlgn="ctr"/>
                      <a:r>
                        <a:rPr lang="en-GB" sz="800" b="1" i="0" u="none" strike="noStrike">
                          <a:solidFill>
                            <a:srgbClr val="000000"/>
                          </a:solidFill>
                          <a:effectLst/>
                          <a:latin typeface="Comic Sans MS"/>
                        </a:rPr>
                        <a:t>3</a:t>
                      </a:r>
                    </a:p>
                  </a:txBody>
                  <a:tcPr marL="9525" marR="9525" marT="9525" marB="0" anchor="ctr"/>
                </a:tc>
                <a:tc>
                  <a:txBody>
                    <a:bodyPr/>
                    <a:lstStyle/>
                    <a:p>
                      <a:pPr algn="ctr" fontAlgn="ctr"/>
                      <a:r>
                        <a:rPr lang="en-GB" sz="800" b="1" i="0" u="none" strike="noStrike">
                          <a:solidFill>
                            <a:srgbClr val="000000"/>
                          </a:solidFill>
                          <a:effectLst/>
                          <a:latin typeface="Comic Sans MS"/>
                        </a:rPr>
                        <a:t>5</a:t>
                      </a:r>
                    </a:p>
                  </a:txBody>
                  <a:tcPr marL="9525" marR="9525" marT="9525" marB="0" anchor="ctr"/>
                </a:tc>
                <a:tc>
                  <a:txBody>
                    <a:bodyPr/>
                    <a:lstStyle/>
                    <a:p>
                      <a:pPr algn="ctr" fontAlgn="ctr"/>
                      <a:r>
                        <a:rPr lang="en-GB" sz="800" b="1" i="0" u="none" strike="noStrike">
                          <a:solidFill>
                            <a:srgbClr val="000000"/>
                          </a:solidFill>
                          <a:effectLst/>
                          <a:latin typeface="Comic Sans MS"/>
                        </a:rPr>
                        <a:t>35</a:t>
                      </a:r>
                    </a:p>
                  </a:txBody>
                  <a:tcPr marL="9525" marR="9525" marT="9525" marB="0" anchor="ctr"/>
                </a:tc>
                <a:tc>
                  <a:txBody>
                    <a:bodyPr/>
                    <a:lstStyle/>
                    <a:p>
                      <a:pPr algn="ctr" fontAlgn="ctr"/>
                      <a:r>
                        <a:rPr lang="en-GB" sz="800" b="1" i="0" u="none" strike="noStrike">
                          <a:solidFill>
                            <a:srgbClr val="000000"/>
                          </a:solidFill>
                          <a:effectLst/>
                          <a:latin typeface="Comic Sans MS"/>
                        </a:rPr>
                        <a:t>6</a:t>
                      </a:r>
                    </a:p>
                  </a:txBody>
                  <a:tcPr marL="9525" marR="9525" marT="9525" marB="0" anchor="ctr"/>
                </a:tc>
                <a:tc>
                  <a:txBody>
                    <a:bodyPr/>
                    <a:lstStyle/>
                    <a:p>
                      <a:pPr algn="ctr" fontAlgn="ctr"/>
                      <a:r>
                        <a:rPr lang="en-GB" sz="800" b="1" i="0" u="none" strike="noStrike">
                          <a:solidFill>
                            <a:srgbClr val="000000"/>
                          </a:solidFill>
                          <a:effectLst/>
                          <a:latin typeface="Comic Sans MS"/>
                        </a:rPr>
                        <a:t>50</a:t>
                      </a:r>
                    </a:p>
                  </a:txBody>
                  <a:tcPr marL="9525" marR="9525" marT="9525" marB="0" anchor="ctr"/>
                </a:tc>
                <a:extLst>
                  <a:ext uri="{0D108BD9-81ED-4DB2-BD59-A6C34878D82A}">
                    <a16:rowId xmlns="" xmlns:a16="http://schemas.microsoft.com/office/drawing/2014/main" val="1167229436"/>
                  </a:ext>
                </a:extLst>
              </a:tr>
              <a:tr h="220459">
                <a:tc>
                  <a:txBody>
                    <a:bodyPr/>
                    <a:lstStyle/>
                    <a:p>
                      <a:pPr marL="0" marR="0" algn="ctr">
                        <a:lnSpc>
                          <a:spcPct val="115000"/>
                        </a:lnSpc>
                        <a:spcBef>
                          <a:spcPts val="0"/>
                        </a:spcBef>
                        <a:spcAft>
                          <a:spcPts val="1000"/>
                        </a:spcAft>
                      </a:pPr>
                      <a:r>
                        <a:rPr lang="en-GB" sz="800">
                          <a:effectLst/>
                          <a:latin typeface="Comic Sans MS" panose="030F0702030302020204" pitchFamily="66" charset="0"/>
                        </a:rPr>
                        <a:t>12.</a:t>
                      </a:r>
                      <a:endParaRPr lang="en-GB" sz="1200" b="1">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1000"/>
                        </a:spcAft>
                      </a:pPr>
                      <a:r>
                        <a:rPr lang="en-GB" sz="800" dirty="0">
                          <a:effectLst/>
                          <a:latin typeface="Comic Sans MS" panose="030F0702030302020204" pitchFamily="66" charset="0"/>
                        </a:rPr>
                        <a:t>RS12, Bauchi</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GB" sz="800" b="1" i="0" u="none" strike="noStrike" dirty="0">
                          <a:solidFill>
                            <a:srgbClr val="000000"/>
                          </a:solidFill>
                          <a:effectLst/>
                          <a:latin typeface="Comic Sans MS"/>
                        </a:rPr>
                        <a:t>1</a:t>
                      </a:r>
                    </a:p>
                  </a:txBody>
                  <a:tcPr marL="9525" marR="9525" marT="9525" marB="0" anchor="ctr"/>
                </a:tc>
                <a:tc>
                  <a:txBody>
                    <a:bodyPr/>
                    <a:lstStyle/>
                    <a:p>
                      <a:pPr algn="ctr" fontAlgn="ctr"/>
                      <a:r>
                        <a:rPr lang="en-GB" sz="800" b="1" i="0" u="none" strike="noStrike">
                          <a:solidFill>
                            <a:srgbClr val="000000"/>
                          </a:solidFill>
                          <a:effectLst/>
                          <a:latin typeface="Comic Sans MS"/>
                        </a:rPr>
                        <a:t>3</a:t>
                      </a:r>
                    </a:p>
                  </a:txBody>
                  <a:tcPr marL="9525" marR="9525" marT="9525" marB="0" anchor="ctr"/>
                </a:tc>
                <a:tc>
                  <a:txBody>
                    <a:bodyPr/>
                    <a:lstStyle/>
                    <a:p>
                      <a:pPr algn="ctr" fontAlgn="ctr"/>
                      <a:r>
                        <a:rPr lang="en-GB" sz="800" b="1" i="0" u="none" strike="noStrike">
                          <a:solidFill>
                            <a:srgbClr val="000000"/>
                          </a:solidFill>
                          <a:effectLst/>
                          <a:latin typeface="Comic Sans MS"/>
                        </a:rPr>
                        <a:t>-</a:t>
                      </a:r>
                    </a:p>
                  </a:txBody>
                  <a:tcPr marL="9525" marR="9525" marT="9525" marB="0" anchor="ctr"/>
                </a:tc>
                <a:tc>
                  <a:txBody>
                    <a:bodyPr/>
                    <a:lstStyle/>
                    <a:p>
                      <a:pPr algn="ctr" fontAlgn="ctr"/>
                      <a:r>
                        <a:rPr lang="en-GB" sz="800" b="1" i="0" u="none" strike="noStrike">
                          <a:solidFill>
                            <a:srgbClr val="000000"/>
                          </a:solidFill>
                          <a:effectLst/>
                          <a:latin typeface="Comic Sans MS"/>
                        </a:rPr>
                        <a:t>19</a:t>
                      </a:r>
                    </a:p>
                  </a:txBody>
                  <a:tcPr marL="9525" marR="9525" marT="9525" marB="0" anchor="ctr"/>
                </a:tc>
                <a:tc>
                  <a:txBody>
                    <a:bodyPr/>
                    <a:lstStyle/>
                    <a:p>
                      <a:pPr algn="ctr" fontAlgn="ctr"/>
                      <a:r>
                        <a:rPr lang="en-GB" sz="800" b="1" i="0" u="none" strike="noStrike">
                          <a:solidFill>
                            <a:srgbClr val="000000"/>
                          </a:solidFill>
                          <a:effectLst/>
                          <a:latin typeface="Comic Sans MS"/>
                        </a:rPr>
                        <a:t>-</a:t>
                      </a:r>
                    </a:p>
                  </a:txBody>
                  <a:tcPr marL="9525" marR="9525" marT="9525" marB="0" anchor="ctr"/>
                </a:tc>
                <a:tc>
                  <a:txBody>
                    <a:bodyPr/>
                    <a:lstStyle/>
                    <a:p>
                      <a:pPr algn="ctr" fontAlgn="ctr"/>
                      <a:r>
                        <a:rPr lang="en-GB" sz="800" b="1" i="0" u="none" strike="noStrike">
                          <a:solidFill>
                            <a:srgbClr val="000000"/>
                          </a:solidFill>
                          <a:effectLst/>
                          <a:latin typeface="Comic Sans MS"/>
                        </a:rPr>
                        <a:t>23</a:t>
                      </a:r>
                    </a:p>
                  </a:txBody>
                  <a:tcPr marL="9525" marR="9525" marT="9525" marB="0" anchor="ctr"/>
                </a:tc>
                <a:extLst>
                  <a:ext uri="{0D108BD9-81ED-4DB2-BD59-A6C34878D82A}">
                    <a16:rowId xmlns="" xmlns:a16="http://schemas.microsoft.com/office/drawing/2014/main" val="2320951518"/>
                  </a:ext>
                </a:extLst>
              </a:tr>
              <a:tr h="107443">
                <a:tc>
                  <a:txBody>
                    <a:bodyPr/>
                    <a:lstStyle/>
                    <a:p>
                      <a:pPr marL="0" marR="0" algn="ctr">
                        <a:lnSpc>
                          <a:spcPct val="115000"/>
                        </a:lnSpc>
                        <a:spcBef>
                          <a:spcPts val="0"/>
                        </a:spcBef>
                        <a:spcAft>
                          <a:spcPts val="1000"/>
                        </a:spcAft>
                      </a:pPr>
                      <a:r>
                        <a:rPr lang="en-GB" sz="800">
                          <a:effectLst/>
                          <a:latin typeface="Comic Sans MS" panose="030F0702030302020204" pitchFamily="66" charset="0"/>
                        </a:rPr>
                        <a:t> </a:t>
                      </a:r>
                      <a:endParaRPr lang="en-GB" sz="1200" b="1">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1000"/>
                        </a:spcAft>
                      </a:pPr>
                      <a:r>
                        <a:rPr lang="en-GB" sz="800" b="1" dirty="0">
                          <a:effectLst/>
                          <a:latin typeface="Comic Sans MS" panose="030F0702030302020204" pitchFamily="66" charset="0"/>
                        </a:rPr>
                        <a:t>TOTAL</a:t>
                      </a:r>
                      <a:endParaRPr lang="en-GB" sz="1200" b="1"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GB" sz="800" b="1" i="0" u="none" strike="noStrike" dirty="0">
                          <a:solidFill>
                            <a:srgbClr val="000000"/>
                          </a:solidFill>
                          <a:effectLst/>
                          <a:latin typeface="Comic Sans MS"/>
                        </a:rPr>
                        <a:t>12</a:t>
                      </a:r>
                    </a:p>
                  </a:txBody>
                  <a:tcPr marL="9525" marR="9525" marT="9525" marB="0" anchor="ctr"/>
                </a:tc>
                <a:tc>
                  <a:txBody>
                    <a:bodyPr/>
                    <a:lstStyle/>
                    <a:p>
                      <a:pPr algn="ctr" fontAlgn="ctr"/>
                      <a:r>
                        <a:rPr lang="en-GB" sz="800" b="1" i="0" u="none" strike="noStrike" dirty="0">
                          <a:solidFill>
                            <a:srgbClr val="000000"/>
                          </a:solidFill>
                          <a:effectLst/>
                          <a:latin typeface="Comic Sans MS"/>
                        </a:rPr>
                        <a:t>37</a:t>
                      </a:r>
                    </a:p>
                  </a:txBody>
                  <a:tcPr marL="9525" marR="9525" marT="9525" marB="0" anchor="ctr"/>
                </a:tc>
                <a:tc>
                  <a:txBody>
                    <a:bodyPr/>
                    <a:lstStyle/>
                    <a:p>
                      <a:pPr algn="ctr" fontAlgn="ctr"/>
                      <a:r>
                        <a:rPr lang="en-GB" sz="800" b="1" i="0" u="none" strike="noStrike" dirty="0">
                          <a:solidFill>
                            <a:srgbClr val="000000"/>
                          </a:solidFill>
                          <a:effectLst/>
                          <a:latin typeface="Comic Sans MS"/>
                        </a:rPr>
                        <a:t>39</a:t>
                      </a:r>
                    </a:p>
                  </a:txBody>
                  <a:tcPr marL="9525" marR="9525" marT="9525" marB="0" anchor="ctr"/>
                </a:tc>
                <a:tc>
                  <a:txBody>
                    <a:bodyPr/>
                    <a:lstStyle/>
                    <a:p>
                      <a:pPr algn="ctr" fontAlgn="ctr"/>
                      <a:r>
                        <a:rPr lang="en-GB" sz="800" b="1" i="0" u="none" strike="noStrike" dirty="0">
                          <a:solidFill>
                            <a:srgbClr val="000000"/>
                          </a:solidFill>
                          <a:effectLst/>
                          <a:latin typeface="Comic Sans MS"/>
                        </a:rPr>
                        <a:t>299</a:t>
                      </a:r>
                    </a:p>
                  </a:txBody>
                  <a:tcPr marL="9525" marR="9525" marT="9525" marB="0" anchor="ctr"/>
                </a:tc>
                <a:tc>
                  <a:txBody>
                    <a:bodyPr/>
                    <a:lstStyle/>
                    <a:p>
                      <a:pPr algn="ctr" fontAlgn="ctr"/>
                      <a:r>
                        <a:rPr lang="en-GB" sz="800" b="1" i="0" u="none" strike="noStrike" dirty="0">
                          <a:solidFill>
                            <a:srgbClr val="000000"/>
                          </a:solidFill>
                          <a:effectLst/>
                          <a:latin typeface="Comic Sans MS"/>
                        </a:rPr>
                        <a:t>67</a:t>
                      </a:r>
                    </a:p>
                  </a:txBody>
                  <a:tcPr marL="9525" marR="9525" marT="9525" marB="0" anchor="ctr"/>
                </a:tc>
                <a:tc>
                  <a:txBody>
                    <a:bodyPr/>
                    <a:lstStyle/>
                    <a:p>
                      <a:pPr algn="ctr" fontAlgn="ctr"/>
                      <a:r>
                        <a:rPr lang="en-GB" sz="800" b="1" i="0" u="none" strike="noStrike" dirty="0">
                          <a:solidFill>
                            <a:srgbClr val="000000"/>
                          </a:solidFill>
                          <a:effectLst/>
                          <a:latin typeface="Comic Sans MS"/>
                        </a:rPr>
                        <a:t>454</a:t>
                      </a:r>
                    </a:p>
                  </a:txBody>
                  <a:tcPr marL="9525" marR="9525" marT="9525" marB="0" anchor="ctr"/>
                </a:tc>
                <a:extLst>
                  <a:ext uri="{0D108BD9-81ED-4DB2-BD59-A6C34878D82A}">
                    <a16:rowId xmlns="" xmlns:a16="http://schemas.microsoft.com/office/drawing/2014/main" val="4105321108"/>
                  </a:ext>
                </a:extLst>
              </a:tr>
            </a:tbl>
          </a:graphicData>
        </a:graphic>
      </p:graphicFrame>
      <p:graphicFrame>
        <p:nvGraphicFramePr>
          <p:cNvPr id="16" name="Chart 15"/>
          <p:cNvGraphicFramePr>
            <a:graphicFrameLocks/>
          </p:cNvGraphicFramePr>
          <p:nvPr>
            <p:extLst>
              <p:ext uri="{D42A27DB-BD31-4B8C-83A1-F6EECF244321}">
                <p14:modId xmlns:p14="http://schemas.microsoft.com/office/powerpoint/2010/main" val="4154103334"/>
              </p:ext>
            </p:extLst>
          </p:nvPr>
        </p:nvGraphicFramePr>
        <p:xfrm>
          <a:off x="914400" y="6705600"/>
          <a:ext cx="4953000" cy="25146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762000" y="609601"/>
            <a:ext cx="5181600" cy="276999"/>
          </a:xfrm>
          <a:prstGeom prst="rect">
            <a:avLst/>
          </a:prstGeom>
          <a:noFill/>
        </p:spPr>
        <p:txBody>
          <a:bodyPr wrap="square" rtlCol="0">
            <a:spAutoFit/>
          </a:bodyPr>
          <a:lstStyle/>
          <a:p>
            <a:r>
              <a:rPr lang="en-GB" sz="1200" b="1" dirty="0">
                <a:latin typeface="Comic Sans MS" pitchFamily="66" charset="0"/>
              </a:rPr>
              <a:t>Table 3: </a:t>
            </a:r>
            <a:r>
              <a:rPr lang="en-GB" sz="1200" dirty="0">
                <a:latin typeface="Comic Sans MS" pitchFamily="66" charset="0"/>
              </a:rPr>
              <a:t>SUMMARY OF OFFENDERS/OFFENCES</a:t>
            </a:r>
            <a:endParaRPr lang="en-US" sz="1200" dirty="0">
              <a:latin typeface="Comic Sans MS" pitchFamily="66" charset="0"/>
            </a:endParaRPr>
          </a:p>
        </p:txBody>
      </p:sp>
      <p:sp>
        <p:nvSpPr>
          <p:cNvPr id="12" name="TextBox 11"/>
          <p:cNvSpPr txBox="1"/>
          <p:nvPr/>
        </p:nvSpPr>
        <p:spPr>
          <a:xfrm>
            <a:off x="685800" y="4980802"/>
            <a:ext cx="5181600" cy="276999"/>
          </a:xfrm>
          <a:prstGeom prst="rect">
            <a:avLst/>
          </a:prstGeom>
          <a:noFill/>
        </p:spPr>
        <p:txBody>
          <a:bodyPr wrap="square" rtlCol="0">
            <a:spAutoFit/>
          </a:bodyPr>
          <a:lstStyle/>
          <a:p>
            <a:r>
              <a:rPr lang="en-US" sz="1200" b="1" dirty="0">
                <a:latin typeface="Comic Sans MS" pitchFamily="66" charset="0"/>
              </a:rPr>
              <a:t>Chart 2:</a:t>
            </a:r>
            <a:r>
              <a:rPr lang="en-US" sz="1200" dirty="0">
                <a:latin typeface="Comic Sans MS" pitchFamily="66" charset="0"/>
              </a:rPr>
              <a:t> Chart Illustrating Offenders/Offences</a:t>
            </a:r>
          </a:p>
        </p:txBody>
      </p:sp>
      <p:sp>
        <p:nvSpPr>
          <p:cNvPr id="17" name="Footer Placeholder 16"/>
          <p:cNvSpPr>
            <a:spLocks noGrp="1"/>
          </p:cNvSpPr>
          <p:nvPr>
            <p:ph type="ftr" sz="quarter" idx="11"/>
          </p:nvPr>
        </p:nvSpPr>
        <p:spPr/>
        <p:txBody>
          <a:bodyPr/>
          <a:lstStyle/>
          <a:p>
            <a:r>
              <a:rPr lang="en-US"/>
              <a:t>FRSC Statistical Digest</a:t>
            </a:r>
          </a:p>
        </p:txBody>
      </p:sp>
      <p:sp>
        <p:nvSpPr>
          <p:cNvPr id="16" name="Slide Number Placeholder 15"/>
          <p:cNvSpPr>
            <a:spLocks noGrp="1"/>
          </p:cNvSpPr>
          <p:nvPr>
            <p:ph type="sldNum" sz="quarter" idx="12"/>
          </p:nvPr>
        </p:nvSpPr>
        <p:spPr/>
        <p:txBody>
          <a:bodyPr/>
          <a:lstStyle/>
          <a:p>
            <a:fld id="{E3F61258-AD20-49F9-B190-9552A83199C4}" type="slidenum">
              <a:rPr lang="en-US" smtClean="0"/>
              <a:pPr/>
              <a:t>6</a:t>
            </a:fld>
            <a:endParaRPr lang="en-US"/>
          </a:p>
        </p:txBody>
      </p:sp>
      <p:pic>
        <p:nvPicPr>
          <p:cNvPr id="13"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graphicFrame>
        <p:nvGraphicFramePr>
          <p:cNvPr id="10" name="Table 9"/>
          <p:cNvGraphicFramePr>
            <a:graphicFrameLocks noGrp="1"/>
          </p:cNvGraphicFramePr>
          <p:nvPr>
            <p:extLst>
              <p:ext uri="{D42A27DB-BD31-4B8C-83A1-F6EECF244321}">
                <p14:modId xmlns:p14="http://schemas.microsoft.com/office/powerpoint/2010/main" val="1043902032"/>
              </p:ext>
            </p:extLst>
          </p:nvPr>
        </p:nvGraphicFramePr>
        <p:xfrm>
          <a:off x="680156" y="381000"/>
          <a:ext cx="5638800" cy="4267199"/>
        </p:xfrm>
        <a:graphic>
          <a:graphicData uri="http://schemas.openxmlformats.org/drawingml/2006/table">
            <a:tbl>
              <a:tblPr firstRow="1" lastRow="1" bandRow="1" bandCol="1">
                <a:tableStyleId>{9DCAF9ED-07DC-4A11-8D7F-57B35C25682E}</a:tableStyleId>
              </a:tblPr>
              <a:tblGrid>
                <a:gridCol w="407076">
                  <a:extLst>
                    <a:ext uri="{9D8B030D-6E8A-4147-A177-3AD203B41FA5}">
                      <a16:colId xmlns="" xmlns:a16="http://schemas.microsoft.com/office/drawing/2014/main" val="20000"/>
                    </a:ext>
                  </a:extLst>
                </a:gridCol>
                <a:gridCol w="1240558">
                  <a:extLst>
                    <a:ext uri="{9D8B030D-6E8A-4147-A177-3AD203B41FA5}">
                      <a16:colId xmlns="" xmlns:a16="http://schemas.microsoft.com/office/drawing/2014/main" val="20001"/>
                    </a:ext>
                  </a:extLst>
                </a:gridCol>
                <a:gridCol w="1483895">
                  <a:extLst>
                    <a:ext uri="{9D8B030D-6E8A-4147-A177-3AD203B41FA5}">
                      <a16:colId xmlns="" xmlns:a16="http://schemas.microsoft.com/office/drawing/2014/main" val="20002"/>
                    </a:ext>
                  </a:extLst>
                </a:gridCol>
                <a:gridCol w="511688">
                  <a:extLst>
                    <a:ext uri="{9D8B030D-6E8A-4147-A177-3AD203B41FA5}">
                      <a16:colId xmlns="" xmlns:a16="http://schemas.microsoft.com/office/drawing/2014/main" val="20003"/>
                    </a:ext>
                  </a:extLst>
                </a:gridCol>
                <a:gridCol w="1483895">
                  <a:extLst>
                    <a:ext uri="{9D8B030D-6E8A-4147-A177-3AD203B41FA5}">
                      <a16:colId xmlns="" xmlns:a16="http://schemas.microsoft.com/office/drawing/2014/main" val="20004"/>
                    </a:ext>
                  </a:extLst>
                </a:gridCol>
                <a:gridCol w="511688">
                  <a:extLst>
                    <a:ext uri="{9D8B030D-6E8A-4147-A177-3AD203B41FA5}">
                      <a16:colId xmlns="" xmlns:a16="http://schemas.microsoft.com/office/drawing/2014/main" val="20005"/>
                    </a:ext>
                  </a:extLst>
                </a:gridCol>
              </a:tblGrid>
              <a:tr h="331585">
                <a:tc>
                  <a:txBody>
                    <a:bodyPr/>
                    <a:lstStyle/>
                    <a:p>
                      <a:pPr algn="l" rtl="0" fontAlgn="ctr"/>
                      <a:r>
                        <a:rPr lang="en-US" sz="1000" b="1" i="0" u="none" strike="noStrike" dirty="0">
                          <a:solidFill>
                            <a:srgbClr val="000000"/>
                          </a:solidFill>
                          <a:effectLst/>
                          <a:latin typeface="Comic Sans MS"/>
                        </a:rPr>
                        <a:t>S/N</a:t>
                      </a:r>
                    </a:p>
                  </a:txBody>
                  <a:tcPr marL="9525" marR="9525" marT="9525" marB="0" anchor="ctr"/>
                </a:tc>
                <a:tc>
                  <a:txBody>
                    <a:bodyPr/>
                    <a:lstStyle/>
                    <a:p>
                      <a:pPr algn="l" rtl="0" fontAlgn="ctr"/>
                      <a:r>
                        <a:rPr lang="en-US" sz="1000" b="1" i="0" u="none" strike="noStrike" dirty="0">
                          <a:solidFill>
                            <a:srgbClr val="000000"/>
                          </a:solidFill>
                          <a:effectLst/>
                          <a:latin typeface="Comic Sans MS"/>
                        </a:rPr>
                        <a:t>ZONE</a:t>
                      </a:r>
                    </a:p>
                  </a:txBody>
                  <a:tcPr marL="9525" marR="9525" marT="9525" marB="0" anchor="ctr"/>
                </a:tc>
                <a:tc>
                  <a:txBody>
                    <a:bodyPr/>
                    <a:lstStyle/>
                    <a:p>
                      <a:pPr algn="ctr" rtl="0" fontAlgn="ctr"/>
                      <a:r>
                        <a:rPr lang="en-US" sz="1000" b="1" i="0" u="none" strike="noStrike" dirty="0">
                          <a:solidFill>
                            <a:srgbClr val="000000"/>
                          </a:solidFill>
                          <a:effectLst/>
                          <a:latin typeface="Comic Sans MS"/>
                        </a:rPr>
                        <a:t>TOTAL </a:t>
                      </a:r>
                      <a:r>
                        <a:rPr lang="en-US" sz="1000" b="1" i="0" u="none" strike="noStrike" dirty="0" smtClean="0">
                          <a:solidFill>
                            <a:srgbClr val="000000"/>
                          </a:solidFill>
                          <a:effectLst/>
                          <a:latin typeface="Comic Sans MS"/>
                        </a:rPr>
                        <a:t>OFFENDERS </a:t>
                      </a:r>
                      <a:endParaRPr lang="en-US" sz="1000" b="1" i="0" u="none" strike="noStrike" dirty="0">
                        <a:solidFill>
                          <a:srgbClr val="000000"/>
                        </a:solidFill>
                        <a:effectLst/>
                        <a:latin typeface="Comic Sans MS"/>
                      </a:endParaRPr>
                    </a:p>
                  </a:txBody>
                  <a:tcPr marL="9525" marR="9525" marT="9525" marB="0" anchor="ctr"/>
                </a:tc>
                <a:tc>
                  <a:txBody>
                    <a:bodyPr/>
                    <a:lstStyle/>
                    <a:p>
                      <a:pPr algn="ctr" rtl="0" fontAlgn="ctr"/>
                      <a:r>
                        <a:rPr lang="en-US" sz="1000" b="1" i="0" u="none" strike="noStrike" dirty="0">
                          <a:solidFill>
                            <a:srgbClr val="000000"/>
                          </a:solidFill>
                          <a:effectLst/>
                          <a:latin typeface="Comic Sans MS"/>
                        </a:rPr>
                        <a:t>%</a:t>
                      </a:r>
                    </a:p>
                  </a:txBody>
                  <a:tcPr marL="9525" marR="9525" marT="9525" marB="0" anchor="ctr"/>
                </a:tc>
                <a:tc>
                  <a:txBody>
                    <a:bodyPr/>
                    <a:lstStyle/>
                    <a:p>
                      <a:pPr algn="ctr" rtl="0" fontAlgn="ctr"/>
                      <a:r>
                        <a:rPr lang="en-US" sz="1000" b="1" i="0" u="none" strike="noStrike" dirty="0">
                          <a:solidFill>
                            <a:srgbClr val="000000"/>
                          </a:solidFill>
                          <a:effectLst/>
                          <a:latin typeface="Comic Sans MS"/>
                        </a:rPr>
                        <a:t>TOTAL OFFENCES</a:t>
                      </a:r>
                    </a:p>
                  </a:txBody>
                  <a:tcPr marL="9525" marR="9525" marT="9525" marB="0" anchor="ctr"/>
                </a:tc>
                <a:tc>
                  <a:txBody>
                    <a:bodyPr/>
                    <a:lstStyle/>
                    <a:p>
                      <a:pPr algn="ctr" rtl="0" fontAlgn="ctr"/>
                      <a:r>
                        <a:rPr lang="en-US" sz="1000" b="1" i="0" u="none" strike="noStrike" dirty="0">
                          <a:solidFill>
                            <a:srgbClr val="000000"/>
                          </a:solidFill>
                          <a:effectLst/>
                          <a:latin typeface="Comic Sans MS"/>
                        </a:rPr>
                        <a:t>%</a:t>
                      </a:r>
                    </a:p>
                  </a:txBody>
                  <a:tcPr marL="9525" marR="9525" marT="9525" marB="0" anchor="ctr"/>
                </a:tc>
                <a:extLst>
                  <a:ext uri="{0D108BD9-81ED-4DB2-BD59-A6C34878D82A}">
                    <a16:rowId xmlns="" xmlns:a16="http://schemas.microsoft.com/office/drawing/2014/main" val="10000"/>
                  </a:ext>
                </a:extLst>
              </a:tr>
              <a:tr h="274055">
                <a:tc>
                  <a:txBody>
                    <a:bodyPr/>
                    <a:lstStyle/>
                    <a:p>
                      <a:pPr algn="l" rtl="0" fontAlgn="ctr"/>
                      <a:r>
                        <a:rPr lang="en-US" sz="1000" b="0" i="0" u="none" strike="noStrike">
                          <a:solidFill>
                            <a:srgbClr val="000000"/>
                          </a:solidFill>
                          <a:effectLst/>
                          <a:latin typeface="Comic Sans MS"/>
                        </a:rPr>
                        <a:t>1</a:t>
                      </a:r>
                    </a:p>
                  </a:txBody>
                  <a:tcPr marL="9525" marR="9525" marT="9525" marB="0" anchor="ctr"/>
                </a:tc>
                <a:tc>
                  <a:txBody>
                    <a:bodyPr/>
                    <a:lstStyle/>
                    <a:p>
                      <a:pPr algn="l" rtl="0" fontAlgn="ctr"/>
                      <a:r>
                        <a:rPr lang="en-US" sz="1000" b="0" i="0" u="none" strike="noStrike">
                          <a:solidFill>
                            <a:srgbClr val="000000"/>
                          </a:solidFill>
                          <a:effectLst/>
                          <a:latin typeface="Comic Sans MS"/>
                        </a:rPr>
                        <a:t>RS1, Kaduna</a:t>
                      </a:r>
                    </a:p>
                  </a:txBody>
                  <a:tcPr marL="9525" marR="9525" marT="9525" marB="0" anchor="ctr"/>
                </a:tc>
                <a:tc>
                  <a:txBody>
                    <a:bodyPr/>
                    <a:lstStyle/>
                    <a:p>
                      <a:pPr algn="ctr" fontAlgn="ctr"/>
                      <a:r>
                        <a:rPr lang="en-US" sz="800" b="0" i="0" u="none" strike="noStrike" dirty="0">
                          <a:solidFill>
                            <a:srgbClr val="000000"/>
                          </a:solidFill>
                          <a:effectLst/>
                          <a:latin typeface="Comic Sans MS"/>
                        </a:rPr>
                        <a:t>25587</a:t>
                      </a:r>
                    </a:p>
                  </a:txBody>
                  <a:tcPr marL="9525" marR="9525" marT="9525" marB="0" anchor="ctr"/>
                </a:tc>
                <a:tc>
                  <a:txBody>
                    <a:bodyPr/>
                    <a:lstStyle/>
                    <a:p>
                      <a:pPr algn="ctr" fontAlgn="ctr"/>
                      <a:r>
                        <a:rPr lang="en-US" sz="800" b="0" i="0" u="none" strike="noStrike" dirty="0">
                          <a:solidFill>
                            <a:srgbClr val="000000"/>
                          </a:solidFill>
                          <a:effectLst/>
                          <a:latin typeface="Comic Sans MS"/>
                        </a:rPr>
                        <a:t>16%</a:t>
                      </a:r>
                    </a:p>
                  </a:txBody>
                  <a:tcPr marL="9525" marR="9525" marT="9525" marB="0" anchor="ctr"/>
                </a:tc>
                <a:tc>
                  <a:txBody>
                    <a:bodyPr/>
                    <a:lstStyle/>
                    <a:p>
                      <a:pPr algn="ctr" fontAlgn="ctr"/>
                      <a:r>
                        <a:rPr lang="en-US" sz="800" b="0" i="0" u="none" strike="noStrike" dirty="0">
                          <a:solidFill>
                            <a:srgbClr val="000000"/>
                          </a:solidFill>
                          <a:effectLst/>
                          <a:latin typeface="Comic Sans MS"/>
                        </a:rPr>
                        <a:t>27062</a:t>
                      </a:r>
                    </a:p>
                  </a:txBody>
                  <a:tcPr marL="9525" marR="9525" marT="9525" marB="0" anchor="ctr"/>
                </a:tc>
                <a:tc>
                  <a:txBody>
                    <a:bodyPr/>
                    <a:lstStyle/>
                    <a:p>
                      <a:pPr algn="ctr" fontAlgn="ctr"/>
                      <a:r>
                        <a:rPr lang="en-US" sz="800" b="0" i="0" u="none" strike="noStrike" dirty="0">
                          <a:solidFill>
                            <a:srgbClr val="000000"/>
                          </a:solidFill>
                          <a:effectLst/>
                          <a:latin typeface="Comic Sans MS"/>
                        </a:rPr>
                        <a:t>15%</a:t>
                      </a:r>
                    </a:p>
                  </a:txBody>
                  <a:tcPr marL="9525" marR="9525" marT="9525" marB="0" anchor="ctr"/>
                </a:tc>
                <a:extLst>
                  <a:ext uri="{0D108BD9-81ED-4DB2-BD59-A6C34878D82A}">
                    <a16:rowId xmlns="" xmlns:a16="http://schemas.microsoft.com/office/drawing/2014/main" val="10001"/>
                  </a:ext>
                </a:extLst>
              </a:tr>
              <a:tr h="274055">
                <a:tc>
                  <a:txBody>
                    <a:bodyPr/>
                    <a:lstStyle/>
                    <a:p>
                      <a:pPr algn="l" rtl="0" fontAlgn="ctr"/>
                      <a:r>
                        <a:rPr lang="en-US" sz="1000" b="0" i="0" u="none" strike="noStrike" dirty="0">
                          <a:solidFill>
                            <a:srgbClr val="000000"/>
                          </a:solidFill>
                          <a:effectLst/>
                          <a:latin typeface="Comic Sans MS"/>
                        </a:rPr>
                        <a:t>2</a:t>
                      </a:r>
                    </a:p>
                  </a:txBody>
                  <a:tcPr marL="9525" marR="9525" marT="9525" marB="0" anchor="ctr"/>
                </a:tc>
                <a:tc>
                  <a:txBody>
                    <a:bodyPr/>
                    <a:lstStyle/>
                    <a:p>
                      <a:pPr algn="l" rtl="0" fontAlgn="ctr"/>
                      <a:r>
                        <a:rPr lang="en-US" sz="1000" b="0" i="0" u="none" strike="noStrike">
                          <a:solidFill>
                            <a:srgbClr val="000000"/>
                          </a:solidFill>
                          <a:effectLst/>
                          <a:latin typeface="Comic Sans MS"/>
                        </a:rPr>
                        <a:t>RS2, Lagos</a:t>
                      </a:r>
                    </a:p>
                  </a:txBody>
                  <a:tcPr marL="9525" marR="9525" marT="9525" marB="0" anchor="ctr"/>
                </a:tc>
                <a:tc>
                  <a:txBody>
                    <a:bodyPr/>
                    <a:lstStyle/>
                    <a:p>
                      <a:pPr algn="ctr" fontAlgn="ctr"/>
                      <a:r>
                        <a:rPr lang="en-US" sz="800" b="0" i="0" u="none" strike="noStrike">
                          <a:solidFill>
                            <a:srgbClr val="000000"/>
                          </a:solidFill>
                          <a:effectLst/>
                          <a:latin typeface="Comic Sans MS"/>
                        </a:rPr>
                        <a:t>25775</a:t>
                      </a:r>
                    </a:p>
                  </a:txBody>
                  <a:tcPr marL="9525" marR="9525" marT="9525" marB="0" anchor="ctr"/>
                </a:tc>
                <a:tc>
                  <a:txBody>
                    <a:bodyPr/>
                    <a:lstStyle/>
                    <a:p>
                      <a:pPr algn="ctr" fontAlgn="ctr"/>
                      <a:r>
                        <a:rPr lang="en-US" sz="800" b="0" i="0" u="none" strike="noStrike">
                          <a:solidFill>
                            <a:srgbClr val="000000"/>
                          </a:solidFill>
                          <a:effectLst/>
                          <a:latin typeface="Comic Sans MS"/>
                        </a:rPr>
                        <a:t>16%</a:t>
                      </a:r>
                    </a:p>
                  </a:txBody>
                  <a:tcPr marL="9525" marR="9525" marT="9525" marB="0" anchor="ctr"/>
                </a:tc>
                <a:tc>
                  <a:txBody>
                    <a:bodyPr/>
                    <a:lstStyle/>
                    <a:p>
                      <a:pPr algn="ctr" fontAlgn="ctr"/>
                      <a:r>
                        <a:rPr lang="en-US" sz="800" b="0" i="0" u="none" strike="noStrike">
                          <a:solidFill>
                            <a:srgbClr val="000000"/>
                          </a:solidFill>
                          <a:effectLst/>
                          <a:latin typeface="Comic Sans MS"/>
                        </a:rPr>
                        <a:t>29923</a:t>
                      </a:r>
                    </a:p>
                  </a:txBody>
                  <a:tcPr marL="9525" marR="9525" marT="9525" marB="0" anchor="ctr"/>
                </a:tc>
                <a:tc>
                  <a:txBody>
                    <a:bodyPr/>
                    <a:lstStyle/>
                    <a:p>
                      <a:pPr algn="ctr" fontAlgn="ctr"/>
                      <a:r>
                        <a:rPr lang="en-US" sz="800" b="0" i="0" u="none" strike="noStrike">
                          <a:solidFill>
                            <a:srgbClr val="000000"/>
                          </a:solidFill>
                          <a:effectLst/>
                          <a:latin typeface="Comic Sans MS"/>
                        </a:rPr>
                        <a:t>17%</a:t>
                      </a:r>
                    </a:p>
                  </a:txBody>
                  <a:tcPr marL="9525" marR="9525" marT="9525" marB="0" anchor="ctr"/>
                </a:tc>
              </a:tr>
              <a:tr h="274055">
                <a:tc>
                  <a:txBody>
                    <a:bodyPr/>
                    <a:lstStyle/>
                    <a:p>
                      <a:pPr algn="l" rtl="0" fontAlgn="ctr"/>
                      <a:r>
                        <a:rPr lang="en-US" sz="1000" b="0" i="0" u="none" strike="noStrike" dirty="0">
                          <a:solidFill>
                            <a:srgbClr val="000000"/>
                          </a:solidFill>
                          <a:effectLst/>
                          <a:latin typeface="Comic Sans MS"/>
                        </a:rPr>
                        <a:t>3</a:t>
                      </a:r>
                    </a:p>
                  </a:txBody>
                  <a:tcPr marL="9525" marR="9525" marT="9525" marB="0" anchor="ctr"/>
                </a:tc>
                <a:tc>
                  <a:txBody>
                    <a:bodyPr/>
                    <a:lstStyle/>
                    <a:p>
                      <a:pPr algn="l" rtl="0" fontAlgn="ctr"/>
                      <a:r>
                        <a:rPr lang="en-US" sz="1000" b="0" i="0" u="none" strike="noStrike" dirty="0">
                          <a:solidFill>
                            <a:srgbClr val="000000"/>
                          </a:solidFill>
                          <a:effectLst/>
                          <a:latin typeface="Comic Sans MS"/>
                        </a:rPr>
                        <a:t>RS3, </a:t>
                      </a:r>
                      <a:r>
                        <a:rPr lang="en-US" sz="1000" b="0" i="0" u="none" strike="noStrike" dirty="0" err="1">
                          <a:solidFill>
                            <a:srgbClr val="000000"/>
                          </a:solidFill>
                          <a:effectLst/>
                          <a:latin typeface="Comic Sans MS"/>
                        </a:rPr>
                        <a:t>Yola</a:t>
                      </a:r>
                      <a:endParaRPr lang="en-US" sz="1000" b="0" i="0" u="none" strike="noStrike" dirty="0">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rPr>
                        <a:t>5425</a:t>
                      </a:r>
                    </a:p>
                  </a:txBody>
                  <a:tcPr marL="9525" marR="9525" marT="9525" marB="0" anchor="ctr"/>
                </a:tc>
                <a:tc>
                  <a:txBody>
                    <a:bodyPr/>
                    <a:lstStyle/>
                    <a:p>
                      <a:pPr algn="ctr" fontAlgn="ctr"/>
                      <a:r>
                        <a:rPr lang="en-US" sz="800" b="0" i="0" u="none" strike="noStrike">
                          <a:solidFill>
                            <a:srgbClr val="000000"/>
                          </a:solidFill>
                          <a:effectLst/>
                          <a:latin typeface="Comic Sans MS"/>
                        </a:rPr>
                        <a:t>3%</a:t>
                      </a:r>
                    </a:p>
                  </a:txBody>
                  <a:tcPr marL="9525" marR="9525" marT="9525" marB="0" anchor="ctr"/>
                </a:tc>
                <a:tc>
                  <a:txBody>
                    <a:bodyPr/>
                    <a:lstStyle/>
                    <a:p>
                      <a:pPr algn="ctr" fontAlgn="ctr"/>
                      <a:r>
                        <a:rPr lang="en-US" sz="800" b="0" i="0" u="none" strike="noStrike">
                          <a:solidFill>
                            <a:srgbClr val="000000"/>
                          </a:solidFill>
                          <a:effectLst/>
                          <a:latin typeface="Comic Sans MS"/>
                        </a:rPr>
                        <a:t>5829</a:t>
                      </a:r>
                    </a:p>
                  </a:txBody>
                  <a:tcPr marL="9525" marR="9525" marT="9525" marB="0" anchor="ctr"/>
                </a:tc>
                <a:tc>
                  <a:txBody>
                    <a:bodyPr/>
                    <a:lstStyle/>
                    <a:p>
                      <a:pPr algn="ctr" fontAlgn="ctr"/>
                      <a:r>
                        <a:rPr lang="en-US" sz="800" b="0" i="0" u="none" strike="noStrike">
                          <a:solidFill>
                            <a:srgbClr val="000000"/>
                          </a:solidFill>
                          <a:effectLst/>
                          <a:latin typeface="Comic Sans MS"/>
                        </a:rPr>
                        <a:t>3%</a:t>
                      </a:r>
                    </a:p>
                  </a:txBody>
                  <a:tcPr marL="9525" marR="9525" marT="9525" marB="0" anchor="ctr"/>
                </a:tc>
                <a:extLst>
                  <a:ext uri="{0D108BD9-81ED-4DB2-BD59-A6C34878D82A}">
                    <a16:rowId xmlns="" xmlns:a16="http://schemas.microsoft.com/office/drawing/2014/main" val="10002"/>
                  </a:ext>
                </a:extLst>
              </a:tr>
              <a:tr h="274055">
                <a:tc>
                  <a:txBody>
                    <a:bodyPr/>
                    <a:lstStyle/>
                    <a:p>
                      <a:pPr algn="l" rtl="0" fontAlgn="ctr"/>
                      <a:r>
                        <a:rPr lang="en-US" sz="1000" b="0" i="0" u="none" strike="noStrike">
                          <a:solidFill>
                            <a:srgbClr val="000000"/>
                          </a:solidFill>
                          <a:effectLst/>
                          <a:latin typeface="Comic Sans MS"/>
                        </a:rPr>
                        <a:t>4</a:t>
                      </a:r>
                    </a:p>
                  </a:txBody>
                  <a:tcPr marL="9525" marR="9525" marT="9525" marB="0" anchor="ctr"/>
                </a:tc>
                <a:tc>
                  <a:txBody>
                    <a:bodyPr/>
                    <a:lstStyle/>
                    <a:p>
                      <a:pPr algn="l" rtl="0" fontAlgn="ctr"/>
                      <a:r>
                        <a:rPr lang="en-US" sz="1000" b="0" i="0" u="none" strike="noStrike" dirty="0">
                          <a:solidFill>
                            <a:srgbClr val="000000"/>
                          </a:solidFill>
                          <a:effectLst/>
                          <a:latin typeface="Comic Sans MS"/>
                        </a:rPr>
                        <a:t>RS4, Jos</a:t>
                      </a:r>
                    </a:p>
                  </a:txBody>
                  <a:tcPr marL="9525" marR="9525" marT="9525" marB="0" anchor="ctr"/>
                </a:tc>
                <a:tc>
                  <a:txBody>
                    <a:bodyPr/>
                    <a:lstStyle/>
                    <a:p>
                      <a:pPr algn="ctr" fontAlgn="ctr"/>
                      <a:r>
                        <a:rPr lang="en-US" sz="800" b="0" i="0" u="none" strike="noStrike">
                          <a:solidFill>
                            <a:srgbClr val="000000"/>
                          </a:solidFill>
                          <a:effectLst/>
                          <a:latin typeface="Comic Sans MS"/>
                        </a:rPr>
                        <a:t>8269</a:t>
                      </a:r>
                    </a:p>
                  </a:txBody>
                  <a:tcPr marL="9525" marR="9525" marT="9525" marB="0" anchor="ctr"/>
                </a:tc>
                <a:tc>
                  <a:txBody>
                    <a:bodyPr/>
                    <a:lstStyle/>
                    <a:p>
                      <a:pPr algn="ctr" fontAlgn="ctr"/>
                      <a:r>
                        <a:rPr lang="en-US" sz="800" b="0" i="0" u="none" strike="noStrike">
                          <a:solidFill>
                            <a:srgbClr val="000000"/>
                          </a:solidFill>
                          <a:effectLst/>
                          <a:latin typeface="Comic Sans MS"/>
                        </a:rPr>
                        <a:t>5%</a:t>
                      </a:r>
                    </a:p>
                  </a:txBody>
                  <a:tcPr marL="9525" marR="9525" marT="9525" marB="0" anchor="ctr"/>
                </a:tc>
                <a:tc>
                  <a:txBody>
                    <a:bodyPr/>
                    <a:lstStyle/>
                    <a:p>
                      <a:pPr algn="ctr" fontAlgn="ctr"/>
                      <a:r>
                        <a:rPr lang="en-US" sz="800" b="0" i="0" u="none" strike="noStrike">
                          <a:solidFill>
                            <a:srgbClr val="000000"/>
                          </a:solidFill>
                          <a:effectLst/>
                          <a:latin typeface="Comic Sans MS"/>
                        </a:rPr>
                        <a:t>8784</a:t>
                      </a:r>
                    </a:p>
                  </a:txBody>
                  <a:tcPr marL="9525" marR="9525" marT="9525" marB="0" anchor="ctr"/>
                </a:tc>
                <a:tc>
                  <a:txBody>
                    <a:bodyPr/>
                    <a:lstStyle/>
                    <a:p>
                      <a:pPr algn="ctr" fontAlgn="ctr"/>
                      <a:r>
                        <a:rPr lang="en-US" sz="800" b="0" i="0" u="none" strike="noStrike">
                          <a:solidFill>
                            <a:srgbClr val="000000"/>
                          </a:solidFill>
                          <a:effectLst/>
                          <a:latin typeface="Comic Sans MS"/>
                        </a:rPr>
                        <a:t>5%</a:t>
                      </a:r>
                    </a:p>
                  </a:txBody>
                  <a:tcPr marL="9525" marR="9525" marT="9525" marB="0" anchor="ctr"/>
                </a:tc>
                <a:extLst>
                  <a:ext uri="{0D108BD9-81ED-4DB2-BD59-A6C34878D82A}">
                    <a16:rowId xmlns="" xmlns:a16="http://schemas.microsoft.com/office/drawing/2014/main" val="10003"/>
                  </a:ext>
                </a:extLst>
              </a:tr>
              <a:tr h="274055">
                <a:tc>
                  <a:txBody>
                    <a:bodyPr/>
                    <a:lstStyle/>
                    <a:p>
                      <a:pPr algn="l" rtl="0" fontAlgn="ctr"/>
                      <a:r>
                        <a:rPr lang="en-US" sz="1000" b="0" i="0" u="none" strike="noStrike">
                          <a:solidFill>
                            <a:srgbClr val="000000"/>
                          </a:solidFill>
                          <a:effectLst/>
                          <a:latin typeface="Comic Sans MS"/>
                        </a:rPr>
                        <a:t>5</a:t>
                      </a:r>
                    </a:p>
                  </a:txBody>
                  <a:tcPr marL="9525" marR="9525" marT="9525" marB="0" anchor="ctr"/>
                </a:tc>
                <a:tc>
                  <a:txBody>
                    <a:bodyPr/>
                    <a:lstStyle/>
                    <a:p>
                      <a:pPr algn="l" rtl="0" fontAlgn="ctr"/>
                      <a:r>
                        <a:rPr lang="en-US" sz="1000" b="0" i="0" u="none" strike="noStrike" dirty="0">
                          <a:solidFill>
                            <a:srgbClr val="000000"/>
                          </a:solidFill>
                          <a:effectLst/>
                          <a:latin typeface="Comic Sans MS"/>
                        </a:rPr>
                        <a:t>RS5, Benin</a:t>
                      </a:r>
                    </a:p>
                  </a:txBody>
                  <a:tcPr marL="9525" marR="9525" marT="9525" marB="0" anchor="ctr"/>
                </a:tc>
                <a:tc>
                  <a:txBody>
                    <a:bodyPr/>
                    <a:lstStyle/>
                    <a:p>
                      <a:pPr algn="ctr" fontAlgn="ctr"/>
                      <a:r>
                        <a:rPr lang="en-US" sz="800" b="0" i="0" u="none" strike="noStrike">
                          <a:solidFill>
                            <a:srgbClr val="000000"/>
                          </a:solidFill>
                          <a:effectLst/>
                          <a:latin typeface="Comic Sans MS"/>
                        </a:rPr>
                        <a:t>9082</a:t>
                      </a:r>
                    </a:p>
                  </a:txBody>
                  <a:tcPr marL="9525" marR="9525" marT="9525" marB="0" anchor="ctr"/>
                </a:tc>
                <a:tc>
                  <a:txBody>
                    <a:bodyPr/>
                    <a:lstStyle/>
                    <a:p>
                      <a:pPr algn="ctr" fontAlgn="ctr"/>
                      <a:r>
                        <a:rPr lang="en-US" sz="800" b="0" i="0" u="none" strike="noStrike">
                          <a:solidFill>
                            <a:srgbClr val="000000"/>
                          </a:solidFill>
                          <a:effectLst/>
                          <a:latin typeface="Comic Sans MS"/>
                        </a:rPr>
                        <a:t>6%</a:t>
                      </a:r>
                    </a:p>
                  </a:txBody>
                  <a:tcPr marL="9525" marR="9525" marT="9525" marB="0" anchor="ctr"/>
                </a:tc>
                <a:tc>
                  <a:txBody>
                    <a:bodyPr/>
                    <a:lstStyle/>
                    <a:p>
                      <a:pPr algn="ctr" fontAlgn="ctr"/>
                      <a:r>
                        <a:rPr lang="en-US" sz="800" b="0" i="0" u="none" strike="noStrike">
                          <a:solidFill>
                            <a:srgbClr val="000000"/>
                          </a:solidFill>
                          <a:effectLst/>
                          <a:latin typeface="Comic Sans MS"/>
                        </a:rPr>
                        <a:t>10092</a:t>
                      </a:r>
                    </a:p>
                  </a:txBody>
                  <a:tcPr marL="9525" marR="9525" marT="9525" marB="0" anchor="ctr"/>
                </a:tc>
                <a:tc>
                  <a:txBody>
                    <a:bodyPr/>
                    <a:lstStyle/>
                    <a:p>
                      <a:pPr algn="ctr" fontAlgn="ctr"/>
                      <a:r>
                        <a:rPr lang="en-US" sz="800" b="0" i="0" u="none" strike="noStrike">
                          <a:solidFill>
                            <a:srgbClr val="000000"/>
                          </a:solidFill>
                          <a:effectLst/>
                          <a:latin typeface="Comic Sans MS"/>
                        </a:rPr>
                        <a:t>6%</a:t>
                      </a:r>
                    </a:p>
                  </a:txBody>
                  <a:tcPr marL="9525" marR="9525" marT="9525" marB="0" anchor="ctr"/>
                </a:tc>
                <a:extLst>
                  <a:ext uri="{0D108BD9-81ED-4DB2-BD59-A6C34878D82A}">
                    <a16:rowId xmlns="" xmlns:a16="http://schemas.microsoft.com/office/drawing/2014/main" val="10004"/>
                  </a:ext>
                </a:extLst>
              </a:tr>
              <a:tr h="274055">
                <a:tc>
                  <a:txBody>
                    <a:bodyPr/>
                    <a:lstStyle/>
                    <a:p>
                      <a:pPr algn="l" rtl="0" fontAlgn="ctr"/>
                      <a:r>
                        <a:rPr lang="en-US" sz="1000" b="0" i="0" u="none" strike="noStrike">
                          <a:solidFill>
                            <a:srgbClr val="000000"/>
                          </a:solidFill>
                          <a:effectLst/>
                          <a:latin typeface="Comic Sans MS"/>
                        </a:rPr>
                        <a:t>6</a:t>
                      </a:r>
                    </a:p>
                  </a:txBody>
                  <a:tcPr marL="9525" marR="9525" marT="9525" marB="0" anchor="ctr"/>
                </a:tc>
                <a:tc>
                  <a:txBody>
                    <a:bodyPr/>
                    <a:lstStyle/>
                    <a:p>
                      <a:pPr algn="l" rtl="0" fontAlgn="ctr"/>
                      <a:r>
                        <a:rPr lang="en-US" sz="1000" b="0" i="0" u="none" strike="noStrike" dirty="0">
                          <a:solidFill>
                            <a:srgbClr val="000000"/>
                          </a:solidFill>
                          <a:effectLst/>
                          <a:latin typeface="Comic Sans MS"/>
                        </a:rPr>
                        <a:t>RS6 Port Harcourt</a:t>
                      </a:r>
                    </a:p>
                  </a:txBody>
                  <a:tcPr marL="9525" marR="9525" marT="9525" marB="0" anchor="ctr"/>
                </a:tc>
                <a:tc>
                  <a:txBody>
                    <a:bodyPr/>
                    <a:lstStyle/>
                    <a:p>
                      <a:pPr algn="ctr" fontAlgn="ctr"/>
                      <a:r>
                        <a:rPr lang="en-US" sz="800" b="0" i="0" u="none" strike="noStrike">
                          <a:solidFill>
                            <a:srgbClr val="000000"/>
                          </a:solidFill>
                          <a:effectLst/>
                          <a:latin typeface="Comic Sans MS"/>
                        </a:rPr>
                        <a:t>10132</a:t>
                      </a:r>
                    </a:p>
                  </a:txBody>
                  <a:tcPr marL="9525" marR="9525" marT="9525" marB="0" anchor="ctr"/>
                </a:tc>
                <a:tc>
                  <a:txBody>
                    <a:bodyPr/>
                    <a:lstStyle/>
                    <a:p>
                      <a:pPr algn="ctr" fontAlgn="ctr"/>
                      <a:r>
                        <a:rPr lang="en-US" sz="800" b="0" i="0" u="none" strike="noStrike">
                          <a:solidFill>
                            <a:srgbClr val="000000"/>
                          </a:solidFill>
                          <a:effectLst/>
                          <a:latin typeface="Comic Sans MS"/>
                        </a:rPr>
                        <a:t>6%</a:t>
                      </a:r>
                    </a:p>
                  </a:txBody>
                  <a:tcPr marL="9525" marR="9525" marT="9525" marB="0" anchor="ctr"/>
                </a:tc>
                <a:tc>
                  <a:txBody>
                    <a:bodyPr/>
                    <a:lstStyle/>
                    <a:p>
                      <a:pPr algn="ctr" fontAlgn="ctr"/>
                      <a:r>
                        <a:rPr lang="en-US" sz="800" b="0" i="0" u="none" strike="noStrike">
                          <a:solidFill>
                            <a:srgbClr val="000000"/>
                          </a:solidFill>
                          <a:effectLst/>
                          <a:latin typeface="Comic Sans MS"/>
                        </a:rPr>
                        <a:t>11409</a:t>
                      </a:r>
                    </a:p>
                  </a:txBody>
                  <a:tcPr marL="9525" marR="9525" marT="9525" marB="0" anchor="ctr"/>
                </a:tc>
                <a:tc>
                  <a:txBody>
                    <a:bodyPr/>
                    <a:lstStyle/>
                    <a:p>
                      <a:pPr algn="ctr" fontAlgn="ctr"/>
                      <a:r>
                        <a:rPr lang="en-US" sz="800" b="0" i="0" u="none" strike="noStrike">
                          <a:solidFill>
                            <a:srgbClr val="000000"/>
                          </a:solidFill>
                          <a:effectLst/>
                          <a:latin typeface="Comic Sans MS"/>
                        </a:rPr>
                        <a:t>7%</a:t>
                      </a:r>
                    </a:p>
                  </a:txBody>
                  <a:tcPr marL="9525" marR="9525" marT="9525" marB="0" anchor="ctr"/>
                </a:tc>
                <a:extLst>
                  <a:ext uri="{0D108BD9-81ED-4DB2-BD59-A6C34878D82A}">
                    <a16:rowId xmlns="" xmlns:a16="http://schemas.microsoft.com/office/drawing/2014/main" val="10005"/>
                  </a:ext>
                </a:extLst>
              </a:tr>
              <a:tr h="274055">
                <a:tc>
                  <a:txBody>
                    <a:bodyPr/>
                    <a:lstStyle/>
                    <a:p>
                      <a:pPr algn="l" rtl="0" fontAlgn="ctr"/>
                      <a:r>
                        <a:rPr lang="en-US" sz="1000" b="0" i="0" u="none" strike="noStrike">
                          <a:solidFill>
                            <a:srgbClr val="000000"/>
                          </a:solidFill>
                          <a:effectLst/>
                          <a:latin typeface="Comic Sans MS"/>
                        </a:rPr>
                        <a:t>7</a:t>
                      </a:r>
                    </a:p>
                  </a:txBody>
                  <a:tcPr marL="9525" marR="9525" marT="9525" marB="0" anchor="ctr"/>
                </a:tc>
                <a:tc>
                  <a:txBody>
                    <a:bodyPr/>
                    <a:lstStyle/>
                    <a:p>
                      <a:pPr algn="l" rtl="0" fontAlgn="ctr"/>
                      <a:r>
                        <a:rPr lang="en-US" sz="1000" b="0" i="0" u="none" strike="noStrike" dirty="0">
                          <a:solidFill>
                            <a:srgbClr val="000000"/>
                          </a:solidFill>
                          <a:effectLst/>
                          <a:latin typeface="Comic Sans MS"/>
                        </a:rPr>
                        <a:t>RS7 Abuja</a:t>
                      </a:r>
                    </a:p>
                  </a:txBody>
                  <a:tcPr marL="9525" marR="9525" marT="9525" marB="0" anchor="ctr"/>
                </a:tc>
                <a:tc>
                  <a:txBody>
                    <a:bodyPr/>
                    <a:lstStyle/>
                    <a:p>
                      <a:pPr algn="ctr" fontAlgn="ctr"/>
                      <a:r>
                        <a:rPr lang="en-US" sz="800" b="0" i="0" u="none" strike="noStrike">
                          <a:solidFill>
                            <a:srgbClr val="000000"/>
                          </a:solidFill>
                          <a:effectLst/>
                          <a:latin typeface="Comic Sans MS"/>
                        </a:rPr>
                        <a:t>17958</a:t>
                      </a:r>
                    </a:p>
                  </a:txBody>
                  <a:tcPr marL="9525" marR="9525" marT="9525" marB="0" anchor="ctr"/>
                </a:tc>
                <a:tc>
                  <a:txBody>
                    <a:bodyPr/>
                    <a:lstStyle/>
                    <a:p>
                      <a:pPr algn="ctr" fontAlgn="ctr"/>
                      <a:r>
                        <a:rPr lang="en-US" sz="800" b="0" i="0" u="none" strike="noStrike">
                          <a:solidFill>
                            <a:srgbClr val="000000"/>
                          </a:solidFill>
                          <a:effectLst/>
                          <a:latin typeface="Comic Sans MS"/>
                        </a:rPr>
                        <a:t>11%</a:t>
                      </a:r>
                    </a:p>
                  </a:txBody>
                  <a:tcPr marL="9525" marR="9525" marT="9525" marB="0" anchor="ctr"/>
                </a:tc>
                <a:tc>
                  <a:txBody>
                    <a:bodyPr/>
                    <a:lstStyle/>
                    <a:p>
                      <a:pPr algn="ctr" fontAlgn="ctr"/>
                      <a:r>
                        <a:rPr lang="en-US" sz="800" b="0" i="0" u="none" strike="noStrike" dirty="0">
                          <a:solidFill>
                            <a:srgbClr val="000000"/>
                          </a:solidFill>
                          <a:effectLst/>
                          <a:latin typeface="Comic Sans MS"/>
                        </a:rPr>
                        <a:t>19267</a:t>
                      </a:r>
                    </a:p>
                  </a:txBody>
                  <a:tcPr marL="9525" marR="9525" marT="9525" marB="0" anchor="ctr"/>
                </a:tc>
                <a:tc>
                  <a:txBody>
                    <a:bodyPr/>
                    <a:lstStyle/>
                    <a:p>
                      <a:pPr algn="ctr" fontAlgn="ctr"/>
                      <a:r>
                        <a:rPr lang="en-US" sz="800" b="0" i="0" u="none" strike="noStrike">
                          <a:solidFill>
                            <a:srgbClr val="000000"/>
                          </a:solidFill>
                          <a:effectLst/>
                          <a:latin typeface="Comic Sans MS"/>
                        </a:rPr>
                        <a:t>11%</a:t>
                      </a:r>
                    </a:p>
                  </a:txBody>
                  <a:tcPr marL="9525" marR="9525" marT="9525" marB="0" anchor="ctr"/>
                </a:tc>
                <a:extLst>
                  <a:ext uri="{0D108BD9-81ED-4DB2-BD59-A6C34878D82A}">
                    <a16:rowId xmlns="" xmlns:a16="http://schemas.microsoft.com/office/drawing/2014/main" val="10006"/>
                  </a:ext>
                </a:extLst>
              </a:tr>
              <a:tr h="274055">
                <a:tc>
                  <a:txBody>
                    <a:bodyPr/>
                    <a:lstStyle/>
                    <a:p>
                      <a:pPr algn="l" rtl="0" fontAlgn="ctr"/>
                      <a:r>
                        <a:rPr lang="en-US" sz="1000" b="0" i="0" u="none" strike="noStrike">
                          <a:solidFill>
                            <a:srgbClr val="000000"/>
                          </a:solidFill>
                          <a:effectLst/>
                          <a:latin typeface="Comic Sans MS"/>
                        </a:rPr>
                        <a:t>8</a:t>
                      </a:r>
                    </a:p>
                  </a:txBody>
                  <a:tcPr marL="9525" marR="9525" marT="9525" marB="0" anchor="ctr"/>
                </a:tc>
                <a:tc>
                  <a:txBody>
                    <a:bodyPr/>
                    <a:lstStyle/>
                    <a:p>
                      <a:pPr algn="l" rtl="0" fontAlgn="ctr"/>
                      <a:r>
                        <a:rPr lang="en-US" sz="1000" b="0" i="0" u="none" strike="noStrike" dirty="0">
                          <a:solidFill>
                            <a:srgbClr val="000000"/>
                          </a:solidFill>
                          <a:effectLst/>
                          <a:latin typeface="Comic Sans MS"/>
                        </a:rPr>
                        <a:t>RS8, Ilorin</a:t>
                      </a:r>
                    </a:p>
                  </a:txBody>
                  <a:tcPr marL="9525" marR="9525" marT="9525" marB="0" anchor="ctr"/>
                </a:tc>
                <a:tc>
                  <a:txBody>
                    <a:bodyPr/>
                    <a:lstStyle/>
                    <a:p>
                      <a:pPr algn="ctr" fontAlgn="ctr"/>
                      <a:r>
                        <a:rPr lang="en-US" sz="800" b="0" i="0" u="none" strike="noStrike">
                          <a:solidFill>
                            <a:srgbClr val="000000"/>
                          </a:solidFill>
                          <a:effectLst/>
                          <a:latin typeface="Comic Sans MS"/>
                        </a:rPr>
                        <a:t>19842</a:t>
                      </a:r>
                    </a:p>
                  </a:txBody>
                  <a:tcPr marL="9525" marR="9525" marT="9525" marB="0" anchor="ctr"/>
                </a:tc>
                <a:tc>
                  <a:txBody>
                    <a:bodyPr/>
                    <a:lstStyle/>
                    <a:p>
                      <a:pPr algn="ctr" fontAlgn="ctr"/>
                      <a:r>
                        <a:rPr lang="en-US" sz="800" b="0" i="0" u="none" strike="noStrike">
                          <a:solidFill>
                            <a:srgbClr val="000000"/>
                          </a:solidFill>
                          <a:effectLst/>
                          <a:latin typeface="Comic Sans MS"/>
                        </a:rPr>
                        <a:t>12%</a:t>
                      </a:r>
                    </a:p>
                  </a:txBody>
                  <a:tcPr marL="9525" marR="9525" marT="9525" marB="0" anchor="ctr"/>
                </a:tc>
                <a:tc>
                  <a:txBody>
                    <a:bodyPr/>
                    <a:lstStyle/>
                    <a:p>
                      <a:pPr algn="ctr" fontAlgn="ctr"/>
                      <a:r>
                        <a:rPr lang="en-US" sz="800" b="0" i="0" u="none" strike="noStrike" dirty="0">
                          <a:solidFill>
                            <a:srgbClr val="000000"/>
                          </a:solidFill>
                          <a:effectLst/>
                          <a:latin typeface="Comic Sans MS"/>
                        </a:rPr>
                        <a:t>21190</a:t>
                      </a:r>
                    </a:p>
                  </a:txBody>
                  <a:tcPr marL="9525" marR="9525" marT="9525" marB="0" anchor="ctr"/>
                </a:tc>
                <a:tc>
                  <a:txBody>
                    <a:bodyPr/>
                    <a:lstStyle/>
                    <a:p>
                      <a:pPr algn="ctr" fontAlgn="ctr"/>
                      <a:r>
                        <a:rPr lang="en-US" sz="800" b="0" i="0" u="none" strike="noStrike">
                          <a:solidFill>
                            <a:srgbClr val="000000"/>
                          </a:solidFill>
                          <a:effectLst/>
                          <a:latin typeface="Comic Sans MS"/>
                        </a:rPr>
                        <a:t>12%</a:t>
                      </a:r>
                    </a:p>
                  </a:txBody>
                  <a:tcPr marL="9525" marR="9525" marT="9525" marB="0" anchor="ctr"/>
                </a:tc>
                <a:extLst>
                  <a:ext uri="{0D108BD9-81ED-4DB2-BD59-A6C34878D82A}">
                    <a16:rowId xmlns="" xmlns:a16="http://schemas.microsoft.com/office/drawing/2014/main" val="10007"/>
                  </a:ext>
                </a:extLst>
              </a:tr>
              <a:tr h="274055">
                <a:tc>
                  <a:txBody>
                    <a:bodyPr/>
                    <a:lstStyle/>
                    <a:p>
                      <a:pPr algn="l" rtl="0" fontAlgn="ctr"/>
                      <a:r>
                        <a:rPr lang="en-US" sz="1000" b="0" i="0" u="none" strike="noStrike">
                          <a:solidFill>
                            <a:srgbClr val="000000"/>
                          </a:solidFill>
                          <a:effectLst/>
                          <a:latin typeface="Comic Sans MS"/>
                        </a:rPr>
                        <a:t>9</a:t>
                      </a:r>
                    </a:p>
                  </a:txBody>
                  <a:tcPr marL="9525" marR="9525" marT="9525" marB="0" anchor="ctr"/>
                </a:tc>
                <a:tc>
                  <a:txBody>
                    <a:bodyPr/>
                    <a:lstStyle/>
                    <a:p>
                      <a:pPr algn="l" rtl="0" fontAlgn="ctr"/>
                      <a:r>
                        <a:rPr lang="en-US" sz="1000" b="0" i="0" u="none" strike="noStrike" dirty="0">
                          <a:solidFill>
                            <a:srgbClr val="000000"/>
                          </a:solidFill>
                          <a:effectLst/>
                          <a:latin typeface="Comic Sans MS"/>
                        </a:rPr>
                        <a:t>RS9, Enugu</a:t>
                      </a:r>
                    </a:p>
                  </a:txBody>
                  <a:tcPr marL="9525" marR="9525" marT="9525" marB="0" anchor="ctr"/>
                </a:tc>
                <a:tc>
                  <a:txBody>
                    <a:bodyPr/>
                    <a:lstStyle/>
                    <a:p>
                      <a:pPr algn="ctr" fontAlgn="ctr"/>
                      <a:r>
                        <a:rPr lang="en-US" sz="800" b="0" i="0" u="none" strike="noStrike">
                          <a:solidFill>
                            <a:srgbClr val="000000"/>
                          </a:solidFill>
                          <a:effectLst/>
                          <a:latin typeface="Comic Sans MS"/>
                        </a:rPr>
                        <a:t>6445</a:t>
                      </a:r>
                    </a:p>
                  </a:txBody>
                  <a:tcPr marL="9525" marR="9525" marT="9525" marB="0" anchor="ctr"/>
                </a:tc>
                <a:tc>
                  <a:txBody>
                    <a:bodyPr/>
                    <a:lstStyle/>
                    <a:p>
                      <a:pPr algn="ctr" fontAlgn="ctr"/>
                      <a:r>
                        <a:rPr lang="en-US" sz="800" b="0" i="0" u="none" strike="noStrike">
                          <a:solidFill>
                            <a:srgbClr val="000000"/>
                          </a:solidFill>
                          <a:effectLst/>
                          <a:latin typeface="Comic Sans MS"/>
                        </a:rPr>
                        <a:t>4%</a:t>
                      </a:r>
                    </a:p>
                  </a:txBody>
                  <a:tcPr marL="9525" marR="9525" marT="9525" marB="0" anchor="ctr"/>
                </a:tc>
                <a:tc>
                  <a:txBody>
                    <a:bodyPr/>
                    <a:lstStyle/>
                    <a:p>
                      <a:pPr algn="ctr" fontAlgn="ctr"/>
                      <a:r>
                        <a:rPr lang="en-US" sz="800" b="0" i="0" u="none" strike="noStrike" dirty="0">
                          <a:solidFill>
                            <a:srgbClr val="000000"/>
                          </a:solidFill>
                          <a:effectLst/>
                          <a:latin typeface="Comic Sans MS"/>
                        </a:rPr>
                        <a:t>6896</a:t>
                      </a:r>
                    </a:p>
                  </a:txBody>
                  <a:tcPr marL="9525" marR="9525" marT="9525" marB="0" anchor="ctr"/>
                </a:tc>
                <a:tc>
                  <a:txBody>
                    <a:bodyPr/>
                    <a:lstStyle/>
                    <a:p>
                      <a:pPr algn="ctr" fontAlgn="ctr"/>
                      <a:r>
                        <a:rPr lang="en-US" sz="800" b="0" i="0" u="none" strike="noStrike">
                          <a:solidFill>
                            <a:srgbClr val="000000"/>
                          </a:solidFill>
                          <a:effectLst/>
                          <a:latin typeface="Comic Sans MS"/>
                        </a:rPr>
                        <a:t>4%</a:t>
                      </a:r>
                    </a:p>
                  </a:txBody>
                  <a:tcPr marL="9525" marR="9525" marT="9525" marB="0" anchor="ctr"/>
                </a:tc>
                <a:extLst>
                  <a:ext uri="{0D108BD9-81ED-4DB2-BD59-A6C34878D82A}">
                    <a16:rowId xmlns="" xmlns:a16="http://schemas.microsoft.com/office/drawing/2014/main" val="10008"/>
                  </a:ext>
                </a:extLst>
              </a:tr>
              <a:tr h="274055">
                <a:tc>
                  <a:txBody>
                    <a:bodyPr/>
                    <a:lstStyle/>
                    <a:p>
                      <a:pPr algn="l" rtl="0" fontAlgn="ctr"/>
                      <a:r>
                        <a:rPr lang="en-US" sz="1000" b="0" i="0" u="none" strike="noStrike">
                          <a:solidFill>
                            <a:srgbClr val="000000"/>
                          </a:solidFill>
                          <a:effectLst/>
                          <a:latin typeface="Comic Sans MS"/>
                        </a:rPr>
                        <a:t>10</a:t>
                      </a:r>
                    </a:p>
                  </a:txBody>
                  <a:tcPr marL="9525" marR="9525" marT="9525" marB="0" anchor="ctr"/>
                </a:tc>
                <a:tc>
                  <a:txBody>
                    <a:bodyPr/>
                    <a:lstStyle/>
                    <a:p>
                      <a:pPr algn="l" rtl="0" fontAlgn="ctr"/>
                      <a:r>
                        <a:rPr lang="en-US" sz="1000" b="0" i="0" u="none" strike="noStrike" dirty="0">
                          <a:solidFill>
                            <a:srgbClr val="000000"/>
                          </a:solidFill>
                          <a:effectLst/>
                          <a:latin typeface="Comic Sans MS"/>
                        </a:rPr>
                        <a:t>RS10, </a:t>
                      </a:r>
                      <a:r>
                        <a:rPr lang="en-US" sz="1000" b="0" i="0" u="none" strike="noStrike" dirty="0" err="1">
                          <a:solidFill>
                            <a:srgbClr val="000000"/>
                          </a:solidFill>
                          <a:effectLst/>
                          <a:latin typeface="Comic Sans MS"/>
                        </a:rPr>
                        <a:t>Sokoto</a:t>
                      </a:r>
                      <a:endParaRPr lang="en-US" sz="1000" b="0" i="0" u="none" strike="noStrike" dirty="0">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rPr>
                        <a:t>6081</a:t>
                      </a:r>
                    </a:p>
                  </a:txBody>
                  <a:tcPr marL="9525" marR="9525" marT="9525" marB="0" anchor="ctr"/>
                </a:tc>
                <a:tc>
                  <a:txBody>
                    <a:bodyPr/>
                    <a:lstStyle/>
                    <a:p>
                      <a:pPr algn="ctr" fontAlgn="ctr"/>
                      <a:r>
                        <a:rPr lang="en-US" sz="800" b="0" i="0" u="none" strike="noStrike">
                          <a:solidFill>
                            <a:srgbClr val="000000"/>
                          </a:solidFill>
                          <a:effectLst/>
                          <a:latin typeface="Comic Sans MS"/>
                        </a:rPr>
                        <a:t>4%</a:t>
                      </a:r>
                    </a:p>
                  </a:txBody>
                  <a:tcPr marL="9525" marR="9525" marT="9525" marB="0" anchor="ctr"/>
                </a:tc>
                <a:tc>
                  <a:txBody>
                    <a:bodyPr/>
                    <a:lstStyle/>
                    <a:p>
                      <a:pPr algn="ctr" fontAlgn="ctr"/>
                      <a:r>
                        <a:rPr lang="en-US" sz="800" b="0" i="0" u="none" strike="noStrike" dirty="0">
                          <a:solidFill>
                            <a:srgbClr val="000000"/>
                          </a:solidFill>
                          <a:effectLst/>
                          <a:latin typeface="Comic Sans MS"/>
                        </a:rPr>
                        <a:t>6359</a:t>
                      </a:r>
                    </a:p>
                  </a:txBody>
                  <a:tcPr marL="9525" marR="9525" marT="9525" marB="0" anchor="ctr"/>
                </a:tc>
                <a:tc>
                  <a:txBody>
                    <a:bodyPr/>
                    <a:lstStyle/>
                    <a:p>
                      <a:pPr algn="ctr" fontAlgn="ctr"/>
                      <a:r>
                        <a:rPr lang="en-US" sz="800" b="0" i="0" u="none" strike="noStrike">
                          <a:solidFill>
                            <a:srgbClr val="000000"/>
                          </a:solidFill>
                          <a:effectLst/>
                          <a:latin typeface="Comic Sans MS"/>
                        </a:rPr>
                        <a:t>4%</a:t>
                      </a:r>
                    </a:p>
                  </a:txBody>
                  <a:tcPr marL="9525" marR="9525" marT="9525" marB="0" anchor="ctr"/>
                </a:tc>
                <a:extLst>
                  <a:ext uri="{0D108BD9-81ED-4DB2-BD59-A6C34878D82A}">
                    <a16:rowId xmlns="" xmlns:a16="http://schemas.microsoft.com/office/drawing/2014/main" val="10009"/>
                  </a:ext>
                </a:extLst>
              </a:tr>
              <a:tr h="274055">
                <a:tc>
                  <a:txBody>
                    <a:bodyPr/>
                    <a:lstStyle/>
                    <a:p>
                      <a:pPr algn="l" rtl="0" fontAlgn="ctr"/>
                      <a:r>
                        <a:rPr lang="en-US" sz="1000" b="0" i="0" u="none" strike="noStrike">
                          <a:solidFill>
                            <a:srgbClr val="000000"/>
                          </a:solidFill>
                          <a:effectLst/>
                          <a:latin typeface="Comic Sans MS"/>
                        </a:rPr>
                        <a:t>11</a:t>
                      </a:r>
                    </a:p>
                  </a:txBody>
                  <a:tcPr marL="9525" marR="9525" marT="9525" marB="0" anchor="ctr"/>
                </a:tc>
                <a:tc>
                  <a:txBody>
                    <a:bodyPr/>
                    <a:lstStyle/>
                    <a:p>
                      <a:pPr algn="l" rtl="0" fontAlgn="ctr"/>
                      <a:r>
                        <a:rPr lang="en-US" sz="1000" b="0" i="0" u="none" strike="noStrike" dirty="0">
                          <a:solidFill>
                            <a:srgbClr val="000000"/>
                          </a:solidFill>
                          <a:effectLst/>
                          <a:latin typeface="Comic Sans MS"/>
                        </a:rPr>
                        <a:t>RS11, </a:t>
                      </a:r>
                      <a:r>
                        <a:rPr lang="en-US" sz="1000" b="0" i="0" u="none" strike="noStrike" dirty="0" err="1">
                          <a:solidFill>
                            <a:srgbClr val="000000"/>
                          </a:solidFill>
                          <a:effectLst/>
                          <a:latin typeface="Comic Sans MS"/>
                        </a:rPr>
                        <a:t>Osogbo</a:t>
                      </a:r>
                      <a:endParaRPr lang="en-US" sz="1000" b="0" i="0" u="none" strike="noStrike" dirty="0">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rPr>
                        <a:t>18763</a:t>
                      </a:r>
                    </a:p>
                  </a:txBody>
                  <a:tcPr marL="9525" marR="9525" marT="9525" marB="0" anchor="ctr"/>
                </a:tc>
                <a:tc>
                  <a:txBody>
                    <a:bodyPr/>
                    <a:lstStyle/>
                    <a:p>
                      <a:pPr algn="ctr" fontAlgn="ctr"/>
                      <a:r>
                        <a:rPr lang="en-US" sz="800" b="0" i="0" u="none" strike="noStrike">
                          <a:solidFill>
                            <a:srgbClr val="000000"/>
                          </a:solidFill>
                          <a:effectLst/>
                          <a:latin typeface="Comic Sans MS"/>
                        </a:rPr>
                        <a:t>12%</a:t>
                      </a:r>
                    </a:p>
                  </a:txBody>
                  <a:tcPr marL="9525" marR="9525" marT="9525" marB="0" anchor="ctr"/>
                </a:tc>
                <a:tc>
                  <a:txBody>
                    <a:bodyPr/>
                    <a:lstStyle/>
                    <a:p>
                      <a:pPr algn="ctr" fontAlgn="ctr"/>
                      <a:r>
                        <a:rPr lang="en-US" sz="800" b="0" i="0" u="none" strike="noStrike">
                          <a:solidFill>
                            <a:srgbClr val="000000"/>
                          </a:solidFill>
                          <a:effectLst/>
                          <a:latin typeface="Comic Sans MS"/>
                        </a:rPr>
                        <a:t>19423</a:t>
                      </a:r>
                    </a:p>
                  </a:txBody>
                  <a:tcPr marL="9525" marR="9525" marT="9525" marB="0" anchor="ctr"/>
                </a:tc>
                <a:tc>
                  <a:txBody>
                    <a:bodyPr/>
                    <a:lstStyle/>
                    <a:p>
                      <a:pPr algn="ctr" fontAlgn="ctr"/>
                      <a:r>
                        <a:rPr lang="en-US" sz="800" b="0" i="0" u="none" strike="noStrike">
                          <a:solidFill>
                            <a:srgbClr val="000000"/>
                          </a:solidFill>
                          <a:effectLst/>
                          <a:latin typeface="Comic Sans MS"/>
                        </a:rPr>
                        <a:t>11%</a:t>
                      </a:r>
                    </a:p>
                  </a:txBody>
                  <a:tcPr marL="9525" marR="9525" marT="9525" marB="0" anchor="ctr"/>
                </a:tc>
                <a:extLst>
                  <a:ext uri="{0D108BD9-81ED-4DB2-BD59-A6C34878D82A}">
                    <a16:rowId xmlns="" xmlns:a16="http://schemas.microsoft.com/office/drawing/2014/main" val="10010"/>
                  </a:ext>
                </a:extLst>
              </a:tr>
              <a:tr h="274055">
                <a:tc>
                  <a:txBody>
                    <a:bodyPr/>
                    <a:lstStyle/>
                    <a:p>
                      <a:pPr algn="l" rtl="0" fontAlgn="ctr"/>
                      <a:r>
                        <a:rPr lang="en-US" sz="1000" b="0" i="0" u="none" strike="noStrike">
                          <a:solidFill>
                            <a:srgbClr val="000000"/>
                          </a:solidFill>
                          <a:effectLst/>
                          <a:latin typeface="Comic Sans MS"/>
                        </a:rPr>
                        <a:t>12</a:t>
                      </a:r>
                    </a:p>
                  </a:txBody>
                  <a:tcPr marL="9525" marR="9525" marT="9525" marB="0" anchor="ctr"/>
                </a:tc>
                <a:tc>
                  <a:txBody>
                    <a:bodyPr/>
                    <a:lstStyle/>
                    <a:p>
                      <a:pPr algn="l" rtl="0" fontAlgn="ctr"/>
                      <a:r>
                        <a:rPr lang="en-US" sz="1000" b="0" i="0" u="none" strike="noStrike" dirty="0">
                          <a:solidFill>
                            <a:srgbClr val="000000"/>
                          </a:solidFill>
                          <a:effectLst/>
                          <a:latin typeface="Comic Sans MS"/>
                        </a:rPr>
                        <a:t>RS12, </a:t>
                      </a:r>
                      <a:r>
                        <a:rPr lang="en-US" sz="1000" b="0" i="0" u="none" strike="noStrike" dirty="0" err="1">
                          <a:solidFill>
                            <a:srgbClr val="000000"/>
                          </a:solidFill>
                          <a:effectLst/>
                          <a:latin typeface="Comic Sans MS"/>
                        </a:rPr>
                        <a:t>Bauchi</a:t>
                      </a:r>
                      <a:endParaRPr lang="en-US" sz="1000" b="0" i="0" u="none" strike="noStrike" dirty="0">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rPr>
                        <a:t>8955</a:t>
                      </a:r>
                    </a:p>
                  </a:txBody>
                  <a:tcPr marL="9525" marR="9525" marT="9525" marB="0" anchor="ctr"/>
                </a:tc>
                <a:tc>
                  <a:txBody>
                    <a:bodyPr/>
                    <a:lstStyle/>
                    <a:p>
                      <a:pPr algn="ctr" fontAlgn="ctr"/>
                      <a:r>
                        <a:rPr lang="en-US" sz="800" b="0" i="0" u="none" strike="noStrike">
                          <a:solidFill>
                            <a:srgbClr val="000000"/>
                          </a:solidFill>
                          <a:effectLst/>
                          <a:latin typeface="Comic Sans MS"/>
                        </a:rPr>
                        <a:t>6%</a:t>
                      </a:r>
                    </a:p>
                  </a:txBody>
                  <a:tcPr marL="9525" marR="9525" marT="9525" marB="0" anchor="ctr"/>
                </a:tc>
                <a:tc>
                  <a:txBody>
                    <a:bodyPr/>
                    <a:lstStyle/>
                    <a:p>
                      <a:pPr algn="ctr" fontAlgn="ctr"/>
                      <a:r>
                        <a:rPr lang="en-US" sz="800" b="0" i="0" u="none" strike="noStrike">
                          <a:solidFill>
                            <a:srgbClr val="000000"/>
                          </a:solidFill>
                          <a:effectLst/>
                          <a:latin typeface="Comic Sans MS"/>
                        </a:rPr>
                        <a:t>9137</a:t>
                      </a:r>
                    </a:p>
                  </a:txBody>
                  <a:tcPr marL="9525" marR="9525" marT="9525" marB="0" anchor="ctr"/>
                </a:tc>
                <a:tc>
                  <a:txBody>
                    <a:bodyPr/>
                    <a:lstStyle/>
                    <a:p>
                      <a:pPr algn="ctr" fontAlgn="ctr"/>
                      <a:r>
                        <a:rPr lang="en-US" sz="800" b="0" i="0" u="none" strike="noStrike">
                          <a:solidFill>
                            <a:srgbClr val="000000"/>
                          </a:solidFill>
                          <a:effectLst/>
                          <a:latin typeface="Comic Sans MS"/>
                        </a:rPr>
                        <a:t>5%</a:t>
                      </a:r>
                    </a:p>
                  </a:txBody>
                  <a:tcPr marL="9525" marR="9525" marT="9525" marB="0" anchor="ctr"/>
                </a:tc>
                <a:extLst>
                  <a:ext uri="{0D108BD9-81ED-4DB2-BD59-A6C34878D82A}">
                    <a16:rowId xmlns="" xmlns:a16="http://schemas.microsoft.com/office/drawing/2014/main" val="10011"/>
                  </a:ext>
                </a:extLst>
              </a:tr>
              <a:tr h="291040">
                <a:tc>
                  <a:txBody>
                    <a:bodyPr/>
                    <a:lstStyle/>
                    <a:p>
                      <a:endParaRPr lang="en-US"/>
                    </a:p>
                  </a:txBody>
                  <a:tcPr marL="9525" marR="9525" marT="9525" marB="0" anchor="ctr"/>
                </a:tc>
                <a:tc>
                  <a:txBody>
                    <a:bodyPr/>
                    <a:lstStyle/>
                    <a:p>
                      <a:endParaRPr lang="en-US" dirty="0"/>
                    </a:p>
                  </a:txBody>
                  <a:tcPr marL="9525" marR="9525" marT="9525" marB="0" anchor="ctr"/>
                </a:tc>
                <a:tc rowSpan="2">
                  <a:txBody>
                    <a:bodyPr/>
                    <a:lstStyle/>
                    <a:p>
                      <a:pPr algn="ctr" fontAlgn="ctr"/>
                      <a:r>
                        <a:rPr lang="en-US" sz="800" b="1" i="0" u="none" strike="noStrike" dirty="0">
                          <a:solidFill>
                            <a:srgbClr val="000000"/>
                          </a:solidFill>
                          <a:effectLst/>
                          <a:latin typeface="Comic Sans MS"/>
                        </a:rPr>
                        <a:t>162314</a:t>
                      </a:r>
                    </a:p>
                  </a:txBody>
                  <a:tcPr marL="9525" marR="9525" marT="9525" marB="0" anchor="ctr"/>
                </a:tc>
                <a:tc>
                  <a:txBody>
                    <a:bodyPr/>
                    <a:lstStyle/>
                    <a:p>
                      <a:pPr algn="ctr" fontAlgn="ctr"/>
                      <a:r>
                        <a:rPr lang="en-US" sz="800" b="1" i="0" u="none" strike="noStrike" dirty="0">
                          <a:solidFill>
                            <a:srgbClr val="000000"/>
                          </a:solidFill>
                          <a:effectLst/>
                          <a:latin typeface="Comic Sans MS"/>
                        </a:rPr>
                        <a:t>100%</a:t>
                      </a:r>
                    </a:p>
                  </a:txBody>
                  <a:tcPr marL="9525" marR="9525" marT="9525" marB="0" anchor="ctr"/>
                </a:tc>
                <a:tc rowSpan="2">
                  <a:txBody>
                    <a:bodyPr/>
                    <a:lstStyle/>
                    <a:p>
                      <a:pPr algn="ctr" fontAlgn="ctr"/>
                      <a:r>
                        <a:rPr lang="en-US" sz="800" b="1" i="0" u="none" strike="noStrike" dirty="0">
                          <a:solidFill>
                            <a:srgbClr val="000000"/>
                          </a:solidFill>
                          <a:effectLst/>
                          <a:latin typeface="Comic Sans MS"/>
                        </a:rPr>
                        <a:t>175371</a:t>
                      </a:r>
                    </a:p>
                  </a:txBody>
                  <a:tcPr marL="9525" marR="9525" marT="9525" marB="0" anchor="ctr"/>
                </a:tc>
                <a:tc>
                  <a:txBody>
                    <a:bodyPr/>
                    <a:lstStyle/>
                    <a:p>
                      <a:pPr algn="ctr" fontAlgn="ctr"/>
                      <a:r>
                        <a:rPr lang="en-US" sz="800" b="1" i="0" u="none" strike="noStrike" dirty="0">
                          <a:solidFill>
                            <a:srgbClr val="000000"/>
                          </a:solidFill>
                          <a:effectLst/>
                          <a:latin typeface="Comic Sans MS"/>
                        </a:rPr>
                        <a:t>100%</a:t>
                      </a:r>
                    </a:p>
                  </a:txBody>
                  <a:tcPr marL="9525" marR="9525" marT="9525" marB="0" anchor="ctr"/>
                </a:tc>
                <a:extLst>
                  <a:ext uri="{0D108BD9-81ED-4DB2-BD59-A6C34878D82A}">
                    <a16:rowId xmlns="" xmlns:a16="http://schemas.microsoft.com/office/drawing/2014/main" val="10012"/>
                  </a:ext>
                </a:extLst>
              </a:tr>
              <a:tr h="355914">
                <a:tc>
                  <a:txBody>
                    <a:bodyPr/>
                    <a:lstStyle/>
                    <a:p>
                      <a:pPr algn="l" fontAlgn="ctr"/>
                      <a:r>
                        <a:rPr lang="en-US" sz="1700" b="0" i="0" u="none" strike="noStrike">
                          <a:solidFill>
                            <a:srgbClr val="000000"/>
                          </a:solidFill>
                          <a:effectLst/>
                          <a:latin typeface="Arial"/>
                        </a:rPr>
                        <a:t> </a:t>
                      </a:r>
                    </a:p>
                  </a:txBody>
                  <a:tcPr marL="9525" marR="9525" marT="9525" marB="0" anchor="ctr"/>
                </a:tc>
                <a:tc>
                  <a:txBody>
                    <a:bodyPr/>
                    <a:lstStyle/>
                    <a:p>
                      <a:pPr algn="l" rtl="0" fontAlgn="ctr"/>
                      <a:r>
                        <a:rPr lang="en-US" sz="1000" b="1" i="0" u="none" strike="noStrike" dirty="0" smtClean="0">
                          <a:solidFill>
                            <a:srgbClr val="000000"/>
                          </a:solidFill>
                          <a:effectLst/>
                          <a:latin typeface="Comic Sans MS"/>
                        </a:rPr>
                        <a:t>TOTAL</a:t>
                      </a:r>
                      <a:endParaRPr lang="en-US" sz="1000" b="1" i="0" u="none" strike="noStrike" dirty="0">
                        <a:solidFill>
                          <a:srgbClr val="000000"/>
                        </a:solidFill>
                        <a:effectLst/>
                        <a:latin typeface="Comic Sans MS"/>
                      </a:endParaRPr>
                    </a:p>
                  </a:txBody>
                  <a:tcPr marL="9525" marR="9525" marT="9525" marB="0" anchor="ctr"/>
                </a:tc>
                <a:tc vMerge="1">
                  <a:txBody>
                    <a:bodyPr/>
                    <a:lstStyle/>
                    <a:p>
                      <a:endParaRPr lang="en-US"/>
                    </a:p>
                  </a:txBody>
                  <a:tcPr/>
                </a:tc>
                <a:tc>
                  <a:txBody>
                    <a:bodyPr/>
                    <a:lstStyle/>
                    <a:p>
                      <a:pPr algn="ctr" fontAlgn="b"/>
                      <a:endParaRPr lang="en-GB" sz="1100" b="1" i="0" u="none" strike="noStrike" dirty="0">
                        <a:solidFill>
                          <a:srgbClr val="000000"/>
                        </a:solidFill>
                        <a:effectLst/>
                        <a:latin typeface="Comic Sans MS" panose="030F0702030302020204" pitchFamily="66" charset="0"/>
                      </a:endParaRPr>
                    </a:p>
                  </a:txBody>
                  <a:tcPr marL="0" marR="0" marT="0" marB="0" anchor="b"/>
                </a:tc>
                <a:tc vMerge="1">
                  <a:txBody>
                    <a:bodyPr/>
                    <a:lstStyle/>
                    <a:p>
                      <a:endParaRPr lang="en-US"/>
                    </a:p>
                  </a:txBody>
                  <a:tcPr/>
                </a:tc>
                <a:tc>
                  <a:txBody>
                    <a:bodyPr/>
                    <a:lstStyle/>
                    <a:p>
                      <a:pPr algn="ctr" fontAlgn="b"/>
                      <a:endParaRPr lang="en-GB" sz="1100" b="1" i="0" u="none" strike="noStrike" dirty="0">
                        <a:solidFill>
                          <a:srgbClr val="000000"/>
                        </a:solidFill>
                        <a:effectLst/>
                        <a:latin typeface="Comic Sans MS" panose="030F0702030302020204" pitchFamily="66" charset="0"/>
                      </a:endParaRPr>
                    </a:p>
                  </a:txBody>
                  <a:tcPr marL="0" marR="0" marT="0" marB="0" anchor="b"/>
                </a:tc>
                <a:extLst>
                  <a:ext uri="{0D108BD9-81ED-4DB2-BD59-A6C34878D82A}">
                    <a16:rowId xmlns="" xmlns:a16="http://schemas.microsoft.com/office/drawing/2014/main" val="10013"/>
                  </a:ext>
                </a:extLst>
              </a:tr>
            </a:tbl>
          </a:graphicData>
        </a:graphic>
      </p:graphicFrame>
      <p:graphicFrame>
        <p:nvGraphicFramePr>
          <p:cNvPr id="9" name="Chart 8"/>
          <p:cNvGraphicFramePr>
            <a:graphicFrameLocks/>
          </p:cNvGraphicFramePr>
          <p:nvPr>
            <p:extLst>
              <p:ext uri="{D42A27DB-BD31-4B8C-83A1-F6EECF244321}">
                <p14:modId xmlns:p14="http://schemas.microsoft.com/office/powerpoint/2010/main" val="4276581411"/>
              </p:ext>
            </p:extLst>
          </p:nvPr>
        </p:nvGraphicFramePr>
        <p:xfrm>
          <a:off x="1066800" y="5486400"/>
          <a:ext cx="5029200" cy="3505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7</a:t>
            </a:fld>
            <a:endParaRPr lang="en-US"/>
          </a:p>
        </p:txBody>
      </p:sp>
      <p:sp>
        <p:nvSpPr>
          <p:cNvPr id="6" name="TextBox 5"/>
          <p:cNvSpPr txBox="1"/>
          <p:nvPr/>
        </p:nvSpPr>
        <p:spPr>
          <a:xfrm>
            <a:off x="685800" y="942202"/>
            <a:ext cx="5486400" cy="276999"/>
          </a:xfrm>
          <a:prstGeom prst="rect">
            <a:avLst/>
          </a:prstGeom>
          <a:noFill/>
        </p:spPr>
        <p:txBody>
          <a:bodyPr wrap="square" rtlCol="0">
            <a:spAutoFit/>
          </a:bodyPr>
          <a:lstStyle/>
          <a:p>
            <a:r>
              <a:rPr lang="en-US" sz="1200" b="1" dirty="0">
                <a:latin typeface="Comic Sans MS" pitchFamily="66" charset="0"/>
              </a:rPr>
              <a:t>Table 4: </a:t>
            </a:r>
            <a:r>
              <a:rPr lang="en-US" sz="1200" dirty="0">
                <a:latin typeface="Comic Sans MS" pitchFamily="66" charset="0"/>
              </a:rPr>
              <a:t>General Admin Activities </a:t>
            </a:r>
          </a:p>
        </p:txBody>
      </p:sp>
      <p:pic>
        <p:nvPicPr>
          <p:cNvPr id="8" name="Picture 2"/>
          <p:cNvPicPr>
            <a:picLocks noChangeAspect="1" noChangeArrowheads="1"/>
          </p:cNvPicPr>
          <p:nvPr/>
        </p:nvPicPr>
        <p:blipFill>
          <a:blip r:embed="rId3" cstate="print"/>
          <a:srcRect/>
          <a:stretch>
            <a:fillRect/>
          </a:stretch>
        </p:blipFill>
        <p:spPr bwMode="auto">
          <a:xfrm>
            <a:off x="0" y="0"/>
            <a:ext cx="457200" cy="9906000"/>
          </a:xfrm>
          <a:prstGeom prst="rect">
            <a:avLst/>
          </a:prstGeom>
          <a:noFill/>
          <a:ln w="9525">
            <a:noFill/>
            <a:miter lim="800000"/>
            <a:headEnd/>
            <a:tailEnd/>
          </a:ln>
        </p:spPr>
      </p:pic>
      <p:grpSp>
        <p:nvGrpSpPr>
          <p:cNvPr id="14" name="Group 13"/>
          <p:cNvGrpSpPr/>
          <p:nvPr/>
        </p:nvGrpSpPr>
        <p:grpSpPr>
          <a:xfrm>
            <a:off x="563246" y="466440"/>
            <a:ext cx="5731509" cy="524160"/>
            <a:chOff x="0" y="4504"/>
            <a:chExt cx="5731509" cy="524160"/>
          </a:xfrm>
        </p:grpSpPr>
        <p:sp>
          <p:nvSpPr>
            <p:cNvPr id="15" name="Rounded Rectangle 14"/>
            <p:cNvSpPr/>
            <p:nvPr/>
          </p:nvSpPr>
          <p:spPr>
            <a:xfrm>
              <a:off x="0" y="4504"/>
              <a:ext cx="5731509" cy="524160"/>
            </a:xfrm>
            <a:prstGeom prst="roundRect">
              <a:avLst/>
            </a:prstGeom>
            <a:gradFill rotWithShape="0">
              <a:gsLst>
                <a:gs pos="0">
                  <a:schemeClr val="tx2"/>
                </a:gs>
                <a:gs pos="50000">
                  <a:schemeClr val="accent1">
                    <a:tint val="44500"/>
                    <a:satMod val="160000"/>
                  </a:schemeClr>
                </a:gs>
                <a:gs pos="100000">
                  <a:schemeClr val="accent1">
                    <a:tint val="23500"/>
                    <a:satMod val="160000"/>
                  </a:schemeClr>
                </a:gs>
              </a:gsLst>
              <a:lin ang="5400000" scaled="0"/>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6" name="Rounded Rectangle 4"/>
            <p:cNvSpPr/>
            <p:nvPr/>
          </p:nvSpPr>
          <p:spPr>
            <a:xfrm>
              <a:off x="25587" y="30091"/>
              <a:ext cx="5680335" cy="4729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en-US" sz="2000" b="0" kern="1200" dirty="0">
                  <a:solidFill>
                    <a:srgbClr val="FF0000"/>
                  </a:solidFill>
                  <a:latin typeface="Comic Sans MS" pitchFamily="66" charset="0"/>
                </a:rPr>
                <a:t>Admin and Human Resources</a:t>
              </a:r>
            </a:p>
          </p:txBody>
        </p:sp>
      </p:grpSp>
      <p:sp>
        <p:nvSpPr>
          <p:cNvPr id="12" name="TextBox 11"/>
          <p:cNvSpPr txBox="1"/>
          <p:nvPr/>
        </p:nvSpPr>
        <p:spPr>
          <a:xfrm>
            <a:off x="867383" y="5084702"/>
            <a:ext cx="4800600" cy="276999"/>
          </a:xfrm>
          <a:prstGeom prst="rect">
            <a:avLst/>
          </a:prstGeom>
          <a:noFill/>
        </p:spPr>
        <p:txBody>
          <a:bodyPr wrap="square" rtlCol="0">
            <a:spAutoFit/>
          </a:bodyPr>
          <a:lstStyle/>
          <a:p>
            <a:r>
              <a:rPr lang="en-US" sz="1200" b="1" dirty="0">
                <a:latin typeface="Comic Sans MS" pitchFamily="66" charset="0"/>
              </a:rPr>
              <a:t>Chart 3: </a:t>
            </a:r>
            <a:r>
              <a:rPr lang="en-US" sz="1200" dirty="0">
                <a:latin typeface="Comic Sans MS" pitchFamily="66" charset="0"/>
              </a:rPr>
              <a:t>Chart Illustrating General Admin Activities Treated </a:t>
            </a:r>
          </a:p>
        </p:txBody>
      </p:sp>
      <p:graphicFrame>
        <p:nvGraphicFramePr>
          <p:cNvPr id="5" name="Table 4"/>
          <p:cNvGraphicFramePr>
            <a:graphicFrameLocks noGrp="1"/>
          </p:cNvGraphicFramePr>
          <p:nvPr>
            <p:extLst>
              <p:ext uri="{D42A27DB-BD31-4B8C-83A1-F6EECF244321}">
                <p14:modId xmlns:p14="http://schemas.microsoft.com/office/powerpoint/2010/main" val="2504502375"/>
              </p:ext>
            </p:extLst>
          </p:nvPr>
        </p:nvGraphicFramePr>
        <p:xfrm>
          <a:off x="838200" y="1290087"/>
          <a:ext cx="5334000" cy="3623385"/>
        </p:xfrm>
        <a:graphic>
          <a:graphicData uri="http://schemas.openxmlformats.org/drawingml/2006/table">
            <a:tbl>
              <a:tblPr/>
              <a:tblGrid>
                <a:gridCol w="609600">
                  <a:extLst>
                    <a:ext uri="{9D8B030D-6E8A-4147-A177-3AD203B41FA5}">
                      <a16:colId xmlns="" xmlns:a16="http://schemas.microsoft.com/office/drawing/2014/main" val="20000"/>
                    </a:ext>
                  </a:extLst>
                </a:gridCol>
                <a:gridCol w="1524000">
                  <a:extLst>
                    <a:ext uri="{9D8B030D-6E8A-4147-A177-3AD203B41FA5}">
                      <a16:colId xmlns="" xmlns:a16="http://schemas.microsoft.com/office/drawing/2014/main" val="20001"/>
                    </a:ext>
                  </a:extLst>
                </a:gridCol>
                <a:gridCol w="1066800">
                  <a:extLst>
                    <a:ext uri="{9D8B030D-6E8A-4147-A177-3AD203B41FA5}">
                      <a16:colId xmlns="" xmlns:a16="http://schemas.microsoft.com/office/drawing/2014/main" val="20002"/>
                    </a:ext>
                  </a:extLst>
                </a:gridCol>
                <a:gridCol w="1066800">
                  <a:extLst>
                    <a:ext uri="{9D8B030D-6E8A-4147-A177-3AD203B41FA5}">
                      <a16:colId xmlns="" xmlns:a16="http://schemas.microsoft.com/office/drawing/2014/main" val="20003"/>
                    </a:ext>
                  </a:extLst>
                </a:gridCol>
                <a:gridCol w="1066800">
                  <a:extLst>
                    <a:ext uri="{9D8B030D-6E8A-4147-A177-3AD203B41FA5}">
                      <a16:colId xmlns="" xmlns:a16="http://schemas.microsoft.com/office/drawing/2014/main" val="20004"/>
                    </a:ext>
                  </a:extLst>
                </a:gridCol>
              </a:tblGrid>
              <a:tr h="350667">
                <a:tc>
                  <a:txBody>
                    <a:bodyPr/>
                    <a:lstStyle/>
                    <a:p>
                      <a:pPr marL="0" marR="0" algn="ctr">
                        <a:spcBef>
                          <a:spcPts val="0"/>
                        </a:spcBef>
                        <a:spcAft>
                          <a:spcPts val="0"/>
                        </a:spcAft>
                      </a:pPr>
                      <a:r>
                        <a:rPr lang="en-US" sz="800" b="1" dirty="0">
                          <a:effectLst/>
                          <a:latin typeface="Comic Sans MS" panose="030F0702030302020204" pitchFamily="66" charset="0"/>
                          <a:ea typeface="Calibri" panose="020F0502020204030204" pitchFamily="34" charset="0"/>
                          <a:cs typeface="Times New Roman" panose="02020603050405020304" pitchFamily="18" charset="0"/>
                        </a:rPr>
                        <a:t>S/N</a:t>
                      </a:r>
                      <a:endParaRPr lang="en-GB" sz="8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F81BD"/>
                    </a:solidFill>
                  </a:tcPr>
                </a:tc>
                <a:tc>
                  <a:txBody>
                    <a:bodyPr/>
                    <a:lstStyle/>
                    <a:p>
                      <a:pPr marL="0" marR="0" algn="ctr">
                        <a:spcBef>
                          <a:spcPts val="0"/>
                        </a:spcBef>
                        <a:spcAft>
                          <a:spcPts val="0"/>
                        </a:spcAft>
                      </a:pPr>
                      <a:r>
                        <a:rPr lang="en-US" sz="800" b="1" dirty="0">
                          <a:effectLst/>
                          <a:latin typeface="Comic Sans MS" panose="030F0702030302020204" pitchFamily="66" charset="0"/>
                          <a:ea typeface="Calibri" panose="020F0502020204030204" pitchFamily="34" charset="0"/>
                          <a:cs typeface="Times New Roman" panose="02020603050405020304" pitchFamily="18" charset="0"/>
                        </a:rPr>
                        <a:t>Activity/</a:t>
                      </a:r>
                      <a:r>
                        <a:rPr lang="en-US" sz="800" b="1" dirty="0" err="1">
                          <a:effectLst/>
                          <a:latin typeface="Comic Sans MS" panose="030F0702030302020204" pitchFamily="66" charset="0"/>
                          <a:ea typeface="Calibri" panose="020F0502020204030204" pitchFamily="34" charset="0"/>
                          <a:cs typeface="Times New Roman" panose="02020603050405020304" pitchFamily="18" charset="0"/>
                        </a:rPr>
                        <a:t>Programme</a:t>
                      </a:r>
                      <a:endParaRPr lang="en-GB" sz="8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F81BD"/>
                    </a:solidFill>
                  </a:tcPr>
                </a:tc>
                <a:tc>
                  <a:txBody>
                    <a:bodyPr/>
                    <a:lstStyle/>
                    <a:p>
                      <a:pPr marL="0" marR="0" algn="ctr">
                        <a:spcBef>
                          <a:spcPts val="0"/>
                        </a:spcBef>
                        <a:spcAft>
                          <a:spcPts val="0"/>
                        </a:spcAft>
                      </a:pPr>
                      <a:r>
                        <a:rPr lang="en-US" sz="800" b="1" dirty="0">
                          <a:effectLst/>
                          <a:latin typeface="Comic Sans MS" panose="030F0702030302020204" pitchFamily="66" charset="0"/>
                          <a:ea typeface="Calibri" panose="020F0502020204030204" pitchFamily="34" charset="0"/>
                          <a:cs typeface="Times New Roman" panose="02020603050405020304" pitchFamily="18" charset="0"/>
                        </a:rPr>
                        <a:t>No Received</a:t>
                      </a:r>
                      <a:endParaRPr lang="en-GB" sz="8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F81BD"/>
                    </a:solidFill>
                  </a:tcPr>
                </a:tc>
                <a:tc>
                  <a:txBody>
                    <a:bodyPr/>
                    <a:lstStyle/>
                    <a:p>
                      <a:pPr marL="0" marR="0" algn="ctr">
                        <a:spcBef>
                          <a:spcPts val="0"/>
                        </a:spcBef>
                        <a:spcAft>
                          <a:spcPts val="0"/>
                        </a:spcAft>
                      </a:pPr>
                      <a:r>
                        <a:rPr lang="en-US" sz="800" b="1">
                          <a:effectLst/>
                          <a:latin typeface="Comic Sans MS" panose="030F0702030302020204" pitchFamily="66" charset="0"/>
                          <a:ea typeface="Calibri" panose="020F0502020204030204" pitchFamily="34" charset="0"/>
                          <a:cs typeface="Times New Roman" panose="02020603050405020304" pitchFamily="18" charset="0"/>
                        </a:rPr>
                        <a:t>No Treated</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F81BD"/>
                    </a:solidFill>
                  </a:tcPr>
                </a:tc>
                <a:tc>
                  <a:txBody>
                    <a:bodyPr/>
                    <a:lstStyle/>
                    <a:p>
                      <a:pPr marL="0" marR="0" algn="ctr">
                        <a:spcBef>
                          <a:spcPts val="0"/>
                        </a:spcBef>
                        <a:spcAft>
                          <a:spcPts val="0"/>
                        </a:spcAft>
                      </a:pPr>
                      <a:r>
                        <a:rPr lang="en-US" sz="800" b="1">
                          <a:effectLst/>
                          <a:latin typeface="Comic Sans MS" panose="030F0702030302020204" pitchFamily="66" charset="0"/>
                          <a:ea typeface="Calibri" panose="020F0502020204030204" pitchFamily="34" charset="0"/>
                          <a:cs typeface="Times New Roman" panose="02020603050405020304" pitchFamily="18" charset="0"/>
                        </a:rPr>
                        <a:t>No Outstanding</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F81BD"/>
                    </a:solidFill>
                  </a:tcPr>
                </a:tc>
                <a:extLst>
                  <a:ext uri="{0D108BD9-81ED-4DB2-BD59-A6C34878D82A}">
                    <a16:rowId xmlns="" xmlns:a16="http://schemas.microsoft.com/office/drawing/2014/main" val="10000"/>
                  </a:ext>
                </a:extLst>
              </a:tr>
              <a:tr h="206437">
                <a:tc>
                  <a:txBody>
                    <a:bodyPr/>
                    <a:lstStyle/>
                    <a:p>
                      <a:pPr marL="0" marR="0" algn="ctr">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a.</a:t>
                      </a:r>
                      <a:endParaRPr lang="en-GB" sz="8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marL="0" marR="0">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Application for Maternity leave.</a:t>
                      </a:r>
                      <a:endParaRPr lang="en-GB" sz="8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fontAlgn="ctr"/>
                      <a:r>
                        <a:rPr lang="en-US" sz="800" b="0" i="0" u="none" strike="noStrike">
                          <a:solidFill>
                            <a:srgbClr val="000000"/>
                          </a:solidFill>
                          <a:effectLst/>
                          <a:latin typeface="Comic Sans MS"/>
                          <a:ea typeface="Calibri"/>
                        </a:rPr>
                        <a:t>149</a:t>
                      </a:r>
                      <a:endParaRPr lang="en-US" sz="800" b="0" i="0" u="none" strike="noStrike">
                        <a:solidFill>
                          <a:srgbClr val="000000"/>
                        </a:solidFill>
                        <a:effectLst/>
                        <a:latin typeface="Comic Sans M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fontAlgn="ctr"/>
                      <a:r>
                        <a:rPr lang="en-US" sz="800" b="0" i="0" u="none" strike="noStrike">
                          <a:solidFill>
                            <a:srgbClr val="000000"/>
                          </a:solidFill>
                          <a:effectLst/>
                          <a:latin typeface="Comic Sans MS"/>
                          <a:ea typeface="Calibri"/>
                        </a:rPr>
                        <a:t>149</a:t>
                      </a:r>
                      <a:endParaRPr lang="en-US" sz="800" b="0" i="0" u="none" strike="noStrike">
                        <a:solidFill>
                          <a:srgbClr val="000000"/>
                        </a:solidFill>
                        <a:effectLst/>
                        <a:latin typeface="Comic Sans M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fontAlgn="ctr"/>
                      <a:r>
                        <a:rPr lang="en-US" sz="900" b="0" i="0" u="none" strike="noStrike">
                          <a:solidFill>
                            <a:srgbClr val="000000"/>
                          </a:solidFill>
                          <a:effectLst/>
                          <a:latin typeface="Comic Sans MS" panose="030F0702030302020204" pitchFamily="66" charset="0"/>
                          <a:ea typeface="Calibri" panose="020F0502020204030204" pitchFamily="34" charset="0"/>
                        </a:rPr>
                        <a:t>0</a:t>
                      </a:r>
                      <a:endParaRPr lang="en-US" sz="900" b="0" i="0" u="none" strike="noStrike">
                        <a:solidFill>
                          <a:srgbClr val="000000"/>
                        </a:solidFill>
                        <a:effectLst/>
                        <a:latin typeface="Comic Sans MS" panose="030F0702030302020204" pitchFamily="66"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 xmlns:a16="http://schemas.microsoft.com/office/drawing/2014/main" val="10001"/>
                  </a:ext>
                </a:extLst>
              </a:tr>
              <a:tr h="355774">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b.</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marL="0" marR="0">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Application for Permission to get Married</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en-US" sz="800" b="0" i="0" u="none" strike="noStrike">
                          <a:solidFill>
                            <a:srgbClr val="000000"/>
                          </a:solidFill>
                          <a:effectLst/>
                          <a:latin typeface="Comic Sans MS"/>
                          <a:ea typeface="Calibri"/>
                        </a:rPr>
                        <a:t>108</a:t>
                      </a:r>
                      <a:endParaRPr lang="en-US" sz="800" b="0" i="0" u="none" strike="noStrike">
                        <a:solidFill>
                          <a:srgbClr val="000000"/>
                        </a:solidFill>
                        <a:effectLst/>
                        <a:latin typeface="Comic Sans M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en-US" sz="800" b="0" i="0" u="none" strike="noStrike">
                          <a:solidFill>
                            <a:srgbClr val="000000"/>
                          </a:solidFill>
                          <a:effectLst/>
                          <a:latin typeface="Comic Sans MS"/>
                          <a:ea typeface="Calibri"/>
                        </a:rPr>
                        <a:t>108</a:t>
                      </a:r>
                      <a:endParaRPr lang="en-US" sz="800" b="0" i="0" u="none" strike="noStrike">
                        <a:solidFill>
                          <a:srgbClr val="000000"/>
                        </a:solidFill>
                        <a:effectLst/>
                        <a:latin typeface="Comic Sans M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en-US" sz="900" b="0" i="0" u="none" strike="noStrike">
                          <a:solidFill>
                            <a:srgbClr val="000000"/>
                          </a:solidFill>
                          <a:effectLst/>
                          <a:latin typeface="Comic Sans MS" panose="030F0702030302020204" pitchFamily="66" charset="0"/>
                          <a:ea typeface="Calibri" panose="020F0502020204030204" pitchFamily="34" charset="0"/>
                        </a:rPr>
                        <a:t>0</a:t>
                      </a:r>
                      <a:endParaRPr lang="en-US" sz="900" b="0" i="0" u="none" strike="noStrike">
                        <a:solidFill>
                          <a:srgbClr val="000000"/>
                        </a:solidFill>
                        <a:effectLst/>
                        <a:latin typeface="Comic Sans MS" panose="030F0702030302020204" pitchFamily="66"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 xmlns:a16="http://schemas.microsoft.com/office/drawing/2014/main" val="10002"/>
                  </a:ext>
                </a:extLst>
              </a:tr>
              <a:tr h="237183">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c.</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marL="0" marR="0">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Application for Paternity leave.</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fontAlgn="ctr"/>
                      <a:r>
                        <a:rPr lang="en-US" sz="800" b="0" i="0" u="none" strike="noStrike">
                          <a:solidFill>
                            <a:srgbClr val="000000"/>
                          </a:solidFill>
                          <a:effectLst/>
                          <a:latin typeface="Comic Sans MS"/>
                          <a:ea typeface="Calibri"/>
                        </a:rPr>
                        <a:t>4</a:t>
                      </a:r>
                      <a:endParaRPr lang="en-US" sz="800" b="0" i="0" u="none" strike="noStrike">
                        <a:solidFill>
                          <a:srgbClr val="000000"/>
                        </a:solidFill>
                        <a:effectLst/>
                        <a:latin typeface="Comic Sans M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fontAlgn="ctr"/>
                      <a:r>
                        <a:rPr lang="en-US" sz="800" b="0" i="0" u="none" strike="noStrike">
                          <a:solidFill>
                            <a:srgbClr val="000000"/>
                          </a:solidFill>
                          <a:effectLst/>
                          <a:latin typeface="Comic Sans MS"/>
                          <a:ea typeface="Calibri"/>
                        </a:rPr>
                        <a:t>4</a:t>
                      </a:r>
                      <a:endParaRPr lang="en-US" sz="800" b="0" i="0" u="none" strike="noStrike">
                        <a:solidFill>
                          <a:srgbClr val="000000"/>
                        </a:solidFill>
                        <a:effectLst/>
                        <a:latin typeface="Comic Sans M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fontAlgn="ctr"/>
                      <a:r>
                        <a:rPr lang="en-US" sz="900" b="0" i="0" u="none" strike="noStrike">
                          <a:solidFill>
                            <a:srgbClr val="000000"/>
                          </a:solidFill>
                          <a:effectLst/>
                          <a:latin typeface="Comic Sans MS" panose="030F0702030302020204" pitchFamily="66" charset="0"/>
                          <a:ea typeface="Calibri" panose="020F0502020204030204" pitchFamily="34" charset="0"/>
                        </a:rPr>
                        <a:t>0</a:t>
                      </a:r>
                      <a:endParaRPr lang="en-US" sz="900" b="0" i="0" u="none" strike="noStrike">
                        <a:solidFill>
                          <a:srgbClr val="000000"/>
                        </a:solidFill>
                        <a:effectLst/>
                        <a:latin typeface="Comic Sans MS" panose="030F0702030302020204" pitchFamily="66"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 xmlns:a16="http://schemas.microsoft.com/office/drawing/2014/main" val="10003"/>
                  </a:ext>
                </a:extLst>
              </a:tr>
              <a:tr h="237183">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d.</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marL="0" marR="0">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Application for Change of Name</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en-US" sz="800" b="0" i="0" u="none" strike="noStrike">
                          <a:solidFill>
                            <a:srgbClr val="000000"/>
                          </a:solidFill>
                          <a:effectLst/>
                          <a:latin typeface="Comic Sans MS"/>
                          <a:ea typeface="Calibri"/>
                        </a:rPr>
                        <a:t>15</a:t>
                      </a:r>
                      <a:endParaRPr lang="en-US" sz="800" b="0" i="0" u="none" strike="noStrike">
                        <a:solidFill>
                          <a:srgbClr val="000000"/>
                        </a:solidFill>
                        <a:effectLst/>
                        <a:latin typeface="Comic Sans M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en-US" sz="800" b="0" i="0" u="none" strike="noStrike">
                          <a:solidFill>
                            <a:srgbClr val="000000"/>
                          </a:solidFill>
                          <a:effectLst/>
                          <a:latin typeface="Comic Sans MS"/>
                          <a:ea typeface="Calibri"/>
                        </a:rPr>
                        <a:t>15</a:t>
                      </a:r>
                      <a:endParaRPr lang="en-US" sz="800" b="0" i="0" u="none" strike="noStrike">
                        <a:solidFill>
                          <a:srgbClr val="000000"/>
                        </a:solidFill>
                        <a:effectLst/>
                        <a:latin typeface="Comic Sans M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en-US" sz="900" b="0" i="0" u="none" strike="noStrike">
                          <a:solidFill>
                            <a:srgbClr val="000000"/>
                          </a:solidFill>
                          <a:effectLst/>
                          <a:latin typeface="Comic Sans MS" panose="030F0702030302020204" pitchFamily="66" charset="0"/>
                          <a:ea typeface="Calibri" panose="020F0502020204030204" pitchFamily="34" charset="0"/>
                        </a:rPr>
                        <a:t>0</a:t>
                      </a:r>
                      <a:endParaRPr lang="en-US" sz="900" b="0" i="0" u="none" strike="noStrike">
                        <a:solidFill>
                          <a:srgbClr val="000000"/>
                        </a:solidFill>
                        <a:effectLst/>
                        <a:latin typeface="Comic Sans MS" panose="030F0702030302020204" pitchFamily="66"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 xmlns:a16="http://schemas.microsoft.com/office/drawing/2014/main" val="10004"/>
                  </a:ext>
                </a:extLst>
              </a:tr>
              <a:tr h="237183">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e.</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marL="0" marR="0">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Application for Annual Leave</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fontAlgn="ctr"/>
                      <a:r>
                        <a:rPr lang="en-US" sz="800" b="0" i="0" u="none" strike="noStrike">
                          <a:solidFill>
                            <a:srgbClr val="000000"/>
                          </a:solidFill>
                          <a:effectLst/>
                          <a:latin typeface="Comic Sans MS"/>
                          <a:ea typeface="Calibri"/>
                        </a:rPr>
                        <a:t>324</a:t>
                      </a:r>
                      <a:endParaRPr lang="en-US" sz="800" b="0" i="0" u="none" strike="noStrike">
                        <a:solidFill>
                          <a:srgbClr val="000000"/>
                        </a:solidFill>
                        <a:effectLst/>
                        <a:latin typeface="Comic Sans M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fontAlgn="ctr"/>
                      <a:r>
                        <a:rPr lang="en-US" sz="800" b="0" i="0" u="none" strike="noStrike">
                          <a:solidFill>
                            <a:srgbClr val="000000"/>
                          </a:solidFill>
                          <a:effectLst/>
                          <a:latin typeface="Comic Sans MS"/>
                          <a:ea typeface="Calibri"/>
                        </a:rPr>
                        <a:t>324</a:t>
                      </a:r>
                      <a:endParaRPr lang="en-US" sz="800" b="0" i="0" u="none" strike="noStrike">
                        <a:solidFill>
                          <a:srgbClr val="000000"/>
                        </a:solidFill>
                        <a:effectLst/>
                        <a:latin typeface="Comic Sans M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fontAlgn="ctr"/>
                      <a:r>
                        <a:rPr lang="en-US" sz="900" b="0" i="0" u="none" strike="noStrike">
                          <a:solidFill>
                            <a:srgbClr val="000000"/>
                          </a:solidFill>
                          <a:effectLst/>
                          <a:latin typeface="Comic Sans MS" panose="030F0702030302020204" pitchFamily="66" charset="0"/>
                          <a:ea typeface="Calibri" panose="020F0502020204030204" pitchFamily="34" charset="0"/>
                        </a:rPr>
                        <a:t>0</a:t>
                      </a:r>
                      <a:endParaRPr lang="en-US" sz="900" b="0" i="0" u="none" strike="noStrike">
                        <a:solidFill>
                          <a:srgbClr val="000000"/>
                        </a:solidFill>
                        <a:effectLst/>
                        <a:latin typeface="Comic Sans MS" panose="030F0702030302020204" pitchFamily="66"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 xmlns:a16="http://schemas.microsoft.com/office/drawing/2014/main" val="10005"/>
                  </a:ext>
                </a:extLst>
              </a:tr>
              <a:tr h="237183">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f.</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marL="0" marR="0">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Application for Pass</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en-US" sz="800" b="0" i="0" u="none" strike="noStrike">
                          <a:solidFill>
                            <a:srgbClr val="000000"/>
                          </a:solidFill>
                          <a:effectLst/>
                          <a:latin typeface="Comic Sans MS"/>
                          <a:ea typeface="Calibri"/>
                        </a:rPr>
                        <a:t>42</a:t>
                      </a:r>
                      <a:endParaRPr lang="en-US" sz="800" b="0" i="0" u="none" strike="noStrike">
                        <a:solidFill>
                          <a:srgbClr val="000000"/>
                        </a:solidFill>
                        <a:effectLst/>
                        <a:latin typeface="Comic Sans M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en-US" sz="800" b="0" i="0" u="none" strike="noStrike">
                          <a:solidFill>
                            <a:srgbClr val="000000"/>
                          </a:solidFill>
                          <a:effectLst/>
                          <a:latin typeface="Comic Sans MS"/>
                          <a:ea typeface="Calibri"/>
                        </a:rPr>
                        <a:t>42</a:t>
                      </a:r>
                      <a:endParaRPr lang="en-US" sz="800" b="0" i="0" u="none" strike="noStrike">
                        <a:solidFill>
                          <a:srgbClr val="000000"/>
                        </a:solidFill>
                        <a:effectLst/>
                        <a:latin typeface="Comic Sans M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en-US" sz="900" b="0" i="0" u="none" strike="noStrike">
                          <a:solidFill>
                            <a:srgbClr val="000000"/>
                          </a:solidFill>
                          <a:effectLst/>
                          <a:latin typeface="Comic Sans MS" panose="030F0702030302020204" pitchFamily="66" charset="0"/>
                          <a:ea typeface="Calibri" panose="020F0502020204030204" pitchFamily="34" charset="0"/>
                        </a:rPr>
                        <a:t>0</a:t>
                      </a:r>
                      <a:endParaRPr lang="en-US" sz="900" b="0" i="0" u="none" strike="noStrike">
                        <a:solidFill>
                          <a:srgbClr val="000000"/>
                        </a:solidFill>
                        <a:effectLst/>
                        <a:latin typeface="Comic Sans MS" panose="030F0702030302020204" pitchFamily="66"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 xmlns:a16="http://schemas.microsoft.com/office/drawing/2014/main" val="10006"/>
                  </a:ext>
                </a:extLst>
              </a:tr>
              <a:tr h="237183">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g.</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marL="0" marR="0">
                        <a:spcBef>
                          <a:spcPts val="0"/>
                        </a:spcBef>
                        <a:spcAft>
                          <a:spcPts val="0"/>
                        </a:spcAft>
                      </a:pPr>
                      <a:r>
                        <a:rPr lang="en-US" sz="800">
                          <a:effectLst/>
                          <a:latin typeface="Comic Sans MS" panose="030F0702030302020204" pitchFamily="66" charset="0"/>
                          <a:ea typeface="Times New Roman" panose="02020603050405020304" pitchFamily="18" charset="0"/>
                          <a:cs typeface="Times New Roman" panose="02020603050405020304" pitchFamily="18" charset="0"/>
                        </a:rPr>
                        <a:t>Total Incoming Mails</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fontAlgn="ctr"/>
                      <a:r>
                        <a:rPr lang="en-US" sz="800" b="0" i="0" u="none" strike="noStrike">
                          <a:solidFill>
                            <a:srgbClr val="000000"/>
                          </a:solidFill>
                          <a:effectLst/>
                          <a:latin typeface="Comic Sans MS"/>
                        </a:rPr>
                        <a:t>4,515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fontAlgn="ctr"/>
                      <a:r>
                        <a:rPr lang="en-US" sz="800" b="0" i="0" u="none" strike="noStrike">
                          <a:solidFill>
                            <a:srgbClr val="000000"/>
                          </a:solidFill>
                          <a:effectLst/>
                          <a:latin typeface="Comic Sans MS"/>
                        </a:rPr>
                        <a:t>4,515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fontAlgn="ctr"/>
                      <a:r>
                        <a:rPr lang="en-US" sz="900" b="0" i="0" u="none" strike="noStrike">
                          <a:solidFill>
                            <a:srgbClr val="000000"/>
                          </a:solidFill>
                          <a:effectLst/>
                          <a:latin typeface="Comic Sans MS" panose="030F0702030302020204" pitchFamily="66" charset="0"/>
                          <a:ea typeface="Calibri" panose="020F0502020204030204" pitchFamily="34" charset="0"/>
                        </a:rPr>
                        <a:t>0</a:t>
                      </a:r>
                      <a:endParaRPr lang="en-US" sz="900" b="0" i="0" u="none" strike="noStrike">
                        <a:solidFill>
                          <a:srgbClr val="000000"/>
                        </a:solidFill>
                        <a:effectLst/>
                        <a:latin typeface="Comic Sans MS" panose="030F0702030302020204" pitchFamily="66"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 xmlns:a16="http://schemas.microsoft.com/office/drawing/2014/main" val="10007"/>
                  </a:ext>
                </a:extLst>
              </a:tr>
              <a:tr h="237183">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h.</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marL="0" marR="0">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Total Outgoing Mails</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en-US" sz="800" b="0" i="0" u="none" strike="noStrike">
                          <a:solidFill>
                            <a:srgbClr val="000000"/>
                          </a:solidFill>
                          <a:effectLst/>
                          <a:latin typeface="Comic Sans MS"/>
                          <a:ea typeface="Calibri"/>
                        </a:rPr>
                        <a:t>4,509</a:t>
                      </a:r>
                      <a:endParaRPr lang="en-US" sz="800" b="0" i="0" u="none" strike="noStrike">
                        <a:solidFill>
                          <a:srgbClr val="000000"/>
                        </a:solidFill>
                        <a:effectLst/>
                        <a:latin typeface="Comic Sans M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en-US" sz="800" b="0" i="0" u="none" strike="noStrike">
                          <a:solidFill>
                            <a:srgbClr val="000000"/>
                          </a:solidFill>
                          <a:effectLst/>
                          <a:latin typeface="Comic Sans MS"/>
                          <a:ea typeface="Calibri"/>
                        </a:rPr>
                        <a:t>4,509</a:t>
                      </a:r>
                      <a:endParaRPr lang="en-US" sz="800" b="0" i="0" u="none" strike="noStrike">
                        <a:solidFill>
                          <a:srgbClr val="000000"/>
                        </a:solidFill>
                        <a:effectLst/>
                        <a:latin typeface="Comic Sans M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en-US" sz="900" b="0" i="0" u="none" strike="noStrike">
                          <a:solidFill>
                            <a:srgbClr val="000000"/>
                          </a:solidFill>
                          <a:effectLst/>
                          <a:latin typeface="Comic Sans MS" panose="030F0702030302020204" pitchFamily="66" charset="0"/>
                          <a:ea typeface="Calibri" panose="020F0502020204030204" pitchFamily="34" charset="0"/>
                        </a:rPr>
                        <a:t>0</a:t>
                      </a:r>
                      <a:endParaRPr lang="en-US" sz="900" b="0" i="0" u="none" strike="noStrike">
                        <a:solidFill>
                          <a:srgbClr val="000000"/>
                        </a:solidFill>
                        <a:effectLst/>
                        <a:latin typeface="Comic Sans MS" panose="030F0702030302020204" pitchFamily="66"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 xmlns:a16="http://schemas.microsoft.com/office/drawing/2014/main" val="10008"/>
                  </a:ext>
                </a:extLst>
              </a:tr>
              <a:tr h="237183">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i.</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marL="0" marR="0">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NHF Passbook Update</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fontAlgn="ctr"/>
                      <a:r>
                        <a:rPr lang="en-US" sz="800" b="0" i="0" u="none" strike="noStrike">
                          <a:solidFill>
                            <a:srgbClr val="000000"/>
                          </a:solidFill>
                          <a:effectLst/>
                          <a:latin typeface="Comic Sans MS"/>
                          <a:ea typeface="Calibri"/>
                        </a:rPr>
                        <a:t>168</a:t>
                      </a:r>
                      <a:endParaRPr lang="en-US" sz="800" b="0" i="0" u="none" strike="noStrike">
                        <a:solidFill>
                          <a:srgbClr val="000000"/>
                        </a:solidFill>
                        <a:effectLst/>
                        <a:latin typeface="Comic Sans M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fontAlgn="ctr"/>
                      <a:r>
                        <a:rPr lang="en-US" sz="800" b="0" i="0" u="none" strike="noStrike">
                          <a:solidFill>
                            <a:srgbClr val="000000"/>
                          </a:solidFill>
                          <a:effectLst/>
                          <a:latin typeface="Comic Sans MS"/>
                          <a:ea typeface="Calibri"/>
                        </a:rPr>
                        <a:t>168</a:t>
                      </a:r>
                      <a:endParaRPr lang="en-US" sz="800" b="0" i="0" u="none" strike="noStrike">
                        <a:solidFill>
                          <a:srgbClr val="000000"/>
                        </a:solidFill>
                        <a:effectLst/>
                        <a:latin typeface="Comic Sans M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fontAlgn="ctr"/>
                      <a:r>
                        <a:rPr lang="en-US" sz="900" b="0" i="0" u="none" strike="noStrike">
                          <a:solidFill>
                            <a:srgbClr val="000000"/>
                          </a:solidFill>
                          <a:effectLst/>
                          <a:latin typeface="Comic Sans MS" panose="030F0702030302020204" pitchFamily="66" charset="0"/>
                          <a:ea typeface="Calibri" panose="020F0502020204030204" pitchFamily="34" charset="0"/>
                        </a:rPr>
                        <a:t>0</a:t>
                      </a:r>
                      <a:endParaRPr lang="en-US" sz="900" b="0" i="0" u="none" strike="noStrike">
                        <a:solidFill>
                          <a:srgbClr val="000000"/>
                        </a:solidFill>
                        <a:effectLst/>
                        <a:latin typeface="Comic Sans MS" panose="030F0702030302020204" pitchFamily="66"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 xmlns:a16="http://schemas.microsoft.com/office/drawing/2014/main" val="10009"/>
                  </a:ext>
                </a:extLst>
              </a:tr>
              <a:tr h="237183">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j.</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marL="0" marR="0">
                        <a:spcBef>
                          <a:spcPts val="0"/>
                        </a:spcBef>
                        <a:spcAft>
                          <a:spcPts val="0"/>
                        </a:spcAft>
                      </a:pPr>
                      <a:r>
                        <a:rPr lang="en-US" sz="800">
                          <a:effectLst/>
                          <a:latin typeface="Comic Sans MS" panose="030F0702030302020204" pitchFamily="66" charset="0"/>
                          <a:ea typeface="Times New Roman" panose="02020603050405020304" pitchFamily="18" charset="0"/>
                          <a:cs typeface="Times New Roman" panose="02020603050405020304" pitchFamily="18" charset="0"/>
                        </a:rPr>
                        <a:t>NHF Deceased</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en-US" sz="800" b="0" i="0" u="none" strike="noStrike">
                          <a:solidFill>
                            <a:srgbClr val="000000"/>
                          </a:solidFill>
                          <a:effectLst/>
                          <a:latin typeface="Comic Sans MS"/>
                          <a:ea typeface="Calibri"/>
                        </a:rPr>
                        <a:t>15</a:t>
                      </a:r>
                      <a:endParaRPr lang="en-US" sz="800" b="0" i="0" u="none" strike="noStrike">
                        <a:solidFill>
                          <a:srgbClr val="000000"/>
                        </a:solidFill>
                        <a:effectLst/>
                        <a:latin typeface="Comic Sans M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en-US" sz="800" b="0" i="0" u="none" strike="noStrike">
                          <a:solidFill>
                            <a:srgbClr val="000000"/>
                          </a:solidFill>
                          <a:effectLst/>
                          <a:latin typeface="Comic Sans MS"/>
                          <a:ea typeface="Calibri"/>
                        </a:rPr>
                        <a:t>15</a:t>
                      </a:r>
                      <a:endParaRPr lang="en-US" sz="800" b="0" i="0" u="none" strike="noStrike">
                        <a:solidFill>
                          <a:srgbClr val="000000"/>
                        </a:solidFill>
                        <a:effectLst/>
                        <a:latin typeface="Comic Sans M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en-US" sz="900" b="0" i="0" u="none" strike="noStrike">
                          <a:solidFill>
                            <a:srgbClr val="000000"/>
                          </a:solidFill>
                          <a:effectLst/>
                          <a:latin typeface="Comic Sans MS" panose="030F0702030302020204" pitchFamily="66" charset="0"/>
                          <a:ea typeface="Calibri" panose="020F0502020204030204" pitchFamily="34" charset="0"/>
                        </a:rPr>
                        <a:t>0</a:t>
                      </a:r>
                      <a:endParaRPr lang="en-US" sz="900" b="0" i="0" u="none" strike="noStrike">
                        <a:solidFill>
                          <a:srgbClr val="000000"/>
                        </a:solidFill>
                        <a:effectLst/>
                        <a:latin typeface="Comic Sans MS" panose="030F0702030302020204" pitchFamily="66"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 xmlns:a16="http://schemas.microsoft.com/office/drawing/2014/main" val="10010"/>
                  </a:ext>
                </a:extLst>
              </a:tr>
              <a:tr h="237183">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k.</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marL="0" marR="0">
                        <a:spcBef>
                          <a:spcPts val="0"/>
                        </a:spcBef>
                        <a:spcAft>
                          <a:spcPts val="0"/>
                        </a:spcAft>
                      </a:pPr>
                      <a:r>
                        <a:rPr lang="en-US" sz="800">
                          <a:effectLst/>
                          <a:latin typeface="Comic Sans MS" panose="030F0702030302020204" pitchFamily="66" charset="0"/>
                          <a:ea typeface="Times New Roman" panose="02020603050405020304" pitchFamily="18" charset="0"/>
                          <a:cs typeface="Times New Roman" panose="02020603050405020304" pitchFamily="18" charset="0"/>
                        </a:rPr>
                        <a:t>Payment of NHF to Retirees</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fontAlgn="ctr"/>
                      <a:r>
                        <a:rPr lang="en-US" sz="800" b="0" i="0" u="none" strike="noStrike">
                          <a:solidFill>
                            <a:srgbClr val="000000"/>
                          </a:solidFill>
                          <a:effectLst/>
                          <a:latin typeface="Comic Sans MS"/>
                          <a:ea typeface="Calibri"/>
                        </a:rPr>
                        <a:t>48</a:t>
                      </a:r>
                      <a:endParaRPr lang="en-US" sz="800" b="0" i="0" u="none" strike="noStrike">
                        <a:solidFill>
                          <a:srgbClr val="000000"/>
                        </a:solidFill>
                        <a:effectLst/>
                        <a:latin typeface="Comic Sans M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fontAlgn="ctr"/>
                      <a:r>
                        <a:rPr lang="en-US" sz="800" b="0" i="0" u="none" strike="noStrike">
                          <a:solidFill>
                            <a:srgbClr val="000000"/>
                          </a:solidFill>
                          <a:effectLst/>
                          <a:latin typeface="Comic Sans MS"/>
                          <a:ea typeface="Calibri"/>
                        </a:rPr>
                        <a:t>48</a:t>
                      </a:r>
                      <a:endParaRPr lang="en-US" sz="800" b="0" i="0" u="none" strike="noStrike">
                        <a:solidFill>
                          <a:srgbClr val="000000"/>
                        </a:solidFill>
                        <a:effectLst/>
                        <a:latin typeface="Comic Sans MS"/>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fontAlgn="ctr"/>
                      <a:r>
                        <a:rPr lang="en-US" sz="900" b="0" i="0" u="none" strike="noStrike">
                          <a:solidFill>
                            <a:srgbClr val="000000"/>
                          </a:solidFill>
                          <a:effectLst/>
                          <a:latin typeface="Comic Sans MS" panose="030F0702030302020204" pitchFamily="66" charset="0"/>
                          <a:ea typeface="Calibri" panose="020F0502020204030204" pitchFamily="34" charset="0"/>
                        </a:rPr>
                        <a:t>0</a:t>
                      </a:r>
                      <a:endParaRPr lang="en-US" sz="900" b="0" i="0" u="none" strike="noStrike">
                        <a:solidFill>
                          <a:srgbClr val="000000"/>
                        </a:solidFill>
                        <a:effectLst/>
                        <a:latin typeface="Comic Sans MS" panose="030F0702030302020204" pitchFamily="66"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 xmlns:a16="http://schemas.microsoft.com/office/drawing/2014/main" val="10011"/>
                  </a:ext>
                </a:extLst>
              </a:tr>
              <a:tr h="237183">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l.</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marL="0" marR="0">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Total number of Corps Members</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en-US" sz="800" b="0" i="0" u="none" strike="noStrike">
                          <a:solidFill>
                            <a:srgbClr val="000000"/>
                          </a:solidFill>
                          <a:effectLst/>
                          <a:latin typeface="Comic Sans MS"/>
                        </a:rPr>
                        <a:t>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en-US" sz="800" b="0" i="0" u="none" strike="noStrike">
                          <a:solidFill>
                            <a:srgbClr val="000000"/>
                          </a:solidFill>
                          <a:effectLst/>
                          <a:latin typeface="Comic Sans MS"/>
                        </a:rPr>
                        <a:t>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fontAlgn="ctr"/>
                      <a:r>
                        <a:rPr lang="en-US" sz="900" b="0" i="0" u="none" strike="noStrike">
                          <a:solidFill>
                            <a:srgbClr val="000000"/>
                          </a:solidFill>
                          <a:effectLst/>
                          <a:latin typeface="Comic Sans MS" panose="030F0702030302020204" pitchFamily="66" charset="0"/>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extLst>
                  <a:ext uri="{0D108BD9-81ED-4DB2-BD59-A6C34878D82A}">
                    <a16:rowId xmlns="" xmlns:a16="http://schemas.microsoft.com/office/drawing/2014/main" val="10012"/>
                  </a:ext>
                </a:extLst>
              </a:tr>
              <a:tr h="281303">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m.</a:t>
                      </a:r>
                      <a:endParaRPr lang="en-GB" sz="8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marL="0" marR="0">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Total number of IT Students</a:t>
                      </a:r>
                      <a:endParaRPr lang="en-GB" sz="8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fontAlgn="ctr"/>
                      <a:r>
                        <a:rPr lang="en-US" sz="800" b="0" i="0" u="none" strike="noStrike">
                          <a:solidFill>
                            <a:srgbClr val="000000"/>
                          </a:solidFill>
                          <a:effectLst/>
                          <a:latin typeface="Comic Sans MS"/>
                        </a:rPr>
                        <a:t>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fontAlgn="ctr"/>
                      <a:r>
                        <a:rPr lang="en-US" sz="800" b="0" i="0" u="none" strike="noStrike" dirty="0">
                          <a:solidFill>
                            <a:srgbClr val="000000"/>
                          </a:solidFill>
                          <a:effectLst/>
                          <a:latin typeface="Comic Sans MS"/>
                        </a:rPr>
                        <a:t>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fontAlgn="ctr"/>
                      <a:r>
                        <a:rPr lang="en-US" sz="900" b="0" i="0" u="none" strike="noStrike" dirty="0">
                          <a:solidFill>
                            <a:srgbClr val="000000"/>
                          </a:solidFill>
                          <a:effectLst/>
                          <a:latin typeface="Comic Sans MS" panose="030F0702030302020204" pitchFamily="66" charset="0"/>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extLst>
                  <a:ext uri="{0D108BD9-81ED-4DB2-BD59-A6C34878D82A}">
                    <a16:rowId xmlns="" xmlns:a16="http://schemas.microsoft.com/office/drawing/2014/main" val="10013"/>
                  </a:ext>
                </a:extLst>
              </a:tr>
            </a:tbl>
          </a:graphicData>
        </a:graphic>
      </p:graphicFrame>
      <p:graphicFrame>
        <p:nvGraphicFramePr>
          <p:cNvPr id="17" name="Chart 16"/>
          <p:cNvGraphicFramePr>
            <a:graphicFrameLocks/>
          </p:cNvGraphicFramePr>
          <p:nvPr>
            <p:extLst>
              <p:ext uri="{D42A27DB-BD31-4B8C-83A1-F6EECF244321}">
                <p14:modId xmlns:p14="http://schemas.microsoft.com/office/powerpoint/2010/main" val="4162373797"/>
              </p:ext>
            </p:extLst>
          </p:nvPr>
        </p:nvGraphicFramePr>
        <p:xfrm>
          <a:off x="990599" y="5562600"/>
          <a:ext cx="5181601" cy="35814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8</a:t>
            </a:fld>
            <a:endParaRPr lang="en-US"/>
          </a:p>
        </p:txBody>
      </p:sp>
      <p:pic>
        <p:nvPicPr>
          <p:cNvPr id="4"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sp>
        <p:nvSpPr>
          <p:cNvPr id="7" name="TextBox 6"/>
          <p:cNvSpPr txBox="1"/>
          <p:nvPr/>
        </p:nvSpPr>
        <p:spPr>
          <a:xfrm>
            <a:off x="609600" y="304801"/>
            <a:ext cx="5257800" cy="276999"/>
          </a:xfrm>
          <a:prstGeom prst="rect">
            <a:avLst/>
          </a:prstGeom>
          <a:noFill/>
        </p:spPr>
        <p:txBody>
          <a:bodyPr wrap="square" rtlCol="0">
            <a:spAutoFit/>
          </a:bodyPr>
          <a:lstStyle/>
          <a:p>
            <a:r>
              <a:rPr lang="en-US" sz="1200" b="1" dirty="0">
                <a:latin typeface="Comic Sans MS" pitchFamily="66" charset="0"/>
              </a:rPr>
              <a:t>Table 5:</a:t>
            </a:r>
            <a:r>
              <a:rPr lang="en-US" sz="1200" dirty="0">
                <a:latin typeface="Comic Sans MS" pitchFamily="66" charset="0"/>
              </a:rPr>
              <a:t> Disciplinary Cases Treated</a:t>
            </a:r>
          </a:p>
        </p:txBody>
      </p:sp>
      <p:sp>
        <p:nvSpPr>
          <p:cNvPr id="8" name="TextBox 7"/>
          <p:cNvSpPr txBox="1"/>
          <p:nvPr/>
        </p:nvSpPr>
        <p:spPr>
          <a:xfrm>
            <a:off x="762000" y="4752201"/>
            <a:ext cx="5257800" cy="276999"/>
          </a:xfrm>
          <a:prstGeom prst="rect">
            <a:avLst/>
          </a:prstGeom>
          <a:noFill/>
        </p:spPr>
        <p:txBody>
          <a:bodyPr wrap="square" rtlCol="0">
            <a:spAutoFit/>
          </a:bodyPr>
          <a:lstStyle/>
          <a:p>
            <a:r>
              <a:rPr lang="en-US" sz="1200" b="1" dirty="0">
                <a:latin typeface="Comic Sans MS" pitchFamily="66" charset="0"/>
              </a:rPr>
              <a:t>Chart 4: </a:t>
            </a:r>
            <a:r>
              <a:rPr lang="en-US" sz="1200" dirty="0">
                <a:latin typeface="Comic Sans MS" pitchFamily="66" charset="0"/>
              </a:rPr>
              <a:t>Chart Illustrating Disciplinary Cases Treated </a:t>
            </a:r>
          </a:p>
        </p:txBody>
      </p:sp>
      <p:graphicFrame>
        <p:nvGraphicFramePr>
          <p:cNvPr id="11" name="Table 10"/>
          <p:cNvGraphicFramePr>
            <a:graphicFrameLocks noGrp="1"/>
          </p:cNvGraphicFramePr>
          <p:nvPr>
            <p:extLst>
              <p:ext uri="{D42A27DB-BD31-4B8C-83A1-F6EECF244321}">
                <p14:modId xmlns:p14="http://schemas.microsoft.com/office/powerpoint/2010/main" val="4121232708"/>
              </p:ext>
            </p:extLst>
          </p:nvPr>
        </p:nvGraphicFramePr>
        <p:xfrm>
          <a:off x="609600" y="762002"/>
          <a:ext cx="5257801" cy="4724398"/>
        </p:xfrm>
        <a:graphic>
          <a:graphicData uri="http://schemas.openxmlformats.org/drawingml/2006/table">
            <a:tbl>
              <a:tblPr firstRow="1" firstCol="1" bandRow="1">
                <a:tableStyleId>{5C22544A-7EE6-4342-B048-85BDC9FD1C3A}</a:tableStyleId>
              </a:tblPr>
              <a:tblGrid>
                <a:gridCol w="391234">
                  <a:extLst>
                    <a:ext uri="{9D8B030D-6E8A-4147-A177-3AD203B41FA5}">
                      <a16:colId xmlns="" xmlns:a16="http://schemas.microsoft.com/office/drawing/2014/main" val="20000"/>
                    </a:ext>
                  </a:extLst>
                </a:gridCol>
                <a:gridCol w="1563590">
                  <a:extLst>
                    <a:ext uri="{9D8B030D-6E8A-4147-A177-3AD203B41FA5}">
                      <a16:colId xmlns="" xmlns:a16="http://schemas.microsoft.com/office/drawing/2014/main" val="20001"/>
                    </a:ext>
                  </a:extLst>
                </a:gridCol>
                <a:gridCol w="1346808">
                  <a:extLst>
                    <a:ext uri="{9D8B030D-6E8A-4147-A177-3AD203B41FA5}">
                      <a16:colId xmlns="" xmlns:a16="http://schemas.microsoft.com/office/drawing/2014/main" val="20002"/>
                    </a:ext>
                  </a:extLst>
                </a:gridCol>
                <a:gridCol w="858806">
                  <a:extLst>
                    <a:ext uri="{9D8B030D-6E8A-4147-A177-3AD203B41FA5}">
                      <a16:colId xmlns="" xmlns:a16="http://schemas.microsoft.com/office/drawing/2014/main" val="20003"/>
                    </a:ext>
                  </a:extLst>
                </a:gridCol>
                <a:gridCol w="1097363">
                  <a:extLst>
                    <a:ext uri="{9D8B030D-6E8A-4147-A177-3AD203B41FA5}">
                      <a16:colId xmlns="" xmlns:a16="http://schemas.microsoft.com/office/drawing/2014/main" val="20004"/>
                    </a:ext>
                  </a:extLst>
                </a:gridCol>
              </a:tblGrid>
              <a:tr h="185791">
                <a:tc>
                  <a:txBody>
                    <a:bodyPr/>
                    <a:lstStyle/>
                    <a:p>
                      <a:pPr marL="0" marR="0" algn="ctr">
                        <a:spcBef>
                          <a:spcPts val="0"/>
                        </a:spcBef>
                        <a:spcAft>
                          <a:spcPts val="0"/>
                        </a:spcAft>
                      </a:pPr>
                      <a:r>
                        <a:rPr lang="en-US" sz="800" b="1" dirty="0">
                          <a:effectLst/>
                          <a:latin typeface="Comic Sans MS" panose="030F0702030302020204" pitchFamily="66" charset="0"/>
                          <a:ea typeface="Calibri" panose="020F0502020204030204" pitchFamily="34" charset="0"/>
                          <a:cs typeface="Times New Roman" panose="02020603050405020304" pitchFamily="18" charset="0"/>
                        </a:rPr>
                        <a:t>S/N</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800" b="1">
                          <a:effectLst/>
                          <a:latin typeface="Comic Sans MS" panose="030F0702030302020204" pitchFamily="66" charset="0"/>
                          <a:ea typeface="Calibri" panose="020F0502020204030204" pitchFamily="34" charset="0"/>
                          <a:cs typeface="Times New Roman" panose="02020603050405020304" pitchFamily="18" charset="0"/>
                        </a:rPr>
                        <a:t>Activities/ Punishments</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800" b="1">
                          <a:effectLst/>
                          <a:latin typeface="Comic Sans MS" panose="030F0702030302020204" pitchFamily="66" charset="0"/>
                          <a:ea typeface="Calibri" panose="020F0502020204030204" pitchFamily="34" charset="0"/>
                          <a:cs typeface="Times New Roman" panose="02020603050405020304" pitchFamily="18" charset="0"/>
                        </a:rPr>
                        <a:t>No Received</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800" b="1">
                          <a:effectLst/>
                          <a:latin typeface="Comic Sans MS" panose="030F0702030302020204" pitchFamily="66" charset="0"/>
                          <a:ea typeface="Calibri" panose="020F0502020204030204" pitchFamily="34" charset="0"/>
                          <a:cs typeface="Times New Roman" panose="02020603050405020304" pitchFamily="18" charset="0"/>
                        </a:rPr>
                        <a:t>No Treated</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800" b="1">
                          <a:effectLst/>
                          <a:latin typeface="Comic Sans MS" panose="030F0702030302020204" pitchFamily="66" charset="0"/>
                          <a:ea typeface="Calibri" panose="020F0502020204030204" pitchFamily="34" charset="0"/>
                          <a:cs typeface="Times New Roman" panose="02020603050405020304" pitchFamily="18" charset="0"/>
                        </a:rPr>
                        <a:t>No Outstanding</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10000"/>
                  </a:ext>
                </a:extLst>
              </a:tr>
              <a:tr h="185791">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a.</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Dismissal</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60</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60</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01"/>
                  </a:ext>
                </a:extLst>
              </a:tr>
              <a:tr h="185791">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b.</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Termination of Appointment</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02"/>
                  </a:ext>
                </a:extLst>
              </a:tr>
              <a:tr h="185791">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c.</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Reduction in Rank</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27</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27</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03"/>
                  </a:ext>
                </a:extLst>
              </a:tr>
              <a:tr h="185791">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d.</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Loss of Seniority</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22</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22</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04"/>
                  </a:ext>
                </a:extLst>
              </a:tr>
              <a:tr h="185791">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e.</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Suspension  from Service</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05"/>
                  </a:ext>
                </a:extLst>
              </a:tr>
              <a:tr h="185791">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f.</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Place on Interdiction</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1</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1</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06"/>
                  </a:ext>
                </a:extLst>
              </a:tr>
              <a:tr h="185791">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g.</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Major  Entry</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42</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42</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07"/>
                  </a:ext>
                </a:extLst>
              </a:tr>
              <a:tr h="185791">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h.</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Severe   Reprimand</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85</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85</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08"/>
                  </a:ext>
                </a:extLst>
              </a:tr>
              <a:tr h="185791">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i.</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Warning  Letter</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13</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13</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09"/>
                  </a:ext>
                </a:extLst>
              </a:tr>
              <a:tr h="185791">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j.</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Minor  Entry</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5</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5</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10"/>
                  </a:ext>
                </a:extLst>
              </a:tr>
              <a:tr h="185791">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k.</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Reprimand</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6</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6</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11"/>
                  </a:ext>
                </a:extLst>
              </a:tr>
              <a:tr h="185791">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l.</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Query</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18</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18</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12"/>
                  </a:ext>
                </a:extLst>
              </a:tr>
              <a:tr h="185791">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m.</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Discharged</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13"/>
                  </a:ext>
                </a:extLst>
              </a:tr>
              <a:tr h="185791">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n.</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Appeal</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16</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16</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14"/>
                  </a:ext>
                </a:extLst>
              </a:tr>
              <a:tr h="185791">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o.</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No of Desertions</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37</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37</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15"/>
                  </a:ext>
                </a:extLst>
              </a:tr>
              <a:tr h="265414">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p.</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FDP Cases received from CMDs</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161</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161</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16"/>
                  </a:ext>
                </a:extLst>
              </a:tr>
              <a:tr h="185791">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q.</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Summary Trials received</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21</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21</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17"/>
                  </a:ext>
                </a:extLst>
              </a:tr>
              <a:tr h="185791">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r.</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Review to CM</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43</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43</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18"/>
                  </a:ext>
                </a:extLst>
              </a:tr>
              <a:tr h="185791">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s.</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Discharge and Acquittal</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96</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96</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19"/>
                  </a:ext>
                </a:extLst>
              </a:tr>
              <a:tr h="185791">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t.</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Lifting of Interdiction</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20"/>
                  </a:ext>
                </a:extLst>
              </a:tr>
              <a:tr h="185791">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u.</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Stoppage of Salary</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21"/>
                  </a:ext>
                </a:extLst>
              </a:tr>
              <a:tr h="185791">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v.</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FDP Cases concluded</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32</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32</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22"/>
                  </a:ext>
                </a:extLst>
              </a:tr>
              <a:tr h="185791">
                <a:tc>
                  <a:txBody>
                    <a:bodyPr/>
                    <a:lstStyle/>
                    <a:p>
                      <a:pPr marL="0" marR="0" algn="ctr">
                        <a:spcBef>
                          <a:spcPts val="0"/>
                        </a:spcBef>
                        <a:spcAft>
                          <a:spcPts val="0"/>
                        </a:spcAft>
                      </a:pPr>
                      <a:r>
                        <a:rPr lang="en-US" sz="800">
                          <a:effectLst/>
                          <a:latin typeface="Comic Sans MS" panose="030F0702030302020204" pitchFamily="66" charset="0"/>
                          <a:ea typeface="Calibri" panose="020F0502020204030204" pitchFamily="34" charset="0"/>
                          <a:cs typeface="Times New Roman" panose="02020603050405020304" pitchFamily="18" charset="0"/>
                        </a:rPr>
                        <a:t>w.</a:t>
                      </a:r>
                      <a:endParaRPr lang="en-GB"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Number of FDP Sitting</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0" i="0" u="none" strike="noStrike">
                          <a:solidFill>
                            <a:srgbClr val="000000"/>
                          </a:solidFill>
                          <a:effectLst/>
                          <a:latin typeface="Comic Sans MS"/>
                          <a:ea typeface="Calibri"/>
                        </a:rPr>
                        <a:t>67</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67</a:t>
                      </a:r>
                      <a:endParaRPr lang="en-US" sz="800" b="0" i="0" u="none" strike="noStrike">
                        <a:solidFill>
                          <a:srgbClr val="000000"/>
                        </a:solidFill>
                        <a:effectLst/>
                        <a:latin typeface="Comic Sans MS"/>
                      </a:endParaRPr>
                    </a:p>
                  </a:txBody>
                  <a:tcPr marL="9525" marR="9525" marT="9525" marB="0" anchor="ctr"/>
                </a:tc>
                <a:tc>
                  <a:txBody>
                    <a:bodyPr/>
                    <a:lstStyle/>
                    <a:p>
                      <a:pPr algn="ctr" fontAlgn="ctr"/>
                      <a:r>
                        <a:rPr lang="en-US" sz="800" b="0" i="0" u="none" strike="noStrike">
                          <a:solidFill>
                            <a:srgbClr val="000000"/>
                          </a:solidFill>
                          <a:effectLst/>
                          <a:latin typeface="Comic Sans MS"/>
                          <a:ea typeface="Calibri"/>
                        </a:rPr>
                        <a:t>0</a:t>
                      </a:r>
                      <a:endParaRPr lang="en-US" sz="800" b="0" i="0" u="none" strike="noStrike">
                        <a:solidFill>
                          <a:srgbClr val="000000"/>
                        </a:solidFill>
                        <a:effectLst/>
                        <a:latin typeface="Comic Sans MS"/>
                      </a:endParaRPr>
                    </a:p>
                  </a:txBody>
                  <a:tcPr marL="9525" marR="9525" marT="9525" marB="0" anchor="ctr"/>
                </a:tc>
                <a:extLst>
                  <a:ext uri="{0D108BD9-81ED-4DB2-BD59-A6C34878D82A}">
                    <a16:rowId xmlns="" xmlns:a16="http://schemas.microsoft.com/office/drawing/2014/main" val="10023"/>
                  </a:ext>
                </a:extLst>
              </a:tr>
              <a:tr h="185791">
                <a:tc>
                  <a:txBody>
                    <a:bodyPr/>
                    <a:lstStyle/>
                    <a:p>
                      <a:pPr marL="0" marR="0" algn="ctr">
                        <a:spcBef>
                          <a:spcPts val="0"/>
                        </a:spcBef>
                        <a:spcAft>
                          <a:spcPts val="0"/>
                        </a:spcAft>
                      </a:pPr>
                      <a:r>
                        <a:rPr lang="en-US" sz="800" dirty="0">
                          <a:effectLst/>
                          <a:latin typeface="Comic Sans MS" panose="030F0702030302020204" pitchFamily="66" charset="0"/>
                          <a:ea typeface="Calibri" panose="020F0502020204030204" pitchFamily="34" charset="0"/>
                          <a:cs typeface="Times New Roman" panose="02020603050405020304" pitchFamily="18" charset="0"/>
                        </a:rPr>
                        <a:t> </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spcBef>
                          <a:spcPts val="0"/>
                        </a:spcBef>
                        <a:spcAft>
                          <a:spcPts val="0"/>
                        </a:spcAft>
                      </a:pPr>
                      <a:r>
                        <a:rPr lang="en-US" sz="800" b="1" dirty="0">
                          <a:effectLst/>
                          <a:latin typeface="Comic Sans MS" panose="030F0702030302020204" pitchFamily="66" charset="0"/>
                          <a:ea typeface="Calibri" panose="020F0502020204030204" pitchFamily="34" charset="0"/>
                          <a:cs typeface="Times New Roman" panose="02020603050405020304" pitchFamily="18" charset="0"/>
                        </a:rPr>
                        <a:t>TOTAL</a:t>
                      </a:r>
                      <a:endParaRPr lang="en-GB"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fontAlgn="ctr"/>
                      <a:r>
                        <a:rPr lang="en-US" sz="800" b="1" i="0" u="none" strike="noStrike">
                          <a:solidFill>
                            <a:srgbClr val="000000"/>
                          </a:solidFill>
                          <a:effectLst/>
                          <a:latin typeface="Comic Sans MS"/>
                        </a:rPr>
                        <a:t>752</a:t>
                      </a:r>
                    </a:p>
                  </a:txBody>
                  <a:tcPr marL="9525" marR="9525" marT="9525" marB="0" anchor="ctr"/>
                </a:tc>
                <a:tc>
                  <a:txBody>
                    <a:bodyPr/>
                    <a:lstStyle/>
                    <a:p>
                      <a:pPr algn="ctr" fontAlgn="ctr"/>
                      <a:r>
                        <a:rPr lang="en-US" sz="800" b="1" i="0" u="none" strike="noStrike">
                          <a:solidFill>
                            <a:srgbClr val="000000"/>
                          </a:solidFill>
                          <a:effectLst/>
                          <a:latin typeface="Comic Sans MS"/>
                        </a:rPr>
                        <a:t>752</a:t>
                      </a:r>
                    </a:p>
                  </a:txBody>
                  <a:tcPr marL="9525" marR="9525" marT="9525" marB="0" anchor="ctr"/>
                </a:tc>
                <a:tc>
                  <a:txBody>
                    <a:bodyPr/>
                    <a:lstStyle/>
                    <a:p>
                      <a:pPr algn="ctr" fontAlgn="ctr"/>
                      <a:r>
                        <a:rPr lang="en-US" sz="800" b="1" i="0" u="none" strike="noStrike" dirty="0">
                          <a:solidFill>
                            <a:srgbClr val="000000"/>
                          </a:solidFill>
                          <a:effectLst/>
                          <a:latin typeface="Comic Sans MS"/>
                        </a:rPr>
                        <a:t>0</a:t>
                      </a:r>
                    </a:p>
                  </a:txBody>
                  <a:tcPr marL="9525" marR="9525" marT="9525" marB="0" anchor="ctr"/>
                </a:tc>
                <a:extLst>
                  <a:ext uri="{0D108BD9-81ED-4DB2-BD59-A6C34878D82A}">
                    <a16:rowId xmlns="" xmlns:a16="http://schemas.microsoft.com/office/drawing/2014/main" val="10024"/>
                  </a:ext>
                </a:extLst>
              </a:tr>
            </a:tbl>
          </a:graphicData>
        </a:graphic>
      </p:graphicFrame>
      <p:sp>
        <p:nvSpPr>
          <p:cNvPr id="14" name="Rectangle 13"/>
          <p:cNvSpPr/>
          <p:nvPr/>
        </p:nvSpPr>
        <p:spPr>
          <a:xfrm>
            <a:off x="876300" y="5487958"/>
            <a:ext cx="4991100" cy="307777"/>
          </a:xfrm>
          <a:prstGeom prst="rect">
            <a:avLst/>
          </a:prstGeom>
        </p:spPr>
        <p:txBody>
          <a:bodyPr wrap="square">
            <a:spAutoFit/>
          </a:bodyPr>
          <a:lstStyle/>
          <a:p>
            <a:r>
              <a:rPr lang="en-US" sz="1400" b="1" dirty="0">
                <a:latin typeface="Comic Sans MS" panose="030F0702030302020204" pitchFamily="66" charset="0"/>
              </a:rPr>
              <a:t>Chart 4: Chart Illustrating Disciplinary Cases Treated</a:t>
            </a:r>
          </a:p>
        </p:txBody>
      </p:sp>
      <p:graphicFrame>
        <p:nvGraphicFramePr>
          <p:cNvPr id="10" name="Chart 9"/>
          <p:cNvGraphicFramePr>
            <a:graphicFrameLocks/>
          </p:cNvGraphicFramePr>
          <p:nvPr>
            <p:extLst>
              <p:ext uri="{D42A27DB-BD31-4B8C-83A1-F6EECF244321}">
                <p14:modId xmlns:p14="http://schemas.microsoft.com/office/powerpoint/2010/main" val="3934878195"/>
              </p:ext>
            </p:extLst>
          </p:nvPr>
        </p:nvGraphicFramePr>
        <p:xfrm>
          <a:off x="845256" y="5943600"/>
          <a:ext cx="4869744" cy="31527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a:t>FRSC Statistical Digest</a:t>
            </a:r>
          </a:p>
        </p:txBody>
      </p:sp>
      <p:sp>
        <p:nvSpPr>
          <p:cNvPr id="3" name="Slide Number Placeholder 2"/>
          <p:cNvSpPr>
            <a:spLocks noGrp="1"/>
          </p:cNvSpPr>
          <p:nvPr>
            <p:ph type="sldNum" sz="quarter" idx="12"/>
          </p:nvPr>
        </p:nvSpPr>
        <p:spPr/>
        <p:txBody>
          <a:bodyPr/>
          <a:lstStyle/>
          <a:p>
            <a:fld id="{E3F61258-AD20-49F9-B190-9552A83199C4}" type="slidenum">
              <a:rPr lang="en-US" smtClean="0"/>
              <a:pPr/>
              <a:t>9</a:t>
            </a:fld>
            <a:endParaRPr lang="en-US"/>
          </a:p>
        </p:txBody>
      </p:sp>
      <p:grpSp>
        <p:nvGrpSpPr>
          <p:cNvPr id="10" name="Group 9"/>
          <p:cNvGrpSpPr/>
          <p:nvPr/>
        </p:nvGrpSpPr>
        <p:grpSpPr>
          <a:xfrm>
            <a:off x="563246" y="381000"/>
            <a:ext cx="5731509" cy="524160"/>
            <a:chOff x="0" y="4504"/>
            <a:chExt cx="5731509" cy="524160"/>
          </a:xfrm>
        </p:grpSpPr>
        <p:sp>
          <p:nvSpPr>
            <p:cNvPr id="11" name="Rounded Rectangle 10"/>
            <p:cNvSpPr/>
            <p:nvPr/>
          </p:nvSpPr>
          <p:spPr>
            <a:xfrm>
              <a:off x="0" y="4504"/>
              <a:ext cx="5731509" cy="524160"/>
            </a:xfrm>
            <a:prstGeom prst="roundRect">
              <a:avLst/>
            </a:prstGeom>
            <a:gradFill rotWithShape="0">
              <a:gsLst>
                <a:gs pos="0">
                  <a:schemeClr val="tx2"/>
                </a:gs>
                <a:gs pos="50000">
                  <a:schemeClr val="accent1">
                    <a:tint val="44500"/>
                    <a:satMod val="160000"/>
                  </a:schemeClr>
                </a:gs>
                <a:gs pos="100000">
                  <a:schemeClr val="accent1">
                    <a:tint val="23500"/>
                    <a:satMod val="160000"/>
                  </a:schemeClr>
                </a:gs>
              </a:gsLst>
              <a:lin ang="5400000" scaled="0"/>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2" name="Rounded Rectangle 4"/>
            <p:cNvSpPr/>
            <p:nvPr/>
          </p:nvSpPr>
          <p:spPr>
            <a:xfrm>
              <a:off x="25587" y="30091"/>
              <a:ext cx="5680335" cy="4729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en-US" sz="2000" dirty="0">
                  <a:solidFill>
                    <a:srgbClr val="FF0000"/>
                  </a:solidFill>
                  <a:latin typeface="Comic Sans MS" pitchFamily="66" charset="0"/>
                </a:rPr>
                <a:t>Finance and Accounts Department</a:t>
              </a:r>
              <a:endParaRPr lang="en-US" sz="2000" b="0" kern="1200" dirty="0">
                <a:solidFill>
                  <a:srgbClr val="FF0000"/>
                </a:solidFill>
                <a:latin typeface="Comic Sans MS" pitchFamily="66" charset="0"/>
              </a:endParaRPr>
            </a:p>
          </p:txBody>
        </p:sp>
      </p:grpSp>
      <p:pic>
        <p:nvPicPr>
          <p:cNvPr id="15" name="Picture 2"/>
          <p:cNvPicPr>
            <a:picLocks noChangeAspect="1" noChangeArrowheads="1"/>
          </p:cNvPicPr>
          <p:nvPr/>
        </p:nvPicPr>
        <p:blipFill>
          <a:blip r:embed="rId2" cstate="print"/>
          <a:srcRect/>
          <a:stretch>
            <a:fillRect/>
          </a:stretch>
        </p:blipFill>
        <p:spPr bwMode="auto">
          <a:xfrm>
            <a:off x="0" y="0"/>
            <a:ext cx="457200" cy="9906000"/>
          </a:xfrm>
          <a:prstGeom prst="rect">
            <a:avLst/>
          </a:prstGeom>
          <a:noFill/>
          <a:ln w="9525">
            <a:noFill/>
            <a:miter lim="800000"/>
            <a:headEnd/>
            <a:tailEnd/>
          </a:ln>
        </p:spPr>
      </p:pic>
      <p:graphicFrame>
        <p:nvGraphicFramePr>
          <p:cNvPr id="18" name="Table 17"/>
          <p:cNvGraphicFramePr>
            <a:graphicFrameLocks noGrp="1"/>
          </p:cNvGraphicFramePr>
          <p:nvPr>
            <p:extLst>
              <p:ext uri="{D42A27DB-BD31-4B8C-83A1-F6EECF244321}">
                <p14:modId xmlns:p14="http://schemas.microsoft.com/office/powerpoint/2010/main" val="185099299"/>
              </p:ext>
            </p:extLst>
          </p:nvPr>
        </p:nvGraphicFramePr>
        <p:xfrm>
          <a:off x="533399" y="1207115"/>
          <a:ext cx="5867400" cy="1638505"/>
        </p:xfrm>
        <a:graphic>
          <a:graphicData uri="http://schemas.openxmlformats.org/drawingml/2006/table">
            <a:tbl>
              <a:tblPr>
                <a:tableStyleId>{ED083AE6-46FA-4A59-8FB0-9F97EB10719F}</a:tableStyleId>
              </a:tblPr>
              <a:tblGrid>
                <a:gridCol w="2788893">
                  <a:extLst>
                    <a:ext uri="{9D8B030D-6E8A-4147-A177-3AD203B41FA5}">
                      <a16:colId xmlns="" xmlns:a16="http://schemas.microsoft.com/office/drawing/2014/main" val="20000"/>
                    </a:ext>
                  </a:extLst>
                </a:gridCol>
                <a:gridCol w="890300">
                  <a:extLst>
                    <a:ext uri="{9D8B030D-6E8A-4147-A177-3AD203B41FA5}">
                      <a16:colId xmlns="" xmlns:a16="http://schemas.microsoft.com/office/drawing/2014/main" val="20001"/>
                    </a:ext>
                  </a:extLst>
                </a:gridCol>
                <a:gridCol w="965385">
                  <a:extLst>
                    <a:ext uri="{9D8B030D-6E8A-4147-A177-3AD203B41FA5}">
                      <a16:colId xmlns="" xmlns:a16="http://schemas.microsoft.com/office/drawing/2014/main" val="20002"/>
                    </a:ext>
                  </a:extLst>
                </a:gridCol>
                <a:gridCol w="1222822">
                  <a:extLst>
                    <a:ext uri="{9D8B030D-6E8A-4147-A177-3AD203B41FA5}">
                      <a16:colId xmlns="" xmlns:a16="http://schemas.microsoft.com/office/drawing/2014/main" val="20003"/>
                    </a:ext>
                  </a:extLst>
                </a:gridCol>
              </a:tblGrid>
              <a:tr h="649126">
                <a:tc>
                  <a:txBody>
                    <a:bodyPr/>
                    <a:lstStyle/>
                    <a:p>
                      <a:pPr algn="ctr" rtl="0" fontAlgn="b"/>
                      <a:r>
                        <a:rPr lang="en-US" sz="1000" b="0" i="0" u="none" strike="noStrike" dirty="0">
                          <a:solidFill>
                            <a:srgbClr val="000000"/>
                          </a:solidFill>
                          <a:latin typeface="Comic Sans MS"/>
                        </a:rPr>
                        <a:t>INCOMING REQUESTS FOR VARIATION OF STAFF SALARIES (Officers) </a:t>
                      </a:r>
                    </a:p>
                  </a:txBody>
                  <a:tcPr marL="0" marR="0" marT="0" marB="0" anchor="b"/>
                </a:tc>
                <a:tc>
                  <a:txBody>
                    <a:bodyPr/>
                    <a:lstStyle/>
                    <a:p>
                      <a:pPr algn="ctr" rtl="0" fontAlgn="b"/>
                      <a:r>
                        <a:rPr lang="en-US" sz="1000" b="0" i="0" u="none" strike="noStrike" dirty="0">
                          <a:solidFill>
                            <a:srgbClr val="000000"/>
                          </a:solidFill>
                          <a:latin typeface="Comic Sans MS"/>
                        </a:rPr>
                        <a:t>NO. RECEIVED</a:t>
                      </a:r>
                      <a:r>
                        <a:rPr lang="en-US" sz="1000" b="1" i="0" u="none" strike="noStrike" dirty="0">
                          <a:solidFill>
                            <a:srgbClr val="000000"/>
                          </a:solidFill>
                          <a:latin typeface="Comic Sans MS"/>
                        </a:rPr>
                        <a:t> </a:t>
                      </a:r>
                      <a:endParaRPr lang="en-US" sz="1000" b="0" i="0" u="none" strike="noStrike" dirty="0">
                        <a:solidFill>
                          <a:srgbClr val="000000"/>
                        </a:solidFill>
                        <a:latin typeface="Comic Sans MS"/>
                      </a:endParaRPr>
                    </a:p>
                  </a:txBody>
                  <a:tcPr marL="0" marR="0" marT="0" marB="0" anchor="b"/>
                </a:tc>
                <a:tc>
                  <a:txBody>
                    <a:bodyPr/>
                    <a:lstStyle/>
                    <a:p>
                      <a:pPr algn="ctr" rtl="0" fontAlgn="b"/>
                      <a:r>
                        <a:rPr lang="en-US" sz="1000" b="0" i="0" u="none" strike="noStrike" dirty="0">
                          <a:solidFill>
                            <a:srgbClr val="000000"/>
                          </a:solidFill>
                          <a:latin typeface="Comic Sans MS"/>
                        </a:rPr>
                        <a:t>NO. TREATED</a:t>
                      </a:r>
                      <a:r>
                        <a:rPr lang="en-US" sz="1000" b="1" i="0" u="none" strike="noStrike" dirty="0">
                          <a:solidFill>
                            <a:srgbClr val="000000"/>
                          </a:solidFill>
                          <a:latin typeface="Comic Sans MS"/>
                        </a:rPr>
                        <a:t> </a:t>
                      </a:r>
                      <a:endParaRPr lang="en-US" sz="1000" b="0" i="0" u="none" strike="noStrike" dirty="0">
                        <a:solidFill>
                          <a:srgbClr val="000000"/>
                        </a:solidFill>
                        <a:latin typeface="Comic Sans MS"/>
                      </a:endParaRPr>
                    </a:p>
                  </a:txBody>
                  <a:tcPr marL="0" marR="0" marT="0" marB="0" anchor="b"/>
                </a:tc>
                <a:tc>
                  <a:txBody>
                    <a:bodyPr/>
                    <a:lstStyle/>
                    <a:p>
                      <a:pPr algn="ctr" rtl="0" fontAlgn="b"/>
                      <a:r>
                        <a:rPr lang="en-US" sz="1000" b="0" i="0" u="none" strike="noStrike" dirty="0">
                          <a:solidFill>
                            <a:srgbClr val="000000"/>
                          </a:solidFill>
                          <a:latin typeface="Comic Sans MS"/>
                        </a:rPr>
                        <a:t>ON-GOING</a:t>
                      </a:r>
                      <a:r>
                        <a:rPr lang="en-US" sz="1000" b="1" i="0" u="none" strike="noStrike" dirty="0">
                          <a:solidFill>
                            <a:srgbClr val="000000"/>
                          </a:solidFill>
                          <a:latin typeface="Comic Sans MS"/>
                        </a:rPr>
                        <a:t> </a:t>
                      </a:r>
                      <a:endParaRPr lang="en-US" sz="1000" b="0" i="0" u="none" strike="noStrike" dirty="0">
                        <a:solidFill>
                          <a:srgbClr val="000000"/>
                        </a:solidFill>
                        <a:latin typeface="Comic Sans MS"/>
                      </a:endParaRPr>
                    </a:p>
                  </a:txBody>
                  <a:tcPr marL="0" marR="0" marT="0" marB="0" anchor="b"/>
                </a:tc>
                <a:extLst>
                  <a:ext uri="{0D108BD9-81ED-4DB2-BD59-A6C34878D82A}">
                    <a16:rowId xmlns="" xmlns:a16="http://schemas.microsoft.com/office/drawing/2014/main" val="10000"/>
                  </a:ext>
                </a:extLst>
              </a:tr>
              <a:tr h="329793">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000" b="0" i="0" u="none" strike="noStrike" baseline="0" dirty="0" smtClean="0">
                          <a:solidFill>
                            <a:srgbClr val="000000"/>
                          </a:solidFill>
                          <a:latin typeface="Comic Sans MS"/>
                        </a:rPr>
                        <a:t>3</a:t>
                      </a:r>
                      <a:r>
                        <a:rPr lang="en-US" sz="1000" b="0" i="0" u="none" strike="noStrike" baseline="30000" dirty="0" smtClean="0">
                          <a:solidFill>
                            <a:srgbClr val="000000"/>
                          </a:solidFill>
                          <a:latin typeface="Comic Sans MS"/>
                        </a:rPr>
                        <a:t>rd</a:t>
                      </a:r>
                      <a:r>
                        <a:rPr lang="en-US" sz="1000" b="0" i="0" u="none" strike="noStrike" baseline="0" dirty="0" smtClean="0">
                          <a:solidFill>
                            <a:srgbClr val="000000"/>
                          </a:solidFill>
                          <a:latin typeface="Comic Sans MS"/>
                        </a:rPr>
                        <a:t> Q</a:t>
                      </a:r>
                      <a:r>
                        <a:rPr lang="en-US" sz="1000" b="0" i="0" u="none" strike="noStrike" dirty="0" smtClean="0">
                          <a:solidFill>
                            <a:srgbClr val="000000"/>
                          </a:solidFill>
                          <a:latin typeface="Comic Sans MS"/>
                        </a:rPr>
                        <a:t>uarter 2023</a:t>
                      </a:r>
                      <a:endParaRPr lang="en-US" sz="1000" b="0" i="0" u="none" strike="noStrike" dirty="0">
                        <a:solidFill>
                          <a:srgbClr val="000000"/>
                        </a:solidFill>
                        <a:latin typeface="Comic Sans MS"/>
                      </a:endParaRPr>
                    </a:p>
                  </a:txBody>
                  <a:tcPr marL="0" marR="0" marT="0" marB="0" anchor="b">
                    <a:solidFill>
                      <a:schemeClr val="accent1">
                        <a:lumMod val="20000"/>
                        <a:lumOff val="80000"/>
                      </a:schemeClr>
                    </a:solidFill>
                  </a:tcPr>
                </a:tc>
                <a:tc>
                  <a:txBody>
                    <a:bodyPr/>
                    <a:lstStyle/>
                    <a:p>
                      <a:pPr algn="ctr" fontAlgn="b"/>
                      <a:r>
                        <a:rPr lang="en-GB" sz="1000" b="1" i="0" u="none" strike="noStrike" dirty="0" smtClean="0">
                          <a:solidFill>
                            <a:srgbClr val="000000"/>
                          </a:solidFill>
                          <a:effectLst/>
                          <a:latin typeface="Comic Sans MS" panose="030F0702030302020204" pitchFamily="66" charset="0"/>
                        </a:rPr>
                        <a:t>90</a:t>
                      </a:r>
                      <a:endParaRPr lang="en-GB" sz="1000" b="1" i="0" u="none" strike="noStrike" dirty="0">
                        <a:solidFill>
                          <a:srgbClr val="000000"/>
                        </a:solidFill>
                        <a:effectLst/>
                        <a:latin typeface="Comic Sans MS" panose="030F0702030302020204" pitchFamily="66" charset="0"/>
                      </a:endParaRPr>
                    </a:p>
                  </a:txBody>
                  <a:tcPr marL="9525" marR="9525" marT="9525" marB="0" anchor="b">
                    <a:solidFill>
                      <a:schemeClr val="accent1">
                        <a:lumMod val="20000"/>
                        <a:lumOff val="80000"/>
                      </a:schemeClr>
                    </a:solidFill>
                  </a:tcPr>
                </a:tc>
                <a:tc>
                  <a:txBody>
                    <a:bodyPr/>
                    <a:lstStyle/>
                    <a:p>
                      <a:pPr algn="ctr" fontAlgn="b"/>
                      <a:r>
                        <a:rPr lang="en-GB" sz="1000" b="1" i="0" u="none" strike="noStrike" dirty="0" smtClean="0">
                          <a:solidFill>
                            <a:srgbClr val="000000"/>
                          </a:solidFill>
                          <a:effectLst/>
                          <a:latin typeface="Comic Sans MS" panose="030F0702030302020204" pitchFamily="66" charset="0"/>
                        </a:rPr>
                        <a:t>90</a:t>
                      </a:r>
                      <a:endParaRPr lang="en-GB" sz="1000" b="1" i="0" u="none" strike="noStrike" dirty="0">
                        <a:solidFill>
                          <a:srgbClr val="000000"/>
                        </a:solidFill>
                        <a:effectLst/>
                        <a:latin typeface="Comic Sans MS" panose="030F0702030302020204" pitchFamily="66" charset="0"/>
                      </a:endParaRPr>
                    </a:p>
                  </a:txBody>
                  <a:tcPr marL="9525" marR="9525" marT="9525" marB="0" anchor="b">
                    <a:solidFill>
                      <a:schemeClr val="accent1">
                        <a:lumMod val="20000"/>
                        <a:lumOff val="80000"/>
                      </a:schemeClr>
                    </a:solidFill>
                  </a:tcPr>
                </a:tc>
                <a:tc>
                  <a:txBody>
                    <a:bodyPr/>
                    <a:lstStyle/>
                    <a:p>
                      <a:pPr algn="ctr" rtl="0" fontAlgn="b"/>
                      <a:r>
                        <a:rPr lang="en-US" sz="1000" b="1" i="0" u="none" strike="noStrike" dirty="0" smtClean="0">
                          <a:solidFill>
                            <a:srgbClr val="000000"/>
                          </a:solidFill>
                          <a:latin typeface="Comic Sans MS"/>
                        </a:rPr>
                        <a:t>0</a:t>
                      </a:r>
                      <a:endParaRPr lang="en-US" sz="1000" b="1" i="0" u="none" strike="noStrike" dirty="0">
                        <a:solidFill>
                          <a:srgbClr val="000000"/>
                        </a:solidFill>
                        <a:latin typeface="Comic Sans MS"/>
                      </a:endParaRPr>
                    </a:p>
                  </a:txBody>
                  <a:tcPr marL="9525" marR="9525" marT="9525" marB="0" anchor="b">
                    <a:solidFill>
                      <a:schemeClr val="accent1">
                        <a:lumMod val="20000"/>
                        <a:lumOff val="80000"/>
                      </a:schemeClr>
                    </a:solidFill>
                  </a:tcPr>
                </a:tc>
                <a:extLst>
                  <a:ext uri="{0D108BD9-81ED-4DB2-BD59-A6C34878D82A}">
                    <a16:rowId xmlns="" xmlns:a16="http://schemas.microsoft.com/office/drawing/2014/main" val="10001"/>
                  </a:ext>
                </a:extLst>
              </a:tr>
              <a:tr h="329793">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rgbClr val="000000"/>
                          </a:solidFill>
                          <a:latin typeface="Comic Sans MS"/>
                        </a:rPr>
                        <a:t>4</a:t>
                      </a:r>
                      <a:r>
                        <a:rPr lang="en-US" sz="1000" b="0" i="0" u="none" strike="noStrike" baseline="30000" dirty="0" smtClean="0">
                          <a:solidFill>
                            <a:srgbClr val="000000"/>
                          </a:solidFill>
                          <a:latin typeface="Comic Sans MS"/>
                        </a:rPr>
                        <a:t>th</a:t>
                      </a:r>
                      <a:r>
                        <a:rPr lang="en-US" sz="1000" b="0" i="0" u="none" strike="noStrike" dirty="0" smtClean="0">
                          <a:solidFill>
                            <a:srgbClr val="000000"/>
                          </a:solidFill>
                          <a:latin typeface="Comic Sans MS"/>
                        </a:rPr>
                        <a:t> Quarter 2023</a:t>
                      </a:r>
                      <a:endParaRPr lang="en-US" sz="1000" b="0" i="0" u="none" strike="noStrike" dirty="0">
                        <a:solidFill>
                          <a:srgbClr val="000000"/>
                        </a:solidFill>
                        <a:latin typeface="Comic Sans MS"/>
                      </a:endParaRPr>
                    </a:p>
                  </a:txBody>
                  <a:tcPr marL="0" marR="0" marT="0" marB="0" anchor="b">
                    <a:solidFill>
                      <a:schemeClr val="accent1">
                        <a:lumMod val="20000"/>
                        <a:lumOff val="80000"/>
                      </a:schemeClr>
                    </a:solidFill>
                  </a:tcPr>
                </a:tc>
                <a:tc>
                  <a:txBody>
                    <a:bodyPr/>
                    <a:lstStyle/>
                    <a:p>
                      <a:pPr algn="ctr" fontAlgn="b"/>
                      <a:r>
                        <a:rPr lang="en-US" sz="1000" b="1" i="0" u="none" strike="noStrike" dirty="0">
                          <a:solidFill>
                            <a:srgbClr val="000000"/>
                          </a:solidFill>
                          <a:effectLst/>
                          <a:latin typeface="Comic Sans MS"/>
                        </a:rPr>
                        <a:t>122</a:t>
                      </a:r>
                    </a:p>
                  </a:txBody>
                  <a:tcPr marL="9525" marR="9525" marT="9525" marB="0" anchor="b">
                    <a:solidFill>
                      <a:schemeClr val="accent1">
                        <a:lumMod val="20000"/>
                        <a:lumOff val="80000"/>
                      </a:schemeClr>
                    </a:solidFill>
                  </a:tcPr>
                </a:tc>
                <a:tc>
                  <a:txBody>
                    <a:bodyPr/>
                    <a:lstStyle/>
                    <a:p>
                      <a:pPr algn="ctr" fontAlgn="b"/>
                      <a:r>
                        <a:rPr lang="en-US" sz="1000" b="1" i="0" u="none" strike="noStrike" dirty="0">
                          <a:solidFill>
                            <a:srgbClr val="000000"/>
                          </a:solidFill>
                          <a:effectLst/>
                          <a:latin typeface="Comic Sans MS"/>
                        </a:rPr>
                        <a:t>122</a:t>
                      </a:r>
                    </a:p>
                  </a:txBody>
                  <a:tcPr marL="9525" marR="9525" marT="9525" marB="0" anchor="b">
                    <a:solidFill>
                      <a:schemeClr val="accent1">
                        <a:lumMod val="20000"/>
                        <a:lumOff val="80000"/>
                      </a:schemeClr>
                    </a:solidFill>
                  </a:tcPr>
                </a:tc>
                <a:tc>
                  <a:txBody>
                    <a:bodyPr/>
                    <a:lstStyle/>
                    <a:p>
                      <a:pPr algn="ctr" fontAlgn="b"/>
                      <a:r>
                        <a:rPr lang="en-US" sz="1000" b="1" i="0" u="none" strike="noStrike" dirty="0">
                          <a:solidFill>
                            <a:srgbClr val="000000"/>
                          </a:solidFill>
                          <a:effectLst/>
                          <a:latin typeface="Comic Sans MS"/>
                        </a:rPr>
                        <a:t>0</a:t>
                      </a:r>
                    </a:p>
                  </a:txBody>
                  <a:tcPr marL="9525" marR="9525" marT="9525" marB="0" anchor="b">
                    <a:solidFill>
                      <a:schemeClr val="accent1">
                        <a:lumMod val="20000"/>
                        <a:lumOff val="80000"/>
                      </a:schemeClr>
                    </a:solidFill>
                  </a:tcPr>
                </a:tc>
                <a:extLst>
                  <a:ext uri="{0D108BD9-81ED-4DB2-BD59-A6C34878D82A}">
                    <a16:rowId xmlns="" xmlns:a16="http://schemas.microsoft.com/office/drawing/2014/main" val="10002"/>
                  </a:ext>
                </a:extLst>
              </a:tr>
              <a:tr h="329793">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000" b="0" i="0" u="none" strike="noStrike" dirty="0" smtClean="0">
                          <a:solidFill>
                            <a:srgbClr val="000000"/>
                          </a:solidFill>
                          <a:latin typeface="Comic Sans MS"/>
                        </a:rPr>
                        <a:t>Total</a:t>
                      </a:r>
                      <a:endParaRPr lang="en-US" sz="1000" b="0" i="0" u="none" strike="noStrike" dirty="0">
                        <a:solidFill>
                          <a:srgbClr val="000000"/>
                        </a:solidFill>
                        <a:latin typeface="Comic Sans MS"/>
                      </a:endParaRPr>
                    </a:p>
                  </a:txBody>
                  <a:tcPr marL="0" marR="0" marT="0" marB="0" anchor="b">
                    <a:solidFill>
                      <a:schemeClr val="accent1">
                        <a:lumMod val="20000"/>
                        <a:lumOff val="80000"/>
                      </a:schemeClr>
                    </a:solidFill>
                  </a:tcPr>
                </a:tc>
                <a:tc>
                  <a:txBody>
                    <a:bodyPr/>
                    <a:lstStyle/>
                    <a:p>
                      <a:pPr algn="ctr" rtl="0" fontAlgn="b"/>
                      <a:r>
                        <a:rPr lang="en-US" sz="1000" b="1" i="0" u="none" strike="noStrike" dirty="0" smtClean="0">
                          <a:solidFill>
                            <a:srgbClr val="000000"/>
                          </a:solidFill>
                          <a:latin typeface="Comic Sans MS"/>
                        </a:rPr>
                        <a:t>212</a:t>
                      </a:r>
                      <a:endParaRPr lang="en-US" sz="1000" b="1" i="0" u="none" strike="noStrike" dirty="0">
                        <a:solidFill>
                          <a:srgbClr val="000000"/>
                        </a:solidFill>
                        <a:latin typeface="Comic Sans MS"/>
                      </a:endParaRPr>
                    </a:p>
                  </a:txBody>
                  <a:tcPr marL="9525" marR="9525" marT="9525" marB="0" anchor="b">
                    <a:solidFill>
                      <a:schemeClr val="accent1">
                        <a:lumMod val="20000"/>
                        <a:lumOff val="80000"/>
                      </a:schemeClr>
                    </a:solidFill>
                  </a:tcPr>
                </a:tc>
                <a:tc>
                  <a:txBody>
                    <a:bodyPr/>
                    <a:lstStyle/>
                    <a:p>
                      <a:pPr algn="ctr" rtl="0" fontAlgn="b"/>
                      <a:r>
                        <a:rPr lang="en-US" sz="1000" b="1" i="0" u="none" strike="noStrike" dirty="0" smtClean="0">
                          <a:solidFill>
                            <a:srgbClr val="000000"/>
                          </a:solidFill>
                          <a:latin typeface="Comic Sans MS"/>
                        </a:rPr>
                        <a:t>212</a:t>
                      </a:r>
                      <a:endParaRPr lang="en-US" sz="1000" b="1" i="0" u="none" strike="noStrike" dirty="0">
                        <a:solidFill>
                          <a:srgbClr val="000000"/>
                        </a:solidFill>
                        <a:latin typeface="Comic Sans MS"/>
                      </a:endParaRPr>
                    </a:p>
                  </a:txBody>
                  <a:tcPr marL="9525" marR="9525" marT="9525" marB="0" anchor="b">
                    <a:solidFill>
                      <a:schemeClr val="accent1">
                        <a:lumMod val="20000"/>
                        <a:lumOff val="80000"/>
                      </a:schemeClr>
                    </a:solidFill>
                  </a:tcPr>
                </a:tc>
                <a:tc>
                  <a:txBody>
                    <a:bodyPr/>
                    <a:lstStyle/>
                    <a:p>
                      <a:pPr algn="ctr" rtl="0" fontAlgn="b"/>
                      <a:r>
                        <a:rPr lang="en-US" sz="1000" b="1" i="0" u="none" strike="noStrike" dirty="0" smtClean="0">
                          <a:solidFill>
                            <a:srgbClr val="000000"/>
                          </a:solidFill>
                          <a:latin typeface="Comic Sans MS"/>
                        </a:rPr>
                        <a:t>0</a:t>
                      </a:r>
                      <a:endParaRPr lang="en-US" sz="1000" b="1" i="0" u="none" strike="noStrike" dirty="0">
                        <a:solidFill>
                          <a:srgbClr val="000000"/>
                        </a:solidFill>
                        <a:latin typeface="Comic Sans MS"/>
                      </a:endParaRPr>
                    </a:p>
                  </a:txBody>
                  <a:tcPr marL="9525" marR="9525" marT="9525" marB="0" anchor="b">
                    <a:solidFill>
                      <a:schemeClr val="accent1">
                        <a:lumMod val="20000"/>
                        <a:lumOff val="80000"/>
                      </a:schemeClr>
                    </a:solidFill>
                  </a:tcPr>
                </a:tc>
                <a:extLst>
                  <a:ext uri="{0D108BD9-81ED-4DB2-BD59-A6C34878D82A}">
                    <a16:rowId xmlns="" xmlns:a16="http://schemas.microsoft.com/office/drawing/2014/main" val="10005"/>
                  </a:ext>
                </a:extLst>
              </a:tr>
            </a:tbl>
          </a:graphicData>
        </a:graphic>
      </p:graphicFrame>
      <p:sp>
        <p:nvSpPr>
          <p:cNvPr id="17" name="TextBox 16"/>
          <p:cNvSpPr txBox="1"/>
          <p:nvPr/>
        </p:nvSpPr>
        <p:spPr>
          <a:xfrm>
            <a:off x="1371600" y="5562600"/>
            <a:ext cx="1981200" cy="369332"/>
          </a:xfrm>
          <a:prstGeom prst="rect">
            <a:avLst/>
          </a:prstGeom>
          <a:noFill/>
        </p:spPr>
        <p:txBody>
          <a:bodyPr wrap="square" rtlCol="0">
            <a:spAutoFit/>
          </a:bodyPr>
          <a:lstStyle/>
          <a:p>
            <a:r>
              <a:rPr lang="en-US" dirty="0"/>
              <a:t>  </a:t>
            </a:r>
          </a:p>
        </p:txBody>
      </p:sp>
      <p:sp>
        <p:nvSpPr>
          <p:cNvPr id="20" name="TextBox 19"/>
          <p:cNvSpPr txBox="1"/>
          <p:nvPr/>
        </p:nvSpPr>
        <p:spPr>
          <a:xfrm>
            <a:off x="457200" y="914402"/>
            <a:ext cx="5791200" cy="461665"/>
          </a:xfrm>
          <a:prstGeom prst="rect">
            <a:avLst/>
          </a:prstGeom>
          <a:noFill/>
        </p:spPr>
        <p:txBody>
          <a:bodyPr wrap="square" rtlCol="0">
            <a:spAutoFit/>
          </a:bodyPr>
          <a:lstStyle/>
          <a:p>
            <a:r>
              <a:rPr lang="en-US" sz="1200" b="1" dirty="0">
                <a:latin typeface="Comic Sans MS" pitchFamily="66" charset="0"/>
              </a:rPr>
              <a:t>Table 6</a:t>
            </a:r>
            <a:r>
              <a:rPr lang="en-US" sz="1200" dirty="0">
                <a:latin typeface="Comic Sans MS" pitchFamily="66" charset="0"/>
              </a:rPr>
              <a:t>: Incoming Requests For Variation Of Staff Salaries (Officers)</a:t>
            </a:r>
          </a:p>
          <a:p>
            <a:endParaRPr lang="en-US" sz="1200" dirty="0">
              <a:latin typeface="Comic Sans MS" pitchFamily="66" charset="0"/>
            </a:endParaRPr>
          </a:p>
        </p:txBody>
      </p:sp>
      <p:sp>
        <p:nvSpPr>
          <p:cNvPr id="13" name="TextBox 12"/>
          <p:cNvSpPr txBox="1"/>
          <p:nvPr/>
        </p:nvSpPr>
        <p:spPr>
          <a:xfrm>
            <a:off x="495300" y="3146768"/>
            <a:ext cx="6019800" cy="646331"/>
          </a:xfrm>
          <a:prstGeom prst="rect">
            <a:avLst/>
          </a:prstGeom>
          <a:noFill/>
        </p:spPr>
        <p:txBody>
          <a:bodyPr wrap="square" rtlCol="0">
            <a:spAutoFit/>
          </a:bodyPr>
          <a:lstStyle/>
          <a:p>
            <a:r>
              <a:rPr lang="en-US" sz="1200" b="1" dirty="0">
                <a:latin typeface="Comic Sans MS" pitchFamily="66" charset="0"/>
              </a:rPr>
              <a:t>Chart 5: </a:t>
            </a:r>
            <a:r>
              <a:rPr lang="en-US" sz="1200" dirty="0">
                <a:latin typeface="Comic Sans MS" pitchFamily="66" charset="0"/>
              </a:rPr>
              <a:t>Chart Illustrating Requests For Variation Of Staff Salaries (Officers)</a:t>
            </a:r>
          </a:p>
          <a:p>
            <a:endParaRPr lang="en-US" sz="1200" dirty="0">
              <a:latin typeface="Comic Sans MS" pitchFamily="66" charset="0"/>
            </a:endParaRPr>
          </a:p>
          <a:p>
            <a:r>
              <a:rPr lang="en-US" sz="1200" dirty="0">
                <a:latin typeface="Comic Sans MS" pitchFamily="66" charset="0"/>
              </a:rPr>
              <a:t> </a:t>
            </a:r>
          </a:p>
        </p:txBody>
      </p:sp>
      <p:graphicFrame>
        <p:nvGraphicFramePr>
          <p:cNvPr id="19" name="Chart 18"/>
          <p:cNvGraphicFramePr>
            <a:graphicFrameLocks/>
          </p:cNvGraphicFramePr>
          <p:nvPr>
            <p:extLst>
              <p:ext uri="{D42A27DB-BD31-4B8C-83A1-F6EECF244321}">
                <p14:modId xmlns:p14="http://schemas.microsoft.com/office/powerpoint/2010/main" val="138085267"/>
              </p:ext>
            </p:extLst>
          </p:nvPr>
        </p:nvGraphicFramePr>
        <p:xfrm>
          <a:off x="1219200" y="3886200"/>
          <a:ext cx="4572000" cy="275272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7.2|1.1"/>
</p:tagLst>
</file>

<file path=ppt/tags/tag2.xml><?xml version="1.0" encoding="utf-8"?>
<p:tagLst xmlns:a="http://schemas.openxmlformats.org/drawingml/2006/main" xmlns:r="http://schemas.openxmlformats.org/officeDocument/2006/relationships" xmlns:p="http://schemas.openxmlformats.org/presentationml/2006/main">
  <p:tag name="TIMING" val="|0.7"/>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21375</TotalTime>
  <Words>6845</Words>
  <Application>Microsoft Office PowerPoint</Application>
  <PresentationFormat>A4 Paper (210x297 mm)</PresentationFormat>
  <Paragraphs>3812</Paragraphs>
  <Slides>38</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38</vt:i4>
      </vt:variant>
    </vt:vector>
  </HeadingPairs>
  <TitlesOfParts>
    <vt:vector size="46" baseType="lpstr">
      <vt:lpstr>Arial</vt:lpstr>
      <vt:lpstr>Brush Script MT</vt:lpstr>
      <vt:lpstr>Calibri</vt:lpstr>
      <vt:lpstr>Comic Sans MS</vt:lpstr>
      <vt:lpstr>Edwardian Script ITC</vt:lpstr>
      <vt:lpstr>Lucida Fax</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Statistics</dc:creator>
  <cp:lastModifiedBy>USER</cp:lastModifiedBy>
  <cp:revision>3410</cp:revision>
  <cp:lastPrinted>2024-02-06T10:48:13Z</cp:lastPrinted>
  <dcterms:created xsi:type="dcterms:W3CDTF">2014-10-19T07:10:57Z</dcterms:created>
  <dcterms:modified xsi:type="dcterms:W3CDTF">2024-05-10T16:55:58Z</dcterms:modified>
</cp:coreProperties>
</file>