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quickStyle5.xml" ContentType="application/vnd.openxmlformats-officedocument.drawingml.diagramStyle+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quickStyle3.xml" ContentType="application/vnd.openxmlformats-officedocument.drawingml.diagramStyl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diagrams/layout4.xml" ContentType="application/vnd.openxmlformats-officedocument.drawingml.diagramLayout+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diagrams/data5.xml" ContentType="application/vnd.openxmlformats-officedocument.drawingml.diagramData+xml"/>
  <Override PartName="/ppt/diagrams/data3.xml" ContentType="application/vnd.openxmlformats-officedocument.drawingml.diagramData+xml"/>
  <Override PartName="/ppt/diagrams/colors5.xml" ContentType="application/vnd.openxmlformats-officedocument.drawingml.diagramColors+xml"/>
  <Override PartName="/ppt/slides/slide8.xml" ContentType="application/vnd.openxmlformats-officedocument.presentationml.slide+xml"/>
  <Override PartName="/ppt/slides/slide49.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84" r:id="rId2"/>
    <p:sldId id="388" r:id="rId3"/>
    <p:sldId id="283" r:id="rId4"/>
    <p:sldId id="404" r:id="rId5"/>
    <p:sldId id="319" r:id="rId6"/>
    <p:sldId id="387" r:id="rId7"/>
    <p:sldId id="285" r:id="rId8"/>
    <p:sldId id="286" r:id="rId9"/>
    <p:sldId id="287" r:id="rId10"/>
    <p:sldId id="288" r:id="rId11"/>
    <p:sldId id="380" r:id="rId12"/>
    <p:sldId id="318" r:id="rId13"/>
    <p:sldId id="320" r:id="rId14"/>
    <p:sldId id="321" r:id="rId15"/>
    <p:sldId id="322" r:id="rId16"/>
    <p:sldId id="331" r:id="rId17"/>
    <p:sldId id="332" r:id="rId18"/>
    <p:sldId id="335" r:id="rId19"/>
    <p:sldId id="367" r:id="rId20"/>
    <p:sldId id="389" r:id="rId21"/>
    <p:sldId id="383" r:id="rId22"/>
    <p:sldId id="384" r:id="rId23"/>
    <p:sldId id="365" r:id="rId24"/>
    <p:sldId id="390" r:id="rId25"/>
    <p:sldId id="391" r:id="rId26"/>
    <p:sldId id="401" r:id="rId27"/>
    <p:sldId id="392" r:id="rId28"/>
    <p:sldId id="393" r:id="rId29"/>
    <p:sldId id="375" r:id="rId30"/>
    <p:sldId id="376" r:id="rId31"/>
    <p:sldId id="372" r:id="rId32"/>
    <p:sldId id="385" r:id="rId33"/>
    <p:sldId id="395" r:id="rId34"/>
    <p:sldId id="348" r:id="rId35"/>
    <p:sldId id="349" r:id="rId36"/>
    <p:sldId id="381" r:id="rId37"/>
    <p:sldId id="382" r:id="rId38"/>
    <p:sldId id="360" r:id="rId39"/>
    <p:sldId id="343" r:id="rId40"/>
    <p:sldId id="344" r:id="rId41"/>
    <p:sldId id="397" r:id="rId42"/>
    <p:sldId id="398" r:id="rId43"/>
    <p:sldId id="396" r:id="rId44"/>
    <p:sldId id="345" r:id="rId45"/>
    <p:sldId id="357" r:id="rId46"/>
    <p:sldId id="358" r:id="rId47"/>
    <p:sldId id="359" r:id="rId48"/>
    <p:sldId id="346" r:id="rId49"/>
    <p:sldId id="347" r:id="rId50"/>
    <p:sldId id="354" r:id="rId51"/>
    <p:sldId id="350" r:id="rId52"/>
    <p:sldId id="399" r:id="rId53"/>
    <p:sldId id="400" r:id="rId54"/>
    <p:sldId id="351" r:id="rId55"/>
    <p:sldId id="364" r:id="rId56"/>
    <p:sldId id="402" r:id="rId57"/>
    <p:sldId id="403" r:id="rId58"/>
    <p:sldId id="352" r:id="rId59"/>
    <p:sldId id="353" r:id="rId6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0066"/>
    <a:srgbClr val="D3E11F"/>
    <a:srgbClr val="FFCC66"/>
    <a:srgbClr val="CCFF3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inimized">
    <p:restoredLeft sz="0" autoAdjust="0"/>
    <p:restoredTop sz="94106" autoAdjust="0"/>
  </p:normalViewPr>
  <p:slideViewPr>
    <p:cSldViewPr snapToGrid="0">
      <p:cViewPr>
        <p:scale>
          <a:sx n="64" d="100"/>
          <a:sy n="64" d="100"/>
        </p:scale>
        <p:origin x="-1314" y="-11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image" Target="../media/image30.jpeg"/></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1600">
                <a:latin typeface="Comic Sans MS" pitchFamily="66" charset="0"/>
              </a:defRPr>
            </a:pPr>
            <a:r>
              <a:rPr lang="en-US" sz="1600" b="1" dirty="0" smtClean="0">
                <a:latin typeface="Comic Sans MS" pitchFamily="66" charset="0"/>
              </a:rPr>
              <a:t>NIGERIAN ROAD </a:t>
            </a:r>
            <a:r>
              <a:rPr lang="en-US" sz="1600" b="1" dirty="0">
                <a:latin typeface="Comic Sans MS" pitchFamily="66" charset="0"/>
              </a:rPr>
              <a:t>TRAFFIC </a:t>
            </a:r>
            <a:r>
              <a:rPr lang="en-US" sz="1600" b="1" dirty="0" smtClean="0">
                <a:latin typeface="Comic Sans MS" pitchFamily="66" charset="0"/>
              </a:rPr>
              <a:t>CRASHES</a:t>
            </a:r>
            <a:r>
              <a:rPr lang="en-US" sz="1600" b="1" baseline="0" dirty="0" smtClean="0">
                <a:latin typeface="Comic Sans MS" pitchFamily="66" charset="0"/>
              </a:rPr>
              <a:t>  IN DECADES</a:t>
            </a:r>
            <a:endParaRPr lang="en-US" sz="1600" dirty="0">
              <a:latin typeface="Comic Sans MS" pitchFamily="66" charset="0"/>
            </a:endParaRPr>
          </a:p>
        </c:rich>
      </c:tx>
      <c:layout/>
    </c:title>
    <c:plotArea>
      <c:layout/>
      <c:barChart>
        <c:barDir val="col"/>
        <c:grouping val="clustered"/>
        <c:ser>
          <c:idx val="0"/>
          <c:order val="0"/>
          <c:tx>
            <c:strRef>
              <c:f>Sheet1!$A$1</c:f>
              <c:strCache>
                <c:ptCount val="1"/>
                <c:pt idx="0">
                  <c:v>DECADE</c:v>
                </c:pt>
              </c:strCache>
            </c:strRef>
          </c:tx>
          <c:val>
            <c:numRef>
              <c:f>Sheet1!$A$2:$A$7</c:f>
              <c:numCache>
                <c:formatCode>General</c:formatCode>
                <c:ptCount val="6"/>
                <c:pt idx="0">
                  <c:v>1</c:v>
                </c:pt>
                <c:pt idx="1">
                  <c:v>2</c:v>
                </c:pt>
                <c:pt idx="2">
                  <c:v>3</c:v>
                </c:pt>
                <c:pt idx="3">
                  <c:v>4</c:v>
                </c:pt>
                <c:pt idx="4">
                  <c:v>5</c:v>
                </c:pt>
                <c:pt idx="5">
                  <c:v>6</c:v>
                </c:pt>
              </c:numCache>
            </c:numRef>
          </c:val>
        </c:ser>
        <c:ser>
          <c:idx val="1"/>
          <c:order val="1"/>
          <c:tx>
            <c:strRef>
              <c:f>Sheet1!$C$1</c:f>
              <c:strCache>
                <c:ptCount val="1"/>
                <c:pt idx="0">
                  <c:v>TOTAL CRASH</c:v>
                </c:pt>
              </c:strCache>
            </c:strRef>
          </c:tx>
          <c:val>
            <c:numRef>
              <c:f>Sheet1!$C$2:$C$7</c:f>
              <c:numCache>
                <c:formatCode>General</c:formatCode>
                <c:ptCount val="6"/>
                <c:pt idx="0">
                  <c:v>151237</c:v>
                </c:pt>
                <c:pt idx="1">
                  <c:v>276600</c:v>
                </c:pt>
                <c:pt idx="2">
                  <c:v>297170</c:v>
                </c:pt>
                <c:pt idx="3">
                  <c:v>189970</c:v>
                </c:pt>
                <c:pt idx="4">
                  <c:v>129166</c:v>
                </c:pt>
                <c:pt idx="5">
                  <c:v>136332</c:v>
                </c:pt>
              </c:numCache>
            </c:numRef>
          </c:val>
        </c:ser>
        <c:ser>
          <c:idx val="2"/>
          <c:order val="2"/>
          <c:tx>
            <c:strRef>
              <c:f>Sheet1!$D$1</c:f>
              <c:strCache>
                <c:ptCount val="1"/>
                <c:pt idx="0">
                  <c:v>NO. KILLED</c:v>
                </c:pt>
              </c:strCache>
            </c:strRef>
          </c:tx>
          <c:val>
            <c:numRef>
              <c:f>Sheet1!$D$2:$D$7</c:f>
              <c:numCache>
                <c:formatCode>General</c:formatCode>
                <c:ptCount val="6"/>
                <c:pt idx="0">
                  <c:v>18748</c:v>
                </c:pt>
                <c:pt idx="1">
                  <c:v>57136</c:v>
                </c:pt>
                <c:pt idx="2">
                  <c:v>92690</c:v>
                </c:pt>
                <c:pt idx="3">
                  <c:v>77037</c:v>
                </c:pt>
                <c:pt idx="4">
                  <c:v>64119</c:v>
                </c:pt>
                <c:pt idx="5">
                  <c:v>68795</c:v>
                </c:pt>
              </c:numCache>
            </c:numRef>
          </c:val>
        </c:ser>
        <c:ser>
          <c:idx val="3"/>
          <c:order val="3"/>
          <c:tx>
            <c:strRef>
              <c:f>Sheet1!$E$1</c:f>
              <c:strCache>
                <c:ptCount val="1"/>
                <c:pt idx="0">
                  <c:v>NO.INJURED</c:v>
                </c:pt>
              </c:strCache>
            </c:strRef>
          </c:tx>
          <c:val>
            <c:numRef>
              <c:f>Sheet1!$E$2:$E$7</c:f>
              <c:numCache>
                <c:formatCode>General</c:formatCode>
                <c:ptCount val="6"/>
                <c:pt idx="0">
                  <c:v>104825</c:v>
                </c:pt>
                <c:pt idx="1">
                  <c:v>209088</c:v>
                </c:pt>
                <c:pt idx="2">
                  <c:v>247963</c:v>
                </c:pt>
                <c:pt idx="3">
                  <c:v>190843</c:v>
                </c:pt>
                <c:pt idx="4">
                  <c:v>207264</c:v>
                </c:pt>
                <c:pt idx="5">
                  <c:v>419586</c:v>
                </c:pt>
              </c:numCache>
            </c:numRef>
          </c:val>
        </c:ser>
        <c:ser>
          <c:idx val="4"/>
          <c:order val="4"/>
          <c:tx>
            <c:strRef>
              <c:f>Sheet1!$F$1</c:f>
              <c:strCache>
                <c:ptCount val="1"/>
                <c:pt idx="0">
                  <c:v>TOTAL CASUALTY</c:v>
                </c:pt>
              </c:strCache>
            </c:strRef>
          </c:tx>
          <c:val>
            <c:numRef>
              <c:f>Sheet1!$F$2:$F$7</c:f>
              <c:numCache>
                <c:formatCode>General</c:formatCode>
                <c:ptCount val="6"/>
                <c:pt idx="0">
                  <c:v>123573</c:v>
                </c:pt>
                <c:pt idx="1">
                  <c:v>266224</c:v>
                </c:pt>
                <c:pt idx="2">
                  <c:v>340653</c:v>
                </c:pt>
                <c:pt idx="3">
                  <c:v>267880</c:v>
                </c:pt>
                <c:pt idx="4">
                  <c:v>271383</c:v>
                </c:pt>
                <c:pt idx="5">
                  <c:v>488381</c:v>
                </c:pt>
              </c:numCache>
            </c:numRef>
          </c:val>
        </c:ser>
        <c:gapWidth val="75"/>
        <c:overlap val="-25"/>
        <c:axId val="98227328"/>
        <c:axId val="98229248"/>
      </c:barChart>
      <c:catAx>
        <c:axId val="98227328"/>
        <c:scaling>
          <c:orientation val="minMax"/>
        </c:scaling>
        <c:axPos val="b"/>
        <c:title>
          <c:tx>
            <c:rich>
              <a:bodyPr/>
              <a:lstStyle/>
              <a:p>
                <a:pPr>
                  <a:defRPr sz="1400"/>
                </a:pPr>
                <a:r>
                  <a:rPr lang="en-US" sz="1400" dirty="0" smtClean="0"/>
                  <a:t>DECADES</a:t>
                </a:r>
                <a:endParaRPr lang="en-US" sz="1400" dirty="0"/>
              </a:p>
            </c:rich>
          </c:tx>
          <c:layout/>
        </c:title>
        <c:majorTickMark val="none"/>
        <c:tickLblPos val="nextTo"/>
        <c:crossAx val="98229248"/>
        <c:crosses val="autoZero"/>
        <c:auto val="1"/>
        <c:lblAlgn val="ctr"/>
        <c:lblOffset val="100"/>
      </c:catAx>
      <c:valAx>
        <c:axId val="98229248"/>
        <c:scaling>
          <c:orientation val="minMax"/>
        </c:scaling>
        <c:axPos val="l"/>
        <c:majorGridlines/>
        <c:numFmt formatCode="General" sourceLinked="1"/>
        <c:majorTickMark val="none"/>
        <c:tickLblPos val="nextTo"/>
        <c:spPr>
          <a:ln w="9525">
            <a:noFill/>
          </a:ln>
        </c:spPr>
        <c:txPr>
          <a:bodyPr/>
          <a:lstStyle/>
          <a:p>
            <a:pPr>
              <a:defRPr sz="1200"/>
            </a:pPr>
            <a:endParaRPr lang="en-US"/>
          </a:p>
        </c:txPr>
        <c:crossAx val="98227328"/>
        <c:crosses val="autoZero"/>
        <c:crossBetween val="between"/>
      </c:valAx>
      <c:spPr>
        <a:blipFill>
          <a:blip xmlns:r="http://schemas.openxmlformats.org/officeDocument/2006/relationships" r:embed="rId1"/>
          <a:tile tx="0" ty="0" sx="100000" sy="100000" flip="none" algn="tl"/>
        </a:blipFill>
      </c:spPr>
    </c:plotArea>
    <c:legend>
      <c:legendPos val="b"/>
      <c:layout/>
      <c:txPr>
        <a:bodyPr/>
        <a:lstStyle/>
        <a:p>
          <a:pPr>
            <a:defRPr sz="1200"/>
          </a:pPr>
          <a:endParaRPr lang="en-US"/>
        </a:p>
      </c:txPr>
    </c:legend>
    <c:plotVisOnly val="1"/>
  </c:chart>
  <c:externalData r:id="rId2"/>
</c:chartSpac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4BDA2E-C51E-4BAA-B2C4-0E3884E51A4B}" type="doc">
      <dgm:prSet loTypeId="urn:microsoft.com/office/officeart/2005/8/layout/venn1" loCatId="relationship" qsTypeId="urn:microsoft.com/office/officeart/2005/8/quickstyle/simple1" qsCatId="simple" csTypeId="urn:microsoft.com/office/officeart/2005/8/colors/colorful5" csCatId="colorful" phldr="1"/>
      <dgm:spPr/>
      <dgm:t>
        <a:bodyPr/>
        <a:lstStyle/>
        <a:p>
          <a:endParaRPr lang="en-US"/>
        </a:p>
      </dgm:t>
    </dgm:pt>
    <dgm:pt modelId="{89AE490C-B4FD-4956-B048-6927F8F8D8A2}">
      <dgm:prSet/>
      <dgm:spPr/>
      <dgm:t>
        <a:bodyPr/>
        <a:lstStyle/>
        <a:p>
          <a:r>
            <a:rPr lang="en-US" dirty="0"/>
            <a:t>The challenges militating against the thriving of road safety in Nigeria </a:t>
          </a:r>
          <a:r>
            <a:rPr lang="en-US" dirty="0" smtClean="0"/>
            <a:t>include;</a:t>
          </a:r>
          <a:endParaRPr lang="en-US" dirty="0"/>
        </a:p>
        <a:p>
          <a:r>
            <a:rPr lang="en-US" b="1" dirty="0"/>
            <a:t>1.	Cultural conflicts: </a:t>
          </a:r>
          <a:r>
            <a:rPr lang="en-US" dirty="0"/>
            <a:t>In some parts of the Country, certain cultures do not align with basic road safety rules as they perceive </a:t>
          </a:r>
          <a:r>
            <a:rPr lang="en-US" dirty="0" smtClean="0"/>
            <a:t>them </a:t>
          </a:r>
          <a:r>
            <a:rPr lang="en-US" dirty="0"/>
            <a:t>to conflict with their cultural practices making enforcement in these areas a challenge.</a:t>
          </a:r>
        </a:p>
        <a:p>
          <a:r>
            <a:rPr lang="en-US" b="1" dirty="0"/>
            <a:t>2.	Myths and Beliefs: </a:t>
          </a:r>
          <a:r>
            <a:rPr lang="en-US" dirty="0"/>
            <a:t>Pre-destination beliefs which cannot be sustained when weighed side by side with road safety considerations pervades in some parts of the country for example the belief that “</a:t>
          </a:r>
          <a:r>
            <a:rPr lang="en-US" b="1" dirty="0">
              <a:solidFill>
                <a:srgbClr val="FF0066"/>
              </a:solidFill>
            </a:rPr>
            <a:t>What will be will be</a:t>
          </a:r>
          <a:r>
            <a:rPr lang="en-US" dirty="0"/>
            <a:t>”</a:t>
          </a:r>
        </a:p>
      </dgm:t>
    </dgm:pt>
    <dgm:pt modelId="{D4FB8FE6-2B2B-4BE3-9CF1-2132857BA2BC}" type="parTrans" cxnId="{60227F3B-E1AD-4A53-B727-F5B6D9E5CC1A}">
      <dgm:prSet/>
      <dgm:spPr/>
      <dgm:t>
        <a:bodyPr/>
        <a:lstStyle/>
        <a:p>
          <a:endParaRPr lang="en-US"/>
        </a:p>
      </dgm:t>
    </dgm:pt>
    <dgm:pt modelId="{6B2A740C-24E9-4D0D-A620-887EC42A1BA4}" type="sibTrans" cxnId="{60227F3B-E1AD-4A53-B727-F5B6D9E5CC1A}">
      <dgm:prSet/>
      <dgm:spPr/>
      <dgm:t>
        <a:bodyPr/>
        <a:lstStyle/>
        <a:p>
          <a:endParaRPr lang="en-US"/>
        </a:p>
      </dgm:t>
    </dgm:pt>
    <dgm:pt modelId="{C14DFDFA-4C85-49E4-AA39-CBF4C9067E5A}" type="pres">
      <dgm:prSet presAssocID="{544BDA2E-C51E-4BAA-B2C4-0E3884E51A4B}" presName="compositeShape" presStyleCnt="0">
        <dgm:presLayoutVars>
          <dgm:chMax val="7"/>
          <dgm:dir/>
          <dgm:resizeHandles val="exact"/>
        </dgm:presLayoutVars>
      </dgm:prSet>
      <dgm:spPr/>
      <dgm:t>
        <a:bodyPr/>
        <a:lstStyle/>
        <a:p>
          <a:endParaRPr lang="en-US"/>
        </a:p>
      </dgm:t>
    </dgm:pt>
    <dgm:pt modelId="{8491CBD4-5669-478B-BE11-016B44CB3481}" type="pres">
      <dgm:prSet presAssocID="{89AE490C-B4FD-4956-B048-6927F8F8D8A2}" presName="circ1TxSh" presStyleLbl="vennNode1" presStyleIdx="0" presStyleCnt="1" custScaleX="173638" custLinFactNeighborX="249" custLinFactNeighborY="-69"/>
      <dgm:spPr/>
      <dgm:t>
        <a:bodyPr/>
        <a:lstStyle/>
        <a:p>
          <a:endParaRPr lang="en-US"/>
        </a:p>
      </dgm:t>
    </dgm:pt>
  </dgm:ptLst>
  <dgm:cxnLst>
    <dgm:cxn modelId="{60227F3B-E1AD-4A53-B727-F5B6D9E5CC1A}" srcId="{544BDA2E-C51E-4BAA-B2C4-0E3884E51A4B}" destId="{89AE490C-B4FD-4956-B048-6927F8F8D8A2}" srcOrd="0" destOrd="0" parTransId="{D4FB8FE6-2B2B-4BE3-9CF1-2132857BA2BC}" sibTransId="{6B2A740C-24E9-4D0D-A620-887EC42A1BA4}"/>
    <dgm:cxn modelId="{104B7A32-FA84-4F2A-BFBB-6EED8D928002}" type="presOf" srcId="{89AE490C-B4FD-4956-B048-6927F8F8D8A2}" destId="{8491CBD4-5669-478B-BE11-016B44CB3481}" srcOrd="0" destOrd="0" presId="urn:microsoft.com/office/officeart/2005/8/layout/venn1"/>
    <dgm:cxn modelId="{47680951-1B7E-499A-8A8C-7E45AAE0FBE0}" type="presOf" srcId="{544BDA2E-C51E-4BAA-B2C4-0E3884E51A4B}" destId="{C14DFDFA-4C85-49E4-AA39-CBF4C9067E5A}" srcOrd="0" destOrd="0" presId="urn:microsoft.com/office/officeart/2005/8/layout/venn1"/>
    <dgm:cxn modelId="{4F1B2BB7-7C98-4D76-B129-C9C1ED2BE0B3}" type="presParOf" srcId="{C14DFDFA-4C85-49E4-AA39-CBF4C9067E5A}" destId="{8491CBD4-5669-478B-BE11-016B44CB3481}" srcOrd="0" destOrd="0" presId="urn:microsoft.com/office/officeart/2005/8/layout/venn1"/>
  </dgm:cxnLst>
  <dgm:bg/>
  <dgm:whole/>
  <dgm:extLst>
    <a:ext uri="http://schemas.microsoft.com/office/drawing/2008/diagram">
      <dsp:dataModelExt xmlns:dsp="http://schemas.microsoft.com/office/drawing/2008/diagram" xmlns=""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652F3E1-9B05-4829-970B-9DDFD7AAAB18}" type="doc">
      <dgm:prSet loTypeId="urn:microsoft.com/office/officeart/2005/8/layout/architecture" loCatId="hierarchy" qsTypeId="urn:microsoft.com/office/officeart/2005/8/quickstyle/simple1" qsCatId="simple" csTypeId="urn:microsoft.com/office/officeart/2005/8/colors/accent1_2" csCatId="accent1" phldr="1"/>
      <dgm:spPr/>
      <dgm:t>
        <a:bodyPr/>
        <a:lstStyle/>
        <a:p>
          <a:endParaRPr lang="en-US"/>
        </a:p>
      </dgm:t>
    </dgm:pt>
    <dgm:pt modelId="{51D9D0C6-DE22-466F-8292-F2EEF50F102E}">
      <dgm:prSet/>
      <dgm:spPr/>
      <dgm:t>
        <a:bodyPr/>
        <a:lstStyle/>
        <a:p>
          <a:r>
            <a:rPr lang="en-US" b="1" dirty="0" smtClean="0">
              <a:solidFill>
                <a:srgbClr val="FFFF00"/>
              </a:solidFill>
              <a:latin typeface="Comic Sans MS" panose="030F0702030302020204" pitchFamily="66" charset="0"/>
            </a:rPr>
            <a:t>3.Funding</a:t>
          </a:r>
          <a:r>
            <a:rPr lang="en-US" dirty="0" smtClean="0">
              <a:latin typeface="Comic Sans MS" panose="030F0702030302020204" pitchFamily="66" charset="0"/>
            </a:rPr>
            <a:t>: Road Safety is capital intensive . The FGN has invested extensively on Road Safety but this is not the case in the sub-national level as many still see Road Safety as a revenue generation project</a:t>
          </a:r>
          <a:endParaRPr lang="en-US" dirty="0">
            <a:latin typeface="Comic Sans MS" panose="030F0702030302020204" pitchFamily="66" charset="0"/>
          </a:endParaRPr>
        </a:p>
      </dgm:t>
    </dgm:pt>
    <dgm:pt modelId="{8DA98E19-F784-4A16-86B4-96C9AF6DE343}" type="parTrans" cxnId="{EEC991BA-3A32-4BF0-9888-5B758E5FC89A}">
      <dgm:prSet/>
      <dgm:spPr/>
      <dgm:t>
        <a:bodyPr/>
        <a:lstStyle/>
        <a:p>
          <a:endParaRPr lang="en-US"/>
        </a:p>
      </dgm:t>
    </dgm:pt>
    <dgm:pt modelId="{5E6D8E42-7A64-4D33-92F8-546D3171E2AC}" type="sibTrans" cxnId="{EEC991BA-3A32-4BF0-9888-5B758E5FC89A}">
      <dgm:prSet/>
      <dgm:spPr/>
      <dgm:t>
        <a:bodyPr/>
        <a:lstStyle/>
        <a:p>
          <a:endParaRPr lang="en-US"/>
        </a:p>
      </dgm:t>
    </dgm:pt>
    <dgm:pt modelId="{DCC7BF6B-E2A3-452A-8E8D-A15ABE0D12D4}">
      <dgm:prSet custT="1"/>
      <dgm:spPr/>
      <dgm:t>
        <a:bodyPr/>
        <a:lstStyle/>
        <a:p>
          <a:r>
            <a:rPr lang="en-US" sz="2400" b="1" dirty="0" smtClean="0">
              <a:solidFill>
                <a:srgbClr val="FFFF00"/>
              </a:solidFill>
              <a:latin typeface="Comic Sans MS" panose="030F0702030302020204" pitchFamily="66" charset="0"/>
            </a:rPr>
            <a:t>4.Low level of STI: </a:t>
          </a:r>
          <a:r>
            <a:rPr lang="en-US" sz="2400" dirty="0">
              <a:latin typeface="Comic Sans MS" panose="030F0702030302020204" pitchFamily="66" charset="0"/>
            </a:rPr>
            <a:t>The </a:t>
          </a:r>
          <a:r>
            <a:rPr lang="en-US" sz="2400" dirty="0" smtClean="0">
              <a:latin typeface="Comic Sans MS" panose="030F0702030302020204" pitchFamily="66" charset="0"/>
            </a:rPr>
            <a:t>overall engagement  of Science, Technology and Innovation in our Road Transport Administration Sector is still on the low </a:t>
          </a:r>
          <a:r>
            <a:rPr lang="en-US" sz="2400" dirty="0" smtClean="0">
              <a:latin typeface="Comic Sans MS" panose="030F0702030302020204" pitchFamily="66" charset="0"/>
            </a:rPr>
            <a:t>side. Though the FRSC has done much here, others need to key into it</a:t>
          </a:r>
          <a:endParaRPr lang="en-US" sz="2400" dirty="0">
            <a:latin typeface="Comic Sans MS" panose="030F0702030302020204" pitchFamily="66" charset="0"/>
          </a:endParaRPr>
        </a:p>
      </dgm:t>
    </dgm:pt>
    <dgm:pt modelId="{C6BDD348-DAE4-4803-BCBC-AC7B72DA46E5}" type="parTrans" cxnId="{1D6A33BC-B5F2-4AB9-A7E4-DCCEEDEE2575}">
      <dgm:prSet/>
      <dgm:spPr/>
      <dgm:t>
        <a:bodyPr/>
        <a:lstStyle/>
        <a:p>
          <a:endParaRPr lang="en-US"/>
        </a:p>
      </dgm:t>
    </dgm:pt>
    <dgm:pt modelId="{66D27CAD-D9DD-4B9C-BBF3-B9E50812AB67}" type="sibTrans" cxnId="{1D6A33BC-B5F2-4AB9-A7E4-DCCEEDEE2575}">
      <dgm:prSet/>
      <dgm:spPr/>
      <dgm:t>
        <a:bodyPr/>
        <a:lstStyle/>
        <a:p>
          <a:endParaRPr lang="en-US"/>
        </a:p>
      </dgm:t>
    </dgm:pt>
    <dgm:pt modelId="{ECBED446-AC0A-4A0E-B413-41788382F594}">
      <dgm:prSet/>
      <dgm:spPr/>
      <dgm:t>
        <a:bodyPr/>
        <a:lstStyle/>
        <a:p>
          <a:r>
            <a:rPr lang="en-US" b="1" dirty="0">
              <a:solidFill>
                <a:srgbClr val="FFFF00"/>
              </a:solidFill>
              <a:latin typeface="Comic Sans MS" panose="030F0702030302020204" pitchFamily="66" charset="0"/>
            </a:rPr>
            <a:t>5.	</a:t>
          </a:r>
          <a:r>
            <a:rPr lang="en-US" b="1" dirty="0" smtClean="0">
              <a:solidFill>
                <a:srgbClr val="FFFF00"/>
              </a:solidFill>
              <a:latin typeface="Comic Sans MS" panose="030F0702030302020204" pitchFamily="66" charset="0"/>
            </a:rPr>
            <a:t>Shortage in Competent Manpower: </a:t>
          </a:r>
          <a:r>
            <a:rPr lang="en-US" dirty="0" smtClean="0">
              <a:latin typeface="Comic Sans MS" panose="030F0702030302020204" pitchFamily="66" charset="0"/>
            </a:rPr>
            <a:t>A lot of people still see transport in general and road safety administration in particular as an all-comer issue hence many incompetent hands handling the issues </a:t>
          </a:r>
          <a:endParaRPr lang="en-US" dirty="0">
            <a:latin typeface="Comic Sans MS" panose="030F0702030302020204" pitchFamily="66" charset="0"/>
          </a:endParaRPr>
        </a:p>
      </dgm:t>
    </dgm:pt>
    <dgm:pt modelId="{B64D9CED-DC73-4F62-BC6E-113E29CA1942}" type="parTrans" cxnId="{E0FE5B86-21E8-4B8F-8BB0-2E4F997B862C}">
      <dgm:prSet/>
      <dgm:spPr/>
      <dgm:t>
        <a:bodyPr/>
        <a:lstStyle/>
        <a:p>
          <a:endParaRPr lang="en-US"/>
        </a:p>
      </dgm:t>
    </dgm:pt>
    <dgm:pt modelId="{66D815B4-5A43-4E3B-B07A-4EAA34C20795}" type="sibTrans" cxnId="{E0FE5B86-21E8-4B8F-8BB0-2E4F997B862C}">
      <dgm:prSet/>
      <dgm:spPr/>
      <dgm:t>
        <a:bodyPr/>
        <a:lstStyle/>
        <a:p>
          <a:endParaRPr lang="en-US"/>
        </a:p>
      </dgm:t>
    </dgm:pt>
    <dgm:pt modelId="{975E2222-E99A-478D-ABEB-CBB48822789D}" type="pres">
      <dgm:prSet presAssocID="{F652F3E1-9B05-4829-970B-9DDFD7AAAB18}" presName="Name0" presStyleCnt="0">
        <dgm:presLayoutVars>
          <dgm:chPref val="1"/>
          <dgm:dir/>
          <dgm:animOne val="branch"/>
          <dgm:animLvl val="lvl"/>
          <dgm:resizeHandles/>
        </dgm:presLayoutVars>
      </dgm:prSet>
      <dgm:spPr/>
      <dgm:t>
        <a:bodyPr/>
        <a:lstStyle/>
        <a:p>
          <a:endParaRPr lang="en-US"/>
        </a:p>
      </dgm:t>
    </dgm:pt>
    <dgm:pt modelId="{CDD69C05-A93C-42F6-B574-CAC834F2779E}" type="pres">
      <dgm:prSet presAssocID="{51D9D0C6-DE22-466F-8292-F2EEF50F102E}" presName="vertOne" presStyleCnt="0"/>
      <dgm:spPr/>
    </dgm:pt>
    <dgm:pt modelId="{DA473CC5-6F60-4E38-BD01-0FAB587A9202}" type="pres">
      <dgm:prSet presAssocID="{51D9D0C6-DE22-466F-8292-F2EEF50F102E}" presName="txOne" presStyleLbl="node0" presStyleIdx="0" presStyleCnt="3">
        <dgm:presLayoutVars>
          <dgm:chPref val="3"/>
        </dgm:presLayoutVars>
      </dgm:prSet>
      <dgm:spPr/>
      <dgm:t>
        <a:bodyPr/>
        <a:lstStyle/>
        <a:p>
          <a:endParaRPr lang="en-US"/>
        </a:p>
      </dgm:t>
    </dgm:pt>
    <dgm:pt modelId="{C26AECA1-27C8-4E74-9C22-3B2AB5F9B5A6}" type="pres">
      <dgm:prSet presAssocID="{51D9D0C6-DE22-466F-8292-F2EEF50F102E}" presName="horzOne" presStyleCnt="0"/>
      <dgm:spPr/>
    </dgm:pt>
    <dgm:pt modelId="{F1FCA8A5-014B-4003-A277-3A2085EB765D}" type="pres">
      <dgm:prSet presAssocID="{5E6D8E42-7A64-4D33-92F8-546D3171E2AC}" presName="sibSpaceOne" presStyleCnt="0"/>
      <dgm:spPr/>
    </dgm:pt>
    <dgm:pt modelId="{90AD6341-3D8B-49F1-B560-0900259779FD}" type="pres">
      <dgm:prSet presAssocID="{DCC7BF6B-E2A3-452A-8E8D-A15ABE0D12D4}" presName="vertOne" presStyleCnt="0"/>
      <dgm:spPr/>
    </dgm:pt>
    <dgm:pt modelId="{EE3AD49A-0812-4338-9502-6D076006AB7E}" type="pres">
      <dgm:prSet presAssocID="{DCC7BF6B-E2A3-452A-8E8D-A15ABE0D12D4}" presName="txOne" presStyleLbl="node0" presStyleIdx="1" presStyleCnt="3">
        <dgm:presLayoutVars>
          <dgm:chPref val="3"/>
        </dgm:presLayoutVars>
      </dgm:prSet>
      <dgm:spPr/>
      <dgm:t>
        <a:bodyPr/>
        <a:lstStyle/>
        <a:p>
          <a:endParaRPr lang="en-US"/>
        </a:p>
      </dgm:t>
    </dgm:pt>
    <dgm:pt modelId="{A89817B5-E0D3-4F5A-8296-7056F765D2C6}" type="pres">
      <dgm:prSet presAssocID="{DCC7BF6B-E2A3-452A-8E8D-A15ABE0D12D4}" presName="horzOne" presStyleCnt="0"/>
      <dgm:spPr/>
    </dgm:pt>
    <dgm:pt modelId="{4C4EC527-2235-4929-8E5E-B58A3053D927}" type="pres">
      <dgm:prSet presAssocID="{66D27CAD-D9DD-4B9C-BBF3-B9E50812AB67}" presName="sibSpaceOne" presStyleCnt="0"/>
      <dgm:spPr/>
    </dgm:pt>
    <dgm:pt modelId="{7C9CD6E7-311F-4B17-9B6E-2A63809FAD92}" type="pres">
      <dgm:prSet presAssocID="{ECBED446-AC0A-4A0E-B413-41788382F594}" presName="vertOne" presStyleCnt="0"/>
      <dgm:spPr/>
    </dgm:pt>
    <dgm:pt modelId="{8271DAAD-EC2B-44F5-9FE5-BA5495EA4E5D}" type="pres">
      <dgm:prSet presAssocID="{ECBED446-AC0A-4A0E-B413-41788382F594}" presName="txOne" presStyleLbl="node0" presStyleIdx="2" presStyleCnt="3">
        <dgm:presLayoutVars>
          <dgm:chPref val="3"/>
        </dgm:presLayoutVars>
      </dgm:prSet>
      <dgm:spPr/>
      <dgm:t>
        <a:bodyPr/>
        <a:lstStyle/>
        <a:p>
          <a:endParaRPr lang="en-US"/>
        </a:p>
      </dgm:t>
    </dgm:pt>
    <dgm:pt modelId="{50AC9953-BE3F-4186-80AF-B6827879831E}" type="pres">
      <dgm:prSet presAssocID="{ECBED446-AC0A-4A0E-B413-41788382F594}" presName="horzOne" presStyleCnt="0"/>
      <dgm:spPr/>
    </dgm:pt>
  </dgm:ptLst>
  <dgm:cxnLst>
    <dgm:cxn modelId="{E0FE5B86-21E8-4B8F-8BB0-2E4F997B862C}" srcId="{F652F3E1-9B05-4829-970B-9DDFD7AAAB18}" destId="{ECBED446-AC0A-4A0E-B413-41788382F594}" srcOrd="2" destOrd="0" parTransId="{B64D9CED-DC73-4F62-BC6E-113E29CA1942}" sibTransId="{66D815B4-5A43-4E3B-B07A-4EAA34C20795}"/>
    <dgm:cxn modelId="{EEC991BA-3A32-4BF0-9888-5B758E5FC89A}" srcId="{F652F3E1-9B05-4829-970B-9DDFD7AAAB18}" destId="{51D9D0C6-DE22-466F-8292-F2EEF50F102E}" srcOrd="0" destOrd="0" parTransId="{8DA98E19-F784-4A16-86B4-96C9AF6DE343}" sibTransId="{5E6D8E42-7A64-4D33-92F8-546D3171E2AC}"/>
    <dgm:cxn modelId="{18E11742-4202-4721-B316-D6BD573686F2}" type="presOf" srcId="{ECBED446-AC0A-4A0E-B413-41788382F594}" destId="{8271DAAD-EC2B-44F5-9FE5-BA5495EA4E5D}" srcOrd="0" destOrd="0" presId="urn:microsoft.com/office/officeart/2005/8/layout/architecture"/>
    <dgm:cxn modelId="{1D6A33BC-B5F2-4AB9-A7E4-DCCEEDEE2575}" srcId="{F652F3E1-9B05-4829-970B-9DDFD7AAAB18}" destId="{DCC7BF6B-E2A3-452A-8E8D-A15ABE0D12D4}" srcOrd="1" destOrd="0" parTransId="{C6BDD348-DAE4-4803-BCBC-AC7B72DA46E5}" sibTransId="{66D27CAD-D9DD-4B9C-BBF3-B9E50812AB67}"/>
    <dgm:cxn modelId="{FD0B9F93-42A1-45ED-8C32-C50E1AF5F4C3}" type="presOf" srcId="{DCC7BF6B-E2A3-452A-8E8D-A15ABE0D12D4}" destId="{EE3AD49A-0812-4338-9502-6D076006AB7E}" srcOrd="0" destOrd="0" presId="urn:microsoft.com/office/officeart/2005/8/layout/architecture"/>
    <dgm:cxn modelId="{5C7DAA0E-D47B-4803-AE69-E619FBE973C3}" type="presOf" srcId="{F652F3E1-9B05-4829-970B-9DDFD7AAAB18}" destId="{975E2222-E99A-478D-ABEB-CBB48822789D}" srcOrd="0" destOrd="0" presId="urn:microsoft.com/office/officeart/2005/8/layout/architecture"/>
    <dgm:cxn modelId="{8C192AD6-995C-475D-8977-231D454EA316}" type="presOf" srcId="{51D9D0C6-DE22-466F-8292-F2EEF50F102E}" destId="{DA473CC5-6F60-4E38-BD01-0FAB587A9202}" srcOrd="0" destOrd="0" presId="urn:microsoft.com/office/officeart/2005/8/layout/architecture"/>
    <dgm:cxn modelId="{B4095B1C-CFFA-487C-91C0-F6E6BE15CFDA}" type="presParOf" srcId="{975E2222-E99A-478D-ABEB-CBB48822789D}" destId="{CDD69C05-A93C-42F6-B574-CAC834F2779E}" srcOrd="0" destOrd="0" presId="urn:microsoft.com/office/officeart/2005/8/layout/architecture"/>
    <dgm:cxn modelId="{F64595D1-F93F-4F3B-97FF-423F95252CA4}" type="presParOf" srcId="{CDD69C05-A93C-42F6-B574-CAC834F2779E}" destId="{DA473CC5-6F60-4E38-BD01-0FAB587A9202}" srcOrd="0" destOrd="0" presId="urn:microsoft.com/office/officeart/2005/8/layout/architecture"/>
    <dgm:cxn modelId="{CEC0F9BC-8AA8-470F-90AC-58D614AFDBFD}" type="presParOf" srcId="{CDD69C05-A93C-42F6-B574-CAC834F2779E}" destId="{C26AECA1-27C8-4E74-9C22-3B2AB5F9B5A6}" srcOrd="1" destOrd="0" presId="urn:microsoft.com/office/officeart/2005/8/layout/architecture"/>
    <dgm:cxn modelId="{C10C7CF9-ECC7-4260-95D7-22895FB7B9A9}" type="presParOf" srcId="{975E2222-E99A-478D-ABEB-CBB48822789D}" destId="{F1FCA8A5-014B-4003-A277-3A2085EB765D}" srcOrd="1" destOrd="0" presId="urn:microsoft.com/office/officeart/2005/8/layout/architecture"/>
    <dgm:cxn modelId="{EC65628E-72B4-4159-8CC2-D4F19BC3C154}" type="presParOf" srcId="{975E2222-E99A-478D-ABEB-CBB48822789D}" destId="{90AD6341-3D8B-49F1-B560-0900259779FD}" srcOrd="2" destOrd="0" presId="urn:microsoft.com/office/officeart/2005/8/layout/architecture"/>
    <dgm:cxn modelId="{E75222F3-1248-49C1-922E-69B644206AC0}" type="presParOf" srcId="{90AD6341-3D8B-49F1-B560-0900259779FD}" destId="{EE3AD49A-0812-4338-9502-6D076006AB7E}" srcOrd="0" destOrd="0" presId="urn:microsoft.com/office/officeart/2005/8/layout/architecture"/>
    <dgm:cxn modelId="{A5ECF415-0692-4A24-BF6A-484F8AA7DF85}" type="presParOf" srcId="{90AD6341-3D8B-49F1-B560-0900259779FD}" destId="{A89817B5-E0D3-4F5A-8296-7056F765D2C6}" srcOrd="1" destOrd="0" presId="urn:microsoft.com/office/officeart/2005/8/layout/architecture"/>
    <dgm:cxn modelId="{B90BAC2D-664A-424B-A03B-15851F43BA90}" type="presParOf" srcId="{975E2222-E99A-478D-ABEB-CBB48822789D}" destId="{4C4EC527-2235-4929-8E5E-B58A3053D927}" srcOrd="3" destOrd="0" presId="urn:microsoft.com/office/officeart/2005/8/layout/architecture"/>
    <dgm:cxn modelId="{C79E4A10-4646-44A4-8DE6-DB53DB0E311D}" type="presParOf" srcId="{975E2222-E99A-478D-ABEB-CBB48822789D}" destId="{7C9CD6E7-311F-4B17-9B6E-2A63809FAD92}" srcOrd="4" destOrd="0" presId="urn:microsoft.com/office/officeart/2005/8/layout/architecture"/>
    <dgm:cxn modelId="{BA2C2180-D55A-4EA7-936F-E3FEA7C2FF54}" type="presParOf" srcId="{7C9CD6E7-311F-4B17-9B6E-2A63809FAD92}" destId="{8271DAAD-EC2B-44F5-9FE5-BA5495EA4E5D}" srcOrd="0" destOrd="0" presId="urn:microsoft.com/office/officeart/2005/8/layout/architecture"/>
    <dgm:cxn modelId="{56EF7CBA-EF5E-48DA-A641-5A68DD059CB8}" type="presParOf" srcId="{7C9CD6E7-311F-4B17-9B6E-2A63809FAD92}" destId="{50AC9953-BE3F-4186-80AF-B6827879831E}" srcOrd="1" destOrd="0" presId="urn:microsoft.com/office/officeart/2005/8/layout/architecture"/>
  </dgm:cxnLst>
  <dgm:bg/>
  <dgm:whole/>
  <dgm:extLst>
    <a:ext uri="http://schemas.microsoft.com/office/drawing/2008/diagram">
      <dsp:dataModelExt xmlns:dsp="http://schemas.microsoft.com/office/drawing/2008/diagram" xmlns=""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652F3E1-9B05-4829-970B-9DDFD7AAAB18}" type="doc">
      <dgm:prSet loTypeId="urn:microsoft.com/office/officeart/2005/8/layout/architecture" loCatId="hierarchy" qsTypeId="urn:microsoft.com/office/officeart/2005/8/quickstyle/simple1" qsCatId="simple" csTypeId="urn:microsoft.com/office/officeart/2005/8/colors/accent1_2" csCatId="accent1" phldr="1"/>
      <dgm:spPr/>
      <dgm:t>
        <a:bodyPr/>
        <a:lstStyle/>
        <a:p>
          <a:endParaRPr lang="en-US"/>
        </a:p>
      </dgm:t>
    </dgm:pt>
    <dgm:pt modelId="{51D9D0C6-DE22-466F-8292-F2EEF50F102E}">
      <dgm:prSet/>
      <dgm:spPr/>
      <dgm:t>
        <a:bodyPr/>
        <a:lstStyle/>
        <a:p>
          <a:r>
            <a:rPr lang="en-US" b="1" dirty="0" smtClean="0">
              <a:solidFill>
                <a:srgbClr val="FFFF00"/>
              </a:solidFill>
              <a:latin typeface="Comic Sans MS" panose="030F0702030302020204" pitchFamily="66" charset="0"/>
            </a:rPr>
            <a:t>6.Non Implementation of Road Safety Strategies</a:t>
          </a:r>
          <a:r>
            <a:rPr lang="en-US" dirty="0" smtClean="0">
              <a:latin typeface="Comic Sans MS" panose="030F0702030302020204" pitchFamily="66" charset="0"/>
            </a:rPr>
            <a:t>: Many Stakeholders are yet to fully understand their roles in terms of implementing Strategies, hence low performance </a:t>
          </a:r>
          <a:endParaRPr lang="en-US" dirty="0">
            <a:latin typeface="Comic Sans MS" panose="030F0702030302020204" pitchFamily="66" charset="0"/>
          </a:endParaRPr>
        </a:p>
      </dgm:t>
    </dgm:pt>
    <dgm:pt modelId="{5E6D8E42-7A64-4D33-92F8-546D3171E2AC}" type="sibTrans" cxnId="{EEC991BA-3A32-4BF0-9888-5B758E5FC89A}">
      <dgm:prSet/>
      <dgm:spPr/>
      <dgm:t>
        <a:bodyPr/>
        <a:lstStyle/>
        <a:p>
          <a:endParaRPr lang="en-US"/>
        </a:p>
      </dgm:t>
    </dgm:pt>
    <dgm:pt modelId="{8DA98E19-F784-4A16-86B4-96C9AF6DE343}" type="parTrans" cxnId="{EEC991BA-3A32-4BF0-9888-5B758E5FC89A}">
      <dgm:prSet/>
      <dgm:spPr/>
      <dgm:t>
        <a:bodyPr/>
        <a:lstStyle/>
        <a:p>
          <a:endParaRPr lang="en-US"/>
        </a:p>
      </dgm:t>
    </dgm:pt>
    <dgm:pt modelId="{ECBED446-AC0A-4A0E-B413-41788382F594}">
      <dgm:prSet/>
      <dgm:spPr/>
      <dgm:t>
        <a:bodyPr/>
        <a:lstStyle/>
        <a:p>
          <a:r>
            <a:rPr lang="en-US" b="1" dirty="0" smtClean="0">
              <a:solidFill>
                <a:srgbClr val="FFFF00"/>
              </a:solidFill>
              <a:latin typeface="Comic Sans MS" panose="030F0702030302020204" pitchFamily="66" charset="0"/>
            </a:rPr>
            <a:t>8.</a:t>
          </a:r>
          <a:r>
            <a:rPr lang="en-US" b="1" dirty="0">
              <a:solidFill>
                <a:srgbClr val="FFFF00"/>
              </a:solidFill>
              <a:latin typeface="Comic Sans MS" panose="030F0702030302020204" pitchFamily="66" charset="0"/>
            </a:rPr>
            <a:t>	</a:t>
          </a:r>
          <a:r>
            <a:rPr lang="en-US" b="1" dirty="0" smtClean="0">
              <a:solidFill>
                <a:srgbClr val="FFFF00"/>
              </a:solidFill>
              <a:latin typeface="Comic Sans MS" panose="030F0702030302020204" pitchFamily="66" charset="0"/>
            </a:rPr>
            <a:t>Poor Enforcement of Traffic Laws: </a:t>
          </a:r>
          <a:r>
            <a:rPr lang="en-US" dirty="0" smtClean="0">
              <a:latin typeface="Comic Sans MS" panose="030F0702030302020204" pitchFamily="66" charset="0"/>
            </a:rPr>
            <a:t>The fines for traffic violations are low while the level of enforcement is also comprehensively low </a:t>
          </a:r>
          <a:endParaRPr lang="en-US" dirty="0">
            <a:latin typeface="Comic Sans MS" panose="030F0702030302020204" pitchFamily="66" charset="0"/>
          </a:endParaRPr>
        </a:p>
      </dgm:t>
    </dgm:pt>
    <dgm:pt modelId="{66D815B4-5A43-4E3B-B07A-4EAA34C20795}" type="sibTrans" cxnId="{E0FE5B86-21E8-4B8F-8BB0-2E4F997B862C}">
      <dgm:prSet/>
      <dgm:spPr/>
      <dgm:t>
        <a:bodyPr/>
        <a:lstStyle/>
        <a:p>
          <a:endParaRPr lang="en-US"/>
        </a:p>
      </dgm:t>
    </dgm:pt>
    <dgm:pt modelId="{B64D9CED-DC73-4F62-BC6E-113E29CA1942}" type="parTrans" cxnId="{E0FE5B86-21E8-4B8F-8BB0-2E4F997B862C}">
      <dgm:prSet/>
      <dgm:spPr/>
      <dgm:t>
        <a:bodyPr/>
        <a:lstStyle/>
        <a:p>
          <a:endParaRPr lang="en-US"/>
        </a:p>
      </dgm:t>
    </dgm:pt>
    <dgm:pt modelId="{DCC7BF6B-E2A3-452A-8E8D-A15ABE0D12D4}">
      <dgm:prSet custT="1"/>
      <dgm:spPr/>
      <dgm:t>
        <a:bodyPr/>
        <a:lstStyle/>
        <a:p>
          <a:r>
            <a:rPr lang="en-US" sz="2400" b="1" dirty="0" smtClean="0">
              <a:solidFill>
                <a:srgbClr val="FFFF00"/>
              </a:solidFill>
              <a:latin typeface="Comic Sans MS" panose="030F0702030302020204" pitchFamily="66" charset="0"/>
            </a:rPr>
            <a:t>7.Low level of Public Education: </a:t>
          </a:r>
          <a:r>
            <a:rPr lang="en-US" sz="2400" dirty="0" smtClean="0">
              <a:latin typeface="Comic Sans MS" panose="030F0702030302020204" pitchFamily="66" charset="0"/>
            </a:rPr>
            <a:t>Even though several efforts have been made to raise the level of public education and enlightenment in Nigeria, many are still so ignorant</a:t>
          </a:r>
          <a:endParaRPr lang="en-US" sz="2400" dirty="0">
            <a:latin typeface="Comic Sans MS" panose="030F0702030302020204" pitchFamily="66" charset="0"/>
          </a:endParaRPr>
        </a:p>
      </dgm:t>
    </dgm:pt>
    <dgm:pt modelId="{66D27CAD-D9DD-4B9C-BBF3-B9E50812AB67}" type="sibTrans" cxnId="{1D6A33BC-B5F2-4AB9-A7E4-DCCEEDEE2575}">
      <dgm:prSet/>
      <dgm:spPr/>
      <dgm:t>
        <a:bodyPr/>
        <a:lstStyle/>
        <a:p>
          <a:endParaRPr lang="en-US"/>
        </a:p>
      </dgm:t>
    </dgm:pt>
    <dgm:pt modelId="{C6BDD348-DAE4-4803-BCBC-AC7B72DA46E5}" type="parTrans" cxnId="{1D6A33BC-B5F2-4AB9-A7E4-DCCEEDEE2575}">
      <dgm:prSet/>
      <dgm:spPr/>
      <dgm:t>
        <a:bodyPr/>
        <a:lstStyle/>
        <a:p>
          <a:endParaRPr lang="en-US"/>
        </a:p>
      </dgm:t>
    </dgm:pt>
    <dgm:pt modelId="{975E2222-E99A-478D-ABEB-CBB48822789D}" type="pres">
      <dgm:prSet presAssocID="{F652F3E1-9B05-4829-970B-9DDFD7AAAB18}" presName="Name0" presStyleCnt="0">
        <dgm:presLayoutVars>
          <dgm:chPref val="1"/>
          <dgm:dir/>
          <dgm:animOne val="branch"/>
          <dgm:animLvl val="lvl"/>
          <dgm:resizeHandles/>
        </dgm:presLayoutVars>
      </dgm:prSet>
      <dgm:spPr/>
      <dgm:t>
        <a:bodyPr/>
        <a:lstStyle/>
        <a:p>
          <a:endParaRPr lang="en-US"/>
        </a:p>
      </dgm:t>
    </dgm:pt>
    <dgm:pt modelId="{CDD69C05-A93C-42F6-B574-CAC834F2779E}" type="pres">
      <dgm:prSet presAssocID="{51D9D0C6-DE22-466F-8292-F2EEF50F102E}" presName="vertOne" presStyleCnt="0"/>
      <dgm:spPr/>
    </dgm:pt>
    <dgm:pt modelId="{DA473CC5-6F60-4E38-BD01-0FAB587A9202}" type="pres">
      <dgm:prSet presAssocID="{51D9D0C6-DE22-466F-8292-F2EEF50F102E}" presName="txOne" presStyleLbl="node0" presStyleIdx="0" presStyleCnt="3">
        <dgm:presLayoutVars>
          <dgm:chPref val="3"/>
        </dgm:presLayoutVars>
      </dgm:prSet>
      <dgm:spPr/>
      <dgm:t>
        <a:bodyPr/>
        <a:lstStyle/>
        <a:p>
          <a:endParaRPr lang="en-US"/>
        </a:p>
      </dgm:t>
    </dgm:pt>
    <dgm:pt modelId="{C26AECA1-27C8-4E74-9C22-3B2AB5F9B5A6}" type="pres">
      <dgm:prSet presAssocID="{51D9D0C6-DE22-466F-8292-F2EEF50F102E}" presName="horzOne" presStyleCnt="0"/>
      <dgm:spPr/>
    </dgm:pt>
    <dgm:pt modelId="{F1FCA8A5-014B-4003-A277-3A2085EB765D}" type="pres">
      <dgm:prSet presAssocID="{5E6D8E42-7A64-4D33-92F8-546D3171E2AC}" presName="sibSpaceOne" presStyleCnt="0"/>
      <dgm:spPr/>
    </dgm:pt>
    <dgm:pt modelId="{90AD6341-3D8B-49F1-B560-0900259779FD}" type="pres">
      <dgm:prSet presAssocID="{DCC7BF6B-E2A3-452A-8E8D-A15ABE0D12D4}" presName="vertOne" presStyleCnt="0"/>
      <dgm:spPr/>
    </dgm:pt>
    <dgm:pt modelId="{EE3AD49A-0812-4338-9502-6D076006AB7E}" type="pres">
      <dgm:prSet presAssocID="{DCC7BF6B-E2A3-452A-8E8D-A15ABE0D12D4}" presName="txOne" presStyleLbl="node0" presStyleIdx="1" presStyleCnt="3">
        <dgm:presLayoutVars>
          <dgm:chPref val="3"/>
        </dgm:presLayoutVars>
      </dgm:prSet>
      <dgm:spPr/>
      <dgm:t>
        <a:bodyPr/>
        <a:lstStyle/>
        <a:p>
          <a:endParaRPr lang="en-US"/>
        </a:p>
      </dgm:t>
    </dgm:pt>
    <dgm:pt modelId="{A89817B5-E0D3-4F5A-8296-7056F765D2C6}" type="pres">
      <dgm:prSet presAssocID="{DCC7BF6B-E2A3-452A-8E8D-A15ABE0D12D4}" presName="horzOne" presStyleCnt="0"/>
      <dgm:spPr/>
    </dgm:pt>
    <dgm:pt modelId="{4C4EC527-2235-4929-8E5E-B58A3053D927}" type="pres">
      <dgm:prSet presAssocID="{66D27CAD-D9DD-4B9C-BBF3-B9E50812AB67}" presName="sibSpaceOne" presStyleCnt="0"/>
      <dgm:spPr/>
    </dgm:pt>
    <dgm:pt modelId="{7C9CD6E7-311F-4B17-9B6E-2A63809FAD92}" type="pres">
      <dgm:prSet presAssocID="{ECBED446-AC0A-4A0E-B413-41788382F594}" presName="vertOne" presStyleCnt="0"/>
      <dgm:spPr/>
    </dgm:pt>
    <dgm:pt modelId="{8271DAAD-EC2B-44F5-9FE5-BA5495EA4E5D}" type="pres">
      <dgm:prSet presAssocID="{ECBED446-AC0A-4A0E-B413-41788382F594}" presName="txOne" presStyleLbl="node0" presStyleIdx="2" presStyleCnt="3">
        <dgm:presLayoutVars>
          <dgm:chPref val="3"/>
        </dgm:presLayoutVars>
      </dgm:prSet>
      <dgm:spPr/>
      <dgm:t>
        <a:bodyPr/>
        <a:lstStyle/>
        <a:p>
          <a:endParaRPr lang="en-US"/>
        </a:p>
      </dgm:t>
    </dgm:pt>
    <dgm:pt modelId="{50AC9953-BE3F-4186-80AF-B6827879831E}" type="pres">
      <dgm:prSet presAssocID="{ECBED446-AC0A-4A0E-B413-41788382F594}" presName="horzOne" presStyleCnt="0"/>
      <dgm:spPr/>
    </dgm:pt>
  </dgm:ptLst>
  <dgm:cxnLst>
    <dgm:cxn modelId="{03174311-2828-4711-8538-4E9F8AF70011}" type="presOf" srcId="{ECBED446-AC0A-4A0E-B413-41788382F594}" destId="{8271DAAD-EC2B-44F5-9FE5-BA5495EA4E5D}" srcOrd="0" destOrd="0" presId="urn:microsoft.com/office/officeart/2005/8/layout/architecture"/>
    <dgm:cxn modelId="{E0FE5B86-21E8-4B8F-8BB0-2E4F997B862C}" srcId="{F652F3E1-9B05-4829-970B-9DDFD7AAAB18}" destId="{ECBED446-AC0A-4A0E-B413-41788382F594}" srcOrd="2" destOrd="0" parTransId="{B64D9CED-DC73-4F62-BC6E-113E29CA1942}" sibTransId="{66D815B4-5A43-4E3B-B07A-4EAA34C20795}"/>
    <dgm:cxn modelId="{EEC991BA-3A32-4BF0-9888-5B758E5FC89A}" srcId="{F652F3E1-9B05-4829-970B-9DDFD7AAAB18}" destId="{51D9D0C6-DE22-466F-8292-F2EEF50F102E}" srcOrd="0" destOrd="0" parTransId="{8DA98E19-F784-4A16-86B4-96C9AF6DE343}" sibTransId="{5E6D8E42-7A64-4D33-92F8-546D3171E2AC}"/>
    <dgm:cxn modelId="{1D6A33BC-B5F2-4AB9-A7E4-DCCEEDEE2575}" srcId="{F652F3E1-9B05-4829-970B-9DDFD7AAAB18}" destId="{DCC7BF6B-E2A3-452A-8E8D-A15ABE0D12D4}" srcOrd="1" destOrd="0" parTransId="{C6BDD348-DAE4-4803-BCBC-AC7B72DA46E5}" sibTransId="{66D27CAD-D9DD-4B9C-BBF3-B9E50812AB67}"/>
    <dgm:cxn modelId="{043C004D-CB57-41E3-94FF-14312B5D795F}" type="presOf" srcId="{DCC7BF6B-E2A3-452A-8E8D-A15ABE0D12D4}" destId="{EE3AD49A-0812-4338-9502-6D076006AB7E}" srcOrd="0" destOrd="0" presId="urn:microsoft.com/office/officeart/2005/8/layout/architecture"/>
    <dgm:cxn modelId="{794CFB8B-7B1F-4D5D-8CAA-2C640868BC90}" type="presOf" srcId="{F652F3E1-9B05-4829-970B-9DDFD7AAAB18}" destId="{975E2222-E99A-478D-ABEB-CBB48822789D}" srcOrd="0" destOrd="0" presId="urn:microsoft.com/office/officeart/2005/8/layout/architecture"/>
    <dgm:cxn modelId="{13A875A9-528A-42B4-9AA4-F5C33EFB417A}" type="presOf" srcId="{51D9D0C6-DE22-466F-8292-F2EEF50F102E}" destId="{DA473CC5-6F60-4E38-BD01-0FAB587A9202}" srcOrd="0" destOrd="0" presId="urn:microsoft.com/office/officeart/2005/8/layout/architecture"/>
    <dgm:cxn modelId="{8DAFE36E-64C8-4BC0-A80F-D9D9190018E3}" type="presParOf" srcId="{975E2222-E99A-478D-ABEB-CBB48822789D}" destId="{CDD69C05-A93C-42F6-B574-CAC834F2779E}" srcOrd="0" destOrd="0" presId="urn:microsoft.com/office/officeart/2005/8/layout/architecture"/>
    <dgm:cxn modelId="{CBBB8470-D5CE-4E3B-B6DE-B77EA306D1C5}" type="presParOf" srcId="{CDD69C05-A93C-42F6-B574-CAC834F2779E}" destId="{DA473CC5-6F60-4E38-BD01-0FAB587A9202}" srcOrd="0" destOrd="0" presId="urn:microsoft.com/office/officeart/2005/8/layout/architecture"/>
    <dgm:cxn modelId="{2198AE0E-0B8F-4BD5-850E-AF8766EFD08B}" type="presParOf" srcId="{CDD69C05-A93C-42F6-B574-CAC834F2779E}" destId="{C26AECA1-27C8-4E74-9C22-3B2AB5F9B5A6}" srcOrd="1" destOrd="0" presId="urn:microsoft.com/office/officeart/2005/8/layout/architecture"/>
    <dgm:cxn modelId="{92ACBA00-1527-4D5E-9AD8-885E50B54969}" type="presParOf" srcId="{975E2222-E99A-478D-ABEB-CBB48822789D}" destId="{F1FCA8A5-014B-4003-A277-3A2085EB765D}" srcOrd="1" destOrd="0" presId="urn:microsoft.com/office/officeart/2005/8/layout/architecture"/>
    <dgm:cxn modelId="{D5028869-62F8-40E0-907C-E9B190523F6C}" type="presParOf" srcId="{975E2222-E99A-478D-ABEB-CBB48822789D}" destId="{90AD6341-3D8B-49F1-B560-0900259779FD}" srcOrd="2" destOrd="0" presId="urn:microsoft.com/office/officeart/2005/8/layout/architecture"/>
    <dgm:cxn modelId="{BC11656B-6D1E-465C-9587-AC18CE216BBB}" type="presParOf" srcId="{90AD6341-3D8B-49F1-B560-0900259779FD}" destId="{EE3AD49A-0812-4338-9502-6D076006AB7E}" srcOrd="0" destOrd="0" presId="urn:microsoft.com/office/officeart/2005/8/layout/architecture"/>
    <dgm:cxn modelId="{AC93298F-3279-480E-A6C4-E407C5BF1E98}" type="presParOf" srcId="{90AD6341-3D8B-49F1-B560-0900259779FD}" destId="{A89817B5-E0D3-4F5A-8296-7056F765D2C6}" srcOrd="1" destOrd="0" presId="urn:microsoft.com/office/officeart/2005/8/layout/architecture"/>
    <dgm:cxn modelId="{981760AE-51DF-40B6-9466-77B32B0CC186}" type="presParOf" srcId="{975E2222-E99A-478D-ABEB-CBB48822789D}" destId="{4C4EC527-2235-4929-8E5E-B58A3053D927}" srcOrd="3" destOrd="0" presId="urn:microsoft.com/office/officeart/2005/8/layout/architecture"/>
    <dgm:cxn modelId="{9608EF8F-5D0E-456C-BA86-7B7E5C3E2DDF}" type="presParOf" srcId="{975E2222-E99A-478D-ABEB-CBB48822789D}" destId="{7C9CD6E7-311F-4B17-9B6E-2A63809FAD92}" srcOrd="4" destOrd="0" presId="urn:microsoft.com/office/officeart/2005/8/layout/architecture"/>
    <dgm:cxn modelId="{DA41A24F-98D6-4451-A048-F2C6CA556B72}" type="presParOf" srcId="{7C9CD6E7-311F-4B17-9B6E-2A63809FAD92}" destId="{8271DAAD-EC2B-44F5-9FE5-BA5495EA4E5D}" srcOrd="0" destOrd="0" presId="urn:microsoft.com/office/officeart/2005/8/layout/architecture"/>
    <dgm:cxn modelId="{499DF810-B693-4B12-8F02-FCD107735C2B}" type="presParOf" srcId="{7C9CD6E7-311F-4B17-9B6E-2A63809FAD92}" destId="{50AC9953-BE3F-4186-80AF-B6827879831E}" srcOrd="1" destOrd="0" presId="urn:microsoft.com/office/officeart/2005/8/layout/architecture"/>
  </dgm:cxnLst>
  <dgm:bg/>
  <dgm:whole/>
</dgm:dataModel>
</file>

<file path=ppt/diagrams/data4.xml><?xml version="1.0" encoding="utf-8"?>
<dgm:dataModel xmlns:dgm="http://schemas.openxmlformats.org/drawingml/2006/diagram" xmlns:a="http://schemas.openxmlformats.org/drawingml/2006/main">
  <dgm:ptLst>
    <dgm:pt modelId="{F652F3E1-9B05-4829-970B-9DDFD7AAAB18}" type="doc">
      <dgm:prSet loTypeId="urn:microsoft.com/office/officeart/2005/8/layout/architecture" loCatId="hierarchy" qsTypeId="urn:microsoft.com/office/officeart/2005/8/quickstyle/simple1" qsCatId="simple" csTypeId="urn:microsoft.com/office/officeart/2005/8/colors/accent1_2" csCatId="accent1" phldr="1"/>
      <dgm:spPr/>
      <dgm:t>
        <a:bodyPr/>
        <a:lstStyle/>
        <a:p>
          <a:endParaRPr lang="en-US"/>
        </a:p>
      </dgm:t>
    </dgm:pt>
    <dgm:pt modelId="{51D9D0C6-DE22-466F-8292-F2EEF50F102E}">
      <dgm:prSet/>
      <dgm:spPr/>
      <dgm:t>
        <a:bodyPr/>
        <a:lstStyle/>
        <a:p>
          <a:r>
            <a:rPr lang="en-US" b="1" dirty="0" smtClean="0">
              <a:solidFill>
                <a:srgbClr val="FFFF00"/>
              </a:solidFill>
              <a:latin typeface="Comic Sans MS" panose="030F0702030302020204" pitchFamily="66" charset="0"/>
            </a:rPr>
            <a:t> 9, Licensing of Vehicles and Drivers </a:t>
          </a:r>
          <a:r>
            <a:rPr lang="en-US" dirty="0" smtClean="0">
              <a:latin typeface="Comic Sans MS" panose="030F0702030302020204" pitchFamily="66" charset="0"/>
            </a:rPr>
            <a:t> We still need a lot of improvements in these nationwide</a:t>
          </a:r>
          <a:endParaRPr lang="en-US" dirty="0">
            <a:latin typeface="Comic Sans MS" panose="030F0702030302020204" pitchFamily="66" charset="0"/>
          </a:endParaRPr>
        </a:p>
      </dgm:t>
    </dgm:pt>
    <dgm:pt modelId="{5E6D8E42-7A64-4D33-92F8-546D3171E2AC}" type="sibTrans" cxnId="{EEC991BA-3A32-4BF0-9888-5B758E5FC89A}">
      <dgm:prSet/>
      <dgm:spPr/>
      <dgm:t>
        <a:bodyPr/>
        <a:lstStyle/>
        <a:p>
          <a:endParaRPr lang="en-US"/>
        </a:p>
      </dgm:t>
    </dgm:pt>
    <dgm:pt modelId="{8DA98E19-F784-4A16-86B4-96C9AF6DE343}" type="parTrans" cxnId="{EEC991BA-3A32-4BF0-9888-5B758E5FC89A}">
      <dgm:prSet/>
      <dgm:spPr/>
      <dgm:t>
        <a:bodyPr/>
        <a:lstStyle/>
        <a:p>
          <a:endParaRPr lang="en-US"/>
        </a:p>
      </dgm:t>
    </dgm:pt>
    <dgm:pt modelId="{ECBED446-AC0A-4A0E-B413-41788382F594}">
      <dgm:prSet/>
      <dgm:spPr/>
      <dgm:t>
        <a:bodyPr/>
        <a:lstStyle/>
        <a:p>
          <a:r>
            <a:rPr lang="en-US" b="1" dirty="0" smtClean="0">
              <a:solidFill>
                <a:srgbClr val="FFFF00"/>
              </a:solidFill>
              <a:latin typeface="Comic Sans MS" panose="030F0702030302020204" pitchFamily="66" charset="0"/>
            </a:rPr>
            <a:t>11.Obsolete Laws: Some of the laws are obsolete </a:t>
          </a:r>
          <a:endParaRPr lang="en-US" dirty="0">
            <a:latin typeface="Comic Sans MS" panose="030F0702030302020204" pitchFamily="66" charset="0"/>
          </a:endParaRPr>
        </a:p>
      </dgm:t>
    </dgm:pt>
    <dgm:pt modelId="{66D815B4-5A43-4E3B-B07A-4EAA34C20795}" type="sibTrans" cxnId="{E0FE5B86-21E8-4B8F-8BB0-2E4F997B862C}">
      <dgm:prSet/>
      <dgm:spPr/>
      <dgm:t>
        <a:bodyPr/>
        <a:lstStyle/>
        <a:p>
          <a:endParaRPr lang="en-US"/>
        </a:p>
      </dgm:t>
    </dgm:pt>
    <dgm:pt modelId="{B64D9CED-DC73-4F62-BC6E-113E29CA1942}" type="parTrans" cxnId="{E0FE5B86-21E8-4B8F-8BB0-2E4F997B862C}">
      <dgm:prSet/>
      <dgm:spPr/>
      <dgm:t>
        <a:bodyPr/>
        <a:lstStyle/>
        <a:p>
          <a:endParaRPr lang="en-US"/>
        </a:p>
      </dgm:t>
    </dgm:pt>
    <dgm:pt modelId="{DCC7BF6B-E2A3-452A-8E8D-A15ABE0D12D4}">
      <dgm:prSet custT="1"/>
      <dgm:spPr/>
      <dgm:t>
        <a:bodyPr/>
        <a:lstStyle/>
        <a:p>
          <a:r>
            <a:rPr lang="en-US" sz="2400" b="1" dirty="0" smtClean="0">
              <a:solidFill>
                <a:srgbClr val="FFFF00"/>
              </a:solidFill>
              <a:latin typeface="Comic Sans MS" panose="030F0702030302020204" pitchFamily="66" charset="0"/>
            </a:rPr>
            <a:t>10.Corruption: many players are involved in corruptive practices</a:t>
          </a:r>
          <a:endParaRPr lang="en-US" sz="2400" dirty="0">
            <a:latin typeface="Comic Sans MS" panose="030F0702030302020204" pitchFamily="66" charset="0"/>
          </a:endParaRPr>
        </a:p>
      </dgm:t>
    </dgm:pt>
    <dgm:pt modelId="{66D27CAD-D9DD-4B9C-BBF3-B9E50812AB67}" type="sibTrans" cxnId="{1D6A33BC-B5F2-4AB9-A7E4-DCCEEDEE2575}">
      <dgm:prSet/>
      <dgm:spPr/>
      <dgm:t>
        <a:bodyPr/>
        <a:lstStyle/>
        <a:p>
          <a:endParaRPr lang="en-US"/>
        </a:p>
      </dgm:t>
    </dgm:pt>
    <dgm:pt modelId="{C6BDD348-DAE4-4803-BCBC-AC7B72DA46E5}" type="parTrans" cxnId="{1D6A33BC-B5F2-4AB9-A7E4-DCCEEDEE2575}">
      <dgm:prSet/>
      <dgm:spPr/>
      <dgm:t>
        <a:bodyPr/>
        <a:lstStyle/>
        <a:p>
          <a:endParaRPr lang="en-US"/>
        </a:p>
      </dgm:t>
    </dgm:pt>
    <dgm:pt modelId="{975E2222-E99A-478D-ABEB-CBB48822789D}" type="pres">
      <dgm:prSet presAssocID="{F652F3E1-9B05-4829-970B-9DDFD7AAAB18}" presName="Name0" presStyleCnt="0">
        <dgm:presLayoutVars>
          <dgm:chPref val="1"/>
          <dgm:dir/>
          <dgm:animOne val="branch"/>
          <dgm:animLvl val="lvl"/>
          <dgm:resizeHandles/>
        </dgm:presLayoutVars>
      </dgm:prSet>
      <dgm:spPr/>
      <dgm:t>
        <a:bodyPr/>
        <a:lstStyle/>
        <a:p>
          <a:endParaRPr lang="en-US"/>
        </a:p>
      </dgm:t>
    </dgm:pt>
    <dgm:pt modelId="{CDD69C05-A93C-42F6-B574-CAC834F2779E}" type="pres">
      <dgm:prSet presAssocID="{51D9D0C6-DE22-466F-8292-F2EEF50F102E}" presName="vertOne" presStyleCnt="0"/>
      <dgm:spPr/>
    </dgm:pt>
    <dgm:pt modelId="{DA473CC5-6F60-4E38-BD01-0FAB587A9202}" type="pres">
      <dgm:prSet presAssocID="{51D9D0C6-DE22-466F-8292-F2EEF50F102E}" presName="txOne" presStyleLbl="node0" presStyleIdx="0" presStyleCnt="3">
        <dgm:presLayoutVars>
          <dgm:chPref val="3"/>
        </dgm:presLayoutVars>
      </dgm:prSet>
      <dgm:spPr/>
      <dgm:t>
        <a:bodyPr/>
        <a:lstStyle/>
        <a:p>
          <a:endParaRPr lang="en-US"/>
        </a:p>
      </dgm:t>
    </dgm:pt>
    <dgm:pt modelId="{C26AECA1-27C8-4E74-9C22-3B2AB5F9B5A6}" type="pres">
      <dgm:prSet presAssocID="{51D9D0C6-DE22-466F-8292-F2EEF50F102E}" presName="horzOne" presStyleCnt="0"/>
      <dgm:spPr/>
    </dgm:pt>
    <dgm:pt modelId="{F1FCA8A5-014B-4003-A277-3A2085EB765D}" type="pres">
      <dgm:prSet presAssocID="{5E6D8E42-7A64-4D33-92F8-546D3171E2AC}" presName="sibSpaceOne" presStyleCnt="0"/>
      <dgm:spPr/>
    </dgm:pt>
    <dgm:pt modelId="{90AD6341-3D8B-49F1-B560-0900259779FD}" type="pres">
      <dgm:prSet presAssocID="{DCC7BF6B-E2A3-452A-8E8D-A15ABE0D12D4}" presName="vertOne" presStyleCnt="0"/>
      <dgm:spPr/>
    </dgm:pt>
    <dgm:pt modelId="{EE3AD49A-0812-4338-9502-6D076006AB7E}" type="pres">
      <dgm:prSet presAssocID="{DCC7BF6B-E2A3-452A-8E8D-A15ABE0D12D4}" presName="txOne" presStyleLbl="node0" presStyleIdx="1" presStyleCnt="3">
        <dgm:presLayoutVars>
          <dgm:chPref val="3"/>
        </dgm:presLayoutVars>
      </dgm:prSet>
      <dgm:spPr/>
      <dgm:t>
        <a:bodyPr/>
        <a:lstStyle/>
        <a:p>
          <a:endParaRPr lang="en-US"/>
        </a:p>
      </dgm:t>
    </dgm:pt>
    <dgm:pt modelId="{A89817B5-E0D3-4F5A-8296-7056F765D2C6}" type="pres">
      <dgm:prSet presAssocID="{DCC7BF6B-E2A3-452A-8E8D-A15ABE0D12D4}" presName="horzOne" presStyleCnt="0"/>
      <dgm:spPr/>
    </dgm:pt>
    <dgm:pt modelId="{4C4EC527-2235-4929-8E5E-B58A3053D927}" type="pres">
      <dgm:prSet presAssocID="{66D27CAD-D9DD-4B9C-BBF3-B9E50812AB67}" presName="sibSpaceOne" presStyleCnt="0"/>
      <dgm:spPr/>
    </dgm:pt>
    <dgm:pt modelId="{7C9CD6E7-311F-4B17-9B6E-2A63809FAD92}" type="pres">
      <dgm:prSet presAssocID="{ECBED446-AC0A-4A0E-B413-41788382F594}" presName="vertOne" presStyleCnt="0"/>
      <dgm:spPr/>
    </dgm:pt>
    <dgm:pt modelId="{8271DAAD-EC2B-44F5-9FE5-BA5495EA4E5D}" type="pres">
      <dgm:prSet presAssocID="{ECBED446-AC0A-4A0E-B413-41788382F594}" presName="txOne" presStyleLbl="node0" presStyleIdx="2" presStyleCnt="3">
        <dgm:presLayoutVars>
          <dgm:chPref val="3"/>
        </dgm:presLayoutVars>
      </dgm:prSet>
      <dgm:spPr/>
      <dgm:t>
        <a:bodyPr/>
        <a:lstStyle/>
        <a:p>
          <a:endParaRPr lang="en-US"/>
        </a:p>
      </dgm:t>
    </dgm:pt>
    <dgm:pt modelId="{50AC9953-BE3F-4186-80AF-B6827879831E}" type="pres">
      <dgm:prSet presAssocID="{ECBED446-AC0A-4A0E-B413-41788382F594}" presName="horzOne" presStyleCnt="0"/>
      <dgm:spPr/>
    </dgm:pt>
  </dgm:ptLst>
  <dgm:cxnLst>
    <dgm:cxn modelId="{E0FE5B86-21E8-4B8F-8BB0-2E4F997B862C}" srcId="{F652F3E1-9B05-4829-970B-9DDFD7AAAB18}" destId="{ECBED446-AC0A-4A0E-B413-41788382F594}" srcOrd="2" destOrd="0" parTransId="{B64D9CED-DC73-4F62-BC6E-113E29CA1942}" sibTransId="{66D815B4-5A43-4E3B-B07A-4EAA34C20795}"/>
    <dgm:cxn modelId="{EEC991BA-3A32-4BF0-9888-5B758E5FC89A}" srcId="{F652F3E1-9B05-4829-970B-9DDFD7AAAB18}" destId="{51D9D0C6-DE22-466F-8292-F2EEF50F102E}" srcOrd="0" destOrd="0" parTransId="{8DA98E19-F784-4A16-86B4-96C9AF6DE343}" sibTransId="{5E6D8E42-7A64-4D33-92F8-546D3171E2AC}"/>
    <dgm:cxn modelId="{1D6A33BC-B5F2-4AB9-A7E4-DCCEEDEE2575}" srcId="{F652F3E1-9B05-4829-970B-9DDFD7AAAB18}" destId="{DCC7BF6B-E2A3-452A-8E8D-A15ABE0D12D4}" srcOrd="1" destOrd="0" parTransId="{C6BDD348-DAE4-4803-BCBC-AC7B72DA46E5}" sibTransId="{66D27CAD-D9DD-4B9C-BBF3-B9E50812AB67}"/>
    <dgm:cxn modelId="{031C874E-5800-434F-8E5F-4BEA24F8B8BE}" type="presOf" srcId="{ECBED446-AC0A-4A0E-B413-41788382F594}" destId="{8271DAAD-EC2B-44F5-9FE5-BA5495EA4E5D}" srcOrd="0" destOrd="0" presId="urn:microsoft.com/office/officeart/2005/8/layout/architecture"/>
    <dgm:cxn modelId="{14B6F7E1-D54D-425A-9ED8-3A15395C6ACD}" type="presOf" srcId="{51D9D0C6-DE22-466F-8292-F2EEF50F102E}" destId="{DA473CC5-6F60-4E38-BD01-0FAB587A9202}" srcOrd="0" destOrd="0" presId="urn:microsoft.com/office/officeart/2005/8/layout/architecture"/>
    <dgm:cxn modelId="{3BBF8325-BC61-4FD6-BFE1-25E4C9EA4F0E}" type="presOf" srcId="{F652F3E1-9B05-4829-970B-9DDFD7AAAB18}" destId="{975E2222-E99A-478D-ABEB-CBB48822789D}" srcOrd="0" destOrd="0" presId="urn:microsoft.com/office/officeart/2005/8/layout/architecture"/>
    <dgm:cxn modelId="{F9950CC8-7C21-4CF9-B12B-375DEAB91E88}" type="presOf" srcId="{DCC7BF6B-E2A3-452A-8E8D-A15ABE0D12D4}" destId="{EE3AD49A-0812-4338-9502-6D076006AB7E}" srcOrd="0" destOrd="0" presId="urn:microsoft.com/office/officeart/2005/8/layout/architecture"/>
    <dgm:cxn modelId="{2117D37B-B7C1-4970-AADF-E6F0787C8178}" type="presParOf" srcId="{975E2222-E99A-478D-ABEB-CBB48822789D}" destId="{CDD69C05-A93C-42F6-B574-CAC834F2779E}" srcOrd="0" destOrd="0" presId="urn:microsoft.com/office/officeart/2005/8/layout/architecture"/>
    <dgm:cxn modelId="{7B8FA7DE-DC65-4429-8C35-7780FA06FC33}" type="presParOf" srcId="{CDD69C05-A93C-42F6-B574-CAC834F2779E}" destId="{DA473CC5-6F60-4E38-BD01-0FAB587A9202}" srcOrd="0" destOrd="0" presId="urn:microsoft.com/office/officeart/2005/8/layout/architecture"/>
    <dgm:cxn modelId="{3860B28A-22D4-43B4-A787-DCAB3D055621}" type="presParOf" srcId="{CDD69C05-A93C-42F6-B574-CAC834F2779E}" destId="{C26AECA1-27C8-4E74-9C22-3B2AB5F9B5A6}" srcOrd="1" destOrd="0" presId="urn:microsoft.com/office/officeart/2005/8/layout/architecture"/>
    <dgm:cxn modelId="{B71E25CC-1E01-4CE4-BC69-82BCFED7881E}" type="presParOf" srcId="{975E2222-E99A-478D-ABEB-CBB48822789D}" destId="{F1FCA8A5-014B-4003-A277-3A2085EB765D}" srcOrd="1" destOrd="0" presId="urn:microsoft.com/office/officeart/2005/8/layout/architecture"/>
    <dgm:cxn modelId="{23271017-4441-419B-9CFF-54B71742F9C9}" type="presParOf" srcId="{975E2222-E99A-478D-ABEB-CBB48822789D}" destId="{90AD6341-3D8B-49F1-B560-0900259779FD}" srcOrd="2" destOrd="0" presId="urn:microsoft.com/office/officeart/2005/8/layout/architecture"/>
    <dgm:cxn modelId="{973B36CA-D59B-4227-A1A0-A088519E1D79}" type="presParOf" srcId="{90AD6341-3D8B-49F1-B560-0900259779FD}" destId="{EE3AD49A-0812-4338-9502-6D076006AB7E}" srcOrd="0" destOrd="0" presId="urn:microsoft.com/office/officeart/2005/8/layout/architecture"/>
    <dgm:cxn modelId="{161006C6-3BD5-409B-BE6D-6BA3008ACB59}" type="presParOf" srcId="{90AD6341-3D8B-49F1-B560-0900259779FD}" destId="{A89817B5-E0D3-4F5A-8296-7056F765D2C6}" srcOrd="1" destOrd="0" presId="urn:microsoft.com/office/officeart/2005/8/layout/architecture"/>
    <dgm:cxn modelId="{35B5F23A-D943-49F0-8115-2E53521F300A}" type="presParOf" srcId="{975E2222-E99A-478D-ABEB-CBB48822789D}" destId="{4C4EC527-2235-4929-8E5E-B58A3053D927}" srcOrd="3" destOrd="0" presId="urn:microsoft.com/office/officeart/2005/8/layout/architecture"/>
    <dgm:cxn modelId="{40977513-EC31-4A2D-B070-928280DF2502}" type="presParOf" srcId="{975E2222-E99A-478D-ABEB-CBB48822789D}" destId="{7C9CD6E7-311F-4B17-9B6E-2A63809FAD92}" srcOrd="4" destOrd="0" presId="urn:microsoft.com/office/officeart/2005/8/layout/architecture"/>
    <dgm:cxn modelId="{006B6C02-000F-4414-B61B-354BB146340D}" type="presParOf" srcId="{7C9CD6E7-311F-4B17-9B6E-2A63809FAD92}" destId="{8271DAAD-EC2B-44F5-9FE5-BA5495EA4E5D}" srcOrd="0" destOrd="0" presId="urn:microsoft.com/office/officeart/2005/8/layout/architecture"/>
    <dgm:cxn modelId="{D7C955EB-23AA-428B-B74A-B60F8A4F51D8}" type="presParOf" srcId="{7C9CD6E7-311F-4B17-9B6E-2A63809FAD92}" destId="{50AC9953-BE3F-4186-80AF-B6827879831E}" srcOrd="1" destOrd="0" presId="urn:microsoft.com/office/officeart/2005/8/layout/architecture"/>
  </dgm:cxnLst>
  <dgm:bg/>
  <dgm:whole/>
</dgm:dataModel>
</file>

<file path=ppt/diagrams/data5.xml><?xml version="1.0" encoding="utf-8"?>
<dgm:dataModel xmlns:dgm="http://schemas.openxmlformats.org/drawingml/2006/diagram" xmlns:a="http://schemas.openxmlformats.org/drawingml/2006/main">
  <dgm:ptLst>
    <dgm:pt modelId="{F652F3E1-9B05-4829-970B-9DDFD7AAAB18}" type="doc">
      <dgm:prSet loTypeId="urn:microsoft.com/office/officeart/2005/8/layout/architecture" loCatId="hierarchy" qsTypeId="urn:microsoft.com/office/officeart/2005/8/quickstyle/simple1" qsCatId="simple" csTypeId="urn:microsoft.com/office/officeart/2005/8/colors/accent1_2" csCatId="accent1" phldr="1"/>
      <dgm:spPr/>
      <dgm:t>
        <a:bodyPr/>
        <a:lstStyle/>
        <a:p>
          <a:endParaRPr lang="en-US"/>
        </a:p>
      </dgm:t>
    </dgm:pt>
    <dgm:pt modelId="{51D9D0C6-DE22-466F-8292-F2EEF50F102E}">
      <dgm:prSet/>
      <dgm:spPr/>
      <dgm:t>
        <a:bodyPr/>
        <a:lstStyle/>
        <a:p>
          <a:r>
            <a:rPr lang="en-US" b="1" dirty="0" smtClean="0">
              <a:solidFill>
                <a:srgbClr val="FFFF00"/>
              </a:solidFill>
              <a:latin typeface="Comic Sans MS" panose="030F0702030302020204" pitchFamily="66" charset="0"/>
            </a:rPr>
            <a:t>12.</a:t>
          </a:r>
          <a:r>
            <a:rPr lang="en-US" b="1" dirty="0">
              <a:solidFill>
                <a:srgbClr val="FFFF00"/>
              </a:solidFill>
              <a:latin typeface="Comic Sans MS" panose="030F0702030302020204" pitchFamily="66" charset="0"/>
            </a:rPr>
            <a:t>	Ineffective implementation of Traffic Laws</a:t>
          </a:r>
          <a:r>
            <a:rPr lang="en-US" dirty="0">
              <a:latin typeface="Comic Sans MS" panose="030F0702030302020204" pitchFamily="66" charset="0"/>
            </a:rPr>
            <a:t>: The non alignment of some state traffic laws with the national laws is an issue which has led to the ineffective implementation of the laws </a:t>
          </a:r>
          <a:r>
            <a:rPr lang="en-US" dirty="0" smtClean="0">
              <a:latin typeface="Comic Sans MS" panose="030F0702030302020204" pitchFamily="66" charset="0"/>
            </a:rPr>
            <a:t>as there are certain conflicts </a:t>
          </a:r>
          <a:endParaRPr lang="en-US" dirty="0">
            <a:latin typeface="Comic Sans MS" panose="030F0702030302020204" pitchFamily="66" charset="0"/>
          </a:endParaRPr>
        </a:p>
      </dgm:t>
    </dgm:pt>
    <dgm:pt modelId="{8DA98E19-F784-4A16-86B4-96C9AF6DE343}" type="parTrans" cxnId="{EEC991BA-3A32-4BF0-9888-5B758E5FC89A}">
      <dgm:prSet/>
      <dgm:spPr/>
      <dgm:t>
        <a:bodyPr/>
        <a:lstStyle/>
        <a:p>
          <a:endParaRPr lang="en-US"/>
        </a:p>
      </dgm:t>
    </dgm:pt>
    <dgm:pt modelId="{5E6D8E42-7A64-4D33-92F8-546D3171E2AC}" type="sibTrans" cxnId="{EEC991BA-3A32-4BF0-9888-5B758E5FC89A}">
      <dgm:prSet/>
      <dgm:spPr/>
      <dgm:t>
        <a:bodyPr/>
        <a:lstStyle/>
        <a:p>
          <a:endParaRPr lang="en-US"/>
        </a:p>
      </dgm:t>
    </dgm:pt>
    <dgm:pt modelId="{DCC7BF6B-E2A3-452A-8E8D-A15ABE0D12D4}">
      <dgm:prSet custT="1"/>
      <dgm:spPr/>
      <dgm:t>
        <a:bodyPr/>
        <a:lstStyle/>
        <a:p>
          <a:r>
            <a:rPr lang="en-US" sz="2400" b="1" dirty="0" smtClean="0">
              <a:solidFill>
                <a:srgbClr val="FFFF00"/>
              </a:solidFill>
              <a:latin typeface="Comic Sans MS" panose="030F0702030302020204" pitchFamily="66" charset="0"/>
            </a:rPr>
            <a:t>13. </a:t>
          </a:r>
          <a:r>
            <a:rPr lang="en-US" sz="2400" b="1" dirty="0">
              <a:solidFill>
                <a:srgbClr val="FFFF00"/>
              </a:solidFill>
              <a:latin typeface="Comic Sans MS" panose="030F0702030302020204" pitchFamily="66" charset="0"/>
            </a:rPr>
            <a:t>State of Road Infrastructure: </a:t>
          </a:r>
          <a:r>
            <a:rPr lang="en-US" sz="2400" dirty="0">
              <a:latin typeface="Comic Sans MS" panose="030F0702030302020204" pitchFamily="66" charset="0"/>
            </a:rPr>
            <a:t>The state of the roads and road infrastructure is a major challenge as most roads especially in rural areas are dilapidated with dangerous portholes </a:t>
          </a:r>
        </a:p>
      </dgm:t>
    </dgm:pt>
    <dgm:pt modelId="{C6BDD348-DAE4-4803-BCBC-AC7B72DA46E5}" type="parTrans" cxnId="{1D6A33BC-B5F2-4AB9-A7E4-DCCEEDEE2575}">
      <dgm:prSet/>
      <dgm:spPr/>
      <dgm:t>
        <a:bodyPr/>
        <a:lstStyle/>
        <a:p>
          <a:endParaRPr lang="en-US"/>
        </a:p>
      </dgm:t>
    </dgm:pt>
    <dgm:pt modelId="{66D27CAD-D9DD-4B9C-BBF3-B9E50812AB67}" type="sibTrans" cxnId="{1D6A33BC-B5F2-4AB9-A7E4-DCCEEDEE2575}">
      <dgm:prSet/>
      <dgm:spPr/>
      <dgm:t>
        <a:bodyPr/>
        <a:lstStyle/>
        <a:p>
          <a:endParaRPr lang="en-US"/>
        </a:p>
      </dgm:t>
    </dgm:pt>
    <dgm:pt modelId="{ECBED446-AC0A-4A0E-B413-41788382F594}">
      <dgm:prSet/>
      <dgm:spPr/>
      <dgm:t>
        <a:bodyPr/>
        <a:lstStyle/>
        <a:p>
          <a:r>
            <a:rPr lang="en-US" b="1" dirty="0" smtClean="0">
              <a:solidFill>
                <a:srgbClr val="FFFF00"/>
              </a:solidFill>
              <a:latin typeface="Comic Sans MS" panose="030F0702030302020204" pitchFamily="66" charset="0"/>
            </a:rPr>
            <a:t>14.</a:t>
          </a:r>
          <a:r>
            <a:rPr lang="en-US" b="1" dirty="0">
              <a:solidFill>
                <a:srgbClr val="FFFF00"/>
              </a:solidFill>
              <a:latin typeface="Comic Sans MS" panose="030F0702030302020204" pitchFamily="66" charset="0"/>
            </a:rPr>
            <a:t>	Ineffective Vehicle Inspection System: </a:t>
          </a:r>
          <a:r>
            <a:rPr lang="en-US" dirty="0">
              <a:latin typeface="Comic Sans MS" panose="030F0702030302020204" pitchFamily="66" charset="0"/>
            </a:rPr>
            <a:t>A lot of vehicle which are not road worthy ply our roads today </a:t>
          </a:r>
          <a:r>
            <a:rPr lang="en-US" dirty="0" smtClean="0">
              <a:latin typeface="Comic Sans MS" panose="030F0702030302020204" pitchFamily="66" charset="0"/>
            </a:rPr>
            <a:t>and this </a:t>
          </a:r>
          <a:r>
            <a:rPr lang="en-US" dirty="0">
              <a:latin typeface="Comic Sans MS" panose="030F0702030302020204" pitchFamily="66" charset="0"/>
            </a:rPr>
            <a:t>contributes proportionally to crashes and fatalities in Nigeria. </a:t>
          </a:r>
        </a:p>
      </dgm:t>
    </dgm:pt>
    <dgm:pt modelId="{B64D9CED-DC73-4F62-BC6E-113E29CA1942}" type="parTrans" cxnId="{E0FE5B86-21E8-4B8F-8BB0-2E4F997B862C}">
      <dgm:prSet/>
      <dgm:spPr/>
      <dgm:t>
        <a:bodyPr/>
        <a:lstStyle/>
        <a:p>
          <a:endParaRPr lang="en-US"/>
        </a:p>
      </dgm:t>
    </dgm:pt>
    <dgm:pt modelId="{66D815B4-5A43-4E3B-B07A-4EAA34C20795}" type="sibTrans" cxnId="{E0FE5B86-21E8-4B8F-8BB0-2E4F997B862C}">
      <dgm:prSet/>
      <dgm:spPr/>
      <dgm:t>
        <a:bodyPr/>
        <a:lstStyle/>
        <a:p>
          <a:endParaRPr lang="en-US"/>
        </a:p>
      </dgm:t>
    </dgm:pt>
    <dgm:pt modelId="{975E2222-E99A-478D-ABEB-CBB48822789D}" type="pres">
      <dgm:prSet presAssocID="{F652F3E1-9B05-4829-970B-9DDFD7AAAB18}" presName="Name0" presStyleCnt="0">
        <dgm:presLayoutVars>
          <dgm:chPref val="1"/>
          <dgm:dir/>
          <dgm:animOne val="branch"/>
          <dgm:animLvl val="lvl"/>
          <dgm:resizeHandles/>
        </dgm:presLayoutVars>
      </dgm:prSet>
      <dgm:spPr/>
      <dgm:t>
        <a:bodyPr/>
        <a:lstStyle/>
        <a:p>
          <a:endParaRPr lang="en-US"/>
        </a:p>
      </dgm:t>
    </dgm:pt>
    <dgm:pt modelId="{CDD69C05-A93C-42F6-B574-CAC834F2779E}" type="pres">
      <dgm:prSet presAssocID="{51D9D0C6-DE22-466F-8292-F2EEF50F102E}" presName="vertOne" presStyleCnt="0"/>
      <dgm:spPr/>
    </dgm:pt>
    <dgm:pt modelId="{DA473CC5-6F60-4E38-BD01-0FAB587A9202}" type="pres">
      <dgm:prSet presAssocID="{51D9D0C6-DE22-466F-8292-F2EEF50F102E}" presName="txOne" presStyleLbl="node0" presStyleIdx="0" presStyleCnt="3">
        <dgm:presLayoutVars>
          <dgm:chPref val="3"/>
        </dgm:presLayoutVars>
      </dgm:prSet>
      <dgm:spPr/>
      <dgm:t>
        <a:bodyPr/>
        <a:lstStyle/>
        <a:p>
          <a:endParaRPr lang="en-US"/>
        </a:p>
      </dgm:t>
    </dgm:pt>
    <dgm:pt modelId="{C26AECA1-27C8-4E74-9C22-3B2AB5F9B5A6}" type="pres">
      <dgm:prSet presAssocID="{51D9D0C6-DE22-466F-8292-F2EEF50F102E}" presName="horzOne" presStyleCnt="0"/>
      <dgm:spPr/>
    </dgm:pt>
    <dgm:pt modelId="{F1FCA8A5-014B-4003-A277-3A2085EB765D}" type="pres">
      <dgm:prSet presAssocID="{5E6D8E42-7A64-4D33-92F8-546D3171E2AC}" presName="sibSpaceOne" presStyleCnt="0"/>
      <dgm:spPr/>
    </dgm:pt>
    <dgm:pt modelId="{90AD6341-3D8B-49F1-B560-0900259779FD}" type="pres">
      <dgm:prSet presAssocID="{DCC7BF6B-E2A3-452A-8E8D-A15ABE0D12D4}" presName="vertOne" presStyleCnt="0"/>
      <dgm:spPr/>
    </dgm:pt>
    <dgm:pt modelId="{EE3AD49A-0812-4338-9502-6D076006AB7E}" type="pres">
      <dgm:prSet presAssocID="{DCC7BF6B-E2A3-452A-8E8D-A15ABE0D12D4}" presName="txOne" presStyleLbl="node0" presStyleIdx="1" presStyleCnt="3">
        <dgm:presLayoutVars>
          <dgm:chPref val="3"/>
        </dgm:presLayoutVars>
      </dgm:prSet>
      <dgm:spPr/>
      <dgm:t>
        <a:bodyPr/>
        <a:lstStyle/>
        <a:p>
          <a:endParaRPr lang="en-US"/>
        </a:p>
      </dgm:t>
    </dgm:pt>
    <dgm:pt modelId="{A89817B5-E0D3-4F5A-8296-7056F765D2C6}" type="pres">
      <dgm:prSet presAssocID="{DCC7BF6B-E2A3-452A-8E8D-A15ABE0D12D4}" presName="horzOne" presStyleCnt="0"/>
      <dgm:spPr/>
    </dgm:pt>
    <dgm:pt modelId="{4C4EC527-2235-4929-8E5E-B58A3053D927}" type="pres">
      <dgm:prSet presAssocID="{66D27CAD-D9DD-4B9C-BBF3-B9E50812AB67}" presName="sibSpaceOne" presStyleCnt="0"/>
      <dgm:spPr/>
    </dgm:pt>
    <dgm:pt modelId="{7C9CD6E7-311F-4B17-9B6E-2A63809FAD92}" type="pres">
      <dgm:prSet presAssocID="{ECBED446-AC0A-4A0E-B413-41788382F594}" presName="vertOne" presStyleCnt="0"/>
      <dgm:spPr/>
    </dgm:pt>
    <dgm:pt modelId="{8271DAAD-EC2B-44F5-9FE5-BA5495EA4E5D}" type="pres">
      <dgm:prSet presAssocID="{ECBED446-AC0A-4A0E-B413-41788382F594}" presName="txOne" presStyleLbl="node0" presStyleIdx="2" presStyleCnt="3">
        <dgm:presLayoutVars>
          <dgm:chPref val="3"/>
        </dgm:presLayoutVars>
      </dgm:prSet>
      <dgm:spPr/>
      <dgm:t>
        <a:bodyPr/>
        <a:lstStyle/>
        <a:p>
          <a:endParaRPr lang="en-US"/>
        </a:p>
      </dgm:t>
    </dgm:pt>
    <dgm:pt modelId="{50AC9953-BE3F-4186-80AF-B6827879831E}" type="pres">
      <dgm:prSet presAssocID="{ECBED446-AC0A-4A0E-B413-41788382F594}" presName="horzOne" presStyleCnt="0"/>
      <dgm:spPr/>
    </dgm:pt>
  </dgm:ptLst>
  <dgm:cxnLst>
    <dgm:cxn modelId="{EB1656A8-815B-4E96-AD79-2CEC330EA33E}" type="presOf" srcId="{F652F3E1-9B05-4829-970B-9DDFD7AAAB18}" destId="{975E2222-E99A-478D-ABEB-CBB48822789D}" srcOrd="0" destOrd="0" presId="urn:microsoft.com/office/officeart/2005/8/layout/architecture"/>
    <dgm:cxn modelId="{49E0C293-5CF3-43CC-BBE3-94822304BFFC}" type="presOf" srcId="{DCC7BF6B-E2A3-452A-8E8D-A15ABE0D12D4}" destId="{EE3AD49A-0812-4338-9502-6D076006AB7E}" srcOrd="0" destOrd="0" presId="urn:microsoft.com/office/officeart/2005/8/layout/architecture"/>
    <dgm:cxn modelId="{EEC991BA-3A32-4BF0-9888-5B758E5FC89A}" srcId="{F652F3E1-9B05-4829-970B-9DDFD7AAAB18}" destId="{51D9D0C6-DE22-466F-8292-F2EEF50F102E}" srcOrd="0" destOrd="0" parTransId="{8DA98E19-F784-4A16-86B4-96C9AF6DE343}" sibTransId="{5E6D8E42-7A64-4D33-92F8-546D3171E2AC}"/>
    <dgm:cxn modelId="{E0FE5B86-21E8-4B8F-8BB0-2E4F997B862C}" srcId="{F652F3E1-9B05-4829-970B-9DDFD7AAAB18}" destId="{ECBED446-AC0A-4A0E-B413-41788382F594}" srcOrd="2" destOrd="0" parTransId="{B64D9CED-DC73-4F62-BC6E-113E29CA1942}" sibTransId="{66D815B4-5A43-4E3B-B07A-4EAA34C20795}"/>
    <dgm:cxn modelId="{3B36AA68-313D-4DD3-B7A3-2582EF58957B}" type="presOf" srcId="{ECBED446-AC0A-4A0E-B413-41788382F594}" destId="{8271DAAD-EC2B-44F5-9FE5-BA5495EA4E5D}" srcOrd="0" destOrd="0" presId="urn:microsoft.com/office/officeart/2005/8/layout/architecture"/>
    <dgm:cxn modelId="{1D6A33BC-B5F2-4AB9-A7E4-DCCEEDEE2575}" srcId="{F652F3E1-9B05-4829-970B-9DDFD7AAAB18}" destId="{DCC7BF6B-E2A3-452A-8E8D-A15ABE0D12D4}" srcOrd="1" destOrd="0" parTransId="{C6BDD348-DAE4-4803-BCBC-AC7B72DA46E5}" sibTransId="{66D27CAD-D9DD-4B9C-BBF3-B9E50812AB67}"/>
    <dgm:cxn modelId="{20A42BD8-9DDA-49A4-83A2-A8FB49EAD6AD}" type="presOf" srcId="{51D9D0C6-DE22-466F-8292-F2EEF50F102E}" destId="{DA473CC5-6F60-4E38-BD01-0FAB587A9202}" srcOrd="0" destOrd="0" presId="urn:microsoft.com/office/officeart/2005/8/layout/architecture"/>
    <dgm:cxn modelId="{058B51BE-C98A-4155-86B5-8E63F127EE6D}" type="presParOf" srcId="{975E2222-E99A-478D-ABEB-CBB48822789D}" destId="{CDD69C05-A93C-42F6-B574-CAC834F2779E}" srcOrd="0" destOrd="0" presId="urn:microsoft.com/office/officeart/2005/8/layout/architecture"/>
    <dgm:cxn modelId="{57B4A923-7057-4BAB-ADB2-CB0A930D1F17}" type="presParOf" srcId="{CDD69C05-A93C-42F6-B574-CAC834F2779E}" destId="{DA473CC5-6F60-4E38-BD01-0FAB587A9202}" srcOrd="0" destOrd="0" presId="urn:microsoft.com/office/officeart/2005/8/layout/architecture"/>
    <dgm:cxn modelId="{44E9515B-596B-41AE-B98D-6493C3F8F282}" type="presParOf" srcId="{CDD69C05-A93C-42F6-B574-CAC834F2779E}" destId="{C26AECA1-27C8-4E74-9C22-3B2AB5F9B5A6}" srcOrd="1" destOrd="0" presId="urn:microsoft.com/office/officeart/2005/8/layout/architecture"/>
    <dgm:cxn modelId="{88115262-BDFF-4345-8BAB-9B38112FD547}" type="presParOf" srcId="{975E2222-E99A-478D-ABEB-CBB48822789D}" destId="{F1FCA8A5-014B-4003-A277-3A2085EB765D}" srcOrd="1" destOrd="0" presId="urn:microsoft.com/office/officeart/2005/8/layout/architecture"/>
    <dgm:cxn modelId="{B2ED2684-EA5D-4834-A21C-05999EA65C3C}" type="presParOf" srcId="{975E2222-E99A-478D-ABEB-CBB48822789D}" destId="{90AD6341-3D8B-49F1-B560-0900259779FD}" srcOrd="2" destOrd="0" presId="urn:microsoft.com/office/officeart/2005/8/layout/architecture"/>
    <dgm:cxn modelId="{5D495CB7-76C2-4510-B1E2-E6FC460DF1C7}" type="presParOf" srcId="{90AD6341-3D8B-49F1-B560-0900259779FD}" destId="{EE3AD49A-0812-4338-9502-6D076006AB7E}" srcOrd="0" destOrd="0" presId="urn:microsoft.com/office/officeart/2005/8/layout/architecture"/>
    <dgm:cxn modelId="{E936EB1F-5AD5-4E38-AE01-888A56F54D9C}" type="presParOf" srcId="{90AD6341-3D8B-49F1-B560-0900259779FD}" destId="{A89817B5-E0D3-4F5A-8296-7056F765D2C6}" srcOrd="1" destOrd="0" presId="urn:microsoft.com/office/officeart/2005/8/layout/architecture"/>
    <dgm:cxn modelId="{CB214D85-05B2-4C9F-963C-51D1CD0C54E0}" type="presParOf" srcId="{975E2222-E99A-478D-ABEB-CBB48822789D}" destId="{4C4EC527-2235-4929-8E5E-B58A3053D927}" srcOrd="3" destOrd="0" presId="urn:microsoft.com/office/officeart/2005/8/layout/architecture"/>
    <dgm:cxn modelId="{320186AB-A15C-4F39-8E17-02CFB436C8FC}" type="presParOf" srcId="{975E2222-E99A-478D-ABEB-CBB48822789D}" destId="{7C9CD6E7-311F-4B17-9B6E-2A63809FAD92}" srcOrd="4" destOrd="0" presId="urn:microsoft.com/office/officeart/2005/8/layout/architecture"/>
    <dgm:cxn modelId="{303CCA22-1CD2-41A5-8091-CAB638743964}" type="presParOf" srcId="{7C9CD6E7-311F-4B17-9B6E-2A63809FAD92}" destId="{8271DAAD-EC2B-44F5-9FE5-BA5495EA4E5D}" srcOrd="0" destOrd="0" presId="urn:microsoft.com/office/officeart/2005/8/layout/architecture"/>
    <dgm:cxn modelId="{113114B2-8543-429A-9301-1F48EDBA1AD3}" type="presParOf" srcId="{7C9CD6E7-311F-4B17-9B6E-2A63809FAD92}" destId="{50AC9953-BE3F-4186-80AF-B6827879831E}" srcOrd="1" destOrd="0" presId="urn:microsoft.com/office/officeart/2005/8/layout/architecture"/>
  </dgm:cxnLst>
  <dgm:bg/>
  <dgm:whole/>
</dgm:dataModel>
</file>

<file path=ppt/diagrams/data6.xml><?xml version="1.0" encoding="utf-8"?>
<dgm:dataModel xmlns:dgm="http://schemas.openxmlformats.org/drawingml/2006/diagram" xmlns:a="http://schemas.openxmlformats.org/drawingml/2006/main">
  <dgm:ptLst>
    <dgm:pt modelId="{F652F3E1-9B05-4829-970B-9DDFD7AAAB18}" type="doc">
      <dgm:prSet loTypeId="urn:microsoft.com/office/officeart/2005/8/layout/architecture" loCatId="hierarchy" qsTypeId="urn:microsoft.com/office/officeart/2005/8/quickstyle/simple1" qsCatId="simple" csTypeId="urn:microsoft.com/office/officeart/2005/8/colors/accent1_2" csCatId="accent1" phldr="1"/>
      <dgm:spPr/>
      <dgm:t>
        <a:bodyPr/>
        <a:lstStyle/>
        <a:p>
          <a:endParaRPr lang="en-US"/>
        </a:p>
      </dgm:t>
    </dgm:pt>
    <dgm:pt modelId="{DCC7BF6B-E2A3-452A-8E8D-A15ABE0D12D4}">
      <dgm:prSet custT="1"/>
      <dgm:spPr/>
      <dgm:t>
        <a:bodyPr/>
        <a:lstStyle/>
        <a:p>
          <a:r>
            <a:rPr lang="en-US" sz="2400" b="1" dirty="0" smtClean="0">
              <a:solidFill>
                <a:srgbClr val="FFFF00"/>
              </a:solidFill>
              <a:latin typeface="Comic Sans MS" panose="030F0702030302020204" pitchFamily="66" charset="0"/>
            </a:rPr>
            <a:t>15. .</a:t>
          </a:r>
          <a:r>
            <a:rPr lang="en-US" sz="2400" b="1" dirty="0">
              <a:solidFill>
                <a:srgbClr val="FFFF00"/>
              </a:solidFill>
              <a:latin typeface="Comic Sans MS" panose="030F0702030302020204" pitchFamily="66" charset="0"/>
            </a:rPr>
            <a:t>	</a:t>
          </a:r>
          <a:r>
            <a:rPr lang="en-US" sz="2400" b="1" dirty="0" smtClean="0">
              <a:solidFill>
                <a:srgbClr val="FFFF00"/>
              </a:solidFill>
              <a:latin typeface="Comic Sans MS" panose="030F0702030302020204" pitchFamily="66" charset="0"/>
            </a:rPr>
            <a:t>The love for money and neglect of Safety Issues</a:t>
          </a:r>
          <a:r>
            <a:rPr lang="en-US" sz="2400" dirty="0" smtClean="0">
              <a:latin typeface="Comic Sans MS" panose="030F0702030302020204" pitchFamily="66" charset="0"/>
            </a:rPr>
            <a:t>: </a:t>
          </a:r>
          <a:r>
            <a:rPr lang="en-US" sz="2400" dirty="0">
              <a:latin typeface="Comic Sans MS" panose="030F0702030302020204" pitchFamily="66" charset="0"/>
            </a:rPr>
            <a:t>Lack of proper mindset in people especially </a:t>
          </a:r>
          <a:r>
            <a:rPr lang="en-US" sz="2400" dirty="0" smtClean="0">
              <a:latin typeface="Comic Sans MS" panose="030F0702030302020204" pitchFamily="66" charset="0"/>
            </a:rPr>
            <a:t> those in transporting business always making efforts to cut corners and compromising on safety matters</a:t>
          </a:r>
          <a:endParaRPr lang="en-US" sz="2400" i="1" dirty="0">
            <a:latin typeface="Comic Sans MS" panose="030F0702030302020204" pitchFamily="66" charset="0"/>
          </a:endParaRPr>
        </a:p>
      </dgm:t>
    </dgm:pt>
    <dgm:pt modelId="{C6BDD348-DAE4-4803-BCBC-AC7B72DA46E5}" type="parTrans" cxnId="{1D6A33BC-B5F2-4AB9-A7E4-DCCEEDEE2575}">
      <dgm:prSet/>
      <dgm:spPr/>
      <dgm:t>
        <a:bodyPr/>
        <a:lstStyle/>
        <a:p>
          <a:endParaRPr lang="en-US"/>
        </a:p>
      </dgm:t>
    </dgm:pt>
    <dgm:pt modelId="{66D27CAD-D9DD-4B9C-BBF3-B9E50812AB67}" type="sibTrans" cxnId="{1D6A33BC-B5F2-4AB9-A7E4-DCCEEDEE2575}">
      <dgm:prSet/>
      <dgm:spPr/>
      <dgm:t>
        <a:bodyPr/>
        <a:lstStyle/>
        <a:p>
          <a:endParaRPr lang="en-US"/>
        </a:p>
      </dgm:t>
    </dgm:pt>
    <dgm:pt modelId="{ECBED446-AC0A-4A0E-B413-41788382F594}">
      <dgm:prSet/>
      <dgm:spPr/>
      <dgm:t>
        <a:bodyPr/>
        <a:lstStyle/>
        <a:p>
          <a:r>
            <a:rPr lang="en-US" b="1" dirty="0" smtClean="0">
              <a:solidFill>
                <a:srgbClr val="FFFF00"/>
              </a:solidFill>
              <a:latin typeface="Comic Sans MS" panose="030F0702030302020204" pitchFamily="66" charset="0"/>
            </a:rPr>
            <a:t>16.</a:t>
          </a:r>
          <a:r>
            <a:rPr lang="en-US" b="1" dirty="0">
              <a:solidFill>
                <a:srgbClr val="FFFF00"/>
              </a:solidFill>
              <a:latin typeface="Comic Sans MS" panose="030F0702030302020204" pitchFamily="66" charset="0"/>
            </a:rPr>
            <a:t>	Impatience and Subversion of due Process</a:t>
          </a:r>
          <a:r>
            <a:rPr lang="en-US" dirty="0">
              <a:solidFill>
                <a:srgbClr val="FFFF00"/>
              </a:solidFill>
              <a:latin typeface="Comic Sans MS" panose="030F0702030302020204" pitchFamily="66" charset="0"/>
            </a:rPr>
            <a:t>: </a:t>
          </a:r>
          <a:r>
            <a:rPr lang="en-US" dirty="0">
              <a:latin typeface="Comic Sans MS" panose="030F0702030302020204" pitchFamily="66" charset="0"/>
            </a:rPr>
            <a:t>This is a clear problem as most people especially drivers prefer to take short cuts or bribe their way through instead of patiently following the right process for the processing and accessing of road safety services </a:t>
          </a:r>
          <a:r>
            <a:rPr lang="en-US" dirty="0" smtClean="0">
              <a:latin typeface="Comic Sans MS" panose="030F0702030302020204" pitchFamily="66" charset="0"/>
            </a:rPr>
            <a:t> </a:t>
          </a:r>
          <a:endParaRPr lang="en-US" dirty="0">
            <a:latin typeface="Comic Sans MS" panose="030F0702030302020204" pitchFamily="66" charset="0"/>
          </a:endParaRPr>
        </a:p>
      </dgm:t>
    </dgm:pt>
    <dgm:pt modelId="{B64D9CED-DC73-4F62-BC6E-113E29CA1942}" type="parTrans" cxnId="{E0FE5B86-21E8-4B8F-8BB0-2E4F997B862C}">
      <dgm:prSet/>
      <dgm:spPr/>
      <dgm:t>
        <a:bodyPr/>
        <a:lstStyle/>
        <a:p>
          <a:endParaRPr lang="en-US"/>
        </a:p>
      </dgm:t>
    </dgm:pt>
    <dgm:pt modelId="{66D815B4-5A43-4E3B-B07A-4EAA34C20795}" type="sibTrans" cxnId="{E0FE5B86-21E8-4B8F-8BB0-2E4F997B862C}">
      <dgm:prSet/>
      <dgm:spPr/>
      <dgm:t>
        <a:bodyPr/>
        <a:lstStyle/>
        <a:p>
          <a:endParaRPr lang="en-US"/>
        </a:p>
      </dgm:t>
    </dgm:pt>
    <dgm:pt modelId="{975E2222-E99A-478D-ABEB-CBB48822789D}" type="pres">
      <dgm:prSet presAssocID="{F652F3E1-9B05-4829-970B-9DDFD7AAAB18}" presName="Name0" presStyleCnt="0">
        <dgm:presLayoutVars>
          <dgm:chPref val="1"/>
          <dgm:dir/>
          <dgm:animOne val="branch"/>
          <dgm:animLvl val="lvl"/>
          <dgm:resizeHandles/>
        </dgm:presLayoutVars>
      </dgm:prSet>
      <dgm:spPr/>
      <dgm:t>
        <a:bodyPr/>
        <a:lstStyle/>
        <a:p>
          <a:endParaRPr lang="en-US"/>
        </a:p>
      </dgm:t>
    </dgm:pt>
    <dgm:pt modelId="{90AD6341-3D8B-49F1-B560-0900259779FD}" type="pres">
      <dgm:prSet presAssocID="{DCC7BF6B-E2A3-452A-8E8D-A15ABE0D12D4}" presName="vertOne" presStyleCnt="0"/>
      <dgm:spPr/>
    </dgm:pt>
    <dgm:pt modelId="{EE3AD49A-0812-4338-9502-6D076006AB7E}" type="pres">
      <dgm:prSet presAssocID="{DCC7BF6B-E2A3-452A-8E8D-A15ABE0D12D4}" presName="txOne" presStyleLbl="node0" presStyleIdx="0" presStyleCnt="2">
        <dgm:presLayoutVars>
          <dgm:chPref val="3"/>
        </dgm:presLayoutVars>
      </dgm:prSet>
      <dgm:spPr/>
      <dgm:t>
        <a:bodyPr/>
        <a:lstStyle/>
        <a:p>
          <a:endParaRPr lang="en-US"/>
        </a:p>
      </dgm:t>
    </dgm:pt>
    <dgm:pt modelId="{A89817B5-E0D3-4F5A-8296-7056F765D2C6}" type="pres">
      <dgm:prSet presAssocID="{DCC7BF6B-E2A3-452A-8E8D-A15ABE0D12D4}" presName="horzOne" presStyleCnt="0"/>
      <dgm:spPr/>
    </dgm:pt>
    <dgm:pt modelId="{4C4EC527-2235-4929-8E5E-B58A3053D927}" type="pres">
      <dgm:prSet presAssocID="{66D27CAD-D9DD-4B9C-BBF3-B9E50812AB67}" presName="sibSpaceOne" presStyleCnt="0"/>
      <dgm:spPr/>
    </dgm:pt>
    <dgm:pt modelId="{7C9CD6E7-311F-4B17-9B6E-2A63809FAD92}" type="pres">
      <dgm:prSet presAssocID="{ECBED446-AC0A-4A0E-B413-41788382F594}" presName="vertOne" presStyleCnt="0"/>
      <dgm:spPr/>
    </dgm:pt>
    <dgm:pt modelId="{8271DAAD-EC2B-44F5-9FE5-BA5495EA4E5D}" type="pres">
      <dgm:prSet presAssocID="{ECBED446-AC0A-4A0E-B413-41788382F594}" presName="txOne" presStyleLbl="node0" presStyleIdx="1" presStyleCnt="2">
        <dgm:presLayoutVars>
          <dgm:chPref val="3"/>
        </dgm:presLayoutVars>
      </dgm:prSet>
      <dgm:spPr/>
      <dgm:t>
        <a:bodyPr/>
        <a:lstStyle/>
        <a:p>
          <a:endParaRPr lang="en-US"/>
        </a:p>
      </dgm:t>
    </dgm:pt>
    <dgm:pt modelId="{50AC9953-BE3F-4186-80AF-B6827879831E}" type="pres">
      <dgm:prSet presAssocID="{ECBED446-AC0A-4A0E-B413-41788382F594}" presName="horzOne" presStyleCnt="0"/>
      <dgm:spPr/>
    </dgm:pt>
  </dgm:ptLst>
  <dgm:cxnLst>
    <dgm:cxn modelId="{E0FE5B86-21E8-4B8F-8BB0-2E4F997B862C}" srcId="{F652F3E1-9B05-4829-970B-9DDFD7AAAB18}" destId="{ECBED446-AC0A-4A0E-B413-41788382F594}" srcOrd="1" destOrd="0" parTransId="{B64D9CED-DC73-4F62-BC6E-113E29CA1942}" sibTransId="{66D815B4-5A43-4E3B-B07A-4EAA34C20795}"/>
    <dgm:cxn modelId="{DAE1D607-FDDF-4ECB-A907-E09B2F732DDD}" type="presOf" srcId="{F652F3E1-9B05-4829-970B-9DDFD7AAAB18}" destId="{975E2222-E99A-478D-ABEB-CBB48822789D}" srcOrd="0" destOrd="0" presId="urn:microsoft.com/office/officeart/2005/8/layout/architecture"/>
    <dgm:cxn modelId="{1D6A33BC-B5F2-4AB9-A7E4-DCCEEDEE2575}" srcId="{F652F3E1-9B05-4829-970B-9DDFD7AAAB18}" destId="{DCC7BF6B-E2A3-452A-8E8D-A15ABE0D12D4}" srcOrd="0" destOrd="0" parTransId="{C6BDD348-DAE4-4803-BCBC-AC7B72DA46E5}" sibTransId="{66D27CAD-D9DD-4B9C-BBF3-B9E50812AB67}"/>
    <dgm:cxn modelId="{BB3E9EE5-DCF6-40E3-B42C-BA40C9FC3179}" type="presOf" srcId="{DCC7BF6B-E2A3-452A-8E8D-A15ABE0D12D4}" destId="{EE3AD49A-0812-4338-9502-6D076006AB7E}" srcOrd="0" destOrd="0" presId="urn:microsoft.com/office/officeart/2005/8/layout/architecture"/>
    <dgm:cxn modelId="{EF088E99-0100-41B4-A967-63ABCF39EA61}" type="presOf" srcId="{ECBED446-AC0A-4A0E-B413-41788382F594}" destId="{8271DAAD-EC2B-44F5-9FE5-BA5495EA4E5D}" srcOrd="0" destOrd="0" presId="urn:microsoft.com/office/officeart/2005/8/layout/architecture"/>
    <dgm:cxn modelId="{7D643B16-0347-4E34-8F99-FB5F2E5A15F0}" type="presParOf" srcId="{975E2222-E99A-478D-ABEB-CBB48822789D}" destId="{90AD6341-3D8B-49F1-B560-0900259779FD}" srcOrd="0" destOrd="0" presId="urn:microsoft.com/office/officeart/2005/8/layout/architecture"/>
    <dgm:cxn modelId="{DF821F8A-2DA1-4FD7-84D0-2B62FD0ABAF5}" type="presParOf" srcId="{90AD6341-3D8B-49F1-B560-0900259779FD}" destId="{EE3AD49A-0812-4338-9502-6D076006AB7E}" srcOrd="0" destOrd="0" presId="urn:microsoft.com/office/officeart/2005/8/layout/architecture"/>
    <dgm:cxn modelId="{8B132FE0-CD93-4F11-A50E-4E50EE622F20}" type="presParOf" srcId="{90AD6341-3D8B-49F1-B560-0900259779FD}" destId="{A89817B5-E0D3-4F5A-8296-7056F765D2C6}" srcOrd="1" destOrd="0" presId="urn:microsoft.com/office/officeart/2005/8/layout/architecture"/>
    <dgm:cxn modelId="{A7BE6A38-0E3F-4FD7-AE88-27DBF325AC0D}" type="presParOf" srcId="{975E2222-E99A-478D-ABEB-CBB48822789D}" destId="{4C4EC527-2235-4929-8E5E-B58A3053D927}" srcOrd="1" destOrd="0" presId="urn:microsoft.com/office/officeart/2005/8/layout/architecture"/>
    <dgm:cxn modelId="{BD69A063-EF8C-44C4-9CE6-0EEF72E25405}" type="presParOf" srcId="{975E2222-E99A-478D-ABEB-CBB48822789D}" destId="{7C9CD6E7-311F-4B17-9B6E-2A63809FAD92}" srcOrd="2" destOrd="0" presId="urn:microsoft.com/office/officeart/2005/8/layout/architecture"/>
    <dgm:cxn modelId="{68F6F52B-21DB-412F-A8FC-4AF40BD04277}" type="presParOf" srcId="{7C9CD6E7-311F-4B17-9B6E-2A63809FAD92}" destId="{8271DAAD-EC2B-44F5-9FE5-BA5495EA4E5D}" srcOrd="0" destOrd="0" presId="urn:microsoft.com/office/officeart/2005/8/layout/architecture"/>
    <dgm:cxn modelId="{5CFEDAA9-A15C-4289-B5AD-03F3FB821157}" type="presParOf" srcId="{7C9CD6E7-311F-4B17-9B6E-2A63809FAD92}" destId="{50AC9953-BE3F-4186-80AF-B6827879831E}" srcOrd="1" destOrd="0" presId="urn:microsoft.com/office/officeart/2005/8/layout/architecture"/>
  </dgm:cxnLst>
  <dgm:bg/>
  <dgm:whole/>
  <dgm:extLst>
    <a:ext uri="http://schemas.microsoft.com/office/drawing/2008/diagram">
      <dsp:dataModelExt xmlns:dsp="http://schemas.microsoft.com/office/drawing/2008/diagram" xmlns=""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91CBD4-5669-478B-BE11-016B44CB3481}">
      <dsp:nvSpPr>
        <dsp:cNvPr id="0" name=""/>
        <dsp:cNvSpPr/>
      </dsp:nvSpPr>
      <dsp:spPr>
        <a:xfrm>
          <a:off x="-692131" y="0"/>
          <a:ext cx="10447267" cy="6016694"/>
        </a:xfrm>
        <a:prstGeom prst="ellipse">
          <a:avLst/>
        </a:prstGeom>
        <a:solidFill>
          <a:schemeClr val="accent5">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r>
            <a:rPr lang="en-US" sz="2500" kern="1200" dirty="0"/>
            <a:t>The challenges militating against the thriving of road safety in Nigeria includes;</a:t>
          </a:r>
        </a:p>
        <a:p>
          <a:pPr lvl="0" algn="ctr" defTabSz="1111250">
            <a:lnSpc>
              <a:spcPct val="90000"/>
            </a:lnSpc>
            <a:spcBef>
              <a:spcPct val="0"/>
            </a:spcBef>
            <a:spcAft>
              <a:spcPct val="35000"/>
            </a:spcAft>
          </a:pPr>
          <a:r>
            <a:rPr lang="en-US" sz="2500" b="1" kern="1200" dirty="0"/>
            <a:t>1.	Cultural conflicts: </a:t>
          </a:r>
          <a:r>
            <a:rPr lang="en-US" sz="2500" kern="1200" dirty="0"/>
            <a:t>In some parts of the Country, certain cultures do not align with basic road safety rules as they perceive it to conflict with their cultural practices making enforcement in these areas a challenge.</a:t>
          </a:r>
        </a:p>
        <a:p>
          <a:pPr lvl="0" algn="ctr" defTabSz="1111250">
            <a:lnSpc>
              <a:spcPct val="90000"/>
            </a:lnSpc>
            <a:spcBef>
              <a:spcPct val="0"/>
            </a:spcBef>
            <a:spcAft>
              <a:spcPct val="35000"/>
            </a:spcAft>
          </a:pPr>
          <a:r>
            <a:rPr lang="en-US" sz="2500" b="1" kern="1200" dirty="0"/>
            <a:t>2.	Myths and Beliefs: </a:t>
          </a:r>
          <a:r>
            <a:rPr lang="en-US" sz="2500" kern="1200" dirty="0"/>
            <a:t>Pre-destination beliefs which cannot be sustained when weighed side by side with road safety considerations pervades in some parts of the country for example the belief that “</a:t>
          </a:r>
          <a:r>
            <a:rPr lang="en-US" sz="2500" b="1" kern="1200" dirty="0">
              <a:solidFill>
                <a:srgbClr val="FF0066"/>
              </a:solidFill>
            </a:rPr>
            <a:t>What will be will be</a:t>
          </a:r>
          <a:r>
            <a:rPr lang="en-US" sz="2500" kern="1200" dirty="0"/>
            <a:t>”</a:t>
          </a:r>
        </a:p>
      </dsp:txBody>
      <dsp:txXfrm>
        <a:off x="837836" y="881124"/>
        <a:ext cx="7387333" cy="42544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473CC5-6F60-4E38-BD01-0FAB587A9202}">
      <dsp:nvSpPr>
        <dsp:cNvPr id="0" name=""/>
        <dsp:cNvSpPr/>
      </dsp:nvSpPr>
      <dsp:spPr>
        <a:xfrm>
          <a:off x="7640" y="0"/>
          <a:ext cx="3089435" cy="592864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b="1" kern="1200" dirty="0">
              <a:solidFill>
                <a:srgbClr val="FFFF00"/>
              </a:solidFill>
              <a:latin typeface="Comic Sans MS" panose="030F0702030302020204" pitchFamily="66" charset="0"/>
            </a:rPr>
            <a:t>3.	Ineffective implementation of Traffic Laws</a:t>
          </a:r>
          <a:r>
            <a:rPr lang="en-US" sz="2300" kern="1200" dirty="0">
              <a:latin typeface="Comic Sans MS" panose="030F0702030302020204" pitchFamily="66" charset="0"/>
            </a:rPr>
            <a:t>: The non alignment of some state traffic laws with the national laws is an issue which has led to the ineffective implementation of the laws at the State and Local Government Level by the National Body (FRSC).</a:t>
          </a:r>
        </a:p>
      </dsp:txBody>
      <dsp:txXfrm>
        <a:off x="98126" y="90486"/>
        <a:ext cx="2908463" cy="5747670"/>
      </dsp:txXfrm>
    </dsp:sp>
    <dsp:sp modelId="{EE3AD49A-0812-4338-9502-6D076006AB7E}">
      <dsp:nvSpPr>
        <dsp:cNvPr id="0" name=""/>
        <dsp:cNvSpPr/>
      </dsp:nvSpPr>
      <dsp:spPr>
        <a:xfrm>
          <a:off x="3616101" y="0"/>
          <a:ext cx="3089435" cy="592864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a:solidFill>
                <a:srgbClr val="FFFF00"/>
              </a:solidFill>
              <a:latin typeface="Comic Sans MS" panose="030F0702030302020204" pitchFamily="66" charset="0"/>
            </a:rPr>
            <a:t>4. State of Road Infrastructure: </a:t>
          </a:r>
          <a:r>
            <a:rPr lang="en-US" sz="2400" kern="1200" dirty="0">
              <a:latin typeface="Comic Sans MS" panose="030F0702030302020204" pitchFamily="66" charset="0"/>
            </a:rPr>
            <a:t>The state of the roads and road infrastructure is a major challenge as most roads especially in rural areas are dilapidated with dangerous portholes </a:t>
          </a:r>
        </a:p>
      </dsp:txBody>
      <dsp:txXfrm>
        <a:off x="3706587" y="90486"/>
        <a:ext cx="2908463" cy="5747670"/>
      </dsp:txXfrm>
    </dsp:sp>
    <dsp:sp modelId="{8271DAAD-EC2B-44F5-9FE5-BA5495EA4E5D}">
      <dsp:nvSpPr>
        <dsp:cNvPr id="0" name=""/>
        <dsp:cNvSpPr/>
      </dsp:nvSpPr>
      <dsp:spPr>
        <a:xfrm>
          <a:off x="7224561" y="0"/>
          <a:ext cx="3089435" cy="592864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b="1" kern="1200" dirty="0">
              <a:solidFill>
                <a:srgbClr val="FFFF00"/>
              </a:solidFill>
              <a:latin typeface="Comic Sans MS" panose="030F0702030302020204" pitchFamily="66" charset="0"/>
            </a:rPr>
            <a:t>5.	Ineffective Vehicle Inspection System: </a:t>
          </a:r>
          <a:r>
            <a:rPr lang="en-US" sz="2300" kern="1200" dirty="0">
              <a:latin typeface="Comic Sans MS" panose="030F0702030302020204" pitchFamily="66" charset="0"/>
            </a:rPr>
            <a:t>A lot of vehicle which are not road worthy ply our roads today this contributes proportionally to crashes and fatalities in Nigeria. This is as a result of the ineffectiveness of our inspection systems. </a:t>
          </a:r>
        </a:p>
      </dsp:txBody>
      <dsp:txXfrm>
        <a:off x="7315047" y="90486"/>
        <a:ext cx="2908463" cy="574767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3AD49A-0812-4338-9502-6D076006AB7E}">
      <dsp:nvSpPr>
        <dsp:cNvPr id="0" name=""/>
        <dsp:cNvSpPr/>
      </dsp:nvSpPr>
      <dsp:spPr>
        <a:xfrm>
          <a:off x="3548" y="0"/>
          <a:ext cx="4757630" cy="592864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a:solidFill>
                <a:srgbClr val="FFFF00"/>
              </a:solidFill>
              <a:latin typeface="Comic Sans MS" panose="030F0702030302020204" pitchFamily="66" charset="0"/>
            </a:rPr>
            <a:t>6.	Poverty and Mindset</a:t>
          </a:r>
          <a:r>
            <a:rPr lang="en-US" sz="2400" kern="1200" dirty="0">
              <a:latin typeface="Comic Sans MS" panose="030F0702030302020204" pitchFamily="66" charset="0"/>
            </a:rPr>
            <a:t>: Lack of proper mindset in people especially those in the public transportation business is one of the major challenges facing road safety in Nigeria. </a:t>
          </a:r>
          <a:r>
            <a:rPr lang="en-US" sz="2400" i="1" kern="1200" dirty="0">
              <a:latin typeface="Comic Sans MS" panose="030F0702030302020204" pitchFamily="66" charset="0"/>
            </a:rPr>
            <a:t>“</a:t>
          </a:r>
          <a:r>
            <a:rPr lang="en-US" sz="2400" i="1" kern="1200" dirty="0">
              <a:solidFill>
                <a:srgbClr val="D3E11F"/>
              </a:solidFill>
              <a:latin typeface="Comic Sans MS" panose="030F0702030302020204" pitchFamily="66" charset="0"/>
            </a:rPr>
            <a:t>The rush to make more money resulting in poor vehicle maintenance, overloading and over speeding at the peril of others is the manifested effect of this challenge</a:t>
          </a:r>
          <a:r>
            <a:rPr lang="en-US" sz="2400" i="1" kern="1200" dirty="0">
              <a:latin typeface="Comic Sans MS" panose="030F0702030302020204" pitchFamily="66" charset="0"/>
            </a:rPr>
            <a:t>”.</a:t>
          </a:r>
        </a:p>
      </dsp:txBody>
      <dsp:txXfrm>
        <a:off x="142894" y="139346"/>
        <a:ext cx="4478938" cy="5649950"/>
      </dsp:txXfrm>
    </dsp:sp>
    <dsp:sp modelId="{8271DAAD-EC2B-44F5-9FE5-BA5495EA4E5D}">
      <dsp:nvSpPr>
        <dsp:cNvPr id="0" name=""/>
        <dsp:cNvSpPr/>
      </dsp:nvSpPr>
      <dsp:spPr>
        <a:xfrm>
          <a:off x="5560459" y="0"/>
          <a:ext cx="4757630" cy="592864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b="1" kern="1200" dirty="0">
              <a:solidFill>
                <a:srgbClr val="FFFF00"/>
              </a:solidFill>
              <a:latin typeface="Comic Sans MS" panose="030F0702030302020204" pitchFamily="66" charset="0"/>
            </a:rPr>
            <a:t>7.	Impatience and Subversion of due Process</a:t>
          </a:r>
          <a:r>
            <a:rPr lang="en-US" sz="2600" kern="1200" dirty="0">
              <a:solidFill>
                <a:srgbClr val="FFFF00"/>
              </a:solidFill>
              <a:latin typeface="Comic Sans MS" panose="030F0702030302020204" pitchFamily="66" charset="0"/>
            </a:rPr>
            <a:t>: </a:t>
          </a:r>
          <a:r>
            <a:rPr lang="en-US" sz="2600" kern="1200" dirty="0">
              <a:latin typeface="Comic Sans MS" panose="030F0702030302020204" pitchFamily="66" charset="0"/>
            </a:rPr>
            <a:t>This is a clear problem as most people especially drivers prefer to take short cuts or bribe their way through instead of patiently following the right process for the processing and accessing of road safety services and </a:t>
          </a:r>
        </a:p>
      </dsp:txBody>
      <dsp:txXfrm>
        <a:off x="5699805" y="139346"/>
        <a:ext cx="4478938" cy="5649950"/>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architecture">
  <dgm:title val="Architecture Layout"/>
  <dgm:desc val="Use to show hierarchical relationships that build from the bottom up. This layout works well for showing architectural components or objects that build on other objects."/>
  <dgm:catLst>
    <dgm:cat type="hierarchy" pri="4500"/>
    <dgm:cat type="list" pri="24500"/>
    <dgm:cat type="relationship" pri="10500"/>
    <dgm:cat type="officeonline" pri="7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b"/>
        </dgm:alg>
      </dgm:if>
      <dgm:else name="Name3">
        <dgm:alg type="lin">
          <dgm:param type="linDir" val="fromR"/>
          <dgm:param type="nodeVertAlign" val="b"/>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B"/>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b"/>
              </dgm:alg>
            </dgm:if>
            <dgm:else name="Name1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B"/>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b"/>
                    </dgm:alg>
                  </dgm:if>
                  <dgm:else name="Name17">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B"/>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b"/>
                          </dgm:alg>
                        </dgm:if>
                        <dgm:else name="Name24">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B"/>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b"/>
                                </dgm:alg>
                              </dgm:if>
                              <dgm:else name="Name3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architecture">
  <dgm:title val="Architecture Layout"/>
  <dgm:desc val="Use to show hierarchical relationships that build from the bottom up. This layout works well for showing architectural components or objects that build on other objects."/>
  <dgm:catLst>
    <dgm:cat type="hierarchy" pri="4500"/>
    <dgm:cat type="list" pri="24500"/>
    <dgm:cat type="relationship" pri="10500"/>
    <dgm:cat type="officeonline" pri="7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b"/>
        </dgm:alg>
      </dgm:if>
      <dgm:else name="Name3">
        <dgm:alg type="lin">
          <dgm:param type="linDir" val="fromR"/>
          <dgm:param type="nodeVertAlign" val="b"/>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B"/>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b"/>
              </dgm:alg>
            </dgm:if>
            <dgm:else name="Name1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B"/>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b"/>
                    </dgm:alg>
                  </dgm:if>
                  <dgm:else name="Name17">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B"/>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b"/>
                          </dgm:alg>
                        </dgm:if>
                        <dgm:else name="Name24">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B"/>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b"/>
                                </dgm:alg>
                              </dgm:if>
                              <dgm:else name="Name3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architecture">
  <dgm:title val="Architecture Layout"/>
  <dgm:desc val="Use to show hierarchical relationships that build from the bottom up. This layout works well for showing architectural components or objects that build on other objects."/>
  <dgm:catLst>
    <dgm:cat type="hierarchy" pri="4500"/>
    <dgm:cat type="list" pri="24500"/>
    <dgm:cat type="relationship" pri="10500"/>
    <dgm:cat type="officeonline" pri="7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b"/>
        </dgm:alg>
      </dgm:if>
      <dgm:else name="Name3">
        <dgm:alg type="lin">
          <dgm:param type="linDir" val="fromR"/>
          <dgm:param type="nodeVertAlign" val="b"/>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B"/>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b"/>
              </dgm:alg>
            </dgm:if>
            <dgm:else name="Name1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B"/>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b"/>
                    </dgm:alg>
                  </dgm:if>
                  <dgm:else name="Name17">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B"/>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b"/>
                          </dgm:alg>
                        </dgm:if>
                        <dgm:else name="Name24">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B"/>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b"/>
                                </dgm:alg>
                              </dgm:if>
                              <dgm:else name="Name3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architecture">
  <dgm:title val="Architecture Layout"/>
  <dgm:desc val="Use to show hierarchical relationships that build from the bottom up. This layout works well for showing architectural components or objects that build on other objects."/>
  <dgm:catLst>
    <dgm:cat type="hierarchy" pri="4500"/>
    <dgm:cat type="list" pri="24500"/>
    <dgm:cat type="relationship" pri="10500"/>
    <dgm:cat type="officeonline" pri="7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b"/>
        </dgm:alg>
      </dgm:if>
      <dgm:else name="Name3">
        <dgm:alg type="lin">
          <dgm:param type="linDir" val="fromR"/>
          <dgm:param type="nodeVertAlign" val="b"/>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B"/>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b"/>
              </dgm:alg>
            </dgm:if>
            <dgm:else name="Name1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B"/>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b"/>
                    </dgm:alg>
                  </dgm:if>
                  <dgm:else name="Name17">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B"/>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b"/>
                          </dgm:alg>
                        </dgm:if>
                        <dgm:else name="Name24">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B"/>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b"/>
                                </dgm:alg>
                              </dgm:if>
                              <dgm:else name="Name3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architecture">
  <dgm:title val="Architecture Layout"/>
  <dgm:desc val="Use to show hierarchical relationships that build from the bottom up. This layout works well for showing architectural components or objects that build on other objects."/>
  <dgm:catLst>
    <dgm:cat type="hierarchy" pri="4500"/>
    <dgm:cat type="list" pri="24500"/>
    <dgm:cat type="relationship" pri="10500"/>
    <dgm:cat type="officeonline" pri="7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b"/>
        </dgm:alg>
      </dgm:if>
      <dgm:else name="Name3">
        <dgm:alg type="lin">
          <dgm:param type="linDir" val="fromR"/>
          <dgm:param type="nodeVertAlign" val="b"/>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B"/>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b"/>
              </dgm:alg>
            </dgm:if>
            <dgm:else name="Name1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B"/>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b"/>
                    </dgm:alg>
                  </dgm:if>
                  <dgm:else name="Name17">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B"/>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b"/>
                          </dgm:alg>
                        </dgm:if>
                        <dgm:else name="Name24">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B"/>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b"/>
                                </dgm:alg>
                              </dgm:if>
                              <dgm:else name="Name3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1232E6B-7626-4D71-A4EA-5345118F6B3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1C4BF709-83C0-433A-BA96-8A7EDDAF1F3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61D3FD44-69EB-4CA6-844D-ABC20DE59736}"/>
              </a:ext>
            </a:extLst>
          </p:cNvPr>
          <p:cNvSpPr>
            <a:spLocks noGrp="1"/>
          </p:cNvSpPr>
          <p:nvPr>
            <p:ph type="dt" sz="half" idx="10"/>
          </p:nvPr>
        </p:nvSpPr>
        <p:spPr/>
        <p:txBody>
          <a:bodyPr/>
          <a:lstStyle/>
          <a:p>
            <a:fld id="{53CFC4AA-7FD7-4220-9AAB-F4A90860B3CB}" type="datetimeFigureOut">
              <a:rPr lang="en-US" smtClean="0"/>
              <a:pPr/>
              <a:t>6/2/2022</a:t>
            </a:fld>
            <a:endParaRPr lang="en-US"/>
          </a:p>
        </p:txBody>
      </p:sp>
      <p:sp>
        <p:nvSpPr>
          <p:cNvPr id="5" name="Footer Placeholder 4">
            <a:extLst>
              <a:ext uri="{FF2B5EF4-FFF2-40B4-BE49-F238E27FC236}">
                <a16:creationId xmlns:a16="http://schemas.microsoft.com/office/drawing/2014/main" xmlns="" id="{943E75E7-9548-4150-8E8B-146A57E03A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FD18E1C8-7533-402E-ABAD-8D74D2417528}"/>
              </a:ext>
            </a:extLst>
          </p:cNvPr>
          <p:cNvSpPr>
            <a:spLocks noGrp="1"/>
          </p:cNvSpPr>
          <p:nvPr>
            <p:ph type="sldNum" sz="quarter" idx="12"/>
          </p:nvPr>
        </p:nvSpPr>
        <p:spPr/>
        <p:txBody>
          <a:bodyPr/>
          <a:lstStyle/>
          <a:p>
            <a:fld id="{5E44A460-5CBA-43EB-B35E-3DB24118B76D}" type="slidenum">
              <a:rPr lang="en-US" smtClean="0"/>
              <a:pPr/>
              <a:t>‹#›</a:t>
            </a:fld>
            <a:endParaRPr lang="en-US"/>
          </a:p>
        </p:txBody>
      </p:sp>
    </p:spTree>
    <p:extLst>
      <p:ext uri="{BB962C8B-B14F-4D97-AF65-F5344CB8AC3E}">
        <p14:creationId xmlns:p14="http://schemas.microsoft.com/office/powerpoint/2010/main" xmlns="" val="26027382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D20A6C0-EE72-4E42-9A9E-A1C32A70513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3D438F71-63E8-4A66-8EF2-21F42970C5B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15A7B4D-B74C-4F04-96C2-12FCE733DEA5}"/>
              </a:ext>
            </a:extLst>
          </p:cNvPr>
          <p:cNvSpPr>
            <a:spLocks noGrp="1"/>
          </p:cNvSpPr>
          <p:nvPr>
            <p:ph type="dt" sz="half" idx="10"/>
          </p:nvPr>
        </p:nvSpPr>
        <p:spPr/>
        <p:txBody>
          <a:bodyPr/>
          <a:lstStyle/>
          <a:p>
            <a:fld id="{53CFC4AA-7FD7-4220-9AAB-F4A90860B3CB}" type="datetimeFigureOut">
              <a:rPr lang="en-US" smtClean="0"/>
              <a:pPr/>
              <a:t>6/2/2022</a:t>
            </a:fld>
            <a:endParaRPr lang="en-US"/>
          </a:p>
        </p:txBody>
      </p:sp>
      <p:sp>
        <p:nvSpPr>
          <p:cNvPr id="5" name="Footer Placeholder 4">
            <a:extLst>
              <a:ext uri="{FF2B5EF4-FFF2-40B4-BE49-F238E27FC236}">
                <a16:creationId xmlns:a16="http://schemas.microsoft.com/office/drawing/2014/main" xmlns="" id="{E00F2DE0-8ABC-4FDA-A7A8-CB47FD9225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94C73AE-3FE2-4893-9AD1-C9A43F4928B5}"/>
              </a:ext>
            </a:extLst>
          </p:cNvPr>
          <p:cNvSpPr>
            <a:spLocks noGrp="1"/>
          </p:cNvSpPr>
          <p:nvPr>
            <p:ph type="sldNum" sz="quarter" idx="12"/>
          </p:nvPr>
        </p:nvSpPr>
        <p:spPr/>
        <p:txBody>
          <a:bodyPr/>
          <a:lstStyle/>
          <a:p>
            <a:fld id="{5E44A460-5CBA-43EB-B35E-3DB24118B76D}" type="slidenum">
              <a:rPr lang="en-US" smtClean="0"/>
              <a:pPr/>
              <a:t>‹#›</a:t>
            </a:fld>
            <a:endParaRPr lang="en-US"/>
          </a:p>
        </p:txBody>
      </p:sp>
    </p:spTree>
    <p:extLst>
      <p:ext uri="{BB962C8B-B14F-4D97-AF65-F5344CB8AC3E}">
        <p14:creationId xmlns:p14="http://schemas.microsoft.com/office/powerpoint/2010/main" xmlns="" val="29067665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91B0C108-8A71-47DA-A271-367BA544038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433BC8DF-5490-465F-95B4-0E3C3B121ED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A283972-C407-4DBB-AF93-53BD4EBD9EB5}"/>
              </a:ext>
            </a:extLst>
          </p:cNvPr>
          <p:cNvSpPr>
            <a:spLocks noGrp="1"/>
          </p:cNvSpPr>
          <p:nvPr>
            <p:ph type="dt" sz="half" idx="10"/>
          </p:nvPr>
        </p:nvSpPr>
        <p:spPr/>
        <p:txBody>
          <a:bodyPr/>
          <a:lstStyle/>
          <a:p>
            <a:fld id="{53CFC4AA-7FD7-4220-9AAB-F4A90860B3CB}" type="datetimeFigureOut">
              <a:rPr lang="en-US" smtClean="0"/>
              <a:pPr/>
              <a:t>6/2/2022</a:t>
            </a:fld>
            <a:endParaRPr lang="en-US"/>
          </a:p>
        </p:txBody>
      </p:sp>
      <p:sp>
        <p:nvSpPr>
          <p:cNvPr id="5" name="Footer Placeholder 4">
            <a:extLst>
              <a:ext uri="{FF2B5EF4-FFF2-40B4-BE49-F238E27FC236}">
                <a16:creationId xmlns:a16="http://schemas.microsoft.com/office/drawing/2014/main" xmlns="" id="{7F3ED1B0-3F63-4F47-B090-CCE1145424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1411A950-06F7-49B0-9F57-4FAAB95C2120}"/>
              </a:ext>
            </a:extLst>
          </p:cNvPr>
          <p:cNvSpPr>
            <a:spLocks noGrp="1"/>
          </p:cNvSpPr>
          <p:nvPr>
            <p:ph type="sldNum" sz="quarter" idx="12"/>
          </p:nvPr>
        </p:nvSpPr>
        <p:spPr/>
        <p:txBody>
          <a:bodyPr/>
          <a:lstStyle/>
          <a:p>
            <a:fld id="{5E44A460-5CBA-43EB-B35E-3DB24118B76D}" type="slidenum">
              <a:rPr lang="en-US" smtClean="0"/>
              <a:pPr/>
              <a:t>‹#›</a:t>
            </a:fld>
            <a:endParaRPr lang="en-US"/>
          </a:p>
        </p:txBody>
      </p:sp>
    </p:spTree>
    <p:extLst>
      <p:ext uri="{BB962C8B-B14F-4D97-AF65-F5344CB8AC3E}">
        <p14:creationId xmlns:p14="http://schemas.microsoft.com/office/powerpoint/2010/main" xmlns="" val="1935074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5166DFB-F15C-4407-8EF5-8650AC7371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527437ED-2094-46E9-91FD-AE934BF6770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004A691-E6E8-44E0-AC7A-D3694D4CE278}"/>
              </a:ext>
            </a:extLst>
          </p:cNvPr>
          <p:cNvSpPr>
            <a:spLocks noGrp="1"/>
          </p:cNvSpPr>
          <p:nvPr>
            <p:ph type="dt" sz="half" idx="10"/>
          </p:nvPr>
        </p:nvSpPr>
        <p:spPr/>
        <p:txBody>
          <a:bodyPr/>
          <a:lstStyle/>
          <a:p>
            <a:fld id="{53CFC4AA-7FD7-4220-9AAB-F4A90860B3CB}" type="datetimeFigureOut">
              <a:rPr lang="en-US" smtClean="0"/>
              <a:pPr/>
              <a:t>6/2/2022</a:t>
            </a:fld>
            <a:endParaRPr lang="en-US"/>
          </a:p>
        </p:txBody>
      </p:sp>
      <p:sp>
        <p:nvSpPr>
          <p:cNvPr id="5" name="Footer Placeholder 4">
            <a:extLst>
              <a:ext uri="{FF2B5EF4-FFF2-40B4-BE49-F238E27FC236}">
                <a16:creationId xmlns:a16="http://schemas.microsoft.com/office/drawing/2014/main" xmlns="" id="{6EA8A58D-3D40-4F57-B924-A0ACABC909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CCE797C5-A2C3-4A77-B08E-2DF04FAF9783}"/>
              </a:ext>
            </a:extLst>
          </p:cNvPr>
          <p:cNvSpPr>
            <a:spLocks noGrp="1"/>
          </p:cNvSpPr>
          <p:nvPr>
            <p:ph type="sldNum" sz="quarter" idx="12"/>
          </p:nvPr>
        </p:nvSpPr>
        <p:spPr/>
        <p:txBody>
          <a:bodyPr/>
          <a:lstStyle/>
          <a:p>
            <a:fld id="{5E44A460-5CBA-43EB-B35E-3DB24118B76D}" type="slidenum">
              <a:rPr lang="en-US" smtClean="0"/>
              <a:pPr/>
              <a:t>‹#›</a:t>
            </a:fld>
            <a:endParaRPr lang="en-US"/>
          </a:p>
        </p:txBody>
      </p:sp>
    </p:spTree>
    <p:extLst>
      <p:ext uri="{BB962C8B-B14F-4D97-AF65-F5344CB8AC3E}">
        <p14:creationId xmlns:p14="http://schemas.microsoft.com/office/powerpoint/2010/main" xmlns="" val="6253589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13C268D-B9D0-4C59-933B-B638FA9CFE3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4684BA6F-4EBB-4A4D-A90B-4EF2A3FBAA4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BA5EB8F2-F684-48FC-91F3-380726E5F086}"/>
              </a:ext>
            </a:extLst>
          </p:cNvPr>
          <p:cNvSpPr>
            <a:spLocks noGrp="1"/>
          </p:cNvSpPr>
          <p:nvPr>
            <p:ph type="dt" sz="half" idx="10"/>
          </p:nvPr>
        </p:nvSpPr>
        <p:spPr/>
        <p:txBody>
          <a:bodyPr/>
          <a:lstStyle/>
          <a:p>
            <a:fld id="{53CFC4AA-7FD7-4220-9AAB-F4A90860B3CB}" type="datetimeFigureOut">
              <a:rPr lang="en-US" smtClean="0"/>
              <a:pPr/>
              <a:t>6/2/2022</a:t>
            </a:fld>
            <a:endParaRPr lang="en-US"/>
          </a:p>
        </p:txBody>
      </p:sp>
      <p:sp>
        <p:nvSpPr>
          <p:cNvPr id="5" name="Footer Placeholder 4">
            <a:extLst>
              <a:ext uri="{FF2B5EF4-FFF2-40B4-BE49-F238E27FC236}">
                <a16:creationId xmlns:a16="http://schemas.microsoft.com/office/drawing/2014/main" xmlns="" id="{9D04145A-4B2D-4228-B2B2-D18F87FFAD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6389DD4-AAD8-4B1F-8E1B-14A2BE5DB9C6}"/>
              </a:ext>
            </a:extLst>
          </p:cNvPr>
          <p:cNvSpPr>
            <a:spLocks noGrp="1"/>
          </p:cNvSpPr>
          <p:nvPr>
            <p:ph type="sldNum" sz="quarter" idx="12"/>
          </p:nvPr>
        </p:nvSpPr>
        <p:spPr/>
        <p:txBody>
          <a:bodyPr/>
          <a:lstStyle/>
          <a:p>
            <a:fld id="{5E44A460-5CBA-43EB-B35E-3DB24118B76D}" type="slidenum">
              <a:rPr lang="en-US" smtClean="0"/>
              <a:pPr/>
              <a:t>‹#›</a:t>
            </a:fld>
            <a:endParaRPr lang="en-US"/>
          </a:p>
        </p:txBody>
      </p:sp>
    </p:spTree>
    <p:extLst>
      <p:ext uri="{BB962C8B-B14F-4D97-AF65-F5344CB8AC3E}">
        <p14:creationId xmlns:p14="http://schemas.microsoft.com/office/powerpoint/2010/main" xmlns="" val="2889282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BFACB8-73E6-499B-ADDE-FB54F2DE76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06F9EB29-8EDF-44DC-8564-47C6E9367FA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5161B627-BEA1-4965-8C82-EC47B6B76B8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A225A37B-E3CC-44BB-BFD2-729160577C62}"/>
              </a:ext>
            </a:extLst>
          </p:cNvPr>
          <p:cNvSpPr>
            <a:spLocks noGrp="1"/>
          </p:cNvSpPr>
          <p:nvPr>
            <p:ph type="dt" sz="half" idx="10"/>
          </p:nvPr>
        </p:nvSpPr>
        <p:spPr/>
        <p:txBody>
          <a:bodyPr/>
          <a:lstStyle/>
          <a:p>
            <a:fld id="{53CFC4AA-7FD7-4220-9AAB-F4A90860B3CB}" type="datetimeFigureOut">
              <a:rPr lang="en-US" smtClean="0"/>
              <a:pPr/>
              <a:t>6/2/2022</a:t>
            </a:fld>
            <a:endParaRPr lang="en-US"/>
          </a:p>
        </p:txBody>
      </p:sp>
      <p:sp>
        <p:nvSpPr>
          <p:cNvPr id="6" name="Footer Placeholder 5">
            <a:extLst>
              <a:ext uri="{FF2B5EF4-FFF2-40B4-BE49-F238E27FC236}">
                <a16:creationId xmlns:a16="http://schemas.microsoft.com/office/drawing/2014/main" xmlns="" id="{C3114903-0829-4DAC-A60C-A4C77CE681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4A035571-6EC2-4791-B385-1170F160E09F}"/>
              </a:ext>
            </a:extLst>
          </p:cNvPr>
          <p:cNvSpPr>
            <a:spLocks noGrp="1"/>
          </p:cNvSpPr>
          <p:nvPr>
            <p:ph type="sldNum" sz="quarter" idx="12"/>
          </p:nvPr>
        </p:nvSpPr>
        <p:spPr/>
        <p:txBody>
          <a:bodyPr/>
          <a:lstStyle/>
          <a:p>
            <a:fld id="{5E44A460-5CBA-43EB-B35E-3DB24118B76D}" type="slidenum">
              <a:rPr lang="en-US" smtClean="0"/>
              <a:pPr/>
              <a:t>‹#›</a:t>
            </a:fld>
            <a:endParaRPr lang="en-US"/>
          </a:p>
        </p:txBody>
      </p:sp>
    </p:spTree>
    <p:extLst>
      <p:ext uri="{BB962C8B-B14F-4D97-AF65-F5344CB8AC3E}">
        <p14:creationId xmlns:p14="http://schemas.microsoft.com/office/powerpoint/2010/main" xmlns="" val="27155437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8B06D1F-9704-4F45-AD9B-84A9365A7B8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A549F0F0-EE1C-4202-AF84-ADD1C838CCB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CCE693B4-87AC-4C3A-AC1B-66AE8F16568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9ECE071F-90F2-4FB4-879D-6125EA9B09D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B12716CA-6EAA-47C3-A68E-8E13C5FCBC8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C1FA0719-E6B8-4F64-A0D5-9F7F53E2D992}"/>
              </a:ext>
            </a:extLst>
          </p:cNvPr>
          <p:cNvSpPr>
            <a:spLocks noGrp="1"/>
          </p:cNvSpPr>
          <p:nvPr>
            <p:ph type="dt" sz="half" idx="10"/>
          </p:nvPr>
        </p:nvSpPr>
        <p:spPr/>
        <p:txBody>
          <a:bodyPr/>
          <a:lstStyle/>
          <a:p>
            <a:fld id="{53CFC4AA-7FD7-4220-9AAB-F4A90860B3CB}" type="datetimeFigureOut">
              <a:rPr lang="en-US" smtClean="0"/>
              <a:pPr/>
              <a:t>6/2/2022</a:t>
            </a:fld>
            <a:endParaRPr lang="en-US"/>
          </a:p>
        </p:txBody>
      </p:sp>
      <p:sp>
        <p:nvSpPr>
          <p:cNvPr id="8" name="Footer Placeholder 7">
            <a:extLst>
              <a:ext uri="{FF2B5EF4-FFF2-40B4-BE49-F238E27FC236}">
                <a16:creationId xmlns:a16="http://schemas.microsoft.com/office/drawing/2014/main" xmlns="" id="{4B70BD29-FAF2-4424-B877-D379CCD94B0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0441B80E-C237-4450-A032-09ACD03BFFFE}"/>
              </a:ext>
            </a:extLst>
          </p:cNvPr>
          <p:cNvSpPr>
            <a:spLocks noGrp="1"/>
          </p:cNvSpPr>
          <p:nvPr>
            <p:ph type="sldNum" sz="quarter" idx="12"/>
          </p:nvPr>
        </p:nvSpPr>
        <p:spPr/>
        <p:txBody>
          <a:bodyPr/>
          <a:lstStyle/>
          <a:p>
            <a:fld id="{5E44A460-5CBA-43EB-B35E-3DB24118B76D}" type="slidenum">
              <a:rPr lang="en-US" smtClean="0"/>
              <a:pPr/>
              <a:t>‹#›</a:t>
            </a:fld>
            <a:endParaRPr lang="en-US"/>
          </a:p>
        </p:txBody>
      </p:sp>
    </p:spTree>
    <p:extLst>
      <p:ext uri="{BB962C8B-B14F-4D97-AF65-F5344CB8AC3E}">
        <p14:creationId xmlns:p14="http://schemas.microsoft.com/office/powerpoint/2010/main" xmlns="" val="26885058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0B7328F-7F28-4782-A3D9-30361877F3B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A82197F0-5988-460C-8147-B0368837C3AC}"/>
              </a:ext>
            </a:extLst>
          </p:cNvPr>
          <p:cNvSpPr>
            <a:spLocks noGrp="1"/>
          </p:cNvSpPr>
          <p:nvPr>
            <p:ph type="dt" sz="half" idx="10"/>
          </p:nvPr>
        </p:nvSpPr>
        <p:spPr/>
        <p:txBody>
          <a:bodyPr/>
          <a:lstStyle/>
          <a:p>
            <a:fld id="{53CFC4AA-7FD7-4220-9AAB-F4A90860B3CB}" type="datetimeFigureOut">
              <a:rPr lang="en-US" smtClean="0"/>
              <a:pPr/>
              <a:t>6/2/2022</a:t>
            </a:fld>
            <a:endParaRPr lang="en-US"/>
          </a:p>
        </p:txBody>
      </p:sp>
      <p:sp>
        <p:nvSpPr>
          <p:cNvPr id="4" name="Footer Placeholder 3">
            <a:extLst>
              <a:ext uri="{FF2B5EF4-FFF2-40B4-BE49-F238E27FC236}">
                <a16:creationId xmlns:a16="http://schemas.microsoft.com/office/drawing/2014/main" xmlns="" id="{172A6764-47CC-451C-BDF5-46BBE3D46AF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790390AC-5AD1-45DE-AAE6-DE7FBE4C6819}"/>
              </a:ext>
            </a:extLst>
          </p:cNvPr>
          <p:cNvSpPr>
            <a:spLocks noGrp="1"/>
          </p:cNvSpPr>
          <p:nvPr>
            <p:ph type="sldNum" sz="quarter" idx="12"/>
          </p:nvPr>
        </p:nvSpPr>
        <p:spPr/>
        <p:txBody>
          <a:bodyPr/>
          <a:lstStyle/>
          <a:p>
            <a:fld id="{5E44A460-5CBA-43EB-B35E-3DB24118B76D}" type="slidenum">
              <a:rPr lang="en-US" smtClean="0"/>
              <a:pPr/>
              <a:t>‹#›</a:t>
            </a:fld>
            <a:endParaRPr lang="en-US"/>
          </a:p>
        </p:txBody>
      </p:sp>
    </p:spTree>
    <p:extLst>
      <p:ext uri="{BB962C8B-B14F-4D97-AF65-F5344CB8AC3E}">
        <p14:creationId xmlns:p14="http://schemas.microsoft.com/office/powerpoint/2010/main" xmlns="" val="19515620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A4540E12-6A4D-468D-9A25-8C3555A0100F}"/>
              </a:ext>
            </a:extLst>
          </p:cNvPr>
          <p:cNvSpPr>
            <a:spLocks noGrp="1"/>
          </p:cNvSpPr>
          <p:nvPr>
            <p:ph type="dt" sz="half" idx="10"/>
          </p:nvPr>
        </p:nvSpPr>
        <p:spPr/>
        <p:txBody>
          <a:bodyPr/>
          <a:lstStyle/>
          <a:p>
            <a:fld id="{53CFC4AA-7FD7-4220-9AAB-F4A90860B3CB}" type="datetimeFigureOut">
              <a:rPr lang="en-US" smtClean="0"/>
              <a:pPr/>
              <a:t>6/2/2022</a:t>
            </a:fld>
            <a:endParaRPr lang="en-US"/>
          </a:p>
        </p:txBody>
      </p:sp>
      <p:sp>
        <p:nvSpPr>
          <p:cNvPr id="3" name="Footer Placeholder 2">
            <a:extLst>
              <a:ext uri="{FF2B5EF4-FFF2-40B4-BE49-F238E27FC236}">
                <a16:creationId xmlns:a16="http://schemas.microsoft.com/office/drawing/2014/main" xmlns="" id="{C6A3DFFD-F865-4623-8415-00E5EA6D33B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655CA479-3554-4652-B1F1-CF467B77089A}"/>
              </a:ext>
            </a:extLst>
          </p:cNvPr>
          <p:cNvSpPr>
            <a:spLocks noGrp="1"/>
          </p:cNvSpPr>
          <p:nvPr>
            <p:ph type="sldNum" sz="quarter" idx="12"/>
          </p:nvPr>
        </p:nvSpPr>
        <p:spPr/>
        <p:txBody>
          <a:bodyPr/>
          <a:lstStyle/>
          <a:p>
            <a:fld id="{5E44A460-5CBA-43EB-B35E-3DB24118B76D}" type="slidenum">
              <a:rPr lang="en-US" smtClean="0"/>
              <a:pPr/>
              <a:t>‹#›</a:t>
            </a:fld>
            <a:endParaRPr lang="en-US"/>
          </a:p>
        </p:txBody>
      </p:sp>
    </p:spTree>
    <p:extLst>
      <p:ext uri="{BB962C8B-B14F-4D97-AF65-F5344CB8AC3E}">
        <p14:creationId xmlns:p14="http://schemas.microsoft.com/office/powerpoint/2010/main" xmlns="" val="18760643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EF0EF47-D682-4AB7-93B8-14422AF8EFF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31EC924F-AC6F-4C72-BF5F-B107894FA0C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B79DA581-70B5-47D2-8AF1-B026D2E4D7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6BC7E8C0-F71B-4F47-8F35-93F643A2B700}"/>
              </a:ext>
            </a:extLst>
          </p:cNvPr>
          <p:cNvSpPr>
            <a:spLocks noGrp="1"/>
          </p:cNvSpPr>
          <p:nvPr>
            <p:ph type="dt" sz="half" idx="10"/>
          </p:nvPr>
        </p:nvSpPr>
        <p:spPr/>
        <p:txBody>
          <a:bodyPr/>
          <a:lstStyle/>
          <a:p>
            <a:fld id="{53CFC4AA-7FD7-4220-9AAB-F4A90860B3CB}" type="datetimeFigureOut">
              <a:rPr lang="en-US" smtClean="0"/>
              <a:pPr/>
              <a:t>6/2/2022</a:t>
            </a:fld>
            <a:endParaRPr lang="en-US"/>
          </a:p>
        </p:txBody>
      </p:sp>
      <p:sp>
        <p:nvSpPr>
          <p:cNvPr id="6" name="Footer Placeholder 5">
            <a:extLst>
              <a:ext uri="{FF2B5EF4-FFF2-40B4-BE49-F238E27FC236}">
                <a16:creationId xmlns:a16="http://schemas.microsoft.com/office/drawing/2014/main" xmlns="" id="{2FBF160C-DC65-4661-8FAD-D309BB3968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A4B726A2-6958-490B-9F94-AD5DF0D04380}"/>
              </a:ext>
            </a:extLst>
          </p:cNvPr>
          <p:cNvSpPr>
            <a:spLocks noGrp="1"/>
          </p:cNvSpPr>
          <p:nvPr>
            <p:ph type="sldNum" sz="quarter" idx="12"/>
          </p:nvPr>
        </p:nvSpPr>
        <p:spPr/>
        <p:txBody>
          <a:bodyPr/>
          <a:lstStyle/>
          <a:p>
            <a:fld id="{5E44A460-5CBA-43EB-B35E-3DB24118B76D}" type="slidenum">
              <a:rPr lang="en-US" smtClean="0"/>
              <a:pPr/>
              <a:t>‹#›</a:t>
            </a:fld>
            <a:endParaRPr lang="en-US"/>
          </a:p>
        </p:txBody>
      </p:sp>
    </p:spTree>
    <p:extLst>
      <p:ext uri="{BB962C8B-B14F-4D97-AF65-F5344CB8AC3E}">
        <p14:creationId xmlns:p14="http://schemas.microsoft.com/office/powerpoint/2010/main" xmlns="" val="28704884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F0DA8ED-93DD-493B-8841-8E39E710CF7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4C8452F7-231B-4703-875E-ABB1255A6D5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3CA1D21A-0187-447F-A835-D6D23CB269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F77FCD19-95ED-4982-ADFB-3FB372E75D5F}"/>
              </a:ext>
            </a:extLst>
          </p:cNvPr>
          <p:cNvSpPr>
            <a:spLocks noGrp="1"/>
          </p:cNvSpPr>
          <p:nvPr>
            <p:ph type="dt" sz="half" idx="10"/>
          </p:nvPr>
        </p:nvSpPr>
        <p:spPr/>
        <p:txBody>
          <a:bodyPr/>
          <a:lstStyle/>
          <a:p>
            <a:fld id="{53CFC4AA-7FD7-4220-9AAB-F4A90860B3CB}" type="datetimeFigureOut">
              <a:rPr lang="en-US" smtClean="0"/>
              <a:pPr/>
              <a:t>6/2/2022</a:t>
            </a:fld>
            <a:endParaRPr lang="en-US"/>
          </a:p>
        </p:txBody>
      </p:sp>
      <p:sp>
        <p:nvSpPr>
          <p:cNvPr id="6" name="Footer Placeholder 5">
            <a:extLst>
              <a:ext uri="{FF2B5EF4-FFF2-40B4-BE49-F238E27FC236}">
                <a16:creationId xmlns:a16="http://schemas.microsoft.com/office/drawing/2014/main" xmlns="" id="{94FF4448-6E60-4128-821B-03D974F050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A13795CA-FD3F-4DDD-9E5D-D5181C766ABF}"/>
              </a:ext>
            </a:extLst>
          </p:cNvPr>
          <p:cNvSpPr>
            <a:spLocks noGrp="1"/>
          </p:cNvSpPr>
          <p:nvPr>
            <p:ph type="sldNum" sz="quarter" idx="12"/>
          </p:nvPr>
        </p:nvSpPr>
        <p:spPr/>
        <p:txBody>
          <a:bodyPr/>
          <a:lstStyle/>
          <a:p>
            <a:fld id="{5E44A460-5CBA-43EB-B35E-3DB24118B76D}" type="slidenum">
              <a:rPr lang="en-US" smtClean="0"/>
              <a:pPr/>
              <a:t>‹#›</a:t>
            </a:fld>
            <a:endParaRPr lang="en-US"/>
          </a:p>
        </p:txBody>
      </p:sp>
    </p:spTree>
    <p:extLst>
      <p:ext uri="{BB962C8B-B14F-4D97-AF65-F5344CB8AC3E}">
        <p14:creationId xmlns:p14="http://schemas.microsoft.com/office/powerpoint/2010/main" xmlns="" val="23094810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662F8773-38D4-4AB6-9F35-228E914DA4C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77AF1291-7DB2-42BD-96B1-5F389F1558C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5761596-C6B6-4C2A-8A6C-8A08EC718D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CFC4AA-7FD7-4220-9AAB-F4A90860B3CB}" type="datetimeFigureOut">
              <a:rPr lang="en-US" smtClean="0"/>
              <a:pPr/>
              <a:t>6/2/2022</a:t>
            </a:fld>
            <a:endParaRPr lang="en-US"/>
          </a:p>
        </p:txBody>
      </p:sp>
      <p:sp>
        <p:nvSpPr>
          <p:cNvPr id="5" name="Footer Placeholder 4">
            <a:extLst>
              <a:ext uri="{FF2B5EF4-FFF2-40B4-BE49-F238E27FC236}">
                <a16:creationId xmlns:a16="http://schemas.microsoft.com/office/drawing/2014/main" xmlns="" id="{9710D15B-0FDB-4508-8EF1-D08D62596A8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BE577B03-A420-428E-BD34-1D3727CE04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44A460-5CBA-43EB-B35E-3DB24118B76D}" type="slidenum">
              <a:rPr lang="en-US" smtClean="0"/>
              <a:pPr/>
              <a:t>‹#›</a:t>
            </a:fld>
            <a:endParaRPr lang="en-US"/>
          </a:p>
        </p:txBody>
      </p:sp>
    </p:spTree>
    <p:extLst>
      <p:ext uri="{BB962C8B-B14F-4D97-AF65-F5344CB8AC3E}">
        <p14:creationId xmlns:p14="http://schemas.microsoft.com/office/powerpoint/2010/main" xmlns="" val="3980336909"/>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8.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8.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6.png"/><Relationship Id="rId7" Type="http://schemas.openxmlformats.org/officeDocument/2006/relationships/image" Target="../media/image18.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hyperlink" Target="https://www.thelancet.com/journals/lanplh/article/PIIS2542-5196(19)30170-6/fulltext" TargetMode="External"/><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20.jpeg"/></Relationships>
</file>

<file path=ppt/slides/_rels/slide15.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6.png"/><Relationship Id="rId7" Type="http://schemas.openxmlformats.org/officeDocument/2006/relationships/image" Target="../media/image22.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8.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26.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8.png"/><Relationship Id="rId4" Type="http://schemas.openxmlformats.org/officeDocument/2006/relationships/image" Target="../media/image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29.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8.png"/><Relationship Id="rId4" Type="http://schemas.openxmlformats.org/officeDocument/2006/relationships/image" Target="../media/image7.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29.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8.png"/><Relationship Id="rId4" Type="http://schemas.openxmlformats.org/officeDocument/2006/relationships/image" Target="../media/image7.png"/></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6.png"/><Relationship Id="rId7" Type="http://schemas.openxmlformats.org/officeDocument/2006/relationships/diagramLayout" Target="../diagrams/layout1.xm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diagramData" Target="../diagrams/data1.xml"/><Relationship Id="rId5" Type="http://schemas.openxmlformats.org/officeDocument/2006/relationships/image" Target="../media/image8.png"/><Relationship Id="rId10" Type="http://schemas.microsoft.com/office/2007/relationships/diagramDrawing" Target="../diagrams/drawing1.xml"/><Relationship Id="rId4" Type="http://schemas.openxmlformats.org/officeDocument/2006/relationships/image" Target="../media/image7.png"/><Relationship Id="rId9" Type="http://schemas.openxmlformats.org/officeDocument/2006/relationships/diagramColors" Target="../diagrams/colors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image" Target="../media/image6.png"/><Relationship Id="rId7" Type="http://schemas.openxmlformats.org/officeDocument/2006/relationships/diagramLayout" Target="../diagrams/layout2.xm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diagramData" Target="../diagrams/data2.xml"/><Relationship Id="rId5" Type="http://schemas.openxmlformats.org/officeDocument/2006/relationships/image" Target="../media/image8.png"/><Relationship Id="rId10" Type="http://schemas.microsoft.com/office/2007/relationships/diagramDrawing" Target="../diagrams/drawing2.xml"/><Relationship Id="rId4" Type="http://schemas.openxmlformats.org/officeDocument/2006/relationships/image" Target="../media/image7.png"/><Relationship Id="rId9" Type="http://schemas.openxmlformats.org/officeDocument/2006/relationships/diagramColors" Target="../diagrams/colors2.xml"/></Relationships>
</file>

<file path=ppt/slides/_rels/slide41.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openxmlformats.org/officeDocument/2006/relationships/image" Target="../media/image6.png"/><Relationship Id="rId7" Type="http://schemas.openxmlformats.org/officeDocument/2006/relationships/diagramLayout" Target="../diagrams/layout3.xm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diagramData" Target="../diagrams/data3.xml"/><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diagramColors" Target="../diagrams/colors3.xml"/></Relationships>
</file>

<file path=ppt/slides/_rels/slide42.xml.rels><?xml version="1.0" encoding="UTF-8" standalone="yes"?>
<Relationships xmlns="http://schemas.openxmlformats.org/package/2006/relationships"><Relationship Id="rId8" Type="http://schemas.openxmlformats.org/officeDocument/2006/relationships/diagramQuickStyle" Target="../diagrams/quickStyle4.xml"/><Relationship Id="rId3" Type="http://schemas.openxmlformats.org/officeDocument/2006/relationships/image" Target="../media/image6.png"/><Relationship Id="rId7" Type="http://schemas.openxmlformats.org/officeDocument/2006/relationships/diagramLayout" Target="../diagrams/layout4.xm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diagramData" Target="../diagrams/data4.xml"/><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diagramColors" Target="../diagrams/colors4.xml"/></Relationships>
</file>

<file path=ppt/slides/_rels/slide43.xml.rels><?xml version="1.0" encoding="UTF-8" standalone="yes"?>
<Relationships xmlns="http://schemas.openxmlformats.org/package/2006/relationships"><Relationship Id="rId8" Type="http://schemas.openxmlformats.org/officeDocument/2006/relationships/diagramQuickStyle" Target="../diagrams/quickStyle5.xml"/><Relationship Id="rId3" Type="http://schemas.openxmlformats.org/officeDocument/2006/relationships/image" Target="../media/image6.png"/><Relationship Id="rId7" Type="http://schemas.openxmlformats.org/officeDocument/2006/relationships/diagramLayout" Target="../diagrams/layout5.xm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diagramData" Target="../diagrams/data5.xml"/><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diagramColors" Target="../diagrams/colors5.xml"/></Relationships>
</file>

<file path=ppt/slides/_rels/slide44.xml.rels><?xml version="1.0" encoding="UTF-8" standalone="yes"?>
<Relationships xmlns="http://schemas.openxmlformats.org/package/2006/relationships"><Relationship Id="rId8" Type="http://schemas.openxmlformats.org/officeDocument/2006/relationships/diagramQuickStyle" Target="../diagrams/quickStyle6.xml"/><Relationship Id="rId3" Type="http://schemas.openxmlformats.org/officeDocument/2006/relationships/image" Target="../media/image6.png"/><Relationship Id="rId7" Type="http://schemas.openxmlformats.org/officeDocument/2006/relationships/diagramLayout" Target="../diagrams/layout6.xm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diagramData" Target="../diagrams/data6.xml"/><Relationship Id="rId5" Type="http://schemas.openxmlformats.org/officeDocument/2006/relationships/image" Target="../media/image8.png"/><Relationship Id="rId10" Type="http://schemas.microsoft.com/office/2007/relationships/diagramDrawing" Target="../diagrams/drawing3.xml"/><Relationship Id="rId4" Type="http://schemas.openxmlformats.org/officeDocument/2006/relationships/image" Target="../media/image7.png"/><Relationship Id="rId9" Type="http://schemas.openxmlformats.org/officeDocument/2006/relationships/diagramColors" Target="../diagrams/colors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8" Type="http://schemas.openxmlformats.org/officeDocument/2006/relationships/image" Target="../media/image33.jpeg"/><Relationship Id="rId13" Type="http://schemas.openxmlformats.org/officeDocument/2006/relationships/image" Target="../media/image38.jpeg"/><Relationship Id="rId3" Type="http://schemas.openxmlformats.org/officeDocument/2006/relationships/image" Target="../media/image6.png"/><Relationship Id="rId7" Type="http://schemas.openxmlformats.org/officeDocument/2006/relationships/image" Target="../media/image32.jpeg"/><Relationship Id="rId12" Type="http://schemas.openxmlformats.org/officeDocument/2006/relationships/image" Target="../media/image37.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31.jpeg"/><Relationship Id="rId11" Type="http://schemas.openxmlformats.org/officeDocument/2006/relationships/image" Target="../media/image36.jpeg"/><Relationship Id="rId5" Type="http://schemas.openxmlformats.org/officeDocument/2006/relationships/image" Target="../media/image8.png"/><Relationship Id="rId15" Type="http://schemas.openxmlformats.org/officeDocument/2006/relationships/image" Target="../media/image39.jpeg"/><Relationship Id="rId10" Type="http://schemas.openxmlformats.org/officeDocument/2006/relationships/image" Target="../media/image35.jpeg"/><Relationship Id="rId4" Type="http://schemas.openxmlformats.org/officeDocument/2006/relationships/image" Target="../media/image7.png"/><Relationship Id="rId9" Type="http://schemas.openxmlformats.org/officeDocument/2006/relationships/image" Target="../media/image34.jpeg"/><Relationship Id="rId14" Type="http://schemas.openxmlformats.org/officeDocument/2006/relationships/image" Target="../media/image28.jpeg"/></Relationships>
</file>

<file path=ppt/slides/_rels/slide49.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image" Target="../media/image6.png"/><Relationship Id="rId7" Type="http://schemas.openxmlformats.org/officeDocument/2006/relationships/image" Target="../media/image41.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40.jpe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1.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8.png"/><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image" Target="../media/image6.png"/><Relationship Id="rId7" Type="http://schemas.openxmlformats.org/officeDocument/2006/relationships/image" Target="../media/image44.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43.jpeg"/><Relationship Id="rId5" Type="http://schemas.openxmlformats.org/officeDocument/2006/relationships/image" Target="../media/image8.png"/><Relationship Id="rId4" Type="http://schemas.openxmlformats.org/officeDocument/2006/relationships/image" Target="../media/image7.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8" Type="http://schemas.openxmlformats.org/officeDocument/2006/relationships/image" Target="../media/image48.jpeg"/><Relationship Id="rId3" Type="http://schemas.openxmlformats.org/officeDocument/2006/relationships/image" Target="../media/image6.png"/><Relationship Id="rId7" Type="http://schemas.openxmlformats.org/officeDocument/2006/relationships/image" Target="../media/image47.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46.jpe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49.jpeg"/></Relationships>
</file>

<file path=ppt/slides/_rels/slide55.xml.rels><?xml version="1.0" encoding="UTF-8" standalone="yes"?>
<Relationships xmlns="http://schemas.openxmlformats.org/package/2006/relationships"><Relationship Id="rId2" Type="http://schemas.openxmlformats.org/officeDocument/2006/relationships/hyperlink" Target="http://au.int/sites/default/files/traties/3251-treaty-0052-road%20safety-charter.pdf"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www.who.int/mediacentre/factsheets/fs358/en/" TargetMode="External"/><Relationship Id="rId2" Type="http://schemas.openxmlformats.org/officeDocument/2006/relationships/hyperlink" Target="http://www.who.int/roadsafety/decade-of-action/plan-english.pdf"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50.jpeg"/><Relationship Id="rId5" Type="http://schemas.openxmlformats.org/officeDocument/2006/relationships/image" Target="../media/image8.png"/><Relationship Id="rId4" Type="http://schemas.openxmlformats.org/officeDocument/2006/relationships/image" Target="../media/image7.png"/></Relationships>
</file>

<file path=ppt/slides/_rels/slide5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51.jpe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14.gif"/><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2" name="Straight Connector 51">
            <a:extLst>
              <a:ext uri="{FF2B5EF4-FFF2-40B4-BE49-F238E27FC236}">
                <a16:creationId xmlns:a16="http://schemas.microsoft.com/office/drawing/2014/main" xmlns="" id="{3A5DE1C6-C175-4A03-B40A-FA617D9EB17D}"/>
              </a:ext>
            </a:extLst>
          </p:cNvPr>
          <p:cNvCxnSpPr/>
          <p:nvPr/>
        </p:nvCxnSpPr>
        <p:spPr>
          <a:xfrm flipV="1">
            <a:off x="9557597" y="4699236"/>
            <a:ext cx="2651125" cy="19322"/>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2537364" y="3368987"/>
            <a:ext cx="9560855" cy="984884"/>
          </a:xfrm>
        </p:spPr>
        <p:txBody>
          <a:bodyPr>
            <a:noAutofit/>
          </a:bodyPr>
          <a:lstStyle/>
          <a:p>
            <a:r>
              <a:rPr lang="en-US" sz="3600" b="1" dirty="0">
                <a:solidFill>
                  <a:schemeClr val="accent2">
                    <a:lumMod val="50000"/>
                  </a:schemeClr>
                </a:solidFill>
                <a:latin typeface="Calibri" panose="020F0502020204030204" pitchFamily="34" charset="0"/>
              </a:rPr>
              <a:t>TRANSPORT SAFETY MANAGEMENT IN NIGERIA: Challenges and Possibilities</a:t>
            </a:r>
          </a:p>
        </p:txBody>
      </p:sp>
      <p:pic>
        <p:nvPicPr>
          <p:cNvPr id="4" name="Picture 3">
            <a:extLst>
              <a:ext uri="{FF2B5EF4-FFF2-40B4-BE49-F238E27FC236}">
                <a16:creationId xmlns:a16="http://schemas.microsoft.com/office/drawing/2014/main" xmlns="" id="{9ECAC7EC-9813-4B0E-AAC7-1F72D18B0005}"/>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28325" y="228599"/>
            <a:ext cx="1722690" cy="1542408"/>
          </a:xfrm>
          <a:prstGeom prst="rect">
            <a:avLst/>
          </a:prstGeom>
        </p:spPr>
      </p:pic>
      <p:pic>
        <p:nvPicPr>
          <p:cNvPr id="5" name="Picture 4" descr="GHF">
            <a:extLst>
              <a:ext uri="{FF2B5EF4-FFF2-40B4-BE49-F238E27FC236}">
                <a16:creationId xmlns:a16="http://schemas.microsoft.com/office/drawing/2014/main" xmlns="" id="{E8C39C5F-42D4-46E4-B39E-6329091A898E}"/>
              </a:ext>
            </a:extLst>
          </p:cNvPr>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034952" y="243084"/>
            <a:ext cx="1898794" cy="1527923"/>
          </a:xfrm>
          <a:prstGeom prst="rect">
            <a:avLst/>
          </a:prstGeom>
          <a:noFill/>
          <a:ln>
            <a:noFill/>
          </a:ln>
        </p:spPr>
      </p:pic>
      <p:pic>
        <p:nvPicPr>
          <p:cNvPr id="6" name="Picture 5" descr="10 monster traffic jams from around the world - BBC News">
            <a:extLst>
              <a:ext uri="{FF2B5EF4-FFF2-40B4-BE49-F238E27FC236}">
                <a16:creationId xmlns:a16="http://schemas.microsoft.com/office/drawing/2014/main" xmlns="" id="{CAE0AAE6-D7C0-4BD7-AFBB-A528757534C2}"/>
              </a:ext>
            </a:extLst>
          </p:cNvPr>
          <p:cNvPicPr/>
          <p:nvPr/>
        </p:nvPicPr>
        <p:blipFill>
          <a:blip r:embed="rId4">
            <a:extLst>
              <a:ext uri="{28A0092B-C50C-407E-A947-70E740481C1C}">
                <a14:useLocalDpi xmlns:a14="http://schemas.microsoft.com/office/drawing/2010/main" xmlns="" val="0"/>
              </a:ext>
            </a:extLst>
          </a:blip>
          <a:srcRect/>
          <a:stretch>
            <a:fillRect/>
          </a:stretch>
        </p:blipFill>
        <p:spPr bwMode="auto">
          <a:xfrm>
            <a:off x="6533027" y="1347522"/>
            <a:ext cx="3407602" cy="1876207"/>
          </a:xfrm>
          <a:prstGeom prst="rect">
            <a:avLst/>
          </a:prstGeom>
          <a:noFill/>
          <a:ln>
            <a:noFill/>
          </a:ln>
        </p:spPr>
      </p:pic>
      <p:pic>
        <p:nvPicPr>
          <p:cNvPr id="7" name="Picture 6" descr="The importance of road signal boards in road safety">
            <a:extLst>
              <a:ext uri="{FF2B5EF4-FFF2-40B4-BE49-F238E27FC236}">
                <a16:creationId xmlns:a16="http://schemas.microsoft.com/office/drawing/2014/main" xmlns="" id="{992DA2C4-A8D5-4E93-9A39-5592436C606C}"/>
              </a:ext>
            </a:extLst>
          </p:cNvPr>
          <p:cNvPicPr/>
          <p:nvPr/>
        </p:nvPicPr>
        <p:blipFill>
          <a:blip r:embed="rId5">
            <a:extLst>
              <a:ext uri="{28A0092B-C50C-407E-A947-70E740481C1C}">
                <a14:useLocalDpi xmlns:a14="http://schemas.microsoft.com/office/drawing/2010/main" xmlns="" val="0"/>
              </a:ext>
            </a:extLst>
          </a:blip>
          <a:srcRect/>
          <a:stretch>
            <a:fillRect/>
          </a:stretch>
        </p:blipFill>
        <p:spPr bwMode="auto">
          <a:xfrm>
            <a:off x="2912500" y="1352103"/>
            <a:ext cx="3371072" cy="1876207"/>
          </a:xfrm>
          <a:prstGeom prst="rect">
            <a:avLst/>
          </a:prstGeom>
          <a:noFill/>
          <a:ln>
            <a:noFill/>
          </a:ln>
        </p:spPr>
      </p:pic>
      <p:sp>
        <p:nvSpPr>
          <p:cNvPr id="8" name="Rectangle 7">
            <a:extLst>
              <a:ext uri="{FF2B5EF4-FFF2-40B4-BE49-F238E27FC236}">
                <a16:creationId xmlns:a16="http://schemas.microsoft.com/office/drawing/2014/main" xmlns="" id="{6DE87206-B9F0-436C-838C-5215B7B892D6}"/>
              </a:ext>
            </a:extLst>
          </p:cNvPr>
          <p:cNvSpPr/>
          <p:nvPr/>
        </p:nvSpPr>
        <p:spPr>
          <a:xfrm>
            <a:off x="2151015" y="221960"/>
            <a:ext cx="7837047" cy="984885"/>
          </a:xfrm>
          <a:prstGeom prst="rect">
            <a:avLst/>
          </a:prstGeom>
        </p:spPr>
        <p:txBody>
          <a:bodyPr wrap="square">
            <a:spAutoFit/>
          </a:bodyPr>
          <a:lstStyle/>
          <a:p>
            <a:pPr algn="ctr"/>
            <a:r>
              <a:rPr lang="en-US" sz="3400" b="1" dirty="0">
                <a:solidFill>
                  <a:srgbClr val="0070C0"/>
                </a:solidFill>
                <a:latin typeface="Arial Black" panose="020B0A04020102020204" pitchFamily="34" charset="0"/>
              </a:rPr>
              <a:t>FEDERAL ROAD SAFETY CORPS </a:t>
            </a:r>
          </a:p>
          <a:p>
            <a:pPr algn="ctr"/>
            <a:r>
              <a:rPr lang="en-US" sz="2400" b="1" dirty="0">
                <a:solidFill>
                  <a:srgbClr val="0070C0"/>
                </a:solidFill>
                <a:latin typeface="Comic Sans MS" panose="030F0702030302020204" pitchFamily="66" charset="0"/>
              </a:rPr>
              <a:t>FRSC ACADEMY, UDI, ENUGU STATE</a:t>
            </a:r>
          </a:p>
        </p:txBody>
      </p:sp>
      <p:sp>
        <p:nvSpPr>
          <p:cNvPr id="11" name="Rectangle 10">
            <a:extLst>
              <a:ext uri="{FF2B5EF4-FFF2-40B4-BE49-F238E27FC236}">
                <a16:creationId xmlns:a16="http://schemas.microsoft.com/office/drawing/2014/main" xmlns="" id="{FA85CA2E-3D2F-4EA6-BBF9-A40B1F0FD0F2}"/>
              </a:ext>
            </a:extLst>
          </p:cNvPr>
          <p:cNvSpPr/>
          <p:nvPr/>
        </p:nvSpPr>
        <p:spPr>
          <a:xfrm>
            <a:off x="-15875" y="5041856"/>
            <a:ext cx="12192000" cy="179705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04850">
              <a:defRPr/>
            </a:pPr>
            <a:r>
              <a:rPr lang="en-US" dirty="0">
                <a:solidFill>
                  <a:srgbClr val="7030A0"/>
                </a:solidFill>
                <a:latin typeface="Comic Sans MS" panose="030F0702030302020204" pitchFamily="66" charset="0"/>
              </a:rPr>
              <a:t> </a:t>
            </a:r>
            <a:endParaRPr lang="en-US" b="1" dirty="0">
              <a:solidFill>
                <a:srgbClr val="CCFF33"/>
              </a:solidFill>
            </a:endParaRPr>
          </a:p>
        </p:txBody>
      </p:sp>
      <p:grpSp>
        <p:nvGrpSpPr>
          <p:cNvPr id="12" name="Group 17">
            <a:extLst>
              <a:ext uri="{FF2B5EF4-FFF2-40B4-BE49-F238E27FC236}">
                <a16:creationId xmlns:a16="http://schemas.microsoft.com/office/drawing/2014/main" xmlns="" id="{20C7FEDE-AC50-42B2-A5FA-19DC7F6E0A54}"/>
              </a:ext>
            </a:extLst>
          </p:cNvPr>
          <p:cNvGrpSpPr/>
          <p:nvPr/>
        </p:nvGrpSpPr>
        <p:grpSpPr bwMode="auto">
          <a:xfrm>
            <a:off x="-15875" y="6412158"/>
            <a:ext cx="12263438" cy="204787"/>
            <a:chOff x="120020" y="788856"/>
            <a:chExt cx="11597377" cy="165012"/>
          </a:xfrm>
        </p:grpSpPr>
        <p:sp>
          <p:nvSpPr>
            <p:cNvPr id="13" name="Rectangle 13">
              <a:extLst>
                <a:ext uri="{FF2B5EF4-FFF2-40B4-BE49-F238E27FC236}">
                  <a16:creationId xmlns:a16="http://schemas.microsoft.com/office/drawing/2014/main" xmlns="" id="{415AE4F3-BF16-4C6B-B8CD-871488986DC8}"/>
                </a:ext>
              </a:extLst>
            </p:cNvPr>
            <p:cNvSpPr/>
            <p:nvPr/>
          </p:nvSpPr>
          <p:spPr>
            <a:xfrm>
              <a:off x="120020" y="788856"/>
              <a:ext cx="624532"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1" fmla="*/ 0 w 624577"/>
                <a:gd name="connsiteY0-2" fmla="*/ 0 h 165012"/>
                <a:gd name="connsiteX1-3" fmla="*/ 624577 w 624577"/>
                <a:gd name="connsiteY1-4" fmla="*/ 0 h 165012"/>
                <a:gd name="connsiteX2-5" fmla="*/ 525517 w 624577"/>
                <a:gd name="connsiteY2-6" fmla="*/ 165012 h 165012"/>
                <a:gd name="connsiteX3-7" fmla="*/ 0 w 624577"/>
                <a:gd name="connsiteY3-8" fmla="*/ 165012 h 165012"/>
                <a:gd name="connsiteX4-9" fmla="*/ 0 w 624577"/>
                <a:gd name="connsiteY4-10" fmla="*/ 0 h 165012"/>
                <a:gd name="connsiteX0-11" fmla="*/ 91440 w 624577"/>
                <a:gd name="connsiteY0-12" fmla="*/ 0 h 165012"/>
                <a:gd name="connsiteX1-13" fmla="*/ 624577 w 624577"/>
                <a:gd name="connsiteY1-14" fmla="*/ 0 h 165012"/>
                <a:gd name="connsiteX2-15" fmla="*/ 525517 w 624577"/>
                <a:gd name="connsiteY2-16" fmla="*/ 165012 h 165012"/>
                <a:gd name="connsiteX3-17" fmla="*/ 0 w 624577"/>
                <a:gd name="connsiteY3-18" fmla="*/ 165012 h 165012"/>
                <a:gd name="connsiteX4-19" fmla="*/ 91440 w 624577"/>
                <a:gd name="connsiteY4-20" fmla="*/ 0 h 16501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4" name="Rectangle 13">
              <a:extLst>
                <a:ext uri="{FF2B5EF4-FFF2-40B4-BE49-F238E27FC236}">
                  <a16:creationId xmlns:a16="http://schemas.microsoft.com/office/drawing/2014/main" xmlns="" id="{E95B5606-5F3E-4904-9E76-1F406809AC2E}"/>
                </a:ext>
              </a:extLst>
            </p:cNvPr>
            <p:cNvSpPr/>
            <p:nvPr/>
          </p:nvSpPr>
          <p:spPr>
            <a:xfrm>
              <a:off x="851143" y="788856"/>
              <a:ext cx="624532"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1" fmla="*/ 0 w 624577"/>
                <a:gd name="connsiteY0-2" fmla="*/ 0 h 165012"/>
                <a:gd name="connsiteX1-3" fmla="*/ 624577 w 624577"/>
                <a:gd name="connsiteY1-4" fmla="*/ 0 h 165012"/>
                <a:gd name="connsiteX2-5" fmla="*/ 525517 w 624577"/>
                <a:gd name="connsiteY2-6" fmla="*/ 165012 h 165012"/>
                <a:gd name="connsiteX3-7" fmla="*/ 0 w 624577"/>
                <a:gd name="connsiteY3-8" fmla="*/ 165012 h 165012"/>
                <a:gd name="connsiteX4-9" fmla="*/ 0 w 624577"/>
                <a:gd name="connsiteY4-10" fmla="*/ 0 h 165012"/>
                <a:gd name="connsiteX0-11" fmla="*/ 91440 w 624577"/>
                <a:gd name="connsiteY0-12" fmla="*/ 0 h 165012"/>
                <a:gd name="connsiteX1-13" fmla="*/ 624577 w 624577"/>
                <a:gd name="connsiteY1-14" fmla="*/ 0 h 165012"/>
                <a:gd name="connsiteX2-15" fmla="*/ 525517 w 624577"/>
                <a:gd name="connsiteY2-16" fmla="*/ 165012 h 165012"/>
                <a:gd name="connsiteX3-17" fmla="*/ 0 w 624577"/>
                <a:gd name="connsiteY3-18" fmla="*/ 165012 h 165012"/>
                <a:gd name="connsiteX4-19" fmla="*/ 91440 w 624577"/>
                <a:gd name="connsiteY4-20" fmla="*/ 0 h 16501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5" name="Rectangle 13">
              <a:extLst>
                <a:ext uri="{FF2B5EF4-FFF2-40B4-BE49-F238E27FC236}">
                  <a16:creationId xmlns:a16="http://schemas.microsoft.com/office/drawing/2014/main" xmlns="" id="{B3129066-C23E-45D3-89D9-D5452B7738F0}"/>
                </a:ext>
              </a:extLst>
            </p:cNvPr>
            <p:cNvSpPr/>
            <p:nvPr/>
          </p:nvSpPr>
          <p:spPr>
            <a:xfrm>
              <a:off x="1583767" y="788856"/>
              <a:ext cx="624532"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1" fmla="*/ 0 w 624577"/>
                <a:gd name="connsiteY0-2" fmla="*/ 0 h 165012"/>
                <a:gd name="connsiteX1-3" fmla="*/ 624577 w 624577"/>
                <a:gd name="connsiteY1-4" fmla="*/ 0 h 165012"/>
                <a:gd name="connsiteX2-5" fmla="*/ 525517 w 624577"/>
                <a:gd name="connsiteY2-6" fmla="*/ 165012 h 165012"/>
                <a:gd name="connsiteX3-7" fmla="*/ 0 w 624577"/>
                <a:gd name="connsiteY3-8" fmla="*/ 165012 h 165012"/>
                <a:gd name="connsiteX4-9" fmla="*/ 0 w 624577"/>
                <a:gd name="connsiteY4-10" fmla="*/ 0 h 165012"/>
                <a:gd name="connsiteX0-11" fmla="*/ 91440 w 624577"/>
                <a:gd name="connsiteY0-12" fmla="*/ 0 h 165012"/>
                <a:gd name="connsiteX1-13" fmla="*/ 624577 w 624577"/>
                <a:gd name="connsiteY1-14" fmla="*/ 0 h 165012"/>
                <a:gd name="connsiteX2-15" fmla="*/ 525517 w 624577"/>
                <a:gd name="connsiteY2-16" fmla="*/ 165012 h 165012"/>
                <a:gd name="connsiteX3-17" fmla="*/ 0 w 624577"/>
                <a:gd name="connsiteY3-18" fmla="*/ 165012 h 165012"/>
                <a:gd name="connsiteX4-19" fmla="*/ 91440 w 624577"/>
                <a:gd name="connsiteY4-20" fmla="*/ 0 h 16501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6" name="Rectangle 13">
              <a:extLst>
                <a:ext uri="{FF2B5EF4-FFF2-40B4-BE49-F238E27FC236}">
                  <a16:creationId xmlns:a16="http://schemas.microsoft.com/office/drawing/2014/main" xmlns="" id="{E0F40D53-0FC9-4B75-AFE8-71B7FFEEC21E}"/>
                </a:ext>
              </a:extLst>
            </p:cNvPr>
            <p:cNvSpPr/>
            <p:nvPr/>
          </p:nvSpPr>
          <p:spPr>
            <a:xfrm>
              <a:off x="2314889" y="788856"/>
              <a:ext cx="624532"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1" fmla="*/ 0 w 624577"/>
                <a:gd name="connsiteY0-2" fmla="*/ 0 h 165012"/>
                <a:gd name="connsiteX1-3" fmla="*/ 624577 w 624577"/>
                <a:gd name="connsiteY1-4" fmla="*/ 0 h 165012"/>
                <a:gd name="connsiteX2-5" fmla="*/ 525517 w 624577"/>
                <a:gd name="connsiteY2-6" fmla="*/ 165012 h 165012"/>
                <a:gd name="connsiteX3-7" fmla="*/ 0 w 624577"/>
                <a:gd name="connsiteY3-8" fmla="*/ 165012 h 165012"/>
                <a:gd name="connsiteX4-9" fmla="*/ 0 w 624577"/>
                <a:gd name="connsiteY4-10" fmla="*/ 0 h 165012"/>
                <a:gd name="connsiteX0-11" fmla="*/ 91440 w 624577"/>
                <a:gd name="connsiteY0-12" fmla="*/ 0 h 165012"/>
                <a:gd name="connsiteX1-13" fmla="*/ 624577 w 624577"/>
                <a:gd name="connsiteY1-14" fmla="*/ 0 h 165012"/>
                <a:gd name="connsiteX2-15" fmla="*/ 525517 w 624577"/>
                <a:gd name="connsiteY2-16" fmla="*/ 165012 h 165012"/>
                <a:gd name="connsiteX3-17" fmla="*/ 0 w 624577"/>
                <a:gd name="connsiteY3-18" fmla="*/ 165012 h 165012"/>
                <a:gd name="connsiteX4-19" fmla="*/ 91440 w 624577"/>
                <a:gd name="connsiteY4-20" fmla="*/ 0 h 16501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7" name="Rectangle 13">
              <a:extLst>
                <a:ext uri="{FF2B5EF4-FFF2-40B4-BE49-F238E27FC236}">
                  <a16:creationId xmlns:a16="http://schemas.microsoft.com/office/drawing/2014/main" xmlns="" id="{60B90E2D-2BCA-46A9-AE20-CFCB607C9856}"/>
                </a:ext>
              </a:extLst>
            </p:cNvPr>
            <p:cNvSpPr/>
            <p:nvPr/>
          </p:nvSpPr>
          <p:spPr>
            <a:xfrm>
              <a:off x="3046012" y="788856"/>
              <a:ext cx="624532"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1" fmla="*/ 0 w 624577"/>
                <a:gd name="connsiteY0-2" fmla="*/ 0 h 165012"/>
                <a:gd name="connsiteX1-3" fmla="*/ 624577 w 624577"/>
                <a:gd name="connsiteY1-4" fmla="*/ 0 h 165012"/>
                <a:gd name="connsiteX2-5" fmla="*/ 525517 w 624577"/>
                <a:gd name="connsiteY2-6" fmla="*/ 165012 h 165012"/>
                <a:gd name="connsiteX3-7" fmla="*/ 0 w 624577"/>
                <a:gd name="connsiteY3-8" fmla="*/ 165012 h 165012"/>
                <a:gd name="connsiteX4-9" fmla="*/ 0 w 624577"/>
                <a:gd name="connsiteY4-10" fmla="*/ 0 h 165012"/>
                <a:gd name="connsiteX0-11" fmla="*/ 91440 w 624577"/>
                <a:gd name="connsiteY0-12" fmla="*/ 0 h 165012"/>
                <a:gd name="connsiteX1-13" fmla="*/ 624577 w 624577"/>
                <a:gd name="connsiteY1-14" fmla="*/ 0 h 165012"/>
                <a:gd name="connsiteX2-15" fmla="*/ 525517 w 624577"/>
                <a:gd name="connsiteY2-16" fmla="*/ 165012 h 165012"/>
                <a:gd name="connsiteX3-17" fmla="*/ 0 w 624577"/>
                <a:gd name="connsiteY3-18" fmla="*/ 165012 h 165012"/>
                <a:gd name="connsiteX4-19" fmla="*/ 91440 w 624577"/>
                <a:gd name="connsiteY4-20" fmla="*/ 0 h 16501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8" name="Rectangle 13">
              <a:extLst>
                <a:ext uri="{FF2B5EF4-FFF2-40B4-BE49-F238E27FC236}">
                  <a16:creationId xmlns:a16="http://schemas.microsoft.com/office/drawing/2014/main" xmlns="" id="{47F76E00-40CA-469C-86CF-99FFBEE08BB4}"/>
                </a:ext>
              </a:extLst>
            </p:cNvPr>
            <p:cNvSpPr/>
            <p:nvPr/>
          </p:nvSpPr>
          <p:spPr>
            <a:xfrm>
              <a:off x="3777134" y="788856"/>
              <a:ext cx="624532"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1" fmla="*/ 0 w 624577"/>
                <a:gd name="connsiteY0-2" fmla="*/ 0 h 165012"/>
                <a:gd name="connsiteX1-3" fmla="*/ 624577 w 624577"/>
                <a:gd name="connsiteY1-4" fmla="*/ 0 h 165012"/>
                <a:gd name="connsiteX2-5" fmla="*/ 525517 w 624577"/>
                <a:gd name="connsiteY2-6" fmla="*/ 165012 h 165012"/>
                <a:gd name="connsiteX3-7" fmla="*/ 0 w 624577"/>
                <a:gd name="connsiteY3-8" fmla="*/ 165012 h 165012"/>
                <a:gd name="connsiteX4-9" fmla="*/ 0 w 624577"/>
                <a:gd name="connsiteY4-10" fmla="*/ 0 h 165012"/>
                <a:gd name="connsiteX0-11" fmla="*/ 91440 w 624577"/>
                <a:gd name="connsiteY0-12" fmla="*/ 0 h 165012"/>
                <a:gd name="connsiteX1-13" fmla="*/ 624577 w 624577"/>
                <a:gd name="connsiteY1-14" fmla="*/ 0 h 165012"/>
                <a:gd name="connsiteX2-15" fmla="*/ 525517 w 624577"/>
                <a:gd name="connsiteY2-16" fmla="*/ 165012 h 165012"/>
                <a:gd name="connsiteX3-17" fmla="*/ 0 w 624577"/>
                <a:gd name="connsiteY3-18" fmla="*/ 165012 h 165012"/>
                <a:gd name="connsiteX4-19" fmla="*/ 91440 w 624577"/>
                <a:gd name="connsiteY4-20" fmla="*/ 0 h 16501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9" name="Rectangle 13">
              <a:extLst>
                <a:ext uri="{FF2B5EF4-FFF2-40B4-BE49-F238E27FC236}">
                  <a16:creationId xmlns:a16="http://schemas.microsoft.com/office/drawing/2014/main" xmlns="" id="{8AB9FC41-EE54-48A8-B42F-6E370A626E00}"/>
                </a:ext>
              </a:extLst>
            </p:cNvPr>
            <p:cNvSpPr/>
            <p:nvPr/>
          </p:nvSpPr>
          <p:spPr>
            <a:xfrm>
              <a:off x="4509758" y="788856"/>
              <a:ext cx="624532"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1" fmla="*/ 0 w 624577"/>
                <a:gd name="connsiteY0-2" fmla="*/ 0 h 165012"/>
                <a:gd name="connsiteX1-3" fmla="*/ 624577 w 624577"/>
                <a:gd name="connsiteY1-4" fmla="*/ 0 h 165012"/>
                <a:gd name="connsiteX2-5" fmla="*/ 525517 w 624577"/>
                <a:gd name="connsiteY2-6" fmla="*/ 165012 h 165012"/>
                <a:gd name="connsiteX3-7" fmla="*/ 0 w 624577"/>
                <a:gd name="connsiteY3-8" fmla="*/ 165012 h 165012"/>
                <a:gd name="connsiteX4-9" fmla="*/ 0 w 624577"/>
                <a:gd name="connsiteY4-10" fmla="*/ 0 h 165012"/>
                <a:gd name="connsiteX0-11" fmla="*/ 91440 w 624577"/>
                <a:gd name="connsiteY0-12" fmla="*/ 0 h 165012"/>
                <a:gd name="connsiteX1-13" fmla="*/ 624577 w 624577"/>
                <a:gd name="connsiteY1-14" fmla="*/ 0 h 165012"/>
                <a:gd name="connsiteX2-15" fmla="*/ 525517 w 624577"/>
                <a:gd name="connsiteY2-16" fmla="*/ 165012 h 165012"/>
                <a:gd name="connsiteX3-17" fmla="*/ 0 w 624577"/>
                <a:gd name="connsiteY3-18" fmla="*/ 165012 h 165012"/>
                <a:gd name="connsiteX4-19" fmla="*/ 91440 w 624577"/>
                <a:gd name="connsiteY4-20" fmla="*/ 0 h 16501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0" name="Rectangle 13">
              <a:extLst>
                <a:ext uri="{FF2B5EF4-FFF2-40B4-BE49-F238E27FC236}">
                  <a16:creationId xmlns:a16="http://schemas.microsoft.com/office/drawing/2014/main" xmlns="" id="{8AC7EB9F-F1D1-4E82-8F8D-963BE4104B78}"/>
                </a:ext>
              </a:extLst>
            </p:cNvPr>
            <p:cNvSpPr/>
            <p:nvPr/>
          </p:nvSpPr>
          <p:spPr>
            <a:xfrm>
              <a:off x="5240881" y="788856"/>
              <a:ext cx="624532"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1" fmla="*/ 0 w 624577"/>
                <a:gd name="connsiteY0-2" fmla="*/ 0 h 165012"/>
                <a:gd name="connsiteX1-3" fmla="*/ 624577 w 624577"/>
                <a:gd name="connsiteY1-4" fmla="*/ 0 h 165012"/>
                <a:gd name="connsiteX2-5" fmla="*/ 525517 w 624577"/>
                <a:gd name="connsiteY2-6" fmla="*/ 165012 h 165012"/>
                <a:gd name="connsiteX3-7" fmla="*/ 0 w 624577"/>
                <a:gd name="connsiteY3-8" fmla="*/ 165012 h 165012"/>
                <a:gd name="connsiteX4-9" fmla="*/ 0 w 624577"/>
                <a:gd name="connsiteY4-10" fmla="*/ 0 h 165012"/>
                <a:gd name="connsiteX0-11" fmla="*/ 91440 w 624577"/>
                <a:gd name="connsiteY0-12" fmla="*/ 0 h 165012"/>
                <a:gd name="connsiteX1-13" fmla="*/ 624577 w 624577"/>
                <a:gd name="connsiteY1-14" fmla="*/ 0 h 165012"/>
                <a:gd name="connsiteX2-15" fmla="*/ 525517 w 624577"/>
                <a:gd name="connsiteY2-16" fmla="*/ 165012 h 165012"/>
                <a:gd name="connsiteX3-17" fmla="*/ 0 w 624577"/>
                <a:gd name="connsiteY3-18" fmla="*/ 165012 h 165012"/>
                <a:gd name="connsiteX4-19" fmla="*/ 91440 w 624577"/>
                <a:gd name="connsiteY4-20" fmla="*/ 0 h 16501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1" name="Rectangle 13">
              <a:extLst>
                <a:ext uri="{FF2B5EF4-FFF2-40B4-BE49-F238E27FC236}">
                  <a16:creationId xmlns:a16="http://schemas.microsoft.com/office/drawing/2014/main" xmlns="" id="{B7A6816D-81F0-48CD-B1E2-4E05B138F33C}"/>
                </a:ext>
              </a:extLst>
            </p:cNvPr>
            <p:cNvSpPr/>
            <p:nvPr/>
          </p:nvSpPr>
          <p:spPr>
            <a:xfrm>
              <a:off x="5972004" y="788856"/>
              <a:ext cx="624532"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1" fmla="*/ 0 w 624577"/>
                <a:gd name="connsiteY0-2" fmla="*/ 0 h 165012"/>
                <a:gd name="connsiteX1-3" fmla="*/ 624577 w 624577"/>
                <a:gd name="connsiteY1-4" fmla="*/ 0 h 165012"/>
                <a:gd name="connsiteX2-5" fmla="*/ 525517 w 624577"/>
                <a:gd name="connsiteY2-6" fmla="*/ 165012 h 165012"/>
                <a:gd name="connsiteX3-7" fmla="*/ 0 w 624577"/>
                <a:gd name="connsiteY3-8" fmla="*/ 165012 h 165012"/>
                <a:gd name="connsiteX4-9" fmla="*/ 0 w 624577"/>
                <a:gd name="connsiteY4-10" fmla="*/ 0 h 165012"/>
                <a:gd name="connsiteX0-11" fmla="*/ 91440 w 624577"/>
                <a:gd name="connsiteY0-12" fmla="*/ 0 h 165012"/>
                <a:gd name="connsiteX1-13" fmla="*/ 624577 w 624577"/>
                <a:gd name="connsiteY1-14" fmla="*/ 0 h 165012"/>
                <a:gd name="connsiteX2-15" fmla="*/ 525517 w 624577"/>
                <a:gd name="connsiteY2-16" fmla="*/ 165012 h 165012"/>
                <a:gd name="connsiteX3-17" fmla="*/ 0 w 624577"/>
                <a:gd name="connsiteY3-18" fmla="*/ 165012 h 165012"/>
                <a:gd name="connsiteX4-19" fmla="*/ 91440 w 624577"/>
                <a:gd name="connsiteY4-20" fmla="*/ 0 h 16501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2" name="Rectangle 13">
              <a:extLst>
                <a:ext uri="{FF2B5EF4-FFF2-40B4-BE49-F238E27FC236}">
                  <a16:creationId xmlns:a16="http://schemas.microsoft.com/office/drawing/2014/main" xmlns="" id="{3ABCD71F-37A3-420D-B882-A42B9767ED68}"/>
                </a:ext>
              </a:extLst>
            </p:cNvPr>
            <p:cNvSpPr/>
            <p:nvPr/>
          </p:nvSpPr>
          <p:spPr>
            <a:xfrm>
              <a:off x="6703127" y="788856"/>
              <a:ext cx="624532"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1" fmla="*/ 0 w 624577"/>
                <a:gd name="connsiteY0-2" fmla="*/ 0 h 165012"/>
                <a:gd name="connsiteX1-3" fmla="*/ 624577 w 624577"/>
                <a:gd name="connsiteY1-4" fmla="*/ 0 h 165012"/>
                <a:gd name="connsiteX2-5" fmla="*/ 525517 w 624577"/>
                <a:gd name="connsiteY2-6" fmla="*/ 165012 h 165012"/>
                <a:gd name="connsiteX3-7" fmla="*/ 0 w 624577"/>
                <a:gd name="connsiteY3-8" fmla="*/ 165012 h 165012"/>
                <a:gd name="connsiteX4-9" fmla="*/ 0 w 624577"/>
                <a:gd name="connsiteY4-10" fmla="*/ 0 h 165012"/>
                <a:gd name="connsiteX0-11" fmla="*/ 91440 w 624577"/>
                <a:gd name="connsiteY0-12" fmla="*/ 0 h 165012"/>
                <a:gd name="connsiteX1-13" fmla="*/ 624577 w 624577"/>
                <a:gd name="connsiteY1-14" fmla="*/ 0 h 165012"/>
                <a:gd name="connsiteX2-15" fmla="*/ 525517 w 624577"/>
                <a:gd name="connsiteY2-16" fmla="*/ 165012 h 165012"/>
                <a:gd name="connsiteX3-17" fmla="*/ 0 w 624577"/>
                <a:gd name="connsiteY3-18" fmla="*/ 165012 h 165012"/>
                <a:gd name="connsiteX4-19" fmla="*/ 91440 w 624577"/>
                <a:gd name="connsiteY4-20" fmla="*/ 0 h 16501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3" name="Rectangle 13">
              <a:extLst>
                <a:ext uri="{FF2B5EF4-FFF2-40B4-BE49-F238E27FC236}">
                  <a16:creationId xmlns:a16="http://schemas.microsoft.com/office/drawing/2014/main" xmlns="" id="{786E7437-A2D3-4DB4-BF56-B0813B1D80E6}"/>
                </a:ext>
              </a:extLst>
            </p:cNvPr>
            <p:cNvSpPr/>
            <p:nvPr/>
          </p:nvSpPr>
          <p:spPr>
            <a:xfrm>
              <a:off x="7435751" y="788856"/>
              <a:ext cx="624532"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1" fmla="*/ 0 w 624577"/>
                <a:gd name="connsiteY0-2" fmla="*/ 0 h 165012"/>
                <a:gd name="connsiteX1-3" fmla="*/ 624577 w 624577"/>
                <a:gd name="connsiteY1-4" fmla="*/ 0 h 165012"/>
                <a:gd name="connsiteX2-5" fmla="*/ 525517 w 624577"/>
                <a:gd name="connsiteY2-6" fmla="*/ 165012 h 165012"/>
                <a:gd name="connsiteX3-7" fmla="*/ 0 w 624577"/>
                <a:gd name="connsiteY3-8" fmla="*/ 165012 h 165012"/>
                <a:gd name="connsiteX4-9" fmla="*/ 0 w 624577"/>
                <a:gd name="connsiteY4-10" fmla="*/ 0 h 165012"/>
                <a:gd name="connsiteX0-11" fmla="*/ 91440 w 624577"/>
                <a:gd name="connsiteY0-12" fmla="*/ 0 h 165012"/>
                <a:gd name="connsiteX1-13" fmla="*/ 624577 w 624577"/>
                <a:gd name="connsiteY1-14" fmla="*/ 0 h 165012"/>
                <a:gd name="connsiteX2-15" fmla="*/ 525517 w 624577"/>
                <a:gd name="connsiteY2-16" fmla="*/ 165012 h 165012"/>
                <a:gd name="connsiteX3-17" fmla="*/ 0 w 624577"/>
                <a:gd name="connsiteY3-18" fmla="*/ 165012 h 165012"/>
                <a:gd name="connsiteX4-19" fmla="*/ 91440 w 624577"/>
                <a:gd name="connsiteY4-20" fmla="*/ 0 h 16501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4" name="Rectangle 13">
              <a:extLst>
                <a:ext uri="{FF2B5EF4-FFF2-40B4-BE49-F238E27FC236}">
                  <a16:creationId xmlns:a16="http://schemas.microsoft.com/office/drawing/2014/main" xmlns="" id="{C3F2E5BA-64C0-4944-9810-EFFFCAD879CC}"/>
                </a:ext>
              </a:extLst>
            </p:cNvPr>
            <p:cNvSpPr/>
            <p:nvPr/>
          </p:nvSpPr>
          <p:spPr>
            <a:xfrm>
              <a:off x="8166873" y="788856"/>
              <a:ext cx="624532"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1" fmla="*/ 0 w 624577"/>
                <a:gd name="connsiteY0-2" fmla="*/ 0 h 165012"/>
                <a:gd name="connsiteX1-3" fmla="*/ 624577 w 624577"/>
                <a:gd name="connsiteY1-4" fmla="*/ 0 h 165012"/>
                <a:gd name="connsiteX2-5" fmla="*/ 525517 w 624577"/>
                <a:gd name="connsiteY2-6" fmla="*/ 165012 h 165012"/>
                <a:gd name="connsiteX3-7" fmla="*/ 0 w 624577"/>
                <a:gd name="connsiteY3-8" fmla="*/ 165012 h 165012"/>
                <a:gd name="connsiteX4-9" fmla="*/ 0 w 624577"/>
                <a:gd name="connsiteY4-10" fmla="*/ 0 h 165012"/>
                <a:gd name="connsiteX0-11" fmla="*/ 91440 w 624577"/>
                <a:gd name="connsiteY0-12" fmla="*/ 0 h 165012"/>
                <a:gd name="connsiteX1-13" fmla="*/ 624577 w 624577"/>
                <a:gd name="connsiteY1-14" fmla="*/ 0 h 165012"/>
                <a:gd name="connsiteX2-15" fmla="*/ 525517 w 624577"/>
                <a:gd name="connsiteY2-16" fmla="*/ 165012 h 165012"/>
                <a:gd name="connsiteX3-17" fmla="*/ 0 w 624577"/>
                <a:gd name="connsiteY3-18" fmla="*/ 165012 h 165012"/>
                <a:gd name="connsiteX4-19" fmla="*/ 91440 w 624577"/>
                <a:gd name="connsiteY4-20" fmla="*/ 0 h 16501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5" name="Rectangle 13">
              <a:extLst>
                <a:ext uri="{FF2B5EF4-FFF2-40B4-BE49-F238E27FC236}">
                  <a16:creationId xmlns:a16="http://schemas.microsoft.com/office/drawing/2014/main" xmlns="" id="{0E520461-7A3A-4B33-B9FD-A2D078EAB850}"/>
                </a:ext>
              </a:extLst>
            </p:cNvPr>
            <p:cNvSpPr/>
            <p:nvPr/>
          </p:nvSpPr>
          <p:spPr>
            <a:xfrm>
              <a:off x="8897996" y="788856"/>
              <a:ext cx="624532"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1" fmla="*/ 0 w 624577"/>
                <a:gd name="connsiteY0-2" fmla="*/ 0 h 165012"/>
                <a:gd name="connsiteX1-3" fmla="*/ 624577 w 624577"/>
                <a:gd name="connsiteY1-4" fmla="*/ 0 h 165012"/>
                <a:gd name="connsiteX2-5" fmla="*/ 525517 w 624577"/>
                <a:gd name="connsiteY2-6" fmla="*/ 165012 h 165012"/>
                <a:gd name="connsiteX3-7" fmla="*/ 0 w 624577"/>
                <a:gd name="connsiteY3-8" fmla="*/ 165012 h 165012"/>
                <a:gd name="connsiteX4-9" fmla="*/ 0 w 624577"/>
                <a:gd name="connsiteY4-10" fmla="*/ 0 h 165012"/>
                <a:gd name="connsiteX0-11" fmla="*/ 91440 w 624577"/>
                <a:gd name="connsiteY0-12" fmla="*/ 0 h 165012"/>
                <a:gd name="connsiteX1-13" fmla="*/ 624577 w 624577"/>
                <a:gd name="connsiteY1-14" fmla="*/ 0 h 165012"/>
                <a:gd name="connsiteX2-15" fmla="*/ 525517 w 624577"/>
                <a:gd name="connsiteY2-16" fmla="*/ 165012 h 165012"/>
                <a:gd name="connsiteX3-17" fmla="*/ 0 w 624577"/>
                <a:gd name="connsiteY3-18" fmla="*/ 165012 h 165012"/>
                <a:gd name="connsiteX4-19" fmla="*/ 91440 w 624577"/>
                <a:gd name="connsiteY4-20" fmla="*/ 0 h 16501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6" name="Rectangle 13">
              <a:extLst>
                <a:ext uri="{FF2B5EF4-FFF2-40B4-BE49-F238E27FC236}">
                  <a16:creationId xmlns:a16="http://schemas.microsoft.com/office/drawing/2014/main" xmlns="" id="{22AE7CBA-C744-4BE1-858B-FB6F20F803AB}"/>
                </a:ext>
              </a:extLst>
            </p:cNvPr>
            <p:cNvSpPr/>
            <p:nvPr/>
          </p:nvSpPr>
          <p:spPr>
            <a:xfrm>
              <a:off x="9629118" y="788856"/>
              <a:ext cx="624532"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1" fmla="*/ 0 w 624577"/>
                <a:gd name="connsiteY0-2" fmla="*/ 0 h 165012"/>
                <a:gd name="connsiteX1-3" fmla="*/ 624577 w 624577"/>
                <a:gd name="connsiteY1-4" fmla="*/ 0 h 165012"/>
                <a:gd name="connsiteX2-5" fmla="*/ 525517 w 624577"/>
                <a:gd name="connsiteY2-6" fmla="*/ 165012 h 165012"/>
                <a:gd name="connsiteX3-7" fmla="*/ 0 w 624577"/>
                <a:gd name="connsiteY3-8" fmla="*/ 165012 h 165012"/>
                <a:gd name="connsiteX4-9" fmla="*/ 0 w 624577"/>
                <a:gd name="connsiteY4-10" fmla="*/ 0 h 165012"/>
                <a:gd name="connsiteX0-11" fmla="*/ 91440 w 624577"/>
                <a:gd name="connsiteY0-12" fmla="*/ 0 h 165012"/>
                <a:gd name="connsiteX1-13" fmla="*/ 624577 w 624577"/>
                <a:gd name="connsiteY1-14" fmla="*/ 0 h 165012"/>
                <a:gd name="connsiteX2-15" fmla="*/ 525517 w 624577"/>
                <a:gd name="connsiteY2-16" fmla="*/ 165012 h 165012"/>
                <a:gd name="connsiteX3-17" fmla="*/ 0 w 624577"/>
                <a:gd name="connsiteY3-18" fmla="*/ 165012 h 165012"/>
                <a:gd name="connsiteX4-19" fmla="*/ 91440 w 624577"/>
                <a:gd name="connsiteY4-20" fmla="*/ 0 h 16501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7" name="Rectangle 13">
              <a:extLst>
                <a:ext uri="{FF2B5EF4-FFF2-40B4-BE49-F238E27FC236}">
                  <a16:creationId xmlns:a16="http://schemas.microsoft.com/office/drawing/2014/main" xmlns="" id="{C9253E99-1F13-46F3-934F-A52E8F4692E5}"/>
                </a:ext>
              </a:extLst>
            </p:cNvPr>
            <p:cNvSpPr/>
            <p:nvPr/>
          </p:nvSpPr>
          <p:spPr>
            <a:xfrm>
              <a:off x="10361742" y="788856"/>
              <a:ext cx="624532"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1" fmla="*/ 0 w 624577"/>
                <a:gd name="connsiteY0-2" fmla="*/ 0 h 165012"/>
                <a:gd name="connsiteX1-3" fmla="*/ 624577 w 624577"/>
                <a:gd name="connsiteY1-4" fmla="*/ 0 h 165012"/>
                <a:gd name="connsiteX2-5" fmla="*/ 525517 w 624577"/>
                <a:gd name="connsiteY2-6" fmla="*/ 165012 h 165012"/>
                <a:gd name="connsiteX3-7" fmla="*/ 0 w 624577"/>
                <a:gd name="connsiteY3-8" fmla="*/ 165012 h 165012"/>
                <a:gd name="connsiteX4-9" fmla="*/ 0 w 624577"/>
                <a:gd name="connsiteY4-10" fmla="*/ 0 h 165012"/>
                <a:gd name="connsiteX0-11" fmla="*/ 91440 w 624577"/>
                <a:gd name="connsiteY0-12" fmla="*/ 0 h 165012"/>
                <a:gd name="connsiteX1-13" fmla="*/ 624577 w 624577"/>
                <a:gd name="connsiteY1-14" fmla="*/ 0 h 165012"/>
                <a:gd name="connsiteX2-15" fmla="*/ 525517 w 624577"/>
                <a:gd name="connsiteY2-16" fmla="*/ 165012 h 165012"/>
                <a:gd name="connsiteX3-17" fmla="*/ 0 w 624577"/>
                <a:gd name="connsiteY3-18" fmla="*/ 165012 h 165012"/>
                <a:gd name="connsiteX4-19" fmla="*/ 91440 w 624577"/>
                <a:gd name="connsiteY4-20" fmla="*/ 0 h 16501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8" name="Rectangle 13">
              <a:extLst>
                <a:ext uri="{FF2B5EF4-FFF2-40B4-BE49-F238E27FC236}">
                  <a16:creationId xmlns:a16="http://schemas.microsoft.com/office/drawing/2014/main" xmlns="" id="{F3B02F9B-6E71-42DB-BCE8-79543AF13E2E}"/>
                </a:ext>
              </a:extLst>
            </p:cNvPr>
            <p:cNvSpPr/>
            <p:nvPr/>
          </p:nvSpPr>
          <p:spPr>
            <a:xfrm>
              <a:off x="11092865" y="788856"/>
              <a:ext cx="624532"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1" fmla="*/ 0 w 624577"/>
                <a:gd name="connsiteY0-2" fmla="*/ 0 h 165012"/>
                <a:gd name="connsiteX1-3" fmla="*/ 624577 w 624577"/>
                <a:gd name="connsiteY1-4" fmla="*/ 0 h 165012"/>
                <a:gd name="connsiteX2-5" fmla="*/ 525517 w 624577"/>
                <a:gd name="connsiteY2-6" fmla="*/ 165012 h 165012"/>
                <a:gd name="connsiteX3-7" fmla="*/ 0 w 624577"/>
                <a:gd name="connsiteY3-8" fmla="*/ 165012 h 165012"/>
                <a:gd name="connsiteX4-9" fmla="*/ 0 w 624577"/>
                <a:gd name="connsiteY4-10" fmla="*/ 0 h 165012"/>
                <a:gd name="connsiteX0-11" fmla="*/ 91440 w 624577"/>
                <a:gd name="connsiteY0-12" fmla="*/ 0 h 165012"/>
                <a:gd name="connsiteX1-13" fmla="*/ 624577 w 624577"/>
                <a:gd name="connsiteY1-14" fmla="*/ 0 h 165012"/>
                <a:gd name="connsiteX2-15" fmla="*/ 525517 w 624577"/>
                <a:gd name="connsiteY2-16" fmla="*/ 165012 h 165012"/>
                <a:gd name="connsiteX3-17" fmla="*/ 0 w 624577"/>
                <a:gd name="connsiteY3-18" fmla="*/ 165012 h 165012"/>
                <a:gd name="connsiteX4-19" fmla="*/ 91440 w 624577"/>
                <a:gd name="connsiteY4-20" fmla="*/ 0 h 16501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grpSp>
      <p:grpSp>
        <p:nvGrpSpPr>
          <p:cNvPr id="29" name="Group 17">
            <a:extLst>
              <a:ext uri="{FF2B5EF4-FFF2-40B4-BE49-F238E27FC236}">
                <a16:creationId xmlns:a16="http://schemas.microsoft.com/office/drawing/2014/main" xmlns="" id="{BC0855B9-82C9-4C59-88B2-63B94DAEFC24}"/>
              </a:ext>
            </a:extLst>
          </p:cNvPr>
          <p:cNvGrpSpPr/>
          <p:nvPr/>
        </p:nvGrpSpPr>
        <p:grpSpPr bwMode="auto">
          <a:xfrm>
            <a:off x="-51043" y="5157794"/>
            <a:ext cx="12263438" cy="204787"/>
            <a:chOff x="120020" y="788856"/>
            <a:chExt cx="11597377" cy="165012"/>
          </a:xfrm>
        </p:grpSpPr>
        <p:sp>
          <p:nvSpPr>
            <p:cNvPr id="30" name="Rectangle 13">
              <a:extLst>
                <a:ext uri="{FF2B5EF4-FFF2-40B4-BE49-F238E27FC236}">
                  <a16:creationId xmlns:a16="http://schemas.microsoft.com/office/drawing/2014/main" xmlns="" id="{7E108DDC-9055-4538-81BC-0739E229E0D2}"/>
                </a:ext>
              </a:extLst>
            </p:cNvPr>
            <p:cNvSpPr/>
            <p:nvPr/>
          </p:nvSpPr>
          <p:spPr>
            <a:xfrm>
              <a:off x="120020" y="788856"/>
              <a:ext cx="624532"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1" fmla="*/ 0 w 624577"/>
                <a:gd name="connsiteY0-2" fmla="*/ 0 h 165012"/>
                <a:gd name="connsiteX1-3" fmla="*/ 624577 w 624577"/>
                <a:gd name="connsiteY1-4" fmla="*/ 0 h 165012"/>
                <a:gd name="connsiteX2-5" fmla="*/ 525517 w 624577"/>
                <a:gd name="connsiteY2-6" fmla="*/ 165012 h 165012"/>
                <a:gd name="connsiteX3-7" fmla="*/ 0 w 624577"/>
                <a:gd name="connsiteY3-8" fmla="*/ 165012 h 165012"/>
                <a:gd name="connsiteX4-9" fmla="*/ 0 w 624577"/>
                <a:gd name="connsiteY4-10" fmla="*/ 0 h 165012"/>
                <a:gd name="connsiteX0-11" fmla="*/ 91440 w 624577"/>
                <a:gd name="connsiteY0-12" fmla="*/ 0 h 165012"/>
                <a:gd name="connsiteX1-13" fmla="*/ 624577 w 624577"/>
                <a:gd name="connsiteY1-14" fmla="*/ 0 h 165012"/>
                <a:gd name="connsiteX2-15" fmla="*/ 525517 w 624577"/>
                <a:gd name="connsiteY2-16" fmla="*/ 165012 h 165012"/>
                <a:gd name="connsiteX3-17" fmla="*/ 0 w 624577"/>
                <a:gd name="connsiteY3-18" fmla="*/ 165012 h 165012"/>
                <a:gd name="connsiteX4-19" fmla="*/ 91440 w 624577"/>
                <a:gd name="connsiteY4-20" fmla="*/ 0 h 16501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31" name="Rectangle 13">
              <a:extLst>
                <a:ext uri="{FF2B5EF4-FFF2-40B4-BE49-F238E27FC236}">
                  <a16:creationId xmlns:a16="http://schemas.microsoft.com/office/drawing/2014/main" xmlns="" id="{82A14BC4-5D41-41AA-AC7F-534519D28CF5}"/>
                </a:ext>
              </a:extLst>
            </p:cNvPr>
            <p:cNvSpPr/>
            <p:nvPr/>
          </p:nvSpPr>
          <p:spPr>
            <a:xfrm>
              <a:off x="851143" y="788856"/>
              <a:ext cx="624532"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1" fmla="*/ 0 w 624577"/>
                <a:gd name="connsiteY0-2" fmla="*/ 0 h 165012"/>
                <a:gd name="connsiteX1-3" fmla="*/ 624577 w 624577"/>
                <a:gd name="connsiteY1-4" fmla="*/ 0 h 165012"/>
                <a:gd name="connsiteX2-5" fmla="*/ 525517 w 624577"/>
                <a:gd name="connsiteY2-6" fmla="*/ 165012 h 165012"/>
                <a:gd name="connsiteX3-7" fmla="*/ 0 w 624577"/>
                <a:gd name="connsiteY3-8" fmla="*/ 165012 h 165012"/>
                <a:gd name="connsiteX4-9" fmla="*/ 0 w 624577"/>
                <a:gd name="connsiteY4-10" fmla="*/ 0 h 165012"/>
                <a:gd name="connsiteX0-11" fmla="*/ 91440 w 624577"/>
                <a:gd name="connsiteY0-12" fmla="*/ 0 h 165012"/>
                <a:gd name="connsiteX1-13" fmla="*/ 624577 w 624577"/>
                <a:gd name="connsiteY1-14" fmla="*/ 0 h 165012"/>
                <a:gd name="connsiteX2-15" fmla="*/ 525517 w 624577"/>
                <a:gd name="connsiteY2-16" fmla="*/ 165012 h 165012"/>
                <a:gd name="connsiteX3-17" fmla="*/ 0 w 624577"/>
                <a:gd name="connsiteY3-18" fmla="*/ 165012 h 165012"/>
                <a:gd name="connsiteX4-19" fmla="*/ 91440 w 624577"/>
                <a:gd name="connsiteY4-20" fmla="*/ 0 h 16501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32" name="Rectangle 13">
              <a:extLst>
                <a:ext uri="{FF2B5EF4-FFF2-40B4-BE49-F238E27FC236}">
                  <a16:creationId xmlns:a16="http://schemas.microsoft.com/office/drawing/2014/main" xmlns="" id="{128BBAC6-AF61-4BE2-9F67-E67A521758A5}"/>
                </a:ext>
              </a:extLst>
            </p:cNvPr>
            <p:cNvSpPr/>
            <p:nvPr/>
          </p:nvSpPr>
          <p:spPr>
            <a:xfrm>
              <a:off x="1583767" y="788856"/>
              <a:ext cx="624532"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1" fmla="*/ 0 w 624577"/>
                <a:gd name="connsiteY0-2" fmla="*/ 0 h 165012"/>
                <a:gd name="connsiteX1-3" fmla="*/ 624577 w 624577"/>
                <a:gd name="connsiteY1-4" fmla="*/ 0 h 165012"/>
                <a:gd name="connsiteX2-5" fmla="*/ 525517 w 624577"/>
                <a:gd name="connsiteY2-6" fmla="*/ 165012 h 165012"/>
                <a:gd name="connsiteX3-7" fmla="*/ 0 w 624577"/>
                <a:gd name="connsiteY3-8" fmla="*/ 165012 h 165012"/>
                <a:gd name="connsiteX4-9" fmla="*/ 0 w 624577"/>
                <a:gd name="connsiteY4-10" fmla="*/ 0 h 165012"/>
                <a:gd name="connsiteX0-11" fmla="*/ 91440 w 624577"/>
                <a:gd name="connsiteY0-12" fmla="*/ 0 h 165012"/>
                <a:gd name="connsiteX1-13" fmla="*/ 624577 w 624577"/>
                <a:gd name="connsiteY1-14" fmla="*/ 0 h 165012"/>
                <a:gd name="connsiteX2-15" fmla="*/ 525517 w 624577"/>
                <a:gd name="connsiteY2-16" fmla="*/ 165012 h 165012"/>
                <a:gd name="connsiteX3-17" fmla="*/ 0 w 624577"/>
                <a:gd name="connsiteY3-18" fmla="*/ 165012 h 165012"/>
                <a:gd name="connsiteX4-19" fmla="*/ 91440 w 624577"/>
                <a:gd name="connsiteY4-20" fmla="*/ 0 h 16501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33" name="Rectangle 13">
              <a:extLst>
                <a:ext uri="{FF2B5EF4-FFF2-40B4-BE49-F238E27FC236}">
                  <a16:creationId xmlns:a16="http://schemas.microsoft.com/office/drawing/2014/main" xmlns="" id="{ACB022FF-553F-40DE-96ED-7531D90B6FEE}"/>
                </a:ext>
              </a:extLst>
            </p:cNvPr>
            <p:cNvSpPr/>
            <p:nvPr/>
          </p:nvSpPr>
          <p:spPr>
            <a:xfrm>
              <a:off x="2314889" y="788856"/>
              <a:ext cx="624532"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1" fmla="*/ 0 w 624577"/>
                <a:gd name="connsiteY0-2" fmla="*/ 0 h 165012"/>
                <a:gd name="connsiteX1-3" fmla="*/ 624577 w 624577"/>
                <a:gd name="connsiteY1-4" fmla="*/ 0 h 165012"/>
                <a:gd name="connsiteX2-5" fmla="*/ 525517 w 624577"/>
                <a:gd name="connsiteY2-6" fmla="*/ 165012 h 165012"/>
                <a:gd name="connsiteX3-7" fmla="*/ 0 w 624577"/>
                <a:gd name="connsiteY3-8" fmla="*/ 165012 h 165012"/>
                <a:gd name="connsiteX4-9" fmla="*/ 0 w 624577"/>
                <a:gd name="connsiteY4-10" fmla="*/ 0 h 165012"/>
                <a:gd name="connsiteX0-11" fmla="*/ 91440 w 624577"/>
                <a:gd name="connsiteY0-12" fmla="*/ 0 h 165012"/>
                <a:gd name="connsiteX1-13" fmla="*/ 624577 w 624577"/>
                <a:gd name="connsiteY1-14" fmla="*/ 0 h 165012"/>
                <a:gd name="connsiteX2-15" fmla="*/ 525517 w 624577"/>
                <a:gd name="connsiteY2-16" fmla="*/ 165012 h 165012"/>
                <a:gd name="connsiteX3-17" fmla="*/ 0 w 624577"/>
                <a:gd name="connsiteY3-18" fmla="*/ 165012 h 165012"/>
                <a:gd name="connsiteX4-19" fmla="*/ 91440 w 624577"/>
                <a:gd name="connsiteY4-20" fmla="*/ 0 h 16501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34" name="Rectangle 13">
              <a:extLst>
                <a:ext uri="{FF2B5EF4-FFF2-40B4-BE49-F238E27FC236}">
                  <a16:creationId xmlns:a16="http://schemas.microsoft.com/office/drawing/2014/main" xmlns="" id="{868AAAD6-CE6D-4934-B185-F1481D49504E}"/>
                </a:ext>
              </a:extLst>
            </p:cNvPr>
            <p:cNvSpPr/>
            <p:nvPr/>
          </p:nvSpPr>
          <p:spPr>
            <a:xfrm>
              <a:off x="3046012" y="788856"/>
              <a:ext cx="624532"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1" fmla="*/ 0 w 624577"/>
                <a:gd name="connsiteY0-2" fmla="*/ 0 h 165012"/>
                <a:gd name="connsiteX1-3" fmla="*/ 624577 w 624577"/>
                <a:gd name="connsiteY1-4" fmla="*/ 0 h 165012"/>
                <a:gd name="connsiteX2-5" fmla="*/ 525517 w 624577"/>
                <a:gd name="connsiteY2-6" fmla="*/ 165012 h 165012"/>
                <a:gd name="connsiteX3-7" fmla="*/ 0 w 624577"/>
                <a:gd name="connsiteY3-8" fmla="*/ 165012 h 165012"/>
                <a:gd name="connsiteX4-9" fmla="*/ 0 w 624577"/>
                <a:gd name="connsiteY4-10" fmla="*/ 0 h 165012"/>
                <a:gd name="connsiteX0-11" fmla="*/ 91440 w 624577"/>
                <a:gd name="connsiteY0-12" fmla="*/ 0 h 165012"/>
                <a:gd name="connsiteX1-13" fmla="*/ 624577 w 624577"/>
                <a:gd name="connsiteY1-14" fmla="*/ 0 h 165012"/>
                <a:gd name="connsiteX2-15" fmla="*/ 525517 w 624577"/>
                <a:gd name="connsiteY2-16" fmla="*/ 165012 h 165012"/>
                <a:gd name="connsiteX3-17" fmla="*/ 0 w 624577"/>
                <a:gd name="connsiteY3-18" fmla="*/ 165012 h 165012"/>
                <a:gd name="connsiteX4-19" fmla="*/ 91440 w 624577"/>
                <a:gd name="connsiteY4-20" fmla="*/ 0 h 16501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35" name="Rectangle 13">
              <a:extLst>
                <a:ext uri="{FF2B5EF4-FFF2-40B4-BE49-F238E27FC236}">
                  <a16:creationId xmlns:a16="http://schemas.microsoft.com/office/drawing/2014/main" xmlns="" id="{88330B63-60FC-4260-AF05-683A7491BDE7}"/>
                </a:ext>
              </a:extLst>
            </p:cNvPr>
            <p:cNvSpPr/>
            <p:nvPr/>
          </p:nvSpPr>
          <p:spPr>
            <a:xfrm>
              <a:off x="3777134" y="788856"/>
              <a:ext cx="624532"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1" fmla="*/ 0 w 624577"/>
                <a:gd name="connsiteY0-2" fmla="*/ 0 h 165012"/>
                <a:gd name="connsiteX1-3" fmla="*/ 624577 w 624577"/>
                <a:gd name="connsiteY1-4" fmla="*/ 0 h 165012"/>
                <a:gd name="connsiteX2-5" fmla="*/ 525517 w 624577"/>
                <a:gd name="connsiteY2-6" fmla="*/ 165012 h 165012"/>
                <a:gd name="connsiteX3-7" fmla="*/ 0 w 624577"/>
                <a:gd name="connsiteY3-8" fmla="*/ 165012 h 165012"/>
                <a:gd name="connsiteX4-9" fmla="*/ 0 w 624577"/>
                <a:gd name="connsiteY4-10" fmla="*/ 0 h 165012"/>
                <a:gd name="connsiteX0-11" fmla="*/ 91440 w 624577"/>
                <a:gd name="connsiteY0-12" fmla="*/ 0 h 165012"/>
                <a:gd name="connsiteX1-13" fmla="*/ 624577 w 624577"/>
                <a:gd name="connsiteY1-14" fmla="*/ 0 h 165012"/>
                <a:gd name="connsiteX2-15" fmla="*/ 525517 w 624577"/>
                <a:gd name="connsiteY2-16" fmla="*/ 165012 h 165012"/>
                <a:gd name="connsiteX3-17" fmla="*/ 0 w 624577"/>
                <a:gd name="connsiteY3-18" fmla="*/ 165012 h 165012"/>
                <a:gd name="connsiteX4-19" fmla="*/ 91440 w 624577"/>
                <a:gd name="connsiteY4-20" fmla="*/ 0 h 16501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36" name="Rectangle 13">
              <a:extLst>
                <a:ext uri="{FF2B5EF4-FFF2-40B4-BE49-F238E27FC236}">
                  <a16:creationId xmlns:a16="http://schemas.microsoft.com/office/drawing/2014/main" xmlns="" id="{D4194A8A-3E23-4ED4-B82A-CD309F431A7F}"/>
                </a:ext>
              </a:extLst>
            </p:cNvPr>
            <p:cNvSpPr/>
            <p:nvPr/>
          </p:nvSpPr>
          <p:spPr>
            <a:xfrm>
              <a:off x="4509758" y="788856"/>
              <a:ext cx="624532"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1" fmla="*/ 0 w 624577"/>
                <a:gd name="connsiteY0-2" fmla="*/ 0 h 165012"/>
                <a:gd name="connsiteX1-3" fmla="*/ 624577 w 624577"/>
                <a:gd name="connsiteY1-4" fmla="*/ 0 h 165012"/>
                <a:gd name="connsiteX2-5" fmla="*/ 525517 w 624577"/>
                <a:gd name="connsiteY2-6" fmla="*/ 165012 h 165012"/>
                <a:gd name="connsiteX3-7" fmla="*/ 0 w 624577"/>
                <a:gd name="connsiteY3-8" fmla="*/ 165012 h 165012"/>
                <a:gd name="connsiteX4-9" fmla="*/ 0 w 624577"/>
                <a:gd name="connsiteY4-10" fmla="*/ 0 h 165012"/>
                <a:gd name="connsiteX0-11" fmla="*/ 91440 w 624577"/>
                <a:gd name="connsiteY0-12" fmla="*/ 0 h 165012"/>
                <a:gd name="connsiteX1-13" fmla="*/ 624577 w 624577"/>
                <a:gd name="connsiteY1-14" fmla="*/ 0 h 165012"/>
                <a:gd name="connsiteX2-15" fmla="*/ 525517 w 624577"/>
                <a:gd name="connsiteY2-16" fmla="*/ 165012 h 165012"/>
                <a:gd name="connsiteX3-17" fmla="*/ 0 w 624577"/>
                <a:gd name="connsiteY3-18" fmla="*/ 165012 h 165012"/>
                <a:gd name="connsiteX4-19" fmla="*/ 91440 w 624577"/>
                <a:gd name="connsiteY4-20" fmla="*/ 0 h 16501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37" name="Rectangle 13">
              <a:extLst>
                <a:ext uri="{FF2B5EF4-FFF2-40B4-BE49-F238E27FC236}">
                  <a16:creationId xmlns:a16="http://schemas.microsoft.com/office/drawing/2014/main" xmlns="" id="{6E903BCD-4C17-4300-BD50-A1294FAB3155}"/>
                </a:ext>
              </a:extLst>
            </p:cNvPr>
            <p:cNvSpPr/>
            <p:nvPr/>
          </p:nvSpPr>
          <p:spPr>
            <a:xfrm>
              <a:off x="5240881" y="788856"/>
              <a:ext cx="624532"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1" fmla="*/ 0 w 624577"/>
                <a:gd name="connsiteY0-2" fmla="*/ 0 h 165012"/>
                <a:gd name="connsiteX1-3" fmla="*/ 624577 w 624577"/>
                <a:gd name="connsiteY1-4" fmla="*/ 0 h 165012"/>
                <a:gd name="connsiteX2-5" fmla="*/ 525517 w 624577"/>
                <a:gd name="connsiteY2-6" fmla="*/ 165012 h 165012"/>
                <a:gd name="connsiteX3-7" fmla="*/ 0 w 624577"/>
                <a:gd name="connsiteY3-8" fmla="*/ 165012 h 165012"/>
                <a:gd name="connsiteX4-9" fmla="*/ 0 w 624577"/>
                <a:gd name="connsiteY4-10" fmla="*/ 0 h 165012"/>
                <a:gd name="connsiteX0-11" fmla="*/ 91440 w 624577"/>
                <a:gd name="connsiteY0-12" fmla="*/ 0 h 165012"/>
                <a:gd name="connsiteX1-13" fmla="*/ 624577 w 624577"/>
                <a:gd name="connsiteY1-14" fmla="*/ 0 h 165012"/>
                <a:gd name="connsiteX2-15" fmla="*/ 525517 w 624577"/>
                <a:gd name="connsiteY2-16" fmla="*/ 165012 h 165012"/>
                <a:gd name="connsiteX3-17" fmla="*/ 0 w 624577"/>
                <a:gd name="connsiteY3-18" fmla="*/ 165012 h 165012"/>
                <a:gd name="connsiteX4-19" fmla="*/ 91440 w 624577"/>
                <a:gd name="connsiteY4-20" fmla="*/ 0 h 16501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38" name="Rectangle 13">
              <a:extLst>
                <a:ext uri="{FF2B5EF4-FFF2-40B4-BE49-F238E27FC236}">
                  <a16:creationId xmlns:a16="http://schemas.microsoft.com/office/drawing/2014/main" xmlns="" id="{04F7FFBE-DB30-48C2-B100-39590F2ADED0}"/>
                </a:ext>
              </a:extLst>
            </p:cNvPr>
            <p:cNvSpPr/>
            <p:nvPr/>
          </p:nvSpPr>
          <p:spPr>
            <a:xfrm>
              <a:off x="5972004" y="788856"/>
              <a:ext cx="624532"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1" fmla="*/ 0 w 624577"/>
                <a:gd name="connsiteY0-2" fmla="*/ 0 h 165012"/>
                <a:gd name="connsiteX1-3" fmla="*/ 624577 w 624577"/>
                <a:gd name="connsiteY1-4" fmla="*/ 0 h 165012"/>
                <a:gd name="connsiteX2-5" fmla="*/ 525517 w 624577"/>
                <a:gd name="connsiteY2-6" fmla="*/ 165012 h 165012"/>
                <a:gd name="connsiteX3-7" fmla="*/ 0 w 624577"/>
                <a:gd name="connsiteY3-8" fmla="*/ 165012 h 165012"/>
                <a:gd name="connsiteX4-9" fmla="*/ 0 w 624577"/>
                <a:gd name="connsiteY4-10" fmla="*/ 0 h 165012"/>
                <a:gd name="connsiteX0-11" fmla="*/ 91440 w 624577"/>
                <a:gd name="connsiteY0-12" fmla="*/ 0 h 165012"/>
                <a:gd name="connsiteX1-13" fmla="*/ 624577 w 624577"/>
                <a:gd name="connsiteY1-14" fmla="*/ 0 h 165012"/>
                <a:gd name="connsiteX2-15" fmla="*/ 525517 w 624577"/>
                <a:gd name="connsiteY2-16" fmla="*/ 165012 h 165012"/>
                <a:gd name="connsiteX3-17" fmla="*/ 0 w 624577"/>
                <a:gd name="connsiteY3-18" fmla="*/ 165012 h 165012"/>
                <a:gd name="connsiteX4-19" fmla="*/ 91440 w 624577"/>
                <a:gd name="connsiteY4-20" fmla="*/ 0 h 16501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39" name="Rectangle 13">
              <a:extLst>
                <a:ext uri="{FF2B5EF4-FFF2-40B4-BE49-F238E27FC236}">
                  <a16:creationId xmlns:a16="http://schemas.microsoft.com/office/drawing/2014/main" xmlns="" id="{61DA57BC-4B74-42CA-A7DA-14AED4565E11}"/>
                </a:ext>
              </a:extLst>
            </p:cNvPr>
            <p:cNvSpPr/>
            <p:nvPr/>
          </p:nvSpPr>
          <p:spPr>
            <a:xfrm>
              <a:off x="6703127" y="788856"/>
              <a:ext cx="624532"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1" fmla="*/ 0 w 624577"/>
                <a:gd name="connsiteY0-2" fmla="*/ 0 h 165012"/>
                <a:gd name="connsiteX1-3" fmla="*/ 624577 w 624577"/>
                <a:gd name="connsiteY1-4" fmla="*/ 0 h 165012"/>
                <a:gd name="connsiteX2-5" fmla="*/ 525517 w 624577"/>
                <a:gd name="connsiteY2-6" fmla="*/ 165012 h 165012"/>
                <a:gd name="connsiteX3-7" fmla="*/ 0 w 624577"/>
                <a:gd name="connsiteY3-8" fmla="*/ 165012 h 165012"/>
                <a:gd name="connsiteX4-9" fmla="*/ 0 w 624577"/>
                <a:gd name="connsiteY4-10" fmla="*/ 0 h 165012"/>
                <a:gd name="connsiteX0-11" fmla="*/ 91440 w 624577"/>
                <a:gd name="connsiteY0-12" fmla="*/ 0 h 165012"/>
                <a:gd name="connsiteX1-13" fmla="*/ 624577 w 624577"/>
                <a:gd name="connsiteY1-14" fmla="*/ 0 h 165012"/>
                <a:gd name="connsiteX2-15" fmla="*/ 525517 w 624577"/>
                <a:gd name="connsiteY2-16" fmla="*/ 165012 h 165012"/>
                <a:gd name="connsiteX3-17" fmla="*/ 0 w 624577"/>
                <a:gd name="connsiteY3-18" fmla="*/ 165012 h 165012"/>
                <a:gd name="connsiteX4-19" fmla="*/ 91440 w 624577"/>
                <a:gd name="connsiteY4-20" fmla="*/ 0 h 16501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40" name="Rectangle 13">
              <a:extLst>
                <a:ext uri="{FF2B5EF4-FFF2-40B4-BE49-F238E27FC236}">
                  <a16:creationId xmlns:a16="http://schemas.microsoft.com/office/drawing/2014/main" xmlns="" id="{1846CD19-42EE-426D-B874-02E492D90509}"/>
                </a:ext>
              </a:extLst>
            </p:cNvPr>
            <p:cNvSpPr/>
            <p:nvPr/>
          </p:nvSpPr>
          <p:spPr>
            <a:xfrm>
              <a:off x="7435751" y="788856"/>
              <a:ext cx="624532"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1" fmla="*/ 0 w 624577"/>
                <a:gd name="connsiteY0-2" fmla="*/ 0 h 165012"/>
                <a:gd name="connsiteX1-3" fmla="*/ 624577 w 624577"/>
                <a:gd name="connsiteY1-4" fmla="*/ 0 h 165012"/>
                <a:gd name="connsiteX2-5" fmla="*/ 525517 w 624577"/>
                <a:gd name="connsiteY2-6" fmla="*/ 165012 h 165012"/>
                <a:gd name="connsiteX3-7" fmla="*/ 0 w 624577"/>
                <a:gd name="connsiteY3-8" fmla="*/ 165012 h 165012"/>
                <a:gd name="connsiteX4-9" fmla="*/ 0 w 624577"/>
                <a:gd name="connsiteY4-10" fmla="*/ 0 h 165012"/>
                <a:gd name="connsiteX0-11" fmla="*/ 91440 w 624577"/>
                <a:gd name="connsiteY0-12" fmla="*/ 0 h 165012"/>
                <a:gd name="connsiteX1-13" fmla="*/ 624577 w 624577"/>
                <a:gd name="connsiteY1-14" fmla="*/ 0 h 165012"/>
                <a:gd name="connsiteX2-15" fmla="*/ 525517 w 624577"/>
                <a:gd name="connsiteY2-16" fmla="*/ 165012 h 165012"/>
                <a:gd name="connsiteX3-17" fmla="*/ 0 w 624577"/>
                <a:gd name="connsiteY3-18" fmla="*/ 165012 h 165012"/>
                <a:gd name="connsiteX4-19" fmla="*/ 91440 w 624577"/>
                <a:gd name="connsiteY4-20" fmla="*/ 0 h 16501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41" name="Rectangle 13">
              <a:extLst>
                <a:ext uri="{FF2B5EF4-FFF2-40B4-BE49-F238E27FC236}">
                  <a16:creationId xmlns:a16="http://schemas.microsoft.com/office/drawing/2014/main" xmlns="" id="{13C278B7-F729-427C-9499-9F33F848A039}"/>
                </a:ext>
              </a:extLst>
            </p:cNvPr>
            <p:cNvSpPr/>
            <p:nvPr/>
          </p:nvSpPr>
          <p:spPr>
            <a:xfrm>
              <a:off x="8166873" y="788856"/>
              <a:ext cx="624532"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1" fmla="*/ 0 w 624577"/>
                <a:gd name="connsiteY0-2" fmla="*/ 0 h 165012"/>
                <a:gd name="connsiteX1-3" fmla="*/ 624577 w 624577"/>
                <a:gd name="connsiteY1-4" fmla="*/ 0 h 165012"/>
                <a:gd name="connsiteX2-5" fmla="*/ 525517 w 624577"/>
                <a:gd name="connsiteY2-6" fmla="*/ 165012 h 165012"/>
                <a:gd name="connsiteX3-7" fmla="*/ 0 w 624577"/>
                <a:gd name="connsiteY3-8" fmla="*/ 165012 h 165012"/>
                <a:gd name="connsiteX4-9" fmla="*/ 0 w 624577"/>
                <a:gd name="connsiteY4-10" fmla="*/ 0 h 165012"/>
                <a:gd name="connsiteX0-11" fmla="*/ 91440 w 624577"/>
                <a:gd name="connsiteY0-12" fmla="*/ 0 h 165012"/>
                <a:gd name="connsiteX1-13" fmla="*/ 624577 w 624577"/>
                <a:gd name="connsiteY1-14" fmla="*/ 0 h 165012"/>
                <a:gd name="connsiteX2-15" fmla="*/ 525517 w 624577"/>
                <a:gd name="connsiteY2-16" fmla="*/ 165012 h 165012"/>
                <a:gd name="connsiteX3-17" fmla="*/ 0 w 624577"/>
                <a:gd name="connsiteY3-18" fmla="*/ 165012 h 165012"/>
                <a:gd name="connsiteX4-19" fmla="*/ 91440 w 624577"/>
                <a:gd name="connsiteY4-20" fmla="*/ 0 h 16501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42" name="Rectangle 13">
              <a:extLst>
                <a:ext uri="{FF2B5EF4-FFF2-40B4-BE49-F238E27FC236}">
                  <a16:creationId xmlns:a16="http://schemas.microsoft.com/office/drawing/2014/main" xmlns="" id="{8C31A2AD-C995-4482-859B-020698B9BB6B}"/>
                </a:ext>
              </a:extLst>
            </p:cNvPr>
            <p:cNvSpPr/>
            <p:nvPr/>
          </p:nvSpPr>
          <p:spPr>
            <a:xfrm>
              <a:off x="8897996" y="788856"/>
              <a:ext cx="624532"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1" fmla="*/ 0 w 624577"/>
                <a:gd name="connsiteY0-2" fmla="*/ 0 h 165012"/>
                <a:gd name="connsiteX1-3" fmla="*/ 624577 w 624577"/>
                <a:gd name="connsiteY1-4" fmla="*/ 0 h 165012"/>
                <a:gd name="connsiteX2-5" fmla="*/ 525517 w 624577"/>
                <a:gd name="connsiteY2-6" fmla="*/ 165012 h 165012"/>
                <a:gd name="connsiteX3-7" fmla="*/ 0 w 624577"/>
                <a:gd name="connsiteY3-8" fmla="*/ 165012 h 165012"/>
                <a:gd name="connsiteX4-9" fmla="*/ 0 w 624577"/>
                <a:gd name="connsiteY4-10" fmla="*/ 0 h 165012"/>
                <a:gd name="connsiteX0-11" fmla="*/ 91440 w 624577"/>
                <a:gd name="connsiteY0-12" fmla="*/ 0 h 165012"/>
                <a:gd name="connsiteX1-13" fmla="*/ 624577 w 624577"/>
                <a:gd name="connsiteY1-14" fmla="*/ 0 h 165012"/>
                <a:gd name="connsiteX2-15" fmla="*/ 525517 w 624577"/>
                <a:gd name="connsiteY2-16" fmla="*/ 165012 h 165012"/>
                <a:gd name="connsiteX3-17" fmla="*/ 0 w 624577"/>
                <a:gd name="connsiteY3-18" fmla="*/ 165012 h 165012"/>
                <a:gd name="connsiteX4-19" fmla="*/ 91440 w 624577"/>
                <a:gd name="connsiteY4-20" fmla="*/ 0 h 16501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43" name="Rectangle 13">
              <a:extLst>
                <a:ext uri="{FF2B5EF4-FFF2-40B4-BE49-F238E27FC236}">
                  <a16:creationId xmlns:a16="http://schemas.microsoft.com/office/drawing/2014/main" xmlns="" id="{4BB47336-5626-477C-B4D6-3EDC2F4C97D6}"/>
                </a:ext>
              </a:extLst>
            </p:cNvPr>
            <p:cNvSpPr/>
            <p:nvPr/>
          </p:nvSpPr>
          <p:spPr>
            <a:xfrm>
              <a:off x="9629118" y="788856"/>
              <a:ext cx="624532"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1" fmla="*/ 0 w 624577"/>
                <a:gd name="connsiteY0-2" fmla="*/ 0 h 165012"/>
                <a:gd name="connsiteX1-3" fmla="*/ 624577 w 624577"/>
                <a:gd name="connsiteY1-4" fmla="*/ 0 h 165012"/>
                <a:gd name="connsiteX2-5" fmla="*/ 525517 w 624577"/>
                <a:gd name="connsiteY2-6" fmla="*/ 165012 h 165012"/>
                <a:gd name="connsiteX3-7" fmla="*/ 0 w 624577"/>
                <a:gd name="connsiteY3-8" fmla="*/ 165012 h 165012"/>
                <a:gd name="connsiteX4-9" fmla="*/ 0 w 624577"/>
                <a:gd name="connsiteY4-10" fmla="*/ 0 h 165012"/>
                <a:gd name="connsiteX0-11" fmla="*/ 91440 w 624577"/>
                <a:gd name="connsiteY0-12" fmla="*/ 0 h 165012"/>
                <a:gd name="connsiteX1-13" fmla="*/ 624577 w 624577"/>
                <a:gd name="connsiteY1-14" fmla="*/ 0 h 165012"/>
                <a:gd name="connsiteX2-15" fmla="*/ 525517 w 624577"/>
                <a:gd name="connsiteY2-16" fmla="*/ 165012 h 165012"/>
                <a:gd name="connsiteX3-17" fmla="*/ 0 w 624577"/>
                <a:gd name="connsiteY3-18" fmla="*/ 165012 h 165012"/>
                <a:gd name="connsiteX4-19" fmla="*/ 91440 w 624577"/>
                <a:gd name="connsiteY4-20" fmla="*/ 0 h 16501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44" name="Rectangle 13">
              <a:extLst>
                <a:ext uri="{FF2B5EF4-FFF2-40B4-BE49-F238E27FC236}">
                  <a16:creationId xmlns:a16="http://schemas.microsoft.com/office/drawing/2014/main" xmlns="" id="{9BD324B0-2E7F-4548-9455-21958155CCA6}"/>
                </a:ext>
              </a:extLst>
            </p:cNvPr>
            <p:cNvSpPr/>
            <p:nvPr/>
          </p:nvSpPr>
          <p:spPr>
            <a:xfrm>
              <a:off x="10361742" y="788856"/>
              <a:ext cx="624532"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1" fmla="*/ 0 w 624577"/>
                <a:gd name="connsiteY0-2" fmla="*/ 0 h 165012"/>
                <a:gd name="connsiteX1-3" fmla="*/ 624577 w 624577"/>
                <a:gd name="connsiteY1-4" fmla="*/ 0 h 165012"/>
                <a:gd name="connsiteX2-5" fmla="*/ 525517 w 624577"/>
                <a:gd name="connsiteY2-6" fmla="*/ 165012 h 165012"/>
                <a:gd name="connsiteX3-7" fmla="*/ 0 w 624577"/>
                <a:gd name="connsiteY3-8" fmla="*/ 165012 h 165012"/>
                <a:gd name="connsiteX4-9" fmla="*/ 0 w 624577"/>
                <a:gd name="connsiteY4-10" fmla="*/ 0 h 165012"/>
                <a:gd name="connsiteX0-11" fmla="*/ 91440 w 624577"/>
                <a:gd name="connsiteY0-12" fmla="*/ 0 h 165012"/>
                <a:gd name="connsiteX1-13" fmla="*/ 624577 w 624577"/>
                <a:gd name="connsiteY1-14" fmla="*/ 0 h 165012"/>
                <a:gd name="connsiteX2-15" fmla="*/ 525517 w 624577"/>
                <a:gd name="connsiteY2-16" fmla="*/ 165012 h 165012"/>
                <a:gd name="connsiteX3-17" fmla="*/ 0 w 624577"/>
                <a:gd name="connsiteY3-18" fmla="*/ 165012 h 165012"/>
                <a:gd name="connsiteX4-19" fmla="*/ 91440 w 624577"/>
                <a:gd name="connsiteY4-20" fmla="*/ 0 h 16501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45" name="Rectangle 13">
              <a:extLst>
                <a:ext uri="{FF2B5EF4-FFF2-40B4-BE49-F238E27FC236}">
                  <a16:creationId xmlns:a16="http://schemas.microsoft.com/office/drawing/2014/main" xmlns="" id="{FCE76BAD-2157-49C0-A417-B81A9AE9CB9C}"/>
                </a:ext>
              </a:extLst>
            </p:cNvPr>
            <p:cNvSpPr/>
            <p:nvPr/>
          </p:nvSpPr>
          <p:spPr>
            <a:xfrm>
              <a:off x="11092865" y="788856"/>
              <a:ext cx="624532"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1" fmla="*/ 0 w 624577"/>
                <a:gd name="connsiteY0-2" fmla="*/ 0 h 165012"/>
                <a:gd name="connsiteX1-3" fmla="*/ 624577 w 624577"/>
                <a:gd name="connsiteY1-4" fmla="*/ 0 h 165012"/>
                <a:gd name="connsiteX2-5" fmla="*/ 525517 w 624577"/>
                <a:gd name="connsiteY2-6" fmla="*/ 165012 h 165012"/>
                <a:gd name="connsiteX3-7" fmla="*/ 0 w 624577"/>
                <a:gd name="connsiteY3-8" fmla="*/ 165012 h 165012"/>
                <a:gd name="connsiteX4-9" fmla="*/ 0 w 624577"/>
                <a:gd name="connsiteY4-10" fmla="*/ 0 h 165012"/>
                <a:gd name="connsiteX0-11" fmla="*/ 91440 w 624577"/>
                <a:gd name="connsiteY0-12" fmla="*/ 0 h 165012"/>
                <a:gd name="connsiteX1-13" fmla="*/ 624577 w 624577"/>
                <a:gd name="connsiteY1-14" fmla="*/ 0 h 165012"/>
                <a:gd name="connsiteX2-15" fmla="*/ 525517 w 624577"/>
                <a:gd name="connsiteY2-16" fmla="*/ 165012 h 165012"/>
                <a:gd name="connsiteX3-17" fmla="*/ 0 w 624577"/>
                <a:gd name="connsiteY3-18" fmla="*/ 165012 h 165012"/>
                <a:gd name="connsiteX4-19" fmla="*/ 91440 w 624577"/>
                <a:gd name="connsiteY4-20" fmla="*/ 0 h 16501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grpSp>
      <p:sp>
        <p:nvSpPr>
          <p:cNvPr id="10" name="Oval 9">
            <a:extLst>
              <a:ext uri="{FF2B5EF4-FFF2-40B4-BE49-F238E27FC236}">
                <a16:creationId xmlns:a16="http://schemas.microsoft.com/office/drawing/2014/main" xmlns="" id="{BBF53C39-AF60-4F0A-8094-45B0ED8F99D1}"/>
              </a:ext>
            </a:extLst>
          </p:cNvPr>
          <p:cNvSpPr/>
          <p:nvPr/>
        </p:nvSpPr>
        <p:spPr>
          <a:xfrm>
            <a:off x="10658185" y="4123460"/>
            <a:ext cx="1365758" cy="1089659"/>
          </a:xfrm>
          <a:prstGeom prst="ellipse">
            <a:avLst/>
          </a:prstGeom>
          <a:solidFill>
            <a:srgbClr val="5B9BD5">
              <a:alpha val="30196"/>
            </a:srgbClr>
          </a:solidFill>
          <a:ln w="2857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rgbClr val="FF0066"/>
                </a:solidFill>
                <a:latin typeface="Century" panose="02040604050505020304" pitchFamily="18" charset="0"/>
              </a:rPr>
              <a:t>02 JUNE</a:t>
            </a:r>
            <a:endParaRPr lang="en-US" sz="1600" dirty="0">
              <a:solidFill>
                <a:srgbClr val="FF0066"/>
              </a:solidFill>
              <a:latin typeface="Century" panose="02040604050505020304" pitchFamily="18" charset="0"/>
            </a:endParaRPr>
          </a:p>
          <a:p>
            <a:pPr algn="ctr"/>
            <a:endParaRPr lang="en-US" sz="700" dirty="0">
              <a:solidFill>
                <a:srgbClr val="FF0066"/>
              </a:solidFill>
              <a:latin typeface="Century" panose="02040604050505020304" pitchFamily="18" charset="0"/>
            </a:endParaRPr>
          </a:p>
          <a:p>
            <a:pPr algn="ctr"/>
            <a:r>
              <a:rPr lang="en-US" sz="1600" dirty="0">
                <a:solidFill>
                  <a:srgbClr val="FF0066"/>
                </a:solidFill>
                <a:latin typeface="Century" panose="02040604050505020304" pitchFamily="18" charset="0"/>
              </a:rPr>
              <a:t>2022</a:t>
            </a:r>
          </a:p>
        </p:txBody>
      </p:sp>
      <p:sp>
        <p:nvSpPr>
          <p:cNvPr id="50" name="Content Placeholder 2">
            <a:extLst>
              <a:ext uri="{FF2B5EF4-FFF2-40B4-BE49-F238E27FC236}">
                <a16:creationId xmlns:a16="http://schemas.microsoft.com/office/drawing/2014/main" xmlns="" id="{A125524C-BA9E-48F4-8948-91A1F9E968DE}"/>
              </a:ext>
            </a:extLst>
          </p:cNvPr>
          <p:cNvSpPr>
            <a:spLocks noGrp="1"/>
          </p:cNvSpPr>
          <p:nvPr>
            <p:ph idx="1"/>
          </p:nvPr>
        </p:nvSpPr>
        <p:spPr>
          <a:xfrm>
            <a:off x="757238" y="5404146"/>
            <a:ext cx="10778267" cy="576929"/>
          </a:xfrm>
        </p:spPr>
        <p:txBody>
          <a:bodyPr>
            <a:noAutofit/>
          </a:bodyPr>
          <a:lstStyle/>
          <a:p>
            <a:pPr marL="0" indent="0" algn="ctr">
              <a:lnSpc>
                <a:spcPct val="100000"/>
              </a:lnSpc>
              <a:spcBef>
                <a:spcPts val="0"/>
              </a:spcBef>
              <a:buNone/>
            </a:pPr>
            <a:r>
              <a:rPr lang="en-US" sz="3200" b="1" dirty="0">
                <a:solidFill>
                  <a:srgbClr val="CCFF33"/>
                </a:solidFill>
              </a:rPr>
              <a:t>ACM Kayode OLAGUNJU</a:t>
            </a:r>
            <a:r>
              <a:rPr lang="en-US" sz="2000" b="1" dirty="0">
                <a:solidFill>
                  <a:schemeClr val="bg1"/>
                </a:solidFill>
              </a:rPr>
              <a:t>, </a:t>
            </a:r>
            <a:r>
              <a:rPr lang="en-US" sz="2000" b="1" dirty="0" smtClean="0">
                <a:solidFill>
                  <a:schemeClr val="bg1"/>
                </a:solidFill>
              </a:rPr>
              <a:t>PhD</a:t>
            </a:r>
            <a:r>
              <a:rPr lang="en-US" sz="2000" b="1" dirty="0">
                <a:solidFill>
                  <a:schemeClr val="bg1"/>
                </a:solidFill>
              </a:rPr>
              <a:t>, FCILT, FCAI, </a:t>
            </a:r>
            <a:r>
              <a:rPr lang="en-US" sz="2000" b="1" dirty="0" err="1" smtClean="0">
                <a:solidFill>
                  <a:schemeClr val="bg1"/>
                </a:solidFill>
              </a:rPr>
              <a:t>mni</a:t>
            </a:r>
            <a:endParaRPr lang="en-US" sz="2000" b="1" dirty="0" smtClean="0">
              <a:solidFill>
                <a:schemeClr val="bg1"/>
              </a:solidFill>
            </a:endParaRPr>
          </a:p>
          <a:p>
            <a:pPr marL="0" indent="0" algn="ctr">
              <a:lnSpc>
                <a:spcPct val="100000"/>
              </a:lnSpc>
              <a:spcBef>
                <a:spcPts val="0"/>
              </a:spcBef>
              <a:buNone/>
            </a:pPr>
            <a:r>
              <a:rPr lang="en-GB" sz="2400" b="1" dirty="0" smtClean="0">
                <a:solidFill>
                  <a:srgbClr val="FF0000"/>
                </a:solidFill>
              </a:rPr>
              <a:t>Assistant Corps Marshal/</a:t>
            </a:r>
            <a:r>
              <a:rPr lang="en-GB" sz="2000" b="1" dirty="0" smtClean="0">
                <a:solidFill>
                  <a:srgbClr val="FF0000"/>
                </a:solidFill>
              </a:rPr>
              <a:t> </a:t>
            </a:r>
            <a:r>
              <a:rPr lang="en-US" sz="2000" b="1" dirty="0" smtClean="0">
                <a:solidFill>
                  <a:srgbClr val="002060"/>
                </a:solidFill>
                <a:latin typeface="David" panose="020E0502060401010101" pitchFamily="34" charset="-79"/>
                <a:cs typeface="David" panose="020E0502060401010101" pitchFamily="34" charset="-79"/>
              </a:rPr>
              <a:t>Commandant, </a:t>
            </a:r>
            <a:r>
              <a:rPr lang="en-US" sz="2000" b="1" dirty="0">
                <a:solidFill>
                  <a:srgbClr val="002060"/>
                </a:solidFill>
                <a:latin typeface="David" panose="020E0502060401010101" pitchFamily="34" charset="-79"/>
                <a:cs typeface="David" panose="020E0502060401010101" pitchFamily="34" charset="-79"/>
              </a:rPr>
              <a:t>FRSC Academy Udi, Enugu State</a:t>
            </a:r>
          </a:p>
        </p:txBody>
      </p:sp>
      <p:cxnSp>
        <p:nvCxnSpPr>
          <p:cNvPr id="51" name="Straight Connector 50">
            <a:extLst>
              <a:ext uri="{FF2B5EF4-FFF2-40B4-BE49-F238E27FC236}">
                <a16:creationId xmlns:a16="http://schemas.microsoft.com/office/drawing/2014/main" xmlns="" id="{BFDBBCD5-10E1-4CB0-BB63-CFBC7CC1129A}"/>
              </a:ext>
            </a:extLst>
          </p:cNvPr>
          <p:cNvCxnSpPr>
            <a:cxnSpLocks/>
          </p:cNvCxnSpPr>
          <p:nvPr/>
        </p:nvCxnSpPr>
        <p:spPr>
          <a:xfrm flipV="1">
            <a:off x="-15875" y="4699241"/>
            <a:ext cx="2651125" cy="19322"/>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sp>
        <p:nvSpPr>
          <p:cNvPr id="53" name="Rectangle 52">
            <a:extLst>
              <a:ext uri="{FF2B5EF4-FFF2-40B4-BE49-F238E27FC236}">
                <a16:creationId xmlns:a16="http://schemas.microsoft.com/office/drawing/2014/main" xmlns="" id="{10F439D9-1F07-4CFB-9730-78800AE8D7A9}"/>
              </a:ext>
            </a:extLst>
          </p:cNvPr>
          <p:cNvSpPr/>
          <p:nvPr/>
        </p:nvSpPr>
        <p:spPr>
          <a:xfrm>
            <a:off x="2551219" y="4449787"/>
            <a:ext cx="7020233" cy="523220"/>
          </a:xfrm>
          <a:prstGeom prst="rect">
            <a:avLst/>
          </a:prstGeom>
        </p:spPr>
        <p:txBody>
          <a:bodyPr wrap="square">
            <a:spAutoFit/>
          </a:bodyPr>
          <a:lstStyle/>
          <a:p>
            <a:pPr algn="ctr"/>
            <a:r>
              <a:rPr lang="en-US" sz="1400" i="1" dirty="0">
                <a:solidFill>
                  <a:srgbClr val="7030A0"/>
                </a:solidFill>
                <a:latin typeface="Comic Sans MS" panose="030F0702030302020204" pitchFamily="66" charset="0"/>
              </a:rPr>
              <a:t>Presentation at the CIOTA Public Dialogue series on Transport and the Challenges of Road Safety in Nigeria  </a:t>
            </a:r>
            <a:endParaRPr lang="en-US" sz="1400" i="1" dirty="0"/>
          </a:p>
        </p:txBody>
      </p:sp>
    </p:spTree>
    <p:extLst>
      <p:ext uri="{BB962C8B-B14F-4D97-AF65-F5344CB8AC3E}">
        <p14:creationId xmlns:p14="http://schemas.microsoft.com/office/powerpoint/2010/main" xmlns="" val="42374260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49357" y="1000774"/>
            <a:ext cx="729168" cy="714039"/>
          </a:xfrm>
          <a:prstGeom prst="rect">
            <a:avLst/>
          </a:prstGeom>
        </p:spPr>
      </p:pic>
      <p:sp>
        <p:nvSpPr>
          <p:cNvPr id="4" name="object 7">
            <a:extLst>
              <a:ext uri="{FF2B5EF4-FFF2-40B4-BE49-F238E27FC236}">
                <a16:creationId xmlns:a16="http://schemas.microsoft.com/office/drawing/2014/main" xmlns="" id="{453BEE46-2BFC-471E-AAA3-651A8BA02236}"/>
              </a:ext>
            </a:extLst>
          </p:cNvPr>
          <p:cNvSpPr/>
          <p:nvPr/>
        </p:nvSpPr>
        <p:spPr>
          <a:xfrm>
            <a:off x="363211" y="123404"/>
            <a:ext cx="679005" cy="714039"/>
          </a:xfrm>
          <a:prstGeom prst="rect">
            <a:avLst/>
          </a:prstGeom>
          <a:blipFill>
            <a:blip r:embed="rId3" cstate="print"/>
            <a:stretch>
              <a:fillRect/>
            </a:stretch>
          </a:blipFill>
        </p:spPr>
        <p:txBody>
          <a:bodyPr wrap="square" lIns="0" tIns="0" rIns="0" bIns="0" rtlCol="0"/>
          <a:lstStyle/>
          <a:p>
            <a:endParaRPr sz="1588"/>
          </a:p>
        </p:txBody>
      </p:sp>
      <p:sp>
        <p:nvSpPr>
          <p:cNvPr id="6" name="object 14">
            <a:extLst>
              <a:ext uri="{FF2B5EF4-FFF2-40B4-BE49-F238E27FC236}">
                <a16:creationId xmlns:a16="http://schemas.microsoft.com/office/drawing/2014/main" xmlns="" id="{FEEC18D8-5923-454E-A89B-B823734522AF}"/>
              </a:ext>
            </a:extLst>
          </p:cNvPr>
          <p:cNvSpPr/>
          <p:nvPr/>
        </p:nvSpPr>
        <p:spPr>
          <a:xfrm>
            <a:off x="363211" y="1895554"/>
            <a:ext cx="707163" cy="865990"/>
          </a:xfrm>
          <a:prstGeom prst="rect">
            <a:avLst/>
          </a:prstGeom>
          <a:blipFill>
            <a:blip r:embed="rId4" cstate="print"/>
            <a:stretch>
              <a:fillRect/>
            </a:stretch>
          </a:blipFill>
        </p:spPr>
        <p:txBody>
          <a:bodyPr wrap="square" lIns="0" tIns="0" rIns="0" bIns="0" rtlCol="0"/>
          <a:lstStyle/>
          <a:p>
            <a:endParaRPr sz="1588"/>
          </a:p>
        </p:txBody>
      </p:sp>
      <p:sp>
        <p:nvSpPr>
          <p:cNvPr id="8" name="object 17">
            <a:extLst>
              <a:ext uri="{FF2B5EF4-FFF2-40B4-BE49-F238E27FC236}">
                <a16:creationId xmlns:a16="http://schemas.microsoft.com/office/drawing/2014/main" xmlns="" id="{D8DEBF76-B6AF-412E-A0E2-72F7178BF04B}"/>
              </a:ext>
            </a:extLst>
          </p:cNvPr>
          <p:cNvSpPr/>
          <p:nvPr/>
        </p:nvSpPr>
        <p:spPr>
          <a:xfrm>
            <a:off x="363211" y="2761544"/>
            <a:ext cx="715313" cy="4135155"/>
          </a:xfrm>
          <a:prstGeom prst="rect">
            <a:avLst/>
          </a:prstGeom>
          <a:blipFill>
            <a:blip r:embed="rId5" cstate="print"/>
            <a:stretch>
              <a:fillRect/>
            </a:stretch>
          </a:blipFill>
        </p:spPr>
        <p:txBody>
          <a:bodyPr wrap="square" lIns="0" tIns="0" rIns="0" bIns="0" rtlCol="0"/>
          <a:lstStyle/>
          <a:p>
            <a:endParaRPr sz="1588"/>
          </a:p>
        </p:txBody>
      </p:sp>
      <p:sp>
        <p:nvSpPr>
          <p:cNvPr id="10" name="Content Placeholder 4">
            <a:extLst>
              <a:ext uri="{FF2B5EF4-FFF2-40B4-BE49-F238E27FC236}">
                <a16:creationId xmlns:a16="http://schemas.microsoft.com/office/drawing/2014/main" xmlns="" id="{9284E937-94D8-494D-A351-5F7F88C739D4}"/>
              </a:ext>
            </a:extLst>
          </p:cNvPr>
          <p:cNvSpPr txBox="1">
            <a:spLocks/>
          </p:cNvSpPr>
          <p:nvPr/>
        </p:nvSpPr>
        <p:spPr>
          <a:xfrm>
            <a:off x="1418491" y="277092"/>
            <a:ext cx="10122347" cy="56035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600" b="1" dirty="0" smtClean="0">
                <a:solidFill>
                  <a:srgbClr val="0070C0"/>
                </a:solidFill>
                <a:latin typeface="Comic Sans MS" panose="030F0702030302020204" pitchFamily="66" charset="0"/>
              </a:rPr>
              <a:t>OBJECTIVES</a:t>
            </a:r>
            <a:endParaRPr lang="en-US" sz="2600" dirty="0">
              <a:latin typeface="Comic Sans MS" panose="030F0702030302020204" pitchFamily="66" charset="0"/>
            </a:endParaRPr>
          </a:p>
        </p:txBody>
      </p:sp>
      <p:sp>
        <p:nvSpPr>
          <p:cNvPr id="15" name="Content Placeholder 2">
            <a:extLst>
              <a:ext uri="{FF2B5EF4-FFF2-40B4-BE49-F238E27FC236}">
                <a16:creationId xmlns:a16="http://schemas.microsoft.com/office/drawing/2014/main" xmlns="" id="{95FBEB90-2379-4F41-AA14-DE6491345025}"/>
              </a:ext>
            </a:extLst>
          </p:cNvPr>
          <p:cNvSpPr>
            <a:spLocks noGrp="1"/>
          </p:cNvSpPr>
          <p:nvPr>
            <p:ph idx="1"/>
          </p:nvPr>
        </p:nvSpPr>
        <p:spPr>
          <a:xfrm>
            <a:off x="1324708" y="790552"/>
            <a:ext cx="5572652" cy="6067448"/>
          </a:xfrm>
        </p:spPr>
        <p:txBody>
          <a:bodyPr>
            <a:noAutofit/>
          </a:bodyPr>
          <a:lstStyle/>
          <a:p>
            <a:pPr marL="0" indent="0" algn="just">
              <a:lnSpc>
                <a:spcPct val="150000"/>
              </a:lnSpc>
              <a:buNone/>
            </a:pPr>
            <a:r>
              <a:rPr lang="en-US" sz="2700" dirty="0">
                <a:latin typeface="Comic Sans MS" panose="030F0702030302020204" pitchFamily="66" charset="0"/>
              </a:rPr>
              <a:t>At the end of this </a:t>
            </a:r>
            <a:r>
              <a:rPr lang="en-US" sz="2700" dirty="0" smtClean="0">
                <a:latin typeface="Comic Sans MS" panose="030F0702030302020204" pitchFamily="66" charset="0"/>
              </a:rPr>
              <a:t>presentation, the following should have been brought to focus:</a:t>
            </a:r>
            <a:endParaRPr lang="en-US" sz="2700" dirty="0">
              <a:latin typeface="Comic Sans MS" panose="030F0702030302020204" pitchFamily="66" charset="0"/>
            </a:endParaRPr>
          </a:p>
          <a:p>
            <a:pPr algn="just">
              <a:lnSpc>
                <a:spcPct val="150000"/>
              </a:lnSpc>
              <a:buFont typeface="Wingdings" panose="05000000000000000000" pitchFamily="2" charset="2"/>
              <a:buChar char="q"/>
            </a:pPr>
            <a:r>
              <a:rPr lang="en-US" sz="2700" dirty="0">
                <a:latin typeface="Comic Sans MS" panose="030F0702030302020204" pitchFamily="66" charset="0"/>
              </a:rPr>
              <a:t> </a:t>
            </a:r>
            <a:r>
              <a:rPr lang="en-US" sz="2700" dirty="0" smtClean="0">
                <a:latin typeface="Comic Sans MS" panose="030F0702030302020204" pitchFamily="66" charset="0"/>
              </a:rPr>
              <a:t>Global Road Safety Issues</a:t>
            </a:r>
          </a:p>
          <a:p>
            <a:pPr algn="just">
              <a:lnSpc>
                <a:spcPct val="150000"/>
              </a:lnSpc>
              <a:buFont typeface="Wingdings" panose="05000000000000000000" pitchFamily="2" charset="2"/>
              <a:buChar char="q"/>
            </a:pPr>
            <a:r>
              <a:rPr lang="en-US" sz="2400" dirty="0" smtClean="0">
                <a:latin typeface="Comic Sans MS" panose="030F0702030302020204" pitchFamily="66" charset="0"/>
              </a:rPr>
              <a:t>African Road Safety Charter</a:t>
            </a:r>
            <a:endParaRPr lang="en-GB" sz="2700" dirty="0" smtClean="0">
              <a:latin typeface="Comic Sans MS" panose="030F0702030302020204" pitchFamily="66" charset="0"/>
            </a:endParaRPr>
          </a:p>
          <a:p>
            <a:pPr algn="just">
              <a:lnSpc>
                <a:spcPct val="150000"/>
              </a:lnSpc>
              <a:buFont typeface="Wingdings" panose="05000000000000000000" pitchFamily="2" charset="2"/>
              <a:buChar char="q"/>
            </a:pPr>
            <a:r>
              <a:rPr lang="en-GB" sz="2700" dirty="0" smtClean="0">
                <a:latin typeface="Comic Sans MS" panose="030F0702030302020204" pitchFamily="66" charset="0"/>
              </a:rPr>
              <a:t>The Nigeria Road Safety Situation</a:t>
            </a:r>
          </a:p>
          <a:p>
            <a:pPr algn="just">
              <a:lnSpc>
                <a:spcPct val="150000"/>
              </a:lnSpc>
              <a:buNone/>
            </a:pPr>
            <a:endParaRPr lang="en-GB" sz="2700" dirty="0" smtClean="0">
              <a:solidFill>
                <a:srgbClr val="FF0000"/>
              </a:solidFill>
              <a:latin typeface="Comic Sans MS" panose="030F0702030302020204" pitchFamily="66" charset="0"/>
            </a:endParaRPr>
          </a:p>
          <a:p>
            <a:pPr algn="just">
              <a:lnSpc>
                <a:spcPct val="150000"/>
              </a:lnSpc>
              <a:buNone/>
            </a:pPr>
            <a:endParaRPr lang="en-US" sz="2700" dirty="0">
              <a:solidFill>
                <a:srgbClr val="FF0000"/>
              </a:solidFill>
              <a:latin typeface="Comic Sans MS" panose="030F0702030302020204" pitchFamily="66" charset="0"/>
            </a:endParaRPr>
          </a:p>
        </p:txBody>
      </p:sp>
      <p:pic>
        <p:nvPicPr>
          <p:cNvPr id="7" name="Picture 6" descr="OBJECTIVE">
            <a:extLst>
              <a:ext uri="{FF2B5EF4-FFF2-40B4-BE49-F238E27FC236}">
                <a16:creationId xmlns:a16="http://schemas.microsoft.com/office/drawing/2014/main" xmlns="" id="{22D32873-AE05-4B45-AFFE-D2C262D97E3F}"/>
              </a:ext>
            </a:extLst>
          </p:cNvPr>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7273635" y="790552"/>
            <a:ext cx="4360985" cy="4673600"/>
          </a:xfrm>
          <a:prstGeom prst="rect">
            <a:avLst/>
          </a:prstGeom>
        </p:spPr>
      </p:pic>
      <p:sp>
        <p:nvSpPr>
          <p:cNvPr id="9" name="TextBox 8">
            <a:extLst>
              <a:ext uri="{FF2B5EF4-FFF2-40B4-BE49-F238E27FC236}">
                <a16:creationId xmlns:a16="http://schemas.microsoft.com/office/drawing/2014/main" xmlns="" id="{A4F7C0A0-12D7-46E0-8DA0-B863FA34C936}"/>
              </a:ext>
            </a:extLst>
          </p:cNvPr>
          <p:cNvSpPr txBox="1"/>
          <p:nvPr/>
        </p:nvSpPr>
        <p:spPr>
          <a:xfrm>
            <a:off x="7786257" y="2064323"/>
            <a:ext cx="2571946" cy="1384995"/>
          </a:xfrm>
          <a:prstGeom prst="rect">
            <a:avLst/>
          </a:prstGeom>
          <a:noFill/>
        </p:spPr>
        <p:txBody>
          <a:bodyPr wrap="square" rtlCol="0">
            <a:spAutoFit/>
          </a:bodyPr>
          <a:lstStyle/>
          <a:p>
            <a:r>
              <a:rPr lang="en-US" sz="2000" b="1" dirty="0" smtClean="0">
                <a:solidFill>
                  <a:srgbClr val="00B0F0"/>
                </a:solidFill>
                <a:latin typeface="Bodoni MT Black" panose="02070A03080606020203" pitchFamily="18" charset="0"/>
                <a:cs typeface="David" panose="020E0502060401010101" pitchFamily="34" charset="-79"/>
              </a:rPr>
              <a:t>OBJECTIVES </a:t>
            </a:r>
            <a:endParaRPr lang="en-US" sz="2000" b="1" dirty="0">
              <a:solidFill>
                <a:srgbClr val="00B0F0"/>
              </a:solidFill>
              <a:latin typeface="Bodoni MT Black" panose="02070A03080606020203" pitchFamily="18" charset="0"/>
              <a:cs typeface="David" panose="020E0502060401010101" pitchFamily="34" charset="-79"/>
            </a:endParaRPr>
          </a:p>
          <a:p>
            <a:r>
              <a:rPr lang="en-US" sz="1600" dirty="0">
                <a:solidFill>
                  <a:srgbClr val="FF0000"/>
                </a:solidFill>
                <a:latin typeface="Arial Black" panose="020B0A04020102020204" pitchFamily="34" charset="0"/>
                <a:cs typeface="David" panose="020E0502060401010101" pitchFamily="34" charset="-79"/>
              </a:rPr>
              <a:t>OF TRANSPORT SAFETY MANAGEMENT IN NIGERIA</a:t>
            </a:r>
          </a:p>
        </p:txBody>
      </p:sp>
    </p:spTree>
    <p:extLst>
      <p:ext uri="{BB962C8B-B14F-4D97-AF65-F5344CB8AC3E}">
        <p14:creationId xmlns:p14="http://schemas.microsoft.com/office/powerpoint/2010/main" xmlns="" val="7228725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49357" y="1000774"/>
            <a:ext cx="729168" cy="714039"/>
          </a:xfrm>
          <a:prstGeom prst="rect">
            <a:avLst/>
          </a:prstGeom>
        </p:spPr>
      </p:pic>
      <p:sp>
        <p:nvSpPr>
          <p:cNvPr id="4" name="object 7">
            <a:extLst>
              <a:ext uri="{FF2B5EF4-FFF2-40B4-BE49-F238E27FC236}">
                <a16:creationId xmlns:a16="http://schemas.microsoft.com/office/drawing/2014/main" xmlns="" id="{453BEE46-2BFC-471E-AAA3-651A8BA02236}"/>
              </a:ext>
            </a:extLst>
          </p:cNvPr>
          <p:cNvSpPr/>
          <p:nvPr/>
        </p:nvSpPr>
        <p:spPr>
          <a:xfrm>
            <a:off x="363211" y="123404"/>
            <a:ext cx="679005" cy="714039"/>
          </a:xfrm>
          <a:prstGeom prst="rect">
            <a:avLst/>
          </a:prstGeom>
          <a:blipFill>
            <a:blip r:embed="rId3" cstate="print"/>
            <a:stretch>
              <a:fillRect/>
            </a:stretch>
          </a:blipFill>
        </p:spPr>
        <p:txBody>
          <a:bodyPr wrap="square" lIns="0" tIns="0" rIns="0" bIns="0" rtlCol="0"/>
          <a:lstStyle/>
          <a:p>
            <a:endParaRPr sz="1588"/>
          </a:p>
        </p:txBody>
      </p:sp>
      <p:sp>
        <p:nvSpPr>
          <p:cNvPr id="6" name="object 14">
            <a:extLst>
              <a:ext uri="{FF2B5EF4-FFF2-40B4-BE49-F238E27FC236}">
                <a16:creationId xmlns:a16="http://schemas.microsoft.com/office/drawing/2014/main" xmlns="" id="{FEEC18D8-5923-454E-A89B-B823734522AF}"/>
              </a:ext>
            </a:extLst>
          </p:cNvPr>
          <p:cNvSpPr/>
          <p:nvPr/>
        </p:nvSpPr>
        <p:spPr>
          <a:xfrm>
            <a:off x="363211" y="1895554"/>
            <a:ext cx="707163" cy="865990"/>
          </a:xfrm>
          <a:prstGeom prst="rect">
            <a:avLst/>
          </a:prstGeom>
          <a:blipFill>
            <a:blip r:embed="rId4" cstate="print"/>
            <a:stretch>
              <a:fillRect/>
            </a:stretch>
          </a:blipFill>
        </p:spPr>
        <p:txBody>
          <a:bodyPr wrap="square" lIns="0" tIns="0" rIns="0" bIns="0" rtlCol="0"/>
          <a:lstStyle/>
          <a:p>
            <a:endParaRPr sz="1588"/>
          </a:p>
        </p:txBody>
      </p:sp>
      <p:sp>
        <p:nvSpPr>
          <p:cNvPr id="8" name="object 17">
            <a:extLst>
              <a:ext uri="{FF2B5EF4-FFF2-40B4-BE49-F238E27FC236}">
                <a16:creationId xmlns:a16="http://schemas.microsoft.com/office/drawing/2014/main" xmlns="" id="{D8DEBF76-B6AF-412E-A0E2-72F7178BF04B}"/>
              </a:ext>
            </a:extLst>
          </p:cNvPr>
          <p:cNvSpPr/>
          <p:nvPr/>
        </p:nvSpPr>
        <p:spPr>
          <a:xfrm>
            <a:off x="363211" y="2761544"/>
            <a:ext cx="715313" cy="4135155"/>
          </a:xfrm>
          <a:prstGeom prst="rect">
            <a:avLst/>
          </a:prstGeom>
          <a:blipFill>
            <a:blip r:embed="rId5" cstate="print"/>
            <a:stretch>
              <a:fillRect/>
            </a:stretch>
          </a:blipFill>
        </p:spPr>
        <p:txBody>
          <a:bodyPr wrap="square" lIns="0" tIns="0" rIns="0" bIns="0" rtlCol="0"/>
          <a:lstStyle/>
          <a:p>
            <a:endParaRPr sz="1588"/>
          </a:p>
        </p:txBody>
      </p:sp>
      <p:sp>
        <p:nvSpPr>
          <p:cNvPr id="10" name="Content Placeholder 4">
            <a:extLst>
              <a:ext uri="{FF2B5EF4-FFF2-40B4-BE49-F238E27FC236}">
                <a16:creationId xmlns:a16="http://schemas.microsoft.com/office/drawing/2014/main" xmlns="" id="{9284E937-94D8-494D-A351-5F7F88C739D4}"/>
              </a:ext>
            </a:extLst>
          </p:cNvPr>
          <p:cNvSpPr txBox="1">
            <a:spLocks/>
          </p:cNvSpPr>
          <p:nvPr/>
        </p:nvSpPr>
        <p:spPr>
          <a:xfrm>
            <a:off x="1418491" y="277092"/>
            <a:ext cx="10122347" cy="56035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600" b="1" dirty="0" smtClean="0">
                <a:solidFill>
                  <a:srgbClr val="0070C0"/>
                </a:solidFill>
                <a:latin typeface="Comic Sans MS" panose="030F0702030302020204" pitchFamily="66" charset="0"/>
              </a:rPr>
              <a:t>OBJECTIVES </a:t>
            </a:r>
            <a:r>
              <a:rPr lang="en-US" sz="2600" b="1" dirty="0" err="1" smtClean="0">
                <a:solidFill>
                  <a:srgbClr val="0070C0"/>
                </a:solidFill>
                <a:latin typeface="Comic Sans MS" panose="030F0702030302020204" pitchFamily="66" charset="0"/>
              </a:rPr>
              <a:t>Cont,d</a:t>
            </a:r>
            <a:endParaRPr lang="en-US" sz="2600" dirty="0">
              <a:latin typeface="Comic Sans MS" panose="030F0702030302020204" pitchFamily="66" charset="0"/>
            </a:endParaRPr>
          </a:p>
        </p:txBody>
      </p:sp>
      <p:sp>
        <p:nvSpPr>
          <p:cNvPr id="15" name="Content Placeholder 2">
            <a:extLst>
              <a:ext uri="{FF2B5EF4-FFF2-40B4-BE49-F238E27FC236}">
                <a16:creationId xmlns:a16="http://schemas.microsoft.com/office/drawing/2014/main" xmlns="" id="{95FBEB90-2379-4F41-AA14-DE6491345025}"/>
              </a:ext>
            </a:extLst>
          </p:cNvPr>
          <p:cNvSpPr>
            <a:spLocks noGrp="1"/>
          </p:cNvSpPr>
          <p:nvPr>
            <p:ph idx="1"/>
          </p:nvPr>
        </p:nvSpPr>
        <p:spPr>
          <a:xfrm>
            <a:off x="1309718" y="655642"/>
            <a:ext cx="5572652" cy="5610248"/>
          </a:xfrm>
        </p:spPr>
        <p:txBody>
          <a:bodyPr>
            <a:noAutofit/>
          </a:bodyPr>
          <a:lstStyle/>
          <a:p>
            <a:pPr algn="just">
              <a:lnSpc>
                <a:spcPct val="150000"/>
              </a:lnSpc>
              <a:buFont typeface="Wingdings" pitchFamily="2" charset="2"/>
              <a:buChar char="q"/>
            </a:pPr>
            <a:r>
              <a:rPr lang="en-GB" sz="3600" dirty="0" smtClean="0">
                <a:latin typeface="Comic Sans MS" panose="030F0702030302020204" pitchFamily="66" charset="0"/>
              </a:rPr>
              <a:t>The Nigeria Efforts/ Strategies on Road Safety (Pre &amp; FRSC Era)</a:t>
            </a:r>
          </a:p>
          <a:p>
            <a:pPr algn="just">
              <a:lnSpc>
                <a:spcPct val="150000"/>
              </a:lnSpc>
              <a:buFont typeface="Wingdings" pitchFamily="2" charset="2"/>
              <a:buChar char="q"/>
            </a:pPr>
            <a:r>
              <a:rPr lang="en-GB" sz="3600" dirty="0" smtClean="0">
                <a:latin typeface="Comic Sans MS" panose="030F0702030302020204" pitchFamily="66" charset="0"/>
              </a:rPr>
              <a:t> Challenges of Road Safety in Nigeria</a:t>
            </a:r>
          </a:p>
          <a:p>
            <a:pPr algn="just">
              <a:lnSpc>
                <a:spcPct val="150000"/>
              </a:lnSpc>
              <a:buFont typeface="Wingdings" pitchFamily="2" charset="2"/>
              <a:buChar char="q"/>
            </a:pPr>
            <a:r>
              <a:rPr lang="en-GB" sz="3600" dirty="0" smtClean="0">
                <a:latin typeface="Comic Sans MS" panose="030F0702030302020204" pitchFamily="66" charset="0"/>
              </a:rPr>
              <a:t> Possibilities</a:t>
            </a:r>
          </a:p>
          <a:p>
            <a:pPr algn="just">
              <a:lnSpc>
                <a:spcPct val="150000"/>
              </a:lnSpc>
              <a:buNone/>
            </a:pPr>
            <a:endParaRPr lang="en-GB" sz="2000" dirty="0" smtClean="0">
              <a:latin typeface="Comic Sans MS" panose="030F0702030302020204" pitchFamily="66" charset="0"/>
            </a:endParaRPr>
          </a:p>
          <a:p>
            <a:pPr algn="just">
              <a:lnSpc>
                <a:spcPct val="150000"/>
              </a:lnSpc>
              <a:buFont typeface="Wingdings" pitchFamily="2" charset="2"/>
              <a:buChar char="q"/>
            </a:pPr>
            <a:endParaRPr lang="en-GB" sz="2700" dirty="0" smtClean="0">
              <a:solidFill>
                <a:srgbClr val="FF0000"/>
              </a:solidFill>
              <a:latin typeface="Comic Sans MS" panose="030F0702030302020204" pitchFamily="66" charset="0"/>
            </a:endParaRPr>
          </a:p>
          <a:p>
            <a:pPr algn="just">
              <a:lnSpc>
                <a:spcPct val="150000"/>
              </a:lnSpc>
              <a:buNone/>
            </a:pPr>
            <a:endParaRPr lang="en-US" sz="2700" dirty="0">
              <a:solidFill>
                <a:srgbClr val="FF0000"/>
              </a:solidFill>
              <a:latin typeface="Comic Sans MS" panose="030F0702030302020204" pitchFamily="66" charset="0"/>
            </a:endParaRPr>
          </a:p>
        </p:txBody>
      </p:sp>
      <p:pic>
        <p:nvPicPr>
          <p:cNvPr id="7" name="Picture 6" descr="OBJECTIVE">
            <a:extLst>
              <a:ext uri="{FF2B5EF4-FFF2-40B4-BE49-F238E27FC236}">
                <a16:creationId xmlns:a16="http://schemas.microsoft.com/office/drawing/2014/main" xmlns="" id="{22D32873-AE05-4B45-AFFE-D2C262D97E3F}"/>
              </a:ext>
            </a:extLst>
          </p:cNvPr>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7273635" y="925464"/>
            <a:ext cx="4360985" cy="4673600"/>
          </a:xfrm>
          <a:prstGeom prst="rect">
            <a:avLst/>
          </a:prstGeom>
        </p:spPr>
      </p:pic>
      <p:sp>
        <p:nvSpPr>
          <p:cNvPr id="9" name="TextBox 8">
            <a:extLst>
              <a:ext uri="{FF2B5EF4-FFF2-40B4-BE49-F238E27FC236}">
                <a16:creationId xmlns:a16="http://schemas.microsoft.com/office/drawing/2014/main" xmlns="" id="{A4F7C0A0-12D7-46E0-8DA0-B863FA34C936}"/>
              </a:ext>
            </a:extLst>
          </p:cNvPr>
          <p:cNvSpPr txBox="1"/>
          <p:nvPr/>
        </p:nvSpPr>
        <p:spPr>
          <a:xfrm>
            <a:off x="7786257" y="2064323"/>
            <a:ext cx="2392064" cy="1384995"/>
          </a:xfrm>
          <a:prstGeom prst="rect">
            <a:avLst/>
          </a:prstGeom>
          <a:noFill/>
        </p:spPr>
        <p:txBody>
          <a:bodyPr wrap="square" rtlCol="0">
            <a:spAutoFit/>
          </a:bodyPr>
          <a:lstStyle/>
          <a:p>
            <a:r>
              <a:rPr lang="en-US" sz="2000" b="1" dirty="0">
                <a:solidFill>
                  <a:srgbClr val="00B0F0"/>
                </a:solidFill>
                <a:latin typeface="Bodoni MT Black" panose="02070A03080606020203" pitchFamily="18" charset="0"/>
                <a:cs typeface="David" panose="020E0502060401010101" pitchFamily="34" charset="-79"/>
              </a:rPr>
              <a:t>OBJECTIVE </a:t>
            </a:r>
            <a:r>
              <a:rPr lang="en-US" sz="2000" b="1" dirty="0" smtClean="0">
                <a:solidFill>
                  <a:srgbClr val="00B0F0"/>
                </a:solidFill>
                <a:latin typeface="Bodoni MT Black" panose="02070A03080606020203" pitchFamily="18" charset="0"/>
                <a:cs typeface="David" panose="020E0502060401010101" pitchFamily="34" charset="-79"/>
              </a:rPr>
              <a:t>S</a:t>
            </a:r>
            <a:endParaRPr lang="en-US" sz="2000" b="1" dirty="0">
              <a:solidFill>
                <a:srgbClr val="00B0F0"/>
              </a:solidFill>
              <a:latin typeface="Bodoni MT Black" panose="02070A03080606020203" pitchFamily="18" charset="0"/>
              <a:cs typeface="David" panose="020E0502060401010101" pitchFamily="34" charset="-79"/>
            </a:endParaRPr>
          </a:p>
          <a:p>
            <a:r>
              <a:rPr lang="en-US" sz="1600" dirty="0">
                <a:solidFill>
                  <a:srgbClr val="FF0000"/>
                </a:solidFill>
                <a:latin typeface="Arial Black" panose="020B0A04020102020204" pitchFamily="34" charset="0"/>
                <a:cs typeface="David" panose="020E0502060401010101" pitchFamily="34" charset="-79"/>
              </a:rPr>
              <a:t>OF TRANSPORT SAFETY MANAGEMENT IN NIGERIA</a:t>
            </a:r>
          </a:p>
        </p:txBody>
      </p:sp>
    </p:spTree>
    <p:extLst>
      <p:ext uri="{BB962C8B-B14F-4D97-AF65-F5344CB8AC3E}">
        <p14:creationId xmlns:p14="http://schemas.microsoft.com/office/powerpoint/2010/main" xmlns="" val="7228725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49357" y="1000774"/>
            <a:ext cx="729168" cy="714039"/>
          </a:xfrm>
          <a:prstGeom prst="rect">
            <a:avLst/>
          </a:prstGeom>
        </p:spPr>
      </p:pic>
      <p:sp>
        <p:nvSpPr>
          <p:cNvPr id="4" name="object 7">
            <a:extLst>
              <a:ext uri="{FF2B5EF4-FFF2-40B4-BE49-F238E27FC236}">
                <a16:creationId xmlns:a16="http://schemas.microsoft.com/office/drawing/2014/main" xmlns="" id="{453BEE46-2BFC-471E-AAA3-651A8BA02236}"/>
              </a:ext>
            </a:extLst>
          </p:cNvPr>
          <p:cNvSpPr/>
          <p:nvPr/>
        </p:nvSpPr>
        <p:spPr>
          <a:xfrm>
            <a:off x="363211" y="123404"/>
            <a:ext cx="679005" cy="714039"/>
          </a:xfrm>
          <a:prstGeom prst="rect">
            <a:avLst/>
          </a:prstGeom>
          <a:blipFill>
            <a:blip r:embed="rId3" cstate="print"/>
            <a:stretch>
              <a:fillRect/>
            </a:stretch>
          </a:blipFill>
        </p:spPr>
        <p:txBody>
          <a:bodyPr wrap="square" lIns="0" tIns="0" rIns="0" bIns="0" rtlCol="0"/>
          <a:lstStyle/>
          <a:p>
            <a:endParaRPr sz="1588"/>
          </a:p>
        </p:txBody>
      </p:sp>
      <p:sp>
        <p:nvSpPr>
          <p:cNvPr id="6" name="object 14">
            <a:extLst>
              <a:ext uri="{FF2B5EF4-FFF2-40B4-BE49-F238E27FC236}">
                <a16:creationId xmlns:a16="http://schemas.microsoft.com/office/drawing/2014/main" xmlns="" id="{FEEC18D8-5923-454E-A89B-B823734522AF}"/>
              </a:ext>
            </a:extLst>
          </p:cNvPr>
          <p:cNvSpPr/>
          <p:nvPr/>
        </p:nvSpPr>
        <p:spPr>
          <a:xfrm>
            <a:off x="363211" y="1895554"/>
            <a:ext cx="707163" cy="865990"/>
          </a:xfrm>
          <a:prstGeom prst="rect">
            <a:avLst/>
          </a:prstGeom>
          <a:blipFill>
            <a:blip r:embed="rId4" cstate="print"/>
            <a:stretch>
              <a:fillRect/>
            </a:stretch>
          </a:blipFill>
        </p:spPr>
        <p:txBody>
          <a:bodyPr wrap="square" lIns="0" tIns="0" rIns="0" bIns="0" rtlCol="0"/>
          <a:lstStyle/>
          <a:p>
            <a:endParaRPr sz="1588"/>
          </a:p>
        </p:txBody>
      </p:sp>
      <p:sp>
        <p:nvSpPr>
          <p:cNvPr id="8" name="object 17">
            <a:extLst>
              <a:ext uri="{FF2B5EF4-FFF2-40B4-BE49-F238E27FC236}">
                <a16:creationId xmlns:a16="http://schemas.microsoft.com/office/drawing/2014/main" xmlns="" id="{D8DEBF76-B6AF-412E-A0E2-72F7178BF04B}"/>
              </a:ext>
            </a:extLst>
          </p:cNvPr>
          <p:cNvSpPr/>
          <p:nvPr/>
        </p:nvSpPr>
        <p:spPr>
          <a:xfrm>
            <a:off x="363211" y="2761544"/>
            <a:ext cx="715313" cy="4135155"/>
          </a:xfrm>
          <a:prstGeom prst="rect">
            <a:avLst/>
          </a:prstGeom>
          <a:blipFill>
            <a:blip r:embed="rId5" cstate="print"/>
            <a:stretch>
              <a:fillRect/>
            </a:stretch>
          </a:blipFill>
        </p:spPr>
        <p:txBody>
          <a:bodyPr wrap="square" lIns="0" tIns="0" rIns="0" bIns="0" rtlCol="0"/>
          <a:lstStyle/>
          <a:p>
            <a:endParaRPr sz="1588"/>
          </a:p>
        </p:txBody>
      </p:sp>
      <p:sp>
        <p:nvSpPr>
          <p:cNvPr id="10" name="Content Placeholder 4">
            <a:extLst>
              <a:ext uri="{FF2B5EF4-FFF2-40B4-BE49-F238E27FC236}">
                <a16:creationId xmlns:a16="http://schemas.microsoft.com/office/drawing/2014/main" xmlns="" id="{9284E937-94D8-494D-A351-5F7F88C739D4}"/>
              </a:ext>
            </a:extLst>
          </p:cNvPr>
          <p:cNvSpPr txBox="1">
            <a:spLocks/>
          </p:cNvSpPr>
          <p:nvPr/>
        </p:nvSpPr>
        <p:spPr>
          <a:xfrm>
            <a:off x="1078523" y="230200"/>
            <a:ext cx="10947221" cy="56035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500" b="1" dirty="0">
                <a:solidFill>
                  <a:srgbClr val="0070C0"/>
                </a:solidFill>
                <a:latin typeface="Comic Sans MS" panose="030F0702030302020204" pitchFamily="66" charset="0"/>
              </a:rPr>
              <a:t>GLOBAL ROAD SAFETY ISSUES</a:t>
            </a:r>
            <a:endParaRPr lang="en-US" sz="2500" dirty="0">
              <a:latin typeface="Comic Sans MS" panose="030F0702030302020204" pitchFamily="66" charset="0"/>
            </a:endParaRPr>
          </a:p>
        </p:txBody>
      </p:sp>
      <p:sp>
        <p:nvSpPr>
          <p:cNvPr id="15" name="Content Placeholder 2">
            <a:extLst>
              <a:ext uri="{FF2B5EF4-FFF2-40B4-BE49-F238E27FC236}">
                <a16:creationId xmlns:a16="http://schemas.microsoft.com/office/drawing/2014/main" xmlns="" id="{95FBEB90-2379-4F41-AA14-DE6491345025}"/>
              </a:ext>
            </a:extLst>
          </p:cNvPr>
          <p:cNvSpPr>
            <a:spLocks noGrp="1"/>
          </p:cNvSpPr>
          <p:nvPr>
            <p:ph idx="1"/>
          </p:nvPr>
        </p:nvSpPr>
        <p:spPr>
          <a:xfrm>
            <a:off x="5861537" y="673322"/>
            <a:ext cx="5790135" cy="5235111"/>
          </a:xfrm>
        </p:spPr>
        <p:txBody>
          <a:bodyPr>
            <a:noAutofit/>
          </a:bodyPr>
          <a:lstStyle/>
          <a:p>
            <a:pPr marL="0" indent="0" algn="just">
              <a:lnSpc>
                <a:spcPct val="150000"/>
              </a:lnSpc>
              <a:buNone/>
            </a:pPr>
            <a:r>
              <a:rPr lang="en-GB" sz="2400" dirty="0">
                <a:latin typeface="Comic Sans MS" panose="030F0702030302020204" pitchFamily="66" charset="0"/>
              </a:rPr>
              <a:t>Throughout the world, roads are shared by cars, buses, trucks, motorcycles, mopeds, pedestrians, animals, taxis, and other travellers. Travel made possible by motor vehicles supports economic and social development in many countries. Yet each year, vehicles are involved in crashes that are responsible for millions of deaths and injuries.</a:t>
            </a:r>
          </a:p>
        </p:txBody>
      </p:sp>
      <p:pic>
        <p:nvPicPr>
          <p:cNvPr id="11" name="Picture 10" descr="Campaigner: Video of car nearly hitting girl on bike PROVES why cyclists  should be in middle of road | The Paradise News">
            <a:extLst>
              <a:ext uri="{FF2B5EF4-FFF2-40B4-BE49-F238E27FC236}">
                <a16:creationId xmlns:a16="http://schemas.microsoft.com/office/drawing/2014/main" xmlns="" id="{B06CFDD7-C76A-4A6C-AD7B-B71E9E9F590F}"/>
              </a:ext>
            </a:extLst>
          </p:cNvPr>
          <p:cNvPicPr/>
          <p:nvPr/>
        </p:nvPicPr>
        <p:blipFill>
          <a:blip r:embed="rId6">
            <a:extLst>
              <a:ext uri="{28A0092B-C50C-407E-A947-70E740481C1C}">
                <a14:useLocalDpi xmlns:a14="http://schemas.microsoft.com/office/drawing/2010/main" xmlns="" val="0"/>
              </a:ext>
            </a:extLst>
          </a:blip>
          <a:srcRect/>
          <a:stretch>
            <a:fillRect/>
          </a:stretch>
        </p:blipFill>
        <p:spPr bwMode="auto">
          <a:xfrm>
            <a:off x="1371076" y="790552"/>
            <a:ext cx="4293506" cy="5235110"/>
          </a:xfrm>
          <a:prstGeom prst="rect">
            <a:avLst/>
          </a:prstGeom>
          <a:noFill/>
          <a:ln>
            <a:noFill/>
          </a:ln>
        </p:spPr>
      </p:pic>
    </p:spTree>
    <p:extLst>
      <p:ext uri="{BB962C8B-B14F-4D97-AF65-F5344CB8AC3E}">
        <p14:creationId xmlns:p14="http://schemas.microsoft.com/office/powerpoint/2010/main" xmlns="" val="5497996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49357" y="1000774"/>
            <a:ext cx="729168" cy="714039"/>
          </a:xfrm>
          <a:prstGeom prst="rect">
            <a:avLst/>
          </a:prstGeom>
        </p:spPr>
      </p:pic>
      <p:sp>
        <p:nvSpPr>
          <p:cNvPr id="4" name="object 7">
            <a:extLst>
              <a:ext uri="{FF2B5EF4-FFF2-40B4-BE49-F238E27FC236}">
                <a16:creationId xmlns:a16="http://schemas.microsoft.com/office/drawing/2014/main" xmlns="" id="{453BEE46-2BFC-471E-AAA3-651A8BA02236}"/>
              </a:ext>
            </a:extLst>
          </p:cNvPr>
          <p:cNvSpPr/>
          <p:nvPr/>
        </p:nvSpPr>
        <p:spPr>
          <a:xfrm>
            <a:off x="363211" y="123404"/>
            <a:ext cx="679005" cy="714039"/>
          </a:xfrm>
          <a:prstGeom prst="rect">
            <a:avLst/>
          </a:prstGeom>
          <a:blipFill>
            <a:blip r:embed="rId3" cstate="print"/>
            <a:stretch>
              <a:fillRect/>
            </a:stretch>
          </a:blipFill>
        </p:spPr>
        <p:txBody>
          <a:bodyPr wrap="square" lIns="0" tIns="0" rIns="0" bIns="0" rtlCol="0"/>
          <a:lstStyle/>
          <a:p>
            <a:endParaRPr sz="1588"/>
          </a:p>
        </p:txBody>
      </p:sp>
      <p:sp>
        <p:nvSpPr>
          <p:cNvPr id="6" name="object 14">
            <a:extLst>
              <a:ext uri="{FF2B5EF4-FFF2-40B4-BE49-F238E27FC236}">
                <a16:creationId xmlns:a16="http://schemas.microsoft.com/office/drawing/2014/main" xmlns="" id="{FEEC18D8-5923-454E-A89B-B823734522AF}"/>
              </a:ext>
            </a:extLst>
          </p:cNvPr>
          <p:cNvSpPr/>
          <p:nvPr/>
        </p:nvSpPr>
        <p:spPr>
          <a:xfrm>
            <a:off x="363211" y="1895554"/>
            <a:ext cx="707163" cy="865990"/>
          </a:xfrm>
          <a:prstGeom prst="rect">
            <a:avLst/>
          </a:prstGeom>
          <a:blipFill>
            <a:blip r:embed="rId4" cstate="print"/>
            <a:stretch>
              <a:fillRect/>
            </a:stretch>
          </a:blipFill>
        </p:spPr>
        <p:txBody>
          <a:bodyPr wrap="square" lIns="0" tIns="0" rIns="0" bIns="0" rtlCol="0"/>
          <a:lstStyle/>
          <a:p>
            <a:endParaRPr sz="1588"/>
          </a:p>
        </p:txBody>
      </p:sp>
      <p:sp>
        <p:nvSpPr>
          <p:cNvPr id="8" name="object 17">
            <a:extLst>
              <a:ext uri="{FF2B5EF4-FFF2-40B4-BE49-F238E27FC236}">
                <a16:creationId xmlns:a16="http://schemas.microsoft.com/office/drawing/2014/main" xmlns="" id="{D8DEBF76-B6AF-412E-A0E2-72F7178BF04B}"/>
              </a:ext>
            </a:extLst>
          </p:cNvPr>
          <p:cNvSpPr/>
          <p:nvPr/>
        </p:nvSpPr>
        <p:spPr>
          <a:xfrm>
            <a:off x="363211" y="2761544"/>
            <a:ext cx="715313" cy="4135155"/>
          </a:xfrm>
          <a:prstGeom prst="rect">
            <a:avLst/>
          </a:prstGeom>
          <a:blipFill>
            <a:blip r:embed="rId5" cstate="print"/>
            <a:stretch>
              <a:fillRect/>
            </a:stretch>
          </a:blipFill>
        </p:spPr>
        <p:txBody>
          <a:bodyPr wrap="square" lIns="0" tIns="0" rIns="0" bIns="0" rtlCol="0"/>
          <a:lstStyle/>
          <a:p>
            <a:endParaRPr sz="1588"/>
          </a:p>
        </p:txBody>
      </p:sp>
      <p:sp>
        <p:nvSpPr>
          <p:cNvPr id="10" name="Content Placeholder 4">
            <a:extLst>
              <a:ext uri="{FF2B5EF4-FFF2-40B4-BE49-F238E27FC236}">
                <a16:creationId xmlns:a16="http://schemas.microsoft.com/office/drawing/2014/main" xmlns="" id="{9284E937-94D8-494D-A351-5F7F88C739D4}"/>
              </a:ext>
            </a:extLst>
          </p:cNvPr>
          <p:cNvSpPr txBox="1">
            <a:spLocks/>
          </p:cNvSpPr>
          <p:nvPr/>
        </p:nvSpPr>
        <p:spPr>
          <a:xfrm>
            <a:off x="1078523" y="188635"/>
            <a:ext cx="10947221" cy="56035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500" b="1" dirty="0">
                <a:solidFill>
                  <a:srgbClr val="0070C0"/>
                </a:solidFill>
                <a:latin typeface="Comic Sans MS" panose="030F0702030302020204" pitchFamily="66" charset="0"/>
              </a:rPr>
              <a:t>GLOBAL ROAD SAFETY ISSUES (Cont’d)</a:t>
            </a:r>
            <a:endParaRPr lang="en-US" sz="2500" dirty="0">
              <a:latin typeface="Comic Sans MS" panose="030F0702030302020204" pitchFamily="66" charset="0"/>
            </a:endParaRPr>
          </a:p>
        </p:txBody>
      </p:sp>
      <p:sp>
        <p:nvSpPr>
          <p:cNvPr id="15" name="Content Placeholder 2">
            <a:extLst>
              <a:ext uri="{FF2B5EF4-FFF2-40B4-BE49-F238E27FC236}">
                <a16:creationId xmlns:a16="http://schemas.microsoft.com/office/drawing/2014/main" xmlns="" id="{95FBEB90-2379-4F41-AA14-DE6491345025}"/>
              </a:ext>
            </a:extLst>
          </p:cNvPr>
          <p:cNvSpPr>
            <a:spLocks noGrp="1"/>
          </p:cNvSpPr>
          <p:nvPr>
            <p:ph idx="1"/>
          </p:nvPr>
        </p:nvSpPr>
        <p:spPr>
          <a:xfrm>
            <a:off x="4502727" y="519853"/>
            <a:ext cx="7326061" cy="3732425"/>
          </a:xfrm>
        </p:spPr>
        <p:txBody>
          <a:bodyPr>
            <a:noAutofit/>
          </a:bodyPr>
          <a:lstStyle/>
          <a:p>
            <a:pPr marL="0" indent="0" algn="just">
              <a:lnSpc>
                <a:spcPct val="150000"/>
              </a:lnSpc>
              <a:buNone/>
            </a:pPr>
            <a:r>
              <a:rPr lang="en-GB" sz="2300" dirty="0">
                <a:latin typeface="Comic Sans MS" panose="030F0702030302020204" pitchFamily="66" charset="0"/>
              </a:rPr>
              <a:t>Global road traffic fatalities have remained high in recent years, reaching 1.35 million in 2016. Although road traffic casualties have decreased in some developed countries after the publication of their own road safety strategies, road traffic injuries remain a global public health problem, especially in low-income and middle-income countries.</a:t>
            </a:r>
          </a:p>
        </p:txBody>
      </p:sp>
      <p:sp>
        <p:nvSpPr>
          <p:cNvPr id="3" name="Rectangle 2">
            <a:extLst>
              <a:ext uri="{FF2B5EF4-FFF2-40B4-BE49-F238E27FC236}">
                <a16:creationId xmlns:a16="http://schemas.microsoft.com/office/drawing/2014/main" xmlns="" id="{F50726E1-846C-4006-BFAA-F55D1A379799}"/>
              </a:ext>
            </a:extLst>
          </p:cNvPr>
          <p:cNvSpPr/>
          <p:nvPr/>
        </p:nvSpPr>
        <p:spPr>
          <a:xfrm>
            <a:off x="1289541" y="4153364"/>
            <a:ext cx="10539248" cy="2746906"/>
          </a:xfrm>
          <a:prstGeom prst="rect">
            <a:avLst/>
          </a:prstGeom>
        </p:spPr>
        <p:txBody>
          <a:bodyPr wrap="square">
            <a:spAutoFit/>
          </a:bodyPr>
          <a:lstStyle/>
          <a:p>
            <a:pPr algn="just">
              <a:lnSpc>
                <a:spcPct val="150000"/>
              </a:lnSpc>
            </a:pPr>
            <a:r>
              <a:rPr lang="en-US" sz="2200" dirty="0">
                <a:latin typeface="Comic Sans MS" panose="030F0702030302020204" pitchFamily="66" charset="0"/>
              </a:rPr>
              <a:t>	</a:t>
            </a:r>
            <a:r>
              <a:rPr lang="en-GB" sz="2300" dirty="0">
                <a:latin typeface="Comic Sans MS" panose="030F0702030302020204" pitchFamily="66" charset="0"/>
              </a:rPr>
              <a:t>Road traffic injuries are the eighth leading cause of death internationally, and each year, there are many people suffering from road traffic crash-related issues globally, indicating that road traffic crashes remain an extremely serious problem. Despite the attention road traffic safety receives worldwide, more effort is necessary</a:t>
            </a:r>
            <a:r>
              <a:rPr lang="en-GB" sz="2300" dirty="0" smtClean="0">
                <a:latin typeface="Comic Sans MS" panose="030F0702030302020204" pitchFamily="66" charset="0"/>
              </a:rPr>
              <a:t>. </a:t>
            </a:r>
            <a:r>
              <a:rPr lang="en-GB" sz="2400" dirty="0" smtClean="0">
                <a:latin typeface="Comic Sans MS" panose="030F0702030302020204" pitchFamily="66" charset="0"/>
              </a:rPr>
              <a:t>(WHO, 2011; 2015)</a:t>
            </a:r>
            <a:endParaRPr lang="en-US" sz="2300" dirty="0">
              <a:solidFill>
                <a:srgbClr val="FF0000"/>
              </a:solidFill>
              <a:latin typeface="Comic Sans MS" panose="030F0702030302020204" pitchFamily="66" charset="0"/>
            </a:endParaRPr>
          </a:p>
        </p:txBody>
      </p:sp>
      <p:pic>
        <p:nvPicPr>
          <p:cNvPr id="11" name="Picture 10" descr="Federal Road Safety Corps (FRSC) Archives - Nigeriannewsdirectcom">
            <a:extLst>
              <a:ext uri="{FF2B5EF4-FFF2-40B4-BE49-F238E27FC236}">
                <a16:creationId xmlns:a16="http://schemas.microsoft.com/office/drawing/2014/main" xmlns="" id="{D09A11FA-4126-4941-97F5-84B771621CED}"/>
              </a:ext>
            </a:extLst>
          </p:cNvPr>
          <p:cNvPicPr/>
          <p:nvPr/>
        </p:nvPicPr>
        <p:blipFill>
          <a:blip r:embed="rId6">
            <a:extLst>
              <a:ext uri="{28A0092B-C50C-407E-A947-70E740481C1C}">
                <a14:useLocalDpi xmlns:a14="http://schemas.microsoft.com/office/drawing/2010/main" xmlns="" val="0"/>
              </a:ext>
            </a:extLst>
          </a:blip>
          <a:srcRect/>
          <a:stretch>
            <a:fillRect/>
          </a:stretch>
        </p:blipFill>
        <p:spPr bwMode="auto">
          <a:xfrm>
            <a:off x="1320822" y="748707"/>
            <a:ext cx="3028364" cy="3213693"/>
          </a:xfrm>
          <a:prstGeom prst="rect">
            <a:avLst/>
          </a:prstGeom>
          <a:noFill/>
          <a:ln>
            <a:noFill/>
          </a:ln>
        </p:spPr>
      </p:pic>
    </p:spTree>
    <p:extLst>
      <p:ext uri="{BB962C8B-B14F-4D97-AF65-F5344CB8AC3E}">
        <p14:creationId xmlns:p14="http://schemas.microsoft.com/office/powerpoint/2010/main" xmlns="" val="5823036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49357" y="1000774"/>
            <a:ext cx="729168" cy="714039"/>
          </a:xfrm>
          <a:prstGeom prst="rect">
            <a:avLst/>
          </a:prstGeom>
        </p:spPr>
      </p:pic>
      <p:sp>
        <p:nvSpPr>
          <p:cNvPr id="4" name="object 7">
            <a:extLst>
              <a:ext uri="{FF2B5EF4-FFF2-40B4-BE49-F238E27FC236}">
                <a16:creationId xmlns:a16="http://schemas.microsoft.com/office/drawing/2014/main" xmlns="" id="{453BEE46-2BFC-471E-AAA3-651A8BA02236}"/>
              </a:ext>
            </a:extLst>
          </p:cNvPr>
          <p:cNvSpPr/>
          <p:nvPr/>
        </p:nvSpPr>
        <p:spPr>
          <a:xfrm>
            <a:off x="363211" y="123404"/>
            <a:ext cx="679005" cy="714039"/>
          </a:xfrm>
          <a:prstGeom prst="rect">
            <a:avLst/>
          </a:prstGeom>
          <a:blipFill>
            <a:blip r:embed="rId3" cstate="print"/>
            <a:stretch>
              <a:fillRect/>
            </a:stretch>
          </a:blipFill>
        </p:spPr>
        <p:txBody>
          <a:bodyPr wrap="square" lIns="0" tIns="0" rIns="0" bIns="0" rtlCol="0"/>
          <a:lstStyle/>
          <a:p>
            <a:endParaRPr sz="1588"/>
          </a:p>
        </p:txBody>
      </p:sp>
      <p:sp>
        <p:nvSpPr>
          <p:cNvPr id="6" name="object 14">
            <a:extLst>
              <a:ext uri="{FF2B5EF4-FFF2-40B4-BE49-F238E27FC236}">
                <a16:creationId xmlns:a16="http://schemas.microsoft.com/office/drawing/2014/main" xmlns="" id="{FEEC18D8-5923-454E-A89B-B823734522AF}"/>
              </a:ext>
            </a:extLst>
          </p:cNvPr>
          <p:cNvSpPr/>
          <p:nvPr/>
        </p:nvSpPr>
        <p:spPr>
          <a:xfrm>
            <a:off x="363211" y="1895554"/>
            <a:ext cx="707163" cy="865990"/>
          </a:xfrm>
          <a:prstGeom prst="rect">
            <a:avLst/>
          </a:prstGeom>
          <a:blipFill>
            <a:blip r:embed="rId4" cstate="print"/>
            <a:stretch>
              <a:fillRect/>
            </a:stretch>
          </a:blipFill>
        </p:spPr>
        <p:txBody>
          <a:bodyPr wrap="square" lIns="0" tIns="0" rIns="0" bIns="0" rtlCol="0"/>
          <a:lstStyle/>
          <a:p>
            <a:endParaRPr sz="1588"/>
          </a:p>
        </p:txBody>
      </p:sp>
      <p:sp>
        <p:nvSpPr>
          <p:cNvPr id="8" name="object 17">
            <a:extLst>
              <a:ext uri="{FF2B5EF4-FFF2-40B4-BE49-F238E27FC236}">
                <a16:creationId xmlns:a16="http://schemas.microsoft.com/office/drawing/2014/main" xmlns="" id="{D8DEBF76-B6AF-412E-A0E2-72F7178BF04B}"/>
              </a:ext>
            </a:extLst>
          </p:cNvPr>
          <p:cNvSpPr/>
          <p:nvPr/>
        </p:nvSpPr>
        <p:spPr>
          <a:xfrm>
            <a:off x="363211" y="2776534"/>
            <a:ext cx="715313" cy="4135155"/>
          </a:xfrm>
          <a:prstGeom prst="rect">
            <a:avLst/>
          </a:prstGeom>
          <a:blipFill>
            <a:blip r:embed="rId5" cstate="print"/>
            <a:stretch>
              <a:fillRect/>
            </a:stretch>
          </a:blipFill>
        </p:spPr>
        <p:txBody>
          <a:bodyPr wrap="square" lIns="0" tIns="0" rIns="0" bIns="0" rtlCol="0"/>
          <a:lstStyle/>
          <a:p>
            <a:endParaRPr sz="1588"/>
          </a:p>
        </p:txBody>
      </p:sp>
      <p:sp>
        <p:nvSpPr>
          <p:cNvPr id="10" name="Content Placeholder 4">
            <a:extLst>
              <a:ext uri="{FF2B5EF4-FFF2-40B4-BE49-F238E27FC236}">
                <a16:creationId xmlns:a16="http://schemas.microsoft.com/office/drawing/2014/main" xmlns="" id="{9284E937-94D8-494D-A351-5F7F88C739D4}"/>
              </a:ext>
            </a:extLst>
          </p:cNvPr>
          <p:cNvSpPr txBox="1">
            <a:spLocks/>
          </p:cNvSpPr>
          <p:nvPr/>
        </p:nvSpPr>
        <p:spPr>
          <a:xfrm>
            <a:off x="1078523" y="141743"/>
            <a:ext cx="10947221" cy="56035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500" b="1" dirty="0">
                <a:solidFill>
                  <a:srgbClr val="0070C0"/>
                </a:solidFill>
                <a:latin typeface="Comic Sans MS" panose="030F0702030302020204" pitchFamily="66" charset="0"/>
              </a:rPr>
              <a:t>GLOBAL ROAD SAFETY ISSUES (Cont’d)</a:t>
            </a:r>
            <a:endParaRPr lang="en-US" sz="2500" dirty="0">
              <a:latin typeface="Comic Sans MS" panose="030F0702030302020204" pitchFamily="66" charset="0"/>
            </a:endParaRPr>
          </a:p>
        </p:txBody>
      </p:sp>
      <p:sp>
        <p:nvSpPr>
          <p:cNvPr id="15" name="Content Placeholder 2">
            <a:extLst>
              <a:ext uri="{FF2B5EF4-FFF2-40B4-BE49-F238E27FC236}">
                <a16:creationId xmlns:a16="http://schemas.microsoft.com/office/drawing/2014/main" xmlns="" id="{95FBEB90-2379-4F41-AA14-DE6491345025}"/>
              </a:ext>
            </a:extLst>
          </p:cNvPr>
          <p:cNvSpPr>
            <a:spLocks noGrp="1"/>
          </p:cNvSpPr>
          <p:nvPr>
            <p:ph idx="1"/>
          </p:nvPr>
        </p:nvSpPr>
        <p:spPr>
          <a:xfrm>
            <a:off x="4642338" y="449515"/>
            <a:ext cx="4173416" cy="4135155"/>
          </a:xfrm>
        </p:spPr>
        <p:txBody>
          <a:bodyPr>
            <a:noAutofit/>
          </a:bodyPr>
          <a:lstStyle/>
          <a:p>
            <a:pPr marL="0" lvl="0" indent="0" algn="just">
              <a:lnSpc>
                <a:spcPct val="150000"/>
              </a:lnSpc>
              <a:buNone/>
            </a:pPr>
            <a:r>
              <a:rPr lang="en-GB" sz="2200" dirty="0">
                <a:latin typeface="Comic Sans MS" panose="030F0702030302020204" pitchFamily="66" charset="0"/>
              </a:rPr>
              <a:t>Crash injuries are estimated to be the eighth leading cause of death globally for all age groups and the leading cause of death for children and young people 5–29 years of age. More people now die in crashes than from HIV/ADS.</a:t>
            </a:r>
            <a:endParaRPr lang="en-US" sz="2200" dirty="0">
              <a:latin typeface="Comic Sans MS" panose="030F0702030302020204" pitchFamily="66" charset="0"/>
            </a:endParaRPr>
          </a:p>
        </p:txBody>
      </p:sp>
      <p:sp>
        <p:nvSpPr>
          <p:cNvPr id="3" name="Rectangle 2">
            <a:extLst>
              <a:ext uri="{FF2B5EF4-FFF2-40B4-BE49-F238E27FC236}">
                <a16:creationId xmlns:a16="http://schemas.microsoft.com/office/drawing/2014/main" xmlns="" id="{F50726E1-846C-4006-BFAA-F55D1A379799}"/>
              </a:ext>
            </a:extLst>
          </p:cNvPr>
          <p:cNvSpPr/>
          <p:nvPr/>
        </p:nvSpPr>
        <p:spPr>
          <a:xfrm>
            <a:off x="1289541" y="4340932"/>
            <a:ext cx="7010397" cy="2677656"/>
          </a:xfrm>
          <a:prstGeom prst="rect">
            <a:avLst/>
          </a:prstGeom>
        </p:spPr>
        <p:txBody>
          <a:bodyPr wrap="square">
            <a:spAutoFit/>
          </a:bodyPr>
          <a:lstStyle/>
          <a:p>
            <a:pPr algn="just">
              <a:lnSpc>
                <a:spcPct val="150000"/>
              </a:lnSpc>
            </a:pPr>
            <a:r>
              <a:rPr lang="en-US" sz="2200" dirty="0">
                <a:latin typeface="Comic Sans MS" panose="030F0702030302020204" pitchFamily="66" charset="0"/>
              </a:rPr>
              <a:t>	</a:t>
            </a:r>
            <a:r>
              <a:rPr lang="en-GB" sz="2200" dirty="0">
                <a:latin typeface="Comic Sans MS" panose="030F0702030302020204" pitchFamily="66" charset="0"/>
              </a:rPr>
              <a:t>It is estimated that fatal and nonfatal crash injuries will </a:t>
            </a:r>
            <a:r>
              <a:rPr lang="en-GB" sz="2200" u="sng" dirty="0">
                <a:latin typeface="Comic Sans MS" panose="030F0702030302020204" pitchFamily="66" charset="0"/>
                <a:hlinkClick r:id="rId6"/>
              </a:rPr>
              <a:t>cost the world economy approximately $1.8 trillion dollars external </a:t>
            </a:r>
            <a:r>
              <a:rPr lang="en-GB" sz="2200" u="sng" dirty="0" smtClean="0">
                <a:latin typeface="Comic Sans MS" panose="030F0702030302020204" pitchFamily="66" charset="0"/>
                <a:hlinkClick r:id="rId6"/>
              </a:rPr>
              <a:t>icon</a:t>
            </a:r>
            <a:r>
              <a:rPr lang="en-GB" sz="2200" dirty="0" smtClean="0">
                <a:latin typeface="Comic Sans MS" panose="030F0702030302020204" pitchFamily="66" charset="0"/>
              </a:rPr>
              <a:t> (in 2010 USD) from 2015–2030. That’s equivalent to a yearly tax of 0.12% on global GDP </a:t>
            </a:r>
            <a:r>
              <a:rPr lang="en-GB" sz="2400" dirty="0" smtClean="0">
                <a:latin typeface="Comic Sans MS" panose="030F0702030302020204" pitchFamily="66" charset="0"/>
              </a:rPr>
              <a:t>(WHO, 2011; 2015)</a:t>
            </a:r>
            <a:endParaRPr lang="en-US" sz="2200" dirty="0">
              <a:solidFill>
                <a:srgbClr val="FF0000"/>
              </a:solidFill>
              <a:latin typeface="Comic Sans MS" panose="030F0702030302020204" pitchFamily="66" charset="0"/>
            </a:endParaRPr>
          </a:p>
        </p:txBody>
      </p:sp>
      <p:pic>
        <p:nvPicPr>
          <p:cNvPr id="12" name="Picture 11" descr="Federal Road Safety Corps Archives - 21st CENTURY CHRONICLE">
            <a:extLst>
              <a:ext uri="{FF2B5EF4-FFF2-40B4-BE49-F238E27FC236}">
                <a16:creationId xmlns:a16="http://schemas.microsoft.com/office/drawing/2014/main" xmlns="" id="{BBBCB2DA-51F2-48B4-BE79-2C05D1A0B999}"/>
              </a:ext>
            </a:extLst>
          </p:cNvPr>
          <p:cNvPicPr/>
          <p:nvPr/>
        </p:nvPicPr>
        <p:blipFill>
          <a:blip r:embed="rId7">
            <a:extLst>
              <a:ext uri="{28A0092B-C50C-407E-A947-70E740481C1C}">
                <a14:useLocalDpi xmlns:a14="http://schemas.microsoft.com/office/drawing/2010/main" xmlns="" val="0"/>
              </a:ext>
            </a:extLst>
          </a:blip>
          <a:srcRect/>
          <a:stretch>
            <a:fillRect/>
          </a:stretch>
        </p:blipFill>
        <p:spPr bwMode="auto">
          <a:xfrm>
            <a:off x="1400005" y="624990"/>
            <a:ext cx="3024380" cy="3735996"/>
          </a:xfrm>
          <a:prstGeom prst="rect">
            <a:avLst/>
          </a:prstGeom>
          <a:noFill/>
          <a:ln>
            <a:noFill/>
          </a:ln>
        </p:spPr>
      </p:pic>
      <p:pic>
        <p:nvPicPr>
          <p:cNvPr id="13" name="Picture 12">
            <a:extLst>
              <a:ext uri="{FF2B5EF4-FFF2-40B4-BE49-F238E27FC236}">
                <a16:creationId xmlns:a16="http://schemas.microsoft.com/office/drawing/2014/main" xmlns="" id="{393B9BB4-208E-43BB-9B00-0555BF9ABB00}"/>
              </a:ext>
            </a:extLst>
          </p:cNvPr>
          <p:cNvPicPr/>
          <p:nvPr/>
        </p:nvPicPr>
        <p:blipFill>
          <a:blip r:embed="rId8">
            <a:extLst>
              <a:ext uri="{28A0092B-C50C-407E-A947-70E740481C1C}">
                <a14:useLocalDpi xmlns:a14="http://schemas.microsoft.com/office/drawing/2010/main" xmlns="" val="0"/>
              </a:ext>
            </a:extLst>
          </a:blip>
          <a:srcRect/>
          <a:stretch>
            <a:fillRect/>
          </a:stretch>
        </p:blipFill>
        <p:spPr bwMode="auto">
          <a:xfrm>
            <a:off x="9033707" y="648435"/>
            <a:ext cx="2954215" cy="3735997"/>
          </a:xfrm>
          <a:prstGeom prst="rect">
            <a:avLst/>
          </a:prstGeom>
          <a:noFill/>
          <a:ln>
            <a:noFill/>
          </a:ln>
        </p:spPr>
      </p:pic>
      <p:pic>
        <p:nvPicPr>
          <p:cNvPr id="14" name="Picture 13">
            <a:extLst>
              <a:ext uri="{FF2B5EF4-FFF2-40B4-BE49-F238E27FC236}">
                <a16:creationId xmlns:a16="http://schemas.microsoft.com/office/drawing/2014/main" xmlns="" id="{2695E630-E7AD-4D82-9638-1DC504625BAF}"/>
              </a:ext>
            </a:extLst>
          </p:cNvPr>
          <p:cNvPicPr/>
          <p:nvPr/>
        </p:nvPicPr>
        <p:blipFill>
          <a:blip r:embed="rId9">
            <a:extLst>
              <a:ext uri="{28A0092B-C50C-407E-A947-70E740481C1C}">
                <a14:useLocalDpi xmlns:a14="http://schemas.microsoft.com/office/drawing/2010/main" xmlns="" val="0"/>
              </a:ext>
            </a:extLst>
          </a:blip>
          <a:srcRect/>
          <a:stretch>
            <a:fillRect/>
          </a:stretch>
        </p:blipFill>
        <p:spPr bwMode="auto">
          <a:xfrm>
            <a:off x="8426306" y="4611715"/>
            <a:ext cx="3561616" cy="2152501"/>
          </a:xfrm>
          <a:prstGeom prst="rect">
            <a:avLst/>
          </a:prstGeom>
          <a:noFill/>
          <a:ln>
            <a:noFill/>
          </a:ln>
        </p:spPr>
      </p:pic>
    </p:spTree>
    <p:extLst>
      <p:ext uri="{BB962C8B-B14F-4D97-AF65-F5344CB8AC3E}">
        <p14:creationId xmlns:p14="http://schemas.microsoft.com/office/powerpoint/2010/main" xmlns="" val="11939824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49357" y="1000774"/>
            <a:ext cx="729168" cy="714039"/>
          </a:xfrm>
          <a:prstGeom prst="rect">
            <a:avLst/>
          </a:prstGeom>
        </p:spPr>
      </p:pic>
      <p:sp>
        <p:nvSpPr>
          <p:cNvPr id="4" name="object 7">
            <a:extLst>
              <a:ext uri="{FF2B5EF4-FFF2-40B4-BE49-F238E27FC236}">
                <a16:creationId xmlns:a16="http://schemas.microsoft.com/office/drawing/2014/main" xmlns="" id="{453BEE46-2BFC-471E-AAA3-651A8BA02236}"/>
              </a:ext>
            </a:extLst>
          </p:cNvPr>
          <p:cNvSpPr/>
          <p:nvPr/>
        </p:nvSpPr>
        <p:spPr>
          <a:xfrm>
            <a:off x="363211" y="123404"/>
            <a:ext cx="679005" cy="714039"/>
          </a:xfrm>
          <a:prstGeom prst="rect">
            <a:avLst/>
          </a:prstGeom>
          <a:blipFill>
            <a:blip r:embed="rId3" cstate="print"/>
            <a:stretch>
              <a:fillRect/>
            </a:stretch>
          </a:blipFill>
        </p:spPr>
        <p:txBody>
          <a:bodyPr wrap="square" lIns="0" tIns="0" rIns="0" bIns="0" rtlCol="0"/>
          <a:lstStyle/>
          <a:p>
            <a:endParaRPr sz="1588"/>
          </a:p>
        </p:txBody>
      </p:sp>
      <p:sp>
        <p:nvSpPr>
          <p:cNvPr id="6" name="object 14">
            <a:extLst>
              <a:ext uri="{FF2B5EF4-FFF2-40B4-BE49-F238E27FC236}">
                <a16:creationId xmlns:a16="http://schemas.microsoft.com/office/drawing/2014/main" xmlns="" id="{FEEC18D8-5923-454E-A89B-B823734522AF}"/>
              </a:ext>
            </a:extLst>
          </p:cNvPr>
          <p:cNvSpPr/>
          <p:nvPr/>
        </p:nvSpPr>
        <p:spPr>
          <a:xfrm>
            <a:off x="363211" y="1895554"/>
            <a:ext cx="707163" cy="865990"/>
          </a:xfrm>
          <a:prstGeom prst="rect">
            <a:avLst/>
          </a:prstGeom>
          <a:blipFill>
            <a:blip r:embed="rId4" cstate="print"/>
            <a:stretch>
              <a:fillRect/>
            </a:stretch>
          </a:blipFill>
        </p:spPr>
        <p:txBody>
          <a:bodyPr wrap="square" lIns="0" tIns="0" rIns="0" bIns="0" rtlCol="0"/>
          <a:lstStyle/>
          <a:p>
            <a:endParaRPr sz="1588"/>
          </a:p>
        </p:txBody>
      </p:sp>
      <p:sp>
        <p:nvSpPr>
          <p:cNvPr id="8" name="object 17">
            <a:extLst>
              <a:ext uri="{FF2B5EF4-FFF2-40B4-BE49-F238E27FC236}">
                <a16:creationId xmlns:a16="http://schemas.microsoft.com/office/drawing/2014/main" xmlns="" id="{D8DEBF76-B6AF-412E-A0E2-72F7178BF04B}"/>
              </a:ext>
            </a:extLst>
          </p:cNvPr>
          <p:cNvSpPr/>
          <p:nvPr/>
        </p:nvSpPr>
        <p:spPr>
          <a:xfrm>
            <a:off x="363211" y="2761544"/>
            <a:ext cx="715313" cy="4135155"/>
          </a:xfrm>
          <a:prstGeom prst="rect">
            <a:avLst/>
          </a:prstGeom>
          <a:blipFill>
            <a:blip r:embed="rId5" cstate="print"/>
            <a:stretch>
              <a:fillRect/>
            </a:stretch>
          </a:blipFill>
        </p:spPr>
        <p:txBody>
          <a:bodyPr wrap="square" lIns="0" tIns="0" rIns="0" bIns="0" rtlCol="0"/>
          <a:lstStyle/>
          <a:p>
            <a:endParaRPr sz="1588"/>
          </a:p>
        </p:txBody>
      </p:sp>
      <p:sp>
        <p:nvSpPr>
          <p:cNvPr id="10" name="Content Placeholder 4">
            <a:extLst>
              <a:ext uri="{FF2B5EF4-FFF2-40B4-BE49-F238E27FC236}">
                <a16:creationId xmlns:a16="http://schemas.microsoft.com/office/drawing/2014/main" xmlns="" id="{9284E937-94D8-494D-A351-5F7F88C739D4}"/>
              </a:ext>
            </a:extLst>
          </p:cNvPr>
          <p:cNvSpPr txBox="1">
            <a:spLocks/>
          </p:cNvSpPr>
          <p:nvPr/>
        </p:nvSpPr>
        <p:spPr>
          <a:xfrm>
            <a:off x="1078523" y="141743"/>
            <a:ext cx="10947221" cy="56035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500" b="1" dirty="0">
                <a:solidFill>
                  <a:srgbClr val="0070C0"/>
                </a:solidFill>
                <a:latin typeface="Comic Sans MS" panose="030F0702030302020204" pitchFamily="66" charset="0"/>
              </a:rPr>
              <a:t>GLOBAL ROAD SAFETY ISSUES (Cont’d)</a:t>
            </a:r>
            <a:endParaRPr lang="en-US" sz="2500" dirty="0">
              <a:latin typeface="Comic Sans MS" panose="030F0702030302020204" pitchFamily="66" charset="0"/>
            </a:endParaRPr>
          </a:p>
        </p:txBody>
      </p:sp>
      <p:sp>
        <p:nvSpPr>
          <p:cNvPr id="3" name="Rectangle 2">
            <a:extLst>
              <a:ext uri="{FF2B5EF4-FFF2-40B4-BE49-F238E27FC236}">
                <a16:creationId xmlns:a16="http://schemas.microsoft.com/office/drawing/2014/main" xmlns="" id="{F50726E1-846C-4006-BFAA-F55D1A379799}"/>
              </a:ext>
            </a:extLst>
          </p:cNvPr>
          <p:cNvSpPr/>
          <p:nvPr/>
        </p:nvSpPr>
        <p:spPr>
          <a:xfrm>
            <a:off x="1289541" y="3462728"/>
            <a:ext cx="10539248" cy="3319114"/>
          </a:xfrm>
          <a:prstGeom prst="rect">
            <a:avLst/>
          </a:prstGeom>
        </p:spPr>
        <p:txBody>
          <a:bodyPr wrap="square">
            <a:spAutoFit/>
          </a:bodyPr>
          <a:lstStyle/>
          <a:p>
            <a:pPr algn="just">
              <a:lnSpc>
                <a:spcPct val="150000"/>
              </a:lnSpc>
            </a:pPr>
            <a:r>
              <a:rPr lang="en-US" sz="2200" dirty="0">
                <a:latin typeface="Comic Sans MS" panose="030F0702030302020204" pitchFamily="66" charset="0"/>
              </a:rPr>
              <a:t>	</a:t>
            </a:r>
            <a:r>
              <a:rPr lang="en-GB" sz="2000" dirty="0">
                <a:latin typeface="Comic Sans MS" panose="030F0702030302020204" pitchFamily="66" charset="0"/>
              </a:rPr>
              <a:t>Low- and Middle-Income Countries (LMICs) </a:t>
            </a:r>
            <a:r>
              <a:rPr lang="en-GB" sz="2000" dirty="0" smtClean="0">
                <a:latin typeface="Comic Sans MS" panose="030F0702030302020204" pitchFamily="66" charset="0"/>
              </a:rPr>
              <a:t>are </a:t>
            </a:r>
            <a:r>
              <a:rPr lang="en-GB" sz="2000" dirty="0">
                <a:latin typeface="Comic Sans MS" panose="030F0702030302020204" pitchFamily="66" charset="0"/>
              </a:rPr>
              <a:t>m</a:t>
            </a:r>
            <a:r>
              <a:rPr lang="en-GB" sz="2000" dirty="0" smtClean="0">
                <a:latin typeface="Comic Sans MS" panose="030F0702030302020204" pitchFamily="66" charset="0"/>
              </a:rPr>
              <a:t>ost </a:t>
            </a:r>
            <a:r>
              <a:rPr lang="en-GB" sz="2000" dirty="0">
                <a:latin typeface="Comic Sans MS" panose="030F0702030302020204" pitchFamily="66" charset="0"/>
              </a:rPr>
              <a:t>a</a:t>
            </a:r>
            <a:r>
              <a:rPr lang="en-GB" sz="2000" dirty="0" smtClean="0">
                <a:latin typeface="Comic Sans MS" panose="030F0702030302020204" pitchFamily="66" charset="0"/>
              </a:rPr>
              <a:t>ffected</a:t>
            </a:r>
            <a:r>
              <a:rPr lang="en-US" sz="2000" dirty="0">
                <a:latin typeface="Comic Sans MS" panose="030F0702030302020204" pitchFamily="66" charset="0"/>
              </a:rPr>
              <a:t>.</a:t>
            </a:r>
            <a:r>
              <a:rPr lang="en-GB" sz="2000" dirty="0">
                <a:latin typeface="Comic Sans MS" panose="030F0702030302020204" pitchFamily="66" charset="0"/>
              </a:rPr>
              <a:t>The crash death rate is over three times higher in low-income countries than in high-income </a:t>
            </a:r>
            <a:r>
              <a:rPr lang="en-GB" sz="2000" dirty="0" smtClean="0">
                <a:latin typeface="Comic Sans MS" panose="030F0702030302020204" pitchFamily="66" charset="0"/>
              </a:rPr>
              <a:t>countries. About 90% of deaths from RTCs occur in these countries though they account for only 54% of global vehicle population. While the global rate for road traffic fatalities is 17.4 per100,000 population, it is 24.1 per 100,000 population for the low-income countries,18.4 for the Middle-income countries and 9.2 for the high income countries. (WHO, 2011; 2015)</a:t>
            </a:r>
            <a:endParaRPr lang="en-US" sz="2000" dirty="0">
              <a:latin typeface="Comic Sans MS" panose="030F0702030302020204" pitchFamily="66" charset="0"/>
            </a:endParaRPr>
          </a:p>
        </p:txBody>
      </p:sp>
      <p:pic>
        <p:nvPicPr>
          <p:cNvPr id="16" name="Picture 15">
            <a:extLst>
              <a:ext uri="{FF2B5EF4-FFF2-40B4-BE49-F238E27FC236}">
                <a16:creationId xmlns:a16="http://schemas.microsoft.com/office/drawing/2014/main" xmlns="" id="{4A845CD1-F557-4598-905F-303B30610E2C}"/>
              </a:ext>
            </a:extLst>
          </p:cNvPr>
          <p:cNvPicPr/>
          <p:nvPr/>
        </p:nvPicPr>
        <p:blipFill>
          <a:blip r:embed="rId6">
            <a:extLst>
              <a:ext uri="{28A0092B-C50C-407E-A947-70E740481C1C}">
                <a14:useLocalDpi xmlns:a14="http://schemas.microsoft.com/office/drawing/2010/main" xmlns="" val="0"/>
              </a:ext>
            </a:extLst>
          </a:blip>
          <a:srcRect/>
          <a:stretch>
            <a:fillRect/>
          </a:stretch>
        </p:blipFill>
        <p:spPr bwMode="auto">
          <a:xfrm>
            <a:off x="1214589" y="597162"/>
            <a:ext cx="3071444" cy="2595743"/>
          </a:xfrm>
          <a:prstGeom prst="rect">
            <a:avLst/>
          </a:prstGeom>
          <a:noFill/>
          <a:ln>
            <a:noFill/>
          </a:ln>
        </p:spPr>
      </p:pic>
      <p:pic>
        <p:nvPicPr>
          <p:cNvPr id="17" name="Picture 16" descr="Sharing the Road with Trucks - Arrive Alive">
            <a:extLst>
              <a:ext uri="{FF2B5EF4-FFF2-40B4-BE49-F238E27FC236}">
                <a16:creationId xmlns:a16="http://schemas.microsoft.com/office/drawing/2014/main" xmlns="" id="{8465BFEB-64E9-4408-BFCC-08C1CD709B96}"/>
              </a:ext>
            </a:extLst>
          </p:cNvPr>
          <p:cNvPicPr/>
          <p:nvPr/>
        </p:nvPicPr>
        <p:blipFill>
          <a:blip r:embed="rId7">
            <a:extLst>
              <a:ext uri="{28A0092B-C50C-407E-A947-70E740481C1C}">
                <a14:useLocalDpi xmlns:a14="http://schemas.microsoft.com/office/drawing/2010/main" xmlns="" val="0"/>
              </a:ext>
            </a:extLst>
          </a:blip>
          <a:srcRect/>
          <a:stretch>
            <a:fillRect/>
          </a:stretch>
        </p:blipFill>
        <p:spPr bwMode="auto">
          <a:xfrm>
            <a:off x="4392120" y="584616"/>
            <a:ext cx="3727937" cy="2623279"/>
          </a:xfrm>
          <a:prstGeom prst="rect">
            <a:avLst/>
          </a:prstGeom>
          <a:noFill/>
          <a:ln>
            <a:noFill/>
          </a:ln>
        </p:spPr>
      </p:pic>
      <p:pic>
        <p:nvPicPr>
          <p:cNvPr id="18" name="Picture 17" descr="56 Federal Road Safety Commission Photos and Premium High Res Pictures -  Getty Images">
            <a:extLst>
              <a:ext uri="{FF2B5EF4-FFF2-40B4-BE49-F238E27FC236}">
                <a16:creationId xmlns:a16="http://schemas.microsoft.com/office/drawing/2014/main" xmlns="" id="{3275302E-ECE0-4FD3-A7C2-37EA078100F8}"/>
              </a:ext>
            </a:extLst>
          </p:cNvPr>
          <p:cNvPicPr/>
          <p:nvPr/>
        </p:nvPicPr>
        <p:blipFill>
          <a:blip r:embed="rId8">
            <a:extLst>
              <a:ext uri="{28A0092B-C50C-407E-A947-70E740481C1C}">
                <a14:useLocalDpi xmlns:a14="http://schemas.microsoft.com/office/drawing/2010/main" xmlns="" val="0"/>
              </a:ext>
            </a:extLst>
          </a:blip>
          <a:srcRect/>
          <a:stretch>
            <a:fillRect/>
          </a:stretch>
        </p:blipFill>
        <p:spPr bwMode="auto">
          <a:xfrm>
            <a:off x="8495963" y="537641"/>
            <a:ext cx="3317835" cy="2730216"/>
          </a:xfrm>
          <a:prstGeom prst="rect">
            <a:avLst/>
          </a:prstGeom>
          <a:noFill/>
          <a:ln>
            <a:noFill/>
          </a:ln>
        </p:spPr>
      </p:pic>
    </p:spTree>
    <p:extLst>
      <p:ext uri="{BB962C8B-B14F-4D97-AF65-F5344CB8AC3E}">
        <p14:creationId xmlns:p14="http://schemas.microsoft.com/office/powerpoint/2010/main" xmlns="" val="18184665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930695"/>
            <a:ext cx="10515600" cy="5246268"/>
          </a:xfrm>
        </p:spPr>
        <p:txBody>
          <a:bodyPr>
            <a:normAutofit fontScale="77500" lnSpcReduction="20000"/>
          </a:bodyPr>
          <a:lstStyle/>
          <a:p>
            <a:pPr marL="0" indent="0" algn="just">
              <a:lnSpc>
                <a:spcPct val="150000"/>
              </a:lnSpc>
              <a:buNone/>
            </a:pPr>
            <a:r>
              <a:rPr lang="en-GB" dirty="0" smtClean="0">
                <a:latin typeface="Comic Sans MS" panose="030F0702030302020204" pitchFamily="66" charset="0"/>
              </a:rPr>
              <a:t>In response to the global health and development burden of the RTC , the United Nations General Assembly in March 2010 adopted Resolution 64/255 which declared 2011-2020 as the Decade of Action for Road Safety. The Resolution called on all member states to implement clearly stated measures to stabilise and then reduce the forcast level of road fatalities globally by 2020. Specific objectives include creation of lead agency, developing and implementing sustainable road safety strategies and programmes. Member States were called to develop national strategy at a Cabinet or Ministerial level and to be coordinated by the lead agency. (WHO, 2010; 2011). Nigeria effectively keyed into this and it is instructive to note that the country lead Agency on Road Safety predated the UN Resolution</a:t>
            </a:r>
            <a:endParaRPr lang="en-US" dirty="0">
              <a:latin typeface="Comic Sans MS" panose="030F0702030302020204" pitchFamily="66" charset="0"/>
            </a:endParaRPr>
          </a:p>
        </p:txBody>
      </p:sp>
      <p:sp>
        <p:nvSpPr>
          <p:cNvPr id="4" name="Content Placeholder 4">
            <a:extLst>
              <a:ext uri="{FF2B5EF4-FFF2-40B4-BE49-F238E27FC236}">
                <a16:creationId xmlns:a16="http://schemas.microsoft.com/office/drawing/2014/main" xmlns="" id="{9284E937-94D8-494D-A351-5F7F88C739D4}"/>
              </a:ext>
            </a:extLst>
          </p:cNvPr>
          <p:cNvSpPr txBox="1">
            <a:spLocks/>
          </p:cNvSpPr>
          <p:nvPr/>
        </p:nvSpPr>
        <p:spPr>
          <a:xfrm>
            <a:off x="622389" y="370343"/>
            <a:ext cx="10947221" cy="56035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600" b="1" dirty="0" smtClean="0">
                <a:solidFill>
                  <a:srgbClr val="0070C0"/>
                </a:solidFill>
                <a:latin typeface="Comic Sans MS" panose="030F0702030302020204" pitchFamily="66" charset="0"/>
              </a:rPr>
              <a:t>GLOBAL EFFORTS ON ROAD SAFETY: UN DECADE OF ACTION</a:t>
            </a:r>
            <a:endParaRPr lang="en-US" sz="2600" dirty="0">
              <a:latin typeface="Comic Sans MS" panose="030F0702030302020204" pitchFamily="66" charset="0"/>
            </a:endParaRPr>
          </a:p>
        </p:txBody>
      </p:sp>
    </p:spTree>
    <p:extLst>
      <p:ext uri="{BB962C8B-B14F-4D97-AF65-F5344CB8AC3E}">
        <p14:creationId xmlns:p14="http://schemas.microsoft.com/office/powerpoint/2010/main" xmlns="" val="32747892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0282" y="951567"/>
            <a:ext cx="10515600" cy="1078940"/>
          </a:xfrm>
        </p:spPr>
        <p:txBody>
          <a:bodyPr/>
          <a:lstStyle/>
          <a:p>
            <a:pPr marL="0" indent="0">
              <a:buNone/>
            </a:pPr>
            <a:r>
              <a:rPr lang="en-GB" dirty="0">
                <a:latin typeface="Comic Sans MS" panose="030F0702030302020204" pitchFamily="66" charset="0"/>
              </a:rPr>
              <a:t>The resolution calls upon Member States to implement road safety activities, particularly in the areas </a:t>
            </a:r>
            <a:r>
              <a:rPr lang="en-GB" dirty="0" smtClean="0">
                <a:latin typeface="Comic Sans MS" panose="030F0702030302020204" pitchFamily="66" charset="0"/>
              </a:rPr>
              <a:t>of;</a:t>
            </a:r>
            <a:endParaRPr lang="en-US" dirty="0">
              <a:latin typeface="Comic Sans MS" panose="030F0702030302020204" pitchFamily="66" charset="0"/>
            </a:endParaRPr>
          </a:p>
        </p:txBody>
      </p:sp>
      <p:sp>
        <p:nvSpPr>
          <p:cNvPr id="5" name="Rounded Rectangle 4"/>
          <p:cNvSpPr/>
          <p:nvPr/>
        </p:nvSpPr>
        <p:spPr>
          <a:xfrm>
            <a:off x="1006287" y="2245660"/>
            <a:ext cx="3390901" cy="76648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latin typeface="Comic Sans MS" panose="030F0702030302020204" pitchFamily="66" charset="0"/>
              </a:rPr>
              <a:t>a. Road safety </a:t>
            </a:r>
            <a:r>
              <a:rPr lang="en-GB" dirty="0">
                <a:latin typeface="Comic Sans MS" panose="030F0702030302020204" pitchFamily="66" charset="0"/>
              </a:rPr>
              <a:t>management</a:t>
            </a:r>
            <a:endParaRPr lang="en-US" dirty="0">
              <a:latin typeface="Comic Sans MS" panose="030F0702030302020204" pitchFamily="66" charset="0"/>
            </a:endParaRPr>
          </a:p>
        </p:txBody>
      </p:sp>
      <p:sp>
        <p:nvSpPr>
          <p:cNvPr id="6" name="Rounded Rectangle 5"/>
          <p:cNvSpPr/>
          <p:nvPr/>
        </p:nvSpPr>
        <p:spPr>
          <a:xfrm>
            <a:off x="1006287" y="3227295"/>
            <a:ext cx="3390902" cy="76648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latin typeface="Comic Sans MS" panose="030F0702030302020204" pitchFamily="66" charset="0"/>
              </a:rPr>
              <a:t>b. Road infrastructure</a:t>
            </a:r>
            <a:endParaRPr lang="en-US" dirty="0">
              <a:latin typeface="Comic Sans MS" panose="030F0702030302020204" pitchFamily="66" charset="0"/>
            </a:endParaRPr>
          </a:p>
        </p:txBody>
      </p:sp>
      <p:sp>
        <p:nvSpPr>
          <p:cNvPr id="7" name="Rounded Rectangle 6"/>
          <p:cNvSpPr/>
          <p:nvPr/>
        </p:nvSpPr>
        <p:spPr>
          <a:xfrm>
            <a:off x="5269002" y="2245660"/>
            <a:ext cx="3390903" cy="76648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latin typeface="Comic Sans MS" panose="030F0702030302020204" pitchFamily="66" charset="0"/>
              </a:rPr>
              <a:t>c. Vehicle safety</a:t>
            </a:r>
            <a:endParaRPr lang="en-US" dirty="0">
              <a:latin typeface="Comic Sans MS" panose="030F0702030302020204" pitchFamily="66" charset="0"/>
            </a:endParaRPr>
          </a:p>
        </p:txBody>
      </p:sp>
      <p:sp>
        <p:nvSpPr>
          <p:cNvPr id="8" name="Rounded Rectangle 7"/>
          <p:cNvSpPr/>
          <p:nvPr/>
        </p:nvSpPr>
        <p:spPr>
          <a:xfrm>
            <a:off x="5269002" y="3361765"/>
            <a:ext cx="3390903" cy="76648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latin typeface="Comic Sans MS" panose="030F0702030302020204" pitchFamily="66" charset="0"/>
              </a:rPr>
              <a:t>d. Road user </a:t>
            </a:r>
            <a:r>
              <a:rPr lang="en-GB" dirty="0">
                <a:latin typeface="Comic Sans MS" panose="030F0702030302020204" pitchFamily="66" charset="0"/>
              </a:rPr>
              <a:t>behaviour</a:t>
            </a:r>
            <a:endParaRPr lang="en-US" dirty="0">
              <a:latin typeface="Comic Sans MS" panose="030F0702030302020204" pitchFamily="66" charset="0"/>
            </a:endParaRPr>
          </a:p>
        </p:txBody>
      </p:sp>
      <p:sp>
        <p:nvSpPr>
          <p:cNvPr id="9" name="Rounded Rectangle 8"/>
          <p:cNvSpPr/>
          <p:nvPr/>
        </p:nvSpPr>
        <p:spPr>
          <a:xfrm>
            <a:off x="1006287" y="4343400"/>
            <a:ext cx="6483725" cy="76648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latin typeface="Comic Sans MS" panose="030F0702030302020204" pitchFamily="66" charset="0"/>
              </a:rPr>
              <a:t>e. Road safety </a:t>
            </a:r>
            <a:r>
              <a:rPr lang="en-GB" dirty="0">
                <a:latin typeface="Comic Sans MS" panose="030F0702030302020204" pitchFamily="66" charset="0"/>
              </a:rPr>
              <a:t>education and the post-crash response</a:t>
            </a:r>
            <a:endParaRPr lang="en-US" dirty="0">
              <a:latin typeface="Comic Sans MS" panose="030F0702030302020204" pitchFamily="66" charset="0"/>
            </a:endParaRPr>
          </a:p>
        </p:txBody>
      </p:sp>
      <p:sp>
        <p:nvSpPr>
          <p:cNvPr id="10" name="Content Placeholder 4">
            <a:extLst>
              <a:ext uri="{FF2B5EF4-FFF2-40B4-BE49-F238E27FC236}">
                <a16:creationId xmlns:a16="http://schemas.microsoft.com/office/drawing/2014/main" xmlns="" id="{9284E937-94D8-494D-A351-5F7F88C739D4}"/>
              </a:ext>
            </a:extLst>
          </p:cNvPr>
          <p:cNvSpPr txBox="1">
            <a:spLocks/>
          </p:cNvSpPr>
          <p:nvPr/>
        </p:nvSpPr>
        <p:spPr>
          <a:xfrm>
            <a:off x="622389" y="370343"/>
            <a:ext cx="10947221" cy="56035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200" b="1" dirty="0" smtClean="0">
                <a:solidFill>
                  <a:srgbClr val="0070C0"/>
                </a:solidFill>
                <a:latin typeface="Comic Sans MS" panose="030F0702030302020204" pitchFamily="66" charset="0"/>
              </a:rPr>
              <a:t>GLOBAL EFFORTS ON ROAD SAFETY: UN DECADE OF ACTION contd.</a:t>
            </a:r>
            <a:endParaRPr lang="en-US" sz="2200" dirty="0">
              <a:latin typeface="Comic Sans MS" panose="030F0702030302020204" pitchFamily="66" charset="0"/>
            </a:endParaRPr>
          </a:p>
        </p:txBody>
      </p:sp>
    </p:spTree>
    <p:extLst>
      <p:ext uri="{BB962C8B-B14F-4D97-AF65-F5344CB8AC3E}">
        <p14:creationId xmlns:p14="http://schemas.microsoft.com/office/powerpoint/2010/main" xmlns="" val="1298690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930694"/>
            <a:ext cx="10515600" cy="5500085"/>
          </a:xfrm>
        </p:spPr>
        <p:txBody>
          <a:bodyPr>
            <a:normAutofit fontScale="92500" lnSpcReduction="10000"/>
          </a:bodyPr>
          <a:lstStyle/>
          <a:p>
            <a:pPr marL="0" indent="0" algn="just">
              <a:lnSpc>
                <a:spcPct val="150000"/>
              </a:lnSpc>
              <a:buNone/>
            </a:pPr>
            <a:r>
              <a:rPr lang="en-GB" dirty="0" smtClean="0">
                <a:latin typeface="Comic Sans MS" panose="030F0702030302020204" pitchFamily="66" charset="0"/>
              </a:rPr>
              <a:t>The second Phase of the UN Decade </a:t>
            </a:r>
            <a:r>
              <a:rPr lang="en-GB" dirty="0">
                <a:latin typeface="Comic Sans MS" panose="030F0702030302020204" pitchFamily="66" charset="0"/>
              </a:rPr>
              <a:t>of Action for Road Safety </a:t>
            </a:r>
            <a:r>
              <a:rPr lang="en-GB" dirty="0" smtClean="0">
                <a:latin typeface="Comic Sans MS" panose="030F0702030302020204" pitchFamily="66" charset="0"/>
              </a:rPr>
              <a:t>2021-2030 was formerly declared on 28 October, 2021, </a:t>
            </a:r>
            <a:r>
              <a:rPr lang="en-GB" dirty="0">
                <a:latin typeface="Comic Sans MS" panose="030F0702030302020204" pitchFamily="66" charset="0"/>
              </a:rPr>
              <a:t>with the ambitious target of preventing at least 50% of road traffic deaths and injuries by </a:t>
            </a:r>
            <a:r>
              <a:rPr lang="en-GB" dirty="0" smtClean="0">
                <a:latin typeface="Comic Sans MS" panose="030F0702030302020204" pitchFamily="66" charset="0"/>
              </a:rPr>
              <a:t>2030</a:t>
            </a:r>
          </a:p>
          <a:p>
            <a:pPr marL="0" indent="0" algn="just">
              <a:lnSpc>
                <a:spcPct val="150000"/>
              </a:lnSpc>
              <a:buNone/>
            </a:pPr>
            <a:r>
              <a:rPr lang="en-GB" dirty="0" smtClean="0">
                <a:latin typeface="Comic Sans MS" panose="030F0702030302020204" pitchFamily="66" charset="0"/>
              </a:rPr>
              <a:t>Countries are to consider the five Pillars as it is in the First UN Decade within the framework of their own national road safety strategy, capacity and data collection systems. Countries are to further improve on the five Pillars of the Decade to further improve on their road safety situation by reducing road fatalities.</a:t>
            </a:r>
            <a:endParaRPr lang="en-US" dirty="0" smtClean="0">
              <a:latin typeface="Comic Sans MS" panose="030F0702030302020204" pitchFamily="66" charset="0"/>
            </a:endParaRPr>
          </a:p>
          <a:p>
            <a:pPr marL="0" indent="0" algn="just">
              <a:lnSpc>
                <a:spcPct val="150000"/>
              </a:lnSpc>
              <a:buNone/>
            </a:pPr>
            <a:endParaRPr lang="en-US" dirty="0">
              <a:latin typeface="Comic Sans MS" panose="030F0702030302020204" pitchFamily="66" charset="0"/>
            </a:endParaRPr>
          </a:p>
        </p:txBody>
      </p:sp>
      <p:sp>
        <p:nvSpPr>
          <p:cNvPr id="4" name="Content Placeholder 4">
            <a:extLst>
              <a:ext uri="{FF2B5EF4-FFF2-40B4-BE49-F238E27FC236}">
                <a16:creationId xmlns:a16="http://schemas.microsoft.com/office/drawing/2014/main" xmlns="" id="{9284E937-94D8-494D-A351-5F7F88C739D4}"/>
              </a:ext>
            </a:extLst>
          </p:cNvPr>
          <p:cNvSpPr txBox="1">
            <a:spLocks/>
          </p:cNvSpPr>
          <p:nvPr/>
        </p:nvSpPr>
        <p:spPr>
          <a:xfrm>
            <a:off x="622389" y="370343"/>
            <a:ext cx="10947221" cy="56035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200" b="1" dirty="0" smtClean="0">
                <a:solidFill>
                  <a:srgbClr val="0070C0"/>
                </a:solidFill>
                <a:latin typeface="Comic Sans MS" panose="030F0702030302020204" pitchFamily="66" charset="0"/>
              </a:rPr>
              <a:t>GLOBAL EFFORTS ON ROAD SAFETY: UN DECADE OF ACTION 2 </a:t>
            </a:r>
            <a:endParaRPr lang="en-US" sz="2200" dirty="0">
              <a:latin typeface="Comic Sans MS" panose="030F0702030302020204" pitchFamily="66" charset="0"/>
            </a:endParaRPr>
          </a:p>
        </p:txBody>
      </p:sp>
    </p:spTree>
    <p:extLst>
      <p:ext uri="{BB962C8B-B14F-4D97-AF65-F5344CB8AC3E}">
        <p14:creationId xmlns:p14="http://schemas.microsoft.com/office/powerpoint/2010/main" xmlns="" val="18692751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34518"/>
            <a:ext cx="10515600" cy="5442445"/>
          </a:xfrm>
        </p:spPr>
        <p:txBody>
          <a:bodyPr>
            <a:noAutofit/>
          </a:bodyPr>
          <a:lstStyle/>
          <a:p>
            <a:pPr marL="0" indent="0" algn="just">
              <a:lnSpc>
                <a:spcPct val="150000"/>
              </a:lnSpc>
              <a:buNone/>
            </a:pPr>
            <a:r>
              <a:rPr lang="en-US" sz="2000" dirty="0" smtClean="0">
                <a:latin typeface="Comic Sans MS" panose="030F0702030302020204" pitchFamily="66" charset="0"/>
              </a:rPr>
              <a:t>The African Union on 31</a:t>
            </a:r>
            <a:r>
              <a:rPr lang="en-US" sz="2000" baseline="30000" dirty="0" smtClean="0">
                <a:latin typeface="Comic Sans MS" panose="030F0702030302020204" pitchFamily="66" charset="0"/>
              </a:rPr>
              <a:t>st</a:t>
            </a:r>
            <a:r>
              <a:rPr lang="en-US" sz="2000" dirty="0" smtClean="0">
                <a:latin typeface="Comic Sans MS" panose="030F0702030302020204" pitchFamily="66" charset="0"/>
              </a:rPr>
              <a:t> January, 2016 at the 26</a:t>
            </a:r>
            <a:r>
              <a:rPr lang="en-US" sz="2000" baseline="30000" dirty="0" smtClean="0">
                <a:latin typeface="Comic Sans MS" panose="030F0702030302020204" pitchFamily="66" charset="0"/>
              </a:rPr>
              <a:t>th</a:t>
            </a:r>
            <a:r>
              <a:rPr lang="en-US" sz="2000" dirty="0" smtClean="0">
                <a:latin typeface="Comic Sans MS" panose="030F0702030302020204" pitchFamily="66" charset="0"/>
              </a:rPr>
              <a:t> Ordinary Session of the Assembly, held in Addis Ababa, Ethiopia adopted the African Road Safety, Charter. The Charter provides a policy framework for road safety improvement in Africa. It calls on member states to facilitate the formulation of comprehensive Road Safety Policies at country level. The Charter serves as an advocacy tool and instrument for Road Safety improvement on the continent aimed at facilitating the creation of an enabling environment to drastically reduce road traffic crashes.</a:t>
            </a:r>
            <a:r>
              <a:rPr lang="en-US" sz="2000" dirty="0" smtClean="0">
                <a:solidFill>
                  <a:srgbClr val="FF0000"/>
                </a:solidFill>
                <a:latin typeface="Comic Sans MS" panose="030F0702030302020204" pitchFamily="66" charset="0"/>
              </a:rPr>
              <a:t>(AU,2016, </a:t>
            </a:r>
            <a:r>
              <a:rPr lang="en-US" sz="2000" dirty="0" err="1" smtClean="0">
                <a:solidFill>
                  <a:srgbClr val="FF0000"/>
                </a:solidFill>
                <a:latin typeface="Comic Sans MS" panose="030F0702030302020204" pitchFamily="66" charset="0"/>
              </a:rPr>
              <a:t>Olagunju</a:t>
            </a:r>
            <a:r>
              <a:rPr lang="en-US" sz="2000" dirty="0" smtClean="0">
                <a:solidFill>
                  <a:srgbClr val="FF0000"/>
                </a:solidFill>
                <a:latin typeface="Comic Sans MS" panose="030F0702030302020204" pitchFamily="66" charset="0"/>
              </a:rPr>
              <a:t>, 2019) .</a:t>
            </a:r>
            <a:r>
              <a:rPr lang="en-US" sz="2000" dirty="0" smtClean="0">
                <a:latin typeface="Comic Sans MS" panose="030F0702030302020204" pitchFamily="66" charset="0"/>
              </a:rPr>
              <a:t> This was in response to, among others the UN Resolution on Decade of Action for Road Safety and also being implemented in Nigeria. The West African Road Safety Organization (WARSO), with the Headquarters in Nigeria has been greatly involved in the monitoring of the implementation throughout the West African sub-region. </a:t>
            </a:r>
          </a:p>
        </p:txBody>
      </p:sp>
      <p:sp>
        <p:nvSpPr>
          <p:cNvPr id="4" name="Content Placeholder 4">
            <a:extLst>
              <a:ext uri="{FF2B5EF4-FFF2-40B4-BE49-F238E27FC236}">
                <a16:creationId xmlns:a16="http://schemas.microsoft.com/office/drawing/2014/main" xmlns="" id="{9284E937-94D8-494D-A351-5F7F88C739D4}"/>
              </a:ext>
            </a:extLst>
          </p:cNvPr>
          <p:cNvSpPr txBox="1">
            <a:spLocks/>
          </p:cNvSpPr>
          <p:nvPr/>
        </p:nvSpPr>
        <p:spPr>
          <a:xfrm>
            <a:off x="622389" y="370343"/>
            <a:ext cx="10947221" cy="56035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smtClean="0">
                <a:solidFill>
                  <a:srgbClr val="0070C0"/>
                </a:solidFill>
                <a:latin typeface="Comic Sans MS" panose="030F0702030302020204" pitchFamily="66" charset="0"/>
              </a:rPr>
              <a:t>THE AFRICAN ROAD SAFETY CHARTER</a:t>
            </a:r>
            <a:endParaRPr lang="en-US" dirty="0">
              <a:solidFill>
                <a:srgbClr val="0070C0"/>
              </a:solidFill>
              <a:latin typeface="Comic Sans MS" panose="030F0702030302020204" pitchFamily="66" charset="0"/>
            </a:endParaRPr>
          </a:p>
        </p:txBody>
      </p:sp>
    </p:spTree>
    <p:extLst>
      <p:ext uri="{BB962C8B-B14F-4D97-AF65-F5344CB8AC3E}">
        <p14:creationId xmlns:p14="http://schemas.microsoft.com/office/powerpoint/2010/main" xmlns="" val="1297149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8082" y="110294"/>
            <a:ext cx="10515600" cy="504303"/>
          </a:xfrm>
        </p:spPr>
        <p:txBody>
          <a:bodyPr>
            <a:normAutofit fontScale="90000"/>
          </a:bodyPr>
          <a:lstStyle/>
          <a:p>
            <a:r>
              <a:rPr lang="en-GB" b="1" dirty="0" smtClean="0">
                <a:solidFill>
                  <a:srgbClr val="00B0F0"/>
                </a:solidFill>
                <a:latin typeface="Comic Sans MS" pitchFamily="66" charset="0"/>
              </a:rPr>
              <a:t>Outline</a:t>
            </a:r>
            <a:r>
              <a:rPr lang="en-GB" dirty="0" smtClean="0"/>
              <a:t> </a:t>
            </a:r>
            <a:endParaRPr lang="en-US" dirty="0"/>
          </a:p>
        </p:txBody>
      </p:sp>
      <p:sp>
        <p:nvSpPr>
          <p:cNvPr id="3" name="Content Placeholder 2"/>
          <p:cNvSpPr>
            <a:spLocks noGrp="1"/>
          </p:cNvSpPr>
          <p:nvPr>
            <p:ph idx="1"/>
          </p:nvPr>
        </p:nvSpPr>
        <p:spPr>
          <a:xfrm>
            <a:off x="838200" y="539650"/>
            <a:ext cx="10515600" cy="6318349"/>
          </a:xfrm>
        </p:spPr>
        <p:txBody>
          <a:bodyPr>
            <a:noAutofit/>
          </a:bodyPr>
          <a:lstStyle/>
          <a:p>
            <a:pPr marL="812800" indent="-812800">
              <a:buFont typeface="Wingdings" pitchFamily="2" charset="2"/>
              <a:buChar char="q"/>
            </a:pPr>
            <a:r>
              <a:rPr lang="en-GB" sz="1800" dirty="0" smtClean="0">
                <a:latin typeface="Comic Sans MS" pitchFamily="66" charset="0"/>
              </a:rPr>
              <a:t>Introduction</a:t>
            </a:r>
          </a:p>
          <a:p>
            <a:pPr marL="812800" indent="-812800">
              <a:buFont typeface="Wingdings" pitchFamily="2" charset="2"/>
              <a:buChar char="q"/>
            </a:pPr>
            <a:r>
              <a:rPr lang="en-GB" sz="1800" dirty="0" smtClean="0">
                <a:latin typeface="Comic Sans MS" pitchFamily="66" charset="0"/>
              </a:rPr>
              <a:t>Aim </a:t>
            </a:r>
          </a:p>
          <a:p>
            <a:pPr marL="812800" indent="-812800">
              <a:buFont typeface="Wingdings" pitchFamily="2" charset="2"/>
              <a:buChar char="q"/>
            </a:pPr>
            <a:r>
              <a:rPr lang="en-GB" sz="1800" dirty="0" smtClean="0">
                <a:latin typeface="Comic Sans MS" pitchFamily="66" charset="0"/>
              </a:rPr>
              <a:t>Objectives </a:t>
            </a:r>
          </a:p>
          <a:p>
            <a:pPr marL="812800" indent="-812800">
              <a:buFont typeface="Wingdings" pitchFamily="2" charset="2"/>
              <a:buChar char="q"/>
            </a:pPr>
            <a:r>
              <a:rPr lang="en-GB" sz="1800" dirty="0" smtClean="0">
                <a:latin typeface="Comic Sans MS" pitchFamily="66" charset="0"/>
              </a:rPr>
              <a:t>Global road safety issues </a:t>
            </a:r>
          </a:p>
          <a:p>
            <a:pPr marL="812800" indent="-812800">
              <a:buFont typeface="Wingdings" pitchFamily="2" charset="2"/>
              <a:buChar char="q"/>
            </a:pPr>
            <a:r>
              <a:rPr lang="en-GB" sz="1800" dirty="0" smtClean="0">
                <a:latin typeface="Comic Sans MS" pitchFamily="66" charset="0"/>
              </a:rPr>
              <a:t>Global efforts on road safety- </a:t>
            </a:r>
          </a:p>
          <a:p>
            <a:pPr marL="2162175" indent="-812800">
              <a:buNone/>
            </a:pPr>
            <a:r>
              <a:rPr lang="en-GB" sz="1800" dirty="0" smtClean="0">
                <a:latin typeface="Comic Sans MS" pitchFamily="66" charset="0"/>
              </a:rPr>
              <a:t>UN Decade of Action</a:t>
            </a:r>
          </a:p>
          <a:p>
            <a:pPr marL="2162175" indent="-812800">
              <a:buNone/>
            </a:pPr>
            <a:r>
              <a:rPr lang="en-GB" sz="1800" dirty="0" smtClean="0">
                <a:latin typeface="Comic Sans MS" pitchFamily="66" charset="0"/>
              </a:rPr>
              <a:t>The African Road Safety Charter </a:t>
            </a:r>
          </a:p>
          <a:p>
            <a:pPr marL="812800" indent="-812800">
              <a:buFont typeface="Wingdings" pitchFamily="2" charset="2"/>
              <a:buChar char="q"/>
            </a:pPr>
            <a:r>
              <a:rPr lang="en-GB" sz="1800" dirty="0" smtClean="0">
                <a:latin typeface="Comic Sans MS" pitchFamily="66" charset="0"/>
              </a:rPr>
              <a:t>Road Safety Management in Nigeria</a:t>
            </a:r>
          </a:p>
          <a:p>
            <a:pPr marL="812800" indent="-812800">
              <a:buFont typeface="Wingdings" pitchFamily="2" charset="2"/>
              <a:buChar char="q"/>
            </a:pPr>
            <a:r>
              <a:rPr lang="en-GB" sz="1800" dirty="0" smtClean="0">
                <a:latin typeface="Comic Sans MS" pitchFamily="66" charset="0"/>
              </a:rPr>
              <a:t>Historical development of Road Traffic and Safety Management in Nigeria</a:t>
            </a:r>
          </a:p>
          <a:p>
            <a:pPr marL="812800" indent="-812800">
              <a:buFont typeface="Wingdings" pitchFamily="2" charset="2"/>
              <a:buChar char="q"/>
            </a:pPr>
            <a:r>
              <a:rPr lang="en-GB" sz="1800" dirty="0" smtClean="0">
                <a:latin typeface="Comic Sans MS" pitchFamily="66" charset="0"/>
              </a:rPr>
              <a:t>Establishment of the Federal Road Safety Commission (Corps)</a:t>
            </a:r>
          </a:p>
          <a:p>
            <a:pPr marL="812800" indent="-812800">
              <a:buFont typeface="Wingdings" pitchFamily="2" charset="2"/>
              <a:buChar char="q"/>
            </a:pPr>
            <a:r>
              <a:rPr lang="en-GB" sz="1800" dirty="0" smtClean="0">
                <a:latin typeface="Comic Sans MS" pitchFamily="66" charset="0"/>
              </a:rPr>
              <a:t>The Nigerian Efforts on Road safety/strategies of FRSC</a:t>
            </a:r>
          </a:p>
          <a:p>
            <a:pPr marL="812800" indent="-812800">
              <a:buFont typeface="Wingdings" pitchFamily="2" charset="2"/>
              <a:buChar char="q"/>
            </a:pPr>
            <a:r>
              <a:rPr lang="en-GB" sz="1800" dirty="0" smtClean="0">
                <a:latin typeface="Comic Sans MS" pitchFamily="66" charset="0"/>
              </a:rPr>
              <a:t>Nigerian Road Safety Strategy  (NRSSS)</a:t>
            </a:r>
          </a:p>
          <a:p>
            <a:pPr marL="812800" indent="-812800">
              <a:buFont typeface="Wingdings" pitchFamily="2" charset="2"/>
              <a:buChar char="q"/>
            </a:pPr>
            <a:r>
              <a:rPr lang="en-GB" sz="1800" dirty="0" smtClean="0">
                <a:latin typeface="Comic Sans MS" pitchFamily="66" charset="0"/>
              </a:rPr>
              <a:t>Challenges of Road Safety in Nigeria   </a:t>
            </a:r>
          </a:p>
          <a:p>
            <a:pPr marL="812800" indent="-812800">
              <a:buFont typeface="Wingdings" pitchFamily="2" charset="2"/>
              <a:buChar char="q"/>
            </a:pPr>
            <a:r>
              <a:rPr lang="en-GB" sz="1800" dirty="0" smtClean="0">
                <a:latin typeface="Comic Sans MS" pitchFamily="66" charset="0"/>
              </a:rPr>
              <a:t>Possibilities </a:t>
            </a:r>
          </a:p>
          <a:p>
            <a:pPr marL="812800" indent="-812800">
              <a:buFont typeface="Wingdings" pitchFamily="2" charset="2"/>
              <a:buChar char="q"/>
            </a:pPr>
            <a:r>
              <a:rPr lang="en-GB" sz="1800" dirty="0" smtClean="0">
                <a:latin typeface="Comic Sans MS" pitchFamily="66" charset="0"/>
              </a:rPr>
              <a:t>Way Forward</a:t>
            </a:r>
          </a:p>
          <a:p>
            <a:pPr marL="812800" indent="-812800">
              <a:buFont typeface="Wingdings" pitchFamily="2" charset="2"/>
              <a:buChar char="q"/>
            </a:pPr>
            <a:r>
              <a:rPr lang="en-GB" sz="1800" dirty="0" smtClean="0">
                <a:latin typeface="Comic Sans MS" pitchFamily="66" charset="0"/>
              </a:rPr>
              <a:t>Conclusion </a:t>
            </a:r>
          </a:p>
          <a:p>
            <a:pPr marL="812800" indent="-812800">
              <a:buFont typeface="Wingdings" pitchFamily="2" charset="2"/>
              <a:buChar char="q"/>
            </a:pPr>
            <a:r>
              <a:rPr lang="en-GB" sz="1800" dirty="0" smtClean="0">
                <a:latin typeface="Comic Sans MS" pitchFamily="66" charset="0"/>
              </a:rPr>
              <a:t>References </a:t>
            </a:r>
          </a:p>
          <a:p>
            <a:pPr marL="812800" indent="-812800">
              <a:buFont typeface="Wingdings" pitchFamily="2" charset="2"/>
              <a:buChar char="q"/>
            </a:pPr>
            <a:endParaRPr lang="en-US" sz="1800" dirty="0">
              <a:latin typeface="Comic Sans MS" pitchFamily="66"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24029"/>
          </a:xfrm>
        </p:spPr>
        <p:txBody>
          <a:bodyPr>
            <a:normAutofit/>
          </a:bodyPr>
          <a:lstStyle/>
          <a:p>
            <a:r>
              <a:rPr lang="en-GB" sz="2800" b="1" dirty="0" smtClean="0">
                <a:solidFill>
                  <a:srgbClr val="00B0F0"/>
                </a:solidFill>
                <a:latin typeface="Comic Sans MS" pitchFamily="66" charset="0"/>
              </a:rPr>
              <a:t>ROAD SAFETY MANAGEMENT IN NIGERIA</a:t>
            </a:r>
            <a:endParaRPr lang="en-US" sz="2800" b="1" dirty="0">
              <a:solidFill>
                <a:srgbClr val="00B0F0"/>
              </a:solidFill>
              <a:latin typeface="Comic Sans MS" pitchFamily="66" charset="0"/>
            </a:endParaRPr>
          </a:p>
        </p:txBody>
      </p:sp>
      <p:sp>
        <p:nvSpPr>
          <p:cNvPr id="3" name="Content Placeholder 2"/>
          <p:cNvSpPr>
            <a:spLocks noGrp="1"/>
          </p:cNvSpPr>
          <p:nvPr>
            <p:ph idx="1"/>
          </p:nvPr>
        </p:nvSpPr>
        <p:spPr>
          <a:xfrm>
            <a:off x="838200" y="1184223"/>
            <a:ext cx="10515600" cy="4992740"/>
          </a:xfrm>
        </p:spPr>
        <p:txBody>
          <a:bodyPr>
            <a:noAutofit/>
          </a:bodyPr>
          <a:lstStyle/>
          <a:p>
            <a:pPr algn="just">
              <a:lnSpc>
                <a:spcPct val="160000"/>
              </a:lnSpc>
            </a:pPr>
            <a:r>
              <a:rPr lang="en-US" sz="2100" dirty="0" smtClean="0">
                <a:latin typeface="Comic Sans MS" pitchFamily="66" charset="0"/>
              </a:rPr>
              <a:t>The global road safety picture is a challenge in Nigeria too. Every road became a potential death trap until government’s response and intervention. Achieving road safety in Nigeria required a well focused government intervention which has been manifested in a number of ways over the years.</a:t>
            </a:r>
          </a:p>
          <a:p>
            <a:pPr algn="just">
              <a:lnSpc>
                <a:spcPct val="160000"/>
              </a:lnSpc>
            </a:pPr>
            <a:r>
              <a:rPr lang="en-GB" sz="2100" dirty="0" smtClean="0">
                <a:latin typeface="Comic Sans MS" pitchFamily="66" charset="0"/>
              </a:rPr>
              <a:t>Despite several interventions at different levels, Nigeria keeps recording high death toll on the roads. Several lives have been lost and the crashes have constituted a drain on the national economy and resources  apart  from the trauma and shock and trauma to victims, relations  and the society at large</a:t>
            </a:r>
          </a:p>
          <a:p>
            <a:pPr algn="just">
              <a:lnSpc>
                <a:spcPct val="160000"/>
              </a:lnSpc>
            </a:pPr>
            <a:r>
              <a:rPr lang="en-GB" sz="2100" dirty="0" smtClean="0">
                <a:latin typeface="Comic Sans MS" pitchFamily="66" charset="0"/>
              </a:rPr>
              <a:t>Though the rate of crashes is trending down, a lot of efforts is still required</a:t>
            </a:r>
          </a:p>
          <a:p>
            <a:pPr algn="just">
              <a:lnSpc>
                <a:spcPct val="160000"/>
              </a:lnSpc>
            </a:pPr>
            <a:endParaRPr lang="en-US" sz="2100" dirty="0">
              <a:latin typeface="Comic Sans MS" pitchFamily="66"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9557" y="1000774"/>
            <a:ext cx="729168" cy="714039"/>
          </a:xfrm>
          <a:prstGeom prst="rect">
            <a:avLst/>
          </a:prstGeom>
        </p:spPr>
      </p:pic>
      <p:sp>
        <p:nvSpPr>
          <p:cNvPr id="9" name="object 7">
            <a:extLst>
              <a:ext uri="{FF2B5EF4-FFF2-40B4-BE49-F238E27FC236}">
                <a16:creationId xmlns:a16="http://schemas.microsoft.com/office/drawing/2014/main" xmlns="" id="{453BEE46-2BFC-471E-AAA3-651A8BA02236}"/>
              </a:ext>
            </a:extLst>
          </p:cNvPr>
          <p:cNvSpPr/>
          <p:nvPr/>
        </p:nvSpPr>
        <p:spPr>
          <a:xfrm>
            <a:off x="63411" y="123404"/>
            <a:ext cx="679005" cy="714039"/>
          </a:xfrm>
          <a:prstGeom prst="rect">
            <a:avLst/>
          </a:prstGeom>
          <a:blipFill>
            <a:blip r:embed="rId3" cstate="print"/>
            <a:stretch>
              <a:fillRect/>
            </a:stretch>
          </a:blipFill>
        </p:spPr>
        <p:txBody>
          <a:bodyPr wrap="square" lIns="0" tIns="0" rIns="0" bIns="0" rtlCol="0"/>
          <a:lstStyle/>
          <a:p>
            <a:endParaRPr sz="1588"/>
          </a:p>
        </p:txBody>
      </p:sp>
      <p:sp>
        <p:nvSpPr>
          <p:cNvPr id="10" name="object 14">
            <a:extLst>
              <a:ext uri="{FF2B5EF4-FFF2-40B4-BE49-F238E27FC236}">
                <a16:creationId xmlns:a16="http://schemas.microsoft.com/office/drawing/2014/main" xmlns="" id="{FEEC18D8-5923-454E-A89B-B823734522AF}"/>
              </a:ext>
            </a:extLst>
          </p:cNvPr>
          <p:cNvSpPr/>
          <p:nvPr/>
        </p:nvSpPr>
        <p:spPr>
          <a:xfrm>
            <a:off x="63411" y="1895554"/>
            <a:ext cx="707163" cy="865990"/>
          </a:xfrm>
          <a:prstGeom prst="rect">
            <a:avLst/>
          </a:prstGeom>
          <a:blipFill>
            <a:blip r:embed="rId4" cstate="print"/>
            <a:stretch>
              <a:fillRect/>
            </a:stretch>
          </a:blipFill>
        </p:spPr>
        <p:txBody>
          <a:bodyPr wrap="square" lIns="0" tIns="0" rIns="0" bIns="0" rtlCol="0"/>
          <a:lstStyle/>
          <a:p>
            <a:endParaRPr sz="1588"/>
          </a:p>
        </p:txBody>
      </p:sp>
      <p:sp>
        <p:nvSpPr>
          <p:cNvPr id="11" name="object 17">
            <a:extLst>
              <a:ext uri="{FF2B5EF4-FFF2-40B4-BE49-F238E27FC236}">
                <a16:creationId xmlns:a16="http://schemas.microsoft.com/office/drawing/2014/main" xmlns="" id="{D8DEBF76-B6AF-412E-A0E2-72F7178BF04B}"/>
              </a:ext>
            </a:extLst>
          </p:cNvPr>
          <p:cNvSpPr/>
          <p:nvPr/>
        </p:nvSpPr>
        <p:spPr>
          <a:xfrm>
            <a:off x="63411" y="2761544"/>
            <a:ext cx="715313" cy="4135155"/>
          </a:xfrm>
          <a:prstGeom prst="rect">
            <a:avLst/>
          </a:prstGeom>
          <a:blipFill>
            <a:blip r:embed="rId5" cstate="print"/>
            <a:stretch>
              <a:fillRect/>
            </a:stretch>
          </a:blipFill>
        </p:spPr>
        <p:txBody>
          <a:bodyPr wrap="square" lIns="0" tIns="0" rIns="0" bIns="0" rtlCol="0"/>
          <a:lstStyle/>
          <a:p>
            <a:endParaRPr sz="1588"/>
          </a:p>
        </p:txBody>
      </p:sp>
      <p:sp>
        <p:nvSpPr>
          <p:cNvPr id="12" name="Content Placeholder 4">
            <a:extLst>
              <a:ext uri="{FF2B5EF4-FFF2-40B4-BE49-F238E27FC236}">
                <a16:creationId xmlns:a16="http://schemas.microsoft.com/office/drawing/2014/main" xmlns="" id="{9284E937-94D8-494D-A351-5F7F88C739D4}"/>
              </a:ext>
            </a:extLst>
          </p:cNvPr>
          <p:cNvSpPr txBox="1">
            <a:spLocks/>
          </p:cNvSpPr>
          <p:nvPr/>
        </p:nvSpPr>
        <p:spPr>
          <a:xfrm>
            <a:off x="795074" y="201705"/>
            <a:ext cx="1138657" cy="2196722"/>
          </a:xfrm>
          <a:prstGeom prst="rect">
            <a:avLst/>
          </a:prstGeom>
          <a:ln>
            <a:solidFill>
              <a:schemeClr val="tx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1600" b="1" dirty="0">
                <a:solidFill>
                  <a:srgbClr val="0070C0"/>
                </a:solidFill>
                <a:latin typeface="Comic Sans MS" panose="030F0702030302020204" pitchFamily="66" charset="0"/>
              </a:rPr>
              <a:t>ROAD TRAFFIC CRASH STATISTICS/ DATA FROM 1960 TO </a:t>
            </a:r>
            <a:r>
              <a:rPr lang="en-US" sz="1600" b="1" dirty="0" smtClean="0">
                <a:solidFill>
                  <a:srgbClr val="0070C0"/>
                </a:solidFill>
                <a:latin typeface="Comic Sans MS" panose="030F0702030302020204" pitchFamily="66" charset="0"/>
              </a:rPr>
              <a:t>2021</a:t>
            </a:r>
            <a:endParaRPr lang="en-US" sz="1600" dirty="0">
              <a:latin typeface="Comic Sans MS" panose="030F0702030302020204" pitchFamily="66" charset="0"/>
            </a:endParaRPr>
          </a:p>
        </p:txBody>
      </p:sp>
      <p:sp>
        <p:nvSpPr>
          <p:cNvPr id="13" name="Rectangle 12">
            <a:extLst>
              <a:ext uri="{FF2B5EF4-FFF2-40B4-BE49-F238E27FC236}">
                <a16:creationId xmlns:a16="http://schemas.microsoft.com/office/drawing/2014/main" xmlns="" id="{F50726E1-846C-4006-BFAA-F55D1A379799}"/>
              </a:ext>
            </a:extLst>
          </p:cNvPr>
          <p:cNvSpPr/>
          <p:nvPr/>
        </p:nvSpPr>
        <p:spPr>
          <a:xfrm>
            <a:off x="839837" y="4671103"/>
            <a:ext cx="958983" cy="830997"/>
          </a:xfrm>
          <a:prstGeom prst="rect">
            <a:avLst/>
          </a:prstGeom>
        </p:spPr>
        <p:txBody>
          <a:bodyPr wrap="square">
            <a:spAutoFit/>
          </a:bodyPr>
          <a:lstStyle/>
          <a:p>
            <a:pPr algn="just">
              <a:lnSpc>
                <a:spcPct val="150000"/>
              </a:lnSpc>
            </a:pPr>
            <a:r>
              <a:rPr lang="en-US" sz="1600" dirty="0">
                <a:latin typeface="Comic Sans MS" panose="030F0702030302020204" pitchFamily="66" charset="0"/>
              </a:rPr>
              <a:t>Source: FRSC </a:t>
            </a:r>
          </a:p>
        </p:txBody>
      </p:sp>
      <p:graphicFrame>
        <p:nvGraphicFramePr>
          <p:cNvPr id="14" name="Table 13"/>
          <p:cNvGraphicFramePr>
            <a:graphicFrameLocks noGrp="1"/>
          </p:cNvGraphicFramePr>
          <p:nvPr/>
        </p:nvGraphicFramePr>
        <p:xfrm>
          <a:off x="2173571" y="89940"/>
          <a:ext cx="9878516" cy="6524939"/>
        </p:xfrm>
        <a:graphic>
          <a:graphicData uri="http://schemas.openxmlformats.org/drawingml/2006/table">
            <a:tbl>
              <a:tblPr/>
              <a:tblGrid>
                <a:gridCol w="1107224"/>
                <a:gridCol w="1089924"/>
                <a:gridCol w="1245628"/>
                <a:gridCol w="1245628"/>
                <a:gridCol w="1314828"/>
                <a:gridCol w="1245628"/>
                <a:gridCol w="1314828"/>
                <a:gridCol w="1314828"/>
              </a:tblGrid>
              <a:tr h="404733">
                <a:tc>
                  <a:txBody>
                    <a:bodyPr/>
                    <a:lstStyle/>
                    <a:p>
                      <a:pPr algn="ctr" rtl="0" fontAlgn="t"/>
                      <a:r>
                        <a:rPr lang="en-US" sz="1200" b="1" i="0" u="none" strike="noStrike" dirty="0">
                          <a:solidFill>
                            <a:srgbClr val="FFFFFF"/>
                          </a:solidFill>
                          <a:latin typeface="Comic Sans MS"/>
                        </a:rPr>
                        <a:t>YEAR</a:t>
                      </a:r>
                    </a:p>
                  </a:txBody>
                  <a:tcPr marL="5131" marR="5131" marT="513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DB9CA"/>
                    </a:solidFill>
                  </a:tcPr>
                </a:tc>
                <a:tc>
                  <a:txBody>
                    <a:bodyPr/>
                    <a:lstStyle/>
                    <a:p>
                      <a:pPr algn="ctr" rtl="0" fontAlgn="t"/>
                      <a:r>
                        <a:rPr lang="en-US" sz="1200" b="1" i="0" u="none" strike="noStrike" dirty="0">
                          <a:solidFill>
                            <a:srgbClr val="FF0000"/>
                          </a:solidFill>
                          <a:latin typeface="Comic Sans MS"/>
                        </a:rPr>
                        <a:t>FATAL CASES</a:t>
                      </a:r>
                    </a:p>
                  </a:txBody>
                  <a:tcPr marL="5131" marR="5131" marT="513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DB9CA"/>
                    </a:solidFill>
                  </a:tcPr>
                </a:tc>
                <a:tc>
                  <a:txBody>
                    <a:bodyPr/>
                    <a:lstStyle/>
                    <a:p>
                      <a:pPr algn="ctr" rtl="0" fontAlgn="t"/>
                      <a:r>
                        <a:rPr lang="en-US" sz="1200" b="1" i="0" u="none" strike="noStrike" dirty="0">
                          <a:solidFill>
                            <a:srgbClr val="FFFFFF"/>
                          </a:solidFill>
                          <a:latin typeface="Comic Sans MS"/>
                        </a:rPr>
                        <a:t>SERIOUS CASES</a:t>
                      </a:r>
                    </a:p>
                  </a:txBody>
                  <a:tcPr marL="5131" marR="5131" marT="513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DB9CA"/>
                    </a:solidFill>
                  </a:tcPr>
                </a:tc>
                <a:tc>
                  <a:txBody>
                    <a:bodyPr/>
                    <a:lstStyle/>
                    <a:p>
                      <a:pPr algn="ctr" rtl="0" fontAlgn="t"/>
                      <a:r>
                        <a:rPr lang="en-US" sz="1200" b="1" i="0" u="none" strike="noStrike" dirty="0">
                          <a:solidFill>
                            <a:srgbClr val="FFFFFF"/>
                          </a:solidFill>
                          <a:latin typeface="Comic Sans MS"/>
                        </a:rPr>
                        <a:t>MINOR CASES</a:t>
                      </a:r>
                    </a:p>
                  </a:txBody>
                  <a:tcPr marL="5131" marR="5131" marT="513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DB9CA"/>
                    </a:solidFill>
                  </a:tcPr>
                </a:tc>
                <a:tc>
                  <a:txBody>
                    <a:bodyPr/>
                    <a:lstStyle/>
                    <a:p>
                      <a:pPr algn="ctr" rtl="0" fontAlgn="t"/>
                      <a:r>
                        <a:rPr lang="en-US" sz="1200" b="1" i="0" u="none" strike="noStrike" dirty="0">
                          <a:solidFill>
                            <a:srgbClr val="FFFFFF"/>
                          </a:solidFill>
                          <a:latin typeface="Comic Sans MS"/>
                        </a:rPr>
                        <a:t>TOTAL CASES</a:t>
                      </a:r>
                    </a:p>
                  </a:txBody>
                  <a:tcPr marL="5131" marR="5131" marT="513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DB9CA"/>
                    </a:solidFill>
                  </a:tcPr>
                </a:tc>
                <a:tc>
                  <a:txBody>
                    <a:bodyPr/>
                    <a:lstStyle/>
                    <a:p>
                      <a:pPr algn="ctr" rtl="0" fontAlgn="t"/>
                      <a:r>
                        <a:rPr lang="en-US" sz="1200" b="1" i="0" u="none" strike="noStrike" dirty="0">
                          <a:solidFill>
                            <a:srgbClr val="FF0000"/>
                          </a:solidFill>
                          <a:latin typeface="Comic Sans MS"/>
                        </a:rPr>
                        <a:t>NO. KILLED</a:t>
                      </a:r>
                    </a:p>
                  </a:txBody>
                  <a:tcPr marL="5131" marR="5131" marT="513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DB9CA"/>
                    </a:solidFill>
                  </a:tcPr>
                </a:tc>
                <a:tc>
                  <a:txBody>
                    <a:bodyPr/>
                    <a:lstStyle/>
                    <a:p>
                      <a:pPr algn="ctr" rtl="0" fontAlgn="t"/>
                      <a:r>
                        <a:rPr lang="en-US" sz="1200" b="1" i="0" u="none" strike="noStrike" dirty="0">
                          <a:solidFill>
                            <a:srgbClr val="FFFFFF"/>
                          </a:solidFill>
                          <a:latin typeface="Comic Sans MS"/>
                        </a:rPr>
                        <a:t>NO.INJURED</a:t>
                      </a:r>
                    </a:p>
                  </a:txBody>
                  <a:tcPr marL="5131" marR="5131" marT="513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DB9CA"/>
                    </a:solidFill>
                  </a:tcPr>
                </a:tc>
                <a:tc>
                  <a:txBody>
                    <a:bodyPr/>
                    <a:lstStyle/>
                    <a:p>
                      <a:pPr algn="ctr" rtl="0" fontAlgn="t"/>
                      <a:r>
                        <a:rPr lang="en-US" sz="1200" b="1" i="0" u="none" strike="noStrike" dirty="0">
                          <a:solidFill>
                            <a:srgbClr val="FFFFFF"/>
                          </a:solidFill>
                          <a:latin typeface="Comic Sans MS"/>
                        </a:rPr>
                        <a:t>TOTAL CASAULTY</a:t>
                      </a:r>
                    </a:p>
                  </a:txBody>
                  <a:tcPr marL="5131" marR="5131" marT="513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DB9CA"/>
                    </a:solidFill>
                  </a:tcPr>
                </a:tc>
              </a:tr>
              <a:tr h="197426">
                <a:tc>
                  <a:txBody>
                    <a:bodyPr/>
                    <a:lstStyle/>
                    <a:p>
                      <a:pPr algn="r" rtl="0" fontAlgn="t"/>
                      <a:r>
                        <a:rPr lang="en-US" sz="1200" b="0" i="0" u="none" strike="noStrike">
                          <a:solidFill>
                            <a:srgbClr val="FFFFFF"/>
                          </a:solidFill>
                          <a:latin typeface="Comic Sans MS"/>
                        </a:rPr>
                        <a:t>1960</a:t>
                      </a:r>
                    </a:p>
                  </a:txBody>
                  <a:tcPr marL="5131" marR="5131" marT="513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5A11"/>
                    </a:solidFill>
                  </a:tcPr>
                </a:tc>
                <a:tc>
                  <a:txBody>
                    <a:bodyPr/>
                    <a:lstStyle/>
                    <a:p>
                      <a:pPr algn="r" rtl="0" fontAlgn="t"/>
                      <a:r>
                        <a:rPr lang="en-US" sz="1200" b="0" i="0" u="none" strike="noStrike">
                          <a:solidFill>
                            <a:srgbClr val="FF0000"/>
                          </a:solidFill>
                          <a:latin typeface="Comic Sans MS"/>
                        </a:rPr>
                        <a:t>826</a:t>
                      </a:r>
                    </a:p>
                  </a:txBody>
                  <a:tcPr marL="5131" marR="5131" marT="513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r" rtl="0" fontAlgn="t"/>
                      <a:r>
                        <a:rPr lang="en-US" sz="1200" b="0" i="0" u="none" strike="noStrike">
                          <a:solidFill>
                            <a:srgbClr val="000000"/>
                          </a:solidFill>
                          <a:latin typeface="Comic Sans MS"/>
                        </a:rPr>
                        <a:t>9065</a:t>
                      </a:r>
                    </a:p>
                  </a:txBody>
                  <a:tcPr marL="5131" marR="5131" marT="513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r" rtl="0" fontAlgn="t"/>
                      <a:r>
                        <a:rPr lang="en-US" sz="1200" b="0" i="0" u="none" strike="noStrike">
                          <a:solidFill>
                            <a:srgbClr val="000000"/>
                          </a:solidFill>
                          <a:latin typeface="Comic Sans MS"/>
                        </a:rPr>
                        <a:t>4239</a:t>
                      </a:r>
                    </a:p>
                  </a:txBody>
                  <a:tcPr marL="5131" marR="5131" marT="513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r" rtl="0" fontAlgn="t"/>
                      <a:r>
                        <a:rPr lang="en-US" sz="1200" b="0" i="0" u="none" strike="noStrike">
                          <a:solidFill>
                            <a:srgbClr val="000000"/>
                          </a:solidFill>
                          <a:latin typeface="Comic Sans MS"/>
                        </a:rPr>
                        <a:t>14130</a:t>
                      </a:r>
                    </a:p>
                  </a:txBody>
                  <a:tcPr marL="5131" marR="5131" marT="513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r" rtl="0" fontAlgn="t"/>
                      <a:r>
                        <a:rPr lang="en-US" sz="1200" b="0" i="0" u="none" strike="noStrike">
                          <a:solidFill>
                            <a:srgbClr val="FF0000"/>
                          </a:solidFill>
                          <a:latin typeface="Comic Sans MS"/>
                        </a:rPr>
                        <a:t>1083</a:t>
                      </a:r>
                    </a:p>
                  </a:txBody>
                  <a:tcPr marL="5131" marR="5131" marT="513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r" rtl="0" fontAlgn="t"/>
                      <a:r>
                        <a:rPr lang="en-US" sz="1200" b="0" i="0" u="none" strike="noStrike">
                          <a:solidFill>
                            <a:srgbClr val="000000"/>
                          </a:solidFill>
                          <a:latin typeface="Comic Sans MS"/>
                        </a:rPr>
                        <a:t>10216</a:t>
                      </a:r>
                    </a:p>
                  </a:txBody>
                  <a:tcPr marL="5131" marR="5131" marT="513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r" rtl="0" fontAlgn="t"/>
                      <a:r>
                        <a:rPr lang="en-US" sz="1200" b="0" i="0" u="none" strike="noStrike">
                          <a:solidFill>
                            <a:srgbClr val="000000"/>
                          </a:solidFill>
                          <a:latin typeface="Comic Sans MS"/>
                        </a:rPr>
                        <a:t>11299</a:t>
                      </a:r>
                    </a:p>
                  </a:txBody>
                  <a:tcPr marL="5131" marR="5131" marT="513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r>
              <a:tr h="197426">
                <a:tc>
                  <a:txBody>
                    <a:bodyPr/>
                    <a:lstStyle/>
                    <a:p>
                      <a:pPr algn="r" rtl="0" fontAlgn="t"/>
                      <a:r>
                        <a:rPr lang="en-US" sz="1200" b="0" i="0" u="none" strike="noStrike">
                          <a:solidFill>
                            <a:srgbClr val="FFFFFF"/>
                          </a:solidFill>
                          <a:latin typeface="Comic Sans MS"/>
                        </a:rPr>
                        <a:t>1961</a:t>
                      </a:r>
                    </a:p>
                  </a:txBody>
                  <a:tcPr marL="5131" marR="5131" marT="513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5A11"/>
                    </a:solidFill>
                  </a:tcPr>
                </a:tc>
                <a:tc>
                  <a:txBody>
                    <a:bodyPr/>
                    <a:lstStyle/>
                    <a:p>
                      <a:pPr algn="r" rtl="0" fontAlgn="t"/>
                      <a:r>
                        <a:rPr lang="en-US" sz="1200" b="0" i="0" u="none" strike="noStrike">
                          <a:solidFill>
                            <a:srgbClr val="FF0000"/>
                          </a:solidFill>
                          <a:latin typeface="Comic Sans MS"/>
                        </a:rPr>
                        <a:t>193</a:t>
                      </a:r>
                    </a:p>
                  </a:txBody>
                  <a:tcPr marL="5131" marR="5131" marT="513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en-US" sz="1200" b="0" i="0" u="none" strike="noStrike">
                          <a:solidFill>
                            <a:srgbClr val="000000"/>
                          </a:solidFill>
                          <a:latin typeface="Comic Sans MS"/>
                        </a:rPr>
                        <a:t>9982</a:t>
                      </a:r>
                    </a:p>
                  </a:txBody>
                  <a:tcPr marL="5131" marR="5131" marT="513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en-US" sz="1200" b="0" i="0" u="none" strike="noStrike" dirty="0">
                          <a:solidFill>
                            <a:srgbClr val="000000"/>
                          </a:solidFill>
                          <a:latin typeface="Comic Sans MS"/>
                        </a:rPr>
                        <a:t>5788</a:t>
                      </a:r>
                    </a:p>
                  </a:txBody>
                  <a:tcPr marL="5131" marR="5131" marT="513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en-US" sz="1200" b="0" i="0" u="none" strike="noStrike">
                          <a:solidFill>
                            <a:srgbClr val="000000"/>
                          </a:solidFill>
                          <a:latin typeface="Comic Sans MS"/>
                        </a:rPr>
                        <a:t>15963</a:t>
                      </a:r>
                    </a:p>
                  </a:txBody>
                  <a:tcPr marL="5131" marR="5131" marT="513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en-US" sz="1200" b="0" i="0" u="none" strike="noStrike">
                          <a:solidFill>
                            <a:srgbClr val="FF0000"/>
                          </a:solidFill>
                          <a:latin typeface="Comic Sans MS"/>
                        </a:rPr>
                        <a:t>1313</a:t>
                      </a:r>
                    </a:p>
                  </a:txBody>
                  <a:tcPr marL="5131" marR="5131" marT="513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en-US" sz="1200" b="0" i="0" u="none" strike="noStrike">
                          <a:solidFill>
                            <a:srgbClr val="000000"/>
                          </a:solidFill>
                          <a:latin typeface="Comic Sans MS"/>
                        </a:rPr>
                        <a:t>10614</a:t>
                      </a:r>
                    </a:p>
                  </a:txBody>
                  <a:tcPr marL="5131" marR="5131" marT="513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en-US" sz="1200" b="0" i="0" u="none" strike="noStrike">
                          <a:solidFill>
                            <a:srgbClr val="000000"/>
                          </a:solidFill>
                          <a:latin typeface="Comic Sans MS"/>
                        </a:rPr>
                        <a:t>11927</a:t>
                      </a:r>
                    </a:p>
                  </a:txBody>
                  <a:tcPr marL="5131" marR="5131" marT="513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7426">
                <a:tc>
                  <a:txBody>
                    <a:bodyPr/>
                    <a:lstStyle/>
                    <a:p>
                      <a:pPr algn="r" rtl="0" fontAlgn="t"/>
                      <a:r>
                        <a:rPr lang="en-US" sz="1200" b="0" i="0" u="none" strike="noStrike">
                          <a:solidFill>
                            <a:srgbClr val="FFFFFF"/>
                          </a:solidFill>
                          <a:latin typeface="Comic Sans MS"/>
                        </a:rPr>
                        <a:t>1962</a:t>
                      </a:r>
                    </a:p>
                  </a:txBody>
                  <a:tcPr marL="5131" marR="5131" marT="513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5A11"/>
                    </a:solidFill>
                  </a:tcPr>
                </a:tc>
                <a:tc>
                  <a:txBody>
                    <a:bodyPr/>
                    <a:lstStyle/>
                    <a:p>
                      <a:pPr algn="r" rtl="0" fontAlgn="t"/>
                      <a:r>
                        <a:rPr lang="en-US" sz="1200" b="0" i="0" u="none" strike="noStrike">
                          <a:solidFill>
                            <a:srgbClr val="FF0000"/>
                          </a:solidFill>
                          <a:latin typeface="Comic Sans MS"/>
                        </a:rPr>
                        <a:t>1263</a:t>
                      </a:r>
                    </a:p>
                  </a:txBody>
                  <a:tcPr marL="5131" marR="5131" marT="513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r" rtl="0" fontAlgn="t"/>
                      <a:r>
                        <a:rPr lang="en-US" sz="1200" b="0" i="0" u="none" strike="noStrike">
                          <a:solidFill>
                            <a:srgbClr val="000000"/>
                          </a:solidFill>
                          <a:latin typeface="Comic Sans MS"/>
                        </a:rPr>
                        <a:t>9159</a:t>
                      </a:r>
                    </a:p>
                  </a:txBody>
                  <a:tcPr marL="5131" marR="5131" marT="513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r" rtl="0" fontAlgn="t"/>
                      <a:r>
                        <a:rPr lang="en-US" sz="1200" b="0" i="0" u="none" strike="noStrike">
                          <a:solidFill>
                            <a:srgbClr val="000000"/>
                          </a:solidFill>
                          <a:latin typeface="Comic Sans MS"/>
                        </a:rPr>
                        <a:t>5895</a:t>
                      </a:r>
                    </a:p>
                  </a:txBody>
                  <a:tcPr marL="5131" marR="5131" marT="513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r" rtl="0" fontAlgn="t"/>
                      <a:r>
                        <a:rPr lang="en-US" sz="1200" b="0" i="0" u="none" strike="noStrike">
                          <a:solidFill>
                            <a:srgbClr val="000000"/>
                          </a:solidFill>
                          <a:latin typeface="Comic Sans MS"/>
                        </a:rPr>
                        <a:t>16317</a:t>
                      </a:r>
                    </a:p>
                  </a:txBody>
                  <a:tcPr marL="5131" marR="5131" marT="513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r" rtl="0" fontAlgn="t"/>
                      <a:r>
                        <a:rPr lang="en-US" sz="1200" b="0" i="0" u="none" strike="noStrike">
                          <a:solidFill>
                            <a:srgbClr val="FF0000"/>
                          </a:solidFill>
                          <a:latin typeface="Comic Sans MS"/>
                        </a:rPr>
                        <a:t>1578</a:t>
                      </a:r>
                    </a:p>
                  </a:txBody>
                  <a:tcPr marL="5131" marR="5131" marT="513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r" rtl="0" fontAlgn="t"/>
                      <a:r>
                        <a:rPr lang="en-US" sz="1200" b="0" i="0" u="none" strike="noStrike">
                          <a:solidFill>
                            <a:srgbClr val="000000"/>
                          </a:solidFill>
                          <a:latin typeface="Comic Sans MS"/>
                        </a:rPr>
                        <a:t>10341</a:t>
                      </a:r>
                    </a:p>
                  </a:txBody>
                  <a:tcPr marL="5131" marR="5131" marT="513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r" rtl="0" fontAlgn="t"/>
                      <a:r>
                        <a:rPr lang="en-US" sz="1200" b="0" i="0" u="none" strike="noStrike">
                          <a:solidFill>
                            <a:srgbClr val="000000"/>
                          </a:solidFill>
                          <a:latin typeface="Comic Sans MS"/>
                        </a:rPr>
                        <a:t>11919</a:t>
                      </a:r>
                    </a:p>
                  </a:txBody>
                  <a:tcPr marL="5131" marR="5131" marT="513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r>
              <a:tr h="197426">
                <a:tc>
                  <a:txBody>
                    <a:bodyPr/>
                    <a:lstStyle/>
                    <a:p>
                      <a:pPr algn="r" rtl="0" fontAlgn="t"/>
                      <a:r>
                        <a:rPr lang="en-US" sz="1200" b="0" i="0" u="none" strike="noStrike">
                          <a:solidFill>
                            <a:srgbClr val="FFFFFF"/>
                          </a:solidFill>
                          <a:latin typeface="Comic Sans MS"/>
                        </a:rPr>
                        <a:t>1963</a:t>
                      </a:r>
                    </a:p>
                  </a:txBody>
                  <a:tcPr marL="5131" marR="5131" marT="513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5A11"/>
                    </a:solidFill>
                  </a:tcPr>
                </a:tc>
                <a:tc>
                  <a:txBody>
                    <a:bodyPr/>
                    <a:lstStyle/>
                    <a:p>
                      <a:pPr algn="r" rtl="0" fontAlgn="t"/>
                      <a:r>
                        <a:rPr lang="en-US" sz="1200" b="0" i="0" u="none" strike="noStrike">
                          <a:solidFill>
                            <a:srgbClr val="FF0000"/>
                          </a:solidFill>
                          <a:latin typeface="Comic Sans MS"/>
                        </a:rPr>
                        <a:t>967</a:t>
                      </a:r>
                    </a:p>
                  </a:txBody>
                  <a:tcPr marL="5131" marR="5131" marT="513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en-US" sz="1200" b="0" i="0" u="none" strike="noStrike">
                          <a:solidFill>
                            <a:srgbClr val="000000"/>
                          </a:solidFill>
                          <a:latin typeface="Comic Sans MS"/>
                        </a:rPr>
                        <a:t>6918</a:t>
                      </a:r>
                    </a:p>
                  </a:txBody>
                  <a:tcPr marL="5131" marR="5131" marT="513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en-US" sz="1200" b="0" i="0" u="none" strike="noStrike">
                          <a:solidFill>
                            <a:srgbClr val="000000"/>
                          </a:solidFill>
                          <a:latin typeface="Comic Sans MS"/>
                        </a:rPr>
                        <a:t>11950</a:t>
                      </a:r>
                    </a:p>
                  </a:txBody>
                  <a:tcPr marL="5131" marR="5131" marT="513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en-US" sz="1200" b="0" i="0" u="none" strike="noStrike">
                          <a:solidFill>
                            <a:srgbClr val="000000"/>
                          </a:solidFill>
                          <a:latin typeface="Comic Sans MS"/>
                        </a:rPr>
                        <a:t>19835</a:t>
                      </a:r>
                    </a:p>
                  </a:txBody>
                  <a:tcPr marL="5131" marR="5131" marT="513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en-US" sz="1200" b="0" i="0" u="none" strike="noStrike">
                          <a:solidFill>
                            <a:srgbClr val="FF0000"/>
                          </a:solidFill>
                          <a:latin typeface="Comic Sans MS"/>
                        </a:rPr>
                        <a:t>1532</a:t>
                      </a:r>
                    </a:p>
                  </a:txBody>
                  <a:tcPr marL="5131" marR="5131" marT="513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en-US" sz="1200" b="0" i="0" u="none" strike="noStrike">
                          <a:solidFill>
                            <a:srgbClr val="000000"/>
                          </a:solidFill>
                          <a:latin typeface="Comic Sans MS"/>
                        </a:rPr>
                        <a:t>7771</a:t>
                      </a:r>
                    </a:p>
                  </a:txBody>
                  <a:tcPr marL="5131" marR="5131" marT="513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en-US" sz="1200" b="0" i="0" u="none" strike="noStrike">
                          <a:solidFill>
                            <a:srgbClr val="000000"/>
                          </a:solidFill>
                          <a:latin typeface="Comic Sans MS"/>
                        </a:rPr>
                        <a:t>9303</a:t>
                      </a:r>
                    </a:p>
                  </a:txBody>
                  <a:tcPr marL="5131" marR="5131" marT="513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7426">
                <a:tc>
                  <a:txBody>
                    <a:bodyPr/>
                    <a:lstStyle/>
                    <a:p>
                      <a:pPr algn="r" rtl="0" fontAlgn="t"/>
                      <a:r>
                        <a:rPr lang="en-US" sz="1200" b="0" i="0" u="none" strike="noStrike">
                          <a:solidFill>
                            <a:srgbClr val="FFFFFF"/>
                          </a:solidFill>
                          <a:latin typeface="Comic Sans MS"/>
                        </a:rPr>
                        <a:t>1964</a:t>
                      </a:r>
                    </a:p>
                  </a:txBody>
                  <a:tcPr marL="5131" marR="5131" marT="513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5A11"/>
                    </a:solidFill>
                  </a:tcPr>
                </a:tc>
                <a:tc>
                  <a:txBody>
                    <a:bodyPr/>
                    <a:lstStyle/>
                    <a:p>
                      <a:pPr algn="r" rtl="0" fontAlgn="t"/>
                      <a:r>
                        <a:rPr lang="en-US" sz="1200" b="0" i="0" u="none" strike="noStrike">
                          <a:solidFill>
                            <a:srgbClr val="FF0000"/>
                          </a:solidFill>
                          <a:latin typeface="Comic Sans MS"/>
                        </a:rPr>
                        <a:t>911</a:t>
                      </a:r>
                    </a:p>
                  </a:txBody>
                  <a:tcPr marL="5131" marR="5131" marT="513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r" rtl="0" fontAlgn="t"/>
                      <a:r>
                        <a:rPr lang="en-US" sz="1200" b="0" i="0" u="none" strike="noStrike">
                          <a:solidFill>
                            <a:srgbClr val="000000"/>
                          </a:solidFill>
                          <a:latin typeface="Comic Sans MS"/>
                        </a:rPr>
                        <a:t>7371</a:t>
                      </a:r>
                    </a:p>
                  </a:txBody>
                  <a:tcPr marL="5131" marR="5131" marT="513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r" rtl="0" fontAlgn="t"/>
                      <a:r>
                        <a:rPr lang="en-US" sz="1200" b="0" i="0" u="none" strike="noStrike">
                          <a:solidFill>
                            <a:srgbClr val="000000"/>
                          </a:solidFill>
                          <a:latin typeface="Comic Sans MS"/>
                        </a:rPr>
                        <a:t>7645</a:t>
                      </a:r>
                    </a:p>
                  </a:txBody>
                  <a:tcPr marL="5131" marR="5131" marT="513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r" rtl="0" fontAlgn="t"/>
                      <a:r>
                        <a:rPr lang="en-US" sz="1200" b="0" i="0" u="none" strike="noStrike">
                          <a:solidFill>
                            <a:srgbClr val="000000"/>
                          </a:solidFill>
                          <a:latin typeface="Comic Sans MS"/>
                        </a:rPr>
                        <a:t>15927</a:t>
                      </a:r>
                    </a:p>
                  </a:txBody>
                  <a:tcPr marL="5131" marR="5131" marT="513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r" rtl="0" fontAlgn="t"/>
                      <a:r>
                        <a:rPr lang="en-US" sz="1200" b="0" i="0" u="none" strike="noStrike">
                          <a:solidFill>
                            <a:srgbClr val="FF0000"/>
                          </a:solidFill>
                          <a:latin typeface="Comic Sans MS"/>
                        </a:rPr>
                        <a:t>1769</a:t>
                      </a:r>
                    </a:p>
                  </a:txBody>
                  <a:tcPr marL="5131" marR="5131" marT="513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r" rtl="0" fontAlgn="t"/>
                      <a:r>
                        <a:rPr lang="en-US" sz="1200" b="0" i="0" u="none" strike="noStrike">
                          <a:solidFill>
                            <a:srgbClr val="000000"/>
                          </a:solidFill>
                          <a:latin typeface="Comic Sans MS"/>
                        </a:rPr>
                        <a:t>12581</a:t>
                      </a:r>
                    </a:p>
                  </a:txBody>
                  <a:tcPr marL="5131" marR="5131" marT="513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r" rtl="0" fontAlgn="t"/>
                      <a:r>
                        <a:rPr lang="en-US" sz="1200" b="0" i="0" u="none" strike="noStrike">
                          <a:solidFill>
                            <a:srgbClr val="000000"/>
                          </a:solidFill>
                          <a:latin typeface="Comic Sans MS"/>
                        </a:rPr>
                        <a:t>14350</a:t>
                      </a:r>
                    </a:p>
                  </a:txBody>
                  <a:tcPr marL="5131" marR="5131" marT="513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r>
              <a:tr h="197426">
                <a:tc>
                  <a:txBody>
                    <a:bodyPr/>
                    <a:lstStyle/>
                    <a:p>
                      <a:pPr algn="r" rtl="0" fontAlgn="t"/>
                      <a:r>
                        <a:rPr lang="en-US" sz="1200" b="0" i="0" u="none" strike="noStrike">
                          <a:solidFill>
                            <a:srgbClr val="FFFFFF"/>
                          </a:solidFill>
                          <a:latin typeface="Comic Sans MS"/>
                        </a:rPr>
                        <a:t>1965</a:t>
                      </a:r>
                    </a:p>
                  </a:txBody>
                  <a:tcPr marL="5131" marR="5131" marT="513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5A11"/>
                    </a:solidFill>
                  </a:tcPr>
                </a:tc>
                <a:tc>
                  <a:txBody>
                    <a:bodyPr/>
                    <a:lstStyle/>
                    <a:p>
                      <a:pPr algn="r" rtl="0" fontAlgn="t"/>
                      <a:r>
                        <a:rPr lang="en-US" sz="1200" b="0" i="0" u="none" strike="noStrike">
                          <a:solidFill>
                            <a:srgbClr val="FF0000"/>
                          </a:solidFill>
                          <a:latin typeface="Comic Sans MS"/>
                        </a:rPr>
                        <a:t>1029</a:t>
                      </a:r>
                    </a:p>
                  </a:txBody>
                  <a:tcPr marL="5131" marR="5131" marT="513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en-US" sz="1200" b="0" i="0" u="none" strike="noStrike">
                          <a:solidFill>
                            <a:srgbClr val="000000"/>
                          </a:solidFill>
                          <a:latin typeface="Comic Sans MS"/>
                        </a:rPr>
                        <a:t>7762</a:t>
                      </a:r>
                    </a:p>
                  </a:txBody>
                  <a:tcPr marL="5131" marR="5131" marT="513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en-US" sz="1200" b="0" i="0" u="none" strike="noStrike">
                          <a:solidFill>
                            <a:srgbClr val="000000"/>
                          </a:solidFill>
                          <a:latin typeface="Comic Sans MS"/>
                        </a:rPr>
                        <a:t>8113</a:t>
                      </a:r>
                    </a:p>
                  </a:txBody>
                  <a:tcPr marL="5131" marR="5131" marT="513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en-US" sz="1200" b="0" i="0" u="none" strike="noStrike">
                          <a:solidFill>
                            <a:srgbClr val="000000"/>
                          </a:solidFill>
                          <a:latin typeface="Comic Sans MS"/>
                        </a:rPr>
                        <a:t>16904</a:t>
                      </a:r>
                    </a:p>
                  </a:txBody>
                  <a:tcPr marL="5131" marR="5131" marT="513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en-US" sz="1200" b="0" i="0" u="none" strike="noStrike">
                          <a:solidFill>
                            <a:srgbClr val="FF0000"/>
                          </a:solidFill>
                          <a:latin typeface="Comic Sans MS"/>
                        </a:rPr>
                        <a:t>1918</a:t>
                      </a:r>
                    </a:p>
                  </a:txBody>
                  <a:tcPr marL="5131" marR="5131" marT="513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en-US" sz="1200" b="0" i="0" u="none" strike="noStrike">
                          <a:solidFill>
                            <a:srgbClr val="000000"/>
                          </a:solidFill>
                          <a:latin typeface="Comic Sans MS"/>
                        </a:rPr>
                        <a:t>12024</a:t>
                      </a:r>
                    </a:p>
                  </a:txBody>
                  <a:tcPr marL="5131" marR="5131" marT="513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en-US" sz="1200" b="0" i="0" u="none" strike="noStrike">
                          <a:solidFill>
                            <a:srgbClr val="000000"/>
                          </a:solidFill>
                          <a:latin typeface="Comic Sans MS"/>
                        </a:rPr>
                        <a:t>13942</a:t>
                      </a:r>
                    </a:p>
                  </a:txBody>
                  <a:tcPr marL="5131" marR="5131" marT="513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7426">
                <a:tc>
                  <a:txBody>
                    <a:bodyPr/>
                    <a:lstStyle/>
                    <a:p>
                      <a:pPr algn="r" rtl="0" fontAlgn="t"/>
                      <a:r>
                        <a:rPr lang="en-US" sz="1200" b="0" i="0" u="none" strike="noStrike">
                          <a:solidFill>
                            <a:srgbClr val="FFFFFF"/>
                          </a:solidFill>
                          <a:latin typeface="Comic Sans MS"/>
                        </a:rPr>
                        <a:t>1966</a:t>
                      </a:r>
                    </a:p>
                  </a:txBody>
                  <a:tcPr marL="5131" marR="5131" marT="513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5A11"/>
                    </a:solidFill>
                  </a:tcPr>
                </a:tc>
                <a:tc>
                  <a:txBody>
                    <a:bodyPr/>
                    <a:lstStyle/>
                    <a:p>
                      <a:pPr algn="r" rtl="0" fontAlgn="t"/>
                      <a:r>
                        <a:rPr lang="en-US" sz="1200" b="0" i="0" u="none" strike="noStrike">
                          <a:solidFill>
                            <a:srgbClr val="FF0000"/>
                          </a:solidFill>
                          <a:latin typeface="Comic Sans MS"/>
                        </a:rPr>
                        <a:t>1680</a:t>
                      </a:r>
                    </a:p>
                  </a:txBody>
                  <a:tcPr marL="5131" marR="5131" marT="513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r" rtl="0" fontAlgn="t"/>
                      <a:r>
                        <a:rPr lang="en-US" sz="1200" b="0" i="0" u="none" strike="noStrike">
                          <a:solidFill>
                            <a:srgbClr val="000000"/>
                          </a:solidFill>
                          <a:latin typeface="Comic Sans MS"/>
                        </a:rPr>
                        <a:t>5600</a:t>
                      </a:r>
                    </a:p>
                  </a:txBody>
                  <a:tcPr marL="5131" marR="5131" marT="513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r" rtl="0" fontAlgn="t"/>
                      <a:r>
                        <a:rPr lang="en-US" sz="1200" b="0" i="0" u="none" strike="noStrike">
                          <a:solidFill>
                            <a:srgbClr val="000000"/>
                          </a:solidFill>
                          <a:latin typeface="Comic Sans MS"/>
                        </a:rPr>
                        <a:t>6270</a:t>
                      </a:r>
                    </a:p>
                  </a:txBody>
                  <a:tcPr marL="5131" marR="5131" marT="513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r" rtl="0" fontAlgn="t"/>
                      <a:r>
                        <a:rPr lang="en-US" sz="1200" b="0" i="0" u="none" strike="noStrike">
                          <a:solidFill>
                            <a:srgbClr val="000000"/>
                          </a:solidFill>
                          <a:latin typeface="Comic Sans MS"/>
                        </a:rPr>
                        <a:t>14000</a:t>
                      </a:r>
                    </a:p>
                  </a:txBody>
                  <a:tcPr marL="5131" marR="5131" marT="513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r" rtl="0" fontAlgn="t"/>
                      <a:r>
                        <a:rPr lang="en-US" sz="1200" b="0" i="0" u="none" strike="noStrike">
                          <a:solidFill>
                            <a:srgbClr val="FF0000"/>
                          </a:solidFill>
                          <a:latin typeface="Comic Sans MS"/>
                        </a:rPr>
                        <a:t>2000</a:t>
                      </a:r>
                    </a:p>
                  </a:txBody>
                  <a:tcPr marL="5131" marR="5131" marT="513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r" rtl="0" fontAlgn="t"/>
                      <a:r>
                        <a:rPr lang="en-US" sz="1200" b="0" i="0" u="none" strike="noStrike">
                          <a:solidFill>
                            <a:srgbClr val="000000"/>
                          </a:solidFill>
                          <a:latin typeface="Comic Sans MS"/>
                        </a:rPr>
                        <a:t>13000</a:t>
                      </a:r>
                    </a:p>
                  </a:txBody>
                  <a:tcPr marL="5131" marR="5131" marT="513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r" rtl="0" fontAlgn="t"/>
                      <a:r>
                        <a:rPr lang="en-US" sz="1200" b="0" i="0" u="none" strike="noStrike">
                          <a:solidFill>
                            <a:srgbClr val="000000"/>
                          </a:solidFill>
                          <a:latin typeface="Comic Sans MS"/>
                        </a:rPr>
                        <a:t>15000</a:t>
                      </a:r>
                    </a:p>
                  </a:txBody>
                  <a:tcPr marL="5131" marR="5131" marT="513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r>
              <a:tr h="197426">
                <a:tc>
                  <a:txBody>
                    <a:bodyPr/>
                    <a:lstStyle/>
                    <a:p>
                      <a:pPr algn="r" rtl="0" fontAlgn="t"/>
                      <a:r>
                        <a:rPr lang="en-US" sz="1200" b="0" i="0" u="none" strike="noStrike">
                          <a:solidFill>
                            <a:srgbClr val="FFFFFF"/>
                          </a:solidFill>
                          <a:latin typeface="Comic Sans MS"/>
                        </a:rPr>
                        <a:t>1967</a:t>
                      </a:r>
                    </a:p>
                  </a:txBody>
                  <a:tcPr marL="5131" marR="5131" marT="513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5A11"/>
                    </a:solidFill>
                  </a:tcPr>
                </a:tc>
                <a:tc>
                  <a:txBody>
                    <a:bodyPr/>
                    <a:lstStyle/>
                    <a:p>
                      <a:pPr algn="r" rtl="0" fontAlgn="t"/>
                      <a:r>
                        <a:rPr lang="en-US" sz="1200" b="0" i="0" u="none" strike="noStrike">
                          <a:solidFill>
                            <a:srgbClr val="FF0000"/>
                          </a:solidFill>
                          <a:latin typeface="Comic Sans MS"/>
                        </a:rPr>
                        <a:t>1560</a:t>
                      </a:r>
                    </a:p>
                  </a:txBody>
                  <a:tcPr marL="5131" marR="5131" marT="513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en-US" sz="1200" b="0" i="0" u="none" strike="noStrike">
                          <a:solidFill>
                            <a:srgbClr val="000000"/>
                          </a:solidFill>
                          <a:latin typeface="Comic Sans MS"/>
                        </a:rPr>
                        <a:t>5200</a:t>
                      </a:r>
                    </a:p>
                  </a:txBody>
                  <a:tcPr marL="5131" marR="5131" marT="513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en-US" sz="1200" b="0" i="0" u="none" strike="noStrike">
                          <a:solidFill>
                            <a:srgbClr val="000000"/>
                          </a:solidFill>
                          <a:latin typeface="Comic Sans MS"/>
                        </a:rPr>
                        <a:t>6240</a:t>
                      </a:r>
                    </a:p>
                  </a:txBody>
                  <a:tcPr marL="5131" marR="5131" marT="513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en-US" sz="1200" b="0" i="0" u="none" strike="noStrike">
                          <a:solidFill>
                            <a:srgbClr val="000000"/>
                          </a:solidFill>
                          <a:latin typeface="Comic Sans MS"/>
                        </a:rPr>
                        <a:t>13000</a:t>
                      </a:r>
                    </a:p>
                  </a:txBody>
                  <a:tcPr marL="5131" marR="5131" marT="513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en-US" sz="1200" b="0" i="0" u="none" strike="noStrike">
                          <a:solidFill>
                            <a:srgbClr val="FF0000"/>
                          </a:solidFill>
                          <a:latin typeface="Comic Sans MS"/>
                        </a:rPr>
                        <a:t>2400</a:t>
                      </a:r>
                    </a:p>
                  </a:txBody>
                  <a:tcPr marL="5131" marR="5131" marT="513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en-US" sz="1200" b="0" i="0" u="none" strike="noStrike">
                          <a:solidFill>
                            <a:srgbClr val="000000"/>
                          </a:solidFill>
                          <a:latin typeface="Comic Sans MS"/>
                        </a:rPr>
                        <a:t>10000</a:t>
                      </a:r>
                    </a:p>
                  </a:txBody>
                  <a:tcPr marL="5131" marR="5131" marT="513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en-US" sz="1200" b="0" i="0" u="none" strike="noStrike">
                          <a:solidFill>
                            <a:srgbClr val="000000"/>
                          </a:solidFill>
                          <a:latin typeface="Comic Sans MS"/>
                        </a:rPr>
                        <a:t>12400</a:t>
                      </a:r>
                    </a:p>
                  </a:txBody>
                  <a:tcPr marL="5131" marR="5131" marT="513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7426">
                <a:tc>
                  <a:txBody>
                    <a:bodyPr/>
                    <a:lstStyle/>
                    <a:p>
                      <a:pPr algn="r" rtl="0" fontAlgn="t"/>
                      <a:r>
                        <a:rPr lang="en-US" sz="1200" b="0" i="0" u="none" strike="noStrike">
                          <a:solidFill>
                            <a:srgbClr val="FFFFFF"/>
                          </a:solidFill>
                          <a:latin typeface="Comic Sans MS"/>
                        </a:rPr>
                        <a:t>1968</a:t>
                      </a:r>
                    </a:p>
                  </a:txBody>
                  <a:tcPr marL="5131" marR="5131" marT="513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5A11"/>
                    </a:solidFill>
                  </a:tcPr>
                </a:tc>
                <a:tc>
                  <a:txBody>
                    <a:bodyPr/>
                    <a:lstStyle/>
                    <a:p>
                      <a:pPr algn="r" rtl="0" fontAlgn="t"/>
                      <a:r>
                        <a:rPr lang="en-US" sz="1200" b="0" i="0" u="none" strike="noStrike">
                          <a:solidFill>
                            <a:srgbClr val="FF0000"/>
                          </a:solidFill>
                          <a:latin typeface="Comic Sans MS"/>
                        </a:rPr>
                        <a:t>459</a:t>
                      </a:r>
                    </a:p>
                  </a:txBody>
                  <a:tcPr marL="5131" marR="5131" marT="513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r" rtl="0" fontAlgn="t"/>
                      <a:r>
                        <a:rPr lang="en-US" sz="1200" b="0" i="0" u="none" strike="noStrike">
                          <a:solidFill>
                            <a:srgbClr val="000000"/>
                          </a:solidFill>
                          <a:latin typeface="Comic Sans MS"/>
                        </a:rPr>
                        <a:t>5865</a:t>
                      </a:r>
                    </a:p>
                  </a:txBody>
                  <a:tcPr marL="5131" marR="5131" marT="513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r" rtl="0" fontAlgn="t"/>
                      <a:r>
                        <a:rPr lang="en-US" sz="1200" b="0" i="0" u="none" strike="noStrike">
                          <a:solidFill>
                            <a:srgbClr val="000000"/>
                          </a:solidFill>
                          <a:latin typeface="Comic Sans MS"/>
                        </a:rPr>
                        <a:t>5839</a:t>
                      </a:r>
                    </a:p>
                  </a:txBody>
                  <a:tcPr marL="5131" marR="5131" marT="513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r" rtl="0" fontAlgn="t"/>
                      <a:r>
                        <a:rPr lang="en-US" sz="1200" b="0" i="0" u="none" strike="noStrike">
                          <a:solidFill>
                            <a:srgbClr val="000000"/>
                          </a:solidFill>
                          <a:latin typeface="Comic Sans MS"/>
                        </a:rPr>
                        <a:t>12163</a:t>
                      </a:r>
                    </a:p>
                  </a:txBody>
                  <a:tcPr marL="5131" marR="5131" marT="513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r" rtl="0" fontAlgn="t"/>
                      <a:r>
                        <a:rPr lang="en-US" sz="1200" b="0" i="0" u="none" strike="noStrike">
                          <a:solidFill>
                            <a:srgbClr val="FF0000"/>
                          </a:solidFill>
                          <a:latin typeface="Comic Sans MS"/>
                        </a:rPr>
                        <a:t>2808</a:t>
                      </a:r>
                    </a:p>
                  </a:txBody>
                  <a:tcPr marL="5131" marR="5131" marT="513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r" rtl="0" fontAlgn="t"/>
                      <a:r>
                        <a:rPr lang="en-US" sz="1200" b="0" i="0" u="none" strike="noStrike">
                          <a:solidFill>
                            <a:srgbClr val="000000"/>
                          </a:solidFill>
                          <a:latin typeface="Comic Sans MS"/>
                        </a:rPr>
                        <a:t>9474</a:t>
                      </a:r>
                    </a:p>
                  </a:txBody>
                  <a:tcPr marL="5131" marR="5131" marT="513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r" rtl="0" fontAlgn="t"/>
                      <a:r>
                        <a:rPr lang="en-US" sz="1200" b="0" i="0" u="none" strike="noStrike">
                          <a:solidFill>
                            <a:srgbClr val="000000"/>
                          </a:solidFill>
                          <a:latin typeface="Comic Sans MS"/>
                        </a:rPr>
                        <a:t>12282</a:t>
                      </a:r>
                    </a:p>
                  </a:txBody>
                  <a:tcPr marL="5131" marR="5131" marT="513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r>
              <a:tr h="197426">
                <a:tc>
                  <a:txBody>
                    <a:bodyPr/>
                    <a:lstStyle/>
                    <a:p>
                      <a:pPr algn="r" rtl="0" fontAlgn="t"/>
                      <a:r>
                        <a:rPr lang="en-US" sz="1200" b="0" i="0" u="none" strike="noStrike">
                          <a:solidFill>
                            <a:srgbClr val="FFFFFF"/>
                          </a:solidFill>
                          <a:latin typeface="Comic Sans MS"/>
                        </a:rPr>
                        <a:t>1969</a:t>
                      </a:r>
                    </a:p>
                  </a:txBody>
                  <a:tcPr marL="5131" marR="5131" marT="513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5A11"/>
                    </a:solidFill>
                  </a:tcPr>
                </a:tc>
                <a:tc>
                  <a:txBody>
                    <a:bodyPr/>
                    <a:lstStyle/>
                    <a:p>
                      <a:pPr algn="r" rtl="0" fontAlgn="t"/>
                      <a:r>
                        <a:rPr lang="en-US" sz="1200" b="0" i="0" u="none" strike="noStrike">
                          <a:solidFill>
                            <a:srgbClr val="FF0000"/>
                          </a:solidFill>
                          <a:latin typeface="Comic Sans MS"/>
                        </a:rPr>
                        <a:t>1559</a:t>
                      </a:r>
                    </a:p>
                  </a:txBody>
                  <a:tcPr marL="5131" marR="5131" marT="513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en-US" sz="1200" b="0" i="0" u="none" strike="noStrike">
                          <a:solidFill>
                            <a:srgbClr val="000000"/>
                          </a:solidFill>
                          <a:latin typeface="Comic Sans MS"/>
                        </a:rPr>
                        <a:t>5199</a:t>
                      </a:r>
                    </a:p>
                  </a:txBody>
                  <a:tcPr marL="5131" marR="5131" marT="513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en-US" sz="1200" b="0" i="0" u="none" strike="noStrike">
                          <a:solidFill>
                            <a:srgbClr val="000000"/>
                          </a:solidFill>
                          <a:latin typeface="Comic Sans MS"/>
                        </a:rPr>
                        <a:t>6230</a:t>
                      </a:r>
                    </a:p>
                  </a:txBody>
                  <a:tcPr marL="5131" marR="5131" marT="513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en-US" sz="1200" b="0" i="0" u="none" strike="noStrike">
                          <a:solidFill>
                            <a:srgbClr val="000000"/>
                          </a:solidFill>
                          <a:latin typeface="Comic Sans MS"/>
                        </a:rPr>
                        <a:t>12998</a:t>
                      </a:r>
                    </a:p>
                  </a:txBody>
                  <a:tcPr marL="5131" marR="5131" marT="513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en-US" sz="1200" b="0" i="0" u="none" strike="noStrike">
                          <a:solidFill>
                            <a:srgbClr val="FF0000"/>
                          </a:solidFill>
                          <a:latin typeface="Comic Sans MS"/>
                        </a:rPr>
                        <a:t>2347</a:t>
                      </a:r>
                    </a:p>
                  </a:txBody>
                  <a:tcPr marL="5131" marR="5131" marT="513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en-US" sz="1200" b="0" i="0" u="none" strike="noStrike">
                          <a:solidFill>
                            <a:srgbClr val="000000"/>
                          </a:solidFill>
                          <a:latin typeface="Comic Sans MS"/>
                        </a:rPr>
                        <a:t>8804</a:t>
                      </a:r>
                    </a:p>
                  </a:txBody>
                  <a:tcPr marL="5131" marR="5131" marT="513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en-US" sz="1200" b="0" i="0" u="none" strike="noStrike">
                          <a:solidFill>
                            <a:srgbClr val="000000"/>
                          </a:solidFill>
                          <a:latin typeface="Comic Sans MS"/>
                        </a:rPr>
                        <a:t>11151</a:t>
                      </a:r>
                    </a:p>
                  </a:txBody>
                  <a:tcPr marL="5131" marR="5131" marT="513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7426">
                <a:tc>
                  <a:txBody>
                    <a:bodyPr/>
                    <a:lstStyle/>
                    <a:p>
                      <a:pPr algn="r" rtl="0" fontAlgn="t"/>
                      <a:r>
                        <a:rPr lang="en-US" sz="1200" b="0" i="0" u="none" strike="noStrike">
                          <a:solidFill>
                            <a:srgbClr val="FFFFFF"/>
                          </a:solidFill>
                          <a:latin typeface="Comic Sans MS"/>
                        </a:rPr>
                        <a:t>1970</a:t>
                      </a:r>
                    </a:p>
                  </a:txBody>
                  <a:tcPr marL="5131" marR="5131" marT="513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5A11"/>
                    </a:solidFill>
                  </a:tcPr>
                </a:tc>
                <a:tc>
                  <a:txBody>
                    <a:bodyPr/>
                    <a:lstStyle/>
                    <a:p>
                      <a:pPr algn="r" rtl="0" fontAlgn="t"/>
                      <a:r>
                        <a:rPr lang="en-US" sz="1200" b="0" i="0" u="none" strike="noStrike">
                          <a:solidFill>
                            <a:srgbClr val="FF0000"/>
                          </a:solidFill>
                          <a:latin typeface="Comic Sans MS"/>
                        </a:rPr>
                        <a:t>1999</a:t>
                      </a:r>
                    </a:p>
                  </a:txBody>
                  <a:tcPr marL="5131" marR="5131" marT="513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r" rtl="0" fontAlgn="t"/>
                      <a:r>
                        <a:rPr lang="en-US" sz="1200" b="0" i="0" u="none" strike="noStrike">
                          <a:solidFill>
                            <a:srgbClr val="000000"/>
                          </a:solidFill>
                          <a:latin typeface="Comic Sans MS"/>
                        </a:rPr>
                        <a:t>6666</a:t>
                      </a:r>
                    </a:p>
                  </a:txBody>
                  <a:tcPr marL="5131" marR="5131" marT="513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r" rtl="0" fontAlgn="t"/>
                      <a:r>
                        <a:rPr lang="en-US" sz="1200" b="0" i="0" u="none" strike="noStrike">
                          <a:solidFill>
                            <a:srgbClr val="000000"/>
                          </a:solidFill>
                          <a:latin typeface="Comic Sans MS"/>
                        </a:rPr>
                        <a:t>7991</a:t>
                      </a:r>
                    </a:p>
                  </a:txBody>
                  <a:tcPr marL="5131" marR="5131" marT="513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r" rtl="0" fontAlgn="t"/>
                      <a:r>
                        <a:rPr lang="en-US" sz="1200" b="0" i="0" u="none" strike="noStrike">
                          <a:solidFill>
                            <a:srgbClr val="000000"/>
                          </a:solidFill>
                          <a:latin typeface="Comic Sans MS"/>
                        </a:rPr>
                        <a:t>16666</a:t>
                      </a:r>
                    </a:p>
                  </a:txBody>
                  <a:tcPr marL="5131" marR="5131" marT="513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r" rtl="0" fontAlgn="t"/>
                      <a:r>
                        <a:rPr lang="en-US" sz="1200" b="0" i="0" u="none" strike="noStrike">
                          <a:solidFill>
                            <a:srgbClr val="FF0000"/>
                          </a:solidFill>
                          <a:latin typeface="Comic Sans MS"/>
                        </a:rPr>
                        <a:t>2893</a:t>
                      </a:r>
                    </a:p>
                  </a:txBody>
                  <a:tcPr marL="5131" marR="5131" marT="513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r" rtl="0" fontAlgn="t"/>
                      <a:r>
                        <a:rPr lang="en-US" sz="1200" b="0" i="0" u="none" strike="noStrike">
                          <a:solidFill>
                            <a:srgbClr val="000000"/>
                          </a:solidFill>
                          <a:latin typeface="Comic Sans MS"/>
                        </a:rPr>
                        <a:t>13154</a:t>
                      </a:r>
                    </a:p>
                  </a:txBody>
                  <a:tcPr marL="5131" marR="5131" marT="513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r" rtl="0" fontAlgn="t"/>
                      <a:r>
                        <a:rPr lang="en-US" sz="1200" b="0" i="0" u="none" strike="noStrike">
                          <a:solidFill>
                            <a:srgbClr val="000000"/>
                          </a:solidFill>
                          <a:latin typeface="Comic Sans MS"/>
                        </a:rPr>
                        <a:t>16047</a:t>
                      </a:r>
                    </a:p>
                  </a:txBody>
                  <a:tcPr marL="5131" marR="5131" marT="513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r>
              <a:tr h="197426">
                <a:tc>
                  <a:txBody>
                    <a:bodyPr/>
                    <a:lstStyle/>
                    <a:p>
                      <a:pPr algn="r" rtl="0" fontAlgn="t"/>
                      <a:r>
                        <a:rPr lang="en-US" sz="1200" b="0" i="0" u="none" strike="noStrike">
                          <a:solidFill>
                            <a:srgbClr val="FFFFFF"/>
                          </a:solidFill>
                          <a:latin typeface="Comic Sans MS"/>
                        </a:rPr>
                        <a:t>1971</a:t>
                      </a:r>
                    </a:p>
                  </a:txBody>
                  <a:tcPr marL="5131" marR="5131" marT="513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5A11"/>
                    </a:solidFill>
                  </a:tcPr>
                </a:tc>
                <a:tc>
                  <a:txBody>
                    <a:bodyPr/>
                    <a:lstStyle/>
                    <a:p>
                      <a:pPr algn="r" rtl="0" fontAlgn="t"/>
                      <a:r>
                        <a:rPr lang="en-US" sz="1200" b="0" i="0" u="none" strike="noStrike">
                          <a:solidFill>
                            <a:srgbClr val="FF0000"/>
                          </a:solidFill>
                          <a:latin typeface="Comic Sans MS"/>
                        </a:rPr>
                        <a:t>129</a:t>
                      </a:r>
                    </a:p>
                  </a:txBody>
                  <a:tcPr marL="5131" marR="5131" marT="513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en-US" sz="1200" b="0" i="0" u="none" strike="noStrike">
                          <a:solidFill>
                            <a:srgbClr val="000000"/>
                          </a:solidFill>
                          <a:latin typeface="Comic Sans MS"/>
                        </a:rPr>
                        <a:t>8098</a:t>
                      </a:r>
                    </a:p>
                  </a:txBody>
                  <a:tcPr marL="5131" marR="5131" marT="513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en-US" sz="1200" b="0" i="0" u="none" strike="noStrike">
                          <a:solidFill>
                            <a:srgbClr val="000000"/>
                          </a:solidFill>
                          <a:latin typeface="Comic Sans MS"/>
                        </a:rPr>
                        <a:t>8518</a:t>
                      </a:r>
                    </a:p>
                  </a:txBody>
                  <a:tcPr marL="5131" marR="5131" marT="513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en-US" sz="1200" b="0" i="0" u="none" strike="noStrike">
                          <a:solidFill>
                            <a:srgbClr val="000000"/>
                          </a:solidFill>
                          <a:latin typeface="Comic Sans MS"/>
                        </a:rPr>
                        <a:t>17745</a:t>
                      </a:r>
                    </a:p>
                  </a:txBody>
                  <a:tcPr marL="5131" marR="5131" marT="513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en-US" sz="1200" b="0" i="0" u="none" strike="noStrike">
                          <a:solidFill>
                            <a:srgbClr val="FF0000"/>
                          </a:solidFill>
                          <a:latin typeface="Comic Sans MS"/>
                        </a:rPr>
                        <a:t>3206</a:t>
                      </a:r>
                    </a:p>
                  </a:txBody>
                  <a:tcPr marL="5131" marR="5131" marT="513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en-US" sz="1200" b="0" i="0" u="none" strike="noStrike">
                          <a:solidFill>
                            <a:srgbClr val="000000"/>
                          </a:solidFill>
                          <a:latin typeface="Comic Sans MS"/>
                        </a:rPr>
                        <a:t>14592</a:t>
                      </a:r>
                    </a:p>
                  </a:txBody>
                  <a:tcPr marL="5131" marR="5131" marT="513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en-US" sz="1200" b="0" i="0" u="none" strike="noStrike">
                          <a:solidFill>
                            <a:srgbClr val="000000"/>
                          </a:solidFill>
                          <a:latin typeface="Comic Sans MS"/>
                        </a:rPr>
                        <a:t>17798</a:t>
                      </a:r>
                    </a:p>
                  </a:txBody>
                  <a:tcPr marL="5131" marR="5131" marT="513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7426">
                <a:tc>
                  <a:txBody>
                    <a:bodyPr/>
                    <a:lstStyle/>
                    <a:p>
                      <a:pPr algn="r" rtl="0" fontAlgn="t"/>
                      <a:r>
                        <a:rPr lang="en-US" sz="1200" b="0" i="0" u="none" strike="noStrike">
                          <a:solidFill>
                            <a:srgbClr val="FFFFFF"/>
                          </a:solidFill>
                          <a:latin typeface="Comic Sans MS"/>
                        </a:rPr>
                        <a:t>1972</a:t>
                      </a:r>
                    </a:p>
                  </a:txBody>
                  <a:tcPr marL="5131" marR="5131" marT="513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5A11"/>
                    </a:solidFill>
                  </a:tcPr>
                </a:tc>
                <a:tc>
                  <a:txBody>
                    <a:bodyPr/>
                    <a:lstStyle/>
                    <a:p>
                      <a:pPr algn="r" rtl="0" fontAlgn="t"/>
                      <a:r>
                        <a:rPr lang="en-US" sz="1200" b="0" i="0" u="none" strike="noStrike">
                          <a:solidFill>
                            <a:srgbClr val="FF0000"/>
                          </a:solidFill>
                          <a:latin typeface="Comic Sans MS"/>
                        </a:rPr>
                        <a:t>2782</a:t>
                      </a:r>
                    </a:p>
                  </a:txBody>
                  <a:tcPr marL="5131" marR="5131" marT="513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r" rtl="0" fontAlgn="t"/>
                      <a:r>
                        <a:rPr lang="en-US" sz="1200" b="0" i="0" u="none" strike="noStrike">
                          <a:solidFill>
                            <a:srgbClr val="000000"/>
                          </a:solidFill>
                          <a:latin typeface="Comic Sans MS"/>
                        </a:rPr>
                        <a:t>9275</a:t>
                      </a:r>
                    </a:p>
                  </a:txBody>
                  <a:tcPr marL="5131" marR="5131" marT="513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r" rtl="0" fontAlgn="t"/>
                      <a:r>
                        <a:rPr lang="en-US" sz="1200" b="0" i="0" u="none" strike="noStrike">
                          <a:solidFill>
                            <a:srgbClr val="000000"/>
                          </a:solidFill>
                          <a:latin typeface="Comic Sans MS"/>
                        </a:rPr>
                        <a:t>11130</a:t>
                      </a:r>
                    </a:p>
                  </a:txBody>
                  <a:tcPr marL="5131" marR="5131" marT="513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r" rtl="0" fontAlgn="t"/>
                      <a:r>
                        <a:rPr lang="en-US" sz="1200" b="0" i="0" u="none" strike="noStrike">
                          <a:solidFill>
                            <a:srgbClr val="000000"/>
                          </a:solidFill>
                          <a:latin typeface="Comic Sans MS"/>
                        </a:rPr>
                        <a:t>23187</a:t>
                      </a:r>
                    </a:p>
                  </a:txBody>
                  <a:tcPr marL="5131" marR="5131" marT="513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r" rtl="0" fontAlgn="t"/>
                      <a:r>
                        <a:rPr lang="en-US" sz="1200" b="0" i="0" u="none" strike="noStrike">
                          <a:solidFill>
                            <a:srgbClr val="FF0000"/>
                          </a:solidFill>
                          <a:latin typeface="Comic Sans MS"/>
                        </a:rPr>
                        <a:t>3921</a:t>
                      </a:r>
                    </a:p>
                  </a:txBody>
                  <a:tcPr marL="5131" marR="5131" marT="513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r" rtl="0" fontAlgn="t"/>
                      <a:r>
                        <a:rPr lang="en-US" sz="1200" b="0" i="0" u="none" strike="noStrike">
                          <a:solidFill>
                            <a:srgbClr val="000000"/>
                          </a:solidFill>
                          <a:latin typeface="Comic Sans MS"/>
                        </a:rPr>
                        <a:t>16161</a:t>
                      </a:r>
                    </a:p>
                  </a:txBody>
                  <a:tcPr marL="5131" marR="5131" marT="513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r" rtl="0" fontAlgn="t"/>
                      <a:r>
                        <a:rPr lang="en-US" sz="1200" b="0" i="0" u="none" strike="noStrike">
                          <a:solidFill>
                            <a:srgbClr val="000000"/>
                          </a:solidFill>
                          <a:latin typeface="Comic Sans MS"/>
                        </a:rPr>
                        <a:t>20082</a:t>
                      </a:r>
                    </a:p>
                  </a:txBody>
                  <a:tcPr marL="5131" marR="5131" marT="513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r>
              <a:tr h="197426">
                <a:tc>
                  <a:txBody>
                    <a:bodyPr/>
                    <a:lstStyle/>
                    <a:p>
                      <a:pPr algn="r" rtl="0" fontAlgn="t"/>
                      <a:r>
                        <a:rPr lang="en-US" sz="1200" b="0" i="0" u="none" strike="noStrike">
                          <a:solidFill>
                            <a:srgbClr val="FFFFFF"/>
                          </a:solidFill>
                          <a:latin typeface="Comic Sans MS"/>
                        </a:rPr>
                        <a:t>1973</a:t>
                      </a:r>
                    </a:p>
                  </a:txBody>
                  <a:tcPr marL="5131" marR="5131" marT="513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5A11"/>
                    </a:solidFill>
                  </a:tcPr>
                </a:tc>
                <a:tc>
                  <a:txBody>
                    <a:bodyPr/>
                    <a:lstStyle/>
                    <a:p>
                      <a:pPr algn="r" rtl="0" fontAlgn="t"/>
                      <a:r>
                        <a:rPr lang="en-US" sz="1200" b="0" i="0" u="none" strike="noStrike">
                          <a:solidFill>
                            <a:srgbClr val="FF0000"/>
                          </a:solidFill>
                          <a:latin typeface="Comic Sans MS"/>
                        </a:rPr>
                        <a:t>2981</a:t>
                      </a:r>
                    </a:p>
                  </a:txBody>
                  <a:tcPr marL="5131" marR="5131" marT="513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en-US" sz="1200" b="0" i="0" u="none" strike="noStrike">
                          <a:solidFill>
                            <a:srgbClr val="000000"/>
                          </a:solidFill>
                          <a:latin typeface="Comic Sans MS"/>
                        </a:rPr>
                        <a:t>9275</a:t>
                      </a:r>
                    </a:p>
                  </a:txBody>
                  <a:tcPr marL="5131" marR="5131" marT="513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en-US" sz="1200" b="0" i="0" u="none" strike="noStrike">
                          <a:solidFill>
                            <a:srgbClr val="000000"/>
                          </a:solidFill>
                          <a:latin typeface="Comic Sans MS"/>
                        </a:rPr>
                        <a:t>11925</a:t>
                      </a:r>
                    </a:p>
                  </a:txBody>
                  <a:tcPr marL="5131" marR="5131" marT="513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en-US" sz="1200" b="0" i="0" u="none" strike="noStrike">
                          <a:solidFill>
                            <a:srgbClr val="000000"/>
                          </a:solidFill>
                          <a:latin typeface="Comic Sans MS"/>
                        </a:rPr>
                        <a:t>24844</a:t>
                      </a:r>
                    </a:p>
                  </a:txBody>
                  <a:tcPr marL="5131" marR="5131" marT="513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en-US" sz="1200" b="0" i="0" u="none" strike="noStrike">
                          <a:solidFill>
                            <a:srgbClr val="FF0000"/>
                          </a:solidFill>
                          <a:latin typeface="Comic Sans MS"/>
                        </a:rPr>
                        <a:t>4537</a:t>
                      </a:r>
                    </a:p>
                  </a:txBody>
                  <a:tcPr marL="5131" marR="5131" marT="513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en-US" sz="1200" b="0" i="0" u="none" strike="noStrike">
                          <a:solidFill>
                            <a:srgbClr val="000000"/>
                          </a:solidFill>
                          <a:latin typeface="Comic Sans MS"/>
                        </a:rPr>
                        <a:t>18154</a:t>
                      </a:r>
                    </a:p>
                  </a:txBody>
                  <a:tcPr marL="5131" marR="5131" marT="513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en-US" sz="1200" b="0" i="0" u="none" strike="noStrike">
                          <a:solidFill>
                            <a:srgbClr val="000000"/>
                          </a:solidFill>
                          <a:latin typeface="Comic Sans MS"/>
                        </a:rPr>
                        <a:t>22691</a:t>
                      </a:r>
                    </a:p>
                  </a:txBody>
                  <a:tcPr marL="5131" marR="5131" marT="513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7426">
                <a:tc>
                  <a:txBody>
                    <a:bodyPr/>
                    <a:lstStyle/>
                    <a:p>
                      <a:pPr algn="r" rtl="0" fontAlgn="t"/>
                      <a:r>
                        <a:rPr lang="en-US" sz="1200" b="0" i="0" u="none" strike="noStrike">
                          <a:solidFill>
                            <a:srgbClr val="FFFFFF"/>
                          </a:solidFill>
                          <a:latin typeface="Comic Sans MS"/>
                        </a:rPr>
                        <a:t>1974</a:t>
                      </a:r>
                    </a:p>
                  </a:txBody>
                  <a:tcPr marL="5131" marR="5131" marT="513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5A11"/>
                    </a:solidFill>
                  </a:tcPr>
                </a:tc>
                <a:tc>
                  <a:txBody>
                    <a:bodyPr/>
                    <a:lstStyle/>
                    <a:p>
                      <a:pPr algn="r" rtl="0" fontAlgn="t"/>
                      <a:r>
                        <a:rPr lang="en-US" sz="1200" b="0" i="0" u="none" strike="noStrike">
                          <a:solidFill>
                            <a:srgbClr val="FF0000"/>
                          </a:solidFill>
                          <a:latin typeface="Comic Sans MS"/>
                        </a:rPr>
                        <a:t>3467</a:t>
                      </a:r>
                    </a:p>
                  </a:txBody>
                  <a:tcPr marL="5131" marR="5131" marT="513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r" rtl="0" fontAlgn="t"/>
                      <a:r>
                        <a:rPr lang="en-US" sz="1200" b="0" i="0" u="none" strike="noStrike">
                          <a:solidFill>
                            <a:srgbClr val="000000"/>
                          </a:solidFill>
                          <a:latin typeface="Comic Sans MS"/>
                        </a:rPr>
                        <a:t>11557</a:t>
                      </a:r>
                    </a:p>
                  </a:txBody>
                  <a:tcPr marL="5131" marR="5131" marT="513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r" rtl="0" fontAlgn="t"/>
                      <a:r>
                        <a:rPr lang="en-US" sz="1200" b="0" i="0" u="none" strike="noStrike">
                          <a:solidFill>
                            <a:srgbClr val="000000"/>
                          </a:solidFill>
                          <a:latin typeface="Comic Sans MS"/>
                        </a:rPr>
                        <a:t>13869</a:t>
                      </a:r>
                    </a:p>
                  </a:txBody>
                  <a:tcPr marL="5131" marR="5131" marT="513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r" rtl="0" fontAlgn="t"/>
                      <a:r>
                        <a:rPr lang="en-US" sz="1200" b="0" i="0" u="none" strike="noStrike">
                          <a:solidFill>
                            <a:srgbClr val="000000"/>
                          </a:solidFill>
                          <a:latin typeface="Comic Sans MS"/>
                        </a:rPr>
                        <a:t>28893</a:t>
                      </a:r>
                    </a:p>
                  </a:txBody>
                  <a:tcPr marL="5131" marR="5131" marT="513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r" rtl="0" fontAlgn="t"/>
                      <a:r>
                        <a:rPr lang="en-US" sz="1200" b="0" i="0" u="none" strike="noStrike">
                          <a:solidFill>
                            <a:srgbClr val="FF0000"/>
                          </a:solidFill>
                          <a:latin typeface="Comic Sans MS"/>
                        </a:rPr>
                        <a:t>4992</a:t>
                      </a:r>
                    </a:p>
                  </a:txBody>
                  <a:tcPr marL="5131" marR="5131" marT="513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r" rtl="0" fontAlgn="t"/>
                      <a:r>
                        <a:rPr lang="en-US" sz="1200" b="0" i="0" u="none" strike="noStrike">
                          <a:solidFill>
                            <a:srgbClr val="000000"/>
                          </a:solidFill>
                          <a:latin typeface="Comic Sans MS"/>
                        </a:rPr>
                        <a:t>18660</a:t>
                      </a:r>
                    </a:p>
                  </a:txBody>
                  <a:tcPr marL="5131" marR="5131" marT="513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r" rtl="0" fontAlgn="t"/>
                      <a:r>
                        <a:rPr lang="en-US" sz="1200" b="0" i="0" u="none" strike="noStrike">
                          <a:solidFill>
                            <a:srgbClr val="000000"/>
                          </a:solidFill>
                          <a:latin typeface="Comic Sans MS"/>
                        </a:rPr>
                        <a:t>23652</a:t>
                      </a:r>
                    </a:p>
                  </a:txBody>
                  <a:tcPr marL="5131" marR="5131" marT="513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r>
              <a:tr h="197426">
                <a:tc>
                  <a:txBody>
                    <a:bodyPr/>
                    <a:lstStyle/>
                    <a:p>
                      <a:pPr algn="r" rtl="0" fontAlgn="t"/>
                      <a:r>
                        <a:rPr lang="en-US" sz="1200" b="0" i="0" u="none" strike="noStrike">
                          <a:solidFill>
                            <a:srgbClr val="FFFFFF"/>
                          </a:solidFill>
                          <a:latin typeface="Comic Sans MS"/>
                        </a:rPr>
                        <a:t>1975</a:t>
                      </a:r>
                    </a:p>
                  </a:txBody>
                  <a:tcPr marL="5131" marR="5131" marT="513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5A11"/>
                    </a:solidFill>
                  </a:tcPr>
                </a:tc>
                <a:tc>
                  <a:txBody>
                    <a:bodyPr/>
                    <a:lstStyle/>
                    <a:p>
                      <a:pPr algn="r" rtl="0" fontAlgn="t"/>
                      <a:r>
                        <a:rPr lang="en-US" sz="1200" b="0" i="0" u="none" strike="noStrike">
                          <a:solidFill>
                            <a:srgbClr val="FF0000"/>
                          </a:solidFill>
                          <a:latin typeface="Comic Sans MS"/>
                        </a:rPr>
                        <a:t>2834</a:t>
                      </a:r>
                    </a:p>
                  </a:txBody>
                  <a:tcPr marL="5131" marR="5131" marT="513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en-US" sz="1200" b="0" i="0" u="none" strike="noStrike">
                          <a:solidFill>
                            <a:srgbClr val="000000"/>
                          </a:solidFill>
                          <a:latin typeface="Comic Sans MS"/>
                        </a:rPr>
                        <a:t>9446</a:t>
                      </a:r>
                    </a:p>
                  </a:txBody>
                  <a:tcPr marL="5131" marR="5131" marT="513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en-US" sz="1200" b="0" i="0" u="none" strike="noStrike">
                          <a:solidFill>
                            <a:srgbClr val="000000"/>
                          </a:solidFill>
                          <a:latin typeface="Comic Sans MS"/>
                        </a:rPr>
                        <a:t>11331</a:t>
                      </a:r>
                    </a:p>
                  </a:txBody>
                  <a:tcPr marL="5131" marR="5131" marT="513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en-US" sz="1200" b="0" i="0" u="none" strike="noStrike">
                          <a:solidFill>
                            <a:srgbClr val="000000"/>
                          </a:solidFill>
                          <a:latin typeface="Comic Sans MS"/>
                        </a:rPr>
                        <a:t>23651</a:t>
                      </a:r>
                    </a:p>
                  </a:txBody>
                  <a:tcPr marL="5131" marR="5131" marT="513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en-US" sz="1200" b="0" i="0" u="none" strike="noStrike">
                          <a:solidFill>
                            <a:srgbClr val="FF0000"/>
                          </a:solidFill>
                          <a:latin typeface="Comic Sans MS"/>
                        </a:rPr>
                        <a:t>5552</a:t>
                      </a:r>
                    </a:p>
                  </a:txBody>
                  <a:tcPr marL="5131" marR="5131" marT="513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en-US" sz="1200" b="0" i="0" u="none" strike="noStrike">
                          <a:solidFill>
                            <a:srgbClr val="000000"/>
                          </a:solidFill>
                          <a:latin typeface="Comic Sans MS"/>
                        </a:rPr>
                        <a:t>20132</a:t>
                      </a:r>
                    </a:p>
                  </a:txBody>
                  <a:tcPr marL="5131" marR="5131" marT="513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en-US" sz="1200" b="0" i="0" u="none" strike="noStrike">
                          <a:solidFill>
                            <a:srgbClr val="000000"/>
                          </a:solidFill>
                          <a:latin typeface="Comic Sans MS"/>
                        </a:rPr>
                        <a:t>25684</a:t>
                      </a:r>
                    </a:p>
                  </a:txBody>
                  <a:tcPr marL="5131" marR="5131" marT="513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7426">
                <a:tc>
                  <a:txBody>
                    <a:bodyPr/>
                    <a:lstStyle/>
                    <a:p>
                      <a:pPr algn="r" rtl="0" fontAlgn="t"/>
                      <a:r>
                        <a:rPr lang="en-US" sz="1200" b="0" i="0" u="none" strike="noStrike">
                          <a:solidFill>
                            <a:srgbClr val="FFFFFF"/>
                          </a:solidFill>
                          <a:latin typeface="Comic Sans MS"/>
                        </a:rPr>
                        <a:t>1976</a:t>
                      </a:r>
                    </a:p>
                  </a:txBody>
                  <a:tcPr marL="5131" marR="5131" marT="513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5A11"/>
                    </a:solidFill>
                  </a:tcPr>
                </a:tc>
                <a:tc>
                  <a:txBody>
                    <a:bodyPr/>
                    <a:lstStyle/>
                    <a:p>
                      <a:pPr algn="r" rtl="0" fontAlgn="t"/>
                      <a:r>
                        <a:rPr lang="en-US" sz="1200" b="0" i="0" u="none" strike="noStrike">
                          <a:solidFill>
                            <a:srgbClr val="FF0000"/>
                          </a:solidFill>
                          <a:latin typeface="Comic Sans MS"/>
                        </a:rPr>
                        <a:t>905</a:t>
                      </a:r>
                    </a:p>
                  </a:txBody>
                  <a:tcPr marL="5131" marR="5131" marT="513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r" rtl="0" fontAlgn="t"/>
                      <a:r>
                        <a:rPr lang="en-US" sz="1200" b="0" i="0" u="none" strike="noStrike">
                          <a:solidFill>
                            <a:srgbClr val="000000"/>
                          </a:solidFill>
                          <a:latin typeface="Comic Sans MS"/>
                        </a:rPr>
                        <a:t>17352</a:t>
                      </a:r>
                    </a:p>
                  </a:txBody>
                  <a:tcPr marL="5131" marR="5131" marT="513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r" rtl="0" fontAlgn="t"/>
                      <a:r>
                        <a:rPr lang="en-US" sz="1200" b="0" i="0" u="none" strike="noStrike">
                          <a:solidFill>
                            <a:srgbClr val="000000"/>
                          </a:solidFill>
                          <a:latin typeface="Comic Sans MS"/>
                        </a:rPr>
                        <a:t>19624</a:t>
                      </a:r>
                    </a:p>
                  </a:txBody>
                  <a:tcPr marL="5131" marR="5131" marT="513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r" rtl="0" fontAlgn="t"/>
                      <a:r>
                        <a:rPr lang="en-US" sz="1200" b="0" i="0" u="none" strike="noStrike">
                          <a:solidFill>
                            <a:srgbClr val="000000"/>
                          </a:solidFill>
                          <a:latin typeface="Comic Sans MS"/>
                        </a:rPr>
                        <a:t>40881</a:t>
                      </a:r>
                    </a:p>
                  </a:txBody>
                  <a:tcPr marL="5131" marR="5131" marT="513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r" rtl="0" fontAlgn="t"/>
                      <a:r>
                        <a:rPr lang="en-US" sz="1200" b="0" i="0" u="none" strike="noStrike">
                          <a:solidFill>
                            <a:srgbClr val="FF0000"/>
                          </a:solidFill>
                          <a:latin typeface="Comic Sans MS"/>
                        </a:rPr>
                        <a:t>6761</a:t>
                      </a:r>
                    </a:p>
                  </a:txBody>
                  <a:tcPr marL="5131" marR="5131" marT="513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r" rtl="0" fontAlgn="t"/>
                      <a:r>
                        <a:rPr lang="en-US" sz="1200" b="0" i="0" u="none" strike="noStrike">
                          <a:solidFill>
                            <a:srgbClr val="000000"/>
                          </a:solidFill>
                          <a:latin typeface="Comic Sans MS"/>
                        </a:rPr>
                        <a:t>28155</a:t>
                      </a:r>
                    </a:p>
                  </a:txBody>
                  <a:tcPr marL="5131" marR="5131" marT="513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r" rtl="0" fontAlgn="t"/>
                      <a:r>
                        <a:rPr lang="en-US" sz="1200" b="0" i="0" u="none" strike="noStrike">
                          <a:solidFill>
                            <a:srgbClr val="000000"/>
                          </a:solidFill>
                          <a:latin typeface="Comic Sans MS"/>
                        </a:rPr>
                        <a:t>34916</a:t>
                      </a:r>
                    </a:p>
                  </a:txBody>
                  <a:tcPr marL="5131" marR="5131" marT="513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r>
              <a:tr h="197426">
                <a:tc>
                  <a:txBody>
                    <a:bodyPr/>
                    <a:lstStyle/>
                    <a:p>
                      <a:pPr algn="r" rtl="0" fontAlgn="t"/>
                      <a:r>
                        <a:rPr lang="en-US" sz="1200" b="0" i="0" u="none" strike="noStrike">
                          <a:solidFill>
                            <a:srgbClr val="FFFFFF"/>
                          </a:solidFill>
                          <a:latin typeface="Comic Sans MS"/>
                        </a:rPr>
                        <a:t>1977</a:t>
                      </a:r>
                    </a:p>
                  </a:txBody>
                  <a:tcPr marL="5131" marR="5131" marT="513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5A11"/>
                    </a:solidFill>
                  </a:tcPr>
                </a:tc>
                <a:tc>
                  <a:txBody>
                    <a:bodyPr/>
                    <a:lstStyle/>
                    <a:p>
                      <a:pPr algn="r" rtl="0" fontAlgn="t"/>
                      <a:r>
                        <a:rPr lang="en-US" sz="1200" b="0" i="0" u="none" strike="noStrike">
                          <a:solidFill>
                            <a:srgbClr val="FF0000"/>
                          </a:solidFill>
                          <a:latin typeface="Comic Sans MS"/>
                        </a:rPr>
                        <a:t>4242</a:t>
                      </a:r>
                    </a:p>
                  </a:txBody>
                  <a:tcPr marL="5131" marR="5131" marT="513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en-US" sz="1200" b="0" i="0" u="none" strike="noStrike">
                          <a:solidFill>
                            <a:srgbClr val="000000"/>
                          </a:solidFill>
                          <a:latin typeface="Comic Sans MS"/>
                        </a:rPr>
                        <a:t>14140</a:t>
                      </a:r>
                    </a:p>
                  </a:txBody>
                  <a:tcPr marL="5131" marR="5131" marT="513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en-US" sz="1200" b="0" i="0" u="none" strike="noStrike">
                          <a:solidFill>
                            <a:srgbClr val="000000"/>
                          </a:solidFill>
                          <a:latin typeface="Comic Sans MS"/>
                        </a:rPr>
                        <a:t>17334</a:t>
                      </a:r>
                    </a:p>
                  </a:txBody>
                  <a:tcPr marL="5131" marR="5131" marT="513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en-US" sz="1200" b="0" i="0" u="none" strike="noStrike">
                          <a:solidFill>
                            <a:srgbClr val="000000"/>
                          </a:solidFill>
                          <a:latin typeface="Comic Sans MS"/>
                        </a:rPr>
                        <a:t>35351</a:t>
                      </a:r>
                    </a:p>
                  </a:txBody>
                  <a:tcPr marL="5131" marR="5131" marT="513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en-US" sz="1200" b="0" i="0" u="none" strike="noStrike">
                          <a:solidFill>
                            <a:srgbClr val="FF0000"/>
                          </a:solidFill>
                          <a:latin typeface="Comic Sans MS"/>
                        </a:rPr>
                        <a:t>8000</a:t>
                      </a:r>
                    </a:p>
                  </a:txBody>
                  <a:tcPr marL="5131" marR="5131" marT="513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en-US" sz="1200" b="0" i="0" u="none" strike="noStrike">
                          <a:solidFill>
                            <a:srgbClr val="000000"/>
                          </a:solidFill>
                          <a:latin typeface="Comic Sans MS"/>
                        </a:rPr>
                        <a:t>30023</a:t>
                      </a:r>
                    </a:p>
                  </a:txBody>
                  <a:tcPr marL="5131" marR="5131" marT="513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en-US" sz="1200" b="0" i="0" u="none" strike="noStrike">
                          <a:solidFill>
                            <a:srgbClr val="000000"/>
                          </a:solidFill>
                          <a:latin typeface="Comic Sans MS"/>
                        </a:rPr>
                        <a:t>38023</a:t>
                      </a:r>
                    </a:p>
                  </a:txBody>
                  <a:tcPr marL="5131" marR="5131" marT="513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7426">
                <a:tc>
                  <a:txBody>
                    <a:bodyPr/>
                    <a:lstStyle/>
                    <a:p>
                      <a:pPr algn="r" rtl="0" fontAlgn="t"/>
                      <a:r>
                        <a:rPr lang="en-US" sz="1200" b="0" i="0" u="none" strike="noStrike">
                          <a:solidFill>
                            <a:srgbClr val="FFFFFF"/>
                          </a:solidFill>
                          <a:latin typeface="Comic Sans MS"/>
                        </a:rPr>
                        <a:t>1978</a:t>
                      </a:r>
                    </a:p>
                  </a:txBody>
                  <a:tcPr marL="5131" marR="5131" marT="513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5A11"/>
                    </a:solidFill>
                  </a:tcPr>
                </a:tc>
                <a:tc>
                  <a:txBody>
                    <a:bodyPr/>
                    <a:lstStyle/>
                    <a:p>
                      <a:pPr algn="r" rtl="0" fontAlgn="t"/>
                      <a:r>
                        <a:rPr lang="en-US" sz="1200" b="0" i="0" u="none" strike="noStrike">
                          <a:solidFill>
                            <a:srgbClr val="FF0000"/>
                          </a:solidFill>
                          <a:latin typeface="Comic Sans MS"/>
                        </a:rPr>
                        <a:t>4333</a:t>
                      </a:r>
                    </a:p>
                  </a:txBody>
                  <a:tcPr marL="5131" marR="5131" marT="513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r" rtl="0" fontAlgn="t"/>
                      <a:r>
                        <a:rPr lang="en-US" sz="1200" b="0" i="0" u="none" strike="noStrike">
                          <a:solidFill>
                            <a:srgbClr val="000000"/>
                          </a:solidFill>
                          <a:latin typeface="Comic Sans MS"/>
                        </a:rPr>
                        <a:t>14444</a:t>
                      </a:r>
                    </a:p>
                  </a:txBody>
                  <a:tcPr marL="5131" marR="5131" marT="513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r" rtl="0" fontAlgn="t"/>
                      <a:r>
                        <a:rPr lang="en-US" sz="1200" b="0" i="0" u="none" strike="noStrike">
                          <a:solidFill>
                            <a:srgbClr val="000000"/>
                          </a:solidFill>
                          <a:latin typeface="Comic Sans MS"/>
                        </a:rPr>
                        <a:t>17334</a:t>
                      </a:r>
                    </a:p>
                  </a:txBody>
                  <a:tcPr marL="5131" marR="5131" marT="513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r" rtl="0" fontAlgn="t"/>
                      <a:r>
                        <a:rPr lang="en-US" sz="1200" b="0" i="0" u="none" strike="noStrike">
                          <a:solidFill>
                            <a:srgbClr val="000000"/>
                          </a:solidFill>
                          <a:latin typeface="Comic Sans MS"/>
                        </a:rPr>
                        <a:t>36111</a:t>
                      </a:r>
                    </a:p>
                  </a:txBody>
                  <a:tcPr marL="5131" marR="5131" marT="513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r" rtl="0" fontAlgn="t"/>
                      <a:r>
                        <a:rPr lang="en-US" sz="1200" b="0" i="0" u="none" strike="noStrike">
                          <a:solidFill>
                            <a:srgbClr val="FF0000"/>
                          </a:solidFill>
                          <a:latin typeface="Comic Sans MS"/>
                        </a:rPr>
                        <a:t>9252</a:t>
                      </a:r>
                    </a:p>
                  </a:txBody>
                  <a:tcPr marL="5131" marR="5131" marT="513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r" rtl="0" fontAlgn="t"/>
                      <a:r>
                        <a:rPr lang="en-US" sz="1200" b="0" i="0" u="none" strike="noStrike">
                          <a:solidFill>
                            <a:srgbClr val="000000"/>
                          </a:solidFill>
                          <a:latin typeface="Comic Sans MS"/>
                        </a:rPr>
                        <a:t>28854</a:t>
                      </a:r>
                    </a:p>
                  </a:txBody>
                  <a:tcPr marL="5131" marR="5131" marT="513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r" rtl="0" fontAlgn="t"/>
                      <a:r>
                        <a:rPr lang="en-US" sz="1200" b="0" i="0" u="none" strike="noStrike">
                          <a:solidFill>
                            <a:srgbClr val="000000"/>
                          </a:solidFill>
                          <a:latin typeface="Comic Sans MS"/>
                        </a:rPr>
                        <a:t>38106</a:t>
                      </a:r>
                    </a:p>
                  </a:txBody>
                  <a:tcPr marL="5131" marR="5131" marT="513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r>
              <a:tr h="197426">
                <a:tc>
                  <a:txBody>
                    <a:bodyPr/>
                    <a:lstStyle/>
                    <a:p>
                      <a:pPr algn="r" rtl="0" fontAlgn="t"/>
                      <a:r>
                        <a:rPr lang="en-US" sz="1200" b="0" i="0" u="none" strike="noStrike">
                          <a:solidFill>
                            <a:srgbClr val="FFFFFF"/>
                          </a:solidFill>
                          <a:latin typeface="Comic Sans MS"/>
                        </a:rPr>
                        <a:t>1979</a:t>
                      </a:r>
                    </a:p>
                  </a:txBody>
                  <a:tcPr marL="5131" marR="5131" marT="513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5A11"/>
                    </a:solidFill>
                  </a:tcPr>
                </a:tc>
                <a:tc>
                  <a:txBody>
                    <a:bodyPr/>
                    <a:lstStyle/>
                    <a:p>
                      <a:pPr algn="r" rtl="0" fontAlgn="t"/>
                      <a:r>
                        <a:rPr lang="en-US" sz="1200" b="0" i="0" u="none" strike="noStrike">
                          <a:solidFill>
                            <a:srgbClr val="FF0000"/>
                          </a:solidFill>
                          <a:latin typeface="Comic Sans MS"/>
                        </a:rPr>
                        <a:t>3513</a:t>
                      </a:r>
                    </a:p>
                  </a:txBody>
                  <a:tcPr marL="5131" marR="5131" marT="513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en-US" sz="1200" b="0" i="0" u="none" strike="noStrike">
                          <a:solidFill>
                            <a:srgbClr val="000000"/>
                          </a:solidFill>
                          <a:latin typeface="Comic Sans MS"/>
                        </a:rPr>
                        <a:t>11708</a:t>
                      </a:r>
                    </a:p>
                  </a:txBody>
                  <a:tcPr marL="5131" marR="5131" marT="513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en-US" sz="1200" b="0" i="0" u="none" strike="noStrike">
                          <a:solidFill>
                            <a:srgbClr val="000000"/>
                          </a:solidFill>
                          <a:latin typeface="Comic Sans MS"/>
                        </a:rPr>
                        <a:t>14050</a:t>
                      </a:r>
                    </a:p>
                  </a:txBody>
                  <a:tcPr marL="5131" marR="5131" marT="513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en-US" sz="1200" b="0" i="0" u="none" strike="noStrike">
                          <a:solidFill>
                            <a:srgbClr val="000000"/>
                          </a:solidFill>
                          <a:latin typeface="Comic Sans MS"/>
                        </a:rPr>
                        <a:t>29271</a:t>
                      </a:r>
                    </a:p>
                  </a:txBody>
                  <a:tcPr marL="5131" marR="5131" marT="513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en-US" sz="1200" b="0" i="0" u="none" strike="noStrike">
                          <a:solidFill>
                            <a:srgbClr val="FF0000"/>
                          </a:solidFill>
                          <a:latin typeface="Comic Sans MS"/>
                        </a:rPr>
                        <a:t>8022</a:t>
                      </a:r>
                    </a:p>
                  </a:txBody>
                  <a:tcPr marL="5131" marR="5131" marT="513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en-US" sz="1200" b="0" i="0" u="none" strike="noStrike">
                          <a:solidFill>
                            <a:srgbClr val="000000"/>
                          </a:solidFill>
                          <a:latin typeface="Comic Sans MS"/>
                        </a:rPr>
                        <a:t>21203</a:t>
                      </a:r>
                    </a:p>
                  </a:txBody>
                  <a:tcPr marL="5131" marR="5131" marT="513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en-US" sz="1200" b="0" i="0" u="none" strike="noStrike">
                          <a:solidFill>
                            <a:srgbClr val="000000"/>
                          </a:solidFill>
                          <a:latin typeface="Comic Sans MS"/>
                        </a:rPr>
                        <a:t>29225</a:t>
                      </a:r>
                    </a:p>
                  </a:txBody>
                  <a:tcPr marL="5131" marR="5131" marT="513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7426">
                <a:tc>
                  <a:txBody>
                    <a:bodyPr/>
                    <a:lstStyle/>
                    <a:p>
                      <a:pPr algn="r" rtl="0" fontAlgn="t"/>
                      <a:r>
                        <a:rPr lang="en-US" sz="1200" b="0" i="0" u="none" strike="noStrike">
                          <a:solidFill>
                            <a:srgbClr val="FFFFFF"/>
                          </a:solidFill>
                          <a:latin typeface="Comic Sans MS"/>
                        </a:rPr>
                        <a:t>1980</a:t>
                      </a:r>
                    </a:p>
                  </a:txBody>
                  <a:tcPr marL="5131" marR="5131" marT="513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5A11"/>
                    </a:solidFill>
                  </a:tcPr>
                </a:tc>
                <a:tc>
                  <a:txBody>
                    <a:bodyPr/>
                    <a:lstStyle/>
                    <a:p>
                      <a:pPr algn="r" rtl="0" fontAlgn="t"/>
                      <a:r>
                        <a:rPr lang="en-US" sz="1200" b="0" i="0" u="none" strike="noStrike">
                          <a:solidFill>
                            <a:srgbClr val="FF0000"/>
                          </a:solidFill>
                          <a:latin typeface="Comic Sans MS"/>
                        </a:rPr>
                        <a:t>1856</a:t>
                      </a:r>
                    </a:p>
                  </a:txBody>
                  <a:tcPr marL="5131" marR="5131" marT="513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r" rtl="0" fontAlgn="t"/>
                      <a:r>
                        <a:rPr lang="en-US" sz="1200" b="0" i="0" u="none" strike="noStrike">
                          <a:solidFill>
                            <a:srgbClr val="000000"/>
                          </a:solidFill>
                          <a:latin typeface="Comic Sans MS"/>
                        </a:rPr>
                        <a:t>14855</a:t>
                      </a:r>
                    </a:p>
                  </a:txBody>
                  <a:tcPr marL="5131" marR="5131" marT="513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r" rtl="0" fontAlgn="t"/>
                      <a:r>
                        <a:rPr lang="en-US" sz="1200" b="0" i="0" u="none" strike="noStrike">
                          <a:solidFill>
                            <a:srgbClr val="000000"/>
                          </a:solidFill>
                          <a:latin typeface="Comic Sans MS"/>
                        </a:rPr>
                        <a:t>15427</a:t>
                      </a:r>
                    </a:p>
                  </a:txBody>
                  <a:tcPr marL="5131" marR="5131" marT="513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r" rtl="0" fontAlgn="t"/>
                      <a:r>
                        <a:rPr lang="en-US" sz="1200" b="0" i="0" u="none" strike="noStrike">
                          <a:solidFill>
                            <a:srgbClr val="000000"/>
                          </a:solidFill>
                          <a:latin typeface="Comic Sans MS"/>
                        </a:rPr>
                        <a:t>32138</a:t>
                      </a:r>
                    </a:p>
                  </a:txBody>
                  <a:tcPr marL="5131" marR="5131" marT="513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r" rtl="0" fontAlgn="t"/>
                      <a:r>
                        <a:rPr lang="en-US" sz="1200" b="0" i="0" u="none" strike="noStrike">
                          <a:solidFill>
                            <a:srgbClr val="FF0000"/>
                          </a:solidFill>
                          <a:latin typeface="Comic Sans MS"/>
                        </a:rPr>
                        <a:t>8736</a:t>
                      </a:r>
                    </a:p>
                  </a:txBody>
                  <a:tcPr marL="5131" marR="5131" marT="513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r" rtl="0" fontAlgn="t"/>
                      <a:r>
                        <a:rPr lang="en-US" sz="1200" b="0" i="0" u="none" strike="noStrike">
                          <a:solidFill>
                            <a:srgbClr val="000000"/>
                          </a:solidFill>
                          <a:latin typeface="Comic Sans MS"/>
                        </a:rPr>
                        <a:t>25484</a:t>
                      </a:r>
                    </a:p>
                  </a:txBody>
                  <a:tcPr marL="5131" marR="5131" marT="513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r" rtl="0" fontAlgn="t"/>
                      <a:r>
                        <a:rPr lang="en-US" sz="1200" b="0" i="0" u="none" strike="noStrike">
                          <a:solidFill>
                            <a:srgbClr val="000000"/>
                          </a:solidFill>
                          <a:latin typeface="Comic Sans MS"/>
                        </a:rPr>
                        <a:t>34220</a:t>
                      </a:r>
                    </a:p>
                  </a:txBody>
                  <a:tcPr marL="5131" marR="5131" marT="513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r>
              <a:tr h="197426">
                <a:tc>
                  <a:txBody>
                    <a:bodyPr/>
                    <a:lstStyle/>
                    <a:p>
                      <a:pPr algn="r" rtl="0" fontAlgn="t"/>
                      <a:r>
                        <a:rPr lang="en-US" sz="1200" b="0" i="0" u="none" strike="noStrike">
                          <a:solidFill>
                            <a:srgbClr val="FFFFFF"/>
                          </a:solidFill>
                          <a:latin typeface="Comic Sans MS"/>
                        </a:rPr>
                        <a:t>1981</a:t>
                      </a:r>
                    </a:p>
                  </a:txBody>
                  <a:tcPr marL="5131" marR="5131" marT="513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5A11"/>
                    </a:solidFill>
                  </a:tcPr>
                </a:tc>
                <a:tc>
                  <a:txBody>
                    <a:bodyPr/>
                    <a:lstStyle/>
                    <a:p>
                      <a:pPr algn="r" rtl="0" fontAlgn="t"/>
                      <a:r>
                        <a:rPr lang="en-US" sz="1200" b="0" i="0" u="none" strike="noStrike">
                          <a:solidFill>
                            <a:srgbClr val="FF0000"/>
                          </a:solidFill>
                          <a:latin typeface="Comic Sans MS"/>
                        </a:rPr>
                        <a:t>4053</a:t>
                      </a:r>
                    </a:p>
                  </a:txBody>
                  <a:tcPr marL="5131" marR="5131" marT="513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en-US" sz="1200" b="0" i="0" u="none" strike="noStrike">
                          <a:solidFill>
                            <a:srgbClr val="000000"/>
                          </a:solidFill>
                          <a:latin typeface="Comic Sans MS"/>
                        </a:rPr>
                        <a:t>13510</a:t>
                      </a:r>
                    </a:p>
                  </a:txBody>
                  <a:tcPr marL="5131" marR="5131" marT="513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en-US" sz="1200" b="0" i="0" u="none" strike="noStrike">
                          <a:solidFill>
                            <a:srgbClr val="000000"/>
                          </a:solidFill>
                          <a:latin typeface="Comic Sans MS"/>
                        </a:rPr>
                        <a:t>16214</a:t>
                      </a:r>
                    </a:p>
                  </a:txBody>
                  <a:tcPr marL="5131" marR="5131" marT="513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en-US" sz="1200" b="0" i="0" u="none" strike="noStrike">
                          <a:solidFill>
                            <a:srgbClr val="000000"/>
                          </a:solidFill>
                          <a:latin typeface="Comic Sans MS"/>
                        </a:rPr>
                        <a:t>33777</a:t>
                      </a:r>
                    </a:p>
                  </a:txBody>
                  <a:tcPr marL="5131" marR="5131" marT="513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en-US" sz="1200" b="0" i="0" u="none" strike="noStrike">
                          <a:solidFill>
                            <a:srgbClr val="FF0000"/>
                          </a:solidFill>
                          <a:latin typeface="Comic Sans MS"/>
                        </a:rPr>
                        <a:t>10202</a:t>
                      </a:r>
                    </a:p>
                  </a:txBody>
                  <a:tcPr marL="5131" marR="5131" marT="513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en-US" sz="1200" b="0" i="0" u="none" strike="noStrike">
                          <a:solidFill>
                            <a:srgbClr val="000000"/>
                          </a:solidFill>
                          <a:latin typeface="Comic Sans MS"/>
                        </a:rPr>
                        <a:t>26337</a:t>
                      </a:r>
                    </a:p>
                  </a:txBody>
                  <a:tcPr marL="5131" marR="5131" marT="513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en-US" sz="1200" b="0" i="0" u="none" strike="noStrike">
                          <a:solidFill>
                            <a:srgbClr val="000000"/>
                          </a:solidFill>
                          <a:latin typeface="Comic Sans MS"/>
                        </a:rPr>
                        <a:t>36539</a:t>
                      </a:r>
                    </a:p>
                  </a:txBody>
                  <a:tcPr marL="5131" marR="5131" marT="513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7426">
                <a:tc>
                  <a:txBody>
                    <a:bodyPr/>
                    <a:lstStyle/>
                    <a:p>
                      <a:pPr algn="r" rtl="0" fontAlgn="t"/>
                      <a:r>
                        <a:rPr lang="en-US" sz="1200" b="0" i="0" u="none" strike="noStrike">
                          <a:solidFill>
                            <a:srgbClr val="FFFFFF"/>
                          </a:solidFill>
                          <a:latin typeface="Comic Sans MS"/>
                        </a:rPr>
                        <a:t>1982</a:t>
                      </a:r>
                    </a:p>
                  </a:txBody>
                  <a:tcPr marL="5131" marR="5131" marT="513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5A11"/>
                    </a:solidFill>
                  </a:tcPr>
                </a:tc>
                <a:tc>
                  <a:txBody>
                    <a:bodyPr/>
                    <a:lstStyle/>
                    <a:p>
                      <a:pPr algn="r" rtl="0" fontAlgn="t"/>
                      <a:r>
                        <a:rPr lang="en-US" sz="1200" b="0" i="0" u="none" strike="noStrike">
                          <a:solidFill>
                            <a:srgbClr val="FF0000"/>
                          </a:solidFill>
                          <a:latin typeface="Comic Sans MS"/>
                        </a:rPr>
                        <a:t>4451</a:t>
                      </a:r>
                    </a:p>
                  </a:txBody>
                  <a:tcPr marL="5131" marR="5131" marT="513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r" rtl="0" fontAlgn="t"/>
                      <a:r>
                        <a:rPr lang="en-US" sz="1200" b="0" i="0" u="none" strike="noStrike">
                          <a:solidFill>
                            <a:srgbClr val="000000"/>
                          </a:solidFill>
                          <a:latin typeface="Comic Sans MS"/>
                        </a:rPr>
                        <a:t>14838</a:t>
                      </a:r>
                    </a:p>
                  </a:txBody>
                  <a:tcPr marL="5131" marR="5131" marT="513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r" rtl="0" fontAlgn="t"/>
                      <a:r>
                        <a:rPr lang="en-US" sz="1200" b="0" i="0" u="none" strike="noStrike">
                          <a:solidFill>
                            <a:srgbClr val="000000"/>
                          </a:solidFill>
                          <a:latin typeface="Comic Sans MS"/>
                        </a:rPr>
                        <a:t>17805</a:t>
                      </a:r>
                    </a:p>
                  </a:txBody>
                  <a:tcPr marL="5131" marR="5131" marT="513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r" rtl="0" fontAlgn="t"/>
                      <a:r>
                        <a:rPr lang="en-US" sz="1200" b="0" i="0" u="none" strike="noStrike">
                          <a:solidFill>
                            <a:srgbClr val="000000"/>
                          </a:solidFill>
                          <a:latin typeface="Comic Sans MS"/>
                        </a:rPr>
                        <a:t>37094</a:t>
                      </a:r>
                    </a:p>
                  </a:txBody>
                  <a:tcPr marL="5131" marR="5131" marT="513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r" rtl="0" fontAlgn="t"/>
                      <a:r>
                        <a:rPr lang="en-US" sz="1200" b="0" i="0" u="none" strike="noStrike">
                          <a:solidFill>
                            <a:srgbClr val="FF0000"/>
                          </a:solidFill>
                          <a:latin typeface="Comic Sans MS"/>
                        </a:rPr>
                        <a:t>11382</a:t>
                      </a:r>
                    </a:p>
                  </a:txBody>
                  <a:tcPr marL="5131" marR="5131" marT="513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r" rtl="0" fontAlgn="t"/>
                      <a:r>
                        <a:rPr lang="en-US" sz="1200" b="0" i="0" u="none" strike="noStrike">
                          <a:solidFill>
                            <a:srgbClr val="000000"/>
                          </a:solidFill>
                          <a:latin typeface="Comic Sans MS"/>
                        </a:rPr>
                        <a:t>28539</a:t>
                      </a:r>
                    </a:p>
                  </a:txBody>
                  <a:tcPr marL="5131" marR="5131" marT="513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r" rtl="0" fontAlgn="t"/>
                      <a:r>
                        <a:rPr lang="en-US" sz="1200" b="0" i="0" u="none" strike="noStrike">
                          <a:solidFill>
                            <a:srgbClr val="000000"/>
                          </a:solidFill>
                          <a:latin typeface="Comic Sans MS"/>
                        </a:rPr>
                        <a:t>39921</a:t>
                      </a:r>
                    </a:p>
                  </a:txBody>
                  <a:tcPr marL="5131" marR="5131" marT="513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r>
              <a:tr h="197426">
                <a:tc>
                  <a:txBody>
                    <a:bodyPr/>
                    <a:lstStyle/>
                    <a:p>
                      <a:pPr algn="r" rtl="0" fontAlgn="t"/>
                      <a:r>
                        <a:rPr lang="en-US" sz="1200" b="0" i="0" u="none" strike="noStrike">
                          <a:solidFill>
                            <a:srgbClr val="FFFFFF"/>
                          </a:solidFill>
                          <a:latin typeface="Comic Sans MS"/>
                        </a:rPr>
                        <a:t>1983</a:t>
                      </a:r>
                    </a:p>
                  </a:txBody>
                  <a:tcPr marL="5131" marR="5131" marT="513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5A11"/>
                    </a:solidFill>
                  </a:tcPr>
                </a:tc>
                <a:tc>
                  <a:txBody>
                    <a:bodyPr/>
                    <a:lstStyle/>
                    <a:p>
                      <a:pPr algn="r" rtl="0" fontAlgn="t"/>
                      <a:r>
                        <a:rPr lang="en-US" sz="1200" b="0" i="0" u="none" strike="noStrike">
                          <a:solidFill>
                            <a:srgbClr val="FF0000"/>
                          </a:solidFill>
                          <a:latin typeface="Comic Sans MS"/>
                        </a:rPr>
                        <a:t>3853</a:t>
                      </a:r>
                    </a:p>
                  </a:txBody>
                  <a:tcPr marL="5131" marR="5131" marT="513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en-US" sz="1200" b="0" i="0" u="none" strike="noStrike">
                          <a:solidFill>
                            <a:srgbClr val="000000"/>
                          </a:solidFill>
                          <a:latin typeface="Comic Sans MS"/>
                        </a:rPr>
                        <a:t>12844</a:t>
                      </a:r>
                    </a:p>
                  </a:txBody>
                  <a:tcPr marL="5131" marR="5131" marT="513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en-US" sz="1200" b="0" i="0" u="none" strike="noStrike">
                          <a:solidFill>
                            <a:srgbClr val="000000"/>
                          </a:solidFill>
                          <a:latin typeface="Comic Sans MS"/>
                        </a:rPr>
                        <a:t>15412</a:t>
                      </a:r>
                    </a:p>
                  </a:txBody>
                  <a:tcPr marL="5131" marR="5131" marT="513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en-US" sz="1200" b="0" i="0" u="none" strike="noStrike">
                          <a:solidFill>
                            <a:srgbClr val="000000"/>
                          </a:solidFill>
                          <a:latin typeface="Comic Sans MS"/>
                        </a:rPr>
                        <a:t>32109</a:t>
                      </a:r>
                    </a:p>
                  </a:txBody>
                  <a:tcPr marL="5131" marR="5131" marT="513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en-US" sz="1200" b="0" i="0" u="none" strike="noStrike">
                          <a:solidFill>
                            <a:srgbClr val="FF0000"/>
                          </a:solidFill>
                          <a:latin typeface="Comic Sans MS"/>
                        </a:rPr>
                        <a:t>10462</a:t>
                      </a:r>
                    </a:p>
                  </a:txBody>
                  <a:tcPr marL="5131" marR="5131" marT="513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en-US" sz="1200" b="0" i="0" u="none" strike="noStrike">
                          <a:solidFill>
                            <a:srgbClr val="000000"/>
                          </a:solidFill>
                          <a:latin typeface="Comic Sans MS"/>
                        </a:rPr>
                        <a:t>26866</a:t>
                      </a:r>
                    </a:p>
                  </a:txBody>
                  <a:tcPr marL="5131" marR="5131" marT="513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en-US" sz="1200" b="0" i="0" u="none" strike="noStrike">
                          <a:solidFill>
                            <a:srgbClr val="000000"/>
                          </a:solidFill>
                          <a:latin typeface="Comic Sans MS"/>
                        </a:rPr>
                        <a:t>37328</a:t>
                      </a:r>
                    </a:p>
                  </a:txBody>
                  <a:tcPr marL="5131" marR="5131" marT="513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7426">
                <a:tc>
                  <a:txBody>
                    <a:bodyPr/>
                    <a:lstStyle/>
                    <a:p>
                      <a:pPr algn="r" rtl="0" fontAlgn="t"/>
                      <a:r>
                        <a:rPr lang="en-US" sz="1200" b="0" i="0" u="none" strike="noStrike">
                          <a:solidFill>
                            <a:srgbClr val="FFFFFF"/>
                          </a:solidFill>
                          <a:latin typeface="Comic Sans MS"/>
                        </a:rPr>
                        <a:t>1984</a:t>
                      </a:r>
                    </a:p>
                  </a:txBody>
                  <a:tcPr marL="5131" marR="5131" marT="513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5A11"/>
                    </a:solidFill>
                  </a:tcPr>
                </a:tc>
                <a:tc>
                  <a:txBody>
                    <a:bodyPr/>
                    <a:lstStyle/>
                    <a:p>
                      <a:pPr algn="r" rtl="0" fontAlgn="t"/>
                      <a:r>
                        <a:rPr lang="en-US" sz="1200" b="0" i="0" u="none" strike="noStrike">
                          <a:solidFill>
                            <a:srgbClr val="FF0000"/>
                          </a:solidFill>
                          <a:latin typeface="Comic Sans MS"/>
                        </a:rPr>
                        <a:t>4467</a:t>
                      </a:r>
                    </a:p>
                  </a:txBody>
                  <a:tcPr marL="5131" marR="5131" marT="513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r" rtl="0" fontAlgn="t"/>
                      <a:r>
                        <a:rPr lang="en-US" sz="1200" b="0" i="0" u="none" strike="noStrike">
                          <a:solidFill>
                            <a:srgbClr val="000000"/>
                          </a:solidFill>
                          <a:latin typeface="Comic Sans MS"/>
                        </a:rPr>
                        <a:t>10557</a:t>
                      </a:r>
                    </a:p>
                  </a:txBody>
                  <a:tcPr marL="5131" marR="5131" marT="513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r" rtl="0" fontAlgn="t"/>
                      <a:r>
                        <a:rPr lang="en-US" sz="1200" b="0" i="0" u="none" strike="noStrike">
                          <a:solidFill>
                            <a:srgbClr val="000000"/>
                          </a:solidFill>
                          <a:latin typeface="Comic Sans MS"/>
                        </a:rPr>
                        <a:t>13868</a:t>
                      </a:r>
                    </a:p>
                  </a:txBody>
                  <a:tcPr marL="5131" marR="5131" marT="513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r" rtl="0" fontAlgn="t"/>
                      <a:r>
                        <a:rPr lang="en-US" sz="1200" b="0" i="0" u="none" strike="noStrike">
                          <a:solidFill>
                            <a:srgbClr val="000000"/>
                          </a:solidFill>
                          <a:latin typeface="Comic Sans MS"/>
                        </a:rPr>
                        <a:t>28892</a:t>
                      </a:r>
                    </a:p>
                  </a:txBody>
                  <a:tcPr marL="5131" marR="5131" marT="513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r" rtl="0" fontAlgn="t"/>
                      <a:r>
                        <a:rPr lang="en-US" sz="1200" b="0" i="0" u="none" strike="noStrike">
                          <a:solidFill>
                            <a:srgbClr val="FF0000"/>
                          </a:solidFill>
                          <a:latin typeface="Comic Sans MS"/>
                        </a:rPr>
                        <a:t>8830</a:t>
                      </a:r>
                    </a:p>
                  </a:txBody>
                  <a:tcPr marL="5131" marR="5131" marT="513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r" rtl="0" fontAlgn="t"/>
                      <a:r>
                        <a:rPr lang="en-US" sz="1200" b="0" i="0" u="none" strike="noStrike">
                          <a:solidFill>
                            <a:srgbClr val="000000"/>
                          </a:solidFill>
                          <a:latin typeface="Comic Sans MS"/>
                        </a:rPr>
                        <a:t>23861</a:t>
                      </a:r>
                    </a:p>
                  </a:txBody>
                  <a:tcPr marL="5131" marR="5131" marT="513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r" rtl="0" fontAlgn="t"/>
                      <a:r>
                        <a:rPr lang="en-US" sz="1200" b="0" i="0" u="none" strike="noStrike">
                          <a:solidFill>
                            <a:srgbClr val="000000"/>
                          </a:solidFill>
                          <a:latin typeface="Comic Sans MS"/>
                        </a:rPr>
                        <a:t>32691</a:t>
                      </a:r>
                    </a:p>
                  </a:txBody>
                  <a:tcPr marL="5131" marR="5131" marT="513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r>
              <a:tr h="197426">
                <a:tc>
                  <a:txBody>
                    <a:bodyPr/>
                    <a:lstStyle/>
                    <a:p>
                      <a:pPr algn="r" rtl="0" fontAlgn="t"/>
                      <a:r>
                        <a:rPr lang="en-US" sz="1200" b="0" i="0" u="none" strike="noStrike">
                          <a:solidFill>
                            <a:srgbClr val="FFFFFF"/>
                          </a:solidFill>
                          <a:latin typeface="Comic Sans MS"/>
                        </a:rPr>
                        <a:t>1985</a:t>
                      </a:r>
                    </a:p>
                  </a:txBody>
                  <a:tcPr marL="5131" marR="5131" marT="513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5A11"/>
                    </a:solidFill>
                  </a:tcPr>
                </a:tc>
                <a:tc>
                  <a:txBody>
                    <a:bodyPr/>
                    <a:lstStyle/>
                    <a:p>
                      <a:pPr algn="r" rtl="0" fontAlgn="t"/>
                      <a:r>
                        <a:rPr lang="en-US" sz="1200" b="0" i="0" u="none" strike="noStrike">
                          <a:solidFill>
                            <a:srgbClr val="FF0000"/>
                          </a:solidFill>
                          <a:latin typeface="Comic Sans MS"/>
                        </a:rPr>
                        <a:t>3597</a:t>
                      </a:r>
                    </a:p>
                  </a:txBody>
                  <a:tcPr marL="5131" marR="5131" marT="513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en-US" sz="1200" b="0" i="0" u="none" strike="noStrike">
                          <a:solidFill>
                            <a:srgbClr val="000000"/>
                          </a:solidFill>
                          <a:latin typeface="Comic Sans MS"/>
                        </a:rPr>
                        <a:t>11991</a:t>
                      </a:r>
                    </a:p>
                  </a:txBody>
                  <a:tcPr marL="5131" marR="5131" marT="513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en-US" sz="1200" b="0" i="0" u="none" strike="noStrike">
                          <a:solidFill>
                            <a:srgbClr val="000000"/>
                          </a:solidFill>
                          <a:latin typeface="Comic Sans MS"/>
                        </a:rPr>
                        <a:t>14380</a:t>
                      </a:r>
                    </a:p>
                  </a:txBody>
                  <a:tcPr marL="5131" marR="5131" marT="513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en-US" sz="1200" b="0" i="0" u="none" strike="noStrike">
                          <a:solidFill>
                            <a:srgbClr val="000000"/>
                          </a:solidFill>
                          <a:latin typeface="Comic Sans MS"/>
                        </a:rPr>
                        <a:t>29978</a:t>
                      </a:r>
                    </a:p>
                  </a:txBody>
                  <a:tcPr marL="5131" marR="5131" marT="513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en-US" sz="1200" b="0" i="0" u="none" strike="noStrike">
                          <a:solidFill>
                            <a:srgbClr val="FF0000"/>
                          </a:solidFill>
                          <a:latin typeface="Comic Sans MS"/>
                        </a:rPr>
                        <a:t>9221</a:t>
                      </a:r>
                    </a:p>
                  </a:txBody>
                  <a:tcPr marL="5131" marR="5131" marT="513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en-US" sz="1200" b="0" i="0" u="none" strike="noStrike">
                          <a:solidFill>
                            <a:srgbClr val="000000"/>
                          </a:solidFill>
                          <a:latin typeface="Comic Sans MS"/>
                        </a:rPr>
                        <a:t>23853</a:t>
                      </a:r>
                    </a:p>
                  </a:txBody>
                  <a:tcPr marL="5131" marR="5131" marT="513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en-US" sz="1200" b="0" i="0" u="none" strike="noStrike">
                          <a:solidFill>
                            <a:srgbClr val="000000"/>
                          </a:solidFill>
                          <a:latin typeface="Comic Sans MS"/>
                        </a:rPr>
                        <a:t>33074</a:t>
                      </a:r>
                    </a:p>
                  </a:txBody>
                  <a:tcPr marL="5131" marR="5131" marT="513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7426">
                <a:tc>
                  <a:txBody>
                    <a:bodyPr/>
                    <a:lstStyle/>
                    <a:p>
                      <a:pPr algn="r" rtl="0" fontAlgn="t"/>
                      <a:r>
                        <a:rPr lang="en-US" sz="1200" b="0" i="0" u="none" strike="noStrike">
                          <a:solidFill>
                            <a:srgbClr val="FFFFFF"/>
                          </a:solidFill>
                          <a:latin typeface="Comic Sans MS"/>
                        </a:rPr>
                        <a:t>1986</a:t>
                      </a:r>
                    </a:p>
                  </a:txBody>
                  <a:tcPr marL="5131" marR="5131" marT="513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5A11"/>
                    </a:solidFill>
                  </a:tcPr>
                </a:tc>
                <a:tc>
                  <a:txBody>
                    <a:bodyPr/>
                    <a:lstStyle/>
                    <a:p>
                      <a:pPr algn="r" rtl="0" fontAlgn="t"/>
                      <a:r>
                        <a:rPr lang="en-US" sz="1200" b="0" i="0" u="none" strike="noStrike">
                          <a:solidFill>
                            <a:srgbClr val="FF0000"/>
                          </a:solidFill>
                          <a:latin typeface="Comic Sans MS"/>
                        </a:rPr>
                        <a:t>3022</a:t>
                      </a:r>
                    </a:p>
                  </a:txBody>
                  <a:tcPr marL="5131" marR="5131" marT="513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r" rtl="0" fontAlgn="t"/>
                      <a:r>
                        <a:rPr lang="en-US" sz="1200" b="0" i="0" u="none" strike="noStrike">
                          <a:solidFill>
                            <a:srgbClr val="000000"/>
                          </a:solidFill>
                          <a:latin typeface="Comic Sans MS"/>
                        </a:rPr>
                        <a:t>10075</a:t>
                      </a:r>
                    </a:p>
                  </a:txBody>
                  <a:tcPr marL="5131" marR="5131" marT="513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r" rtl="0" fontAlgn="t"/>
                      <a:r>
                        <a:rPr lang="en-US" sz="1200" b="0" i="0" u="none" strike="noStrike">
                          <a:solidFill>
                            <a:srgbClr val="000000"/>
                          </a:solidFill>
                          <a:latin typeface="Comic Sans MS"/>
                        </a:rPr>
                        <a:t>12091</a:t>
                      </a:r>
                    </a:p>
                  </a:txBody>
                  <a:tcPr marL="5131" marR="5131" marT="513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r" rtl="0" fontAlgn="t"/>
                      <a:r>
                        <a:rPr lang="en-US" sz="1200" b="0" i="0" u="none" strike="noStrike">
                          <a:solidFill>
                            <a:srgbClr val="000000"/>
                          </a:solidFill>
                          <a:latin typeface="Comic Sans MS"/>
                        </a:rPr>
                        <a:t>25188</a:t>
                      </a:r>
                    </a:p>
                  </a:txBody>
                  <a:tcPr marL="5131" marR="5131" marT="513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r" rtl="0" fontAlgn="t"/>
                      <a:r>
                        <a:rPr lang="en-US" sz="1200" b="0" i="0" u="none" strike="noStrike">
                          <a:solidFill>
                            <a:srgbClr val="FF0000"/>
                          </a:solidFill>
                          <a:latin typeface="Comic Sans MS"/>
                        </a:rPr>
                        <a:t>8154</a:t>
                      </a:r>
                    </a:p>
                  </a:txBody>
                  <a:tcPr marL="5131" marR="5131" marT="513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r" rtl="0" fontAlgn="t"/>
                      <a:r>
                        <a:rPr lang="en-US" sz="1200" b="0" i="0" u="none" strike="noStrike">
                          <a:solidFill>
                            <a:srgbClr val="000000"/>
                          </a:solidFill>
                          <a:latin typeface="Comic Sans MS"/>
                        </a:rPr>
                        <a:t>22176</a:t>
                      </a:r>
                    </a:p>
                  </a:txBody>
                  <a:tcPr marL="5131" marR="5131" marT="513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r" rtl="0" fontAlgn="t"/>
                      <a:r>
                        <a:rPr lang="en-US" sz="1200" b="0" i="0" u="none" strike="noStrike">
                          <a:solidFill>
                            <a:srgbClr val="000000"/>
                          </a:solidFill>
                          <a:latin typeface="Comic Sans MS"/>
                        </a:rPr>
                        <a:t>30330</a:t>
                      </a:r>
                    </a:p>
                  </a:txBody>
                  <a:tcPr marL="5131" marR="5131" marT="513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r>
              <a:tr h="197426">
                <a:tc>
                  <a:txBody>
                    <a:bodyPr/>
                    <a:lstStyle/>
                    <a:p>
                      <a:pPr algn="r" rtl="0" fontAlgn="t"/>
                      <a:r>
                        <a:rPr lang="en-US" sz="1200" b="0" i="0" u="none" strike="noStrike">
                          <a:solidFill>
                            <a:srgbClr val="FFFFFF"/>
                          </a:solidFill>
                          <a:latin typeface="Comic Sans MS"/>
                        </a:rPr>
                        <a:t>1987</a:t>
                      </a:r>
                    </a:p>
                  </a:txBody>
                  <a:tcPr marL="5131" marR="5131" marT="513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5A11"/>
                    </a:solidFill>
                  </a:tcPr>
                </a:tc>
                <a:tc>
                  <a:txBody>
                    <a:bodyPr/>
                    <a:lstStyle/>
                    <a:p>
                      <a:pPr algn="r" rtl="0" fontAlgn="t"/>
                      <a:r>
                        <a:rPr lang="en-US" sz="1200" b="0" i="0" u="none" strike="noStrike">
                          <a:solidFill>
                            <a:srgbClr val="FF0000"/>
                          </a:solidFill>
                          <a:latin typeface="Comic Sans MS"/>
                        </a:rPr>
                        <a:t>3385</a:t>
                      </a:r>
                    </a:p>
                  </a:txBody>
                  <a:tcPr marL="5131" marR="5131" marT="513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en-US" sz="1200" b="0" i="0" u="none" strike="noStrike">
                          <a:solidFill>
                            <a:srgbClr val="000000"/>
                          </a:solidFill>
                          <a:latin typeface="Comic Sans MS"/>
                        </a:rPr>
                        <a:t>11286</a:t>
                      </a:r>
                    </a:p>
                  </a:txBody>
                  <a:tcPr marL="5131" marR="5131" marT="513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en-US" sz="1200" b="0" i="0" u="none" strike="noStrike">
                          <a:solidFill>
                            <a:srgbClr val="000000"/>
                          </a:solidFill>
                          <a:latin typeface="Comic Sans MS"/>
                        </a:rPr>
                        <a:t>13544</a:t>
                      </a:r>
                    </a:p>
                  </a:txBody>
                  <a:tcPr marL="5131" marR="5131" marT="513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en-US" sz="1200" b="0" i="0" u="none" strike="noStrike">
                          <a:solidFill>
                            <a:srgbClr val="000000"/>
                          </a:solidFill>
                          <a:latin typeface="Comic Sans MS"/>
                        </a:rPr>
                        <a:t>28215</a:t>
                      </a:r>
                    </a:p>
                  </a:txBody>
                  <a:tcPr marL="5131" marR="5131" marT="513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en-US" sz="1200" b="0" i="0" u="none" strike="noStrike">
                          <a:solidFill>
                            <a:srgbClr val="FF0000"/>
                          </a:solidFill>
                          <a:latin typeface="Comic Sans MS"/>
                        </a:rPr>
                        <a:t>7912</a:t>
                      </a:r>
                    </a:p>
                  </a:txBody>
                  <a:tcPr marL="5131" marR="5131" marT="513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en-US" sz="1200" b="0" i="0" u="none" strike="noStrike">
                          <a:solidFill>
                            <a:srgbClr val="000000"/>
                          </a:solidFill>
                          <a:latin typeface="Comic Sans MS"/>
                        </a:rPr>
                        <a:t>22747</a:t>
                      </a:r>
                    </a:p>
                  </a:txBody>
                  <a:tcPr marL="5131" marR="5131" marT="513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en-US" sz="1200" b="0" i="0" u="none" strike="noStrike">
                          <a:solidFill>
                            <a:srgbClr val="000000"/>
                          </a:solidFill>
                          <a:latin typeface="Comic Sans MS"/>
                        </a:rPr>
                        <a:t>30659</a:t>
                      </a:r>
                    </a:p>
                  </a:txBody>
                  <a:tcPr marL="5131" marR="5131" marT="513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7426">
                <a:tc>
                  <a:txBody>
                    <a:bodyPr/>
                    <a:lstStyle/>
                    <a:p>
                      <a:pPr algn="r" rtl="0" fontAlgn="t"/>
                      <a:r>
                        <a:rPr lang="en-US" sz="1200" b="0" i="0" u="none" strike="noStrike">
                          <a:solidFill>
                            <a:srgbClr val="FFFFFF"/>
                          </a:solidFill>
                          <a:latin typeface="Comic Sans MS"/>
                        </a:rPr>
                        <a:t>1988</a:t>
                      </a:r>
                    </a:p>
                  </a:txBody>
                  <a:tcPr marL="5131" marR="5131" marT="513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5A11"/>
                    </a:solidFill>
                  </a:tcPr>
                </a:tc>
                <a:tc>
                  <a:txBody>
                    <a:bodyPr/>
                    <a:lstStyle/>
                    <a:p>
                      <a:pPr algn="r" rtl="0" fontAlgn="t"/>
                      <a:r>
                        <a:rPr lang="en-US" sz="1200" b="0" i="0" u="none" strike="noStrike">
                          <a:solidFill>
                            <a:srgbClr val="FF0000"/>
                          </a:solidFill>
                          <a:latin typeface="Comic Sans MS"/>
                        </a:rPr>
                        <a:t>4127</a:t>
                      </a:r>
                    </a:p>
                  </a:txBody>
                  <a:tcPr marL="5131" marR="5131" marT="513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r" rtl="0" fontAlgn="t"/>
                      <a:r>
                        <a:rPr lang="en-US" sz="1200" b="0" i="0" u="none" strike="noStrike">
                          <a:solidFill>
                            <a:srgbClr val="000000"/>
                          </a:solidFill>
                          <a:latin typeface="Comic Sans MS"/>
                        </a:rPr>
                        <a:t>11091</a:t>
                      </a:r>
                    </a:p>
                  </a:txBody>
                  <a:tcPr marL="5131" marR="5131" marT="513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r" rtl="0" fontAlgn="t"/>
                      <a:r>
                        <a:rPr lang="en-US" sz="1200" b="0" i="0" u="none" strike="noStrike">
                          <a:solidFill>
                            <a:srgbClr val="000000"/>
                          </a:solidFill>
                          <a:latin typeface="Comic Sans MS"/>
                        </a:rPr>
                        <a:t>10574</a:t>
                      </a:r>
                    </a:p>
                  </a:txBody>
                  <a:tcPr marL="5131" marR="5131" marT="513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r" rtl="0" fontAlgn="t"/>
                      <a:r>
                        <a:rPr lang="en-US" sz="1200" b="0" i="0" u="none" strike="noStrike">
                          <a:solidFill>
                            <a:srgbClr val="000000"/>
                          </a:solidFill>
                          <a:latin typeface="Comic Sans MS"/>
                        </a:rPr>
                        <a:t>25792</a:t>
                      </a:r>
                    </a:p>
                  </a:txBody>
                  <a:tcPr marL="5131" marR="5131" marT="513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r" rtl="0" fontAlgn="t"/>
                      <a:r>
                        <a:rPr lang="en-US" sz="1200" b="0" i="0" u="none" strike="noStrike">
                          <a:solidFill>
                            <a:srgbClr val="FF0000"/>
                          </a:solidFill>
                          <a:latin typeface="Comic Sans MS"/>
                        </a:rPr>
                        <a:t>9077</a:t>
                      </a:r>
                    </a:p>
                  </a:txBody>
                  <a:tcPr marL="5131" marR="5131" marT="513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r" rtl="0" fontAlgn="t"/>
                      <a:r>
                        <a:rPr lang="en-US" sz="1200" b="0" i="0" u="none" strike="noStrike">
                          <a:solidFill>
                            <a:srgbClr val="000000"/>
                          </a:solidFill>
                          <a:latin typeface="Comic Sans MS"/>
                        </a:rPr>
                        <a:t>24413</a:t>
                      </a:r>
                    </a:p>
                  </a:txBody>
                  <a:tcPr marL="5131" marR="5131" marT="513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r" rtl="0" fontAlgn="t"/>
                      <a:r>
                        <a:rPr lang="en-US" sz="1200" b="0" i="0" u="none" strike="noStrike">
                          <a:solidFill>
                            <a:srgbClr val="000000"/>
                          </a:solidFill>
                          <a:latin typeface="Comic Sans MS"/>
                        </a:rPr>
                        <a:t>33490</a:t>
                      </a:r>
                    </a:p>
                  </a:txBody>
                  <a:tcPr marL="5131" marR="5131" marT="513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r>
              <a:tr h="197426">
                <a:tc>
                  <a:txBody>
                    <a:bodyPr/>
                    <a:lstStyle/>
                    <a:p>
                      <a:pPr algn="r" rtl="0" fontAlgn="t"/>
                      <a:r>
                        <a:rPr lang="en-US" sz="1200" b="0" i="0" u="none" strike="noStrike">
                          <a:solidFill>
                            <a:srgbClr val="FFFFFF"/>
                          </a:solidFill>
                          <a:latin typeface="Comic Sans MS"/>
                        </a:rPr>
                        <a:t>1989</a:t>
                      </a:r>
                    </a:p>
                  </a:txBody>
                  <a:tcPr marL="5131" marR="5131" marT="513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5A11"/>
                    </a:solidFill>
                  </a:tcPr>
                </a:tc>
                <a:tc>
                  <a:txBody>
                    <a:bodyPr/>
                    <a:lstStyle/>
                    <a:p>
                      <a:pPr algn="r" rtl="0" fontAlgn="t"/>
                      <a:r>
                        <a:rPr lang="en-US" sz="1200" b="0" i="0" u="none" strike="noStrike">
                          <a:solidFill>
                            <a:srgbClr val="FF0000"/>
                          </a:solidFill>
                          <a:latin typeface="Comic Sans MS"/>
                        </a:rPr>
                        <a:t>3838</a:t>
                      </a:r>
                    </a:p>
                  </a:txBody>
                  <a:tcPr marL="5131" marR="5131" marT="513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en-US" sz="1200" b="0" i="0" u="none" strike="noStrike">
                          <a:solidFill>
                            <a:srgbClr val="000000"/>
                          </a:solidFill>
                          <a:latin typeface="Comic Sans MS"/>
                        </a:rPr>
                        <a:t>10314</a:t>
                      </a:r>
                    </a:p>
                  </a:txBody>
                  <a:tcPr marL="5131" marR="5131" marT="513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en-US" sz="1200" b="0" i="0" u="none" strike="noStrike">
                          <a:solidFill>
                            <a:srgbClr val="000000"/>
                          </a:solidFill>
                          <a:latin typeface="Comic Sans MS"/>
                        </a:rPr>
                        <a:t>9835</a:t>
                      </a:r>
                    </a:p>
                  </a:txBody>
                  <a:tcPr marL="5131" marR="5131" marT="513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en-US" sz="1200" b="0" i="0" u="none" strike="noStrike">
                          <a:solidFill>
                            <a:srgbClr val="000000"/>
                          </a:solidFill>
                          <a:latin typeface="Comic Sans MS"/>
                        </a:rPr>
                        <a:t>23987</a:t>
                      </a:r>
                    </a:p>
                  </a:txBody>
                  <a:tcPr marL="5131" marR="5131" marT="513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en-US" sz="1200" b="0" i="0" u="none" strike="noStrike">
                          <a:solidFill>
                            <a:srgbClr val="FF0000"/>
                          </a:solidFill>
                          <a:latin typeface="Comic Sans MS"/>
                        </a:rPr>
                        <a:t>8714</a:t>
                      </a:r>
                    </a:p>
                  </a:txBody>
                  <a:tcPr marL="5131" marR="5131" marT="513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en-US" sz="1200" b="0" i="0" u="none" strike="noStrike">
                          <a:solidFill>
                            <a:srgbClr val="000000"/>
                          </a:solidFill>
                          <a:latin typeface="Comic Sans MS"/>
                        </a:rPr>
                        <a:t>23687</a:t>
                      </a:r>
                    </a:p>
                  </a:txBody>
                  <a:tcPr marL="5131" marR="5131" marT="513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en-US" sz="1200" b="0" i="0" u="none" strike="noStrike">
                          <a:solidFill>
                            <a:srgbClr val="000000"/>
                          </a:solidFill>
                          <a:latin typeface="Comic Sans MS"/>
                        </a:rPr>
                        <a:t>32401</a:t>
                      </a:r>
                    </a:p>
                  </a:txBody>
                  <a:tcPr marL="5131" marR="5131" marT="513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7426">
                <a:tc>
                  <a:txBody>
                    <a:bodyPr/>
                    <a:lstStyle/>
                    <a:p>
                      <a:pPr algn="r" rtl="0" fontAlgn="t"/>
                      <a:r>
                        <a:rPr lang="en-US" sz="1200" b="0" i="0" u="none" strike="noStrike">
                          <a:solidFill>
                            <a:srgbClr val="FFFFFF"/>
                          </a:solidFill>
                          <a:latin typeface="Comic Sans MS"/>
                        </a:rPr>
                        <a:t>1990</a:t>
                      </a:r>
                    </a:p>
                  </a:txBody>
                  <a:tcPr marL="5131" marR="5131" marT="513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5A11"/>
                    </a:solidFill>
                  </a:tcPr>
                </a:tc>
                <a:tc>
                  <a:txBody>
                    <a:bodyPr/>
                    <a:lstStyle/>
                    <a:p>
                      <a:pPr algn="r" rtl="0" fontAlgn="t"/>
                      <a:r>
                        <a:rPr lang="en-US" sz="1200" b="0" i="0" u="none" strike="noStrike" dirty="0">
                          <a:solidFill>
                            <a:srgbClr val="FF0000"/>
                          </a:solidFill>
                          <a:latin typeface="Comic Sans MS"/>
                        </a:rPr>
                        <a:t>6140</a:t>
                      </a:r>
                    </a:p>
                  </a:txBody>
                  <a:tcPr marL="5131" marR="5131" marT="513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r" rtl="0" fontAlgn="t"/>
                      <a:r>
                        <a:rPr lang="en-US" sz="1200" b="0" i="0" u="none" strike="noStrike">
                          <a:solidFill>
                            <a:srgbClr val="000000"/>
                          </a:solidFill>
                          <a:latin typeface="Comic Sans MS"/>
                        </a:rPr>
                        <a:t>8796</a:t>
                      </a:r>
                    </a:p>
                  </a:txBody>
                  <a:tcPr marL="5131" marR="5131" marT="513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r" rtl="0" fontAlgn="t"/>
                      <a:r>
                        <a:rPr lang="en-US" sz="1200" b="0" i="0" u="none" strike="noStrike">
                          <a:solidFill>
                            <a:srgbClr val="000000"/>
                          </a:solidFill>
                          <a:latin typeface="Comic Sans MS"/>
                        </a:rPr>
                        <a:t>6998</a:t>
                      </a:r>
                    </a:p>
                  </a:txBody>
                  <a:tcPr marL="5131" marR="5131" marT="513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r" rtl="0" fontAlgn="t"/>
                      <a:r>
                        <a:rPr lang="en-US" sz="1200" b="0" i="0" u="none" strike="noStrike">
                          <a:solidFill>
                            <a:srgbClr val="000000"/>
                          </a:solidFill>
                          <a:latin typeface="Comic Sans MS"/>
                        </a:rPr>
                        <a:t>21934</a:t>
                      </a:r>
                    </a:p>
                  </a:txBody>
                  <a:tcPr marL="5131" marR="5131" marT="513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r" rtl="0" fontAlgn="t"/>
                      <a:r>
                        <a:rPr lang="en-US" sz="1200" b="0" i="0" u="none" strike="noStrike" dirty="0">
                          <a:solidFill>
                            <a:srgbClr val="FF0000"/>
                          </a:solidFill>
                          <a:latin typeface="Comic Sans MS"/>
                        </a:rPr>
                        <a:t>8154</a:t>
                      </a:r>
                    </a:p>
                  </a:txBody>
                  <a:tcPr marL="5131" marR="5131" marT="513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r" rtl="0" fontAlgn="t"/>
                      <a:r>
                        <a:rPr lang="en-US" sz="1200" b="0" i="0" u="none" strike="noStrike">
                          <a:solidFill>
                            <a:srgbClr val="000000"/>
                          </a:solidFill>
                          <a:latin typeface="Comic Sans MS"/>
                        </a:rPr>
                        <a:t>22786</a:t>
                      </a:r>
                    </a:p>
                  </a:txBody>
                  <a:tcPr marL="5131" marR="5131" marT="513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r" rtl="0" fontAlgn="t"/>
                      <a:r>
                        <a:rPr lang="en-US" sz="1200" b="0" i="0" u="none" strike="noStrike" dirty="0">
                          <a:solidFill>
                            <a:srgbClr val="000000"/>
                          </a:solidFill>
                          <a:latin typeface="Comic Sans MS"/>
                        </a:rPr>
                        <a:t>30940</a:t>
                      </a:r>
                    </a:p>
                  </a:txBody>
                  <a:tcPr marL="5131" marR="5131" marT="513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r>
            </a:tbl>
          </a:graphicData>
        </a:graphic>
      </p:graphicFrame>
    </p:spTree>
    <p:extLst>
      <p:ext uri="{BB962C8B-B14F-4D97-AF65-F5344CB8AC3E}">
        <p14:creationId xmlns:p14="http://schemas.microsoft.com/office/powerpoint/2010/main" xmlns="" val="2082862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9557" y="1000774"/>
            <a:ext cx="729168" cy="714039"/>
          </a:xfrm>
          <a:prstGeom prst="rect">
            <a:avLst/>
          </a:prstGeom>
        </p:spPr>
      </p:pic>
      <p:sp>
        <p:nvSpPr>
          <p:cNvPr id="9" name="object 7">
            <a:extLst>
              <a:ext uri="{FF2B5EF4-FFF2-40B4-BE49-F238E27FC236}">
                <a16:creationId xmlns:a16="http://schemas.microsoft.com/office/drawing/2014/main" xmlns="" id="{453BEE46-2BFC-471E-AAA3-651A8BA02236}"/>
              </a:ext>
            </a:extLst>
          </p:cNvPr>
          <p:cNvSpPr/>
          <p:nvPr/>
        </p:nvSpPr>
        <p:spPr>
          <a:xfrm>
            <a:off x="63411" y="123404"/>
            <a:ext cx="679005" cy="714039"/>
          </a:xfrm>
          <a:prstGeom prst="rect">
            <a:avLst/>
          </a:prstGeom>
          <a:blipFill>
            <a:blip r:embed="rId3" cstate="print"/>
            <a:stretch>
              <a:fillRect/>
            </a:stretch>
          </a:blipFill>
        </p:spPr>
        <p:txBody>
          <a:bodyPr wrap="square" lIns="0" tIns="0" rIns="0" bIns="0" rtlCol="0"/>
          <a:lstStyle/>
          <a:p>
            <a:endParaRPr sz="1588"/>
          </a:p>
        </p:txBody>
      </p:sp>
      <p:sp>
        <p:nvSpPr>
          <p:cNvPr id="10" name="object 14">
            <a:extLst>
              <a:ext uri="{FF2B5EF4-FFF2-40B4-BE49-F238E27FC236}">
                <a16:creationId xmlns:a16="http://schemas.microsoft.com/office/drawing/2014/main" xmlns="" id="{FEEC18D8-5923-454E-A89B-B823734522AF}"/>
              </a:ext>
            </a:extLst>
          </p:cNvPr>
          <p:cNvSpPr/>
          <p:nvPr/>
        </p:nvSpPr>
        <p:spPr>
          <a:xfrm>
            <a:off x="63411" y="1895554"/>
            <a:ext cx="707163" cy="865990"/>
          </a:xfrm>
          <a:prstGeom prst="rect">
            <a:avLst/>
          </a:prstGeom>
          <a:blipFill>
            <a:blip r:embed="rId4" cstate="print"/>
            <a:stretch>
              <a:fillRect/>
            </a:stretch>
          </a:blipFill>
        </p:spPr>
        <p:txBody>
          <a:bodyPr wrap="square" lIns="0" tIns="0" rIns="0" bIns="0" rtlCol="0"/>
          <a:lstStyle/>
          <a:p>
            <a:endParaRPr sz="1588"/>
          </a:p>
        </p:txBody>
      </p:sp>
      <p:sp>
        <p:nvSpPr>
          <p:cNvPr id="11" name="object 17">
            <a:extLst>
              <a:ext uri="{FF2B5EF4-FFF2-40B4-BE49-F238E27FC236}">
                <a16:creationId xmlns:a16="http://schemas.microsoft.com/office/drawing/2014/main" xmlns="" id="{D8DEBF76-B6AF-412E-A0E2-72F7178BF04B}"/>
              </a:ext>
            </a:extLst>
          </p:cNvPr>
          <p:cNvSpPr/>
          <p:nvPr/>
        </p:nvSpPr>
        <p:spPr>
          <a:xfrm>
            <a:off x="63411" y="2761544"/>
            <a:ext cx="715313" cy="4135155"/>
          </a:xfrm>
          <a:prstGeom prst="rect">
            <a:avLst/>
          </a:prstGeom>
          <a:blipFill>
            <a:blip r:embed="rId5" cstate="print"/>
            <a:stretch>
              <a:fillRect/>
            </a:stretch>
          </a:blipFill>
        </p:spPr>
        <p:txBody>
          <a:bodyPr wrap="square" lIns="0" tIns="0" rIns="0" bIns="0" rtlCol="0"/>
          <a:lstStyle/>
          <a:p>
            <a:endParaRPr sz="1588"/>
          </a:p>
        </p:txBody>
      </p:sp>
      <p:sp>
        <p:nvSpPr>
          <p:cNvPr id="13" name="Rectangle 12">
            <a:extLst>
              <a:ext uri="{FF2B5EF4-FFF2-40B4-BE49-F238E27FC236}">
                <a16:creationId xmlns:a16="http://schemas.microsoft.com/office/drawing/2014/main" xmlns="" id="{F50726E1-846C-4006-BFAA-F55D1A379799}"/>
              </a:ext>
            </a:extLst>
          </p:cNvPr>
          <p:cNvSpPr/>
          <p:nvPr/>
        </p:nvSpPr>
        <p:spPr>
          <a:xfrm>
            <a:off x="839837" y="4671103"/>
            <a:ext cx="958983" cy="830997"/>
          </a:xfrm>
          <a:prstGeom prst="rect">
            <a:avLst/>
          </a:prstGeom>
        </p:spPr>
        <p:txBody>
          <a:bodyPr wrap="square">
            <a:spAutoFit/>
          </a:bodyPr>
          <a:lstStyle/>
          <a:p>
            <a:pPr algn="just">
              <a:lnSpc>
                <a:spcPct val="150000"/>
              </a:lnSpc>
            </a:pPr>
            <a:r>
              <a:rPr lang="en-US" sz="1600" dirty="0">
                <a:latin typeface="Comic Sans MS" panose="030F0702030302020204" pitchFamily="66" charset="0"/>
              </a:rPr>
              <a:t>Source: FRSC </a:t>
            </a:r>
          </a:p>
        </p:txBody>
      </p:sp>
      <p:graphicFrame>
        <p:nvGraphicFramePr>
          <p:cNvPr id="16" name="Table 15"/>
          <p:cNvGraphicFramePr>
            <a:graphicFrameLocks noGrp="1"/>
          </p:cNvGraphicFramePr>
          <p:nvPr/>
        </p:nvGraphicFramePr>
        <p:xfrm>
          <a:off x="2293496" y="179883"/>
          <a:ext cx="9713624" cy="6475738"/>
        </p:xfrm>
        <a:graphic>
          <a:graphicData uri="http://schemas.openxmlformats.org/drawingml/2006/table">
            <a:tbl>
              <a:tblPr/>
              <a:tblGrid>
                <a:gridCol w="498254"/>
                <a:gridCol w="1250339"/>
                <a:gridCol w="1487715"/>
                <a:gridCol w="1297344"/>
                <a:gridCol w="1269140"/>
                <a:gridCol w="1081120"/>
                <a:gridCol w="1203333"/>
                <a:gridCol w="1626379"/>
              </a:tblGrid>
              <a:tr h="195711">
                <a:tc>
                  <a:txBody>
                    <a:bodyPr/>
                    <a:lstStyle/>
                    <a:p>
                      <a:pPr algn="ctr" rtl="0" fontAlgn="t"/>
                      <a:r>
                        <a:rPr lang="en-US" sz="1200" b="0" i="0" u="none" strike="noStrike" dirty="0">
                          <a:solidFill>
                            <a:srgbClr val="FFFFFF"/>
                          </a:solidFill>
                          <a:latin typeface="Comic Sans MS"/>
                        </a:rPr>
                        <a:t>YEAR</a:t>
                      </a:r>
                    </a:p>
                  </a:txBody>
                  <a:tcPr marL="4817" marR="4817" marT="48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DB9CA"/>
                    </a:solidFill>
                  </a:tcPr>
                </a:tc>
                <a:tc>
                  <a:txBody>
                    <a:bodyPr/>
                    <a:lstStyle/>
                    <a:p>
                      <a:pPr algn="ctr" rtl="0" fontAlgn="t"/>
                      <a:r>
                        <a:rPr lang="en-US" sz="1200" b="1" i="0" u="none" strike="noStrike">
                          <a:solidFill>
                            <a:srgbClr val="FF0000"/>
                          </a:solidFill>
                          <a:latin typeface="Comic Sans MS"/>
                        </a:rPr>
                        <a:t>FATAL CASES</a:t>
                      </a:r>
                    </a:p>
                  </a:txBody>
                  <a:tcPr marL="4817" marR="4817" marT="48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DB9CA"/>
                    </a:solidFill>
                  </a:tcPr>
                </a:tc>
                <a:tc>
                  <a:txBody>
                    <a:bodyPr/>
                    <a:lstStyle/>
                    <a:p>
                      <a:pPr algn="ctr" rtl="0" fontAlgn="t"/>
                      <a:r>
                        <a:rPr lang="en-US" sz="1200" b="1" i="0" u="none" strike="noStrike">
                          <a:solidFill>
                            <a:srgbClr val="FFFFFF"/>
                          </a:solidFill>
                          <a:latin typeface="Comic Sans MS"/>
                        </a:rPr>
                        <a:t>SERIOUS CASES</a:t>
                      </a:r>
                    </a:p>
                  </a:txBody>
                  <a:tcPr marL="4817" marR="4817" marT="48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DB9CA"/>
                    </a:solidFill>
                  </a:tcPr>
                </a:tc>
                <a:tc>
                  <a:txBody>
                    <a:bodyPr/>
                    <a:lstStyle/>
                    <a:p>
                      <a:pPr algn="ctr" rtl="0" fontAlgn="t"/>
                      <a:r>
                        <a:rPr lang="en-US" sz="1200" b="1" i="0" u="none" strike="noStrike">
                          <a:solidFill>
                            <a:srgbClr val="FFFFFF"/>
                          </a:solidFill>
                          <a:latin typeface="Comic Sans MS"/>
                        </a:rPr>
                        <a:t>MINOR CASES</a:t>
                      </a:r>
                    </a:p>
                  </a:txBody>
                  <a:tcPr marL="4817" marR="4817" marT="48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DB9CA"/>
                    </a:solidFill>
                  </a:tcPr>
                </a:tc>
                <a:tc>
                  <a:txBody>
                    <a:bodyPr/>
                    <a:lstStyle/>
                    <a:p>
                      <a:pPr algn="ctr" rtl="0" fontAlgn="t"/>
                      <a:r>
                        <a:rPr lang="en-US" sz="1200" b="1" i="0" u="none" strike="noStrike">
                          <a:solidFill>
                            <a:srgbClr val="FFFFFF"/>
                          </a:solidFill>
                          <a:latin typeface="Comic Sans MS"/>
                        </a:rPr>
                        <a:t>TOTAL CASES</a:t>
                      </a:r>
                    </a:p>
                  </a:txBody>
                  <a:tcPr marL="4817" marR="4817" marT="48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DB9CA"/>
                    </a:solidFill>
                  </a:tcPr>
                </a:tc>
                <a:tc>
                  <a:txBody>
                    <a:bodyPr/>
                    <a:lstStyle/>
                    <a:p>
                      <a:pPr algn="ctr" rtl="0" fontAlgn="t"/>
                      <a:r>
                        <a:rPr lang="en-US" sz="1200" b="1" i="0" u="none" strike="noStrike">
                          <a:solidFill>
                            <a:srgbClr val="FF0000"/>
                          </a:solidFill>
                          <a:latin typeface="Comic Sans MS"/>
                        </a:rPr>
                        <a:t>NO. KILLED</a:t>
                      </a:r>
                    </a:p>
                  </a:txBody>
                  <a:tcPr marL="4817" marR="4817" marT="48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DB9CA"/>
                    </a:solidFill>
                  </a:tcPr>
                </a:tc>
                <a:tc>
                  <a:txBody>
                    <a:bodyPr/>
                    <a:lstStyle/>
                    <a:p>
                      <a:pPr algn="ctr" rtl="0" fontAlgn="t"/>
                      <a:r>
                        <a:rPr lang="en-US" sz="1200" b="1" i="0" u="none" strike="noStrike">
                          <a:solidFill>
                            <a:srgbClr val="FFFFFF"/>
                          </a:solidFill>
                          <a:latin typeface="Comic Sans MS"/>
                        </a:rPr>
                        <a:t>NO.INJURED</a:t>
                      </a:r>
                    </a:p>
                  </a:txBody>
                  <a:tcPr marL="4817" marR="4817" marT="48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DB9CA"/>
                    </a:solidFill>
                  </a:tcPr>
                </a:tc>
                <a:tc>
                  <a:txBody>
                    <a:bodyPr/>
                    <a:lstStyle/>
                    <a:p>
                      <a:pPr algn="ctr" rtl="0" fontAlgn="t"/>
                      <a:r>
                        <a:rPr lang="en-US" sz="1200" b="1" i="0" u="none" strike="noStrike">
                          <a:solidFill>
                            <a:srgbClr val="FFFFFF"/>
                          </a:solidFill>
                          <a:latin typeface="Comic Sans MS"/>
                        </a:rPr>
                        <a:t>TOTAL CASAULTY</a:t>
                      </a:r>
                    </a:p>
                  </a:txBody>
                  <a:tcPr marL="4817" marR="4817" marT="48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DB9CA"/>
                    </a:solidFill>
                  </a:tcPr>
                </a:tc>
              </a:tr>
              <a:tr h="189955">
                <a:tc>
                  <a:txBody>
                    <a:bodyPr/>
                    <a:lstStyle/>
                    <a:p>
                      <a:pPr algn="r" rtl="0" fontAlgn="t"/>
                      <a:r>
                        <a:rPr lang="en-US" sz="1200" b="0" i="0" u="none" strike="noStrike">
                          <a:solidFill>
                            <a:srgbClr val="FFFFFF"/>
                          </a:solidFill>
                          <a:latin typeface="Comic Sans MS"/>
                        </a:rPr>
                        <a:t>1991</a:t>
                      </a:r>
                    </a:p>
                  </a:txBody>
                  <a:tcPr marL="4817" marR="4817" marT="48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5A11"/>
                    </a:solidFill>
                  </a:tcPr>
                </a:tc>
                <a:tc>
                  <a:txBody>
                    <a:bodyPr/>
                    <a:lstStyle/>
                    <a:p>
                      <a:pPr algn="r" rtl="0" fontAlgn="t"/>
                      <a:r>
                        <a:rPr lang="en-US" sz="1200" b="0" i="0" u="none" strike="noStrike">
                          <a:solidFill>
                            <a:srgbClr val="FF0000"/>
                          </a:solidFill>
                          <a:latin typeface="Comic Sans MS"/>
                        </a:rPr>
                        <a:t>6719</a:t>
                      </a:r>
                    </a:p>
                  </a:txBody>
                  <a:tcPr marL="4817" marR="4817" marT="48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en-US" sz="1200" b="0" i="0" u="none" strike="noStrike">
                          <a:solidFill>
                            <a:srgbClr val="000000"/>
                          </a:solidFill>
                          <a:latin typeface="Comic Sans MS"/>
                        </a:rPr>
                        <a:t>8982</a:t>
                      </a:r>
                    </a:p>
                  </a:txBody>
                  <a:tcPr marL="4817" marR="4817" marT="48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en-US" sz="1200" b="0" i="0" u="none" strike="noStrike">
                          <a:solidFill>
                            <a:srgbClr val="000000"/>
                          </a:solidFill>
                          <a:latin typeface="Comic Sans MS"/>
                        </a:rPr>
                        <a:t>6845</a:t>
                      </a:r>
                    </a:p>
                  </a:txBody>
                  <a:tcPr marL="4817" marR="4817" marT="48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en-US" sz="1200" b="0" i="0" u="none" strike="noStrike">
                          <a:solidFill>
                            <a:srgbClr val="000000"/>
                          </a:solidFill>
                          <a:latin typeface="Comic Sans MS"/>
                        </a:rPr>
                        <a:t>22546</a:t>
                      </a:r>
                    </a:p>
                  </a:txBody>
                  <a:tcPr marL="4817" marR="4817" marT="48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en-US" sz="1200" b="0" i="0" u="none" strike="noStrike">
                          <a:solidFill>
                            <a:srgbClr val="FF0000"/>
                          </a:solidFill>
                          <a:latin typeface="Comic Sans MS"/>
                        </a:rPr>
                        <a:t>9525</a:t>
                      </a:r>
                    </a:p>
                  </a:txBody>
                  <a:tcPr marL="4817" marR="4817" marT="48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en-US" sz="1200" b="0" i="0" u="none" strike="noStrike">
                          <a:solidFill>
                            <a:srgbClr val="000000"/>
                          </a:solidFill>
                          <a:latin typeface="Comic Sans MS"/>
                        </a:rPr>
                        <a:t>24508</a:t>
                      </a:r>
                    </a:p>
                  </a:txBody>
                  <a:tcPr marL="4817" marR="4817" marT="48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en-US" sz="1200" b="0" i="0" u="none" strike="noStrike">
                          <a:solidFill>
                            <a:srgbClr val="000000"/>
                          </a:solidFill>
                          <a:latin typeface="Comic Sans MS"/>
                        </a:rPr>
                        <a:t>34033</a:t>
                      </a:r>
                    </a:p>
                  </a:txBody>
                  <a:tcPr marL="4817" marR="4817" marT="48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9955">
                <a:tc>
                  <a:txBody>
                    <a:bodyPr/>
                    <a:lstStyle/>
                    <a:p>
                      <a:pPr algn="r" rtl="0" fontAlgn="t"/>
                      <a:r>
                        <a:rPr lang="en-US" sz="1200" b="0" i="0" u="none" strike="noStrike">
                          <a:solidFill>
                            <a:srgbClr val="FFFFFF"/>
                          </a:solidFill>
                          <a:latin typeface="Comic Sans MS"/>
                        </a:rPr>
                        <a:t>1992</a:t>
                      </a:r>
                    </a:p>
                  </a:txBody>
                  <a:tcPr marL="4817" marR="4817" marT="48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5A11"/>
                    </a:solidFill>
                  </a:tcPr>
                </a:tc>
                <a:tc>
                  <a:txBody>
                    <a:bodyPr/>
                    <a:lstStyle/>
                    <a:p>
                      <a:pPr algn="r" rtl="0" fontAlgn="t"/>
                      <a:r>
                        <a:rPr lang="en-US" sz="1200" b="0" i="0" u="none" strike="noStrike">
                          <a:solidFill>
                            <a:srgbClr val="FF0000"/>
                          </a:solidFill>
                          <a:latin typeface="Comic Sans MS"/>
                        </a:rPr>
                        <a:t>6986</a:t>
                      </a:r>
                    </a:p>
                  </a:txBody>
                  <a:tcPr marL="4817" marR="4817" marT="48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r" rtl="0" fontAlgn="t"/>
                      <a:r>
                        <a:rPr lang="en-US" sz="1200" b="0" i="0" u="none" strike="noStrike">
                          <a:solidFill>
                            <a:srgbClr val="000000"/>
                          </a:solidFill>
                          <a:latin typeface="Comic Sans MS"/>
                        </a:rPr>
                        <a:t>9324</a:t>
                      </a:r>
                    </a:p>
                  </a:txBody>
                  <a:tcPr marL="4817" marR="4817" marT="48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r" rtl="0" fontAlgn="t"/>
                      <a:r>
                        <a:rPr lang="en-US" sz="1200" b="0" i="0" u="none" strike="noStrike">
                          <a:solidFill>
                            <a:srgbClr val="000000"/>
                          </a:solidFill>
                          <a:latin typeface="Comic Sans MS"/>
                        </a:rPr>
                        <a:t>6554</a:t>
                      </a:r>
                    </a:p>
                  </a:txBody>
                  <a:tcPr marL="4817" marR="4817" marT="48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r" rtl="0" fontAlgn="t"/>
                      <a:r>
                        <a:rPr lang="en-US" sz="1200" b="0" i="0" u="none" strike="noStrike">
                          <a:solidFill>
                            <a:srgbClr val="000000"/>
                          </a:solidFill>
                          <a:latin typeface="Comic Sans MS"/>
                        </a:rPr>
                        <a:t>22864</a:t>
                      </a:r>
                    </a:p>
                  </a:txBody>
                  <a:tcPr marL="4817" marR="4817" marT="48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r" rtl="0" fontAlgn="t"/>
                      <a:r>
                        <a:rPr lang="en-US" sz="1200" b="0" i="0" u="none" strike="noStrike">
                          <a:solidFill>
                            <a:srgbClr val="FF0000"/>
                          </a:solidFill>
                          <a:latin typeface="Comic Sans MS"/>
                        </a:rPr>
                        <a:t>9620</a:t>
                      </a:r>
                    </a:p>
                  </a:txBody>
                  <a:tcPr marL="4817" marR="4817" marT="48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r" rtl="0" fontAlgn="t"/>
                      <a:r>
                        <a:rPr lang="en-US" sz="1200" b="0" i="0" u="none" strike="noStrike">
                          <a:solidFill>
                            <a:srgbClr val="000000"/>
                          </a:solidFill>
                          <a:latin typeface="Comic Sans MS"/>
                        </a:rPr>
                        <a:t>25759</a:t>
                      </a:r>
                    </a:p>
                  </a:txBody>
                  <a:tcPr marL="4817" marR="4817" marT="48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r" rtl="0" fontAlgn="t"/>
                      <a:r>
                        <a:rPr lang="en-US" sz="1200" b="0" i="0" u="none" strike="noStrike">
                          <a:solidFill>
                            <a:srgbClr val="000000"/>
                          </a:solidFill>
                          <a:latin typeface="Comic Sans MS"/>
                        </a:rPr>
                        <a:t>35379</a:t>
                      </a:r>
                    </a:p>
                  </a:txBody>
                  <a:tcPr marL="4817" marR="4817" marT="48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r>
              <a:tr h="189955">
                <a:tc>
                  <a:txBody>
                    <a:bodyPr/>
                    <a:lstStyle/>
                    <a:p>
                      <a:pPr algn="r" rtl="0" fontAlgn="t"/>
                      <a:r>
                        <a:rPr lang="en-US" sz="1200" b="0" i="0" u="none" strike="noStrike">
                          <a:solidFill>
                            <a:srgbClr val="FFFFFF"/>
                          </a:solidFill>
                          <a:latin typeface="Comic Sans MS"/>
                        </a:rPr>
                        <a:t>1993</a:t>
                      </a:r>
                    </a:p>
                  </a:txBody>
                  <a:tcPr marL="4817" marR="4817" marT="48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5A11"/>
                    </a:solidFill>
                  </a:tcPr>
                </a:tc>
                <a:tc>
                  <a:txBody>
                    <a:bodyPr/>
                    <a:lstStyle/>
                    <a:p>
                      <a:pPr algn="r" rtl="0" fontAlgn="t"/>
                      <a:r>
                        <a:rPr lang="en-US" sz="1200" b="0" i="0" u="none" strike="noStrike">
                          <a:solidFill>
                            <a:srgbClr val="FF0000"/>
                          </a:solidFill>
                          <a:latin typeface="Comic Sans MS"/>
                        </a:rPr>
                        <a:t>6735</a:t>
                      </a:r>
                    </a:p>
                  </a:txBody>
                  <a:tcPr marL="4817" marR="4817" marT="48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en-US" sz="1200" b="0" i="0" u="none" strike="noStrike">
                          <a:solidFill>
                            <a:srgbClr val="000000"/>
                          </a:solidFill>
                          <a:latin typeface="Comic Sans MS"/>
                        </a:rPr>
                        <a:t>8443</a:t>
                      </a:r>
                    </a:p>
                  </a:txBody>
                  <a:tcPr marL="4817" marR="4817" marT="48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en-US" sz="1200" b="0" i="0" u="none" strike="noStrike">
                          <a:solidFill>
                            <a:srgbClr val="000000"/>
                          </a:solidFill>
                          <a:latin typeface="Comic Sans MS"/>
                        </a:rPr>
                        <a:t>6281</a:t>
                      </a:r>
                    </a:p>
                  </a:txBody>
                  <a:tcPr marL="4817" marR="4817" marT="48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en-US" sz="1200" b="0" i="0" u="none" strike="noStrike">
                          <a:solidFill>
                            <a:srgbClr val="000000"/>
                          </a:solidFill>
                          <a:latin typeface="Comic Sans MS"/>
                        </a:rPr>
                        <a:t>21459</a:t>
                      </a:r>
                    </a:p>
                  </a:txBody>
                  <a:tcPr marL="4817" marR="4817" marT="48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en-US" sz="1200" b="0" i="0" u="none" strike="noStrike">
                          <a:solidFill>
                            <a:srgbClr val="FF0000"/>
                          </a:solidFill>
                          <a:latin typeface="Comic Sans MS"/>
                        </a:rPr>
                        <a:t>9454</a:t>
                      </a:r>
                    </a:p>
                  </a:txBody>
                  <a:tcPr marL="4817" marR="4817" marT="48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en-US" sz="1200" b="0" i="0" u="none" strike="noStrike">
                          <a:solidFill>
                            <a:srgbClr val="000000"/>
                          </a:solidFill>
                          <a:latin typeface="Comic Sans MS"/>
                        </a:rPr>
                        <a:t>24146</a:t>
                      </a:r>
                    </a:p>
                  </a:txBody>
                  <a:tcPr marL="4817" marR="4817" marT="48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en-US" sz="1200" b="0" i="0" u="none" strike="noStrike">
                          <a:solidFill>
                            <a:srgbClr val="000000"/>
                          </a:solidFill>
                          <a:latin typeface="Comic Sans MS"/>
                        </a:rPr>
                        <a:t>33600</a:t>
                      </a:r>
                    </a:p>
                  </a:txBody>
                  <a:tcPr marL="4817" marR="4817" marT="48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9955">
                <a:tc>
                  <a:txBody>
                    <a:bodyPr/>
                    <a:lstStyle/>
                    <a:p>
                      <a:pPr algn="r" rtl="0" fontAlgn="t"/>
                      <a:r>
                        <a:rPr lang="en-US" sz="1200" b="0" i="0" u="none" strike="noStrike">
                          <a:solidFill>
                            <a:srgbClr val="FFFFFF"/>
                          </a:solidFill>
                          <a:latin typeface="Comic Sans MS"/>
                        </a:rPr>
                        <a:t>1994</a:t>
                      </a:r>
                    </a:p>
                  </a:txBody>
                  <a:tcPr marL="4817" marR="4817" marT="48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5A11"/>
                    </a:solidFill>
                  </a:tcPr>
                </a:tc>
                <a:tc>
                  <a:txBody>
                    <a:bodyPr/>
                    <a:lstStyle/>
                    <a:p>
                      <a:pPr algn="r" rtl="0" fontAlgn="t"/>
                      <a:r>
                        <a:rPr lang="en-US" sz="1200" b="0" i="0" u="none" strike="noStrike">
                          <a:solidFill>
                            <a:srgbClr val="FF0000"/>
                          </a:solidFill>
                          <a:latin typeface="Comic Sans MS"/>
                        </a:rPr>
                        <a:t>5407</a:t>
                      </a:r>
                    </a:p>
                  </a:txBody>
                  <a:tcPr marL="4817" marR="4817" marT="48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r" rtl="0" fontAlgn="t"/>
                      <a:r>
                        <a:rPr lang="en-US" sz="1200" b="0" i="0" u="none" strike="noStrike">
                          <a:solidFill>
                            <a:srgbClr val="000000"/>
                          </a:solidFill>
                          <a:latin typeface="Comic Sans MS"/>
                        </a:rPr>
                        <a:t>7522</a:t>
                      </a:r>
                    </a:p>
                  </a:txBody>
                  <a:tcPr marL="4817" marR="4817" marT="48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r" rtl="0" fontAlgn="t"/>
                      <a:r>
                        <a:rPr lang="en-US" sz="1200" b="0" i="0" u="none" strike="noStrike">
                          <a:solidFill>
                            <a:srgbClr val="000000"/>
                          </a:solidFill>
                          <a:latin typeface="Comic Sans MS"/>
                        </a:rPr>
                        <a:t>5275</a:t>
                      </a:r>
                    </a:p>
                  </a:txBody>
                  <a:tcPr marL="4817" marR="4817" marT="48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r" rtl="0" fontAlgn="t"/>
                      <a:r>
                        <a:rPr lang="en-US" sz="1200" b="0" i="0" u="none" strike="noStrike">
                          <a:solidFill>
                            <a:srgbClr val="000000"/>
                          </a:solidFill>
                          <a:latin typeface="Comic Sans MS"/>
                        </a:rPr>
                        <a:t>18204</a:t>
                      </a:r>
                    </a:p>
                  </a:txBody>
                  <a:tcPr marL="4817" marR="4817" marT="48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r" rtl="0" fontAlgn="t"/>
                      <a:r>
                        <a:rPr lang="en-US" sz="1200" b="0" i="0" u="none" strike="noStrike">
                          <a:solidFill>
                            <a:srgbClr val="FF0000"/>
                          </a:solidFill>
                          <a:latin typeface="Comic Sans MS"/>
                        </a:rPr>
                        <a:t>7440</a:t>
                      </a:r>
                    </a:p>
                  </a:txBody>
                  <a:tcPr marL="4817" marR="4817" marT="48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r" rtl="0" fontAlgn="t"/>
                      <a:r>
                        <a:rPr lang="en-US" sz="1200" b="0" i="0" u="none" strike="noStrike">
                          <a:solidFill>
                            <a:srgbClr val="000000"/>
                          </a:solidFill>
                          <a:latin typeface="Comic Sans MS"/>
                        </a:rPr>
                        <a:t>17938</a:t>
                      </a:r>
                    </a:p>
                  </a:txBody>
                  <a:tcPr marL="4817" marR="4817" marT="48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r" rtl="0" fontAlgn="t"/>
                      <a:r>
                        <a:rPr lang="en-US" sz="1200" b="0" i="0" u="none" strike="noStrike">
                          <a:solidFill>
                            <a:srgbClr val="000000"/>
                          </a:solidFill>
                          <a:latin typeface="Comic Sans MS"/>
                        </a:rPr>
                        <a:t>25378</a:t>
                      </a:r>
                    </a:p>
                  </a:txBody>
                  <a:tcPr marL="4817" marR="4817" marT="48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r>
              <a:tr h="189955">
                <a:tc>
                  <a:txBody>
                    <a:bodyPr/>
                    <a:lstStyle/>
                    <a:p>
                      <a:pPr algn="r" rtl="0" fontAlgn="t"/>
                      <a:r>
                        <a:rPr lang="en-US" sz="1200" b="0" i="0" u="none" strike="noStrike">
                          <a:solidFill>
                            <a:srgbClr val="FFFFFF"/>
                          </a:solidFill>
                          <a:latin typeface="Comic Sans MS"/>
                        </a:rPr>
                        <a:t>1995</a:t>
                      </a:r>
                    </a:p>
                  </a:txBody>
                  <a:tcPr marL="4817" marR="4817" marT="48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5A11"/>
                    </a:solidFill>
                  </a:tcPr>
                </a:tc>
                <a:tc>
                  <a:txBody>
                    <a:bodyPr/>
                    <a:lstStyle/>
                    <a:p>
                      <a:pPr algn="r" rtl="0" fontAlgn="t"/>
                      <a:r>
                        <a:rPr lang="en-US" sz="1200" b="0" i="0" u="none" strike="noStrike">
                          <a:solidFill>
                            <a:srgbClr val="FF0000"/>
                          </a:solidFill>
                          <a:latin typeface="Comic Sans MS"/>
                        </a:rPr>
                        <a:t>4701</a:t>
                      </a:r>
                    </a:p>
                  </a:txBody>
                  <a:tcPr marL="4817" marR="4817" marT="48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en-US" sz="1200" b="0" i="0" u="none" strike="noStrike">
                          <a:solidFill>
                            <a:srgbClr val="000000"/>
                          </a:solidFill>
                          <a:latin typeface="Comic Sans MS"/>
                        </a:rPr>
                        <a:t>7276</a:t>
                      </a:r>
                    </a:p>
                  </a:txBody>
                  <a:tcPr marL="4817" marR="4817" marT="48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en-US" sz="1200" b="0" i="0" u="none" strike="noStrike">
                          <a:solidFill>
                            <a:srgbClr val="000000"/>
                          </a:solidFill>
                          <a:latin typeface="Comic Sans MS"/>
                        </a:rPr>
                        <a:t>5053</a:t>
                      </a:r>
                    </a:p>
                  </a:txBody>
                  <a:tcPr marL="4817" marR="4817" marT="48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en-US" sz="1200" b="0" i="0" u="none" strike="noStrike">
                          <a:solidFill>
                            <a:srgbClr val="000000"/>
                          </a:solidFill>
                          <a:latin typeface="Comic Sans MS"/>
                        </a:rPr>
                        <a:t>17030</a:t>
                      </a:r>
                    </a:p>
                  </a:txBody>
                  <a:tcPr marL="4817" marR="4817" marT="48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en-US" sz="1200" b="0" i="0" u="none" strike="noStrike">
                          <a:solidFill>
                            <a:srgbClr val="FF0000"/>
                          </a:solidFill>
                          <a:latin typeface="Comic Sans MS"/>
                        </a:rPr>
                        <a:t>6647</a:t>
                      </a:r>
                    </a:p>
                  </a:txBody>
                  <a:tcPr marL="4817" marR="4817" marT="48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en-US" sz="1200" b="0" i="0" u="none" strike="noStrike">
                          <a:solidFill>
                            <a:srgbClr val="000000"/>
                          </a:solidFill>
                          <a:latin typeface="Comic Sans MS"/>
                        </a:rPr>
                        <a:t>14561</a:t>
                      </a:r>
                    </a:p>
                  </a:txBody>
                  <a:tcPr marL="4817" marR="4817" marT="48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en-US" sz="1200" b="0" i="0" u="none" strike="noStrike">
                          <a:solidFill>
                            <a:srgbClr val="000000"/>
                          </a:solidFill>
                          <a:latin typeface="Comic Sans MS"/>
                        </a:rPr>
                        <a:t>21208</a:t>
                      </a:r>
                    </a:p>
                  </a:txBody>
                  <a:tcPr marL="4817" marR="4817" marT="48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9955">
                <a:tc>
                  <a:txBody>
                    <a:bodyPr/>
                    <a:lstStyle/>
                    <a:p>
                      <a:pPr algn="r" rtl="0" fontAlgn="t"/>
                      <a:r>
                        <a:rPr lang="en-US" sz="1200" b="0" i="0" u="none" strike="noStrike">
                          <a:solidFill>
                            <a:srgbClr val="FFFFFF"/>
                          </a:solidFill>
                          <a:latin typeface="Comic Sans MS"/>
                        </a:rPr>
                        <a:t>1996</a:t>
                      </a:r>
                    </a:p>
                  </a:txBody>
                  <a:tcPr marL="4817" marR="4817" marT="48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5A11"/>
                    </a:solidFill>
                  </a:tcPr>
                </a:tc>
                <a:tc>
                  <a:txBody>
                    <a:bodyPr/>
                    <a:lstStyle/>
                    <a:p>
                      <a:pPr algn="r" rtl="0" fontAlgn="t"/>
                      <a:r>
                        <a:rPr lang="en-US" sz="1200" b="0" i="0" u="none" strike="noStrike">
                          <a:solidFill>
                            <a:srgbClr val="FF0000"/>
                          </a:solidFill>
                          <a:latin typeface="Comic Sans MS"/>
                        </a:rPr>
                        <a:t>4790</a:t>
                      </a:r>
                    </a:p>
                  </a:txBody>
                  <a:tcPr marL="4817" marR="4817" marT="48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r" rtl="0" fontAlgn="t"/>
                      <a:r>
                        <a:rPr lang="en-US" sz="1200" b="0" i="0" u="none" strike="noStrike">
                          <a:solidFill>
                            <a:srgbClr val="000000"/>
                          </a:solidFill>
                          <a:latin typeface="Comic Sans MS"/>
                        </a:rPr>
                        <a:t>6964</a:t>
                      </a:r>
                    </a:p>
                  </a:txBody>
                  <a:tcPr marL="4817" marR="4817" marT="48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r" rtl="0" fontAlgn="t"/>
                      <a:r>
                        <a:rPr lang="en-US" sz="1200" b="0" i="0" u="none" strike="noStrike">
                          <a:solidFill>
                            <a:srgbClr val="000000"/>
                          </a:solidFill>
                          <a:latin typeface="Comic Sans MS"/>
                        </a:rPr>
                        <a:t>4688</a:t>
                      </a:r>
                    </a:p>
                  </a:txBody>
                  <a:tcPr marL="4817" marR="4817" marT="48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r" rtl="0" fontAlgn="t"/>
                      <a:r>
                        <a:rPr lang="en-US" sz="1200" b="0" i="0" u="none" strike="noStrike">
                          <a:solidFill>
                            <a:srgbClr val="000000"/>
                          </a:solidFill>
                          <a:latin typeface="Comic Sans MS"/>
                        </a:rPr>
                        <a:t>16442</a:t>
                      </a:r>
                    </a:p>
                  </a:txBody>
                  <a:tcPr marL="4817" marR="4817" marT="48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r" rtl="0" fontAlgn="t"/>
                      <a:r>
                        <a:rPr lang="en-US" sz="1200" b="0" i="0" u="none" strike="noStrike">
                          <a:solidFill>
                            <a:srgbClr val="FF0000"/>
                          </a:solidFill>
                          <a:latin typeface="Comic Sans MS"/>
                        </a:rPr>
                        <a:t>6364</a:t>
                      </a:r>
                    </a:p>
                  </a:txBody>
                  <a:tcPr marL="4817" marR="4817" marT="48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r" rtl="0" fontAlgn="t"/>
                      <a:r>
                        <a:rPr lang="en-US" sz="1200" b="0" i="0" u="none" strike="noStrike">
                          <a:solidFill>
                            <a:srgbClr val="000000"/>
                          </a:solidFill>
                          <a:latin typeface="Comic Sans MS"/>
                        </a:rPr>
                        <a:t>15290</a:t>
                      </a:r>
                    </a:p>
                  </a:txBody>
                  <a:tcPr marL="4817" marR="4817" marT="48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r" rtl="0" fontAlgn="t"/>
                      <a:r>
                        <a:rPr lang="en-US" sz="1200" b="0" i="0" u="none" strike="noStrike">
                          <a:solidFill>
                            <a:srgbClr val="000000"/>
                          </a:solidFill>
                          <a:latin typeface="Comic Sans MS"/>
                        </a:rPr>
                        <a:t>21654</a:t>
                      </a:r>
                    </a:p>
                  </a:txBody>
                  <a:tcPr marL="4817" marR="4817" marT="48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r>
              <a:tr h="189955">
                <a:tc>
                  <a:txBody>
                    <a:bodyPr/>
                    <a:lstStyle/>
                    <a:p>
                      <a:pPr algn="r" rtl="0" fontAlgn="t"/>
                      <a:r>
                        <a:rPr lang="en-US" sz="1200" b="0" i="0" u="none" strike="noStrike">
                          <a:solidFill>
                            <a:srgbClr val="FFFFFF"/>
                          </a:solidFill>
                          <a:latin typeface="Comic Sans MS"/>
                        </a:rPr>
                        <a:t>1997</a:t>
                      </a:r>
                    </a:p>
                  </a:txBody>
                  <a:tcPr marL="4817" marR="4817" marT="48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5A11"/>
                    </a:solidFill>
                  </a:tcPr>
                </a:tc>
                <a:tc>
                  <a:txBody>
                    <a:bodyPr/>
                    <a:lstStyle/>
                    <a:p>
                      <a:pPr algn="r" rtl="0" fontAlgn="t"/>
                      <a:r>
                        <a:rPr lang="en-US" sz="1200" b="0" i="0" u="none" strike="noStrike">
                          <a:solidFill>
                            <a:srgbClr val="FF0000"/>
                          </a:solidFill>
                          <a:latin typeface="Comic Sans MS"/>
                        </a:rPr>
                        <a:t>4800</a:t>
                      </a:r>
                    </a:p>
                  </a:txBody>
                  <a:tcPr marL="4817" marR="4817" marT="48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en-US" sz="1200" b="0" i="0" u="none" strike="noStrike">
                          <a:solidFill>
                            <a:srgbClr val="000000"/>
                          </a:solidFill>
                          <a:latin typeface="Comic Sans MS"/>
                        </a:rPr>
                        <a:t>7701</a:t>
                      </a:r>
                    </a:p>
                  </a:txBody>
                  <a:tcPr marL="4817" marR="4817" marT="48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en-US" sz="1200" b="0" i="0" u="none" strike="noStrike">
                          <a:solidFill>
                            <a:srgbClr val="000000"/>
                          </a:solidFill>
                          <a:latin typeface="Comic Sans MS"/>
                        </a:rPr>
                        <a:t>4987</a:t>
                      </a:r>
                    </a:p>
                  </a:txBody>
                  <a:tcPr marL="4817" marR="4817" marT="48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en-US" sz="1200" b="0" i="0" u="none" strike="noStrike">
                          <a:solidFill>
                            <a:srgbClr val="000000"/>
                          </a:solidFill>
                          <a:latin typeface="Comic Sans MS"/>
                        </a:rPr>
                        <a:t>17488</a:t>
                      </a:r>
                    </a:p>
                  </a:txBody>
                  <a:tcPr marL="4817" marR="4817" marT="48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en-US" sz="1200" b="0" i="0" u="none" strike="noStrike">
                          <a:solidFill>
                            <a:srgbClr val="FF0000"/>
                          </a:solidFill>
                          <a:latin typeface="Comic Sans MS"/>
                        </a:rPr>
                        <a:t>6500</a:t>
                      </a:r>
                    </a:p>
                  </a:txBody>
                  <a:tcPr marL="4817" marR="4817" marT="48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en-US" sz="1200" b="0" i="0" u="none" strike="noStrike">
                          <a:solidFill>
                            <a:srgbClr val="000000"/>
                          </a:solidFill>
                          <a:latin typeface="Comic Sans MS"/>
                        </a:rPr>
                        <a:t>10786</a:t>
                      </a:r>
                    </a:p>
                  </a:txBody>
                  <a:tcPr marL="4817" marR="4817" marT="48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en-US" sz="1200" b="0" i="0" u="none" strike="noStrike">
                          <a:solidFill>
                            <a:srgbClr val="000000"/>
                          </a:solidFill>
                          <a:latin typeface="Comic Sans MS"/>
                        </a:rPr>
                        <a:t>17286</a:t>
                      </a:r>
                    </a:p>
                  </a:txBody>
                  <a:tcPr marL="4817" marR="4817" marT="48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9955">
                <a:tc>
                  <a:txBody>
                    <a:bodyPr/>
                    <a:lstStyle/>
                    <a:p>
                      <a:pPr algn="r" rtl="0" fontAlgn="t"/>
                      <a:r>
                        <a:rPr lang="en-US" sz="1200" b="0" i="0" u="none" strike="noStrike">
                          <a:solidFill>
                            <a:srgbClr val="FFFFFF"/>
                          </a:solidFill>
                          <a:latin typeface="Comic Sans MS"/>
                        </a:rPr>
                        <a:t>1998</a:t>
                      </a:r>
                    </a:p>
                  </a:txBody>
                  <a:tcPr marL="4817" marR="4817" marT="48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5A11"/>
                    </a:solidFill>
                  </a:tcPr>
                </a:tc>
                <a:tc>
                  <a:txBody>
                    <a:bodyPr/>
                    <a:lstStyle/>
                    <a:p>
                      <a:pPr algn="r" rtl="0" fontAlgn="t"/>
                      <a:r>
                        <a:rPr lang="en-US" sz="1200" b="0" i="0" u="none" strike="noStrike">
                          <a:solidFill>
                            <a:srgbClr val="FF0000"/>
                          </a:solidFill>
                          <a:latin typeface="Comic Sans MS"/>
                        </a:rPr>
                        <a:t>4757</a:t>
                      </a:r>
                    </a:p>
                  </a:txBody>
                  <a:tcPr marL="4817" marR="4817" marT="48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r" rtl="0" fontAlgn="t"/>
                      <a:r>
                        <a:rPr lang="en-US" sz="1200" b="0" i="0" u="none" strike="noStrike">
                          <a:solidFill>
                            <a:srgbClr val="000000"/>
                          </a:solidFill>
                          <a:latin typeface="Comic Sans MS"/>
                        </a:rPr>
                        <a:t>7081</a:t>
                      </a:r>
                    </a:p>
                  </a:txBody>
                  <a:tcPr marL="4817" marR="4817" marT="48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r" rtl="0" fontAlgn="t"/>
                      <a:r>
                        <a:rPr lang="en-US" sz="1200" b="0" i="0" u="none" strike="noStrike">
                          <a:solidFill>
                            <a:srgbClr val="000000"/>
                          </a:solidFill>
                          <a:latin typeface="Comic Sans MS"/>
                        </a:rPr>
                        <a:t>4300</a:t>
                      </a:r>
                    </a:p>
                  </a:txBody>
                  <a:tcPr marL="4817" marR="4817" marT="48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r" rtl="0" fontAlgn="t"/>
                      <a:r>
                        <a:rPr lang="en-US" sz="1200" b="0" i="0" u="none" strike="noStrike">
                          <a:solidFill>
                            <a:srgbClr val="000000"/>
                          </a:solidFill>
                          <a:latin typeface="Comic Sans MS"/>
                        </a:rPr>
                        <a:t>16138</a:t>
                      </a:r>
                    </a:p>
                  </a:txBody>
                  <a:tcPr marL="4817" marR="4817" marT="48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r" rtl="0" fontAlgn="t"/>
                      <a:r>
                        <a:rPr lang="en-US" sz="1200" b="0" i="0" u="none" strike="noStrike">
                          <a:solidFill>
                            <a:srgbClr val="FF0000"/>
                          </a:solidFill>
                          <a:latin typeface="Comic Sans MS"/>
                        </a:rPr>
                        <a:t>6538</a:t>
                      </a:r>
                    </a:p>
                  </a:txBody>
                  <a:tcPr marL="4817" marR="4817" marT="48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r" rtl="0" fontAlgn="t"/>
                      <a:r>
                        <a:rPr lang="en-US" sz="1200" b="0" i="0" u="none" strike="noStrike">
                          <a:solidFill>
                            <a:srgbClr val="000000"/>
                          </a:solidFill>
                          <a:latin typeface="Comic Sans MS"/>
                        </a:rPr>
                        <a:t>17341</a:t>
                      </a:r>
                    </a:p>
                  </a:txBody>
                  <a:tcPr marL="4817" marR="4817" marT="48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r" rtl="0" fontAlgn="t"/>
                      <a:r>
                        <a:rPr lang="en-US" sz="1200" b="0" i="0" u="none" strike="noStrike">
                          <a:solidFill>
                            <a:srgbClr val="000000"/>
                          </a:solidFill>
                          <a:latin typeface="Comic Sans MS"/>
                        </a:rPr>
                        <a:t>23879</a:t>
                      </a:r>
                    </a:p>
                  </a:txBody>
                  <a:tcPr marL="4817" marR="4817" marT="48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r>
              <a:tr h="189955">
                <a:tc>
                  <a:txBody>
                    <a:bodyPr/>
                    <a:lstStyle/>
                    <a:p>
                      <a:pPr algn="r" rtl="0" fontAlgn="t"/>
                      <a:r>
                        <a:rPr lang="en-US" sz="1200" b="0" i="0" u="none" strike="noStrike">
                          <a:solidFill>
                            <a:srgbClr val="FFFFFF"/>
                          </a:solidFill>
                          <a:latin typeface="Comic Sans MS"/>
                        </a:rPr>
                        <a:t>1999</a:t>
                      </a:r>
                    </a:p>
                  </a:txBody>
                  <a:tcPr marL="4817" marR="4817" marT="48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5A11"/>
                    </a:solidFill>
                  </a:tcPr>
                </a:tc>
                <a:tc>
                  <a:txBody>
                    <a:bodyPr/>
                    <a:lstStyle/>
                    <a:p>
                      <a:pPr algn="r" rtl="0" fontAlgn="t"/>
                      <a:r>
                        <a:rPr lang="en-US" sz="1200" b="0" i="0" u="none" strike="noStrike">
                          <a:solidFill>
                            <a:srgbClr val="FF0000"/>
                          </a:solidFill>
                          <a:latin typeface="Comic Sans MS"/>
                        </a:rPr>
                        <a:t>4621</a:t>
                      </a:r>
                    </a:p>
                  </a:txBody>
                  <a:tcPr marL="4817" marR="4817" marT="48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en-US" sz="1200" b="0" i="0" u="none" strike="noStrike">
                          <a:solidFill>
                            <a:srgbClr val="000000"/>
                          </a:solidFill>
                          <a:latin typeface="Comic Sans MS"/>
                        </a:rPr>
                        <a:t>6888</a:t>
                      </a:r>
                    </a:p>
                  </a:txBody>
                  <a:tcPr marL="4817" marR="4817" marT="48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en-US" sz="1200" b="0" i="0" u="none" strike="noStrike">
                          <a:solidFill>
                            <a:srgbClr val="000000"/>
                          </a:solidFill>
                          <a:latin typeface="Comic Sans MS"/>
                        </a:rPr>
                        <a:t>4356</a:t>
                      </a:r>
                    </a:p>
                  </a:txBody>
                  <a:tcPr marL="4817" marR="4817" marT="48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en-US" sz="1200" b="0" i="0" u="none" strike="noStrike">
                          <a:solidFill>
                            <a:srgbClr val="000000"/>
                          </a:solidFill>
                          <a:latin typeface="Comic Sans MS"/>
                        </a:rPr>
                        <a:t>15865</a:t>
                      </a:r>
                    </a:p>
                  </a:txBody>
                  <a:tcPr marL="4817" marR="4817" marT="48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en-US" sz="1200" b="0" i="0" u="none" strike="noStrike">
                          <a:solidFill>
                            <a:srgbClr val="FF0000"/>
                          </a:solidFill>
                          <a:latin typeface="Comic Sans MS"/>
                        </a:rPr>
                        <a:t>6795</a:t>
                      </a:r>
                    </a:p>
                  </a:txBody>
                  <a:tcPr marL="4817" marR="4817" marT="48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en-US" sz="1200" b="0" i="0" u="none" strike="noStrike">
                          <a:solidFill>
                            <a:srgbClr val="000000"/>
                          </a:solidFill>
                          <a:latin typeface="Comic Sans MS"/>
                        </a:rPr>
                        <a:t>17728</a:t>
                      </a:r>
                    </a:p>
                  </a:txBody>
                  <a:tcPr marL="4817" marR="4817" marT="48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en-US" sz="1200" b="0" i="0" u="none" strike="noStrike">
                          <a:solidFill>
                            <a:srgbClr val="000000"/>
                          </a:solidFill>
                          <a:latin typeface="Comic Sans MS"/>
                        </a:rPr>
                        <a:t>24523</a:t>
                      </a:r>
                    </a:p>
                  </a:txBody>
                  <a:tcPr marL="4817" marR="4817" marT="48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9955">
                <a:tc>
                  <a:txBody>
                    <a:bodyPr/>
                    <a:lstStyle/>
                    <a:p>
                      <a:pPr algn="r" rtl="0" fontAlgn="t"/>
                      <a:r>
                        <a:rPr lang="en-US" sz="1200" b="0" i="0" u="none" strike="noStrike">
                          <a:solidFill>
                            <a:srgbClr val="FFFFFF"/>
                          </a:solidFill>
                          <a:latin typeface="Comic Sans MS"/>
                        </a:rPr>
                        <a:t>2000</a:t>
                      </a:r>
                    </a:p>
                  </a:txBody>
                  <a:tcPr marL="4817" marR="4817" marT="48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5A11"/>
                    </a:solidFill>
                  </a:tcPr>
                </a:tc>
                <a:tc>
                  <a:txBody>
                    <a:bodyPr/>
                    <a:lstStyle/>
                    <a:p>
                      <a:pPr algn="r" rtl="0" fontAlgn="t"/>
                      <a:r>
                        <a:rPr lang="en-US" sz="1200" b="0" i="0" u="none" strike="noStrike">
                          <a:solidFill>
                            <a:srgbClr val="FF0000"/>
                          </a:solidFill>
                          <a:latin typeface="Comic Sans MS"/>
                        </a:rPr>
                        <a:t>5287</a:t>
                      </a:r>
                    </a:p>
                  </a:txBody>
                  <a:tcPr marL="4817" marR="4817" marT="48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r" rtl="0" fontAlgn="t"/>
                      <a:r>
                        <a:rPr lang="en-US" sz="1200" b="0" i="0" u="none" strike="noStrike">
                          <a:solidFill>
                            <a:srgbClr val="000000"/>
                          </a:solidFill>
                          <a:latin typeface="Comic Sans MS"/>
                        </a:rPr>
                        <a:t>6820</a:t>
                      </a:r>
                    </a:p>
                  </a:txBody>
                  <a:tcPr marL="4817" marR="4817" marT="48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r" rtl="0" fontAlgn="t"/>
                      <a:r>
                        <a:rPr lang="en-US" sz="1200" b="0" i="0" u="none" strike="noStrike">
                          <a:solidFill>
                            <a:srgbClr val="000000"/>
                          </a:solidFill>
                          <a:latin typeface="Comic Sans MS"/>
                        </a:rPr>
                        <a:t>4499</a:t>
                      </a:r>
                    </a:p>
                  </a:txBody>
                  <a:tcPr marL="4817" marR="4817" marT="48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r" rtl="0" fontAlgn="t"/>
                      <a:r>
                        <a:rPr lang="en-US" sz="1200" b="0" i="0" u="none" strike="noStrike">
                          <a:solidFill>
                            <a:srgbClr val="000000"/>
                          </a:solidFill>
                          <a:latin typeface="Comic Sans MS"/>
                        </a:rPr>
                        <a:t>16606</a:t>
                      </a:r>
                    </a:p>
                  </a:txBody>
                  <a:tcPr marL="4817" marR="4817" marT="48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r" rtl="0" fontAlgn="t"/>
                      <a:r>
                        <a:rPr lang="en-US" sz="1200" b="0" i="0" u="none" strike="noStrike">
                          <a:solidFill>
                            <a:srgbClr val="FF0000"/>
                          </a:solidFill>
                          <a:latin typeface="Comic Sans MS"/>
                        </a:rPr>
                        <a:t>8473</a:t>
                      </a:r>
                    </a:p>
                  </a:txBody>
                  <a:tcPr marL="4817" marR="4817" marT="48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r" rtl="0" fontAlgn="t"/>
                      <a:r>
                        <a:rPr lang="en-US" sz="1200" b="0" i="0" u="none" strike="noStrike">
                          <a:solidFill>
                            <a:srgbClr val="000000"/>
                          </a:solidFill>
                          <a:latin typeface="Comic Sans MS"/>
                        </a:rPr>
                        <a:t>20677</a:t>
                      </a:r>
                    </a:p>
                  </a:txBody>
                  <a:tcPr marL="4817" marR="4817" marT="48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r" rtl="0" fontAlgn="t"/>
                      <a:r>
                        <a:rPr lang="en-US" sz="1200" b="0" i="0" u="none" strike="noStrike">
                          <a:solidFill>
                            <a:srgbClr val="000000"/>
                          </a:solidFill>
                          <a:latin typeface="Comic Sans MS"/>
                        </a:rPr>
                        <a:t>29150</a:t>
                      </a:r>
                    </a:p>
                  </a:txBody>
                  <a:tcPr marL="4817" marR="4817" marT="48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r>
              <a:tr h="189955">
                <a:tc>
                  <a:txBody>
                    <a:bodyPr/>
                    <a:lstStyle/>
                    <a:p>
                      <a:pPr algn="r" rtl="0" fontAlgn="t"/>
                      <a:r>
                        <a:rPr lang="en-US" sz="1200" b="0" i="0" u="none" strike="noStrike">
                          <a:solidFill>
                            <a:srgbClr val="FFFFFF"/>
                          </a:solidFill>
                          <a:latin typeface="Comic Sans MS"/>
                        </a:rPr>
                        <a:t>2001</a:t>
                      </a:r>
                    </a:p>
                  </a:txBody>
                  <a:tcPr marL="4817" marR="4817" marT="48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5A11"/>
                    </a:solidFill>
                  </a:tcPr>
                </a:tc>
                <a:tc>
                  <a:txBody>
                    <a:bodyPr/>
                    <a:lstStyle/>
                    <a:p>
                      <a:pPr algn="r" rtl="0" fontAlgn="t"/>
                      <a:r>
                        <a:rPr lang="en-US" sz="1200" b="0" i="0" u="none" strike="noStrike">
                          <a:solidFill>
                            <a:srgbClr val="FF0000"/>
                          </a:solidFill>
                          <a:latin typeface="Comic Sans MS"/>
                        </a:rPr>
                        <a:t>6966</a:t>
                      </a:r>
                    </a:p>
                  </a:txBody>
                  <a:tcPr marL="4817" marR="4817" marT="48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en-US" sz="1200" b="0" i="0" u="none" strike="noStrike">
                          <a:solidFill>
                            <a:srgbClr val="000000"/>
                          </a:solidFill>
                          <a:latin typeface="Comic Sans MS"/>
                        </a:rPr>
                        <a:t>8185</a:t>
                      </a:r>
                    </a:p>
                  </a:txBody>
                  <a:tcPr marL="4817" marR="4817" marT="48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en-US" sz="1200" b="0" i="0" u="none" strike="noStrike">
                          <a:solidFill>
                            <a:srgbClr val="000000"/>
                          </a:solidFill>
                          <a:latin typeface="Comic Sans MS"/>
                        </a:rPr>
                        <a:t>5379</a:t>
                      </a:r>
                    </a:p>
                  </a:txBody>
                  <a:tcPr marL="4817" marR="4817" marT="48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en-US" sz="1200" b="0" i="0" u="none" strike="noStrike">
                          <a:solidFill>
                            <a:srgbClr val="000000"/>
                          </a:solidFill>
                          <a:latin typeface="Comic Sans MS"/>
                        </a:rPr>
                        <a:t>20530</a:t>
                      </a:r>
                    </a:p>
                  </a:txBody>
                  <a:tcPr marL="4817" marR="4817" marT="48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en-US" sz="1200" b="0" i="0" u="none" strike="noStrike">
                          <a:solidFill>
                            <a:srgbClr val="FF0000"/>
                          </a:solidFill>
                          <a:latin typeface="Comic Sans MS"/>
                        </a:rPr>
                        <a:t>9946</a:t>
                      </a:r>
                    </a:p>
                  </a:txBody>
                  <a:tcPr marL="4817" marR="4817" marT="48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en-US" sz="1200" b="0" i="0" u="none" strike="noStrike">
                          <a:solidFill>
                            <a:srgbClr val="000000"/>
                          </a:solidFill>
                          <a:latin typeface="Comic Sans MS"/>
                        </a:rPr>
                        <a:t>23249</a:t>
                      </a:r>
                    </a:p>
                  </a:txBody>
                  <a:tcPr marL="4817" marR="4817" marT="48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en-US" sz="1200" b="0" i="0" u="none" strike="noStrike">
                          <a:solidFill>
                            <a:srgbClr val="000000"/>
                          </a:solidFill>
                          <a:latin typeface="Comic Sans MS"/>
                        </a:rPr>
                        <a:t>33195</a:t>
                      </a:r>
                    </a:p>
                  </a:txBody>
                  <a:tcPr marL="4817" marR="4817" marT="48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9955">
                <a:tc>
                  <a:txBody>
                    <a:bodyPr/>
                    <a:lstStyle/>
                    <a:p>
                      <a:pPr algn="r" rtl="0" fontAlgn="t"/>
                      <a:r>
                        <a:rPr lang="en-US" sz="1200" b="0" i="0" u="none" strike="noStrike">
                          <a:solidFill>
                            <a:srgbClr val="FFFFFF"/>
                          </a:solidFill>
                          <a:latin typeface="Comic Sans MS"/>
                        </a:rPr>
                        <a:t>2002</a:t>
                      </a:r>
                    </a:p>
                  </a:txBody>
                  <a:tcPr marL="4817" marR="4817" marT="48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5A11"/>
                    </a:solidFill>
                  </a:tcPr>
                </a:tc>
                <a:tc>
                  <a:txBody>
                    <a:bodyPr/>
                    <a:lstStyle/>
                    <a:p>
                      <a:pPr algn="r" rtl="0" fontAlgn="t"/>
                      <a:r>
                        <a:rPr lang="en-US" sz="1200" b="0" i="0" u="none" strike="noStrike">
                          <a:solidFill>
                            <a:srgbClr val="FF0000"/>
                          </a:solidFill>
                          <a:latin typeface="Comic Sans MS"/>
                        </a:rPr>
                        <a:t>4029</a:t>
                      </a:r>
                    </a:p>
                  </a:txBody>
                  <a:tcPr marL="4817" marR="4817" marT="48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r" rtl="0" fontAlgn="t"/>
                      <a:r>
                        <a:rPr lang="en-US" sz="1200" b="0" i="0" u="none" strike="noStrike">
                          <a:solidFill>
                            <a:srgbClr val="000000"/>
                          </a:solidFill>
                          <a:latin typeface="Comic Sans MS"/>
                        </a:rPr>
                        <a:t>7190</a:t>
                      </a:r>
                    </a:p>
                  </a:txBody>
                  <a:tcPr marL="4817" marR="4817" marT="48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r" rtl="0" fontAlgn="t"/>
                      <a:r>
                        <a:rPr lang="en-US" sz="1200" b="0" i="0" u="none" strike="noStrike">
                          <a:solidFill>
                            <a:srgbClr val="000000"/>
                          </a:solidFill>
                          <a:latin typeface="Comic Sans MS"/>
                        </a:rPr>
                        <a:t>3325</a:t>
                      </a:r>
                    </a:p>
                  </a:txBody>
                  <a:tcPr marL="4817" marR="4817" marT="48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r" rtl="0" fontAlgn="t"/>
                      <a:r>
                        <a:rPr lang="en-US" sz="1200" b="0" i="0" u="none" strike="noStrike">
                          <a:solidFill>
                            <a:srgbClr val="000000"/>
                          </a:solidFill>
                          <a:latin typeface="Comic Sans MS"/>
                        </a:rPr>
                        <a:t>14544</a:t>
                      </a:r>
                    </a:p>
                  </a:txBody>
                  <a:tcPr marL="4817" marR="4817" marT="48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r" rtl="0" fontAlgn="t"/>
                      <a:r>
                        <a:rPr lang="en-US" sz="1200" b="0" i="0" u="none" strike="noStrike">
                          <a:solidFill>
                            <a:srgbClr val="FF0000"/>
                          </a:solidFill>
                          <a:latin typeface="Comic Sans MS"/>
                        </a:rPr>
                        <a:t>7407</a:t>
                      </a:r>
                    </a:p>
                  </a:txBody>
                  <a:tcPr marL="4817" marR="4817" marT="48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r" rtl="0" fontAlgn="t"/>
                      <a:r>
                        <a:rPr lang="en-US" sz="1200" b="0" i="0" u="none" strike="noStrike">
                          <a:solidFill>
                            <a:srgbClr val="000000"/>
                          </a:solidFill>
                          <a:latin typeface="Comic Sans MS"/>
                        </a:rPr>
                        <a:t>22112</a:t>
                      </a:r>
                    </a:p>
                  </a:txBody>
                  <a:tcPr marL="4817" marR="4817" marT="48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r" rtl="0" fontAlgn="t"/>
                      <a:r>
                        <a:rPr lang="en-US" sz="1200" b="0" i="0" u="none" strike="noStrike">
                          <a:solidFill>
                            <a:srgbClr val="000000"/>
                          </a:solidFill>
                          <a:latin typeface="Comic Sans MS"/>
                        </a:rPr>
                        <a:t>29519</a:t>
                      </a:r>
                    </a:p>
                  </a:txBody>
                  <a:tcPr marL="4817" marR="4817" marT="48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r>
              <a:tr h="189955">
                <a:tc>
                  <a:txBody>
                    <a:bodyPr/>
                    <a:lstStyle/>
                    <a:p>
                      <a:pPr algn="r" rtl="0" fontAlgn="t"/>
                      <a:r>
                        <a:rPr lang="en-US" sz="1200" b="0" i="0" u="none" strike="noStrike">
                          <a:solidFill>
                            <a:srgbClr val="FFFFFF"/>
                          </a:solidFill>
                          <a:latin typeface="Comic Sans MS"/>
                        </a:rPr>
                        <a:t>2003</a:t>
                      </a:r>
                    </a:p>
                  </a:txBody>
                  <a:tcPr marL="4817" marR="4817" marT="48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5A11"/>
                    </a:solidFill>
                  </a:tcPr>
                </a:tc>
                <a:tc>
                  <a:txBody>
                    <a:bodyPr/>
                    <a:lstStyle/>
                    <a:p>
                      <a:pPr algn="r" rtl="0" fontAlgn="t"/>
                      <a:r>
                        <a:rPr lang="en-US" sz="1200" b="0" i="0" u="none" strike="noStrike">
                          <a:solidFill>
                            <a:srgbClr val="FF0000"/>
                          </a:solidFill>
                          <a:latin typeface="Comic Sans MS"/>
                        </a:rPr>
                        <a:t>3910</a:t>
                      </a:r>
                    </a:p>
                  </a:txBody>
                  <a:tcPr marL="4817" marR="4817" marT="48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en-US" sz="1200" b="0" i="0" u="none" strike="noStrike">
                          <a:solidFill>
                            <a:srgbClr val="000000"/>
                          </a:solidFill>
                          <a:latin typeface="Comic Sans MS"/>
                        </a:rPr>
                        <a:t>7882</a:t>
                      </a:r>
                    </a:p>
                  </a:txBody>
                  <a:tcPr marL="4817" marR="4817" marT="48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en-US" sz="1200" b="0" i="0" u="none" strike="noStrike">
                          <a:solidFill>
                            <a:srgbClr val="000000"/>
                          </a:solidFill>
                          <a:latin typeface="Comic Sans MS"/>
                        </a:rPr>
                        <a:t>2572</a:t>
                      </a:r>
                    </a:p>
                  </a:txBody>
                  <a:tcPr marL="4817" marR="4817" marT="48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en-US" sz="1200" b="0" i="0" u="none" strike="noStrike">
                          <a:solidFill>
                            <a:srgbClr val="000000"/>
                          </a:solidFill>
                          <a:latin typeface="Comic Sans MS"/>
                        </a:rPr>
                        <a:t>14364</a:t>
                      </a:r>
                    </a:p>
                  </a:txBody>
                  <a:tcPr marL="4817" marR="4817" marT="48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en-US" sz="1200" b="0" i="0" u="none" strike="noStrike">
                          <a:solidFill>
                            <a:srgbClr val="FF0000"/>
                          </a:solidFill>
                          <a:latin typeface="Comic Sans MS"/>
                        </a:rPr>
                        <a:t>6452</a:t>
                      </a:r>
                    </a:p>
                  </a:txBody>
                  <a:tcPr marL="4817" marR="4817" marT="48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en-US" sz="1200" b="0" i="0" u="none" strike="noStrike">
                          <a:solidFill>
                            <a:srgbClr val="000000"/>
                          </a:solidFill>
                          <a:latin typeface="Comic Sans MS"/>
                        </a:rPr>
                        <a:t>18116</a:t>
                      </a:r>
                    </a:p>
                  </a:txBody>
                  <a:tcPr marL="4817" marR="4817" marT="48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en-US" sz="1200" b="0" i="0" u="none" strike="noStrike">
                          <a:solidFill>
                            <a:srgbClr val="000000"/>
                          </a:solidFill>
                          <a:latin typeface="Comic Sans MS"/>
                        </a:rPr>
                        <a:t>24568</a:t>
                      </a:r>
                    </a:p>
                  </a:txBody>
                  <a:tcPr marL="4817" marR="4817" marT="48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9955">
                <a:tc>
                  <a:txBody>
                    <a:bodyPr/>
                    <a:lstStyle/>
                    <a:p>
                      <a:pPr algn="r" rtl="0" fontAlgn="t"/>
                      <a:r>
                        <a:rPr lang="en-US" sz="1200" b="0" i="0" u="none" strike="noStrike">
                          <a:solidFill>
                            <a:srgbClr val="FFFFFF"/>
                          </a:solidFill>
                          <a:latin typeface="Comic Sans MS"/>
                        </a:rPr>
                        <a:t>2004</a:t>
                      </a:r>
                    </a:p>
                  </a:txBody>
                  <a:tcPr marL="4817" marR="4817" marT="48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5A11"/>
                    </a:solidFill>
                  </a:tcPr>
                </a:tc>
                <a:tc>
                  <a:txBody>
                    <a:bodyPr/>
                    <a:lstStyle/>
                    <a:p>
                      <a:pPr algn="r" rtl="0" fontAlgn="t"/>
                      <a:r>
                        <a:rPr lang="en-US" sz="1200" b="0" i="0" u="none" strike="noStrike">
                          <a:solidFill>
                            <a:srgbClr val="FF0000"/>
                          </a:solidFill>
                          <a:latin typeface="Comic Sans MS"/>
                        </a:rPr>
                        <a:t>3275</a:t>
                      </a:r>
                    </a:p>
                  </a:txBody>
                  <a:tcPr marL="4817" marR="4817" marT="48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r" rtl="0" fontAlgn="t"/>
                      <a:r>
                        <a:rPr lang="en-US" sz="1200" b="0" i="0" u="none" strike="noStrike">
                          <a:solidFill>
                            <a:srgbClr val="000000"/>
                          </a:solidFill>
                          <a:latin typeface="Comic Sans MS"/>
                        </a:rPr>
                        <a:t>6948</a:t>
                      </a:r>
                    </a:p>
                  </a:txBody>
                  <a:tcPr marL="4817" marR="4817" marT="48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r" rtl="0" fontAlgn="t"/>
                      <a:r>
                        <a:rPr lang="en-US" sz="1200" b="0" i="0" u="none" strike="noStrike">
                          <a:solidFill>
                            <a:srgbClr val="000000"/>
                          </a:solidFill>
                          <a:latin typeface="Comic Sans MS"/>
                        </a:rPr>
                        <a:t>4051</a:t>
                      </a:r>
                    </a:p>
                  </a:txBody>
                  <a:tcPr marL="4817" marR="4817" marT="48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r" rtl="0" fontAlgn="t"/>
                      <a:r>
                        <a:rPr lang="en-US" sz="1200" b="0" i="0" u="none" strike="noStrike">
                          <a:solidFill>
                            <a:srgbClr val="000000"/>
                          </a:solidFill>
                          <a:latin typeface="Comic Sans MS"/>
                        </a:rPr>
                        <a:t>14274</a:t>
                      </a:r>
                    </a:p>
                  </a:txBody>
                  <a:tcPr marL="4817" marR="4817" marT="48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r" rtl="0" fontAlgn="t"/>
                      <a:r>
                        <a:rPr lang="en-US" sz="1200" b="0" i="0" u="none" strike="noStrike">
                          <a:solidFill>
                            <a:srgbClr val="FF0000"/>
                          </a:solidFill>
                          <a:latin typeface="Comic Sans MS"/>
                        </a:rPr>
                        <a:t>5351</a:t>
                      </a:r>
                    </a:p>
                  </a:txBody>
                  <a:tcPr marL="4817" marR="4817" marT="48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r" rtl="0" fontAlgn="t"/>
                      <a:r>
                        <a:rPr lang="en-US" sz="1200" b="0" i="0" u="none" strike="noStrike">
                          <a:solidFill>
                            <a:srgbClr val="000000"/>
                          </a:solidFill>
                          <a:latin typeface="Comic Sans MS"/>
                        </a:rPr>
                        <a:t>16897</a:t>
                      </a:r>
                    </a:p>
                  </a:txBody>
                  <a:tcPr marL="4817" marR="4817" marT="48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r" rtl="0" fontAlgn="t"/>
                      <a:r>
                        <a:rPr lang="en-US" sz="1200" b="0" i="0" u="none" strike="noStrike">
                          <a:solidFill>
                            <a:srgbClr val="000000"/>
                          </a:solidFill>
                          <a:latin typeface="Comic Sans MS"/>
                        </a:rPr>
                        <a:t>22248</a:t>
                      </a:r>
                    </a:p>
                  </a:txBody>
                  <a:tcPr marL="4817" marR="4817" marT="48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r>
              <a:tr h="189955">
                <a:tc>
                  <a:txBody>
                    <a:bodyPr/>
                    <a:lstStyle/>
                    <a:p>
                      <a:pPr algn="r" rtl="0" fontAlgn="t"/>
                      <a:r>
                        <a:rPr lang="en-US" sz="1200" b="0" i="0" u="none" strike="noStrike">
                          <a:solidFill>
                            <a:srgbClr val="FFFFFF"/>
                          </a:solidFill>
                          <a:latin typeface="Comic Sans MS"/>
                        </a:rPr>
                        <a:t>2005</a:t>
                      </a:r>
                    </a:p>
                  </a:txBody>
                  <a:tcPr marL="4817" marR="4817" marT="48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5A11"/>
                    </a:solidFill>
                  </a:tcPr>
                </a:tc>
                <a:tc>
                  <a:txBody>
                    <a:bodyPr/>
                    <a:lstStyle/>
                    <a:p>
                      <a:pPr algn="r" rtl="0" fontAlgn="t"/>
                      <a:r>
                        <a:rPr lang="en-US" sz="1200" b="0" i="0" u="none" strike="noStrike">
                          <a:solidFill>
                            <a:srgbClr val="FF0000"/>
                          </a:solidFill>
                          <a:latin typeface="Comic Sans MS"/>
                        </a:rPr>
                        <a:t>2299</a:t>
                      </a:r>
                    </a:p>
                  </a:txBody>
                  <a:tcPr marL="4817" marR="4817" marT="48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en-US" sz="1200" b="0" i="0" u="none" strike="noStrike">
                          <a:solidFill>
                            <a:srgbClr val="000000"/>
                          </a:solidFill>
                          <a:latin typeface="Comic Sans MS"/>
                        </a:rPr>
                        <a:t>4143</a:t>
                      </a:r>
                    </a:p>
                  </a:txBody>
                  <a:tcPr marL="4817" marR="4817" marT="48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en-US" sz="1200" b="0" i="0" u="none" strike="noStrike">
                          <a:solidFill>
                            <a:srgbClr val="000000"/>
                          </a:solidFill>
                          <a:latin typeface="Comic Sans MS"/>
                        </a:rPr>
                        <a:t>2620</a:t>
                      </a:r>
                    </a:p>
                  </a:txBody>
                  <a:tcPr marL="4817" marR="4817" marT="48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en-US" sz="1200" b="0" i="0" u="none" strike="noStrike">
                          <a:solidFill>
                            <a:srgbClr val="000000"/>
                          </a:solidFill>
                          <a:latin typeface="Comic Sans MS"/>
                        </a:rPr>
                        <a:t>9062</a:t>
                      </a:r>
                    </a:p>
                  </a:txBody>
                  <a:tcPr marL="4817" marR="4817" marT="48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en-US" sz="1200" b="0" i="0" u="none" strike="noStrike">
                          <a:solidFill>
                            <a:srgbClr val="FF0000"/>
                          </a:solidFill>
                          <a:latin typeface="Comic Sans MS"/>
                        </a:rPr>
                        <a:t>4519</a:t>
                      </a:r>
                    </a:p>
                  </a:txBody>
                  <a:tcPr marL="4817" marR="4817" marT="48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en-US" sz="1200" b="0" i="0" u="none" strike="noStrike">
                          <a:solidFill>
                            <a:srgbClr val="000000"/>
                          </a:solidFill>
                          <a:latin typeface="Comic Sans MS"/>
                        </a:rPr>
                        <a:t>15779</a:t>
                      </a:r>
                    </a:p>
                  </a:txBody>
                  <a:tcPr marL="4817" marR="4817" marT="48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en-US" sz="1200" b="0" i="0" u="none" strike="noStrike">
                          <a:solidFill>
                            <a:srgbClr val="000000"/>
                          </a:solidFill>
                          <a:latin typeface="Comic Sans MS"/>
                        </a:rPr>
                        <a:t>20298</a:t>
                      </a:r>
                    </a:p>
                  </a:txBody>
                  <a:tcPr marL="4817" marR="4817" marT="48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9955">
                <a:tc>
                  <a:txBody>
                    <a:bodyPr/>
                    <a:lstStyle/>
                    <a:p>
                      <a:pPr algn="r" rtl="0" fontAlgn="t"/>
                      <a:r>
                        <a:rPr lang="en-US" sz="1200" b="0" i="0" u="none" strike="noStrike">
                          <a:solidFill>
                            <a:srgbClr val="FFFFFF"/>
                          </a:solidFill>
                          <a:latin typeface="Comic Sans MS"/>
                        </a:rPr>
                        <a:t>2006</a:t>
                      </a:r>
                    </a:p>
                  </a:txBody>
                  <a:tcPr marL="4817" marR="4817" marT="48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5A11"/>
                    </a:solidFill>
                  </a:tcPr>
                </a:tc>
                <a:tc>
                  <a:txBody>
                    <a:bodyPr/>
                    <a:lstStyle/>
                    <a:p>
                      <a:pPr algn="r" rtl="0" fontAlgn="t"/>
                      <a:r>
                        <a:rPr lang="en-US" sz="1200" b="0" i="0" u="none" strike="noStrike">
                          <a:solidFill>
                            <a:srgbClr val="FF0000"/>
                          </a:solidFill>
                          <a:latin typeface="Comic Sans MS"/>
                        </a:rPr>
                        <a:t>2600</a:t>
                      </a:r>
                    </a:p>
                  </a:txBody>
                  <a:tcPr marL="4817" marR="4817" marT="48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3F3"/>
                    </a:solidFill>
                  </a:tcPr>
                </a:tc>
                <a:tc>
                  <a:txBody>
                    <a:bodyPr/>
                    <a:lstStyle/>
                    <a:p>
                      <a:pPr algn="r" rtl="0" fontAlgn="t"/>
                      <a:r>
                        <a:rPr lang="en-US" sz="1200" b="0" i="0" u="none" strike="noStrike">
                          <a:solidFill>
                            <a:srgbClr val="000000"/>
                          </a:solidFill>
                          <a:latin typeface="Comic Sans MS"/>
                        </a:rPr>
                        <a:t>5550</a:t>
                      </a:r>
                    </a:p>
                  </a:txBody>
                  <a:tcPr marL="4817" marR="4817" marT="48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3F3"/>
                    </a:solidFill>
                  </a:tcPr>
                </a:tc>
                <a:tc>
                  <a:txBody>
                    <a:bodyPr/>
                    <a:lstStyle/>
                    <a:p>
                      <a:pPr algn="r" rtl="0" fontAlgn="t"/>
                      <a:r>
                        <a:rPr lang="en-US" sz="1200" b="0" i="0" u="none" strike="noStrike">
                          <a:solidFill>
                            <a:srgbClr val="000000"/>
                          </a:solidFill>
                          <a:latin typeface="Comic Sans MS"/>
                        </a:rPr>
                        <a:t>964</a:t>
                      </a:r>
                    </a:p>
                  </a:txBody>
                  <a:tcPr marL="4817" marR="4817" marT="48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3F3"/>
                    </a:solidFill>
                  </a:tcPr>
                </a:tc>
                <a:tc>
                  <a:txBody>
                    <a:bodyPr/>
                    <a:lstStyle/>
                    <a:p>
                      <a:pPr algn="r" rtl="0" fontAlgn="t"/>
                      <a:r>
                        <a:rPr lang="en-US" sz="1200" b="0" i="0" u="none" strike="noStrike">
                          <a:solidFill>
                            <a:srgbClr val="000000"/>
                          </a:solidFill>
                          <a:latin typeface="Comic Sans MS"/>
                        </a:rPr>
                        <a:t>9114</a:t>
                      </a:r>
                    </a:p>
                  </a:txBody>
                  <a:tcPr marL="4817" marR="4817" marT="48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3F3"/>
                    </a:solidFill>
                  </a:tcPr>
                </a:tc>
                <a:tc>
                  <a:txBody>
                    <a:bodyPr/>
                    <a:lstStyle/>
                    <a:p>
                      <a:pPr algn="r" rtl="0" fontAlgn="t"/>
                      <a:r>
                        <a:rPr lang="en-US" sz="1200" b="0" i="0" u="none" strike="noStrike">
                          <a:solidFill>
                            <a:srgbClr val="FF0000"/>
                          </a:solidFill>
                          <a:latin typeface="Comic Sans MS"/>
                        </a:rPr>
                        <a:t>4944</a:t>
                      </a:r>
                    </a:p>
                  </a:txBody>
                  <a:tcPr marL="4817" marR="4817" marT="48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3F3"/>
                    </a:solidFill>
                  </a:tcPr>
                </a:tc>
                <a:tc>
                  <a:txBody>
                    <a:bodyPr/>
                    <a:lstStyle/>
                    <a:p>
                      <a:pPr algn="r" rtl="0" fontAlgn="t"/>
                      <a:r>
                        <a:rPr lang="en-US" sz="1200" b="0" i="0" u="none" strike="noStrike">
                          <a:solidFill>
                            <a:srgbClr val="000000"/>
                          </a:solidFill>
                          <a:latin typeface="Comic Sans MS"/>
                        </a:rPr>
                        <a:t>17390</a:t>
                      </a:r>
                    </a:p>
                  </a:txBody>
                  <a:tcPr marL="4817" marR="4817" marT="48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3F3"/>
                    </a:solidFill>
                  </a:tcPr>
                </a:tc>
                <a:tc>
                  <a:txBody>
                    <a:bodyPr/>
                    <a:lstStyle/>
                    <a:p>
                      <a:pPr algn="r" rtl="0" fontAlgn="t"/>
                      <a:r>
                        <a:rPr lang="en-US" sz="1200" b="0" i="0" u="none" strike="noStrike">
                          <a:solidFill>
                            <a:srgbClr val="000000"/>
                          </a:solidFill>
                          <a:latin typeface="Comic Sans MS"/>
                        </a:rPr>
                        <a:t>22334</a:t>
                      </a:r>
                    </a:p>
                  </a:txBody>
                  <a:tcPr marL="4817" marR="4817" marT="48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3F3"/>
                    </a:solidFill>
                  </a:tcPr>
                </a:tc>
              </a:tr>
              <a:tr h="189955">
                <a:tc>
                  <a:txBody>
                    <a:bodyPr/>
                    <a:lstStyle/>
                    <a:p>
                      <a:pPr algn="r" rtl="0" fontAlgn="t"/>
                      <a:r>
                        <a:rPr lang="en-US" sz="1200" b="0" i="0" u="none" strike="noStrike">
                          <a:solidFill>
                            <a:srgbClr val="FFFFFF"/>
                          </a:solidFill>
                          <a:latin typeface="Comic Sans MS"/>
                        </a:rPr>
                        <a:t>2007</a:t>
                      </a:r>
                    </a:p>
                  </a:txBody>
                  <a:tcPr marL="4817" marR="4817" marT="48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5A11"/>
                    </a:solidFill>
                  </a:tcPr>
                </a:tc>
                <a:tc>
                  <a:txBody>
                    <a:bodyPr/>
                    <a:lstStyle/>
                    <a:p>
                      <a:pPr algn="r" rtl="0" fontAlgn="t"/>
                      <a:r>
                        <a:rPr lang="en-US" sz="1200" b="0" i="0" u="none" strike="noStrike">
                          <a:solidFill>
                            <a:srgbClr val="FF0000"/>
                          </a:solidFill>
                          <a:latin typeface="Comic Sans MS"/>
                        </a:rPr>
                        <a:t>2162</a:t>
                      </a:r>
                    </a:p>
                  </a:txBody>
                  <a:tcPr marL="4817" marR="4817" marT="48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3F3"/>
                    </a:solidFill>
                  </a:tcPr>
                </a:tc>
                <a:tc>
                  <a:txBody>
                    <a:bodyPr/>
                    <a:lstStyle/>
                    <a:p>
                      <a:pPr algn="r" rtl="0" fontAlgn="t"/>
                      <a:r>
                        <a:rPr lang="en-US" sz="1200" b="0" i="0" u="none" strike="noStrike">
                          <a:solidFill>
                            <a:srgbClr val="000000"/>
                          </a:solidFill>
                          <a:latin typeface="Comic Sans MS"/>
                        </a:rPr>
                        <a:t>4812</a:t>
                      </a:r>
                    </a:p>
                  </a:txBody>
                  <a:tcPr marL="4817" marR="4817" marT="48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3F3"/>
                    </a:solidFill>
                  </a:tcPr>
                </a:tc>
                <a:tc>
                  <a:txBody>
                    <a:bodyPr/>
                    <a:lstStyle/>
                    <a:p>
                      <a:pPr algn="r" rtl="0" fontAlgn="t"/>
                      <a:r>
                        <a:rPr lang="en-US" sz="1200" b="0" i="0" u="none" strike="noStrike">
                          <a:solidFill>
                            <a:srgbClr val="000000"/>
                          </a:solidFill>
                          <a:latin typeface="Comic Sans MS"/>
                        </a:rPr>
                        <a:t>1503</a:t>
                      </a:r>
                    </a:p>
                  </a:txBody>
                  <a:tcPr marL="4817" marR="4817" marT="48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3F3"/>
                    </a:solidFill>
                  </a:tcPr>
                </a:tc>
                <a:tc>
                  <a:txBody>
                    <a:bodyPr/>
                    <a:lstStyle/>
                    <a:p>
                      <a:pPr algn="r" rtl="0" fontAlgn="t"/>
                      <a:r>
                        <a:rPr lang="en-US" sz="1200" b="0" i="0" u="none" strike="noStrike">
                          <a:solidFill>
                            <a:srgbClr val="000000"/>
                          </a:solidFill>
                          <a:latin typeface="Comic Sans MS"/>
                        </a:rPr>
                        <a:t>8477</a:t>
                      </a:r>
                    </a:p>
                  </a:txBody>
                  <a:tcPr marL="4817" marR="4817" marT="48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3F3"/>
                    </a:solidFill>
                  </a:tcPr>
                </a:tc>
                <a:tc>
                  <a:txBody>
                    <a:bodyPr/>
                    <a:lstStyle/>
                    <a:p>
                      <a:pPr algn="r" rtl="0" fontAlgn="t"/>
                      <a:r>
                        <a:rPr lang="en-US" sz="1200" b="0" i="0" u="none" strike="noStrike">
                          <a:solidFill>
                            <a:srgbClr val="FF0000"/>
                          </a:solidFill>
                          <a:latin typeface="Comic Sans MS"/>
                        </a:rPr>
                        <a:t>4673</a:t>
                      </a:r>
                    </a:p>
                  </a:txBody>
                  <a:tcPr marL="4817" marR="4817" marT="48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3F3"/>
                    </a:solidFill>
                  </a:tcPr>
                </a:tc>
                <a:tc>
                  <a:txBody>
                    <a:bodyPr/>
                    <a:lstStyle/>
                    <a:p>
                      <a:pPr algn="r" rtl="0" fontAlgn="t"/>
                      <a:r>
                        <a:rPr lang="en-US" sz="1200" b="0" i="0" u="none" strike="noStrike">
                          <a:solidFill>
                            <a:srgbClr val="000000"/>
                          </a:solidFill>
                          <a:latin typeface="Comic Sans MS"/>
                        </a:rPr>
                        <a:t>17794</a:t>
                      </a:r>
                    </a:p>
                  </a:txBody>
                  <a:tcPr marL="4817" marR="4817" marT="48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3F3"/>
                    </a:solidFill>
                  </a:tcPr>
                </a:tc>
                <a:tc>
                  <a:txBody>
                    <a:bodyPr/>
                    <a:lstStyle/>
                    <a:p>
                      <a:pPr algn="r" rtl="0" fontAlgn="t"/>
                      <a:r>
                        <a:rPr lang="en-US" sz="1200" b="0" i="0" u="none" strike="noStrike">
                          <a:solidFill>
                            <a:srgbClr val="000000"/>
                          </a:solidFill>
                          <a:latin typeface="Comic Sans MS"/>
                        </a:rPr>
                        <a:t>22467</a:t>
                      </a:r>
                    </a:p>
                  </a:txBody>
                  <a:tcPr marL="4817" marR="4817" marT="48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3F3"/>
                    </a:solidFill>
                  </a:tcPr>
                </a:tc>
              </a:tr>
              <a:tr h="189955">
                <a:tc>
                  <a:txBody>
                    <a:bodyPr/>
                    <a:lstStyle/>
                    <a:p>
                      <a:pPr algn="r" rtl="0" fontAlgn="t"/>
                      <a:r>
                        <a:rPr lang="en-US" sz="1200" b="0" i="0" u="none" strike="noStrike">
                          <a:solidFill>
                            <a:srgbClr val="FFFFFF"/>
                          </a:solidFill>
                          <a:latin typeface="Comic Sans MS"/>
                        </a:rPr>
                        <a:t>2008</a:t>
                      </a:r>
                    </a:p>
                  </a:txBody>
                  <a:tcPr marL="4817" marR="4817" marT="48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5A11"/>
                    </a:solidFill>
                  </a:tcPr>
                </a:tc>
                <a:tc>
                  <a:txBody>
                    <a:bodyPr/>
                    <a:lstStyle/>
                    <a:p>
                      <a:pPr algn="r" rtl="0" fontAlgn="t"/>
                      <a:r>
                        <a:rPr lang="en-US" sz="1200" b="0" i="0" u="none" strike="noStrike">
                          <a:solidFill>
                            <a:srgbClr val="FF0000"/>
                          </a:solidFill>
                          <a:latin typeface="Comic Sans MS"/>
                        </a:rPr>
                        <a:t>3024</a:t>
                      </a:r>
                    </a:p>
                  </a:txBody>
                  <a:tcPr marL="4817" marR="4817" marT="48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3F3"/>
                    </a:solidFill>
                  </a:tcPr>
                </a:tc>
                <a:tc>
                  <a:txBody>
                    <a:bodyPr/>
                    <a:lstStyle/>
                    <a:p>
                      <a:pPr algn="r" rtl="0" fontAlgn="t"/>
                      <a:r>
                        <a:rPr lang="en-US" sz="1200" b="0" i="0" u="none" strike="noStrike">
                          <a:solidFill>
                            <a:srgbClr val="000000"/>
                          </a:solidFill>
                          <a:latin typeface="Comic Sans MS"/>
                        </a:rPr>
                        <a:t>5671</a:t>
                      </a:r>
                    </a:p>
                  </a:txBody>
                  <a:tcPr marL="4817" marR="4817" marT="48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3F3"/>
                    </a:solidFill>
                  </a:tcPr>
                </a:tc>
                <a:tc>
                  <a:txBody>
                    <a:bodyPr/>
                    <a:lstStyle/>
                    <a:p>
                      <a:pPr algn="r" rtl="0" fontAlgn="t"/>
                      <a:r>
                        <a:rPr lang="en-US" sz="1200" b="0" i="0" u="none" strike="noStrike">
                          <a:solidFill>
                            <a:srgbClr val="000000"/>
                          </a:solidFill>
                          <a:latin typeface="Comic Sans MS"/>
                        </a:rPr>
                        <a:t>2646</a:t>
                      </a:r>
                    </a:p>
                  </a:txBody>
                  <a:tcPr marL="4817" marR="4817" marT="48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3F3"/>
                    </a:solidFill>
                  </a:tcPr>
                </a:tc>
                <a:tc>
                  <a:txBody>
                    <a:bodyPr/>
                    <a:lstStyle/>
                    <a:p>
                      <a:pPr algn="r" rtl="0" fontAlgn="t"/>
                      <a:r>
                        <a:rPr lang="en-US" sz="1200" b="0" i="0" u="none" strike="noStrike">
                          <a:solidFill>
                            <a:srgbClr val="000000"/>
                          </a:solidFill>
                          <a:latin typeface="Comic Sans MS"/>
                        </a:rPr>
                        <a:t>11341</a:t>
                      </a:r>
                    </a:p>
                  </a:txBody>
                  <a:tcPr marL="4817" marR="4817" marT="48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3F3"/>
                    </a:solidFill>
                  </a:tcPr>
                </a:tc>
                <a:tc>
                  <a:txBody>
                    <a:bodyPr/>
                    <a:lstStyle/>
                    <a:p>
                      <a:pPr algn="r" rtl="0" fontAlgn="t"/>
                      <a:r>
                        <a:rPr lang="en-US" sz="1200" b="0" i="0" u="none" strike="noStrike">
                          <a:solidFill>
                            <a:srgbClr val="FF0000"/>
                          </a:solidFill>
                          <a:latin typeface="Comic Sans MS"/>
                        </a:rPr>
                        <a:t>6661</a:t>
                      </a:r>
                    </a:p>
                  </a:txBody>
                  <a:tcPr marL="4817" marR="4817" marT="48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3F3"/>
                    </a:solidFill>
                  </a:tcPr>
                </a:tc>
                <a:tc>
                  <a:txBody>
                    <a:bodyPr/>
                    <a:lstStyle/>
                    <a:p>
                      <a:pPr algn="r" rtl="0" fontAlgn="t"/>
                      <a:r>
                        <a:rPr lang="en-US" sz="1200" b="0" i="0" u="none" strike="noStrike">
                          <a:solidFill>
                            <a:srgbClr val="000000"/>
                          </a:solidFill>
                          <a:latin typeface="Comic Sans MS"/>
                        </a:rPr>
                        <a:t>27980</a:t>
                      </a:r>
                    </a:p>
                  </a:txBody>
                  <a:tcPr marL="4817" marR="4817" marT="48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3F3"/>
                    </a:solidFill>
                  </a:tcPr>
                </a:tc>
                <a:tc>
                  <a:txBody>
                    <a:bodyPr/>
                    <a:lstStyle/>
                    <a:p>
                      <a:pPr algn="r" rtl="0" fontAlgn="t"/>
                      <a:r>
                        <a:rPr lang="en-US" sz="1200" b="0" i="0" u="none" strike="noStrike">
                          <a:solidFill>
                            <a:srgbClr val="000000"/>
                          </a:solidFill>
                          <a:latin typeface="Comic Sans MS"/>
                        </a:rPr>
                        <a:t>34641</a:t>
                      </a:r>
                    </a:p>
                  </a:txBody>
                  <a:tcPr marL="4817" marR="4817" marT="48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3F3"/>
                    </a:solidFill>
                  </a:tcPr>
                </a:tc>
              </a:tr>
              <a:tr h="189955">
                <a:tc>
                  <a:txBody>
                    <a:bodyPr/>
                    <a:lstStyle/>
                    <a:p>
                      <a:pPr algn="r" rtl="0" fontAlgn="t"/>
                      <a:r>
                        <a:rPr lang="en-US" sz="1200" b="0" i="0" u="none" strike="noStrike">
                          <a:solidFill>
                            <a:srgbClr val="FFFFFF"/>
                          </a:solidFill>
                          <a:latin typeface="Comic Sans MS"/>
                        </a:rPr>
                        <a:t>2009</a:t>
                      </a:r>
                    </a:p>
                  </a:txBody>
                  <a:tcPr marL="4817" marR="4817" marT="48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5A11"/>
                    </a:solidFill>
                  </a:tcPr>
                </a:tc>
                <a:tc>
                  <a:txBody>
                    <a:bodyPr/>
                    <a:lstStyle/>
                    <a:p>
                      <a:pPr algn="r" rtl="0" fontAlgn="t"/>
                      <a:r>
                        <a:rPr lang="en-US" sz="1200" b="0" i="0" u="none" strike="noStrike">
                          <a:solidFill>
                            <a:srgbClr val="FF0000"/>
                          </a:solidFill>
                          <a:latin typeface="Comic Sans MS"/>
                        </a:rPr>
                        <a:t>2460</a:t>
                      </a:r>
                    </a:p>
                  </a:txBody>
                  <a:tcPr marL="4817" marR="4817" marT="48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3F3"/>
                    </a:solidFill>
                  </a:tcPr>
                </a:tc>
                <a:tc>
                  <a:txBody>
                    <a:bodyPr/>
                    <a:lstStyle/>
                    <a:p>
                      <a:pPr algn="r" rtl="0" fontAlgn="t"/>
                      <a:r>
                        <a:rPr lang="en-US" sz="1200" b="0" i="0" u="none" strike="noStrike">
                          <a:solidFill>
                            <a:srgbClr val="000000"/>
                          </a:solidFill>
                          <a:latin typeface="Comic Sans MS"/>
                        </a:rPr>
                        <a:t>6024</a:t>
                      </a:r>
                    </a:p>
                  </a:txBody>
                  <a:tcPr marL="4817" marR="4817" marT="48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3F3"/>
                    </a:solidFill>
                  </a:tcPr>
                </a:tc>
                <a:tc>
                  <a:txBody>
                    <a:bodyPr/>
                    <a:lstStyle/>
                    <a:p>
                      <a:pPr algn="r" rtl="0" fontAlgn="t"/>
                      <a:r>
                        <a:rPr lang="en-US" sz="1200" b="0" i="0" u="none" strike="noStrike">
                          <a:solidFill>
                            <a:srgbClr val="000000"/>
                          </a:solidFill>
                          <a:latin typeface="Comic Sans MS"/>
                        </a:rPr>
                        <a:t>2370</a:t>
                      </a:r>
                    </a:p>
                  </a:txBody>
                  <a:tcPr marL="4817" marR="4817" marT="48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3F3"/>
                    </a:solidFill>
                  </a:tcPr>
                </a:tc>
                <a:tc>
                  <a:txBody>
                    <a:bodyPr/>
                    <a:lstStyle/>
                    <a:p>
                      <a:pPr algn="r" rtl="0" fontAlgn="t"/>
                      <a:r>
                        <a:rPr lang="en-US" sz="1200" b="0" i="0" u="none" strike="noStrike">
                          <a:solidFill>
                            <a:srgbClr val="000000"/>
                          </a:solidFill>
                          <a:latin typeface="Comic Sans MS"/>
                        </a:rPr>
                        <a:t>10854</a:t>
                      </a:r>
                    </a:p>
                  </a:txBody>
                  <a:tcPr marL="4817" marR="4817" marT="48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3F3"/>
                    </a:solidFill>
                  </a:tcPr>
                </a:tc>
                <a:tc>
                  <a:txBody>
                    <a:bodyPr/>
                    <a:lstStyle/>
                    <a:p>
                      <a:pPr algn="r" rtl="0" fontAlgn="t"/>
                      <a:r>
                        <a:rPr lang="en-US" sz="1200" b="0" i="0" u="none" strike="noStrike">
                          <a:solidFill>
                            <a:srgbClr val="FF0000"/>
                          </a:solidFill>
                          <a:latin typeface="Comic Sans MS"/>
                        </a:rPr>
                        <a:t>5693</a:t>
                      </a:r>
                    </a:p>
                  </a:txBody>
                  <a:tcPr marL="4817" marR="4817" marT="48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3F3"/>
                    </a:solidFill>
                  </a:tcPr>
                </a:tc>
                <a:tc>
                  <a:txBody>
                    <a:bodyPr/>
                    <a:lstStyle/>
                    <a:p>
                      <a:pPr algn="r" rtl="0" fontAlgn="t"/>
                      <a:r>
                        <a:rPr lang="en-US" sz="1200" b="0" i="0" u="none" strike="noStrike">
                          <a:solidFill>
                            <a:srgbClr val="000000"/>
                          </a:solidFill>
                          <a:latin typeface="Comic Sans MS"/>
                        </a:rPr>
                        <a:t>27270</a:t>
                      </a:r>
                    </a:p>
                  </a:txBody>
                  <a:tcPr marL="4817" marR="4817" marT="48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3F3"/>
                    </a:solidFill>
                  </a:tcPr>
                </a:tc>
                <a:tc>
                  <a:txBody>
                    <a:bodyPr/>
                    <a:lstStyle/>
                    <a:p>
                      <a:pPr algn="r" rtl="0" fontAlgn="t"/>
                      <a:r>
                        <a:rPr lang="en-US" sz="1200" b="0" i="0" u="none" strike="noStrike">
                          <a:solidFill>
                            <a:srgbClr val="000000"/>
                          </a:solidFill>
                          <a:latin typeface="Comic Sans MS"/>
                        </a:rPr>
                        <a:t>32963</a:t>
                      </a:r>
                    </a:p>
                  </a:txBody>
                  <a:tcPr marL="4817" marR="4817" marT="48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3F3"/>
                    </a:solidFill>
                  </a:tcPr>
                </a:tc>
              </a:tr>
              <a:tr h="189955">
                <a:tc>
                  <a:txBody>
                    <a:bodyPr/>
                    <a:lstStyle/>
                    <a:p>
                      <a:pPr algn="r" rtl="0" fontAlgn="t"/>
                      <a:r>
                        <a:rPr lang="en-US" sz="1200" b="0" i="0" u="none" strike="noStrike">
                          <a:solidFill>
                            <a:srgbClr val="FFFFFF"/>
                          </a:solidFill>
                          <a:latin typeface="Comic Sans MS"/>
                        </a:rPr>
                        <a:t>2010</a:t>
                      </a:r>
                    </a:p>
                  </a:txBody>
                  <a:tcPr marL="4817" marR="4817" marT="48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5A11"/>
                    </a:solidFill>
                  </a:tcPr>
                </a:tc>
                <a:tc>
                  <a:txBody>
                    <a:bodyPr/>
                    <a:lstStyle/>
                    <a:p>
                      <a:pPr algn="r" rtl="0" fontAlgn="t"/>
                      <a:r>
                        <a:rPr lang="en-US" sz="1200" b="0" i="0" u="none" strike="noStrike">
                          <a:solidFill>
                            <a:srgbClr val="FF0000"/>
                          </a:solidFill>
                          <a:latin typeface="Comic Sans MS"/>
                        </a:rPr>
                        <a:t>2388</a:t>
                      </a:r>
                    </a:p>
                  </a:txBody>
                  <a:tcPr marL="4817" marR="4817" marT="48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3F3"/>
                    </a:solidFill>
                  </a:tcPr>
                </a:tc>
                <a:tc>
                  <a:txBody>
                    <a:bodyPr/>
                    <a:lstStyle/>
                    <a:p>
                      <a:pPr algn="r" rtl="0" fontAlgn="t"/>
                      <a:r>
                        <a:rPr lang="en-US" sz="1200" b="0" i="0" u="none" strike="noStrike">
                          <a:solidFill>
                            <a:srgbClr val="000000"/>
                          </a:solidFill>
                          <a:latin typeface="Comic Sans MS"/>
                        </a:rPr>
                        <a:t>6815</a:t>
                      </a:r>
                    </a:p>
                  </a:txBody>
                  <a:tcPr marL="4817" marR="4817" marT="48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3F3"/>
                    </a:solidFill>
                  </a:tcPr>
                </a:tc>
                <a:tc>
                  <a:txBody>
                    <a:bodyPr/>
                    <a:lstStyle/>
                    <a:p>
                      <a:pPr algn="r" rtl="0" fontAlgn="t"/>
                      <a:r>
                        <a:rPr lang="en-US" sz="1200" b="0" i="0" u="none" strike="noStrike">
                          <a:solidFill>
                            <a:srgbClr val="000000"/>
                          </a:solidFill>
                          <a:latin typeface="Comic Sans MS"/>
                        </a:rPr>
                        <a:t>2182</a:t>
                      </a:r>
                    </a:p>
                  </a:txBody>
                  <a:tcPr marL="4817" marR="4817" marT="48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3F3"/>
                    </a:solidFill>
                  </a:tcPr>
                </a:tc>
                <a:tc>
                  <a:txBody>
                    <a:bodyPr/>
                    <a:lstStyle/>
                    <a:p>
                      <a:pPr algn="r" rtl="0" fontAlgn="t"/>
                      <a:r>
                        <a:rPr lang="en-US" sz="1200" b="0" i="0" u="none" strike="noStrike">
                          <a:solidFill>
                            <a:srgbClr val="000000"/>
                          </a:solidFill>
                          <a:latin typeface="Comic Sans MS"/>
                        </a:rPr>
                        <a:t>11385</a:t>
                      </a:r>
                    </a:p>
                  </a:txBody>
                  <a:tcPr marL="4817" marR="4817" marT="48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3F3"/>
                    </a:solidFill>
                  </a:tcPr>
                </a:tc>
                <a:tc>
                  <a:txBody>
                    <a:bodyPr/>
                    <a:lstStyle/>
                    <a:p>
                      <a:pPr algn="r" rtl="0" fontAlgn="t"/>
                      <a:r>
                        <a:rPr lang="en-US" sz="1200" b="0" i="0" u="none" strike="noStrike">
                          <a:solidFill>
                            <a:srgbClr val="FF0000"/>
                          </a:solidFill>
                          <a:latin typeface="Comic Sans MS"/>
                        </a:rPr>
                        <a:t>6052</a:t>
                      </a:r>
                    </a:p>
                  </a:txBody>
                  <a:tcPr marL="4817" marR="4817" marT="48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3F3"/>
                    </a:solidFill>
                  </a:tcPr>
                </a:tc>
                <a:tc>
                  <a:txBody>
                    <a:bodyPr/>
                    <a:lstStyle/>
                    <a:p>
                      <a:pPr algn="r" rtl="0" fontAlgn="t"/>
                      <a:r>
                        <a:rPr lang="en-US" sz="1200" b="0" i="0" u="none" strike="noStrike">
                          <a:solidFill>
                            <a:srgbClr val="000000"/>
                          </a:solidFill>
                          <a:latin typeface="Comic Sans MS"/>
                        </a:rPr>
                        <a:t>35691</a:t>
                      </a:r>
                    </a:p>
                  </a:txBody>
                  <a:tcPr marL="4817" marR="4817" marT="48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3F3"/>
                    </a:solidFill>
                  </a:tcPr>
                </a:tc>
                <a:tc>
                  <a:txBody>
                    <a:bodyPr/>
                    <a:lstStyle/>
                    <a:p>
                      <a:pPr algn="r" rtl="0" fontAlgn="t"/>
                      <a:r>
                        <a:rPr lang="en-US" sz="1200" b="0" i="0" u="none" strike="noStrike">
                          <a:solidFill>
                            <a:srgbClr val="000000"/>
                          </a:solidFill>
                          <a:latin typeface="Comic Sans MS"/>
                        </a:rPr>
                        <a:t>41743</a:t>
                      </a:r>
                    </a:p>
                  </a:txBody>
                  <a:tcPr marL="4817" marR="4817" marT="48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3F3"/>
                    </a:solidFill>
                  </a:tcPr>
                </a:tc>
              </a:tr>
              <a:tr h="189955">
                <a:tc>
                  <a:txBody>
                    <a:bodyPr/>
                    <a:lstStyle/>
                    <a:p>
                      <a:pPr algn="r" rtl="0" fontAlgn="t"/>
                      <a:r>
                        <a:rPr lang="en-US" sz="1200" b="0" i="0" u="none" strike="noStrike">
                          <a:solidFill>
                            <a:srgbClr val="FFFFFF"/>
                          </a:solidFill>
                          <a:latin typeface="Comic Sans MS"/>
                        </a:rPr>
                        <a:t>2011</a:t>
                      </a:r>
                    </a:p>
                  </a:txBody>
                  <a:tcPr marL="4817" marR="4817" marT="48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5A11"/>
                    </a:solidFill>
                  </a:tcPr>
                </a:tc>
                <a:tc>
                  <a:txBody>
                    <a:bodyPr/>
                    <a:lstStyle/>
                    <a:p>
                      <a:pPr algn="r" rtl="0" fontAlgn="t"/>
                      <a:r>
                        <a:rPr lang="en-US" sz="1200" b="0" i="0" u="none" strike="noStrike">
                          <a:solidFill>
                            <a:srgbClr val="FF0000"/>
                          </a:solidFill>
                          <a:latin typeface="Comic Sans MS"/>
                        </a:rPr>
                        <a:t>2840</a:t>
                      </a:r>
                    </a:p>
                  </a:txBody>
                  <a:tcPr marL="4817" marR="4817" marT="48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3F3"/>
                    </a:solidFill>
                  </a:tcPr>
                </a:tc>
                <a:tc>
                  <a:txBody>
                    <a:bodyPr/>
                    <a:lstStyle/>
                    <a:p>
                      <a:pPr algn="r" rtl="0" fontAlgn="t"/>
                      <a:r>
                        <a:rPr lang="en-US" sz="1200" b="0" i="0" u="none" strike="noStrike">
                          <a:solidFill>
                            <a:srgbClr val="000000"/>
                          </a:solidFill>
                          <a:latin typeface="Comic Sans MS"/>
                        </a:rPr>
                        <a:t>8357</a:t>
                      </a:r>
                    </a:p>
                  </a:txBody>
                  <a:tcPr marL="4817" marR="4817" marT="48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3F3"/>
                    </a:solidFill>
                  </a:tcPr>
                </a:tc>
                <a:tc>
                  <a:txBody>
                    <a:bodyPr/>
                    <a:lstStyle/>
                    <a:p>
                      <a:pPr algn="r" rtl="0" fontAlgn="t"/>
                      <a:r>
                        <a:rPr lang="en-US" sz="1200" b="0" i="0" u="none" strike="noStrike">
                          <a:solidFill>
                            <a:srgbClr val="000000"/>
                          </a:solidFill>
                          <a:latin typeface="Comic Sans MS"/>
                        </a:rPr>
                        <a:t>1999</a:t>
                      </a:r>
                    </a:p>
                  </a:txBody>
                  <a:tcPr marL="4817" marR="4817" marT="48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3F3"/>
                    </a:solidFill>
                  </a:tcPr>
                </a:tc>
                <a:tc>
                  <a:txBody>
                    <a:bodyPr/>
                    <a:lstStyle/>
                    <a:p>
                      <a:pPr algn="r" rtl="0" fontAlgn="t"/>
                      <a:r>
                        <a:rPr lang="en-US" sz="1200" b="0" i="0" u="none" strike="noStrike">
                          <a:solidFill>
                            <a:srgbClr val="000000"/>
                          </a:solidFill>
                          <a:latin typeface="Comic Sans MS"/>
                        </a:rPr>
                        <a:t>13196</a:t>
                      </a:r>
                    </a:p>
                  </a:txBody>
                  <a:tcPr marL="4817" marR="4817" marT="48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3F3"/>
                    </a:solidFill>
                  </a:tcPr>
                </a:tc>
                <a:tc>
                  <a:txBody>
                    <a:bodyPr/>
                    <a:lstStyle/>
                    <a:p>
                      <a:pPr algn="r" rtl="0" fontAlgn="t"/>
                      <a:r>
                        <a:rPr lang="en-US" sz="1200" b="0" i="0" u="none" strike="noStrike">
                          <a:solidFill>
                            <a:srgbClr val="FF0000"/>
                          </a:solidFill>
                          <a:latin typeface="Comic Sans MS"/>
                        </a:rPr>
                        <a:t>6054</a:t>
                      </a:r>
                    </a:p>
                  </a:txBody>
                  <a:tcPr marL="4817" marR="4817" marT="48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3F3"/>
                    </a:solidFill>
                  </a:tcPr>
                </a:tc>
                <a:tc>
                  <a:txBody>
                    <a:bodyPr/>
                    <a:lstStyle/>
                    <a:p>
                      <a:pPr algn="r" rtl="0" fontAlgn="t"/>
                      <a:r>
                        <a:rPr lang="en-US" sz="1200" b="0" i="0" u="none" strike="noStrike">
                          <a:solidFill>
                            <a:srgbClr val="000000"/>
                          </a:solidFill>
                          <a:latin typeface="Comic Sans MS"/>
                        </a:rPr>
                        <a:t>41165</a:t>
                      </a:r>
                    </a:p>
                  </a:txBody>
                  <a:tcPr marL="4817" marR="4817" marT="48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3F3"/>
                    </a:solidFill>
                  </a:tcPr>
                </a:tc>
                <a:tc>
                  <a:txBody>
                    <a:bodyPr/>
                    <a:lstStyle/>
                    <a:p>
                      <a:pPr algn="r" rtl="0" fontAlgn="t"/>
                      <a:r>
                        <a:rPr lang="en-US" sz="1200" b="0" i="0" u="none" strike="noStrike">
                          <a:solidFill>
                            <a:srgbClr val="000000"/>
                          </a:solidFill>
                          <a:latin typeface="Comic Sans MS"/>
                        </a:rPr>
                        <a:t>47219</a:t>
                      </a:r>
                    </a:p>
                  </a:txBody>
                  <a:tcPr marL="4817" marR="4817" marT="48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3F3"/>
                    </a:solidFill>
                  </a:tcPr>
                </a:tc>
              </a:tr>
              <a:tr h="189955">
                <a:tc>
                  <a:txBody>
                    <a:bodyPr/>
                    <a:lstStyle/>
                    <a:p>
                      <a:pPr algn="r" rtl="0" fontAlgn="t"/>
                      <a:r>
                        <a:rPr lang="en-US" sz="1200" b="0" i="0" u="none" strike="noStrike">
                          <a:solidFill>
                            <a:srgbClr val="FFFFFF"/>
                          </a:solidFill>
                          <a:latin typeface="Comic Sans MS"/>
                        </a:rPr>
                        <a:t>2012</a:t>
                      </a:r>
                    </a:p>
                  </a:txBody>
                  <a:tcPr marL="4817" marR="4817" marT="48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5A11"/>
                    </a:solidFill>
                  </a:tcPr>
                </a:tc>
                <a:tc>
                  <a:txBody>
                    <a:bodyPr/>
                    <a:lstStyle/>
                    <a:p>
                      <a:pPr algn="r" rtl="0" fontAlgn="t"/>
                      <a:r>
                        <a:rPr lang="en-US" sz="1200" b="0" i="0" u="none" strike="noStrike">
                          <a:solidFill>
                            <a:srgbClr val="FF0000"/>
                          </a:solidFill>
                          <a:latin typeface="Comic Sans MS"/>
                        </a:rPr>
                        <a:t>2935</a:t>
                      </a:r>
                    </a:p>
                  </a:txBody>
                  <a:tcPr marL="4817" marR="4817" marT="48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3F3"/>
                    </a:solidFill>
                  </a:tcPr>
                </a:tc>
                <a:tc>
                  <a:txBody>
                    <a:bodyPr/>
                    <a:lstStyle/>
                    <a:p>
                      <a:pPr algn="r" rtl="0" fontAlgn="t"/>
                      <a:r>
                        <a:rPr lang="en-US" sz="1200" b="0" i="0" u="none" strike="noStrike">
                          <a:solidFill>
                            <a:srgbClr val="000000"/>
                          </a:solidFill>
                          <a:latin typeface="Comic Sans MS"/>
                        </a:rPr>
                        <a:t>8277</a:t>
                      </a:r>
                    </a:p>
                  </a:txBody>
                  <a:tcPr marL="4817" marR="4817" marT="48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3F3"/>
                    </a:solidFill>
                  </a:tcPr>
                </a:tc>
                <a:tc>
                  <a:txBody>
                    <a:bodyPr/>
                    <a:lstStyle/>
                    <a:p>
                      <a:pPr algn="r" rtl="0" fontAlgn="t"/>
                      <a:r>
                        <a:rPr lang="en-US" sz="1200" b="0" i="0" u="none" strike="noStrike">
                          <a:solidFill>
                            <a:srgbClr val="000000"/>
                          </a:solidFill>
                          <a:latin typeface="Comic Sans MS"/>
                        </a:rPr>
                        <a:t>2050</a:t>
                      </a:r>
                    </a:p>
                  </a:txBody>
                  <a:tcPr marL="4817" marR="4817" marT="48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3F3"/>
                    </a:solidFill>
                  </a:tcPr>
                </a:tc>
                <a:tc>
                  <a:txBody>
                    <a:bodyPr/>
                    <a:lstStyle/>
                    <a:p>
                      <a:pPr algn="r" rtl="0" fontAlgn="t"/>
                      <a:r>
                        <a:rPr lang="en-US" sz="1200" b="0" i="0" u="none" strike="noStrike">
                          <a:solidFill>
                            <a:srgbClr val="000000"/>
                          </a:solidFill>
                          <a:latin typeface="Comic Sans MS"/>
                        </a:rPr>
                        <a:t>13262</a:t>
                      </a:r>
                    </a:p>
                  </a:txBody>
                  <a:tcPr marL="4817" marR="4817" marT="48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3F3"/>
                    </a:solidFill>
                  </a:tcPr>
                </a:tc>
                <a:tc>
                  <a:txBody>
                    <a:bodyPr/>
                    <a:lstStyle/>
                    <a:p>
                      <a:pPr algn="r" rtl="0" fontAlgn="t"/>
                      <a:r>
                        <a:rPr lang="en-US" sz="1200" b="0" i="0" u="none" strike="noStrike">
                          <a:solidFill>
                            <a:srgbClr val="FF0000"/>
                          </a:solidFill>
                          <a:latin typeface="Comic Sans MS"/>
                        </a:rPr>
                        <a:t>6092</a:t>
                      </a:r>
                    </a:p>
                  </a:txBody>
                  <a:tcPr marL="4817" marR="4817" marT="48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3F3"/>
                    </a:solidFill>
                  </a:tcPr>
                </a:tc>
                <a:tc>
                  <a:txBody>
                    <a:bodyPr/>
                    <a:lstStyle/>
                    <a:p>
                      <a:pPr algn="r" rtl="0" fontAlgn="t"/>
                      <a:r>
                        <a:rPr lang="en-US" sz="1200" b="0" i="0" u="none" strike="noStrike">
                          <a:solidFill>
                            <a:srgbClr val="000000"/>
                          </a:solidFill>
                          <a:latin typeface="Comic Sans MS"/>
                        </a:rPr>
                        <a:t>39348</a:t>
                      </a:r>
                    </a:p>
                  </a:txBody>
                  <a:tcPr marL="4817" marR="4817" marT="48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3F3"/>
                    </a:solidFill>
                  </a:tcPr>
                </a:tc>
                <a:tc>
                  <a:txBody>
                    <a:bodyPr/>
                    <a:lstStyle/>
                    <a:p>
                      <a:pPr algn="r" rtl="0" fontAlgn="t"/>
                      <a:r>
                        <a:rPr lang="en-US" sz="1200" b="0" i="0" u="none" strike="noStrike">
                          <a:solidFill>
                            <a:srgbClr val="000000"/>
                          </a:solidFill>
                          <a:latin typeface="Comic Sans MS"/>
                        </a:rPr>
                        <a:t>45440</a:t>
                      </a:r>
                    </a:p>
                  </a:txBody>
                  <a:tcPr marL="4817" marR="4817" marT="48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3F3"/>
                    </a:solidFill>
                  </a:tcPr>
                </a:tc>
              </a:tr>
              <a:tr h="189955">
                <a:tc>
                  <a:txBody>
                    <a:bodyPr/>
                    <a:lstStyle/>
                    <a:p>
                      <a:pPr algn="r" rtl="0" fontAlgn="t"/>
                      <a:r>
                        <a:rPr lang="en-US" sz="1200" b="0" i="0" u="none" strike="noStrike">
                          <a:solidFill>
                            <a:srgbClr val="FFFFFF"/>
                          </a:solidFill>
                          <a:latin typeface="Comic Sans MS"/>
                        </a:rPr>
                        <a:t>2013</a:t>
                      </a:r>
                    </a:p>
                  </a:txBody>
                  <a:tcPr marL="4817" marR="4817" marT="48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5A11"/>
                    </a:solidFill>
                  </a:tcPr>
                </a:tc>
                <a:tc>
                  <a:txBody>
                    <a:bodyPr/>
                    <a:lstStyle/>
                    <a:p>
                      <a:pPr algn="r" rtl="0" fontAlgn="t"/>
                      <a:r>
                        <a:rPr lang="en-US" sz="1200" b="0" i="0" u="none" strike="noStrike">
                          <a:solidFill>
                            <a:srgbClr val="FF0000"/>
                          </a:solidFill>
                          <a:latin typeface="Comic Sans MS"/>
                        </a:rPr>
                        <a:t>3294</a:t>
                      </a:r>
                    </a:p>
                  </a:txBody>
                  <a:tcPr marL="4817" marR="4817" marT="48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3F3"/>
                    </a:solidFill>
                  </a:tcPr>
                </a:tc>
                <a:tc>
                  <a:txBody>
                    <a:bodyPr/>
                    <a:lstStyle/>
                    <a:p>
                      <a:pPr algn="r" rtl="0" fontAlgn="t"/>
                      <a:r>
                        <a:rPr lang="en-US" sz="1200" b="0" i="0" u="none" strike="noStrike">
                          <a:solidFill>
                            <a:srgbClr val="000000"/>
                          </a:solidFill>
                          <a:latin typeface="Comic Sans MS"/>
                        </a:rPr>
                        <a:t>8589</a:t>
                      </a:r>
                    </a:p>
                  </a:txBody>
                  <a:tcPr marL="4817" marR="4817" marT="48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3F3"/>
                    </a:solidFill>
                  </a:tcPr>
                </a:tc>
                <a:tc>
                  <a:txBody>
                    <a:bodyPr/>
                    <a:lstStyle/>
                    <a:p>
                      <a:pPr algn="r" rtl="0" fontAlgn="t"/>
                      <a:r>
                        <a:rPr lang="en-US" sz="1200" b="0" i="0" u="none" strike="noStrike">
                          <a:solidFill>
                            <a:srgbClr val="000000"/>
                          </a:solidFill>
                          <a:latin typeface="Comic Sans MS"/>
                        </a:rPr>
                        <a:t>1700</a:t>
                      </a:r>
                    </a:p>
                  </a:txBody>
                  <a:tcPr marL="4817" marR="4817" marT="48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3F3"/>
                    </a:solidFill>
                  </a:tcPr>
                </a:tc>
                <a:tc>
                  <a:txBody>
                    <a:bodyPr/>
                    <a:lstStyle/>
                    <a:p>
                      <a:pPr algn="r" rtl="0" fontAlgn="t"/>
                      <a:r>
                        <a:rPr lang="en-US" sz="1200" b="0" i="0" u="none" strike="noStrike">
                          <a:solidFill>
                            <a:srgbClr val="000000"/>
                          </a:solidFill>
                          <a:latin typeface="Comic Sans MS"/>
                        </a:rPr>
                        <a:t>13583</a:t>
                      </a:r>
                    </a:p>
                  </a:txBody>
                  <a:tcPr marL="4817" marR="4817" marT="48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3F3"/>
                    </a:solidFill>
                  </a:tcPr>
                </a:tc>
                <a:tc>
                  <a:txBody>
                    <a:bodyPr/>
                    <a:lstStyle/>
                    <a:p>
                      <a:pPr algn="r" rtl="0" fontAlgn="t"/>
                      <a:r>
                        <a:rPr lang="en-US" sz="1200" b="0" i="0" u="none" strike="noStrike">
                          <a:solidFill>
                            <a:srgbClr val="FF0000"/>
                          </a:solidFill>
                          <a:latin typeface="Comic Sans MS"/>
                        </a:rPr>
                        <a:t>6544</a:t>
                      </a:r>
                    </a:p>
                  </a:txBody>
                  <a:tcPr marL="4817" marR="4817" marT="48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3F3"/>
                    </a:solidFill>
                  </a:tcPr>
                </a:tc>
                <a:tc>
                  <a:txBody>
                    <a:bodyPr/>
                    <a:lstStyle/>
                    <a:p>
                      <a:pPr algn="r" rtl="0" fontAlgn="t"/>
                      <a:r>
                        <a:rPr lang="en-US" sz="1200" b="0" i="0" u="none" strike="noStrike">
                          <a:solidFill>
                            <a:srgbClr val="000000"/>
                          </a:solidFill>
                          <a:latin typeface="Comic Sans MS"/>
                        </a:rPr>
                        <a:t>40057</a:t>
                      </a:r>
                    </a:p>
                  </a:txBody>
                  <a:tcPr marL="4817" marR="4817" marT="48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3F3"/>
                    </a:solidFill>
                  </a:tcPr>
                </a:tc>
                <a:tc>
                  <a:txBody>
                    <a:bodyPr/>
                    <a:lstStyle/>
                    <a:p>
                      <a:pPr algn="r" rtl="0" fontAlgn="t"/>
                      <a:r>
                        <a:rPr lang="en-US" sz="1200" b="0" i="0" u="none" strike="noStrike">
                          <a:solidFill>
                            <a:srgbClr val="000000"/>
                          </a:solidFill>
                          <a:latin typeface="Comic Sans MS"/>
                        </a:rPr>
                        <a:t>46601</a:t>
                      </a:r>
                    </a:p>
                  </a:txBody>
                  <a:tcPr marL="4817" marR="4817" marT="48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3F3"/>
                    </a:solidFill>
                  </a:tcPr>
                </a:tc>
              </a:tr>
              <a:tr h="189955">
                <a:tc>
                  <a:txBody>
                    <a:bodyPr/>
                    <a:lstStyle/>
                    <a:p>
                      <a:pPr algn="r" rtl="0" fontAlgn="t"/>
                      <a:r>
                        <a:rPr lang="en-US" sz="1200" b="0" i="0" u="none" strike="noStrike">
                          <a:solidFill>
                            <a:srgbClr val="FFFFFF"/>
                          </a:solidFill>
                          <a:latin typeface="Comic Sans MS"/>
                        </a:rPr>
                        <a:t>2014</a:t>
                      </a:r>
                    </a:p>
                  </a:txBody>
                  <a:tcPr marL="4817" marR="4817" marT="48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5A11"/>
                    </a:solidFill>
                  </a:tcPr>
                </a:tc>
                <a:tc>
                  <a:txBody>
                    <a:bodyPr/>
                    <a:lstStyle/>
                    <a:p>
                      <a:pPr algn="r" rtl="0" fontAlgn="t"/>
                      <a:r>
                        <a:rPr lang="en-US" sz="1200" b="0" i="0" u="none" strike="noStrike">
                          <a:solidFill>
                            <a:srgbClr val="FF0000"/>
                          </a:solidFill>
                          <a:latin typeface="Comic Sans MS"/>
                        </a:rPr>
                        <a:t>3117</a:t>
                      </a:r>
                    </a:p>
                  </a:txBody>
                  <a:tcPr marL="4817" marR="4817" marT="48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3F3"/>
                    </a:solidFill>
                  </a:tcPr>
                </a:tc>
                <a:tc>
                  <a:txBody>
                    <a:bodyPr/>
                    <a:lstStyle/>
                    <a:p>
                      <a:pPr algn="r" rtl="0" fontAlgn="t"/>
                      <a:r>
                        <a:rPr lang="en-US" sz="1200" b="0" i="0" u="none" strike="noStrike">
                          <a:solidFill>
                            <a:srgbClr val="000000"/>
                          </a:solidFill>
                          <a:latin typeface="Comic Sans MS"/>
                        </a:rPr>
                        <a:t>6356</a:t>
                      </a:r>
                    </a:p>
                  </a:txBody>
                  <a:tcPr marL="4817" marR="4817" marT="48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3F3"/>
                    </a:solidFill>
                  </a:tcPr>
                </a:tc>
                <a:tc>
                  <a:txBody>
                    <a:bodyPr/>
                    <a:lstStyle/>
                    <a:p>
                      <a:pPr algn="r" rtl="0" fontAlgn="t"/>
                      <a:r>
                        <a:rPr lang="en-US" sz="1200" b="0" i="0" u="none" strike="noStrike">
                          <a:solidFill>
                            <a:srgbClr val="000000"/>
                          </a:solidFill>
                          <a:latin typeface="Comic Sans MS"/>
                        </a:rPr>
                        <a:t>907</a:t>
                      </a:r>
                    </a:p>
                  </a:txBody>
                  <a:tcPr marL="4817" marR="4817" marT="48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3F3"/>
                    </a:solidFill>
                  </a:tcPr>
                </a:tc>
                <a:tc>
                  <a:txBody>
                    <a:bodyPr/>
                    <a:lstStyle/>
                    <a:p>
                      <a:pPr algn="r" rtl="0" fontAlgn="t"/>
                      <a:r>
                        <a:rPr lang="en-US" sz="1200" b="0" i="0" u="none" strike="noStrike">
                          <a:solidFill>
                            <a:srgbClr val="000000"/>
                          </a:solidFill>
                          <a:latin typeface="Comic Sans MS"/>
                        </a:rPr>
                        <a:t>10380</a:t>
                      </a:r>
                    </a:p>
                  </a:txBody>
                  <a:tcPr marL="4817" marR="4817" marT="48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3F3"/>
                    </a:solidFill>
                  </a:tcPr>
                </a:tc>
                <a:tc>
                  <a:txBody>
                    <a:bodyPr/>
                    <a:lstStyle/>
                    <a:p>
                      <a:pPr algn="r" rtl="0" fontAlgn="t"/>
                      <a:r>
                        <a:rPr lang="en-US" sz="1200" b="0" i="0" u="none" strike="noStrike">
                          <a:solidFill>
                            <a:srgbClr val="FF0000"/>
                          </a:solidFill>
                          <a:latin typeface="Comic Sans MS"/>
                        </a:rPr>
                        <a:t>5996</a:t>
                      </a:r>
                    </a:p>
                  </a:txBody>
                  <a:tcPr marL="4817" marR="4817" marT="48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3F3"/>
                    </a:solidFill>
                  </a:tcPr>
                </a:tc>
                <a:tc>
                  <a:txBody>
                    <a:bodyPr/>
                    <a:lstStyle/>
                    <a:p>
                      <a:pPr algn="r" rtl="0" fontAlgn="t"/>
                      <a:r>
                        <a:rPr lang="en-US" sz="1200" b="0" i="0" u="none" strike="noStrike">
                          <a:solidFill>
                            <a:srgbClr val="000000"/>
                          </a:solidFill>
                          <a:latin typeface="Comic Sans MS"/>
                        </a:rPr>
                        <a:t>32063</a:t>
                      </a:r>
                    </a:p>
                  </a:txBody>
                  <a:tcPr marL="4817" marR="4817" marT="48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3F3"/>
                    </a:solidFill>
                  </a:tcPr>
                </a:tc>
                <a:tc>
                  <a:txBody>
                    <a:bodyPr/>
                    <a:lstStyle/>
                    <a:p>
                      <a:pPr algn="r" rtl="0" fontAlgn="t"/>
                      <a:r>
                        <a:rPr lang="en-US" sz="1200" b="0" i="0" u="none" strike="noStrike">
                          <a:solidFill>
                            <a:srgbClr val="000000"/>
                          </a:solidFill>
                          <a:latin typeface="Comic Sans MS"/>
                        </a:rPr>
                        <a:t>38059</a:t>
                      </a:r>
                    </a:p>
                  </a:txBody>
                  <a:tcPr marL="4817" marR="4817" marT="48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3F3"/>
                    </a:solidFill>
                  </a:tcPr>
                </a:tc>
              </a:tr>
              <a:tr h="189955">
                <a:tc>
                  <a:txBody>
                    <a:bodyPr/>
                    <a:lstStyle/>
                    <a:p>
                      <a:pPr algn="r" rtl="0" fontAlgn="t"/>
                      <a:r>
                        <a:rPr lang="en-US" sz="1200" b="0" i="0" u="none" strike="noStrike">
                          <a:solidFill>
                            <a:srgbClr val="FFFFFF"/>
                          </a:solidFill>
                          <a:latin typeface="Comic Sans MS"/>
                        </a:rPr>
                        <a:t>2015</a:t>
                      </a:r>
                    </a:p>
                  </a:txBody>
                  <a:tcPr marL="4817" marR="4817" marT="48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5A11"/>
                    </a:solidFill>
                  </a:tcPr>
                </a:tc>
                <a:tc>
                  <a:txBody>
                    <a:bodyPr/>
                    <a:lstStyle/>
                    <a:p>
                      <a:pPr algn="r" rtl="0" fontAlgn="t"/>
                      <a:r>
                        <a:rPr lang="en-US" sz="1200" b="0" i="0" u="none" strike="noStrike">
                          <a:solidFill>
                            <a:srgbClr val="FF0000"/>
                          </a:solidFill>
                          <a:latin typeface="Comic Sans MS"/>
                        </a:rPr>
                        <a:t>2854</a:t>
                      </a:r>
                    </a:p>
                  </a:txBody>
                  <a:tcPr marL="4817" marR="4817" marT="48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3F3"/>
                    </a:solidFill>
                  </a:tcPr>
                </a:tc>
                <a:tc>
                  <a:txBody>
                    <a:bodyPr/>
                    <a:lstStyle/>
                    <a:p>
                      <a:pPr algn="r" rtl="0" fontAlgn="t"/>
                      <a:r>
                        <a:rPr lang="en-US" sz="1200" b="0" i="0" u="none" strike="noStrike">
                          <a:solidFill>
                            <a:srgbClr val="000000"/>
                          </a:solidFill>
                          <a:latin typeface="Comic Sans MS"/>
                        </a:rPr>
                        <a:t>6039</a:t>
                      </a:r>
                    </a:p>
                  </a:txBody>
                  <a:tcPr marL="4817" marR="4817" marT="48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3F3"/>
                    </a:solidFill>
                  </a:tcPr>
                </a:tc>
                <a:tc>
                  <a:txBody>
                    <a:bodyPr/>
                    <a:lstStyle/>
                    <a:p>
                      <a:pPr algn="r" rtl="0" fontAlgn="t"/>
                      <a:r>
                        <a:rPr lang="en-US" sz="1200" b="0" i="0" u="none" strike="noStrike">
                          <a:solidFill>
                            <a:srgbClr val="000000"/>
                          </a:solidFill>
                          <a:latin typeface="Comic Sans MS"/>
                        </a:rPr>
                        <a:t>841</a:t>
                      </a:r>
                    </a:p>
                  </a:txBody>
                  <a:tcPr marL="4817" marR="4817" marT="48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3F3"/>
                    </a:solidFill>
                  </a:tcPr>
                </a:tc>
                <a:tc>
                  <a:txBody>
                    <a:bodyPr/>
                    <a:lstStyle/>
                    <a:p>
                      <a:pPr algn="r" rtl="0" fontAlgn="t"/>
                      <a:r>
                        <a:rPr lang="en-US" sz="1200" b="0" i="0" u="none" strike="noStrike">
                          <a:solidFill>
                            <a:srgbClr val="000000"/>
                          </a:solidFill>
                          <a:latin typeface="Comic Sans MS"/>
                        </a:rPr>
                        <a:t>9734</a:t>
                      </a:r>
                    </a:p>
                  </a:txBody>
                  <a:tcPr marL="4817" marR="4817" marT="48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3F3"/>
                    </a:solidFill>
                  </a:tcPr>
                </a:tc>
                <a:tc>
                  <a:txBody>
                    <a:bodyPr/>
                    <a:lstStyle/>
                    <a:p>
                      <a:pPr algn="r" rtl="0" fontAlgn="t"/>
                      <a:r>
                        <a:rPr lang="en-US" sz="1200" b="0" i="0" u="none" strike="noStrike">
                          <a:solidFill>
                            <a:srgbClr val="FF0000"/>
                          </a:solidFill>
                          <a:latin typeface="Comic Sans MS"/>
                        </a:rPr>
                        <a:t>5440</a:t>
                      </a:r>
                    </a:p>
                  </a:txBody>
                  <a:tcPr marL="4817" marR="4817" marT="48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3F3"/>
                    </a:solidFill>
                  </a:tcPr>
                </a:tc>
                <a:tc>
                  <a:txBody>
                    <a:bodyPr/>
                    <a:lstStyle/>
                    <a:p>
                      <a:pPr algn="r" rtl="0" fontAlgn="t"/>
                      <a:r>
                        <a:rPr lang="en-US" sz="1200" b="0" i="0" u="none" strike="noStrike">
                          <a:solidFill>
                            <a:srgbClr val="000000"/>
                          </a:solidFill>
                          <a:latin typeface="Comic Sans MS"/>
                        </a:rPr>
                        <a:t>30478</a:t>
                      </a:r>
                    </a:p>
                  </a:txBody>
                  <a:tcPr marL="4817" marR="4817" marT="48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3F3"/>
                    </a:solidFill>
                  </a:tcPr>
                </a:tc>
                <a:tc>
                  <a:txBody>
                    <a:bodyPr/>
                    <a:lstStyle/>
                    <a:p>
                      <a:pPr algn="r" rtl="0" fontAlgn="t"/>
                      <a:r>
                        <a:rPr lang="en-US" sz="1200" b="0" i="0" u="none" strike="noStrike">
                          <a:solidFill>
                            <a:srgbClr val="000000"/>
                          </a:solidFill>
                          <a:latin typeface="Comic Sans MS"/>
                        </a:rPr>
                        <a:t>35918</a:t>
                      </a:r>
                    </a:p>
                  </a:txBody>
                  <a:tcPr marL="4817" marR="4817" marT="48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3F3"/>
                    </a:solidFill>
                  </a:tcPr>
                </a:tc>
              </a:tr>
              <a:tr h="189955">
                <a:tc>
                  <a:txBody>
                    <a:bodyPr/>
                    <a:lstStyle/>
                    <a:p>
                      <a:pPr algn="r" rtl="0" fontAlgn="t"/>
                      <a:r>
                        <a:rPr lang="en-US" sz="1200" b="0" i="0" u="none" strike="noStrike">
                          <a:solidFill>
                            <a:srgbClr val="FFFFFF"/>
                          </a:solidFill>
                          <a:latin typeface="Comic Sans MS"/>
                        </a:rPr>
                        <a:t>2016</a:t>
                      </a:r>
                    </a:p>
                  </a:txBody>
                  <a:tcPr marL="4817" marR="4817" marT="48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5A11"/>
                    </a:solidFill>
                  </a:tcPr>
                </a:tc>
                <a:tc>
                  <a:txBody>
                    <a:bodyPr/>
                    <a:lstStyle/>
                    <a:p>
                      <a:pPr algn="r" rtl="0" fontAlgn="t"/>
                      <a:r>
                        <a:rPr lang="en-US" sz="1200" b="0" i="0" u="none" strike="noStrike">
                          <a:solidFill>
                            <a:srgbClr val="FF0000"/>
                          </a:solidFill>
                          <a:latin typeface="Comic Sans MS"/>
                        </a:rPr>
                        <a:t>2638</a:t>
                      </a:r>
                    </a:p>
                  </a:txBody>
                  <a:tcPr marL="4817" marR="4817" marT="48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3F3"/>
                    </a:solidFill>
                  </a:tcPr>
                </a:tc>
                <a:tc>
                  <a:txBody>
                    <a:bodyPr/>
                    <a:lstStyle/>
                    <a:p>
                      <a:pPr algn="r" rtl="0" fontAlgn="t"/>
                      <a:r>
                        <a:rPr lang="en-US" sz="1200" b="0" i="0" u="none" strike="noStrike">
                          <a:solidFill>
                            <a:srgbClr val="000000"/>
                          </a:solidFill>
                          <a:latin typeface="Comic Sans MS"/>
                        </a:rPr>
                        <a:t>5633</a:t>
                      </a:r>
                    </a:p>
                  </a:txBody>
                  <a:tcPr marL="4817" marR="4817" marT="48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3F3"/>
                    </a:solidFill>
                  </a:tcPr>
                </a:tc>
                <a:tc>
                  <a:txBody>
                    <a:bodyPr/>
                    <a:lstStyle/>
                    <a:p>
                      <a:pPr algn="r" rtl="0" fontAlgn="t"/>
                      <a:r>
                        <a:rPr lang="en-US" sz="1200" b="0" i="0" u="none" strike="noStrike">
                          <a:solidFill>
                            <a:srgbClr val="000000"/>
                          </a:solidFill>
                          <a:latin typeface="Comic Sans MS"/>
                        </a:rPr>
                        <a:t>1423</a:t>
                      </a:r>
                    </a:p>
                  </a:txBody>
                  <a:tcPr marL="4817" marR="4817" marT="48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3F3"/>
                    </a:solidFill>
                  </a:tcPr>
                </a:tc>
                <a:tc>
                  <a:txBody>
                    <a:bodyPr/>
                    <a:lstStyle/>
                    <a:p>
                      <a:pPr algn="r" rtl="0" fontAlgn="t"/>
                      <a:r>
                        <a:rPr lang="en-US" sz="1200" b="0" i="0" u="none" strike="noStrike">
                          <a:solidFill>
                            <a:srgbClr val="000000"/>
                          </a:solidFill>
                          <a:latin typeface="Comic Sans MS"/>
                        </a:rPr>
                        <a:t>9694</a:t>
                      </a:r>
                    </a:p>
                  </a:txBody>
                  <a:tcPr marL="4817" marR="4817" marT="48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3F3"/>
                    </a:solidFill>
                  </a:tcPr>
                </a:tc>
                <a:tc>
                  <a:txBody>
                    <a:bodyPr/>
                    <a:lstStyle/>
                    <a:p>
                      <a:pPr algn="r" rtl="0" fontAlgn="t"/>
                      <a:r>
                        <a:rPr lang="en-US" sz="1200" b="0" i="0" u="none" strike="noStrike">
                          <a:solidFill>
                            <a:srgbClr val="FF0000"/>
                          </a:solidFill>
                          <a:latin typeface="Comic Sans MS"/>
                        </a:rPr>
                        <a:t>5053</a:t>
                      </a:r>
                    </a:p>
                  </a:txBody>
                  <a:tcPr marL="4817" marR="4817" marT="48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3F3"/>
                    </a:solidFill>
                  </a:tcPr>
                </a:tc>
                <a:tc>
                  <a:txBody>
                    <a:bodyPr/>
                    <a:lstStyle/>
                    <a:p>
                      <a:pPr algn="r" rtl="0" fontAlgn="t"/>
                      <a:r>
                        <a:rPr lang="en-US" sz="1200" b="0" i="0" u="none" strike="noStrike">
                          <a:solidFill>
                            <a:srgbClr val="000000"/>
                          </a:solidFill>
                          <a:latin typeface="Comic Sans MS"/>
                        </a:rPr>
                        <a:t>30105</a:t>
                      </a:r>
                    </a:p>
                  </a:txBody>
                  <a:tcPr marL="4817" marR="4817" marT="48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3F3"/>
                    </a:solidFill>
                  </a:tcPr>
                </a:tc>
                <a:tc>
                  <a:txBody>
                    <a:bodyPr/>
                    <a:lstStyle/>
                    <a:p>
                      <a:pPr algn="r" rtl="0" fontAlgn="t"/>
                      <a:r>
                        <a:rPr lang="en-US" sz="1200" b="0" i="0" u="none" strike="noStrike">
                          <a:solidFill>
                            <a:srgbClr val="000000"/>
                          </a:solidFill>
                          <a:latin typeface="Comic Sans MS"/>
                        </a:rPr>
                        <a:t>35158</a:t>
                      </a:r>
                    </a:p>
                  </a:txBody>
                  <a:tcPr marL="4817" marR="4817" marT="48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3F3"/>
                    </a:solidFill>
                  </a:tcPr>
                </a:tc>
              </a:tr>
              <a:tr h="189955">
                <a:tc>
                  <a:txBody>
                    <a:bodyPr/>
                    <a:lstStyle/>
                    <a:p>
                      <a:pPr algn="r" rtl="0" fontAlgn="t"/>
                      <a:r>
                        <a:rPr lang="en-US" sz="1200" b="0" i="0" u="none" strike="noStrike">
                          <a:solidFill>
                            <a:srgbClr val="FFFFFF"/>
                          </a:solidFill>
                          <a:latin typeface="Comic Sans MS"/>
                        </a:rPr>
                        <a:t>2017</a:t>
                      </a:r>
                    </a:p>
                  </a:txBody>
                  <a:tcPr marL="4817" marR="4817" marT="48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5A11"/>
                    </a:solidFill>
                  </a:tcPr>
                </a:tc>
                <a:tc>
                  <a:txBody>
                    <a:bodyPr/>
                    <a:lstStyle/>
                    <a:p>
                      <a:pPr algn="r" rtl="0" fontAlgn="t"/>
                      <a:r>
                        <a:rPr lang="en-US" sz="1200" b="0" i="0" u="none" strike="noStrike">
                          <a:solidFill>
                            <a:srgbClr val="FF0000"/>
                          </a:solidFill>
                          <a:latin typeface="Comic Sans MS"/>
                        </a:rPr>
                        <a:t>2587</a:t>
                      </a:r>
                    </a:p>
                  </a:txBody>
                  <a:tcPr marL="4817" marR="4817" marT="48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3F3"/>
                    </a:solidFill>
                  </a:tcPr>
                </a:tc>
                <a:tc>
                  <a:txBody>
                    <a:bodyPr/>
                    <a:lstStyle/>
                    <a:p>
                      <a:pPr algn="r" rtl="0" fontAlgn="t"/>
                      <a:r>
                        <a:rPr lang="en-US" sz="1200" b="0" i="0" u="none" strike="noStrike">
                          <a:solidFill>
                            <a:srgbClr val="000000"/>
                          </a:solidFill>
                          <a:latin typeface="Comic Sans MS"/>
                        </a:rPr>
                        <a:t>5456</a:t>
                      </a:r>
                    </a:p>
                  </a:txBody>
                  <a:tcPr marL="4817" marR="4817" marT="48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3F3"/>
                    </a:solidFill>
                  </a:tcPr>
                </a:tc>
                <a:tc>
                  <a:txBody>
                    <a:bodyPr/>
                    <a:lstStyle/>
                    <a:p>
                      <a:pPr algn="r" rtl="0" fontAlgn="t"/>
                      <a:r>
                        <a:rPr lang="en-US" sz="1200" b="0" i="0" u="none" strike="noStrike">
                          <a:solidFill>
                            <a:srgbClr val="000000"/>
                          </a:solidFill>
                          <a:latin typeface="Comic Sans MS"/>
                        </a:rPr>
                        <a:t>1340</a:t>
                      </a:r>
                    </a:p>
                  </a:txBody>
                  <a:tcPr marL="4817" marR="4817" marT="48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3F3"/>
                    </a:solidFill>
                  </a:tcPr>
                </a:tc>
                <a:tc>
                  <a:txBody>
                    <a:bodyPr/>
                    <a:lstStyle/>
                    <a:p>
                      <a:pPr algn="r" rtl="0" fontAlgn="t"/>
                      <a:r>
                        <a:rPr lang="en-US" sz="1200" b="0" i="0" u="none" strike="noStrike">
                          <a:solidFill>
                            <a:srgbClr val="000000"/>
                          </a:solidFill>
                          <a:latin typeface="Comic Sans MS"/>
                        </a:rPr>
                        <a:t>9383</a:t>
                      </a:r>
                    </a:p>
                  </a:txBody>
                  <a:tcPr marL="4817" marR="4817" marT="48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3F3"/>
                    </a:solidFill>
                  </a:tcPr>
                </a:tc>
                <a:tc>
                  <a:txBody>
                    <a:bodyPr/>
                    <a:lstStyle/>
                    <a:p>
                      <a:pPr algn="r" rtl="0" fontAlgn="t"/>
                      <a:r>
                        <a:rPr lang="en-US" sz="1200" b="0" i="0" u="none" strike="noStrike">
                          <a:solidFill>
                            <a:srgbClr val="FF0000"/>
                          </a:solidFill>
                          <a:latin typeface="Comic Sans MS"/>
                        </a:rPr>
                        <a:t>5121</a:t>
                      </a:r>
                    </a:p>
                  </a:txBody>
                  <a:tcPr marL="4817" marR="4817" marT="48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3F3"/>
                    </a:solidFill>
                  </a:tcPr>
                </a:tc>
                <a:tc>
                  <a:txBody>
                    <a:bodyPr/>
                    <a:lstStyle/>
                    <a:p>
                      <a:pPr algn="r" rtl="0" fontAlgn="t"/>
                      <a:r>
                        <a:rPr lang="en-US" sz="1200" b="0" i="0" u="none" strike="noStrike">
                          <a:solidFill>
                            <a:srgbClr val="000000"/>
                          </a:solidFill>
                          <a:latin typeface="Comic Sans MS"/>
                        </a:rPr>
                        <a:t>31094</a:t>
                      </a:r>
                    </a:p>
                  </a:txBody>
                  <a:tcPr marL="4817" marR="4817" marT="48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3F3"/>
                    </a:solidFill>
                  </a:tcPr>
                </a:tc>
                <a:tc>
                  <a:txBody>
                    <a:bodyPr/>
                    <a:lstStyle/>
                    <a:p>
                      <a:pPr algn="r" rtl="0" fontAlgn="t"/>
                      <a:r>
                        <a:rPr lang="en-US" sz="1200" b="0" i="0" u="none" strike="noStrike">
                          <a:solidFill>
                            <a:srgbClr val="000000"/>
                          </a:solidFill>
                          <a:latin typeface="Comic Sans MS"/>
                        </a:rPr>
                        <a:t>36215</a:t>
                      </a:r>
                    </a:p>
                  </a:txBody>
                  <a:tcPr marL="4817" marR="4817" marT="48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3F3"/>
                    </a:solidFill>
                  </a:tcPr>
                </a:tc>
              </a:tr>
              <a:tr h="189955">
                <a:tc>
                  <a:txBody>
                    <a:bodyPr/>
                    <a:lstStyle/>
                    <a:p>
                      <a:pPr algn="r" rtl="0" fontAlgn="t"/>
                      <a:r>
                        <a:rPr lang="en-US" sz="1200" b="0" i="0" u="none" strike="noStrike">
                          <a:solidFill>
                            <a:srgbClr val="FFFFFF"/>
                          </a:solidFill>
                          <a:latin typeface="Comic Sans MS"/>
                        </a:rPr>
                        <a:t>2018</a:t>
                      </a:r>
                    </a:p>
                  </a:txBody>
                  <a:tcPr marL="4817" marR="4817" marT="48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5A11"/>
                    </a:solidFill>
                  </a:tcPr>
                </a:tc>
                <a:tc>
                  <a:txBody>
                    <a:bodyPr/>
                    <a:lstStyle/>
                    <a:p>
                      <a:pPr algn="r" rtl="0" fontAlgn="t"/>
                      <a:r>
                        <a:rPr lang="en-US" sz="1200" b="0" i="0" u="none" strike="noStrike">
                          <a:solidFill>
                            <a:srgbClr val="FF0000"/>
                          </a:solidFill>
                          <a:latin typeface="Comic Sans MS"/>
                        </a:rPr>
                        <a:t>2739</a:t>
                      </a:r>
                    </a:p>
                  </a:txBody>
                  <a:tcPr marL="4817" marR="4817" marT="48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3F3"/>
                    </a:solidFill>
                  </a:tcPr>
                </a:tc>
                <a:tc>
                  <a:txBody>
                    <a:bodyPr/>
                    <a:lstStyle/>
                    <a:p>
                      <a:pPr algn="r" rtl="0" fontAlgn="t"/>
                      <a:r>
                        <a:rPr lang="en-US" sz="1200" b="0" i="0" u="none" strike="noStrike">
                          <a:solidFill>
                            <a:srgbClr val="000000"/>
                          </a:solidFill>
                          <a:latin typeface="Comic Sans MS"/>
                        </a:rPr>
                        <a:t>5849</a:t>
                      </a:r>
                    </a:p>
                  </a:txBody>
                  <a:tcPr marL="4817" marR="4817" marT="48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3F3"/>
                    </a:solidFill>
                  </a:tcPr>
                </a:tc>
                <a:tc>
                  <a:txBody>
                    <a:bodyPr/>
                    <a:lstStyle/>
                    <a:p>
                      <a:pPr algn="r" rtl="0" fontAlgn="t"/>
                      <a:r>
                        <a:rPr lang="en-US" sz="1200" b="0" i="0" u="none" strike="noStrike">
                          <a:solidFill>
                            <a:srgbClr val="000000"/>
                          </a:solidFill>
                          <a:latin typeface="Comic Sans MS"/>
                        </a:rPr>
                        <a:t>1153</a:t>
                      </a:r>
                    </a:p>
                  </a:txBody>
                  <a:tcPr marL="4817" marR="4817" marT="48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3F3"/>
                    </a:solidFill>
                  </a:tcPr>
                </a:tc>
                <a:tc>
                  <a:txBody>
                    <a:bodyPr/>
                    <a:lstStyle/>
                    <a:p>
                      <a:pPr algn="r" rtl="0" fontAlgn="t"/>
                      <a:r>
                        <a:rPr lang="en-US" sz="1200" b="0" i="0" u="none" strike="noStrike">
                          <a:solidFill>
                            <a:srgbClr val="000000"/>
                          </a:solidFill>
                          <a:latin typeface="Comic Sans MS"/>
                        </a:rPr>
                        <a:t>9741</a:t>
                      </a:r>
                    </a:p>
                  </a:txBody>
                  <a:tcPr marL="4817" marR="4817" marT="48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3F3"/>
                    </a:solidFill>
                  </a:tcPr>
                </a:tc>
                <a:tc>
                  <a:txBody>
                    <a:bodyPr/>
                    <a:lstStyle/>
                    <a:p>
                      <a:pPr algn="r" rtl="0" fontAlgn="t"/>
                      <a:r>
                        <a:rPr lang="en-US" sz="1200" b="0" i="0" u="none" strike="noStrike">
                          <a:solidFill>
                            <a:srgbClr val="FF0000"/>
                          </a:solidFill>
                          <a:latin typeface="Comic Sans MS"/>
                        </a:rPr>
                        <a:t>5181</a:t>
                      </a:r>
                    </a:p>
                  </a:txBody>
                  <a:tcPr marL="4817" marR="4817" marT="48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3F3"/>
                    </a:solidFill>
                  </a:tcPr>
                </a:tc>
                <a:tc>
                  <a:txBody>
                    <a:bodyPr/>
                    <a:lstStyle/>
                    <a:p>
                      <a:pPr algn="r" rtl="0" fontAlgn="t"/>
                      <a:r>
                        <a:rPr lang="en-US" sz="1200" b="0" i="0" u="none" strike="noStrike">
                          <a:solidFill>
                            <a:srgbClr val="000000"/>
                          </a:solidFill>
                          <a:latin typeface="Comic Sans MS"/>
                        </a:rPr>
                        <a:t>32220</a:t>
                      </a:r>
                    </a:p>
                  </a:txBody>
                  <a:tcPr marL="4817" marR="4817" marT="48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3F3"/>
                    </a:solidFill>
                  </a:tcPr>
                </a:tc>
                <a:tc>
                  <a:txBody>
                    <a:bodyPr/>
                    <a:lstStyle/>
                    <a:p>
                      <a:pPr algn="r" rtl="0" fontAlgn="t"/>
                      <a:r>
                        <a:rPr lang="en-US" sz="1200" b="0" i="0" u="none" strike="noStrike">
                          <a:solidFill>
                            <a:srgbClr val="000000"/>
                          </a:solidFill>
                          <a:latin typeface="Comic Sans MS"/>
                        </a:rPr>
                        <a:t>37401</a:t>
                      </a:r>
                    </a:p>
                  </a:txBody>
                  <a:tcPr marL="4817" marR="4817" marT="48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3F3"/>
                    </a:solidFill>
                  </a:tcPr>
                </a:tc>
              </a:tr>
              <a:tr h="189955">
                <a:tc>
                  <a:txBody>
                    <a:bodyPr/>
                    <a:lstStyle/>
                    <a:p>
                      <a:pPr algn="r" rtl="0" fontAlgn="t"/>
                      <a:r>
                        <a:rPr lang="en-US" sz="1200" b="0" i="0" u="none" strike="noStrike">
                          <a:solidFill>
                            <a:srgbClr val="FFFFFF"/>
                          </a:solidFill>
                          <a:latin typeface="Comic Sans MS"/>
                        </a:rPr>
                        <a:t>2019</a:t>
                      </a:r>
                    </a:p>
                  </a:txBody>
                  <a:tcPr marL="4817" marR="4817" marT="48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5A11"/>
                    </a:solidFill>
                  </a:tcPr>
                </a:tc>
                <a:tc>
                  <a:txBody>
                    <a:bodyPr/>
                    <a:lstStyle/>
                    <a:p>
                      <a:pPr algn="r" rtl="0" fontAlgn="t"/>
                      <a:r>
                        <a:rPr lang="en-US" sz="1200" b="0" i="0" u="none" strike="noStrike">
                          <a:solidFill>
                            <a:srgbClr val="FF0000"/>
                          </a:solidFill>
                          <a:latin typeface="Comic Sans MS"/>
                        </a:rPr>
                        <a:t>2896</a:t>
                      </a:r>
                    </a:p>
                  </a:txBody>
                  <a:tcPr marL="4817" marR="4817" marT="48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3F3"/>
                    </a:solidFill>
                  </a:tcPr>
                </a:tc>
                <a:tc>
                  <a:txBody>
                    <a:bodyPr/>
                    <a:lstStyle/>
                    <a:p>
                      <a:pPr algn="r" rtl="0" fontAlgn="t"/>
                      <a:r>
                        <a:rPr lang="en-US" sz="1200" b="0" i="0" u="none" strike="noStrike">
                          <a:solidFill>
                            <a:srgbClr val="000000"/>
                          </a:solidFill>
                          <a:latin typeface="Comic Sans MS"/>
                        </a:rPr>
                        <a:t>6911</a:t>
                      </a:r>
                    </a:p>
                  </a:txBody>
                  <a:tcPr marL="4817" marR="4817" marT="48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3F3"/>
                    </a:solidFill>
                  </a:tcPr>
                </a:tc>
                <a:tc>
                  <a:txBody>
                    <a:bodyPr/>
                    <a:lstStyle/>
                    <a:p>
                      <a:pPr algn="r" rtl="0" fontAlgn="t"/>
                      <a:r>
                        <a:rPr lang="en-US" sz="1200" b="0" i="0" u="none" strike="noStrike">
                          <a:solidFill>
                            <a:srgbClr val="000000"/>
                          </a:solidFill>
                          <a:latin typeface="Comic Sans MS"/>
                        </a:rPr>
                        <a:t>1265</a:t>
                      </a:r>
                    </a:p>
                  </a:txBody>
                  <a:tcPr marL="4817" marR="4817" marT="48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3F3"/>
                    </a:solidFill>
                  </a:tcPr>
                </a:tc>
                <a:tc>
                  <a:txBody>
                    <a:bodyPr/>
                    <a:lstStyle/>
                    <a:p>
                      <a:pPr algn="r" rtl="0" fontAlgn="t"/>
                      <a:r>
                        <a:rPr lang="en-US" sz="1200" b="0" i="0" u="none" strike="noStrike">
                          <a:solidFill>
                            <a:srgbClr val="000000"/>
                          </a:solidFill>
                          <a:latin typeface="Comic Sans MS"/>
                        </a:rPr>
                        <a:t>11072</a:t>
                      </a:r>
                    </a:p>
                  </a:txBody>
                  <a:tcPr marL="4817" marR="4817" marT="48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3F3"/>
                    </a:solidFill>
                  </a:tcPr>
                </a:tc>
                <a:tc>
                  <a:txBody>
                    <a:bodyPr/>
                    <a:lstStyle/>
                    <a:p>
                      <a:pPr algn="r" rtl="0" fontAlgn="t"/>
                      <a:r>
                        <a:rPr lang="en-US" sz="1200" b="0" i="0" u="none" strike="noStrike">
                          <a:solidFill>
                            <a:srgbClr val="FF0000"/>
                          </a:solidFill>
                          <a:latin typeface="Comic Sans MS"/>
                        </a:rPr>
                        <a:t>5483</a:t>
                      </a:r>
                    </a:p>
                  </a:txBody>
                  <a:tcPr marL="4817" marR="4817" marT="48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3F3"/>
                    </a:solidFill>
                  </a:tcPr>
                </a:tc>
                <a:tc>
                  <a:txBody>
                    <a:bodyPr/>
                    <a:lstStyle/>
                    <a:p>
                      <a:pPr algn="r" rtl="0" fontAlgn="t"/>
                      <a:r>
                        <a:rPr lang="en-US" sz="1200" b="0" i="0" u="none" strike="noStrike">
                          <a:solidFill>
                            <a:srgbClr val="000000"/>
                          </a:solidFill>
                          <a:latin typeface="Comic Sans MS"/>
                        </a:rPr>
                        <a:t>35981</a:t>
                      </a:r>
                    </a:p>
                  </a:txBody>
                  <a:tcPr marL="4817" marR="4817" marT="48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3F3"/>
                    </a:solidFill>
                  </a:tcPr>
                </a:tc>
                <a:tc>
                  <a:txBody>
                    <a:bodyPr/>
                    <a:lstStyle/>
                    <a:p>
                      <a:pPr algn="r" rtl="0" fontAlgn="t"/>
                      <a:r>
                        <a:rPr lang="en-US" sz="1200" b="0" i="0" u="none" strike="noStrike">
                          <a:solidFill>
                            <a:srgbClr val="000000"/>
                          </a:solidFill>
                          <a:latin typeface="Comic Sans MS"/>
                        </a:rPr>
                        <a:t>41464</a:t>
                      </a:r>
                    </a:p>
                  </a:txBody>
                  <a:tcPr marL="4817" marR="4817" marT="48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3F3"/>
                    </a:solidFill>
                  </a:tcPr>
                </a:tc>
              </a:tr>
              <a:tr h="189955">
                <a:tc>
                  <a:txBody>
                    <a:bodyPr/>
                    <a:lstStyle/>
                    <a:p>
                      <a:pPr algn="r" rtl="0" fontAlgn="t"/>
                      <a:r>
                        <a:rPr lang="en-US" sz="1200" b="0" i="0" u="none" strike="noStrike">
                          <a:solidFill>
                            <a:srgbClr val="FFFFFF"/>
                          </a:solidFill>
                          <a:latin typeface="Comic Sans MS"/>
                        </a:rPr>
                        <a:t>2020</a:t>
                      </a:r>
                    </a:p>
                  </a:txBody>
                  <a:tcPr marL="4817" marR="4817" marT="48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5A11"/>
                    </a:solidFill>
                  </a:tcPr>
                </a:tc>
                <a:tc>
                  <a:txBody>
                    <a:bodyPr/>
                    <a:lstStyle/>
                    <a:p>
                      <a:pPr algn="r" rtl="0" fontAlgn="ctr"/>
                      <a:r>
                        <a:rPr lang="en-US" sz="1200" b="0" i="0" u="none" strike="noStrike">
                          <a:solidFill>
                            <a:srgbClr val="FF0000"/>
                          </a:solidFill>
                          <a:latin typeface="Comic Sans MS"/>
                        </a:rPr>
                        <a:t>2961</a:t>
                      </a:r>
                    </a:p>
                  </a:txBody>
                  <a:tcPr marL="4817" marR="4817" marT="48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3F3"/>
                    </a:solidFill>
                  </a:tcPr>
                </a:tc>
                <a:tc>
                  <a:txBody>
                    <a:bodyPr/>
                    <a:lstStyle/>
                    <a:p>
                      <a:pPr algn="r" rtl="0" fontAlgn="ctr"/>
                      <a:r>
                        <a:rPr lang="en-US" sz="1200" b="0" i="0" u="none" strike="noStrike">
                          <a:solidFill>
                            <a:srgbClr val="000000"/>
                          </a:solidFill>
                          <a:latin typeface="Comic Sans MS"/>
                        </a:rPr>
                        <a:t>7567</a:t>
                      </a:r>
                    </a:p>
                  </a:txBody>
                  <a:tcPr marL="4817" marR="4817" marT="48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3F3"/>
                    </a:solidFill>
                  </a:tcPr>
                </a:tc>
                <a:tc>
                  <a:txBody>
                    <a:bodyPr/>
                    <a:lstStyle/>
                    <a:p>
                      <a:pPr algn="r" rtl="0" fontAlgn="ctr"/>
                      <a:r>
                        <a:rPr lang="en-US" sz="1200" b="0" i="0" u="none" strike="noStrike">
                          <a:solidFill>
                            <a:srgbClr val="000000"/>
                          </a:solidFill>
                          <a:latin typeface="Comic Sans MS"/>
                        </a:rPr>
                        <a:t>1347</a:t>
                      </a:r>
                    </a:p>
                  </a:txBody>
                  <a:tcPr marL="4817" marR="4817" marT="48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3F3"/>
                    </a:solidFill>
                  </a:tcPr>
                </a:tc>
                <a:tc>
                  <a:txBody>
                    <a:bodyPr/>
                    <a:lstStyle/>
                    <a:p>
                      <a:pPr algn="r" rtl="0" fontAlgn="ctr"/>
                      <a:r>
                        <a:rPr lang="en-US" sz="1200" b="0" i="0" u="none" strike="noStrike">
                          <a:solidFill>
                            <a:srgbClr val="000000"/>
                          </a:solidFill>
                          <a:latin typeface="Comic Sans MS"/>
                        </a:rPr>
                        <a:t>11875</a:t>
                      </a:r>
                    </a:p>
                  </a:txBody>
                  <a:tcPr marL="4817" marR="4817" marT="48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3F3"/>
                    </a:solidFill>
                  </a:tcPr>
                </a:tc>
                <a:tc>
                  <a:txBody>
                    <a:bodyPr/>
                    <a:lstStyle/>
                    <a:p>
                      <a:pPr algn="r" rtl="0" fontAlgn="ctr"/>
                      <a:r>
                        <a:rPr lang="en-US" sz="1200" b="0" i="0" u="none" strike="noStrike">
                          <a:solidFill>
                            <a:srgbClr val="FF0000"/>
                          </a:solidFill>
                          <a:latin typeface="Comic Sans MS"/>
                        </a:rPr>
                        <a:t>5574</a:t>
                      </a:r>
                    </a:p>
                  </a:txBody>
                  <a:tcPr marL="4817" marR="4817" marT="48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3F3"/>
                    </a:solidFill>
                  </a:tcPr>
                </a:tc>
                <a:tc>
                  <a:txBody>
                    <a:bodyPr/>
                    <a:lstStyle/>
                    <a:p>
                      <a:pPr algn="r" rtl="0" fontAlgn="ctr"/>
                      <a:r>
                        <a:rPr lang="en-US" sz="1200" b="0" i="0" u="none" strike="noStrike">
                          <a:solidFill>
                            <a:srgbClr val="000000"/>
                          </a:solidFill>
                          <a:latin typeface="Comic Sans MS"/>
                        </a:rPr>
                        <a:t>33311</a:t>
                      </a:r>
                    </a:p>
                  </a:txBody>
                  <a:tcPr marL="4817" marR="4817" marT="48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3F3"/>
                    </a:solidFill>
                  </a:tcPr>
                </a:tc>
                <a:tc>
                  <a:txBody>
                    <a:bodyPr/>
                    <a:lstStyle/>
                    <a:p>
                      <a:pPr algn="r" rtl="0" fontAlgn="ctr"/>
                      <a:r>
                        <a:rPr lang="en-US" sz="1200" b="0" i="0" u="none" strike="noStrike">
                          <a:solidFill>
                            <a:srgbClr val="000000"/>
                          </a:solidFill>
                          <a:latin typeface="Comic Sans MS"/>
                        </a:rPr>
                        <a:t>38885</a:t>
                      </a:r>
                    </a:p>
                  </a:txBody>
                  <a:tcPr marL="4817" marR="4817" marT="48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3F3"/>
                    </a:solidFill>
                  </a:tcPr>
                </a:tc>
              </a:tr>
              <a:tr h="195711">
                <a:tc>
                  <a:txBody>
                    <a:bodyPr/>
                    <a:lstStyle/>
                    <a:p>
                      <a:pPr algn="r" rtl="0" fontAlgn="t"/>
                      <a:r>
                        <a:rPr lang="en-US" sz="1200" b="1" i="0" u="none" strike="noStrike">
                          <a:solidFill>
                            <a:srgbClr val="FFFFFF"/>
                          </a:solidFill>
                          <a:latin typeface="Comic Sans MS"/>
                        </a:rPr>
                        <a:t>2021</a:t>
                      </a:r>
                    </a:p>
                  </a:txBody>
                  <a:tcPr marL="4817" marR="4817" marT="48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5A11"/>
                    </a:solidFill>
                  </a:tcPr>
                </a:tc>
                <a:tc>
                  <a:txBody>
                    <a:bodyPr/>
                    <a:lstStyle/>
                    <a:p>
                      <a:pPr algn="r" rtl="0" fontAlgn="t"/>
                      <a:r>
                        <a:rPr lang="en-US" sz="1200" b="0" i="0" u="none" strike="noStrike">
                          <a:solidFill>
                            <a:srgbClr val="FF0000"/>
                          </a:solidFill>
                          <a:latin typeface="Comic Sans MS"/>
                        </a:rPr>
                        <a:t>3218</a:t>
                      </a:r>
                    </a:p>
                  </a:txBody>
                  <a:tcPr marL="4817" marR="4817" marT="48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3F3"/>
                    </a:solidFill>
                  </a:tcPr>
                </a:tc>
                <a:tc>
                  <a:txBody>
                    <a:bodyPr/>
                    <a:lstStyle/>
                    <a:p>
                      <a:pPr algn="r" rtl="0" fontAlgn="t"/>
                      <a:r>
                        <a:rPr lang="en-US" sz="1200" b="0" i="0" u="none" strike="noStrike">
                          <a:solidFill>
                            <a:srgbClr val="000000"/>
                          </a:solidFill>
                          <a:latin typeface="Comic Sans MS"/>
                        </a:rPr>
                        <a:t>8324</a:t>
                      </a:r>
                    </a:p>
                  </a:txBody>
                  <a:tcPr marL="4817" marR="4817" marT="48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3F3"/>
                    </a:solidFill>
                  </a:tcPr>
                </a:tc>
                <a:tc>
                  <a:txBody>
                    <a:bodyPr/>
                    <a:lstStyle/>
                    <a:p>
                      <a:pPr algn="r" rtl="0" fontAlgn="t"/>
                      <a:r>
                        <a:rPr lang="en-US" sz="1200" b="0" i="0" u="none" strike="noStrike">
                          <a:solidFill>
                            <a:srgbClr val="000000"/>
                          </a:solidFill>
                          <a:latin typeface="Comic Sans MS"/>
                        </a:rPr>
                        <a:t>1485</a:t>
                      </a:r>
                    </a:p>
                  </a:txBody>
                  <a:tcPr marL="4817" marR="4817" marT="48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3F3"/>
                    </a:solidFill>
                  </a:tcPr>
                </a:tc>
                <a:tc>
                  <a:txBody>
                    <a:bodyPr/>
                    <a:lstStyle/>
                    <a:p>
                      <a:pPr algn="r" rtl="0" fontAlgn="t"/>
                      <a:r>
                        <a:rPr lang="en-US" sz="1200" b="0" i="0" u="none" strike="noStrike">
                          <a:solidFill>
                            <a:srgbClr val="000000"/>
                          </a:solidFill>
                          <a:latin typeface="Comic Sans MS"/>
                        </a:rPr>
                        <a:t>13027</a:t>
                      </a:r>
                    </a:p>
                  </a:txBody>
                  <a:tcPr marL="4817" marR="4817" marT="48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3F3"/>
                    </a:solidFill>
                  </a:tcPr>
                </a:tc>
                <a:tc>
                  <a:txBody>
                    <a:bodyPr/>
                    <a:lstStyle/>
                    <a:p>
                      <a:pPr algn="r" rtl="0" fontAlgn="t"/>
                      <a:r>
                        <a:rPr lang="en-US" sz="1200" b="0" i="0" u="none" strike="noStrike">
                          <a:solidFill>
                            <a:srgbClr val="FF0000"/>
                          </a:solidFill>
                          <a:latin typeface="Comic Sans MS"/>
                        </a:rPr>
                        <a:t>6205</a:t>
                      </a:r>
                    </a:p>
                  </a:txBody>
                  <a:tcPr marL="4817" marR="4817" marT="48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3F3"/>
                    </a:solidFill>
                  </a:tcPr>
                </a:tc>
                <a:tc>
                  <a:txBody>
                    <a:bodyPr/>
                    <a:lstStyle/>
                    <a:p>
                      <a:pPr algn="r" rtl="0" fontAlgn="t"/>
                      <a:r>
                        <a:rPr lang="en-US" sz="1200" b="0" i="0" u="none" strike="noStrike">
                          <a:solidFill>
                            <a:srgbClr val="000000"/>
                          </a:solidFill>
                          <a:latin typeface="Comic Sans MS"/>
                        </a:rPr>
                        <a:t>38073</a:t>
                      </a:r>
                    </a:p>
                  </a:txBody>
                  <a:tcPr marL="4817" marR="4817" marT="48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3F3"/>
                    </a:solidFill>
                  </a:tcPr>
                </a:tc>
                <a:tc>
                  <a:txBody>
                    <a:bodyPr/>
                    <a:lstStyle/>
                    <a:p>
                      <a:pPr algn="r" rtl="0" fontAlgn="t"/>
                      <a:r>
                        <a:rPr lang="en-US" sz="1200" b="0" i="0" u="none" strike="noStrike">
                          <a:solidFill>
                            <a:srgbClr val="000000"/>
                          </a:solidFill>
                          <a:latin typeface="Comic Sans MS"/>
                        </a:rPr>
                        <a:t>44278</a:t>
                      </a:r>
                    </a:p>
                  </a:txBody>
                  <a:tcPr marL="4817" marR="4817" marT="48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3F3"/>
                    </a:solidFill>
                  </a:tcPr>
                </a:tc>
              </a:tr>
              <a:tr h="385666">
                <a:tc>
                  <a:txBody>
                    <a:bodyPr/>
                    <a:lstStyle/>
                    <a:p>
                      <a:pPr algn="ctr" rtl="0" fontAlgn="t"/>
                      <a:r>
                        <a:rPr lang="en-US" sz="1200" b="1" i="0" u="none" strike="noStrike">
                          <a:solidFill>
                            <a:srgbClr val="FFFFFF"/>
                          </a:solidFill>
                          <a:latin typeface="Comic Sans MS"/>
                        </a:rPr>
                        <a:t>TOTAL </a:t>
                      </a:r>
                    </a:p>
                  </a:txBody>
                  <a:tcPr marL="4817" marR="4817" marT="48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5A11"/>
                    </a:solidFill>
                  </a:tcPr>
                </a:tc>
                <a:tc>
                  <a:txBody>
                    <a:bodyPr/>
                    <a:lstStyle/>
                    <a:p>
                      <a:pPr algn="r" rtl="0" fontAlgn="t"/>
                      <a:r>
                        <a:rPr lang="en-US" sz="1800" b="1" i="0" u="none" strike="noStrike" dirty="0">
                          <a:solidFill>
                            <a:srgbClr val="FF0000"/>
                          </a:solidFill>
                          <a:latin typeface="Comic Sans MS"/>
                        </a:rPr>
                        <a:t>200416</a:t>
                      </a:r>
                    </a:p>
                  </a:txBody>
                  <a:tcPr marL="4817" marR="4817" marT="48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3F3"/>
                    </a:solidFill>
                  </a:tcPr>
                </a:tc>
                <a:tc>
                  <a:txBody>
                    <a:bodyPr/>
                    <a:lstStyle/>
                    <a:p>
                      <a:pPr algn="r" rtl="0" fontAlgn="t"/>
                      <a:r>
                        <a:rPr lang="en-US" sz="1800" b="1" i="0" u="none" strike="noStrike" dirty="0">
                          <a:solidFill>
                            <a:srgbClr val="000000"/>
                          </a:solidFill>
                          <a:latin typeface="Comic Sans MS"/>
                        </a:rPr>
                        <a:t>531818</a:t>
                      </a:r>
                    </a:p>
                  </a:txBody>
                  <a:tcPr marL="4817" marR="4817" marT="48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3F3"/>
                    </a:solidFill>
                  </a:tcPr>
                </a:tc>
                <a:tc>
                  <a:txBody>
                    <a:bodyPr/>
                    <a:lstStyle/>
                    <a:p>
                      <a:pPr algn="r" rtl="0" fontAlgn="t"/>
                      <a:r>
                        <a:rPr lang="en-US" sz="1800" b="1" i="0" u="none" strike="noStrike" dirty="0">
                          <a:solidFill>
                            <a:srgbClr val="000000"/>
                          </a:solidFill>
                          <a:latin typeface="Comic Sans MS"/>
                        </a:rPr>
                        <a:t>443423</a:t>
                      </a:r>
                    </a:p>
                  </a:txBody>
                  <a:tcPr marL="4817" marR="4817" marT="48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3F3"/>
                    </a:solidFill>
                  </a:tcPr>
                </a:tc>
                <a:tc>
                  <a:txBody>
                    <a:bodyPr/>
                    <a:lstStyle/>
                    <a:p>
                      <a:pPr algn="r" rtl="0" fontAlgn="t"/>
                      <a:r>
                        <a:rPr lang="en-US" sz="1800" b="1" i="0" u="none" strike="noStrike" dirty="0">
                          <a:solidFill>
                            <a:srgbClr val="000000"/>
                          </a:solidFill>
                          <a:latin typeface="Comic Sans MS"/>
                        </a:rPr>
                        <a:t>1180475</a:t>
                      </a:r>
                    </a:p>
                  </a:txBody>
                  <a:tcPr marL="4817" marR="4817" marT="48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3F3"/>
                    </a:solidFill>
                  </a:tcPr>
                </a:tc>
                <a:tc>
                  <a:txBody>
                    <a:bodyPr/>
                    <a:lstStyle/>
                    <a:p>
                      <a:pPr algn="r" rtl="0" fontAlgn="t"/>
                      <a:r>
                        <a:rPr lang="en-US" sz="1800" b="1" i="0" u="none" strike="noStrike" dirty="0">
                          <a:solidFill>
                            <a:srgbClr val="FF0000"/>
                          </a:solidFill>
                          <a:latin typeface="Comic Sans MS"/>
                        </a:rPr>
                        <a:t>378525</a:t>
                      </a:r>
                    </a:p>
                  </a:txBody>
                  <a:tcPr marL="4817" marR="4817" marT="48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3F3"/>
                    </a:solidFill>
                  </a:tcPr>
                </a:tc>
                <a:tc>
                  <a:txBody>
                    <a:bodyPr/>
                    <a:lstStyle/>
                    <a:p>
                      <a:pPr algn="r" rtl="0" fontAlgn="t"/>
                      <a:r>
                        <a:rPr lang="en-US" sz="1800" b="1" i="0" u="none" strike="noStrike" dirty="0">
                          <a:solidFill>
                            <a:srgbClr val="000000"/>
                          </a:solidFill>
                          <a:latin typeface="Comic Sans MS"/>
                        </a:rPr>
                        <a:t>1379569</a:t>
                      </a:r>
                    </a:p>
                  </a:txBody>
                  <a:tcPr marL="4817" marR="4817" marT="48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3F3"/>
                    </a:solidFill>
                  </a:tcPr>
                </a:tc>
                <a:tc>
                  <a:txBody>
                    <a:bodyPr/>
                    <a:lstStyle/>
                    <a:p>
                      <a:pPr algn="r" rtl="0" fontAlgn="t"/>
                      <a:r>
                        <a:rPr lang="en-US" sz="1800" b="1" i="0" u="none" strike="noStrike" dirty="0">
                          <a:solidFill>
                            <a:srgbClr val="000000"/>
                          </a:solidFill>
                          <a:latin typeface="Comic Sans MS"/>
                        </a:rPr>
                        <a:t>1758094</a:t>
                      </a:r>
                    </a:p>
                  </a:txBody>
                  <a:tcPr marL="4817" marR="4817" marT="48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3F3"/>
                    </a:solidFill>
                  </a:tcPr>
                </a:tc>
              </a:tr>
            </a:tbl>
          </a:graphicData>
        </a:graphic>
      </p:graphicFrame>
      <p:sp>
        <p:nvSpPr>
          <p:cNvPr id="17" name="Content Placeholder 4">
            <a:extLst>
              <a:ext uri="{FF2B5EF4-FFF2-40B4-BE49-F238E27FC236}">
                <a16:creationId xmlns:a16="http://schemas.microsoft.com/office/drawing/2014/main" xmlns="" id="{9284E937-94D8-494D-A351-5F7F88C739D4}"/>
              </a:ext>
            </a:extLst>
          </p:cNvPr>
          <p:cNvSpPr txBox="1">
            <a:spLocks/>
          </p:cNvSpPr>
          <p:nvPr/>
        </p:nvSpPr>
        <p:spPr>
          <a:xfrm>
            <a:off x="947474" y="354105"/>
            <a:ext cx="1138657" cy="2329134"/>
          </a:xfrm>
          <a:prstGeom prst="rect">
            <a:avLst/>
          </a:prstGeom>
          <a:ln>
            <a:solidFill>
              <a:schemeClr val="tx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1600" b="1" dirty="0">
                <a:solidFill>
                  <a:srgbClr val="0070C0"/>
                </a:solidFill>
                <a:latin typeface="Comic Sans MS" panose="030F0702030302020204" pitchFamily="66" charset="0"/>
              </a:rPr>
              <a:t>ROAD TRAFFIC CRASH STATISTICS/ DATA FROM 1960 TO </a:t>
            </a:r>
            <a:r>
              <a:rPr lang="en-US" sz="1600" b="1" dirty="0" smtClean="0">
                <a:solidFill>
                  <a:srgbClr val="0070C0"/>
                </a:solidFill>
                <a:latin typeface="Comic Sans MS" panose="030F0702030302020204" pitchFamily="66" charset="0"/>
              </a:rPr>
              <a:t>2021 CONTD.</a:t>
            </a:r>
            <a:endParaRPr lang="en-US" sz="1600" dirty="0">
              <a:latin typeface="Comic Sans MS" panose="030F0702030302020204" pitchFamily="66" charset="0"/>
            </a:endParaRPr>
          </a:p>
        </p:txBody>
      </p:sp>
    </p:spTree>
    <p:extLst>
      <p:ext uri="{BB962C8B-B14F-4D97-AF65-F5344CB8AC3E}">
        <p14:creationId xmlns:p14="http://schemas.microsoft.com/office/powerpoint/2010/main" xmlns="" val="2082862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85738" y="114300"/>
            <a:ext cx="11844337" cy="6743700"/>
          </a:xfrm>
        </p:spPr>
      </p:pic>
    </p:spTree>
    <p:extLst>
      <p:ext uri="{BB962C8B-B14F-4D97-AF65-F5344CB8AC3E}">
        <p14:creationId xmlns:p14="http://schemas.microsoft.com/office/powerpoint/2010/main" xmlns="" val="26260784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3190" y="260194"/>
            <a:ext cx="10515600" cy="954009"/>
          </a:xfrm>
        </p:spPr>
        <p:txBody>
          <a:bodyPr>
            <a:normAutofit/>
          </a:bodyPr>
          <a:lstStyle/>
          <a:p>
            <a:r>
              <a:rPr lang="en-GB" sz="2400" b="1" dirty="0" smtClean="0">
                <a:solidFill>
                  <a:srgbClr val="00B0F0"/>
                </a:solidFill>
                <a:latin typeface="Comic Sans MS" pitchFamily="66" charset="0"/>
              </a:rPr>
              <a:t>HISTORICAL DEVELOPMENT OF ROAD TRAFFIC AND SAFETY MANAGEMENT IN NIGERIA</a:t>
            </a:r>
            <a:endParaRPr lang="en-US" sz="2400" b="1" dirty="0">
              <a:solidFill>
                <a:srgbClr val="00B0F0"/>
              </a:solidFill>
              <a:latin typeface="Comic Sans MS" pitchFamily="66" charset="0"/>
            </a:endParaRPr>
          </a:p>
        </p:txBody>
      </p:sp>
      <p:sp>
        <p:nvSpPr>
          <p:cNvPr id="3" name="Content Placeholder 2"/>
          <p:cNvSpPr>
            <a:spLocks noGrp="1"/>
          </p:cNvSpPr>
          <p:nvPr>
            <p:ph idx="1"/>
          </p:nvPr>
        </p:nvSpPr>
        <p:spPr>
          <a:xfrm>
            <a:off x="628338" y="1079291"/>
            <a:ext cx="10515600" cy="5576342"/>
          </a:xfrm>
        </p:spPr>
        <p:txBody>
          <a:bodyPr>
            <a:noAutofit/>
          </a:bodyPr>
          <a:lstStyle/>
          <a:p>
            <a:pPr algn="just">
              <a:lnSpc>
                <a:spcPct val="170000"/>
              </a:lnSpc>
            </a:pPr>
            <a:r>
              <a:rPr lang="en-GB" sz="1800" dirty="0" smtClean="0">
                <a:latin typeface="Comic Sans MS" pitchFamily="66" charset="0"/>
              </a:rPr>
              <a:t>The first step in the administration of road traffic in Nigeria was the enactment of the  Motor Traffic  Ordinance of 1913 in the Southern Protectorate</a:t>
            </a:r>
          </a:p>
          <a:p>
            <a:pPr algn="just">
              <a:lnSpc>
                <a:spcPct val="170000"/>
              </a:lnSpc>
            </a:pPr>
            <a:r>
              <a:rPr lang="en-GB" sz="1800" dirty="0" smtClean="0">
                <a:latin typeface="Comic Sans MS" pitchFamily="66" charset="0"/>
              </a:rPr>
              <a:t>Then in 1916 after the merger of the Northern and Southern protectorates  in 1914, the National Motor Traffic  Ordinance  came into existence . </a:t>
            </a:r>
            <a:r>
              <a:rPr lang="en-GB" sz="1800" dirty="0" smtClean="0">
                <a:solidFill>
                  <a:srgbClr val="FF0066"/>
                </a:solidFill>
                <a:latin typeface="Comic Sans MS" pitchFamily="66" charset="0"/>
              </a:rPr>
              <a:t>(</a:t>
            </a:r>
            <a:r>
              <a:rPr lang="en-GB" sz="1800" dirty="0" err="1" smtClean="0">
                <a:solidFill>
                  <a:srgbClr val="FF0066"/>
                </a:solidFill>
                <a:latin typeface="Comic Sans MS" pitchFamily="66" charset="0"/>
              </a:rPr>
              <a:t>Balogun</a:t>
            </a:r>
            <a:r>
              <a:rPr lang="en-GB" sz="1800" dirty="0" smtClean="0">
                <a:solidFill>
                  <a:srgbClr val="FF0066"/>
                </a:solidFill>
                <a:latin typeface="Comic Sans MS" pitchFamily="66" charset="0"/>
              </a:rPr>
              <a:t>, 2006)</a:t>
            </a:r>
          </a:p>
          <a:p>
            <a:pPr algn="just">
              <a:lnSpc>
                <a:spcPct val="170000"/>
              </a:lnSpc>
            </a:pPr>
            <a:r>
              <a:rPr lang="en-GB" sz="1800" dirty="0" smtClean="0">
                <a:latin typeface="Comic Sans MS" pitchFamily="66" charset="0"/>
              </a:rPr>
              <a:t>The 1916 Ordinance placed traffic management responsibilities and motor vehicle administration under the Directorate of Works while that of motor licensing was placed under the Colony’s Finance Officer</a:t>
            </a:r>
          </a:p>
          <a:p>
            <a:pPr algn="just">
              <a:lnSpc>
                <a:spcPct val="170000"/>
              </a:lnSpc>
            </a:pPr>
            <a:r>
              <a:rPr lang="en-GB" sz="1800" dirty="0" smtClean="0">
                <a:latin typeface="Comic Sans MS" pitchFamily="66" charset="0"/>
              </a:rPr>
              <a:t>The Ordinance was reviewed in 1940 and 1945 in line with the English Road Traffic Act of 1930</a:t>
            </a:r>
          </a:p>
          <a:p>
            <a:pPr algn="just">
              <a:lnSpc>
                <a:spcPct val="170000"/>
              </a:lnSpc>
            </a:pPr>
            <a:r>
              <a:rPr lang="en-GB" sz="1800" dirty="0" smtClean="0">
                <a:latin typeface="Comic Sans MS" pitchFamily="66" charset="0"/>
              </a:rPr>
              <a:t>In 1949 Road Traffic Act that brought to fore the Vehicle Inspection Office was created.</a:t>
            </a:r>
            <a:r>
              <a:rPr lang="en-GB" sz="1800" dirty="0" smtClean="0">
                <a:solidFill>
                  <a:srgbClr val="FF0066"/>
                </a:solidFill>
                <a:latin typeface="Comic Sans MS" pitchFamily="66" charset="0"/>
              </a:rPr>
              <a:t> (</a:t>
            </a:r>
            <a:r>
              <a:rPr lang="en-GB" sz="1800" dirty="0" err="1" smtClean="0">
                <a:solidFill>
                  <a:srgbClr val="FF0066"/>
                </a:solidFill>
                <a:latin typeface="Comic Sans MS" pitchFamily="66" charset="0"/>
              </a:rPr>
              <a:t>Ogunsanya</a:t>
            </a:r>
            <a:r>
              <a:rPr lang="en-GB" sz="1800" dirty="0" smtClean="0">
                <a:solidFill>
                  <a:srgbClr val="FF0066"/>
                </a:solidFill>
                <a:latin typeface="Comic Sans MS" pitchFamily="66" charset="0"/>
              </a:rPr>
              <a:t>, 2004)</a:t>
            </a:r>
          </a:p>
          <a:p>
            <a:pPr algn="just">
              <a:lnSpc>
                <a:spcPct val="170000"/>
              </a:lnSpc>
            </a:pPr>
            <a:endParaRPr lang="en-GB" sz="1800" dirty="0" smtClean="0">
              <a:latin typeface="Comic Sans MS" pitchFamily="66" charset="0"/>
            </a:endParaRPr>
          </a:p>
          <a:p>
            <a:pPr algn="just">
              <a:lnSpc>
                <a:spcPct val="170000"/>
              </a:lnSpc>
            </a:pPr>
            <a:endParaRPr lang="en-US" sz="1800" dirty="0">
              <a:latin typeface="Comic Sans MS" pitchFamily="66"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3190" y="1094280"/>
            <a:ext cx="10515600" cy="5652307"/>
          </a:xfrm>
        </p:spPr>
        <p:txBody>
          <a:bodyPr>
            <a:normAutofit fontScale="70000" lnSpcReduction="20000"/>
          </a:bodyPr>
          <a:lstStyle/>
          <a:p>
            <a:pPr algn="just">
              <a:lnSpc>
                <a:spcPct val="160000"/>
              </a:lnSpc>
            </a:pPr>
            <a:r>
              <a:rPr lang="en-GB" dirty="0" smtClean="0">
                <a:latin typeface="Comic Sans MS" pitchFamily="66" charset="0"/>
              </a:rPr>
              <a:t>In 1955 in order to further enhance road safety administration, the Motor Traffic division MTD which took charge of vehicle inspection activities was created under the Nigerian Police Force </a:t>
            </a:r>
            <a:r>
              <a:rPr lang="en-GB" dirty="0" smtClean="0">
                <a:solidFill>
                  <a:srgbClr val="FF0066"/>
                </a:solidFill>
                <a:latin typeface="Comic Sans MS" pitchFamily="66" charset="0"/>
              </a:rPr>
              <a:t>(</a:t>
            </a:r>
            <a:r>
              <a:rPr lang="en-GB" dirty="0" err="1" smtClean="0">
                <a:solidFill>
                  <a:srgbClr val="FF0066"/>
                </a:solidFill>
                <a:latin typeface="Comic Sans MS" pitchFamily="66" charset="0"/>
              </a:rPr>
              <a:t>Odekunle</a:t>
            </a:r>
            <a:r>
              <a:rPr lang="en-GB" dirty="0" smtClean="0">
                <a:solidFill>
                  <a:srgbClr val="FF0066"/>
                </a:solidFill>
                <a:latin typeface="Comic Sans MS" pitchFamily="66" charset="0"/>
              </a:rPr>
              <a:t> 2006).</a:t>
            </a:r>
          </a:p>
          <a:p>
            <a:pPr algn="just">
              <a:lnSpc>
                <a:spcPct val="160000"/>
              </a:lnSpc>
            </a:pPr>
            <a:r>
              <a:rPr lang="en-GB" dirty="0" smtClean="0">
                <a:latin typeface="Comic Sans MS" pitchFamily="66" charset="0"/>
              </a:rPr>
              <a:t>In 1960 the Federal Government established Traffic Police, a unit dedicated to properly man the road, instil discipline and road etiquette (</a:t>
            </a:r>
            <a:r>
              <a:rPr lang="en-GB" dirty="0" err="1" smtClean="0">
                <a:solidFill>
                  <a:srgbClr val="FF0066"/>
                </a:solidFill>
                <a:latin typeface="Comic Sans MS" pitchFamily="66" charset="0"/>
              </a:rPr>
              <a:t>Odekunle</a:t>
            </a:r>
            <a:r>
              <a:rPr lang="en-GB" dirty="0" smtClean="0">
                <a:solidFill>
                  <a:srgbClr val="FF0066"/>
                </a:solidFill>
                <a:latin typeface="Comic Sans MS" pitchFamily="66" charset="0"/>
              </a:rPr>
              <a:t>, 2006</a:t>
            </a:r>
            <a:r>
              <a:rPr lang="en-GB" dirty="0" smtClean="0">
                <a:latin typeface="Comic Sans MS" pitchFamily="66" charset="0"/>
              </a:rPr>
              <a:t>).</a:t>
            </a:r>
          </a:p>
          <a:p>
            <a:pPr algn="just">
              <a:lnSpc>
                <a:spcPct val="160000"/>
              </a:lnSpc>
            </a:pPr>
            <a:r>
              <a:rPr lang="en-GB" dirty="0" smtClean="0">
                <a:latin typeface="Comic Sans MS" pitchFamily="66" charset="0"/>
              </a:rPr>
              <a:t>The first constitutional effort in Road safety </a:t>
            </a:r>
            <a:r>
              <a:rPr lang="en-GB" dirty="0" err="1" smtClean="0">
                <a:latin typeface="Comic Sans MS" pitchFamily="66" charset="0"/>
              </a:rPr>
              <a:t>Adminsitration</a:t>
            </a:r>
            <a:r>
              <a:rPr lang="en-GB" dirty="0" smtClean="0">
                <a:latin typeface="Comic Sans MS" pitchFamily="66" charset="0"/>
              </a:rPr>
              <a:t> took place in 1958 when Nigerian Government recognized road safety management as a shared responsibility. The constitution conferred powers on regional governments to create their own traffic laws and agencies. </a:t>
            </a:r>
            <a:r>
              <a:rPr lang="en-GB" dirty="0" smtClean="0">
                <a:solidFill>
                  <a:srgbClr val="FF0066"/>
                </a:solidFill>
                <a:latin typeface="Comic Sans MS" pitchFamily="66" charset="0"/>
              </a:rPr>
              <a:t>(</a:t>
            </a:r>
            <a:r>
              <a:rPr lang="en-GB" dirty="0" err="1" smtClean="0">
                <a:solidFill>
                  <a:srgbClr val="FF0066"/>
                </a:solidFill>
                <a:latin typeface="Comic Sans MS" pitchFamily="66" charset="0"/>
              </a:rPr>
              <a:t>Mfon</a:t>
            </a:r>
            <a:r>
              <a:rPr lang="en-GB" dirty="0" smtClean="0">
                <a:solidFill>
                  <a:srgbClr val="FF0066"/>
                </a:solidFill>
                <a:latin typeface="Comic Sans MS" pitchFamily="66" charset="0"/>
              </a:rPr>
              <a:t>, 2013)</a:t>
            </a:r>
          </a:p>
          <a:p>
            <a:pPr algn="just">
              <a:lnSpc>
                <a:spcPct val="160000"/>
              </a:lnSpc>
            </a:pPr>
            <a:r>
              <a:rPr lang="en-US" dirty="0" smtClean="0">
                <a:latin typeface="Comic Sans MS" panose="030F0702030302020204" pitchFamily="66" charset="0"/>
              </a:rPr>
              <a:t> Major Private concern on Road Safety Administration can be traced to the activities of Shell Petroleum Development Company Nigeria Ltd between 1960 and 1965. </a:t>
            </a:r>
            <a:endParaRPr lang="en-US" dirty="0" smtClean="0">
              <a:solidFill>
                <a:schemeClr val="tx1">
                  <a:lumMod val="65000"/>
                  <a:lumOff val="35000"/>
                </a:schemeClr>
              </a:solidFill>
              <a:latin typeface="Comic Sans MS" panose="030F0702030302020204" pitchFamily="66" charset="0"/>
            </a:endParaRPr>
          </a:p>
          <a:p>
            <a:pPr algn="just">
              <a:lnSpc>
                <a:spcPct val="160000"/>
              </a:lnSpc>
            </a:pPr>
            <a:endParaRPr lang="en-GB" dirty="0" smtClean="0">
              <a:solidFill>
                <a:srgbClr val="FF0066"/>
              </a:solidFill>
              <a:latin typeface="Comic Sans MS" pitchFamily="66" charset="0"/>
            </a:endParaRPr>
          </a:p>
        </p:txBody>
      </p:sp>
      <p:sp>
        <p:nvSpPr>
          <p:cNvPr id="4" name="Title 1"/>
          <p:cNvSpPr>
            <a:spLocks noGrp="1"/>
          </p:cNvSpPr>
          <p:nvPr>
            <p:ph type="title"/>
          </p:nvPr>
        </p:nvSpPr>
        <p:spPr>
          <a:xfrm>
            <a:off x="853189" y="260194"/>
            <a:ext cx="11138941" cy="954009"/>
          </a:xfrm>
        </p:spPr>
        <p:txBody>
          <a:bodyPr>
            <a:normAutofit/>
          </a:bodyPr>
          <a:lstStyle/>
          <a:p>
            <a:r>
              <a:rPr lang="en-GB" sz="2200" b="1" dirty="0" smtClean="0">
                <a:solidFill>
                  <a:srgbClr val="00B0F0"/>
                </a:solidFill>
                <a:latin typeface="Comic Sans MS" pitchFamily="66" charset="0"/>
              </a:rPr>
              <a:t>HISTORICAL DEVELOPMENT OF ROAD TRAFFIC AND SAFETY MANAGEMENT IN NIGERIA contd.</a:t>
            </a:r>
            <a:endParaRPr lang="en-US" sz="2200" b="1" dirty="0">
              <a:solidFill>
                <a:srgbClr val="00B0F0"/>
              </a:solidFill>
              <a:latin typeface="Comic Sans MS" pitchFamily="66"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154243"/>
            <a:ext cx="10515600" cy="5022720"/>
          </a:xfrm>
        </p:spPr>
        <p:txBody>
          <a:bodyPr>
            <a:normAutofit fontScale="92500" lnSpcReduction="20000"/>
          </a:bodyPr>
          <a:lstStyle/>
          <a:p>
            <a:pPr algn="just">
              <a:lnSpc>
                <a:spcPct val="150000"/>
              </a:lnSpc>
            </a:pPr>
            <a:r>
              <a:rPr lang="en-GB" dirty="0" smtClean="0">
                <a:latin typeface="Comic Sans MS" pitchFamily="66" charset="0"/>
              </a:rPr>
              <a:t>In order to give road safety matters legal backing, the Federal Government promulgated the Federal Highway Declaration Order of 1971,Federal Highway Amendment Act 1973 and Road Traffic Accident Act of 1976 to improve road traffic administration in the Country </a:t>
            </a:r>
          </a:p>
          <a:p>
            <a:pPr algn="just">
              <a:lnSpc>
                <a:spcPct val="150000"/>
              </a:lnSpc>
            </a:pPr>
            <a:r>
              <a:rPr lang="en-GB" dirty="0" smtClean="0">
                <a:latin typeface="Comic Sans MS" pitchFamily="66" charset="0"/>
              </a:rPr>
              <a:t>1972 Nigerian Army concerned with the increasing accident fatalities involving their officers and men organized a one week road safety campaign to sensitize her personnel and the general public on the need to be road safety conscious. </a:t>
            </a:r>
          </a:p>
          <a:p>
            <a:pPr>
              <a:lnSpc>
                <a:spcPct val="150000"/>
              </a:lnSpc>
              <a:buNone/>
            </a:pPr>
            <a:endParaRPr lang="en-US" dirty="0"/>
          </a:p>
        </p:txBody>
      </p:sp>
      <p:sp>
        <p:nvSpPr>
          <p:cNvPr id="4" name="Title 1"/>
          <p:cNvSpPr>
            <a:spLocks noGrp="1"/>
          </p:cNvSpPr>
          <p:nvPr>
            <p:ph type="title"/>
          </p:nvPr>
        </p:nvSpPr>
        <p:spPr>
          <a:xfrm>
            <a:off x="853189" y="260194"/>
            <a:ext cx="11138941" cy="954009"/>
          </a:xfrm>
        </p:spPr>
        <p:txBody>
          <a:bodyPr>
            <a:normAutofit/>
          </a:bodyPr>
          <a:lstStyle/>
          <a:p>
            <a:r>
              <a:rPr lang="en-GB" sz="2200" b="1" dirty="0" smtClean="0">
                <a:solidFill>
                  <a:srgbClr val="00B0F0"/>
                </a:solidFill>
                <a:latin typeface="Comic Sans MS" pitchFamily="66" charset="0"/>
              </a:rPr>
              <a:t>HISTORICAL DEVELOPMENT OF ROAD TRAFFIC AND SAFETY MANAGEMENT IN NIGERIA contd.</a:t>
            </a:r>
            <a:endParaRPr lang="en-US" sz="2200" b="1" dirty="0">
              <a:solidFill>
                <a:srgbClr val="00B0F0"/>
              </a:solidFill>
              <a:latin typeface="Comic Sans MS" pitchFamily="66"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3327" y="239843"/>
            <a:ext cx="10515600" cy="6160958"/>
          </a:xfrm>
        </p:spPr>
        <p:txBody>
          <a:bodyPr>
            <a:noAutofit/>
          </a:bodyPr>
          <a:lstStyle/>
          <a:p>
            <a:pPr algn="just">
              <a:lnSpc>
                <a:spcPct val="170000"/>
              </a:lnSpc>
            </a:pPr>
            <a:r>
              <a:rPr lang="en-GB" sz="2200" dirty="0" smtClean="0">
                <a:latin typeface="Comic Sans MS" pitchFamily="66" charset="0"/>
              </a:rPr>
              <a:t>The Army effort prompted the federal government to publish the first Nigerian Highway Code in 1972.</a:t>
            </a:r>
          </a:p>
          <a:p>
            <a:pPr algn="just">
              <a:lnSpc>
                <a:spcPct val="170000"/>
              </a:lnSpc>
            </a:pPr>
            <a:r>
              <a:rPr lang="en-GB" sz="2200" dirty="0" smtClean="0">
                <a:latin typeface="Comic Sans MS" pitchFamily="66" charset="0"/>
              </a:rPr>
              <a:t>The National Road Safety Commission (NRSC)  was established in 1974. </a:t>
            </a:r>
            <a:r>
              <a:rPr lang="en-US" sz="2200" dirty="0" smtClean="0">
                <a:latin typeface="Comic Sans MS" panose="030F0702030302020204" pitchFamily="66" charset="0"/>
              </a:rPr>
              <a:t>The Commission was put together with representatives from selected ministries, other government agencies and the police. The enforcement arm of the National Road Safety Commission was entrusted to the Nigerian Police, equipped with emergency and rescue devices, highway patrol vehicles as well as other electronic and communication gadgets. </a:t>
            </a:r>
            <a:r>
              <a:rPr lang="en-US" sz="2200" dirty="0" smtClean="0">
                <a:solidFill>
                  <a:srgbClr val="FF0000"/>
                </a:solidFill>
                <a:latin typeface="Comic Sans MS" panose="030F0702030302020204" pitchFamily="66" charset="0"/>
              </a:rPr>
              <a:t>(</a:t>
            </a:r>
            <a:r>
              <a:rPr lang="en-US" sz="2200" dirty="0" err="1" smtClean="0">
                <a:solidFill>
                  <a:srgbClr val="FF0000"/>
                </a:solidFill>
                <a:latin typeface="Comic Sans MS" panose="030F0702030302020204" pitchFamily="66" charset="0"/>
              </a:rPr>
              <a:t>Gboyega</a:t>
            </a:r>
            <a:r>
              <a:rPr lang="en-US" sz="2200" dirty="0" smtClean="0">
                <a:solidFill>
                  <a:srgbClr val="FF0000"/>
                </a:solidFill>
                <a:latin typeface="Comic Sans MS" panose="030F0702030302020204" pitchFamily="66" charset="0"/>
              </a:rPr>
              <a:t>, 1992). </a:t>
            </a:r>
            <a:endParaRPr lang="en-GB" sz="2200" dirty="0" smtClean="0">
              <a:solidFill>
                <a:srgbClr val="FF0000"/>
              </a:solidFill>
              <a:latin typeface="Comic Sans MS" pitchFamily="66" charset="0"/>
            </a:endParaRPr>
          </a:p>
          <a:p>
            <a:pPr algn="just">
              <a:lnSpc>
                <a:spcPct val="170000"/>
              </a:lnSpc>
            </a:pPr>
            <a:r>
              <a:rPr lang="en-GB" sz="2200" dirty="0" smtClean="0">
                <a:latin typeface="Comic Sans MS" pitchFamily="66" charset="0"/>
              </a:rPr>
              <a:t>There were also State Traffic Laws in 1976.</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a:xfrm>
            <a:off x="838200" y="359764"/>
            <a:ext cx="10515600" cy="5817199"/>
          </a:xfrm>
        </p:spPr>
        <p:txBody>
          <a:bodyPr>
            <a:normAutofit fontScale="77500" lnSpcReduction="20000"/>
          </a:bodyPr>
          <a:lstStyle/>
          <a:p>
            <a:pPr algn="just">
              <a:lnSpc>
                <a:spcPct val="170000"/>
              </a:lnSpc>
            </a:pPr>
            <a:r>
              <a:rPr lang="en-GB" dirty="0" smtClean="0">
                <a:latin typeface="Comic Sans MS" pitchFamily="66" charset="0"/>
              </a:rPr>
              <a:t>Oyo State Edict 18 of 1977 created the Oyo State Road Safety Corps (OSRSC)</a:t>
            </a:r>
          </a:p>
          <a:p>
            <a:pPr algn="just">
              <a:lnSpc>
                <a:spcPct val="170000"/>
              </a:lnSpc>
            </a:pPr>
            <a:r>
              <a:rPr lang="en-GB" dirty="0" smtClean="0">
                <a:latin typeface="Comic Sans MS" pitchFamily="66" charset="0"/>
              </a:rPr>
              <a:t>The recorded success by the OSRSC resulted in its replication in </a:t>
            </a:r>
            <a:r>
              <a:rPr lang="en-GB" dirty="0" err="1" smtClean="0">
                <a:latin typeface="Comic Sans MS" pitchFamily="66" charset="0"/>
              </a:rPr>
              <a:t>Anambra</a:t>
            </a:r>
            <a:r>
              <a:rPr lang="en-GB" dirty="0" smtClean="0">
                <a:latin typeface="Comic Sans MS" pitchFamily="66" charset="0"/>
              </a:rPr>
              <a:t>, Lagos, Kano and </a:t>
            </a:r>
            <a:r>
              <a:rPr lang="en-GB" dirty="0" err="1" smtClean="0">
                <a:latin typeface="Comic Sans MS" pitchFamily="66" charset="0"/>
              </a:rPr>
              <a:t>Ogun</a:t>
            </a:r>
            <a:r>
              <a:rPr lang="en-GB" dirty="0" smtClean="0">
                <a:latin typeface="Comic Sans MS" pitchFamily="66" charset="0"/>
              </a:rPr>
              <a:t> states between 1979 and 1982.  However, in 1983, the Federal Government banned the operations of the State Traffic Management Agencies on federal roads for security and political reasons (Wilson 2006). The ban served as the death knell for the agencies as most of their operations were on federal roads. </a:t>
            </a:r>
          </a:p>
          <a:p>
            <a:pPr algn="just">
              <a:lnSpc>
                <a:spcPct val="170000"/>
              </a:lnSpc>
            </a:pPr>
            <a:r>
              <a:rPr lang="en-GB" dirty="0" smtClean="0">
                <a:latin typeface="Comic Sans MS" pitchFamily="66" charset="0"/>
              </a:rPr>
              <a:t>1n 1988 the Federal Military Government of Nigeria through Decree 45 of 1988 established the Federal Road Safety Commission.</a:t>
            </a:r>
            <a:endParaRPr lang="en-US" dirty="0" smtClean="0">
              <a:latin typeface="Comic Sans MS" pitchFamily="66" charset="0"/>
            </a:endParaRPr>
          </a:p>
          <a:p>
            <a:pPr>
              <a:lnSpc>
                <a:spcPct val="170000"/>
              </a:lnSpc>
              <a:buNone/>
            </a:pPr>
            <a:endParaRPr lang="en-US" dirty="0" smtClean="0"/>
          </a:p>
          <a:p>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49357" y="1000774"/>
            <a:ext cx="729168" cy="714039"/>
          </a:xfrm>
          <a:prstGeom prst="rect">
            <a:avLst/>
          </a:prstGeom>
        </p:spPr>
      </p:pic>
      <p:sp>
        <p:nvSpPr>
          <p:cNvPr id="4" name="object 7">
            <a:extLst>
              <a:ext uri="{FF2B5EF4-FFF2-40B4-BE49-F238E27FC236}">
                <a16:creationId xmlns:a16="http://schemas.microsoft.com/office/drawing/2014/main" xmlns="" id="{453BEE46-2BFC-471E-AAA3-651A8BA02236}"/>
              </a:ext>
            </a:extLst>
          </p:cNvPr>
          <p:cNvSpPr/>
          <p:nvPr/>
        </p:nvSpPr>
        <p:spPr>
          <a:xfrm>
            <a:off x="363211" y="123404"/>
            <a:ext cx="679005" cy="714039"/>
          </a:xfrm>
          <a:prstGeom prst="rect">
            <a:avLst/>
          </a:prstGeom>
          <a:blipFill>
            <a:blip r:embed="rId3" cstate="print"/>
            <a:stretch>
              <a:fillRect/>
            </a:stretch>
          </a:blipFill>
        </p:spPr>
        <p:txBody>
          <a:bodyPr wrap="square" lIns="0" tIns="0" rIns="0" bIns="0" rtlCol="0"/>
          <a:lstStyle/>
          <a:p>
            <a:endParaRPr sz="1588"/>
          </a:p>
        </p:txBody>
      </p:sp>
      <p:sp>
        <p:nvSpPr>
          <p:cNvPr id="6" name="object 14">
            <a:extLst>
              <a:ext uri="{FF2B5EF4-FFF2-40B4-BE49-F238E27FC236}">
                <a16:creationId xmlns:a16="http://schemas.microsoft.com/office/drawing/2014/main" xmlns="" id="{FEEC18D8-5923-454E-A89B-B823734522AF}"/>
              </a:ext>
            </a:extLst>
          </p:cNvPr>
          <p:cNvSpPr/>
          <p:nvPr/>
        </p:nvSpPr>
        <p:spPr>
          <a:xfrm>
            <a:off x="363211" y="1895554"/>
            <a:ext cx="707163" cy="865990"/>
          </a:xfrm>
          <a:prstGeom prst="rect">
            <a:avLst/>
          </a:prstGeom>
          <a:blipFill>
            <a:blip r:embed="rId4" cstate="print"/>
            <a:stretch>
              <a:fillRect/>
            </a:stretch>
          </a:blipFill>
        </p:spPr>
        <p:txBody>
          <a:bodyPr wrap="square" lIns="0" tIns="0" rIns="0" bIns="0" rtlCol="0"/>
          <a:lstStyle/>
          <a:p>
            <a:endParaRPr sz="1588"/>
          </a:p>
        </p:txBody>
      </p:sp>
      <p:sp>
        <p:nvSpPr>
          <p:cNvPr id="8" name="object 17">
            <a:extLst>
              <a:ext uri="{FF2B5EF4-FFF2-40B4-BE49-F238E27FC236}">
                <a16:creationId xmlns:a16="http://schemas.microsoft.com/office/drawing/2014/main" xmlns="" id="{D8DEBF76-B6AF-412E-A0E2-72F7178BF04B}"/>
              </a:ext>
            </a:extLst>
          </p:cNvPr>
          <p:cNvSpPr/>
          <p:nvPr/>
        </p:nvSpPr>
        <p:spPr>
          <a:xfrm>
            <a:off x="363211" y="2761544"/>
            <a:ext cx="715313" cy="4135155"/>
          </a:xfrm>
          <a:prstGeom prst="rect">
            <a:avLst/>
          </a:prstGeom>
          <a:blipFill>
            <a:blip r:embed="rId5" cstate="print"/>
            <a:stretch>
              <a:fillRect/>
            </a:stretch>
          </a:blipFill>
        </p:spPr>
        <p:txBody>
          <a:bodyPr wrap="square" lIns="0" tIns="0" rIns="0" bIns="0" rtlCol="0"/>
          <a:lstStyle/>
          <a:p>
            <a:endParaRPr sz="1588"/>
          </a:p>
        </p:txBody>
      </p:sp>
      <p:sp>
        <p:nvSpPr>
          <p:cNvPr id="10" name="Content Placeholder 4">
            <a:extLst>
              <a:ext uri="{FF2B5EF4-FFF2-40B4-BE49-F238E27FC236}">
                <a16:creationId xmlns:a16="http://schemas.microsoft.com/office/drawing/2014/main" xmlns="" id="{9284E937-94D8-494D-A351-5F7F88C739D4}"/>
              </a:ext>
            </a:extLst>
          </p:cNvPr>
          <p:cNvSpPr txBox="1">
            <a:spLocks/>
          </p:cNvSpPr>
          <p:nvPr/>
        </p:nvSpPr>
        <p:spPr>
          <a:xfrm>
            <a:off x="1078523" y="277092"/>
            <a:ext cx="10947221" cy="56035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200" b="1" dirty="0">
                <a:solidFill>
                  <a:srgbClr val="0070C0"/>
                </a:solidFill>
                <a:latin typeface="Comic Sans MS" panose="030F0702030302020204" pitchFamily="66" charset="0"/>
              </a:rPr>
              <a:t>ESTABLISHMENT OF THE FEDERAL ROAD SAFETY COMMISSION (CORPS)</a:t>
            </a:r>
            <a:endParaRPr lang="en-US" sz="2200" dirty="0">
              <a:latin typeface="Comic Sans MS" panose="030F0702030302020204" pitchFamily="66" charset="0"/>
            </a:endParaRPr>
          </a:p>
        </p:txBody>
      </p:sp>
      <p:sp>
        <p:nvSpPr>
          <p:cNvPr id="15" name="Content Placeholder 2">
            <a:extLst>
              <a:ext uri="{FF2B5EF4-FFF2-40B4-BE49-F238E27FC236}">
                <a16:creationId xmlns:a16="http://schemas.microsoft.com/office/drawing/2014/main" xmlns="" id="{95FBEB90-2379-4F41-AA14-DE6491345025}"/>
              </a:ext>
            </a:extLst>
          </p:cNvPr>
          <p:cNvSpPr>
            <a:spLocks noGrp="1"/>
          </p:cNvSpPr>
          <p:nvPr>
            <p:ph idx="1"/>
          </p:nvPr>
        </p:nvSpPr>
        <p:spPr>
          <a:xfrm>
            <a:off x="1324707" y="790552"/>
            <a:ext cx="6834555" cy="6067448"/>
          </a:xfrm>
        </p:spPr>
        <p:txBody>
          <a:bodyPr>
            <a:noAutofit/>
          </a:bodyPr>
          <a:lstStyle/>
          <a:p>
            <a:pPr marL="0" indent="0" algn="just">
              <a:lnSpc>
                <a:spcPct val="150000"/>
              </a:lnSpc>
              <a:buNone/>
            </a:pPr>
            <a:r>
              <a:rPr lang="en-US" sz="2200" dirty="0">
                <a:solidFill>
                  <a:schemeClr val="tx1">
                    <a:lumMod val="65000"/>
                    <a:lumOff val="35000"/>
                  </a:schemeClr>
                </a:solidFill>
                <a:latin typeface="Comic Sans MS" panose="030F0702030302020204" pitchFamily="66" charset="0"/>
              </a:rPr>
              <a:t>	</a:t>
            </a:r>
            <a:r>
              <a:rPr lang="en-US" sz="2600" dirty="0">
                <a:latin typeface="Comic Sans MS" panose="030F0702030302020204" pitchFamily="66" charset="0"/>
              </a:rPr>
              <a:t>The Federal Road Safety Commission </a:t>
            </a:r>
            <a:r>
              <a:rPr lang="en-US" sz="2600" dirty="0" smtClean="0">
                <a:latin typeface="Comic Sans MS" panose="030F0702030302020204" pitchFamily="66" charset="0"/>
              </a:rPr>
              <a:t>was </a:t>
            </a:r>
            <a:r>
              <a:rPr lang="en-US" sz="2600" dirty="0">
                <a:latin typeface="Comic Sans MS" panose="030F0702030302020204" pitchFamily="66" charset="0"/>
              </a:rPr>
              <a:t>established by the </a:t>
            </a:r>
            <a:r>
              <a:rPr lang="en-US" sz="2600" dirty="0" smtClean="0">
                <a:latin typeface="Comic Sans MS" panose="030F0702030302020204" pitchFamily="66" charset="0"/>
              </a:rPr>
              <a:t>Federal Military Government </a:t>
            </a:r>
            <a:r>
              <a:rPr lang="en-US" sz="2600" dirty="0">
                <a:latin typeface="Comic Sans MS" panose="030F0702030302020204" pitchFamily="66" charset="0"/>
              </a:rPr>
              <a:t>of the Federal Republic of Nigeria vide </a:t>
            </a:r>
            <a:r>
              <a:rPr lang="en-US" sz="2600" dirty="0">
                <a:solidFill>
                  <a:srgbClr val="FF0066"/>
                </a:solidFill>
                <a:latin typeface="Comic Sans MS" panose="030F0702030302020204" pitchFamily="66" charset="0"/>
              </a:rPr>
              <a:t>decree</a:t>
            </a:r>
            <a:r>
              <a:rPr lang="en-US" sz="2600" dirty="0">
                <a:latin typeface="Comic Sans MS" panose="030F0702030302020204" pitchFamily="66" charset="0"/>
              </a:rPr>
              <a:t> 45 of 1988 as amended by decree 35 of 1992, otherwise known as FRSC Act Cap 141 Laws of the Federation (1990). The Commission was charged with the responsibility for policy making, organization and administration of Road safety in Nigeria. </a:t>
            </a:r>
          </a:p>
        </p:txBody>
      </p:sp>
      <p:pic>
        <p:nvPicPr>
          <p:cNvPr id="12" name="Picture 11" descr="Assistant Corps Marshal Kayode Olagunju Archives - Nigeriana News -  Nigerian Newspaper">
            <a:extLst>
              <a:ext uri="{FF2B5EF4-FFF2-40B4-BE49-F238E27FC236}">
                <a16:creationId xmlns:a16="http://schemas.microsoft.com/office/drawing/2014/main" xmlns="" id="{BEBA5D9D-D71F-45E6-A8C5-20F0E03334AA}"/>
              </a:ext>
            </a:extLst>
          </p:cNvPr>
          <p:cNvPicPr/>
          <p:nvPr/>
        </p:nvPicPr>
        <p:blipFill>
          <a:blip r:embed="rId6">
            <a:extLst>
              <a:ext uri="{28A0092B-C50C-407E-A947-70E740481C1C}">
                <a14:useLocalDpi xmlns:a14="http://schemas.microsoft.com/office/drawing/2010/main" xmlns="" val="0"/>
              </a:ext>
            </a:extLst>
          </a:blip>
          <a:srcRect/>
          <a:stretch>
            <a:fillRect/>
          </a:stretch>
        </p:blipFill>
        <p:spPr bwMode="auto">
          <a:xfrm>
            <a:off x="8511597" y="837443"/>
            <a:ext cx="3161811" cy="2552283"/>
          </a:xfrm>
          <a:prstGeom prst="rect">
            <a:avLst/>
          </a:prstGeom>
          <a:noFill/>
          <a:ln>
            <a:noFill/>
          </a:ln>
        </p:spPr>
      </p:pic>
      <p:pic>
        <p:nvPicPr>
          <p:cNvPr id="14" name="Picture 13" descr="Federal Road safety Commission – Channels Television">
            <a:extLst>
              <a:ext uri="{FF2B5EF4-FFF2-40B4-BE49-F238E27FC236}">
                <a16:creationId xmlns:a16="http://schemas.microsoft.com/office/drawing/2014/main" xmlns="" id="{49EC55CC-DF0F-41D3-9807-3F18A5BD7FBD}"/>
              </a:ext>
            </a:extLst>
          </p:cNvPr>
          <p:cNvPicPr/>
          <p:nvPr/>
        </p:nvPicPr>
        <p:blipFill>
          <a:blip r:embed="rId7">
            <a:extLst>
              <a:ext uri="{28A0092B-C50C-407E-A947-70E740481C1C}">
                <a14:useLocalDpi xmlns:a14="http://schemas.microsoft.com/office/drawing/2010/main" xmlns="" val="0"/>
              </a:ext>
            </a:extLst>
          </a:blip>
          <a:srcRect/>
          <a:stretch>
            <a:fillRect/>
          </a:stretch>
        </p:blipFill>
        <p:spPr bwMode="auto">
          <a:xfrm>
            <a:off x="8661530" y="3942300"/>
            <a:ext cx="3011878" cy="2552283"/>
          </a:xfrm>
          <a:prstGeom prst="rect">
            <a:avLst/>
          </a:prstGeom>
          <a:noFill/>
          <a:ln>
            <a:noFill/>
          </a:ln>
        </p:spPr>
      </p:pic>
    </p:spTree>
    <p:extLst>
      <p:ext uri="{BB962C8B-B14F-4D97-AF65-F5344CB8AC3E}">
        <p14:creationId xmlns:p14="http://schemas.microsoft.com/office/powerpoint/2010/main" xmlns="" val="17201232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49357" y="1000774"/>
            <a:ext cx="729168" cy="714039"/>
          </a:xfrm>
          <a:prstGeom prst="rect">
            <a:avLst/>
          </a:prstGeom>
        </p:spPr>
      </p:pic>
      <p:sp>
        <p:nvSpPr>
          <p:cNvPr id="4" name="object 7">
            <a:extLst>
              <a:ext uri="{FF2B5EF4-FFF2-40B4-BE49-F238E27FC236}">
                <a16:creationId xmlns:a16="http://schemas.microsoft.com/office/drawing/2014/main" xmlns="" id="{453BEE46-2BFC-471E-AAA3-651A8BA02236}"/>
              </a:ext>
            </a:extLst>
          </p:cNvPr>
          <p:cNvSpPr/>
          <p:nvPr/>
        </p:nvSpPr>
        <p:spPr>
          <a:xfrm>
            <a:off x="363211" y="123404"/>
            <a:ext cx="679005" cy="714039"/>
          </a:xfrm>
          <a:prstGeom prst="rect">
            <a:avLst/>
          </a:prstGeom>
          <a:blipFill>
            <a:blip r:embed="rId3" cstate="print"/>
            <a:stretch>
              <a:fillRect/>
            </a:stretch>
          </a:blipFill>
        </p:spPr>
        <p:txBody>
          <a:bodyPr wrap="square" lIns="0" tIns="0" rIns="0" bIns="0" rtlCol="0"/>
          <a:lstStyle/>
          <a:p>
            <a:endParaRPr sz="1588"/>
          </a:p>
        </p:txBody>
      </p:sp>
      <p:sp>
        <p:nvSpPr>
          <p:cNvPr id="6" name="object 14">
            <a:extLst>
              <a:ext uri="{FF2B5EF4-FFF2-40B4-BE49-F238E27FC236}">
                <a16:creationId xmlns:a16="http://schemas.microsoft.com/office/drawing/2014/main" xmlns="" id="{FEEC18D8-5923-454E-A89B-B823734522AF}"/>
              </a:ext>
            </a:extLst>
          </p:cNvPr>
          <p:cNvSpPr/>
          <p:nvPr/>
        </p:nvSpPr>
        <p:spPr>
          <a:xfrm>
            <a:off x="363211" y="1895554"/>
            <a:ext cx="707163" cy="865990"/>
          </a:xfrm>
          <a:prstGeom prst="rect">
            <a:avLst/>
          </a:prstGeom>
          <a:blipFill>
            <a:blip r:embed="rId4" cstate="print"/>
            <a:stretch>
              <a:fillRect/>
            </a:stretch>
          </a:blipFill>
        </p:spPr>
        <p:txBody>
          <a:bodyPr wrap="square" lIns="0" tIns="0" rIns="0" bIns="0" rtlCol="0"/>
          <a:lstStyle/>
          <a:p>
            <a:endParaRPr sz="1588"/>
          </a:p>
        </p:txBody>
      </p:sp>
      <p:sp>
        <p:nvSpPr>
          <p:cNvPr id="8" name="object 17">
            <a:extLst>
              <a:ext uri="{FF2B5EF4-FFF2-40B4-BE49-F238E27FC236}">
                <a16:creationId xmlns:a16="http://schemas.microsoft.com/office/drawing/2014/main" xmlns="" id="{D8DEBF76-B6AF-412E-A0E2-72F7178BF04B}"/>
              </a:ext>
            </a:extLst>
          </p:cNvPr>
          <p:cNvSpPr/>
          <p:nvPr/>
        </p:nvSpPr>
        <p:spPr>
          <a:xfrm>
            <a:off x="363211" y="2761544"/>
            <a:ext cx="715313" cy="4135155"/>
          </a:xfrm>
          <a:prstGeom prst="rect">
            <a:avLst/>
          </a:prstGeom>
          <a:blipFill>
            <a:blip r:embed="rId5" cstate="print"/>
            <a:stretch>
              <a:fillRect/>
            </a:stretch>
          </a:blipFill>
        </p:spPr>
        <p:txBody>
          <a:bodyPr wrap="square" lIns="0" tIns="0" rIns="0" bIns="0" rtlCol="0"/>
          <a:lstStyle/>
          <a:p>
            <a:endParaRPr sz="1588"/>
          </a:p>
        </p:txBody>
      </p:sp>
      <p:sp>
        <p:nvSpPr>
          <p:cNvPr id="9" name="Content Placeholder 4">
            <a:extLst>
              <a:ext uri="{FF2B5EF4-FFF2-40B4-BE49-F238E27FC236}">
                <a16:creationId xmlns:a16="http://schemas.microsoft.com/office/drawing/2014/main" xmlns="" id="{7D9AB622-BC3C-432F-A987-4318C751CF6A}"/>
              </a:ext>
            </a:extLst>
          </p:cNvPr>
          <p:cNvSpPr txBox="1">
            <a:spLocks/>
          </p:cNvSpPr>
          <p:nvPr/>
        </p:nvSpPr>
        <p:spPr>
          <a:xfrm>
            <a:off x="6776008" y="2983369"/>
            <a:ext cx="5067771" cy="315190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20000"/>
              </a:lnSpc>
              <a:buFont typeface="Arial" panose="020B0604020202020204" pitchFamily="34" charset="0"/>
              <a:buNone/>
            </a:pPr>
            <a:endParaRPr lang="en-US" sz="2000" dirty="0">
              <a:solidFill>
                <a:schemeClr val="bg2">
                  <a:lumMod val="25000"/>
                </a:schemeClr>
              </a:solidFill>
              <a:latin typeface="Comic Sans MS" panose="030F0702030302020204" pitchFamily="66" charset="0"/>
            </a:endParaRPr>
          </a:p>
        </p:txBody>
      </p:sp>
      <p:sp>
        <p:nvSpPr>
          <p:cNvPr id="10" name="Content Placeholder 4">
            <a:extLst>
              <a:ext uri="{FF2B5EF4-FFF2-40B4-BE49-F238E27FC236}">
                <a16:creationId xmlns:a16="http://schemas.microsoft.com/office/drawing/2014/main" xmlns="" id="{9284E937-94D8-494D-A351-5F7F88C739D4}"/>
              </a:ext>
            </a:extLst>
          </p:cNvPr>
          <p:cNvSpPr txBox="1">
            <a:spLocks/>
          </p:cNvSpPr>
          <p:nvPr/>
        </p:nvSpPr>
        <p:spPr>
          <a:xfrm>
            <a:off x="1418491" y="277092"/>
            <a:ext cx="10122347" cy="56035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600" b="1" dirty="0">
                <a:solidFill>
                  <a:srgbClr val="0070C0"/>
                </a:solidFill>
                <a:latin typeface="Comic Sans MS" panose="030F0702030302020204" pitchFamily="66" charset="0"/>
              </a:rPr>
              <a:t>INTRODUCTION</a:t>
            </a:r>
            <a:endParaRPr lang="en-US" sz="2600" dirty="0">
              <a:latin typeface="Comic Sans MS" panose="030F0702030302020204" pitchFamily="66" charset="0"/>
            </a:endParaRPr>
          </a:p>
        </p:txBody>
      </p:sp>
      <p:pic>
        <p:nvPicPr>
          <p:cNvPr id="11" name="Picture 10">
            <a:extLst>
              <a:ext uri="{FF2B5EF4-FFF2-40B4-BE49-F238E27FC236}">
                <a16:creationId xmlns:a16="http://schemas.microsoft.com/office/drawing/2014/main" xmlns="" id="{22152336-C114-40A0-B1E5-4754D1F1AE51}"/>
              </a:ext>
            </a:extLst>
          </p:cNvPr>
          <p:cNvPicPr/>
          <p:nvPr/>
        </p:nvPicPr>
        <p:blipFill>
          <a:blip r:embed="rId6">
            <a:extLst>
              <a:ext uri="{28A0092B-C50C-407E-A947-70E740481C1C}">
                <a14:useLocalDpi xmlns:a14="http://schemas.microsoft.com/office/drawing/2010/main" xmlns="" val="0"/>
              </a:ext>
            </a:extLst>
          </a:blip>
          <a:srcRect/>
          <a:stretch>
            <a:fillRect/>
          </a:stretch>
        </p:blipFill>
        <p:spPr bwMode="auto">
          <a:xfrm>
            <a:off x="7054793" y="2702560"/>
            <a:ext cx="4915372" cy="2888997"/>
          </a:xfrm>
          <a:prstGeom prst="rect">
            <a:avLst/>
          </a:prstGeom>
          <a:noFill/>
          <a:ln>
            <a:noFill/>
          </a:ln>
        </p:spPr>
      </p:pic>
      <p:sp>
        <p:nvSpPr>
          <p:cNvPr id="15" name="Rectangle 14"/>
          <p:cNvSpPr/>
          <p:nvPr/>
        </p:nvSpPr>
        <p:spPr>
          <a:xfrm>
            <a:off x="1129259" y="716498"/>
            <a:ext cx="5586334" cy="5909310"/>
          </a:xfrm>
          <a:prstGeom prst="rect">
            <a:avLst/>
          </a:prstGeom>
        </p:spPr>
        <p:txBody>
          <a:bodyPr wrap="square">
            <a:spAutoFit/>
          </a:bodyPr>
          <a:lstStyle/>
          <a:p>
            <a:pPr algn="just">
              <a:lnSpc>
                <a:spcPct val="150000"/>
              </a:lnSpc>
            </a:pPr>
            <a:r>
              <a:rPr lang="en-US" dirty="0" smtClean="0">
                <a:latin typeface="Comic Sans MS" panose="030F0702030302020204" pitchFamily="66" charset="0"/>
              </a:rPr>
              <a:t>Transport is key in our daily activities as we move to satisfy our needs for survival. It is regarded as a catalyst for development. There is a huge reliance on the road mode in Africa. </a:t>
            </a:r>
            <a:r>
              <a:rPr lang="en-GB" dirty="0" smtClean="0">
                <a:latin typeface="Comic Sans MS" panose="030F0702030302020204" pitchFamily="66" charset="0"/>
              </a:rPr>
              <a:t>The dominance of road  transport has however attracted negative consequences which include heavy traffic congestion and road traffic crashes (RTC).</a:t>
            </a:r>
          </a:p>
          <a:p>
            <a:pPr algn="just">
              <a:lnSpc>
                <a:spcPct val="150000"/>
              </a:lnSpc>
            </a:pPr>
            <a:endParaRPr lang="en-US" dirty="0" smtClean="0">
              <a:latin typeface="Comic Sans MS" panose="030F0702030302020204" pitchFamily="66" charset="0"/>
            </a:endParaRPr>
          </a:p>
          <a:p>
            <a:pPr algn="just">
              <a:lnSpc>
                <a:spcPct val="150000"/>
              </a:lnSpc>
            </a:pPr>
            <a:r>
              <a:rPr lang="en-US" dirty="0" smtClean="0">
                <a:latin typeface="Comic Sans MS" panose="030F0702030302020204" pitchFamily="66" charset="0"/>
              </a:rPr>
              <a:t>Also in Nigeria, road transportation is the most commonly used (</a:t>
            </a:r>
            <a:r>
              <a:rPr lang="en-US" i="1" dirty="0" smtClean="0">
                <a:latin typeface="Comic Sans MS" panose="030F0702030302020204" pitchFamily="66" charset="0"/>
              </a:rPr>
              <a:t>means of transportation</a:t>
            </a:r>
            <a:r>
              <a:rPr lang="en-US" dirty="0" smtClean="0">
                <a:latin typeface="Comic Sans MS" panose="030F0702030302020204" pitchFamily="66" charset="0"/>
              </a:rPr>
              <a:t>), mainly for its relative effectiveness, affordability and availability in the entire country, covering both rural and urban environments (</a:t>
            </a:r>
            <a:r>
              <a:rPr lang="en-US" dirty="0" err="1" smtClean="0">
                <a:latin typeface="Comic Sans MS" panose="030F0702030302020204" pitchFamily="66" charset="0"/>
              </a:rPr>
              <a:t>Fanola</a:t>
            </a:r>
            <a:r>
              <a:rPr lang="en-US" dirty="0" smtClean="0">
                <a:latin typeface="Comic Sans MS" panose="030F0702030302020204" pitchFamily="66" charset="0"/>
              </a:rPr>
              <a:t>, 2017).</a:t>
            </a:r>
            <a:endParaRPr lang="en-US" dirty="0" smtClean="0">
              <a:solidFill>
                <a:schemeClr val="bg2">
                  <a:lumMod val="25000"/>
                </a:schemeClr>
              </a:solidFill>
              <a:latin typeface="Comic Sans MS" panose="030F0702030302020204" pitchFamily="66" charset="0"/>
            </a:endParaRPr>
          </a:p>
        </p:txBody>
      </p:sp>
    </p:spTree>
    <p:extLst>
      <p:ext uri="{BB962C8B-B14F-4D97-AF65-F5344CB8AC3E}">
        <p14:creationId xmlns:p14="http://schemas.microsoft.com/office/powerpoint/2010/main" xmlns="" val="1481990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49357" y="1000774"/>
            <a:ext cx="729168" cy="714039"/>
          </a:xfrm>
          <a:prstGeom prst="rect">
            <a:avLst/>
          </a:prstGeom>
        </p:spPr>
      </p:pic>
      <p:sp>
        <p:nvSpPr>
          <p:cNvPr id="4" name="object 7">
            <a:extLst>
              <a:ext uri="{FF2B5EF4-FFF2-40B4-BE49-F238E27FC236}">
                <a16:creationId xmlns:a16="http://schemas.microsoft.com/office/drawing/2014/main" xmlns="" id="{453BEE46-2BFC-471E-AAA3-651A8BA02236}"/>
              </a:ext>
            </a:extLst>
          </p:cNvPr>
          <p:cNvSpPr/>
          <p:nvPr/>
        </p:nvSpPr>
        <p:spPr>
          <a:xfrm>
            <a:off x="363211" y="123404"/>
            <a:ext cx="679005" cy="714039"/>
          </a:xfrm>
          <a:prstGeom prst="rect">
            <a:avLst/>
          </a:prstGeom>
          <a:blipFill>
            <a:blip r:embed="rId3" cstate="print"/>
            <a:stretch>
              <a:fillRect/>
            </a:stretch>
          </a:blipFill>
        </p:spPr>
        <p:txBody>
          <a:bodyPr wrap="square" lIns="0" tIns="0" rIns="0" bIns="0" rtlCol="0"/>
          <a:lstStyle/>
          <a:p>
            <a:endParaRPr sz="1588"/>
          </a:p>
        </p:txBody>
      </p:sp>
      <p:sp>
        <p:nvSpPr>
          <p:cNvPr id="6" name="object 14">
            <a:extLst>
              <a:ext uri="{FF2B5EF4-FFF2-40B4-BE49-F238E27FC236}">
                <a16:creationId xmlns:a16="http://schemas.microsoft.com/office/drawing/2014/main" xmlns="" id="{FEEC18D8-5923-454E-A89B-B823734522AF}"/>
              </a:ext>
            </a:extLst>
          </p:cNvPr>
          <p:cNvSpPr/>
          <p:nvPr/>
        </p:nvSpPr>
        <p:spPr>
          <a:xfrm>
            <a:off x="363211" y="1895554"/>
            <a:ext cx="707163" cy="865990"/>
          </a:xfrm>
          <a:prstGeom prst="rect">
            <a:avLst/>
          </a:prstGeom>
          <a:blipFill>
            <a:blip r:embed="rId4" cstate="print"/>
            <a:stretch>
              <a:fillRect/>
            </a:stretch>
          </a:blipFill>
        </p:spPr>
        <p:txBody>
          <a:bodyPr wrap="square" lIns="0" tIns="0" rIns="0" bIns="0" rtlCol="0"/>
          <a:lstStyle/>
          <a:p>
            <a:endParaRPr sz="1588"/>
          </a:p>
        </p:txBody>
      </p:sp>
      <p:sp>
        <p:nvSpPr>
          <p:cNvPr id="8" name="object 17">
            <a:extLst>
              <a:ext uri="{FF2B5EF4-FFF2-40B4-BE49-F238E27FC236}">
                <a16:creationId xmlns:a16="http://schemas.microsoft.com/office/drawing/2014/main" xmlns="" id="{D8DEBF76-B6AF-412E-A0E2-72F7178BF04B}"/>
              </a:ext>
            </a:extLst>
          </p:cNvPr>
          <p:cNvSpPr/>
          <p:nvPr/>
        </p:nvSpPr>
        <p:spPr>
          <a:xfrm>
            <a:off x="363211" y="2761544"/>
            <a:ext cx="715313" cy="4135155"/>
          </a:xfrm>
          <a:prstGeom prst="rect">
            <a:avLst/>
          </a:prstGeom>
          <a:blipFill>
            <a:blip r:embed="rId5" cstate="print"/>
            <a:stretch>
              <a:fillRect/>
            </a:stretch>
          </a:blipFill>
        </p:spPr>
        <p:txBody>
          <a:bodyPr wrap="square" lIns="0" tIns="0" rIns="0" bIns="0" rtlCol="0"/>
          <a:lstStyle/>
          <a:p>
            <a:endParaRPr sz="1588"/>
          </a:p>
        </p:txBody>
      </p:sp>
      <p:sp>
        <p:nvSpPr>
          <p:cNvPr id="10" name="Content Placeholder 4">
            <a:extLst>
              <a:ext uri="{FF2B5EF4-FFF2-40B4-BE49-F238E27FC236}">
                <a16:creationId xmlns:a16="http://schemas.microsoft.com/office/drawing/2014/main" xmlns="" id="{9284E937-94D8-494D-A351-5F7F88C739D4}"/>
              </a:ext>
            </a:extLst>
          </p:cNvPr>
          <p:cNvSpPr txBox="1">
            <a:spLocks/>
          </p:cNvSpPr>
          <p:nvPr/>
        </p:nvSpPr>
        <p:spPr>
          <a:xfrm>
            <a:off x="1078523" y="230200"/>
            <a:ext cx="10947221" cy="56035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200" b="1" dirty="0">
                <a:solidFill>
                  <a:srgbClr val="0070C0"/>
                </a:solidFill>
                <a:latin typeface="Comic Sans MS" panose="030F0702030302020204" pitchFamily="66" charset="0"/>
              </a:rPr>
              <a:t>ESTABLISHMENT OF THE FEDERAL ROAD SAFETY COMMISSION </a:t>
            </a:r>
            <a:r>
              <a:rPr lang="en-US" sz="2200" b="1" dirty="0" smtClean="0">
                <a:solidFill>
                  <a:srgbClr val="0070C0"/>
                </a:solidFill>
                <a:latin typeface="Comic Sans MS" panose="030F0702030302020204" pitchFamily="66" charset="0"/>
              </a:rPr>
              <a:t>(Cont’d)</a:t>
            </a:r>
            <a:endParaRPr lang="en-US" sz="2200" dirty="0">
              <a:latin typeface="Comic Sans MS" panose="030F0702030302020204" pitchFamily="66" charset="0"/>
            </a:endParaRPr>
          </a:p>
        </p:txBody>
      </p:sp>
      <p:sp>
        <p:nvSpPr>
          <p:cNvPr id="15" name="Content Placeholder 2">
            <a:extLst>
              <a:ext uri="{FF2B5EF4-FFF2-40B4-BE49-F238E27FC236}">
                <a16:creationId xmlns:a16="http://schemas.microsoft.com/office/drawing/2014/main" xmlns="" id="{95FBEB90-2379-4F41-AA14-DE6491345025}"/>
              </a:ext>
            </a:extLst>
          </p:cNvPr>
          <p:cNvSpPr>
            <a:spLocks noGrp="1"/>
          </p:cNvSpPr>
          <p:nvPr>
            <p:ph idx="1"/>
          </p:nvPr>
        </p:nvSpPr>
        <p:spPr>
          <a:xfrm>
            <a:off x="4738219" y="673322"/>
            <a:ext cx="7090569" cy="3570432"/>
          </a:xfrm>
        </p:spPr>
        <p:txBody>
          <a:bodyPr>
            <a:noAutofit/>
          </a:bodyPr>
          <a:lstStyle/>
          <a:p>
            <a:pPr marL="0" indent="0" algn="just">
              <a:lnSpc>
                <a:spcPct val="150000"/>
              </a:lnSpc>
              <a:buNone/>
            </a:pPr>
            <a:r>
              <a:rPr lang="en-US" sz="2200" b="1" dirty="0">
                <a:latin typeface="Comic Sans MS" panose="030F0702030302020204" pitchFamily="66" charset="0"/>
              </a:rPr>
              <a:t>Federal Road Safety Corps</a:t>
            </a:r>
            <a:r>
              <a:rPr lang="en-US" sz="2200" dirty="0">
                <a:latin typeface="Comic Sans MS" panose="030F0702030302020204" pitchFamily="66" charset="0"/>
              </a:rPr>
              <a:t> is the government agency with statutory responsibilities for road safety administration in Nigeria.  The Federal Road Safety Corps (FRSC) operates in all Nigerian states as well as the Federal Capital Territory and is the </a:t>
            </a:r>
            <a:r>
              <a:rPr lang="en-US" sz="2200" dirty="0" smtClean="0">
                <a:latin typeface="Comic Sans MS" panose="030F0702030302020204" pitchFamily="66" charset="0"/>
              </a:rPr>
              <a:t>lead </a:t>
            </a:r>
            <a:r>
              <a:rPr lang="en-US" sz="2200" dirty="0">
                <a:latin typeface="Comic Sans MS" panose="030F0702030302020204" pitchFamily="66" charset="0"/>
              </a:rPr>
              <a:t>agency in Nigeria on road safety administration and management. </a:t>
            </a:r>
          </a:p>
        </p:txBody>
      </p:sp>
      <p:pic>
        <p:nvPicPr>
          <p:cNvPr id="11" name="Picture 10" descr="OYEYEMI READS RIOT ACT... - Federal Road Safety Corps Nigeria | Facebook">
            <a:extLst>
              <a:ext uri="{FF2B5EF4-FFF2-40B4-BE49-F238E27FC236}">
                <a16:creationId xmlns:a16="http://schemas.microsoft.com/office/drawing/2014/main" xmlns="" id="{241D696E-4BBE-4FA0-98CC-4FB0B26F6C3F}"/>
              </a:ext>
            </a:extLst>
          </p:cNvPr>
          <p:cNvPicPr/>
          <p:nvPr/>
        </p:nvPicPr>
        <p:blipFill>
          <a:blip r:embed="rId6">
            <a:extLst>
              <a:ext uri="{28A0092B-C50C-407E-A947-70E740481C1C}">
                <a14:useLocalDpi xmlns:a14="http://schemas.microsoft.com/office/drawing/2010/main" xmlns="" val="0"/>
              </a:ext>
            </a:extLst>
          </a:blip>
          <a:srcRect/>
          <a:stretch>
            <a:fillRect/>
          </a:stretch>
        </p:blipFill>
        <p:spPr bwMode="auto">
          <a:xfrm>
            <a:off x="1510372" y="930436"/>
            <a:ext cx="2796000" cy="3313318"/>
          </a:xfrm>
          <a:prstGeom prst="rect">
            <a:avLst/>
          </a:prstGeom>
          <a:noFill/>
          <a:ln>
            <a:noFill/>
          </a:ln>
        </p:spPr>
      </p:pic>
      <p:sp>
        <p:nvSpPr>
          <p:cNvPr id="3" name="Rectangle 2">
            <a:extLst>
              <a:ext uri="{FF2B5EF4-FFF2-40B4-BE49-F238E27FC236}">
                <a16:creationId xmlns:a16="http://schemas.microsoft.com/office/drawing/2014/main" xmlns="" id="{F50726E1-846C-4006-BFAA-F55D1A379799}"/>
              </a:ext>
            </a:extLst>
          </p:cNvPr>
          <p:cNvSpPr/>
          <p:nvPr/>
        </p:nvSpPr>
        <p:spPr>
          <a:xfrm>
            <a:off x="1289541" y="4296178"/>
            <a:ext cx="10539248" cy="2575385"/>
          </a:xfrm>
          <a:prstGeom prst="rect">
            <a:avLst/>
          </a:prstGeom>
        </p:spPr>
        <p:txBody>
          <a:bodyPr wrap="square">
            <a:spAutoFit/>
          </a:bodyPr>
          <a:lstStyle/>
          <a:p>
            <a:pPr algn="just">
              <a:lnSpc>
                <a:spcPct val="150000"/>
              </a:lnSpc>
            </a:pPr>
            <a:r>
              <a:rPr lang="en-US" sz="2200" dirty="0">
                <a:latin typeface="Comic Sans MS" panose="030F0702030302020204" pitchFamily="66" charset="0"/>
              </a:rPr>
              <a:t>	The </a:t>
            </a:r>
            <a:r>
              <a:rPr lang="en-US" sz="2200" i="1" dirty="0">
                <a:latin typeface="Comic Sans MS" panose="030F0702030302020204" pitchFamily="66" charset="0"/>
              </a:rPr>
              <a:t>statutory functions </a:t>
            </a:r>
            <a:r>
              <a:rPr lang="en-US" sz="2200" dirty="0">
                <a:latin typeface="Comic Sans MS" panose="030F0702030302020204" pitchFamily="66" charset="0"/>
              </a:rPr>
              <a:t>include: Making the highways safe for motorists and other road users as well as checking road worthiness of vehicles, recommending works and infrastructures to eliminate or minimize accidents on the highways, and educating motorists and members of the public on the importance of road discipline on the highways.</a:t>
            </a:r>
          </a:p>
        </p:txBody>
      </p:sp>
    </p:spTree>
    <p:extLst>
      <p:ext uri="{BB962C8B-B14F-4D97-AF65-F5344CB8AC3E}">
        <p14:creationId xmlns:p14="http://schemas.microsoft.com/office/powerpoint/2010/main" xmlns="" val="4771920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438835"/>
            <a:ext cx="10515600" cy="4738128"/>
          </a:xfrm>
        </p:spPr>
        <p:txBody>
          <a:bodyPr>
            <a:normAutofit/>
          </a:bodyPr>
          <a:lstStyle/>
          <a:p>
            <a:pPr marL="0" indent="0" algn="just">
              <a:buNone/>
            </a:pPr>
            <a:r>
              <a:rPr lang="en-US" dirty="0" smtClean="0">
                <a:latin typeface="Comic Sans MS" panose="030F0702030302020204" pitchFamily="66" charset="0"/>
              </a:rPr>
              <a:t>The FRSC designed the under listed strategies among others to enhance safety on the Nigerian roads;</a:t>
            </a:r>
          </a:p>
          <a:p>
            <a:pPr marL="514350" indent="-514350" algn="just">
              <a:buFont typeface="Wingdings" pitchFamily="2" charset="2"/>
              <a:buChar char="q"/>
            </a:pPr>
            <a:r>
              <a:rPr lang="en-US" dirty="0">
                <a:latin typeface="Comic Sans MS" panose="030F0702030302020204" pitchFamily="66" charset="0"/>
              </a:rPr>
              <a:t> </a:t>
            </a:r>
            <a:r>
              <a:rPr lang="en-US" dirty="0" smtClean="0">
                <a:latin typeface="Comic Sans MS" panose="030F0702030302020204" pitchFamily="66" charset="0"/>
              </a:rPr>
              <a:t>Enlightenment </a:t>
            </a:r>
          </a:p>
          <a:p>
            <a:pPr marL="514350" indent="-514350" algn="just">
              <a:buFont typeface="Wingdings" pitchFamily="2" charset="2"/>
              <a:buChar char="q"/>
            </a:pPr>
            <a:r>
              <a:rPr lang="en-US" dirty="0" smtClean="0">
                <a:latin typeface="Comic Sans MS" panose="030F0702030302020204" pitchFamily="66" charset="0"/>
              </a:rPr>
              <a:t>Education </a:t>
            </a:r>
          </a:p>
          <a:p>
            <a:pPr marL="514350" indent="-514350" algn="just">
              <a:buFont typeface="Wingdings" pitchFamily="2" charset="2"/>
              <a:buChar char="q"/>
            </a:pPr>
            <a:r>
              <a:rPr lang="en-US" dirty="0" smtClean="0">
                <a:latin typeface="Comic Sans MS" panose="030F0702030302020204" pitchFamily="66" charset="0"/>
              </a:rPr>
              <a:t>Engineering </a:t>
            </a:r>
          </a:p>
          <a:p>
            <a:pPr marL="514350" indent="-514350" algn="just">
              <a:buFont typeface="Wingdings" pitchFamily="2" charset="2"/>
              <a:buChar char="q"/>
            </a:pPr>
            <a:r>
              <a:rPr lang="en-US" dirty="0" smtClean="0">
                <a:latin typeface="Comic Sans MS" panose="030F0702030302020204" pitchFamily="66" charset="0"/>
              </a:rPr>
              <a:t>Environment </a:t>
            </a:r>
          </a:p>
          <a:p>
            <a:pPr marL="514350" indent="-514350" algn="just">
              <a:buFont typeface="Wingdings" pitchFamily="2" charset="2"/>
              <a:buChar char="q"/>
            </a:pPr>
            <a:r>
              <a:rPr lang="en-US" dirty="0" smtClean="0">
                <a:latin typeface="Comic Sans MS" panose="030F0702030302020204" pitchFamily="66" charset="0"/>
              </a:rPr>
              <a:t>Emergency management services </a:t>
            </a:r>
          </a:p>
          <a:p>
            <a:pPr marL="514350" indent="-514350" algn="just">
              <a:buFont typeface="Wingdings" pitchFamily="2" charset="2"/>
              <a:buChar char="q"/>
            </a:pPr>
            <a:r>
              <a:rPr lang="en-US" dirty="0" smtClean="0">
                <a:latin typeface="Comic Sans MS" panose="030F0702030302020204" pitchFamily="66" charset="0"/>
              </a:rPr>
              <a:t>Enforcement </a:t>
            </a:r>
          </a:p>
          <a:p>
            <a:pPr marL="514350" indent="-514350" algn="just">
              <a:buFont typeface="Wingdings" pitchFamily="2" charset="2"/>
              <a:buChar char="q"/>
            </a:pPr>
            <a:r>
              <a:rPr lang="en-US" dirty="0" smtClean="0">
                <a:latin typeface="Comic Sans MS" panose="030F0702030302020204" pitchFamily="66" charset="0"/>
              </a:rPr>
              <a:t>Evaluation </a:t>
            </a:r>
          </a:p>
          <a:p>
            <a:pPr marL="514350" indent="-514350" algn="just">
              <a:buNone/>
            </a:pPr>
            <a:endParaRPr lang="en-US" dirty="0">
              <a:latin typeface="Comic Sans MS" panose="030F0702030302020204" pitchFamily="66" charset="0"/>
            </a:endParaRPr>
          </a:p>
        </p:txBody>
      </p:sp>
      <p:sp>
        <p:nvSpPr>
          <p:cNvPr id="4" name="Title 1"/>
          <p:cNvSpPr>
            <a:spLocks noGrp="1"/>
          </p:cNvSpPr>
          <p:nvPr>
            <p:ph type="title"/>
          </p:nvPr>
        </p:nvSpPr>
        <p:spPr>
          <a:xfrm>
            <a:off x="537882" y="378572"/>
            <a:ext cx="10815918" cy="1060263"/>
          </a:xfrm>
        </p:spPr>
        <p:txBody>
          <a:bodyPr>
            <a:normAutofit/>
          </a:bodyPr>
          <a:lstStyle/>
          <a:p>
            <a:pPr>
              <a:lnSpc>
                <a:spcPct val="100000"/>
              </a:lnSpc>
            </a:pPr>
            <a:r>
              <a:rPr lang="en-US" sz="2200" b="1" dirty="0" smtClean="0">
                <a:solidFill>
                  <a:srgbClr val="0070C0"/>
                </a:solidFill>
                <a:latin typeface="Comic Sans MS" panose="030F0702030302020204" pitchFamily="66" charset="0"/>
              </a:rPr>
              <a:t>THE NIGERIAN EFFORTS ON ROAD SAFETY- STRATEGIES OF THE FRSC</a:t>
            </a:r>
            <a:endParaRPr lang="en-GB" sz="2200" b="1" dirty="0"/>
          </a:p>
        </p:txBody>
      </p:sp>
    </p:spTree>
    <p:extLst>
      <p:ext uri="{BB962C8B-B14F-4D97-AF65-F5344CB8AC3E}">
        <p14:creationId xmlns:p14="http://schemas.microsoft.com/office/powerpoint/2010/main" xmlns="" val="20828626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49357" y="1000774"/>
            <a:ext cx="729168" cy="714039"/>
          </a:xfrm>
          <a:prstGeom prst="rect">
            <a:avLst/>
          </a:prstGeom>
        </p:spPr>
      </p:pic>
      <p:sp>
        <p:nvSpPr>
          <p:cNvPr id="4" name="object 7">
            <a:extLst>
              <a:ext uri="{FF2B5EF4-FFF2-40B4-BE49-F238E27FC236}">
                <a16:creationId xmlns:a16="http://schemas.microsoft.com/office/drawing/2014/main" xmlns="" id="{453BEE46-2BFC-471E-AAA3-651A8BA02236}"/>
              </a:ext>
            </a:extLst>
          </p:cNvPr>
          <p:cNvSpPr/>
          <p:nvPr/>
        </p:nvSpPr>
        <p:spPr>
          <a:xfrm>
            <a:off x="363211" y="123404"/>
            <a:ext cx="679005" cy="714039"/>
          </a:xfrm>
          <a:prstGeom prst="rect">
            <a:avLst/>
          </a:prstGeom>
          <a:blipFill>
            <a:blip r:embed="rId3" cstate="print"/>
            <a:stretch>
              <a:fillRect/>
            </a:stretch>
          </a:blipFill>
        </p:spPr>
        <p:txBody>
          <a:bodyPr wrap="square" lIns="0" tIns="0" rIns="0" bIns="0" rtlCol="0"/>
          <a:lstStyle/>
          <a:p>
            <a:endParaRPr sz="1588"/>
          </a:p>
        </p:txBody>
      </p:sp>
      <p:sp>
        <p:nvSpPr>
          <p:cNvPr id="6" name="object 14">
            <a:extLst>
              <a:ext uri="{FF2B5EF4-FFF2-40B4-BE49-F238E27FC236}">
                <a16:creationId xmlns:a16="http://schemas.microsoft.com/office/drawing/2014/main" xmlns="" id="{FEEC18D8-5923-454E-A89B-B823734522AF}"/>
              </a:ext>
            </a:extLst>
          </p:cNvPr>
          <p:cNvSpPr/>
          <p:nvPr/>
        </p:nvSpPr>
        <p:spPr>
          <a:xfrm>
            <a:off x="363211" y="1895554"/>
            <a:ext cx="707163" cy="865990"/>
          </a:xfrm>
          <a:prstGeom prst="rect">
            <a:avLst/>
          </a:prstGeom>
          <a:blipFill>
            <a:blip r:embed="rId4" cstate="print"/>
            <a:stretch>
              <a:fillRect/>
            </a:stretch>
          </a:blipFill>
        </p:spPr>
        <p:txBody>
          <a:bodyPr wrap="square" lIns="0" tIns="0" rIns="0" bIns="0" rtlCol="0"/>
          <a:lstStyle/>
          <a:p>
            <a:endParaRPr sz="1588"/>
          </a:p>
        </p:txBody>
      </p:sp>
      <p:sp>
        <p:nvSpPr>
          <p:cNvPr id="8" name="object 17">
            <a:extLst>
              <a:ext uri="{FF2B5EF4-FFF2-40B4-BE49-F238E27FC236}">
                <a16:creationId xmlns:a16="http://schemas.microsoft.com/office/drawing/2014/main" xmlns="" id="{D8DEBF76-B6AF-412E-A0E2-72F7178BF04B}"/>
              </a:ext>
            </a:extLst>
          </p:cNvPr>
          <p:cNvSpPr/>
          <p:nvPr/>
        </p:nvSpPr>
        <p:spPr>
          <a:xfrm>
            <a:off x="363211" y="2761544"/>
            <a:ext cx="715313" cy="4135155"/>
          </a:xfrm>
          <a:prstGeom prst="rect">
            <a:avLst/>
          </a:prstGeom>
          <a:blipFill>
            <a:blip r:embed="rId5" cstate="print"/>
            <a:stretch>
              <a:fillRect/>
            </a:stretch>
          </a:blipFill>
        </p:spPr>
        <p:txBody>
          <a:bodyPr wrap="square" lIns="0" tIns="0" rIns="0" bIns="0" rtlCol="0"/>
          <a:lstStyle/>
          <a:p>
            <a:endParaRPr sz="1588"/>
          </a:p>
        </p:txBody>
      </p:sp>
      <p:sp>
        <p:nvSpPr>
          <p:cNvPr id="10" name="Content Placeholder 4">
            <a:extLst>
              <a:ext uri="{FF2B5EF4-FFF2-40B4-BE49-F238E27FC236}">
                <a16:creationId xmlns:a16="http://schemas.microsoft.com/office/drawing/2014/main" xmlns="" id="{9284E937-94D8-494D-A351-5F7F88C739D4}"/>
              </a:ext>
            </a:extLst>
          </p:cNvPr>
          <p:cNvSpPr txBox="1">
            <a:spLocks/>
          </p:cNvSpPr>
          <p:nvPr/>
        </p:nvSpPr>
        <p:spPr>
          <a:xfrm>
            <a:off x="1078523" y="203625"/>
            <a:ext cx="10947221" cy="56035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500" b="1" dirty="0">
                <a:solidFill>
                  <a:srgbClr val="0070C0"/>
                </a:solidFill>
                <a:latin typeface="Comic Sans MS" panose="030F0702030302020204" pitchFamily="66" charset="0"/>
              </a:rPr>
              <a:t>NIGERIA ROAD SAFETY STRATEGY (NRSS)</a:t>
            </a:r>
            <a:endParaRPr lang="en-US" sz="2500" dirty="0">
              <a:latin typeface="Comic Sans MS" panose="030F0702030302020204" pitchFamily="66" charset="0"/>
            </a:endParaRPr>
          </a:p>
        </p:txBody>
      </p:sp>
      <p:sp>
        <p:nvSpPr>
          <p:cNvPr id="5" name="TextBox 4">
            <a:extLst>
              <a:ext uri="{FF2B5EF4-FFF2-40B4-BE49-F238E27FC236}">
                <a16:creationId xmlns:a16="http://schemas.microsoft.com/office/drawing/2014/main" xmlns="" id="{F7E5C2CA-4D2E-4B08-9B7A-EA9A39DBAD63}"/>
              </a:ext>
            </a:extLst>
          </p:cNvPr>
          <p:cNvSpPr txBox="1"/>
          <p:nvPr/>
        </p:nvSpPr>
        <p:spPr>
          <a:xfrm>
            <a:off x="1303076" y="486911"/>
            <a:ext cx="10767126" cy="2308324"/>
          </a:xfrm>
          <a:prstGeom prst="rect">
            <a:avLst/>
          </a:prstGeom>
          <a:noFill/>
        </p:spPr>
        <p:txBody>
          <a:bodyPr wrap="square" rtlCol="0">
            <a:spAutoFit/>
          </a:bodyPr>
          <a:lstStyle/>
          <a:p>
            <a:pPr algn="just">
              <a:lnSpc>
                <a:spcPct val="150000"/>
              </a:lnSpc>
            </a:pPr>
            <a:r>
              <a:rPr lang="en-US" sz="2400" dirty="0">
                <a:latin typeface="Comic Sans MS" panose="030F0702030302020204" pitchFamily="66" charset="0"/>
              </a:rPr>
              <a:t>The Nigerian government in collaboration with all the state government through the National Economic Council approved </a:t>
            </a:r>
            <a:r>
              <a:rPr lang="en-US" sz="2400" dirty="0" smtClean="0">
                <a:latin typeface="Comic Sans MS" panose="030F0702030302020204" pitchFamily="66" charset="0"/>
              </a:rPr>
              <a:t>the first phase of the </a:t>
            </a:r>
            <a:r>
              <a:rPr lang="en-US" sz="2400" dirty="0">
                <a:latin typeface="Comic Sans MS" panose="030F0702030302020204" pitchFamily="66" charset="0"/>
              </a:rPr>
              <a:t>NRSS </a:t>
            </a:r>
            <a:r>
              <a:rPr lang="en-US" sz="2400" dirty="0" smtClean="0">
                <a:latin typeface="Comic Sans MS" panose="030F0702030302020204" pitchFamily="66" charset="0"/>
              </a:rPr>
              <a:t>2014-2018 </a:t>
            </a:r>
            <a:r>
              <a:rPr lang="en-US" sz="2400" dirty="0">
                <a:latin typeface="Comic Sans MS" panose="030F0702030302020204" pitchFamily="66" charset="0"/>
              </a:rPr>
              <a:t>as a road map for safer road culture in Nigeria. The strategy sets a major target of;</a:t>
            </a:r>
          </a:p>
        </p:txBody>
      </p:sp>
      <p:pic>
        <p:nvPicPr>
          <p:cNvPr id="21" name="Picture 20">
            <a:extLst>
              <a:ext uri="{FF2B5EF4-FFF2-40B4-BE49-F238E27FC236}">
                <a16:creationId xmlns:a16="http://schemas.microsoft.com/office/drawing/2014/main" xmlns="" id="{F2CD2B23-F4F3-4EF4-BBCE-E7DBE2D4FC14}"/>
              </a:ext>
            </a:extLst>
          </p:cNvPr>
          <p:cNvPicPr/>
          <p:nvPr/>
        </p:nvPicPr>
        <p:blipFill>
          <a:blip r:embed="rId6">
            <a:extLst>
              <a:ext uri="{28A0092B-C50C-407E-A947-70E740481C1C}">
                <a14:useLocalDpi xmlns:a14="http://schemas.microsoft.com/office/drawing/2010/main" xmlns="" val="0"/>
              </a:ext>
            </a:extLst>
          </a:blip>
          <a:srcRect/>
          <a:stretch>
            <a:fillRect/>
          </a:stretch>
        </p:blipFill>
        <p:spPr bwMode="auto">
          <a:xfrm>
            <a:off x="9480473" y="4481092"/>
            <a:ext cx="2519899" cy="2002841"/>
          </a:xfrm>
          <a:prstGeom prst="rect">
            <a:avLst/>
          </a:prstGeom>
          <a:noFill/>
          <a:ln>
            <a:noFill/>
          </a:ln>
        </p:spPr>
      </p:pic>
      <p:sp>
        <p:nvSpPr>
          <p:cNvPr id="31" name="Rounded Rectangle 4">
            <a:extLst>
              <a:ext uri="{FF2B5EF4-FFF2-40B4-BE49-F238E27FC236}">
                <a16:creationId xmlns:a16="http://schemas.microsoft.com/office/drawing/2014/main" xmlns="" id="{479D2113-4F6B-4645-9413-EC96DE02A052}"/>
              </a:ext>
            </a:extLst>
          </p:cNvPr>
          <p:cNvSpPr/>
          <p:nvPr/>
        </p:nvSpPr>
        <p:spPr>
          <a:xfrm>
            <a:off x="1351836" y="3070185"/>
            <a:ext cx="7855326" cy="7734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atin typeface="Comic Sans MS" panose="030F0702030302020204" pitchFamily="66" charset="0"/>
              </a:rPr>
              <a:t> a</a:t>
            </a:r>
            <a:r>
              <a:rPr lang="en-US" sz="2400" dirty="0">
                <a:latin typeface="Comic Sans MS" panose="030F0702030302020204" pitchFamily="66" charset="0"/>
              </a:rPr>
              <a:t>.	35 percent reduction in Road Traffic Crash (RTC) fatality  rate </a:t>
            </a:r>
            <a:r>
              <a:rPr lang="en-US" sz="2400" dirty="0" smtClean="0">
                <a:latin typeface="Comic Sans MS" panose="030F0702030302020204" pitchFamily="66" charset="0"/>
              </a:rPr>
              <a:t>by 2018 (2012 as Baseline).</a:t>
            </a:r>
            <a:endParaRPr lang="en-US" sz="2400" dirty="0">
              <a:latin typeface="Comic Sans MS" panose="030F0702030302020204" pitchFamily="66" charset="0"/>
            </a:endParaRPr>
          </a:p>
        </p:txBody>
      </p:sp>
      <p:sp>
        <p:nvSpPr>
          <p:cNvPr id="32" name="Rounded Rectangle 5">
            <a:extLst>
              <a:ext uri="{FF2B5EF4-FFF2-40B4-BE49-F238E27FC236}">
                <a16:creationId xmlns:a16="http://schemas.microsoft.com/office/drawing/2014/main" xmlns="" id="{789E2571-76D7-45C0-A925-1091F0766B15}"/>
              </a:ext>
            </a:extLst>
          </p:cNvPr>
          <p:cNvSpPr/>
          <p:nvPr/>
        </p:nvSpPr>
        <p:spPr>
          <a:xfrm>
            <a:off x="1351836" y="3958464"/>
            <a:ext cx="7855326" cy="776893"/>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omic Sans MS" panose="030F0702030302020204" pitchFamily="66" charset="0"/>
              </a:rPr>
              <a:t>b.	</a:t>
            </a:r>
            <a:r>
              <a:rPr lang="en-US" sz="2400" dirty="0" smtClean="0">
                <a:latin typeface="Comic Sans MS" panose="030F0702030302020204" pitchFamily="66" charset="0"/>
              </a:rPr>
              <a:t>Set up of the State Road Safety Advisory Council (</a:t>
            </a:r>
            <a:r>
              <a:rPr lang="en-US" sz="2400" dirty="0" err="1" smtClean="0">
                <a:latin typeface="Comic Sans MS" panose="030F0702030302020204" pitchFamily="66" charset="0"/>
              </a:rPr>
              <a:t>SaRSAC</a:t>
            </a:r>
            <a:r>
              <a:rPr lang="en-US" sz="2400" dirty="0" smtClean="0">
                <a:latin typeface="Comic Sans MS" panose="030F0702030302020204" pitchFamily="66" charset="0"/>
              </a:rPr>
              <a:t>)</a:t>
            </a:r>
            <a:endParaRPr lang="en-US" sz="2400" dirty="0">
              <a:latin typeface="Comic Sans MS" panose="030F0702030302020204" pitchFamily="66" charset="0"/>
            </a:endParaRPr>
          </a:p>
        </p:txBody>
      </p:sp>
      <p:sp>
        <p:nvSpPr>
          <p:cNvPr id="33" name="Rounded Rectangle 6">
            <a:extLst>
              <a:ext uri="{FF2B5EF4-FFF2-40B4-BE49-F238E27FC236}">
                <a16:creationId xmlns:a16="http://schemas.microsoft.com/office/drawing/2014/main" xmlns="" id="{64CEBBB4-EBAE-4FF9-8C34-A6991DA0EEC0}"/>
              </a:ext>
            </a:extLst>
          </p:cNvPr>
          <p:cNvSpPr/>
          <p:nvPr/>
        </p:nvSpPr>
        <p:spPr>
          <a:xfrm>
            <a:off x="1351835" y="4860014"/>
            <a:ext cx="7855327" cy="646528"/>
          </a:xfrm>
          <a:prstGeom prst="roundRect">
            <a:avLst>
              <a:gd name="adj" fmla="val 16667"/>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4300"/>
            <a:r>
              <a:rPr lang="en-US" sz="2400" dirty="0">
                <a:latin typeface="Comic Sans MS" panose="030F0702030302020204" pitchFamily="66" charset="0"/>
              </a:rPr>
              <a:t>c.	</a:t>
            </a:r>
            <a:r>
              <a:rPr lang="en-US" sz="2400" dirty="0" smtClean="0">
                <a:latin typeface="Comic Sans MS" panose="030F0702030302020204" pitchFamily="66" charset="0"/>
              </a:rPr>
              <a:t>Stakeholder focus – MDAs and private Sector</a:t>
            </a:r>
            <a:endParaRPr lang="en-US" sz="2400" dirty="0">
              <a:latin typeface="Comic Sans MS" panose="030F0702030302020204" pitchFamily="66" charset="0"/>
            </a:endParaRPr>
          </a:p>
        </p:txBody>
      </p:sp>
      <p:sp>
        <p:nvSpPr>
          <p:cNvPr id="34" name="Rounded Rectangle 7">
            <a:extLst>
              <a:ext uri="{FF2B5EF4-FFF2-40B4-BE49-F238E27FC236}">
                <a16:creationId xmlns:a16="http://schemas.microsoft.com/office/drawing/2014/main" xmlns="" id="{D8982CD0-DB0C-4554-9C5A-77DC0C08013D}"/>
              </a:ext>
            </a:extLst>
          </p:cNvPr>
          <p:cNvSpPr/>
          <p:nvPr/>
        </p:nvSpPr>
        <p:spPr>
          <a:xfrm>
            <a:off x="1351835" y="5631199"/>
            <a:ext cx="7855327" cy="1012003"/>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dirty="0" smtClean="0">
                <a:latin typeface="Comic Sans MS" panose="030F0702030302020204" pitchFamily="66" charset="0"/>
              </a:rPr>
              <a:t>   d</a:t>
            </a:r>
            <a:r>
              <a:rPr lang="en-US" sz="2400" dirty="0">
                <a:latin typeface="Comic Sans MS" panose="030F0702030302020204" pitchFamily="66" charset="0"/>
              </a:rPr>
              <a:t>.	</a:t>
            </a:r>
            <a:r>
              <a:rPr lang="en-US" sz="2400" dirty="0" err="1" smtClean="0">
                <a:latin typeface="Comic Sans MS" panose="030F0702030302020204" pitchFamily="66" charset="0"/>
              </a:rPr>
              <a:t>Globalisation</a:t>
            </a:r>
            <a:r>
              <a:rPr lang="en-US" sz="2400" dirty="0" smtClean="0">
                <a:latin typeface="Comic Sans MS" panose="030F0702030302020204" pitchFamily="66" charset="0"/>
              </a:rPr>
              <a:t> of strategic activities.  </a:t>
            </a:r>
            <a:endParaRPr lang="en-US" sz="2400" dirty="0">
              <a:latin typeface="Comic Sans MS" panose="030F0702030302020204" pitchFamily="66" charset="0"/>
            </a:endParaRPr>
          </a:p>
        </p:txBody>
      </p:sp>
      <p:pic>
        <p:nvPicPr>
          <p:cNvPr id="35" name="Picture 34">
            <a:extLst>
              <a:ext uri="{FF2B5EF4-FFF2-40B4-BE49-F238E27FC236}">
                <a16:creationId xmlns:a16="http://schemas.microsoft.com/office/drawing/2014/main" xmlns="" id="{9BA7EFC6-ABF3-4C6F-91B9-706C130AF1D6}"/>
              </a:ext>
            </a:extLst>
          </p:cNvPr>
          <p:cNvPicPr/>
          <p:nvPr/>
        </p:nvPicPr>
        <p:blipFill rotWithShape="1">
          <a:blip r:embed="rId7">
            <a:extLst>
              <a:ext uri="{28A0092B-C50C-407E-A947-70E740481C1C}">
                <a14:useLocalDpi xmlns:a14="http://schemas.microsoft.com/office/drawing/2010/main" xmlns="" val="0"/>
              </a:ext>
            </a:extLst>
          </a:blip>
          <a:srcRect l="13268" r="13262"/>
          <a:stretch/>
        </p:blipFill>
        <p:spPr bwMode="auto">
          <a:xfrm>
            <a:off x="9431713" y="2376908"/>
            <a:ext cx="2564130" cy="1762082"/>
          </a:xfrm>
          <a:prstGeom prst="rect">
            <a:avLst/>
          </a:prstGeom>
          <a:noFill/>
          <a:ln>
            <a:no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xmlns="" val="14725934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45206"/>
            <a:ext cx="10515600" cy="819097"/>
          </a:xfrm>
        </p:spPr>
        <p:txBody>
          <a:bodyPr>
            <a:normAutofit/>
          </a:bodyPr>
          <a:lstStyle/>
          <a:p>
            <a:r>
              <a:rPr lang="en-GB" sz="2400" b="1" dirty="0" smtClean="0">
                <a:latin typeface="Comic Sans MS" pitchFamily="66" charset="0"/>
              </a:rPr>
              <a:t>ASSESMENT OF THE PERFORMANCE OF THE NIGERIA ROAD SAFETY STRATEGY 1 (2014-2018)</a:t>
            </a:r>
            <a:endParaRPr lang="en-US" sz="2400" b="1" dirty="0">
              <a:latin typeface="Comic Sans MS" pitchFamily="66" charset="0"/>
            </a:endParaRPr>
          </a:p>
        </p:txBody>
      </p:sp>
      <p:sp>
        <p:nvSpPr>
          <p:cNvPr id="3" name="Content Placeholder 2"/>
          <p:cNvSpPr>
            <a:spLocks noGrp="1"/>
          </p:cNvSpPr>
          <p:nvPr>
            <p:ph idx="1"/>
          </p:nvPr>
        </p:nvSpPr>
        <p:spPr>
          <a:xfrm>
            <a:off x="748259" y="986175"/>
            <a:ext cx="10515600" cy="5474586"/>
          </a:xfrm>
        </p:spPr>
        <p:txBody>
          <a:bodyPr>
            <a:normAutofit fontScale="70000" lnSpcReduction="20000"/>
          </a:bodyPr>
          <a:lstStyle/>
          <a:p>
            <a:pPr algn="just">
              <a:lnSpc>
                <a:spcPct val="170000"/>
              </a:lnSpc>
              <a:buNone/>
            </a:pPr>
            <a:r>
              <a:rPr lang="en-GB" dirty="0" err="1" smtClean="0">
                <a:latin typeface="Comic Sans MS" pitchFamily="66" charset="0"/>
              </a:rPr>
              <a:t>Olagunju</a:t>
            </a:r>
            <a:r>
              <a:rPr lang="en-GB" dirty="0" smtClean="0">
                <a:latin typeface="Comic Sans MS" pitchFamily="66" charset="0"/>
              </a:rPr>
              <a:t>,  (2018) appraised the performances of the NRSS 201-2018 and key findings include:</a:t>
            </a:r>
          </a:p>
          <a:p>
            <a:pPr marL="514350" indent="-514350" algn="just">
              <a:lnSpc>
                <a:spcPct val="170000"/>
              </a:lnSpc>
              <a:buAutoNum type="alphaLcPeriod"/>
            </a:pPr>
            <a:r>
              <a:rPr lang="en-GB" dirty="0" smtClean="0">
                <a:latin typeface="Comic Sans MS" pitchFamily="66" charset="0"/>
              </a:rPr>
              <a:t>The UN Decade of Action on Road Safety 2014-2018 had about 57% overall implementation performance in Nigeria. He revealed that the level of implementation could have been higher if all the States of the Federation and the Local Governments had keyed fully to the implementation of the strategy.</a:t>
            </a:r>
          </a:p>
          <a:p>
            <a:pPr marL="514350" indent="-514350" algn="just">
              <a:lnSpc>
                <a:spcPct val="170000"/>
              </a:lnSpc>
              <a:buAutoNum type="alphaLcPeriod"/>
            </a:pPr>
            <a:r>
              <a:rPr lang="en-GB" dirty="0" smtClean="0">
                <a:latin typeface="Comic Sans MS" pitchFamily="66" charset="0"/>
              </a:rPr>
              <a:t>Though the NRSS lead to reduction of RTC fatalities, the targeted 35% reduction in 2018 was not met as only 15% reduction in RTC fatalities was achieved at the end of the strategies. Also 27% reduction was achieved on total number of reported cases of crashes while a 17% reduction was achieved for people injured in road traffic crashes</a:t>
            </a:r>
          </a:p>
          <a:p>
            <a:pPr algn="just">
              <a:lnSpc>
                <a:spcPct val="170000"/>
              </a:lnSpc>
              <a:buNone/>
            </a:pPr>
            <a:endParaRPr lang="en-US" dirty="0">
              <a:latin typeface="Comic Sans MS" pitchFamily="66"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49357" y="1000774"/>
            <a:ext cx="729168" cy="714039"/>
          </a:xfrm>
          <a:prstGeom prst="rect">
            <a:avLst/>
          </a:prstGeom>
        </p:spPr>
      </p:pic>
      <p:sp>
        <p:nvSpPr>
          <p:cNvPr id="4" name="object 7">
            <a:extLst>
              <a:ext uri="{FF2B5EF4-FFF2-40B4-BE49-F238E27FC236}">
                <a16:creationId xmlns:a16="http://schemas.microsoft.com/office/drawing/2014/main" xmlns="" id="{453BEE46-2BFC-471E-AAA3-651A8BA02236}"/>
              </a:ext>
            </a:extLst>
          </p:cNvPr>
          <p:cNvSpPr/>
          <p:nvPr/>
        </p:nvSpPr>
        <p:spPr>
          <a:xfrm>
            <a:off x="363211" y="123404"/>
            <a:ext cx="679005" cy="714039"/>
          </a:xfrm>
          <a:prstGeom prst="rect">
            <a:avLst/>
          </a:prstGeom>
          <a:blipFill>
            <a:blip r:embed="rId3" cstate="print"/>
            <a:stretch>
              <a:fillRect/>
            </a:stretch>
          </a:blipFill>
        </p:spPr>
        <p:txBody>
          <a:bodyPr wrap="square" lIns="0" tIns="0" rIns="0" bIns="0" rtlCol="0"/>
          <a:lstStyle/>
          <a:p>
            <a:endParaRPr sz="1588"/>
          </a:p>
        </p:txBody>
      </p:sp>
      <p:sp>
        <p:nvSpPr>
          <p:cNvPr id="6" name="object 14">
            <a:extLst>
              <a:ext uri="{FF2B5EF4-FFF2-40B4-BE49-F238E27FC236}">
                <a16:creationId xmlns:a16="http://schemas.microsoft.com/office/drawing/2014/main" xmlns="" id="{FEEC18D8-5923-454E-A89B-B823734522AF}"/>
              </a:ext>
            </a:extLst>
          </p:cNvPr>
          <p:cNvSpPr/>
          <p:nvPr/>
        </p:nvSpPr>
        <p:spPr>
          <a:xfrm>
            <a:off x="363211" y="1895554"/>
            <a:ext cx="707163" cy="865990"/>
          </a:xfrm>
          <a:prstGeom prst="rect">
            <a:avLst/>
          </a:prstGeom>
          <a:blipFill>
            <a:blip r:embed="rId4" cstate="print"/>
            <a:stretch>
              <a:fillRect/>
            </a:stretch>
          </a:blipFill>
        </p:spPr>
        <p:txBody>
          <a:bodyPr wrap="square" lIns="0" tIns="0" rIns="0" bIns="0" rtlCol="0"/>
          <a:lstStyle/>
          <a:p>
            <a:endParaRPr sz="1588"/>
          </a:p>
        </p:txBody>
      </p:sp>
      <p:sp>
        <p:nvSpPr>
          <p:cNvPr id="8" name="object 17">
            <a:extLst>
              <a:ext uri="{FF2B5EF4-FFF2-40B4-BE49-F238E27FC236}">
                <a16:creationId xmlns:a16="http://schemas.microsoft.com/office/drawing/2014/main" xmlns="" id="{D8DEBF76-B6AF-412E-A0E2-72F7178BF04B}"/>
              </a:ext>
            </a:extLst>
          </p:cNvPr>
          <p:cNvSpPr/>
          <p:nvPr/>
        </p:nvSpPr>
        <p:spPr>
          <a:xfrm>
            <a:off x="363211" y="2761544"/>
            <a:ext cx="715313" cy="4135155"/>
          </a:xfrm>
          <a:prstGeom prst="rect">
            <a:avLst/>
          </a:prstGeom>
          <a:blipFill>
            <a:blip r:embed="rId5" cstate="print"/>
            <a:stretch>
              <a:fillRect/>
            </a:stretch>
          </a:blipFill>
        </p:spPr>
        <p:txBody>
          <a:bodyPr wrap="square" lIns="0" tIns="0" rIns="0" bIns="0" rtlCol="0"/>
          <a:lstStyle/>
          <a:p>
            <a:endParaRPr sz="1588"/>
          </a:p>
        </p:txBody>
      </p:sp>
      <p:sp>
        <p:nvSpPr>
          <p:cNvPr id="10" name="Content Placeholder 4">
            <a:extLst>
              <a:ext uri="{FF2B5EF4-FFF2-40B4-BE49-F238E27FC236}">
                <a16:creationId xmlns:a16="http://schemas.microsoft.com/office/drawing/2014/main" xmlns="" id="{9284E937-94D8-494D-A351-5F7F88C739D4}"/>
              </a:ext>
            </a:extLst>
          </p:cNvPr>
          <p:cNvSpPr txBox="1">
            <a:spLocks/>
          </p:cNvSpPr>
          <p:nvPr/>
        </p:nvSpPr>
        <p:spPr>
          <a:xfrm>
            <a:off x="1078523" y="188635"/>
            <a:ext cx="10947221" cy="56035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500" b="1" dirty="0">
                <a:solidFill>
                  <a:srgbClr val="0070C0"/>
                </a:solidFill>
                <a:latin typeface="Comic Sans MS" panose="030F0702030302020204" pitchFamily="66" charset="0"/>
              </a:rPr>
              <a:t>NIGERIA ROAD SAFETY STRATEGY (NRSS)</a:t>
            </a:r>
            <a:endParaRPr lang="en-US" sz="2500" dirty="0">
              <a:latin typeface="Comic Sans MS" panose="030F0702030302020204" pitchFamily="66" charset="0"/>
            </a:endParaRPr>
          </a:p>
        </p:txBody>
      </p:sp>
      <p:sp>
        <p:nvSpPr>
          <p:cNvPr id="5" name="TextBox 4">
            <a:extLst>
              <a:ext uri="{FF2B5EF4-FFF2-40B4-BE49-F238E27FC236}">
                <a16:creationId xmlns:a16="http://schemas.microsoft.com/office/drawing/2014/main" xmlns="" id="{F7E5C2CA-4D2E-4B08-9B7A-EA9A39DBAD63}"/>
              </a:ext>
            </a:extLst>
          </p:cNvPr>
          <p:cNvSpPr txBox="1"/>
          <p:nvPr/>
        </p:nvSpPr>
        <p:spPr>
          <a:xfrm>
            <a:off x="1303076" y="471921"/>
            <a:ext cx="10767126" cy="2308324"/>
          </a:xfrm>
          <a:prstGeom prst="rect">
            <a:avLst/>
          </a:prstGeom>
          <a:noFill/>
        </p:spPr>
        <p:txBody>
          <a:bodyPr wrap="square" rtlCol="0">
            <a:spAutoFit/>
          </a:bodyPr>
          <a:lstStyle/>
          <a:p>
            <a:pPr algn="just">
              <a:lnSpc>
                <a:spcPct val="150000"/>
              </a:lnSpc>
            </a:pPr>
            <a:r>
              <a:rPr lang="en-US" sz="2400" dirty="0">
                <a:latin typeface="Comic Sans MS" panose="030F0702030302020204" pitchFamily="66" charset="0"/>
              </a:rPr>
              <a:t>The Nigerian government in collaboration with all the state government through the National Economic Council approved </a:t>
            </a:r>
            <a:r>
              <a:rPr lang="en-US" sz="2400" dirty="0" smtClean="0">
                <a:latin typeface="Comic Sans MS" panose="030F0702030302020204" pitchFamily="66" charset="0"/>
              </a:rPr>
              <a:t>the Second Nigerian Road Safety Strategy, NRSS 2021-2030 </a:t>
            </a:r>
            <a:r>
              <a:rPr lang="en-US" sz="2400" dirty="0">
                <a:latin typeface="Comic Sans MS" panose="030F0702030302020204" pitchFamily="66" charset="0"/>
              </a:rPr>
              <a:t>as a road map for safer road culture in Nigeria. The strategy sets a major target of;</a:t>
            </a:r>
          </a:p>
        </p:txBody>
      </p:sp>
      <p:pic>
        <p:nvPicPr>
          <p:cNvPr id="21" name="Picture 20">
            <a:extLst>
              <a:ext uri="{FF2B5EF4-FFF2-40B4-BE49-F238E27FC236}">
                <a16:creationId xmlns:a16="http://schemas.microsoft.com/office/drawing/2014/main" xmlns="" id="{F2CD2B23-F4F3-4EF4-BBCE-E7DBE2D4FC14}"/>
              </a:ext>
            </a:extLst>
          </p:cNvPr>
          <p:cNvPicPr/>
          <p:nvPr/>
        </p:nvPicPr>
        <p:blipFill>
          <a:blip r:embed="rId6">
            <a:extLst>
              <a:ext uri="{28A0092B-C50C-407E-A947-70E740481C1C}">
                <a14:useLocalDpi xmlns:a14="http://schemas.microsoft.com/office/drawing/2010/main" xmlns="" val="0"/>
              </a:ext>
            </a:extLst>
          </a:blip>
          <a:srcRect/>
          <a:stretch>
            <a:fillRect/>
          </a:stretch>
        </p:blipFill>
        <p:spPr bwMode="auto">
          <a:xfrm>
            <a:off x="9480473" y="4481092"/>
            <a:ext cx="2519899" cy="2002841"/>
          </a:xfrm>
          <a:prstGeom prst="rect">
            <a:avLst/>
          </a:prstGeom>
          <a:noFill/>
          <a:ln>
            <a:noFill/>
          </a:ln>
        </p:spPr>
      </p:pic>
      <p:sp>
        <p:nvSpPr>
          <p:cNvPr id="31" name="Rounded Rectangle 4">
            <a:extLst>
              <a:ext uri="{FF2B5EF4-FFF2-40B4-BE49-F238E27FC236}">
                <a16:creationId xmlns:a16="http://schemas.microsoft.com/office/drawing/2014/main" xmlns="" id="{479D2113-4F6B-4645-9413-EC96DE02A052}"/>
              </a:ext>
            </a:extLst>
          </p:cNvPr>
          <p:cNvSpPr/>
          <p:nvPr/>
        </p:nvSpPr>
        <p:spPr>
          <a:xfrm>
            <a:off x="1351836" y="3055195"/>
            <a:ext cx="7855326" cy="7734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atin typeface="Comic Sans MS" panose="030F0702030302020204" pitchFamily="66" charset="0"/>
              </a:rPr>
              <a:t> a</a:t>
            </a:r>
            <a:r>
              <a:rPr lang="en-US" sz="2400" dirty="0">
                <a:latin typeface="Comic Sans MS" panose="030F0702030302020204" pitchFamily="66" charset="0"/>
              </a:rPr>
              <a:t>.	35 percent reduction in Road Traffic Crash (RTC) fatality  rate </a:t>
            </a:r>
            <a:r>
              <a:rPr lang="en-US" sz="2400" dirty="0" smtClean="0">
                <a:latin typeface="Comic Sans MS" panose="030F0702030302020204" pitchFamily="66" charset="0"/>
              </a:rPr>
              <a:t>by 2030 (2018 as Baseline).</a:t>
            </a:r>
            <a:endParaRPr lang="en-US" sz="2400" dirty="0">
              <a:latin typeface="Comic Sans MS" panose="030F0702030302020204" pitchFamily="66" charset="0"/>
            </a:endParaRPr>
          </a:p>
        </p:txBody>
      </p:sp>
      <p:sp>
        <p:nvSpPr>
          <p:cNvPr id="32" name="Rounded Rectangle 5">
            <a:extLst>
              <a:ext uri="{FF2B5EF4-FFF2-40B4-BE49-F238E27FC236}">
                <a16:creationId xmlns:a16="http://schemas.microsoft.com/office/drawing/2014/main" xmlns="" id="{789E2571-76D7-45C0-A925-1091F0766B15}"/>
              </a:ext>
            </a:extLst>
          </p:cNvPr>
          <p:cNvSpPr/>
          <p:nvPr/>
        </p:nvSpPr>
        <p:spPr>
          <a:xfrm>
            <a:off x="1351836" y="3958464"/>
            <a:ext cx="7855326" cy="776893"/>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omic Sans MS" panose="030F0702030302020204" pitchFamily="66" charset="0"/>
              </a:rPr>
              <a:t>b.	</a:t>
            </a:r>
            <a:r>
              <a:rPr lang="en-US" sz="2400" dirty="0" smtClean="0">
                <a:latin typeface="Comic Sans MS" panose="030F0702030302020204" pitchFamily="66" charset="0"/>
              </a:rPr>
              <a:t>Set up of the State Road Safety Advisory Council (</a:t>
            </a:r>
            <a:r>
              <a:rPr lang="en-US" sz="2400" dirty="0" err="1" smtClean="0">
                <a:latin typeface="Comic Sans MS" panose="030F0702030302020204" pitchFamily="66" charset="0"/>
              </a:rPr>
              <a:t>SaRSAC</a:t>
            </a:r>
            <a:r>
              <a:rPr lang="en-US" sz="2400" dirty="0" smtClean="0">
                <a:latin typeface="Comic Sans MS" panose="030F0702030302020204" pitchFamily="66" charset="0"/>
              </a:rPr>
              <a:t>)</a:t>
            </a:r>
            <a:endParaRPr lang="en-US" sz="2400" dirty="0">
              <a:latin typeface="Comic Sans MS" panose="030F0702030302020204" pitchFamily="66" charset="0"/>
            </a:endParaRPr>
          </a:p>
        </p:txBody>
      </p:sp>
      <p:sp>
        <p:nvSpPr>
          <p:cNvPr id="33" name="Rounded Rectangle 6">
            <a:extLst>
              <a:ext uri="{FF2B5EF4-FFF2-40B4-BE49-F238E27FC236}">
                <a16:creationId xmlns:a16="http://schemas.microsoft.com/office/drawing/2014/main" xmlns="" id="{64CEBBB4-EBAE-4FF9-8C34-A6991DA0EEC0}"/>
              </a:ext>
            </a:extLst>
          </p:cNvPr>
          <p:cNvSpPr/>
          <p:nvPr/>
        </p:nvSpPr>
        <p:spPr>
          <a:xfrm>
            <a:off x="1351835" y="4860014"/>
            <a:ext cx="7855327" cy="646528"/>
          </a:xfrm>
          <a:prstGeom prst="roundRect">
            <a:avLst>
              <a:gd name="adj" fmla="val 16667"/>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4300"/>
            <a:r>
              <a:rPr lang="en-US" sz="2400" dirty="0">
                <a:latin typeface="Comic Sans MS" panose="030F0702030302020204" pitchFamily="66" charset="0"/>
              </a:rPr>
              <a:t>c.	</a:t>
            </a:r>
            <a:r>
              <a:rPr lang="en-US" sz="2400" dirty="0" smtClean="0">
                <a:latin typeface="Comic Sans MS" panose="030F0702030302020204" pitchFamily="66" charset="0"/>
              </a:rPr>
              <a:t>Stakeholder focus – MDAs and private Sector</a:t>
            </a:r>
            <a:endParaRPr lang="en-US" sz="2400" dirty="0">
              <a:latin typeface="Comic Sans MS" panose="030F0702030302020204" pitchFamily="66" charset="0"/>
            </a:endParaRPr>
          </a:p>
        </p:txBody>
      </p:sp>
      <p:sp>
        <p:nvSpPr>
          <p:cNvPr id="34" name="Rounded Rectangle 7">
            <a:extLst>
              <a:ext uri="{FF2B5EF4-FFF2-40B4-BE49-F238E27FC236}">
                <a16:creationId xmlns:a16="http://schemas.microsoft.com/office/drawing/2014/main" xmlns="" id="{D8982CD0-DB0C-4554-9C5A-77DC0C08013D}"/>
              </a:ext>
            </a:extLst>
          </p:cNvPr>
          <p:cNvSpPr/>
          <p:nvPr/>
        </p:nvSpPr>
        <p:spPr>
          <a:xfrm>
            <a:off x="1351835" y="5631199"/>
            <a:ext cx="7855327" cy="1012003"/>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dirty="0" smtClean="0">
                <a:latin typeface="Comic Sans MS" panose="030F0702030302020204" pitchFamily="66" charset="0"/>
              </a:rPr>
              <a:t>   d</a:t>
            </a:r>
            <a:r>
              <a:rPr lang="en-US" sz="2400" dirty="0">
                <a:latin typeface="Comic Sans MS" panose="030F0702030302020204" pitchFamily="66" charset="0"/>
              </a:rPr>
              <a:t>.	Improvement on compliance level on vehicle 	standards and road infrastructure.  </a:t>
            </a:r>
          </a:p>
        </p:txBody>
      </p:sp>
      <p:pic>
        <p:nvPicPr>
          <p:cNvPr id="35" name="Picture 34">
            <a:extLst>
              <a:ext uri="{FF2B5EF4-FFF2-40B4-BE49-F238E27FC236}">
                <a16:creationId xmlns:a16="http://schemas.microsoft.com/office/drawing/2014/main" xmlns="" id="{9BA7EFC6-ABF3-4C6F-91B9-706C130AF1D6}"/>
              </a:ext>
            </a:extLst>
          </p:cNvPr>
          <p:cNvPicPr/>
          <p:nvPr/>
        </p:nvPicPr>
        <p:blipFill rotWithShape="1">
          <a:blip r:embed="rId7">
            <a:extLst>
              <a:ext uri="{28A0092B-C50C-407E-A947-70E740481C1C}">
                <a14:useLocalDpi xmlns:a14="http://schemas.microsoft.com/office/drawing/2010/main" xmlns="" val="0"/>
              </a:ext>
            </a:extLst>
          </a:blip>
          <a:srcRect l="13268" r="13262"/>
          <a:stretch/>
        </p:blipFill>
        <p:spPr bwMode="auto">
          <a:xfrm>
            <a:off x="9431713" y="2376908"/>
            <a:ext cx="2564130" cy="1762082"/>
          </a:xfrm>
          <a:prstGeom prst="rect">
            <a:avLst/>
          </a:prstGeom>
          <a:noFill/>
          <a:ln>
            <a:no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xmlns="" val="14725934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49357" y="1000774"/>
            <a:ext cx="729168" cy="714039"/>
          </a:xfrm>
          <a:prstGeom prst="rect">
            <a:avLst/>
          </a:prstGeom>
        </p:spPr>
      </p:pic>
      <p:sp>
        <p:nvSpPr>
          <p:cNvPr id="4" name="object 7">
            <a:extLst>
              <a:ext uri="{FF2B5EF4-FFF2-40B4-BE49-F238E27FC236}">
                <a16:creationId xmlns:a16="http://schemas.microsoft.com/office/drawing/2014/main" xmlns="" id="{453BEE46-2BFC-471E-AAA3-651A8BA02236}"/>
              </a:ext>
            </a:extLst>
          </p:cNvPr>
          <p:cNvSpPr/>
          <p:nvPr/>
        </p:nvSpPr>
        <p:spPr>
          <a:xfrm>
            <a:off x="363211" y="123404"/>
            <a:ext cx="679005" cy="714039"/>
          </a:xfrm>
          <a:prstGeom prst="rect">
            <a:avLst/>
          </a:prstGeom>
          <a:blipFill>
            <a:blip r:embed="rId3" cstate="print"/>
            <a:stretch>
              <a:fillRect/>
            </a:stretch>
          </a:blipFill>
        </p:spPr>
        <p:txBody>
          <a:bodyPr wrap="square" lIns="0" tIns="0" rIns="0" bIns="0" rtlCol="0"/>
          <a:lstStyle/>
          <a:p>
            <a:endParaRPr sz="1588"/>
          </a:p>
        </p:txBody>
      </p:sp>
      <p:sp>
        <p:nvSpPr>
          <p:cNvPr id="6" name="object 14">
            <a:extLst>
              <a:ext uri="{FF2B5EF4-FFF2-40B4-BE49-F238E27FC236}">
                <a16:creationId xmlns:a16="http://schemas.microsoft.com/office/drawing/2014/main" xmlns="" id="{FEEC18D8-5923-454E-A89B-B823734522AF}"/>
              </a:ext>
            </a:extLst>
          </p:cNvPr>
          <p:cNvSpPr/>
          <p:nvPr/>
        </p:nvSpPr>
        <p:spPr>
          <a:xfrm>
            <a:off x="363211" y="1895554"/>
            <a:ext cx="707163" cy="865990"/>
          </a:xfrm>
          <a:prstGeom prst="rect">
            <a:avLst/>
          </a:prstGeom>
          <a:blipFill>
            <a:blip r:embed="rId4" cstate="print"/>
            <a:stretch>
              <a:fillRect/>
            </a:stretch>
          </a:blipFill>
        </p:spPr>
        <p:txBody>
          <a:bodyPr wrap="square" lIns="0" tIns="0" rIns="0" bIns="0" rtlCol="0"/>
          <a:lstStyle/>
          <a:p>
            <a:endParaRPr sz="1588"/>
          </a:p>
        </p:txBody>
      </p:sp>
      <p:sp>
        <p:nvSpPr>
          <p:cNvPr id="8" name="object 17">
            <a:extLst>
              <a:ext uri="{FF2B5EF4-FFF2-40B4-BE49-F238E27FC236}">
                <a16:creationId xmlns:a16="http://schemas.microsoft.com/office/drawing/2014/main" xmlns="" id="{D8DEBF76-B6AF-412E-A0E2-72F7178BF04B}"/>
              </a:ext>
            </a:extLst>
          </p:cNvPr>
          <p:cNvSpPr/>
          <p:nvPr/>
        </p:nvSpPr>
        <p:spPr>
          <a:xfrm>
            <a:off x="363211" y="2761544"/>
            <a:ext cx="715313" cy="4135155"/>
          </a:xfrm>
          <a:prstGeom prst="rect">
            <a:avLst/>
          </a:prstGeom>
          <a:blipFill>
            <a:blip r:embed="rId5" cstate="print"/>
            <a:stretch>
              <a:fillRect/>
            </a:stretch>
          </a:blipFill>
        </p:spPr>
        <p:txBody>
          <a:bodyPr wrap="square" lIns="0" tIns="0" rIns="0" bIns="0" rtlCol="0"/>
          <a:lstStyle/>
          <a:p>
            <a:endParaRPr sz="1588"/>
          </a:p>
        </p:txBody>
      </p:sp>
      <p:sp>
        <p:nvSpPr>
          <p:cNvPr id="10" name="Content Placeholder 4">
            <a:extLst>
              <a:ext uri="{FF2B5EF4-FFF2-40B4-BE49-F238E27FC236}">
                <a16:creationId xmlns:a16="http://schemas.microsoft.com/office/drawing/2014/main" xmlns="" id="{9284E937-94D8-494D-A351-5F7F88C739D4}"/>
              </a:ext>
            </a:extLst>
          </p:cNvPr>
          <p:cNvSpPr txBox="1">
            <a:spLocks/>
          </p:cNvSpPr>
          <p:nvPr/>
        </p:nvSpPr>
        <p:spPr>
          <a:xfrm>
            <a:off x="1078523" y="188635"/>
            <a:ext cx="10947221" cy="56035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500" b="1" dirty="0">
                <a:solidFill>
                  <a:srgbClr val="0070C0"/>
                </a:solidFill>
                <a:latin typeface="Comic Sans MS" panose="030F0702030302020204" pitchFamily="66" charset="0"/>
              </a:rPr>
              <a:t>NIGERIA ROAD SAFETY STRATEGY (NRSS) cont’d</a:t>
            </a:r>
            <a:endParaRPr lang="en-US" sz="2500" dirty="0">
              <a:latin typeface="Comic Sans MS" panose="030F0702030302020204" pitchFamily="66" charset="0"/>
            </a:endParaRPr>
          </a:p>
        </p:txBody>
      </p:sp>
      <p:sp>
        <p:nvSpPr>
          <p:cNvPr id="25" name="Rounded Rectangle 3">
            <a:extLst>
              <a:ext uri="{FF2B5EF4-FFF2-40B4-BE49-F238E27FC236}">
                <a16:creationId xmlns:a16="http://schemas.microsoft.com/office/drawing/2014/main" xmlns="" id="{B825196C-81E6-4031-A3E7-B1A4848DA3BA}"/>
              </a:ext>
            </a:extLst>
          </p:cNvPr>
          <p:cNvSpPr/>
          <p:nvPr/>
        </p:nvSpPr>
        <p:spPr>
          <a:xfrm>
            <a:off x="1365557" y="604411"/>
            <a:ext cx="10310630" cy="489872"/>
          </a:xfrm>
          <a:prstGeom prst="round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400" dirty="0" smtClean="0">
              <a:latin typeface="Comic Sans MS" panose="030F0702030302020204" pitchFamily="66" charset="0"/>
            </a:endParaRPr>
          </a:p>
          <a:p>
            <a:pPr algn="just"/>
            <a:r>
              <a:rPr lang="en-US" sz="2400" dirty="0" smtClean="0">
                <a:latin typeface="Comic Sans MS" panose="030F0702030302020204" pitchFamily="66" charset="0"/>
              </a:rPr>
              <a:t>e</a:t>
            </a:r>
            <a:r>
              <a:rPr lang="en-US" sz="2400" dirty="0">
                <a:latin typeface="Comic Sans MS" panose="030F0702030302020204" pitchFamily="66" charset="0"/>
              </a:rPr>
              <a:t>. </a:t>
            </a:r>
            <a:r>
              <a:rPr lang="en-US" sz="2400" dirty="0" smtClean="0">
                <a:latin typeface="Comic Sans MS" panose="030F0702030302020204" pitchFamily="66" charset="0"/>
              </a:rPr>
              <a:t>Strategic activities defined by pillars and GFPA area. </a:t>
            </a:r>
            <a:endParaRPr lang="en-US" sz="2400" dirty="0">
              <a:latin typeface="Comic Sans MS" panose="030F0702030302020204" pitchFamily="66" charset="0"/>
            </a:endParaRPr>
          </a:p>
          <a:p>
            <a:pPr algn="ctr"/>
            <a:r>
              <a:rPr lang="en-US" sz="2400" dirty="0">
                <a:latin typeface="Comic Sans MS" panose="030F0702030302020204" pitchFamily="66" charset="0"/>
              </a:rPr>
              <a:t> </a:t>
            </a:r>
          </a:p>
        </p:txBody>
      </p:sp>
      <p:sp>
        <p:nvSpPr>
          <p:cNvPr id="26" name="Rounded Rectangle 4">
            <a:extLst>
              <a:ext uri="{FF2B5EF4-FFF2-40B4-BE49-F238E27FC236}">
                <a16:creationId xmlns:a16="http://schemas.microsoft.com/office/drawing/2014/main" xmlns="" id="{60579FFD-128C-44E4-A9D1-EB98FE48D27E}"/>
              </a:ext>
            </a:extLst>
          </p:cNvPr>
          <p:cNvSpPr/>
          <p:nvPr/>
        </p:nvSpPr>
        <p:spPr>
          <a:xfrm>
            <a:off x="1479856" y="1379333"/>
            <a:ext cx="10310630" cy="629357"/>
          </a:xfrm>
          <a:prstGeom prst="round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400" dirty="0" smtClean="0">
              <a:latin typeface="Comic Sans MS" panose="030F0702030302020204" pitchFamily="66" charset="0"/>
            </a:endParaRPr>
          </a:p>
          <a:p>
            <a:pPr algn="just"/>
            <a:r>
              <a:rPr lang="en-US" sz="2400" dirty="0" smtClean="0">
                <a:latin typeface="Comic Sans MS" panose="030F0702030302020204" pitchFamily="66" charset="0"/>
              </a:rPr>
              <a:t>f. Domestication of strategic activities. </a:t>
            </a:r>
            <a:endParaRPr lang="en-US" sz="2400" dirty="0">
              <a:latin typeface="Comic Sans MS" panose="030F0702030302020204" pitchFamily="66" charset="0"/>
            </a:endParaRPr>
          </a:p>
          <a:p>
            <a:pPr algn="ctr"/>
            <a:r>
              <a:rPr lang="en-US" sz="2400" dirty="0">
                <a:latin typeface="Comic Sans MS" panose="030F0702030302020204" pitchFamily="66" charset="0"/>
              </a:rPr>
              <a:t> </a:t>
            </a:r>
          </a:p>
        </p:txBody>
      </p:sp>
      <p:sp>
        <p:nvSpPr>
          <p:cNvPr id="27" name="Rounded Rectangle 5">
            <a:extLst>
              <a:ext uri="{FF2B5EF4-FFF2-40B4-BE49-F238E27FC236}">
                <a16:creationId xmlns:a16="http://schemas.microsoft.com/office/drawing/2014/main" xmlns="" id="{F94D4205-E187-4512-BC7E-49FEBB1DFF1D}"/>
              </a:ext>
            </a:extLst>
          </p:cNvPr>
          <p:cNvSpPr/>
          <p:nvPr/>
        </p:nvSpPr>
        <p:spPr>
          <a:xfrm>
            <a:off x="1365555" y="2413431"/>
            <a:ext cx="10310630" cy="492445"/>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400" dirty="0" smtClean="0">
              <a:latin typeface="Comic Sans MS" panose="030F0702030302020204" pitchFamily="66" charset="0"/>
            </a:endParaRPr>
          </a:p>
          <a:p>
            <a:pPr algn="just"/>
            <a:r>
              <a:rPr lang="en-US" sz="2400" dirty="0" smtClean="0">
                <a:latin typeface="Comic Sans MS" panose="030F0702030302020204" pitchFamily="66" charset="0"/>
              </a:rPr>
              <a:t>g. </a:t>
            </a:r>
            <a:r>
              <a:rPr lang="en-US" sz="2400" dirty="0">
                <a:latin typeface="Comic Sans MS" panose="030F0702030302020204" pitchFamily="66" charset="0"/>
              </a:rPr>
              <a:t>Review and upgrade of design standards. </a:t>
            </a:r>
          </a:p>
          <a:p>
            <a:pPr algn="ctr"/>
            <a:r>
              <a:rPr lang="en-US" sz="2400" dirty="0">
                <a:latin typeface="Comic Sans MS" panose="030F0702030302020204" pitchFamily="66" charset="0"/>
              </a:rPr>
              <a:t> </a:t>
            </a:r>
          </a:p>
        </p:txBody>
      </p:sp>
      <p:sp>
        <p:nvSpPr>
          <p:cNvPr id="28" name="Rounded Rectangle 6">
            <a:extLst>
              <a:ext uri="{FF2B5EF4-FFF2-40B4-BE49-F238E27FC236}">
                <a16:creationId xmlns:a16="http://schemas.microsoft.com/office/drawing/2014/main" xmlns="" id="{EDA8A4E6-8A2B-4D71-8923-8BA482DD9FEC}"/>
              </a:ext>
            </a:extLst>
          </p:cNvPr>
          <p:cNvSpPr/>
          <p:nvPr/>
        </p:nvSpPr>
        <p:spPr>
          <a:xfrm>
            <a:off x="1425515" y="3245030"/>
            <a:ext cx="10310630" cy="1012003"/>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dirty="0">
                <a:latin typeface="Comic Sans MS" panose="030F0702030302020204" pitchFamily="66" charset="0"/>
              </a:rPr>
              <a:t>h</a:t>
            </a:r>
            <a:r>
              <a:rPr lang="en-US" sz="2400" dirty="0" smtClean="0">
                <a:latin typeface="Comic Sans MS" panose="030F0702030302020204" pitchFamily="66" charset="0"/>
              </a:rPr>
              <a:t>. </a:t>
            </a:r>
            <a:r>
              <a:rPr lang="en-US" sz="2400" dirty="0">
                <a:latin typeface="Comic Sans MS" panose="030F0702030302020204" pitchFamily="66" charset="0"/>
              </a:rPr>
              <a:t>Capacity building. </a:t>
            </a:r>
          </a:p>
          <a:p>
            <a:pPr algn="ctr"/>
            <a:r>
              <a:rPr lang="en-US" sz="2400" dirty="0">
                <a:latin typeface="Comic Sans MS" panose="030F0702030302020204" pitchFamily="66" charset="0"/>
              </a:rPr>
              <a:t> </a:t>
            </a:r>
          </a:p>
        </p:txBody>
      </p:sp>
      <p:sp>
        <p:nvSpPr>
          <p:cNvPr id="29" name="Rounded Rectangle 7">
            <a:extLst>
              <a:ext uri="{FF2B5EF4-FFF2-40B4-BE49-F238E27FC236}">
                <a16:creationId xmlns:a16="http://schemas.microsoft.com/office/drawing/2014/main" xmlns="" id="{7C4EC260-A22E-4F99-9A44-A9C092F7002E}"/>
              </a:ext>
            </a:extLst>
          </p:cNvPr>
          <p:cNvSpPr/>
          <p:nvPr/>
        </p:nvSpPr>
        <p:spPr>
          <a:xfrm>
            <a:off x="1440504" y="4386339"/>
            <a:ext cx="10310630" cy="1012003"/>
          </a:xfrm>
          <a:prstGeom prst="round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dirty="0">
                <a:latin typeface="Comic Sans MS" panose="030F0702030302020204" pitchFamily="66" charset="0"/>
              </a:rPr>
              <a:t>i</a:t>
            </a:r>
            <a:r>
              <a:rPr lang="en-US" sz="2400" dirty="0" smtClean="0">
                <a:latin typeface="Comic Sans MS" panose="030F0702030302020204" pitchFamily="66" charset="0"/>
              </a:rPr>
              <a:t>. </a:t>
            </a:r>
            <a:r>
              <a:rPr lang="en-US" sz="2400" dirty="0">
                <a:latin typeface="Comic Sans MS" panose="030F0702030302020204" pitchFamily="66" charset="0"/>
              </a:rPr>
              <a:t>Enhanced funding and efficient road safety administrative system. </a:t>
            </a:r>
          </a:p>
          <a:p>
            <a:pPr algn="ctr"/>
            <a:r>
              <a:rPr lang="en-US" sz="2400" dirty="0">
                <a:latin typeface="Comic Sans MS" panose="030F0702030302020204" pitchFamily="66" charset="0"/>
              </a:rPr>
              <a:t> </a:t>
            </a:r>
          </a:p>
        </p:txBody>
      </p:sp>
      <p:sp>
        <p:nvSpPr>
          <p:cNvPr id="12" name="Rounded Rectangle 7">
            <a:extLst>
              <a:ext uri="{FF2B5EF4-FFF2-40B4-BE49-F238E27FC236}">
                <a16:creationId xmlns:a16="http://schemas.microsoft.com/office/drawing/2014/main" xmlns="" id="{7C4EC260-A22E-4F99-9A44-A9C092F7002E}"/>
              </a:ext>
            </a:extLst>
          </p:cNvPr>
          <p:cNvSpPr/>
          <p:nvPr/>
        </p:nvSpPr>
        <p:spPr>
          <a:xfrm>
            <a:off x="1499069" y="5707901"/>
            <a:ext cx="10343161" cy="646166"/>
          </a:xfrm>
          <a:prstGeom prst="round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400" dirty="0" smtClean="0">
              <a:latin typeface="Comic Sans MS" panose="030F0702030302020204" pitchFamily="66" charset="0"/>
            </a:endParaRPr>
          </a:p>
          <a:p>
            <a:pPr algn="just"/>
            <a:r>
              <a:rPr lang="en-US" sz="2400" dirty="0">
                <a:latin typeface="Comic Sans MS" panose="030F0702030302020204" pitchFamily="66" charset="0"/>
              </a:rPr>
              <a:t>j</a:t>
            </a:r>
            <a:r>
              <a:rPr lang="en-US" sz="2400" dirty="0" smtClean="0">
                <a:latin typeface="Comic Sans MS" panose="030F0702030302020204" pitchFamily="66" charset="0"/>
              </a:rPr>
              <a:t>. </a:t>
            </a:r>
            <a:r>
              <a:rPr lang="en-US" sz="2400" dirty="0">
                <a:latin typeface="Comic Sans MS" panose="030F0702030302020204" pitchFamily="66" charset="0"/>
              </a:rPr>
              <a:t>Enhanced funding and efficient road safety administrative system. </a:t>
            </a:r>
          </a:p>
          <a:p>
            <a:pPr algn="ctr"/>
            <a:r>
              <a:rPr lang="en-US" sz="2400" dirty="0">
                <a:latin typeface="Comic Sans MS" panose="030F0702030302020204" pitchFamily="66" charset="0"/>
              </a:rPr>
              <a:t> </a:t>
            </a:r>
          </a:p>
        </p:txBody>
      </p:sp>
    </p:spTree>
    <p:extLst>
      <p:ext uri="{BB962C8B-B14F-4D97-AF65-F5344CB8AC3E}">
        <p14:creationId xmlns:p14="http://schemas.microsoft.com/office/powerpoint/2010/main" xmlns="" val="32750812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4">
            <a:extLst>
              <a:ext uri="{FF2B5EF4-FFF2-40B4-BE49-F238E27FC236}">
                <a16:creationId xmlns:a16="http://schemas.microsoft.com/office/drawing/2014/main" xmlns="" id="{9284E937-94D8-494D-A351-5F7F88C739D4}"/>
              </a:ext>
            </a:extLst>
          </p:cNvPr>
          <p:cNvSpPr txBox="1">
            <a:spLocks/>
          </p:cNvSpPr>
          <p:nvPr/>
        </p:nvSpPr>
        <p:spPr>
          <a:xfrm>
            <a:off x="315345" y="178812"/>
            <a:ext cx="11658352" cy="56035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1" dirty="0" smtClean="0">
                <a:latin typeface="Comic Sans MS" pitchFamily="66" charset="0"/>
              </a:rPr>
              <a:t>NIGERIAN ROAD TRAFFIC CRASHES  IN DECADES</a:t>
            </a:r>
            <a:endParaRPr lang="en-US" sz="2000" dirty="0">
              <a:latin typeface="Comic Sans MS" panose="030F0702030302020204" pitchFamily="66" charset="0"/>
            </a:endParaRPr>
          </a:p>
        </p:txBody>
      </p:sp>
      <p:graphicFrame>
        <p:nvGraphicFramePr>
          <p:cNvPr id="4" name="Table 3"/>
          <p:cNvGraphicFramePr>
            <a:graphicFrameLocks noGrp="1"/>
          </p:cNvGraphicFramePr>
          <p:nvPr/>
        </p:nvGraphicFramePr>
        <p:xfrm>
          <a:off x="1242922" y="1372004"/>
          <a:ext cx="9684910" cy="3996049"/>
        </p:xfrm>
        <a:graphic>
          <a:graphicData uri="http://schemas.openxmlformats.org/drawingml/2006/table">
            <a:tbl>
              <a:tblPr>
                <a:tableStyleId>{327F97BB-C833-4FB7-BDE5-3F7075034690}</a:tableStyleId>
              </a:tblPr>
              <a:tblGrid>
                <a:gridCol w="1050573"/>
                <a:gridCol w="1454046"/>
                <a:gridCol w="1618938"/>
                <a:gridCol w="1394085"/>
                <a:gridCol w="1768839"/>
                <a:gridCol w="2398429"/>
              </a:tblGrid>
              <a:tr h="516757">
                <a:tc>
                  <a:txBody>
                    <a:bodyPr/>
                    <a:lstStyle/>
                    <a:p>
                      <a:pPr>
                        <a:lnSpc>
                          <a:spcPct val="107000"/>
                        </a:lnSpc>
                        <a:spcAft>
                          <a:spcPts val="0"/>
                        </a:spcAft>
                      </a:pPr>
                      <a:r>
                        <a:rPr lang="en-GB" sz="2000" b="1" dirty="0" smtClean="0"/>
                        <a:t>DECADE</a:t>
                      </a:r>
                      <a:endParaRPr lang="en-US" sz="2000" b="1" dirty="0">
                        <a:latin typeface="Calibri"/>
                        <a:ea typeface="Calibri"/>
                        <a:cs typeface="Times New Roman"/>
                      </a:endParaRPr>
                    </a:p>
                  </a:txBody>
                  <a:tcPr marL="68580" marR="68580" marT="0" marB="0">
                    <a:solidFill>
                      <a:schemeClr val="accent2"/>
                    </a:solidFill>
                  </a:tcPr>
                </a:tc>
                <a:tc>
                  <a:txBody>
                    <a:bodyPr/>
                    <a:lstStyle/>
                    <a:p>
                      <a:pPr>
                        <a:lnSpc>
                          <a:spcPct val="107000"/>
                        </a:lnSpc>
                        <a:spcAft>
                          <a:spcPts val="0"/>
                        </a:spcAft>
                      </a:pPr>
                      <a:r>
                        <a:rPr lang="en-US" sz="2000" b="1" dirty="0"/>
                        <a:t>YEARS</a:t>
                      </a:r>
                      <a:endParaRPr lang="en-US" sz="2000" b="1" dirty="0">
                        <a:latin typeface="Calibri"/>
                        <a:ea typeface="Calibri"/>
                        <a:cs typeface="Times New Roman"/>
                      </a:endParaRPr>
                    </a:p>
                  </a:txBody>
                  <a:tcPr marL="68580" marR="68580" marT="0" marB="0">
                    <a:solidFill>
                      <a:schemeClr val="accent2"/>
                    </a:solidFill>
                  </a:tcPr>
                </a:tc>
                <a:tc>
                  <a:txBody>
                    <a:bodyPr/>
                    <a:lstStyle/>
                    <a:p>
                      <a:pPr>
                        <a:lnSpc>
                          <a:spcPct val="107000"/>
                        </a:lnSpc>
                        <a:spcAft>
                          <a:spcPts val="0"/>
                        </a:spcAft>
                      </a:pPr>
                      <a:r>
                        <a:rPr lang="en-US" sz="2000" b="1" dirty="0"/>
                        <a:t>TOTAL CRASH</a:t>
                      </a:r>
                      <a:endParaRPr lang="en-US" sz="2000" b="1" dirty="0">
                        <a:latin typeface="Calibri"/>
                        <a:ea typeface="Calibri"/>
                        <a:cs typeface="Times New Roman"/>
                      </a:endParaRPr>
                    </a:p>
                  </a:txBody>
                  <a:tcPr marL="68580" marR="68580" marT="0" marB="0">
                    <a:solidFill>
                      <a:schemeClr val="accent2"/>
                    </a:solidFill>
                  </a:tcPr>
                </a:tc>
                <a:tc>
                  <a:txBody>
                    <a:bodyPr/>
                    <a:lstStyle/>
                    <a:p>
                      <a:pPr>
                        <a:lnSpc>
                          <a:spcPct val="107000"/>
                        </a:lnSpc>
                        <a:spcAft>
                          <a:spcPts val="0"/>
                        </a:spcAft>
                      </a:pPr>
                      <a:r>
                        <a:rPr lang="en-US" sz="2000" b="1"/>
                        <a:t>NO. KILLED</a:t>
                      </a:r>
                      <a:endParaRPr lang="en-US" sz="2000" b="1">
                        <a:latin typeface="Calibri"/>
                        <a:ea typeface="Calibri"/>
                        <a:cs typeface="Times New Roman"/>
                      </a:endParaRPr>
                    </a:p>
                  </a:txBody>
                  <a:tcPr marL="68580" marR="68580" marT="0" marB="0">
                    <a:solidFill>
                      <a:schemeClr val="accent2"/>
                    </a:solidFill>
                  </a:tcPr>
                </a:tc>
                <a:tc>
                  <a:txBody>
                    <a:bodyPr/>
                    <a:lstStyle/>
                    <a:p>
                      <a:pPr>
                        <a:lnSpc>
                          <a:spcPct val="107000"/>
                        </a:lnSpc>
                        <a:spcAft>
                          <a:spcPts val="0"/>
                        </a:spcAft>
                      </a:pPr>
                      <a:r>
                        <a:rPr lang="en-US" sz="2000" b="1"/>
                        <a:t>NO.INJURED</a:t>
                      </a:r>
                      <a:endParaRPr lang="en-US" sz="2000" b="1">
                        <a:latin typeface="Calibri"/>
                        <a:ea typeface="Calibri"/>
                        <a:cs typeface="Times New Roman"/>
                      </a:endParaRPr>
                    </a:p>
                  </a:txBody>
                  <a:tcPr marL="68580" marR="68580" marT="0" marB="0">
                    <a:solidFill>
                      <a:schemeClr val="accent2"/>
                    </a:solidFill>
                  </a:tcPr>
                </a:tc>
                <a:tc>
                  <a:txBody>
                    <a:bodyPr/>
                    <a:lstStyle/>
                    <a:p>
                      <a:pPr>
                        <a:lnSpc>
                          <a:spcPct val="107000"/>
                        </a:lnSpc>
                        <a:spcAft>
                          <a:spcPts val="0"/>
                        </a:spcAft>
                      </a:pPr>
                      <a:r>
                        <a:rPr lang="en-US" sz="2000" b="1" dirty="0"/>
                        <a:t>TOTAL CASUALTY</a:t>
                      </a:r>
                      <a:endParaRPr lang="en-US" sz="2000" b="1" dirty="0">
                        <a:latin typeface="Calibri"/>
                        <a:ea typeface="Calibri"/>
                        <a:cs typeface="Times New Roman"/>
                      </a:endParaRPr>
                    </a:p>
                  </a:txBody>
                  <a:tcPr marL="68580" marR="68580" marT="0" marB="0">
                    <a:solidFill>
                      <a:schemeClr val="accent2"/>
                    </a:solidFill>
                  </a:tcPr>
                </a:tc>
              </a:tr>
              <a:tr h="579882">
                <a:tc>
                  <a:txBody>
                    <a:bodyPr/>
                    <a:lstStyle/>
                    <a:p>
                      <a:pPr>
                        <a:lnSpc>
                          <a:spcPct val="107000"/>
                        </a:lnSpc>
                        <a:spcAft>
                          <a:spcPts val="0"/>
                        </a:spcAft>
                      </a:pPr>
                      <a:r>
                        <a:rPr lang="en-GB" sz="2000" dirty="0" smtClean="0"/>
                        <a:t>1</a:t>
                      </a:r>
                      <a:endParaRPr lang="en-US" sz="2000" dirty="0">
                        <a:latin typeface="Calibri"/>
                        <a:ea typeface="Calibri"/>
                        <a:cs typeface="Times New Roman"/>
                      </a:endParaRPr>
                    </a:p>
                  </a:txBody>
                  <a:tcPr marL="68580" marR="68580" marT="0" marB="0"/>
                </a:tc>
                <a:tc>
                  <a:txBody>
                    <a:bodyPr/>
                    <a:lstStyle/>
                    <a:p>
                      <a:pPr>
                        <a:lnSpc>
                          <a:spcPct val="107000"/>
                        </a:lnSpc>
                        <a:spcAft>
                          <a:spcPts val="0"/>
                        </a:spcAft>
                      </a:pPr>
                      <a:r>
                        <a:rPr lang="en-US" sz="2000"/>
                        <a:t>1960-1969</a:t>
                      </a:r>
                      <a:endParaRPr lang="en-US" sz="2000">
                        <a:latin typeface="Calibri"/>
                        <a:ea typeface="Calibri"/>
                        <a:cs typeface="Times New Roman"/>
                      </a:endParaRPr>
                    </a:p>
                  </a:txBody>
                  <a:tcPr marL="68580" marR="68580" marT="0" marB="0"/>
                </a:tc>
                <a:tc>
                  <a:txBody>
                    <a:bodyPr/>
                    <a:lstStyle/>
                    <a:p>
                      <a:pPr>
                        <a:lnSpc>
                          <a:spcPct val="107000"/>
                        </a:lnSpc>
                        <a:spcAft>
                          <a:spcPts val="0"/>
                        </a:spcAft>
                      </a:pPr>
                      <a:r>
                        <a:rPr lang="en-US" sz="2000"/>
                        <a:t>151237</a:t>
                      </a:r>
                      <a:endParaRPr lang="en-US" sz="2000">
                        <a:latin typeface="Calibri"/>
                        <a:ea typeface="Calibri"/>
                        <a:cs typeface="Times New Roman"/>
                      </a:endParaRPr>
                    </a:p>
                  </a:txBody>
                  <a:tcPr marL="68580" marR="68580" marT="0" marB="0"/>
                </a:tc>
                <a:tc>
                  <a:txBody>
                    <a:bodyPr/>
                    <a:lstStyle/>
                    <a:p>
                      <a:pPr>
                        <a:lnSpc>
                          <a:spcPct val="107000"/>
                        </a:lnSpc>
                        <a:spcAft>
                          <a:spcPts val="0"/>
                        </a:spcAft>
                      </a:pPr>
                      <a:r>
                        <a:rPr lang="en-US" sz="2000"/>
                        <a:t>18748</a:t>
                      </a:r>
                      <a:endParaRPr lang="en-US" sz="2000">
                        <a:latin typeface="Calibri"/>
                        <a:ea typeface="Calibri"/>
                        <a:cs typeface="Times New Roman"/>
                      </a:endParaRPr>
                    </a:p>
                  </a:txBody>
                  <a:tcPr marL="68580" marR="68580" marT="0" marB="0"/>
                </a:tc>
                <a:tc>
                  <a:txBody>
                    <a:bodyPr/>
                    <a:lstStyle/>
                    <a:p>
                      <a:pPr>
                        <a:lnSpc>
                          <a:spcPct val="107000"/>
                        </a:lnSpc>
                        <a:spcAft>
                          <a:spcPts val="0"/>
                        </a:spcAft>
                      </a:pPr>
                      <a:r>
                        <a:rPr lang="en-US" sz="2000"/>
                        <a:t>104825</a:t>
                      </a:r>
                      <a:endParaRPr lang="en-US" sz="2000">
                        <a:latin typeface="Calibri"/>
                        <a:ea typeface="Calibri"/>
                        <a:cs typeface="Times New Roman"/>
                      </a:endParaRPr>
                    </a:p>
                  </a:txBody>
                  <a:tcPr marL="68580" marR="68580" marT="0" marB="0"/>
                </a:tc>
                <a:tc>
                  <a:txBody>
                    <a:bodyPr/>
                    <a:lstStyle/>
                    <a:p>
                      <a:pPr>
                        <a:lnSpc>
                          <a:spcPct val="107000"/>
                        </a:lnSpc>
                        <a:spcAft>
                          <a:spcPts val="0"/>
                        </a:spcAft>
                      </a:pPr>
                      <a:r>
                        <a:rPr lang="en-US" sz="2000" dirty="0"/>
                        <a:t>123573</a:t>
                      </a:r>
                      <a:endParaRPr lang="en-US" sz="2000" dirty="0">
                        <a:latin typeface="Calibri"/>
                        <a:ea typeface="Calibri"/>
                        <a:cs typeface="Times New Roman"/>
                      </a:endParaRPr>
                    </a:p>
                  </a:txBody>
                  <a:tcPr marL="68580" marR="68580" marT="0" marB="0"/>
                </a:tc>
              </a:tr>
              <a:tr h="579882">
                <a:tc>
                  <a:txBody>
                    <a:bodyPr/>
                    <a:lstStyle/>
                    <a:p>
                      <a:pPr>
                        <a:lnSpc>
                          <a:spcPct val="107000"/>
                        </a:lnSpc>
                        <a:spcAft>
                          <a:spcPts val="0"/>
                        </a:spcAft>
                      </a:pPr>
                      <a:r>
                        <a:rPr lang="en-GB" sz="2000" dirty="0" smtClean="0"/>
                        <a:t>2</a:t>
                      </a:r>
                      <a:endParaRPr lang="en-US" sz="2000" dirty="0">
                        <a:latin typeface="Calibri"/>
                        <a:ea typeface="Calibri"/>
                        <a:cs typeface="Times New Roman"/>
                      </a:endParaRPr>
                    </a:p>
                  </a:txBody>
                  <a:tcPr marL="68580" marR="68580" marT="0" marB="0"/>
                </a:tc>
                <a:tc>
                  <a:txBody>
                    <a:bodyPr/>
                    <a:lstStyle/>
                    <a:p>
                      <a:pPr>
                        <a:lnSpc>
                          <a:spcPct val="107000"/>
                        </a:lnSpc>
                        <a:spcAft>
                          <a:spcPts val="0"/>
                        </a:spcAft>
                      </a:pPr>
                      <a:r>
                        <a:rPr lang="en-US" sz="2000"/>
                        <a:t>1970-1979</a:t>
                      </a:r>
                      <a:endParaRPr lang="en-US" sz="2000">
                        <a:latin typeface="Calibri"/>
                        <a:ea typeface="Calibri"/>
                        <a:cs typeface="Times New Roman"/>
                      </a:endParaRPr>
                    </a:p>
                  </a:txBody>
                  <a:tcPr marL="68580" marR="68580" marT="0" marB="0"/>
                </a:tc>
                <a:tc>
                  <a:txBody>
                    <a:bodyPr/>
                    <a:lstStyle/>
                    <a:p>
                      <a:pPr>
                        <a:lnSpc>
                          <a:spcPct val="107000"/>
                        </a:lnSpc>
                        <a:spcAft>
                          <a:spcPts val="0"/>
                        </a:spcAft>
                      </a:pPr>
                      <a:r>
                        <a:rPr lang="en-US" sz="2000"/>
                        <a:t>276600</a:t>
                      </a:r>
                      <a:endParaRPr lang="en-US" sz="2000">
                        <a:latin typeface="Calibri"/>
                        <a:ea typeface="Calibri"/>
                        <a:cs typeface="Times New Roman"/>
                      </a:endParaRPr>
                    </a:p>
                  </a:txBody>
                  <a:tcPr marL="68580" marR="68580" marT="0" marB="0"/>
                </a:tc>
                <a:tc>
                  <a:txBody>
                    <a:bodyPr/>
                    <a:lstStyle/>
                    <a:p>
                      <a:pPr>
                        <a:lnSpc>
                          <a:spcPct val="107000"/>
                        </a:lnSpc>
                        <a:spcAft>
                          <a:spcPts val="0"/>
                        </a:spcAft>
                      </a:pPr>
                      <a:r>
                        <a:rPr lang="en-US" sz="2000"/>
                        <a:t>57136</a:t>
                      </a:r>
                      <a:endParaRPr lang="en-US" sz="2000">
                        <a:latin typeface="Calibri"/>
                        <a:ea typeface="Calibri"/>
                        <a:cs typeface="Times New Roman"/>
                      </a:endParaRPr>
                    </a:p>
                  </a:txBody>
                  <a:tcPr marL="68580" marR="68580" marT="0" marB="0"/>
                </a:tc>
                <a:tc>
                  <a:txBody>
                    <a:bodyPr/>
                    <a:lstStyle/>
                    <a:p>
                      <a:pPr>
                        <a:lnSpc>
                          <a:spcPct val="107000"/>
                        </a:lnSpc>
                        <a:spcAft>
                          <a:spcPts val="0"/>
                        </a:spcAft>
                      </a:pPr>
                      <a:r>
                        <a:rPr lang="en-US" sz="2000"/>
                        <a:t>209088</a:t>
                      </a:r>
                      <a:endParaRPr lang="en-US" sz="2000">
                        <a:latin typeface="Calibri"/>
                        <a:ea typeface="Calibri"/>
                        <a:cs typeface="Times New Roman"/>
                      </a:endParaRPr>
                    </a:p>
                  </a:txBody>
                  <a:tcPr marL="68580" marR="68580" marT="0" marB="0"/>
                </a:tc>
                <a:tc>
                  <a:txBody>
                    <a:bodyPr/>
                    <a:lstStyle/>
                    <a:p>
                      <a:pPr>
                        <a:lnSpc>
                          <a:spcPct val="107000"/>
                        </a:lnSpc>
                        <a:spcAft>
                          <a:spcPts val="0"/>
                        </a:spcAft>
                      </a:pPr>
                      <a:r>
                        <a:rPr lang="en-US" sz="2000" dirty="0"/>
                        <a:t>266224</a:t>
                      </a:r>
                      <a:endParaRPr lang="en-US" sz="2000" dirty="0">
                        <a:latin typeface="Calibri"/>
                        <a:ea typeface="Calibri"/>
                        <a:cs typeface="Times New Roman"/>
                      </a:endParaRPr>
                    </a:p>
                  </a:txBody>
                  <a:tcPr marL="68580" marR="68580" marT="0" marB="0"/>
                </a:tc>
              </a:tr>
              <a:tr h="579882">
                <a:tc>
                  <a:txBody>
                    <a:bodyPr/>
                    <a:lstStyle/>
                    <a:p>
                      <a:pPr>
                        <a:lnSpc>
                          <a:spcPct val="107000"/>
                        </a:lnSpc>
                        <a:spcAft>
                          <a:spcPts val="0"/>
                        </a:spcAft>
                      </a:pPr>
                      <a:r>
                        <a:rPr lang="en-GB" sz="2000" dirty="0" smtClean="0"/>
                        <a:t>3</a:t>
                      </a:r>
                      <a:endParaRPr lang="en-US" sz="2000" dirty="0">
                        <a:latin typeface="Calibri"/>
                        <a:ea typeface="Calibri"/>
                        <a:cs typeface="Times New Roman"/>
                      </a:endParaRPr>
                    </a:p>
                  </a:txBody>
                  <a:tcPr marL="68580" marR="68580" marT="0" marB="0"/>
                </a:tc>
                <a:tc>
                  <a:txBody>
                    <a:bodyPr/>
                    <a:lstStyle/>
                    <a:p>
                      <a:pPr>
                        <a:lnSpc>
                          <a:spcPct val="107000"/>
                        </a:lnSpc>
                        <a:spcAft>
                          <a:spcPts val="0"/>
                        </a:spcAft>
                      </a:pPr>
                      <a:r>
                        <a:rPr lang="en-US" sz="2000"/>
                        <a:t>1980-1989</a:t>
                      </a:r>
                      <a:endParaRPr lang="en-US" sz="2000">
                        <a:latin typeface="Calibri"/>
                        <a:ea typeface="Calibri"/>
                        <a:cs typeface="Times New Roman"/>
                      </a:endParaRPr>
                    </a:p>
                  </a:txBody>
                  <a:tcPr marL="68580" marR="68580" marT="0" marB="0"/>
                </a:tc>
                <a:tc>
                  <a:txBody>
                    <a:bodyPr/>
                    <a:lstStyle/>
                    <a:p>
                      <a:pPr>
                        <a:lnSpc>
                          <a:spcPct val="107000"/>
                        </a:lnSpc>
                        <a:spcAft>
                          <a:spcPts val="0"/>
                        </a:spcAft>
                      </a:pPr>
                      <a:r>
                        <a:rPr lang="en-US" sz="2000"/>
                        <a:t>297170</a:t>
                      </a:r>
                      <a:endParaRPr lang="en-US" sz="2000">
                        <a:latin typeface="Calibri"/>
                        <a:ea typeface="Calibri"/>
                        <a:cs typeface="Times New Roman"/>
                      </a:endParaRPr>
                    </a:p>
                  </a:txBody>
                  <a:tcPr marL="68580" marR="68580" marT="0" marB="0"/>
                </a:tc>
                <a:tc>
                  <a:txBody>
                    <a:bodyPr/>
                    <a:lstStyle/>
                    <a:p>
                      <a:pPr>
                        <a:lnSpc>
                          <a:spcPct val="107000"/>
                        </a:lnSpc>
                        <a:spcAft>
                          <a:spcPts val="0"/>
                        </a:spcAft>
                      </a:pPr>
                      <a:r>
                        <a:rPr lang="en-US" sz="2000"/>
                        <a:t>92690</a:t>
                      </a:r>
                      <a:endParaRPr lang="en-US" sz="2000">
                        <a:latin typeface="Calibri"/>
                        <a:ea typeface="Calibri"/>
                        <a:cs typeface="Times New Roman"/>
                      </a:endParaRPr>
                    </a:p>
                  </a:txBody>
                  <a:tcPr marL="68580" marR="68580" marT="0" marB="0"/>
                </a:tc>
                <a:tc>
                  <a:txBody>
                    <a:bodyPr/>
                    <a:lstStyle/>
                    <a:p>
                      <a:pPr>
                        <a:lnSpc>
                          <a:spcPct val="107000"/>
                        </a:lnSpc>
                        <a:spcAft>
                          <a:spcPts val="0"/>
                        </a:spcAft>
                      </a:pPr>
                      <a:r>
                        <a:rPr lang="en-US" sz="2000"/>
                        <a:t>247963</a:t>
                      </a:r>
                      <a:endParaRPr lang="en-US" sz="2000">
                        <a:latin typeface="Calibri"/>
                        <a:ea typeface="Calibri"/>
                        <a:cs typeface="Times New Roman"/>
                      </a:endParaRPr>
                    </a:p>
                  </a:txBody>
                  <a:tcPr marL="68580" marR="68580" marT="0" marB="0"/>
                </a:tc>
                <a:tc>
                  <a:txBody>
                    <a:bodyPr/>
                    <a:lstStyle/>
                    <a:p>
                      <a:pPr>
                        <a:lnSpc>
                          <a:spcPct val="107000"/>
                        </a:lnSpc>
                        <a:spcAft>
                          <a:spcPts val="0"/>
                        </a:spcAft>
                      </a:pPr>
                      <a:r>
                        <a:rPr lang="en-US" sz="2000"/>
                        <a:t>340653</a:t>
                      </a:r>
                      <a:endParaRPr lang="en-US" sz="2000">
                        <a:latin typeface="Calibri"/>
                        <a:ea typeface="Calibri"/>
                        <a:cs typeface="Times New Roman"/>
                      </a:endParaRPr>
                    </a:p>
                  </a:txBody>
                  <a:tcPr marL="68580" marR="68580" marT="0" marB="0"/>
                </a:tc>
              </a:tr>
              <a:tr h="579882">
                <a:tc>
                  <a:txBody>
                    <a:bodyPr/>
                    <a:lstStyle/>
                    <a:p>
                      <a:pPr>
                        <a:lnSpc>
                          <a:spcPct val="107000"/>
                        </a:lnSpc>
                        <a:spcAft>
                          <a:spcPts val="0"/>
                        </a:spcAft>
                      </a:pPr>
                      <a:r>
                        <a:rPr lang="en-GB" sz="2000" dirty="0" smtClean="0"/>
                        <a:t>4</a:t>
                      </a:r>
                      <a:endParaRPr lang="en-US" sz="2000" dirty="0">
                        <a:latin typeface="Calibri"/>
                        <a:ea typeface="Calibri"/>
                        <a:cs typeface="Times New Roman"/>
                      </a:endParaRPr>
                    </a:p>
                  </a:txBody>
                  <a:tcPr marL="68580" marR="68580" marT="0" marB="0"/>
                </a:tc>
                <a:tc>
                  <a:txBody>
                    <a:bodyPr/>
                    <a:lstStyle/>
                    <a:p>
                      <a:pPr>
                        <a:lnSpc>
                          <a:spcPct val="107000"/>
                        </a:lnSpc>
                        <a:spcAft>
                          <a:spcPts val="0"/>
                        </a:spcAft>
                      </a:pPr>
                      <a:r>
                        <a:rPr lang="en-US" sz="2000"/>
                        <a:t>1990-1999</a:t>
                      </a:r>
                      <a:endParaRPr lang="en-US" sz="2000">
                        <a:latin typeface="Calibri"/>
                        <a:ea typeface="Calibri"/>
                        <a:cs typeface="Times New Roman"/>
                      </a:endParaRPr>
                    </a:p>
                  </a:txBody>
                  <a:tcPr marL="68580" marR="68580" marT="0" marB="0"/>
                </a:tc>
                <a:tc>
                  <a:txBody>
                    <a:bodyPr/>
                    <a:lstStyle/>
                    <a:p>
                      <a:pPr>
                        <a:lnSpc>
                          <a:spcPct val="107000"/>
                        </a:lnSpc>
                        <a:spcAft>
                          <a:spcPts val="0"/>
                        </a:spcAft>
                      </a:pPr>
                      <a:r>
                        <a:rPr lang="en-US" sz="2000"/>
                        <a:t>189970</a:t>
                      </a:r>
                      <a:endParaRPr lang="en-US" sz="2000">
                        <a:latin typeface="Calibri"/>
                        <a:ea typeface="Calibri"/>
                        <a:cs typeface="Times New Roman"/>
                      </a:endParaRPr>
                    </a:p>
                  </a:txBody>
                  <a:tcPr marL="68580" marR="68580" marT="0" marB="0"/>
                </a:tc>
                <a:tc>
                  <a:txBody>
                    <a:bodyPr/>
                    <a:lstStyle/>
                    <a:p>
                      <a:pPr>
                        <a:lnSpc>
                          <a:spcPct val="107000"/>
                        </a:lnSpc>
                        <a:spcAft>
                          <a:spcPts val="0"/>
                        </a:spcAft>
                      </a:pPr>
                      <a:r>
                        <a:rPr lang="en-US" sz="2000"/>
                        <a:t>77037</a:t>
                      </a:r>
                      <a:endParaRPr lang="en-US" sz="2000">
                        <a:latin typeface="Calibri"/>
                        <a:ea typeface="Calibri"/>
                        <a:cs typeface="Times New Roman"/>
                      </a:endParaRPr>
                    </a:p>
                  </a:txBody>
                  <a:tcPr marL="68580" marR="68580" marT="0" marB="0"/>
                </a:tc>
                <a:tc>
                  <a:txBody>
                    <a:bodyPr/>
                    <a:lstStyle/>
                    <a:p>
                      <a:pPr>
                        <a:lnSpc>
                          <a:spcPct val="107000"/>
                        </a:lnSpc>
                        <a:spcAft>
                          <a:spcPts val="0"/>
                        </a:spcAft>
                      </a:pPr>
                      <a:r>
                        <a:rPr lang="en-US" sz="2000"/>
                        <a:t>190843</a:t>
                      </a:r>
                      <a:endParaRPr lang="en-US" sz="2000">
                        <a:latin typeface="Calibri"/>
                        <a:ea typeface="Calibri"/>
                        <a:cs typeface="Times New Roman"/>
                      </a:endParaRPr>
                    </a:p>
                  </a:txBody>
                  <a:tcPr marL="68580" marR="68580" marT="0" marB="0"/>
                </a:tc>
                <a:tc>
                  <a:txBody>
                    <a:bodyPr/>
                    <a:lstStyle/>
                    <a:p>
                      <a:pPr>
                        <a:lnSpc>
                          <a:spcPct val="107000"/>
                        </a:lnSpc>
                        <a:spcAft>
                          <a:spcPts val="0"/>
                        </a:spcAft>
                      </a:pPr>
                      <a:r>
                        <a:rPr lang="en-US" sz="2000"/>
                        <a:t>267880</a:t>
                      </a:r>
                      <a:endParaRPr lang="en-US" sz="2000">
                        <a:latin typeface="Calibri"/>
                        <a:ea typeface="Calibri"/>
                        <a:cs typeface="Times New Roman"/>
                      </a:endParaRPr>
                    </a:p>
                  </a:txBody>
                  <a:tcPr marL="68580" marR="68580" marT="0" marB="0"/>
                </a:tc>
              </a:tr>
              <a:tr h="579882">
                <a:tc>
                  <a:txBody>
                    <a:bodyPr/>
                    <a:lstStyle/>
                    <a:p>
                      <a:pPr>
                        <a:lnSpc>
                          <a:spcPct val="107000"/>
                        </a:lnSpc>
                        <a:spcAft>
                          <a:spcPts val="0"/>
                        </a:spcAft>
                      </a:pPr>
                      <a:r>
                        <a:rPr lang="en-GB" sz="2000" dirty="0" smtClean="0"/>
                        <a:t>5</a:t>
                      </a:r>
                      <a:endParaRPr lang="en-US" sz="2000" dirty="0">
                        <a:latin typeface="Calibri"/>
                        <a:ea typeface="Calibri"/>
                        <a:cs typeface="Times New Roman"/>
                      </a:endParaRPr>
                    </a:p>
                  </a:txBody>
                  <a:tcPr marL="68580" marR="68580" marT="0" marB="0"/>
                </a:tc>
                <a:tc>
                  <a:txBody>
                    <a:bodyPr/>
                    <a:lstStyle/>
                    <a:p>
                      <a:pPr>
                        <a:lnSpc>
                          <a:spcPct val="107000"/>
                        </a:lnSpc>
                        <a:spcAft>
                          <a:spcPts val="0"/>
                        </a:spcAft>
                      </a:pPr>
                      <a:r>
                        <a:rPr lang="en-US" sz="2000"/>
                        <a:t>2000-2009</a:t>
                      </a:r>
                      <a:endParaRPr lang="en-US" sz="2000">
                        <a:latin typeface="Calibri"/>
                        <a:ea typeface="Calibri"/>
                        <a:cs typeface="Times New Roman"/>
                      </a:endParaRPr>
                    </a:p>
                  </a:txBody>
                  <a:tcPr marL="68580" marR="68580" marT="0" marB="0"/>
                </a:tc>
                <a:tc>
                  <a:txBody>
                    <a:bodyPr/>
                    <a:lstStyle/>
                    <a:p>
                      <a:pPr>
                        <a:lnSpc>
                          <a:spcPct val="107000"/>
                        </a:lnSpc>
                        <a:spcAft>
                          <a:spcPts val="0"/>
                        </a:spcAft>
                      </a:pPr>
                      <a:r>
                        <a:rPr lang="en-US" sz="2000"/>
                        <a:t>129166</a:t>
                      </a:r>
                      <a:endParaRPr lang="en-US" sz="2000">
                        <a:latin typeface="Calibri"/>
                        <a:ea typeface="Calibri"/>
                        <a:cs typeface="Times New Roman"/>
                      </a:endParaRPr>
                    </a:p>
                  </a:txBody>
                  <a:tcPr marL="68580" marR="68580" marT="0" marB="0"/>
                </a:tc>
                <a:tc>
                  <a:txBody>
                    <a:bodyPr/>
                    <a:lstStyle/>
                    <a:p>
                      <a:pPr>
                        <a:lnSpc>
                          <a:spcPct val="107000"/>
                        </a:lnSpc>
                        <a:spcAft>
                          <a:spcPts val="0"/>
                        </a:spcAft>
                      </a:pPr>
                      <a:r>
                        <a:rPr lang="en-US" sz="2000"/>
                        <a:t>64119</a:t>
                      </a:r>
                      <a:endParaRPr lang="en-US" sz="2000">
                        <a:latin typeface="Calibri"/>
                        <a:ea typeface="Calibri"/>
                        <a:cs typeface="Times New Roman"/>
                      </a:endParaRPr>
                    </a:p>
                  </a:txBody>
                  <a:tcPr marL="68580" marR="68580" marT="0" marB="0"/>
                </a:tc>
                <a:tc>
                  <a:txBody>
                    <a:bodyPr/>
                    <a:lstStyle/>
                    <a:p>
                      <a:pPr>
                        <a:lnSpc>
                          <a:spcPct val="107000"/>
                        </a:lnSpc>
                        <a:spcAft>
                          <a:spcPts val="0"/>
                        </a:spcAft>
                      </a:pPr>
                      <a:r>
                        <a:rPr lang="en-US" sz="2000"/>
                        <a:t>207264</a:t>
                      </a:r>
                      <a:endParaRPr lang="en-US" sz="2000">
                        <a:latin typeface="Calibri"/>
                        <a:ea typeface="Calibri"/>
                        <a:cs typeface="Times New Roman"/>
                      </a:endParaRPr>
                    </a:p>
                  </a:txBody>
                  <a:tcPr marL="68580" marR="68580" marT="0" marB="0"/>
                </a:tc>
                <a:tc>
                  <a:txBody>
                    <a:bodyPr/>
                    <a:lstStyle/>
                    <a:p>
                      <a:pPr>
                        <a:lnSpc>
                          <a:spcPct val="107000"/>
                        </a:lnSpc>
                        <a:spcAft>
                          <a:spcPts val="0"/>
                        </a:spcAft>
                      </a:pPr>
                      <a:r>
                        <a:rPr lang="en-US" sz="2000"/>
                        <a:t>271383</a:t>
                      </a:r>
                      <a:endParaRPr lang="en-US" sz="2000">
                        <a:latin typeface="Calibri"/>
                        <a:ea typeface="Calibri"/>
                        <a:cs typeface="Times New Roman"/>
                      </a:endParaRPr>
                    </a:p>
                  </a:txBody>
                  <a:tcPr marL="68580" marR="68580" marT="0" marB="0"/>
                </a:tc>
              </a:tr>
              <a:tr h="579882">
                <a:tc>
                  <a:txBody>
                    <a:bodyPr/>
                    <a:lstStyle/>
                    <a:p>
                      <a:pPr>
                        <a:lnSpc>
                          <a:spcPct val="107000"/>
                        </a:lnSpc>
                        <a:spcAft>
                          <a:spcPts val="0"/>
                        </a:spcAft>
                      </a:pPr>
                      <a:r>
                        <a:rPr lang="en-GB" sz="2000" dirty="0" smtClean="0"/>
                        <a:t>6</a:t>
                      </a:r>
                      <a:endParaRPr lang="en-US" sz="2000" dirty="0">
                        <a:latin typeface="Calibri"/>
                        <a:ea typeface="Calibri"/>
                        <a:cs typeface="Times New Roman"/>
                      </a:endParaRPr>
                    </a:p>
                  </a:txBody>
                  <a:tcPr marL="68580" marR="68580" marT="0" marB="0"/>
                </a:tc>
                <a:tc>
                  <a:txBody>
                    <a:bodyPr/>
                    <a:lstStyle/>
                    <a:p>
                      <a:pPr>
                        <a:lnSpc>
                          <a:spcPct val="107000"/>
                        </a:lnSpc>
                        <a:spcAft>
                          <a:spcPts val="0"/>
                        </a:spcAft>
                      </a:pPr>
                      <a:r>
                        <a:rPr lang="en-US" sz="2000" dirty="0" smtClean="0"/>
                        <a:t>2010-2021</a:t>
                      </a:r>
                      <a:endParaRPr lang="en-US" sz="2000" dirty="0">
                        <a:latin typeface="Calibri"/>
                        <a:ea typeface="Calibri"/>
                        <a:cs typeface="Times New Roman"/>
                      </a:endParaRPr>
                    </a:p>
                  </a:txBody>
                  <a:tcPr marL="68580" marR="68580" marT="0" marB="0"/>
                </a:tc>
                <a:tc>
                  <a:txBody>
                    <a:bodyPr/>
                    <a:lstStyle/>
                    <a:p>
                      <a:pPr>
                        <a:lnSpc>
                          <a:spcPct val="107000"/>
                        </a:lnSpc>
                        <a:spcAft>
                          <a:spcPts val="0"/>
                        </a:spcAft>
                      </a:pPr>
                      <a:r>
                        <a:rPr lang="en-US" sz="2000"/>
                        <a:t>136332</a:t>
                      </a:r>
                      <a:endParaRPr lang="en-US" sz="2000">
                        <a:latin typeface="Calibri"/>
                        <a:ea typeface="Calibri"/>
                        <a:cs typeface="Times New Roman"/>
                      </a:endParaRPr>
                    </a:p>
                  </a:txBody>
                  <a:tcPr marL="68580" marR="68580" marT="0" marB="0"/>
                </a:tc>
                <a:tc>
                  <a:txBody>
                    <a:bodyPr/>
                    <a:lstStyle/>
                    <a:p>
                      <a:pPr>
                        <a:lnSpc>
                          <a:spcPct val="107000"/>
                        </a:lnSpc>
                        <a:spcAft>
                          <a:spcPts val="0"/>
                        </a:spcAft>
                      </a:pPr>
                      <a:r>
                        <a:rPr lang="en-US" sz="2000"/>
                        <a:t>68795</a:t>
                      </a:r>
                      <a:endParaRPr lang="en-US" sz="2000">
                        <a:latin typeface="Calibri"/>
                        <a:ea typeface="Calibri"/>
                        <a:cs typeface="Times New Roman"/>
                      </a:endParaRPr>
                    </a:p>
                  </a:txBody>
                  <a:tcPr marL="68580" marR="68580" marT="0" marB="0"/>
                </a:tc>
                <a:tc>
                  <a:txBody>
                    <a:bodyPr/>
                    <a:lstStyle/>
                    <a:p>
                      <a:pPr>
                        <a:lnSpc>
                          <a:spcPct val="107000"/>
                        </a:lnSpc>
                        <a:spcAft>
                          <a:spcPts val="0"/>
                        </a:spcAft>
                      </a:pPr>
                      <a:r>
                        <a:rPr lang="en-US" sz="2000"/>
                        <a:t>419586</a:t>
                      </a:r>
                      <a:endParaRPr lang="en-US" sz="2000">
                        <a:latin typeface="Calibri"/>
                        <a:ea typeface="Calibri"/>
                        <a:cs typeface="Times New Roman"/>
                      </a:endParaRPr>
                    </a:p>
                  </a:txBody>
                  <a:tcPr marL="68580" marR="68580" marT="0" marB="0"/>
                </a:tc>
                <a:tc>
                  <a:txBody>
                    <a:bodyPr/>
                    <a:lstStyle/>
                    <a:p>
                      <a:pPr>
                        <a:lnSpc>
                          <a:spcPct val="107000"/>
                        </a:lnSpc>
                        <a:spcAft>
                          <a:spcPts val="0"/>
                        </a:spcAft>
                      </a:pPr>
                      <a:r>
                        <a:rPr lang="en-US" sz="2000" dirty="0"/>
                        <a:t>488381</a:t>
                      </a:r>
                      <a:endParaRPr lang="en-US" sz="2000" dirty="0">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xmlns="" val="77148709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noGrp="1"/>
          </p:cNvGraphicFramePr>
          <p:nvPr/>
        </p:nvGraphicFramePr>
        <p:xfrm>
          <a:off x="179882" y="194872"/>
          <a:ext cx="11782269" cy="646076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77148709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ChangeArrowheads="1"/>
          </p:cNvSpPr>
          <p:nvPr/>
        </p:nvSpPr>
        <p:spPr bwMode="auto">
          <a:xfrm>
            <a:off x="428629" y="440940"/>
            <a:ext cx="11203076" cy="67403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buFont typeface="Wingdings" pitchFamily="2" charset="2"/>
              <a:buChar char="q"/>
            </a:pPr>
            <a:r>
              <a:rPr lang="en-US" sz="1600" dirty="0" smtClean="0">
                <a:latin typeface="Comic Sans MS" pitchFamily="66" charset="0"/>
              </a:rPr>
              <a:t>  DECADE-1 Nigeria’s Road Traffic Crash records showed that at least </a:t>
            </a:r>
            <a:r>
              <a:rPr lang="en-US" sz="1600" b="1" dirty="0" smtClean="0">
                <a:latin typeface="Comic Sans MS" pitchFamily="66" charset="0"/>
              </a:rPr>
              <a:t>18748</a:t>
            </a:r>
            <a:r>
              <a:rPr lang="en-US" sz="1600" dirty="0" smtClean="0">
                <a:latin typeface="Comic Sans MS" pitchFamily="66" charset="0"/>
              </a:rPr>
              <a:t> lives were lost on the roads between the country’s year of independence, </a:t>
            </a:r>
            <a:r>
              <a:rPr lang="en-US" sz="1600" b="1" dirty="0" smtClean="0">
                <a:latin typeface="Comic Sans MS" pitchFamily="66" charset="0"/>
              </a:rPr>
              <a:t>1960 and 1969</a:t>
            </a:r>
            <a:r>
              <a:rPr lang="en-US" sz="1600" dirty="0" smtClean="0">
                <a:latin typeface="Comic Sans MS" pitchFamily="66" charset="0"/>
              </a:rPr>
              <a:t>. Additional  </a:t>
            </a:r>
            <a:r>
              <a:rPr lang="en-US" sz="1600" b="1" dirty="0" smtClean="0">
                <a:latin typeface="Comic Sans MS" pitchFamily="66" charset="0"/>
              </a:rPr>
              <a:t>104825</a:t>
            </a:r>
            <a:r>
              <a:rPr lang="en-US" sz="1600" dirty="0" smtClean="0">
                <a:latin typeface="Comic Sans MS" pitchFamily="66" charset="0"/>
              </a:rPr>
              <a:t> persons were injured, hence a total of </a:t>
            </a:r>
            <a:r>
              <a:rPr lang="en-US" sz="1600" b="1" dirty="0" smtClean="0">
                <a:latin typeface="Comic Sans MS" pitchFamily="66" charset="0"/>
              </a:rPr>
              <a:t>123573</a:t>
            </a:r>
            <a:r>
              <a:rPr lang="en-US" sz="1600" dirty="0" smtClean="0">
                <a:latin typeface="Comic Sans MS" pitchFamily="66" charset="0"/>
              </a:rPr>
              <a:t> casualties were recorded in a total </a:t>
            </a:r>
            <a:r>
              <a:rPr lang="en-US" sz="1600" b="1" dirty="0" smtClean="0">
                <a:latin typeface="Comic Sans MS" pitchFamily="66" charset="0"/>
              </a:rPr>
              <a:t>151237 </a:t>
            </a:r>
            <a:r>
              <a:rPr lang="en-US" sz="1600" dirty="0" smtClean="0">
                <a:latin typeface="Comic Sans MS" pitchFamily="66" charset="0"/>
              </a:rPr>
              <a:t>road traffic crashes</a:t>
            </a:r>
            <a:r>
              <a:rPr lang="en-US" sz="1600" b="1" dirty="0" smtClean="0">
                <a:latin typeface="Comic Sans MS" pitchFamily="66" charset="0"/>
              </a:rPr>
              <a:t>.</a:t>
            </a:r>
          </a:p>
          <a:p>
            <a:pPr lvl="0" algn="just" eaLnBrk="0" fontAlgn="base" hangingPunct="0">
              <a:spcBef>
                <a:spcPct val="0"/>
              </a:spcBef>
              <a:spcAft>
                <a:spcPct val="0"/>
              </a:spcAft>
              <a:buFont typeface="Wingdings" pitchFamily="2" charset="2"/>
              <a:buChar char="q"/>
            </a:pPr>
            <a:endParaRPr lang="en-US" sz="1600" dirty="0" smtClean="0">
              <a:latin typeface="Comic Sans MS" pitchFamily="66" charset="0"/>
            </a:endParaRPr>
          </a:p>
          <a:p>
            <a:pPr lvl="0" algn="just" eaLnBrk="0" fontAlgn="base" hangingPunct="0">
              <a:spcBef>
                <a:spcPct val="0"/>
              </a:spcBef>
              <a:spcAft>
                <a:spcPct val="0"/>
              </a:spcAft>
              <a:buFont typeface="Wingdings" pitchFamily="2" charset="2"/>
              <a:buChar char="q"/>
            </a:pPr>
            <a:r>
              <a:rPr lang="en-US" sz="1600" dirty="0" smtClean="0">
                <a:latin typeface="Comic Sans MS" pitchFamily="66" charset="0"/>
              </a:rPr>
              <a:t>  DECADE-2 Nigeria’s Road Traffic Crash records showed that at least </a:t>
            </a:r>
            <a:r>
              <a:rPr lang="en-US" sz="1600" b="1" dirty="0" smtClean="0">
                <a:latin typeface="Comic Sans MS" pitchFamily="66" charset="0"/>
              </a:rPr>
              <a:t>57136</a:t>
            </a:r>
            <a:r>
              <a:rPr lang="en-US" sz="1600" dirty="0" smtClean="0">
                <a:latin typeface="Comic Sans MS" pitchFamily="66" charset="0"/>
              </a:rPr>
              <a:t> lives were lost on the roads between the country’s year of, </a:t>
            </a:r>
            <a:r>
              <a:rPr lang="en-US" sz="1600" b="1" dirty="0" smtClean="0">
                <a:latin typeface="Comic Sans MS" pitchFamily="66" charset="0"/>
              </a:rPr>
              <a:t>1970 and 1979</a:t>
            </a:r>
            <a:r>
              <a:rPr lang="en-US" sz="1600" dirty="0" smtClean="0">
                <a:latin typeface="Comic Sans MS" pitchFamily="66" charset="0"/>
              </a:rPr>
              <a:t>. Additional  </a:t>
            </a:r>
            <a:r>
              <a:rPr lang="en-US" sz="1600" b="1" dirty="0" smtClean="0">
                <a:latin typeface="Comic Sans MS" pitchFamily="66" charset="0"/>
              </a:rPr>
              <a:t>209088</a:t>
            </a:r>
            <a:r>
              <a:rPr lang="en-US" sz="1600" dirty="0" smtClean="0">
                <a:latin typeface="Comic Sans MS" pitchFamily="66" charset="0"/>
              </a:rPr>
              <a:t> persons were injured, hence a total of </a:t>
            </a:r>
            <a:r>
              <a:rPr lang="en-US" sz="1600" b="1" dirty="0" smtClean="0">
                <a:latin typeface="Comic Sans MS" pitchFamily="66" charset="0"/>
              </a:rPr>
              <a:t>266224</a:t>
            </a:r>
            <a:r>
              <a:rPr lang="en-US" sz="1600" dirty="0" smtClean="0">
                <a:latin typeface="Comic Sans MS" pitchFamily="66" charset="0"/>
              </a:rPr>
              <a:t> casualties were recorded in a total </a:t>
            </a:r>
            <a:r>
              <a:rPr lang="en-US" sz="1600" b="1" dirty="0" smtClean="0">
                <a:latin typeface="Comic Sans MS" pitchFamily="66" charset="0"/>
              </a:rPr>
              <a:t>276600 road traffic crashes</a:t>
            </a:r>
          </a:p>
          <a:p>
            <a:pPr lvl="0" algn="just" eaLnBrk="0" fontAlgn="base" hangingPunct="0">
              <a:spcBef>
                <a:spcPct val="0"/>
              </a:spcBef>
              <a:spcAft>
                <a:spcPct val="0"/>
              </a:spcAft>
              <a:buFont typeface="Wingdings" pitchFamily="2" charset="2"/>
              <a:buChar char="q"/>
            </a:pPr>
            <a:endParaRPr lang="en-US" sz="1600" dirty="0" smtClean="0">
              <a:latin typeface="Comic Sans MS" pitchFamily="66" charset="0"/>
            </a:endParaRPr>
          </a:p>
          <a:p>
            <a:pPr lvl="0" algn="just" eaLnBrk="0" fontAlgn="base" hangingPunct="0">
              <a:spcBef>
                <a:spcPct val="0"/>
              </a:spcBef>
              <a:spcAft>
                <a:spcPct val="0"/>
              </a:spcAft>
              <a:buFont typeface="Wingdings" pitchFamily="2" charset="2"/>
              <a:buChar char="q"/>
            </a:pPr>
            <a:r>
              <a:rPr lang="en-US" sz="1600" dirty="0" smtClean="0">
                <a:latin typeface="Comic Sans MS" pitchFamily="66" charset="0"/>
              </a:rPr>
              <a:t>  DECADE-3 Nigeria’s Road Traffic Crash records showed that at least </a:t>
            </a:r>
            <a:r>
              <a:rPr lang="en-US" sz="1600" b="1" dirty="0" smtClean="0">
                <a:latin typeface="Comic Sans MS" pitchFamily="66" charset="0"/>
              </a:rPr>
              <a:t>92690</a:t>
            </a:r>
            <a:r>
              <a:rPr lang="en-US" sz="1600" dirty="0" smtClean="0">
                <a:latin typeface="Comic Sans MS" pitchFamily="66" charset="0"/>
              </a:rPr>
              <a:t> lives were lost on the roads between the country’s year of </a:t>
            </a:r>
            <a:r>
              <a:rPr lang="en-US" sz="1600" b="1" dirty="0" smtClean="0">
                <a:latin typeface="Comic Sans MS" pitchFamily="66" charset="0"/>
              </a:rPr>
              <a:t>1980 and 1989</a:t>
            </a:r>
            <a:r>
              <a:rPr lang="en-US" sz="1600" dirty="0" smtClean="0">
                <a:latin typeface="Comic Sans MS" pitchFamily="66" charset="0"/>
              </a:rPr>
              <a:t>. Additional  </a:t>
            </a:r>
            <a:r>
              <a:rPr lang="en-US" sz="1600" b="1" dirty="0" smtClean="0">
                <a:latin typeface="Comic Sans MS" pitchFamily="66" charset="0"/>
              </a:rPr>
              <a:t>247963</a:t>
            </a:r>
            <a:r>
              <a:rPr lang="en-US" sz="1600" dirty="0" smtClean="0">
                <a:latin typeface="Comic Sans MS" pitchFamily="66" charset="0"/>
              </a:rPr>
              <a:t> persons were injured, hence a total of </a:t>
            </a:r>
            <a:r>
              <a:rPr lang="en-US" sz="1600" b="1" dirty="0" smtClean="0">
                <a:latin typeface="Comic Sans MS" pitchFamily="66" charset="0"/>
              </a:rPr>
              <a:t>340653</a:t>
            </a:r>
            <a:r>
              <a:rPr lang="en-US" sz="1600" dirty="0" smtClean="0">
                <a:latin typeface="Comic Sans MS" pitchFamily="66" charset="0"/>
              </a:rPr>
              <a:t> casualties were recorded in a total </a:t>
            </a:r>
            <a:r>
              <a:rPr lang="en-US" sz="1600" b="1" dirty="0" smtClean="0">
                <a:latin typeface="Comic Sans MS" pitchFamily="66" charset="0"/>
              </a:rPr>
              <a:t>297170 </a:t>
            </a:r>
            <a:r>
              <a:rPr lang="en-US" sz="1600" dirty="0" smtClean="0">
                <a:latin typeface="Comic Sans MS" pitchFamily="66" charset="0"/>
              </a:rPr>
              <a:t>road traffic crashes</a:t>
            </a:r>
          </a:p>
          <a:p>
            <a:pPr algn="just" eaLnBrk="0" fontAlgn="base" hangingPunct="0">
              <a:spcBef>
                <a:spcPct val="0"/>
              </a:spcBef>
              <a:spcAft>
                <a:spcPct val="0"/>
              </a:spcAft>
              <a:buFont typeface="Wingdings" pitchFamily="2" charset="2"/>
              <a:buChar char="q"/>
            </a:pPr>
            <a:endParaRPr lang="en-US" sz="1600" dirty="0" smtClean="0">
              <a:latin typeface="Comic Sans MS" pitchFamily="66" charset="0"/>
            </a:endParaRPr>
          </a:p>
          <a:p>
            <a:pPr algn="just" eaLnBrk="0" fontAlgn="base" hangingPunct="0">
              <a:spcBef>
                <a:spcPct val="0"/>
              </a:spcBef>
              <a:spcAft>
                <a:spcPct val="0"/>
              </a:spcAft>
              <a:buFont typeface="Wingdings" pitchFamily="2" charset="2"/>
              <a:buChar char="q"/>
            </a:pPr>
            <a:r>
              <a:rPr lang="en-US" sz="1600" dirty="0" smtClean="0">
                <a:latin typeface="Comic Sans MS" pitchFamily="66" charset="0"/>
              </a:rPr>
              <a:t>  DECADE-4 Nigeria’s Road Traffic Crash records showed that at least </a:t>
            </a:r>
            <a:r>
              <a:rPr lang="en-US" sz="1600" b="1" dirty="0" smtClean="0">
                <a:latin typeface="Comic Sans MS" pitchFamily="66" charset="0"/>
              </a:rPr>
              <a:t>77037</a:t>
            </a:r>
            <a:r>
              <a:rPr lang="en-US" sz="1600" dirty="0" smtClean="0">
                <a:latin typeface="Comic Sans MS" pitchFamily="66" charset="0"/>
              </a:rPr>
              <a:t> lives were lost on the roads between the country’s year of  </a:t>
            </a:r>
            <a:r>
              <a:rPr lang="en-US" sz="1600" b="1" dirty="0" smtClean="0">
                <a:latin typeface="Comic Sans MS" pitchFamily="66" charset="0"/>
              </a:rPr>
              <a:t>1990 and 1999</a:t>
            </a:r>
            <a:r>
              <a:rPr lang="en-US" sz="1600" dirty="0" smtClean="0">
                <a:latin typeface="Comic Sans MS" pitchFamily="66" charset="0"/>
              </a:rPr>
              <a:t>. Additional  </a:t>
            </a:r>
            <a:r>
              <a:rPr lang="en-US" sz="1600" b="1" dirty="0" smtClean="0">
                <a:latin typeface="Comic Sans MS" pitchFamily="66" charset="0"/>
              </a:rPr>
              <a:t>190843</a:t>
            </a:r>
            <a:r>
              <a:rPr lang="en-US" sz="1600" dirty="0" smtClean="0">
                <a:latin typeface="Comic Sans MS" pitchFamily="66" charset="0"/>
              </a:rPr>
              <a:t> persons were injured, hence a total of </a:t>
            </a:r>
            <a:r>
              <a:rPr lang="en-US" sz="1600" b="1" dirty="0" smtClean="0">
                <a:latin typeface="Comic Sans MS" pitchFamily="66" charset="0"/>
              </a:rPr>
              <a:t>267880</a:t>
            </a:r>
            <a:r>
              <a:rPr lang="en-US" sz="1600" dirty="0" smtClean="0">
                <a:latin typeface="Comic Sans MS" pitchFamily="66" charset="0"/>
              </a:rPr>
              <a:t> casualties were recorded in a total </a:t>
            </a:r>
            <a:r>
              <a:rPr lang="en-US" sz="1600" b="1" dirty="0" smtClean="0">
                <a:latin typeface="Comic Sans MS" pitchFamily="66" charset="0"/>
              </a:rPr>
              <a:t>189970</a:t>
            </a:r>
            <a:r>
              <a:rPr lang="en-US" sz="1600" dirty="0" smtClean="0">
                <a:latin typeface="Comic Sans MS" pitchFamily="66" charset="0"/>
              </a:rPr>
              <a:t> road traffic </a:t>
            </a:r>
            <a:r>
              <a:rPr lang="en-US" sz="1600" dirty="0" smtClean="0">
                <a:latin typeface="Comic Sans MS" pitchFamily="66" charset="0"/>
              </a:rPr>
              <a:t>crashes showing a decrease in no of RTCs and Deaths.</a:t>
            </a:r>
            <a:endParaRPr lang="en-US" sz="1600" dirty="0" smtClean="0">
              <a:latin typeface="Comic Sans MS" pitchFamily="66" charset="0"/>
            </a:endParaRPr>
          </a:p>
          <a:p>
            <a:pPr algn="just" eaLnBrk="0" fontAlgn="base" hangingPunct="0">
              <a:spcBef>
                <a:spcPct val="0"/>
              </a:spcBef>
              <a:spcAft>
                <a:spcPct val="0"/>
              </a:spcAft>
              <a:buFont typeface="Wingdings" pitchFamily="2" charset="2"/>
              <a:buChar char="q"/>
            </a:pPr>
            <a:endParaRPr lang="en-US" sz="1600" dirty="0" smtClean="0">
              <a:latin typeface="Comic Sans MS" pitchFamily="66" charset="0"/>
            </a:endParaRPr>
          </a:p>
          <a:p>
            <a:pPr algn="just" eaLnBrk="0" fontAlgn="base" hangingPunct="0">
              <a:spcBef>
                <a:spcPct val="0"/>
              </a:spcBef>
              <a:spcAft>
                <a:spcPct val="0"/>
              </a:spcAft>
              <a:buFont typeface="Wingdings" pitchFamily="2" charset="2"/>
              <a:buChar char="q"/>
            </a:pPr>
            <a:r>
              <a:rPr lang="en-US" sz="1600" dirty="0" smtClean="0">
                <a:latin typeface="Comic Sans MS" pitchFamily="66" charset="0"/>
              </a:rPr>
              <a:t>  DECADE-5 Nigeria’s Road Traffic Crash records showed that at least </a:t>
            </a:r>
            <a:r>
              <a:rPr lang="en-US" sz="1600" b="1" dirty="0" smtClean="0">
                <a:latin typeface="Comic Sans MS" pitchFamily="66" charset="0"/>
              </a:rPr>
              <a:t>64119</a:t>
            </a:r>
            <a:r>
              <a:rPr lang="en-US" sz="1600" dirty="0" smtClean="0">
                <a:latin typeface="Comic Sans MS" pitchFamily="66" charset="0"/>
              </a:rPr>
              <a:t> lives were lost on the roads between the country’s year of post independence, </a:t>
            </a:r>
            <a:r>
              <a:rPr lang="en-US" sz="1600" b="1" dirty="0" smtClean="0">
                <a:latin typeface="Comic Sans MS" pitchFamily="66" charset="0"/>
              </a:rPr>
              <a:t>2000 and 2009</a:t>
            </a:r>
            <a:r>
              <a:rPr lang="en-US" sz="1600" dirty="0" smtClean="0">
                <a:latin typeface="Comic Sans MS" pitchFamily="66" charset="0"/>
              </a:rPr>
              <a:t>. Additional  </a:t>
            </a:r>
            <a:r>
              <a:rPr lang="en-US" sz="1600" b="1" dirty="0" smtClean="0">
                <a:latin typeface="Comic Sans MS" pitchFamily="66" charset="0"/>
              </a:rPr>
              <a:t>207264</a:t>
            </a:r>
            <a:r>
              <a:rPr lang="en-US" sz="1600" dirty="0" smtClean="0">
                <a:latin typeface="Comic Sans MS" pitchFamily="66" charset="0"/>
              </a:rPr>
              <a:t> persons were injured, hence a total of </a:t>
            </a:r>
            <a:r>
              <a:rPr lang="en-US" sz="1600" b="1" dirty="0" smtClean="0">
                <a:latin typeface="Comic Sans MS" pitchFamily="66" charset="0"/>
              </a:rPr>
              <a:t>271383</a:t>
            </a:r>
            <a:r>
              <a:rPr lang="en-US" sz="1600" dirty="0" smtClean="0">
                <a:latin typeface="Comic Sans MS" pitchFamily="66" charset="0"/>
              </a:rPr>
              <a:t> casualties were recorded in a total </a:t>
            </a:r>
            <a:r>
              <a:rPr lang="en-US" sz="1600" b="1" dirty="0" smtClean="0">
                <a:latin typeface="Comic Sans MS" pitchFamily="66" charset="0"/>
              </a:rPr>
              <a:t>129166</a:t>
            </a:r>
            <a:r>
              <a:rPr lang="en-US" sz="1600" dirty="0" smtClean="0">
                <a:latin typeface="Comic Sans MS" pitchFamily="66" charset="0"/>
              </a:rPr>
              <a:t> road traffic </a:t>
            </a:r>
            <a:r>
              <a:rPr lang="en-US" sz="1600" dirty="0" smtClean="0">
                <a:latin typeface="Comic Sans MS" pitchFamily="66" charset="0"/>
              </a:rPr>
              <a:t>crashes (decrease in no of crashes and deaths)</a:t>
            </a:r>
            <a:endParaRPr lang="en-US" sz="1600" dirty="0" smtClean="0">
              <a:latin typeface="Comic Sans MS" pitchFamily="66" charset="0"/>
            </a:endParaRPr>
          </a:p>
          <a:p>
            <a:pPr algn="just" eaLnBrk="0" fontAlgn="base" hangingPunct="0">
              <a:spcBef>
                <a:spcPct val="0"/>
              </a:spcBef>
              <a:spcAft>
                <a:spcPct val="0"/>
              </a:spcAft>
              <a:buFont typeface="Wingdings" pitchFamily="2" charset="2"/>
              <a:buChar char="q"/>
            </a:pPr>
            <a:r>
              <a:rPr lang="en-GB" sz="1600" dirty="0" smtClean="0">
                <a:latin typeface="Comic Sans MS" pitchFamily="66" charset="0"/>
              </a:rPr>
              <a:t>-++</a:t>
            </a:r>
            <a:endParaRPr lang="en-US" sz="1600" dirty="0" smtClean="0">
              <a:latin typeface="Comic Sans MS" pitchFamily="66" charset="0"/>
            </a:endParaRPr>
          </a:p>
          <a:p>
            <a:pPr algn="just" eaLnBrk="0" fontAlgn="base" hangingPunct="0">
              <a:spcBef>
                <a:spcPct val="0"/>
              </a:spcBef>
              <a:spcAft>
                <a:spcPct val="0"/>
              </a:spcAft>
              <a:buFont typeface="Wingdings" pitchFamily="2" charset="2"/>
              <a:buChar char="q"/>
            </a:pPr>
            <a:r>
              <a:rPr lang="en-US" sz="1600" dirty="0" smtClean="0">
                <a:latin typeface="Comic Sans MS" pitchFamily="66" charset="0"/>
              </a:rPr>
              <a:t>  DECADE-6 Nigeria’s Road Traffic Crash records showed that at least </a:t>
            </a:r>
            <a:r>
              <a:rPr lang="en-US" sz="1600" b="1" dirty="0" smtClean="0">
                <a:latin typeface="Comic Sans MS" pitchFamily="66" charset="0"/>
              </a:rPr>
              <a:t>68795</a:t>
            </a:r>
            <a:r>
              <a:rPr lang="en-US" sz="1600" dirty="0" smtClean="0">
                <a:latin typeface="Comic Sans MS" pitchFamily="66" charset="0"/>
              </a:rPr>
              <a:t> </a:t>
            </a:r>
            <a:r>
              <a:rPr lang="en-US" sz="1600" dirty="0" smtClean="0">
                <a:latin typeface="Comic Sans MS" pitchFamily="66" charset="0"/>
              </a:rPr>
              <a:t>lives were lost on the roads between the country’s year of post independence, </a:t>
            </a:r>
            <a:r>
              <a:rPr lang="en-US" sz="1600" b="1" dirty="0" smtClean="0">
                <a:latin typeface="Comic Sans MS" pitchFamily="66" charset="0"/>
              </a:rPr>
              <a:t>2010 and 2021</a:t>
            </a:r>
            <a:r>
              <a:rPr lang="en-US" sz="1600" dirty="0" smtClean="0">
                <a:latin typeface="Comic Sans MS" pitchFamily="66" charset="0"/>
              </a:rPr>
              <a:t>. Additional  </a:t>
            </a:r>
            <a:r>
              <a:rPr lang="en-US" sz="1600" b="1" dirty="0" smtClean="0">
                <a:latin typeface="Comic Sans MS" pitchFamily="66" charset="0"/>
              </a:rPr>
              <a:t>419586</a:t>
            </a:r>
            <a:r>
              <a:rPr lang="en-US" sz="1600" dirty="0" smtClean="0">
                <a:latin typeface="Comic Sans MS" pitchFamily="66" charset="0"/>
              </a:rPr>
              <a:t> </a:t>
            </a:r>
            <a:r>
              <a:rPr lang="en-US" sz="1600" dirty="0" smtClean="0">
                <a:latin typeface="Comic Sans MS" pitchFamily="66" charset="0"/>
              </a:rPr>
              <a:t>persons were injured, hence a total of </a:t>
            </a:r>
            <a:r>
              <a:rPr lang="en-US" sz="1600" b="1" dirty="0" smtClean="0">
                <a:latin typeface="Comic Sans MS" pitchFamily="66" charset="0"/>
              </a:rPr>
              <a:t>488381</a:t>
            </a:r>
            <a:r>
              <a:rPr lang="en-US" sz="1600" dirty="0" smtClean="0">
                <a:latin typeface="Comic Sans MS" pitchFamily="66" charset="0"/>
              </a:rPr>
              <a:t> </a:t>
            </a:r>
            <a:r>
              <a:rPr lang="en-US" sz="1600" dirty="0" smtClean="0">
                <a:latin typeface="Comic Sans MS" pitchFamily="66" charset="0"/>
              </a:rPr>
              <a:t>casualties were recorded in a total </a:t>
            </a:r>
            <a:r>
              <a:rPr lang="en-US" sz="1600" b="1" dirty="0" smtClean="0">
                <a:latin typeface="Comic Sans MS" pitchFamily="66" charset="0"/>
              </a:rPr>
              <a:t>136332</a:t>
            </a:r>
            <a:r>
              <a:rPr lang="en-US" sz="1600" dirty="0" smtClean="0">
                <a:latin typeface="Comic Sans MS" pitchFamily="66" charset="0"/>
              </a:rPr>
              <a:t> </a:t>
            </a:r>
            <a:r>
              <a:rPr lang="en-US" sz="1600" dirty="0" smtClean="0">
                <a:latin typeface="Comic Sans MS" pitchFamily="66" charset="0"/>
              </a:rPr>
              <a:t>road traffic </a:t>
            </a:r>
            <a:r>
              <a:rPr lang="en-US" sz="1600" dirty="0" smtClean="0">
                <a:latin typeface="Comic Sans MS" pitchFamily="66" charset="0"/>
              </a:rPr>
              <a:t>crashes </a:t>
            </a:r>
            <a:r>
              <a:rPr lang="en-US" sz="1600" dirty="0" smtClean="0">
                <a:latin typeface="Comic Sans MS" pitchFamily="66" charset="0"/>
              </a:rPr>
              <a:t>(increase </a:t>
            </a:r>
            <a:r>
              <a:rPr lang="en-US" sz="1600" dirty="0" smtClean="0">
                <a:latin typeface="Comic Sans MS" pitchFamily="66" charset="0"/>
              </a:rPr>
              <a:t>in no of crashes and deaths)</a:t>
            </a:r>
          </a:p>
          <a:p>
            <a:pPr algn="just" eaLnBrk="0" fontAlgn="base" hangingPunct="0">
              <a:spcBef>
                <a:spcPct val="0"/>
              </a:spcBef>
              <a:spcAft>
                <a:spcPct val="0"/>
              </a:spcAft>
              <a:buFont typeface="Wingdings" pitchFamily="2" charset="2"/>
              <a:buChar char="q"/>
            </a:pPr>
            <a:endParaRPr lang="en-US" sz="1600" dirty="0" smtClean="0">
              <a:latin typeface="Comic Sans MS" pitchFamily="66" charset="0"/>
            </a:endParaRPr>
          </a:p>
          <a:p>
            <a:pPr lvl="0" algn="just" eaLnBrk="0" fontAlgn="base" hangingPunct="0">
              <a:spcBef>
                <a:spcPct val="0"/>
              </a:spcBef>
              <a:spcAft>
                <a:spcPct val="0"/>
              </a:spcAft>
            </a:pPr>
            <a:endParaRPr kumimoji="0" lang="en-US" sz="1600" b="0" i="0" u="none" strike="noStrike" cap="none" normalizeH="0" baseline="0" dirty="0" smtClean="0">
              <a:ln>
                <a:noFill/>
              </a:ln>
              <a:solidFill>
                <a:schemeClr val="tx1"/>
              </a:solidFill>
              <a:effectLst/>
              <a:latin typeface="Arial" panose="020B0604020202020204" pitchFamily="34" charset="0"/>
            </a:endParaRPr>
          </a:p>
        </p:txBody>
      </p:sp>
      <p:sp>
        <p:nvSpPr>
          <p:cNvPr id="10" name="Content Placeholder 4">
            <a:extLst>
              <a:ext uri="{FF2B5EF4-FFF2-40B4-BE49-F238E27FC236}">
                <a16:creationId xmlns:a16="http://schemas.microsoft.com/office/drawing/2014/main" xmlns="" id="{9284E937-94D8-494D-A351-5F7F88C739D4}"/>
              </a:ext>
            </a:extLst>
          </p:cNvPr>
          <p:cNvSpPr txBox="1">
            <a:spLocks/>
          </p:cNvSpPr>
          <p:nvPr/>
        </p:nvSpPr>
        <p:spPr>
          <a:xfrm>
            <a:off x="315345" y="178812"/>
            <a:ext cx="11658352" cy="56035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1" dirty="0">
                <a:solidFill>
                  <a:srgbClr val="0070C0"/>
                </a:solidFill>
                <a:latin typeface="Comic Sans MS" panose="030F0702030302020204" pitchFamily="66" charset="0"/>
              </a:rPr>
              <a:t>ROAD </a:t>
            </a:r>
            <a:r>
              <a:rPr lang="en-US" sz="2000" b="1" dirty="0" smtClean="0">
                <a:solidFill>
                  <a:srgbClr val="0070C0"/>
                </a:solidFill>
                <a:latin typeface="Comic Sans MS" panose="030F0702030302020204" pitchFamily="66" charset="0"/>
              </a:rPr>
              <a:t>TRAFFIC CRASHES IN DECADES</a:t>
            </a:r>
            <a:endParaRPr lang="en-US" sz="2000" dirty="0">
              <a:latin typeface="Comic Sans MS" panose="030F0702030302020204" pitchFamily="66" charset="0"/>
            </a:endParaRPr>
          </a:p>
        </p:txBody>
      </p:sp>
    </p:spTree>
    <p:extLst>
      <p:ext uri="{BB962C8B-B14F-4D97-AF65-F5344CB8AC3E}">
        <p14:creationId xmlns:p14="http://schemas.microsoft.com/office/powerpoint/2010/main" xmlns="" val="77148709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49357" y="1000774"/>
            <a:ext cx="729168" cy="714039"/>
          </a:xfrm>
          <a:prstGeom prst="rect">
            <a:avLst/>
          </a:prstGeom>
        </p:spPr>
      </p:pic>
      <p:sp>
        <p:nvSpPr>
          <p:cNvPr id="4" name="object 7">
            <a:extLst>
              <a:ext uri="{FF2B5EF4-FFF2-40B4-BE49-F238E27FC236}">
                <a16:creationId xmlns:a16="http://schemas.microsoft.com/office/drawing/2014/main" xmlns="" id="{453BEE46-2BFC-471E-AAA3-651A8BA02236}"/>
              </a:ext>
            </a:extLst>
          </p:cNvPr>
          <p:cNvSpPr/>
          <p:nvPr/>
        </p:nvSpPr>
        <p:spPr>
          <a:xfrm>
            <a:off x="363211" y="123404"/>
            <a:ext cx="679005" cy="714039"/>
          </a:xfrm>
          <a:prstGeom prst="rect">
            <a:avLst/>
          </a:prstGeom>
          <a:blipFill>
            <a:blip r:embed="rId3" cstate="print"/>
            <a:stretch>
              <a:fillRect/>
            </a:stretch>
          </a:blipFill>
        </p:spPr>
        <p:txBody>
          <a:bodyPr wrap="square" lIns="0" tIns="0" rIns="0" bIns="0" rtlCol="0"/>
          <a:lstStyle/>
          <a:p>
            <a:endParaRPr sz="1588"/>
          </a:p>
        </p:txBody>
      </p:sp>
      <p:sp>
        <p:nvSpPr>
          <p:cNvPr id="6" name="object 14">
            <a:extLst>
              <a:ext uri="{FF2B5EF4-FFF2-40B4-BE49-F238E27FC236}">
                <a16:creationId xmlns:a16="http://schemas.microsoft.com/office/drawing/2014/main" xmlns="" id="{FEEC18D8-5923-454E-A89B-B823734522AF}"/>
              </a:ext>
            </a:extLst>
          </p:cNvPr>
          <p:cNvSpPr/>
          <p:nvPr/>
        </p:nvSpPr>
        <p:spPr>
          <a:xfrm>
            <a:off x="363211" y="1895554"/>
            <a:ext cx="707163" cy="865990"/>
          </a:xfrm>
          <a:prstGeom prst="rect">
            <a:avLst/>
          </a:prstGeom>
          <a:blipFill>
            <a:blip r:embed="rId4" cstate="print"/>
            <a:stretch>
              <a:fillRect/>
            </a:stretch>
          </a:blipFill>
        </p:spPr>
        <p:txBody>
          <a:bodyPr wrap="square" lIns="0" tIns="0" rIns="0" bIns="0" rtlCol="0"/>
          <a:lstStyle/>
          <a:p>
            <a:endParaRPr sz="1588"/>
          </a:p>
        </p:txBody>
      </p:sp>
      <p:sp>
        <p:nvSpPr>
          <p:cNvPr id="8" name="object 17">
            <a:extLst>
              <a:ext uri="{FF2B5EF4-FFF2-40B4-BE49-F238E27FC236}">
                <a16:creationId xmlns:a16="http://schemas.microsoft.com/office/drawing/2014/main" xmlns="" id="{D8DEBF76-B6AF-412E-A0E2-72F7178BF04B}"/>
              </a:ext>
            </a:extLst>
          </p:cNvPr>
          <p:cNvSpPr/>
          <p:nvPr/>
        </p:nvSpPr>
        <p:spPr>
          <a:xfrm>
            <a:off x="363211" y="2761544"/>
            <a:ext cx="715313" cy="4135155"/>
          </a:xfrm>
          <a:prstGeom prst="rect">
            <a:avLst/>
          </a:prstGeom>
          <a:blipFill>
            <a:blip r:embed="rId5" cstate="print"/>
            <a:stretch>
              <a:fillRect/>
            </a:stretch>
          </a:blipFill>
        </p:spPr>
        <p:txBody>
          <a:bodyPr wrap="square" lIns="0" tIns="0" rIns="0" bIns="0" rtlCol="0"/>
          <a:lstStyle/>
          <a:p>
            <a:endParaRPr sz="1588"/>
          </a:p>
        </p:txBody>
      </p:sp>
      <p:sp>
        <p:nvSpPr>
          <p:cNvPr id="10" name="Content Placeholder 4">
            <a:extLst>
              <a:ext uri="{FF2B5EF4-FFF2-40B4-BE49-F238E27FC236}">
                <a16:creationId xmlns:a16="http://schemas.microsoft.com/office/drawing/2014/main" xmlns="" id="{9284E937-94D8-494D-A351-5F7F88C739D4}"/>
              </a:ext>
            </a:extLst>
          </p:cNvPr>
          <p:cNvSpPr txBox="1">
            <a:spLocks/>
          </p:cNvSpPr>
          <p:nvPr/>
        </p:nvSpPr>
        <p:spPr>
          <a:xfrm>
            <a:off x="1078523" y="206753"/>
            <a:ext cx="10947221" cy="65484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600" b="1" dirty="0">
                <a:solidFill>
                  <a:srgbClr val="0070C0"/>
                </a:solidFill>
                <a:latin typeface="Comic Sans MS" panose="030F0702030302020204" pitchFamily="66" charset="0"/>
              </a:rPr>
              <a:t>CHALLENGES OF ROAD SAFETY IN NIGERIA</a:t>
            </a:r>
            <a:endParaRPr lang="en-US" sz="2600" dirty="0">
              <a:latin typeface="Comic Sans MS" panose="030F0702030302020204" pitchFamily="66" charset="0"/>
            </a:endParaRPr>
          </a:p>
        </p:txBody>
      </p:sp>
      <p:graphicFrame>
        <p:nvGraphicFramePr>
          <p:cNvPr id="7" name="Diagram 6">
            <a:extLst>
              <a:ext uri="{FF2B5EF4-FFF2-40B4-BE49-F238E27FC236}">
                <a16:creationId xmlns:a16="http://schemas.microsoft.com/office/drawing/2014/main" xmlns="" id="{DEDB8260-4D83-4282-A171-B43BFD535530}"/>
              </a:ext>
            </a:extLst>
          </p:cNvPr>
          <p:cNvGraphicFramePr/>
          <p:nvPr>
            <p:extLst/>
          </p:nvPr>
        </p:nvGraphicFramePr>
        <p:xfrm>
          <a:off x="2050472" y="837443"/>
          <a:ext cx="9063005" cy="601669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xmlns="" val="17090375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094282"/>
            <a:ext cx="10515600" cy="5082681"/>
          </a:xfrm>
        </p:spPr>
        <p:txBody>
          <a:bodyPr>
            <a:normAutofit fontScale="92500"/>
          </a:bodyPr>
          <a:lstStyle/>
          <a:p>
            <a:pPr algn="just">
              <a:lnSpc>
                <a:spcPct val="150000"/>
              </a:lnSpc>
              <a:buNone/>
            </a:pPr>
            <a:r>
              <a:rPr lang="en-GB" sz="2400" dirty="0" smtClean="0">
                <a:latin typeface="Comic Sans MS" pitchFamily="66" charset="0"/>
              </a:rPr>
              <a:t>Road Safety is simply the use of the road without attracting any harm or death to ones self or others and also not destroying through automobile the road and infrastructure. It is safe mobility on the road. </a:t>
            </a:r>
          </a:p>
          <a:p>
            <a:pPr algn="just">
              <a:lnSpc>
                <a:spcPct val="150000"/>
              </a:lnSpc>
              <a:buNone/>
            </a:pPr>
            <a:r>
              <a:rPr lang="en-GB" sz="2400" dirty="0" smtClean="0">
                <a:latin typeface="Comic Sans MS" pitchFamily="66" charset="0"/>
              </a:rPr>
              <a:t>Road Safety Management therefore could be described as the coordination of several inputs to enhance safety on the road. Of course there are challenges which are the militating issues affecting enhancement of road safety. There are positives as well as possibilities as we channel the way forward to have better road culture in Nigeria. </a:t>
            </a:r>
            <a:endParaRPr lang="en-US" sz="2400" dirty="0">
              <a:latin typeface="Comic Sans MS" pitchFamily="66" charset="0"/>
            </a:endParaRPr>
          </a:p>
        </p:txBody>
      </p:sp>
      <p:sp>
        <p:nvSpPr>
          <p:cNvPr id="4" name="Content Placeholder 4">
            <a:extLst>
              <a:ext uri="{FF2B5EF4-FFF2-40B4-BE49-F238E27FC236}">
                <a16:creationId xmlns:a16="http://schemas.microsoft.com/office/drawing/2014/main" xmlns="" id="{9284E937-94D8-494D-A351-5F7F88C739D4}"/>
              </a:ext>
            </a:extLst>
          </p:cNvPr>
          <p:cNvSpPr txBox="1">
            <a:spLocks/>
          </p:cNvSpPr>
          <p:nvPr/>
        </p:nvSpPr>
        <p:spPr>
          <a:xfrm>
            <a:off x="1418491" y="277092"/>
            <a:ext cx="10122347" cy="56035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600" b="1" dirty="0">
                <a:solidFill>
                  <a:srgbClr val="0070C0"/>
                </a:solidFill>
                <a:latin typeface="Comic Sans MS" panose="030F0702030302020204" pitchFamily="66" charset="0"/>
              </a:rPr>
              <a:t>INTRODUCTION</a:t>
            </a:r>
            <a:endParaRPr lang="en-US" sz="2600" dirty="0">
              <a:latin typeface="Comic Sans MS" panose="030F0702030302020204" pitchFamily="66"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49357" y="1000774"/>
            <a:ext cx="729168" cy="714039"/>
          </a:xfrm>
          <a:prstGeom prst="rect">
            <a:avLst/>
          </a:prstGeom>
        </p:spPr>
      </p:pic>
      <p:sp>
        <p:nvSpPr>
          <p:cNvPr id="4" name="object 7">
            <a:extLst>
              <a:ext uri="{FF2B5EF4-FFF2-40B4-BE49-F238E27FC236}">
                <a16:creationId xmlns:a16="http://schemas.microsoft.com/office/drawing/2014/main" xmlns="" id="{453BEE46-2BFC-471E-AAA3-651A8BA02236}"/>
              </a:ext>
            </a:extLst>
          </p:cNvPr>
          <p:cNvSpPr/>
          <p:nvPr/>
        </p:nvSpPr>
        <p:spPr>
          <a:xfrm>
            <a:off x="363211" y="123404"/>
            <a:ext cx="679005" cy="714039"/>
          </a:xfrm>
          <a:prstGeom prst="rect">
            <a:avLst/>
          </a:prstGeom>
          <a:blipFill>
            <a:blip r:embed="rId3" cstate="print"/>
            <a:stretch>
              <a:fillRect/>
            </a:stretch>
          </a:blipFill>
        </p:spPr>
        <p:txBody>
          <a:bodyPr wrap="square" lIns="0" tIns="0" rIns="0" bIns="0" rtlCol="0"/>
          <a:lstStyle/>
          <a:p>
            <a:endParaRPr sz="1588"/>
          </a:p>
        </p:txBody>
      </p:sp>
      <p:sp>
        <p:nvSpPr>
          <p:cNvPr id="6" name="object 14">
            <a:extLst>
              <a:ext uri="{FF2B5EF4-FFF2-40B4-BE49-F238E27FC236}">
                <a16:creationId xmlns:a16="http://schemas.microsoft.com/office/drawing/2014/main" xmlns="" id="{FEEC18D8-5923-454E-A89B-B823734522AF}"/>
              </a:ext>
            </a:extLst>
          </p:cNvPr>
          <p:cNvSpPr/>
          <p:nvPr/>
        </p:nvSpPr>
        <p:spPr>
          <a:xfrm>
            <a:off x="363211" y="1895554"/>
            <a:ext cx="707163" cy="865990"/>
          </a:xfrm>
          <a:prstGeom prst="rect">
            <a:avLst/>
          </a:prstGeom>
          <a:blipFill>
            <a:blip r:embed="rId4" cstate="print"/>
            <a:stretch>
              <a:fillRect/>
            </a:stretch>
          </a:blipFill>
        </p:spPr>
        <p:txBody>
          <a:bodyPr wrap="square" lIns="0" tIns="0" rIns="0" bIns="0" rtlCol="0"/>
          <a:lstStyle/>
          <a:p>
            <a:endParaRPr sz="1588"/>
          </a:p>
        </p:txBody>
      </p:sp>
      <p:sp>
        <p:nvSpPr>
          <p:cNvPr id="8" name="object 17">
            <a:extLst>
              <a:ext uri="{FF2B5EF4-FFF2-40B4-BE49-F238E27FC236}">
                <a16:creationId xmlns:a16="http://schemas.microsoft.com/office/drawing/2014/main" xmlns="" id="{D8DEBF76-B6AF-412E-A0E2-72F7178BF04B}"/>
              </a:ext>
            </a:extLst>
          </p:cNvPr>
          <p:cNvSpPr/>
          <p:nvPr/>
        </p:nvSpPr>
        <p:spPr>
          <a:xfrm>
            <a:off x="363211" y="2761544"/>
            <a:ext cx="715313" cy="4135155"/>
          </a:xfrm>
          <a:prstGeom prst="rect">
            <a:avLst/>
          </a:prstGeom>
          <a:blipFill>
            <a:blip r:embed="rId5" cstate="print"/>
            <a:stretch>
              <a:fillRect/>
            </a:stretch>
          </a:blipFill>
        </p:spPr>
        <p:txBody>
          <a:bodyPr wrap="square" lIns="0" tIns="0" rIns="0" bIns="0" rtlCol="0"/>
          <a:lstStyle/>
          <a:p>
            <a:endParaRPr sz="1588"/>
          </a:p>
        </p:txBody>
      </p:sp>
      <p:sp>
        <p:nvSpPr>
          <p:cNvPr id="10" name="Content Placeholder 4">
            <a:extLst>
              <a:ext uri="{FF2B5EF4-FFF2-40B4-BE49-F238E27FC236}">
                <a16:creationId xmlns:a16="http://schemas.microsoft.com/office/drawing/2014/main" xmlns="" id="{9284E937-94D8-494D-A351-5F7F88C739D4}"/>
              </a:ext>
            </a:extLst>
          </p:cNvPr>
          <p:cNvSpPr txBox="1">
            <a:spLocks/>
          </p:cNvSpPr>
          <p:nvPr/>
        </p:nvSpPr>
        <p:spPr>
          <a:xfrm>
            <a:off x="1078523" y="206753"/>
            <a:ext cx="10947221" cy="65484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600" b="1" dirty="0">
                <a:solidFill>
                  <a:srgbClr val="0070C0"/>
                </a:solidFill>
                <a:latin typeface="Comic Sans MS" panose="030F0702030302020204" pitchFamily="66" charset="0"/>
              </a:rPr>
              <a:t>CHALLENGES OF ROAD SAFETY IN NIGERIA (Cont’d)</a:t>
            </a:r>
            <a:endParaRPr lang="en-US" sz="2600" dirty="0">
              <a:latin typeface="Comic Sans MS" panose="030F0702030302020204" pitchFamily="66" charset="0"/>
            </a:endParaRPr>
          </a:p>
        </p:txBody>
      </p:sp>
      <p:graphicFrame>
        <p:nvGraphicFramePr>
          <p:cNvPr id="9" name="Diagram 8">
            <a:extLst>
              <a:ext uri="{FF2B5EF4-FFF2-40B4-BE49-F238E27FC236}">
                <a16:creationId xmlns:a16="http://schemas.microsoft.com/office/drawing/2014/main" xmlns="" id="{F600D12A-D655-4F46-B7BA-19D1C8010503}"/>
              </a:ext>
            </a:extLst>
          </p:cNvPr>
          <p:cNvGraphicFramePr/>
          <p:nvPr>
            <p:extLst/>
          </p:nvPr>
        </p:nvGraphicFramePr>
        <p:xfrm>
          <a:off x="1274617" y="722605"/>
          <a:ext cx="10321638" cy="592864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xmlns="" val="122086945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49357" y="1000774"/>
            <a:ext cx="729168" cy="714039"/>
          </a:xfrm>
          <a:prstGeom prst="rect">
            <a:avLst/>
          </a:prstGeom>
        </p:spPr>
      </p:pic>
      <p:sp>
        <p:nvSpPr>
          <p:cNvPr id="4" name="object 7">
            <a:extLst>
              <a:ext uri="{FF2B5EF4-FFF2-40B4-BE49-F238E27FC236}">
                <a16:creationId xmlns:a16="http://schemas.microsoft.com/office/drawing/2014/main" xmlns="" id="{453BEE46-2BFC-471E-AAA3-651A8BA02236}"/>
              </a:ext>
            </a:extLst>
          </p:cNvPr>
          <p:cNvSpPr/>
          <p:nvPr/>
        </p:nvSpPr>
        <p:spPr>
          <a:xfrm>
            <a:off x="363211" y="123404"/>
            <a:ext cx="679005" cy="714039"/>
          </a:xfrm>
          <a:prstGeom prst="rect">
            <a:avLst/>
          </a:prstGeom>
          <a:blipFill>
            <a:blip r:embed="rId3" cstate="print"/>
            <a:stretch>
              <a:fillRect/>
            </a:stretch>
          </a:blipFill>
        </p:spPr>
        <p:txBody>
          <a:bodyPr wrap="square" lIns="0" tIns="0" rIns="0" bIns="0" rtlCol="0"/>
          <a:lstStyle/>
          <a:p>
            <a:endParaRPr sz="1588"/>
          </a:p>
        </p:txBody>
      </p:sp>
      <p:sp>
        <p:nvSpPr>
          <p:cNvPr id="6" name="object 14">
            <a:extLst>
              <a:ext uri="{FF2B5EF4-FFF2-40B4-BE49-F238E27FC236}">
                <a16:creationId xmlns:a16="http://schemas.microsoft.com/office/drawing/2014/main" xmlns="" id="{FEEC18D8-5923-454E-A89B-B823734522AF}"/>
              </a:ext>
            </a:extLst>
          </p:cNvPr>
          <p:cNvSpPr/>
          <p:nvPr/>
        </p:nvSpPr>
        <p:spPr>
          <a:xfrm>
            <a:off x="363211" y="1895554"/>
            <a:ext cx="707163" cy="865990"/>
          </a:xfrm>
          <a:prstGeom prst="rect">
            <a:avLst/>
          </a:prstGeom>
          <a:blipFill>
            <a:blip r:embed="rId4" cstate="print"/>
            <a:stretch>
              <a:fillRect/>
            </a:stretch>
          </a:blipFill>
        </p:spPr>
        <p:txBody>
          <a:bodyPr wrap="square" lIns="0" tIns="0" rIns="0" bIns="0" rtlCol="0"/>
          <a:lstStyle/>
          <a:p>
            <a:endParaRPr sz="1588"/>
          </a:p>
        </p:txBody>
      </p:sp>
      <p:sp>
        <p:nvSpPr>
          <p:cNvPr id="8" name="object 17">
            <a:extLst>
              <a:ext uri="{FF2B5EF4-FFF2-40B4-BE49-F238E27FC236}">
                <a16:creationId xmlns:a16="http://schemas.microsoft.com/office/drawing/2014/main" xmlns="" id="{D8DEBF76-B6AF-412E-A0E2-72F7178BF04B}"/>
              </a:ext>
            </a:extLst>
          </p:cNvPr>
          <p:cNvSpPr/>
          <p:nvPr/>
        </p:nvSpPr>
        <p:spPr>
          <a:xfrm>
            <a:off x="363211" y="2761544"/>
            <a:ext cx="715313" cy="4135155"/>
          </a:xfrm>
          <a:prstGeom prst="rect">
            <a:avLst/>
          </a:prstGeom>
          <a:blipFill>
            <a:blip r:embed="rId5" cstate="print"/>
            <a:stretch>
              <a:fillRect/>
            </a:stretch>
          </a:blipFill>
        </p:spPr>
        <p:txBody>
          <a:bodyPr wrap="square" lIns="0" tIns="0" rIns="0" bIns="0" rtlCol="0"/>
          <a:lstStyle/>
          <a:p>
            <a:endParaRPr sz="1588"/>
          </a:p>
        </p:txBody>
      </p:sp>
      <p:sp>
        <p:nvSpPr>
          <p:cNvPr id="10" name="Content Placeholder 4">
            <a:extLst>
              <a:ext uri="{FF2B5EF4-FFF2-40B4-BE49-F238E27FC236}">
                <a16:creationId xmlns:a16="http://schemas.microsoft.com/office/drawing/2014/main" xmlns="" id="{9284E937-94D8-494D-A351-5F7F88C739D4}"/>
              </a:ext>
            </a:extLst>
          </p:cNvPr>
          <p:cNvSpPr txBox="1">
            <a:spLocks/>
          </p:cNvSpPr>
          <p:nvPr/>
        </p:nvSpPr>
        <p:spPr>
          <a:xfrm>
            <a:off x="1078523" y="206753"/>
            <a:ext cx="10947221" cy="65484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600" b="1" dirty="0">
                <a:solidFill>
                  <a:srgbClr val="0070C0"/>
                </a:solidFill>
                <a:latin typeface="Comic Sans MS" panose="030F0702030302020204" pitchFamily="66" charset="0"/>
              </a:rPr>
              <a:t>CHALLENGES OF ROAD SAFETY IN NIGERIA (Cont’d)</a:t>
            </a:r>
            <a:endParaRPr lang="en-US" sz="2600" dirty="0">
              <a:latin typeface="Comic Sans MS" panose="030F0702030302020204" pitchFamily="66" charset="0"/>
            </a:endParaRPr>
          </a:p>
        </p:txBody>
      </p:sp>
      <p:graphicFrame>
        <p:nvGraphicFramePr>
          <p:cNvPr id="9" name="Diagram 8">
            <a:extLst>
              <a:ext uri="{FF2B5EF4-FFF2-40B4-BE49-F238E27FC236}">
                <a16:creationId xmlns:a16="http://schemas.microsoft.com/office/drawing/2014/main" xmlns="" id="{F600D12A-D655-4F46-B7BA-19D1C8010503}"/>
              </a:ext>
            </a:extLst>
          </p:cNvPr>
          <p:cNvGraphicFramePr/>
          <p:nvPr>
            <p:extLst/>
          </p:nvPr>
        </p:nvGraphicFramePr>
        <p:xfrm>
          <a:off x="1274617" y="722605"/>
          <a:ext cx="10321638" cy="592864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xmlns="" val="122086945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49357" y="1000774"/>
            <a:ext cx="729168" cy="714039"/>
          </a:xfrm>
          <a:prstGeom prst="rect">
            <a:avLst/>
          </a:prstGeom>
        </p:spPr>
      </p:pic>
      <p:sp>
        <p:nvSpPr>
          <p:cNvPr id="4" name="object 7">
            <a:extLst>
              <a:ext uri="{FF2B5EF4-FFF2-40B4-BE49-F238E27FC236}">
                <a16:creationId xmlns:a16="http://schemas.microsoft.com/office/drawing/2014/main" xmlns="" id="{453BEE46-2BFC-471E-AAA3-651A8BA02236}"/>
              </a:ext>
            </a:extLst>
          </p:cNvPr>
          <p:cNvSpPr/>
          <p:nvPr/>
        </p:nvSpPr>
        <p:spPr>
          <a:xfrm>
            <a:off x="363211" y="123404"/>
            <a:ext cx="679005" cy="714039"/>
          </a:xfrm>
          <a:prstGeom prst="rect">
            <a:avLst/>
          </a:prstGeom>
          <a:blipFill>
            <a:blip r:embed="rId3" cstate="print"/>
            <a:stretch>
              <a:fillRect/>
            </a:stretch>
          </a:blipFill>
        </p:spPr>
        <p:txBody>
          <a:bodyPr wrap="square" lIns="0" tIns="0" rIns="0" bIns="0" rtlCol="0"/>
          <a:lstStyle/>
          <a:p>
            <a:endParaRPr sz="1588"/>
          </a:p>
        </p:txBody>
      </p:sp>
      <p:sp>
        <p:nvSpPr>
          <p:cNvPr id="6" name="object 14">
            <a:extLst>
              <a:ext uri="{FF2B5EF4-FFF2-40B4-BE49-F238E27FC236}">
                <a16:creationId xmlns:a16="http://schemas.microsoft.com/office/drawing/2014/main" xmlns="" id="{FEEC18D8-5923-454E-A89B-B823734522AF}"/>
              </a:ext>
            </a:extLst>
          </p:cNvPr>
          <p:cNvSpPr/>
          <p:nvPr/>
        </p:nvSpPr>
        <p:spPr>
          <a:xfrm>
            <a:off x="363211" y="1895554"/>
            <a:ext cx="707163" cy="865990"/>
          </a:xfrm>
          <a:prstGeom prst="rect">
            <a:avLst/>
          </a:prstGeom>
          <a:blipFill>
            <a:blip r:embed="rId4" cstate="print"/>
            <a:stretch>
              <a:fillRect/>
            </a:stretch>
          </a:blipFill>
        </p:spPr>
        <p:txBody>
          <a:bodyPr wrap="square" lIns="0" tIns="0" rIns="0" bIns="0" rtlCol="0"/>
          <a:lstStyle/>
          <a:p>
            <a:endParaRPr sz="1588"/>
          </a:p>
        </p:txBody>
      </p:sp>
      <p:sp>
        <p:nvSpPr>
          <p:cNvPr id="8" name="object 17">
            <a:extLst>
              <a:ext uri="{FF2B5EF4-FFF2-40B4-BE49-F238E27FC236}">
                <a16:creationId xmlns:a16="http://schemas.microsoft.com/office/drawing/2014/main" xmlns="" id="{D8DEBF76-B6AF-412E-A0E2-72F7178BF04B}"/>
              </a:ext>
            </a:extLst>
          </p:cNvPr>
          <p:cNvSpPr/>
          <p:nvPr/>
        </p:nvSpPr>
        <p:spPr>
          <a:xfrm>
            <a:off x="363211" y="2761544"/>
            <a:ext cx="715313" cy="4135155"/>
          </a:xfrm>
          <a:prstGeom prst="rect">
            <a:avLst/>
          </a:prstGeom>
          <a:blipFill>
            <a:blip r:embed="rId5" cstate="print"/>
            <a:stretch>
              <a:fillRect/>
            </a:stretch>
          </a:blipFill>
        </p:spPr>
        <p:txBody>
          <a:bodyPr wrap="square" lIns="0" tIns="0" rIns="0" bIns="0" rtlCol="0"/>
          <a:lstStyle/>
          <a:p>
            <a:endParaRPr sz="1588"/>
          </a:p>
        </p:txBody>
      </p:sp>
      <p:sp>
        <p:nvSpPr>
          <p:cNvPr id="10" name="Content Placeholder 4">
            <a:extLst>
              <a:ext uri="{FF2B5EF4-FFF2-40B4-BE49-F238E27FC236}">
                <a16:creationId xmlns:a16="http://schemas.microsoft.com/office/drawing/2014/main" xmlns="" id="{9284E937-94D8-494D-A351-5F7F88C739D4}"/>
              </a:ext>
            </a:extLst>
          </p:cNvPr>
          <p:cNvSpPr txBox="1">
            <a:spLocks/>
          </p:cNvSpPr>
          <p:nvPr/>
        </p:nvSpPr>
        <p:spPr>
          <a:xfrm>
            <a:off x="1078523" y="206753"/>
            <a:ext cx="10947221" cy="65484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600" b="1" dirty="0">
                <a:solidFill>
                  <a:srgbClr val="0070C0"/>
                </a:solidFill>
                <a:latin typeface="Comic Sans MS" panose="030F0702030302020204" pitchFamily="66" charset="0"/>
              </a:rPr>
              <a:t>CHALLENGES OF ROAD SAFETY IN NIGERIA (Cont’d)</a:t>
            </a:r>
            <a:endParaRPr lang="en-US" sz="2600" dirty="0">
              <a:latin typeface="Comic Sans MS" panose="030F0702030302020204" pitchFamily="66" charset="0"/>
            </a:endParaRPr>
          </a:p>
        </p:txBody>
      </p:sp>
      <p:graphicFrame>
        <p:nvGraphicFramePr>
          <p:cNvPr id="9" name="Diagram 8">
            <a:extLst>
              <a:ext uri="{FF2B5EF4-FFF2-40B4-BE49-F238E27FC236}">
                <a16:creationId xmlns:a16="http://schemas.microsoft.com/office/drawing/2014/main" xmlns="" id="{F600D12A-D655-4F46-B7BA-19D1C8010503}"/>
              </a:ext>
            </a:extLst>
          </p:cNvPr>
          <p:cNvGraphicFramePr/>
          <p:nvPr>
            <p:extLst/>
          </p:nvPr>
        </p:nvGraphicFramePr>
        <p:xfrm>
          <a:off x="1274617" y="722605"/>
          <a:ext cx="10321638" cy="592864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xmlns="" val="122086945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49357" y="1000774"/>
            <a:ext cx="729168" cy="714039"/>
          </a:xfrm>
          <a:prstGeom prst="rect">
            <a:avLst/>
          </a:prstGeom>
        </p:spPr>
      </p:pic>
      <p:sp>
        <p:nvSpPr>
          <p:cNvPr id="4" name="object 7">
            <a:extLst>
              <a:ext uri="{FF2B5EF4-FFF2-40B4-BE49-F238E27FC236}">
                <a16:creationId xmlns:a16="http://schemas.microsoft.com/office/drawing/2014/main" xmlns="" id="{453BEE46-2BFC-471E-AAA3-651A8BA02236}"/>
              </a:ext>
            </a:extLst>
          </p:cNvPr>
          <p:cNvSpPr/>
          <p:nvPr/>
        </p:nvSpPr>
        <p:spPr>
          <a:xfrm>
            <a:off x="363211" y="123404"/>
            <a:ext cx="679005" cy="714039"/>
          </a:xfrm>
          <a:prstGeom prst="rect">
            <a:avLst/>
          </a:prstGeom>
          <a:blipFill>
            <a:blip r:embed="rId3" cstate="print"/>
            <a:stretch>
              <a:fillRect/>
            </a:stretch>
          </a:blipFill>
        </p:spPr>
        <p:txBody>
          <a:bodyPr wrap="square" lIns="0" tIns="0" rIns="0" bIns="0" rtlCol="0"/>
          <a:lstStyle/>
          <a:p>
            <a:endParaRPr sz="1588"/>
          </a:p>
        </p:txBody>
      </p:sp>
      <p:sp>
        <p:nvSpPr>
          <p:cNvPr id="6" name="object 14">
            <a:extLst>
              <a:ext uri="{FF2B5EF4-FFF2-40B4-BE49-F238E27FC236}">
                <a16:creationId xmlns:a16="http://schemas.microsoft.com/office/drawing/2014/main" xmlns="" id="{FEEC18D8-5923-454E-A89B-B823734522AF}"/>
              </a:ext>
            </a:extLst>
          </p:cNvPr>
          <p:cNvSpPr/>
          <p:nvPr/>
        </p:nvSpPr>
        <p:spPr>
          <a:xfrm>
            <a:off x="363211" y="1895554"/>
            <a:ext cx="707163" cy="865990"/>
          </a:xfrm>
          <a:prstGeom prst="rect">
            <a:avLst/>
          </a:prstGeom>
          <a:blipFill>
            <a:blip r:embed="rId4" cstate="print"/>
            <a:stretch>
              <a:fillRect/>
            </a:stretch>
          </a:blipFill>
        </p:spPr>
        <p:txBody>
          <a:bodyPr wrap="square" lIns="0" tIns="0" rIns="0" bIns="0" rtlCol="0"/>
          <a:lstStyle/>
          <a:p>
            <a:endParaRPr sz="1588"/>
          </a:p>
        </p:txBody>
      </p:sp>
      <p:sp>
        <p:nvSpPr>
          <p:cNvPr id="8" name="object 17">
            <a:extLst>
              <a:ext uri="{FF2B5EF4-FFF2-40B4-BE49-F238E27FC236}">
                <a16:creationId xmlns:a16="http://schemas.microsoft.com/office/drawing/2014/main" xmlns="" id="{D8DEBF76-B6AF-412E-A0E2-72F7178BF04B}"/>
              </a:ext>
            </a:extLst>
          </p:cNvPr>
          <p:cNvSpPr/>
          <p:nvPr/>
        </p:nvSpPr>
        <p:spPr>
          <a:xfrm>
            <a:off x="363211" y="2761544"/>
            <a:ext cx="715313" cy="4135155"/>
          </a:xfrm>
          <a:prstGeom prst="rect">
            <a:avLst/>
          </a:prstGeom>
          <a:blipFill>
            <a:blip r:embed="rId5" cstate="print"/>
            <a:stretch>
              <a:fillRect/>
            </a:stretch>
          </a:blipFill>
        </p:spPr>
        <p:txBody>
          <a:bodyPr wrap="square" lIns="0" tIns="0" rIns="0" bIns="0" rtlCol="0"/>
          <a:lstStyle/>
          <a:p>
            <a:endParaRPr sz="1588"/>
          </a:p>
        </p:txBody>
      </p:sp>
      <p:sp>
        <p:nvSpPr>
          <p:cNvPr id="10" name="Content Placeholder 4">
            <a:extLst>
              <a:ext uri="{FF2B5EF4-FFF2-40B4-BE49-F238E27FC236}">
                <a16:creationId xmlns:a16="http://schemas.microsoft.com/office/drawing/2014/main" xmlns="" id="{9284E937-94D8-494D-A351-5F7F88C739D4}"/>
              </a:ext>
            </a:extLst>
          </p:cNvPr>
          <p:cNvSpPr txBox="1">
            <a:spLocks/>
          </p:cNvSpPr>
          <p:nvPr/>
        </p:nvSpPr>
        <p:spPr>
          <a:xfrm>
            <a:off x="1078523" y="206753"/>
            <a:ext cx="10947221" cy="65484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600" b="1" dirty="0">
                <a:solidFill>
                  <a:srgbClr val="0070C0"/>
                </a:solidFill>
                <a:latin typeface="Comic Sans MS" panose="030F0702030302020204" pitchFamily="66" charset="0"/>
              </a:rPr>
              <a:t>CHALLENGES OF ROAD SAFETY IN NIGERIA (Cont’d)</a:t>
            </a:r>
            <a:endParaRPr lang="en-US" sz="2600" dirty="0">
              <a:latin typeface="Comic Sans MS" panose="030F0702030302020204" pitchFamily="66" charset="0"/>
            </a:endParaRPr>
          </a:p>
        </p:txBody>
      </p:sp>
      <p:graphicFrame>
        <p:nvGraphicFramePr>
          <p:cNvPr id="9" name="Diagram 8">
            <a:extLst>
              <a:ext uri="{FF2B5EF4-FFF2-40B4-BE49-F238E27FC236}">
                <a16:creationId xmlns:a16="http://schemas.microsoft.com/office/drawing/2014/main" xmlns="" id="{F600D12A-D655-4F46-B7BA-19D1C8010503}"/>
              </a:ext>
            </a:extLst>
          </p:cNvPr>
          <p:cNvGraphicFramePr/>
          <p:nvPr>
            <p:extLst/>
          </p:nvPr>
        </p:nvGraphicFramePr>
        <p:xfrm>
          <a:off x="1274617" y="722605"/>
          <a:ext cx="10321638" cy="592864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xmlns="" val="122086945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49357" y="1000774"/>
            <a:ext cx="729168" cy="714039"/>
          </a:xfrm>
          <a:prstGeom prst="rect">
            <a:avLst/>
          </a:prstGeom>
        </p:spPr>
      </p:pic>
      <p:sp>
        <p:nvSpPr>
          <p:cNvPr id="4" name="object 7">
            <a:extLst>
              <a:ext uri="{FF2B5EF4-FFF2-40B4-BE49-F238E27FC236}">
                <a16:creationId xmlns:a16="http://schemas.microsoft.com/office/drawing/2014/main" xmlns="" id="{453BEE46-2BFC-471E-AAA3-651A8BA02236}"/>
              </a:ext>
            </a:extLst>
          </p:cNvPr>
          <p:cNvSpPr/>
          <p:nvPr/>
        </p:nvSpPr>
        <p:spPr>
          <a:xfrm>
            <a:off x="363211" y="123404"/>
            <a:ext cx="679005" cy="714039"/>
          </a:xfrm>
          <a:prstGeom prst="rect">
            <a:avLst/>
          </a:prstGeom>
          <a:blipFill>
            <a:blip r:embed="rId3" cstate="print"/>
            <a:stretch>
              <a:fillRect/>
            </a:stretch>
          </a:blipFill>
        </p:spPr>
        <p:txBody>
          <a:bodyPr wrap="square" lIns="0" tIns="0" rIns="0" bIns="0" rtlCol="0"/>
          <a:lstStyle/>
          <a:p>
            <a:endParaRPr sz="1588"/>
          </a:p>
        </p:txBody>
      </p:sp>
      <p:sp>
        <p:nvSpPr>
          <p:cNvPr id="6" name="object 14">
            <a:extLst>
              <a:ext uri="{FF2B5EF4-FFF2-40B4-BE49-F238E27FC236}">
                <a16:creationId xmlns:a16="http://schemas.microsoft.com/office/drawing/2014/main" xmlns="" id="{FEEC18D8-5923-454E-A89B-B823734522AF}"/>
              </a:ext>
            </a:extLst>
          </p:cNvPr>
          <p:cNvSpPr/>
          <p:nvPr/>
        </p:nvSpPr>
        <p:spPr>
          <a:xfrm>
            <a:off x="363211" y="1895554"/>
            <a:ext cx="707163" cy="865990"/>
          </a:xfrm>
          <a:prstGeom prst="rect">
            <a:avLst/>
          </a:prstGeom>
          <a:blipFill>
            <a:blip r:embed="rId4" cstate="print"/>
            <a:stretch>
              <a:fillRect/>
            </a:stretch>
          </a:blipFill>
        </p:spPr>
        <p:txBody>
          <a:bodyPr wrap="square" lIns="0" tIns="0" rIns="0" bIns="0" rtlCol="0"/>
          <a:lstStyle/>
          <a:p>
            <a:endParaRPr sz="1588"/>
          </a:p>
        </p:txBody>
      </p:sp>
      <p:sp>
        <p:nvSpPr>
          <p:cNvPr id="8" name="object 17">
            <a:extLst>
              <a:ext uri="{FF2B5EF4-FFF2-40B4-BE49-F238E27FC236}">
                <a16:creationId xmlns:a16="http://schemas.microsoft.com/office/drawing/2014/main" xmlns="" id="{D8DEBF76-B6AF-412E-A0E2-72F7178BF04B}"/>
              </a:ext>
            </a:extLst>
          </p:cNvPr>
          <p:cNvSpPr/>
          <p:nvPr/>
        </p:nvSpPr>
        <p:spPr>
          <a:xfrm>
            <a:off x="363211" y="2761544"/>
            <a:ext cx="715313" cy="4135155"/>
          </a:xfrm>
          <a:prstGeom prst="rect">
            <a:avLst/>
          </a:prstGeom>
          <a:blipFill>
            <a:blip r:embed="rId5" cstate="print"/>
            <a:stretch>
              <a:fillRect/>
            </a:stretch>
          </a:blipFill>
        </p:spPr>
        <p:txBody>
          <a:bodyPr wrap="square" lIns="0" tIns="0" rIns="0" bIns="0" rtlCol="0"/>
          <a:lstStyle/>
          <a:p>
            <a:endParaRPr sz="1588"/>
          </a:p>
        </p:txBody>
      </p:sp>
      <p:sp>
        <p:nvSpPr>
          <p:cNvPr id="10" name="Content Placeholder 4">
            <a:extLst>
              <a:ext uri="{FF2B5EF4-FFF2-40B4-BE49-F238E27FC236}">
                <a16:creationId xmlns:a16="http://schemas.microsoft.com/office/drawing/2014/main" xmlns="" id="{9284E937-94D8-494D-A351-5F7F88C739D4}"/>
              </a:ext>
            </a:extLst>
          </p:cNvPr>
          <p:cNvSpPr txBox="1">
            <a:spLocks/>
          </p:cNvSpPr>
          <p:nvPr/>
        </p:nvSpPr>
        <p:spPr>
          <a:xfrm>
            <a:off x="1078523" y="206753"/>
            <a:ext cx="10947221" cy="65484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600" b="1" dirty="0">
                <a:solidFill>
                  <a:srgbClr val="0070C0"/>
                </a:solidFill>
                <a:latin typeface="Comic Sans MS" panose="030F0702030302020204" pitchFamily="66" charset="0"/>
              </a:rPr>
              <a:t>CHALLENGES OF ROAD SAFETY IN NIGERIA (CONT’D)</a:t>
            </a:r>
            <a:endParaRPr lang="en-US" sz="2600" dirty="0">
              <a:latin typeface="Comic Sans MS" panose="030F0702030302020204" pitchFamily="66" charset="0"/>
            </a:endParaRPr>
          </a:p>
        </p:txBody>
      </p:sp>
      <p:graphicFrame>
        <p:nvGraphicFramePr>
          <p:cNvPr id="9" name="Diagram 8">
            <a:extLst>
              <a:ext uri="{FF2B5EF4-FFF2-40B4-BE49-F238E27FC236}">
                <a16:creationId xmlns:a16="http://schemas.microsoft.com/office/drawing/2014/main" xmlns="" id="{F600D12A-D655-4F46-B7BA-19D1C8010503}"/>
              </a:ext>
            </a:extLst>
          </p:cNvPr>
          <p:cNvGraphicFramePr/>
          <p:nvPr>
            <p:extLst/>
          </p:nvPr>
        </p:nvGraphicFramePr>
        <p:xfrm>
          <a:off x="1274617" y="722605"/>
          <a:ext cx="10321638" cy="592864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xmlns="" val="386273585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4">
            <a:extLst>
              <a:ext uri="{FF2B5EF4-FFF2-40B4-BE49-F238E27FC236}">
                <a16:creationId xmlns:a16="http://schemas.microsoft.com/office/drawing/2014/main" xmlns="" id="{9284E937-94D8-494D-A351-5F7F88C739D4}"/>
              </a:ext>
            </a:extLst>
          </p:cNvPr>
          <p:cNvSpPr txBox="1">
            <a:spLocks/>
          </p:cNvSpPr>
          <p:nvPr/>
        </p:nvSpPr>
        <p:spPr>
          <a:xfrm>
            <a:off x="1078523" y="206753"/>
            <a:ext cx="10947221" cy="32075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600" b="1" dirty="0">
                <a:solidFill>
                  <a:srgbClr val="0070C0"/>
                </a:solidFill>
                <a:latin typeface="Comic Sans MS" panose="030F0702030302020204" pitchFamily="66" charset="0"/>
              </a:rPr>
              <a:t>CHALLENGES OF ROAD SAFETY IN NIGERIA (CONT’D)</a:t>
            </a:r>
            <a:endParaRPr lang="en-US" sz="2600" dirty="0">
              <a:latin typeface="Comic Sans MS" panose="030F0702030302020204" pitchFamily="66" charset="0"/>
            </a:endParaRPr>
          </a:p>
        </p:txBody>
      </p:sp>
      <p:sp>
        <p:nvSpPr>
          <p:cNvPr id="5" name="Rectangle 4"/>
          <p:cNvSpPr/>
          <p:nvPr/>
        </p:nvSpPr>
        <p:spPr>
          <a:xfrm>
            <a:off x="497541" y="686786"/>
            <a:ext cx="11026588" cy="1612661"/>
          </a:xfrm>
          <a:prstGeom prst="rect">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GB" sz="2200" dirty="0">
                <a:latin typeface="Comic Sans MS" panose="030F0702030302020204" pitchFamily="66" charset="0"/>
              </a:rPr>
              <a:t> </a:t>
            </a:r>
            <a:r>
              <a:rPr lang="en-GB" sz="2200" dirty="0" smtClean="0">
                <a:latin typeface="Comic Sans MS" panose="030F0702030302020204" pitchFamily="66" charset="0"/>
              </a:rPr>
              <a:t>17. </a:t>
            </a:r>
            <a:r>
              <a:rPr lang="en-GB" sz="2200" b="1" dirty="0">
                <a:solidFill>
                  <a:srgbClr val="FF0000"/>
                </a:solidFill>
                <a:latin typeface="Comic Sans MS" panose="030F0702030302020204" pitchFamily="66" charset="0"/>
              </a:rPr>
              <a:t>Many Unlicensed </a:t>
            </a:r>
            <a:r>
              <a:rPr lang="en-GB" sz="2200" b="1" dirty="0" smtClean="0">
                <a:solidFill>
                  <a:srgbClr val="FF0000"/>
                </a:solidFill>
                <a:latin typeface="Comic Sans MS" panose="030F0702030302020204" pitchFamily="66" charset="0"/>
              </a:rPr>
              <a:t>Drivers:</a:t>
            </a:r>
            <a:r>
              <a:rPr lang="en-GB" sz="2200" dirty="0" smtClean="0">
                <a:latin typeface="Comic Sans MS" panose="030F0702030302020204" pitchFamily="66" charset="0"/>
              </a:rPr>
              <a:t> </a:t>
            </a:r>
            <a:r>
              <a:rPr lang="en-GB" sz="2200" dirty="0">
                <a:latin typeface="Comic Sans MS" panose="030F0702030302020204" pitchFamily="66" charset="0"/>
              </a:rPr>
              <a:t>FRSC records revealed that as at May 2021, Nigeria with a Population of over 200m people has a total number of 7, 861,086 licenced drivers in our National Drivers Licence Database.  That means we have so many unlicensed drivers plying our roads</a:t>
            </a:r>
            <a:endParaRPr lang="en-US" sz="2200" dirty="0">
              <a:latin typeface="Comic Sans MS" panose="030F0702030302020204" pitchFamily="66" charset="0"/>
            </a:endParaRPr>
          </a:p>
        </p:txBody>
      </p:sp>
      <p:sp>
        <p:nvSpPr>
          <p:cNvPr id="6" name="Rectangle 5"/>
          <p:cNvSpPr/>
          <p:nvPr/>
        </p:nvSpPr>
        <p:spPr>
          <a:xfrm>
            <a:off x="497541" y="2458723"/>
            <a:ext cx="11026588" cy="2105720"/>
          </a:xfrm>
          <a:prstGeom prst="rect">
            <a:avLst/>
          </a:prstGeom>
          <a:solidFill>
            <a:srgbClr val="00B0F0"/>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GB" sz="2400" dirty="0" smtClean="0">
                <a:latin typeface="Comic Sans MS" panose="030F0702030302020204" pitchFamily="66" charset="0"/>
              </a:rPr>
              <a:t>18. </a:t>
            </a:r>
            <a:r>
              <a:rPr lang="en-GB" sz="2400" b="1" dirty="0">
                <a:solidFill>
                  <a:srgbClr val="FF0000"/>
                </a:solidFill>
                <a:latin typeface="Comic Sans MS" panose="030F0702030302020204" pitchFamily="66" charset="0"/>
              </a:rPr>
              <a:t>Many Unregistered </a:t>
            </a:r>
            <a:r>
              <a:rPr lang="en-GB" sz="2400" b="1" dirty="0" smtClean="0">
                <a:solidFill>
                  <a:srgbClr val="FF0000"/>
                </a:solidFill>
                <a:latin typeface="Comic Sans MS" panose="030F0702030302020204" pitchFamily="66" charset="0"/>
              </a:rPr>
              <a:t>Vehicles: </a:t>
            </a:r>
            <a:r>
              <a:rPr lang="en-GB" sz="2400" dirty="0">
                <a:latin typeface="Comic Sans MS" panose="030F0702030302020204" pitchFamily="66" charset="0"/>
              </a:rPr>
              <a:t>Also, many of the vehicles on our roads are also not properly registered as we presently have only 16, 180, 247 comprising of 208,112 Federal Government Vehicles, 11, 104, 918 Private, 4, 867,217 commercial Vehicles in Nigeria. When Vehicles are not properly registered, regulations become very difficult </a:t>
            </a:r>
            <a:endParaRPr lang="en-US" sz="2400" dirty="0">
              <a:latin typeface="Comic Sans MS" panose="030F0702030302020204" pitchFamily="66" charset="0"/>
            </a:endParaRPr>
          </a:p>
        </p:txBody>
      </p:sp>
      <p:sp>
        <p:nvSpPr>
          <p:cNvPr id="7" name="Rectangle 6"/>
          <p:cNvSpPr/>
          <p:nvPr/>
        </p:nvSpPr>
        <p:spPr>
          <a:xfrm>
            <a:off x="484094" y="4723719"/>
            <a:ext cx="11026588" cy="1905681"/>
          </a:xfrm>
          <a:prstGeom prst="rect">
            <a:avLst/>
          </a:prstGeom>
          <a:solidFill>
            <a:schemeClr val="accent2">
              <a:lumMod val="5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GB" sz="2400" dirty="0" smtClean="0">
                <a:latin typeface="Comic Sans MS" panose="030F0702030302020204" pitchFamily="66" charset="0"/>
              </a:rPr>
              <a:t>19. </a:t>
            </a:r>
            <a:r>
              <a:rPr lang="en-GB" sz="2400" b="1" dirty="0">
                <a:solidFill>
                  <a:srgbClr val="FF0000"/>
                </a:solidFill>
                <a:latin typeface="Comic Sans MS" panose="030F0702030302020204" pitchFamily="66" charset="0"/>
              </a:rPr>
              <a:t>Poor Vehicle </a:t>
            </a:r>
            <a:r>
              <a:rPr lang="en-GB" sz="2400" b="1" dirty="0" smtClean="0">
                <a:solidFill>
                  <a:srgbClr val="FF0000"/>
                </a:solidFill>
                <a:latin typeface="Comic Sans MS" panose="030F0702030302020204" pitchFamily="66" charset="0"/>
              </a:rPr>
              <a:t>Insurance: </a:t>
            </a:r>
            <a:r>
              <a:rPr lang="en-GB" sz="2400" dirty="0" err="1">
                <a:latin typeface="Comic Sans MS" panose="030F0702030302020204" pitchFamily="66" charset="0"/>
              </a:rPr>
              <a:t>Fuomsuk</a:t>
            </a:r>
            <a:r>
              <a:rPr lang="en-GB" sz="2400" dirty="0">
                <a:latin typeface="Comic Sans MS" panose="030F0702030302020204" pitchFamily="66" charset="0"/>
              </a:rPr>
              <a:t> (2022) disclosed that as at 9th February 2020, the National Vehicle Identification Scheme Database contained only 5,324,981 Vehicles in Nigeria had valid Insurance Policies. This also affects the safety components on our roads.</a:t>
            </a:r>
            <a:endParaRPr lang="en-US" sz="2400" dirty="0">
              <a:latin typeface="Comic Sans MS" panose="030F0702030302020204" pitchFamily="66" charset="0"/>
            </a:endParaRPr>
          </a:p>
        </p:txBody>
      </p:sp>
    </p:spTree>
    <p:extLst>
      <p:ext uri="{BB962C8B-B14F-4D97-AF65-F5344CB8AC3E}">
        <p14:creationId xmlns:p14="http://schemas.microsoft.com/office/powerpoint/2010/main" xmlns="" val="250851672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4">
            <a:extLst>
              <a:ext uri="{FF2B5EF4-FFF2-40B4-BE49-F238E27FC236}">
                <a16:creationId xmlns:a16="http://schemas.microsoft.com/office/drawing/2014/main" xmlns="" id="{9284E937-94D8-494D-A351-5F7F88C739D4}"/>
              </a:ext>
            </a:extLst>
          </p:cNvPr>
          <p:cNvSpPr txBox="1">
            <a:spLocks/>
          </p:cNvSpPr>
          <p:nvPr/>
        </p:nvSpPr>
        <p:spPr>
          <a:xfrm>
            <a:off x="1078523" y="206753"/>
            <a:ext cx="10947221" cy="32075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600" b="1" dirty="0">
                <a:solidFill>
                  <a:srgbClr val="0070C0"/>
                </a:solidFill>
                <a:latin typeface="Comic Sans MS" panose="030F0702030302020204" pitchFamily="66" charset="0"/>
              </a:rPr>
              <a:t>CHALLENGES OF ROAD SAFETY IN NIGERIA (CONT’D)</a:t>
            </a:r>
            <a:endParaRPr lang="en-US" sz="2600" dirty="0">
              <a:latin typeface="Comic Sans MS" panose="030F0702030302020204" pitchFamily="66" charset="0"/>
            </a:endParaRPr>
          </a:p>
        </p:txBody>
      </p:sp>
      <p:sp>
        <p:nvSpPr>
          <p:cNvPr id="5" name="Rectangle 4"/>
          <p:cNvSpPr/>
          <p:nvPr/>
        </p:nvSpPr>
        <p:spPr>
          <a:xfrm>
            <a:off x="470647" y="783730"/>
            <a:ext cx="11026588" cy="2161176"/>
          </a:xfrm>
          <a:prstGeom prst="rect">
            <a:avLst/>
          </a:prstGeom>
          <a:solidFill>
            <a:schemeClr val="accent2">
              <a:lumMod val="5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GB" sz="2400" dirty="0" smtClean="0">
                <a:latin typeface="Comic Sans MS" panose="030F0702030302020204" pitchFamily="66" charset="0"/>
              </a:rPr>
              <a:t>20. </a:t>
            </a:r>
            <a:r>
              <a:rPr lang="en-GB" sz="2400" b="1" dirty="0">
                <a:solidFill>
                  <a:srgbClr val="FF0000"/>
                </a:solidFill>
                <a:latin typeface="Comic Sans MS" panose="030F0702030302020204" pitchFamily="66" charset="0"/>
              </a:rPr>
              <a:t>Inadequate and Non-Reliability of </a:t>
            </a:r>
            <a:r>
              <a:rPr lang="en-GB" sz="2400" b="1" dirty="0" smtClean="0">
                <a:solidFill>
                  <a:srgbClr val="FF0000"/>
                </a:solidFill>
                <a:latin typeface="Comic Sans MS" panose="030F0702030302020204" pitchFamily="66" charset="0"/>
              </a:rPr>
              <a:t>Data:</a:t>
            </a:r>
            <a:r>
              <a:rPr lang="en-GB" sz="2400" dirty="0" smtClean="0">
                <a:latin typeface="Comic Sans MS" panose="030F0702030302020204" pitchFamily="66" charset="0"/>
              </a:rPr>
              <a:t> </a:t>
            </a:r>
            <a:r>
              <a:rPr lang="en-GB" sz="2400" dirty="0">
                <a:latin typeface="Comic Sans MS" panose="030F0702030302020204" pitchFamily="66" charset="0"/>
              </a:rPr>
              <a:t>Several safety related activities on our roads do not have good and reliable data making planning difficult. Many agencies collect and collate data and there is hardly any comprehensive harmonisation of such data. Data Management is a major road safety challenge in the country </a:t>
            </a:r>
            <a:endParaRPr lang="en-US" sz="2400" dirty="0">
              <a:latin typeface="Comic Sans MS" panose="030F0702030302020204" pitchFamily="66" charset="0"/>
            </a:endParaRPr>
          </a:p>
        </p:txBody>
      </p:sp>
      <p:sp>
        <p:nvSpPr>
          <p:cNvPr id="6" name="Rectangle 5"/>
          <p:cNvSpPr/>
          <p:nvPr/>
        </p:nvSpPr>
        <p:spPr>
          <a:xfrm>
            <a:off x="470647" y="3201126"/>
            <a:ext cx="11026588" cy="2383885"/>
          </a:xfrm>
          <a:prstGeom prst="rect">
            <a:avLst/>
          </a:prstGeom>
          <a:solidFill>
            <a:srgbClr val="0070C0"/>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GB" sz="2400" dirty="0" smtClean="0">
                <a:latin typeface="Comic Sans MS" panose="030F0702030302020204" pitchFamily="66" charset="0"/>
              </a:rPr>
              <a:t>21. </a:t>
            </a:r>
            <a:r>
              <a:rPr lang="en-GB" sz="2400" b="1" dirty="0">
                <a:solidFill>
                  <a:srgbClr val="FF0000"/>
                </a:solidFill>
                <a:latin typeface="Comic Sans MS" panose="030F0702030302020204" pitchFamily="66" charset="0"/>
              </a:rPr>
              <a:t>Lack of </a:t>
            </a:r>
            <a:r>
              <a:rPr lang="en-GB" sz="2400" b="1" dirty="0" smtClean="0">
                <a:solidFill>
                  <a:srgbClr val="FF0000"/>
                </a:solidFill>
                <a:latin typeface="Comic Sans MS" panose="030F0702030302020204" pitchFamily="66" charset="0"/>
              </a:rPr>
              <a:t>Synergy: </a:t>
            </a:r>
            <a:r>
              <a:rPr lang="en-GB" sz="2400" dirty="0">
                <a:latin typeface="Comic Sans MS" panose="030F0702030302020204" pitchFamily="66" charset="0"/>
              </a:rPr>
              <a:t>Many agencies and stakeholders are involved in road safety in the country and many not getting FRSC as the lead agency involved or rather competing instead of collaborating among themselves resulting in duplication of efforts or creating avoidable </a:t>
            </a:r>
            <a:r>
              <a:rPr lang="en-GB" sz="2400" dirty="0" smtClean="0">
                <a:latin typeface="Comic Sans MS" panose="030F0702030302020204" pitchFamily="66" charset="0"/>
              </a:rPr>
              <a:t>gaps. The FRSC and the Federal Ministries of Works and Transport are collaborating effectively</a:t>
            </a:r>
            <a:endParaRPr lang="en-US" sz="2400" dirty="0">
              <a:latin typeface="Comic Sans MS" panose="030F0702030302020204" pitchFamily="66" charset="0"/>
            </a:endParaRPr>
          </a:p>
        </p:txBody>
      </p:sp>
    </p:spTree>
    <p:extLst>
      <p:ext uri="{BB962C8B-B14F-4D97-AF65-F5344CB8AC3E}">
        <p14:creationId xmlns:p14="http://schemas.microsoft.com/office/powerpoint/2010/main" xmlns="" val="217555695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72353" y="1411941"/>
            <a:ext cx="10623177" cy="2245659"/>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GB" sz="2200" dirty="0" smtClean="0">
                <a:latin typeface="Comic Sans MS" panose="030F0702030302020204" pitchFamily="66" charset="0"/>
              </a:rPr>
              <a:t>22. </a:t>
            </a:r>
            <a:r>
              <a:rPr lang="en-GB" sz="2200" b="1" dirty="0">
                <a:solidFill>
                  <a:srgbClr val="FF0000"/>
                </a:solidFill>
                <a:latin typeface="Comic Sans MS" panose="030F0702030302020204" pitchFamily="66" charset="0"/>
              </a:rPr>
              <a:t>Dominance of commercial motorcycles in the mobility </a:t>
            </a:r>
            <a:r>
              <a:rPr lang="en-GB" sz="2200" b="1" dirty="0" smtClean="0">
                <a:solidFill>
                  <a:srgbClr val="FF0000"/>
                </a:solidFill>
                <a:latin typeface="Comic Sans MS" panose="030F0702030302020204" pitchFamily="66" charset="0"/>
              </a:rPr>
              <a:t>system:</a:t>
            </a:r>
            <a:r>
              <a:rPr lang="en-GB" sz="2200" dirty="0" smtClean="0">
                <a:latin typeface="Comic Sans MS" panose="030F0702030302020204" pitchFamily="66" charset="0"/>
              </a:rPr>
              <a:t> </a:t>
            </a:r>
            <a:r>
              <a:rPr lang="en-GB" sz="2200" dirty="0">
                <a:latin typeface="Comic Sans MS" panose="030F0702030302020204" pitchFamily="66" charset="0"/>
              </a:rPr>
              <a:t>There are so many non-structured and unregulated commercial motorcycles with little or no Safety consideration in our urban mobility. Cycles are mostly not registered and riders not licenced. </a:t>
            </a:r>
            <a:r>
              <a:rPr lang="en-GB" sz="2200" dirty="0" err="1">
                <a:latin typeface="Comic Sans MS" panose="030F0702030302020204" pitchFamily="66" charset="0"/>
              </a:rPr>
              <a:t>Paratransit’s</a:t>
            </a:r>
            <a:r>
              <a:rPr lang="en-GB" sz="2200" dirty="0">
                <a:latin typeface="Comic Sans MS" panose="030F0702030302020204" pitchFamily="66" charset="0"/>
              </a:rPr>
              <a:t> have contributed greatly to RTCs in Nigeria</a:t>
            </a:r>
            <a:endParaRPr lang="en-US" sz="2200" dirty="0">
              <a:latin typeface="Comic Sans MS" panose="030F0702030302020204" pitchFamily="66" charset="0"/>
            </a:endParaRPr>
          </a:p>
          <a:p>
            <a:pPr algn="just"/>
            <a:endParaRPr lang="en-US" sz="2200" dirty="0">
              <a:latin typeface="Comic Sans MS" panose="030F0702030302020204" pitchFamily="66" charset="0"/>
            </a:endParaRPr>
          </a:p>
        </p:txBody>
      </p:sp>
      <p:sp>
        <p:nvSpPr>
          <p:cNvPr id="5" name="Content Placeholder 4">
            <a:extLst>
              <a:ext uri="{FF2B5EF4-FFF2-40B4-BE49-F238E27FC236}">
                <a16:creationId xmlns:a16="http://schemas.microsoft.com/office/drawing/2014/main" xmlns="" id="{9284E937-94D8-494D-A351-5F7F88C739D4}"/>
              </a:ext>
            </a:extLst>
          </p:cNvPr>
          <p:cNvSpPr txBox="1">
            <a:spLocks/>
          </p:cNvSpPr>
          <p:nvPr/>
        </p:nvSpPr>
        <p:spPr>
          <a:xfrm>
            <a:off x="348309" y="583271"/>
            <a:ext cx="10947221" cy="47904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600" b="1" dirty="0">
                <a:solidFill>
                  <a:srgbClr val="0070C0"/>
                </a:solidFill>
                <a:latin typeface="Comic Sans MS" panose="030F0702030302020204" pitchFamily="66" charset="0"/>
              </a:rPr>
              <a:t>CHALLENGES OF ROAD SAFETY IN NIGERIA (CONT’D)</a:t>
            </a:r>
            <a:endParaRPr lang="en-US" sz="2600" dirty="0">
              <a:latin typeface="Comic Sans MS" panose="030F0702030302020204" pitchFamily="66" charset="0"/>
            </a:endParaRPr>
          </a:p>
        </p:txBody>
      </p:sp>
    </p:spTree>
    <p:extLst>
      <p:ext uri="{BB962C8B-B14F-4D97-AF65-F5344CB8AC3E}">
        <p14:creationId xmlns:p14="http://schemas.microsoft.com/office/powerpoint/2010/main" xmlns="" val="243202302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49357" y="1000774"/>
            <a:ext cx="729168" cy="714039"/>
          </a:xfrm>
          <a:prstGeom prst="rect">
            <a:avLst/>
          </a:prstGeom>
        </p:spPr>
      </p:pic>
      <p:sp>
        <p:nvSpPr>
          <p:cNvPr id="4" name="object 7">
            <a:extLst>
              <a:ext uri="{FF2B5EF4-FFF2-40B4-BE49-F238E27FC236}">
                <a16:creationId xmlns:a16="http://schemas.microsoft.com/office/drawing/2014/main" xmlns="" id="{453BEE46-2BFC-471E-AAA3-651A8BA02236}"/>
              </a:ext>
            </a:extLst>
          </p:cNvPr>
          <p:cNvSpPr/>
          <p:nvPr/>
        </p:nvSpPr>
        <p:spPr>
          <a:xfrm>
            <a:off x="363211" y="123404"/>
            <a:ext cx="679005" cy="714039"/>
          </a:xfrm>
          <a:prstGeom prst="rect">
            <a:avLst/>
          </a:prstGeom>
          <a:blipFill>
            <a:blip r:embed="rId3" cstate="print"/>
            <a:stretch>
              <a:fillRect/>
            </a:stretch>
          </a:blipFill>
        </p:spPr>
        <p:txBody>
          <a:bodyPr wrap="square" lIns="0" tIns="0" rIns="0" bIns="0" rtlCol="0"/>
          <a:lstStyle/>
          <a:p>
            <a:endParaRPr sz="1588"/>
          </a:p>
        </p:txBody>
      </p:sp>
      <p:sp>
        <p:nvSpPr>
          <p:cNvPr id="6" name="object 14">
            <a:extLst>
              <a:ext uri="{FF2B5EF4-FFF2-40B4-BE49-F238E27FC236}">
                <a16:creationId xmlns:a16="http://schemas.microsoft.com/office/drawing/2014/main" xmlns="" id="{FEEC18D8-5923-454E-A89B-B823734522AF}"/>
              </a:ext>
            </a:extLst>
          </p:cNvPr>
          <p:cNvSpPr/>
          <p:nvPr/>
        </p:nvSpPr>
        <p:spPr>
          <a:xfrm>
            <a:off x="363211" y="1895554"/>
            <a:ext cx="707163" cy="865990"/>
          </a:xfrm>
          <a:prstGeom prst="rect">
            <a:avLst/>
          </a:prstGeom>
          <a:blipFill>
            <a:blip r:embed="rId4" cstate="print"/>
            <a:stretch>
              <a:fillRect/>
            </a:stretch>
          </a:blipFill>
        </p:spPr>
        <p:txBody>
          <a:bodyPr wrap="square" lIns="0" tIns="0" rIns="0" bIns="0" rtlCol="0"/>
          <a:lstStyle/>
          <a:p>
            <a:endParaRPr sz="1588"/>
          </a:p>
        </p:txBody>
      </p:sp>
      <p:sp>
        <p:nvSpPr>
          <p:cNvPr id="8" name="object 17">
            <a:extLst>
              <a:ext uri="{FF2B5EF4-FFF2-40B4-BE49-F238E27FC236}">
                <a16:creationId xmlns:a16="http://schemas.microsoft.com/office/drawing/2014/main" xmlns="" id="{D8DEBF76-B6AF-412E-A0E2-72F7178BF04B}"/>
              </a:ext>
            </a:extLst>
          </p:cNvPr>
          <p:cNvSpPr/>
          <p:nvPr/>
        </p:nvSpPr>
        <p:spPr>
          <a:xfrm>
            <a:off x="363211" y="2761544"/>
            <a:ext cx="715313" cy="4135155"/>
          </a:xfrm>
          <a:prstGeom prst="rect">
            <a:avLst/>
          </a:prstGeom>
          <a:blipFill>
            <a:blip r:embed="rId5" cstate="print"/>
            <a:stretch>
              <a:fillRect/>
            </a:stretch>
          </a:blipFill>
        </p:spPr>
        <p:txBody>
          <a:bodyPr wrap="square" lIns="0" tIns="0" rIns="0" bIns="0" rtlCol="0"/>
          <a:lstStyle/>
          <a:p>
            <a:endParaRPr sz="1588"/>
          </a:p>
        </p:txBody>
      </p:sp>
      <p:sp>
        <p:nvSpPr>
          <p:cNvPr id="10" name="Content Placeholder 4">
            <a:extLst>
              <a:ext uri="{FF2B5EF4-FFF2-40B4-BE49-F238E27FC236}">
                <a16:creationId xmlns:a16="http://schemas.microsoft.com/office/drawing/2014/main" xmlns="" id="{9284E937-94D8-494D-A351-5F7F88C739D4}"/>
              </a:ext>
            </a:extLst>
          </p:cNvPr>
          <p:cNvSpPr txBox="1">
            <a:spLocks/>
          </p:cNvSpPr>
          <p:nvPr/>
        </p:nvSpPr>
        <p:spPr>
          <a:xfrm>
            <a:off x="1078523" y="188635"/>
            <a:ext cx="10947221" cy="56035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500" b="1" dirty="0">
                <a:solidFill>
                  <a:srgbClr val="0070C0"/>
                </a:solidFill>
                <a:latin typeface="Comic Sans MS" panose="030F0702030302020204" pitchFamily="66" charset="0"/>
              </a:rPr>
              <a:t>POSSIBILITIES</a:t>
            </a:r>
            <a:endParaRPr lang="en-US" sz="2500" dirty="0">
              <a:latin typeface="Comic Sans MS" panose="030F0702030302020204" pitchFamily="66" charset="0"/>
            </a:endParaRPr>
          </a:p>
        </p:txBody>
      </p:sp>
      <p:sp>
        <p:nvSpPr>
          <p:cNvPr id="15" name="Content Placeholder 2">
            <a:extLst>
              <a:ext uri="{FF2B5EF4-FFF2-40B4-BE49-F238E27FC236}">
                <a16:creationId xmlns:a16="http://schemas.microsoft.com/office/drawing/2014/main" xmlns="" id="{95FBEB90-2379-4F41-AA14-DE6491345025}"/>
              </a:ext>
            </a:extLst>
          </p:cNvPr>
          <p:cNvSpPr>
            <a:spLocks noGrp="1"/>
          </p:cNvSpPr>
          <p:nvPr>
            <p:ph idx="1"/>
          </p:nvPr>
        </p:nvSpPr>
        <p:spPr>
          <a:xfrm>
            <a:off x="1114832" y="1775289"/>
            <a:ext cx="6552060" cy="4201343"/>
          </a:xfrm>
        </p:spPr>
        <p:txBody>
          <a:bodyPr>
            <a:noAutofit/>
          </a:bodyPr>
          <a:lstStyle/>
          <a:p>
            <a:pPr marL="514350" indent="-514350" algn="just">
              <a:lnSpc>
                <a:spcPct val="150000"/>
              </a:lnSpc>
              <a:buFont typeface="+mj-lt"/>
              <a:buAutoNum type="arabicPeriod"/>
            </a:pPr>
            <a:r>
              <a:rPr lang="en-US" sz="2400" dirty="0">
                <a:latin typeface="Comic Sans MS" panose="030F0702030302020204" pitchFamily="66" charset="0"/>
              </a:rPr>
              <a:t> </a:t>
            </a:r>
            <a:r>
              <a:rPr lang="en-US" sz="2200" dirty="0">
                <a:latin typeface="Comic Sans MS" panose="030F0702030302020204" pitchFamily="66" charset="0"/>
              </a:rPr>
              <a:t>NRSS (Nigeria Road Safety Strategy) has been developed and is being implemented, </a:t>
            </a:r>
          </a:p>
          <a:p>
            <a:pPr marL="514350" indent="-514350" algn="just">
              <a:lnSpc>
                <a:spcPct val="150000"/>
              </a:lnSpc>
              <a:buFont typeface="+mj-lt"/>
              <a:buAutoNum type="arabicPeriod"/>
            </a:pPr>
            <a:r>
              <a:rPr lang="en-US" sz="2200" dirty="0">
                <a:latin typeface="Comic Sans MS" panose="030F0702030302020204" pitchFamily="66" charset="0"/>
              </a:rPr>
              <a:t>The Driving School Standardization </a:t>
            </a:r>
            <a:r>
              <a:rPr lang="en-US" sz="2200" dirty="0" err="1">
                <a:latin typeface="Comic Sans MS" panose="030F0702030302020204" pitchFamily="66" charset="0"/>
              </a:rPr>
              <a:t>programme</a:t>
            </a:r>
            <a:r>
              <a:rPr lang="en-US" sz="2200" dirty="0">
                <a:latin typeface="Comic Sans MS" panose="030F0702030302020204" pitchFamily="66" charset="0"/>
              </a:rPr>
              <a:t>, </a:t>
            </a:r>
          </a:p>
          <a:p>
            <a:pPr marL="514350" indent="-514350" algn="just">
              <a:lnSpc>
                <a:spcPct val="150000"/>
              </a:lnSpc>
              <a:buFont typeface="+mj-lt"/>
              <a:buAutoNum type="arabicPeriod"/>
            </a:pPr>
            <a:r>
              <a:rPr lang="en-US" sz="2200" dirty="0">
                <a:latin typeface="Comic Sans MS" panose="030F0702030302020204" pitchFamily="66" charset="0"/>
              </a:rPr>
              <a:t>Infusion and implementation of Road Safety education in Primary and Secondary School Curriculum, </a:t>
            </a:r>
          </a:p>
          <a:p>
            <a:pPr marL="514350" indent="-514350" algn="just">
              <a:lnSpc>
                <a:spcPct val="150000"/>
              </a:lnSpc>
              <a:buFont typeface="+mj-lt"/>
              <a:buAutoNum type="arabicPeriod"/>
            </a:pPr>
            <a:r>
              <a:rPr lang="en-US" sz="2200" dirty="0">
                <a:latin typeface="Comic Sans MS" panose="030F0702030302020204" pitchFamily="66" charset="0"/>
              </a:rPr>
              <a:t>Effective fleet management systems, and stakeholder involvement.</a:t>
            </a:r>
            <a:endParaRPr lang="en-GB" sz="2200" dirty="0">
              <a:latin typeface="Comic Sans MS" panose="030F0702030302020204" pitchFamily="66" charset="0"/>
            </a:endParaRPr>
          </a:p>
        </p:txBody>
      </p:sp>
      <p:pic>
        <p:nvPicPr>
          <p:cNvPr id="12" name="Picture 11">
            <a:extLst>
              <a:ext uri="{FF2B5EF4-FFF2-40B4-BE49-F238E27FC236}">
                <a16:creationId xmlns:a16="http://schemas.microsoft.com/office/drawing/2014/main" xmlns="" id="{D628872C-151C-4022-B828-457A9F4D9E23}"/>
              </a:ext>
            </a:extLst>
          </p:cNvPr>
          <p:cNvPicPr/>
          <p:nvPr/>
        </p:nvPicPr>
        <p:blipFill>
          <a:blip r:embed="rId6">
            <a:extLst>
              <a:ext uri="{28A0092B-C50C-407E-A947-70E740481C1C}">
                <a14:useLocalDpi xmlns:a14="http://schemas.microsoft.com/office/drawing/2010/main" xmlns="" val="0"/>
              </a:ext>
            </a:extLst>
          </a:blip>
          <a:srcRect/>
          <a:stretch>
            <a:fillRect/>
          </a:stretch>
        </p:blipFill>
        <p:spPr bwMode="auto">
          <a:xfrm>
            <a:off x="7666890" y="2992200"/>
            <a:ext cx="1393985" cy="1139094"/>
          </a:xfrm>
          <a:prstGeom prst="rect">
            <a:avLst/>
          </a:prstGeom>
          <a:noFill/>
          <a:ln>
            <a:noFill/>
          </a:ln>
        </p:spPr>
      </p:pic>
      <p:sp>
        <p:nvSpPr>
          <p:cNvPr id="5" name="TextBox 4">
            <a:extLst>
              <a:ext uri="{FF2B5EF4-FFF2-40B4-BE49-F238E27FC236}">
                <a16:creationId xmlns:a16="http://schemas.microsoft.com/office/drawing/2014/main" xmlns="" id="{F7E5C2CA-4D2E-4B08-9B7A-EA9A39DBAD63}"/>
              </a:ext>
            </a:extLst>
          </p:cNvPr>
          <p:cNvSpPr txBox="1"/>
          <p:nvPr/>
        </p:nvSpPr>
        <p:spPr>
          <a:xfrm>
            <a:off x="1114830" y="665857"/>
            <a:ext cx="10910913" cy="1200329"/>
          </a:xfrm>
          <a:prstGeom prst="rect">
            <a:avLst/>
          </a:prstGeom>
          <a:noFill/>
        </p:spPr>
        <p:txBody>
          <a:bodyPr wrap="square" rtlCol="0">
            <a:spAutoFit/>
          </a:bodyPr>
          <a:lstStyle/>
          <a:p>
            <a:pPr algn="just">
              <a:lnSpc>
                <a:spcPct val="150000"/>
              </a:lnSpc>
            </a:pPr>
            <a:r>
              <a:rPr lang="en-US" sz="2400" dirty="0">
                <a:latin typeface="Comic Sans MS" panose="030F0702030302020204" pitchFamily="66" charset="0"/>
              </a:rPr>
              <a:t>Despite the numerous challenges to road safety in Nigeria which </a:t>
            </a:r>
            <a:r>
              <a:rPr lang="en-US" sz="2400" dirty="0" smtClean="0">
                <a:latin typeface="Comic Sans MS" panose="030F0702030302020204" pitchFamily="66" charset="0"/>
              </a:rPr>
              <a:t>include </a:t>
            </a:r>
            <a:r>
              <a:rPr lang="en-US" sz="2400" dirty="0">
                <a:latin typeface="Comic Sans MS" panose="030F0702030302020204" pitchFamily="66" charset="0"/>
              </a:rPr>
              <a:t>the few mentioned earlier, there are new prospects to road safety such as;</a:t>
            </a:r>
          </a:p>
        </p:txBody>
      </p:sp>
      <p:pic>
        <p:nvPicPr>
          <p:cNvPr id="13" name="Picture 12" descr="84,313 Road Safety Photos and Premium High Res Pictures - Getty Images">
            <a:extLst>
              <a:ext uri="{FF2B5EF4-FFF2-40B4-BE49-F238E27FC236}">
                <a16:creationId xmlns:a16="http://schemas.microsoft.com/office/drawing/2014/main" xmlns="" id="{BA400412-C0BA-470B-9DF9-831408DF97D0}"/>
              </a:ext>
            </a:extLst>
          </p:cNvPr>
          <p:cNvPicPr/>
          <p:nvPr/>
        </p:nvPicPr>
        <p:blipFill>
          <a:blip r:embed="rId7">
            <a:extLst>
              <a:ext uri="{28A0092B-C50C-407E-A947-70E740481C1C}">
                <a14:useLocalDpi xmlns:a14="http://schemas.microsoft.com/office/drawing/2010/main" xmlns="" val="0"/>
              </a:ext>
            </a:extLst>
          </a:blip>
          <a:srcRect/>
          <a:stretch>
            <a:fillRect/>
          </a:stretch>
        </p:blipFill>
        <p:spPr bwMode="auto">
          <a:xfrm>
            <a:off x="9910466" y="5542609"/>
            <a:ext cx="2155983" cy="1299288"/>
          </a:xfrm>
          <a:prstGeom prst="rect">
            <a:avLst/>
          </a:prstGeom>
          <a:noFill/>
          <a:ln>
            <a:noFill/>
          </a:ln>
        </p:spPr>
      </p:pic>
      <p:pic>
        <p:nvPicPr>
          <p:cNvPr id="14" name="Picture 13" descr="FRSC warns against putting kids in vehicles' front seats - Newsdiaryonline">
            <a:extLst>
              <a:ext uri="{FF2B5EF4-FFF2-40B4-BE49-F238E27FC236}">
                <a16:creationId xmlns:a16="http://schemas.microsoft.com/office/drawing/2014/main" xmlns="" id="{B9A372DD-B570-4FE3-A1A4-9212C10CE52C}"/>
              </a:ext>
            </a:extLst>
          </p:cNvPr>
          <p:cNvPicPr/>
          <p:nvPr/>
        </p:nvPicPr>
        <p:blipFill>
          <a:blip r:embed="rId8">
            <a:extLst>
              <a:ext uri="{28A0092B-C50C-407E-A947-70E740481C1C}">
                <a14:useLocalDpi xmlns:a14="http://schemas.microsoft.com/office/drawing/2010/main" xmlns="" val="0"/>
              </a:ext>
            </a:extLst>
          </a:blip>
          <a:srcRect/>
          <a:stretch>
            <a:fillRect/>
          </a:stretch>
        </p:blipFill>
        <p:spPr bwMode="auto">
          <a:xfrm>
            <a:off x="7666891" y="4152076"/>
            <a:ext cx="1235075" cy="1299288"/>
          </a:xfrm>
          <a:prstGeom prst="rect">
            <a:avLst/>
          </a:prstGeom>
          <a:noFill/>
          <a:ln>
            <a:noFill/>
          </a:ln>
        </p:spPr>
      </p:pic>
      <p:pic>
        <p:nvPicPr>
          <p:cNvPr id="16" name="Picture 15" descr="Corps Public Education... - Federal Road Safety Corps Nigeria | Facebook">
            <a:extLst>
              <a:ext uri="{FF2B5EF4-FFF2-40B4-BE49-F238E27FC236}">
                <a16:creationId xmlns:a16="http://schemas.microsoft.com/office/drawing/2014/main" xmlns="" id="{B76D08C0-3F98-44E2-8FB4-26A7DAA6AAAF}"/>
              </a:ext>
            </a:extLst>
          </p:cNvPr>
          <p:cNvPicPr/>
          <p:nvPr/>
        </p:nvPicPr>
        <p:blipFill>
          <a:blip r:embed="rId9">
            <a:extLst>
              <a:ext uri="{28A0092B-C50C-407E-A947-70E740481C1C}">
                <a14:useLocalDpi xmlns:a14="http://schemas.microsoft.com/office/drawing/2010/main" xmlns="" val="0"/>
              </a:ext>
            </a:extLst>
          </a:blip>
          <a:srcRect/>
          <a:stretch>
            <a:fillRect/>
          </a:stretch>
        </p:blipFill>
        <p:spPr bwMode="auto">
          <a:xfrm>
            <a:off x="8991601" y="4152076"/>
            <a:ext cx="1454726" cy="1299288"/>
          </a:xfrm>
          <a:prstGeom prst="rect">
            <a:avLst/>
          </a:prstGeom>
          <a:noFill/>
          <a:ln>
            <a:noFill/>
          </a:ln>
        </p:spPr>
      </p:pic>
      <p:pic>
        <p:nvPicPr>
          <p:cNvPr id="17" name="Picture 16" descr="84,313 Road Safety Photos and Premium High Res Pictures - Getty Images">
            <a:extLst>
              <a:ext uri="{FF2B5EF4-FFF2-40B4-BE49-F238E27FC236}">
                <a16:creationId xmlns:a16="http://schemas.microsoft.com/office/drawing/2014/main" xmlns="" id="{1B7F4257-D69D-4A8B-8F53-619DD3D1C95F}"/>
              </a:ext>
            </a:extLst>
          </p:cNvPr>
          <p:cNvPicPr/>
          <p:nvPr/>
        </p:nvPicPr>
        <p:blipFill>
          <a:blip r:embed="rId10">
            <a:extLst>
              <a:ext uri="{28A0092B-C50C-407E-A947-70E740481C1C}">
                <a14:useLocalDpi xmlns:a14="http://schemas.microsoft.com/office/drawing/2010/main" xmlns="" val="0"/>
              </a:ext>
            </a:extLst>
          </a:blip>
          <a:srcRect/>
          <a:stretch>
            <a:fillRect/>
          </a:stretch>
        </p:blipFill>
        <p:spPr bwMode="auto">
          <a:xfrm>
            <a:off x="10571018" y="4152076"/>
            <a:ext cx="1454726" cy="1299288"/>
          </a:xfrm>
          <a:prstGeom prst="rect">
            <a:avLst/>
          </a:prstGeom>
          <a:noFill/>
          <a:ln>
            <a:noFill/>
          </a:ln>
        </p:spPr>
      </p:pic>
      <p:pic>
        <p:nvPicPr>
          <p:cNvPr id="18" name="Picture 17">
            <a:extLst>
              <a:ext uri="{FF2B5EF4-FFF2-40B4-BE49-F238E27FC236}">
                <a16:creationId xmlns:a16="http://schemas.microsoft.com/office/drawing/2014/main" xmlns="" id="{7F2363C1-73DB-468C-A135-6E0B7262D3D7}"/>
              </a:ext>
            </a:extLst>
          </p:cNvPr>
          <p:cNvPicPr/>
          <p:nvPr/>
        </p:nvPicPr>
        <p:blipFill>
          <a:blip r:embed="rId11">
            <a:extLst>
              <a:ext uri="{28A0092B-C50C-407E-A947-70E740481C1C}">
                <a14:useLocalDpi xmlns:a14="http://schemas.microsoft.com/office/drawing/2010/main" xmlns="" val="0"/>
              </a:ext>
            </a:extLst>
          </a:blip>
          <a:srcRect/>
          <a:stretch>
            <a:fillRect/>
          </a:stretch>
        </p:blipFill>
        <p:spPr bwMode="auto">
          <a:xfrm>
            <a:off x="7666890" y="1825732"/>
            <a:ext cx="2155983" cy="983977"/>
          </a:xfrm>
          <a:prstGeom prst="rect">
            <a:avLst/>
          </a:prstGeom>
          <a:noFill/>
          <a:ln>
            <a:noFill/>
          </a:ln>
        </p:spPr>
      </p:pic>
      <p:pic>
        <p:nvPicPr>
          <p:cNvPr id="19" name="Picture 18">
            <a:extLst>
              <a:ext uri="{FF2B5EF4-FFF2-40B4-BE49-F238E27FC236}">
                <a16:creationId xmlns:a16="http://schemas.microsoft.com/office/drawing/2014/main" xmlns="" id="{F5C42AA1-B064-4A93-99DB-6DC68EC40630}"/>
              </a:ext>
            </a:extLst>
          </p:cNvPr>
          <p:cNvPicPr/>
          <p:nvPr/>
        </p:nvPicPr>
        <p:blipFill>
          <a:blip r:embed="rId12">
            <a:extLst>
              <a:ext uri="{28A0092B-C50C-407E-A947-70E740481C1C}">
                <a14:useLocalDpi xmlns:a14="http://schemas.microsoft.com/office/drawing/2010/main" xmlns="" val="0"/>
              </a:ext>
            </a:extLst>
          </a:blip>
          <a:srcRect/>
          <a:stretch>
            <a:fillRect/>
          </a:stretch>
        </p:blipFill>
        <p:spPr bwMode="auto">
          <a:xfrm>
            <a:off x="9157854" y="2900955"/>
            <a:ext cx="1323303" cy="1185268"/>
          </a:xfrm>
          <a:prstGeom prst="rect">
            <a:avLst/>
          </a:prstGeom>
          <a:noFill/>
          <a:ln>
            <a:noFill/>
          </a:ln>
        </p:spPr>
      </p:pic>
      <p:pic>
        <p:nvPicPr>
          <p:cNvPr id="20" name="Picture 19">
            <a:extLst>
              <a:ext uri="{FF2B5EF4-FFF2-40B4-BE49-F238E27FC236}">
                <a16:creationId xmlns:a16="http://schemas.microsoft.com/office/drawing/2014/main" xmlns="" id="{9FC1E576-CBF6-4F6D-85CC-3FF28B20BFC1}"/>
              </a:ext>
            </a:extLst>
          </p:cNvPr>
          <p:cNvPicPr/>
          <p:nvPr/>
        </p:nvPicPr>
        <p:blipFill>
          <a:blip r:embed="rId13">
            <a:extLst>
              <a:ext uri="{28A0092B-C50C-407E-A947-70E740481C1C}">
                <a14:useLocalDpi xmlns:a14="http://schemas.microsoft.com/office/drawing/2010/main" xmlns="" val="0"/>
              </a:ext>
            </a:extLst>
          </a:blip>
          <a:srcRect/>
          <a:stretch>
            <a:fillRect/>
          </a:stretch>
        </p:blipFill>
        <p:spPr bwMode="auto">
          <a:xfrm>
            <a:off x="10545647" y="2992199"/>
            <a:ext cx="1454726" cy="1126433"/>
          </a:xfrm>
          <a:prstGeom prst="rect">
            <a:avLst/>
          </a:prstGeom>
          <a:noFill/>
          <a:ln>
            <a:noFill/>
          </a:ln>
        </p:spPr>
      </p:pic>
      <p:pic>
        <p:nvPicPr>
          <p:cNvPr id="21" name="Picture 20">
            <a:extLst>
              <a:ext uri="{FF2B5EF4-FFF2-40B4-BE49-F238E27FC236}">
                <a16:creationId xmlns:a16="http://schemas.microsoft.com/office/drawing/2014/main" xmlns="" id="{F2CD2B23-F4F3-4EF4-BBCE-E7DBE2D4FC14}"/>
              </a:ext>
            </a:extLst>
          </p:cNvPr>
          <p:cNvPicPr/>
          <p:nvPr/>
        </p:nvPicPr>
        <p:blipFill>
          <a:blip r:embed="rId14">
            <a:extLst>
              <a:ext uri="{28A0092B-C50C-407E-A947-70E740481C1C}">
                <a14:useLocalDpi xmlns:a14="http://schemas.microsoft.com/office/drawing/2010/main" xmlns="" val="0"/>
              </a:ext>
            </a:extLst>
          </a:blip>
          <a:srcRect/>
          <a:stretch>
            <a:fillRect/>
          </a:stretch>
        </p:blipFill>
        <p:spPr bwMode="auto">
          <a:xfrm>
            <a:off x="10016835" y="1858891"/>
            <a:ext cx="1983537" cy="976211"/>
          </a:xfrm>
          <a:prstGeom prst="rect">
            <a:avLst/>
          </a:prstGeom>
          <a:noFill/>
          <a:ln>
            <a:noFill/>
          </a:ln>
        </p:spPr>
      </p:pic>
      <p:pic>
        <p:nvPicPr>
          <p:cNvPr id="22" name="Picture 21" descr="Road Safety | TotalEnergies Foundation">
            <a:extLst>
              <a:ext uri="{FF2B5EF4-FFF2-40B4-BE49-F238E27FC236}">
                <a16:creationId xmlns:a16="http://schemas.microsoft.com/office/drawing/2014/main" xmlns="" id="{5C65A7E0-3B1F-47A2-8605-9B777A08EFB1}"/>
              </a:ext>
            </a:extLst>
          </p:cNvPr>
          <p:cNvPicPr/>
          <p:nvPr/>
        </p:nvPicPr>
        <p:blipFill>
          <a:blip r:embed="rId15">
            <a:extLst>
              <a:ext uri="{28A0092B-C50C-407E-A947-70E740481C1C}">
                <a14:useLocalDpi xmlns:a14="http://schemas.microsoft.com/office/drawing/2010/main" xmlns="" val="0"/>
              </a:ext>
            </a:extLst>
          </a:blip>
          <a:srcRect/>
          <a:stretch>
            <a:fillRect/>
          </a:stretch>
        </p:blipFill>
        <p:spPr bwMode="auto">
          <a:xfrm>
            <a:off x="7666890" y="5504180"/>
            <a:ext cx="2155983" cy="1353820"/>
          </a:xfrm>
          <a:prstGeom prst="rect">
            <a:avLst/>
          </a:prstGeom>
          <a:noFill/>
          <a:ln>
            <a:noFill/>
          </a:ln>
        </p:spPr>
      </p:pic>
    </p:spTree>
    <p:extLst>
      <p:ext uri="{BB962C8B-B14F-4D97-AF65-F5344CB8AC3E}">
        <p14:creationId xmlns:p14="http://schemas.microsoft.com/office/powerpoint/2010/main" xmlns="" val="242865009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49357" y="1000774"/>
            <a:ext cx="729168" cy="714039"/>
          </a:xfrm>
          <a:prstGeom prst="rect">
            <a:avLst/>
          </a:prstGeom>
        </p:spPr>
      </p:pic>
      <p:sp>
        <p:nvSpPr>
          <p:cNvPr id="4" name="object 7">
            <a:extLst>
              <a:ext uri="{FF2B5EF4-FFF2-40B4-BE49-F238E27FC236}">
                <a16:creationId xmlns:a16="http://schemas.microsoft.com/office/drawing/2014/main" xmlns="" id="{453BEE46-2BFC-471E-AAA3-651A8BA02236}"/>
              </a:ext>
            </a:extLst>
          </p:cNvPr>
          <p:cNvSpPr/>
          <p:nvPr/>
        </p:nvSpPr>
        <p:spPr>
          <a:xfrm>
            <a:off x="363211" y="123404"/>
            <a:ext cx="679005" cy="714039"/>
          </a:xfrm>
          <a:prstGeom prst="rect">
            <a:avLst/>
          </a:prstGeom>
          <a:blipFill>
            <a:blip r:embed="rId3" cstate="print"/>
            <a:stretch>
              <a:fillRect/>
            </a:stretch>
          </a:blipFill>
        </p:spPr>
        <p:txBody>
          <a:bodyPr wrap="square" lIns="0" tIns="0" rIns="0" bIns="0" rtlCol="0"/>
          <a:lstStyle/>
          <a:p>
            <a:endParaRPr sz="1588"/>
          </a:p>
        </p:txBody>
      </p:sp>
      <p:sp>
        <p:nvSpPr>
          <p:cNvPr id="6" name="object 14">
            <a:extLst>
              <a:ext uri="{FF2B5EF4-FFF2-40B4-BE49-F238E27FC236}">
                <a16:creationId xmlns:a16="http://schemas.microsoft.com/office/drawing/2014/main" xmlns="" id="{FEEC18D8-5923-454E-A89B-B823734522AF}"/>
              </a:ext>
            </a:extLst>
          </p:cNvPr>
          <p:cNvSpPr/>
          <p:nvPr/>
        </p:nvSpPr>
        <p:spPr>
          <a:xfrm>
            <a:off x="363211" y="1895554"/>
            <a:ext cx="707163" cy="865990"/>
          </a:xfrm>
          <a:prstGeom prst="rect">
            <a:avLst/>
          </a:prstGeom>
          <a:blipFill>
            <a:blip r:embed="rId4" cstate="print"/>
            <a:stretch>
              <a:fillRect/>
            </a:stretch>
          </a:blipFill>
        </p:spPr>
        <p:txBody>
          <a:bodyPr wrap="square" lIns="0" tIns="0" rIns="0" bIns="0" rtlCol="0"/>
          <a:lstStyle/>
          <a:p>
            <a:endParaRPr sz="1588"/>
          </a:p>
        </p:txBody>
      </p:sp>
      <p:sp>
        <p:nvSpPr>
          <p:cNvPr id="8" name="object 17">
            <a:extLst>
              <a:ext uri="{FF2B5EF4-FFF2-40B4-BE49-F238E27FC236}">
                <a16:creationId xmlns:a16="http://schemas.microsoft.com/office/drawing/2014/main" xmlns="" id="{D8DEBF76-B6AF-412E-A0E2-72F7178BF04B}"/>
              </a:ext>
            </a:extLst>
          </p:cNvPr>
          <p:cNvSpPr/>
          <p:nvPr/>
        </p:nvSpPr>
        <p:spPr>
          <a:xfrm>
            <a:off x="363211" y="2761544"/>
            <a:ext cx="715313" cy="4135155"/>
          </a:xfrm>
          <a:prstGeom prst="rect">
            <a:avLst/>
          </a:prstGeom>
          <a:blipFill>
            <a:blip r:embed="rId5" cstate="print"/>
            <a:stretch>
              <a:fillRect/>
            </a:stretch>
          </a:blipFill>
        </p:spPr>
        <p:txBody>
          <a:bodyPr wrap="square" lIns="0" tIns="0" rIns="0" bIns="0" rtlCol="0"/>
          <a:lstStyle/>
          <a:p>
            <a:endParaRPr sz="1588"/>
          </a:p>
        </p:txBody>
      </p:sp>
      <p:sp>
        <p:nvSpPr>
          <p:cNvPr id="10" name="Content Placeholder 4">
            <a:extLst>
              <a:ext uri="{FF2B5EF4-FFF2-40B4-BE49-F238E27FC236}">
                <a16:creationId xmlns:a16="http://schemas.microsoft.com/office/drawing/2014/main" xmlns="" id="{9284E937-94D8-494D-A351-5F7F88C739D4}"/>
              </a:ext>
            </a:extLst>
          </p:cNvPr>
          <p:cNvSpPr txBox="1">
            <a:spLocks/>
          </p:cNvSpPr>
          <p:nvPr/>
        </p:nvSpPr>
        <p:spPr>
          <a:xfrm>
            <a:off x="1078523" y="188635"/>
            <a:ext cx="10947221" cy="56035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500" b="1" dirty="0">
                <a:solidFill>
                  <a:srgbClr val="0070C0"/>
                </a:solidFill>
                <a:latin typeface="Comic Sans MS" panose="030F0702030302020204" pitchFamily="66" charset="0"/>
              </a:rPr>
              <a:t>POSSIBILITIES (cont’d)</a:t>
            </a:r>
            <a:endParaRPr lang="en-US" sz="2500" dirty="0">
              <a:latin typeface="Comic Sans MS" panose="030F0702030302020204" pitchFamily="66" charset="0"/>
            </a:endParaRPr>
          </a:p>
        </p:txBody>
      </p:sp>
      <p:sp>
        <p:nvSpPr>
          <p:cNvPr id="5" name="TextBox 4">
            <a:extLst>
              <a:ext uri="{FF2B5EF4-FFF2-40B4-BE49-F238E27FC236}">
                <a16:creationId xmlns:a16="http://schemas.microsoft.com/office/drawing/2014/main" xmlns="" id="{F7E5C2CA-4D2E-4B08-9B7A-EA9A39DBAD63}"/>
              </a:ext>
            </a:extLst>
          </p:cNvPr>
          <p:cNvSpPr txBox="1"/>
          <p:nvPr/>
        </p:nvSpPr>
        <p:spPr>
          <a:xfrm>
            <a:off x="1114830" y="665857"/>
            <a:ext cx="8069511" cy="5078313"/>
          </a:xfrm>
          <a:prstGeom prst="rect">
            <a:avLst/>
          </a:prstGeom>
          <a:noFill/>
        </p:spPr>
        <p:txBody>
          <a:bodyPr wrap="square" rtlCol="0">
            <a:spAutoFit/>
          </a:bodyPr>
          <a:lstStyle/>
          <a:p>
            <a:pPr algn="just">
              <a:lnSpc>
                <a:spcPct val="150000"/>
              </a:lnSpc>
            </a:pPr>
            <a:r>
              <a:rPr lang="en-US" sz="2400" dirty="0">
                <a:latin typeface="Comic Sans MS" panose="030F0702030302020204" pitchFamily="66" charset="0"/>
              </a:rPr>
              <a:t>5.	</a:t>
            </a:r>
            <a:r>
              <a:rPr lang="en-US" sz="2400" dirty="0" smtClean="0">
                <a:latin typeface="Comic Sans MS" panose="030F0702030302020204" pitchFamily="66" charset="0"/>
              </a:rPr>
              <a:t>Adoption of the Safe </a:t>
            </a:r>
            <a:r>
              <a:rPr lang="en-US" sz="2400" dirty="0">
                <a:latin typeface="Comic Sans MS" panose="030F0702030302020204" pitchFamily="66" charset="0"/>
              </a:rPr>
              <a:t>System Approach</a:t>
            </a:r>
            <a:r>
              <a:rPr lang="en-US" sz="2400" dirty="0" smtClean="0">
                <a:latin typeface="Comic Sans MS" panose="030F0702030302020204" pitchFamily="66" charset="0"/>
              </a:rPr>
              <a:t>: </a:t>
            </a:r>
            <a:r>
              <a:rPr lang="en-GB" sz="2400" dirty="0">
                <a:latin typeface="Comic Sans MS" panose="030F0702030302020204" pitchFamily="66" charset="0"/>
              </a:rPr>
              <a:t>This approach aims to develop a road transport system that is better able to accommodate human error and take into consideration the vulnerability of the human body. It starts from the acceptance of human error and thus the realization that traffic crashes cannot be completely avoided. The goal of a safe system is to ensure that accidents do not result in serious human injury. </a:t>
            </a:r>
            <a:endParaRPr lang="en-US" sz="2400" dirty="0">
              <a:latin typeface="Comic Sans MS" panose="030F0702030302020204" pitchFamily="66" charset="0"/>
            </a:endParaRPr>
          </a:p>
        </p:txBody>
      </p:sp>
      <p:pic>
        <p:nvPicPr>
          <p:cNvPr id="23" name="Picture 22" descr="Vulnerable Road Users and road safety in Europe | Eltis">
            <a:extLst>
              <a:ext uri="{FF2B5EF4-FFF2-40B4-BE49-F238E27FC236}">
                <a16:creationId xmlns:a16="http://schemas.microsoft.com/office/drawing/2014/main" xmlns="" id="{3FA5493A-D906-4EC0-AC9A-93BA37EC7761}"/>
              </a:ext>
            </a:extLst>
          </p:cNvPr>
          <p:cNvPicPr/>
          <p:nvPr/>
        </p:nvPicPr>
        <p:blipFill>
          <a:blip r:embed="rId6">
            <a:extLst>
              <a:ext uri="{28A0092B-C50C-407E-A947-70E740481C1C}">
                <a14:useLocalDpi xmlns:a14="http://schemas.microsoft.com/office/drawing/2010/main" xmlns="" val="0"/>
              </a:ext>
            </a:extLst>
          </a:blip>
          <a:srcRect/>
          <a:stretch>
            <a:fillRect/>
          </a:stretch>
        </p:blipFill>
        <p:spPr bwMode="auto">
          <a:xfrm>
            <a:off x="9419385" y="802028"/>
            <a:ext cx="2470150" cy="1663883"/>
          </a:xfrm>
          <a:prstGeom prst="rect">
            <a:avLst/>
          </a:prstGeom>
          <a:noFill/>
          <a:ln>
            <a:noFill/>
          </a:ln>
        </p:spPr>
      </p:pic>
      <p:pic>
        <p:nvPicPr>
          <p:cNvPr id="24" name="Picture 23" descr="84,313 Road Safety Photos and Premium High Res Pictures - Getty Images">
            <a:extLst>
              <a:ext uri="{FF2B5EF4-FFF2-40B4-BE49-F238E27FC236}">
                <a16:creationId xmlns:a16="http://schemas.microsoft.com/office/drawing/2014/main" xmlns="" id="{C77B1D3E-B864-4C87-9330-CEE4D1379804}"/>
              </a:ext>
            </a:extLst>
          </p:cNvPr>
          <p:cNvPicPr/>
          <p:nvPr/>
        </p:nvPicPr>
        <p:blipFill>
          <a:blip r:embed="rId7">
            <a:extLst>
              <a:ext uri="{28A0092B-C50C-407E-A947-70E740481C1C}">
                <a14:useLocalDpi xmlns:a14="http://schemas.microsoft.com/office/drawing/2010/main" xmlns="" val="0"/>
              </a:ext>
            </a:extLst>
          </a:blip>
          <a:srcRect/>
          <a:stretch>
            <a:fillRect/>
          </a:stretch>
        </p:blipFill>
        <p:spPr bwMode="auto">
          <a:xfrm>
            <a:off x="9492337" y="2650177"/>
            <a:ext cx="2336452" cy="1834154"/>
          </a:xfrm>
          <a:prstGeom prst="rect">
            <a:avLst/>
          </a:prstGeom>
          <a:noFill/>
          <a:ln>
            <a:noFill/>
          </a:ln>
        </p:spPr>
      </p:pic>
      <p:pic>
        <p:nvPicPr>
          <p:cNvPr id="25" name="Picture 24" descr="Vulnerable Road Users -">
            <a:extLst>
              <a:ext uri="{FF2B5EF4-FFF2-40B4-BE49-F238E27FC236}">
                <a16:creationId xmlns:a16="http://schemas.microsoft.com/office/drawing/2014/main" xmlns="" id="{9AC2FD67-1DD6-45DB-9CA7-8DEE5DECAF87}"/>
              </a:ext>
            </a:extLst>
          </p:cNvPr>
          <p:cNvPicPr/>
          <p:nvPr/>
        </p:nvPicPr>
        <p:blipFill>
          <a:blip r:embed="rId8">
            <a:extLst>
              <a:ext uri="{28A0092B-C50C-407E-A947-70E740481C1C}">
                <a14:useLocalDpi xmlns:a14="http://schemas.microsoft.com/office/drawing/2010/main" xmlns="" val="0"/>
              </a:ext>
            </a:extLst>
          </a:blip>
          <a:srcRect/>
          <a:stretch>
            <a:fillRect/>
          </a:stretch>
        </p:blipFill>
        <p:spPr bwMode="auto">
          <a:xfrm>
            <a:off x="9585755" y="4668597"/>
            <a:ext cx="2303780" cy="2000768"/>
          </a:xfrm>
          <a:prstGeom prst="rect">
            <a:avLst/>
          </a:prstGeom>
          <a:noFill/>
          <a:ln>
            <a:noFill/>
          </a:ln>
        </p:spPr>
      </p:pic>
    </p:spTree>
    <p:extLst>
      <p:ext uri="{BB962C8B-B14F-4D97-AF65-F5344CB8AC3E}">
        <p14:creationId xmlns:p14="http://schemas.microsoft.com/office/powerpoint/2010/main" xmlns="" val="36519780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49357" y="1000774"/>
            <a:ext cx="729168" cy="714039"/>
          </a:xfrm>
          <a:prstGeom prst="rect">
            <a:avLst/>
          </a:prstGeom>
        </p:spPr>
      </p:pic>
      <p:sp>
        <p:nvSpPr>
          <p:cNvPr id="4" name="object 7">
            <a:extLst>
              <a:ext uri="{FF2B5EF4-FFF2-40B4-BE49-F238E27FC236}">
                <a16:creationId xmlns:a16="http://schemas.microsoft.com/office/drawing/2014/main" xmlns="" id="{453BEE46-2BFC-471E-AAA3-651A8BA02236}"/>
              </a:ext>
            </a:extLst>
          </p:cNvPr>
          <p:cNvSpPr/>
          <p:nvPr/>
        </p:nvSpPr>
        <p:spPr>
          <a:xfrm>
            <a:off x="363211" y="123404"/>
            <a:ext cx="679005" cy="714039"/>
          </a:xfrm>
          <a:prstGeom prst="rect">
            <a:avLst/>
          </a:prstGeom>
          <a:blipFill>
            <a:blip r:embed="rId3" cstate="print"/>
            <a:stretch>
              <a:fillRect/>
            </a:stretch>
          </a:blipFill>
        </p:spPr>
        <p:txBody>
          <a:bodyPr wrap="square" lIns="0" tIns="0" rIns="0" bIns="0" rtlCol="0"/>
          <a:lstStyle/>
          <a:p>
            <a:endParaRPr sz="1588"/>
          </a:p>
        </p:txBody>
      </p:sp>
      <p:sp>
        <p:nvSpPr>
          <p:cNvPr id="6" name="object 14">
            <a:extLst>
              <a:ext uri="{FF2B5EF4-FFF2-40B4-BE49-F238E27FC236}">
                <a16:creationId xmlns:a16="http://schemas.microsoft.com/office/drawing/2014/main" xmlns="" id="{FEEC18D8-5923-454E-A89B-B823734522AF}"/>
              </a:ext>
            </a:extLst>
          </p:cNvPr>
          <p:cNvSpPr/>
          <p:nvPr/>
        </p:nvSpPr>
        <p:spPr>
          <a:xfrm>
            <a:off x="363211" y="1895554"/>
            <a:ext cx="707163" cy="865990"/>
          </a:xfrm>
          <a:prstGeom prst="rect">
            <a:avLst/>
          </a:prstGeom>
          <a:blipFill>
            <a:blip r:embed="rId4" cstate="print"/>
            <a:stretch>
              <a:fillRect/>
            </a:stretch>
          </a:blipFill>
        </p:spPr>
        <p:txBody>
          <a:bodyPr wrap="square" lIns="0" tIns="0" rIns="0" bIns="0" rtlCol="0"/>
          <a:lstStyle/>
          <a:p>
            <a:endParaRPr sz="1588"/>
          </a:p>
        </p:txBody>
      </p:sp>
      <p:sp>
        <p:nvSpPr>
          <p:cNvPr id="8" name="object 17">
            <a:extLst>
              <a:ext uri="{FF2B5EF4-FFF2-40B4-BE49-F238E27FC236}">
                <a16:creationId xmlns:a16="http://schemas.microsoft.com/office/drawing/2014/main" xmlns="" id="{D8DEBF76-B6AF-412E-A0E2-72F7178BF04B}"/>
              </a:ext>
            </a:extLst>
          </p:cNvPr>
          <p:cNvSpPr/>
          <p:nvPr/>
        </p:nvSpPr>
        <p:spPr>
          <a:xfrm>
            <a:off x="363211" y="2761544"/>
            <a:ext cx="715313" cy="4135155"/>
          </a:xfrm>
          <a:prstGeom prst="rect">
            <a:avLst/>
          </a:prstGeom>
          <a:blipFill>
            <a:blip r:embed="rId5" cstate="print"/>
            <a:stretch>
              <a:fillRect/>
            </a:stretch>
          </a:blipFill>
        </p:spPr>
        <p:txBody>
          <a:bodyPr wrap="square" lIns="0" tIns="0" rIns="0" bIns="0" rtlCol="0"/>
          <a:lstStyle/>
          <a:p>
            <a:endParaRPr sz="1588"/>
          </a:p>
        </p:txBody>
      </p:sp>
      <p:sp>
        <p:nvSpPr>
          <p:cNvPr id="3" name="Rectangle 2">
            <a:extLst>
              <a:ext uri="{FF2B5EF4-FFF2-40B4-BE49-F238E27FC236}">
                <a16:creationId xmlns:a16="http://schemas.microsoft.com/office/drawing/2014/main" xmlns="" id="{F50726E1-846C-4006-BFAA-F55D1A379799}"/>
              </a:ext>
            </a:extLst>
          </p:cNvPr>
          <p:cNvSpPr/>
          <p:nvPr/>
        </p:nvSpPr>
        <p:spPr>
          <a:xfrm>
            <a:off x="1289541" y="3252866"/>
            <a:ext cx="10539248" cy="3323987"/>
          </a:xfrm>
          <a:prstGeom prst="rect">
            <a:avLst/>
          </a:prstGeom>
        </p:spPr>
        <p:txBody>
          <a:bodyPr wrap="square">
            <a:spAutoFit/>
          </a:bodyPr>
          <a:lstStyle/>
          <a:p>
            <a:pPr algn="just">
              <a:lnSpc>
                <a:spcPct val="150000"/>
              </a:lnSpc>
            </a:pPr>
            <a:r>
              <a:rPr lang="en-GB" sz="2000" dirty="0" smtClean="0">
                <a:latin typeface="Comic Sans MS" panose="030F0702030302020204" pitchFamily="66" charset="0"/>
              </a:rPr>
              <a:t>Each </a:t>
            </a:r>
            <a:r>
              <a:rPr lang="en-GB" sz="2000" dirty="0">
                <a:latin typeface="Comic Sans MS" panose="030F0702030302020204" pitchFamily="66" charset="0"/>
              </a:rPr>
              <a:t>year</a:t>
            </a:r>
            <a:r>
              <a:rPr lang="en-GB" sz="2000" dirty="0" smtClean="0">
                <a:latin typeface="Comic Sans MS" panose="030F0702030302020204" pitchFamily="66" charset="0"/>
              </a:rPr>
              <a:t>, at least 1.25 </a:t>
            </a:r>
            <a:r>
              <a:rPr lang="en-GB" sz="2000" dirty="0">
                <a:latin typeface="Comic Sans MS" panose="030F0702030302020204" pitchFamily="66" charset="0"/>
              </a:rPr>
              <a:t>million people are killed on roadways around the </a:t>
            </a:r>
            <a:r>
              <a:rPr lang="en-GB" sz="2000" dirty="0" smtClean="0">
                <a:latin typeface="Comic Sans MS" panose="030F0702030302020204" pitchFamily="66" charset="0"/>
              </a:rPr>
              <a:t>world and additional 20-50 million others injured with some resulting in disabilities. </a:t>
            </a:r>
            <a:r>
              <a:rPr lang="en-GB" sz="2000" dirty="0" smtClean="0">
                <a:solidFill>
                  <a:srgbClr val="FF0000"/>
                </a:solidFill>
                <a:latin typeface="Comic Sans MS" panose="030F0702030302020204" pitchFamily="66" charset="0"/>
              </a:rPr>
              <a:t>(WHO, 2018)</a:t>
            </a:r>
            <a:r>
              <a:rPr lang="en-GB" sz="2000" dirty="0" smtClean="0">
                <a:latin typeface="Comic Sans MS" panose="030F0702030302020204" pitchFamily="66" charset="0"/>
              </a:rPr>
              <a:t> . The rate of road crashes is also high in Africa as they cost about 2% of the GDP. The victims are mostly the vulnerable road users, which are pedestrians, cyclists and motorcyclists. These constitute largely young people who are in the productive brackets of the economy. RTC takes a heavy toll on the member state’s economies and have also adversely impacted on the social lives on the continent.</a:t>
            </a:r>
            <a:r>
              <a:rPr lang="en-GB" sz="2000" dirty="0" smtClean="0">
                <a:solidFill>
                  <a:srgbClr val="FF0000"/>
                </a:solidFill>
                <a:latin typeface="Comic Sans MS" panose="030F0702030302020204" pitchFamily="66" charset="0"/>
              </a:rPr>
              <a:t> (African Union, 2016)</a:t>
            </a:r>
            <a:endParaRPr lang="en-US" sz="2000" dirty="0">
              <a:solidFill>
                <a:srgbClr val="FF0000"/>
              </a:solidFill>
              <a:latin typeface="Comic Sans MS" panose="030F0702030302020204" pitchFamily="66" charset="0"/>
            </a:endParaRPr>
          </a:p>
        </p:txBody>
      </p:sp>
      <p:pic>
        <p:nvPicPr>
          <p:cNvPr id="12" name="Picture 11" descr="Federal Road Safety Corps - My Celebrity and I">
            <a:extLst>
              <a:ext uri="{FF2B5EF4-FFF2-40B4-BE49-F238E27FC236}">
                <a16:creationId xmlns:a16="http://schemas.microsoft.com/office/drawing/2014/main" xmlns="" id="{6DE52527-E82B-41EC-9C26-FF9794250D1C}"/>
              </a:ext>
            </a:extLst>
          </p:cNvPr>
          <p:cNvPicPr/>
          <p:nvPr/>
        </p:nvPicPr>
        <p:blipFill>
          <a:blip r:embed="rId6">
            <a:extLst>
              <a:ext uri="{28A0092B-C50C-407E-A947-70E740481C1C}">
                <a14:useLocalDpi xmlns:a14="http://schemas.microsoft.com/office/drawing/2010/main" xmlns="" val="0"/>
              </a:ext>
            </a:extLst>
          </a:blip>
          <a:srcRect/>
          <a:stretch>
            <a:fillRect/>
          </a:stretch>
        </p:blipFill>
        <p:spPr bwMode="auto">
          <a:xfrm>
            <a:off x="1377617" y="329763"/>
            <a:ext cx="3148655" cy="2773201"/>
          </a:xfrm>
          <a:prstGeom prst="rect">
            <a:avLst/>
          </a:prstGeom>
          <a:noFill/>
          <a:ln>
            <a:noFill/>
          </a:ln>
        </p:spPr>
      </p:pic>
      <p:pic>
        <p:nvPicPr>
          <p:cNvPr id="13" name="Picture 12">
            <a:extLst>
              <a:ext uri="{FF2B5EF4-FFF2-40B4-BE49-F238E27FC236}">
                <a16:creationId xmlns:a16="http://schemas.microsoft.com/office/drawing/2014/main" xmlns="" id="{AFA861BD-B53E-49BA-A9DB-4DFAF75DF119}"/>
              </a:ext>
            </a:extLst>
          </p:cNvPr>
          <p:cNvPicPr/>
          <p:nvPr/>
        </p:nvPicPr>
        <p:blipFill>
          <a:blip r:embed="rId7">
            <a:extLst>
              <a:ext uri="{28A0092B-C50C-407E-A947-70E740481C1C}">
                <a14:useLocalDpi xmlns:a14="http://schemas.microsoft.com/office/drawing/2010/main" xmlns="" val="0"/>
              </a:ext>
            </a:extLst>
          </a:blip>
          <a:srcRect/>
          <a:stretch>
            <a:fillRect/>
          </a:stretch>
        </p:blipFill>
        <p:spPr bwMode="auto">
          <a:xfrm>
            <a:off x="4720431" y="284792"/>
            <a:ext cx="6973445" cy="2833162"/>
          </a:xfrm>
          <a:prstGeom prst="rect">
            <a:avLst/>
          </a:prstGeom>
          <a:noFill/>
          <a:ln>
            <a:noFill/>
          </a:ln>
        </p:spPr>
      </p:pic>
    </p:spTree>
    <p:extLst>
      <p:ext uri="{BB962C8B-B14F-4D97-AF65-F5344CB8AC3E}">
        <p14:creationId xmlns:p14="http://schemas.microsoft.com/office/powerpoint/2010/main" xmlns="" val="169170053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331259"/>
            <a:ext cx="10515600" cy="4845704"/>
          </a:xfrm>
        </p:spPr>
        <p:txBody>
          <a:bodyPr>
            <a:normAutofit fontScale="92500" lnSpcReduction="10000"/>
          </a:bodyPr>
          <a:lstStyle/>
          <a:p>
            <a:pPr marL="0" indent="0" algn="just">
              <a:lnSpc>
                <a:spcPct val="150000"/>
              </a:lnSpc>
              <a:buNone/>
            </a:pPr>
            <a:r>
              <a:rPr lang="en-GB" dirty="0" smtClean="0">
                <a:latin typeface="Comic Sans MS" panose="030F0702030302020204" pitchFamily="66" charset="0"/>
              </a:rPr>
              <a:t>6.	Institutions such as the Universities and FRSC Academy, NITT and others now engaging in development of right competences in the Transport and Road Safety related disciplines</a:t>
            </a:r>
          </a:p>
          <a:p>
            <a:pPr marL="514350" indent="-514350" algn="just">
              <a:lnSpc>
                <a:spcPct val="150000"/>
              </a:lnSpc>
              <a:buAutoNum type="arabicPeriod" startAt="7"/>
            </a:pPr>
            <a:r>
              <a:rPr lang="en-GB" dirty="0" smtClean="0">
                <a:latin typeface="Comic Sans MS" panose="030F0702030302020204" pitchFamily="66" charset="0"/>
              </a:rPr>
              <a:t>Improved </a:t>
            </a:r>
            <a:r>
              <a:rPr lang="en-GB" dirty="0" smtClean="0">
                <a:latin typeface="Comic Sans MS" panose="030F0702030302020204" pitchFamily="66" charset="0"/>
              </a:rPr>
              <a:t>transport initiatives which will accommodate multi-modal transport system </a:t>
            </a:r>
            <a:r>
              <a:rPr lang="en-GB" dirty="0" err="1" smtClean="0">
                <a:latin typeface="Comic Sans MS" panose="030F0702030302020204" pitchFamily="66" charset="0"/>
              </a:rPr>
              <a:t>e,g</a:t>
            </a:r>
            <a:r>
              <a:rPr lang="en-GB" dirty="0" smtClean="0">
                <a:latin typeface="Comic Sans MS" panose="030F0702030302020204" pitchFamily="66" charset="0"/>
              </a:rPr>
              <a:t> BRT in </a:t>
            </a:r>
            <a:r>
              <a:rPr lang="en-GB" dirty="0" smtClean="0">
                <a:latin typeface="Comic Sans MS" panose="030F0702030302020204" pitchFamily="66" charset="0"/>
              </a:rPr>
              <a:t>Lagos</a:t>
            </a:r>
          </a:p>
          <a:p>
            <a:pPr marL="514350" indent="-514350" algn="just">
              <a:lnSpc>
                <a:spcPct val="150000"/>
              </a:lnSpc>
              <a:buAutoNum type="arabicPeriod" startAt="7"/>
            </a:pPr>
            <a:r>
              <a:rPr lang="en-GB" dirty="0" smtClean="0">
                <a:latin typeface="Comic Sans MS" panose="030F0702030302020204" pitchFamily="66" charset="0"/>
              </a:rPr>
              <a:t>I must acknowledge the collaboration efforts of  the </a:t>
            </a:r>
            <a:r>
              <a:rPr lang="en-GB" dirty="0" smtClean="0">
                <a:latin typeface="Comic Sans MS" panose="030F0702030302020204" pitchFamily="66" charset="0"/>
              </a:rPr>
              <a:t>FRSC and the Federal Ministries of </a:t>
            </a:r>
            <a:r>
              <a:rPr lang="en-GB" dirty="0" smtClean="0">
                <a:latin typeface="Comic Sans MS" panose="030F0702030302020204" pitchFamily="66" charset="0"/>
              </a:rPr>
              <a:t>Works, Transport and Budget and National Planning as well as the Nigerian Bureau of Statistics</a:t>
            </a:r>
            <a:endParaRPr lang="en-US" dirty="0"/>
          </a:p>
        </p:txBody>
      </p:sp>
      <p:sp>
        <p:nvSpPr>
          <p:cNvPr id="4" name="Content Placeholder 4">
            <a:extLst>
              <a:ext uri="{FF2B5EF4-FFF2-40B4-BE49-F238E27FC236}">
                <a16:creationId xmlns:a16="http://schemas.microsoft.com/office/drawing/2014/main" xmlns="" id="{9284E937-94D8-494D-A351-5F7F88C739D4}"/>
              </a:ext>
            </a:extLst>
          </p:cNvPr>
          <p:cNvSpPr txBox="1">
            <a:spLocks/>
          </p:cNvSpPr>
          <p:nvPr/>
        </p:nvSpPr>
        <p:spPr>
          <a:xfrm>
            <a:off x="1559859" y="511364"/>
            <a:ext cx="9387362" cy="56035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500" b="1" dirty="0" smtClean="0">
                <a:solidFill>
                  <a:srgbClr val="0070C0"/>
                </a:solidFill>
                <a:latin typeface="Comic Sans MS" panose="030F0702030302020204" pitchFamily="66" charset="0"/>
              </a:rPr>
              <a:t>POSSIBILITIES </a:t>
            </a:r>
            <a:r>
              <a:rPr lang="en-US" sz="2500" b="1" dirty="0">
                <a:solidFill>
                  <a:srgbClr val="0070C0"/>
                </a:solidFill>
                <a:latin typeface="Comic Sans MS" panose="030F0702030302020204" pitchFamily="66" charset="0"/>
              </a:rPr>
              <a:t>(cont’d)</a:t>
            </a:r>
            <a:endParaRPr lang="en-US" sz="2500" dirty="0">
              <a:latin typeface="Comic Sans MS" panose="030F0702030302020204" pitchFamily="66" charset="0"/>
            </a:endParaRPr>
          </a:p>
        </p:txBody>
      </p:sp>
    </p:spTree>
    <p:extLst>
      <p:ext uri="{BB962C8B-B14F-4D97-AF65-F5344CB8AC3E}">
        <p14:creationId xmlns:p14="http://schemas.microsoft.com/office/powerpoint/2010/main" xmlns="" val="88619135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49357" y="1000774"/>
            <a:ext cx="729168" cy="714039"/>
          </a:xfrm>
          <a:prstGeom prst="rect">
            <a:avLst/>
          </a:prstGeom>
        </p:spPr>
      </p:pic>
      <p:sp>
        <p:nvSpPr>
          <p:cNvPr id="4" name="object 7">
            <a:extLst>
              <a:ext uri="{FF2B5EF4-FFF2-40B4-BE49-F238E27FC236}">
                <a16:creationId xmlns:a16="http://schemas.microsoft.com/office/drawing/2014/main" xmlns="" id="{453BEE46-2BFC-471E-AAA3-651A8BA02236}"/>
              </a:ext>
            </a:extLst>
          </p:cNvPr>
          <p:cNvSpPr/>
          <p:nvPr/>
        </p:nvSpPr>
        <p:spPr>
          <a:xfrm>
            <a:off x="363211" y="123404"/>
            <a:ext cx="679005" cy="714039"/>
          </a:xfrm>
          <a:prstGeom prst="rect">
            <a:avLst/>
          </a:prstGeom>
          <a:blipFill>
            <a:blip r:embed="rId3" cstate="print"/>
            <a:stretch>
              <a:fillRect/>
            </a:stretch>
          </a:blipFill>
        </p:spPr>
        <p:txBody>
          <a:bodyPr wrap="square" lIns="0" tIns="0" rIns="0" bIns="0" rtlCol="0"/>
          <a:lstStyle/>
          <a:p>
            <a:endParaRPr sz="1588"/>
          </a:p>
        </p:txBody>
      </p:sp>
      <p:sp>
        <p:nvSpPr>
          <p:cNvPr id="6" name="object 14">
            <a:extLst>
              <a:ext uri="{FF2B5EF4-FFF2-40B4-BE49-F238E27FC236}">
                <a16:creationId xmlns:a16="http://schemas.microsoft.com/office/drawing/2014/main" xmlns="" id="{FEEC18D8-5923-454E-A89B-B823734522AF}"/>
              </a:ext>
            </a:extLst>
          </p:cNvPr>
          <p:cNvSpPr/>
          <p:nvPr/>
        </p:nvSpPr>
        <p:spPr>
          <a:xfrm>
            <a:off x="363211" y="1895554"/>
            <a:ext cx="707163" cy="865990"/>
          </a:xfrm>
          <a:prstGeom prst="rect">
            <a:avLst/>
          </a:prstGeom>
          <a:blipFill>
            <a:blip r:embed="rId4" cstate="print"/>
            <a:stretch>
              <a:fillRect/>
            </a:stretch>
          </a:blipFill>
        </p:spPr>
        <p:txBody>
          <a:bodyPr wrap="square" lIns="0" tIns="0" rIns="0" bIns="0" rtlCol="0"/>
          <a:lstStyle/>
          <a:p>
            <a:endParaRPr sz="1588"/>
          </a:p>
        </p:txBody>
      </p:sp>
      <p:sp>
        <p:nvSpPr>
          <p:cNvPr id="8" name="object 17">
            <a:extLst>
              <a:ext uri="{FF2B5EF4-FFF2-40B4-BE49-F238E27FC236}">
                <a16:creationId xmlns:a16="http://schemas.microsoft.com/office/drawing/2014/main" xmlns="" id="{D8DEBF76-B6AF-412E-A0E2-72F7178BF04B}"/>
              </a:ext>
            </a:extLst>
          </p:cNvPr>
          <p:cNvSpPr/>
          <p:nvPr/>
        </p:nvSpPr>
        <p:spPr>
          <a:xfrm>
            <a:off x="363211" y="2761544"/>
            <a:ext cx="715313" cy="4135155"/>
          </a:xfrm>
          <a:prstGeom prst="rect">
            <a:avLst/>
          </a:prstGeom>
          <a:blipFill>
            <a:blip r:embed="rId5" cstate="print"/>
            <a:stretch>
              <a:fillRect/>
            </a:stretch>
          </a:blipFill>
        </p:spPr>
        <p:txBody>
          <a:bodyPr wrap="square" lIns="0" tIns="0" rIns="0" bIns="0" rtlCol="0"/>
          <a:lstStyle/>
          <a:p>
            <a:endParaRPr sz="1588"/>
          </a:p>
        </p:txBody>
      </p:sp>
      <p:sp>
        <p:nvSpPr>
          <p:cNvPr id="10" name="Content Placeholder 4">
            <a:extLst>
              <a:ext uri="{FF2B5EF4-FFF2-40B4-BE49-F238E27FC236}">
                <a16:creationId xmlns:a16="http://schemas.microsoft.com/office/drawing/2014/main" xmlns="" id="{9284E937-94D8-494D-A351-5F7F88C739D4}"/>
              </a:ext>
            </a:extLst>
          </p:cNvPr>
          <p:cNvSpPr txBox="1">
            <a:spLocks/>
          </p:cNvSpPr>
          <p:nvPr/>
        </p:nvSpPr>
        <p:spPr>
          <a:xfrm>
            <a:off x="1078523" y="141743"/>
            <a:ext cx="10947221" cy="56035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500" b="1" dirty="0">
                <a:solidFill>
                  <a:srgbClr val="0070C0"/>
                </a:solidFill>
                <a:latin typeface="Comic Sans MS" panose="030F0702030302020204" pitchFamily="66" charset="0"/>
              </a:rPr>
              <a:t>POSSIBILITIES (Cont’d)</a:t>
            </a:r>
            <a:endParaRPr lang="en-US" sz="2500" dirty="0">
              <a:latin typeface="Comic Sans MS" panose="030F0702030302020204" pitchFamily="66" charset="0"/>
            </a:endParaRPr>
          </a:p>
        </p:txBody>
      </p:sp>
      <p:sp>
        <p:nvSpPr>
          <p:cNvPr id="15" name="Content Placeholder 2">
            <a:extLst>
              <a:ext uri="{FF2B5EF4-FFF2-40B4-BE49-F238E27FC236}">
                <a16:creationId xmlns:a16="http://schemas.microsoft.com/office/drawing/2014/main" xmlns="" id="{95FBEB90-2379-4F41-AA14-DE6491345025}"/>
              </a:ext>
            </a:extLst>
          </p:cNvPr>
          <p:cNvSpPr>
            <a:spLocks noGrp="1"/>
          </p:cNvSpPr>
          <p:nvPr>
            <p:ph idx="1"/>
          </p:nvPr>
        </p:nvSpPr>
        <p:spPr>
          <a:xfrm>
            <a:off x="1364104" y="944191"/>
            <a:ext cx="10328223" cy="2098813"/>
          </a:xfrm>
        </p:spPr>
        <p:txBody>
          <a:bodyPr>
            <a:noAutofit/>
          </a:bodyPr>
          <a:lstStyle/>
          <a:p>
            <a:pPr marL="0" indent="0" algn="just">
              <a:lnSpc>
                <a:spcPct val="150000"/>
              </a:lnSpc>
              <a:buNone/>
            </a:pPr>
            <a:r>
              <a:rPr lang="en-US" sz="2000" dirty="0" smtClean="0">
                <a:latin typeface="Comic Sans MS" panose="030F0702030302020204" pitchFamily="66" charset="0"/>
              </a:rPr>
              <a:t>9.</a:t>
            </a:r>
            <a:r>
              <a:rPr lang="en-US" sz="2000" dirty="0" smtClean="0">
                <a:latin typeface="Comic Sans MS" panose="030F0702030302020204" pitchFamily="66" charset="0"/>
              </a:rPr>
              <a:t>	The </a:t>
            </a:r>
            <a:r>
              <a:rPr lang="en-US" sz="2000" dirty="0">
                <a:latin typeface="Comic Sans MS" panose="030F0702030302020204" pitchFamily="66" charset="0"/>
              </a:rPr>
              <a:t>dividends of policies and strategies on road traffic safety shows a positive trend. It is evident that if efforts are sustained with support from all stakeholders in no time Nigeria will </a:t>
            </a:r>
            <a:r>
              <a:rPr lang="en-US" sz="2000" dirty="0" smtClean="0">
                <a:latin typeface="Comic Sans MS" panose="030F0702030302020204" pitchFamily="66" charset="0"/>
              </a:rPr>
              <a:t>join other nations in craving for </a:t>
            </a:r>
            <a:r>
              <a:rPr lang="en-US" sz="2000" dirty="0">
                <a:latin typeface="Comic Sans MS" panose="030F0702030302020204" pitchFamily="66" charset="0"/>
              </a:rPr>
              <a:t>ZERO fatality in RTCs.</a:t>
            </a:r>
          </a:p>
        </p:txBody>
      </p:sp>
      <p:pic>
        <p:nvPicPr>
          <p:cNvPr id="16" name="Picture 15">
            <a:extLst>
              <a:ext uri="{FF2B5EF4-FFF2-40B4-BE49-F238E27FC236}">
                <a16:creationId xmlns:a16="http://schemas.microsoft.com/office/drawing/2014/main" xmlns="" id="{2ABFC1C9-1D0D-4808-A164-BBB4BB29EC0D}"/>
              </a:ext>
            </a:extLst>
          </p:cNvPr>
          <p:cNvPicPr/>
          <p:nvPr/>
        </p:nvPicPr>
        <p:blipFill>
          <a:blip r:embed="rId6">
            <a:extLst>
              <a:ext uri="{28A0092B-C50C-407E-A947-70E740481C1C}">
                <a14:useLocalDpi xmlns:a14="http://schemas.microsoft.com/office/drawing/2010/main" xmlns="" val="0"/>
              </a:ext>
            </a:extLst>
          </a:blip>
          <a:srcRect/>
          <a:stretch>
            <a:fillRect/>
          </a:stretch>
        </p:blipFill>
        <p:spPr bwMode="auto">
          <a:xfrm>
            <a:off x="1389360" y="3164376"/>
            <a:ext cx="4192747" cy="2824195"/>
          </a:xfrm>
          <a:prstGeom prst="rect">
            <a:avLst/>
          </a:prstGeom>
          <a:noFill/>
          <a:ln>
            <a:noFill/>
          </a:ln>
        </p:spPr>
      </p:pic>
      <p:pic>
        <p:nvPicPr>
          <p:cNvPr id="17" name="Picture 16" descr="Sharing The Road: Rules for Pedestrians, Bicycles and Motorists">
            <a:extLst>
              <a:ext uri="{FF2B5EF4-FFF2-40B4-BE49-F238E27FC236}">
                <a16:creationId xmlns:a16="http://schemas.microsoft.com/office/drawing/2014/main" xmlns="" id="{DECE8082-BEF8-49DC-8FFB-57133DBBBCBE}"/>
              </a:ext>
            </a:extLst>
          </p:cNvPr>
          <p:cNvPicPr/>
          <p:nvPr/>
        </p:nvPicPr>
        <p:blipFill>
          <a:blip r:embed="rId7">
            <a:extLst>
              <a:ext uri="{28A0092B-C50C-407E-A947-70E740481C1C}">
                <a14:useLocalDpi xmlns:a14="http://schemas.microsoft.com/office/drawing/2010/main" xmlns="" val="0"/>
              </a:ext>
            </a:extLst>
          </a:blip>
          <a:srcRect/>
          <a:stretch>
            <a:fillRect/>
          </a:stretch>
        </p:blipFill>
        <p:spPr bwMode="auto">
          <a:xfrm>
            <a:off x="5773791" y="3157543"/>
            <a:ext cx="3050824" cy="2824195"/>
          </a:xfrm>
          <a:prstGeom prst="rect">
            <a:avLst/>
          </a:prstGeom>
          <a:noFill/>
          <a:ln>
            <a:noFill/>
          </a:ln>
        </p:spPr>
      </p:pic>
      <p:pic>
        <p:nvPicPr>
          <p:cNvPr id="18" name="Picture 17" descr="8 Ways to Reduce Road Fatalities Using the 'Safe System' Approach |  TheCityFix">
            <a:extLst>
              <a:ext uri="{FF2B5EF4-FFF2-40B4-BE49-F238E27FC236}">
                <a16:creationId xmlns:a16="http://schemas.microsoft.com/office/drawing/2014/main" xmlns="" id="{D9D9AEFF-CBE4-4CD4-A79F-5FFA728286FC}"/>
              </a:ext>
            </a:extLst>
          </p:cNvPr>
          <p:cNvPicPr/>
          <p:nvPr/>
        </p:nvPicPr>
        <p:blipFill>
          <a:blip r:embed="rId8">
            <a:extLst>
              <a:ext uri="{28A0092B-C50C-407E-A947-70E740481C1C}">
                <a14:useLocalDpi xmlns:a14="http://schemas.microsoft.com/office/drawing/2010/main" xmlns="" val="0"/>
              </a:ext>
            </a:extLst>
          </a:blip>
          <a:srcRect/>
          <a:stretch>
            <a:fillRect/>
          </a:stretch>
        </p:blipFill>
        <p:spPr bwMode="auto">
          <a:xfrm>
            <a:off x="9006369" y="3157543"/>
            <a:ext cx="2741711" cy="2824195"/>
          </a:xfrm>
          <a:prstGeom prst="rect">
            <a:avLst/>
          </a:prstGeom>
          <a:noFill/>
          <a:ln>
            <a:noFill/>
          </a:ln>
        </p:spPr>
      </p:pic>
    </p:spTree>
    <p:extLst>
      <p:ext uri="{BB962C8B-B14F-4D97-AF65-F5344CB8AC3E}">
        <p14:creationId xmlns:p14="http://schemas.microsoft.com/office/powerpoint/2010/main" xmlns="" val="84395923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59137"/>
          </a:xfrm>
        </p:spPr>
        <p:txBody>
          <a:bodyPr/>
          <a:lstStyle/>
          <a:p>
            <a:r>
              <a:rPr lang="en-GB" b="1" dirty="0" smtClean="0">
                <a:solidFill>
                  <a:srgbClr val="0070C0"/>
                </a:solidFill>
                <a:latin typeface="Comic Sans MS" pitchFamily="66" charset="0"/>
              </a:rPr>
              <a:t>WAY FORWARD</a:t>
            </a:r>
            <a:endParaRPr lang="en-US" b="1" dirty="0">
              <a:solidFill>
                <a:srgbClr val="0070C0"/>
              </a:solidFill>
              <a:latin typeface="Comic Sans MS" pitchFamily="66" charset="0"/>
            </a:endParaRPr>
          </a:p>
        </p:txBody>
      </p:sp>
      <p:sp>
        <p:nvSpPr>
          <p:cNvPr id="3" name="Content Placeholder 2"/>
          <p:cNvSpPr>
            <a:spLocks noGrp="1"/>
          </p:cNvSpPr>
          <p:nvPr>
            <p:ph idx="1"/>
          </p:nvPr>
        </p:nvSpPr>
        <p:spPr>
          <a:xfrm>
            <a:off x="838200" y="1319134"/>
            <a:ext cx="10515600" cy="4857829"/>
          </a:xfrm>
        </p:spPr>
        <p:txBody>
          <a:bodyPr>
            <a:normAutofit fontScale="62500" lnSpcReduction="20000"/>
          </a:bodyPr>
          <a:lstStyle/>
          <a:p>
            <a:pPr>
              <a:lnSpc>
                <a:spcPct val="160000"/>
              </a:lnSpc>
              <a:buNone/>
            </a:pPr>
            <a:r>
              <a:rPr lang="en-GB" dirty="0" smtClean="0">
                <a:latin typeface="Comic Sans MS" pitchFamily="66" charset="0"/>
              </a:rPr>
              <a:t>There are still certain areas we need to look into as part of our routes to better Road Safety. These include</a:t>
            </a:r>
          </a:p>
          <a:p>
            <a:pPr marL="514350" indent="-514350">
              <a:lnSpc>
                <a:spcPct val="160000"/>
              </a:lnSpc>
              <a:buAutoNum type="alphaLcPeriod"/>
            </a:pPr>
            <a:r>
              <a:rPr lang="en-GB" dirty="0" smtClean="0">
                <a:latin typeface="Comic Sans MS" pitchFamily="66" charset="0"/>
              </a:rPr>
              <a:t>Improved Funding . </a:t>
            </a:r>
          </a:p>
          <a:p>
            <a:pPr marL="514350" indent="-514350">
              <a:lnSpc>
                <a:spcPct val="160000"/>
              </a:lnSpc>
              <a:buAutoNum type="alphaLcPeriod"/>
            </a:pPr>
            <a:r>
              <a:rPr lang="en-GB" dirty="0" smtClean="0">
                <a:latin typeface="Comic Sans MS" pitchFamily="66" charset="0"/>
              </a:rPr>
              <a:t>Adoption of STIs</a:t>
            </a:r>
          </a:p>
          <a:p>
            <a:pPr marL="514350" indent="-514350">
              <a:lnSpc>
                <a:spcPct val="160000"/>
              </a:lnSpc>
              <a:buAutoNum type="alphaLcPeriod"/>
            </a:pPr>
            <a:r>
              <a:rPr lang="en-GB" dirty="0" smtClean="0">
                <a:latin typeface="Comic Sans MS" pitchFamily="66" charset="0"/>
              </a:rPr>
              <a:t>All should key into and perform their roles in formulating and implementation of Road Safety Strategies</a:t>
            </a:r>
          </a:p>
          <a:p>
            <a:pPr marL="514350" indent="-514350">
              <a:lnSpc>
                <a:spcPct val="160000"/>
              </a:lnSpc>
              <a:buAutoNum type="alphaLcPeriod"/>
            </a:pPr>
            <a:r>
              <a:rPr lang="en-GB" dirty="0" smtClean="0">
                <a:latin typeface="Comic Sans MS" pitchFamily="66" charset="0"/>
              </a:rPr>
              <a:t>Enhanced Public Education</a:t>
            </a:r>
          </a:p>
          <a:p>
            <a:pPr marL="514350" indent="-514350">
              <a:lnSpc>
                <a:spcPct val="160000"/>
              </a:lnSpc>
              <a:buAutoNum type="alphaLcPeriod"/>
            </a:pPr>
            <a:r>
              <a:rPr lang="en-GB" dirty="0" smtClean="0">
                <a:latin typeface="Comic Sans MS" pitchFamily="66" charset="0"/>
              </a:rPr>
              <a:t>Improved Enforcement</a:t>
            </a:r>
          </a:p>
          <a:p>
            <a:pPr marL="514350" indent="-514350">
              <a:lnSpc>
                <a:spcPct val="160000"/>
              </a:lnSpc>
              <a:buAutoNum type="alphaLcPeriod"/>
            </a:pPr>
            <a:r>
              <a:rPr lang="en-GB" dirty="0" smtClean="0">
                <a:latin typeface="Comic Sans MS" pitchFamily="66" charset="0"/>
              </a:rPr>
              <a:t>Improvement in our Driver and Vehicle Licensing as well as Modern Vehicle Inspection Strategies like the adoption of PTI</a:t>
            </a:r>
            <a:endParaRPr lang="en-US" dirty="0">
              <a:latin typeface="Comic Sans MS" pitchFamily="66"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244184"/>
            <a:ext cx="10515600" cy="4932779"/>
          </a:xfrm>
        </p:spPr>
        <p:txBody>
          <a:bodyPr>
            <a:normAutofit fontScale="85000" lnSpcReduction="10000"/>
          </a:bodyPr>
          <a:lstStyle/>
          <a:p>
            <a:pPr algn="just">
              <a:lnSpc>
                <a:spcPct val="150000"/>
              </a:lnSpc>
              <a:buNone/>
            </a:pPr>
            <a:r>
              <a:rPr lang="en-GB" sz="3200" dirty="0" smtClean="0">
                <a:latin typeface="Comic Sans MS" pitchFamily="66" charset="0"/>
              </a:rPr>
              <a:t>g. Elimination of Corruption</a:t>
            </a:r>
          </a:p>
          <a:p>
            <a:pPr algn="just">
              <a:lnSpc>
                <a:spcPct val="150000"/>
              </a:lnSpc>
              <a:buNone/>
            </a:pPr>
            <a:r>
              <a:rPr lang="en-GB" sz="3200" dirty="0" smtClean="0">
                <a:latin typeface="Comic Sans MS" pitchFamily="66" charset="0"/>
              </a:rPr>
              <a:t>h. Review of Obsolete Laws</a:t>
            </a:r>
          </a:p>
          <a:p>
            <a:pPr marL="571500" indent="-571500" algn="just">
              <a:lnSpc>
                <a:spcPct val="150000"/>
              </a:lnSpc>
              <a:buAutoNum type="romanLcPeriod"/>
            </a:pPr>
            <a:r>
              <a:rPr lang="en-GB" sz="3200" dirty="0" smtClean="0">
                <a:latin typeface="Comic Sans MS" pitchFamily="66" charset="0"/>
              </a:rPr>
              <a:t>Improvement in our road infrastructure nationwide</a:t>
            </a:r>
          </a:p>
          <a:p>
            <a:pPr marL="571500" indent="-571500" algn="just">
              <a:lnSpc>
                <a:spcPct val="150000"/>
              </a:lnSpc>
              <a:buNone/>
            </a:pPr>
            <a:r>
              <a:rPr lang="en-GB" sz="3200" dirty="0" smtClean="0">
                <a:latin typeface="Comic Sans MS" pitchFamily="66" charset="0"/>
              </a:rPr>
              <a:t>j. We should all insist on following due process</a:t>
            </a:r>
          </a:p>
          <a:p>
            <a:pPr marL="571500" indent="-571500" algn="just">
              <a:lnSpc>
                <a:spcPct val="150000"/>
              </a:lnSpc>
              <a:buNone/>
            </a:pPr>
            <a:r>
              <a:rPr lang="en-GB" sz="3200" dirty="0" smtClean="0">
                <a:latin typeface="Comic Sans MS" pitchFamily="66" charset="0"/>
              </a:rPr>
              <a:t>k. Improved Data system which include data </a:t>
            </a:r>
            <a:r>
              <a:rPr lang="en-GB" sz="3200" dirty="0" err="1" smtClean="0">
                <a:latin typeface="Comic Sans MS" pitchFamily="66" charset="0"/>
              </a:rPr>
              <a:t>harmonizatioin</a:t>
            </a:r>
            <a:endParaRPr lang="en-GB" sz="3200" dirty="0" smtClean="0">
              <a:latin typeface="Comic Sans MS" pitchFamily="66" charset="0"/>
            </a:endParaRPr>
          </a:p>
          <a:p>
            <a:pPr marL="571500" indent="-571500" algn="just">
              <a:lnSpc>
                <a:spcPct val="150000"/>
              </a:lnSpc>
              <a:buNone/>
            </a:pPr>
            <a:r>
              <a:rPr lang="en-GB" sz="3200" dirty="0" smtClean="0">
                <a:latin typeface="Comic Sans MS" pitchFamily="66" charset="0"/>
              </a:rPr>
              <a:t>l. More Stakeholders Engagements</a:t>
            </a:r>
          </a:p>
          <a:p>
            <a:pPr marL="571500" indent="-571500" algn="just">
              <a:lnSpc>
                <a:spcPct val="150000"/>
              </a:lnSpc>
              <a:buNone/>
            </a:pPr>
            <a:r>
              <a:rPr lang="en-GB" sz="3200" dirty="0" smtClean="0">
                <a:latin typeface="Comic Sans MS" pitchFamily="66" charset="0"/>
              </a:rPr>
              <a:t>m. Synergy rather than competitions among key players</a:t>
            </a:r>
          </a:p>
        </p:txBody>
      </p:sp>
      <p:sp>
        <p:nvSpPr>
          <p:cNvPr id="6" name="Title 1"/>
          <p:cNvSpPr>
            <a:spLocks noGrp="1"/>
          </p:cNvSpPr>
          <p:nvPr>
            <p:ph type="title"/>
          </p:nvPr>
        </p:nvSpPr>
        <p:spPr>
          <a:xfrm>
            <a:off x="838200" y="365125"/>
            <a:ext cx="10515600" cy="759137"/>
          </a:xfrm>
        </p:spPr>
        <p:txBody>
          <a:bodyPr/>
          <a:lstStyle/>
          <a:p>
            <a:r>
              <a:rPr lang="en-GB" b="1" dirty="0" smtClean="0">
                <a:solidFill>
                  <a:srgbClr val="0070C0"/>
                </a:solidFill>
                <a:latin typeface="Comic Sans MS" pitchFamily="66" charset="0"/>
              </a:rPr>
              <a:t>WAY FORWARD Contd.</a:t>
            </a:r>
            <a:endParaRPr lang="en-US" b="1" dirty="0">
              <a:solidFill>
                <a:srgbClr val="0070C0"/>
              </a:solidFill>
              <a:latin typeface="Comic Sans MS" pitchFamily="66"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266093" y="837443"/>
            <a:ext cx="3786555" cy="3148403"/>
          </a:xfrm>
        </p:spPr>
        <p:txBody>
          <a:bodyPr>
            <a:normAutofit/>
          </a:bodyPr>
          <a:lstStyle/>
          <a:p>
            <a:pPr marL="0" indent="0" algn="just">
              <a:buNone/>
            </a:pPr>
            <a:r>
              <a:rPr lang="en-US" sz="2400" dirty="0">
                <a:latin typeface="Comic Sans MS" panose="030F0702030302020204" pitchFamily="66" charset="0"/>
              </a:rPr>
              <a:t>Road safety in Nigeria is no different from road safety anywhere in the world. The major challenge is the mindset and the will to effect measures that will enhance the safety of every road user. </a:t>
            </a:r>
          </a:p>
        </p:txBody>
      </p:sp>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49357" y="1000774"/>
            <a:ext cx="729168" cy="714039"/>
          </a:xfrm>
          <a:prstGeom prst="rect">
            <a:avLst/>
          </a:prstGeom>
        </p:spPr>
      </p:pic>
      <p:sp>
        <p:nvSpPr>
          <p:cNvPr id="4" name="object 7">
            <a:extLst>
              <a:ext uri="{FF2B5EF4-FFF2-40B4-BE49-F238E27FC236}">
                <a16:creationId xmlns:a16="http://schemas.microsoft.com/office/drawing/2014/main" xmlns="" id="{453BEE46-2BFC-471E-AAA3-651A8BA02236}"/>
              </a:ext>
            </a:extLst>
          </p:cNvPr>
          <p:cNvSpPr/>
          <p:nvPr/>
        </p:nvSpPr>
        <p:spPr>
          <a:xfrm>
            <a:off x="363211" y="123404"/>
            <a:ext cx="679005" cy="714039"/>
          </a:xfrm>
          <a:prstGeom prst="rect">
            <a:avLst/>
          </a:prstGeom>
          <a:blipFill>
            <a:blip r:embed="rId3" cstate="print"/>
            <a:stretch>
              <a:fillRect/>
            </a:stretch>
          </a:blipFill>
        </p:spPr>
        <p:txBody>
          <a:bodyPr wrap="square" lIns="0" tIns="0" rIns="0" bIns="0" rtlCol="0"/>
          <a:lstStyle/>
          <a:p>
            <a:endParaRPr sz="1588"/>
          </a:p>
        </p:txBody>
      </p:sp>
      <p:sp>
        <p:nvSpPr>
          <p:cNvPr id="6" name="object 14">
            <a:extLst>
              <a:ext uri="{FF2B5EF4-FFF2-40B4-BE49-F238E27FC236}">
                <a16:creationId xmlns:a16="http://schemas.microsoft.com/office/drawing/2014/main" xmlns="" id="{FEEC18D8-5923-454E-A89B-B823734522AF}"/>
              </a:ext>
            </a:extLst>
          </p:cNvPr>
          <p:cNvSpPr/>
          <p:nvPr/>
        </p:nvSpPr>
        <p:spPr>
          <a:xfrm>
            <a:off x="363211" y="1895554"/>
            <a:ext cx="707163" cy="865990"/>
          </a:xfrm>
          <a:prstGeom prst="rect">
            <a:avLst/>
          </a:prstGeom>
          <a:blipFill>
            <a:blip r:embed="rId4" cstate="print"/>
            <a:stretch>
              <a:fillRect/>
            </a:stretch>
          </a:blipFill>
        </p:spPr>
        <p:txBody>
          <a:bodyPr wrap="square" lIns="0" tIns="0" rIns="0" bIns="0" rtlCol="0"/>
          <a:lstStyle/>
          <a:p>
            <a:endParaRPr sz="1588"/>
          </a:p>
        </p:txBody>
      </p:sp>
      <p:sp>
        <p:nvSpPr>
          <p:cNvPr id="8" name="object 17">
            <a:extLst>
              <a:ext uri="{FF2B5EF4-FFF2-40B4-BE49-F238E27FC236}">
                <a16:creationId xmlns:a16="http://schemas.microsoft.com/office/drawing/2014/main" xmlns="" id="{D8DEBF76-B6AF-412E-A0E2-72F7178BF04B}"/>
              </a:ext>
            </a:extLst>
          </p:cNvPr>
          <p:cNvSpPr/>
          <p:nvPr/>
        </p:nvSpPr>
        <p:spPr>
          <a:xfrm>
            <a:off x="363211" y="2761544"/>
            <a:ext cx="715313" cy="4135155"/>
          </a:xfrm>
          <a:prstGeom prst="rect">
            <a:avLst/>
          </a:prstGeom>
          <a:blipFill>
            <a:blip r:embed="rId5" cstate="print"/>
            <a:stretch>
              <a:fillRect/>
            </a:stretch>
          </a:blipFill>
        </p:spPr>
        <p:txBody>
          <a:bodyPr wrap="square" lIns="0" tIns="0" rIns="0" bIns="0" rtlCol="0"/>
          <a:lstStyle/>
          <a:p>
            <a:endParaRPr sz="1588"/>
          </a:p>
        </p:txBody>
      </p:sp>
      <p:sp>
        <p:nvSpPr>
          <p:cNvPr id="9" name="Content Placeholder 4">
            <a:extLst>
              <a:ext uri="{FF2B5EF4-FFF2-40B4-BE49-F238E27FC236}">
                <a16:creationId xmlns:a16="http://schemas.microsoft.com/office/drawing/2014/main" xmlns="" id="{7D9AB622-BC3C-432F-A987-4318C751CF6A}"/>
              </a:ext>
            </a:extLst>
          </p:cNvPr>
          <p:cNvSpPr txBox="1">
            <a:spLocks/>
          </p:cNvSpPr>
          <p:nvPr/>
        </p:nvSpPr>
        <p:spPr>
          <a:xfrm>
            <a:off x="4242241" y="4220308"/>
            <a:ext cx="2017882" cy="26763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2400" dirty="0">
                <a:latin typeface="Comic Sans MS" panose="030F0702030302020204" pitchFamily="66" charset="0"/>
              </a:rPr>
              <a:t>Road Safety is you and I. </a:t>
            </a:r>
          </a:p>
          <a:p>
            <a:pPr marL="0" indent="0" algn="just">
              <a:buNone/>
            </a:pPr>
            <a:endParaRPr lang="en-US" sz="2400" dirty="0">
              <a:latin typeface="Comic Sans MS" panose="030F0702030302020204" pitchFamily="66" charset="0"/>
            </a:endParaRPr>
          </a:p>
          <a:p>
            <a:pPr marL="0" indent="0" algn="just">
              <a:buNone/>
            </a:pPr>
            <a:r>
              <a:rPr lang="en-US" sz="2400" dirty="0">
                <a:latin typeface="Comic Sans MS" panose="030F0702030302020204" pitchFamily="66" charset="0"/>
              </a:rPr>
              <a:t>Lets Join hands and make it work.</a:t>
            </a:r>
          </a:p>
        </p:txBody>
      </p:sp>
      <p:sp>
        <p:nvSpPr>
          <p:cNvPr id="10" name="Content Placeholder 4">
            <a:extLst>
              <a:ext uri="{FF2B5EF4-FFF2-40B4-BE49-F238E27FC236}">
                <a16:creationId xmlns:a16="http://schemas.microsoft.com/office/drawing/2014/main" xmlns="" id="{9284E937-94D8-494D-A351-5F7F88C739D4}"/>
              </a:ext>
            </a:extLst>
          </p:cNvPr>
          <p:cNvSpPr txBox="1">
            <a:spLocks/>
          </p:cNvSpPr>
          <p:nvPr/>
        </p:nvSpPr>
        <p:spPr>
          <a:xfrm>
            <a:off x="1418491" y="277092"/>
            <a:ext cx="10122347" cy="56035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600" b="1" dirty="0">
                <a:solidFill>
                  <a:srgbClr val="0070C0"/>
                </a:solidFill>
                <a:latin typeface="Comic Sans MS" panose="030F0702030302020204" pitchFamily="66" charset="0"/>
              </a:rPr>
              <a:t>CONCLUSION</a:t>
            </a:r>
            <a:endParaRPr lang="en-US" sz="2600" dirty="0">
              <a:latin typeface="Comic Sans MS" panose="030F0702030302020204" pitchFamily="66" charset="0"/>
            </a:endParaRPr>
          </a:p>
        </p:txBody>
      </p:sp>
      <p:pic>
        <p:nvPicPr>
          <p:cNvPr id="13" name="Picture 12" descr="Awareness of other road users">
            <a:extLst>
              <a:ext uri="{FF2B5EF4-FFF2-40B4-BE49-F238E27FC236}">
                <a16:creationId xmlns:a16="http://schemas.microsoft.com/office/drawing/2014/main" xmlns="" id="{0FAD0D7B-8A47-48D5-8104-04FE7BCEEA5C}"/>
              </a:ext>
            </a:extLst>
          </p:cNvPr>
          <p:cNvPicPr/>
          <p:nvPr/>
        </p:nvPicPr>
        <p:blipFill>
          <a:blip r:embed="rId6">
            <a:extLst>
              <a:ext uri="{28A0092B-C50C-407E-A947-70E740481C1C}">
                <a14:useLocalDpi xmlns:a14="http://schemas.microsoft.com/office/drawing/2010/main" xmlns="" val="0"/>
              </a:ext>
            </a:extLst>
          </a:blip>
          <a:srcRect/>
          <a:stretch>
            <a:fillRect/>
          </a:stretch>
        </p:blipFill>
        <p:spPr bwMode="auto">
          <a:xfrm>
            <a:off x="1348154" y="4201642"/>
            <a:ext cx="2624456" cy="2379265"/>
          </a:xfrm>
          <a:prstGeom prst="rect">
            <a:avLst/>
          </a:prstGeom>
          <a:noFill/>
          <a:ln>
            <a:noFill/>
          </a:ln>
        </p:spPr>
      </p:pic>
      <p:sp>
        <p:nvSpPr>
          <p:cNvPr id="14" name="Content Placeholder 4">
            <a:extLst>
              <a:ext uri="{FF2B5EF4-FFF2-40B4-BE49-F238E27FC236}">
                <a16:creationId xmlns:a16="http://schemas.microsoft.com/office/drawing/2014/main" xmlns="" id="{1AAB84F8-2937-4C9C-AE08-6C5AD064A619}"/>
              </a:ext>
            </a:extLst>
          </p:cNvPr>
          <p:cNvSpPr txBox="1">
            <a:spLocks/>
          </p:cNvSpPr>
          <p:nvPr/>
        </p:nvSpPr>
        <p:spPr>
          <a:xfrm>
            <a:off x="8510954" y="914922"/>
            <a:ext cx="3470235" cy="307092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2400" dirty="0">
                <a:latin typeface="Comic Sans MS" panose="030F0702030302020204" pitchFamily="66" charset="0"/>
              </a:rPr>
              <a:t>Until road safety is seen as a personal commitment and shared responsibility, efforts and interventions of government alone cannot solve the problem.</a:t>
            </a:r>
          </a:p>
        </p:txBody>
      </p:sp>
      <p:pic>
        <p:nvPicPr>
          <p:cNvPr id="15" name="Picture 14" descr="How to Share Road with Other Users Tips - AB Drives">
            <a:extLst>
              <a:ext uri="{FF2B5EF4-FFF2-40B4-BE49-F238E27FC236}">
                <a16:creationId xmlns:a16="http://schemas.microsoft.com/office/drawing/2014/main" xmlns="" id="{A3B1904F-1D16-4287-B268-ED9C5EB87C91}"/>
              </a:ext>
            </a:extLst>
          </p:cNvPr>
          <p:cNvPicPr/>
          <p:nvPr/>
        </p:nvPicPr>
        <p:blipFill>
          <a:blip r:embed="rId7">
            <a:extLst>
              <a:ext uri="{28A0092B-C50C-407E-A947-70E740481C1C}">
                <a14:useLocalDpi xmlns:a14="http://schemas.microsoft.com/office/drawing/2010/main" xmlns="" val="0"/>
              </a:ext>
            </a:extLst>
          </a:blip>
          <a:srcRect/>
          <a:stretch>
            <a:fillRect/>
          </a:stretch>
        </p:blipFill>
        <p:spPr bwMode="auto">
          <a:xfrm>
            <a:off x="5206187" y="837443"/>
            <a:ext cx="3234429" cy="3070924"/>
          </a:xfrm>
          <a:prstGeom prst="rect">
            <a:avLst/>
          </a:prstGeom>
          <a:noFill/>
          <a:ln>
            <a:noFill/>
          </a:ln>
        </p:spPr>
      </p:pic>
      <p:pic>
        <p:nvPicPr>
          <p:cNvPr id="16" name="Picture 15" descr="FRSC/NYSC ( Road Safety Club) – FREDLUCKSON">
            <a:extLst>
              <a:ext uri="{FF2B5EF4-FFF2-40B4-BE49-F238E27FC236}">
                <a16:creationId xmlns:a16="http://schemas.microsoft.com/office/drawing/2014/main" xmlns="" id="{5EF17679-87D4-4A6E-BE93-C4B8394A48B9}"/>
              </a:ext>
            </a:extLst>
          </p:cNvPr>
          <p:cNvPicPr/>
          <p:nvPr/>
        </p:nvPicPr>
        <p:blipFill>
          <a:blip r:embed="rId8">
            <a:extLst>
              <a:ext uri="{28A0092B-C50C-407E-A947-70E740481C1C}">
                <a14:useLocalDpi xmlns:a14="http://schemas.microsoft.com/office/drawing/2010/main" xmlns="" val="0"/>
              </a:ext>
            </a:extLst>
          </a:blip>
          <a:srcRect/>
          <a:stretch>
            <a:fillRect/>
          </a:stretch>
        </p:blipFill>
        <p:spPr bwMode="auto">
          <a:xfrm>
            <a:off x="6456227" y="4302887"/>
            <a:ext cx="2624455" cy="2379265"/>
          </a:xfrm>
          <a:prstGeom prst="rect">
            <a:avLst/>
          </a:prstGeom>
          <a:noFill/>
          <a:ln>
            <a:noFill/>
          </a:ln>
        </p:spPr>
      </p:pic>
      <p:pic>
        <p:nvPicPr>
          <p:cNvPr id="17" name="Picture 16" descr="Road Users Stock Illustrations – 191 Road Users Stock Illustrations,  Vectors &amp; Clipart - Dreamstime">
            <a:extLst>
              <a:ext uri="{FF2B5EF4-FFF2-40B4-BE49-F238E27FC236}">
                <a16:creationId xmlns:a16="http://schemas.microsoft.com/office/drawing/2014/main" xmlns="" id="{0580D2AA-7DCC-426A-BDBD-2FD9CE6DE74B}"/>
              </a:ext>
            </a:extLst>
          </p:cNvPr>
          <p:cNvPicPr/>
          <p:nvPr/>
        </p:nvPicPr>
        <p:blipFill>
          <a:blip r:embed="rId9">
            <a:extLst>
              <a:ext uri="{28A0092B-C50C-407E-A947-70E740481C1C}">
                <a14:useLocalDpi xmlns:a14="http://schemas.microsoft.com/office/drawing/2010/main" xmlns="" val="0"/>
              </a:ext>
            </a:extLst>
          </a:blip>
          <a:srcRect/>
          <a:stretch>
            <a:fillRect/>
          </a:stretch>
        </p:blipFill>
        <p:spPr bwMode="auto">
          <a:xfrm>
            <a:off x="9276786" y="4302886"/>
            <a:ext cx="2774741" cy="2278021"/>
          </a:xfrm>
          <a:prstGeom prst="rect">
            <a:avLst/>
          </a:prstGeom>
          <a:noFill/>
          <a:ln>
            <a:noFill/>
          </a:ln>
        </p:spPr>
      </p:pic>
    </p:spTree>
    <p:extLst>
      <p:ext uri="{BB962C8B-B14F-4D97-AF65-F5344CB8AC3E}">
        <p14:creationId xmlns:p14="http://schemas.microsoft.com/office/powerpoint/2010/main" xmlns="" val="292162405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124465"/>
            <a:ext cx="10515600" cy="5052498"/>
          </a:xfrm>
        </p:spPr>
        <p:txBody>
          <a:bodyPr>
            <a:normAutofit fontScale="92500"/>
          </a:bodyPr>
          <a:lstStyle/>
          <a:p>
            <a:pPr marL="992188" indent="-812800" algn="just">
              <a:buNone/>
            </a:pPr>
            <a:r>
              <a:rPr lang="en-GB" sz="2400" dirty="0" smtClean="0">
                <a:latin typeface="Comic Sans MS" panose="030F0702030302020204" pitchFamily="66" charset="0"/>
              </a:rPr>
              <a:t>African Union (2016), African Road Safety Charter; Adopted at the 26</a:t>
            </a:r>
            <a:r>
              <a:rPr lang="en-GB" sz="2400" baseline="30000" dirty="0" smtClean="0">
                <a:latin typeface="Comic Sans MS" panose="030F0702030302020204" pitchFamily="66" charset="0"/>
              </a:rPr>
              <a:t>th</a:t>
            </a:r>
            <a:r>
              <a:rPr lang="en-GB" sz="2400" dirty="0" smtClean="0">
                <a:latin typeface="Comic Sans MS" panose="030F0702030302020204" pitchFamily="66" charset="0"/>
              </a:rPr>
              <a:t> Ordinary session of the Assembly, held in </a:t>
            </a:r>
            <a:r>
              <a:rPr lang="en-GB" sz="2400" dirty="0" err="1" smtClean="0">
                <a:latin typeface="Comic Sans MS" panose="030F0702030302020204" pitchFamily="66" charset="0"/>
              </a:rPr>
              <a:t>Adeh</a:t>
            </a:r>
            <a:r>
              <a:rPr lang="en-GB" sz="2400" dirty="0" smtClean="0">
                <a:latin typeface="Comic Sans MS" panose="030F0702030302020204" pitchFamily="66" charset="0"/>
              </a:rPr>
              <a:t> </a:t>
            </a:r>
            <a:r>
              <a:rPr lang="en-GB" sz="2400" dirty="0" err="1" smtClean="0">
                <a:latin typeface="Comic Sans MS" panose="030F0702030302020204" pitchFamily="66" charset="0"/>
              </a:rPr>
              <a:t>Abetra</a:t>
            </a:r>
            <a:r>
              <a:rPr lang="en-GB" sz="2400" dirty="0" smtClean="0">
                <a:latin typeface="Comic Sans MS" panose="030F0702030302020204" pitchFamily="66" charset="0"/>
              </a:rPr>
              <a:t> </a:t>
            </a:r>
            <a:r>
              <a:rPr lang="en-GB" sz="2400" dirty="0" smtClean="0">
                <a:latin typeface="Comic Sans MS" panose="030F0702030302020204" pitchFamily="66" charset="0"/>
                <a:hlinkClick r:id="rId2"/>
              </a:rPr>
              <a:t>http://au.int/sites/default/files/traties/3251-treaty-0052-road safety-charter.pdf</a:t>
            </a:r>
            <a:r>
              <a:rPr lang="en-GB" sz="2400" dirty="0" smtClean="0">
                <a:latin typeface="Comic Sans MS" panose="030F0702030302020204" pitchFamily="66" charset="0"/>
              </a:rPr>
              <a:t> retrieved 30 May,2022</a:t>
            </a:r>
            <a:endParaRPr lang="en-US" sz="2400" dirty="0" smtClean="0">
              <a:latin typeface="Comic Sans MS" panose="030F0702030302020204" pitchFamily="66" charset="0"/>
            </a:endParaRPr>
          </a:p>
          <a:p>
            <a:pPr marL="992188" indent="-812800" algn="just">
              <a:buNone/>
            </a:pPr>
            <a:r>
              <a:rPr lang="en-US" sz="2400" dirty="0" err="1" smtClean="0">
                <a:latin typeface="Comic Sans MS" panose="030F0702030302020204" pitchFamily="66" charset="0"/>
              </a:rPr>
              <a:t>Balogun</a:t>
            </a:r>
            <a:r>
              <a:rPr lang="en-US" sz="2400" dirty="0" smtClean="0">
                <a:latin typeface="Comic Sans MS" panose="030F0702030302020204" pitchFamily="66" charset="0"/>
              </a:rPr>
              <a:t>, S.A. (2006) </a:t>
            </a:r>
            <a:r>
              <a:rPr lang="en-US" sz="2400" dirty="0" err="1" smtClean="0">
                <a:latin typeface="Comic Sans MS" panose="030F0702030302020204" pitchFamily="66" charset="0"/>
              </a:rPr>
              <a:t>Roas</a:t>
            </a:r>
            <a:r>
              <a:rPr lang="en-US" sz="2400" dirty="0" smtClean="0">
                <a:latin typeface="Comic Sans MS" panose="030F0702030302020204" pitchFamily="66" charset="0"/>
              </a:rPr>
              <a:t> Safety Practice in Nigeria, Lagos; BOAAS </a:t>
            </a:r>
            <a:r>
              <a:rPr lang="en-US" sz="2400" dirty="0" err="1" smtClean="0">
                <a:latin typeface="Comic Sans MS" panose="030F0702030302020204" pitchFamily="66" charset="0"/>
              </a:rPr>
              <a:t>Rdesources</a:t>
            </a:r>
            <a:r>
              <a:rPr lang="en-US" sz="2400" dirty="0" smtClean="0">
                <a:latin typeface="Comic Sans MS" panose="030F0702030302020204" pitchFamily="66" charset="0"/>
              </a:rPr>
              <a:t> Nigeria Ltd, Lagos, Nigeria. </a:t>
            </a:r>
          </a:p>
          <a:p>
            <a:pPr marL="992188" indent="-812800" algn="just">
              <a:buNone/>
            </a:pPr>
            <a:r>
              <a:rPr lang="en-US" sz="2400" dirty="0" smtClean="0">
                <a:latin typeface="Comic Sans MS" panose="030F0702030302020204" pitchFamily="66" charset="0"/>
              </a:rPr>
              <a:t>FRSC </a:t>
            </a:r>
            <a:r>
              <a:rPr lang="en-US" sz="2400" dirty="0" smtClean="0">
                <a:latin typeface="Comic Sans MS" panose="030F0702030302020204" pitchFamily="66" charset="0"/>
              </a:rPr>
              <a:t>annual report (2021) Executive Summary Report of RTCs in Nigeria.</a:t>
            </a:r>
            <a:endParaRPr lang="en-GB" sz="2400" dirty="0" smtClean="0">
              <a:latin typeface="Comic Sans MS" panose="030F0702030302020204" pitchFamily="66" charset="0"/>
            </a:endParaRPr>
          </a:p>
          <a:p>
            <a:pPr marL="992188" indent="-812800" algn="just">
              <a:buNone/>
            </a:pPr>
            <a:r>
              <a:rPr lang="en-US" sz="2400" dirty="0" err="1" smtClean="0">
                <a:latin typeface="Comic Sans MS" panose="030F0702030302020204" pitchFamily="66" charset="0"/>
              </a:rPr>
              <a:t>Foumsuk</a:t>
            </a:r>
            <a:r>
              <a:rPr lang="en-US" sz="2400" dirty="0" smtClean="0">
                <a:latin typeface="Comic Sans MS" panose="030F0702030302020204" pitchFamily="66" charset="0"/>
              </a:rPr>
              <a:t>, HZ. (2020) National Uniform Licensing Scheme and National Security An Appraisal. A lecture delivered at the Federal Road Safety Corps 8</a:t>
            </a:r>
            <a:r>
              <a:rPr lang="en-US" sz="2400" baseline="30000" dirty="0" smtClean="0">
                <a:latin typeface="Comic Sans MS" panose="030F0702030302020204" pitchFamily="66" charset="0"/>
              </a:rPr>
              <a:t>th</a:t>
            </a:r>
            <a:r>
              <a:rPr lang="en-US" sz="2400" dirty="0" smtClean="0">
                <a:latin typeface="Comic Sans MS" panose="030F0702030302020204" pitchFamily="66" charset="0"/>
              </a:rPr>
              <a:t> Valedictory Lecture Series on 27</a:t>
            </a:r>
            <a:r>
              <a:rPr lang="en-US" sz="2400" baseline="30000" dirty="0" smtClean="0">
                <a:latin typeface="Comic Sans MS" panose="030F0702030302020204" pitchFamily="66" charset="0"/>
              </a:rPr>
              <a:t>th</a:t>
            </a:r>
            <a:r>
              <a:rPr lang="en-US" sz="2400" dirty="0" smtClean="0">
                <a:latin typeface="Comic Sans MS" panose="030F0702030302020204" pitchFamily="66" charset="0"/>
              </a:rPr>
              <a:t> may, 2022 in Abuja.</a:t>
            </a:r>
          </a:p>
          <a:p>
            <a:pPr marL="992188" indent="-812800" algn="just">
              <a:buNone/>
            </a:pPr>
            <a:r>
              <a:rPr lang="en-US" sz="2400" dirty="0" err="1" smtClean="0">
                <a:latin typeface="Comic Sans MS" panose="030F0702030302020204" pitchFamily="66" charset="0"/>
              </a:rPr>
              <a:t>Fanola</a:t>
            </a:r>
            <a:r>
              <a:rPr lang="en-US" sz="2400" dirty="0" smtClean="0">
                <a:latin typeface="Comic Sans MS" panose="030F0702030302020204" pitchFamily="66" charset="0"/>
              </a:rPr>
              <a:t>, (2017). </a:t>
            </a:r>
            <a:r>
              <a:rPr lang="en-US" sz="2400" dirty="0" smtClean="0">
                <a:latin typeface="Comic Sans MS" panose="030F0702030302020204" pitchFamily="66" charset="0"/>
              </a:rPr>
              <a:t> Road Transport Safety Standardization Scheme and passenger fleet operation in Nigeria: An assessment; unpublished Individual Research Project, NIPSS, </a:t>
            </a:r>
            <a:r>
              <a:rPr lang="en-US" sz="2400" dirty="0" err="1" smtClean="0">
                <a:latin typeface="Comic Sans MS" panose="030F0702030302020204" pitchFamily="66" charset="0"/>
              </a:rPr>
              <a:t>Kuru</a:t>
            </a:r>
            <a:r>
              <a:rPr lang="en-US" sz="2400" dirty="0" smtClean="0">
                <a:latin typeface="Comic Sans MS" panose="030F0702030302020204" pitchFamily="66" charset="0"/>
              </a:rPr>
              <a:t>.</a:t>
            </a:r>
            <a:endParaRPr lang="en-US" sz="2400" dirty="0" smtClean="0">
              <a:latin typeface="Comic Sans MS" panose="030F0702030302020204" pitchFamily="66" charset="0"/>
            </a:endParaRPr>
          </a:p>
          <a:p>
            <a:pPr marL="992188" indent="-812800" algn="just">
              <a:buNone/>
            </a:pPr>
            <a:r>
              <a:rPr lang="en-US" sz="2400" dirty="0" err="1" smtClean="0">
                <a:latin typeface="Comic Sans MS" panose="030F0702030302020204" pitchFamily="66" charset="0"/>
              </a:rPr>
              <a:t>Gboyega</a:t>
            </a:r>
            <a:r>
              <a:rPr lang="en-US" sz="2400" dirty="0" smtClean="0">
                <a:latin typeface="Comic Sans MS" panose="030F0702030302020204" pitchFamily="66" charset="0"/>
              </a:rPr>
              <a:t>, (1992). </a:t>
            </a:r>
            <a:endParaRPr lang="en-US" sz="2400" dirty="0" smtClean="0">
              <a:latin typeface="Comic Sans MS" panose="030F0702030302020204" pitchFamily="66" charset="0"/>
            </a:endParaRPr>
          </a:p>
          <a:p>
            <a:pPr marL="992188" indent="-812800" algn="just">
              <a:buNone/>
            </a:pPr>
            <a:endParaRPr lang="en-US" sz="2400" dirty="0" smtClean="0">
              <a:latin typeface="Comic Sans MS" panose="030F0702030302020204" pitchFamily="66" charset="0"/>
            </a:endParaRPr>
          </a:p>
        </p:txBody>
      </p:sp>
      <p:sp>
        <p:nvSpPr>
          <p:cNvPr id="4" name="Content Placeholder 4">
            <a:extLst>
              <a:ext uri="{FF2B5EF4-FFF2-40B4-BE49-F238E27FC236}">
                <a16:creationId xmlns:a16="http://schemas.microsoft.com/office/drawing/2014/main" xmlns="" id="{9284E937-94D8-494D-A351-5F7F88C739D4}"/>
              </a:ext>
            </a:extLst>
          </p:cNvPr>
          <p:cNvSpPr txBox="1">
            <a:spLocks/>
          </p:cNvSpPr>
          <p:nvPr/>
        </p:nvSpPr>
        <p:spPr>
          <a:xfrm>
            <a:off x="838200" y="437730"/>
            <a:ext cx="10122347" cy="56035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600" b="1" dirty="0" smtClean="0">
                <a:solidFill>
                  <a:srgbClr val="0070C0"/>
                </a:solidFill>
                <a:latin typeface="Comic Sans MS" panose="030F0702030302020204" pitchFamily="66" charset="0"/>
              </a:rPr>
              <a:t>REFERENCES </a:t>
            </a:r>
            <a:endParaRPr lang="en-US" sz="2600" dirty="0">
              <a:latin typeface="Comic Sans MS" panose="030F0702030302020204" pitchFamily="66" charset="0"/>
            </a:endParaRPr>
          </a:p>
        </p:txBody>
      </p:sp>
    </p:spTree>
    <p:extLst>
      <p:ext uri="{BB962C8B-B14F-4D97-AF65-F5344CB8AC3E}">
        <p14:creationId xmlns:p14="http://schemas.microsoft.com/office/powerpoint/2010/main" xmlns="" val="384255801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139252"/>
            <a:ext cx="10515600" cy="5037711"/>
          </a:xfrm>
        </p:spPr>
        <p:txBody>
          <a:bodyPr>
            <a:normAutofit fontScale="92500" lnSpcReduction="20000"/>
          </a:bodyPr>
          <a:lstStyle/>
          <a:p>
            <a:pPr marL="719138" indent="-628650" algn="just">
              <a:buNone/>
            </a:pPr>
            <a:r>
              <a:rPr lang="en-GB" dirty="0" err="1" smtClean="0">
                <a:latin typeface="Comic Sans MS" panose="030F0702030302020204" pitchFamily="66" charset="0"/>
              </a:rPr>
              <a:t>Mforn</a:t>
            </a:r>
            <a:r>
              <a:rPr lang="en-GB" dirty="0" smtClean="0">
                <a:latin typeface="Comic Sans MS" panose="030F0702030302020204" pitchFamily="66" charset="0"/>
              </a:rPr>
              <a:t>, T. (2013) Traffic Management and Economic Development; an appraisal of Lagos State. Unpublished Research work submitted to the Nigeria Defence College in partial fulfilment for the award of Fellow National Defence College, Course 21</a:t>
            </a:r>
            <a:endParaRPr lang="en-US" dirty="0" smtClean="0">
              <a:latin typeface="Comic Sans MS" panose="030F0702030302020204" pitchFamily="66" charset="0"/>
            </a:endParaRPr>
          </a:p>
          <a:p>
            <a:pPr marL="719138" indent="-628650" algn="just">
              <a:buNone/>
            </a:pPr>
            <a:r>
              <a:rPr lang="en-GB" dirty="0" err="1" smtClean="0">
                <a:latin typeface="Comic Sans MS" panose="030F0702030302020204" pitchFamily="66" charset="0"/>
              </a:rPr>
              <a:t>Odekunle</a:t>
            </a:r>
            <a:r>
              <a:rPr lang="en-GB" dirty="0" smtClean="0">
                <a:latin typeface="Comic Sans MS" panose="030F0702030302020204" pitchFamily="66" charset="0"/>
              </a:rPr>
              <a:t>, A. (2016) Road Traffic Accidents in Nigeria: causes and preventive measures: An appraisal of south western states. Civil and environmental research. Vol.7 No.11. pp 90.</a:t>
            </a:r>
          </a:p>
          <a:p>
            <a:pPr marL="719138" indent="-628650" algn="just">
              <a:buNone/>
            </a:pPr>
            <a:r>
              <a:rPr lang="en-GB" dirty="0" err="1" smtClean="0">
                <a:latin typeface="Comic Sans MS" panose="030F0702030302020204" pitchFamily="66" charset="0"/>
              </a:rPr>
              <a:t>Ogunsanya</a:t>
            </a:r>
            <a:r>
              <a:rPr lang="en-GB" dirty="0" smtClean="0">
                <a:latin typeface="Comic Sans MS" panose="030F0702030302020204" pitchFamily="66" charset="0"/>
              </a:rPr>
              <a:t> AA. (2004). Strategies for minimizing road traffic accidents in Nigeria a case study of Abuja, paper presented to the Nigerian Institute of Transport Technology, Zaria, June, 2004.</a:t>
            </a:r>
            <a:endParaRPr lang="en-US" dirty="0" smtClean="0">
              <a:latin typeface="Comic Sans MS" panose="030F0702030302020204" pitchFamily="66" charset="0"/>
            </a:endParaRPr>
          </a:p>
          <a:p>
            <a:pPr marL="719138" indent="-628650" algn="just">
              <a:buNone/>
            </a:pPr>
            <a:r>
              <a:rPr lang="en-US" dirty="0" err="1" smtClean="0">
                <a:latin typeface="Comic Sans MS" panose="030F0702030302020204" pitchFamily="66" charset="0"/>
              </a:rPr>
              <a:t>Olagunju</a:t>
            </a:r>
            <a:r>
              <a:rPr lang="en-US" dirty="0" smtClean="0">
                <a:latin typeface="Comic Sans MS" panose="030F0702030302020204" pitchFamily="66" charset="0"/>
              </a:rPr>
              <a:t>, K. (2019) Nigerian Road Safety Strategy – An evaluation of the implementation. </a:t>
            </a:r>
          </a:p>
          <a:p>
            <a:pPr marL="719138" indent="-628650" algn="just">
              <a:buNone/>
            </a:pPr>
            <a:r>
              <a:rPr lang="en-US" dirty="0" err="1" smtClean="0">
                <a:latin typeface="Comic Sans MS" panose="030F0702030302020204" pitchFamily="66" charset="0"/>
              </a:rPr>
              <a:t>Oyeyemi</a:t>
            </a:r>
            <a:r>
              <a:rPr lang="en-US" dirty="0" smtClean="0">
                <a:latin typeface="Comic Sans MS" panose="030F0702030302020204" pitchFamily="66" charset="0"/>
              </a:rPr>
              <a:t>, BO. (2003). Productivity and Road Traffic Administration in Nigeria, Issues, Impediments and </a:t>
            </a:r>
            <a:r>
              <a:rPr lang="en-US" dirty="0" smtClean="0">
                <a:latin typeface="Comic Sans MS" panose="030F0702030302020204" pitchFamily="66" charset="0"/>
              </a:rPr>
              <a:t>Strategies</a:t>
            </a:r>
            <a:endParaRPr lang="en-US" dirty="0" smtClean="0">
              <a:latin typeface="Comic Sans MS" panose="030F0702030302020204" pitchFamily="66" charset="0"/>
            </a:endParaRPr>
          </a:p>
        </p:txBody>
      </p:sp>
      <p:sp>
        <p:nvSpPr>
          <p:cNvPr id="4" name="Content Placeholder 4">
            <a:extLst>
              <a:ext uri="{FF2B5EF4-FFF2-40B4-BE49-F238E27FC236}">
                <a16:creationId xmlns:a16="http://schemas.microsoft.com/office/drawing/2014/main" xmlns="" id="{9284E937-94D8-494D-A351-5F7F88C739D4}"/>
              </a:ext>
            </a:extLst>
          </p:cNvPr>
          <p:cNvSpPr txBox="1">
            <a:spLocks/>
          </p:cNvSpPr>
          <p:nvPr/>
        </p:nvSpPr>
        <p:spPr>
          <a:xfrm>
            <a:off x="838200" y="437730"/>
            <a:ext cx="10122347" cy="56035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600" b="1" dirty="0" smtClean="0">
                <a:solidFill>
                  <a:srgbClr val="0070C0"/>
                </a:solidFill>
                <a:latin typeface="Comic Sans MS" panose="030F0702030302020204" pitchFamily="66" charset="0"/>
              </a:rPr>
              <a:t>REFERENCES </a:t>
            </a:r>
            <a:endParaRPr lang="en-US" sz="2600" dirty="0">
              <a:latin typeface="Comic Sans MS" panose="030F0702030302020204" pitchFamily="66"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68180" y="1106097"/>
            <a:ext cx="10515600" cy="4351338"/>
          </a:xfrm>
        </p:spPr>
        <p:txBody>
          <a:bodyPr>
            <a:normAutofit fontScale="77500" lnSpcReduction="20000"/>
          </a:bodyPr>
          <a:lstStyle/>
          <a:p>
            <a:pPr marL="1258888" indent="-1077913" algn="just" defTabSz="1258888">
              <a:lnSpc>
                <a:spcPct val="150000"/>
              </a:lnSpc>
              <a:buNone/>
            </a:pPr>
            <a:r>
              <a:rPr lang="en-GB" dirty="0" smtClean="0">
                <a:latin typeface="Comic Sans MS" panose="030F0702030302020204" pitchFamily="66" charset="0"/>
              </a:rPr>
              <a:t>WHO (2011), ‘Global Plan for the decade of Action for Road Safety 2011-2020’, </a:t>
            </a:r>
            <a:r>
              <a:rPr lang="en-GB" dirty="0" smtClean="0">
                <a:latin typeface="Comic Sans MS" panose="030F0702030302020204" pitchFamily="66" charset="0"/>
                <a:hlinkClick r:id="rId2"/>
              </a:rPr>
              <a:t>www.who.int/roadsafety/decade-of-action/plan-english.pdf</a:t>
            </a:r>
            <a:r>
              <a:rPr lang="en-GB" dirty="0" smtClean="0">
                <a:latin typeface="Comic Sans MS" panose="030F0702030302020204" pitchFamily="66" charset="0"/>
              </a:rPr>
              <a:t> retrieved </a:t>
            </a:r>
            <a:r>
              <a:rPr lang="en-GB" dirty="0" smtClean="0">
                <a:latin typeface="Comic Sans MS" panose="030F0702030302020204" pitchFamily="66" charset="0"/>
              </a:rPr>
              <a:t>30 May,2022.</a:t>
            </a:r>
            <a:endParaRPr lang="en-GB" dirty="0" smtClean="0">
              <a:latin typeface="Comic Sans MS" panose="030F0702030302020204" pitchFamily="66" charset="0"/>
            </a:endParaRPr>
          </a:p>
          <a:p>
            <a:pPr marL="1258888" indent="-1077913" algn="just" defTabSz="1258888">
              <a:lnSpc>
                <a:spcPct val="150000"/>
              </a:lnSpc>
              <a:buNone/>
            </a:pPr>
            <a:r>
              <a:rPr lang="en-GB" dirty="0" smtClean="0">
                <a:latin typeface="Comic Sans MS" panose="030F0702030302020204" pitchFamily="66" charset="0"/>
              </a:rPr>
              <a:t>WHO (2015), ‘</a:t>
            </a:r>
            <a:r>
              <a:rPr lang="en-GB" dirty="0" err="1" smtClean="0">
                <a:latin typeface="Comic Sans MS" panose="030F0702030302020204" pitchFamily="66" charset="0"/>
              </a:rPr>
              <a:t>Glogal</a:t>
            </a:r>
            <a:r>
              <a:rPr lang="en-GB" dirty="0" smtClean="0">
                <a:latin typeface="Comic Sans MS" panose="030F0702030302020204" pitchFamily="66" charset="0"/>
              </a:rPr>
              <a:t> Status Report on Road Safety 2015’.</a:t>
            </a:r>
            <a:endParaRPr lang="en-US" dirty="0" smtClean="0">
              <a:latin typeface="Comic Sans MS" panose="030F0702030302020204" pitchFamily="66" charset="0"/>
            </a:endParaRPr>
          </a:p>
          <a:p>
            <a:pPr marL="1258888" indent="-1077913" algn="just" defTabSz="1258888">
              <a:lnSpc>
                <a:spcPct val="150000"/>
              </a:lnSpc>
              <a:buNone/>
            </a:pPr>
            <a:r>
              <a:rPr lang="en-US" dirty="0" smtClean="0">
                <a:latin typeface="Comic Sans MS" panose="030F0702030302020204" pitchFamily="66" charset="0"/>
              </a:rPr>
              <a:t>WHO, (2017), Road Traffic deaths data by country. https.who.int/</a:t>
            </a:r>
            <a:r>
              <a:rPr lang="en-US" dirty="0" err="1" smtClean="0">
                <a:latin typeface="Comic Sans MS" panose="030F0702030302020204" pitchFamily="66" charset="0"/>
              </a:rPr>
              <a:t>gho</a:t>
            </a:r>
            <a:r>
              <a:rPr lang="en-US" dirty="0" smtClean="0">
                <a:latin typeface="Comic Sans MS" panose="030F0702030302020204" pitchFamily="66" charset="0"/>
              </a:rPr>
              <a:t>/data/node.mainA997 </a:t>
            </a:r>
            <a:r>
              <a:rPr lang="en-GB" dirty="0" smtClean="0">
                <a:latin typeface="Comic Sans MS" panose="030F0702030302020204" pitchFamily="66" charset="0"/>
              </a:rPr>
              <a:t>retrieved 30 May,2022</a:t>
            </a:r>
            <a:endParaRPr lang="en-US" dirty="0" smtClean="0">
              <a:latin typeface="Comic Sans MS" panose="030F0702030302020204" pitchFamily="66" charset="0"/>
            </a:endParaRPr>
          </a:p>
          <a:p>
            <a:pPr marL="1258888" indent="-1077913" algn="just" defTabSz="1258888">
              <a:lnSpc>
                <a:spcPct val="150000"/>
              </a:lnSpc>
              <a:buNone/>
            </a:pPr>
            <a:r>
              <a:rPr lang="en-GB" dirty="0" smtClean="0">
                <a:latin typeface="Comic Sans MS" panose="030F0702030302020204" pitchFamily="66" charset="0"/>
              </a:rPr>
              <a:t>WHO (2018), Fact Sheet, </a:t>
            </a:r>
            <a:r>
              <a:rPr lang="en-GB" dirty="0" smtClean="0">
                <a:latin typeface="Comic Sans MS" panose="030F0702030302020204" pitchFamily="66" charset="0"/>
                <a:hlinkClick r:id="rId3"/>
              </a:rPr>
              <a:t>www.who.int/mediacentre/factsheets/fs358/en/</a:t>
            </a:r>
            <a:r>
              <a:rPr lang="en-GB" dirty="0" smtClean="0">
                <a:latin typeface="Comic Sans MS" panose="030F0702030302020204" pitchFamily="66" charset="0"/>
              </a:rPr>
              <a:t> retrieved 30 May,2022</a:t>
            </a:r>
            <a:endParaRPr lang="en-US" dirty="0" smtClean="0">
              <a:latin typeface="Comic Sans MS" panose="030F0702030302020204" pitchFamily="66" charset="0"/>
            </a:endParaRPr>
          </a:p>
          <a:p>
            <a:pPr marL="900113" indent="-719138">
              <a:lnSpc>
                <a:spcPct val="150000"/>
              </a:lnSpc>
              <a:buNone/>
            </a:pPr>
            <a:endParaRPr lang="en-US" dirty="0" smtClean="0"/>
          </a:p>
          <a:p>
            <a:pPr marL="900113" indent="-719138">
              <a:lnSpc>
                <a:spcPct val="150000"/>
              </a:lnSpc>
              <a:buNone/>
            </a:pPr>
            <a:endParaRPr lang="en-US" dirty="0"/>
          </a:p>
        </p:txBody>
      </p:sp>
      <p:sp>
        <p:nvSpPr>
          <p:cNvPr id="4" name="Content Placeholder 4">
            <a:extLst>
              <a:ext uri="{FF2B5EF4-FFF2-40B4-BE49-F238E27FC236}">
                <a16:creationId xmlns:a16="http://schemas.microsoft.com/office/drawing/2014/main" xmlns="" id="{9284E937-94D8-494D-A351-5F7F88C739D4}"/>
              </a:ext>
            </a:extLst>
          </p:cNvPr>
          <p:cNvSpPr txBox="1">
            <a:spLocks/>
          </p:cNvSpPr>
          <p:nvPr/>
        </p:nvSpPr>
        <p:spPr>
          <a:xfrm>
            <a:off x="838200" y="437730"/>
            <a:ext cx="10122347" cy="56035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600" b="1" dirty="0" smtClean="0">
                <a:solidFill>
                  <a:srgbClr val="0070C0"/>
                </a:solidFill>
                <a:latin typeface="Comic Sans MS" panose="030F0702030302020204" pitchFamily="66" charset="0"/>
              </a:rPr>
              <a:t>REFERENCES </a:t>
            </a:r>
            <a:endParaRPr lang="en-US" sz="2600" dirty="0">
              <a:latin typeface="Comic Sans MS" panose="030F0702030302020204" pitchFamily="66" charset="0"/>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49357" y="1000774"/>
            <a:ext cx="729168" cy="714039"/>
          </a:xfrm>
          <a:prstGeom prst="rect">
            <a:avLst/>
          </a:prstGeom>
        </p:spPr>
      </p:pic>
      <p:sp>
        <p:nvSpPr>
          <p:cNvPr id="4" name="object 7">
            <a:extLst>
              <a:ext uri="{FF2B5EF4-FFF2-40B4-BE49-F238E27FC236}">
                <a16:creationId xmlns:a16="http://schemas.microsoft.com/office/drawing/2014/main" xmlns="" id="{453BEE46-2BFC-471E-AAA3-651A8BA02236}"/>
              </a:ext>
            </a:extLst>
          </p:cNvPr>
          <p:cNvSpPr/>
          <p:nvPr/>
        </p:nvSpPr>
        <p:spPr>
          <a:xfrm>
            <a:off x="363211" y="123404"/>
            <a:ext cx="679005" cy="714039"/>
          </a:xfrm>
          <a:prstGeom prst="rect">
            <a:avLst/>
          </a:prstGeom>
          <a:blipFill>
            <a:blip r:embed="rId3" cstate="print"/>
            <a:stretch>
              <a:fillRect/>
            </a:stretch>
          </a:blipFill>
        </p:spPr>
        <p:txBody>
          <a:bodyPr wrap="square" lIns="0" tIns="0" rIns="0" bIns="0" rtlCol="0"/>
          <a:lstStyle/>
          <a:p>
            <a:endParaRPr sz="1588"/>
          </a:p>
        </p:txBody>
      </p:sp>
      <p:sp>
        <p:nvSpPr>
          <p:cNvPr id="6" name="object 14">
            <a:extLst>
              <a:ext uri="{FF2B5EF4-FFF2-40B4-BE49-F238E27FC236}">
                <a16:creationId xmlns:a16="http://schemas.microsoft.com/office/drawing/2014/main" xmlns="" id="{FEEC18D8-5923-454E-A89B-B823734522AF}"/>
              </a:ext>
            </a:extLst>
          </p:cNvPr>
          <p:cNvSpPr/>
          <p:nvPr/>
        </p:nvSpPr>
        <p:spPr>
          <a:xfrm>
            <a:off x="363211" y="1895554"/>
            <a:ext cx="707163" cy="865990"/>
          </a:xfrm>
          <a:prstGeom prst="rect">
            <a:avLst/>
          </a:prstGeom>
          <a:blipFill>
            <a:blip r:embed="rId4" cstate="print"/>
            <a:stretch>
              <a:fillRect/>
            </a:stretch>
          </a:blipFill>
        </p:spPr>
        <p:txBody>
          <a:bodyPr wrap="square" lIns="0" tIns="0" rIns="0" bIns="0" rtlCol="0"/>
          <a:lstStyle/>
          <a:p>
            <a:endParaRPr sz="1588"/>
          </a:p>
        </p:txBody>
      </p:sp>
      <p:sp>
        <p:nvSpPr>
          <p:cNvPr id="8" name="object 17">
            <a:extLst>
              <a:ext uri="{FF2B5EF4-FFF2-40B4-BE49-F238E27FC236}">
                <a16:creationId xmlns:a16="http://schemas.microsoft.com/office/drawing/2014/main" xmlns="" id="{D8DEBF76-B6AF-412E-A0E2-72F7178BF04B}"/>
              </a:ext>
            </a:extLst>
          </p:cNvPr>
          <p:cNvSpPr/>
          <p:nvPr/>
        </p:nvSpPr>
        <p:spPr>
          <a:xfrm>
            <a:off x="363211" y="2761544"/>
            <a:ext cx="715313" cy="4135155"/>
          </a:xfrm>
          <a:prstGeom prst="rect">
            <a:avLst/>
          </a:prstGeom>
          <a:blipFill>
            <a:blip r:embed="rId5" cstate="print"/>
            <a:stretch>
              <a:fillRect/>
            </a:stretch>
          </a:blipFill>
        </p:spPr>
        <p:txBody>
          <a:bodyPr wrap="square" lIns="0" tIns="0" rIns="0" bIns="0" rtlCol="0"/>
          <a:lstStyle/>
          <a:p>
            <a:endParaRPr sz="1588"/>
          </a:p>
        </p:txBody>
      </p:sp>
      <p:pic>
        <p:nvPicPr>
          <p:cNvPr id="16" name="Picture 15" descr="Free Thank You Clipart Backgrounds For PowerPoint ">
            <a:extLst>
              <a:ext uri="{FF2B5EF4-FFF2-40B4-BE49-F238E27FC236}">
                <a16:creationId xmlns:a16="http://schemas.microsoft.com/office/drawing/2014/main" xmlns="" id="{4EB98C1D-6E92-4695-B66B-38EBD05895B1}"/>
              </a:ext>
            </a:extLst>
          </p:cNvPr>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805354" y="123405"/>
            <a:ext cx="9495692" cy="6230504"/>
          </a:xfrm>
          <a:prstGeom prst="rect">
            <a:avLst/>
          </a:prstGeom>
          <a:noFill/>
          <a:ln>
            <a:noFill/>
          </a:ln>
        </p:spPr>
      </p:pic>
    </p:spTree>
    <p:extLst>
      <p:ext uri="{BB962C8B-B14F-4D97-AF65-F5344CB8AC3E}">
        <p14:creationId xmlns:p14="http://schemas.microsoft.com/office/powerpoint/2010/main" xmlns="" val="350503800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49357" y="1000774"/>
            <a:ext cx="729168" cy="714039"/>
          </a:xfrm>
          <a:prstGeom prst="rect">
            <a:avLst/>
          </a:prstGeom>
        </p:spPr>
      </p:pic>
      <p:sp>
        <p:nvSpPr>
          <p:cNvPr id="4" name="object 7">
            <a:extLst>
              <a:ext uri="{FF2B5EF4-FFF2-40B4-BE49-F238E27FC236}">
                <a16:creationId xmlns:a16="http://schemas.microsoft.com/office/drawing/2014/main" xmlns="" id="{453BEE46-2BFC-471E-AAA3-651A8BA02236}"/>
              </a:ext>
            </a:extLst>
          </p:cNvPr>
          <p:cNvSpPr/>
          <p:nvPr/>
        </p:nvSpPr>
        <p:spPr>
          <a:xfrm>
            <a:off x="363211" y="123404"/>
            <a:ext cx="679005" cy="714039"/>
          </a:xfrm>
          <a:prstGeom prst="rect">
            <a:avLst/>
          </a:prstGeom>
          <a:blipFill>
            <a:blip r:embed="rId3" cstate="print"/>
            <a:stretch>
              <a:fillRect/>
            </a:stretch>
          </a:blipFill>
        </p:spPr>
        <p:txBody>
          <a:bodyPr wrap="square" lIns="0" tIns="0" rIns="0" bIns="0" rtlCol="0"/>
          <a:lstStyle/>
          <a:p>
            <a:endParaRPr sz="1588"/>
          </a:p>
        </p:txBody>
      </p:sp>
      <p:sp>
        <p:nvSpPr>
          <p:cNvPr id="6" name="object 14">
            <a:extLst>
              <a:ext uri="{FF2B5EF4-FFF2-40B4-BE49-F238E27FC236}">
                <a16:creationId xmlns:a16="http://schemas.microsoft.com/office/drawing/2014/main" xmlns="" id="{FEEC18D8-5923-454E-A89B-B823734522AF}"/>
              </a:ext>
            </a:extLst>
          </p:cNvPr>
          <p:cNvSpPr/>
          <p:nvPr/>
        </p:nvSpPr>
        <p:spPr>
          <a:xfrm>
            <a:off x="363211" y="1895554"/>
            <a:ext cx="707163" cy="865990"/>
          </a:xfrm>
          <a:prstGeom prst="rect">
            <a:avLst/>
          </a:prstGeom>
          <a:blipFill>
            <a:blip r:embed="rId4" cstate="print"/>
            <a:stretch>
              <a:fillRect/>
            </a:stretch>
          </a:blipFill>
        </p:spPr>
        <p:txBody>
          <a:bodyPr wrap="square" lIns="0" tIns="0" rIns="0" bIns="0" rtlCol="0"/>
          <a:lstStyle/>
          <a:p>
            <a:endParaRPr sz="1588"/>
          </a:p>
        </p:txBody>
      </p:sp>
      <p:sp>
        <p:nvSpPr>
          <p:cNvPr id="8" name="object 17">
            <a:extLst>
              <a:ext uri="{FF2B5EF4-FFF2-40B4-BE49-F238E27FC236}">
                <a16:creationId xmlns:a16="http://schemas.microsoft.com/office/drawing/2014/main" xmlns="" id="{D8DEBF76-B6AF-412E-A0E2-72F7178BF04B}"/>
              </a:ext>
            </a:extLst>
          </p:cNvPr>
          <p:cNvSpPr/>
          <p:nvPr/>
        </p:nvSpPr>
        <p:spPr>
          <a:xfrm>
            <a:off x="363211" y="2761544"/>
            <a:ext cx="715313" cy="4135155"/>
          </a:xfrm>
          <a:prstGeom prst="rect">
            <a:avLst/>
          </a:prstGeom>
          <a:blipFill>
            <a:blip r:embed="rId5" cstate="print"/>
            <a:stretch>
              <a:fillRect/>
            </a:stretch>
          </a:blipFill>
        </p:spPr>
        <p:txBody>
          <a:bodyPr wrap="square" lIns="0" tIns="0" rIns="0" bIns="0" rtlCol="0"/>
          <a:lstStyle/>
          <a:p>
            <a:endParaRPr sz="1588"/>
          </a:p>
        </p:txBody>
      </p:sp>
      <p:sp>
        <p:nvSpPr>
          <p:cNvPr id="10" name="Content Placeholder 4">
            <a:extLst>
              <a:ext uri="{FF2B5EF4-FFF2-40B4-BE49-F238E27FC236}">
                <a16:creationId xmlns:a16="http://schemas.microsoft.com/office/drawing/2014/main" xmlns="" id="{9284E937-94D8-494D-A351-5F7F88C739D4}"/>
              </a:ext>
            </a:extLst>
          </p:cNvPr>
          <p:cNvSpPr txBox="1">
            <a:spLocks/>
          </p:cNvSpPr>
          <p:nvPr/>
        </p:nvSpPr>
        <p:spPr>
          <a:xfrm>
            <a:off x="1418491" y="277092"/>
            <a:ext cx="10122347" cy="56035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600" b="1" dirty="0">
                <a:solidFill>
                  <a:srgbClr val="0070C0"/>
                </a:solidFill>
                <a:latin typeface="Comic Sans MS" panose="030F0702030302020204" pitchFamily="66" charset="0"/>
              </a:rPr>
              <a:t>THE END</a:t>
            </a:r>
            <a:endParaRPr lang="en-US" sz="2600" dirty="0">
              <a:latin typeface="Comic Sans MS" panose="030F0702030302020204" pitchFamily="66" charset="0"/>
            </a:endParaRPr>
          </a:p>
        </p:txBody>
      </p:sp>
      <p:pic>
        <p:nvPicPr>
          <p:cNvPr id="13" name="Picture 1">
            <a:extLst>
              <a:ext uri="{FF2B5EF4-FFF2-40B4-BE49-F238E27FC236}">
                <a16:creationId xmlns:a16="http://schemas.microsoft.com/office/drawing/2014/main" xmlns="" id="{AB99AC73-091A-4892-825B-82E151AC8998}"/>
              </a:ext>
            </a:extLst>
          </p:cNvPr>
          <p:cNvPicPr>
            <a:picLocks noChangeAspect="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524763" y="961289"/>
            <a:ext cx="10064263" cy="56611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5747134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49357" y="1000774"/>
            <a:ext cx="729168" cy="714039"/>
          </a:xfrm>
          <a:prstGeom prst="rect">
            <a:avLst/>
          </a:prstGeom>
        </p:spPr>
      </p:pic>
      <p:sp>
        <p:nvSpPr>
          <p:cNvPr id="4" name="object 7">
            <a:extLst>
              <a:ext uri="{FF2B5EF4-FFF2-40B4-BE49-F238E27FC236}">
                <a16:creationId xmlns:a16="http://schemas.microsoft.com/office/drawing/2014/main" xmlns="" id="{453BEE46-2BFC-471E-AAA3-651A8BA02236}"/>
              </a:ext>
            </a:extLst>
          </p:cNvPr>
          <p:cNvSpPr/>
          <p:nvPr/>
        </p:nvSpPr>
        <p:spPr>
          <a:xfrm>
            <a:off x="363211" y="123404"/>
            <a:ext cx="679005" cy="714039"/>
          </a:xfrm>
          <a:prstGeom prst="rect">
            <a:avLst/>
          </a:prstGeom>
          <a:blipFill>
            <a:blip r:embed="rId3" cstate="print"/>
            <a:stretch>
              <a:fillRect/>
            </a:stretch>
          </a:blipFill>
        </p:spPr>
        <p:txBody>
          <a:bodyPr wrap="square" lIns="0" tIns="0" rIns="0" bIns="0" rtlCol="0"/>
          <a:lstStyle/>
          <a:p>
            <a:endParaRPr sz="1588"/>
          </a:p>
        </p:txBody>
      </p:sp>
      <p:sp>
        <p:nvSpPr>
          <p:cNvPr id="6" name="object 14">
            <a:extLst>
              <a:ext uri="{FF2B5EF4-FFF2-40B4-BE49-F238E27FC236}">
                <a16:creationId xmlns:a16="http://schemas.microsoft.com/office/drawing/2014/main" xmlns="" id="{FEEC18D8-5923-454E-A89B-B823734522AF}"/>
              </a:ext>
            </a:extLst>
          </p:cNvPr>
          <p:cNvSpPr/>
          <p:nvPr/>
        </p:nvSpPr>
        <p:spPr>
          <a:xfrm>
            <a:off x="363211" y="1895554"/>
            <a:ext cx="707163" cy="865990"/>
          </a:xfrm>
          <a:prstGeom prst="rect">
            <a:avLst/>
          </a:prstGeom>
          <a:blipFill>
            <a:blip r:embed="rId4" cstate="print"/>
            <a:stretch>
              <a:fillRect/>
            </a:stretch>
          </a:blipFill>
        </p:spPr>
        <p:txBody>
          <a:bodyPr wrap="square" lIns="0" tIns="0" rIns="0" bIns="0" rtlCol="0"/>
          <a:lstStyle/>
          <a:p>
            <a:endParaRPr sz="1588"/>
          </a:p>
        </p:txBody>
      </p:sp>
      <p:sp>
        <p:nvSpPr>
          <p:cNvPr id="8" name="object 17">
            <a:extLst>
              <a:ext uri="{FF2B5EF4-FFF2-40B4-BE49-F238E27FC236}">
                <a16:creationId xmlns:a16="http://schemas.microsoft.com/office/drawing/2014/main" xmlns="" id="{D8DEBF76-B6AF-412E-A0E2-72F7178BF04B}"/>
              </a:ext>
            </a:extLst>
          </p:cNvPr>
          <p:cNvSpPr/>
          <p:nvPr/>
        </p:nvSpPr>
        <p:spPr>
          <a:xfrm>
            <a:off x="363211" y="2761544"/>
            <a:ext cx="715313" cy="4135155"/>
          </a:xfrm>
          <a:prstGeom prst="rect">
            <a:avLst/>
          </a:prstGeom>
          <a:blipFill>
            <a:blip r:embed="rId5" cstate="print"/>
            <a:stretch>
              <a:fillRect/>
            </a:stretch>
          </a:blipFill>
        </p:spPr>
        <p:txBody>
          <a:bodyPr wrap="square" lIns="0" tIns="0" rIns="0" bIns="0" rtlCol="0"/>
          <a:lstStyle/>
          <a:p>
            <a:endParaRPr sz="1588"/>
          </a:p>
        </p:txBody>
      </p:sp>
      <p:sp>
        <p:nvSpPr>
          <p:cNvPr id="9" name="Content Placeholder 4">
            <a:extLst>
              <a:ext uri="{FF2B5EF4-FFF2-40B4-BE49-F238E27FC236}">
                <a16:creationId xmlns:a16="http://schemas.microsoft.com/office/drawing/2014/main" xmlns="" id="{7D9AB622-BC3C-432F-A987-4318C751CF6A}"/>
              </a:ext>
            </a:extLst>
          </p:cNvPr>
          <p:cNvSpPr txBox="1">
            <a:spLocks/>
          </p:cNvSpPr>
          <p:nvPr/>
        </p:nvSpPr>
        <p:spPr>
          <a:xfrm>
            <a:off x="929390" y="1154244"/>
            <a:ext cx="10899399" cy="501101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20000"/>
              </a:lnSpc>
              <a:buFont typeface="Arial" panose="020B0604020202020204" pitchFamily="34" charset="0"/>
              <a:buNone/>
            </a:pPr>
            <a:r>
              <a:rPr lang="en-GB" sz="3200" dirty="0" smtClean="0">
                <a:solidFill>
                  <a:schemeClr val="bg2">
                    <a:lumMod val="25000"/>
                  </a:schemeClr>
                </a:solidFill>
                <a:latin typeface="Comic Sans MS" panose="030F0702030302020204" pitchFamily="66" charset="0"/>
              </a:rPr>
              <a:t>The World Health Organization (WHO) recognised Road Traffic Crash as a complex public health issue and a leading cause of deaths the world over. In Nigeria. The negative effects of RTC appears terrifying . The economic consequence of road insecurity is estimated at over 2% of </a:t>
            </a:r>
            <a:r>
              <a:rPr lang="en-GB" sz="3200" dirty="0" err="1" smtClean="0">
                <a:solidFill>
                  <a:schemeClr val="bg2">
                    <a:lumMod val="25000"/>
                  </a:schemeClr>
                </a:solidFill>
                <a:latin typeface="Comic Sans MS" panose="030F0702030302020204" pitchFamily="66" charset="0"/>
              </a:rPr>
              <a:t>Nigeria’’s</a:t>
            </a:r>
            <a:r>
              <a:rPr lang="en-GB" sz="3200" dirty="0" smtClean="0">
                <a:solidFill>
                  <a:schemeClr val="bg2">
                    <a:lumMod val="25000"/>
                  </a:schemeClr>
                </a:solidFill>
                <a:latin typeface="Comic Sans MS" panose="030F0702030302020204" pitchFamily="66" charset="0"/>
              </a:rPr>
              <a:t> GDP. Specifically, the financial implication of road disasters is estimated at over $7 billion annually , (</a:t>
            </a:r>
            <a:r>
              <a:rPr lang="en-GB" sz="3200" dirty="0" err="1" smtClean="0">
                <a:solidFill>
                  <a:schemeClr val="bg2">
                    <a:lumMod val="25000"/>
                  </a:schemeClr>
                </a:solidFill>
                <a:latin typeface="Comic Sans MS" panose="030F0702030302020204" pitchFamily="66" charset="0"/>
              </a:rPr>
              <a:t>Oyeyemi</a:t>
            </a:r>
            <a:r>
              <a:rPr lang="en-GB" sz="3200" dirty="0" smtClean="0">
                <a:solidFill>
                  <a:schemeClr val="bg2">
                    <a:lumMod val="25000"/>
                  </a:schemeClr>
                </a:solidFill>
                <a:latin typeface="Comic Sans MS" panose="030F0702030302020204" pitchFamily="66" charset="0"/>
              </a:rPr>
              <a:t>, 2019)</a:t>
            </a:r>
            <a:endParaRPr lang="en-US" sz="3200" dirty="0">
              <a:solidFill>
                <a:schemeClr val="bg2">
                  <a:lumMod val="25000"/>
                </a:schemeClr>
              </a:solidFill>
              <a:latin typeface="Comic Sans MS" panose="030F0702030302020204" pitchFamily="66" charset="0"/>
            </a:endParaRPr>
          </a:p>
        </p:txBody>
      </p:sp>
    </p:spTree>
    <p:extLst>
      <p:ext uri="{BB962C8B-B14F-4D97-AF65-F5344CB8AC3E}">
        <p14:creationId xmlns:p14="http://schemas.microsoft.com/office/powerpoint/2010/main" xmlns="" val="1481990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49357" y="1000774"/>
            <a:ext cx="729168" cy="714039"/>
          </a:xfrm>
          <a:prstGeom prst="rect">
            <a:avLst/>
          </a:prstGeom>
        </p:spPr>
      </p:pic>
      <p:sp>
        <p:nvSpPr>
          <p:cNvPr id="4" name="object 7">
            <a:extLst>
              <a:ext uri="{FF2B5EF4-FFF2-40B4-BE49-F238E27FC236}">
                <a16:creationId xmlns:a16="http://schemas.microsoft.com/office/drawing/2014/main" xmlns="" id="{453BEE46-2BFC-471E-AAA3-651A8BA02236}"/>
              </a:ext>
            </a:extLst>
          </p:cNvPr>
          <p:cNvSpPr/>
          <p:nvPr/>
        </p:nvSpPr>
        <p:spPr>
          <a:xfrm>
            <a:off x="363211" y="123404"/>
            <a:ext cx="679005" cy="714039"/>
          </a:xfrm>
          <a:prstGeom prst="rect">
            <a:avLst/>
          </a:prstGeom>
          <a:blipFill>
            <a:blip r:embed="rId3" cstate="print"/>
            <a:stretch>
              <a:fillRect/>
            </a:stretch>
          </a:blipFill>
        </p:spPr>
        <p:txBody>
          <a:bodyPr wrap="square" lIns="0" tIns="0" rIns="0" bIns="0" rtlCol="0"/>
          <a:lstStyle/>
          <a:p>
            <a:endParaRPr sz="1588"/>
          </a:p>
        </p:txBody>
      </p:sp>
      <p:sp>
        <p:nvSpPr>
          <p:cNvPr id="6" name="object 14">
            <a:extLst>
              <a:ext uri="{FF2B5EF4-FFF2-40B4-BE49-F238E27FC236}">
                <a16:creationId xmlns:a16="http://schemas.microsoft.com/office/drawing/2014/main" xmlns="" id="{FEEC18D8-5923-454E-A89B-B823734522AF}"/>
              </a:ext>
            </a:extLst>
          </p:cNvPr>
          <p:cNvSpPr/>
          <p:nvPr/>
        </p:nvSpPr>
        <p:spPr>
          <a:xfrm>
            <a:off x="363211" y="1895554"/>
            <a:ext cx="707163" cy="865990"/>
          </a:xfrm>
          <a:prstGeom prst="rect">
            <a:avLst/>
          </a:prstGeom>
          <a:blipFill>
            <a:blip r:embed="rId4" cstate="print"/>
            <a:stretch>
              <a:fillRect/>
            </a:stretch>
          </a:blipFill>
        </p:spPr>
        <p:txBody>
          <a:bodyPr wrap="square" lIns="0" tIns="0" rIns="0" bIns="0" rtlCol="0"/>
          <a:lstStyle/>
          <a:p>
            <a:endParaRPr sz="1588"/>
          </a:p>
        </p:txBody>
      </p:sp>
      <p:sp>
        <p:nvSpPr>
          <p:cNvPr id="8" name="object 17">
            <a:extLst>
              <a:ext uri="{FF2B5EF4-FFF2-40B4-BE49-F238E27FC236}">
                <a16:creationId xmlns:a16="http://schemas.microsoft.com/office/drawing/2014/main" xmlns="" id="{D8DEBF76-B6AF-412E-A0E2-72F7178BF04B}"/>
              </a:ext>
            </a:extLst>
          </p:cNvPr>
          <p:cNvSpPr/>
          <p:nvPr/>
        </p:nvSpPr>
        <p:spPr>
          <a:xfrm>
            <a:off x="363211" y="2761544"/>
            <a:ext cx="715313" cy="4135155"/>
          </a:xfrm>
          <a:prstGeom prst="rect">
            <a:avLst/>
          </a:prstGeom>
          <a:blipFill>
            <a:blip r:embed="rId5" cstate="print"/>
            <a:stretch>
              <a:fillRect/>
            </a:stretch>
          </a:blipFill>
        </p:spPr>
        <p:txBody>
          <a:bodyPr wrap="square" lIns="0" tIns="0" rIns="0" bIns="0" rtlCol="0"/>
          <a:lstStyle/>
          <a:p>
            <a:endParaRPr sz="1588"/>
          </a:p>
        </p:txBody>
      </p:sp>
      <p:pic>
        <p:nvPicPr>
          <p:cNvPr id="13" name="Picture 12">
            <a:extLst>
              <a:ext uri="{FF2B5EF4-FFF2-40B4-BE49-F238E27FC236}">
                <a16:creationId xmlns:a16="http://schemas.microsoft.com/office/drawing/2014/main" xmlns="" id="{3AACFB5A-3CD3-4923-A504-B40758AC13F2}"/>
              </a:ext>
            </a:extLst>
          </p:cNvPr>
          <p:cNvPicPr/>
          <p:nvPr/>
        </p:nvPicPr>
        <p:blipFill>
          <a:blip r:embed="rId6">
            <a:extLst>
              <a:ext uri="{28A0092B-C50C-407E-A947-70E740481C1C}">
                <a14:useLocalDpi xmlns:a14="http://schemas.microsoft.com/office/drawing/2010/main" xmlns="" val="0"/>
              </a:ext>
            </a:extLst>
          </a:blip>
          <a:srcRect/>
          <a:stretch>
            <a:fillRect/>
          </a:stretch>
        </p:blipFill>
        <p:spPr bwMode="auto">
          <a:xfrm>
            <a:off x="1447796" y="1000774"/>
            <a:ext cx="4185153" cy="5176189"/>
          </a:xfrm>
          <a:prstGeom prst="rect">
            <a:avLst/>
          </a:prstGeom>
          <a:noFill/>
          <a:ln>
            <a:noFill/>
          </a:ln>
        </p:spPr>
      </p:pic>
      <p:sp>
        <p:nvSpPr>
          <p:cNvPr id="15" name="Content Placeholder 2">
            <a:extLst>
              <a:ext uri="{FF2B5EF4-FFF2-40B4-BE49-F238E27FC236}">
                <a16:creationId xmlns:a16="http://schemas.microsoft.com/office/drawing/2014/main" xmlns="" id="{95FBEB90-2379-4F41-AA14-DE6491345025}"/>
              </a:ext>
            </a:extLst>
          </p:cNvPr>
          <p:cNvSpPr>
            <a:spLocks noGrp="1"/>
          </p:cNvSpPr>
          <p:nvPr>
            <p:ph idx="1"/>
          </p:nvPr>
        </p:nvSpPr>
        <p:spPr>
          <a:xfrm>
            <a:off x="6010371" y="1000774"/>
            <a:ext cx="5548583" cy="5176189"/>
          </a:xfrm>
        </p:spPr>
        <p:txBody>
          <a:bodyPr>
            <a:noAutofit/>
          </a:bodyPr>
          <a:lstStyle/>
          <a:p>
            <a:pPr marL="0" indent="0" algn="just">
              <a:lnSpc>
                <a:spcPct val="150000"/>
              </a:lnSpc>
              <a:buNone/>
            </a:pPr>
            <a:r>
              <a:rPr lang="en-GB" dirty="0" smtClean="0">
                <a:latin typeface="Comic Sans MS" panose="030F0702030302020204" pitchFamily="66" charset="0"/>
              </a:rPr>
              <a:t>The Federal Road Safety Corps (FRSC) records revealed that between 1960 and 2021, a total of 1,180,475 crashes resulting in 378,525 deaths and 1,379,569 injuries, hence 1,758,094total casualties were recorded on Nigerian roads</a:t>
            </a:r>
            <a:endParaRPr lang="en-US" dirty="0">
              <a:latin typeface="Comic Sans MS" panose="030F0702030302020204" pitchFamily="66" charset="0"/>
            </a:endParaRPr>
          </a:p>
        </p:txBody>
      </p:sp>
    </p:spTree>
    <p:extLst>
      <p:ext uri="{BB962C8B-B14F-4D97-AF65-F5344CB8AC3E}">
        <p14:creationId xmlns:p14="http://schemas.microsoft.com/office/powerpoint/2010/main" xmlns="" val="17042720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49357" y="1000774"/>
            <a:ext cx="729168" cy="714039"/>
          </a:xfrm>
          <a:prstGeom prst="rect">
            <a:avLst/>
          </a:prstGeom>
        </p:spPr>
      </p:pic>
      <p:sp>
        <p:nvSpPr>
          <p:cNvPr id="4" name="object 7">
            <a:extLst>
              <a:ext uri="{FF2B5EF4-FFF2-40B4-BE49-F238E27FC236}">
                <a16:creationId xmlns:a16="http://schemas.microsoft.com/office/drawing/2014/main" xmlns="" id="{453BEE46-2BFC-471E-AAA3-651A8BA02236}"/>
              </a:ext>
            </a:extLst>
          </p:cNvPr>
          <p:cNvSpPr/>
          <p:nvPr/>
        </p:nvSpPr>
        <p:spPr>
          <a:xfrm>
            <a:off x="363211" y="123404"/>
            <a:ext cx="679005" cy="714039"/>
          </a:xfrm>
          <a:prstGeom prst="rect">
            <a:avLst/>
          </a:prstGeom>
          <a:blipFill>
            <a:blip r:embed="rId3" cstate="print"/>
            <a:stretch>
              <a:fillRect/>
            </a:stretch>
          </a:blipFill>
        </p:spPr>
        <p:txBody>
          <a:bodyPr wrap="square" lIns="0" tIns="0" rIns="0" bIns="0" rtlCol="0"/>
          <a:lstStyle/>
          <a:p>
            <a:endParaRPr sz="1588"/>
          </a:p>
        </p:txBody>
      </p:sp>
      <p:sp>
        <p:nvSpPr>
          <p:cNvPr id="6" name="object 14">
            <a:extLst>
              <a:ext uri="{FF2B5EF4-FFF2-40B4-BE49-F238E27FC236}">
                <a16:creationId xmlns:a16="http://schemas.microsoft.com/office/drawing/2014/main" xmlns="" id="{FEEC18D8-5923-454E-A89B-B823734522AF}"/>
              </a:ext>
            </a:extLst>
          </p:cNvPr>
          <p:cNvSpPr/>
          <p:nvPr/>
        </p:nvSpPr>
        <p:spPr>
          <a:xfrm>
            <a:off x="363211" y="1895554"/>
            <a:ext cx="707163" cy="865990"/>
          </a:xfrm>
          <a:prstGeom prst="rect">
            <a:avLst/>
          </a:prstGeom>
          <a:blipFill>
            <a:blip r:embed="rId4" cstate="print"/>
            <a:stretch>
              <a:fillRect/>
            </a:stretch>
          </a:blipFill>
        </p:spPr>
        <p:txBody>
          <a:bodyPr wrap="square" lIns="0" tIns="0" rIns="0" bIns="0" rtlCol="0"/>
          <a:lstStyle/>
          <a:p>
            <a:endParaRPr sz="1588"/>
          </a:p>
        </p:txBody>
      </p:sp>
      <p:sp>
        <p:nvSpPr>
          <p:cNvPr id="8" name="object 17">
            <a:extLst>
              <a:ext uri="{FF2B5EF4-FFF2-40B4-BE49-F238E27FC236}">
                <a16:creationId xmlns:a16="http://schemas.microsoft.com/office/drawing/2014/main" xmlns="" id="{D8DEBF76-B6AF-412E-A0E2-72F7178BF04B}"/>
              </a:ext>
            </a:extLst>
          </p:cNvPr>
          <p:cNvSpPr/>
          <p:nvPr/>
        </p:nvSpPr>
        <p:spPr>
          <a:xfrm>
            <a:off x="363211" y="2761544"/>
            <a:ext cx="715313" cy="4135155"/>
          </a:xfrm>
          <a:prstGeom prst="rect">
            <a:avLst/>
          </a:prstGeom>
          <a:blipFill>
            <a:blip r:embed="rId5" cstate="print"/>
            <a:stretch>
              <a:fillRect/>
            </a:stretch>
          </a:blipFill>
        </p:spPr>
        <p:txBody>
          <a:bodyPr wrap="square" lIns="0" tIns="0" rIns="0" bIns="0" rtlCol="0"/>
          <a:lstStyle/>
          <a:p>
            <a:endParaRPr sz="1588"/>
          </a:p>
        </p:txBody>
      </p:sp>
      <p:sp>
        <p:nvSpPr>
          <p:cNvPr id="15" name="Content Placeholder 2">
            <a:extLst>
              <a:ext uri="{FF2B5EF4-FFF2-40B4-BE49-F238E27FC236}">
                <a16:creationId xmlns:a16="http://schemas.microsoft.com/office/drawing/2014/main" xmlns="" id="{95FBEB90-2379-4F41-AA14-DE6491345025}"/>
              </a:ext>
            </a:extLst>
          </p:cNvPr>
          <p:cNvSpPr>
            <a:spLocks noGrp="1"/>
          </p:cNvSpPr>
          <p:nvPr>
            <p:ph idx="1"/>
          </p:nvPr>
        </p:nvSpPr>
        <p:spPr>
          <a:xfrm>
            <a:off x="1324708" y="790552"/>
            <a:ext cx="6032056" cy="5790356"/>
          </a:xfrm>
        </p:spPr>
        <p:txBody>
          <a:bodyPr>
            <a:noAutofit/>
          </a:bodyPr>
          <a:lstStyle/>
          <a:p>
            <a:pPr marL="0" indent="0" algn="just">
              <a:lnSpc>
                <a:spcPct val="150000"/>
              </a:lnSpc>
              <a:buNone/>
            </a:pPr>
            <a:r>
              <a:rPr lang="en-US" sz="2500" dirty="0" smtClean="0">
                <a:latin typeface="Comic Sans MS" panose="030F0702030302020204" pitchFamily="66" charset="0"/>
              </a:rPr>
              <a:t>Several efforts have been made at global, continental, sub-regional, national and local levels to tackle the menace of RTC . However, there are Challenges and Prospects which form the focus of this Presentation</a:t>
            </a:r>
            <a:endParaRPr lang="en-US" sz="2500" dirty="0">
              <a:latin typeface="Comic Sans MS" panose="030F0702030302020204" pitchFamily="66" charset="0"/>
            </a:endParaRPr>
          </a:p>
        </p:txBody>
      </p:sp>
      <p:pic>
        <p:nvPicPr>
          <p:cNvPr id="9" name="Picture 8" descr="Ending lawlessness on the highways - Punch Newspapers">
            <a:extLst>
              <a:ext uri="{FF2B5EF4-FFF2-40B4-BE49-F238E27FC236}">
                <a16:creationId xmlns:a16="http://schemas.microsoft.com/office/drawing/2014/main" xmlns="" id="{3118FB37-78C9-463D-A055-DD4B07FEB7A6}"/>
              </a:ext>
            </a:extLst>
          </p:cNvPr>
          <p:cNvPicPr/>
          <p:nvPr/>
        </p:nvPicPr>
        <p:blipFill>
          <a:blip r:embed="rId6">
            <a:extLst>
              <a:ext uri="{28A0092B-C50C-407E-A947-70E740481C1C}">
                <a14:useLocalDpi xmlns:a14="http://schemas.microsoft.com/office/drawing/2010/main" xmlns="" val="0"/>
              </a:ext>
            </a:extLst>
          </a:blip>
          <a:srcRect/>
          <a:stretch>
            <a:fillRect/>
          </a:stretch>
        </p:blipFill>
        <p:spPr bwMode="auto">
          <a:xfrm>
            <a:off x="7733040" y="1032336"/>
            <a:ext cx="4064868" cy="5513386"/>
          </a:xfrm>
          <a:prstGeom prst="rect">
            <a:avLst/>
          </a:prstGeom>
          <a:noFill/>
          <a:ln>
            <a:noFill/>
          </a:ln>
        </p:spPr>
      </p:pic>
    </p:spTree>
    <p:extLst>
      <p:ext uri="{BB962C8B-B14F-4D97-AF65-F5344CB8AC3E}">
        <p14:creationId xmlns:p14="http://schemas.microsoft.com/office/powerpoint/2010/main" xmlns="" val="27213851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49357" y="1000774"/>
            <a:ext cx="729168" cy="714039"/>
          </a:xfrm>
          <a:prstGeom prst="rect">
            <a:avLst/>
          </a:prstGeom>
        </p:spPr>
      </p:pic>
      <p:sp>
        <p:nvSpPr>
          <p:cNvPr id="4" name="object 7">
            <a:extLst>
              <a:ext uri="{FF2B5EF4-FFF2-40B4-BE49-F238E27FC236}">
                <a16:creationId xmlns:a16="http://schemas.microsoft.com/office/drawing/2014/main" xmlns="" id="{453BEE46-2BFC-471E-AAA3-651A8BA02236}"/>
              </a:ext>
            </a:extLst>
          </p:cNvPr>
          <p:cNvSpPr/>
          <p:nvPr/>
        </p:nvSpPr>
        <p:spPr>
          <a:xfrm>
            <a:off x="363211" y="123404"/>
            <a:ext cx="679005" cy="714039"/>
          </a:xfrm>
          <a:prstGeom prst="rect">
            <a:avLst/>
          </a:prstGeom>
          <a:blipFill>
            <a:blip r:embed="rId3" cstate="print"/>
            <a:stretch>
              <a:fillRect/>
            </a:stretch>
          </a:blipFill>
        </p:spPr>
        <p:txBody>
          <a:bodyPr wrap="square" lIns="0" tIns="0" rIns="0" bIns="0" rtlCol="0"/>
          <a:lstStyle/>
          <a:p>
            <a:endParaRPr sz="1588"/>
          </a:p>
        </p:txBody>
      </p:sp>
      <p:sp>
        <p:nvSpPr>
          <p:cNvPr id="6" name="object 14">
            <a:extLst>
              <a:ext uri="{FF2B5EF4-FFF2-40B4-BE49-F238E27FC236}">
                <a16:creationId xmlns:a16="http://schemas.microsoft.com/office/drawing/2014/main" xmlns="" id="{FEEC18D8-5923-454E-A89B-B823734522AF}"/>
              </a:ext>
            </a:extLst>
          </p:cNvPr>
          <p:cNvSpPr/>
          <p:nvPr/>
        </p:nvSpPr>
        <p:spPr>
          <a:xfrm>
            <a:off x="363211" y="1895554"/>
            <a:ext cx="707163" cy="865990"/>
          </a:xfrm>
          <a:prstGeom prst="rect">
            <a:avLst/>
          </a:prstGeom>
          <a:blipFill>
            <a:blip r:embed="rId4" cstate="print"/>
            <a:stretch>
              <a:fillRect/>
            </a:stretch>
          </a:blipFill>
        </p:spPr>
        <p:txBody>
          <a:bodyPr wrap="square" lIns="0" tIns="0" rIns="0" bIns="0" rtlCol="0"/>
          <a:lstStyle/>
          <a:p>
            <a:endParaRPr sz="1588"/>
          </a:p>
        </p:txBody>
      </p:sp>
      <p:sp>
        <p:nvSpPr>
          <p:cNvPr id="8" name="object 17">
            <a:extLst>
              <a:ext uri="{FF2B5EF4-FFF2-40B4-BE49-F238E27FC236}">
                <a16:creationId xmlns:a16="http://schemas.microsoft.com/office/drawing/2014/main" xmlns="" id="{D8DEBF76-B6AF-412E-A0E2-72F7178BF04B}"/>
              </a:ext>
            </a:extLst>
          </p:cNvPr>
          <p:cNvSpPr/>
          <p:nvPr/>
        </p:nvSpPr>
        <p:spPr>
          <a:xfrm>
            <a:off x="363211" y="2761544"/>
            <a:ext cx="715313" cy="4135155"/>
          </a:xfrm>
          <a:prstGeom prst="rect">
            <a:avLst/>
          </a:prstGeom>
          <a:blipFill>
            <a:blip r:embed="rId5" cstate="print"/>
            <a:stretch>
              <a:fillRect/>
            </a:stretch>
          </a:blipFill>
        </p:spPr>
        <p:txBody>
          <a:bodyPr wrap="square" lIns="0" tIns="0" rIns="0" bIns="0" rtlCol="0"/>
          <a:lstStyle/>
          <a:p>
            <a:endParaRPr sz="1588"/>
          </a:p>
        </p:txBody>
      </p:sp>
      <p:sp>
        <p:nvSpPr>
          <p:cNvPr id="10" name="Content Placeholder 4">
            <a:extLst>
              <a:ext uri="{FF2B5EF4-FFF2-40B4-BE49-F238E27FC236}">
                <a16:creationId xmlns:a16="http://schemas.microsoft.com/office/drawing/2014/main" xmlns="" id="{9284E937-94D8-494D-A351-5F7F88C739D4}"/>
              </a:ext>
            </a:extLst>
          </p:cNvPr>
          <p:cNvSpPr txBox="1">
            <a:spLocks/>
          </p:cNvSpPr>
          <p:nvPr/>
        </p:nvSpPr>
        <p:spPr>
          <a:xfrm>
            <a:off x="1418491" y="277092"/>
            <a:ext cx="10122347" cy="56035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600" b="1" dirty="0">
                <a:solidFill>
                  <a:srgbClr val="0070C0"/>
                </a:solidFill>
                <a:latin typeface="Comic Sans MS" panose="030F0702030302020204" pitchFamily="66" charset="0"/>
              </a:rPr>
              <a:t>AIM</a:t>
            </a:r>
            <a:endParaRPr lang="en-US" sz="2600" dirty="0">
              <a:latin typeface="Comic Sans MS" panose="030F0702030302020204" pitchFamily="66" charset="0"/>
            </a:endParaRPr>
          </a:p>
        </p:txBody>
      </p:sp>
      <p:sp>
        <p:nvSpPr>
          <p:cNvPr id="15" name="Content Placeholder 2">
            <a:extLst>
              <a:ext uri="{FF2B5EF4-FFF2-40B4-BE49-F238E27FC236}">
                <a16:creationId xmlns:a16="http://schemas.microsoft.com/office/drawing/2014/main" xmlns="" id="{95FBEB90-2379-4F41-AA14-DE6491345025}"/>
              </a:ext>
            </a:extLst>
          </p:cNvPr>
          <p:cNvSpPr>
            <a:spLocks noGrp="1"/>
          </p:cNvSpPr>
          <p:nvPr>
            <p:ph idx="1"/>
          </p:nvPr>
        </p:nvSpPr>
        <p:spPr>
          <a:xfrm>
            <a:off x="1324709" y="359764"/>
            <a:ext cx="4091353" cy="6265888"/>
          </a:xfrm>
        </p:spPr>
        <p:txBody>
          <a:bodyPr>
            <a:noAutofit/>
          </a:bodyPr>
          <a:lstStyle/>
          <a:p>
            <a:pPr marL="0" indent="0" algn="just">
              <a:lnSpc>
                <a:spcPct val="150000"/>
              </a:lnSpc>
              <a:buNone/>
            </a:pPr>
            <a:r>
              <a:rPr lang="en-US" sz="3000" dirty="0">
                <a:latin typeface="Comic Sans MS" panose="030F0702030302020204" pitchFamily="66" charset="0"/>
              </a:rPr>
              <a:t>The aim of this presentation is to acquaint participants on the </a:t>
            </a:r>
            <a:r>
              <a:rPr lang="en-US" sz="3000" dirty="0" smtClean="0">
                <a:latin typeface="Comic Sans MS" panose="030F0702030302020204" pitchFamily="66" charset="0"/>
              </a:rPr>
              <a:t>Transport Safety Management, </a:t>
            </a:r>
            <a:r>
              <a:rPr lang="en-US" sz="3000" dirty="0">
                <a:latin typeface="Comic Sans MS" panose="030F0702030302020204" pitchFamily="66" charset="0"/>
              </a:rPr>
              <a:t>C</a:t>
            </a:r>
            <a:r>
              <a:rPr lang="en-US" sz="3000" dirty="0" smtClean="0">
                <a:latin typeface="Comic Sans MS" panose="030F0702030302020204" pitchFamily="66" charset="0"/>
              </a:rPr>
              <a:t>hallenges and Possibilities of </a:t>
            </a:r>
            <a:r>
              <a:rPr lang="en-US" sz="3000" dirty="0">
                <a:latin typeface="Comic Sans MS" panose="030F0702030302020204" pitchFamily="66" charset="0"/>
              </a:rPr>
              <a:t>road safety in Nigeria</a:t>
            </a:r>
          </a:p>
        </p:txBody>
      </p:sp>
      <p:pic>
        <p:nvPicPr>
          <p:cNvPr id="5" name="Picture 4">
            <a:extLst>
              <a:ext uri="{FF2B5EF4-FFF2-40B4-BE49-F238E27FC236}">
                <a16:creationId xmlns:a16="http://schemas.microsoft.com/office/drawing/2014/main" xmlns="" id="{4C3B2BC6-ED18-4F2B-9809-B3CCD4148DA9}"/>
              </a:ext>
            </a:extLst>
          </p:cNvPr>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5931878" y="1000773"/>
            <a:ext cx="5910766" cy="4626303"/>
          </a:xfrm>
          <a:prstGeom prst="rect">
            <a:avLst/>
          </a:prstGeom>
        </p:spPr>
      </p:pic>
    </p:spTree>
    <p:extLst>
      <p:ext uri="{BB962C8B-B14F-4D97-AF65-F5344CB8AC3E}">
        <p14:creationId xmlns:p14="http://schemas.microsoft.com/office/powerpoint/2010/main" xmlns="" val="42440888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3515</TotalTime>
  <Words>4674</Words>
  <Application>Microsoft Office PowerPoint</Application>
  <PresentationFormat>Custom</PresentationFormat>
  <Paragraphs>818</Paragraphs>
  <Slides>59</Slides>
  <Notes>0</Notes>
  <HiddenSlides>0</HiddenSlides>
  <MMClips>0</MMClips>
  <ScaleCrop>false</ScaleCrop>
  <HeadingPairs>
    <vt:vector size="4" baseType="variant">
      <vt:variant>
        <vt:lpstr>Theme</vt:lpstr>
      </vt:variant>
      <vt:variant>
        <vt:i4>1</vt:i4>
      </vt:variant>
      <vt:variant>
        <vt:lpstr>Slide Titles</vt:lpstr>
      </vt:variant>
      <vt:variant>
        <vt:i4>59</vt:i4>
      </vt:variant>
    </vt:vector>
  </HeadingPairs>
  <TitlesOfParts>
    <vt:vector size="60" baseType="lpstr">
      <vt:lpstr>Office Theme</vt:lpstr>
      <vt:lpstr>TRANSPORT SAFETY MANAGEMENT IN NIGERIA: Challenges and Possibilities</vt:lpstr>
      <vt:lpstr>Outline </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ROAD SAFETY MANAGEMENT IN NIGERIA</vt:lpstr>
      <vt:lpstr>Slide 21</vt:lpstr>
      <vt:lpstr>Slide 22</vt:lpstr>
      <vt:lpstr>Slide 23</vt:lpstr>
      <vt:lpstr>HISTORICAL DEVELOPMENT OF ROAD TRAFFIC AND SAFETY MANAGEMENT IN NIGERIA</vt:lpstr>
      <vt:lpstr>HISTORICAL DEVELOPMENT OF ROAD TRAFFIC AND SAFETY MANAGEMENT IN NIGERIA contd.</vt:lpstr>
      <vt:lpstr>HISTORICAL DEVELOPMENT OF ROAD TRAFFIC AND SAFETY MANAGEMENT IN NIGERIA contd.</vt:lpstr>
      <vt:lpstr>Slide 27</vt:lpstr>
      <vt:lpstr>Slide 28</vt:lpstr>
      <vt:lpstr>Slide 29</vt:lpstr>
      <vt:lpstr>Slide 30</vt:lpstr>
      <vt:lpstr>THE NIGERIAN EFFORTS ON ROAD SAFETY- STRATEGIES OF THE FRSC</vt:lpstr>
      <vt:lpstr>Slide 32</vt:lpstr>
      <vt:lpstr>ASSESMENT OF THE PERFORMANCE OF THE NIGERIA ROAD SAFETY STRATEGY 1 (2014-2018)</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WAY FORWARD</vt:lpstr>
      <vt:lpstr>WAY FORWARD Contd.</vt:lpstr>
      <vt:lpstr>Slide 54</vt:lpstr>
      <vt:lpstr>Slide 55</vt:lpstr>
      <vt:lpstr>Slide 56</vt:lpstr>
      <vt:lpstr>Slide 57</vt:lpstr>
      <vt:lpstr>Slide 58</vt:lpstr>
      <vt:lpstr>Slide 59</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 pc</dc:creator>
  <cp:lastModifiedBy>CMDT</cp:lastModifiedBy>
  <cp:revision>284</cp:revision>
  <dcterms:created xsi:type="dcterms:W3CDTF">2022-05-25T08:22:58Z</dcterms:created>
  <dcterms:modified xsi:type="dcterms:W3CDTF">2022-06-02T10:15:02Z</dcterms:modified>
</cp:coreProperties>
</file>