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6041" units="1/cm"/>
          <inkml:channelProperty channel="Y" name="resolution" value="28.36041" units="1/cm"/>
        </inkml:channelProperties>
      </inkml:inkSource>
      <inkml:timestamp xml:id="ts0" timeString="2022-01-23T20:40:58.771"/>
    </inkml:context>
    <inkml:brush xml:id="br0">
      <inkml:brushProperty name="width" value="0.01984" units="cm"/>
      <inkml:brushProperty name="height" value="0.01984" units="cm"/>
      <inkml:brushProperty name="fitToCurve" value="1"/>
    </inkml:brush>
  </inkml:definitions>
  <inkml:trace contextRef="#ctx0" brushRef="#br0">2648 1209,'0'74</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6041" units="1/cm"/>
          <inkml:channelProperty channel="Y" name="resolution" value="28.36041" units="1/cm"/>
        </inkml:channelProperties>
      </inkml:inkSource>
      <inkml:timestamp xml:id="ts0" timeString="2022-01-23T20:40:58.786"/>
    </inkml:context>
    <inkml:brush xml:id="br0">
      <inkml:brushProperty name="width" value="0.01984" units="cm"/>
      <inkml:brushProperty name="height" value="0.01984" units="cm"/>
      <inkml:brushProperty name="fitToCurve" value="1"/>
    </inkml:brush>
  </inkml:definitions>
  <inkml:trace contextRef="#ctx0" brushRef="#br0">2723 1357,'0'89</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6041" units="1/cm"/>
          <inkml:channelProperty channel="Y" name="resolution" value="28.36041" units="1/cm"/>
        </inkml:channelProperties>
      </inkml:inkSource>
      <inkml:timestamp xml:id="ts0" timeString="2022-01-23T20:40:58.787"/>
    </inkml:context>
    <inkml:brush xml:id="br0">
      <inkml:brushProperty name="width" value="0.01984" units="cm"/>
      <inkml:brushProperty name="height" value="0.01984" units="cm"/>
      <inkml:brushProperty name="fitToCurve" value="1"/>
    </inkml:brush>
  </inkml:definitions>
  <inkml:trace contextRef="#ctx0" brushRef="#br0">5882 5318,'0'74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42"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43"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44"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45"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46"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47"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104858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1048583" name="Date Placeholder 3"/>
          <p:cNvSpPr>
            <a:spLocks noGrp="1"/>
          </p:cNvSpPr>
          <p:nvPr>
            <p:ph type="dt" sz="half" idx="10"/>
          </p:nvPr>
        </p:nvSpPr>
        <p:spPr/>
        <p:txBody>
          <a:bodyPr/>
          <a:lstStyle/>
          <a:p>
            <a:fld id="{7291A8F1-071D-4790-9892-0940AAF10C20}" type="datetimeFigureOut">
              <a:rPr lang="en-GB" smtClean="0"/>
              <a:t>23/01/2022</a:t>
            </a:fld>
            <a:endParaRPr lang="en-GB"/>
          </a:p>
        </p:txBody>
      </p:sp>
      <p:sp>
        <p:nvSpPr>
          <p:cNvPr id="1048584" name="Footer Placeholder 4"/>
          <p:cNvSpPr>
            <a:spLocks noGrp="1"/>
          </p:cNvSpPr>
          <p:nvPr>
            <p:ph type="ftr" sz="quarter" idx="11"/>
          </p:nvPr>
        </p:nvSpPr>
        <p:spPr/>
        <p:txBody>
          <a:bodyPr/>
          <a:lstStyle/>
          <a:p>
            <a:endParaRPr lang="en-GB"/>
          </a:p>
        </p:txBody>
      </p:sp>
      <p:sp>
        <p:nvSpPr>
          <p:cNvPr id="1048585" name="Slide Number Placeholder 5"/>
          <p:cNvSpPr>
            <a:spLocks noGrp="1"/>
          </p:cNvSpPr>
          <p:nvPr>
            <p:ph type="sldNum" sz="quarter" idx="12"/>
          </p:nvPr>
        </p:nvSpPr>
        <p:spPr/>
        <p:txBody>
          <a:bodyPr/>
          <a:lstStyle/>
          <a:p>
            <a:fld id="{AA1A4123-97FA-43F3-9935-FCF1DBE2E4C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09" name="Title 1"/>
          <p:cNvSpPr>
            <a:spLocks noGrp="1"/>
          </p:cNvSpPr>
          <p:nvPr>
            <p:ph type="title"/>
          </p:nvPr>
        </p:nvSpPr>
        <p:spPr/>
        <p:txBody>
          <a:bodyPr/>
          <a:lstStyle/>
          <a:p>
            <a:r>
              <a:rPr lang="en-US" smtClean="0"/>
              <a:t>Click to edit Master title style</a:t>
            </a:r>
            <a:endParaRPr lang="en-GB"/>
          </a:p>
        </p:txBody>
      </p:sp>
      <p:sp>
        <p:nvSpPr>
          <p:cNvPr id="1048710"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711" name="Date Placeholder 3"/>
          <p:cNvSpPr>
            <a:spLocks noGrp="1"/>
          </p:cNvSpPr>
          <p:nvPr>
            <p:ph type="dt" sz="half" idx="10"/>
          </p:nvPr>
        </p:nvSpPr>
        <p:spPr/>
        <p:txBody>
          <a:bodyPr/>
          <a:lstStyle/>
          <a:p>
            <a:fld id="{7291A8F1-071D-4790-9892-0940AAF10C20}" type="datetimeFigureOut">
              <a:rPr lang="en-GB" smtClean="0"/>
              <a:t>23/01/2022</a:t>
            </a:fld>
            <a:endParaRPr lang="en-GB"/>
          </a:p>
        </p:txBody>
      </p:sp>
      <p:sp>
        <p:nvSpPr>
          <p:cNvPr id="1048712" name="Footer Placeholder 4"/>
          <p:cNvSpPr>
            <a:spLocks noGrp="1"/>
          </p:cNvSpPr>
          <p:nvPr>
            <p:ph type="ftr" sz="quarter" idx="11"/>
          </p:nvPr>
        </p:nvSpPr>
        <p:spPr/>
        <p:txBody>
          <a:bodyPr/>
          <a:lstStyle/>
          <a:p>
            <a:endParaRPr lang="en-GB"/>
          </a:p>
        </p:txBody>
      </p:sp>
      <p:sp>
        <p:nvSpPr>
          <p:cNvPr id="1048713" name="Slide Number Placeholder 5"/>
          <p:cNvSpPr>
            <a:spLocks noGrp="1"/>
          </p:cNvSpPr>
          <p:nvPr>
            <p:ph type="sldNum" sz="quarter" idx="12"/>
          </p:nvPr>
        </p:nvSpPr>
        <p:spPr/>
        <p:txBody>
          <a:bodyPr/>
          <a:lstStyle/>
          <a:p>
            <a:fld id="{AA1A4123-97FA-43F3-9935-FCF1DBE2E4C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93"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1048694"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695" name="Date Placeholder 3"/>
          <p:cNvSpPr>
            <a:spLocks noGrp="1"/>
          </p:cNvSpPr>
          <p:nvPr>
            <p:ph type="dt" sz="half" idx="10"/>
          </p:nvPr>
        </p:nvSpPr>
        <p:spPr/>
        <p:txBody>
          <a:bodyPr/>
          <a:lstStyle/>
          <a:p>
            <a:fld id="{7291A8F1-071D-4790-9892-0940AAF10C20}" type="datetimeFigureOut">
              <a:rPr lang="en-GB" smtClean="0"/>
              <a:t>23/01/2022</a:t>
            </a:fld>
            <a:endParaRPr lang="en-GB"/>
          </a:p>
        </p:txBody>
      </p:sp>
      <p:sp>
        <p:nvSpPr>
          <p:cNvPr id="1048696" name="Footer Placeholder 4"/>
          <p:cNvSpPr>
            <a:spLocks noGrp="1"/>
          </p:cNvSpPr>
          <p:nvPr>
            <p:ph type="ftr" sz="quarter" idx="11"/>
          </p:nvPr>
        </p:nvSpPr>
        <p:spPr/>
        <p:txBody>
          <a:bodyPr/>
          <a:lstStyle/>
          <a:p>
            <a:endParaRPr lang="en-GB"/>
          </a:p>
        </p:txBody>
      </p:sp>
      <p:sp>
        <p:nvSpPr>
          <p:cNvPr id="1048697" name="Slide Number Placeholder 5"/>
          <p:cNvSpPr>
            <a:spLocks noGrp="1"/>
          </p:cNvSpPr>
          <p:nvPr>
            <p:ph type="sldNum" sz="quarter" idx="12"/>
          </p:nvPr>
        </p:nvSpPr>
        <p:spPr/>
        <p:txBody>
          <a:bodyPr/>
          <a:lstStyle/>
          <a:p>
            <a:fld id="{AA1A4123-97FA-43F3-9935-FCF1DBE2E4C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98" name="Title 1"/>
          <p:cNvSpPr>
            <a:spLocks noGrp="1"/>
          </p:cNvSpPr>
          <p:nvPr>
            <p:ph type="title"/>
          </p:nvPr>
        </p:nvSpPr>
        <p:spPr/>
        <p:txBody>
          <a:bodyPr/>
          <a:lstStyle/>
          <a:p>
            <a:r>
              <a:rPr lang="en-US" smtClean="0"/>
              <a:t>Click to edit Master title style</a:t>
            </a:r>
            <a:endParaRPr lang="en-GB"/>
          </a:p>
        </p:txBody>
      </p:sp>
      <p:sp>
        <p:nvSpPr>
          <p:cNvPr id="1048699"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700" name="Date Placeholder 3"/>
          <p:cNvSpPr>
            <a:spLocks noGrp="1"/>
          </p:cNvSpPr>
          <p:nvPr>
            <p:ph type="dt" sz="half" idx="10"/>
          </p:nvPr>
        </p:nvSpPr>
        <p:spPr/>
        <p:txBody>
          <a:bodyPr/>
          <a:lstStyle/>
          <a:p>
            <a:fld id="{7291A8F1-071D-4790-9892-0940AAF10C20}" type="datetimeFigureOut">
              <a:rPr lang="en-GB" smtClean="0"/>
              <a:t>23/01/2022</a:t>
            </a:fld>
            <a:endParaRPr lang="en-GB"/>
          </a:p>
        </p:txBody>
      </p:sp>
      <p:sp>
        <p:nvSpPr>
          <p:cNvPr id="1048701" name="Footer Placeholder 4"/>
          <p:cNvSpPr>
            <a:spLocks noGrp="1"/>
          </p:cNvSpPr>
          <p:nvPr>
            <p:ph type="ftr" sz="quarter" idx="11"/>
          </p:nvPr>
        </p:nvSpPr>
        <p:spPr/>
        <p:txBody>
          <a:bodyPr/>
          <a:lstStyle/>
          <a:p>
            <a:endParaRPr lang="en-GB"/>
          </a:p>
        </p:txBody>
      </p:sp>
      <p:sp>
        <p:nvSpPr>
          <p:cNvPr id="1048702" name="Slide Number Placeholder 5"/>
          <p:cNvSpPr>
            <a:spLocks noGrp="1"/>
          </p:cNvSpPr>
          <p:nvPr>
            <p:ph type="sldNum" sz="quarter" idx="12"/>
          </p:nvPr>
        </p:nvSpPr>
        <p:spPr/>
        <p:txBody>
          <a:bodyPr/>
          <a:lstStyle/>
          <a:p>
            <a:fld id="{AA1A4123-97FA-43F3-9935-FCF1DBE2E4C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14"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1048715"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1048716" name="Date Placeholder 3"/>
          <p:cNvSpPr>
            <a:spLocks noGrp="1"/>
          </p:cNvSpPr>
          <p:nvPr>
            <p:ph type="dt" sz="half" idx="10"/>
          </p:nvPr>
        </p:nvSpPr>
        <p:spPr/>
        <p:txBody>
          <a:bodyPr/>
          <a:lstStyle/>
          <a:p>
            <a:fld id="{7291A8F1-071D-4790-9892-0940AAF10C20}" type="datetimeFigureOut">
              <a:rPr lang="en-GB" smtClean="0"/>
              <a:t>23/01/2022</a:t>
            </a:fld>
            <a:endParaRPr lang="en-GB"/>
          </a:p>
        </p:txBody>
      </p:sp>
      <p:sp>
        <p:nvSpPr>
          <p:cNvPr id="1048717" name="Footer Placeholder 4"/>
          <p:cNvSpPr>
            <a:spLocks noGrp="1"/>
          </p:cNvSpPr>
          <p:nvPr>
            <p:ph type="ftr" sz="quarter" idx="11"/>
          </p:nvPr>
        </p:nvSpPr>
        <p:spPr/>
        <p:txBody>
          <a:bodyPr/>
          <a:lstStyle/>
          <a:p>
            <a:endParaRPr lang="en-GB"/>
          </a:p>
        </p:txBody>
      </p:sp>
      <p:sp>
        <p:nvSpPr>
          <p:cNvPr id="1048718" name="Slide Number Placeholder 5"/>
          <p:cNvSpPr>
            <a:spLocks noGrp="1"/>
          </p:cNvSpPr>
          <p:nvPr>
            <p:ph type="sldNum" sz="quarter" idx="12"/>
          </p:nvPr>
        </p:nvSpPr>
        <p:spPr/>
        <p:txBody>
          <a:bodyPr/>
          <a:lstStyle/>
          <a:p>
            <a:fld id="{AA1A4123-97FA-43F3-9935-FCF1DBE2E4C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19" name="Title 1"/>
          <p:cNvSpPr>
            <a:spLocks noGrp="1"/>
          </p:cNvSpPr>
          <p:nvPr>
            <p:ph type="title"/>
          </p:nvPr>
        </p:nvSpPr>
        <p:spPr/>
        <p:txBody>
          <a:bodyPr/>
          <a:lstStyle/>
          <a:p>
            <a:r>
              <a:rPr lang="en-US" smtClean="0"/>
              <a:t>Click to edit Master title style</a:t>
            </a:r>
            <a:endParaRPr lang="en-GB"/>
          </a:p>
        </p:txBody>
      </p:sp>
      <p:sp>
        <p:nvSpPr>
          <p:cNvPr id="1048720"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721"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722" name="Date Placeholder 4"/>
          <p:cNvSpPr>
            <a:spLocks noGrp="1"/>
          </p:cNvSpPr>
          <p:nvPr>
            <p:ph type="dt" sz="half" idx="10"/>
          </p:nvPr>
        </p:nvSpPr>
        <p:spPr/>
        <p:txBody>
          <a:bodyPr/>
          <a:lstStyle/>
          <a:p>
            <a:fld id="{7291A8F1-071D-4790-9892-0940AAF10C20}" type="datetimeFigureOut">
              <a:rPr lang="en-GB" smtClean="0"/>
              <a:t>23/01/2022</a:t>
            </a:fld>
            <a:endParaRPr lang="en-GB"/>
          </a:p>
        </p:txBody>
      </p:sp>
      <p:sp>
        <p:nvSpPr>
          <p:cNvPr id="1048723" name="Footer Placeholder 5"/>
          <p:cNvSpPr>
            <a:spLocks noGrp="1"/>
          </p:cNvSpPr>
          <p:nvPr>
            <p:ph type="ftr" sz="quarter" idx="11"/>
          </p:nvPr>
        </p:nvSpPr>
        <p:spPr/>
        <p:txBody>
          <a:bodyPr/>
          <a:lstStyle/>
          <a:p>
            <a:endParaRPr lang="en-GB"/>
          </a:p>
        </p:txBody>
      </p:sp>
      <p:sp>
        <p:nvSpPr>
          <p:cNvPr id="1048724" name="Slide Number Placeholder 6"/>
          <p:cNvSpPr>
            <a:spLocks noGrp="1"/>
          </p:cNvSpPr>
          <p:nvPr>
            <p:ph type="sldNum" sz="quarter" idx="12"/>
          </p:nvPr>
        </p:nvSpPr>
        <p:spPr/>
        <p:txBody>
          <a:bodyPr/>
          <a:lstStyle/>
          <a:p>
            <a:fld id="{AA1A4123-97FA-43F3-9935-FCF1DBE2E4C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25"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1048726"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48727"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728"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48729"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730" name="Date Placeholder 6"/>
          <p:cNvSpPr>
            <a:spLocks noGrp="1"/>
          </p:cNvSpPr>
          <p:nvPr>
            <p:ph type="dt" sz="half" idx="10"/>
          </p:nvPr>
        </p:nvSpPr>
        <p:spPr/>
        <p:txBody>
          <a:bodyPr/>
          <a:lstStyle/>
          <a:p>
            <a:fld id="{7291A8F1-071D-4790-9892-0940AAF10C20}" type="datetimeFigureOut">
              <a:rPr lang="en-GB" smtClean="0"/>
              <a:t>23/01/2022</a:t>
            </a:fld>
            <a:endParaRPr lang="en-GB"/>
          </a:p>
        </p:txBody>
      </p:sp>
      <p:sp>
        <p:nvSpPr>
          <p:cNvPr id="1048731" name="Footer Placeholder 7"/>
          <p:cNvSpPr>
            <a:spLocks noGrp="1"/>
          </p:cNvSpPr>
          <p:nvPr>
            <p:ph type="ftr" sz="quarter" idx="11"/>
          </p:nvPr>
        </p:nvSpPr>
        <p:spPr/>
        <p:txBody>
          <a:bodyPr/>
          <a:lstStyle/>
          <a:p>
            <a:endParaRPr lang="en-GB"/>
          </a:p>
        </p:txBody>
      </p:sp>
      <p:sp>
        <p:nvSpPr>
          <p:cNvPr id="1048732" name="Slide Number Placeholder 8"/>
          <p:cNvSpPr>
            <a:spLocks noGrp="1"/>
          </p:cNvSpPr>
          <p:nvPr>
            <p:ph type="sldNum" sz="quarter" idx="12"/>
          </p:nvPr>
        </p:nvSpPr>
        <p:spPr/>
        <p:txBody>
          <a:bodyPr/>
          <a:lstStyle/>
          <a:p>
            <a:fld id="{AA1A4123-97FA-43F3-9935-FCF1DBE2E4C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r>
              <a:rPr lang="en-US" smtClean="0"/>
              <a:t>Click to edit Master title style</a:t>
            </a:r>
            <a:endParaRPr lang="en-GB"/>
          </a:p>
        </p:txBody>
      </p:sp>
      <p:sp>
        <p:nvSpPr>
          <p:cNvPr id="1048690" name="Date Placeholder 2"/>
          <p:cNvSpPr>
            <a:spLocks noGrp="1"/>
          </p:cNvSpPr>
          <p:nvPr>
            <p:ph type="dt" sz="half" idx="10"/>
          </p:nvPr>
        </p:nvSpPr>
        <p:spPr/>
        <p:txBody>
          <a:bodyPr/>
          <a:lstStyle/>
          <a:p>
            <a:fld id="{7291A8F1-071D-4790-9892-0940AAF10C20}" type="datetimeFigureOut">
              <a:rPr lang="en-GB" smtClean="0"/>
              <a:t>23/01/2022</a:t>
            </a:fld>
            <a:endParaRPr lang="en-GB"/>
          </a:p>
        </p:txBody>
      </p:sp>
      <p:sp>
        <p:nvSpPr>
          <p:cNvPr id="1048691" name="Footer Placeholder 3"/>
          <p:cNvSpPr>
            <a:spLocks noGrp="1"/>
          </p:cNvSpPr>
          <p:nvPr>
            <p:ph type="ftr" sz="quarter" idx="11"/>
          </p:nvPr>
        </p:nvSpPr>
        <p:spPr/>
        <p:txBody>
          <a:bodyPr/>
          <a:lstStyle/>
          <a:p>
            <a:endParaRPr lang="en-GB"/>
          </a:p>
        </p:txBody>
      </p:sp>
      <p:sp>
        <p:nvSpPr>
          <p:cNvPr id="1048692" name="Slide Number Placeholder 4"/>
          <p:cNvSpPr>
            <a:spLocks noGrp="1"/>
          </p:cNvSpPr>
          <p:nvPr>
            <p:ph type="sldNum" sz="quarter" idx="12"/>
          </p:nvPr>
        </p:nvSpPr>
        <p:spPr/>
        <p:txBody>
          <a:bodyPr/>
          <a:lstStyle/>
          <a:p>
            <a:fld id="{AA1A4123-97FA-43F3-9935-FCF1DBE2E4C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33" name="Date Placeholder 1"/>
          <p:cNvSpPr>
            <a:spLocks noGrp="1"/>
          </p:cNvSpPr>
          <p:nvPr>
            <p:ph type="dt" sz="half" idx="10"/>
          </p:nvPr>
        </p:nvSpPr>
        <p:spPr/>
        <p:txBody>
          <a:bodyPr/>
          <a:lstStyle/>
          <a:p>
            <a:fld id="{7291A8F1-071D-4790-9892-0940AAF10C20}" type="datetimeFigureOut">
              <a:rPr lang="en-GB" smtClean="0"/>
              <a:t>23/01/2022</a:t>
            </a:fld>
            <a:endParaRPr lang="en-GB"/>
          </a:p>
        </p:txBody>
      </p:sp>
      <p:sp>
        <p:nvSpPr>
          <p:cNvPr id="1048734" name="Footer Placeholder 2"/>
          <p:cNvSpPr>
            <a:spLocks noGrp="1"/>
          </p:cNvSpPr>
          <p:nvPr>
            <p:ph type="ftr" sz="quarter" idx="11"/>
          </p:nvPr>
        </p:nvSpPr>
        <p:spPr/>
        <p:txBody>
          <a:bodyPr/>
          <a:lstStyle/>
          <a:p>
            <a:endParaRPr lang="en-GB"/>
          </a:p>
        </p:txBody>
      </p:sp>
      <p:sp>
        <p:nvSpPr>
          <p:cNvPr id="1048735" name="Slide Number Placeholder 3"/>
          <p:cNvSpPr>
            <a:spLocks noGrp="1"/>
          </p:cNvSpPr>
          <p:nvPr>
            <p:ph type="sldNum" sz="quarter" idx="12"/>
          </p:nvPr>
        </p:nvSpPr>
        <p:spPr/>
        <p:txBody>
          <a:bodyPr/>
          <a:lstStyle/>
          <a:p>
            <a:fld id="{AA1A4123-97FA-43F3-9935-FCF1DBE2E4C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36"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1048737"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738"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048739" name="Date Placeholder 4"/>
          <p:cNvSpPr>
            <a:spLocks noGrp="1"/>
          </p:cNvSpPr>
          <p:nvPr>
            <p:ph type="dt" sz="half" idx="10"/>
          </p:nvPr>
        </p:nvSpPr>
        <p:spPr/>
        <p:txBody>
          <a:bodyPr/>
          <a:lstStyle/>
          <a:p>
            <a:fld id="{7291A8F1-071D-4790-9892-0940AAF10C20}" type="datetimeFigureOut">
              <a:rPr lang="en-GB" smtClean="0"/>
              <a:t>23/01/2022</a:t>
            </a:fld>
            <a:endParaRPr lang="en-GB"/>
          </a:p>
        </p:txBody>
      </p:sp>
      <p:sp>
        <p:nvSpPr>
          <p:cNvPr id="1048740" name="Footer Placeholder 5"/>
          <p:cNvSpPr>
            <a:spLocks noGrp="1"/>
          </p:cNvSpPr>
          <p:nvPr>
            <p:ph type="ftr" sz="quarter" idx="11"/>
          </p:nvPr>
        </p:nvSpPr>
        <p:spPr/>
        <p:txBody>
          <a:bodyPr/>
          <a:lstStyle/>
          <a:p>
            <a:endParaRPr lang="en-GB"/>
          </a:p>
        </p:txBody>
      </p:sp>
      <p:sp>
        <p:nvSpPr>
          <p:cNvPr id="1048741" name="Slide Number Placeholder 6"/>
          <p:cNvSpPr>
            <a:spLocks noGrp="1"/>
          </p:cNvSpPr>
          <p:nvPr>
            <p:ph type="sldNum" sz="quarter" idx="12"/>
          </p:nvPr>
        </p:nvSpPr>
        <p:spPr/>
        <p:txBody>
          <a:bodyPr/>
          <a:lstStyle/>
          <a:p>
            <a:fld id="{AA1A4123-97FA-43F3-9935-FCF1DBE2E4C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03"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1048704"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48705"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048706" name="Date Placeholder 4"/>
          <p:cNvSpPr>
            <a:spLocks noGrp="1"/>
          </p:cNvSpPr>
          <p:nvPr>
            <p:ph type="dt" sz="half" idx="10"/>
          </p:nvPr>
        </p:nvSpPr>
        <p:spPr/>
        <p:txBody>
          <a:bodyPr/>
          <a:lstStyle/>
          <a:p>
            <a:fld id="{7291A8F1-071D-4790-9892-0940AAF10C20}" type="datetimeFigureOut">
              <a:rPr lang="en-GB" smtClean="0"/>
              <a:t>23/01/2022</a:t>
            </a:fld>
            <a:endParaRPr lang="en-GB"/>
          </a:p>
        </p:txBody>
      </p:sp>
      <p:sp>
        <p:nvSpPr>
          <p:cNvPr id="1048707" name="Footer Placeholder 5"/>
          <p:cNvSpPr>
            <a:spLocks noGrp="1"/>
          </p:cNvSpPr>
          <p:nvPr>
            <p:ph type="ftr" sz="quarter" idx="11"/>
          </p:nvPr>
        </p:nvSpPr>
        <p:spPr/>
        <p:txBody>
          <a:bodyPr/>
          <a:lstStyle/>
          <a:p>
            <a:endParaRPr lang="en-GB"/>
          </a:p>
        </p:txBody>
      </p:sp>
      <p:sp>
        <p:nvSpPr>
          <p:cNvPr id="1048708" name="Slide Number Placeholder 6"/>
          <p:cNvSpPr>
            <a:spLocks noGrp="1"/>
          </p:cNvSpPr>
          <p:nvPr>
            <p:ph type="sldNum" sz="quarter" idx="12"/>
          </p:nvPr>
        </p:nvSpPr>
        <p:spPr/>
        <p:txBody>
          <a:bodyPr/>
          <a:lstStyle/>
          <a:p>
            <a:fld id="{AA1A4123-97FA-43F3-9935-FCF1DBE2E4C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1A8F1-071D-4790-9892-0940AAF10C20}" type="datetimeFigureOut">
              <a:rPr lang="en-GB" smtClean="0"/>
              <a:t>23/01/2022</a:t>
            </a:fld>
            <a:endParaRPr lang="en-GB"/>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A4123-97FA-43F3-9935-FCF1DBE2E4C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ustomXml" Target="../ink/ink3.xml"/><Relationship Id="rId4" Type="http://schemas.openxmlformats.org/officeDocument/2006/relationships/customXml" Target="../ink/ink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Rectangle 4"/>
          <p:cNvSpPr/>
          <p:nvPr/>
        </p:nvSpPr>
        <p:spPr>
          <a:xfrm>
            <a:off x="138115" y="76664"/>
            <a:ext cx="5064715" cy="4409440"/>
          </a:xfrm>
          <a:prstGeom prst="rect">
            <a:avLst/>
          </a:prstGeom>
          <a:ln>
            <a:solidFill>
              <a:srgbClr val="0070C0"/>
            </a:solidFill>
          </a:ln>
        </p:spPr>
        <p:txBody>
          <a:bodyPr wrap="square">
            <a:spAutoFit/>
          </a:bodyPr>
          <a:lstStyle/>
          <a:p>
            <a:pPr algn="ctr"/>
            <a:r>
              <a:rPr lang="en-GB" sz="4800" dirty="0" smtClean="0"/>
              <a:t> </a:t>
            </a:r>
            <a:r>
              <a:rPr lang="en-GB" sz="9600" b="1" dirty="0" smtClean="0">
                <a:solidFill>
                  <a:srgbClr val="0070C0"/>
                </a:solidFill>
              </a:rPr>
              <a:t>2022</a:t>
            </a:r>
            <a:r>
              <a:rPr lang="en-GB" sz="4800" dirty="0" smtClean="0"/>
              <a:t> </a:t>
            </a:r>
          </a:p>
          <a:p>
            <a:pPr algn="ctr"/>
            <a:r>
              <a:rPr lang="en-GB" sz="4800" dirty="0" smtClean="0"/>
              <a:t>FRSC CORPORATE STRATEGIC GOALS</a:t>
            </a:r>
            <a:endParaRPr lang="en-GB" sz="4800" dirty="0"/>
          </a:p>
        </p:txBody>
      </p:sp>
      <p:pic>
        <p:nvPicPr>
          <p:cNvPr id="2097152" name="Picture 5"/>
          <p:cNvPicPr>
            <a:picLocks noChangeAspect="1"/>
          </p:cNvPicPr>
          <p:nvPr/>
        </p:nvPicPr>
        <p:blipFill>
          <a:blip r:embed="rId2"/>
          <a:stretch>
            <a:fillRect/>
          </a:stretch>
        </p:blipFill>
        <p:spPr>
          <a:xfrm>
            <a:off x="5325660" y="0"/>
            <a:ext cx="6866339" cy="3862316"/>
          </a:xfrm>
          <a:prstGeom prst="rect">
            <a:avLst/>
          </a:prstGeom>
        </p:spPr>
      </p:pic>
      <p:sp>
        <p:nvSpPr>
          <p:cNvPr id="1048587" name="Rectangle 7"/>
          <p:cNvSpPr/>
          <p:nvPr/>
        </p:nvSpPr>
        <p:spPr>
          <a:xfrm>
            <a:off x="0" y="3978322"/>
            <a:ext cx="12192000" cy="948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588" name="TextBox 8"/>
          <p:cNvSpPr txBox="1"/>
          <p:nvPr/>
        </p:nvSpPr>
        <p:spPr>
          <a:xfrm>
            <a:off x="2066713" y="4098639"/>
            <a:ext cx="8168400" cy="1285240"/>
          </a:xfrm>
          <a:prstGeom prst="rect">
            <a:avLst/>
          </a:prstGeom>
          <a:noFill/>
        </p:spPr>
        <p:txBody>
          <a:bodyPr wrap="square" rtlCol="0">
            <a:spAutoFit/>
          </a:bodyPr>
          <a:lstStyle/>
          <a:p>
            <a:r>
              <a:rPr lang="en-GB" sz="4000" i="1" dirty="0" smtClean="0">
                <a:solidFill>
                  <a:schemeClr val="bg1"/>
                </a:solidFill>
                <a:effectLst>
                  <a:glow rad="228600">
                    <a:schemeClr val="accent2">
                      <a:satMod val="175000"/>
                      <a:alpha val="40000"/>
                    </a:schemeClr>
                  </a:glow>
                </a:effectLst>
              </a:rPr>
              <a:t>A brief </a:t>
            </a:r>
            <a:r>
              <a:rPr lang="en-GB" sz="4000" i="1" dirty="0">
                <a:solidFill>
                  <a:schemeClr val="bg1"/>
                </a:solidFill>
                <a:effectLst>
                  <a:glow rad="228600">
                    <a:schemeClr val="accent2">
                      <a:satMod val="175000"/>
                      <a:alpha val="40000"/>
                    </a:schemeClr>
                  </a:glow>
                </a:effectLst>
              </a:rPr>
              <a:t>and </a:t>
            </a:r>
            <a:r>
              <a:rPr lang="en-GB" sz="4000" i="1" dirty="0" smtClean="0">
                <a:solidFill>
                  <a:schemeClr val="bg1"/>
                </a:solidFill>
                <a:effectLst>
                  <a:glow rad="228600">
                    <a:schemeClr val="accent2">
                      <a:satMod val="175000"/>
                      <a:alpha val="40000"/>
                    </a:schemeClr>
                  </a:glow>
                </a:effectLst>
              </a:rPr>
              <a:t>Justifications on the Goals</a:t>
            </a:r>
            <a:endParaRPr lang="en-GB" sz="4000" i="1" dirty="0">
              <a:solidFill>
                <a:schemeClr val="bg1"/>
              </a:solidFill>
              <a:effectLst>
                <a:glow rad="228600">
                  <a:schemeClr val="accent2">
                    <a:satMod val="175000"/>
                    <a:alpha val="40000"/>
                  </a:schemeClr>
                </a:glow>
              </a:effectLst>
            </a:endParaRPr>
          </a:p>
        </p:txBody>
      </p:sp>
      <p:grpSp>
        <p:nvGrpSpPr>
          <p:cNvPr id="25" name="Group 1"/>
          <p:cNvGrpSpPr/>
          <p:nvPr/>
        </p:nvGrpSpPr>
        <p:grpSpPr>
          <a:xfrm>
            <a:off x="0" y="5009988"/>
            <a:ext cx="12220061" cy="1860084"/>
            <a:chOff x="0" y="5009988"/>
            <a:chExt cx="12220061" cy="1860084"/>
          </a:xfrm>
          <a:solidFill>
            <a:srgbClr val="00B0F0"/>
          </a:solidFill>
        </p:grpSpPr>
        <p:grpSp>
          <p:nvGrpSpPr>
            <p:cNvPr id="26" name="Group 9"/>
            <p:cNvGrpSpPr/>
            <p:nvPr/>
          </p:nvGrpSpPr>
          <p:grpSpPr>
            <a:xfrm>
              <a:off x="10235113" y="5014692"/>
              <a:ext cx="1984948" cy="1855380"/>
              <a:chOff x="9356132" y="917017"/>
              <a:chExt cx="1259127" cy="1043498"/>
            </a:xfrm>
            <a:grpFill/>
            <a:effectLst/>
          </p:grpSpPr>
          <p:sp>
            <p:nvSpPr>
              <p:cNvPr id="1048589" name="Flowchart: Delay 10"/>
              <p:cNvSpPr/>
              <p:nvPr/>
            </p:nvSpPr>
            <p:spPr>
              <a:xfrm rot="5400000">
                <a:off x="9463946" y="809203"/>
                <a:ext cx="1043498" cy="1259127"/>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590" name="TextBox 11"/>
              <p:cNvSpPr txBox="1"/>
              <p:nvPr/>
            </p:nvSpPr>
            <p:spPr>
              <a:xfrm>
                <a:off x="9604139" y="1020665"/>
                <a:ext cx="763112" cy="758556"/>
              </a:xfrm>
              <a:prstGeom prst="rect">
                <a:avLst/>
              </a:prstGeom>
              <a:grpFill/>
            </p:spPr>
            <p:txBody>
              <a:bodyPr wrap="square" rtlCol="0">
                <a:spAutoFit/>
              </a:bodyPr>
              <a:lstStyle/>
              <a:p>
                <a:pPr algn="ctr"/>
                <a:r>
                  <a:rPr lang="en-GB" sz="2800" dirty="0" smtClean="0">
                    <a:solidFill>
                      <a:schemeClr val="bg1"/>
                    </a:solidFill>
                  </a:rPr>
                  <a:t>21</a:t>
                </a:r>
                <a:endParaRPr lang="en-GB" sz="2800" dirty="0">
                  <a:solidFill>
                    <a:schemeClr val="bg1"/>
                  </a:solidFill>
                </a:endParaRPr>
              </a:p>
              <a:p>
                <a:pPr algn="ctr"/>
                <a:r>
                  <a:rPr lang="en-GB" sz="2800" dirty="0" smtClean="0">
                    <a:solidFill>
                      <a:schemeClr val="bg1"/>
                    </a:solidFill>
                    <a:effectLst/>
                  </a:rPr>
                  <a:t>Dec</a:t>
                </a:r>
              </a:p>
              <a:p>
                <a:pPr algn="ctr"/>
                <a:r>
                  <a:rPr lang="en-GB" sz="2800" dirty="0" smtClean="0">
                    <a:solidFill>
                      <a:schemeClr val="bg1"/>
                    </a:solidFill>
                    <a:effectLst/>
                  </a:rPr>
                  <a:t>2021</a:t>
                </a:r>
                <a:endParaRPr lang="en-GB" sz="2800" dirty="0">
                  <a:solidFill>
                    <a:schemeClr val="bg1"/>
                  </a:solidFill>
                  <a:effectLst/>
                </a:endParaRPr>
              </a:p>
            </p:txBody>
          </p:sp>
        </p:grpSp>
        <p:sp>
          <p:nvSpPr>
            <p:cNvPr id="1048591" name="Flowchart: Process 12"/>
            <p:cNvSpPr/>
            <p:nvPr/>
          </p:nvSpPr>
          <p:spPr>
            <a:xfrm>
              <a:off x="0" y="5009988"/>
              <a:ext cx="10707935" cy="1287892"/>
            </a:xfrm>
            <a:prstGeom prst="flowChartProcess">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48592" name="TextBox 15"/>
          <p:cNvSpPr txBox="1"/>
          <p:nvPr/>
        </p:nvSpPr>
        <p:spPr>
          <a:xfrm>
            <a:off x="4876995" y="5653934"/>
            <a:ext cx="2438010" cy="929640"/>
          </a:xfrm>
          <a:prstGeom prst="rect">
            <a:avLst/>
          </a:prstGeom>
          <a:noFill/>
        </p:spPr>
        <p:txBody>
          <a:bodyPr wrap="square" rtlCol="0">
            <a:spAutoFit/>
          </a:bodyPr>
          <a:lstStyle/>
          <a:p>
            <a:r>
              <a:rPr lang="en-GB" sz="2800" i="1" dirty="0" smtClean="0">
                <a:solidFill>
                  <a:schemeClr val="bg1"/>
                </a:solidFill>
              </a:rPr>
              <a:t>Corps Marshal</a:t>
            </a:r>
            <a:endParaRPr lang="en-GB" sz="2800" i="1" dirty="0">
              <a:solidFill>
                <a:schemeClr val="bg1"/>
              </a:solidFill>
            </a:endParaRPr>
          </a:p>
        </p:txBody>
      </p:sp>
      <p:sp>
        <p:nvSpPr>
          <p:cNvPr id="1048593" name="TextBox 16"/>
          <p:cNvSpPr txBox="1"/>
          <p:nvPr/>
        </p:nvSpPr>
        <p:spPr>
          <a:xfrm>
            <a:off x="3549529" y="5081741"/>
            <a:ext cx="5521859" cy="891539"/>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Boboye Oyeyemi</a:t>
            </a:r>
            <a:r>
              <a:rPr lang="en-US" sz="3600" b="1" dirty="0">
                <a:latin typeface="Calibri" panose="020F0502020204030204" pitchFamily="34" charset="0"/>
                <a:cs typeface="Calibri" panose="020F0502020204030204" pitchFamily="34" charset="0"/>
              </a:rPr>
              <a:t>, </a:t>
            </a:r>
            <a:r>
              <a:rPr lang="en-US" b="1" i="1" dirty="0" smtClean="0">
                <a:latin typeface="Calibri" panose="020F0502020204030204" pitchFamily="34" charset="0"/>
                <a:cs typeface="Calibri" panose="020F0502020204030204" pitchFamily="34" charset="0"/>
              </a:rPr>
              <a:t>Ph.D.</a:t>
            </a:r>
            <a:r>
              <a:rPr lang="en-US" b="1" dirty="0" smtClean="0">
                <a:latin typeface="Calibri" panose="020F0502020204030204" pitchFamily="34" charset="0"/>
                <a:cs typeface="Calibri" panose="020F0502020204030204" pitchFamily="34" charset="0"/>
              </a:rPr>
              <a:t> </a:t>
            </a:r>
            <a:r>
              <a:rPr lang="en-US" b="1" i="1" dirty="0" smtClean="0">
                <a:latin typeface="Calibri" panose="020F0502020204030204" pitchFamily="34" charset="0"/>
                <a:cs typeface="Calibri" panose="020F0502020204030204" pitchFamily="34" charset="0"/>
              </a:rPr>
              <a:t>MFR</a:t>
            </a:r>
            <a:r>
              <a:rPr lang="en-US" b="1" i="1" dirty="0">
                <a:latin typeface="Calibri" panose="020F0502020204030204" pitchFamily="34" charset="0"/>
                <a:cs typeface="Calibri" panose="020F0502020204030204" pitchFamily="34" charset="0"/>
              </a:rPr>
              <a:t>, mni, NPoM</a:t>
            </a:r>
          </a:p>
        </p:txBody>
      </p:sp>
      <mc:AlternateContent xmlns:mc="http://schemas.openxmlformats.org/markup-compatibility/2006" xmlns:p14="http://schemas.microsoft.com/office/powerpoint/2010/main">
        <mc:Choice Requires="p14">
          <p:contentPart p14:bwMode="auto" r:id="rId3">
            <p14:nvContentPartPr>
              <p14:cNvPr id="1048748" name="Ink 1048747"/>
              <p14:cNvContentPartPr/>
              <p14:nvPr/>
            </p14:nvContentPartPr>
            <p14:xfrm>
              <a:off x="1271369" y="580519"/>
              <a:ext cx="0" cy="35598"/>
            </p14:xfrm>
          </p:contentPart>
        </mc:Choice>
        <mc:Fallback xmlns="">
          <p:sp>
            <p:nvSpPr>
              <p:cNvPr id="1048748" name=""/>
              <p:cNvSpPr/>
              <p:nvPr/>
            </p:nvSpPr>
            <p:spPr>
              <a:xfrm>
                <a:off x="1271369" y="580519"/>
                <a:ext cx="0" cy="35598"/>
              </a:xfrm>
            </p:spPr>
          </p:sp>
        </mc:Fallback>
      </mc:AlternateContent>
      <mc:AlternateContent xmlns:mc="http://schemas.openxmlformats.org/markup-compatibility/2006" xmlns:p14="http://schemas.microsoft.com/office/powerpoint/2010/main">
        <mc:Choice Requires="p14">
          <p:contentPart p14:bwMode="auto" r:id="rId4">
            <p14:nvContentPartPr>
              <p14:cNvPr id="1048749" name="Ink 1048748"/>
              <p14:cNvContentPartPr/>
              <p14:nvPr/>
            </p14:nvContentPartPr>
            <p14:xfrm>
              <a:off x="1307471" y="651716"/>
              <a:ext cx="0" cy="42718"/>
            </p14:xfrm>
          </p:contentPart>
        </mc:Choice>
        <mc:Fallback xmlns="">
          <p:sp>
            <p:nvSpPr>
              <p:cNvPr id="1048749" name=""/>
              <p:cNvSpPr/>
              <p:nvPr/>
            </p:nvSpPr>
            <p:spPr>
              <a:xfrm>
                <a:off x="1307471" y="651716"/>
                <a:ext cx="0" cy="42718"/>
              </a:xfrm>
            </p:spPr>
          </p:sp>
        </mc:Fallback>
      </mc:AlternateContent>
      <mc:AlternateContent xmlns:mc="http://schemas.openxmlformats.org/markup-compatibility/2006" xmlns:p14="http://schemas.microsoft.com/office/powerpoint/2010/main">
        <mc:Choice Requires="p14">
          <p:contentPart p14:bwMode="auto" r:id="rId5">
            <p14:nvContentPartPr>
              <p14:cNvPr id="1048750" name="Ink 1048749"/>
              <p14:cNvContentPartPr/>
              <p14:nvPr/>
            </p14:nvContentPartPr>
            <p14:xfrm>
              <a:off x="2823739" y="2552679"/>
              <a:ext cx="0" cy="35598"/>
            </p14:xfrm>
          </p:contentPart>
        </mc:Choice>
        <mc:Fallback xmlns="">
          <p:sp>
            <p:nvSpPr>
              <p:cNvPr id="1048750" name=""/>
              <p:cNvSpPr/>
              <p:nvPr/>
            </p:nvSpPr>
            <p:spPr>
              <a:xfrm>
                <a:off x="2823739" y="2552679"/>
                <a:ext cx="0" cy="35598"/>
              </a:xfrm>
            </p:spPr>
          </p:sp>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Rectangle 1"/>
          <p:cNvSpPr/>
          <p:nvPr/>
        </p:nvSpPr>
        <p:spPr>
          <a:xfrm>
            <a:off x="0" y="666861"/>
            <a:ext cx="12191999" cy="6339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JUSTIFICATION – cont’d</a:t>
            </a:r>
            <a:endParaRPr lang="en-US" b="1" dirty="0"/>
          </a:p>
        </p:txBody>
      </p:sp>
      <p:sp>
        <p:nvSpPr>
          <p:cNvPr id="1048645" name="Rectangle 2"/>
          <p:cNvSpPr/>
          <p:nvPr/>
        </p:nvSpPr>
        <p:spPr>
          <a:xfrm>
            <a:off x="535499" y="1652597"/>
            <a:ext cx="10884648" cy="1348740"/>
          </a:xfrm>
          <a:prstGeom prst="rect">
            <a:avLst/>
          </a:prstGeom>
          <a:ln>
            <a:solidFill>
              <a:srgbClr val="FF0000"/>
            </a:solidFill>
          </a:ln>
        </p:spPr>
        <p:txBody>
          <a:bodyPr wrap="square">
            <a:spAutoFit/>
          </a:bodyPr>
          <a:lstStyle/>
          <a:p>
            <a:r>
              <a:rPr lang="en-GB" sz="2800" dirty="0"/>
              <a:t>To achieve goal 2, </a:t>
            </a:r>
            <a:r>
              <a:rPr lang="en-US" sz="2800" dirty="0" smtClean="0"/>
              <a:t>the </a:t>
            </a:r>
            <a:r>
              <a:rPr lang="en-US" sz="2800" dirty="0"/>
              <a:t>Corps would partner with Stakeholders on Specific, Measurable, Achievable, Realistic and Time bound (SMART) interventions around</a:t>
            </a:r>
            <a:r>
              <a:rPr lang="en-GB" sz="2800" dirty="0" smtClean="0"/>
              <a:t>:</a:t>
            </a:r>
            <a:endParaRPr lang="en-GB" sz="2800" dirty="0"/>
          </a:p>
        </p:txBody>
      </p:sp>
      <p:graphicFrame>
        <p:nvGraphicFramePr>
          <p:cNvPr id="4194308" name="Table 4"/>
          <p:cNvGraphicFramePr>
            <a:graphicFrameLocks noGrp="1"/>
          </p:cNvGraphicFramePr>
          <p:nvPr/>
        </p:nvGraphicFramePr>
        <p:xfrm>
          <a:off x="1120631" y="3646158"/>
          <a:ext cx="9950735" cy="2042160"/>
        </p:xfrm>
        <a:graphic>
          <a:graphicData uri="http://schemas.openxmlformats.org/drawingml/2006/table">
            <a:tbl>
              <a:tblPr firstRow="1" bandRow="1">
                <a:tableStyleId>{5C22544A-7EE6-4342-B048-85BDC9FD1C3A}</a:tableStyleId>
              </a:tblPr>
              <a:tblGrid>
                <a:gridCol w="3642439">
                  <a:extLst>
                    <a:ext uri="{9D8B030D-6E8A-4147-A177-3AD203B41FA5}">
                      <a16:colId xmlns:a16="http://schemas.microsoft.com/office/drawing/2014/main" val="20000"/>
                    </a:ext>
                  </a:extLst>
                </a:gridCol>
                <a:gridCol w="1965276">
                  <a:extLst>
                    <a:ext uri="{9D8B030D-6E8A-4147-A177-3AD203B41FA5}">
                      <a16:colId xmlns:a16="http://schemas.microsoft.com/office/drawing/2014/main" val="20001"/>
                    </a:ext>
                  </a:extLst>
                </a:gridCol>
                <a:gridCol w="2088108">
                  <a:extLst>
                    <a:ext uri="{9D8B030D-6E8A-4147-A177-3AD203B41FA5}">
                      <a16:colId xmlns:a16="http://schemas.microsoft.com/office/drawing/2014/main" val="20002"/>
                    </a:ext>
                  </a:extLst>
                </a:gridCol>
                <a:gridCol w="2254912">
                  <a:extLst>
                    <a:ext uri="{9D8B030D-6E8A-4147-A177-3AD203B41FA5}">
                      <a16:colId xmlns:a16="http://schemas.microsoft.com/office/drawing/2014/main" val="20003"/>
                    </a:ext>
                  </a:extLst>
                </a:gridCol>
              </a:tblGrid>
              <a:tr h="1800399">
                <a:tc>
                  <a:txBody>
                    <a:bodyPr/>
                    <a:lstStyle/>
                    <a:p>
                      <a:pPr algn="ctr"/>
                      <a:r>
                        <a:rPr lang="en-GB" sz="3200" dirty="0" smtClean="0"/>
                        <a:t>Safe Road Infrastructures Particularly Road Safety Audit</a:t>
                      </a:r>
                      <a:endParaRPr lang="en-GB" sz="3200" dirty="0"/>
                    </a:p>
                  </a:txBody>
                  <a:tcP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pPr>
                      <a:r>
                        <a:rPr lang="en-GB" sz="3200" dirty="0" smtClean="0"/>
                        <a:t>Safe Road Use</a:t>
                      </a:r>
                    </a:p>
                  </a:txBody>
                  <a:tcPr/>
                </a:tc>
                <a:tc>
                  <a:txBody>
                    <a:bodyPr/>
                    <a:lstStyle/>
                    <a:p>
                      <a:pPr algn="ctr"/>
                      <a:r>
                        <a:rPr lang="en-GB" sz="3200" dirty="0" smtClean="0"/>
                        <a:t>Safe Vehicles </a:t>
                      </a:r>
                      <a:endParaRPr lang="en-GB" sz="3200" dirty="0"/>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pPr>
                      <a:r>
                        <a:rPr lang="en-GB" sz="3200" dirty="0" smtClean="0"/>
                        <a:t>Post-Crash response</a:t>
                      </a:r>
                    </a:p>
                  </a:txBody>
                  <a:tcPr>
                    <a:solidFill>
                      <a:srgbClr val="FF0000"/>
                    </a:solidFill>
                  </a:tcPr>
                </a:tc>
                <a:extLst>
                  <a:ext uri="{0D108BD9-81ED-4DB2-BD59-A6C34878D82A}">
                    <a16:rowId xmlns:a16="http://schemas.microsoft.com/office/drawing/2014/main" val="10000"/>
                  </a:ext>
                </a:extLst>
              </a:tr>
            </a:tbl>
          </a:graphicData>
        </a:graphic>
      </p:graphicFrame>
      <p:sp>
        <p:nvSpPr>
          <p:cNvPr id="1048646" name="Isosceles Triangle 5"/>
          <p:cNvSpPr/>
          <p:nvPr/>
        </p:nvSpPr>
        <p:spPr>
          <a:xfrm rot="10800000">
            <a:off x="2565780" y="3071848"/>
            <a:ext cx="873456" cy="655092"/>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647" name="Isosceles Triangle 6"/>
          <p:cNvSpPr/>
          <p:nvPr/>
        </p:nvSpPr>
        <p:spPr>
          <a:xfrm rot="10800000">
            <a:off x="5222542" y="3071849"/>
            <a:ext cx="873456" cy="655092"/>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648" name="Isosceles Triangle 7"/>
          <p:cNvSpPr/>
          <p:nvPr/>
        </p:nvSpPr>
        <p:spPr>
          <a:xfrm rot="10800000">
            <a:off x="7442576" y="3071849"/>
            <a:ext cx="873456" cy="655092"/>
          </a:xfrm>
          <a:prstGeom prst="triangl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649" name="Isosceles Triangle 8"/>
          <p:cNvSpPr/>
          <p:nvPr/>
        </p:nvSpPr>
        <p:spPr>
          <a:xfrm rot="10800000">
            <a:off x="9553428" y="3071849"/>
            <a:ext cx="873456" cy="65509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0" name="Group 9"/>
          <p:cNvGrpSpPr/>
          <p:nvPr/>
        </p:nvGrpSpPr>
        <p:grpSpPr>
          <a:xfrm>
            <a:off x="10263567" y="-52399"/>
            <a:ext cx="1561416" cy="1619362"/>
            <a:chOff x="16098253" y="0"/>
            <a:chExt cx="1561416" cy="1619362"/>
          </a:xfrm>
        </p:grpSpPr>
        <p:sp>
          <p:nvSpPr>
            <p:cNvPr id="1048650" name="Flowchart: Delay 10"/>
            <p:cNvSpPr/>
            <p:nvPr/>
          </p:nvSpPr>
          <p:spPr>
            <a:xfrm rot="5400000">
              <a:off x="16174111" y="-75858"/>
              <a:ext cx="1409700" cy="156141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8651" name="TextBox 11"/>
            <p:cNvSpPr txBox="1"/>
            <p:nvPr/>
          </p:nvSpPr>
          <p:spPr>
            <a:xfrm>
              <a:off x="16503089" y="207122"/>
              <a:ext cx="751744" cy="1412240"/>
            </a:xfrm>
            <a:prstGeom prst="rect">
              <a:avLst/>
            </a:prstGeom>
            <a:noFill/>
          </p:spPr>
          <p:txBody>
            <a:bodyPr wrap="square" rtlCol="0">
              <a:spAutoFit/>
            </a:bodyPr>
            <a:lstStyle/>
            <a:p>
              <a:r>
                <a:rPr lang="en-GB" sz="4400" dirty="0" smtClean="0"/>
                <a:t>10</a:t>
              </a:r>
              <a:endParaRPr lang="en-GB"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Rectangle 2"/>
          <p:cNvSpPr/>
          <p:nvPr/>
        </p:nvSpPr>
        <p:spPr>
          <a:xfrm>
            <a:off x="0" y="666861"/>
            <a:ext cx="12191999" cy="6339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JUSTIFICATION – cont’d</a:t>
            </a:r>
            <a:endParaRPr lang="en-US" b="1" dirty="0"/>
          </a:p>
        </p:txBody>
      </p:sp>
      <p:sp>
        <p:nvSpPr>
          <p:cNvPr id="1048653" name="Rectangle 3"/>
          <p:cNvSpPr/>
          <p:nvPr/>
        </p:nvSpPr>
        <p:spPr>
          <a:xfrm>
            <a:off x="385565" y="1674733"/>
            <a:ext cx="11420868" cy="1077218"/>
          </a:xfrm>
          <a:prstGeom prst="rect">
            <a:avLst/>
          </a:prstGeom>
        </p:spPr>
        <p:txBody>
          <a:bodyPr wrap="square">
            <a:spAutoFit/>
          </a:bodyPr>
          <a:lstStyle/>
          <a:p>
            <a:r>
              <a:rPr lang="en-GB" sz="3200" b="1" dirty="0"/>
              <a:t>Goal 3: </a:t>
            </a:r>
            <a:r>
              <a:rPr lang="en-US" sz="3200" b="1" dirty="0" smtClean="0">
                <a:solidFill>
                  <a:srgbClr val="0070C0"/>
                </a:solidFill>
              </a:rPr>
              <a:t>Consolidate </a:t>
            </a:r>
            <a:r>
              <a:rPr lang="en-US" sz="3200" b="1">
                <a:solidFill>
                  <a:srgbClr val="0070C0"/>
                </a:solidFill>
              </a:rPr>
              <a:t>on </a:t>
            </a:r>
            <a:r>
              <a:rPr lang="en-US" sz="3200" b="1" smtClean="0">
                <a:solidFill>
                  <a:srgbClr val="0070C0"/>
                </a:solidFill>
              </a:rPr>
              <a:t>the </a:t>
            </a:r>
            <a:r>
              <a:rPr lang="en-US" sz="3200" b="1" dirty="0">
                <a:solidFill>
                  <a:srgbClr val="0070C0"/>
                </a:solidFill>
              </a:rPr>
              <a:t>Road Traffic Data System for Improved Road Safety Policy Formulation</a:t>
            </a:r>
            <a:r>
              <a:rPr lang="en-GB" sz="3200" b="1" dirty="0" smtClean="0">
                <a:solidFill>
                  <a:srgbClr val="0070C0"/>
                </a:solidFill>
              </a:rPr>
              <a:t>.</a:t>
            </a:r>
          </a:p>
        </p:txBody>
      </p:sp>
      <p:sp>
        <p:nvSpPr>
          <p:cNvPr id="1048654" name="Rectangle 4"/>
          <p:cNvSpPr/>
          <p:nvPr/>
        </p:nvSpPr>
        <p:spPr>
          <a:xfrm>
            <a:off x="983312" y="3429000"/>
            <a:ext cx="10187195" cy="2186939"/>
          </a:xfrm>
          <a:prstGeom prst="rect">
            <a:avLst/>
          </a:prstGeom>
          <a:solidFill>
            <a:schemeClr val="tx1"/>
          </a:solidFill>
        </p:spPr>
        <p:txBody>
          <a:bodyPr wrap="square">
            <a:spAutoFit/>
          </a:bodyPr>
          <a:lstStyle/>
          <a:p>
            <a:pPr marL="457200" indent="-457200">
              <a:buFont typeface="Wingdings" panose="05000000000000000000" pitchFamily="2" charset="2"/>
              <a:buChar char="§"/>
            </a:pPr>
            <a:r>
              <a:rPr lang="en-US" sz="2800" dirty="0">
                <a:solidFill>
                  <a:schemeClr val="bg1"/>
                </a:solidFill>
              </a:rPr>
              <a:t>In line with the expected annual road safety data for Nigeria and the WHO, it has become pertinent to enhance and consolidate the Corps data systems from collection, collation, dissemination, analysis and reporting to achieve the following</a:t>
            </a:r>
            <a:r>
              <a:rPr lang="en-US" sz="2800" dirty="0" smtClean="0">
                <a:solidFill>
                  <a:schemeClr val="bg1"/>
                </a:solidFill>
              </a:rPr>
              <a:t>:</a:t>
            </a:r>
            <a:endParaRPr lang="en-GB" sz="2800" dirty="0">
              <a:solidFill>
                <a:schemeClr val="bg1"/>
              </a:solidFill>
            </a:endParaRPr>
          </a:p>
        </p:txBody>
      </p:sp>
      <p:grpSp>
        <p:nvGrpSpPr>
          <p:cNvPr id="52" name="Group 5"/>
          <p:cNvGrpSpPr/>
          <p:nvPr/>
        </p:nvGrpSpPr>
        <p:grpSpPr>
          <a:xfrm>
            <a:off x="10263567" y="-52399"/>
            <a:ext cx="1561416" cy="1619362"/>
            <a:chOff x="16098253" y="0"/>
            <a:chExt cx="1561416" cy="1619362"/>
          </a:xfrm>
        </p:grpSpPr>
        <p:sp>
          <p:nvSpPr>
            <p:cNvPr id="1048655" name="Flowchart: Delay 6"/>
            <p:cNvSpPr/>
            <p:nvPr/>
          </p:nvSpPr>
          <p:spPr>
            <a:xfrm rot="5400000">
              <a:off x="16174111" y="-75858"/>
              <a:ext cx="1409700" cy="156141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8656" name="TextBox 7"/>
            <p:cNvSpPr txBox="1"/>
            <p:nvPr/>
          </p:nvSpPr>
          <p:spPr>
            <a:xfrm>
              <a:off x="16503089" y="207122"/>
              <a:ext cx="751744" cy="1412240"/>
            </a:xfrm>
            <a:prstGeom prst="rect">
              <a:avLst/>
            </a:prstGeom>
            <a:noFill/>
          </p:spPr>
          <p:txBody>
            <a:bodyPr wrap="square" rtlCol="0">
              <a:spAutoFit/>
            </a:bodyPr>
            <a:lstStyle/>
            <a:p>
              <a:r>
                <a:rPr lang="en-GB" sz="4400" dirty="0" smtClean="0"/>
                <a:t>11</a:t>
              </a:r>
              <a:endParaRPr lang="en-GB"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Rectangle 1"/>
          <p:cNvSpPr/>
          <p:nvPr/>
        </p:nvSpPr>
        <p:spPr>
          <a:xfrm>
            <a:off x="0" y="666861"/>
            <a:ext cx="12191999" cy="6339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JUSTIFICATION – cont’d</a:t>
            </a:r>
            <a:endParaRPr lang="en-US" b="1" dirty="0"/>
          </a:p>
        </p:txBody>
      </p:sp>
      <p:grpSp>
        <p:nvGrpSpPr>
          <p:cNvPr id="54" name="Group 10"/>
          <p:cNvGrpSpPr/>
          <p:nvPr/>
        </p:nvGrpSpPr>
        <p:grpSpPr>
          <a:xfrm>
            <a:off x="172994" y="2261286"/>
            <a:ext cx="12019005" cy="3496995"/>
            <a:chOff x="846233" y="2231111"/>
            <a:chExt cx="12019005" cy="3496995"/>
          </a:xfrm>
        </p:grpSpPr>
        <p:sp>
          <p:nvSpPr>
            <p:cNvPr id="1048658" name="Oval 4"/>
            <p:cNvSpPr/>
            <p:nvPr/>
          </p:nvSpPr>
          <p:spPr>
            <a:xfrm>
              <a:off x="846233" y="2231111"/>
              <a:ext cx="3496995" cy="34969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048659" name="Oval 5"/>
            <p:cNvSpPr/>
            <p:nvPr/>
          </p:nvSpPr>
          <p:spPr>
            <a:xfrm>
              <a:off x="3993071" y="2350574"/>
              <a:ext cx="3377532" cy="33775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048660" name="Oval 6"/>
            <p:cNvSpPr/>
            <p:nvPr/>
          </p:nvSpPr>
          <p:spPr>
            <a:xfrm>
              <a:off x="9487706" y="2350574"/>
              <a:ext cx="3377532" cy="337753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048661" name="Rectangle 7"/>
            <p:cNvSpPr/>
            <p:nvPr/>
          </p:nvSpPr>
          <p:spPr>
            <a:xfrm>
              <a:off x="1442428" y="3471776"/>
              <a:ext cx="2221146" cy="1015663"/>
            </a:xfrm>
            <a:prstGeom prst="rect">
              <a:avLst/>
            </a:prstGeom>
          </p:spPr>
          <p:txBody>
            <a:bodyPr wrap="square">
              <a:spAutoFit/>
            </a:bodyPr>
            <a:lstStyle/>
            <a:p>
              <a:r>
                <a:rPr lang="en-GB" sz="2000" dirty="0"/>
                <a:t>Close the observed gaps in FRSC and WHO annual data</a:t>
              </a:r>
            </a:p>
          </p:txBody>
        </p:sp>
        <p:sp>
          <p:nvSpPr>
            <p:cNvPr id="1048662" name="Rectangle 8"/>
            <p:cNvSpPr/>
            <p:nvPr/>
          </p:nvSpPr>
          <p:spPr>
            <a:xfrm>
              <a:off x="4487037" y="3374937"/>
              <a:ext cx="2389600" cy="1323439"/>
            </a:xfrm>
            <a:prstGeom prst="rect">
              <a:avLst/>
            </a:prstGeom>
          </p:spPr>
          <p:txBody>
            <a:bodyPr wrap="square">
              <a:spAutoFit/>
            </a:bodyPr>
            <a:lstStyle/>
            <a:p>
              <a:pPr algn="ctr"/>
              <a:r>
                <a:rPr lang="en-GB" sz="2000" dirty="0">
                  <a:solidFill>
                    <a:schemeClr val="bg1"/>
                  </a:solidFill>
                </a:rPr>
                <a:t>Generate data that can be relied upon for planning and policy purposes</a:t>
              </a:r>
            </a:p>
          </p:txBody>
        </p:sp>
        <p:sp>
          <p:nvSpPr>
            <p:cNvPr id="1048663" name="Rectangle 9"/>
            <p:cNvSpPr/>
            <p:nvPr/>
          </p:nvSpPr>
          <p:spPr>
            <a:xfrm>
              <a:off x="10240024" y="3285941"/>
              <a:ext cx="2270545" cy="1323439"/>
            </a:xfrm>
            <a:prstGeom prst="rect">
              <a:avLst/>
            </a:prstGeom>
          </p:spPr>
          <p:txBody>
            <a:bodyPr wrap="square">
              <a:spAutoFit/>
            </a:bodyPr>
            <a:lstStyle/>
            <a:p>
              <a:pPr algn="ctr"/>
              <a:r>
                <a:rPr lang="en-US" sz="2000" dirty="0" smtClean="0">
                  <a:solidFill>
                    <a:schemeClr val="bg1"/>
                  </a:solidFill>
                </a:rPr>
                <a:t>Make </a:t>
              </a:r>
              <a:r>
                <a:rPr lang="en-US" sz="2000" dirty="0">
                  <a:solidFill>
                    <a:schemeClr val="bg1"/>
                  </a:solidFill>
                </a:rPr>
                <a:t>all the Station Officers posted to LGAs more efficient and purposeful</a:t>
              </a:r>
              <a:endParaRPr lang="en-GB" sz="2000" dirty="0">
                <a:solidFill>
                  <a:schemeClr val="bg1"/>
                </a:solidFill>
              </a:endParaRPr>
            </a:p>
          </p:txBody>
        </p:sp>
        <p:sp>
          <p:nvSpPr>
            <p:cNvPr id="1048664" name="Oval 14"/>
            <p:cNvSpPr/>
            <p:nvPr/>
          </p:nvSpPr>
          <p:spPr>
            <a:xfrm>
              <a:off x="7124701" y="2426739"/>
              <a:ext cx="3041844" cy="304184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grpSp>
        <p:nvGrpSpPr>
          <p:cNvPr id="55" name="Group 11"/>
          <p:cNvGrpSpPr/>
          <p:nvPr/>
        </p:nvGrpSpPr>
        <p:grpSpPr>
          <a:xfrm>
            <a:off x="10263567" y="-52399"/>
            <a:ext cx="1561416" cy="1409700"/>
            <a:chOff x="16098253" y="0"/>
            <a:chExt cx="1561416" cy="1409700"/>
          </a:xfrm>
        </p:grpSpPr>
        <p:sp>
          <p:nvSpPr>
            <p:cNvPr id="1048665" name="Flowchart: Delay 12"/>
            <p:cNvSpPr/>
            <p:nvPr/>
          </p:nvSpPr>
          <p:spPr>
            <a:xfrm rot="5400000">
              <a:off x="16174111" y="-75858"/>
              <a:ext cx="1409700" cy="156141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8666" name="TextBox 13"/>
            <p:cNvSpPr txBox="1"/>
            <p:nvPr/>
          </p:nvSpPr>
          <p:spPr>
            <a:xfrm>
              <a:off x="16503089" y="207122"/>
              <a:ext cx="751744" cy="769441"/>
            </a:xfrm>
            <a:prstGeom prst="rect">
              <a:avLst/>
            </a:prstGeom>
            <a:noFill/>
          </p:spPr>
          <p:txBody>
            <a:bodyPr wrap="square" rtlCol="0">
              <a:spAutoFit/>
            </a:bodyPr>
            <a:lstStyle/>
            <a:p>
              <a:r>
                <a:rPr lang="en-GB" sz="4400" dirty="0" smtClean="0"/>
                <a:t>12</a:t>
              </a:r>
              <a:endParaRPr lang="en-GB" dirty="0"/>
            </a:p>
          </p:txBody>
        </p:sp>
      </p:grpSp>
      <p:sp>
        <p:nvSpPr>
          <p:cNvPr id="1048667" name="Rectangle 2"/>
          <p:cNvSpPr/>
          <p:nvPr/>
        </p:nvSpPr>
        <p:spPr>
          <a:xfrm>
            <a:off x="6921796" y="3468204"/>
            <a:ext cx="2185129" cy="923330"/>
          </a:xfrm>
          <a:prstGeom prst="rect">
            <a:avLst/>
          </a:prstGeom>
        </p:spPr>
        <p:txBody>
          <a:bodyPr wrap="square">
            <a:spAutoFit/>
          </a:bodyPr>
          <a:lstStyle/>
          <a:p>
            <a:r>
              <a:rPr lang="en-US" dirty="0" smtClean="0">
                <a:solidFill>
                  <a:schemeClr val="bg1"/>
                </a:solidFill>
              </a:rPr>
              <a:t>Establish </a:t>
            </a:r>
            <a:r>
              <a:rPr lang="en-US" dirty="0">
                <a:solidFill>
                  <a:schemeClr val="bg1"/>
                </a:solidFill>
              </a:rPr>
              <a:t>a functional and reliable Road Safety Observatory.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Rectangle 1"/>
          <p:cNvSpPr/>
          <p:nvPr/>
        </p:nvSpPr>
        <p:spPr>
          <a:xfrm>
            <a:off x="0" y="666861"/>
            <a:ext cx="12191999" cy="6339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CONCLUSION</a:t>
            </a:r>
            <a:endParaRPr lang="en-US" b="1" dirty="0"/>
          </a:p>
        </p:txBody>
      </p:sp>
      <p:pic>
        <p:nvPicPr>
          <p:cNvPr id="2097155" name="Picture 2" descr="How to Set Business Goals for Your Membership Site (and Why You Should)"/>
          <p:cNvPicPr>
            <a:picLocks noChangeAspect="1" noChangeArrowheads="1"/>
          </p:cNvPicPr>
          <p:nvPr/>
        </p:nvPicPr>
        <p:blipFill>
          <a:blip r:embed="rId2"/>
          <a:srcRect/>
          <a:stretch>
            <a:fillRect/>
          </a:stretch>
        </p:blipFill>
        <p:spPr bwMode="auto">
          <a:xfrm>
            <a:off x="6336632" y="1780674"/>
            <a:ext cx="5855367" cy="4391525"/>
          </a:xfrm>
          <a:prstGeom prst="rect">
            <a:avLst/>
          </a:prstGeom>
          <a:noFill/>
        </p:spPr>
      </p:pic>
      <p:sp>
        <p:nvSpPr>
          <p:cNvPr id="1048669" name="Rectangle 11"/>
          <p:cNvSpPr/>
          <p:nvPr/>
        </p:nvSpPr>
        <p:spPr>
          <a:xfrm>
            <a:off x="561473" y="2107430"/>
            <a:ext cx="5534525" cy="3554819"/>
          </a:xfrm>
          <a:prstGeom prst="rect">
            <a:avLst/>
          </a:prstGeom>
          <a:ln>
            <a:solidFill>
              <a:schemeClr val="tx1"/>
            </a:solidFill>
          </a:ln>
        </p:spPr>
        <p:txBody>
          <a:bodyPr wrap="square">
            <a:spAutoFit/>
          </a:bodyPr>
          <a:lstStyle/>
          <a:p>
            <a:pPr marL="342900" indent="-342900">
              <a:buFont typeface="Wingdings" panose="05000000000000000000" pitchFamily="2" charset="2"/>
              <a:buChar char="§"/>
            </a:pPr>
            <a:r>
              <a:rPr lang="en-GB" sz="2500" dirty="0" smtClean="0"/>
              <a:t>The Proposed Goals if not activated and owned are like books kept on the shelve that were never read.</a:t>
            </a:r>
          </a:p>
          <a:p>
            <a:pPr marL="342900" indent="-342900">
              <a:buFont typeface="Wingdings" panose="05000000000000000000" pitchFamily="2" charset="2"/>
              <a:buChar char="§"/>
            </a:pPr>
            <a:endParaRPr lang="en-GB" sz="2500" dirty="0"/>
          </a:p>
          <a:p>
            <a:pPr marL="342900" indent="-342900">
              <a:buFont typeface="Wingdings" panose="05000000000000000000" pitchFamily="2" charset="2"/>
              <a:buChar char="§"/>
            </a:pPr>
            <a:r>
              <a:rPr lang="en-GB" sz="2500" dirty="0" smtClean="0"/>
              <a:t>We must have a conscious commitment towards the goals and taking incremental but progressive steps at all levels till the main aim is achieved at the end of 2022.</a:t>
            </a:r>
            <a:endParaRPr lang="en-GB" sz="2500" dirty="0"/>
          </a:p>
        </p:txBody>
      </p:sp>
      <p:grpSp>
        <p:nvGrpSpPr>
          <p:cNvPr id="57" name="Group 12"/>
          <p:cNvGrpSpPr/>
          <p:nvPr/>
        </p:nvGrpSpPr>
        <p:grpSpPr>
          <a:xfrm>
            <a:off x="10263567" y="-52399"/>
            <a:ext cx="1561416" cy="1409700"/>
            <a:chOff x="16098253" y="0"/>
            <a:chExt cx="1561416" cy="1409700"/>
          </a:xfrm>
        </p:grpSpPr>
        <p:sp>
          <p:nvSpPr>
            <p:cNvPr id="1048670" name="Flowchart: Delay 13"/>
            <p:cNvSpPr/>
            <p:nvPr/>
          </p:nvSpPr>
          <p:spPr>
            <a:xfrm rot="5400000">
              <a:off x="16174111" y="-75858"/>
              <a:ext cx="1409700" cy="156141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8671" name="TextBox 14"/>
            <p:cNvSpPr txBox="1"/>
            <p:nvPr/>
          </p:nvSpPr>
          <p:spPr>
            <a:xfrm>
              <a:off x="16503089" y="207122"/>
              <a:ext cx="751744" cy="769441"/>
            </a:xfrm>
            <a:prstGeom prst="rect">
              <a:avLst/>
            </a:prstGeom>
            <a:noFill/>
          </p:spPr>
          <p:txBody>
            <a:bodyPr wrap="square" rtlCol="0">
              <a:spAutoFit/>
            </a:bodyPr>
            <a:lstStyle/>
            <a:p>
              <a:r>
                <a:rPr lang="en-GB" sz="4400" dirty="0" smtClean="0"/>
                <a:t>13</a:t>
              </a:r>
              <a:endParaRPr lang="en-GB"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Rectangle 1"/>
          <p:cNvSpPr/>
          <p:nvPr/>
        </p:nvSpPr>
        <p:spPr>
          <a:xfrm>
            <a:off x="0" y="666861"/>
            <a:ext cx="12191999" cy="6339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grpSp>
        <p:nvGrpSpPr>
          <p:cNvPr id="59" name="Group 25"/>
          <p:cNvGrpSpPr/>
          <p:nvPr/>
        </p:nvGrpSpPr>
        <p:grpSpPr>
          <a:xfrm>
            <a:off x="593000" y="-279512"/>
            <a:ext cx="4401341" cy="7366112"/>
            <a:chOff x="0" y="0"/>
            <a:chExt cx="7056917" cy="14461369"/>
          </a:xfrm>
        </p:grpSpPr>
        <p:sp>
          <p:nvSpPr>
            <p:cNvPr id="1048673" name="AutoShape 26"/>
            <p:cNvSpPr/>
            <p:nvPr/>
          </p:nvSpPr>
          <p:spPr>
            <a:xfrm>
              <a:off x="0" y="0"/>
              <a:ext cx="6339754" cy="14461369"/>
            </a:xfrm>
            <a:prstGeom prst="rect">
              <a:avLst/>
            </a:prstGeom>
            <a:solidFill>
              <a:srgbClr val="1C2529"/>
            </a:solidFill>
          </p:spPr>
        </p:sp>
        <p:grpSp>
          <p:nvGrpSpPr>
            <p:cNvPr id="60" name="Group 27"/>
            <p:cNvGrpSpPr/>
            <p:nvPr/>
          </p:nvGrpSpPr>
          <p:grpSpPr>
            <a:xfrm rot="-8100000">
              <a:off x="5569902" y="6615440"/>
              <a:ext cx="1232461" cy="1230489"/>
              <a:chOff x="0" y="0"/>
              <a:chExt cx="6350000" cy="6339840"/>
            </a:xfrm>
          </p:grpSpPr>
          <p:sp>
            <p:nvSpPr>
              <p:cNvPr id="1048674" name="Freeform 28"/>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1C2529"/>
              </a:solidFill>
            </p:spPr>
          </p:sp>
        </p:grpSp>
      </p:grpSp>
      <p:sp>
        <p:nvSpPr>
          <p:cNvPr id="1048675" name="Rectangle 7"/>
          <p:cNvSpPr/>
          <p:nvPr/>
        </p:nvSpPr>
        <p:spPr>
          <a:xfrm>
            <a:off x="4820697" y="1552655"/>
            <a:ext cx="6924913" cy="1200329"/>
          </a:xfrm>
          <a:prstGeom prst="rect">
            <a:avLst/>
          </a:prstGeom>
        </p:spPr>
        <p:txBody>
          <a:bodyPr wrap="square">
            <a:spAutoFit/>
          </a:bodyPr>
          <a:lstStyle/>
          <a:p>
            <a:pPr algn="ctr"/>
            <a:r>
              <a:rPr lang="en-GB" sz="3600" dirty="0" smtClean="0"/>
              <a:t>You were part of the 2021 Corporate Goals Accomplishment</a:t>
            </a:r>
            <a:endParaRPr lang="en-GB" sz="3600" dirty="0"/>
          </a:p>
        </p:txBody>
      </p:sp>
      <p:sp>
        <p:nvSpPr>
          <p:cNvPr id="1048676" name="Rectangle 8"/>
          <p:cNvSpPr/>
          <p:nvPr/>
        </p:nvSpPr>
        <p:spPr>
          <a:xfrm>
            <a:off x="5374436" y="4927091"/>
            <a:ext cx="6065087" cy="1200329"/>
          </a:xfrm>
          <a:prstGeom prst="rect">
            <a:avLst/>
          </a:prstGeom>
          <a:ln>
            <a:solidFill>
              <a:schemeClr val="tx1"/>
            </a:solidFill>
          </a:ln>
        </p:spPr>
        <p:txBody>
          <a:bodyPr wrap="square">
            <a:spAutoFit/>
          </a:bodyPr>
          <a:lstStyle/>
          <a:p>
            <a:pPr algn="ctr"/>
            <a:r>
              <a:rPr lang="en-GB" sz="7200" b="1" dirty="0" smtClean="0">
                <a:solidFill>
                  <a:srgbClr val="FF0000"/>
                </a:solidFill>
              </a:rPr>
              <a:t>Starts </a:t>
            </a:r>
            <a:r>
              <a:rPr lang="en-GB" sz="7200" b="1" dirty="0">
                <a:solidFill>
                  <a:srgbClr val="FF0000"/>
                </a:solidFill>
              </a:rPr>
              <a:t>With You</a:t>
            </a:r>
          </a:p>
        </p:txBody>
      </p:sp>
      <p:sp>
        <p:nvSpPr>
          <p:cNvPr id="1048677" name="Rectangle 9"/>
          <p:cNvSpPr/>
          <p:nvPr/>
        </p:nvSpPr>
        <p:spPr>
          <a:xfrm>
            <a:off x="5374436" y="3332206"/>
            <a:ext cx="5817437" cy="1015663"/>
          </a:xfrm>
          <a:prstGeom prst="rect">
            <a:avLst/>
          </a:prstGeom>
        </p:spPr>
        <p:txBody>
          <a:bodyPr wrap="square">
            <a:spAutoFit/>
          </a:bodyPr>
          <a:lstStyle/>
          <a:p>
            <a:pPr algn="ctr"/>
            <a:r>
              <a:rPr lang="en-GB" sz="6000" dirty="0" smtClean="0"/>
              <a:t>The 2022 Goals</a:t>
            </a:r>
            <a:endParaRPr lang="en-GB" sz="6000" dirty="0"/>
          </a:p>
        </p:txBody>
      </p:sp>
      <p:grpSp>
        <p:nvGrpSpPr>
          <p:cNvPr id="61" name="Group 10"/>
          <p:cNvGrpSpPr/>
          <p:nvPr/>
        </p:nvGrpSpPr>
        <p:grpSpPr>
          <a:xfrm>
            <a:off x="10263567" y="-52399"/>
            <a:ext cx="1561416" cy="1409700"/>
            <a:chOff x="16098253" y="0"/>
            <a:chExt cx="1561416" cy="1409700"/>
          </a:xfrm>
        </p:grpSpPr>
        <p:sp>
          <p:nvSpPr>
            <p:cNvPr id="1048678" name="Flowchart: Delay 11"/>
            <p:cNvSpPr/>
            <p:nvPr/>
          </p:nvSpPr>
          <p:spPr>
            <a:xfrm rot="5400000">
              <a:off x="16174111" y="-75858"/>
              <a:ext cx="1409700" cy="156141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8679" name="TextBox 12"/>
            <p:cNvSpPr txBox="1"/>
            <p:nvPr/>
          </p:nvSpPr>
          <p:spPr>
            <a:xfrm>
              <a:off x="16503089" y="207122"/>
              <a:ext cx="751744" cy="769441"/>
            </a:xfrm>
            <a:prstGeom prst="rect">
              <a:avLst/>
            </a:prstGeom>
            <a:noFill/>
          </p:spPr>
          <p:txBody>
            <a:bodyPr wrap="square" rtlCol="0">
              <a:spAutoFit/>
            </a:bodyPr>
            <a:lstStyle/>
            <a:p>
              <a:r>
                <a:rPr lang="en-GB" sz="4400" dirty="0" smtClean="0"/>
                <a:t>14</a:t>
              </a:r>
              <a:endParaRPr lang="en-GB"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1" descr="C:\Users\ANALYSTPAU\Desktop\FRSC Fotoz\ISO 9001 Certified Logo.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68597" y="1179610"/>
            <a:ext cx="5287963" cy="4035426"/>
          </a:xfrm>
          <a:prstGeom prst="rect">
            <a:avLst/>
          </a:prstGeom>
          <a:noFill/>
          <a:ln>
            <a:noFill/>
          </a:ln>
        </p:spPr>
      </p:pic>
      <p:pic>
        <p:nvPicPr>
          <p:cNvPr id="2097157" name="Picture 10" descr="http://t2.gstatic.com/images?q=tbn:ANd9GcQg58L7A-B83QI8V8H51UYiP8Bx-9p8JyTvlJzy8fXhRcw5xk7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09572" y="2144299"/>
            <a:ext cx="2618698" cy="2624809"/>
          </a:xfrm>
          <a:prstGeom prst="rect">
            <a:avLst/>
          </a:prstGeom>
          <a:noFill/>
          <a:ln>
            <a:noFill/>
          </a:ln>
        </p:spPr>
      </p:pic>
      <p:sp>
        <p:nvSpPr>
          <p:cNvPr id="1048680" name="Rectangle 6"/>
          <p:cNvSpPr/>
          <p:nvPr/>
        </p:nvSpPr>
        <p:spPr bwMode="auto">
          <a:xfrm>
            <a:off x="6372780" y="5173334"/>
            <a:ext cx="3153886" cy="348063"/>
          </a:xfrm>
          <a:prstGeom prst="rect">
            <a:avLst/>
          </a:prstGeom>
          <a:solidFill>
            <a:schemeClr val="tx2">
              <a:lumMod val="50000"/>
            </a:schemeClr>
          </a:solidFill>
        </p:spPr>
        <p:style>
          <a:lnRef idx="0">
            <a:schemeClr val="accent4"/>
          </a:lnRef>
          <a:fillRef idx="3">
            <a:schemeClr val="accent4"/>
          </a:fillRef>
          <a:effectRef idx="3">
            <a:schemeClr val="accent4"/>
          </a:effectRef>
          <a:fontRef idx="minor">
            <a:schemeClr val="lt1"/>
          </a:fontRef>
        </p:style>
        <p:txBody>
          <a:bodyPr lIns="70249" tIns="35125" rIns="70249" bIns="35125" anchor="ctr" anchorCtr="1">
            <a:spAutoFit/>
          </a:bodyPr>
          <a:lstStyle/>
          <a:p>
            <a:pPr marL="273811" indent="-273811" algn="ctr" defTabSz="730160"/>
            <a:r>
              <a:rPr lang="en-US" sz="1801" b="1" dirty="0">
                <a:solidFill>
                  <a:prstClr val="white"/>
                </a:solidFill>
                <a:latin typeface="Comic Sans MS" pitchFamily="66" charset="0"/>
              </a:rPr>
              <a:t>080 7769 0362</a:t>
            </a:r>
            <a:endParaRPr lang="en-GB" sz="1801" b="1" dirty="0">
              <a:solidFill>
                <a:prstClr val="white"/>
              </a:solidFill>
              <a:latin typeface="Comic Sans MS" pitchFamily="66" charset="0"/>
            </a:endParaRPr>
          </a:p>
        </p:txBody>
      </p:sp>
      <p:sp>
        <p:nvSpPr>
          <p:cNvPr id="1048681" name="Rectangle 7"/>
          <p:cNvSpPr/>
          <p:nvPr/>
        </p:nvSpPr>
        <p:spPr bwMode="auto">
          <a:xfrm>
            <a:off x="7854908" y="1763480"/>
            <a:ext cx="1791526" cy="348063"/>
          </a:xfrm>
          <a:prstGeom prst="rect">
            <a:avLst/>
          </a:prstGeom>
          <a:solidFill>
            <a:schemeClr val="tx2">
              <a:lumMod val="50000"/>
            </a:schemeClr>
          </a:solidFill>
        </p:spPr>
        <p:style>
          <a:lnRef idx="0">
            <a:schemeClr val="dk1"/>
          </a:lnRef>
          <a:fillRef idx="3">
            <a:schemeClr val="dk1"/>
          </a:fillRef>
          <a:effectRef idx="3">
            <a:schemeClr val="dk1"/>
          </a:effectRef>
          <a:fontRef idx="minor">
            <a:schemeClr val="lt1"/>
          </a:fontRef>
        </p:style>
        <p:txBody>
          <a:bodyPr lIns="70249" tIns="35125" rIns="70249" bIns="35125">
            <a:spAutoFit/>
          </a:bodyPr>
          <a:lstStyle/>
          <a:p>
            <a:pPr algn="ctr"/>
            <a:r>
              <a:rPr lang="en-US" sz="1801" b="1" dirty="0">
                <a:solidFill>
                  <a:prstClr val="white"/>
                </a:solidFill>
                <a:latin typeface="Comic Sans MS" pitchFamily="66" charset="0"/>
              </a:rPr>
              <a:t>SMS Only</a:t>
            </a:r>
            <a:endParaRPr lang="en-GB" sz="1801" dirty="0">
              <a:solidFill>
                <a:prstClr val="white"/>
              </a:solidFill>
            </a:endParaRPr>
          </a:p>
        </p:txBody>
      </p:sp>
      <p:sp>
        <p:nvSpPr>
          <p:cNvPr id="1048682" name="Rectangle 8"/>
          <p:cNvSpPr/>
          <p:nvPr/>
        </p:nvSpPr>
        <p:spPr bwMode="auto">
          <a:xfrm>
            <a:off x="2297348" y="1801738"/>
            <a:ext cx="2044371" cy="348063"/>
          </a:xfrm>
          <a:prstGeom prst="rect">
            <a:avLst/>
          </a:prstGeom>
          <a:solidFill>
            <a:schemeClr val="tx2">
              <a:lumMod val="50000"/>
            </a:schemeClr>
          </a:solidFill>
        </p:spPr>
        <p:style>
          <a:lnRef idx="0">
            <a:schemeClr val="dk1"/>
          </a:lnRef>
          <a:fillRef idx="3">
            <a:schemeClr val="dk1"/>
          </a:fillRef>
          <a:effectRef idx="3">
            <a:schemeClr val="dk1"/>
          </a:effectRef>
          <a:fontRef idx="minor">
            <a:schemeClr val="lt1"/>
          </a:fontRef>
        </p:style>
        <p:txBody>
          <a:bodyPr lIns="70249" tIns="35125" rIns="70249" bIns="35125">
            <a:spAutoFit/>
          </a:bodyPr>
          <a:lstStyle/>
          <a:p>
            <a:pPr algn="ctr"/>
            <a:r>
              <a:rPr lang="en-US" sz="1801" b="1" dirty="0">
                <a:solidFill>
                  <a:prstClr val="white"/>
                </a:solidFill>
                <a:latin typeface="Comic Sans MS" pitchFamily="66" charset="0"/>
              </a:rPr>
              <a:t>Phone Only</a:t>
            </a:r>
            <a:endParaRPr lang="en-GB" sz="1801" dirty="0">
              <a:solidFill>
                <a:prstClr val="white"/>
              </a:solidFill>
            </a:endParaRPr>
          </a:p>
        </p:txBody>
      </p:sp>
      <p:pic>
        <p:nvPicPr>
          <p:cNvPr id="2097158" name="Picture 8" descr="http://t0.gstatic.com/images?q=tbn:ANd9GcSTj4D7ipE8YXRs3mCPXcQwNeSvKqUt9mmQMXNK4gi5QycLgG8-"/>
          <p:cNvPicPr>
            <a:picLocks noChangeAspect="1" noChangeArrowheads="1"/>
          </p:cNvPicPr>
          <p:nvPr/>
        </p:nvPicPr>
        <p:blipFill>
          <a:blip r:embed="rId4" cstate="print">
            <a:clrChange>
              <a:clrFrom>
                <a:srgbClr val="FBF6FC"/>
              </a:clrFrom>
              <a:clrTo>
                <a:srgbClr val="FBF6FC">
                  <a:alpha val="0"/>
                </a:srgbClr>
              </a:clrTo>
            </a:clrChange>
          </a:blip>
          <a:srcRect/>
          <a:stretch>
            <a:fillRect/>
          </a:stretch>
        </p:blipFill>
        <p:spPr bwMode="auto">
          <a:xfrm>
            <a:off x="8245100" y="2451432"/>
            <a:ext cx="1556035" cy="2016154"/>
          </a:xfrm>
          <a:prstGeom prst="rect">
            <a:avLst/>
          </a:prstGeom>
          <a:noFill/>
          <a:ln>
            <a:noFill/>
          </a:ln>
        </p:spPr>
      </p:pic>
      <p:sp>
        <p:nvSpPr>
          <p:cNvPr id="1048683" name="Rectangle 10"/>
          <p:cNvSpPr/>
          <p:nvPr/>
        </p:nvSpPr>
        <p:spPr bwMode="auto">
          <a:xfrm>
            <a:off x="2154292" y="4865801"/>
            <a:ext cx="3627967" cy="902317"/>
          </a:xfrm>
          <a:prstGeom prst="rect">
            <a:avLst/>
          </a:prstGeom>
          <a:solidFill>
            <a:schemeClr val="tx2">
              <a:lumMod val="50000"/>
            </a:schemeClr>
          </a:solidFill>
        </p:spPr>
        <p:style>
          <a:lnRef idx="0">
            <a:schemeClr val="accent4"/>
          </a:lnRef>
          <a:fillRef idx="3">
            <a:schemeClr val="accent4"/>
          </a:fillRef>
          <a:effectRef idx="3">
            <a:schemeClr val="accent4"/>
          </a:effectRef>
          <a:fontRef idx="minor">
            <a:schemeClr val="lt1"/>
          </a:fontRef>
        </p:style>
        <p:txBody>
          <a:bodyPr lIns="70249" tIns="35125" rIns="70249" bIns="35125">
            <a:spAutoFit/>
          </a:bodyPr>
          <a:lstStyle/>
          <a:p>
            <a:pPr marL="273811" indent="-273811" algn="ctr" defTabSz="730160"/>
            <a:r>
              <a:rPr lang="en-US" sz="1801" b="1" dirty="0">
                <a:solidFill>
                  <a:prstClr val="white"/>
                </a:solidFill>
                <a:latin typeface="Comic Sans MS" pitchFamily="66" charset="0"/>
              </a:rPr>
              <a:t>Call toll free on: 122</a:t>
            </a:r>
          </a:p>
          <a:p>
            <a:pPr marL="273811" indent="-273811" algn="ctr" defTabSz="730160"/>
            <a:r>
              <a:rPr lang="en-US" sz="1801" b="1" dirty="0">
                <a:solidFill>
                  <a:prstClr val="white"/>
                </a:solidFill>
                <a:latin typeface="Comic Sans MS" pitchFamily="66" charset="0"/>
              </a:rPr>
              <a:t>0700 – CALL - FRSC</a:t>
            </a:r>
          </a:p>
          <a:p>
            <a:pPr marL="273811" indent="-273811" algn="ctr" defTabSz="730160"/>
            <a:r>
              <a:rPr lang="en-US" sz="1801" b="1" dirty="0">
                <a:solidFill>
                  <a:prstClr val="white"/>
                </a:solidFill>
                <a:latin typeface="Comic Sans MS" pitchFamily="66" charset="0"/>
              </a:rPr>
              <a:t>0700 – 2255 – 3772</a:t>
            </a:r>
          </a:p>
        </p:txBody>
      </p:sp>
      <p:sp>
        <p:nvSpPr>
          <p:cNvPr id="1048684" name="Rectangle 12"/>
          <p:cNvSpPr/>
          <p:nvPr/>
        </p:nvSpPr>
        <p:spPr bwMode="auto">
          <a:xfrm>
            <a:off x="4341718" y="5938162"/>
            <a:ext cx="3153886" cy="378713"/>
          </a:xfrm>
          <a:prstGeom prst="rect">
            <a:avLst/>
          </a:prstGeom>
          <a:solidFill>
            <a:schemeClr val="tx2">
              <a:lumMod val="50000"/>
            </a:schemeClr>
          </a:solidFill>
        </p:spPr>
        <p:style>
          <a:lnRef idx="0">
            <a:schemeClr val="accent4"/>
          </a:lnRef>
          <a:fillRef idx="3">
            <a:schemeClr val="accent4"/>
          </a:fillRef>
          <a:effectRef idx="3">
            <a:schemeClr val="accent4"/>
          </a:effectRef>
          <a:fontRef idx="minor">
            <a:schemeClr val="lt1"/>
          </a:fontRef>
        </p:style>
        <p:txBody>
          <a:bodyPr lIns="70249" tIns="35125" rIns="70249" bIns="35125" anchor="ctr" anchorCtr="1">
            <a:spAutoFit/>
          </a:bodyPr>
          <a:lstStyle/>
          <a:p>
            <a:pPr marL="273811" indent="-273811" defTabSz="730160"/>
            <a:r>
              <a:rPr lang="en-US" sz="2000" b="1" dirty="0">
                <a:solidFill>
                  <a:prstClr val="white"/>
                </a:solidFill>
                <a:latin typeface="Comic Sans MS" pitchFamily="66" charset="0"/>
              </a:rPr>
              <a:t>www.frsc.gov.ng</a:t>
            </a:r>
            <a:endParaRPr lang="en-GB" sz="2000" b="1" dirty="0">
              <a:solidFill>
                <a:prstClr val="white"/>
              </a:solidFill>
              <a:latin typeface="Comic Sans MS" pitchFamily="66" charset="0"/>
            </a:endParaRPr>
          </a:p>
        </p:txBody>
      </p:sp>
      <p:cxnSp>
        <p:nvCxnSpPr>
          <p:cNvPr id="3145731" name="Straight Connector 13"/>
          <p:cNvCxnSpPr>
            <a:cxnSpLocks/>
          </p:cNvCxnSpPr>
          <p:nvPr/>
        </p:nvCxnSpPr>
        <p:spPr>
          <a:xfrm>
            <a:off x="0" y="958988"/>
            <a:ext cx="121920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048685" name="Rectangle 14"/>
          <p:cNvSpPr/>
          <p:nvPr/>
        </p:nvSpPr>
        <p:spPr>
          <a:xfrm>
            <a:off x="1" y="1"/>
            <a:ext cx="12192001" cy="11094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48686" name="TextBox 34"/>
          <p:cNvSpPr txBox="1"/>
          <p:nvPr/>
        </p:nvSpPr>
        <p:spPr>
          <a:xfrm>
            <a:off x="1065942" y="277521"/>
            <a:ext cx="9705438" cy="584775"/>
          </a:xfrm>
          <a:prstGeom prst="rect">
            <a:avLst/>
          </a:prstGeom>
          <a:noFill/>
        </p:spPr>
        <p:txBody>
          <a:bodyPr wrap="square" rtlCol="0">
            <a:spAutoFit/>
          </a:bodyPr>
          <a:lstStyle/>
          <a:p>
            <a:pPr algn="ctr"/>
            <a:r>
              <a:rPr lang="en-US" sz="3200" b="1" dirty="0">
                <a:solidFill>
                  <a:prstClr val="white"/>
                </a:solidFill>
              </a:rPr>
              <a:t>Thank you</a:t>
            </a:r>
          </a:p>
        </p:txBody>
      </p:sp>
      <p:pic>
        <p:nvPicPr>
          <p:cNvPr id="2097159" name="Picture 2"/>
          <p:cNvPicPr>
            <a:picLocks noChangeAspect="1"/>
          </p:cNvPicPr>
          <p:nvPr/>
        </p:nvPicPr>
        <p:blipFill>
          <a:blip r:embed="rId5" cstate="print">
            <a:clrChange>
              <a:clrFrom>
                <a:srgbClr val="FFFFFF"/>
              </a:clrFrom>
              <a:clrTo>
                <a:srgbClr val="FFFFFF">
                  <a:alpha val="0"/>
                </a:srgbClr>
              </a:clrTo>
            </a:clrChange>
          </a:blip>
          <a:stretch>
            <a:fillRect/>
          </a:stretch>
        </p:blipFill>
        <p:spPr>
          <a:xfrm>
            <a:off x="3116822" y="863246"/>
            <a:ext cx="6145636" cy="4693032"/>
          </a:xfrm>
          <a:prstGeom prst="rect">
            <a:avLst/>
          </a:prstGeom>
        </p:spPr>
      </p:pic>
      <p:grpSp>
        <p:nvGrpSpPr>
          <p:cNvPr id="63" name="Group 15"/>
          <p:cNvGrpSpPr/>
          <p:nvPr/>
        </p:nvGrpSpPr>
        <p:grpSpPr>
          <a:xfrm>
            <a:off x="10263567" y="-52399"/>
            <a:ext cx="1561416" cy="1409700"/>
            <a:chOff x="16098253" y="0"/>
            <a:chExt cx="1561416" cy="1409700"/>
          </a:xfrm>
        </p:grpSpPr>
        <p:sp>
          <p:nvSpPr>
            <p:cNvPr id="1048687" name="Flowchart: Delay 16"/>
            <p:cNvSpPr/>
            <p:nvPr/>
          </p:nvSpPr>
          <p:spPr>
            <a:xfrm rot="5400000">
              <a:off x="16174111" y="-75858"/>
              <a:ext cx="1409700" cy="156141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8688" name="TextBox 17"/>
            <p:cNvSpPr txBox="1"/>
            <p:nvPr/>
          </p:nvSpPr>
          <p:spPr>
            <a:xfrm>
              <a:off x="16503089" y="207122"/>
              <a:ext cx="751744" cy="769441"/>
            </a:xfrm>
            <a:prstGeom prst="rect">
              <a:avLst/>
            </a:prstGeom>
            <a:noFill/>
          </p:spPr>
          <p:txBody>
            <a:bodyPr wrap="square" rtlCol="0">
              <a:spAutoFit/>
            </a:bodyPr>
            <a:lstStyle/>
            <a:p>
              <a:r>
                <a:rPr lang="en-GB" sz="4400" dirty="0" smtClean="0"/>
                <a:t>15</a:t>
              </a:r>
              <a:endParaRPr lang="en-GB"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Rectangle 2"/>
          <p:cNvSpPr/>
          <p:nvPr/>
        </p:nvSpPr>
        <p:spPr>
          <a:xfrm>
            <a:off x="0" y="666861"/>
            <a:ext cx="12191999" cy="6339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INTRODUCTION</a:t>
            </a:r>
            <a:endParaRPr lang="en-US" b="1" dirty="0"/>
          </a:p>
        </p:txBody>
      </p:sp>
      <p:sp>
        <p:nvSpPr>
          <p:cNvPr id="1048595" name="Rectangle 3"/>
          <p:cNvSpPr/>
          <p:nvPr/>
        </p:nvSpPr>
        <p:spPr>
          <a:xfrm>
            <a:off x="187237" y="1673461"/>
            <a:ext cx="11817524" cy="1348740"/>
          </a:xfrm>
          <a:prstGeom prst="rect">
            <a:avLst/>
          </a:prstGeom>
          <a:ln>
            <a:solidFill>
              <a:srgbClr val="0070C0"/>
            </a:solidFill>
          </a:ln>
        </p:spPr>
        <p:txBody>
          <a:bodyPr wrap="square">
            <a:spAutoFit/>
          </a:bodyPr>
          <a:lstStyle/>
          <a:p>
            <a:r>
              <a:rPr lang="en-GB" sz="2800" dirty="0" smtClean="0"/>
              <a:t>Within </a:t>
            </a:r>
            <a:r>
              <a:rPr lang="en-GB" sz="2800" dirty="0"/>
              <a:t>the context of global, continental, regional and national </a:t>
            </a:r>
            <a:r>
              <a:rPr lang="en-GB" sz="2800" dirty="0" smtClean="0"/>
              <a:t>realities, </a:t>
            </a:r>
            <a:r>
              <a:rPr lang="en-GB" sz="2800" dirty="0"/>
              <a:t>the following </a:t>
            </a:r>
            <a:r>
              <a:rPr lang="en-GB" sz="2800" dirty="0" smtClean="0"/>
              <a:t>Corporate Goals </a:t>
            </a:r>
            <a:r>
              <a:rPr lang="en-GB" sz="2800" dirty="0"/>
              <a:t>are hereby presented for consideration for year 2022:</a:t>
            </a:r>
          </a:p>
        </p:txBody>
      </p:sp>
      <p:grpSp>
        <p:nvGrpSpPr>
          <p:cNvPr id="33" name="Group 13"/>
          <p:cNvGrpSpPr/>
          <p:nvPr/>
        </p:nvGrpSpPr>
        <p:grpSpPr>
          <a:xfrm>
            <a:off x="582636" y="3588715"/>
            <a:ext cx="11026726" cy="2237740"/>
            <a:chOff x="726829" y="3574647"/>
            <a:chExt cx="11026726" cy="2237740"/>
          </a:xfrm>
        </p:grpSpPr>
        <p:sp>
          <p:nvSpPr>
            <p:cNvPr id="1048596" name="Rectangle 4"/>
            <p:cNvSpPr/>
            <p:nvPr/>
          </p:nvSpPr>
          <p:spPr>
            <a:xfrm>
              <a:off x="726829" y="3574647"/>
              <a:ext cx="3465344" cy="2237740"/>
            </a:xfrm>
            <a:prstGeom prst="rect">
              <a:avLst/>
            </a:prstGeom>
            <a:solidFill>
              <a:srgbClr val="92D050"/>
            </a:solidFill>
            <a:ln>
              <a:solidFill>
                <a:srgbClr val="FF0000"/>
              </a:solidFill>
            </a:ln>
          </p:spPr>
          <p:txBody>
            <a:bodyPr wrap="square">
              <a:spAutoFit/>
            </a:bodyPr>
            <a:lstStyle/>
            <a:p>
              <a:pPr algn="ctr"/>
              <a:r>
                <a:rPr lang="en-US" sz="2400" dirty="0" smtClean="0"/>
                <a:t>Accomplish </a:t>
              </a:r>
              <a:r>
                <a:rPr lang="en-US" sz="7200" dirty="0"/>
                <a:t>15%</a:t>
              </a:r>
              <a:r>
                <a:rPr lang="en-US" sz="2400" dirty="0"/>
                <a:t> reduction in Road Traffic Crash Fatality</a:t>
              </a:r>
              <a:endParaRPr lang="en-GB" sz="2400" dirty="0"/>
            </a:p>
          </p:txBody>
        </p:sp>
        <p:sp>
          <p:nvSpPr>
            <p:cNvPr id="1048597" name="Rectangle 5"/>
            <p:cNvSpPr/>
            <p:nvPr/>
          </p:nvSpPr>
          <p:spPr>
            <a:xfrm>
              <a:off x="5227318" y="3620813"/>
              <a:ext cx="2768992" cy="1513840"/>
            </a:xfrm>
            <a:prstGeom prst="rect">
              <a:avLst/>
            </a:prstGeom>
            <a:solidFill>
              <a:srgbClr val="00B0F0"/>
            </a:solidFill>
            <a:ln>
              <a:solidFill>
                <a:srgbClr val="FF0000"/>
              </a:solidFill>
            </a:ln>
          </p:spPr>
          <p:txBody>
            <a:bodyPr wrap="square">
              <a:spAutoFit/>
            </a:bodyPr>
            <a:lstStyle/>
            <a:p>
              <a:pPr algn="ctr"/>
              <a:r>
                <a:rPr lang="en-US" sz="2400" dirty="0" smtClean="0"/>
                <a:t>Enhance </a:t>
              </a:r>
              <a:r>
                <a:rPr lang="en-US" sz="2400" dirty="0"/>
                <a:t>Road Safety Partnership for Innovative Intervention</a:t>
              </a:r>
              <a:endParaRPr lang="en-GB" sz="2400" dirty="0" smtClean="0"/>
            </a:p>
          </p:txBody>
        </p:sp>
        <p:sp>
          <p:nvSpPr>
            <p:cNvPr id="1048598" name="Rectangle 6"/>
            <p:cNvSpPr/>
            <p:nvPr/>
          </p:nvSpPr>
          <p:spPr>
            <a:xfrm>
              <a:off x="8862646" y="3574647"/>
              <a:ext cx="2890909" cy="2225040"/>
            </a:xfrm>
            <a:prstGeom prst="rect">
              <a:avLst/>
            </a:prstGeom>
            <a:solidFill>
              <a:schemeClr val="tx1"/>
            </a:solidFill>
            <a:ln>
              <a:solidFill>
                <a:srgbClr val="FF0000"/>
              </a:solidFill>
            </a:ln>
          </p:spPr>
          <p:txBody>
            <a:bodyPr wrap="square">
              <a:spAutoFit/>
            </a:bodyPr>
            <a:lstStyle/>
            <a:p>
              <a:pPr algn="ctr"/>
              <a:r>
                <a:rPr lang="en-US" sz="2400" dirty="0" smtClean="0">
                  <a:solidFill>
                    <a:schemeClr val="bg1"/>
                  </a:solidFill>
                </a:rPr>
                <a:t>Consolidate </a:t>
              </a:r>
              <a:r>
                <a:rPr lang="en-US" sz="2400" dirty="0">
                  <a:solidFill>
                    <a:schemeClr val="bg1"/>
                  </a:solidFill>
                </a:rPr>
                <a:t>on </a:t>
              </a:r>
              <a:r>
                <a:rPr lang="en-US" sz="2400" dirty="0" smtClean="0">
                  <a:solidFill>
                    <a:schemeClr val="bg1"/>
                  </a:solidFill>
                </a:rPr>
                <a:t>the </a:t>
              </a:r>
              <a:r>
                <a:rPr lang="en-US" sz="2400" dirty="0">
                  <a:solidFill>
                    <a:schemeClr val="bg1"/>
                  </a:solidFill>
                </a:rPr>
                <a:t>Road Traffic Data System for Improved Road Safety Policy Formulation</a:t>
              </a:r>
              <a:r>
                <a:rPr lang="en-GB" sz="2400" dirty="0" smtClean="0">
                  <a:solidFill>
                    <a:schemeClr val="bg1"/>
                  </a:solidFill>
                </a:rPr>
                <a:t>.</a:t>
              </a:r>
              <a:endParaRPr lang="en-GB" sz="2400" dirty="0">
                <a:solidFill>
                  <a:schemeClr val="bg1"/>
                </a:solidFill>
              </a:endParaRPr>
            </a:p>
          </p:txBody>
        </p:sp>
        <p:cxnSp>
          <p:nvCxnSpPr>
            <p:cNvPr id="3145728" name="Straight Connector 8"/>
            <p:cNvCxnSpPr>
              <a:cxnSpLocks/>
            </p:cNvCxnSpPr>
            <p:nvPr/>
          </p:nvCxnSpPr>
          <p:spPr>
            <a:xfrm>
              <a:off x="4192173" y="5513639"/>
              <a:ext cx="103514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45729" name="Straight Arrow Connector 10"/>
            <p:cNvCxnSpPr>
              <a:cxnSpLocks/>
            </p:cNvCxnSpPr>
            <p:nvPr/>
          </p:nvCxnSpPr>
          <p:spPr>
            <a:xfrm flipV="1">
              <a:off x="5227318" y="4544143"/>
              <a:ext cx="0" cy="9694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45730" name="Straight Connector 11"/>
            <p:cNvCxnSpPr>
              <a:cxnSpLocks/>
            </p:cNvCxnSpPr>
            <p:nvPr/>
          </p:nvCxnSpPr>
          <p:spPr>
            <a:xfrm>
              <a:off x="7996310" y="4821142"/>
              <a:ext cx="86633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48599" name="Oval 14"/>
          <p:cNvSpPr/>
          <p:nvPr/>
        </p:nvSpPr>
        <p:spPr>
          <a:xfrm>
            <a:off x="2144150" y="2961888"/>
            <a:ext cx="630701" cy="630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a</a:t>
            </a:r>
            <a:endParaRPr lang="en-GB" dirty="0"/>
          </a:p>
        </p:txBody>
      </p:sp>
      <p:sp>
        <p:nvSpPr>
          <p:cNvPr id="1048600" name="Oval 15"/>
          <p:cNvSpPr/>
          <p:nvPr/>
        </p:nvSpPr>
        <p:spPr>
          <a:xfrm>
            <a:off x="6414281" y="3004179"/>
            <a:ext cx="630701" cy="630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b</a:t>
            </a:r>
            <a:endParaRPr lang="en-GB" dirty="0"/>
          </a:p>
        </p:txBody>
      </p:sp>
      <p:sp>
        <p:nvSpPr>
          <p:cNvPr id="1048601" name="Oval 16"/>
          <p:cNvSpPr/>
          <p:nvPr/>
        </p:nvSpPr>
        <p:spPr>
          <a:xfrm>
            <a:off x="10051365" y="2958014"/>
            <a:ext cx="630701" cy="630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c</a:t>
            </a:r>
            <a:endParaRPr lang="en-GB" dirty="0"/>
          </a:p>
        </p:txBody>
      </p:sp>
      <p:grpSp>
        <p:nvGrpSpPr>
          <p:cNvPr id="34" name="Group 17"/>
          <p:cNvGrpSpPr/>
          <p:nvPr/>
        </p:nvGrpSpPr>
        <p:grpSpPr>
          <a:xfrm>
            <a:off x="10263567" y="-52399"/>
            <a:ext cx="1561416" cy="1619362"/>
            <a:chOff x="16098253" y="0"/>
            <a:chExt cx="1561416" cy="1619362"/>
          </a:xfrm>
        </p:grpSpPr>
        <p:sp>
          <p:nvSpPr>
            <p:cNvPr id="1048602" name="Flowchart: Delay 18"/>
            <p:cNvSpPr/>
            <p:nvPr/>
          </p:nvSpPr>
          <p:spPr>
            <a:xfrm rot="5400000">
              <a:off x="16174111" y="-75858"/>
              <a:ext cx="1409700" cy="156141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8603" name="TextBox 19"/>
            <p:cNvSpPr txBox="1"/>
            <p:nvPr/>
          </p:nvSpPr>
          <p:spPr>
            <a:xfrm>
              <a:off x="16503089" y="207122"/>
              <a:ext cx="751744" cy="1412240"/>
            </a:xfrm>
            <a:prstGeom prst="rect">
              <a:avLst/>
            </a:prstGeom>
            <a:noFill/>
          </p:spPr>
          <p:txBody>
            <a:bodyPr wrap="square" rtlCol="0">
              <a:spAutoFit/>
            </a:bodyPr>
            <a:lstStyle/>
            <a:p>
              <a:r>
                <a:rPr lang="en-GB" sz="4400" dirty="0" smtClean="0"/>
                <a:t>02</a:t>
              </a:r>
              <a:endParaRPr lang="en-GB"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Picture 1"/>
          <p:cNvPicPr>
            <a:picLocks noChangeAspect="1"/>
          </p:cNvPicPr>
          <p:nvPr/>
        </p:nvPicPr>
        <p:blipFill>
          <a:blip r:embed="rId2"/>
          <a:stretch>
            <a:fillRect/>
          </a:stretch>
        </p:blipFill>
        <p:spPr>
          <a:xfrm>
            <a:off x="7160456" y="1428632"/>
            <a:ext cx="4496972" cy="3372729"/>
          </a:xfrm>
          <a:prstGeom prst="rect">
            <a:avLst/>
          </a:prstGeom>
        </p:spPr>
      </p:pic>
      <p:sp>
        <p:nvSpPr>
          <p:cNvPr id="1048604" name="Rectangle 2"/>
          <p:cNvSpPr/>
          <p:nvPr/>
        </p:nvSpPr>
        <p:spPr>
          <a:xfrm>
            <a:off x="0" y="666861"/>
            <a:ext cx="12191999" cy="6339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JUSTIFICATION</a:t>
            </a:r>
            <a:endParaRPr lang="en-US" b="1" dirty="0"/>
          </a:p>
        </p:txBody>
      </p:sp>
      <p:sp>
        <p:nvSpPr>
          <p:cNvPr id="1048605" name="Rectangle 3"/>
          <p:cNvSpPr/>
          <p:nvPr/>
        </p:nvSpPr>
        <p:spPr>
          <a:xfrm>
            <a:off x="637978" y="1709005"/>
            <a:ext cx="5458022" cy="2428240"/>
          </a:xfrm>
          <a:prstGeom prst="rect">
            <a:avLst/>
          </a:prstGeom>
        </p:spPr>
        <p:txBody>
          <a:bodyPr wrap="square">
            <a:spAutoFit/>
          </a:bodyPr>
          <a:lstStyle/>
          <a:p>
            <a:r>
              <a:rPr lang="en-GB" sz="2800" b="1" dirty="0"/>
              <a:t>Goal 1</a:t>
            </a:r>
            <a:r>
              <a:rPr lang="en-GB" sz="2000" dirty="0"/>
              <a:t>: </a:t>
            </a:r>
            <a:endParaRPr lang="en-GB" sz="2000" dirty="0" smtClean="0"/>
          </a:p>
          <a:p>
            <a:r>
              <a:rPr lang="en-US" sz="2800" b="1" dirty="0"/>
              <a:t>Accomplish </a:t>
            </a:r>
            <a:r>
              <a:rPr lang="en-US" sz="7200" b="1" dirty="0">
                <a:solidFill>
                  <a:srgbClr val="FF0000"/>
                </a:solidFill>
              </a:rPr>
              <a:t>15%</a:t>
            </a:r>
            <a:r>
              <a:rPr lang="en-US" sz="2800" b="1" dirty="0"/>
              <a:t> </a:t>
            </a:r>
            <a:endParaRPr lang="en-US" sz="2800" b="1" dirty="0" smtClean="0"/>
          </a:p>
          <a:p>
            <a:r>
              <a:rPr lang="en-US" sz="2800" b="1" dirty="0" smtClean="0"/>
              <a:t>reduction </a:t>
            </a:r>
            <a:r>
              <a:rPr lang="en-US" sz="2800" b="1" dirty="0"/>
              <a:t>in Road Traffic Crash Fatality</a:t>
            </a:r>
          </a:p>
        </p:txBody>
      </p:sp>
      <p:sp>
        <p:nvSpPr>
          <p:cNvPr id="1048606" name="Rectangle 4"/>
          <p:cNvSpPr/>
          <p:nvPr/>
        </p:nvSpPr>
        <p:spPr>
          <a:xfrm>
            <a:off x="464233" y="4952561"/>
            <a:ext cx="11193196" cy="1348740"/>
          </a:xfrm>
          <a:prstGeom prst="rect">
            <a:avLst/>
          </a:prstGeom>
          <a:solidFill>
            <a:schemeClr val="tx1"/>
          </a:solidFill>
        </p:spPr>
        <p:txBody>
          <a:bodyPr wrap="square">
            <a:spAutoFit/>
          </a:bodyPr>
          <a:lstStyle/>
          <a:p>
            <a:pPr marL="457200" indent="-457200">
              <a:buFont typeface="Wingdings" panose="05000000000000000000" pitchFamily="2" charset="2"/>
              <a:buChar char="§"/>
            </a:pPr>
            <a:r>
              <a:rPr lang="en-GB" sz="2800" dirty="0">
                <a:solidFill>
                  <a:schemeClr val="bg1"/>
                </a:solidFill>
              </a:rPr>
              <a:t>The </a:t>
            </a:r>
            <a:r>
              <a:rPr lang="en-GB" sz="2800" dirty="0" smtClean="0">
                <a:solidFill>
                  <a:schemeClr val="bg1"/>
                </a:solidFill>
              </a:rPr>
              <a:t>proposed </a:t>
            </a:r>
            <a:r>
              <a:rPr lang="en-GB" sz="2800" dirty="0">
                <a:solidFill>
                  <a:schemeClr val="bg1"/>
                </a:solidFill>
              </a:rPr>
              <a:t>15% reduction in </a:t>
            </a:r>
            <a:r>
              <a:rPr lang="en-GB" sz="2800" dirty="0" smtClean="0">
                <a:solidFill>
                  <a:schemeClr val="bg1"/>
                </a:solidFill>
              </a:rPr>
              <a:t> Road Traffic Crash Fatality is </a:t>
            </a:r>
            <a:r>
              <a:rPr lang="en-GB" sz="2800" dirty="0">
                <a:solidFill>
                  <a:schemeClr val="bg1"/>
                </a:solidFill>
              </a:rPr>
              <a:t>based on the Corps’ data and trend review on annual Corporate Goals </a:t>
            </a:r>
            <a:r>
              <a:rPr lang="en-GB" sz="2800" dirty="0" smtClean="0">
                <a:solidFill>
                  <a:schemeClr val="bg1"/>
                </a:solidFill>
              </a:rPr>
              <a:t>and </a:t>
            </a:r>
            <a:r>
              <a:rPr lang="en-GB" sz="2800" dirty="0">
                <a:solidFill>
                  <a:schemeClr val="bg1"/>
                </a:solidFill>
              </a:rPr>
              <a:t>achievements.</a:t>
            </a:r>
          </a:p>
        </p:txBody>
      </p:sp>
      <p:grpSp>
        <p:nvGrpSpPr>
          <p:cNvPr id="36" name="Group 5"/>
          <p:cNvGrpSpPr/>
          <p:nvPr/>
        </p:nvGrpSpPr>
        <p:grpSpPr>
          <a:xfrm>
            <a:off x="10263567" y="-52399"/>
            <a:ext cx="1561416" cy="1619362"/>
            <a:chOff x="16098253" y="0"/>
            <a:chExt cx="1561416" cy="1619362"/>
          </a:xfrm>
        </p:grpSpPr>
        <p:sp>
          <p:nvSpPr>
            <p:cNvPr id="1048607" name="Flowchart: Delay 6"/>
            <p:cNvSpPr/>
            <p:nvPr/>
          </p:nvSpPr>
          <p:spPr>
            <a:xfrm rot="5400000">
              <a:off x="16174111" y="-75858"/>
              <a:ext cx="1409700" cy="156141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8608" name="TextBox 7"/>
            <p:cNvSpPr txBox="1"/>
            <p:nvPr/>
          </p:nvSpPr>
          <p:spPr>
            <a:xfrm>
              <a:off x="16503089" y="207122"/>
              <a:ext cx="751744" cy="1412240"/>
            </a:xfrm>
            <a:prstGeom prst="rect">
              <a:avLst/>
            </a:prstGeom>
            <a:noFill/>
          </p:spPr>
          <p:txBody>
            <a:bodyPr wrap="square" rtlCol="0">
              <a:spAutoFit/>
            </a:bodyPr>
            <a:lstStyle/>
            <a:p>
              <a:r>
                <a:rPr lang="en-GB" sz="4400" dirty="0" smtClean="0"/>
                <a:t>03</a:t>
              </a:r>
              <a:endParaRPr lang="en-GB"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Rectangle 2"/>
          <p:cNvSpPr/>
          <p:nvPr/>
        </p:nvSpPr>
        <p:spPr>
          <a:xfrm>
            <a:off x="0" y="666861"/>
            <a:ext cx="12191999" cy="6339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JUSTIFICATION – cont’d</a:t>
            </a:r>
            <a:endParaRPr lang="en-US" b="1" dirty="0"/>
          </a:p>
        </p:txBody>
      </p:sp>
      <p:sp>
        <p:nvSpPr>
          <p:cNvPr id="1048610" name="Rectangle 3"/>
          <p:cNvSpPr/>
          <p:nvPr/>
        </p:nvSpPr>
        <p:spPr>
          <a:xfrm>
            <a:off x="0" y="1727411"/>
            <a:ext cx="11132024" cy="929640"/>
          </a:xfrm>
          <a:prstGeom prst="rect">
            <a:avLst/>
          </a:prstGeom>
          <a:solidFill>
            <a:schemeClr val="tx1"/>
          </a:solidFill>
        </p:spPr>
        <p:txBody>
          <a:bodyPr wrap="square">
            <a:spAutoFit/>
          </a:bodyPr>
          <a:lstStyle/>
          <a:p>
            <a:r>
              <a:rPr lang="en-GB" sz="2800" dirty="0">
                <a:solidFill>
                  <a:schemeClr val="bg1"/>
                </a:solidFill>
              </a:rPr>
              <a:t>Table 1: Year-on-Year </a:t>
            </a:r>
            <a:r>
              <a:rPr lang="en-GB" sz="2800" dirty="0" smtClean="0">
                <a:solidFill>
                  <a:schemeClr val="bg1"/>
                </a:solidFill>
              </a:rPr>
              <a:t>Targeted </a:t>
            </a:r>
            <a:r>
              <a:rPr lang="en-GB" sz="2800" dirty="0">
                <a:solidFill>
                  <a:schemeClr val="bg1"/>
                </a:solidFill>
              </a:rPr>
              <a:t>and A</a:t>
            </a:r>
            <a:r>
              <a:rPr lang="en-GB" sz="2800" dirty="0" smtClean="0">
                <a:solidFill>
                  <a:schemeClr val="bg1"/>
                </a:solidFill>
              </a:rPr>
              <a:t>chieved </a:t>
            </a:r>
            <a:r>
              <a:rPr lang="en-GB" sz="2800" dirty="0">
                <a:solidFill>
                  <a:schemeClr val="bg1"/>
                </a:solidFill>
              </a:rPr>
              <a:t>% </a:t>
            </a:r>
            <a:r>
              <a:rPr lang="en-GB" sz="2800" dirty="0" smtClean="0">
                <a:solidFill>
                  <a:schemeClr val="bg1"/>
                </a:solidFill>
              </a:rPr>
              <a:t>Changes </a:t>
            </a:r>
            <a:r>
              <a:rPr lang="en-GB" sz="2800" dirty="0">
                <a:solidFill>
                  <a:schemeClr val="bg1"/>
                </a:solidFill>
              </a:rPr>
              <a:t>for RTC and Fatality</a:t>
            </a:r>
          </a:p>
        </p:txBody>
      </p:sp>
      <p:graphicFrame>
        <p:nvGraphicFramePr>
          <p:cNvPr id="4194304" name="Table 5"/>
          <p:cNvGraphicFramePr>
            <a:graphicFrameLocks noGrp="1"/>
          </p:cNvGraphicFramePr>
          <p:nvPr/>
        </p:nvGraphicFramePr>
        <p:xfrm>
          <a:off x="709683" y="2761459"/>
          <a:ext cx="10845424" cy="2502408"/>
        </p:xfrm>
        <a:graphic>
          <a:graphicData uri="http://schemas.openxmlformats.org/drawingml/2006/table">
            <a:tbl>
              <a:tblPr firstRow="1" firstCol="1" bandRow="1"/>
              <a:tblGrid>
                <a:gridCol w="3452530">
                  <a:extLst>
                    <a:ext uri="{9D8B030D-6E8A-4147-A177-3AD203B41FA5}">
                      <a16:colId xmlns:a16="http://schemas.microsoft.com/office/drawing/2014/main" val="20000"/>
                    </a:ext>
                  </a:extLst>
                </a:gridCol>
                <a:gridCol w="942405">
                  <a:extLst>
                    <a:ext uri="{9D8B030D-6E8A-4147-A177-3AD203B41FA5}">
                      <a16:colId xmlns:a16="http://schemas.microsoft.com/office/drawing/2014/main" val="20001"/>
                    </a:ext>
                  </a:extLst>
                </a:gridCol>
                <a:gridCol w="1100951">
                  <a:extLst>
                    <a:ext uri="{9D8B030D-6E8A-4147-A177-3AD203B41FA5}">
                      <a16:colId xmlns:a16="http://schemas.microsoft.com/office/drawing/2014/main" val="20002"/>
                    </a:ext>
                  </a:extLst>
                </a:gridCol>
                <a:gridCol w="1099843">
                  <a:extLst>
                    <a:ext uri="{9D8B030D-6E8A-4147-A177-3AD203B41FA5}">
                      <a16:colId xmlns:a16="http://schemas.microsoft.com/office/drawing/2014/main" val="20003"/>
                    </a:ext>
                  </a:extLst>
                </a:gridCol>
                <a:gridCol w="1099843">
                  <a:extLst>
                    <a:ext uri="{9D8B030D-6E8A-4147-A177-3AD203B41FA5}">
                      <a16:colId xmlns:a16="http://schemas.microsoft.com/office/drawing/2014/main" val="20004"/>
                    </a:ext>
                  </a:extLst>
                </a:gridCol>
                <a:gridCol w="1099843">
                  <a:extLst>
                    <a:ext uri="{9D8B030D-6E8A-4147-A177-3AD203B41FA5}">
                      <a16:colId xmlns:a16="http://schemas.microsoft.com/office/drawing/2014/main" val="20005"/>
                    </a:ext>
                  </a:extLst>
                </a:gridCol>
                <a:gridCol w="1100951">
                  <a:extLst>
                    <a:ext uri="{9D8B030D-6E8A-4147-A177-3AD203B41FA5}">
                      <a16:colId xmlns:a16="http://schemas.microsoft.com/office/drawing/2014/main" val="20006"/>
                    </a:ext>
                  </a:extLst>
                </a:gridCol>
                <a:gridCol w="949058">
                  <a:extLst>
                    <a:ext uri="{9D8B030D-6E8A-4147-A177-3AD203B41FA5}">
                      <a16:colId xmlns:a16="http://schemas.microsoft.com/office/drawing/2014/main" val="20007"/>
                    </a:ext>
                  </a:extLst>
                </a:gridCol>
              </a:tblGrid>
              <a:tr h="417068">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Year/Annual Expectation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2015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2016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2017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r>
                        <a:rPr lang="en-US" sz="2000" dirty="0">
                          <a:effectLst/>
                          <a:latin typeface="Comic Sans MS" panose="030F0702030302020204" pitchFamily="66" charset="0"/>
                          <a:ea typeface="Calibri" panose="020F0502020204030204" pitchFamily="34" charset="0"/>
                          <a:cs typeface="Times New Roman" panose="02020603050405020304" pitchFamily="18" charset="0"/>
                        </a:rPr>
                        <a:t>2018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2019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2020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2021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417068">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Fatality Target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-30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-25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-25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-30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-25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-20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-20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7068">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Fatality Achieved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  -9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  -7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    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 1.2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   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   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7068">
                <a:tc>
                  <a:txBody>
                    <a:bodyPr/>
                    <a:lstStyle/>
                    <a:p>
                      <a:pPr algn="just">
                        <a:spcAft>
                          <a:spcPts val="0"/>
                        </a:spcAft>
                      </a:pPr>
                      <a:r>
                        <a:rPr lang="en-US" sz="20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417068">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Total RTC Target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-20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-15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dirty="0">
                          <a:effectLst/>
                          <a:latin typeface="Comic Sans MS" panose="030F0702030302020204" pitchFamily="66" charset="0"/>
                          <a:ea typeface="Calibri" panose="020F0502020204030204" pitchFamily="34" charset="0"/>
                          <a:cs typeface="Times New Roman" panose="02020603050405020304" pitchFamily="18" charset="0"/>
                        </a:rPr>
                        <a:t>-15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-15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-20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-15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-15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7068">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Total RTC Achieved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  -6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 0.4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effectLst/>
                          <a:latin typeface="Comic Sans MS" panose="030F0702030302020204" pitchFamily="66" charset="0"/>
                          <a:ea typeface="Calibri" panose="020F0502020204030204" pitchFamily="34" charset="0"/>
                          <a:cs typeface="Times New Roman" panose="02020603050405020304" pitchFamily="18" charset="0"/>
                        </a:rPr>
                        <a:t>  -3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   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 14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   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dirty="0">
                          <a:effectLst/>
                          <a:latin typeface="Comic Sans MS" panose="030F0702030302020204" pitchFamily="66"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48611" name="Right Arrow 6"/>
          <p:cNvSpPr/>
          <p:nvPr/>
        </p:nvSpPr>
        <p:spPr>
          <a:xfrm rot="16200000">
            <a:off x="5385747" y="5080364"/>
            <a:ext cx="423080" cy="992874"/>
          </a:xfrm>
          <a:prstGeom prst="rightArrow">
            <a:avLst/>
          </a:prstGeom>
          <a:solidFill>
            <a:srgbClr val="FF0000"/>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612" name="Right Arrow 8"/>
          <p:cNvSpPr/>
          <p:nvPr/>
        </p:nvSpPr>
        <p:spPr>
          <a:xfrm rot="16200000">
            <a:off x="7635375" y="5033737"/>
            <a:ext cx="423080" cy="1058833"/>
          </a:xfrm>
          <a:prstGeom prst="rightArrow">
            <a:avLst/>
          </a:prstGeom>
          <a:solidFill>
            <a:srgbClr val="FF0000"/>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613" name="Right Arrow 9"/>
          <p:cNvSpPr/>
          <p:nvPr/>
        </p:nvSpPr>
        <p:spPr>
          <a:xfrm rot="16200000">
            <a:off x="8760172" y="5082642"/>
            <a:ext cx="423080" cy="961024"/>
          </a:xfrm>
          <a:prstGeom prst="rightArrow">
            <a:avLst/>
          </a:prstGeom>
          <a:solidFill>
            <a:srgbClr val="FF0000"/>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614" name="Right Arrow 10"/>
          <p:cNvSpPr/>
          <p:nvPr/>
        </p:nvSpPr>
        <p:spPr>
          <a:xfrm rot="16200000">
            <a:off x="9860514" y="5126429"/>
            <a:ext cx="423080" cy="900743"/>
          </a:xfrm>
          <a:prstGeom prst="rightArrow">
            <a:avLst/>
          </a:prstGeom>
          <a:solidFill>
            <a:srgbClr val="FF0000"/>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615" name="Rectangle 11"/>
          <p:cNvSpPr/>
          <p:nvPr/>
        </p:nvSpPr>
        <p:spPr>
          <a:xfrm>
            <a:off x="10563370" y="2677267"/>
            <a:ext cx="1032681" cy="2687993"/>
          </a:xfrm>
          <a:prstGeom prst="rect">
            <a:avLst/>
          </a:prstGeom>
          <a:solidFill>
            <a:srgbClr val="00B050">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616" name="TextBox 12"/>
          <p:cNvSpPr txBox="1"/>
          <p:nvPr/>
        </p:nvSpPr>
        <p:spPr>
          <a:xfrm>
            <a:off x="10861345" y="5101488"/>
            <a:ext cx="436729" cy="891540"/>
          </a:xfrm>
          <a:prstGeom prst="rect">
            <a:avLst/>
          </a:prstGeom>
          <a:noFill/>
        </p:spPr>
        <p:txBody>
          <a:bodyPr wrap="square" rtlCol="0">
            <a:spAutoFit/>
          </a:bodyPr>
          <a:lstStyle/>
          <a:p>
            <a:r>
              <a:rPr lang="en-GB" sz="5400" b="1" dirty="0" smtClean="0">
                <a:solidFill>
                  <a:srgbClr val="FF0000"/>
                </a:solidFill>
              </a:rPr>
              <a:t>?</a:t>
            </a:r>
            <a:endParaRPr lang="en-GB" b="1" dirty="0">
              <a:solidFill>
                <a:srgbClr val="FF0000"/>
              </a:solidFill>
            </a:endParaRPr>
          </a:p>
        </p:txBody>
      </p:sp>
      <p:sp>
        <p:nvSpPr>
          <p:cNvPr id="1048617" name="Right Arrow 13"/>
          <p:cNvSpPr/>
          <p:nvPr/>
        </p:nvSpPr>
        <p:spPr>
          <a:xfrm rot="5400000">
            <a:off x="6494071" y="5190592"/>
            <a:ext cx="423080" cy="992874"/>
          </a:xfrm>
          <a:prstGeom prst="rightArrow">
            <a:avLst/>
          </a:prstGeom>
          <a:solidFill>
            <a:srgbClr val="FFC000"/>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618" name="Right Arrow 14"/>
          <p:cNvSpPr/>
          <p:nvPr/>
        </p:nvSpPr>
        <p:spPr>
          <a:xfrm rot="5400000">
            <a:off x="4335148" y="5190592"/>
            <a:ext cx="423080" cy="992874"/>
          </a:xfrm>
          <a:prstGeom prst="rightArrow">
            <a:avLst/>
          </a:prstGeom>
          <a:solidFill>
            <a:srgbClr val="00B050"/>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15"/>
          <p:cNvGrpSpPr/>
          <p:nvPr/>
        </p:nvGrpSpPr>
        <p:grpSpPr>
          <a:xfrm>
            <a:off x="10263567" y="-52399"/>
            <a:ext cx="1561416" cy="1619362"/>
            <a:chOff x="16098253" y="0"/>
            <a:chExt cx="1561416" cy="1619362"/>
          </a:xfrm>
        </p:grpSpPr>
        <p:sp>
          <p:nvSpPr>
            <p:cNvPr id="1048619" name="Flowchart: Delay 16"/>
            <p:cNvSpPr/>
            <p:nvPr/>
          </p:nvSpPr>
          <p:spPr>
            <a:xfrm rot="5400000">
              <a:off x="16174111" y="-75858"/>
              <a:ext cx="1409700" cy="156141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8620" name="TextBox 17"/>
            <p:cNvSpPr txBox="1"/>
            <p:nvPr/>
          </p:nvSpPr>
          <p:spPr>
            <a:xfrm>
              <a:off x="16503089" y="207122"/>
              <a:ext cx="751744" cy="1412240"/>
            </a:xfrm>
            <a:prstGeom prst="rect">
              <a:avLst/>
            </a:prstGeom>
            <a:noFill/>
          </p:spPr>
          <p:txBody>
            <a:bodyPr wrap="square" rtlCol="0">
              <a:spAutoFit/>
            </a:bodyPr>
            <a:lstStyle/>
            <a:p>
              <a:r>
                <a:rPr lang="en-GB" sz="4400" dirty="0" smtClean="0"/>
                <a:t>04</a:t>
              </a:r>
              <a:endParaRPr lang="en-GB"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Rectangle 1"/>
          <p:cNvSpPr/>
          <p:nvPr/>
        </p:nvSpPr>
        <p:spPr>
          <a:xfrm>
            <a:off x="0" y="666861"/>
            <a:ext cx="12191999" cy="6339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JUSTIFICATION – cont’d</a:t>
            </a:r>
            <a:endParaRPr lang="en-US" b="1" dirty="0"/>
          </a:p>
        </p:txBody>
      </p:sp>
      <p:sp>
        <p:nvSpPr>
          <p:cNvPr id="1048622" name="Rectangle 2"/>
          <p:cNvSpPr/>
          <p:nvPr/>
        </p:nvSpPr>
        <p:spPr>
          <a:xfrm>
            <a:off x="163774" y="2505333"/>
            <a:ext cx="2961564" cy="2186940"/>
          </a:xfrm>
          <a:prstGeom prst="rect">
            <a:avLst/>
          </a:prstGeom>
          <a:solidFill>
            <a:schemeClr val="tx1"/>
          </a:solidFill>
        </p:spPr>
        <p:txBody>
          <a:bodyPr wrap="square">
            <a:spAutoFit/>
          </a:bodyPr>
          <a:lstStyle/>
          <a:p>
            <a:r>
              <a:rPr lang="en-GB" sz="2800" dirty="0">
                <a:solidFill>
                  <a:schemeClr val="bg1"/>
                </a:solidFill>
              </a:rPr>
              <a:t>Table 2: Year-on-Year expected and achieved % changes for Fatality</a:t>
            </a:r>
          </a:p>
        </p:txBody>
      </p:sp>
      <p:graphicFrame>
        <p:nvGraphicFramePr>
          <p:cNvPr id="4194305" name="Table 3"/>
          <p:cNvGraphicFramePr>
            <a:graphicFrameLocks noGrp="1"/>
          </p:cNvGraphicFramePr>
          <p:nvPr/>
        </p:nvGraphicFramePr>
        <p:xfrm>
          <a:off x="3243552" y="1643424"/>
          <a:ext cx="8581431" cy="4745912"/>
        </p:xfrm>
        <a:graphic>
          <a:graphicData uri="http://schemas.openxmlformats.org/drawingml/2006/table">
            <a:tbl>
              <a:tblPr firstRow="1" firstCol="1" bandRow="1"/>
              <a:tblGrid>
                <a:gridCol w="2467234">
                  <a:extLst>
                    <a:ext uri="{9D8B030D-6E8A-4147-A177-3AD203B41FA5}">
                      <a16:colId xmlns:a16="http://schemas.microsoft.com/office/drawing/2014/main" val="20000"/>
                    </a:ext>
                  </a:extLst>
                </a:gridCol>
                <a:gridCol w="1064525">
                  <a:extLst>
                    <a:ext uri="{9D8B030D-6E8A-4147-A177-3AD203B41FA5}">
                      <a16:colId xmlns:a16="http://schemas.microsoft.com/office/drawing/2014/main" val="20001"/>
                    </a:ext>
                  </a:extLst>
                </a:gridCol>
                <a:gridCol w="1099447">
                  <a:extLst>
                    <a:ext uri="{9D8B030D-6E8A-4147-A177-3AD203B41FA5}">
                      <a16:colId xmlns:a16="http://schemas.microsoft.com/office/drawing/2014/main" val="20002"/>
                    </a:ext>
                  </a:extLst>
                </a:gridCol>
                <a:gridCol w="1998595">
                  <a:extLst>
                    <a:ext uri="{9D8B030D-6E8A-4147-A177-3AD203B41FA5}">
                      <a16:colId xmlns:a16="http://schemas.microsoft.com/office/drawing/2014/main" val="20003"/>
                    </a:ext>
                  </a:extLst>
                </a:gridCol>
                <a:gridCol w="1132764">
                  <a:extLst>
                    <a:ext uri="{9D8B030D-6E8A-4147-A177-3AD203B41FA5}">
                      <a16:colId xmlns:a16="http://schemas.microsoft.com/office/drawing/2014/main" val="20004"/>
                    </a:ext>
                  </a:extLst>
                </a:gridCol>
                <a:gridCol w="818866">
                  <a:extLst>
                    <a:ext uri="{9D8B030D-6E8A-4147-A177-3AD203B41FA5}">
                      <a16:colId xmlns:a16="http://schemas.microsoft.com/office/drawing/2014/main" val="20005"/>
                    </a:ext>
                  </a:extLst>
                </a:gridCol>
              </a:tblGrid>
              <a:tr h="464701">
                <a:tc>
                  <a:txBody>
                    <a:bodyPr/>
                    <a:lstStyle/>
                    <a:p>
                      <a:pPr>
                        <a:spcAft>
                          <a:spcPts val="0"/>
                        </a:spcAft>
                      </a:pPr>
                      <a:r>
                        <a:rPr lang="en-US" sz="1600" b="1" dirty="0">
                          <a:effectLst/>
                          <a:latin typeface="+mn-lt"/>
                          <a:ea typeface="Calibri" panose="020F0502020204030204" pitchFamily="34" charset="0"/>
                          <a:cs typeface="Times New Roman" panose="02020603050405020304" pitchFamily="18" charset="0"/>
                        </a:rPr>
                        <a:t>YEAR</a:t>
                      </a: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spcAft>
                          <a:spcPts val="0"/>
                        </a:spcAft>
                      </a:pPr>
                      <a:r>
                        <a:rPr lang="en-US" sz="1600" b="1" dirty="0" smtClean="0">
                          <a:effectLst/>
                          <a:latin typeface="+mn-lt"/>
                          <a:ea typeface="Calibri" panose="020F0502020204030204" pitchFamily="34" charset="0"/>
                          <a:cs typeface="Times New Roman" panose="02020603050405020304" pitchFamily="18" charset="0"/>
                        </a:rPr>
                        <a:t>Target (% Reduction </a:t>
                      </a: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spcAft>
                          <a:spcPts val="0"/>
                        </a:spcAft>
                      </a:pPr>
                      <a:r>
                        <a:rPr lang="en-GB" sz="1600" b="1" dirty="0" smtClean="0">
                          <a:effectLst/>
                          <a:latin typeface="+mn-lt"/>
                          <a:ea typeface="Calibri" panose="020F0502020204030204" pitchFamily="34" charset="0"/>
                          <a:cs typeface="Times New Roman" panose="02020603050405020304" pitchFamily="18" charset="0"/>
                        </a:rPr>
                        <a:t>Expected (Forecast)</a:t>
                      </a: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spcAft>
                          <a:spcPts val="0"/>
                        </a:spcAft>
                      </a:pPr>
                      <a:r>
                        <a:rPr lang="en-US" sz="1600" b="1" dirty="0">
                          <a:effectLst/>
                          <a:latin typeface="+mn-lt"/>
                          <a:ea typeface="Calibri" panose="020F0502020204030204" pitchFamily="34" charset="0"/>
                          <a:cs typeface="Times New Roman" panose="02020603050405020304" pitchFamily="18" charset="0"/>
                        </a:rPr>
                        <a:t>Actual</a:t>
                      </a: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spcAft>
                          <a:spcPts val="0"/>
                        </a:spcAft>
                      </a:pPr>
                      <a:r>
                        <a:rPr lang="en-US" sz="1600" b="1" dirty="0">
                          <a:effectLst/>
                          <a:latin typeface="+mn-lt"/>
                          <a:ea typeface="Calibri" panose="020F0502020204030204" pitchFamily="34" charset="0"/>
                          <a:cs typeface="Times New Roman" panose="02020603050405020304" pitchFamily="18" charset="0"/>
                        </a:rPr>
                        <a:t>% Achieved</a:t>
                      </a: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spcAft>
                          <a:spcPts val="0"/>
                        </a:spcAft>
                      </a:pPr>
                      <a:r>
                        <a:rPr lang="en-GB" sz="1600" b="1" dirty="0" smtClean="0">
                          <a:effectLst/>
                          <a:latin typeface="+mn-lt"/>
                          <a:ea typeface="Calibri" panose="020F0502020204030204" pitchFamily="34" charset="0"/>
                          <a:cs typeface="Times New Roman" panose="02020603050405020304" pitchFamily="18" charset="0"/>
                        </a:rPr>
                        <a:t>% Diff</a:t>
                      </a: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580065">
                <a:tc>
                  <a:txBody>
                    <a:bodyPr/>
                    <a:lstStyle/>
                    <a:p>
                      <a:pPr>
                        <a:spcAft>
                          <a:spcPts val="0"/>
                        </a:spcAft>
                      </a:pPr>
                      <a:r>
                        <a:rPr lang="en-US" sz="1600" dirty="0">
                          <a:effectLst/>
                          <a:latin typeface="+mn-lt"/>
                          <a:ea typeface="Calibri" panose="020F0502020204030204" pitchFamily="34" charset="0"/>
                          <a:cs typeface="Times New Roman" panose="02020603050405020304" pitchFamily="18" charset="0"/>
                        </a:rPr>
                        <a:t>2015 (30% reduction from 2014 baseline figure)</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4,197</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5,355</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n-lt"/>
                          <a:ea typeface="Calibri" panose="020F0502020204030204" pitchFamily="34" charset="0"/>
                          <a:cs typeface="Times New Roman" panose="02020603050405020304" pitchFamily="18" charset="0"/>
                        </a:rPr>
                        <a:t>5,440</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n-lt"/>
                          <a:ea typeface="Calibri" panose="020F0502020204030204" pitchFamily="34" charset="0"/>
                          <a:cs typeface="Times New Roman" panose="02020603050405020304" pitchFamily="18" charset="0"/>
                        </a:rPr>
                        <a:t>-9</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1.6</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0065">
                <a:tc>
                  <a:txBody>
                    <a:bodyPr/>
                    <a:lstStyle/>
                    <a:p>
                      <a:pPr>
                        <a:spcAft>
                          <a:spcPts val="0"/>
                        </a:spcAft>
                      </a:pPr>
                      <a:r>
                        <a:rPr lang="en-US" sz="1600" dirty="0">
                          <a:effectLst/>
                          <a:latin typeface="+mn-lt"/>
                          <a:ea typeface="Calibri" panose="020F0502020204030204" pitchFamily="34" charset="0"/>
                          <a:cs typeface="Times New Roman" panose="02020603050405020304" pitchFamily="18" charset="0"/>
                        </a:rPr>
                        <a:t>2016 (25% reduction from 2015 baseline figure)</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4,080</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5,226</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5,053</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-7</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-3.3</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0065">
                <a:tc>
                  <a:txBody>
                    <a:bodyPr/>
                    <a:lstStyle/>
                    <a:p>
                      <a:pPr>
                        <a:spcAft>
                          <a:spcPts val="0"/>
                        </a:spcAft>
                      </a:pPr>
                      <a:r>
                        <a:rPr lang="en-US" sz="1600" dirty="0">
                          <a:effectLst/>
                          <a:latin typeface="+mn-lt"/>
                          <a:ea typeface="Calibri" panose="020F0502020204030204" pitchFamily="34" charset="0"/>
                          <a:cs typeface="Times New Roman" panose="02020603050405020304" pitchFamily="18" charset="0"/>
                        </a:rPr>
                        <a:t>2017 (25% reduction from 2016 baseline figure)</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n-lt"/>
                          <a:ea typeface="Calibri" panose="020F0502020204030204" pitchFamily="34" charset="0"/>
                          <a:cs typeface="Times New Roman" panose="02020603050405020304" pitchFamily="18" charset="0"/>
                        </a:rPr>
                        <a:t>3,790</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5,435</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n-lt"/>
                          <a:ea typeface="Calibri" panose="020F0502020204030204" pitchFamily="34" charset="0"/>
                          <a:cs typeface="Times New Roman" panose="02020603050405020304" pitchFamily="18" charset="0"/>
                        </a:rPr>
                        <a:t>5,121</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smtClean="0">
                          <a:effectLst/>
                          <a:latin typeface="+mn-lt"/>
                          <a:ea typeface="Calibri" panose="020F0502020204030204" pitchFamily="34" charset="0"/>
                          <a:cs typeface="Times New Roman" panose="02020603050405020304" pitchFamily="18" charset="0"/>
                        </a:rPr>
                        <a:t>1</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-5.8</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80065">
                <a:tc>
                  <a:txBody>
                    <a:bodyPr/>
                    <a:lstStyle/>
                    <a:p>
                      <a:pPr>
                        <a:spcAft>
                          <a:spcPts val="0"/>
                        </a:spcAft>
                      </a:pPr>
                      <a:r>
                        <a:rPr lang="en-US" sz="1600" dirty="0">
                          <a:effectLst/>
                          <a:latin typeface="+mn-lt"/>
                          <a:ea typeface="Calibri" panose="020F0502020204030204" pitchFamily="34" charset="0"/>
                          <a:cs typeface="Times New Roman" panose="02020603050405020304" pitchFamily="18" charset="0"/>
                        </a:rPr>
                        <a:t>2018 (30% reduction from 2017 baseline figure)</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3,585</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5,194</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n-lt"/>
                          <a:ea typeface="Calibri" panose="020F0502020204030204" pitchFamily="34" charset="0"/>
                          <a:cs typeface="Times New Roman" panose="02020603050405020304" pitchFamily="18" charset="0"/>
                        </a:rPr>
                        <a:t>5,181</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smtClean="0">
                          <a:effectLst/>
                          <a:latin typeface="+mn-lt"/>
                          <a:ea typeface="Calibri" panose="020F0502020204030204" pitchFamily="34" charset="0"/>
                          <a:cs typeface="Times New Roman" panose="02020603050405020304" pitchFamily="18" charset="0"/>
                        </a:rPr>
                        <a:t>1.2</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-0.3</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80065">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2019 (25% reduction from 2018 baseline figure)</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3,886</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5,378</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n-lt"/>
                          <a:ea typeface="Calibri" panose="020F0502020204030204" pitchFamily="34" charset="0"/>
                          <a:cs typeface="Times New Roman" panose="02020603050405020304" pitchFamily="18" charset="0"/>
                        </a:rPr>
                        <a:t>5,483</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smtClean="0">
                          <a:effectLst/>
                          <a:latin typeface="+mn-lt"/>
                          <a:ea typeface="Calibri" panose="020F0502020204030204" pitchFamily="34" charset="0"/>
                          <a:cs typeface="Times New Roman" panose="02020603050405020304" pitchFamily="18" charset="0"/>
                        </a:rPr>
                        <a:t>6</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2.0</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80065">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2020 (20% reduction from 2019 baseline figure)</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4,386</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4,889</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n-lt"/>
                          <a:ea typeface="Calibri" panose="020F0502020204030204" pitchFamily="34" charset="0"/>
                          <a:cs typeface="Times New Roman" panose="02020603050405020304" pitchFamily="18" charset="0"/>
                        </a:rPr>
                        <a:t>5,575</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smtClean="0">
                          <a:effectLst/>
                          <a:latin typeface="+mn-lt"/>
                          <a:ea typeface="Calibri" panose="020F0502020204030204" pitchFamily="34" charset="0"/>
                          <a:cs typeface="Times New Roman" panose="02020603050405020304" pitchFamily="18" charset="0"/>
                        </a:rPr>
                        <a:t>2</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14.0</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77842">
                <a:tc>
                  <a:txBody>
                    <a:bodyPr/>
                    <a:lstStyle/>
                    <a:p>
                      <a:pPr>
                        <a:spcAft>
                          <a:spcPts val="0"/>
                        </a:spcAft>
                      </a:pPr>
                      <a:r>
                        <a:rPr lang="en-US" sz="1600" dirty="0">
                          <a:effectLst/>
                          <a:latin typeface="+mn-lt"/>
                          <a:ea typeface="Calibri" panose="020F0502020204030204" pitchFamily="34" charset="0"/>
                          <a:cs typeface="Times New Roman" panose="02020603050405020304" pitchFamily="18" charset="0"/>
                        </a:rPr>
                        <a:t>2021 (20% reduction from 2019 baseline figure)</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4,386</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6,117</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n-lt"/>
                          <a:ea typeface="Calibri" panose="020F0502020204030204" pitchFamily="34" charset="0"/>
                          <a:cs typeface="Times New Roman" panose="02020603050405020304" pitchFamily="18" charset="0"/>
                        </a:rPr>
                        <a:t>4,553(As at Sep,2021).</a:t>
                      </a:r>
                      <a:endParaRPr lang="en-GB" sz="1600" dirty="0">
                        <a:effectLst/>
                        <a:latin typeface="+mn-lt"/>
                        <a:ea typeface="Calibri" panose="020F0502020204030204" pitchFamily="34" charset="0"/>
                        <a:cs typeface="Times New Roman" panose="02020603050405020304" pitchFamily="18" charset="0"/>
                      </a:endParaRPr>
                    </a:p>
                    <a:p>
                      <a:pPr>
                        <a:spcAft>
                          <a:spcPts val="0"/>
                        </a:spcAft>
                      </a:pPr>
                      <a:r>
                        <a:rPr lang="en-US" sz="1600" dirty="0">
                          <a:effectLst/>
                          <a:latin typeface="+mn-lt"/>
                          <a:ea typeface="Calibri" panose="020F0502020204030204" pitchFamily="34" charset="0"/>
                          <a:cs typeface="Times New Roman" panose="02020603050405020304" pitchFamily="18" charset="0"/>
                        </a:rPr>
                        <a:t>As at Sept,2019 we have 3,817.</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n-lt"/>
                          <a:ea typeface="Calibri" panose="020F0502020204030204" pitchFamily="34" charset="0"/>
                          <a:cs typeface="Times New Roman" panose="02020603050405020304" pitchFamily="18" charset="0"/>
                        </a:rPr>
                        <a:t> </a:t>
                      </a:r>
                      <a:r>
                        <a:rPr lang="en-US" sz="1600" dirty="0" smtClean="0">
                          <a:effectLst/>
                          <a:latin typeface="+mn-lt"/>
                          <a:ea typeface="Calibri" panose="020F0502020204030204" pitchFamily="34" charset="0"/>
                          <a:cs typeface="Times New Roman" panose="02020603050405020304" pitchFamily="18" charset="0"/>
                        </a:rPr>
                        <a:t>19</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-25.6</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pSp>
        <p:nvGrpSpPr>
          <p:cNvPr id="40" name="Group 4"/>
          <p:cNvGrpSpPr/>
          <p:nvPr/>
        </p:nvGrpSpPr>
        <p:grpSpPr>
          <a:xfrm>
            <a:off x="10263567" y="-52399"/>
            <a:ext cx="1561416" cy="1619362"/>
            <a:chOff x="16098253" y="0"/>
            <a:chExt cx="1561416" cy="1619362"/>
          </a:xfrm>
        </p:grpSpPr>
        <p:sp>
          <p:nvSpPr>
            <p:cNvPr id="1048623" name="Flowchart: Delay 5"/>
            <p:cNvSpPr/>
            <p:nvPr/>
          </p:nvSpPr>
          <p:spPr>
            <a:xfrm rot="5400000">
              <a:off x="16174111" y="-75858"/>
              <a:ext cx="1409700" cy="156141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8624" name="TextBox 6"/>
            <p:cNvSpPr txBox="1"/>
            <p:nvPr/>
          </p:nvSpPr>
          <p:spPr>
            <a:xfrm>
              <a:off x="16503089" y="207122"/>
              <a:ext cx="751744" cy="1412240"/>
            </a:xfrm>
            <a:prstGeom prst="rect">
              <a:avLst/>
            </a:prstGeom>
            <a:noFill/>
          </p:spPr>
          <p:txBody>
            <a:bodyPr wrap="square" rtlCol="0">
              <a:spAutoFit/>
            </a:bodyPr>
            <a:lstStyle/>
            <a:p>
              <a:r>
                <a:rPr lang="en-GB" sz="4400" dirty="0" smtClean="0"/>
                <a:t>05</a:t>
              </a:r>
              <a:endParaRPr lang="en-GB"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Rectangle 1"/>
          <p:cNvSpPr/>
          <p:nvPr/>
        </p:nvSpPr>
        <p:spPr>
          <a:xfrm>
            <a:off x="0" y="666861"/>
            <a:ext cx="12191999" cy="6339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JUSTIFICATION – cont’d</a:t>
            </a:r>
            <a:endParaRPr lang="en-US" b="1" dirty="0"/>
          </a:p>
        </p:txBody>
      </p:sp>
      <p:sp>
        <p:nvSpPr>
          <p:cNvPr id="1048626" name="Rectangle 2"/>
          <p:cNvSpPr/>
          <p:nvPr/>
        </p:nvSpPr>
        <p:spPr>
          <a:xfrm>
            <a:off x="163774" y="2505333"/>
            <a:ext cx="2961564" cy="2186940"/>
          </a:xfrm>
          <a:prstGeom prst="rect">
            <a:avLst/>
          </a:prstGeom>
          <a:solidFill>
            <a:schemeClr val="tx1"/>
          </a:solidFill>
        </p:spPr>
        <p:txBody>
          <a:bodyPr wrap="square">
            <a:spAutoFit/>
          </a:bodyPr>
          <a:lstStyle/>
          <a:p>
            <a:r>
              <a:rPr lang="en-GB" sz="2800" dirty="0">
                <a:solidFill>
                  <a:schemeClr val="bg1"/>
                </a:solidFill>
              </a:rPr>
              <a:t>Table 3: Year-on-Year expected and achieved % changes for total RTC</a:t>
            </a:r>
          </a:p>
        </p:txBody>
      </p:sp>
      <p:graphicFrame>
        <p:nvGraphicFramePr>
          <p:cNvPr id="4194306" name="Table 4"/>
          <p:cNvGraphicFramePr>
            <a:graphicFrameLocks noGrp="1"/>
          </p:cNvGraphicFramePr>
          <p:nvPr/>
        </p:nvGraphicFramePr>
        <p:xfrm>
          <a:off x="3350176" y="1812913"/>
          <a:ext cx="8365625" cy="4397121"/>
        </p:xfrm>
        <a:graphic>
          <a:graphicData uri="http://schemas.openxmlformats.org/drawingml/2006/table">
            <a:tbl>
              <a:tblPr firstRow="1" firstCol="1" bandRow="1"/>
              <a:tblGrid>
                <a:gridCol w="2524383">
                  <a:extLst>
                    <a:ext uri="{9D8B030D-6E8A-4147-A177-3AD203B41FA5}">
                      <a16:colId xmlns:a16="http://schemas.microsoft.com/office/drawing/2014/main" val="20000"/>
                    </a:ext>
                  </a:extLst>
                </a:gridCol>
                <a:gridCol w="1160060">
                  <a:extLst>
                    <a:ext uri="{9D8B030D-6E8A-4147-A177-3AD203B41FA5}">
                      <a16:colId xmlns:a16="http://schemas.microsoft.com/office/drawing/2014/main" val="20001"/>
                    </a:ext>
                  </a:extLst>
                </a:gridCol>
                <a:gridCol w="1119116">
                  <a:extLst>
                    <a:ext uri="{9D8B030D-6E8A-4147-A177-3AD203B41FA5}">
                      <a16:colId xmlns:a16="http://schemas.microsoft.com/office/drawing/2014/main" val="20002"/>
                    </a:ext>
                  </a:extLst>
                </a:gridCol>
                <a:gridCol w="1555845">
                  <a:extLst>
                    <a:ext uri="{9D8B030D-6E8A-4147-A177-3AD203B41FA5}">
                      <a16:colId xmlns:a16="http://schemas.microsoft.com/office/drawing/2014/main" val="20003"/>
                    </a:ext>
                  </a:extLst>
                </a:gridCol>
                <a:gridCol w="1092046">
                  <a:extLst>
                    <a:ext uri="{9D8B030D-6E8A-4147-A177-3AD203B41FA5}">
                      <a16:colId xmlns:a16="http://schemas.microsoft.com/office/drawing/2014/main" val="20004"/>
                    </a:ext>
                  </a:extLst>
                </a:gridCol>
                <a:gridCol w="914175">
                  <a:extLst>
                    <a:ext uri="{9D8B030D-6E8A-4147-A177-3AD203B41FA5}">
                      <a16:colId xmlns:a16="http://schemas.microsoft.com/office/drawing/2014/main" val="20005"/>
                    </a:ext>
                  </a:extLst>
                </a:gridCol>
              </a:tblGrid>
              <a:tr h="488569">
                <a:tc>
                  <a:txBody>
                    <a:bodyPr/>
                    <a:lstStyle/>
                    <a:p>
                      <a:pPr>
                        <a:spcAft>
                          <a:spcPts val="0"/>
                        </a:spcAft>
                      </a:pPr>
                      <a:r>
                        <a:rPr lang="en-US" sz="1600" b="1" dirty="0">
                          <a:effectLst/>
                          <a:latin typeface="+mn-lt"/>
                          <a:ea typeface="Calibri" panose="020F0502020204030204" pitchFamily="34" charset="0"/>
                          <a:cs typeface="Times New Roman" panose="02020603050405020304" pitchFamily="18" charset="0"/>
                        </a:rPr>
                        <a:t>YEAR</a:t>
                      </a: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spcAft>
                          <a:spcPts val="0"/>
                        </a:spcAft>
                      </a:pPr>
                      <a:r>
                        <a:rPr lang="en-US" sz="1600" b="1" dirty="0" smtClean="0">
                          <a:effectLst/>
                          <a:latin typeface="+mn-lt"/>
                          <a:ea typeface="Calibri" panose="020F0502020204030204" pitchFamily="34" charset="0"/>
                          <a:cs typeface="Times New Roman" panose="02020603050405020304" pitchFamily="18" charset="0"/>
                        </a:rPr>
                        <a:t>Target (% Reduction </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spcAft>
                          <a:spcPts val="0"/>
                        </a:spcAft>
                      </a:pPr>
                      <a:r>
                        <a:rPr lang="en-GB" sz="1600" b="1" dirty="0" smtClean="0">
                          <a:effectLst/>
                          <a:latin typeface="+mn-lt"/>
                          <a:ea typeface="Calibri" panose="020F0502020204030204" pitchFamily="34" charset="0"/>
                          <a:cs typeface="Times New Roman" panose="02020603050405020304" pitchFamily="18" charset="0"/>
                        </a:rPr>
                        <a:t>Expected  Forecast</a:t>
                      </a: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spcAft>
                          <a:spcPts val="0"/>
                        </a:spcAft>
                      </a:pPr>
                      <a:r>
                        <a:rPr lang="en-US" sz="1600" b="1" dirty="0">
                          <a:effectLst/>
                          <a:latin typeface="+mn-lt"/>
                          <a:ea typeface="Calibri" panose="020F0502020204030204" pitchFamily="34" charset="0"/>
                          <a:cs typeface="Times New Roman" panose="02020603050405020304" pitchFamily="18" charset="0"/>
                        </a:rPr>
                        <a:t>Actual</a:t>
                      </a: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spcAft>
                          <a:spcPts val="0"/>
                        </a:spcAft>
                      </a:pPr>
                      <a:r>
                        <a:rPr lang="en-US" sz="1600" b="1" dirty="0">
                          <a:effectLst/>
                          <a:latin typeface="+mn-lt"/>
                          <a:ea typeface="Calibri" panose="020F0502020204030204" pitchFamily="34" charset="0"/>
                          <a:cs typeface="Times New Roman" panose="02020603050405020304" pitchFamily="18" charset="0"/>
                        </a:rPr>
                        <a:t>% Achieved</a:t>
                      </a: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GB" sz="1600" b="1" dirty="0" smtClean="0">
                          <a:effectLst/>
                          <a:latin typeface="+mn-lt"/>
                          <a:ea typeface="Calibri" panose="020F0502020204030204" pitchFamily="34" charset="0"/>
                          <a:cs typeface="Times New Roman" panose="02020603050405020304" pitchFamily="18" charset="0"/>
                        </a:rPr>
                        <a:t>% Diff</a:t>
                      </a:r>
                    </a:p>
                    <a:p>
                      <a:pPr>
                        <a:spcAft>
                          <a:spcPts val="0"/>
                        </a:spcAft>
                      </a:pP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488569">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2015 (20% reduction from 2014 baseline figure)</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n-lt"/>
                          <a:ea typeface="Calibri" panose="020F0502020204030204" pitchFamily="34" charset="0"/>
                          <a:cs typeface="Times New Roman" panose="02020603050405020304" pitchFamily="18" charset="0"/>
                        </a:rPr>
                        <a:t>8,304</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9,697</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n-lt"/>
                          <a:ea typeface="Calibri" panose="020F0502020204030204" pitchFamily="34" charset="0"/>
                          <a:cs typeface="Times New Roman" panose="02020603050405020304" pitchFamily="18" charset="0"/>
                        </a:rPr>
                        <a:t>9,734</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n-lt"/>
                          <a:ea typeface="Calibri" panose="020F0502020204030204" pitchFamily="34" charset="0"/>
                          <a:cs typeface="Times New Roman" panose="02020603050405020304" pitchFamily="18" charset="0"/>
                        </a:rPr>
                        <a:t>-6</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0.4</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8569">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2016 (15% reduction from 2015 baseline figure)</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8,274</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9,628</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9,694</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-0.4</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0.7</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8569">
                <a:tc>
                  <a:txBody>
                    <a:bodyPr/>
                    <a:lstStyle/>
                    <a:p>
                      <a:pPr>
                        <a:spcAft>
                          <a:spcPts val="0"/>
                        </a:spcAft>
                      </a:pPr>
                      <a:r>
                        <a:rPr lang="en-US" sz="1600" dirty="0">
                          <a:effectLst/>
                          <a:latin typeface="+mn-lt"/>
                          <a:ea typeface="Calibri" panose="020F0502020204030204" pitchFamily="34" charset="0"/>
                          <a:cs typeface="Times New Roman" panose="02020603050405020304" pitchFamily="18" charset="0"/>
                        </a:rPr>
                        <a:t>2017 (15% reduction from 2016 baseline figure)</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8,240</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10,066</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n-lt"/>
                          <a:ea typeface="Calibri" panose="020F0502020204030204" pitchFamily="34" charset="0"/>
                          <a:cs typeface="Times New Roman" panose="02020603050405020304" pitchFamily="18" charset="0"/>
                        </a:rPr>
                        <a:t>9,383</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-3</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-6.8</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8569">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2018 (15% reduction from 2017 baseline figure)</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7,976</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9,879</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n-lt"/>
                          <a:ea typeface="Calibri" panose="020F0502020204030204" pitchFamily="34" charset="0"/>
                          <a:cs typeface="Times New Roman" panose="02020603050405020304" pitchFamily="18" charset="0"/>
                        </a:rPr>
                        <a:t>9,741</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smtClean="0">
                          <a:effectLst/>
                          <a:latin typeface="+mn-lt"/>
                          <a:ea typeface="Calibri" panose="020F0502020204030204" pitchFamily="34" charset="0"/>
                          <a:cs typeface="Times New Roman" panose="02020603050405020304" pitchFamily="18" charset="0"/>
                        </a:rPr>
                        <a:t>4</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-1.4</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8569">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2019 (20% reduction from 2018 baseline figure)</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7,793</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10,568</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11,072</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smtClean="0">
                          <a:effectLst/>
                          <a:latin typeface="+mn-lt"/>
                          <a:ea typeface="Calibri" panose="020F0502020204030204" pitchFamily="34" charset="0"/>
                          <a:cs typeface="Times New Roman" panose="02020603050405020304" pitchFamily="18" charset="0"/>
                        </a:rPr>
                        <a:t>1</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4.8</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88569">
                <a:tc>
                  <a:txBody>
                    <a:bodyPr/>
                    <a:lstStyle/>
                    <a:p>
                      <a:pPr>
                        <a:spcAft>
                          <a:spcPts val="0"/>
                        </a:spcAft>
                      </a:pPr>
                      <a:r>
                        <a:rPr lang="en-US" sz="1600" dirty="0">
                          <a:effectLst/>
                          <a:latin typeface="+mn-lt"/>
                          <a:ea typeface="Calibri" panose="020F0502020204030204" pitchFamily="34" charset="0"/>
                          <a:cs typeface="Times New Roman" panose="02020603050405020304" pitchFamily="18" charset="0"/>
                        </a:rPr>
                        <a:t>2020 (15% reduction from 2019 baseline figure)</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9,411</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10,671</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11,875</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smtClean="0">
                          <a:effectLst/>
                          <a:latin typeface="+mn-lt"/>
                          <a:ea typeface="Calibri" panose="020F0502020204030204" pitchFamily="34" charset="0"/>
                          <a:cs typeface="Times New Roman" panose="02020603050405020304" pitchFamily="18" charset="0"/>
                        </a:rPr>
                        <a:t>7</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11.3</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77138">
                <a:tc>
                  <a:txBody>
                    <a:bodyPr/>
                    <a:lstStyle/>
                    <a:p>
                      <a:pPr>
                        <a:spcAft>
                          <a:spcPts val="0"/>
                        </a:spcAft>
                      </a:pPr>
                      <a:r>
                        <a:rPr lang="en-US" sz="1600" dirty="0">
                          <a:effectLst/>
                          <a:latin typeface="+mn-lt"/>
                          <a:ea typeface="Calibri" panose="020F0502020204030204" pitchFamily="34" charset="0"/>
                          <a:cs typeface="Times New Roman" panose="02020603050405020304" pitchFamily="18" charset="0"/>
                        </a:rPr>
                        <a:t>2021 (15% reduction from 2019 baseline figure)</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9,411</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12,864</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mn-lt"/>
                          <a:ea typeface="Calibri" panose="020F0502020204030204" pitchFamily="34" charset="0"/>
                          <a:cs typeface="Times New Roman" panose="02020603050405020304" pitchFamily="18" charset="0"/>
                        </a:rPr>
                        <a:t>9,620 (As at Sept,2021.)</a:t>
                      </a:r>
                      <a:endParaRPr lang="en-GB" sz="1600">
                        <a:effectLst/>
                        <a:latin typeface="+mn-lt"/>
                        <a:ea typeface="Calibri" panose="020F0502020204030204" pitchFamily="34" charset="0"/>
                        <a:cs typeface="Times New Roman" panose="02020603050405020304" pitchFamily="18" charset="0"/>
                      </a:endParaRPr>
                    </a:p>
                    <a:p>
                      <a:pPr>
                        <a:spcAft>
                          <a:spcPts val="0"/>
                        </a:spcAft>
                      </a:pPr>
                      <a:r>
                        <a:rPr lang="en-US" sz="1600">
                          <a:effectLst/>
                          <a:latin typeface="+mn-lt"/>
                          <a:ea typeface="Calibri" panose="020F0502020204030204" pitchFamily="34" charset="0"/>
                          <a:cs typeface="Times New Roman" panose="02020603050405020304" pitchFamily="18" charset="0"/>
                        </a:rPr>
                        <a:t>As at sep,2019 we have 7,602</a:t>
                      </a:r>
                      <a:endParaRPr lang="en-GB"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smtClean="0">
                          <a:effectLst/>
                          <a:latin typeface="+mn-lt"/>
                          <a:ea typeface="Calibri" panose="020F0502020204030204" pitchFamily="34" charset="0"/>
                          <a:cs typeface="Times New Roman" panose="02020603050405020304" pitchFamily="18" charset="0"/>
                        </a:rPr>
                        <a:t>27</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smtClean="0">
                          <a:effectLst/>
                          <a:latin typeface="+mn-lt"/>
                          <a:ea typeface="Calibri" panose="020F0502020204030204" pitchFamily="34" charset="0"/>
                          <a:cs typeface="Times New Roman" panose="02020603050405020304" pitchFamily="18" charset="0"/>
                        </a:rPr>
                        <a:t>-25.2</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pSp>
        <p:nvGrpSpPr>
          <p:cNvPr id="42" name="Group 5"/>
          <p:cNvGrpSpPr/>
          <p:nvPr/>
        </p:nvGrpSpPr>
        <p:grpSpPr>
          <a:xfrm>
            <a:off x="10263567" y="-52399"/>
            <a:ext cx="1561416" cy="1619362"/>
            <a:chOff x="16098253" y="0"/>
            <a:chExt cx="1561416" cy="1619362"/>
          </a:xfrm>
        </p:grpSpPr>
        <p:sp>
          <p:nvSpPr>
            <p:cNvPr id="1048627" name="Flowchart: Delay 6"/>
            <p:cNvSpPr/>
            <p:nvPr/>
          </p:nvSpPr>
          <p:spPr>
            <a:xfrm rot="5400000">
              <a:off x="16174111" y="-75858"/>
              <a:ext cx="1409700" cy="156141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8628" name="TextBox 7"/>
            <p:cNvSpPr txBox="1"/>
            <p:nvPr/>
          </p:nvSpPr>
          <p:spPr>
            <a:xfrm>
              <a:off x="16503089" y="207122"/>
              <a:ext cx="751744" cy="1412240"/>
            </a:xfrm>
            <a:prstGeom prst="rect">
              <a:avLst/>
            </a:prstGeom>
            <a:noFill/>
          </p:spPr>
          <p:txBody>
            <a:bodyPr wrap="square" rtlCol="0">
              <a:spAutoFit/>
            </a:bodyPr>
            <a:lstStyle/>
            <a:p>
              <a:r>
                <a:rPr lang="en-GB" sz="4400" dirty="0" smtClean="0"/>
                <a:t>06</a:t>
              </a:r>
              <a:endParaRPr lang="en-GB"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Rectangle 1"/>
          <p:cNvSpPr/>
          <p:nvPr/>
        </p:nvSpPr>
        <p:spPr>
          <a:xfrm>
            <a:off x="0" y="666861"/>
            <a:ext cx="12191999" cy="6339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JUSTIFICATION – cont’d</a:t>
            </a:r>
            <a:endParaRPr lang="en-US" b="1" dirty="0"/>
          </a:p>
        </p:txBody>
      </p:sp>
      <p:sp>
        <p:nvSpPr>
          <p:cNvPr id="1048630" name="Rectangle 2"/>
          <p:cNvSpPr/>
          <p:nvPr/>
        </p:nvSpPr>
        <p:spPr>
          <a:xfrm>
            <a:off x="291150" y="1567770"/>
            <a:ext cx="11418628" cy="1158240"/>
          </a:xfrm>
          <a:prstGeom prst="rect">
            <a:avLst/>
          </a:prstGeom>
        </p:spPr>
        <p:txBody>
          <a:bodyPr wrap="square">
            <a:spAutoFit/>
          </a:bodyPr>
          <a:lstStyle/>
          <a:p>
            <a:pPr marL="342900" indent="-342900">
              <a:buFont typeface="Wingdings" panose="05000000000000000000" pitchFamily="2" charset="2"/>
              <a:buChar char="§"/>
            </a:pPr>
            <a:r>
              <a:rPr lang="en-GB" sz="2400" dirty="0"/>
              <a:t>For the period 2021-2030, the Second Decade of Action for Road Safety is aiming to achieve 50% reduction in global fatality in line with the Sustainable Development Goals for Road Safety. </a:t>
            </a:r>
            <a:endParaRPr lang="en-GB" sz="2400" dirty="0" smtClean="0"/>
          </a:p>
        </p:txBody>
      </p:sp>
      <p:pic>
        <p:nvPicPr>
          <p:cNvPr id="2097154" name="Picture 3"/>
          <p:cNvPicPr>
            <a:picLocks noChangeAspect="1"/>
          </p:cNvPicPr>
          <p:nvPr/>
        </p:nvPicPr>
        <p:blipFill>
          <a:blip r:embed="rId2"/>
          <a:stretch>
            <a:fillRect/>
          </a:stretch>
        </p:blipFill>
        <p:spPr>
          <a:xfrm>
            <a:off x="5663821" y="3035095"/>
            <a:ext cx="6364405" cy="3095189"/>
          </a:xfrm>
          <a:prstGeom prst="rect">
            <a:avLst/>
          </a:prstGeom>
        </p:spPr>
      </p:pic>
      <p:sp>
        <p:nvSpPr>
          <p:cNvPr id="1048631" name="Rectangle 4"/>
          <p:cNvSpPr/>
          <p:nvPr/>
        </p:nvSpPr>
        <p:spPr>
          <a:xfrm>
            <a:off x="427628" y="3083296"/>
            <a:ext cx="4963237" cy="3291840"/>
          </a:xfrm>
          <a:prstGeom prst="rect">
            <a:avLst/>
          </a:prstGeom>
        </p:spPr>
        <p:txBody>
          <a:bodyPr wrap="square">
            <a:spAutoFit/>
          </a:bodyPr>
          <a:lstStyle/>
          <a:p>
            <a:pPr marL="342900" indent="-342900">
              <a:buFont typeface="Wingdings" panose="05000000000000000000" pitchFamily="2" charset="2"/>
              <a:buChar char="§"/>
            </a:pPr>
            <a:r>
              <a:rPr lang="en-GB" sz="2400" dirty="0" smtClean="0"/>
              <a:t>For </a:t>
            </a:r>
            <a:r>
              <a:rPr lang="en-GB" sz="2400" dirty="0"/>
              <a:t>the remaining nine (9) years (2022-2030), a target of </a:t>
            </a:r>
            <a:r>
              <a:rPr lang="en-GB" sz="2400" b="1" dirty="0"/>
              <a:t>15%</a:t>
            </a:r>
            <a:r>
              <a:rPr lang="en-GB" sz="2400" dirty="0"/>
              <a:t> </a:t>
            </a:r>
            <a:r>
              <a:rPr lang="en-GB" sz="2400" b="1" dirty="0"/>
              <a:t>reduction in annual fatality </a:t>
            </a:r>
            <a:r>
              <a:rPr lang="en-GB" sz="2400" dirty="0"/>
              <a:t>is viewed ambitious enough to achieve Nigeria’s target of the goal considering other determinants like population, motorization, urbanization and other factors. </a:t>
            </a:r>
          </a:p>
        </p:txBody>
      </p:sp>
      <p:grpSp>
        <p:nvGrpSpPr>
          <p:cNvPr id="44" name="Group 5"/>
          <p:cNvGrpSpPr/>
          <p:nvPr/>
        </p:nvGrpSpPr>
        <p:grpSpPr>
          <a:xfrm>
            <a:off x="10263567" y="-52399"/>
            <a:ext cx="1561416" cy="1619362"/>
            <a:chOff x="16098253" y="0"/>
            <a:chExt cx="1561416" cy="1619362"/>
          </a:xfrm>
        </p:grpSpPr>
        <p:sp>
          <p:nvSpPr>
            <p:cNvPr id="1048632" name="Flowchart: Delay 6"/>
            <p:cNvSpPr/>
            <p:nvPr/>
          </p:nvSpPr>
          <p:spPr>
            <a:xfrm rot="5400000">
              <a:off x="16174111" y="-75858"/>
              <a:ext cx="1409700" cy="156141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8633" name="TextBox 7"/>
            <p:cNvSpPr txBox="1"/>
            <p:nvPr/>
          </p:nvSpPr>
          <p:spPr>
            <a:xfrm>
              <a:off x="16503089" y="207122"/>
              <a:ext cx="751744" cy="1412240"/>
            </a:xfrm>
            <a:prstGeom prst="rect">
              <a:avLst/>
            </a:prstGeom>
            <a:noFill/>
          </p:spPr>
          <p:txBody>
            <a:bodyPr wrap="square" rtlCol="0">
              <a:spAutoFit/>
            </a:bodyPr>
            <a:lstStyle/>
            <a:p>
              <a:r>
                <a:rPr lang="en-GB" sz="4400" dirty="0" smtClean="0"/>
                <a:t>07</a:t>
              </a:r>
              <a:endParaRPr lang="en-GB"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Rectangle 1"/>
          <p:cNvSpPr/>
          <p:nvPr/>
        </p:nvSpPr>
        <p:spPr>
          <a:xfrm>
            <a:off x="0" y="666861"/>
            <a:ext cx="12191999" cy="6339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JUSTIFICATION – cont’d</a:t>
            </a:r>
            <a:endParaRPr lang="en-US" b="1" dirty="0"/>
          </a:p>
        </p:txBody>
      </p:sp>
      <p:sp>
        <p:nvSpPr>
          <p:cNvPr id="1048635" name="Rectangle 2"/>
          <p:cNvSpPr/>
          <p:nvPr/>
        </p:nvSpPr>
        <p:spPr>
          <a:xfrm>
            <a:off x="171353" y="1780786"/>
            <a:ext cx="4250520" cy="3863340"/>
          </a:xfrm>
          <a:prstGeom prst="rect">
            <a:avLst/>
          </a:prstGeom>
          <a:solidFill>
            <a:schemeClr val="tx1"/>
          </a:solidFill>
          <a:ln>
            <a:solidFill>
              <a:schemeClr val="tx1"/>
            </a:solidFill>
          </a:ln>
        </p:spPr>
        <p:txBody>
          <a:bodyPr wrap="square">
            <a:spAutoFit/>
          </a:bodyPr>
          <a:lstStyle/>
          <a:p>
            <a:pPr marL="457200" indent="-457200">
              <a:buFont typeface="Wingdings" panose="05000000000000000000" pitchFamily="2" charset="2"/>
              <a:buChar char="§"/>
            </a:pPr>
            <a:r>
              <a:rPr lang="en-GB" sz="2800" dirty="0">
                <a:solidFill>
                  <a:schemeClr val="bg1"/>
                </a:solidFill>
              </a:rPr>
              <a:t>To achieve the proposed 15% reduction, specific and focused activities of the Corps will be targeted at the following road safety behavioural risk factors:</a:t>
            </a:r>
          </a:p>
        </p:txBody>
      </p:sp>
      <p:graphicFrame>
        <p:nvGraphicFramePr>
          <p:cNvPr id="4194307" name="Table 4"/>
          <p:cNvGraphicFramePr>
            <a:graphicFrameLocks noGrp="1"/>
          </p:cNvGraphicFramePr>
          <p:nvPr/>
        </p:nvGraphicFramePr>
        <p:xfrm>
          <a:off x="5133074" y="1820923"/>
          <a:ext cx="6605517" cy="3408681"/>
        </p:xfrm>
        <a:graphic>
          <a:graphicData uri="http://schemas.openxmlformats.org/drawingml/2006/table">
            <a:tbl>
              <a:tblPr firstRow="1" bandRow="1">
                <a:tableStyleId>{5940675A-B579-460E-94D1-54222C63F5DA}</a:tableStyleId>
              </a:tblPr>
              <a:tblGrid>
                <a:gridCol w="777628">
                  <a:extLst>
                    <a:ext uri="{9D8B030D-6E8A-4147-A177-3AD203B41FA5}">
                      <a16:colId xmlns:a16="http://schemas.microsoft.com/office/drawing/2014/main" val="20000"/>
                    </a:ext>
                  </a:extLst>
                </a:gridCol>
                <a:gridCol w="5827889">
                  <a:extLst>
                    <a:ext uri="{9D8B030D-6E8A-4147-A177-3AD203B41FA5}">
                      <a16:colId xmlns:a16="http://schemas.microsoft.com/office/drawing/2014/main" val="20001"/>
                    </a:ext>
                  </a:extLst>
                </a:gridCol>
              </a:tblGrid>
              <a:tr h="831427">
                <a:tc>
                  <a:txBody>
                    <a:bodyPr/>
                    <a:lstStyle/>
                    <a:p>
                      <a:endParaRPr lang="en-GB" sz="2000" dirty="0"/>
                    </a:p>
                  </a:txBody>
                  <a:tcPr>
                    <a:solidFill>
                      <a:schemeClr val="tx1"/>
                    </a:solidFill>
                  </a:tcPr>
                </a:tc>
                <a:tc>
                  <a:txBody>
                    <a:bodyPr/>
                    <a:lstStyle/>
                    <a:p>
                      <a:r>
                        <a:rPr lang="en-GB" sz="2400" dirty="0" smtClean="0"/>
                        <a:t>Speed (Excess and Inappropriate) on all roads in the country</a:t>
                      </a:r>
                      <a:endParaRPr lang="en-GB" sz="2400" dirty="0"/>
                    </a:p>
                  </a:txBody>
                  <a:tcPr/>
                </a:tc>
                <a:extLst>
                  <a:ext uri="{0D108BD9-81ED-4DB2-BD59-A6C34878D82A}">
                    <a16:rowId xmlns:a16="http://schemas.microsoft.com/office/drawing/2014/main" val="10000"/>
                  </a:ext>
                </a:extLst>
              </a:tr>
              <a:tr h="831427">
                <a:tc>
                  <a:txBody>
                    <a:bodyPr/>
                    <a:lstStyle/>
                    <a:p>
                      <a:endParaRPr lang="en-GB" sz="2000"/>
                    </a:p>
                  </a:txBody>
                  <a:tcPr/>
                </a:tc>
                <a:tc>
                  <a:txBody>
                    <a:bodyPr/>
                    <a:lstStyle/>
                    <a:p>
                      <a:r>
                        <a:rPr lang="en-GB" sz="2400" dirty="0" smtClean="0"/>
                        <a:t>Driving Under the Influence of Drug and Alcohol</a:t>
                      </a:r>
                      <a:endParaRPr lang="en-GB" sz="2400" dirty="0"/>
                    </a:p>
                  </a:txBody>
                  <a:tcPr/>
                </a:tc>
                <a:extLst>
                  <a:ext uri="{0D108BD9-81ED-4DB2-BD59-A6C34878D82A}">
                    <a16:rowId xmlns:a16="http://schemas.microsoft.com/office/drawing/2014/main" val="10001"/>
                  </a:ext>
                </a:extLst>
              </a:tr>
              <a:tr h="455944">
                <a:tc>
                  <a:txBody>
                    <a:bodyPr/>
                    <a:lstStyle/>
                    <a:p>
                      <a:endParaRPr lang="en-GB" sz="2000" dirty="0"/>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GB" sz="2400" dirty="0" smtClean="0"/>
                        <a:t>Riding Motorcycle Without Helmet</a:t>
                      </a:r>
                    </a:p>
                  </a:txBody>
                  <a:tcPr/>
                </a:tc>
                <a:extLst>
                  <a:ext uri="{0D108BD9-81ED-4DB2-BD59-A6C34878D82A}">
                    <a16:rowId xmlns:a16="http://schemas.microsoft.com/office/drawing/2014/main" val="10002"/>
                  </a:ext>
                </a:extLst>
              </a:tr>
              <a:tr h="831427">
                <a:tc>
                  <a:txBody>
                    <a:bodyPr/>
                    <a:lstStyle/>
                    <a:p>
                      <a:endParaRPr lang="en-GB"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GB" sz="2400" dirty="0" smtClean="0"/>
                        <a:t>Distracted Driving (Use of Phone While Driving)</a:t>
                      </a:r>
                    </a:p>
                  </a:txBody>
                  <a:tcPr/>
                </a:tc>
                <a:extLst>
                  <a:ext uri="{0D108BD9-81ED-4DB2-BD59-A6C34878D82A}">
                    <a16:rowId xmlns:a16="http://schemas.microsoft.com/office/drawing/2014/main" val="10003"/>
                  </a:ext>
                </a:extLst>
              </a:tr>
              <a:tr h="455944">
                <a:tc>
                  <a:txBody>
                    <a:bodyPr/>
                    <a:lstStyle/>
                    <a:p>
                      <a:endParaRPr lang="en-GB" sz="2000" dirty="0"/>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GB" sz="2400" dirty="0" smtClean="0"/>
                        <a:t>Seatbelt and Child Restraints.</a:t>
                      </a:r>
                    </a:p>
                  </a:txBody>
                  <a:tcPr/>
                </a:tc>
                <a:extLst>
                  <a:ext uri="{0D108BD9-81ED-4DB2-BD59-A6C34878D82A}">
                    <a16:rowId xmlns:a16="http://schemas.microsoft.com/office/drawing/2014/main" val="10004"/>
                  </a:ext>
                </a:extLst>
              </a:tr>
            </a:tbl>
          </a:graphicData>
        </a:graphic>
      </p:graphicFrame>
      <p:sp>
        <p:nvSpPr>
          <p:cNvPr id="1048636" name="Left Brace 6"/>
          <p:cNvSpPr/>
          <p:nvPr/>
        </p:nvSpPr>
        <p:spPr>
          <a:xfrm>
            <a:off x="4522717" y="1881523"/>
            <a:ext cx="610357" cy="3287480"/>
          </a:xfrm>
          <a:prstGeom prst="leftBrace">
            <a:avLst>
              <a:gd name="adj1" fmla="val 8333"/>
              <a:gd name="adj2" fmla="val 91379"/>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46" name="Group 7"/>
          <p:cNvGrpSpPr/>
          <p:nvPr/>
        </p:nvGrpSpPr>
        <p:grpSpPr>
          <a:xfrm>
            <a:off x="10263567" y="-52399"/>
            <a:ext cx="1561416" cy="1619362"/>
            <a:chOff x="16098253" y="0"/>
            <a:chExt cx="1561416" cy="1619362"/>
          </a:xfrm>
        </p:grpSpPr>
        <p:sp>
          <p:nvSpPr>
            <p:cNvPr id="1048637" name="Flowchart: Delay 8"/>
            <p:cNvSpPr/>
            <p:nvPr/>
          </p:nvSpPr>
          <p:spPr>
            <a:xfrm rot="5400000">
              <a:off x="16174111" y="-75858"/>
              <a:ext cx="1409700" cy="156141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8638" name="TextBox 9"/>
            <p:cNvSpPr txBox="1"/>
            <p:nvPr/>
          </p:nvSpPr>
          <p:spPr>
            <a:xfrm>
              <a:off x="16503089" y="207122"/>
              <a:ext cx="751744" cy="1412240"/>
            </a:xfrm>
            <a:prstGeom prst="rect">
              <a:avLst/>
            </a:prstGeom>
            <a:noFill/>
          </p:spPr>
          <p:txBody>
            <a:bodyPr wrap="square" rtlCol="0">
              <a:spAutoFit/>
            </a:bodyPr>
            <a:lstStyle/>
            <a:p>
              <a:r>
                <a:rPr lang="en-GB" sz="4400" dirty="0" smtClean="0"/>
                <a:t>08</a:t>
              </a:r>
              <a:endParaRPr lang="en-GB"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Rectangle 2"/>
          <p:cNvSpPr/>
          <p:nvPr/>
        </p:nvSpPr>
        <p:spPr>
          <a:xfrm>
            <a:off x="0" y="666861"/>
            <a:ext cx="12191999" cy="6339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JUSTIFICATION – cont’d</a:t>
            </a:r>
            <a:endParaRPr lang="en-US" b="1" dirty="0"/>
          </a:p>
        </p:txBody>
      </p:sp>
      <p:sp>
        <p:nvSpPr>
          <p:cNvPr id="1048640" name="Rectangle 3"/>
          <p:cNvSpPr/>
          <p:nvPr/>
        </p:nvSpPr>
        <p:spPr>
          <a:xfrm>
            <a:off x="459324" y="2549967"/>
            <a:ext cx="4384525" cy="2021841"/>
          </a:xfrm>
          <a:prstGeom prst="rect">
            <a:avLst/>
          </a:prstGeom>
        </p:spPr>
        <p:txBody>
          <a:bodyPr wrap="square">
            <a:spAutoFit/>
          </a:bodyPr>
          <a:lstStyle/>
          <a:p>
            <a:r>
              <a:rPr lang="en-GB" sz="3200" b="1" dirty="0"/>
              <a:t>Goal 2: </a:t>
            </a:r>
            <a:endParaRPr lang="en-GB" sz="3200" b="1" dirty="0" smtClean="0"/>
          </a:p>
          <a:p>
            <a:r>
              <a:rPr lang="en-US" sz="3200" b="1" dirty="0" smtClean="0">
                <a:solidFill>
                  <a:srgbClr val="0070C0"/>
                </a:solidFill>
              </a:rPr>
              <a:t>Enhance </a:t>
            </a:r>
            <a:r>
              <a:rPr lang="en-US" sz="3200" b="1" dirty="0">
                <a:solidFill>
                  <a:srgbClr val="0070C0"/>
                </a:solidFill>
              </a:rPr>
              <a:t>Road Safety Partnership for Innovative Intervention</a:t>
            </a:r>
            <a:endParaRPr lang="en-GB" sz="3200" b="1" dirty="0" smtClean="0">
              <a:solidFill>
                <a:srgbClr val="0070C0"/>
              </a:solidFill>
            </a:endParaRPr>
          </a:p>
        </p:txBody>
      </p:sp>
      <p:sp>
        <p:nvSpPr>
          <p:cNvPr id="1048641" name="Rectangle 4"/>
          <p:cNvSpPr/>
          <p:nvPr/>
        </p:nvSpPr>
        <p:spPr>
          <a:xfrm>
            <a:off x="5008729" y="1734358"/>
            <a:ext cx="6864824" cy="4282440"/>
          </a:xfrm>
          <a:prstGeom prst="rect">
            <a:avLst/>
          </a:prstGeom>
          <a:solidFill>
            <a:schemeClr val="tx1"/>
          </a:solidFill>
        </p:spPr>
        <p:txBody>
          <a:bodyPr wrap="square">
            <a:spAutoFit/>
          </a:bodyPr>
          <a:lstStyle/>
          <a:p>
            <a:pPr marL="457200" indent="-457200">
              <a:buFont typeface="Wingdings" panose="05000000000000000000" pitchFamily="2" charset="2"/>
              <a:buChar char="§"/>
            </a:pPr>
            <a:r>
              <a:rPr lang="en-GB" sz="2600" dirty="0">
                <a:solidFill>
                  <a:schemeClr val="bg1"/>
                </a:solidFill>
              </a:rPr>
              <a:t>In a bid to align with the recently launched UN Global Plan of Action for Road Safety 2021-2030, there is need to </a:t>
            </a:r>
            <a:r>
              <a:rPr lang="en-GB" sz="2600" dirty="0" smtClean="0">
                <a:solidFill>
                  <a:schemeClr val="bg1"/>
                </a:solidFill>
              </a:rPr>
              <a:t>enhance Stakeholders partnership for innovative interventions.</a:t>
            </a:r>
          </a:p>
          <a:p>
            <a:pPr marL="457200" indent="-457200">
              <a:buFont typeface="Wingdings" panose="05000000000000000000" pitchFamily="2" charset="2"/>
              <a:buChar char="§"/>
            </a:pPr>
            <a:endParaRPr lang="en-GB" sz="2600" dirty="0">
              <a:solidFill>
                <a:schemeClr val="bg1"/>
              </a:solidFill>
            </a:endParaRPr>
          </a:p>
          <a:p>
            <a:pPr marL="457200" indent="-457200">
              <a:buFont typeface="Wingdings" panose="05000000000000000000" pitchFamily="2" charset="2"/>
              <a:buChar char="§"/>
            </a:pPr>
            <a:r>
              <a:rPr lang="en-GB" sz="2600" dirty="0" smtClean="0">
                <a:solidFill>
                  <a:schemeClr val="bg1"/>
                </a:solidFill>
              </a:rPr>
              <a:t>This </a:t>
            </a:r>
            <a:r>
              <a:rPr lang="en-GB" sz="2600" dirty="0">
                <a:solidFill>
                  <a:schemeClr val="bg1"/>
                </a:solidFill>
              </a:rPr>
              <a:t>also </a:t>
            </a:r>
            <a:r>
              <a:rPr lang="en-GB" sz="2600" dirty="0" smtClean="0">
                <a:solidFill>
                  <a:schemeClr val="bg1"/>
                </a:solidFill>
              </a:rPr>
              <a:t>seeks to </a:t>
            </a:r>
            <a:r>
              <a:rPr lang="en-GB" sz="2600" dirty="0">
                <a:solidFill>
                  <a:schemeClr val="bg1"/>
                </a:solidFill>
              </a:rPr>
              <a:t> </a:t>
            </a:r>
            <a:r>
              <a:rPr lang="en-GB" sz="2600" dirty="0" smtClean="0">
                <a:solidFill>
                  <a:schemeClr val="bg1"/>
                </a:solidFill>
              </a:rPr>
              <a:t>achieve </a:t>
            </a:r>
            <a:r>
              <a:rPr lang="en-GB" sz="2600" dirty="0">
                <a:solidFill>
                  <a:schemeClr val="bg1"/>
                </a:solidFill>
              </a:rPr>
              <a:t>the country’s goals as outlined in the Nigeria Road Safety Strategy (NRSS) –II, SDGs, five (5) Pillars of the UN Decade of Action for Road Safety 2021-2030.</a:t>
            </a:r>
          </a:p>
        </p:txBody>
      </p:sp>
      <p:grpSp>
        <p:nvGrpSpPr>
          <p:cNvPr id="48" name="Group 6"/>
          <p:cNvGrpSpPr/>
          <p:nvPr/>
        </p:nvGrpSpPr>
        <p:grpSpPr>
          <a:xfrm>
            <a:off x="10263567" y="-52399"/>
            <a:ext cx="1561416" cy="1619362"/>
            <a:chOff x="16098253" y="0"/>
            <a:chExt cx="1561416" cy="1619362"/>
          </a:xfrm>
        </p:grpSpPr>
        <p:sp>
          <p:nvSpPr>
            <p:cNvPr id="1048642" name="Flowchart: Delay 7"/>
            <p:cNvSpPr/>
            <p:nvPr/>
          </p:nvSpPr>
          <p:spPr>
            <a:xfrm rot="5400000">
              <a:off x="16174111" y="-75858"/>
              <a:ext cx="1409700" cy="156141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8643" name="TextBox 8"/>
            <p:cNvSpPr txBox="1"/>
            <p:nvPr/>
          </p:nvSpPr>
          <p:spPr>
            <a:xfrm>
              <a:off x="16503089" y="207122"/>
              <a:ext cx="751744" cy="1412240"/>
            </a:xfrm>
            <a:prstGeom prst="rect">
              <a:avLst/>
            </a:prstGeom>
            <a:noFill/>
          </p:spPr>
          <p:txBody>
            <a:bodyPr wrap="square" rtlCol="0">
              <a:spAutoFit/>
            </a:bodyPr>
            <a:lstStyle/>
            <a:p>
              <a:r>
                <a:rPr lang="en-GB" sz="4400" dirty="0" smtClean="0"/>
                <a:t>09</a:t>
              </a:r>
              <a:endParaRPr lang="en-GB"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1014</Words>
  <Application>Microsoft Office PowerPoint</Application>
  <PresentationFormat>Widescreen</PresentationFormat>
  <Paragraphs>233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Comic Sans MS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FRSC</dc:creator>
  <cp:lastModifiedBy>FRSC</cp:lastModifiedBy>
  <cp:revision>1</cp:revision>
  <dcterms:created xsi:type="dcterms:W3CDTF">2021-12-03T16:03:28Z</dcterms:created>
  <dcterms:modified xsi:type="dcterms:W3CDTF">2022-01-23T20:42:00Z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564b60143f9c40acaea2b5fd90d1031e</vt:lpwstr>
  </property>
</Properties>
</file>