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326" r:id="rId3"/>
    <p:sldId id="334" r:id="rId4"/>
    <p:sldId id="336" r:id="rId5"/>
    <p:sldId id="337" r:id="rId6"/>
    <p:sldId id="338" r:id="rId7"/>
    <p:sldId id="339" r:id="rId8"/>
    <p:sldId id="327" r:id="rId9"/>
    <p:sldId id="335" r:id="rId10"/>
    <p:sldId id="329" r:id="rId11"/>
    <p:sldId id="331" r:id="rId12"/>
    <p:sldId id="330" r:id="rId13"/>
    <p:sldId id="332" r:id="rId14"/>
    <p:sldId id="306" r:id="rId15"/>
    <p:sldId id="32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0827"/>
    <a:srgbClr val="804082"/>
    <a:srgbClr val="3D3F8D"/>
    <a:srgbClr val="3B0C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1186C-EB97-4940-9F21-21094448AB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73BAFD-16CA-40AA-86EF-8E6E1EA1B8A0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Routine Tasks</a:t>
          </a:r>
          <a:endParaRPr lang="en-US" dirty="0"/>
        </a:p>
      </dgm:t>
    </dgm:pt>
    <dgm:pt modelId="{1C6A9D0E-8C24-41A8-9A44-59F9B44B9737}" type="parTrans" cxnId="{47641C36-9315-44DD-8C46-D4D60D3805D2}">
      <dgm:prSet/>
      <dgm:spPr/>
      <dgm:t>
        <a:bodyPr/>
        <a:lstStyle/>
        <a:p>
          <a:endParaRPr lang="en-US"/>
        </a:p>
      </dgm:t>
    </dgm:pt>
    <dgm:pt modelId="{F4F179B5-9A91-48C4-A5D8-3AE368E8E6C5}" type="sibTrans" cxnId="{47641C36-9315-44DD-8C46-D4D60D3805D2}">
      <dgm:prSet/>
      <dgm:spPr/>
      <dgm:t>
        <a:bodyPr/>
        <a:lstStyle/>
        <a:p>
          <a:endParaRPr lang="en-US"/>
        </a:p>
      </dgm:t>
    </dgm:pt>
    <dgm:pt modelId="{88FDDE61-72EA-4EE5-ADD9-9856BE1E6818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Client Services</a:t>
          </a:r>
          <a:endParaRPr lang="en-US" dirty="0"/>
        </a:p>
      </dgm:t>
    </dgm:pt>
    <dgm:pt modelId="{8AFB3013-FD5E-4C6F-B32A-72EBA6C996BD}" type="parTrans" cxnId="{A059C090-B062-4474-A2C7-8DEDCE624041}">
      <dgm:prSet/>
      <dgm:spPr/>
      <dgm:t>
        <a:bodyPr/>
        <a:lstStyle/>
        <a:p>
          <a:endParaRPr lang="en-US"/>
        </a:p>
      </dgm:t>
    </dgm:pt>
    <dgm:pt modelId="{3125F682-0BD3-46D6-B55E-42AAEE149649}" type="sibTrans" cxnId="{A059C090-B062-4474-A2C7-8DEDCE624041}">
      <dgm:prSet/>
      <dgm:spPr/>
      <dgm:t>
        <a:bodyPr/>
        <a:lstStyle/>
        <a:p>
          <a:endParaRPr lang="en-US"/>
        </a:p>
      </dgm:t>
    </dgm:pt>
    <dgm:pt modelId="{92C1569D-0E00-4577-AA7C-852E54BBBCA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Patrol Operations</a:t>
          </a:r>
          <a:endParaRPr lang="en-US" dirty="0"/>
        </a:p>
      </dgm:t>
    </dgm:pt>
    <dgm:pt modelId="{C4D421BE-111B-4B41-A219-64A7C512CB5B}" type="parTrans" cxnId="{38818D91-F0D2-41C8-9D44-AD41A4A6D6F9}">
      <dgm:prSet/>
      <dgm:spPr/>
      <dgm:t>
        <a:bodyPr/>
        <a:lstStyle/>
        <a:p>
          <a:endParaRPr lang="en-US"/>
        </a:p>
      </dgm:t>
    </dgm:pt>
    <dgm:pt modelId="{126E9806-1FA0-42C6-A9FD-68C182914632}" type="sibTrans" cxnId="{38818D91-F0D2-41C8-9D44-AD41A4A6D6F9}">
      <dgm:prSet/>
      <dgm:spPr/>
      <dgm:t>
        <a:bodyPr/>
        <a:lstStyle/>
        <a:p>
          <a:endParaRPr lang="en-US"/>
        </a:p>
      </dgm:t>
    </dgm:pt>
    <dgm:pt modelId="{DA52A42C-EB93-49D9-8A68-6E8FF637DF39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smtClean="0"/>
            <a:t>Rescue</a:t>
          </a:r>
          <a:endParaRPr lang="en-US" dirty="0"/>
        </a:p>
      </dgm:t>
    </dgm:pt>
    <dgm:pt modelId="{B73A64DB-AF83-41CF-9BB9-97604952B1E2}" type="parTrans" cxnId="{25CD43E6-881C-41AB-B412-B0ACD9D2AF64}">
      <dgm:prSet/>
      <dgm:spPr/>
      <dgm:t>
        <a:bodyPr/>
        <a:lstStyle/>
        <a:p>
          <a:endParaRPr lang="en-US"/>
        </a:p>
      </dgm:t>
    </dgm:pt>
    <dgm:pt modelId="{2750DA8A-A0BC-4677-ABEB-F6984928CE8C}" type="sibTrans" cxnId="{25CD43E6-881C-41AB-B412-B0ACD9D2AF64}">
      <dgm:prSet/>
      <dgm:spPr/>
      <dgm:t>
        <a:bodyPr/>
        <a:lstStyle/>
        <a:p>
          <a:endParaRPr lang="en-US"/>
        </a:p>
      </dgm:t>
    </dgm:pt>
    <dgm:pt modelId="{B8448FAF-10A0-4A73-BF08-52D43C621765}" type="pres">
      <dgm:prSet presAssocID="{9E51186C-EB97-4940-9F21-21094448AB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B2451F-C7E7-41B2-87A1-7877C9DAEF80}" type="pres">
      <dgm:prSet presAssocID="{FC73BAFD-16CA-40AA-86EF-8E6E1EA1B8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E78C6D-D8F4-4A3E-81B3-32C88FD6C6CA}" type="pres">
      <dgm:prSet presAssocID="{F4F179B5-9A91-48C4-A5D8-3AE368E8E6C5}" presName="sibTrans" presStyleCnt="0"/>
      <dgm:spPr/>
    </dgm:pt>
    <dgm:pt modelId="{86D81C8F-5949-456C-A520-7B1B06280107}" type="pres">
      <dgm:prSet presAssocID="{88FDDE61-72EA-4EE5-ADD9-9856BE1E681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D49AF-2428-4A71-A3A4-896A93354A82}" type="pres">
      <dgm:prSet presAssocID="{3125F682-0BD3-46D6-B55E-42AAEE149649}" presName="sibTrans" presStyleCnt="0"/>
      <dgm:spPr/>
    </dgm:pt>
    <dgm:pt modelId="{AF0BC515-0179-444C-982F-64AD2816EE9B}" type="pres">
      <dgm:prSet presAssocID="{92C1569D-0E00-4577-AA7C-852E54BBBC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8E9BB-499A-4315-BE36-BF18DE3F62CC}" type="pres">
      <dgm:prSet presAssocID="{126E9806-1FA0-42C6-A9FD-68C182914632}" presName="sibTrans" presStyleCnt="0"/>
      <dgm:spPr/>
    </dgm:pt>
    <dgm:pt modelId="{E87A1FFD-5E35-4E85-9339-707BD9102365}" type="pres">
      <dgm:prSet presAssocID="{DA52A42C-EB93-49D9-8A68-6E8FF637DF3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A820AD-3B2B-4D85-8D99-AD699FA3ACA5}" type="presOf" srcId="{DA52A42C-EB93-49D9-8A68-6E8FF637DF39}" destId="{E87A1FFD-5E35-4E85-9339-707BD9102365}" srcOrd="0" destOrd="0" presId="urn:microsoft.com/office/officeart/2005/8/layout/default"/>
    <dgm:cxn modelId="{47641C36-9315-44DD-8C46-D4D60D3805D2}" srcId="{9E51186C-EB97-4940-9F21-21094448AB7B}" destId="{FC73BAFD-16CA-40AA-86EF-8E6E1EA1B8A0}" srcOrd="0" destOrd="0" parTransId="{1C6A9D0E-8C24-41A8-9A44-59F9B44B9737}" sibTransId="{F4F179B5-9A91-48C4-A5D8-3AE368E8E6C5}"/>
    <dgm:cxn modelId="{E5BC7AD6-61D5-43DE-8462-372AA76420AC}" type="presOf" srcId="{9E51186C-EB97-4940-9F21-21094448AB7B}" destId="{B8448FAF-10A0-4A73-BF08-52D43C621765}" srcOrd="0" destOrd="0" presId="urn:microsoft.com/office/officeart/2005/8/layout/default"/>
    <dgm:cxn modelId="{38818D91-F0D2-41C8-9D44-AD41A4A6D6F9}" srcId="{9E51186C-EB97-4940-9F21-21094448AB7B}" destId="{92C1569D-0E00-4577-AA7C-852E54BBBCA8}" srcOrd="2" destOrd="0" parTransId="{C4D421BE-111B-4B41-A219-64A7C512CB5B}" sibTransId="{126E9806-1FA0-42C6-A9FD-68C182914632}"/>
    <dgm:cxn modelId="{6379B370-48B2-4CDF-AF13-506060EAA465}" type="presOf" srcId="{88FDDE61-72EA-4EE5-ADD9-9856BE1E6818}" destId="{86D81C8F-5949-456C-A520-7B1B06280107}" srcOrd="0" destOrd="0" presId="urn:microsoft.com/office/officeart/2005/8/layout/default"/>
    <dgm:cxn modelId="{25CD43E6-881C-41AB-B412-B0ACD9D2AF64}" srcId="{9E51186C-EB97-4940-9F21-21094448AB7B}" destId="{DA52A42C-EB93-49D9-8A68-6E8FF637DF39}" srcOrd="3" destOrd="0" parTransId="{B73A64DB-AF83-41CF-9BB9-97604952B1E2}" sibTransId="{2750DA8A-A0BC-4677-ABEB-F6984928CE8C}"/>
    <dgm:cxn modelId="{95B1C233-6772-4BD7-AFA6-477084C4DBD5}" type="presOf" srcId="{92C1569D-0E00-4577-AA7C-852E54BBBCA8}" destId="{AF0BC515-0179-444C-982F-64AD2816EE9B}" srcOrd="0" destOrd="0" presId="urn:microsoft.com/office/officeart/2005/8/layout/default"/>
    <dgm:cxn modelId="{333E3D31-5332-4596-AEA9-7BFAB26A9743}" type="presOf" srcId="{FC73BAFD-16CA-40AA-86EF-8E6E1EA1B8A0}" destId="{FCB2451F-C7E7-41B2-87A1-7877C9DAEF80}" srcOrd="0" destOrd="0" presId="urn:microsoft.com/office/officeart/2005/8/layout/default"/>
    <dgm:cxn modelId="{A059C090-B062-4474-A2C7-8DEDCE624041}" srcId="{9E51186C-EB97-4940-9F21-21094448AB7B}" destId="{88FDDE61-72EA-4EE5-ADD9-9856BE1E6818}" srcOrd="1" destOrd="0" parTransId="{8AFB3013-FD5E-4C6F-B32A-72EBA6C996BD}" sibTransId="{3125F682-0BD3-46D6-B55E-42AAEE149649}"/>
    <dgm:cxn modelId="{1C23C6A0-60AF-4BC3-A5CC-A65F751D2164}" type="presParOf" srcId="{B8448FAF-10A0-4A73-BF08-52D43C621765}" destId="{FCB2451F-C7E7-41B2-87A1-7877C9DAEF80}" srcOrd="0" destOrd="0" presId="urn:microsoft.com/office/officeart/2005/8/layout/default"/>
    <dgm:cxn modelId="{0F5C3A32-CC2F-400D-B8DC-87BE437FC6D8}" type="presParOf" srcId="{B8448FAF-10A0-4A73-BF08-52D43C621765}" destId="{8AE78C6D-D8F4-4A3E-81B3-32C88FD6C6CA}" srcOrd="1" destOrd="0" presId="urn:microsoft.com/office/officeart/2005/8/layout/default"/>
    <dgm:cxn modelId="{D7D2CD31-B72B-4FC6-ABEE-F949ADB7EEDA}" type="presParOf" srcId="{B8448FAF-10A0-4A73-BF08-52D43C621765}" destId="{86D81C8F-5949-456C-A520-7B1B06280107}" srcOrd="2" destOrd="0" presId="urn:microsoft.com/office/officeart/2005/8/layout/default"/>
    <dgm:cxn modelId="{14A4D446-4849-4FD5-8429-42D668334A58}" type="presParOf" srcId="{B8448FAF-10A0-4A73-BF08-52D43C621765}" destId="{CE0D49AF-2428-4A71-A3A4-896A93354A82}" srcOrd="3" destOrd="0" presId="urn:microsoft.com/office/officeart/2005/8/layout/default"/>
    <dgm:cxn modelId="{4C0BC362-6885-4BAF-9F3D-066700E340A2}" type="presParOf" srcId="{B8448FAF-10A0-4A73-BF08-52D43C621765}" destId="{AF0BC515-0179-444C-982F-64AD2816EE9B}" srcOrd="4" destOrd="0" presId="urn:microsoft.com/office/officeart/2005/8/layout/default"/>
    <dgm:cxn modelId="{FAC25F8B-30F4-439E-8B5A-A79B0F97208F}" type="presParOf" srcId="{B8448FAF-10A0-4A73-BF08-52D43C621765}" destId="{8FE8E9BB-499A-4315-BE36-BF18DE3F62CC}" srcOrd="5" destOrd="0" presId="urn:microsoft.com/office/officeart/2005/8/layout/default"/>
    <dgm:cxn modelId="{5823F64A-232B-4939-B6CB-5A94427C45C1}" type="presParOf" srcId="{B8448FAF-10A0-4A73-BF08-52D43C621765}" destId="{E87A1FFD-5E35-4E85-9339-707BD910236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B2451F-C7E7-41B2-87A1-7877C9DAEF80}">
      <dsp:nvSpPr>
        <dsp:cNvPr id="0" name=""/>
        <dsp:cNvSpPr/>
      </dsp:nvSpPr>
      <dsp:spPr>
        <a:xfrm>
          <a:off x="1217086" y="506"/>
          <a:ext cx="3340298" cy="2004179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Routine Tasks</a:t>
          </a:r>
          <a:endParaRPr lang="en-US" sz="5100" kern="1200" dirty="0"/>
        </a:p>
      </dsp:txBody>
      <dsp:txXfrm>
        <a:off x="1217086" y="506"/>
        <a:ext cx="3340298" cy="2004179"/>
      </dsp:txXfrm>
    </dsp:sp>
    <dsp:sp modelId="{86D81C8F-5949-456C-A520-7B1B06280107}">
      <dsp:nvSpPr>
        <dsp:cNvPr id="0" name=""/>
        <dsp:cNvSpPr/>
      </dsp:nvSpPr>
      <dsp:spPr>
        <a:xfrm>
          <a:off x="4891414" y="506"/>
          <a:ext cx="3340298" cy="200417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Client Services</a:t>
          </a:r>
          <a:endParaRPr lang="en-US" sz="5100" kern="1200" dirty="0"/>
        </a:p>
      </dsp:txBody>
      <dsp:txXfrm>
        <a:off x="4891414" y="506"/>
        <a:ext cx="3340298" cy="2004179"/>
      </dsp:txXfrm>
    </dsp:sp>
    <dsp:sp modelId="{AF0BC515-0179-444C-982F-64AD2816EE9B}">
      <dsp:nvSpPr>
        <dsp:cNvPr id="0" name=""/>
        <dsp:cNvSpPr/>
      </dsp:nvSpPr>
      <dsp:spPr>
        <a:xfrm>
          <a:off x="1217086" y="2338714"/>
          <a:ext cx="3340298" cy="2004179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Patrol Operations</a:t>
          </a:r>
          <a:endParaRPr lang="en-US" sz="5100" kern="1200" dirty="0"/>
        </a:p>
      </dsp:txBody>
      <dsp:txXfrm>
        <a:off x="1217086" y="2338714"/>
        <a:ext cx="3340298" cy="2004179"/>
      </dsp:txXfrm>
    </dsp:sp>
    <dsp:sp modelId="{E87A1FFD-5E35-4E85-9339-707BD9102365}">
      <dsp:nvSpPr>
        <dsp:cNvPr id="0" name=""/>
        <dsp:cNvSpPr/>
      </dsp:nvSpPr>
      <dsp:spPr>
        <a:xfrm>
          <a:off x="4891414" y="2338714"/>
          <a:ext cx="3340298" cy="200417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Rescue</a:t>
          </a:r>
          <a:endParaRPr lang="en-US" sz="5100" kern="1200" dirty="0"/>
        </a:p>
      </dsp:txBody>
      <dsp:txXfrm>
        <a:off x="4891414" y="2338714"/>
        <a:ext cx="3340298" cy="2004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621C2-6319-45E8-9BD2-008DAB6F033E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F753A-94B2-47D5-843F-6D252DD34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80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B1709-83E8-43BF-974F-0D982935C5FB}" type="slidenum">
              <a:rPr 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3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FB1709-83E8-43BF-974F-0D982935C5FB}" type="slidenum">
              <a:rPr lang="en-US">
                <a:latin typeface="Calibri" panose="020F0502020204030204" pitchFamily="34" charset="0"/>
              </a:rPr>
              <a:pPr eaLnBrk="1" hangingPunct="1"/>
              <a:t>14</a:t>
            </a:fld>
            <a:endParaRPr 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93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5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xmlns="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1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350"/>
            </a:lvl1pPr>
          </a:lstStyle>
          <a:p>
            <a:pPr marL="171450" lvl="0" indent="-17145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/>
            </a:lvl1pPr>
          </a:lstStyle>
          <a:p>
            <a:pPr marL="214313" marR="0" lvl="0" indent="-214313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5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2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42863" lvl="0" indent="-214313">
              <a:lnSpc>
                <a:spcPct val="100000"/>
              </a:lnSpc>
              <a:spcBef>
                <a:spcPct val="0"/>
              </a:spcBef>
            </a:pPr>
            <a:r>
              <a:rPr lang="en-US" noProof="0" smtClean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5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18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xmlns="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7"/>
            <a:ext cx="600975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367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02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80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97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7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29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3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5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2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7A72-F57B-42BF-B143-08368FF8586A}" type="datetimeFigureOut">
              <a:rPr lang="en-US" smtClean="0"/>
              <a:t>5/24/2021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B6B1F-E650-4D49-9333-90380959A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33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xmlns="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clrChange>
              <a:clrFrom>
                <a:srgbClr val="D4DAE6"/>
              </a:clrFrom>
              <a:clrTo>
                <a:srgbClr val="D4DA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6249" y="0"/>
            <a:ext cx="4925751" cy="5621460"/>
          </a:xfr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3" y="66185"/>
            <a:ext cx="7719373" cy="56817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7969C14-1078-4610-9BC5-74119C9B8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31746" y="4685863"/>
            <a:ext cx="7594603" cy="2324537"/>
            <a:chOff x="-40615" y="3606786"/>
            <a:chExt cx="7873823" cy="27489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E531D018-EFA3-4346-AB80-7CE436393D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A9D7AC8-80D5-49DC-A585-FCFFA6CA4B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40615" y="3606786"/>
              <a:ext cx="7870040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xmlns="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4" y="4930565"/>
            <a:ext cx="7047408" cy="949013"/>
          </a:xfrm>
        </p:spPr>
        <p:txBody>
          <a:bodyPr/>
          <a:lstStyle/>
          <a:p>
            <a:r>
              <a:rPr lang="en-GB" sz="3000" b="1" dirty="0" smtClean="0">
                <a:solidFill>
                  <a:srgbClr val="FFC000"/>
                </a:solidFill>
                <a:latin typeface="+mn-lt"/>
              </a:rPr>
              <a:t>TIME MANAGEMENT: AN ESSENTIAL FOR ORGANIZATIONAL PERFORMANCE</a:t>
            </a:r>
            <a:endParaRPr lang="en-US" sz="30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862BC4D-BD7A-417E-A34A-59CE4D4A6A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-13676" y="6272916"/>
            <a:ext cx="7572884" cy="68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52937FB-CDE3-46B3-8481-AB5DB8C4BA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201400" y="5826300"/>
            <a:ext cx="845457" cy="8454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xmlns="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398762" y="5996614"/>
            <a:ext cx="450731" cy="50482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24 </a:t>
            </a:r>
            <a:r>
              <a:rPr lang="en-US" sz="1400" dirty="0">
                <a:solidFill>
                  <a:schemeClr val="bg1"/>
                </a:solidFill>
              </a:rPr>
              <a:t>May, 2021</a:t>
            </a:r>
          </a:p>
        </p:txBody>
      </p:sp>
      <p:sp>
        <p:nvSpPr>
          <p:cNvPr id="4" name="Rectangle 3"/>
          <p:cNvSpPr/>
          <p:nvPr/>
        </p:nvSpPr>
        <p:spPr>
          <a:xfrm>
            <a:off x="7266249" y="5758813"/>
            <a:ext cx="3660335" cy="92333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Dr.</a:t>
            </a:r>
            <a:r>
              <a:rPr lang="en-GB" b="1" dirty="0"/>
              <a:t> </a:t>
            </a:r>
            <a:r>
              <a:rPr lang="en-GB" b="1" dirty="0" err="1"/>
              <a:t>Boboye</a:t>
            </a:r>
            <a:r>
              <a:rPr lang="en-GB" b="1" dirty="0"/>
              <a:t> </a:t>
            </a:r>
            <a:r>
              <a:rPr lang="en-GB" b="1" dirty="0" err="1"/>
              <a:t>Oyeyemi</a:t>
            </a:r>
            <a:r>
              <a:rPr lang="en-GB" b="1" dirty="0"/>
              <a:t> , </a:t>
            </a:r>
            <a:r>
              <a:rPr lang="en-GB" sz="1400" b="1" i="1" dirty="0"/>
              <a:t>MFR, </a:t>
            </a:r>
            <a:r>
              <a:rPr lang="en-GB" sz="1400" b="1" i="1" dirty="0" err="1"/>
              <a:t>mni</a:t>
            </a:r>
            <a:r>
              <a:rPr lang="en-GB" sz="1400" b="1" i="1" dirty="0"/>
              <a:t>, </a:t>
            </a:r>
            <a:r>
              <a:rPr lang="en-GB" sz="1400" b="1" i="1" dirty="0" err="1"/>
              <a:t>NPoM</a:t>
            </a:r>
            <a:endParaRPr lang="en-GB" sz="1400" b="1" i="1" dirty="0"/>
          </a:p>
          <a:p>
            <a:pPr algn="ctr"/>
            <a:r>
              <a:rPr lang="en-GB" dirty="0"/>
              <a:t>Corps Marshal</a:t>
            </a:r>
          </a:p>
          <a:p>
            <a:pPr algn="ctr"/>
            <a:r>
              <a:rPr lang="en-GB" dirty="0"/>
              <a:t>Federal Road Safety Corps</a:t>
            </a:r>
          </a:p>
        </p:txBody>
      </p:sp>
    </p:spTree>
    <p:extLst>
      <p:ext uri="{BB962C8B-B14F-4D97-AF65-F5344CB8AC3E}">
        <p14:creationId xmlns:p14="http://schemas.microsoft.com/office/powerpoint/2010/main" val="17109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685800"/>
            <a:ext cx="109728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Time Management: </a:t>
            </a:r>
            <a:r>
              <a:rPr lang="en-US" sz="3600" b="1" kern="0" dirty="0" smtClean="0">
                <a:ln w="3175">
                  <a:noFill/>
                </a:ln>
                <a:solidFill>
                  <a:srgbClr val="00206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Applicable Areas in FRSC</a:t>
            </a:r>
            <a:endParaRPr lang="en-GB" sz="3600" b="1" kern="0" dirty="0">
              <a:ln w="3175">
                <a:noFill/>
              </a:ln>
              <a:solidFill>
                <a:srgbClr val="002060"/>
              </a:solidFill>
              <a:latin typeface="Georgia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1600" y="1981200"/>
            <a:ext cx="9448800" cy="4343400"/>
            <a:chOff x="1371600" y="1981200"/>
            <a:chExt cx="9448800" cy="4343400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4267466295"/>
                </p:ext>
              </p:extLst>
            </p:nvPr>
          </p:nvGraphicFramePr>
          <p:xfrm>
            <a:off x="1371600" y="1981200"/>
            <a:ext cx="9448800" cy="4343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Oval 3"/>
            <p:cNvSpPr/>
            <p:nvPr/>
          </p:nvSpPr>
          <p:spPr>
            <a:xfrm>
              <a:off x="2286000" y="27432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1</a:t>
              </a:r>
              <a:endParaRPr lang="en-GB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9372600" y="2743200"/>
              <a:ext cx="533400" cy="533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2</a:t>
              </a:r>
              <a:endParaRPr lang="en-GB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286000" y="5029200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3</a:t>
              </a:r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372600" y="5015163"/>
              <a:ext cx="533400" cy="533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4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620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685800"/>
            <a:ext cx="109728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Time Management: </a:t>
            </a:r>
            <a:r>
              <a:rPr lang="en-US" sz="3200" b="1" kern="0" dirty="0" smtClean="0">
                <a:ln w="3175">
                  <a:noFill/>
                </a:ln>
                <a:solidFill>
                  <a:srgbClr val="00206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Applicable Areas in FRSC - II</a:t>
            </a:r>
            <a:endParaRPr lang="en-GB" sz="3200" b="1" kern="0" dirty="0">
              <a:ln w="3175">
                <a:noFill/>
              </a:ln>
              <a:solidFill>
                <a:srgbClr val="002060"/>
              </a:solidFill>
              <a:latin typeface="Georgia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15013"/>
              </p:ext>
            </p:extLst>
          </p:nvPr>
        </p:nvGraphicFramePr>
        <p:xfrm>
          <a:off x="705853" y="1905000"/>
          <a:ext cx="10840453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947">
                  <a:extLst>
                    <a:ext uri="{9D8B030D-6E8A-4147-A177-3AD203B41FA5}">
                      <a16:colId xmlns:a16="http://schemas.microsoft.com/office/drawing/2014/main" xmlns="" val="40823283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825618864"/>
                    </a:ext>
                  </a:extLst>
                </a:gridCol>
                <a:gridCol w="7660106">
                  <a:extLst>
                    <a:ext uri="{9D8B030D-6E8A-4147-A177-3AD203B41FA5}">
                      <a16:colId xmlns:a16="http://schemas.microsoft.com/office/drawing/2014/main" xmlns="" val="1006033643"/>
                    </a:ext>
                  </a:extLst>
                </a:gridCol>
              </a:tblGrid>
              <a:tr h="781050">
                <a:tc>
                  <a:txBody>
                    <a:bodyPr/>
                    <a:lstStyle/>
                    <a:p>
                      <a:r>
                        <a:rPr lang="en-GB" sz="6600" dirty="0" smtClean="0"/>
                        <a:t>1</a:t>
                      </a:r>
                      <a:endParaRPr lang="en-GB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Routine Tasks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Effective time management should be incorporated into the general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</a:rPr>
                        <a:t> administrative duties of the Corps  to boost organizational performance and minimize redundancy among personnel.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GB" sz="24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</a:rPr>
                        <a:t>A situation where the visible output of the Corps is borne by a few Staff in line with the </a:t>
                      </a:r>
                      <a:r>
                        <a:rPr lang="en-GB" sz="2400" b="1" baseline="0" dirty="0" smtClean="0">
                          <a:solidFill>
                            <a:schemeClr val="bg1"/>
                          </a:solidFill>
                        </a:rPr>
                        <a:t>Pareto principle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</a:rPr>
                        <a:t>” should be discouraged and discontinued.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683907"/>
                  </a:ext>
                </a:extLst>
              </a:tr>
              <a:tr h="781050">
                <a:tc>
                  <a:txBody>
                    <a:bodyPr/>
                    <a:lstStyle/>
                    <a:p>
                      <a:r>
                        <a:rPr lang="en-GB" sz="6600" dirty="0" smtClean="0"/>
                        <a:t>2</a:t>
                      </a:r>
                      <a:endParaRPr lang="en-GB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 smtClean="0"/>
                        <a:t>Client Services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 smtClean="0"/>
                        <a:t>Sustainability</a:t>
                      </a:r>
                      <a:r>
                        <a:rPr lang="en-GB" sz="2400" baseline="0" dirty="0" smtClean="0"/>
                        <a:t> in production and the supply chain for Drivers Licence and Number Plates require effective time management to meet the demand and also satisfy all customers of the Corps.</a:t>
                      </a:r>
                      <a:endParaRPr lang="en-GB" sz="2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825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5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853" y="685800"/>
            <a:ext cx="109728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Time Management: </a:t>
            </a:r>
            <a:r>
              <a:rPr lang="en-US" sz="3200" b="1" kern="0" dirty="0" smtClean="0">
                <a:ln w="3175">
                  <a:noFill/>
                </a:ln>
                <a:solidFill>
                  <a:srgbClr val="00206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Applicable Areas in FRSC - III</a:t>
            </a:r>
            <a:endParaRPr lang="en-GB" sz="3200" b="1" kern="0" dirty="0">
              <a:ln w="3175">
                <a:noFill/>
              </a:ln>
              <a:solidFill>
                <a:srgbClr val="002060"/>
              </a:solidFill>
              <a:latin typeface="Georgia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55078"/>
              </p:ext>
            </p:extLst>
          </p:nvPr>
        </p:nvGraphicFramePr>
        <p:xfrm>
          <a:off x="705853" y="2057400"/>
          <a:ext cx="10840453" cy="40401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1947">
                  <a:extLst>
                    <a:ext uri="{9D8B030D-6E8A-4147-A177-3AD203B41FA5}">
                      <a16:colId xmlns:a16="http://schemas.microsoft.com/office/drawing/2014/main" xmlns="" val="408232831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1825618864"/>
                    </a:ext>
                  </a:extLst>
                </a:gridCol>
                <a:gridCol w="7660106">
                  <a:extLst>
                    <a:ext uri="{9D8B030D-6E8A-4147-A177-3AD203B41FA5}">
                      <a16:colId xmlns:a16="http://schemas.microsoft.com/office/drawing/2014/main" xmlns="" val="1006033643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r>
                        <a:rPr lang="en-GB" sz="6600" dirty="0" smtClean="0"/>
                        <a:t>3</a:t>
                      </a:r>
                      <a:endParaRPr lang="en-GB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400" dirty="0" smtClean="0"/>
                        <a:t>Patrol </a:t>
                      </a:r>
                      <a:r>
                        <a:rPr lang="en-GB" sz="3600" dirty="0" smtClean="0"/>
                        <a:t>Operations</a:t>
                      </a:r>
                      <a:endParaRPr lang="en-GB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As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</a:rPr>
                        <a:t> a preventive enforcement strategy on road traffic crash, practical time management skills must be applied to forestall lags in any particular function especially on priority routes, corridors and places. 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683907"/>
                  </a:ext>
                </a:extLst>
              </a:tr>
              <a:tr h="1754155">
                <a:tc>
                  <a:txBody>
                    <a:bodyPr/>
                    <a:lstStyle/>
                    <a:p>
                      <a:r>
                        <a:rPr lang="en-GB" sz="6600" dirty="0" smtClean="0"/>
                        <a:t>4</a:t>
                      </a:r>
                      <a:endParaRPr lang="en-GB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 smtClean="0"/>
                        <a:t>Rescue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400" dirty="0" smtClean="0"/>
                        <a:t>Services</a:t>
                      </a:r>
                      <a:endParaRPr lang="en-GB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In responding to distress calls and other traffic emergencies, time management is of essence in sustaining the GOLDEN HOUR</a:t>
                      </a:r>
                      <a:r>
                        <a:rPr lang="en-GB" sz="2400" baseline="0" dirty="0" smtClean="0">
                          <a:solidFill>
                            <a:schemeClr val="bg1"/>
                          </a:solidFill>
                        </a:rPr>
                        <a:t> of crash victims.</a:t>
                      </a:r>
                      <a:endParaRPr lang="en-GB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825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0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7216" y="1911758"/>
            <a:ext cx="5012984" cy="4191000"/>
          </a:xfrm>
          <a:effectLst>
            <a:softEdge rad="112500"/>
          </a:effectLst>
        </p:spPr>
      </p:pic>
      <p:pic>
        <p:nvPicPr>
          <p:cNvPr id="3074" name="Picture 2" descr="How to manage time and how Good Is Your Time Management? - Lapaas Digital  Marketing Company and Institute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6456947" cy="396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399" y="467337"/>
            <a:ext cx="11333747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2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Team Work </a:t>
            </a:r>
            <a:r>
              <a:rPr lang="en-US" sz="3200" b="1" kern="0" dirty="0" smtClean="0">
                <a:ln w="3175">
                  <a:noFill/>
                </a:ln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+</a:t>
            </a:r>
            <a:r>
              <a:rPr lang="en-US" sz="32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 Time Management is </a:t>
            </a:r>
            <a:r>
              <a:rPr lang="en-US" sz="3200" b="1" kern="0" dirty="0" smtClean="0">
                <a:ln w="3175">
                  <a:noFill/>
                </a:ln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PROFITABLE</a:t>
            </a:r>
            <a:endParaRPr lang="en-GB" sz="3200" b="1" kern="0" dirty="0">
              <a:ln w="3175">
                <a:noFill/>
              </a:ln>
              <a:latin typeface="Georgia" pitchFamily="18" charset="0"/>
              <a:ea typeface="Adobe Gothic Std B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MSERUUEhMWFRUVFBUVFRUWFRQVFBUWFhQVFRUVGBcXGyYeGhkjGRQUHy8gIycpLCwsFh4xNTAqNSYrLCkBCQoKDgwOGg8PGiwkHyQsLCwpKSkpKSwsKSwsLCkpKSwsKSkpLCkpLCwsLCwsKSwpKSkpKSksLCwpLCwsKSwsLP/AABEIAQAAtwMBIgACEQEDEQH/xAAcAAEAAQUBAQAAAAAAAAAAAAAABgEDBAUHAgj/xABLEAABAwEDBwgFCQYDCQEAAAABAAIDEQQhMQUGEkFRcYEHEyIyYZGhsUJSssHRIzRicnOCkuHwFBUkQ6LSM1PCCFRjdIOTs+LxFv/EABoBAQADAQEBAAAAAAAAAAAAAAACAwQFAQb/xAArEQACAgEDAwMEAwADAAAAAAAAAQIDEQQSMSEyQRMiUQUzYbEUgZEVI0L/2gAMAwEAAhEDEQA/AO4oiIAiIgCIiAIiIAqFVWszjy22yWaSdw0tAXNrTScTRra9pK8bwshLJskqubR8rpcKts44ymo39BDyrSarOz8bv7VneprXkt9KR0lVUHyHymRyO0bQzmq4PBLmfeqKt33jcpsyQEVF4IqCLwQroWRn2shKLjyekRFMiEREAREQBERACiFEAREQBERAEREAREQFCuU8rOX9ORtlYbo+nLsLyOg07ga8Qp9nTnA2x2d0rrz1Y2+s89UbtZ7AVwqR7pHOe86T3uLnOOtxNSe9YtVbtW1GnT15e5lqyWdxeNHE3b1u5ci2gOIED3U1tpQ3V1lbvMnIOk7nXjotvHadQV/Oa3ESBjSRo1LqXdI4rjeq3Laja8Eb/clr/wB2dxcwKd8mVrna6azzCgjbG9jdIOLQ8uBF2AOjUDyULfaHH0j3lSLkoP8AF2z6kPtOW3SZ9Qz342HUURF2TCEREAREQBERACiFEAREQBERAERUQFV5c6i0eWs9rHZSWzTtDxjG3pycWtrTiuc508qbrS0w2dhiidc97iOce04tAFzQd5O5U2XRgupZCuUn0MPPjOX9stPQPyMVWx7HHB0nGlB2AbVh5EyY6aRrQMStfZ4akALp+Z2RRDFzjh0nC7sGsrg33N9X5OikoRwZ1pcyyWeg9Ed7iudzzlzi4m8mq3GdOWOdk0WnoNuHadZWhJVdUNqy+TwEqTck3zu1/Zw+09Reqk/JL88tf2UPtPXQ0n3Cm7tOqIiLsGEIiIAiIgCIiAFEKIAiIgCIiAKhVVQoDgPKVEG5VnB9IRyDjG0HxCjYI1YqXcttn0coRvHp2dp4te9vlRY2aeS7NNHzk0uhomhYGkk3VqDhRcfU+2TZ0Kn7UbjMDInPO0njot17exSrO/LPNM5ttziKUHot2LUf/qI4G6Fljp9N954DAKOWm1Oe4ueak61ztjnLcyzl5PBcvBKpVUJV4BKlPJL88tf2UPtOUUKlXJJ88tX2UXtuWrS/cRTd2HVkRF2DCEREAREQBERACiFEAREQBERAEREBx/l5s3Tssm1szO4xuHmVDs2JPknjY5p8wui8utmrZIH+rPTg+N/vaFzPNd90g7AfFczVLqzbS+hvC5U0l5KwMr5WbAzSN5PVbtPwWJRcnhF7eOpetFvAkZH6Tjf2N1lZChGQLU6S1te81c4n8gpppKyyvY0iMJbup6KlXJH89tX2MXtuUS0lLOSP57avsY/bKt033EQu7DrCIi65gCIiAIiIAiIgBRCiAIiIAiIgCIiAjPKJkE2uwSxtFXtAkjG18fSpxFRxXBs2X9Nw2sPmCvp0rldr5J5f3i98Tmss0mk8uuLmF/WY1mu+pBwv7KLLqK3NdC+qaXRkeybk2W0SCKFuk441uaxtaaTzqb4nALF5Zs2I7HDYmt6T3GcyyHrPcBDTc0ahq3kk9vyJkKGyx83C2gxJN7nn1nO1lcs/2ih0LF9af2YkqoVay+ROxzZyXN8/xMX1wp1VQTIHzmL67fNTlZNT3F9PBWqlvJH89tP2EftqIFS7kj+e2n7BntrzTfcQu7TrSIi6xhCIiAIiIAiIgBRCiAIiIAiIgCIiAKiqiALkX+0BFpR2UfSmpv0Y6Lri5Ty79SyfXm9lirteItk6+44tkIfxMX12+anJUSsFn/iYnD12171LH4neVzL3lpmytYKEqXckXz60fYM9sKHqX8kR/jrR/wAu3/yBe6b7iPLu064iIusYQiIgCIiAIiIAUQogCIiAIiIAiIgCooxnpnkbBzdIucMmnTp6AGjo/RNesohLyt2k9WGJu8yPPuVMroReGyca5S6o6suV8u4+Tsv2kvsNWBLyk252D2N+rG3/AFErS5ayhPbG/LyGTm+k0ENAFaBxAaB2LNbqobcIvrpluRE8mf4rPrjzUkkF53nzWFBYhcWjqvY402aWj7ws2YdI7z5rDvUuqNUo7S0VvOT3OCGyWuZ87i1roWtFAXVOmDSg7KrRla+UfKO3N96trltllFU1lHZpeVmxjASu3MA8yFKcl5WjtEbZYnBzHYHtwII1EbF85KUZh52mxzUefkJCBIPVOAkG7XtG4LZC959xmlDp0O4ovDHggEGoIqKXghe1sKQiIgCIiAFEKIAiIgCIqVQFUVNJaXL+eFmsgJmkFR6Dek/uGHFRlJRWWexi5PCIfyz3CyO1c5Iz8TAR4tXPWhbbPzPR2UmNYyHm4436bS51ZHHRc3AXNuOF+9a7JzOcYHVaDgQXAEEY3E1XK1MouWUbqotR6lAs/JDavIOtpCrHkpzsOl9Vr3eQWzyZkeSN2kYZDdS8BgpveResM5pxeDRFYZqorGY+fB1MbQ7QZWUKxrT1nfWPmpXlZjTE8BrGOIAq+aOtA9ry3RbX1dutRW1U03U9Y+a8obeWxa8ssFYMg6btzfes4pBDBVxmjMtdHRGmWNFAcaXmtfBak8FLWTWvnaMXDvCsuyizVV24KQNtcDepZIR2uDnnxK9fv+QdRsbPqxMHjRS3vwiOw6LyR5cfPZHMka4cw/QYXYlhaHNx2dIbgFOl8+5K5RrXY5Hvo2WNzhzjXC8aIo3RIwFNWC6bm1yp2W1AaVYjh0r212E6uIXRrtjtW7oZ5VSbbiibIvEcoIBBqDeCLwRvC9rSUBERACiFEAREQBY9rtjImOfI4Na28uJoArksgaCSaAAkk4AC8krjed+dRtspa01jbfE0GgOovc09Y7ADcFnvvVUc+TVptM75Y8Lk2OdPKU9+k2zuMcYuLgKyv44MHj5LnAeZXlziSKk3knHtOJ7Vm2+QvZQAANxABF4NL68ViWIXLl75T90joXRjX7Icfsy2tWVm9aXxWiTQcW6cWldTEbxtB714sUek7R2gjw+NFk5IspdPGGi94li46II8yqZNJvJDmJspsrzuxmkP3yB3BYUjicSTvJKlNnzNpfLJ91n9x9wWxiyNCzqxiu13SPis71Na7eojW5EDbA53VaTuBPkrgyPMf5buN3mp6679UWNI8bVD+VLwiz0V5ZCzkOb1PEK0/Is3qeIUvkmCx3z9imtRP4I+nH5IfJk6QYsPd8FjPYRiCN4opfLbAMS0byFgTWxhxIPYL/JWxul5RFwXgiUQrpdritRzrrPNVh7aG8EHURrUhtcei43UBJIupcTjeo7ld1ZNwA9/vXQqxJfgytuMsom+bPKg+zEC/R1sNSw7qXsPauzZs50wW6LnIHVpc9puex2xw8jgV8uc0Na3GaOcr8n2hs0VdGtJW1dSRmtp1V1g6jxWilqvp4J3L1Vu8/s+pEWNk+2tmjZLGdJkjQ9p2hwqFkrac8FEKIAqFVRARLlHyi6Oy6DMZXaJ7Gi93uHFckMgvBdX6LQNfb+a6LyrtB5nSwAccaDFgPuXOXz0FIwHHuC4erk5WtH0mgio0J/JsMnWESOEZFNOPo12tcfitJbLA+zyFrxS9bqxRTOZpUDXRmoNRjrHEe5TCyfs2UotCSjZgKVwNQsUbHFlWqhiWSAZOPyjd/mpZkGFkcolkIaxsoeHE0DS6ORrvGi1mVcxrTZXaTG84wGoLb6bwpBmXlSKQujfQONDoO10xpXFR1Mum6Jni1taMyTOeD0S5/1GPPuWO/LrndSzyntOi0eKlLbO0YNHcF65sbB3Llq2K8E/UIc59rfhC1v1nk+yFT90Wt2Lo27m18ypiWDYvBiGxT/kfCG5eSJjNiQ9ed3Cg8gvYzQi9Jz3b3H4qUGIbE0QvPXk+D3KI9HmzA3CMHgstmSmDCMdyy7dlOKEVlkawfScB3DE8FD8ucpUTQW2ar3YBxBDQdt+KsrVtj6JjKRFc9bTzc77qnADiacFGsnZO5w6ch0WVvcdZ2DafJZ7g6Rxe8F73Gp0jQE9pxO4LHmEjn6LsRQatFo1UpgF9FX7YbTHJZl0L2cFnjZoEUDXNBFaaqhacX691P1ct3nW4c4xgp8nG0Guo0rTetKPo9I8aeCnB5jkvSx0O8cieUjJk8xkn5CZzBXU1wbI3xc4cF0Jcq5BnkxWquPOxV382fyXVV0YdqObb3sFEKKZWERCgIJymsb8hpCrXc6x3EMdUdo0arnEuRwyTEn1S00DhqNV07lQhrZo3erMPFrlBYZGvboyC7UR1mnaPguBrm42v8n0305KVC/GTWxyCOpJJAvIOkajWFuzZmTUfZjoPDQdIXNOoNcBge3zWvtNjcwes03aQwPYRqPYVYjtBYQQ4gjANx3LA1nquTZOCmsMlGTs/ZoDzdpbhdU69zsCtwbRk+13uaGv1OHRcDtqFBZ84A/oyMB2kUPePgvFlsjHmsby3s1dx+K9ece5Y/Rzp6Pr7Doj8lzNHyFq0hqEga/hXFY7prczrMY7ta33VUZslotEeDg4byPNb+xZzTN6zHHhXyqqHXH8MpdU48o9jL0zT8pC4j6LCD7RVH52U/kT/g/NbWHOcHFh/CVfOcLadQ/hKiqoPlFW6S8EXtOdU5/wrJITtf0R3CpWhtcWUZyTJKYmn0WVAHdf4qcWrOR1OjE78J96jmU8pTvrdo7yB4K+tRjwkTSlLwRG15vMZe9z3u1lxp8Se9ai0ua25tBu+K3eUtAXyzDbRt/CpUfly5G11ImEn1qaR7zgNy6Fbb4Wf0RdWOehWy2Fzngu6Ir94jccB2nxVvK2UQJTzJFx3gUurXWVbME0ppQ36uqONbzxWZBm6G3yur9Ftw4uVjlFPMn/AEWwok+1f2zTWeGSV1KaR1m+m8rYWyw80ANMk62g3DeAtk+2CNujG0NHYPHtWitkxPaSpKUpv4RbKEa4/LOvcgjP4e1O22gD8MTf7l1Jc45Co6ZPkO21ScaRxN8wV0ddaHajhWdzBRCimVhERARflGhrYXn1XRu/qAPgVyyM3LsWd1n07FaG/wDCcfw9L3LjDDUVOxcX6hH3p/g+h+lS/wCtr8mfZrcWYH3jcRrCpNZY5NRicdbelG7gb2/q4LDjobq3jb7/AIq62alw7lzeseDr4UuTy7N4jVzmu4mt30cSrLnObde6uLfSb2EYjish1oPrEbxUfruXr95yDGjhtrq46u9e5b5I7UuDXSWqVtOlzYrdf7ltDlp8DRSTTrfUgeAC8OMUl0kLTuNOPR+CyILDZwOi1+9rmk+IXr2yXVENrPcGdlobeAym0tIu7ADes13KNacAIyfqE/6qBa52TIHG58w7Oba7hVpqqyWGzMFOclb/ANIVPearz04/BTKuuT9yPNrzntLr3yNb2NY2veQVqrTJJKKl0pB1ufot7m0WyIs4v6ch9YgNPgHKw+2xf5ZO97/7VOKxwiahBLoahuTomOBMQmrj0jUbtLHis3mQL9EtHq0ApvLfcktrHoNDPqh1e8rCllOuvH/2JVnWXJ57Y8IuzyXXENFa3HHebyViSTV13bThwCo++8nvv8LgFadfeK0HpHDv+AVkYlUpNlq0PGr9fr9UWsnuqdZ8tnes994J1DE4cAsGcXccN2AWmtGOw7zyLQaOS2fSmmPc/Rr/AEqeKJ8lll5vJVlB9Jhf/wBx7n+9SxdWPBw59zBRCikRCIiAtTxBzS04OBB3EUK4XNZjG98Trix5Yd4uHA3LvBC5vykZvaL/ANoaOi+jZaanC5ruNw3gbVz9dU5w3LwdT6ZcoWbX5/ZBiAw1Hje3iscWmQPuB0dhFabjsWYxgLaXE6xrVxkuiCNooCT1adlFxt2D6LbnzgtvfpCuPaArLi6lA6nBHzv0zQAjbgDt4FX6E0BBoRUVv4FecDkxIbjR5qOwAfksuSzNpVrnfeDfMfALy6BoFaimsaV4+KsvhJ6hJ93deFLkhwWnvOs1/W29eA6v6PuqqX1vx2G494SgOAJI1EjzU0V5PLpN3ePyXtrSRg7fq8CgBwDqfRcL+9eHXYt4gnyXp4eJX01E/dPvKxufJ9EjgKrLcLqgnj4qz+0OGKmiEuTy1mstqdrjVeJWE9a/s1cFfD9ZWPLMThcNp17lJZZB4LM4FBU4YbBu+Kw4LA6aRkMYq+R7WNGurjTgNe4FXpRr8f1gumcjuZh0v26ZtBQts7Tia3Ol7qtHE7FrphuZh1FijE6nk2xNhijib1Y2NYNzWho8llKlFVdQ4oKIUQBERAFZtNmbI1zHtDmuBDgbwQcQVeRAcgzrzPfZHF7QXwE3PxMdfRf2fSwOuhx0L3jYu9PjBBBAIIoQcCDiCoTl/k1Y+r7KRG7/ACzXmjupezhd2BcrUaH/ANV/4dvS/UsLbb/pzmo7O4FUdN21Oqpw4BZWU8jz2Y0nicwetiw7ni5a2WWmondiua4NPDR2FbGSzF9C1O28mpvxuuwolntIb1bjt1CitC0AnEjsoPgrpjadTq7QB7yp+MMrzl5RmWm0CQ6TvxU0a/FYeJq3Db5qgYdtd9f/AIvfPCmFd5qO7BeDPyeXDTuGGs7NypKdQwwJ/NJJSdm4AeQuVkygfrSPAC4KSRFsOwuuGslW3EDC/tPwR5J/O/wVGmmJ93ifyU0QbPLz6xNdlKng3UO0qzINbrhsred5+Ck2RsxrXaqFkXNsP8ySrG7xXpO4Diul5scmtmspEj/lpheHvA0WnaxmreantWqqiUvwjFdqoQ6cshWY/Ji+ctntjCyEULISNF0mzSGLWdmJ3Y9ijjAAAAAAAAFwAGAA2L0AqrpQgoLCONZZKx5kERFYVgohRAEREAREQBUoqogPD4gQQQCDiCKg7wo5lPk8sU1TzXNuOuI6H9PV8FJkUZRUuUTjOUOsXg5nbuSA4w2ncJIwf6mkeS1c3JrlBnVML9zwPbYuv0RZ5aWqXg0x110fJxV2ZeU24Qn7r4vcQsY5i5QJ+bO4uj/uXc0UP4Vfgt/5G3zg4gzk4yg7+S0fWkZ7itnZOSa1HrvhZ957z4Aea64iktJWit661nPbHyQQj/Gne/sYGxt958VKck5m2SzUMUDA4emRpv8AxOqRwW5Cqr41QjwjPO6yfcygalFVFYVBERAEREAKIUQ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ight Triangle 4"/>
          <p:cNvSpPr/>
          <p:nvPr/>
        </p:nvSpPr>
        <p:spPr>
          <a:xfrm rot="5400000">
            <a:off x="98529" y="-86498"/>
            <a:ext cx="3231942" cy="3429001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 rot="19164396">
            <a:off x="-353581" y="801542"/>
            <a:ext cx="300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Conclusion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0" y="12031"/>
            <a:ext cx="7543800" cy="6553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Good </a:t>
            </a:r>
            <a:r>
              <a:rPr lang="en-US" sz="3600" b="1" dirty="0">
                <a:solidFill>
                  <a:srgbClr val="C00000"/>
                </a:solidFill>
              </a:rPr>
              <a:t>time management enables an individual to complete more in a shorter period of time, lowers stress, and leads to career success</a:t>
            </a:r>
            <a:r>
              <a:rPr lang="en-US" sz="3600" b="1" dirty="0" smtClean="0">
                <a:solidFill>
                  <a:srgbClr val="C00000"/>
                </a:solidFill>
              </a:rPr>
              <a:t>. It is also an essential for building a high performance team leading as well as organizational aggregate performance/ service delivery which ultimately enhances public perception. </a:t>
            </a:r>
            <a:endParaRPr lang="en-US" sz="3600" b="1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GB" sz="4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667000"/>
            <a:ext cx="36775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59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98987" y="6325934"/>
            <a:ext cx="485401" cy="365125"/>
          </a:xfrm>
        </p:spPr>
        <p:txBody>
          <a:bodyPr/>
          <a:lstStyle/>
          <a:p>
            <a:fld id="{3CE5E805-A2C6-485A-87EB-14CC44F270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1" descr="C:\Users\ANALYSTPAU\Desktop\FRSC Fotoz\ISO 9001 Certified 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596" y="1179609"/>
            <a:ext cx="5287963" cy="403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t2.gstatic.com/images?q=tbn:ANd9GcQg58L7A-B83QI8V8H51UYiP8Bx-9p8JyTvlJzy8fXhRcw5xk7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72" y="2144298"/>
            <a:ext cx="2618698" cy="2624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372779" y="5165008"/>
            <a:ext cx="3153886" cy="3647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0249" tIns="35125" rIns="70249" bIns="35125" anchor="ctr" anchorCtr="1">
            <a:spAutoFit/>
          </a:bodyPr>
          <a:lstStyle/>
          <a:p>
            <a:pPr marL="273797" indent="-273797" algn="ctr" defTabSz="730123">
              <a:defRPr/>
            </a:pPr>
            <a:r>
              <a:rPr lang="en-US" sz="1801" b="1" dirty="0">
                <a:solidFill>
                  <a:prstClr val="white"/>
                </a:solidFill>
                <a:latin typeface="Comic Sans MS" pitchFamily="66" charset="0"/>
              </a:rPr>
              <a:t>080 7769 0362</a:t>
            </a:r>
            <a:endParaRPr lang="en-GB" sz="1801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854908" y="1763480"/>
            <a:ext cx="1791526" cy="3647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0249" tIns="35125" rIns="70249" bIns="35125">
            <a:spAutoFit/>
          </a:bodyPr>
          <a:lstStyle/>
          <a:p>
            <a:pPr algn="ctr">
              <a:defRPr/>
            </a:pPr>
            <a:r>
              <a:rPr lang="en-US" sz="1801" b="1" dirty="0">
                <a:solidFill>
                  <a:prstClr val="white"/>
                </a:solidFill>
                <a:latin typeface="Comic Sans MS" pitchFamily="66" charset="0"/>
              </a:rPr>
              <a:t>SMS Only</a:t>
            </a:r>
            <a:endParaRPr lang="en-GB" sz="180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97347" y="1801738"/>
            <a:ext cx="2044371" cy="36471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70249" tIns="35125" rIns="70249" bIns="35125">
            <a:spAutoFit/>
          </a:bodyPr>
          <a:lstStyle/>
          <a:p>
            <a:pPr algn="ctr">
              <a:defRPr/>
            </a:pPr>
            <a:r>
              <a:rPr lang="en-US" sz="1801" b="1" dirty="0">
                <a:solidFill>
                  <a:prstClr val="white"/>
                </a:solidFill>
                <a:latin typeface="Comic Sans MS" pitchFamily="66" charset="0"/>
              </a:rPr>
              <a:t>Phone Only</a:t>
            </a:r>
            <a:endParaRPr lang="en-GB" sz="1801" dirty="0">
              <a:solidFill>
                <a:prstClr val="white"/>
              </a:solidFill>
            </a:endParaRPr>
          </a:p>
        </p:txBody>
      </p:sp>
      <p:pic>
        <p:nvPicPr>
          <p:cNvPr id="10" name="Picture 8" descr="http://t0.gstatic.com/images?q=tbn:ANd9GcSTj4D7ipE8YXRs3mCPXcQwNeSvKqUt9mmQMXNK4gi5QycLgG8-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6FC"/>
              </a:clrFrom>
              <a:clrTo>
                <a:srgbClr val="FBF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99" y="2451432"/>
            <a:ext cx="1556035" cy="201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 bwMode="auto">
          <a:xfrm>
            <a:off x="2154291" y="4865800"/>
            <a:ext cx="3627967" cy="94548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0249" tIns="35125" rIns="70249" bIns="35125">
            <a:spAutoFit/>
          </a:bodyPr>
          <a:lstStyle/>
          <a:p>
            <a:pPr marL="273797" indent="-273797" algn="ctr" defTabSz="730123">
              <a:defRPr/>
            </a:pPr>
            <a:r>
              <a:rPr lang="en-US" sz="1801" b="1" dirty="0">
                <a:solidFill>
                  <a:prstClr val="white"/>
                </a:solidFill>
                <a:latin typeface="Comic Sans MS" pitchFamily="66" charset="0"/>
              </a:rPr>
              <a:t>Call toll free on: 122</a:t>
            </a:r>
          </a:p>
          <a:p>
            <a:pPr marL="273797" indent="-273797" algn="ctr" defTabSz="730123">
              <a:defRPr/>
            </a:pPr>
            <a:r>
              <a:rPr lang="en-US" sz="1801" b="1" dirty="0">
                <a:solidFill>
                  <a:prstClr val="white"/>
                </a:solidFill>
                <a:latin typeface="Comic Sans MS" pitchFamily="66" charset="0"/>
              </a:rPr>
              <a:t>0700 – CALL - FRSC</a:t>
            </a:r>
          </a:p>
          <a:p>
            <a:pPr marL="273797" indent="-273797" algn="ctr" defTabSz="730123">
              <a:defRPr/>
            </a:pPr>
            <a:r>
              <a:rPr lang="en-US" sz="1801" b="1" dirty="0">
                <a:solidFill>
                  <a:prstClr val="white"/>
                </a:solidFill>
                <a:latin typeface="Comic Sans MS" pitchFamily="66" charset="0"/>
              </a:rPr>
              <a:t>0700 – 2255 – 3772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341717" y="5929104"/>
            <a:ext cx="3153886" cy="3968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0249" tIns="35125" rIns="70249" bIns="35125" anchor="ctr" anchorCtr="1">
            <a:spAutoFit/>
          </a:bodyPr>
          <a:lstStyle/>
          <a:p>
            <a:pPr marL="273797" indent="-273797" defTabSz="730123">
              <a:defRPr/>
            </a:pPr>
            <a:r>
              <a:rPr lang="en-US" sz="2000" b="1" dirty="0">
                <a:solidFill>
                  <a:prstClr val="white"/>
                </a:solidFill>
                <a:latin typeface="Comic Sans MS" pitchFamily="66" charset="0"/>
              </a:rPr>
              <a:t>www.frsc.gov.ng</a:t>
            </a:r>
            <a:endParaRPr lang="en-GB" sz="2000" b="1" dirty="0">
              <a:solidFill>
                <a:prstClr val="white"/>
              </a:solidFill>
              <a:latin typeface="Comic Sans MS" pitchFamily="66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58988"/>
            <a:ext cx="12192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0"/>
            <a:ext cx="12192001" cy="11094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0020" y="863246"/>
            <a:ext cx="11931567" cy="90622"/>
            <a:chOff x="120020" y="788856"/>
            <a:chExt cx="11597377" cy="165012"/>
          </a:xfrm>
        </p:grpSpPr>
        <p:sp>
          <p:nvSpPr>
            <p:cNvPr id="17" name="Rectangle 13"/>
            <p:cNvSpPr/>
            <p:nvPr/>
          </p:nvSpPr>
          <p:spPr>
            <a:xfrm>
              <a:off x="1200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8515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9" name="Rectangle 13"/>
            <p:cNvSpPr/>
            <p:nvPr/>
          </p:nvSpPr>
          <p:spPr>
            <a:xfrm>
              <a:off x="15830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3"/>
            <p:cNvSpPr/>
            <p:nvPr/>
          </p:nvSpPr>
          <p:spPr>
            <a:xfrm>
              <a:off x="23145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13"/>
            <p:cNvSpPr/>
            <p:nvPr/>
          </p:nvSpPr>
          <p:spPr>
            <a:xfrm>
              <a:off x="30461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13"/>
            <p:cNvSpPr/>
            <p:nvPr/>
          </p:nvSpPr>
          <p:spPr>
            <a:xfrm>
              <a:off x="37776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Rectangle 13"/>
            <p:cNvSpPr/>
            <p:nvPr/>
          </p:nvSpPr>
          <p:spPr>
            <a:xfrm>
              <a:off x="45091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13"/>
            <p:cNvSpPr/>
            <p:nvPr/>
          </p:nvSpPr>
          <p:spPr>
            <a:xfrm>
              <a:off x="52406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13"/>
            <p:cNvSpPr/>
            <p:nvPr/>
          </p:nvSpPr>
          <p:spPr>
            <a:xfrm>
              <a:off x="59721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13"/>
            <p:cNvSpPr/>
            <p:nvPr/>
          </p:nvSpPr>
          <p:spPr>
            <a:xfrm>
              <a:off x="67037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7" name="Rectangle 13"/>
            <p:cNvSpPr/>
            <p:nvPr/>
          </p:nvSpPr>
          <p:spPr>
            <a:xfrm>
              <a:off x="74352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Rectangle 13"/>
            <p:cNvSpPr/>
            <p:nvPr/>
          </p:nvSpPr>
          <p:spPr>
            <a:xfrm>
              <a:off x="816674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13"/>
            <p:cNvSpPr/>
            <p:nvPr/>
          </p:nvSpPr>
          <p:spPr>
            <a:xfrm>
              <a:off x="889826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Rectangle 13"/>
            <p:cNvSpPr/>
            <p:nvPr/>
          </p:nvSpPr>
          <p:spPr>
            <a:xfrm>
              <a:off x="962978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13"/>
            <p:cNvSpPr/>
            <p:nvPr/>
          </p:nvSpPr>
          <p:spPr>
            <a:xfrm>
              <a:off x="1036130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13"/>
            <p:cNvSpPr/>
            <p:nvPr/>
          </p:nvSpPr>
          <p:spPr>
            <a:xfrm>
              <a:off x="11092820" y="788856"/>
              <a:ext cx="624577" cy="165012"/>
            </a:xfrm>
            <a:custGeom>
              <a:avLst/>
              <a:gdLst>
                <a:gd name="connsiteX0" fmla="*/ 0 w 525517"/>
                <a:gd name="connsiteY0" fmla="*/ 0 h 165012"/>
                <a:gd name="connsiteX1" fmla="*/ 525517 w 525517"/>
                <a:gd name="connsiteY1" fmla="*/ 0 h 165012"/>
                <a:gd name="connsiteX2" fmla="*/ 525517 w 525517"/>
                <a:gd name="connsiteY2" fmla="*/ 165012 h 165012"/>
                <a:gd name="connsiteX3" fmla="*/ 0 w 525517"/>
                <a:gd name="connsiteY3" fmla="*/ 165012 h 165012"/>
                <a:gd name="connsiteX4" fmla="*/ 0 w 525517"/>
                <a:gd name="connsiteY4" fmla="*/ 0 h 165012"/>
                <a:gd name="connsiteX0" fmla="*/ 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0 w 624577"/>
                <a:gd name="connsiteY4" fmla="*/ 0 h 165012"/>
                <a:gd name="connsiteX0" fmla="*/ 91440 w 624577"/>
                <a:gd name="connsiteY0" fmla="*/ 0 h 165012"/>
                <a:gd name="connsiteX1" fmla="*/ 624577 w 624577"/>
                <a:gd name="connsiteY1" fmla="*/ 0 h 165012"/>
                <a:gd name="connsiteX2" fmla="*/ 525517 w 624577"/>
                <a:gd name="connsiteY2" fmla="*/ 165012 h 165012"/>
                <a:gd name="connsiteX3" fmla="*/ 0 w 624577"/>
                <a:gd name="connsiteY3" fmla="*/ 165012 h 165012"/>
                <a:gd name="connsiteX4" fmla="*/ 91440 w 624577"/>
                <a:gd name="connsiteY4" fmla="*/ 0 h 165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577" h="165012">
                  <a:moveTo>
                    <a:pt x="91440" y="0"/>
                  </a:moveTo>
                  <a:lnTo>
                    <a:pt x="624577" y="0"/>
                  </a:lnTo>
                  <a:lnTo>
                    <a:pt x="525517" y="165012"/>
                  </a:lnTo>
                  <a:lnTo>
                    <a:pt x="0" y="165012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>
            <a:off x="120020" y="1027274"/>
            <a:ext cx="1193156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0259" y="165727"/>
            <a:ext cx="9705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Thank you</a:t>
            </a:r>
            <a:endParaRPr lang="en-US" sz="3200" b="1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6822" y="863246"/>
            <a:ext cx="6145636" cy="46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9728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What Time Management Is?</a:t>
            </a:r>
            <a:endParaRPr lang="en-GB" sz="3600" b="1" kern="0" dirty="0">
              <a:ln w="3175">
                <a:noFill/>
              </a:ln>
              <a:solidFill>
                <a:srgbClr val="C00000"/>
              </a:solidFill>
              <a:latin typeface="Georgia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7162800" cy="388619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Time management is the process of planning and exercising conscious control of the time spent on specific activities to work smarter than harder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It is a juggling act of various things that help you increase efficiency and strike a better work-life balance.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423680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9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THE IRONY OF TIME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316491"/>
            <a:ext cx="6862083" cy="480059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/>
              <a:t>Time is an irreplaceable asset. It is more valuable than money, especially in today’s fast-paced, overly-competitive business world. </a:t>
            </a:r>
            <a:endParaRPr lang="en-US" sz="3600" dirty="0" smtClean="0"/>
          </a:p>
          <a:p>
            <a:pPr>
              <a:buFont typeface="Wingdings" pitchFamily="2" charset="2"/>
              <a:buChar char="q"/>
            </a:pPr>
            <a:endParaRPr lang="en-US" sz="1050" dirty="0"/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You </a:t>
            </a:r>
            <a:r>
              <a:rPr lang="en-US" sz="3600" dirty="0"/>
              <a:t>can get more money, but you cannot get more time.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3849460" cy="301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67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IMPORTANT TIME MANAGEMENT SKILLS/STRATEGIES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762000"/>
            <a:ext cx="6858000" cy="5562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000" dirty="0" smtClean="0"/>
              <a:t>Prioritizing.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Delegation.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Decision-making.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Goal setting.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Multitasking.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Problem solving.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Strategic thinking.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Scheduling.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Be self-aware: track your time</a:t>
            </a:r>
          </a:p>
          <a:p>
            <a:pPr>
              <a:buFont typeface="Wingdings" pitchFamily="2" charset="2"/>
              <a:buChar char="q"/>
            </a:pPr>
            <a:r>
              <a:rPr lang="en-US" sz="3000" dirty="0" smtClean="0"/>
              <a:t>Habit tracking, distraction prevention</a:t>
            </a:r>
            <a:endParaRPr lang="en-US" sz="30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6096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41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2657"/>
            <a:ext cx="109728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7 STEPS TO EFFECTIVE TIME MANAGEMENT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43000"/>
            <a:ext cx="7696200" cy="48006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en-US" sz="3500" dirty="0" smtClean="0"/>
              <a:t>Step </a:t>
            </a:r>
            <a:r>
              <a:rPr lang="en-US" sz="3500" dirty="0"/>
              <a:t>1 – Write A To Do List. ...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Step 2 – Remove Yourself From Distraction. 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Step 3 – Take Breaks When Working. ...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Step 4 – Break Big Tasks Up Into Smaller Chunks</a:t>
            </a:r>
            <a:r>
              <a:rPr lang="en-US" sz="3500" dirty="0" smtClean="0"/>
              <a:t>.</a:t>
            </a:r>
            <a:endParaRPr lang="en-US" sz="3500" dirty="0"/>
          </a:p>
          <a:p>
            <a:pPr>
              <a:buFont typeface="Wingdings" pitchFamily="2" charset="2"/>
              <a:buChar char="q"/>
            </a:pPr>
            <a:r>
              <a:rPr lang="en-US" sz="3500" dirty="0"/>
              <a:t>Step 5 – Find Your Most Productive Times. 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Day 6 – Become More Efficient. ...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Day 7 – Accept Your Limitations</a:t>
            </a:r>
            <a:r>
              <a:rPr lang="en-US" sz="35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3500" dirty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619375" cy="2191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8" y="1219200"/>
            <a:ext cx="2798838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74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TIME MANAGEMENT TOOLS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838200"/>
            <a:ext cx="7162800" cy="5410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/>
              <a:t>Calendar</a:t>
            </a:r>
            <a:endParaRPr lang="en-US" sz="4000" dirty="0"/>
          </a:p>
          <a:p>
            <a:pPr>
              <a:buFont typeface="Wingdings" pitchFamily="2" charset="2"/>
              <a:buChar char="q"/>
            </a:pPr>
            <a:r>
              <a:rPr lang="en-US" sz="4000" dirty="0"/>
              <a:t>Task manager or project manager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Time tracker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Note‑taking app (with templates)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Habit tracking, distraction prevention tools and others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76400"/>
            <a:ext cx="515286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23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>
                <a:solidFill>
                  <a:srgbClr val="C00000"/>
                </a:solidFill>
              </a:rPr>
              <a:t>TASK CLASSIFICATION  TO ENHANCE TIME MANAGEMENT</a:t>
            </a:r>
            <a:endParaRPr lang="en-US" sz="3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7467600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/>
              <a:t>Urgent </a:t>
            </a:r>
            <a:r>
              <a:rPr lang="en-US" sz="4000" dirty="0"/>
              <a:t>+ Important (</a:t>
            </a:r>
            <a:r>
              <a:rPr lang="en-US" sz="4000" dirty="0" smtClean="0"/>
              <a:t>Do)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/>
              <a:t>Urgent </a:t>
            </a:r>
            <a:r>
              <a:rPr lang="en-US" sz="4000" dirty="0"/>
              <a:t>+ Not Important (</a:t>
            </a:r>
            <a:r>
              <a:rPr lang="en-US" sz="4000" dirty="0" smtClean="0"/>
              <a:t>Delegate)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 smtClean="0"/>
              <a:t>Not </a:t>
            </a:r>
            <a:r>
              <a:rPr lang="en-US" sz="4000" dirty="0"/>
              <a:t>Urgent + Important (Schedule them in your calendar in advance)</a:t>
            </a:r>
          </a:p>
          <a:p>
            <a:pPr>
              <a:buFont typeface="Wingdings" pitchFamily="2" charset="2"/>
              <a:buChar char="q"/>
            </a:pPr>
            <a:r>
              <a:rPr lang="en-US" sz="4000" dirty="0"/>
              <a:t>Not Important + Not Urgent (Delete)</a:t>
            </a:r>
          </a:p>
          <a:p>
            <a:pPr>
              <a:buFont typeface="Wingdings" pitchFamily="2" charset="2"/>
              <a:buChar char="q"/>
            </a:pP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65670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92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109728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kern="0" dirty="0" smtClean="0">
                <a:ln w="3175">
                  <a:noFill/>
                </a:ln>
                <a:solidFill>
                  <a:srgbClr val="C00000"/>
                </a:solidFill>
                <a:latin typeface="Georgia" pitchFamily="18" charset="0"/>
                <a:ea typeface="Adobe Gothic Std B" pitchFamily="34" charset="-128"/>
                <a:cs typeface="Times New Roman" pitchFamily="18" charset="0"/>
              </a:rPr>
              <a:t>BENEFITS OF TIME MANAGEMENT</a:t>
            </a:r>
            <a:endParaRPr lang="en-GB" sz="3600" b="1" kern="0" dirty="0">
              <a:ln w="3175">
                <a:noFill/>
              </a:ln>
              <a:solidFill>
                <a:srgbClr val="C00000"/>
              </a:solidFill>
              <a:latin typeface="Georgia" pitchFamily="18" charset="0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1676400"/>
            <a:ext cx="782682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Greater </a:t>
            </a:r>
            <a:r>
              <a:rPr lang="en-GB" sz="4000" dirty="0"/>
              <a:t>productivity and </a:t>
            </a:r>
            <a:r>
              <a:rPr lang="en-GB" sz="4000" dirty="0" smtClean="0"/>
              <a:t>efficiency</a:t>
            </a:r>
            <a:endParaRPr lang="en-GB" sz="4000" dirty="0"/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A </a:t>
            </a:r>
            <a:r>
              <a:rPr lang="en-GB" sz="4000" dirty="0"/>
              <a:t>better professional reputation.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Less </a:t>
            </a:r>
            <a:r>
              <a:rPr lang="en-GB" sz="4000" dirty="0"/>
              <a:t>stress.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Increased </a:t>
            </a:r>
            <a:r>
              <a:rPr lang="en-GB" sz="4000" dirty="0"/>
              <a:t>opportunities for advancement.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GB" sz="4000" dirty="0" smtClean="0"/>
              <a:t>Greater </a:t>
            </a:r>
            <a:r>
              <a:rPr lang="en-GB" sz="4000" dirty="0"/>
              <a:t>opportunities to achieve important life and career goals</a:t>
            </a:r>
            <a:r>
              <a:rPr lang="en-GB" sz="4000" dirty="0" smtClean="0"/>
              <a:t>.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47" y="2160232"/>
            <a:ext cx="3486882" cy="287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1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1277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FAILURE TO MANAGE TIME OR POOR TIME MANAGEMENT AT WORK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086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dirty="0" smtClean="0"/>
              <a:t>Can </a:t>
            </a:r>
            <a:r>
              <a:rPr lang="en-US" sz="3500" dirty="0"/>
              <a:t>result in:</a:t>
            </a:r>
          </a:p>
          <a:p>
            <a:pPr marL="0" indent="0">
              <a:buNone/>
            </a:pPr>
            <a:endParaRPr lang="en-US" sz="1400" dirty="0"/>
          </a:p>
          <a:p>
            <a:pPr>
              <a:buFont typeface="Wingdings" pitchFamily="2" charset="2"/>
              <a:buChar char="q"/>
            </a:pPr>
            <a:r>
              <a:rPr lang="en-US" sz="3500" dirty="0"/>
              <a:t>Missed deadlines and appointments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Procrastination and lack of focus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Lack of professionalism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Inefficient workflow and low work quality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Unwanted stress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Poor professional reputation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Strained workplace relationships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Financial penalties</a:t>
            </a:r>
          </a:p>
          <a:p>
            <a:pPr>
              <a:buFont typeface="Wingdings" pitchFamily="2" charset="2"/>
              <a:buChar char="q"/>
            </a:pPr>
            <a:r>
              <a:rPr lang="en-US" sz="3500" dirty="0"/>
              <a:t>Work and life imbalance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57400"/>
            <a:ext cx="444173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26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1831</TotalTime>
  <Words>636</Words>
  <Application>Microsoft Office PowerPoint</Application>
  <PresentationFormat>Custom</PresentationFormat>
  <Paragraphs>102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TIME MANAGEMENT: AN ESSENTIAL FOR ORGANIZATIONAL PERFORMANCE</vt:lpstr>
      <vt:lpstr>What Time Management Is?</vt:lpstr>
      <vt:lpstr>THE IRONY OF TIME</vt:lpstr>
      <vt:lpstr>IMPORTANT TIME MANAGEMENT SKILLS/STRATEGIES</vt:lpstr>
      <vt:lpstr>7 STEPS TO EFFECTIVE TIME MANAGEMENT</vt:lpstr>
      <vt:lpstr>TIME MANAGEMENT TOOLS</vt:lpstr>
      <vt:lpstr>TASK CLASSIFICATION  TO ENHANCE TIME MANAGEMENT</vt:lpstr>
      <vt:lpstr>BENEFITS OF TIME MANAGEMENT</vt:lpstr>
      <vt:lpstr>FAILURE TO MANAGE TIME OR POOR TIME MANAGEMENT AT WORK</vt:lpstr>
      <vt:lpstr>Time Management: Applicable Areas in FRSC</vt:lpstr>
      <vt:lpstr>Time Management: Applicable Areas in FRSC - II</vt:lpstr>
      <vt:lpstr>Time Management: Applicable Areas in FRSC - III</vt:lpstr>
      <vt:lpstr>Team Work + Time Management is PROFITABLE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user4</dc:creator>
  <cp:lastModifiedBy>TRPC-001</cp:lastModifiedBy>
  <cp:revision>368</cp:revision>
  <dcterms:created xsi:type="dcterms:W3CDTF">2013-07-01T10:56:53Z</dcterms:created>
  <dcterms:modified xsi:type="dcterms:W3CDTF">2021-05-24T13:09:34Z</dcterms:modified>
</cp:coreProperties>
</file>