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62" r:id="rId5"/>
    <p:sldId id="260" r:id="rId6"/>
    <p:sldId id="318" r:id="rId7"/>
    <p:sldId id="261" r:id="rId8"/>
    <p:sldId id="319" r:id="rId9"/>
    <p:sldId id="263" r:id="rId10"/>
    <p:sldId id="264" r:id="rId11"/>
    <p:sldId id="265" r:id="rId12"/>
    <p:sldId id="266" r:id="rId13"/>
    <p:sldId id="267" r:id="rId14"/>
    <p:sldId id="268" r:id="rId15"/>
    <p:sldId id="273" r:id="rId16"/>
    <p:sldId id="269" r:id="rId17"/>
    <p:sldId id="274" r:id="rId18"/>
    <p:sldId id="275" r:id="rId19"/>
    <p:sldId id="276" r:id="rId20"/>
    <p:sldId id="277" r:id="rId21"/>
    <p:sldId id="278" r:id="rId22"/>
    <p:sldId id="279" r:id="rId23"/>
    <p:sldId id="280" r:id="rId24"/>
    <p:sldId id="282" r:id="rId25"/>
    <p:sldId id="281" r:id="rId26"/>
    <p:sldId id="272" r:id="rId27"/>
    <p:sldId id="283" r:id="rId28"/>
    <p:sldId id="284" r:id="rId29"/>
    <p:sldId id="285" r:id="rId30"/>
    <p:sldId id="286" r:id="rId31"/>
    <p:sldId id="320" r:id="rId32"/>
    <p:sldId id="271" r:id="rId33"/>
    <p:sldId id="287" r:id="rId34"/>
    <p:sldId id="315" r:id="rId35"/>
    <p:sldId id="288" r:id="rId36"/>
    <p:sldId id="289" r:id="rId37"/>
    <p:sldId id="290" r:id="rId38"/>
    <p:sldId id="291" r:id="rId39"/>
    <p:sldId id="292" r:id="rId40"/>
    <p:sldId id="293" r:id="rId41"/>
    <p:sldId id="294" r:id="rId42"/>
    <p:sldId id="295" r:id="rId43"/>
    <p:sldId id="296" r:id="rId44"/>
    <p:sldId id="298" r:id="rId45"/>
    <p:sldId id="299" r:id="rId46"/>
    <p:sldId id="300" r:id="rId47"/>
    <p:sldId id="302" r:id="rId48"/>
    <p:sldId id="301" r:id="rId49"/>
    <p:sldId id="303" r:id="rId50"/>
    <p:sldId id="304" r:id="rId51"/>
    <p:sldId id="305" r:id="rId52"/>
    <p:sldId id="307" r:id="rId53"/>
    <p:sldId id="306" r:id="rId54"/>
    <p:sldId id="308" r:id="rId55"/>
    <p:sldId id="309" r:id="rId56"/>
    <p:sldId id="311" r:id="rId57"/>
    <p:sldId id="270" r:id="rId58"/>
    <p:sldId id="316" r:id="rId59"/>
    <p:sldId id="312" r:id="rId60"/>
    <p:sldId id="317" r:id="rId61"/>
    <p:sldId id="313" r:id="rId62"/>
    <p:sldId id="3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1F97A-F924-4D23-A0C2-B6344E77AF9D}" type="doc">
      <dgm:prSet loTypeId="urn:microsoft.com/office/officeart/2005/8/layout/chart3" loCatId="relationship" qsTypeId="urn:microsoft.com/office/officeart/2005/8/quickstyle/simple1" qsCatId="simple" csTypeId="urn:microsoft.com/office/officeart/2005/8/colors/colorful1" csCatId="colorful" phldr="1"/>
      <dgm:spPr/>
    </dgm:pt>
    <dgm:pt modelId="{FFCA9779-DACB-4E94-8E76-2E5F8B3DA19F}">
      <dgm:prSet phldrT="[Text]" custT="1"/>
      <dgm:spPr/>
      <dgm:t>
        <a:bodyPr/>
        <a:lstStyle/>
        <a:p>
          <a:r>
            <a:rPr lang="en-US" sz="2400" dirty="0" smtClean="0">
              <a:solidFill>
                <a:schemeClr val="tx1"/>
              </a:solidFill>
            </a:rPr>
            <a:t>Quality</a:t>
          </a:r>
          <a:endParaRPr lang="en-US" sz="2400" dirty="0">
            <a:solidFill>
              <a:schemeClr val="tx1"/>
            </a:solidFill>
          </a:endParaRPr>
        </a:p>
      </dgm:t>
    </dgm:pt>
    <dgm:pt modelId="{7EF92860-9CE7-44AE-86BE-788FB57435C7}" type="parTrans" cxnId="{C788145F-016A-461A-AADC-AD352611F9EB}">
      <dgm:prSet/>
      <dgm:spPr/>
      <dgm:t>
        <a:bodyPr/>
        <a:lstStyle/>
        <a:p>
          <a:endParaRPr lang="en-US">
            <a:solidFill>
              <a:schemeClr val="tx1"/>
            </a:solidFill>
          </a:endParaRPr>
        </a:p>
      </dgm:t>
    </dgm:pt>
    <dgm:pt modelId="{ACD63CB3-9970-4131-86BA-6AF934B64520}" type="sibTrans" cxnId="{C788145F-016A-461A-AADC-AD352611F9EB}">
      <dgm:prSet/>
      <dgm:spPr/>
      <dgm:t>
        <a:bodyPr/>
        <a:lstStyle/>
        <a:p>
          <a:endParaRPr lang="en-US">
            <a:solidFill>
              <a:schemeClr val="tx1"/>
            </a:solidFill>
          </a:endParaRPr>
        </a:p>
      </dgm:t>
    </dgm:pt>
    <dgm:pt modelId="{100FFE94-3078-4450-9AA7-21C81A905820}">
      <dgm:prSet phldrT="[Text]" custT="1"/>
      <dgm:spPr/>
      <dgm:t>
        <a:bodyPr/>
        <a:lstStyle/>
        <a:p>
          <a:r>
            <a:rPr lang="en-US" sz="2400" dirty="0" smtClean="0">
              <a:solidFill>
                <a:schemeClr val="tx1"/>
              </a:solidFill>
            </a:rPr>
            <a:t>Service</a:t>
          </a:r>
          <a:endParaRPr lang="en-US" sz="2400" dirty="0">
            <a:solidFill>
              <a:schemeClr val="tx1"/>
            </a:solidFill>
          </a:endParaRPr>
        </a:p>
      </dgm:t>
    </dgm:pt>
    <dgm:pt modelId="{0538DFC5-D0DD-4319-AD7F-77ACF9A69807}" type="parTrans" cxnId="{5A266810-5140-4EAD-8096-7F6F2E5E13B7}">
      <dgm:prSet/>
      <dgm:spPr/>
      <dgm:t>
        <a:bodyPr/>
        <a:lstStyle/>
        <a:p>
          <a:endParaRPr lang="en-US">
            <a:solidFill>
              <a:schemeClr val="tx1"/>
            </a:solidFill>
          </a:endParaRPr>
        </a:p>
      </dgm:t>
    </dgm:pt>
    <dgm:pt modelId="{E48EDB1E-76C1-4786-92C7-2EDBB7ECE3F2}" type="sibTrans" cxnId="{5A266810-5140-4EAD-8096-7F6F2E5E13B7}">
      <dgm:prSet/>
      <dgm:spPr/>
      <dgm:t>
        <a:bodyPr/>
        <a:lstStyle/>
        <a:p>
          <a:endParaRPr lang="en-US">
            <a:solidFill>
              <a:schemeClr val="tx1"/>
            </a:solidFill>
          </a:endParaRPr>
        </a:p>
      </dgm:t>
    </dgm:pt>
    <dgm:pt modelId="{2C32F4FD-020F-4175-94B5-9FE7E9D6BAF2}">
      <dgm:prSet phldrT="[Text]"/>
      <dgm:spPr/>
      <dgm:t>
        <a:bodyPr/>
        <a:lstStyle/>
        <a:p>
          <a:r>
            <a:rPr lang="en-US" dirty="0" smtClean="0">
              <a:solidFill>
                <a:schemeClr val="tx1"/>
              </a:solidFill>
            </a:rPr>
            <a:t>productivity</a:t>
          </a:r>
          <a:endParaRPr lang="en-US" dirty="0">
            <a:solidFill>
              <a:schemeClr val="tx1"/>
            </a:solidFill>
          </a:endParaRPr>
        </a:p>
      </dgm:t>
    </dgm:pt>
    <dgm:pt modelId="{1B26916C-AC14-418A-8A49-9AC1F468F424}" type="parTrans" cxnId="{D49388D5-B2F4-43A8-890D-1D4562F200C2}">
      <dgm:prSet/>
      <dgm:spPr/>
      <dgm:t>
        <a:bodyPr/>
        <a:lstStyle/>
        <a:p>
          <a:endParaRPr lang="en-US">
            <a:solidFill>
              <a:schemeClr val="tx1"/>
            </a:solidFill>
          </a:endParaRPr>
        </a:p>
      </dgm:t>
    </dgm:pt>
    <dgm:pt modelId="{EC554351-ECC5-4C0C-86BF-8F4596AAB336}" type="sibTrans" cxnId="{D49388D5-B2F4-43A8-890D-1D4562F200C2}">
      <dgm:prSet/>
      <dgm:spPr/>
      <dgm:t>
        <a:bodyPr/>
        <a:lstStyle/>
        <a:p>
          <a:endParaRPr lang="en-US">
            <a:solidFill>
              <a:schemeClr val="tx1"/>
            </a:solidFill>
          </a:endParaRPr>
        </a:p>
      </dgm:t>
    </dgm:pt>
    <dgm:pt modelId="{38C11406-7A1E-46BC-BE61-05C90B21F23F}" type="pres">
      <dgm:prSet presAssocID="{5C41F97A-F924-4D23-A0C2-B6344E77AF9D}" presName="compositeShape" presStyleCnt="0">
        <dgm:presLayoutVars>
          <dgm:chMax val="7"/>
          <dgm:dir/>
          <dgm:resizeHandles val="exact"/>
        </dgm:presLayoutVars>
      </dgm:prSet>
      <dgm:spPr/>
    </dgm:pt>
    <dgm:pt modelId="{4D93A03F-D025-4F50-A44D-14E07887C35F}" type="pres">
      <dgm:prSet presAssocID="{5C41F97A-F924-4D23-A0C2-B6344E77AF9D}" presName="wedge1" presStyleLbl="node1" presStyleIdx="0" presStyleCnt="3" custLinFactNeighborX="-4018" custLinFactNeighborY="1636"/>
      <dgm:spPr/>
      <dgm:t>
        <a:bodyPr/>
        <a:lstStyle/>
        <a:p>
          <a:endParaRPr lang="en-US"/>
        </a:p>
      </dgm:t>
    </dgm:pt>
    <dgm:pt modelId="{6960F5EB-4CF7-478C-87EA-7B464BAE6CEF}" type="pres">
      <dgm:prSet presAssocID="{5C41F97A-F924-4D23-A0C2-B6344E77AF9D}" presName="wedge1Tx" presStyleLbl="node1" presStyleIdx="0" presStyleCnt="3">
        <dgm:presLayoutVars>
          <dgm:chMax val="0"/>
          <dgm:chPref val="0"/>
          <dgm:bulletEnabled val="1"/>
        </dgm:presLayoutVars>
      </dgm:prSet>
      <dgm:spPr/>
      <dgm:t>
        <a:bodyPr/>
        <a:lstStyle/>
        <a:p>
          <a:endParaRPr lang="en-US"/>
        </a:p>
      </dgm:t>
    </dgm:pt>
    <dgm:pt modelId="{6E046233-5530-4E10-8934-195486B5C101}" type="pres">
      <dgm:prSet presAssocID="{5C41F97A-F924-4D23-A0C2-B6344E77AF9D}" presName="wedge2" presStyleLbl="node1" presStyleIdx="1" presStyleCnt="3"/>
      <dgm:spPr/>
      <dgm:t>
        <a:bodyPr/>
        <a:lstStyle/>
        <a:p>
          <a:endParaRPr lang="en-US"/>
        </a:p>
      </dgm:t>
    </dgm:pt>
    <dgm:pt modelId="{1126AF39-A5D3-4A3B-80AB-26FEC3D20DE5}" type="pres">
      <dgm:prSet presAssocID="{5C41F97A-F924-4D23-A0C2-B6344E77AF9D}" presName="wedge2Tx" presStyleLbl="node1" presStyleIdx="1" presStyleCnt="3">
        <dgm:presLayoutVars>
          <dgm:chMax val="0"/>
          <dgm:chPref val="0"/>
          <dgm:bulletEnabled val="1"/>
        </dgm:presLayoutVars>
      </dgm:prSet>
      <dgm:spPr/>
      <dgm:t>
        <a:bodyPr/>
        <a:lstStyle/>
        <a:p>
          <a:endParaRPr lang="en-US"/>
        </a:p>
      </dgm:t>
    </dgm:pt>
    <dgm:pt modelId="{CBECC086-DD2C-449C-BF6C-D3C2D525FD8A}" type="pres">
      <dgm:prSet presAssocID="{5C41F97A-F924-4D23-A0C2-B6344E77AF9D}" presName="wedge3" presStyleLbl="node1" presStyleIdx="2" presStyleCnt="3"/>
      <dgm:spPr/>
      <dgm:t>
        <a:bodyPr/>
        <a:lstStyle/>
        <a:p>
          <a:endParaRPr lang="en-US"/>
        </a:p>
      </dgm:t>
    </dgm:pt>
    <dgm:pt modelId="{18B1F93B-90BC-4F1A-8B4A-2F6045ED7EA7}" type="pres">
      <dgm:prSet presAssocID="{5C41F97A-F924-4D23-A0C2-B6344E77AF9D}" presName="wedge3Tx" presStyleLbl="node1" presStyleIdx="2" presStyleCnt="3">
        <dgm:presLayoutVars>
          <dgm:chMax val="0"/>
          <dgm:chPref val="0"/>
          <dgm:bulletEnabled val="1"/>
        </dgm:presLayoutVars>
      </dgm:prSet>
      <dgm:spPr/>
      <dgm:t>
        <a:bodyPr/>
        <a:lstStyle/>
        <a:p>
          <a:endParaRPr lang="en-US"/>
        </a:p>
      </dgm:t>
    </dgm:pt>
  </dgm:ptLst>
  <dgm:cxnLst>
    <dgm:cxn modelId="{3A1339C2-06E1-4B7D-932A-952DFDF04D46}" type="presOf" srcId="{5C41F97A-F924-4D23-A0C2-B6344E77AF9D}" destId="{38C11406-7A1E-46BC-BE61-05C90B21F23F}" srcOrd="0" destOrd="0" presId="urn:microsoft.com/office/officeart/2005/8/layout/chart3"/>
    <dgm:cxn modelId="{0CE45DD9-EB9A-4824-93B0-F3977D12CEE6}" type="presOf" srcId="{FFCA9779-DACB-4E94-8E76-2E5F8B3DA19F}" destId="{6960F5EB-4CF7-478C-87EA-7B464BAE6CEF}" srcOrd="1" destOrd="0" presId="urn:microsoft.com/office/officeart/2005/8/layout/chart3"/>
    <dgm:cxn modelId="{C788145F-016A-461A-AADC-AD352611F9EB}" srcId="{5C41F97A-F924-4D23-A0C2-B6344E77AF9D}" destId="{FFCA9779-DACB-4E94-8E76-2E5F8B3DA19F}" srcOrd="0" destOrd="0" parTransId="{7EF92860-9CE7-44AE-86BE-788FB57435C7}" sibTransId="{ACD63CB3-9970-4131-86BA-6AF934B64520}"/>
    <dgm:cxn modelId="{00E2AA54-957E-4E92-9F94-0862CCAE429B}" type="presOf" srcId="{2C32F4FD-020F-4175-94B5-9FE7E9D6BAF2}" destId="{18B1F93B-90BC-4F1A-8B4A-2F6045ED7EA7}" srcOrd="1" destOrd="0" presId="urn:microsoft.com/office/officeart/2005/8/layout/chart3"/>
    <dgm:cxn modelId="{5A266810-5140-4EAD-8096-7F6F2E5E13B7}" srcId="{5C41F97A-F924-4D23-A0C2-B6344E77AF9D}" destId="{100FFE94-3078-4450-9AA7-21C81A905820}" srcOrd="1" destOrd="0" parTransId="{0538DFC5-D0DD-4319-AD7F-77ACF9A69807}" sibTransId="{E48EDB1E-76C1-4786-92C7-2EDBB7ECE3F2}"/>
    <dgm:cxn modelId="{881A5E0E-82D5-4B56-87EE-D1AA948F2B83}" type="presOf" srcId="{2C32F4FD-020F-4175-94B5-9FE7E9D6BAF2}" destId="{CBECC086-DD2C-449C-BF6C-D3C2D525FD8A}" srcOrd="0" destOrd="0" presId="urn:microsoft.com/office/officeart/2005/8/layout/chart3"/>
    <dgm:cxn modelId="{4D5E790A-46B9-42CF-91BD-7A7A4DFFC950}" type="presOf" srcId="{100FFE94-3078-4450-9AA7-21C81A905820}" destId="{1126AF39-A5D3-4A3B-80AB-26FEC3D20DE5}" srcOrd="1" destOrd="0" presId="urn:microsoft.com/office/officeart/2005/8/layout/chart3"/>
    <dgm:cxn modelId="{D49388D5-B2F4-43A8-890D-1D4562F200C2}" srcId="{5C41F97A-F924-4D23-A0C2-B6344E77AF9D}" destId="{2C32F4FD-020F-4175-94B5-9FE7E9D6BAF2}" srcOrd="2" destOrd="0" parTransId="{1B26916C-AC14-418A-8A49-9AC1F468F424}" sibTransId="{EC554351-ECC5-4C0C-86BF-8F4596AAB336}"/>
    <dgm:cxn modelId="{C710BC07-FA63-47F5-B56D-C73A425F97DA}" type="presOf" srcId="{100FFE94-3078-4450-9AA7-21C81A905820}" destId="{6E046233-5530-4E10-8934-195486B5C101}" srcOrd="0" destOrd="0" presId="urn:microsoft.com/office/officeart/2005/8/layout/chart3"/>
    <dgm:cxn modelId="{C5F6E0FA-3E8E-4EA9-915C-F47865345A52}" type="presOf" srcId="{FFCA9779-DACB-4E94-8E76-2E5F8B3DA19F}" destId="{4D93A03F-D025-4F50-A44D-14E07887C35F}" srcOrd="0" destOrd="0" presId="urn:microsoft.com/office/officeart/2005/8/layout/chart3"/>
    <dgm:cxn modelId="{466FA057-10E9-4B03-A6F4-DE9FFD59D073}" type="presParOf" srcId="{38C11406-7A1E-46BC-BE61-05C90B21F23F}" destId="{4D93A03F-D025-4F50-A44D-14E07887C35F}" srcOrd="0" destOrd="0" presId="urn:microsoft.com/office/officeart/2005/8/layout/chart3"/>
    <dgm:cxn modelId="{FA280122-6949-43C8-AD9E-CCD90AA8E43E}" type="presParOf" srcId="{38C11406-7A1E-46BC-BE61-05C90B21F23F}" destId="{6960F5EB-4CF7-478C-87EA-7B464BAE6CEF}" srcOrd="1" destOrd="0" presId="urn:microsoft.com/office/officeart/2005/8/layout/chart3"/>
    <dgm:cxn modelId="{6C1198D9-BB8E-4E00-97F7-D787253EF8F9}" type="presParOf" srcId="{38C11406-7A1E-46BC-BE61-05C90B21F23F}" destId="{6E046233-5530-4E10-8934-195486B5C101}" srcOrd="2" destOrd="0" presId="urn:microsoft.com/office/officeart/2005/8/layout/chart3"/>
    <dgm:cxn modelId="{952BD43D-695C-42FA-B852-068E53A66277}" type="presParOf" srcId="{38C11406-7A1E-46BC-BE61-05C90B21F23F}" destId="{1126AF39-A5D3-4A3B-80AB-26FEC3D20DE5}" srcOrd="3" destOrd="0" presId="urn:microsoft.com/office/officeart/2005/8/layout/chart3"/>
    <dgm:cxn modelId="{5F7F7831-A7E1-4240-B4A7-439A7F3571D1}" type="presParOf" srcId="{38C11406-7A1E-46BC-BE61-05C90B21F23F}" destId="{CBECC086-DD2C-449C-BF6C-D3C2D525FD8A}" srcOrd="4" destOrd="0" presId="urn:microsoft.com/office/officeart/2005/8/layout/chart3"/>
    <dgm:cxn modelId="{24AC388B-1E5C-4A3D-9F7F-9C959E6031FC}" type="presParOf" srcId="{38C11406-7A1E-46BC-BE61-05C90B21F23F}" destId="{18B1F93B-90BC-4F1A-8B4A-2F6045ED7EA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3A03F-D025-4F50-A44D-14E07887C35F}">
      <dsp:nvSpPr>
        <dsp:cNvPr id="0" name=""/>
        <dsp:cNvSpPr/>
      </dsp:nvSpPr>
      <dsp:spPr>
        <a:xfrm>
          <a:off x="1504761" y="325150"/>
          <a:ext cx="3361871" cy="3361871"/>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Quality</a:t>
          </a:r>
          <a:endParaRPr lang="en-US" sz="2400" kern="1200" dirty="0">
            <a:solidFill>
              <a:schemeClr val="tx1"/>
            </a:solidFill>
          </a:endParaRPr>
        </a:p>
      </dsp:txBody>
      <dsp:txXfrm>
        <a:off x="3332579" y="945495"/>
        <a:ext cx="1140634" cy="1120623"/>
      </dsp:txXfrm>
    </dsp:sp>
    <dsp:sp modelId="{6E046233-5530-4E10-8934-195486B5C101}">
      <dsp:nvSpPr>
        <dsp:cNvPr id="0" name=""/>
        <dsp:cNvSpPr/>
      </dsp:nvSpPr>
      <dsp:spPr>
        <a:xfrm>
          <a:off x="1466545" y="370206"/>
          <a:ext cx="3361871" cy="3361871"/>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Service</a:t>
          </a:r>
          <a:endParaRPr lang="en-US" sz="2400" kern="1200" dirty="0">
            <a:solidFill>
              <a:schemeClr val="tx1"/>
            </a:solidFill>
          </a:endParaRPr>
        </a:p>
      </dsp:txBody>
      <dsp:txXfrm>
        <a:off x="2387057" y="2491386"/>
        <a:ext cx="1520846" cy="1040579"/>
      </dsp:txXfrm>
    </dsp:sp>
    <dsp:sp modelId="{CBECC086-DD2C-449C-BF6C-D3C2D525FD8A}">
      <dsp:nvSpPr>
        <dsp:cNvPr id="0" name=""/>
        <dsp:cNvSpPr/>
      </dsp:nvSpPr>
      <dsp:spPr>
        <a:xfrm>
          <a:off x="1466545" y="370206"/>
          <a:ext cx="3361871" cy="3361871"/>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productivity</a:t>
          </a:r>
          <a:endParaRPr lang="en-US" sz="1700" kern="1200" dirty="0">
            <a:solidFill>
              <a:schemeClr val="tx1"/>
            </a:solidFill>
          </a:endParaRPr>
        </a:p>
      </dsp:txBody>
      <dsp:txXfrm>
        <a:off x="1826745" y="1030573"/>
        <a:ext cx="1140634" cy="112062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C8297-523A-4177-8944-DA69B5A8A6B7}" type="datetimeFigureOut">
              <a:rPr lang="en-GB" smtClean="0"/>
              <a:t>22/05/2021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8C2C-1D7B-4048-9F99-F244C0E7E9F5}" type="slidenum">
              <a:rPr lang="en-GB" smtClean="0"/>
              <a:t>‹#›</a:t>
            </a:fld>
            <a:endParaRPr lang="en-GB"/>
          </a:p>
        </p:txBody>
      </p:sp>
    </p:spTree>
    <p:extLst>
      <p:ext uri="{BB962C8B-B14F-4D97-AF65-F5344CB8AC3E}">
        <p14:creationId xmlns:p14="http://schemas.microsoft.com/office/powerpoint/2010/main" val="40560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71FC9F-8A17-4E50-BA95-A7020CB1C945}" type="datetime1">
              <a:rPr lang="en-GB" smtClean="0"/>
              <a:t>22/05/2021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65430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0A25A4-1755-486A-A96A-EBA8D65B8D53}" type="datetime1">
              <a:rPr lang="en-GB" smtClean="0"/>
              <a:t>22/05/2021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12430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5AF7AC-B107-4978-9E4F-2FCAD4576C24}" type="datetime1">
              <a:rPr lang="en-GB" smtClean="0"/>
              <a:t>22/05/2021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367811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F8E4E1-6765-408D-8012-8C3D4FF6D87F}" type="datetime1">
              <a:rPr lang="en-GB" smtClean="0"/>
              <a:t>22/05/2021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381940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6EF610-59A8-4BBF-ABFC-5A627FC0B29F}" type="datetime1">
              <a:rPr lang="en-GB" smtClean="0"/>
              <a:t>22/05/2021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109172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E9F72E-C618-45C7-B3FE-7AD9B14E23EC}" type="datetime1">
              <a:rPr lang="en-GB" smtClean="0"/>
              <a:t>22/05/2021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1317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161C4F-14CA-46E7-8CAB-208C8FB6C806}" type="datetime1">
              <a:rPr lang="en-GB" smtClean="0"/>
              <a:t>22/05/2021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13057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D75260-2AC5-4E84-B37F-B449DA0FB6EB}" type="datetime1">
              <a:rPr lang="en-GB" smtClean="0"/>
              <a:t>22/05/2021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13011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66698-6122-4D2A-B191-5A3EF1937A83}" type="datetime1">
              <a:rPr lang="en-GB" smtClean="0"/>
              <a:t>22/05/2021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242791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225EA5-80C4-4D56-A66E-ADECAA7BA854}" type="datetime1">
              <a:rPr lang="en-GB" smtClean="0"/>
              <a:t>22/05/2021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335275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62B371-A77C-43B2-A9A3-E99E7F390CAC}" type="datetime1">
              <a:rPr lang="en-GB" smtClean="0"/>
              <a:t>22/05/2021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AAC9F-E33C-449E-8C2C-CDEABC160B1E}" type="slidenum">
              <a:rPr lang="en-GB" smtClean="0"/>
              <a:t>‹#›</a:t>
            </a:fld>
            <a:endParaRPr lang="en-GB"/>
          </a:p>
        </p:txBody>
      </p:sp>
    </p:spTree>
    <p:extLst>
      <p:ext uri="{BB962C8B-B14F-4D97-AF65-F5344CB8AC3E}">
        <p14:creationId xmlns:p14="http://schemas.microsoft.com/office/powerpoint/2010/main" val="256619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C3E62-45E3-4B74-89BB-9F4F590A766C}" type="datetime1">
              <a:rPr lang="en-GB" smtClean="0"/>
              <a:t>22/05/2021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AC9F-E33C-449E-8C2C-CDEABC160B1E}" type="slidenum">
              <a:rPr lang="en-GB" smtClean="0"/>
              <a:t>‹#›</a:t>
            </a:fld>
            <a:endParaRPr lang="en-GB"/>
          </a:p>
        </p:txBody>
      </p:sp>
    </p:spTree>
    <p:extLst>
      <p:ext uri="{BB962C8B-B14F-4D97-AF65-F5344CB8AC3E}">
        <p14:creationId xmlns:p14="http://schemas.microsoft.com/office/powerpoint/2010/main" val="344262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www.goodreads.com/quotes/87113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ECF3F9"/>
              </a:clrFrom>
              <a:clrTo>
                <a:srgbClr val="ECF3F9">
                  <a:alpha val="0"/>
                </a:srgbClr>
              </a:clrTo>
            </a:clrChange>
          </a:blip>
          <a:stretch>
            <a:fillRect/>
          </a:stretch>
        </p:blipFill>
        <p:spPr>
          <a:xfrm>
            <a:off x="-54590" y="0"/>
            <a:ext cx="7572416" cy="4476466"/>
          </a:xfrm>
          <a:prstGeom prst="rect">
            <a:avLst/>
          </a:prstGeom>
        </p:spPr>
      </p:pic>
      <p:sp>
        <p:nvSpPr>
          <p:cNvPr id="5" name="Rectangle 4"/>
          <p:cNvSpPr/>
          <p:nvPr/>
        </p:nvSpPr>
        <p:spPr>
          <a:xfrm>
            <a:off x="-54590" y="0"/>
            <a:ext cx="1224659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9416955 w 12192000"/>
              <a:gd name="connsiteY0" fmla="*/ 4640239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9416955 w 12192000"/>
              <a:gd name="connsiteY4" fmla="*/ 4640239 h 6857999"/>
              <a:gd name="connsiteX0" fmla="*/ 9416955 w 12192000"/>
              <a:gd name="connsiteY0" fmla="*/ 4640239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9416955 w 12192000"/>
              <a:gd name="connsiteY4" fmla="*/ 4640239 h 6857999"/>
              <a:gd name="connsiteX0" fmla="*/ 9416955 w 12192000"/>
              <a:gd name="connsiteY0" fmla="*/ 4681182 h 6898942"/>
              <a:gd name="connsiteX1" fmla="*/ 7629099 w 12192000"/>
              <a:gd name="connsiteY1" fmla="*/ 0 h 6898942"/>
              <a:gd name="connsiteX2" fmla="*/ 12192000 w 12192000"/>
              <a:gd name="connsiteY2" fmla="*/ 40943 h 6898942"/>
              <a:gd name="connsiteX3" fmla="*/ 12192000 w 12192000"/>
              <a:gd name="connsiteY3" fmla="*/ 6898942 h 6898942"/>
              <a:gd name="connsiteX4" fmla="*/ 0 w 12192000"/>
              <a:gd name="connsiteY4" fmla="*/ 6898942 h 6898942"/>
              <a:gd name="connsiteX5" fmla="*/ 9416955 w 12192000"/>
              <a:gd name="connsiteY5" fmla="*/ 4681182 h 6898942"/>
              <a:gd name="connsiteX0" fmla="*/ 9416955 w 12192000"/>
              <a:gd name="connsiteY0" fmla="*/ 4681182 h 6898942"/>
              <a:gd name="connsiteX1" fmla="*/ 7629099 w 12192000"/>
              <a:gd name="connsiteY1" fmla="*/ 0 h 6898942"/>
              <a:gd name="connsiteX2" fmla="*/ 12192000 w 12192000"/>
              <a:gd name="connsiteY2" fmla="*/ 40943 h 6898942"/>
              <a:gd name="connsiteX3" fmla="*/ 12192000 w 12192000"/>
              <a:gd name="connsiteY3" fmla="*/ 6898942 h 6898942"/>
              <a:gd name="connsiteX4" fmla="*/ 0 w 12192000"/>
              <a:gd name="connsiteY4" fmla="*/ 6898942 h 6898942"/>
              <a:gd name="connsiteX5" fmla="*/ 9416955 w 12192000"/>
              <a:gd name="connsiteY5" fmla="*/ 4681182 h 6898942"/>
              <a:gd name="connsiteX0" fmla="*/ 9416955 w 12192000"/>
              <a:gd name="connsiteY0" fmla="*/ 4681182 h 6898942"/>
              <a:gd name="connsiteX1" fmla="*/ 7629099 w 12192000"/>
              <a:gd name="connsiteY1" fmla="*/ 0 h 6898942"/>
              <a:gd name="connsiteX2" fmla="*/ 12192000 w 12192000"/>
              <a:gd name="connsiteY2" fmla="*/ 40943 h 6898942"/>
              <a:gd name="connsiteX3" fmla="*/ 12192000 w 12192000"/>
              <a:gd name="connsiteY3" fmla="*/ 6898942 h 6898942"/>
              <a:gd name="connsiteX4" fmla="*/ 0 w 12192000"/>
              <a:gd name="connsiteY4" fmla="*/ 6898942 h 6898942"/>
              <a:gd name="connsiteX5" fmla="*/ 9416955 w 12192000"/>
              <a:gd name="connsiteY5" fmla="*/ 4681182 h 6898942"/>
              <a:gd name="connsiteX0" fmla="*/ 7615451 w 12192000"/>
              <a:gd name="connsiteY0" fmla="*/ 4585647 h 6898942"/>
              <a:gd name="connsiteX1" fmla="*/ 7629099 w 12192000"/>
              <a:gd name="connsiteY1" fmla="*/ 0 h 6898942"/>
              <a:gd name="connsiteX2" fmla="*/ 12192000 w 12192000"/>
              <a:gd name="connsiteY2" fmla="*/ 40943 h 6898942"/>
              <a:gd name="connsiteX3" fmla="*/ 12192000 w 12192000"/>
              <a:gd name="connsiteY3" fmla="*/ 6898942 h 6898942"/>
              <a:gd name="connsiteX4" fmla="*/ 0 w 12192000"/>
              <a:gd name="connsiteY4" fmla="*/ 6898942 h 6898942"/>
              <a:gd name="connsiteX5" fmla="*/ 7615451 w 12192000"/>
              <a:gd name="connsiteY5" fmla="*/ 4585647 h 6898942"/>
              <a:gd name="connsiteX0" fmla="*/ 7697337 w 12273886"/>
              <a:gd name="connsiteY0" fmla="*/ 4585647 h 6898942"/>
              <a:gd name="connsiteX1" fmla="*/ 7710985 w 12273886"/>
              <a:gd name="connsiteY1" fmla="*/ 0 h 6898942"/>
              <a:gd name="connsiteX2" fmla="*/ 12273886 w 12273886"/>
              <a:gd name="connsiteY2" fmla="*/ 40943 h 6898942"/>
              <a:gd name="connsiteX3" fmla="*/ 12273886 w 12273886"/>
              <a:gd name="connsiteY3" fmla="*/ 6898942 h 6898942"/>
              <a:gd name="connsiteX4" fmla="*/ 0 w 12273886"/>
              <a:gd name="connsiteY4" fmla="*/ 6898942 h 6898942"/>
              <a:gd name="connsiteX5" fmla="*/ 7697337 w 12273886"/>
              <a:gd name="connsiteY5" fmla="*/ 4585647 h 6898942"/>
              <a:gd name="connsiteX0" fmla="*/ 7697337 w 12273886"/>
              <a:gd name="connsiteY0" fmla="*/ 4585647 h 6898942"/>
              <a:gd name="connsiteX1" fmla="*/ 7710985 w 12273886"/>
              <a:gd name="connsiteY1" fmla="*/ 0 h 6898942"/>
              <a:gd name="connsiteX2" fmla="*/ 12273886 w 12273886"/>
              <a:gd name="connsiteY2" fmla="*/ 40943 h 6898942"/>
              <a:gd name="connsiteX3" fmla="*/ 12273886 w 12273886"/>
              <a:gd name="connsiteY3" fmla="*/ 6898942 h 6898942"/>
              <a:gd name="connsiteX4" fmla="*/ 0 w 12273886"/>
              <a:gd name="connsiteY4" fmla="*/ 6898942 h 6898942"/>
              <a:gd name="connsiteX5" fmla="*/ 95534 w 12273886"/>
              <a:gd name="connsiteY5" fmla="*/ 4490113 h 6898942"/>
              <a:gd name="connsiteX6" fmla="*/ 7697337 w 12273886"/>
              <a:gd name="connsiteY6" fmla="*/ 4585647 h 6898942"/>
              <a:gd name="connsiteX0" fmla="*/ 7697337 w 12273886"/>
              <a:gd name="connsiteY0" fmla="*/ 4585647 h 6898942"/>
              <a:gd name="connsiteX1" fmla="*/ 7710985 w 12273886"/>
              <a:gd name="connsiteY1" fmla="*/ 0 h 6898942"/>
              <a:gd name="connsiteX2" fmla="*/ 12273886 w 12273886"/>
              <a:gd name="connsiteY2" fmla="*/ 40943 h 6898942"/>
              <a:gd name="connsiteX3" fmla="*/ 12273886 w 12273886"/>
              <a:gd name="connsiteY3" fmla="*/ 6898942 h 6898942"/>
              <a:gd name="connsiteX4" fmla="*/ 0 w 12273886"/>
              <a:gd name="connsiteY4" fmla="*/ 6871646 h 6898942"/>
              <a:gd name="connsiteX5" fmla="*/ 95534 w 12273886"/>
              <a:gd name="connsiteY5" fmla="*/ 4490113 h 6898942"/>
              <a:gd name="connsiteX6" fmla="*/ 7697337 w 12273886"/>
              <a:gd name="connsiteY6" fmla="*/ 4585647 h 6898942"/>
              <a:gd name="connsiteX0" fmla="*/ 7697337 w 12273886"/>
              <a:gd name="connsiteY0" fmla="*/ 4503760 h 6898942"/>
              <a:gd name="connsiteX1" fmla="*/ 7710985 w 12273886"/>
              <a:gd name="connsiteY1" fmla="*/ 0 h 6898942"/>
              <a:gd name="connsiteX2" fmla="*/ 12273886 w 12273886"/>
              <a:gd name="connsiteY2" fmla="*/ 40943 h 6898942"/>
              <a:gd name="connsiteX3" fmla="*/ 12273886 w 12273886"/>
              <a:gd name="connsiteY3" fmla="*/ 6898942 h 6898942"/>
              <a:gd name="connsiteX4" fmla="*/ 0 w 12273886"/>
              <a:gd name="connsiteY4" fmla="*/ 6871646 h 6898942"/>
              <a:gd name="connsiteX5" fmla="*/ 95534 w 12273886"/>
              <a:gd name="connsiteY5" fmla="*/ 4490113 h 6898942"/>
              <a:gd name="connsiteX6" fmla="*/ 7697337 w 12273886"/>
              <a:gd name="connsiteY6" fmla="*/ 4503760 h 6898942"/>
              <a:gd name="connsiteX0" fmla="*/ 7697337 w 12273886"/>
              <a:gd name="connsiteY0" fmla="*/ 4476465 h 6871647"/>
              <a:gd name="connsiteX1" fmla="*/ 9908275 w 12273886"/>
              <a:gd name="connsiteY1" fmla="*/ 0 h 6871647"/>
              <a:gd name="connsiteX2" fmla="*/ 12273886 w 12273886"/>
              <a:gd name="connsiteY2" fmla="*/ 13648 h 6871647"/>
              <a:gd name="connsiteX3" fmla="*/ 12273886 w 12273886"/>
              <a:gd name="connsiteY3" fmla="*/ 6871647 h 6871647"/>
              <a:gd name="connsiteX4" fmla="*/ 0 w 12273886"/>
              <a:gd name="connsiteY4" fmla="*/ 6844351 h 6871647"/>
              <a:gd name="connsiteX5" fmla="*/ 95534 w 12273886"/>
              <a:gd name="connsiteY5" fmla="*/ 4462818 h 6871647"/>
              <a:gd name="connsiteX6" fmla="*/ 7697337 w 12273886"/>
              <a:gd name="connsiteY6" fmla="*/ 4476465 h 6871647"/>
              <a:gd name="connsiteX0" fmla="*/ 8720919 w 12273886"/>
              <a:gd name="connsiteY0" fmla="*/ 4558351 h 6871647"/>
              <a:gd name="connsiteX1" fmla="*/ 9908275 w 12273886"/>
              <a:gd name="connsiteY1" fmla="*/ 0 h 6871647"/>
              <a:gd name="connsiteX2" fmla="*/ 12273886 w 12273886"/>
              <a:gd name="connsiteY2" fmla="*/ 13648 h 6871647"/>
              <a:gd name="connsiteX3" fmla="*/ 12273886 w 12273886"/>
              <a:gd name="connsiteY3" fmla="*/ 6871647 h 6871647"/>
              <a:gd name="connsiteX4" fmla="*/ 0 w 12273886"/>
              <a:gd name="connsiteY4" fmla="*/ 6844351 h 6871647"/>
              <a:gd name="connsiteX5" fmla="*/ 95534 w 12273886"/>
              <a:gd name="connsiteY5" fmla="*/ 4462818 h 6871647"/>
              <a:gd name="connsiteX6" fmla="*/ 8720919 w 12273886"/>
              <a:gd name="connsiteY6" fmla="*/ 4558351 h 6871647"/>
              <a:gd name="connsiteX0" fmla="*/ 7670041 w 12273886"/>
              <a:gd name="connsiteY0" fmla="*/ 4517408 h 6871647"/>
              <a:gd name="connsiteX1" fmla="*/ 9908275 w 12273886"/>
              <a:gd name="connsiteY1" fmla="*/ 0 h 6871647"/>
              <a:gd name="connsiteX2" fmla="*/ 12273886 w 12273886"/>
              <a:gd name="connsiteY2" fmla="*/ 13648 h 6871647"/>
              <a:gd name="connsiteX3" fmla="*/ 12273886 w 12273886"/>
              <a:gd name="connsiteY3" fmla="*/ 6871647 h 6871647"/>
              <a:gd name="connsiteX4" fmla="*/ 0 w 12273886"/>
              <a:gd name="connsiteY4" fmla="*/ 6844351 h 6871647"/>
              <a:gd name="connsiteX5" fmla="*/ 95534 w 12273886"/>
              <a:gd name="connsiteY5" fmla="*/ 4462818 h 6871647"/>
              <a:gd name="connsiteX6" fmla="*/ 7670041 w 12273886"/>
              <a:gd name="connsiteY6" fmla="*/ 4517408 h 6871647"/>
              <a:gd name="connsiteX0" fmla="*/ 7670041 w 12273886"/>
              <a:gd name="connsiteY0" fmla="*/ 4503760 h 6857999"/>
              <a:gd name="connsiteX1" fmla="*/ 10959152 w 12273886"/>
              <a:gd name="connsiteY1" fmla="*/ 27296 h 6857999"/>
              <a:gd name="connsiteX2" fmla="*/ 12273886 w 12273886"/>
              <a:gd name="connsiteY2" fmla="*/ 0 h 6857999"/>
              <a:gd name="connsiteX3" fmla="*/ 12273886 w 12273886"/>
              <a:gd name="connsiteY3" fmla="*/ 6857999 h 6857999"/>
              <a:gd name="connsiteX4" fmla="*/ 0 w 12273886"/>
              <a:gd name="connsiteY4" fmla="*/ 6830703 h 6857999"/>
              <a:gd name="connsiteX5" fmla="*/ 95534 w 12273886"/>
              <a:gd name="connsiteY5" fmla="*/ 4449170 h 6857999"/>
              <a:gd name="connsiteX6" fmla="*/ 7670041 w 12273886"/>
              <a:gd name="connsiteY6" fmla="*/ 4503760 h 6857999"/>
              <a:gd name="connsiteX0" fmla="*/ 7642745 w 12246590"/>
              <a:gd name="connsiteY0" fmla="*/ 4503760 h 6857999"/>
              <a:gd name="connsiteX1" fmla="*/ 1093185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42745 w 12246590"/>
              <a:gd name="connsiteY6" fmla="*/ 4503760 h 6857999"/>
              <a:gd name="connsiteX0" fmla="*/ 7656393 w 12246590"/>
              <a:gd name="connsiteY0" fmla="*/ 4503760 h 6857999"/>
              <a:gd name="connsiteX1" fmla="*/ 1093185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56393 w 12246590"/>
              <a:gd name="connsiteY6" fmla="*/ 4503760 h 6857999"/>
              <a:gd name="connsiteX0" fmla="*/ 7629097 w 12246590"/>
              <a:gd name="connsiteY0" fmla="*/ 4476464 h 6857999"/>
              <a:gd name="connsiteX1" fmla="*/ 1093185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88840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88840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64274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64274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64274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64274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0"/>
              <a:gd name="connsiteY0" fmla="*/ 4476464 h 6857999"/>
              <a:gd name="connsiteX1" fmla="*/ 7642746 w 12246590"/>
              <a:gd name="connsiteY1" fmla="*/ 27296 h 6857999"/>
              <a:gd name="connsiteX2" fmla="*/ 12246590 w 12246590"/>
              <a:gd name="connsiteY2" fmla="*/ 0 h 6857999"/>
              <a:gd name="connsiteX3" fmla="*/ 12246590 w 12246590"/>
              <a:gd name="connsiteY3" fmla="*/ 6857999 h 6857999"/>
              <a:gd name="connsiteX4" fmla="*/ 0 w 12246590"/>
              <a:gd name="connsiteY4" fmla="*/ 6857999 h 6857999"/>
              <a:gd name="connsiteX5" fmla="*/ 68238 w 12246590"/>
              <a:gd name="connsiteY5" fmla="*/ 4449170 h 6857999"/>
              <a:gd name="connsiteX6" fmla="*/ 7629097 w 12246590"/>
              <a:gd name="connsiteY6" fmla="*/ 4476464 h 6857999"/>
              <a:gd name="connsiteX0" fmla="*/ 7629097 w 12246594"/>
              <a:gd name="connsiteY0" fmla="*/ 4476464 h 6857999"/>
              <a:gd name="connsiteX1" fmla="*/ 7642746 w 12246594"/>
              <a:gd name="connsiteY1" fmla="*/ 27296 h 6857999"/>
              <a:gd name="connsiteX2" fmla="*/ 12246590 w 12246594"/>
              <a:gd name="connsiteY2" fmla="*/ 0 h 6857999"/>
              <a:gd name="connsiteX3" fmla="*/ 10631605 w 12246594"/>
              <a:gd name="connsiteY3" fmla="*/ 2306472 h 6857999"/>
              <a:gd name="connsiteX4" fmla="*/ 12246590 w 12246594"/>
              <a:gd name="connsiteY4" fmla="*/ 6857999 h 6857999"/>
              <a:gd name="connsiteX5" fmla="*/ 0 w 12246594"/>
              <a:gd name="connsiteY5" fmla="*/ 6857999 h 6857999"/>
              <a:gd name="connsiteX6" fmla="*/ 68238 w 12246594"/>
              <a:gd name="connsiteY6" fmla="*/ 4449170 h 6857999"/>
              <a:gd name="connsiteX7" fmla="*/ 7629097 w 12246594"/>
              <a:gd name="connsiteY7" fmla="*/ 4476464 h 6857999"/>
              <a:gd name="connsiteX0" fmla="*/ 7629097 w 12246594"/>
              <a:gd name="connsiteY0" fmla="*/ 4476464 h 6857999"/>
              <a:gd name="connsiteX1" fmla="*/ 7642746 w 12246594"/>
              <a:gd name="connsiteY1" fmla="*/ 27296 h 6857999"/>
              <a:gd name="connsiteX2" fmla="*/ 12246590 w 12246594"/>
              <a:gd name="connsiteY2" fmla="*/ 0 h 6857999"/>
              <a:gd name="connsiteX3" fmla="*/ 10631605 w 12246594"/>
              <a:gd name="connsiteY3" fmla="*/ 2306472 h 6857999"/>
              <a:gd name="connsiteX4" fmla="*/ 12246590 w 12246594"/>
              <a:gd name="connsiteY4" fmla="*/ 6857999 h 6857999"/>
              <a:gd name="connsiteX5" fmla="*/ 0 w 12246594"/>
              <a:gd name="connsiteY5" fmla="*/ 6857999 h 6857999"/>
              <a:gd name="connsiteX6" fmla="*/ 68238 w 12246594"/>
              <a:gd name="connsiteY6" fmla="*/ 4449170 h 6857999"/>
              <a:gd name="connsiteX7" fmla="*/ 7629097 w 12246594"/>
              <a:gd name="connsiteY7" fmla="*/ 4476464 h 6857999"/>
              <a:gd name="connsiteX0" fmla="*/ 7629097 w 12246592"/>
              <a:gd name="connsiteY0" fmla="*/ 4476464 h 6857999"/>
              <a:gd name="connsiteX1" fmla="*/ 7642746 w 12246592"/>
              <a:gd name="connsiteY1" fmla="*/ 27296 h 6857999"/>
              <a:gd name="connsiteX2" fmla="*/ 12246590 w 12246592"/>
              <a:gd name="connsiteY2" fmla="*/ 0 h 6857999"/>
              <a:gd name="connsiteX3" fmla="*/ 9321420 w 12246592"/>
              <a:gd name="connsiteY3" fmla="*/ 3398293 h 6857999"/>
              <a:gd name="connsiteX4" fmla="*/ 12246590 w 12246592"/>
              <a:gd name="connsiteY4" fmla="*/ 6857999 h 6857999"/>
              <a:gd name="connsiteX5" fmla="*/ 0 w 12246592"/>
              <a:gd name="connsiteY5" fmla="*/ 6857999 h 6857999"/>
              <a:gd name="connsiteX6" fmla="*/ 68238 w 12246592"/>
              <a:gd name="connsiteY6" fmla="*/ 4449170 h 6857999"/>
              <a:gd name="connsiteX7" fmla="*/ 7629097 w 12246592"/>
              <a:gd name="connsiteY7" fmla="*/ 4476464 h 6857999"/>
              <a:gd name="connsiteX0" fmla="*/ 7629097 w 12246595"/>
              <a:gd name="connsiteY0" fmla="*/ 4476464 h 6857999"/>
              <a:gd name="connsiteX1" fmla="*/ 7642746 w 12246595"/>
              <a:gd name="connsiteY1" fmla="*/ 27296 h 6857999"/>
              <a:gd name="connsiteX2" fmla="*/ 12246590 w 12246595"/>
              <a:gd name="connsiteY2" fmla="*/ 0 h 6857999"/>
              <a:gd name="connsiteX3" fmla="*/ 10972799 w 12246595"/>
              <a:gd name="connsiteY3" fmla="*/ 2388358 h 6857999"/>
              <a:gd name="connsiteX4" fmla="*/ 12246590 w 12246595"/>
              <a:gd name="connsiteY4" fmla="*/ 6857999 h 6857999"/>
              <a:gd name="connsiteX5" fmla="*/ 0 w 12246595"/>
              <a:gd name="connsiteY5" fmla="*/ 6857999 h 6857999"/>
              <a:gd name="connsiteX6" fmla="*/ 68238 w 12246595"/>
              <a:gd name="connsiteY6" fmla="*/ 4449170 h 6857999"/>
              <a:gd name="connsiteX7" fmla="*/ 7629097 w 12246595"/>
              <a:gd name="connsiteY7" fmla="*/ 4476464 h 6857999"/>
              <a:gd name="connsiteX0" fmla="*/ 7629097 w 12246597"/>
              <a:gd name="connsiteY0" fmla="*/ 4476464 h 6857999"/>
              <a:gd name="connsiteX1" fmla="*/ 7642746 w 12246597"/>
              <a:gd name="connsiteY1" fmla="*/ 27296 h 6857999"/>
              <a:gd name="connsiteX2" fmla="*/ 12246590 w 12246597"/>
              <a:gd name="connsiteY2" fmla="*/ 0 h 6857999"/>
              <a:gd name="connsiteX3" fmla="*/ 11341289 w 12246597"/>
              <a:gd name="connsiteY3" fmla="*/ 1514902 h 6857999"/>
              <a:gd name="connsiteX4" fmla="*/ 12246590 w 12246597"/>
              <a:gd name="connsiteY4" fmla="*/ 6857999 h 6857999"/>
              <a:gd name="connsiteX5" fmla="*/ 0 w 12246597"/>
              <a:gd name="connsiteY5" fmla="*/ 6857999 h 6857999"/>
              <a:gd name="connsiteX6" fmla="*/ 68238 w 12246597"/>
              <a:gd name="connsiteY6" fmla="*/ 4449170 h 6857999"/>
              <a:gd name="connsiteX7" fmla="*/ 7629097 w 12246597"/>
              <a:gd name="connsiteY7" fmla="*/ 4476464 h 6857999"/>
              <a:gd name="connsiteX0" fmla="*/ 7629097 w 12246596"/>
              <a:gd name="connsiteY0" fmla="*/ 4476464 h 6857999"/>
              <a:gd name="connsiteX1" fmla="*/ 7642746 w 12246596"/>
              <a:gd name="connsiteY1" fmla="*/ 27296 h 6857999"/>
              <a:gd name="connsiteX2" fmla="*/ 12246590 w 12246596"/>
              <a:gd name="connsiteY2" fmla="*/ 0 h 6857999"/>
              <a:gd name="connsiteX3" fmla="*/ 11150220 w 12246596"/>
              <a:gd name="connsiteY3" fmla="*/ 2715905 h 6857999"/>
              <a:gd name="connsiteX4" fmla="*/ 12246590 w 12246596"/>
              <a:gd name="connsiteY4" fmla="*/ 6857999 h 6857999"/>
              <a:gd name="connsiteX5" fmla="*/ 0 w 12246596"/>
              <a:gd name="connsiteY5" fmla="*/ 6857999 h 6857999"/>
              <a:gd name="connsiteX6" fmla="*/ 68238 w 12246596"/>
              <a:gd name="connsiteY6" fmla="*/ 4449170 h 6857999"/>
              <a:gd name="connsiteX7" fmla="*/ 7629097 w 12246596"/>
              <a:gd name="connsiteY7" fmla="*/ 4476464 h 6857999"/>
              <a:gd name="connsiteX0" fmla="*/ 7629097 w 12246592"/>
              <a:gd name="connsiteY0" fmla="*/ 4476464 h 6857999"/>
              <a:gd name="connsiteX1" fmla="*/ 7642746 w 12246592"/>
              <a:gd name="connsiteY1" fmla="*/ 27296 h 6857999"/>
              <a:gd name="connsiteX2" fmla="*/ 12246590 w 12246592"/>
              <a:gd name="connsiteY2" fmla="*/ 0 h 6857999"/>
              <a:gd name="connsiteX3" fmla="*/ 9512488 w 12246592"/>
              <a:gd name="connsiteY3" fmla="*/ 5568287 h 6857999"/>
              <a:gd name="connsiteX4" fmla="*/ 12246590 w 12246592"/>
              <a:gd name="connsiteY4" fmla="*/ 6857999 h 6857999"/>
              <a:gd name="connsiteX5" fmla="*/ 0 w 12246592"/>
              <a:gd name="connsiteY5" fmla="*/ 6857999 h 6857999"/>
              <a:gd name="connsiteX6" fmla="*/ 68238 w 12246592"/>
              <a:gd name="connsiteY6" fmla="*/ 4449170 h 6857999"/>
              <a:gd name="connsiteX7" fmla="*/ 7629097 w 12246592"/>
              <a:gd name="connsiteY7" fmla="*/ 4476464 h 6857999"/>
              <a:gd name="connsiteX0" fmla="*/ 7629097 w 12246592"/>
              <a:gd name="connsiteY0" fmla="*/ 4476464 h 6857999"/>
              <a:gd name="connsiteX1" fmla="*/ 7642746 w 12246592"/>
              <a:gd name="connsiteY1" fmla="*/ 27296 h 6857999"/>
              <a:gd name="connsiteX2" fmla="*/ 12246590 w 12246592"/>
              <a:gd name="connsiteY2" fmla="*/ 0 h 6857999"/>
              <a:gd name="connsiteX3" fmla="*/ 9648966 w 12246592"/>
              <a:gd name="connsiteY3" fmla="*/ 5213445 h 6857999"/>
              <a:gd name="connsiteX4" fmla="*/ 12246590 w 12246592"/>
              <a:gd name="connsiteY4" fmla="*/ 6857999 h 6857999"/>
              <a:gd name="connsiteX5" fmla="*/ 0 w 12246592"/>
              <a:gd name="connsiteY5" fmla="*/ 6857999 h 6857999"/>
              <a:gd name="connsiteX6" fmla="*/ 68238 w 12246592"/>
              <a:gd name="connsiteY6" fmla="*/ 4449170 h 6857999"/>
              <a:gd name="connsiteX7" fmla="*/ 7629097 w 12246592"/>
              <a:gd name="connsiteY7" fmla="*/ 4476464 h 6857999"/>
              <a:gd name="connsiteX0" fmla="*/ 7629097 w 12246592"/>
              <a:gd name="connsiteY0" fmla="*/ 4476464 h 6857999"/>
              <a:gd name="connsiteX1" fmla="*/ 7642746 w 12246592"/>
              <a:gd name="connsiteY1" fmla="*/ 27296 h 6857999"/>
              <a:gd name="connsiteX2" fmla="*/ 12246590 w 12246592"/>
              <a:gd name="connsiteY2" fmla="*/ 0 h 6857999"/>
              <a:gd name="connsiteX3" fmla="*/ 9826387 w 12246592"/>
              <a:gd name="connsiteY3" fmla="*/ 4804012 h 6857999"/>
              <a:gd name="connsiteX4" fmla="*/ 12246590 w 12246592"/>
              <a:gd name="connsiteY4" fmla="*/ 6857999 h 6857999"/>
              <a:gd name="connsiteX5" fmla="*/ 0 w 12246592"/>
              <a:gd name="connsiteY5" fmla="*/ 6857999 h 6857999"/>
              <a:gd name="connsiteX6" fmla="*/ 68238 w 12246592"/>
              <a:gd name="connsiteY6" fmla="*/ 4449170 h 6857999"/>
              <a:gd name="connsiteX7" fmla="*/ 7629097 w 12246592"/>
              <a:gd name="connsiteY7" fmla="*/ 4476464 h 6857999"/>
              <a:gd name="connsiteX0" fmla="*/ 7629097 w 12246592"/>
              <a:gd name="connsiteY0" fmla="*/ 4476464 h 6857999"/>
              <a:gd name="connsiteX1" fmla="*/ 7642746 w 12246592"/>
              <a:gd name="connsiteY1" fmla="*/ 27296 h 6857999"/>
              <a:gd name="connsiteX2" fmla="*/ 12246590 w 12246592"/>
              <a:gd name="connsiteY2" fmla="*/ 0 h 6857999"/>
              <a:gd name="connsiteX3" fmla="*/ 9853683 w 12246592"/>
              <a:gd name="connsiteY3" fmla="*/ 4585648 h 6857999"/>
              <a:gd name="connsiteX4" fmla="*/ 12246590 w 12246592"/>
              <a:gd name="connsiteY4" fmla="*/ 6857999 h 6857999"/>
              <a:gd name="connsiteX5" fmla="*/ 0 w 12246592"/>
              <a:gd name="connsiteY5" fmla="*/ 6857999 h 6857999"/>
              <a:gd name="connsiteX6" fmla="*/ 68238 w 12246592"/>
              <a:gd name="connsiteY6" fmla="*/ 4449170 h 6857999"/>
              <a:gd name="connsiteX7" fmla="*/ 7629097 w 12246592"/>
              <a:gd name="connsiteY7" fmla="*/ 44764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592" h="6857999">
                <a:moveTo>
                  <a:pt x="7629097" y="4476464"/>
                </a:moveTo>
                <a:cubicBezTo>
                  <a:pt x="8484357" y="3034351"/>
                  <a:pt x="10704394" y="2288275"/>
                  <a:pt x="7642746" y="27296"/>
                </a:cubicBezTo>
                <a:lnTo>
                  <a:pt x="12246590" y="0"/>
                </a:lnTo>
                <a:cubicBezTo>
                  <a:pt x="12249623" y="514066"/>
                  <a:pt x="9850650" y="4071582"/>
                  <a:pt x="9853683" y="4585648"/>
                </a:cubicBezTo>
                <a:cubicBezTo>
                  <a:pt x="9327485" y="6293892"/>
                  <a:pt x="11708262" y="5340823"/>
                  <a:pt x="12246590" y="6857999"/>
                </a:cubicBezTo>
                <a:lnTo>
                  <a:pt x="0" y="6857999"/>
                </a:lnTo>
                <a:cubicBezTo>
                  <a:pt x="59140" y="6828429"/>
                  <a:pt x="9098" y="4478740"/>
                  <a:pt x="68238" y="4449170"/>
                </a:cubicBezTo>
                <a:lnTo>
                  <a:pt x="7629097" y="4476464"/>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425" y="4886362"/>
            <a:ext cx="4491784" cy="1384995"/>
          </a:xfrm>
          <a:prstGeom prst="rect">
            <a:avLst/>
          </a:prstGeom>
        </p:spPr>
        <p:txBody>
          <a:bodyPr wrap="square">
            <a:spAutoFit/>
          </a:bodyPr>
          <a:lstStyle/>
          <a:p>
            <a:r>
              <a:rPr lang="en-GB" sz="2800" b="1" dirty="0" smtClean="0">
                <a:effectLst>
                  <a:glow rad="101600">
                    <a:schemeClr val="accent3">
                      <a:lumMod val="20000"/>
                      <a:lumOff val="80000"/>
                      <a:alpha val="60000"/>
                    </a:schemeClr>
                  </a:glow>
                </a:effectLst>
              </a:rPr>
              <a:t>LEADERSHIP AND THE LEADER IN BUILDING A HIGH PERFORMANCE TEAM</a:t>
            </a:r>
            <a:endParaRPr lang="en-GB" sz="2800" b="1" dirty="0">
              <a:effectLst>
                <a:glow rad="101600">
                  <a:schemeClr val="accent3">
                    <a:lumMod val="20000"/>
                    <a:lumOff val="80000"/>
                    <a:alpha val="60000"/>
                  </a:schemeClr>
                </a:glow>
              </a:effectLst>
            </a:endParaRPr>
          </a:p>
        </p:txBody>
      </p:sp>
      <p:cxnSp>
        <p:nvCxnSpPr>
          <p:cNvPr id="8" name="Straight Connector 7"/>
          <p:cNvCxnSpPr/>
          <p:nvPr/>
        </p:nvCxnSpPr>
        <p:spPr>
          <a:xfrm flipH="1">
            <a:off x="4623070" y="4476465"/>
            <a:ext cx="12797" cy="2381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7894136">
            <a:off x="7618697" y="2039651"/>
            <a:ext cx="4472437" cy="1107996"/>
          </a:xfrm>
          <a:prstGeom prst="rect">
            <a:avLst/>
          </a:prstGeom>
        </p:spPr>
        <p:txBody>
          <a:bodyPr wrap="square">
            <a:spAutoFit/>
          </a:bodyPr>
          <a:lstStyle/>
          <a:p>
            <a:pPr algn="ctr"/>
            <a:r>
              <a:rPr lang="en-GB" sz="2200" b="1" dirty="0" smtClean="0">
                <a:solidFill>
                  <a:schemeClr val="bg1"/>
                </a:solidFill>
              </a:rPr>
              <a:t>Capacity Development Workshop For Principal Officers of </a:t>
            </a:r>
            <a:r>
              <a:rPr lang="en-GB" sz="2200" b="1" dirty="0">
                <a:solidFill>
                  <a:schemeClr val="bg1"/>
                </a:solidFill>
              </a:rPr>
              <a:t>t</a:t>
            </a:r>
            <a:r>
              <a:rPr lang="en-GB" sz="2200" b="1" dirty="0" smtClean="0">
                <a:solidFill>
                  <a:schemeClr val="bg1"/>
                </a:solidFill>
              </a:rPr>
              <a:t>he </a:t>
            </a:r>
          </a:p>
          <a:p>
            <a:pPr algn="ctr"/>
            <a:r>
              <a:rPr lang="en-GB" sz="2200" b="1" dirty="0" smtClean="0">
                <a:solidFill>
                  <a:schemeClr val="bg1"/>
                </a:solidFill>
              </a:rPr>
              <a:t>Federal Road Safety Corps </a:t>
            </a:r>
            <a:endParaRPr lang="en-GB" sz="2200" b="1" dirty="0">
              <a:solidFill>
                <a:schemeClr val="bg1"/>
              </a:solidFill>
            </a:endParaRPr>
          </a:p>
        </p:txBody>
      </p:sp>
      <p:sp>
        <p:nvSpPr>
          <p:cNvPr id="11" name="Oval 10"/>
          <p:cNvSpPr/>
          <p:nvPr/>
        </p:nvSpPr>
        <p:spPr>
          <a:xfrm>
            <a:off x="7806519" y="1467705"/>
            <a:ext cx="1194184" cy="11941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2021</a:t>
            </a:r>
            <a:endParaRPr lang="en-GB" sz="2400" b="1" dirty="0">
              <a:solidFill>
                <a:schemeClr val="bg1"/>
              </a:solidFill>
            </a:endParaRPr>
          </a:p>
        </p:txBody>
      </p:sp>
      <p:sp>
        <p:nvSpPr>
          <p:cNvPr id="12" name="Rectangle 11"/>
          <p:cNvSpPr/>
          <p:nvPr/>
        </p:nvSpPr>
        <p:spPr>
          <a:xfrm>
            <a:off x="4924560" y="5332639"/>
            <a:ext cx="4669816" cy="492443"/>
          </a:xfrm>
          <a:prstGeom prst="rect">
            <a:avLst/>
          </a:prstGeom>
          <a:ln>
            <a:solidFill>
              <a:schemeClr val="bg1"/>
            </a:solidFill>
          </a:ln>
        </p:spPr>
        <p:txBody>
          <a:bodyPr wrap="square">
            <a:spAutoFit/>
          </a:bodyPr>
          <a:lstStyle/>
          <a:p>
            <a:r>
              <a:rPr lang="en-GB" sz="2600" b="1" dirty="0" smtClean="0"/>
              <a:t>DCM JULIUS A. ASOM (</a:t>
            </a:r>
            <a:r>
              <a:rPr lang="en-GB" sz="2600" b="1" dirty="0" err="1" smtClean="0"/>
              <a:t>rtd</a:t>
            </a:r>
            <a:r>
              <a:rPr lang="en-GB" sz="2600" b="1" dirty="0" smtClean="0"/>
              <a:t>), </a:t>
            </a:r>
            <a:r>
              <a:rPr lang="en-GB" sz="2400" i="1" dirty="0" err="1" smtClean="0"/>
              <a:t>mni</a:t>
            </a:r>
            <a:r>
              <a:rPr lang="en-GB" sz="2400" i="1" dirty="0" smtClean="0"/>
              <a:t> </a:t>
            </a:r>
            <a:endParaRPr lang="en-GB" sz="2400" i="1" dirty="0"/>
          </a:p>
        </p:txBody>
      </p:sp>
      <p:sp>
        <p:nvSpPr>
          <p:cNvPr id="13" name="Rectangle 12"/>
          <p:cNvSpPr/>
          <p:nvPr/>
        </p:nvSpPr>
        <p:spPr>
          <a:xfrm>
            <a:off x="5681884" y="6270641"/>
            <a:ext cx="4190314" cy="307777"/>
          </a:xfrm>
          <a:prstGeom prst="rect">
            <a:avLst/>
          </a:prstGeom>
        </p:spPr>
        <p:txBody>
          <a:bodyPr wrap="none">
            <a:spAutoFit/>
          </a:bodyPr>
          <a:lstStyle/>
          <a:p>
            <a:r>
              <a:rPr lang="en-GB" sz="1400" dirty="0" smtClean="0">
                <a:solidFill>
                  <a:schemeClr val="bg1"/>
                </a:solidFill>
              </a:rPr>
              <a:t>FRSC IT HALL, FRSC NATIONAL HEADQUARTERS, ABUJA </a:t>
            </a:r>
            <a:endParaRPr lang="en-GB" sz="1400" dirty="0">
              <a:solidFill>
                <a:schemeClr val="bg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306" y="6101201"/>
            <a:ext cx="646104" cy="646104"/>
          </a:xfrm>
          <a:prstGeom prst="rect">
            <a:avLst/>
          </a:prstGeom>
        </p:spPr>
      </p:pic>
      <p:sp>
        <p:nvSpPr>
          <p:cNvPr id="18" name="Rectangle 17"/>
          <p:cNvSpPr/>
          <p:nvPr/>
        </p:nvSpPr>
        <p:spPr>
          <a:xfrm>
            <a:off x="9997933" y="6270641"/>
            <a:ext cx="1636858" cy="307777"/>
          </a:xfrm>
          <a:prstGeom prst="rect">
            <a:avLst/>
          </a:prstGeom>
        </p:spPr>
        <p:txBody>
          <a:bodyPr wrap="none">
            <a:spAutoFit/>
          </a:bodyPr>
          <a:lstStyle/>
          <a:p>
            <a:r>
              <a:rPr lang="en-GB" sz="1400" dirty="0" smtClean="0"/>
              <a:t>Mon., 24 May, </a:t>
            </a:r>
            <a:r>
              <a:rPr lang="en-GB" sz="1400" dirty="0" smtClean="0"/>
              <a:t>2021</a:t>
            </a:r>
            <a:endParaRPr lang="en-GB" sz="1400" dirty="0"/>
          </a:p>
        </p:txBody>
      </p:sp>
      <p:cxnSp>
        <p:nvCxnSpPr>
          <p:cNvPr id="19" name="Straight Connector 18"/>
          <p:cNvCxnSpPr/>
          <p:nvPr/>
        </p:nvCxnSpPr>
        <p:spPr>
          <a:xfrm>
            <a:off x="9854915" y="6244718"/>
            <a:ext cx="0" cy="45958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670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10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41362" y="1434193"/>
            <a:ext cx="10786280" cy="3970318"/>
          </a:xfrm>
          <a:prstGeom prst="rect">
            <a:avLst/>
          </a:prstGeom>
        </p:spPr>
        <p:txBody>
          <a:bodyPr wrap="square">
            <a:spAutoFit/>
          </a:bodyPr>
          <a:lstStyle/>
          <a:p>
            <a:pPr marL="457200" indent="-457200">
              <a:buFont typeface="Wingdings" panose="05000000000000000000" pitchFamily="2" charset="2"/>
              <a:buChar char="§"/>
            </a:pPr>
            <a:r>
              <a:rPr lang="en-GB" sz="2800" dirty="0" smtClean="0"/>
              <a:t>It is interesting to note that there are various definitions on the concept of leadership even among top CEOs globally because of the changing dynamics. For instance, “leadership is about helping others realize their potential and inspiring them to work with you to achieve a shared vision for the future”- </a:t>
            </a:r>
            <a:r>
              <a:rPr lang="en-GB" sz="2800" dirty="0" err="1" smtClean="0"/>
              <a:t>Katty</a:t>
            </a:r>
            <a:r>
              <a:rPr lang="en-GB" sz="2800" dirty="0" smtClean="0"/>
              <a:t> </a:t>
            </a:r>
            <a:r>
              <a:rPr lang="en-GB" sz="2800" dirty="0" err="1" smtClean="0"/>
              <a:t>Mazzarelli</a:t>
            </a:r>
            <a:r>
              <a:rPr lang="en-GB" sz="2800" dirty="0" smtClean="0"/>
              <a:t>. </a:t>
            </a:r>
          </a:p>
          <a:p>
            <a:pPr marL="457200" indent="-457200">
              <a:buFont typeface="Wingdings" panose="05000000000000000000" pitchFamily="2" charset="2"/>
              <a:buChar char="§"/>
            </a:pPr>
            <a:endParaRPr lang="en-GB" sz="2800" dirty="0"/>
          </a:p>
          <a:p>
            <a:pPr marL="457200" indent="-457200">
              <a:buFont typeface="Wingdings" panose="05000000000000000000" pitchFamily="2" charset="2"/>
              <a:buChar char="§"/>
            </a:pPr>
            <a:r>
              <a:rPr lang="en-GB" sz="2800" dirty="0" smtClean="0"/>
              <a:t>According to Judy Marks, “leadership is about the ability to drive results, set the vision and share it, create an environment of success and remove obstacles”.</a:t>
            </a:r>
            <a:endParaRPr lang="en-GB" sz="2800" dirty="0"/>
          </a:p>
        </p:txBody>
      </p:sp>
      <p:sp>
        <p:nvSpPr>
          <p:cNvPr id="9" name="TextBox 8"/>
          <p:cNvSpPr txBox="1"/>
          <p:nvPr/>
        </p:nvSpPr>
        <p:spPr>
          <a:xfrm>
            <a:off x="1348494" y="214862"/>
            <a:ext cx="5748341" cy="646331"/>
          </a:xfrm>
          <a:prstGeom prst="rect">
            <a:avLst/>
          </a:prstGeom>
          <a:noFill/>
        </p:spPr>
        <p:txBody>
          <a:bodyPr wrap="square" rtlCol="0">
            <a:spAutoFit/>
          </a:bodyPr>
          <a:lstStyle/>
          <a:p>
            <a:r>
              <a:rPr lang="en-GB" sz="3600" b="1" dirty="0" smtClean="0">
                <a:solidFill>
                  <a:schemeClr val="bg1"/>
                </a:solidFill>
              </a:rPr>
              <a:t>Concept of Leadership -2/3</a:t>
            </a:r>
            <a:endParaRPr lang="en-GB" sz="3600" b="1" dirty="0">
              <a:solidFill>
                <a:schemeClr val="bg1"/>
              </a:solidFill>
            </a:endParaRPr>
          </a:p>
        </p:txBody>
      </p:sp>
    </p:spTree>
    <p:extLst>
      <p:ext uri="{BB962C8B-B14F-4D97-AF65-F5344CB8AC3E}">
        <p14:creationId xmlns:p14="http://schemas.microsoft.com/office/powerpoint/2010/main" val="74990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11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5570920" cy="646331"/>
          </a:xfrm>
          <a:prstGeom prst="rect">
            <a:avLst/>
          </a:prstGeom>
          <a:noFill/>
        </p:spPr>
        <p:txBody>
          <a:bodyPr wrap="square" rtlCol="0">
            <a:spAutoFit/>
          </a:bodyPr>
          <a:lstStyle/>
          <a:p>
            <a:r>
              <a:rPr lang="en-GB" sz="3600" b="1" dirty="0" smtClean="0">
                <a:solidFill>
                  <a:schemeClr val="bg1"/>
                </a:solidFill>
              </a:rPr>
              <a:t>Concept of Leadership – 3/3</a:t>
            </a:r>
            <a:endParaRPr lang="en-GB" sz="3600" b="1" dirty="0">
              <a:solidFill>
                <a:schemeClr val="bg1"/>
              </a:solidFill>
            </a:endParaRPr>
          </a:p>
        </p:txBody>
      </p:sp>
      <p:sp>
        <p:nvSpPr>
          <p:cNvPr id="2" name="Rectangle 1"/>
          <p:cNvSpPr/>
          <p:nvPr/>
        </p:nvSpPr>
        <p:spPr>
          <a:xfrm>
            <a:off x="723032" y="1545651"/>
            <a:ext cx="10745935" cy="3970318"/>
          </a:xfrm>
          <a:prstGeom prst="rect">
            <a:avLst/>
          </a:prstGeom>
        </p:spPr>
        <p:txBody>
          <a:bodyPr wrap="square">
            <a:spAutoFit/>
          </a:bodyPr>
          <a:lstStyle/>
          <a:p>
            <a:r>
              <a:rPr lang="en-GB" sz="2800" dirty="0" smtClean="0"/>
              <a:t>There are various styles of leadership. A leader’s style could be autocratic, democratic, bureaucratic, Laissez-faire or a combination of two or more of the styles. However, being a situation-bound process, there is no best style of leadership.  </a:t>
            </a:r>
          </a:p>
          <a:p>
            <a:endParaRPr lang="en-GB" sz="2800" dirty="0"/>
          </a:p>
          <a:p>
            <a:r>
              <a:rPr lang="en-GB" sz="2800" dirty="0" smtClean="0"/>
              <a:t>The most important trait and core competence of every leader is an ability to articulate a vision. Leaders are therefore required to develop future visions, and to motivate the organizational members to wilfully strive towards achieving the visions. </a:t>
            </a:r>
            <a:endParaRPr lang="en-GB" sz="2800" dirty="0"/>
          </a:p>
        </p:txBody>
      </p:sp>
    </p:spTree>
    <p:extLst>
      <p:ext uri="{BB962C8B-B14F-4D97-AF65-F5344CB8AC3E}">
        <p14:creationId xmlns:p14="http://schemas.microsoft.com/office/powerpoint/2010/main" val="176329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61748" cy="365125"/>
          </a:xfrm>
        </p:spPr>
        <p:txBody>
          <a:bodyPr/>
          <a:lstStyle/>
          <a:p>
            <a:fld id="{6E8AAC9F-E33C-449E-8C2C-CDEABC160B1E}" type="slidenum">
              <a:rPr lang="en-GB" sz="1800" b="1" smtClean="0">
                <a:solidFill>
                  <a:schemeClr val="bg1"/>
                </a:solidFill>
              </a:rPr>
              <a:t>12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679510" y="234288"/>
            <a:ext cx="6263487" cy="646331"/>
          </a:xfrm>
          <a:prstGeom prst="rect">
            <a:avLst/>
          </a:prstGeom>
          <a:noFill/>
        </p:spPr>
        <p:txBody>
          <a:bodyPr wrap="square" rtlCol="0">
            <a:spAutoFit/>
          </a:bodyPr>
          <a:lstStyle/>
          <a:p>
            <a:r>
              <a:rPr lang="en-GB" sz="3600" b="1" dirty="0" smtClean="0">
                <a:solidFill>
                  <a:schemeClr val="bg1"/>
                </a:solidFill>
              </a:rPr>
              <a:t>Functions of Leadership -1/2</a:t>
            </a:r>
            <a:endParaRPr lang="en-GB" sz="3600" b="1" dirty="0">
              <a:solidFill>
                <a:schemeClr val="bg1"/>
              </a:solidFill>
            </a:endParaRPr>
          </a:p>
        </p:txBody>
      </p:sp>
      <p:sp>
        <p:nvSpPr>
          <p:cNvPr id="10" name="Rectangle 9"/>
          <p:cNvSpPr/>
          <p:nvPr/>
        </p:nvSpPr>
        <p:spPr>
          <a:xfrm>
            <a:off x="404884" y="455623"/>
            <a:ext cx="272956" cy="27295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15 Primary Functions of Leadership in Management - Googlesir"/>
          <p:cNvPicPr>
            <a:picLocks noChangeAspect="1" noChangeArrowheads="1"/>
          </p:cNvPicPr>
          <p:nvPr/>
        </p:nvPicPr>
        <p:blipFill rotWithShape="1">
          <a:blip r:embed="rId2">
            <a:clrChange>
              <a:clrFrom>
                <a:srgbClr val="F2ECEC"/>
              </a:clrFrom>
              <a:clrTo>
                <a:srgbClr val="F2ECEC">
                  <a:alpha val="0"/>
                </a:srgbClr>
              </a:clrTo>
            </a:clrChange>
            <a:extLst>
              <a:ext uri="{28A0092B-C50C-407E-A947-70E740481C1C}">
                <a14:useLocalDpi xmlns:a14="http://schemas.microsoft.com/office/drawing/2010/main" val="0"/>
              </a:ext>
            </a:extLst>
          </a:blip>
          <a:srcRect l="2706" t="54940" r="56691"/>
          <a:stretch/>
        </p:blipFill>
        <p:spPr bwMode="auto">
          <a:xfrm>
            <a:off x="523559" y="1033227"/>
            <a:ext cx="4243304" cy="2648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5200" y="1652569"/>
            <a:ext cx="6172139" cy="2092881"/>
          </a:xfrm>
          <a:prstGeom prst="rect">
            <a:avLst/>
          </a:prstGeom>
        </p:spPr>
        <p:txBody>
          <a:bodyPr wrap="square">
            <a:spAutoFit/>
          </a:bodyPr>
          <a:lstStyle/>
          <a:p>
            <a:r>
              <a:rPr lang="en-GB" sz="2600" dirty="0" smtClean="0"/>
              <a:t>Leadership is required in every social group for the building of an environment in which each and every employee develops and excels. Specifically, the duties of a leader include to: </a:t>
            </a:r>
            <a:endParaRPr lang="en-GB" sz="2600" dirty="0"/>
          </a:p>
        </p:txBody>
      </p:sp>
      <p:sp>
        <p:nvSpPr>
          <p:cNvPr id="13" name="Rectangle 12"/>
          <p:cNvSpPr/>
          <p:nvPr/>
        </p:nvSpPr>
        <p:spPr>
          <a:xfrm>
            <a:off x="708928" y="4362358"/>
            <a:ext cx="2012387" cy="369332"/>
          </a:xfrm>
          <a:prstGeom prst="rect">
            <a:avLst/>
          </a:prstGeom>
          <a:ln>
            <a:solidFill>
              <a:srgbClr val="002060"/>
            </a:solidFill>
          </a:ln>
        </p:spPr>
        <p:txBody>
          <a:bodyPr wrap="square">
            <a:spAutoFit/>
          </a:bodyPr>
          <a:lstStyle/>
          <a:p>
            <a:r>
              <a:rPr lang="en-GB" dirty="0" smtClean="0"/>
              <a:t>a)    Initiate action</a:t>
            </a:r>
          </a:p>
        </p:txBody>
      </p:sp>
      <p:sp>
        <p:nvSpPr>
          <p:cNvPr id="15" name="Rectangle 14"/>
          <p:cNvSpPr/>
          <p:nvPr/>
        </p:nvSpPr>
        <p:spPr>
          <a:xfrm>
            <a:off x="2898739" y="4362358"/>
            <a:ext cx="2153558" cy="369332"/>
          </a:xfrm>
          <a:prstGeom prst="rect">
            <a:avLst/>
          </a:prstGeom>
          <a:ln>
            <a:solidFill>
              <a:srgbClr val="002060"/>
            </a:solidFill>
          </a:ln>
        </p:spPr>
        <p:txBody>
          <a:bodyPr wrap="square">
            <a:spAutoFit/>
          </a:bodyPr>
          <a:lstStyle/>
          <a:p>
            <a:r>
              <a:rPr lang="en-GB" dirty="0" smtClean="0"/>
              <a:t>b)    Motivate others</a:t>
            </a:r>
          </a:p>
        </p:txBody>
      </p:sp>
      <p:sp>
        <p:nvSpPr>
          <p:cNvPr id="16" name="Rectangle 15"/>
          <p:cNvSpPr/>
          <p:nvPr/>
        </p:nvSpPr>
        <p:spPr>
          <a:xfrm>
            <a:off x="5169255" y="4362358"/>
            <a:ext cx="2243982" cy="369332"/>
          </a:xfrm>
          <a:prstGeom prst="rect">
            <a:avLst/>
          </a:prstGeom>
          <a:ln>
            <a:solidFill>
              <a:srgbClr val="002060"/>
            </a:solidFill>
          </a:ln>
        </p:spPr>
        <p:txBody>
          <a:bodyPr wrap="square">
            <a:spAutoFit/>
          </a:bodyPr>
          <a:lstStyle/>
          <a:p>
            <a:r>
              <a:rPr lang="en-GB" dirty="0" smtClean="0"/>
              <a:t>c)    Provide guidance</a:t>
            </a:r>
          </a:p>
        </p:txBody>
      </p:sp>
      <p:sp>
        <p:nvSpPr>
          <p:cNvPr id="17" name="Rectangle 16"/>
          <p:cNvSpPr/>
          <p:nvPr/>
        </p:nvSpPr>
        <p:spPr>
          <a:xfrm>
            <a:off x="7571137" y="4346982"/>
            <a:ext cx="2308356" cy="369332"/>
          </a:xfrm>
          <a:prstGeom prst="rect">
            <a:avLst/>
          </a:prstGeom>
          <a:ln>
            <a:solidFill>
              <a:srgbClr val="002060"/>
            </a:solidFill>
          </a:ln>
        </p:spPr>
        <p:txBody>
          <a:bodyPr wrap="square">
            <a:spAutoFit/>
          </a:bodyPr>
          <a:lstStyle/>
          <a:p>
            <a:r>
              <a:rPr lang="en-GB" dirty="0" smtClean="0"/>
              <a:t>d)    Create confidence</a:t>
            </a:r>
          </a:p>
        </p:txBody>
      </p:sp>
      <p:sp>
        <p:nvSpPr>
          <p:cNvPr id="18" name="Rectangle 17"/>
          <p:cNvSpPr/>
          <p:nvPr/>
        </p:nvSpPr>
        <p:spPr>
          <a:xfrm>
            <a:off x="10078338" y="4337424"/>
            <a:ext cx="1808865" cy="369332"/>
          </a:xfrm>
          <a:prstGeom prst="rect">
            <a:avLst/>
          </a:prstGeom>
          <a:ln>
            <a:solidFill>
              <a:srgbClr val="002060"/>
            </a:solidFill>
          </a:ln>
        </p:spPr>
        <p:txBody>
          <a:bodyPr wrap="square">
            <a:spAutoFit/>
          </a:bodyPr>
          <a:lstStyle/>
          <a:p>
            <a:r>
              <a:rPr lang="en-GB" dirty="0" smtClean="0"/>
              <a:t>e)    Build morale</a:t>
            </a:r>
            <a:endParaRPr lang="en-GB" dirty="0"/>
          </a:p>
        </p:txBody>
      </p:sp>
      <p:sp>
        <p:nvSpPr>
          <p:cNvPr id="19" name="Rectangle 18"/>
          <p:cNvSpPr/>
          <p:nvPr/>
        </p:nvSpPr>
        <p:spPr>
          <a:xfrm>
            <a:off x="708928" y="4980990"/>
            <a:ext cx="4057934" cy="369332"/>
          </a:xfrm>
          <a:prstGeom prst="rect">
            <a:avLst/>
          </a:prstGeom>
          <a:ln>
            <a:solidFill>
              <a:srgbClr val="002060"/>
            </a:solidFill>
          </a:ln>
        </p:spPr>
        <p:txBody>
          <a:bodyPr wrap="square">
            <a:spAutoFit/>
          </a:bodyPr>
          <a:lstStyle/>
          <a:p>
            <a:r>
              <a:rPr lang="en-GB" dirty="0" smtClean="0"/>
              <a:t>f)     Ensure conducive work environment</a:t>
            </a:r>
          </a:p>
        </p:txBody>
      </p:sp>
      <p:sp>
        <p:nvSpPr>
          <p:cNvPr id="20" name="Rectangle 19"/>
          <p:cNvSpPr/>
          <p:nvPr/>
        </p:nvSpPr>
        <p:spPr>
          <a:xfrm>
            <a:off x="677840" y="5667064"/>
            <a:ext cx="6378053" cy="369332"/>
          </a:xfrm>
          <a:prstGeom prst="rect">
            <a:avLst/>
          </a:prstGeom>
          <a:ln>
            <a:solidFill>
              <a:srgbClr val="002060"/>
            </a:solidFill>
          </a:ln>
        </p:spPr>
        <p:txBody>
          <a:bodyPr wrap="square">
            <a:spAutoFit/>
          </a:bodyPr>
          <a:lstStyle/>
          <a:p>
            <a:r>
              <a:rPr lang="en-GB" dirty="0" smtClean="0"/>
              <a:t>h)    Take responsibility for the successes and failures of the group</a:t>
            </a:r>
            <a:endParaRPr lang="en-GB" dirty="0"/>
          </a:p>
        </p:txBody>
      </p:sp>
      <p:sp>
        <p:nvSpPr>
          <p:cNvPr id="21" name="Rectangle 20"/>
          <p:cNvSpPr/>
          <p:nvPr/>
        </p:nvSpPr>
        <p:spPr>
          <a:xfrm>
            <a:off x="5032774" y="4980990"/>
            <a:ext cx="3237849" cy="369332"/>
          </a:xfrm>
          <a:prstGeom prst="rect">
            <a:avLst/>
          </a:prstGeom>
          <a:ln>
            <a:solidFill>
              <a:srgbClr val="002060"/>
            </a:solidFill>
          </a:ln>
        </p:spPr>
        <p:txBody>
          <a:bodyPr wrap="square">
            <a:spAutoFit/>
          </a:bodyPr>
          <a:lstStyle/>
          <a:p>
            <a:r>
              <a:rPr lang="en-GB" dirty="0" smtClean="0"/>
              <a:t>g)    Coordinate overall activities</a:t>
            </a:r>
          </a:p>
        </p:txBody>
      </p:sp>
      <p:grpSp>
        <p:nvGrpSpPr>
          <p:cNvPr id="29" name="Group 28"/>
          <p:cNvGrpSpPr/>
          <p:nvPr/>
        </p:nvGrpSpPr>
        <p:grpSpPr>
          <a:xfrm>
            <a:off x="677840" y="3507475"/>
            <a:ext cx="11149292" cy="600501"/>
            <a:chOff x="677840" y="3507475"/>
            <a:chExt cx="11149292" cy="600501"/>
          </a:xfrm>
        </p:grpSpPr>
        <p:grpSp>
          <p:nvGrpSpPr>
            <p:cNvPr id="26" name="Group 25"/>
            <p:cNvGrpSpPr/>
            <p:nvPr/>
          </p:nvGrpSpPr>
          <p:grpSpPr>
            <a:xfrm>
              <a:off x="677840" y="3507475"/>
              <a:ext cx="11149292" cy="600501"/>
              <a:chOff x="677840" y="3507475"/>
              <a:chExt cx="11149292" cy="600501"/>
            </a:xfrm>
          </p:grpSpPr>
          <p:cxnSp>
            <p:nvCxnSpPr>
              <p:cNvPr id="22" name="Straight Connector 21"/>
              <p:cNvCxnSpPr/>
              <p:nvPr/>
            </p:nvCxnSpPr>
            <p:spPr>
              <a:xfrm>
                <a:off x="677840" y="4094328"/>
                <a:ext cx="11149292"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65326" y="3507475"/>
                <a:ext cx="0" cy="6005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6933064" y="3521123"/>
              <a:ext cx="5347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7237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48100" cy="365125"/>
          </a:xfrm>
        </p:spPr>
        <p:txBody>
          <a:bodyPr/>
          <a:lstStyle/>
          <a:p>
            <a:fld id="{6E8AAC9F-E33C-449E-8C2C-CDEABC160B1E}" type="slidenum">
              <a:rPr lang="en-GB" sz="1800" b="1" smtClean="0">
                <a:solidFill>
                  <a:schemeClr val="bg1"/>
                </a:solidFill>
              </a:rPr>
              <a:t>13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757926" y="268935"/>
            <a:ext cx="6171423" cy="646331"/>
          </a:xfrm>
          <a:prstGeom prst="rect">
            <a:avLst/>
          </a:prstGeom>
          <a:noFill/>
        </p:spPr>
        <p:txBody>
          <a:bodyPr wrap="square" rtlCol="0">
            <a:spAutoFit/>
          </a:bodyPr>
          <a:lstStyle/>
          <a:p>
            <a:r>
              <a:rPr lang="en-GB" sz="3600" b="1" dirty="0">
                <a:solidFill>
                  <a:schemeClr val="bg1"/>
                </a:solidFill>
              </a:rPr>
              <a:t>Functions of </a:t>
            </a:r>
            <a:r>
              <a:rPr lang="en-GB" sz="3600" b="1" dirty="0" smtClean="0">
                <a:solidFill>
                  <a:schemeClr val="bg1"/>
                </a:solidFill>
              </a:rPr>
              <a:t>Leadership -2/2</a:t>
            </a:r>
            <a:endParaRPr lang="en-GB" sz="3600" b="1" dirty="0">
              <a:solidFill>
                <a:schemeClr val="bg1"/>
              </a:solidFill>
            </a:endParaRPr>
          </a:p>
        </p:txBody>
      </p:sp>
      <p:sp>
        <p:nvSpPr>
          <p:cNvPr id="13" name="Rectangle 12"/>
          <p:cNvSpPr/>
          <p:nvPr/>
        </p:nvSpPr>
        <p:spPr>
          <a:xfrm>
            <a:off x="865556" y="1380419"/>
            <a:ext cx="3978081" cy="4401205"/>
          </a:xfrm>
          <a:prstGeom prst="rect">
            <a:avLst/>
          </a:prstGeom>
        </p:spPr>
        <p:txBody>
          <a:bodyPr wrap="square">
            <a:spAutoFit/>
          </a:bodyPr>
          <a:lstStyle/>
          <a:p>
            <a:pPr marL="457200" indent="-457200">
              <a:buFont typeface="Wingdings" panose="05000000000000000000" pitchFamily="2" charset="2"/>
              <a:buChar char="§"/>
            </a:pPr>
            <a:r>
              <a:rPr lang="en-GB" sz="2800" dirty="0"/>
              <a:t>Leadership deals with the people aspect in an organization and provides direction by focusing on listening, building relationships, teamwork, inspiring, motivating and persuading the group members. </a:t>
            </a:r>
          </a:p>
        </p:txBody>
      </p:sp>
      <p:sp>
        <p:nvSpPr>
          <p:cNvPr id="14" name="Rectangle 13"/>
          <p:cNvSpPr/>
          <p:nvPr/>
        </p:nvSpPr>
        <p:spPr>
          <a:xfrm>
            <a:off x="6687401" y="1380419"/>
            <a:ext cx="4135276" cy="4401205"/>
          </a:xfrm>
          <a:prstGeom prst="rect">
            <a:avLst/>
          </a:prstGeom>
        </p:spPr>
        <p:txBody>
          <a:bodyPr wrap="square">
            <a:spAutoFit/>
          </a:bodyPr>
          <a:lstStyle/>
          <a:p>
            <a:pPr marL="457200" indent="-457200">
              <a:buFont typeface="Wingdings" panose="05000000000000000000" pitchFamily="2" charset="2"/>
              <a:buChar char="§"/>
            </a:pPr>
            <a:r>
              <a:rPr lang="en-GB" sz="2800" dirty="0" smtClean="0"/>
              <a:t>It </a:t>
            </a:r>
            <a:r>
              <a:rPr lang="en-GB" sz="2800" dirty="0"/>
              <a:t>does not matter how a leader evolved; whether charismatic, transformational or situational. </a:t>
            </a:r>
            <a:endParaRPr lang="en-GB" sz="2800" dirty="0" smtClean="0"/>
          </a:p>
          <a:p>
            <a:pPr marL="457200" indent="-457200">
              <a:buFont typeface="Wingdings" panose="05000000000000000000" pitchFamily="2" charset="2"/>
              <a:buChar char="§"/>
            </a:pPr>
            <a:endParaRPr lang="en-GB" sz="2800" dirty="0"/>
          </a:p>
          <a:p>
            <a:pPr marL="457200" indent="-457200">
              <a:buFont typeface="Wingdings" panose="05000000000000000000" pitchFamily="2" charset="2"/>
              <a:buChar char="§"/>
            </a:pPr>
            <a:r>
              <a:rPr lang="en-GB" sz="2800" dirty="0" smtClean="0"/>
              <a:t>The </a:t>
            </a:r>
            <a:r>
              <a:rPr lang="en-GB" sz="2800" dirty="0"/>
              <a:t>crux of the matter, however, is that leadership is a quality that generates success.</a:t>
            </a:r>
          </a:p>
        </p:txBody>
      </p:sp>
      <p:sp>
        <p:nvSpPr>
          <p:cNvPr id="15" name="Rectangle 14"/>
          <p:cNvSpPr/>
          <p:nvPr/>
        </p:nvSpPr>
        <p:spPr>
          <a:xfrm>
            <a:off x="5094503" y="1459791"/>
            <a:ext cx="1342031" cy="4242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036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194655" y="253361"/>
            <a:ext cx="3332687" cy="646331"/>
          </a:xfrm>
          <a:prstGeom prst="rect">
            <a:avLst/>
          </a:prstGeom>
          <a:noFill/>
        </p:spPr>
        <p:txBody>
          <a:bodyPr wrap="square" rtlCol="0">
            <a:spAutoFit/>
          </a:bodyPr>
          <a:lstStyle/>
          <a:p>
            <a:r>
              <a:rPr lang="en-GB" sz="3600" b="1" dirty="0">
                <a:solidFill>
                  <a:schemeClr val="bg1"/>
                </a:solidFill>
              </a:rPr>
              <a:t>What a Team Is</a:t>
            </a:r>
          </a:p>
        </p:txBody>
      </p:sp>
      <p:sp>
        <p:nvSpPr>
          <p:cNvPr id="10" name="Rectangle 9"/>
          <p:cNvSpPr/>
          <p:nvPr/>
        </p:nvSpPr>
        <p:spPr>
          <a:xfrm>
            <a:off x="404884" y="455623"/>
            <a:ext cx="272956" cy="2729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41362" y="4597223"/>
            <a:ext cx="10608859" cy="1815882"/>
          </a:xfrm>
          <a:prstGeom prst="rect">
            <a:avLst/>
          </a:prstGeom>
          <a:solidFill>
            <a:schemeClr val="tx1"/>
          </a:solidFill>
        </p:spPr>
        <p:txBody>
          <a:bodyPr wrap="square">
            <a:spAutoFit/>
          </a:bodyPr>
          <a:lstStyle/>
          <a:p>
            <a:pPr marL="457200" indent="-457200">
              <a:buFont typeface="Wingdings" panose="05000000000000000000" pitchFamily="2" charset="2"/>
              <a:buChar char="§"/>
            </a:pPr>
            <a:r>
              <a:rPr lang="en-GB" sz="2800" dirty="0" smtClean="0">
                <a:solidFill>
                  <a:schemeClr val="bg1"/>
                </a:solidFill>
              </a:rPr>
              <a:t>In </a:t>
            </a:r>
            <a:r>
              <a:rPr lang="en-GB" sz="2800" dirty="0">
                <a:solidFill>
                  <a:schemeClr val="bg1"/>
                </a:solidFill>
              </a:rPr>
              <a:t>essence, collaboration, working together, is the keynote and basis of a team activity. According to Bill Bethel, “a successful team is a group of many hands and one mind”. That is why Bang </a:t>
            </a:r>
            <a:r>
              <a:rPr lang="en-GB" sz="2800" dirty="0" err="1">
                <a:solidFill>
                  <a:schemeClr val="bg1"/>
                </a:solidFill>
              </a:rPr>
              <a:t>Gae</a:t>
            </a:r>
            <a:r>
              <a:rPr lang="en-GB" sz="2800" dirty="0">
                <a:solidFill>
                  <a:schemeClr val="bg1"/>
                </a:solidFill>
              </a:rPr>
              <a:t> holds that teamwork makes the dream work.</a:t>
            </a:r>
          </a:p>
        </p:txBody>
      </p:sp>
      <p:pic>
        <p:nvPicPr>
          <p:cNvPr id="2050" name="Picture 2" descr="Employees, group, management, team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18" y="1116591"/>
            <a:ext cx="3531721" cy="35317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41362" y="1294710"/>
            <a:ext cx="7196919" cy="3108543"/>
          </a:xfrm>
          <a:prstGeom prst="rect">
            <a:avLst/>
          </a:prstGeom>
        </p:spPr>
        <p:txBody>
          <a:bodyPr wrap="square">
            <a:spAutoFit/>
          </a:bodyPr>
          <a:lstStyle/>
          <a:p>
            <a:r>
              <a:rPr lang="en-GB" sz="2800" dirty="0"/>
              <a:t>In the words of Andrew Carnegie, “</a:t>
            </a:r>
            <a:r>
              <a:rPr lang="en-GB" sz="2800" b="1" dirty="0">
                <a:solidFill>
                  <a:srgbClr val="0070C0"/>
                </a:solidFill>
              </a:rPr>
              <a:t>Teamwork is the ability to work together towards a common vision”</a:t>
            </a:r>
            <a:r>
              <a:rPr lang="en-GB" sz="2800" dirty="0"/>
              <a:t>. Some other thinkers, however, aver that a team is more than just a group with a common aim. To such schools of thought or scholars, a team is a group in which the contribution of individuals is seen as complementary. </a:t>
            </a:r>
          </a:p>
        </p:txBody>
      </p:sp>
    </p:spTree>
    <p:extLst>
      <p:ext uri="{BB962C8B-B14F-4D97-AF65-F5344CB8AC3E}">
        <p14:creationId xmlns:p14="http://schemas.microsoft.com/office/powerpoint/2010/main" val="2420185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777922" y="272777"/>
            <a:ext cx="8136700" cy="646331"/>
          </a:xfrm>
          <a:prstGeom prst="rect">
            <a:avLst/>
          </a:prstGeom>
          <a:noFill/>
        </p:spPr>
        <p:txBody>
          <a:bodyPr wrap="square" rtlCol="0">
            <a:spAutoFit/>
          </a:bodyPr>
          <a:lstStyle/>
          <a:p>
            <a:r>
              <a:rPr lang="en-GB" sz="3600" b="1" dirty="0">
                <a:solidFill>
                  <a:schemeClr val="bg1"/>
                </a:solidFill>
              </a:rPr>
              <a:t>Locating a Team within the FRSC Setting</a:t>
            </a:r>
          </a:p>
        </p:txBody>
      </p:sp>
      <p:sp>
        <p:nvSpPr>
          <p:cNvPr id="2" name="Rectangle 1"/>
          <p:cNvSpPr/>
          <p:nvPr/>
        </p:nvSpPr>
        <p:spPr>
          <a:xfrm>
            <a:off x="677840" y="1199597"/>
            <a:ext cx="6241575" cy="3108543"/>
          </a:xfrm>
          <a:prstGeom prst="rect">
            <a:avLst/>
          </a:prstGeom>
        </p:spPr>
        <p:txBody>
          <a:bodyPr wrap="square">
            <a:spAutoFit/>
          </a:bodyPr>
          <a:lstStyle/>
          <a:p>
            <a:r>
              <a:rPr lang="en-GB" sz="2800" dirty="0"/>
              <a:t>In the context of this discussion, any work group with distinct task, identity, common objective, interdependence and group consciousness within the Corps could be seen as a team. In this sense, we could look at the Corps Marshal and his Top Management as a team. </a:t>
            </a:r>
          </a:p>
        </p:txBody>
      </p:sp>
      <p:pic>
        <p:nvPicPr>
          <p:cNvPr id="14" name="Picture 13"/>
          <p:cNvPicPr>
            <a:picLocks noChangeAspect="1"/>
          </p:cNvPicPr>
          <p:nvPr/>
        </p:nvPicPr>
        <p:blipFill>
          <a:blip r:embed="rId2"/>
          <a:stretch>
            <a:fillRect/>
          </a:stretch>
        </p:blipFill>
        <p:spPr>
          <a:xfrm>
            <a:off x="7260609" y="1199597"/>
            <a:ext cx="4735773" cy="3137613"/>
          </a:xfrm>
          <a:prstGeom prst="rect">
            <a:avLst/>
          </a:prstGeom>
        </p:spPr>
      </p:pic>
      <p:sp>
        <p:nvSpPr>
          <p:cNvPr id="15" name="Rectangle 14"/>
          <p:cNvSpPr/>
          <p:nvPr/>
        </p:nvSpPr>
        <p:spPr>
          <a:xfrm>
            <a:off x="777922" y="4515449"/>
            <a:ext cx="11218460" cy="1815882"/>
          </a:xfrm>
          <a:prstGeom prst="rect">
            <a:avLst/>
          </a:prstGeom>
        </p:spPr>
        <p:txBody>
          <a:bodyPr wrap="square">
            <a:spAutoFit/>
          </a:bodyPr>
          <a:lstStyle/>
          <a:p>
            <a:r>
              <a:rPr lang="en-GB" sz="2800" dirty="0" smtClean="0"/>
              <a:t>Similarly</a:t>
            </a:r>
            <a:r>
              <a:rPr lang="en-GB" sz="2800" dirty="0"/>
              <a:t>, any Department/Corps Office, Special Unit; Zonal, Sector, Unit or Outpost Command with its full compliments of staff; constitute a team.  A team could also be a group of staff on special assignment, Patrol, Rescue, Public Enlightenment, Committee work or Task Force.</a:t>
            </a:r>
          </a:p>
        </p:txBody>
      </p:sp>
      <p:sp>
        <p:nvSpPr>
          <p:cNvPr id="16" name="Rectangle 15"/>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7745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489884" y="308092"/>
            <a:ext cx="6944433" cy="584775"/>
          </a:xfrm>
          <a:prstGeom prst="rect">
            <a:avLst/>
          </a:prstGeom>
          <a:noFill/>
        </p:spPr>
        <p:txBody>
          <a:bodyPr wrap="square" rtlCol="0">
            <a:spAutoFit/>
          </a:bodyPr>
          <a:lstStyle/>
          <a:p>
            <a:r>
              <a:rPr lang="en-GB" sz="3200" b="1" dirty="0">
                <a:solidFill>
                  <a:schemeClr val="bg1"/>
                </a:solidFill>
              </a:rPr>
              <a:t>Basic Principles of Team Work</a:t>
            </a:r>
          </a:p>
        </p:txBody>
      </p:sp>
      <p:sp>
        <p:nvSpPr>
          <p:cNvPr id="2" name="Rectangle 1"/>
          <p:cNvSpPr/>
          <p:nvPr/>
        </p:nvSpPr>
        <p:spPr>
          <a:xfrm>
            <a:off x="734347" y="1428932"/>
            <a:ext cx="6571271" cy="4401205"/>
          </a:xfrm>
          <a:prstGeom prst="rect">
            <a:avLst/>
          </a:prstGeom>
        </p:spPr>
        <p:txBody>
          <a:bodyPr wrap="square">
            <a:spAutoFit/>
          </a:bodyPr>
          <a:lstStyle/>
          <a:p>
            <a:r>
              <a:rPr lang="en-GB" sz="2800" dirty="0" smtClean="0"/>
              <a:t>a.    Effective </a:t>
            </a:r>
            <a:r>
              <a:rPr lang="en-GB" sz="2800" dirty="0"/>
              <a:t>Communication among team  </a:t>
            </a:r>
            <a:r>
              <a:rPr lang="en-GB" sz="2800" dirty="0" smtClean="0"/>
              <a:t>  </a:t>
            </a:r>
          </a:p>
          <a:p>
            <a:r>
              <a:rPr lang="en-GB" sz="2800" dirty="0"/>
              <a:t> </a:t>
            </a:r>
            <a:r>
              <a:rPr lang="en-GB" sz="2800" dirty="0" smtClean="0"/>
              <a:t>      members</a:t>
            </a:r>
            <a:endParaRPr lang="en-GB" sz="2800" dirty="0"/>
          </a:p>
          <a:p>
            <a:r>
              <a:rPr lang="en-GB" sz="2800" dirty="0"/>
              <a:t>b.    Reliable team members</a:t>
            </a:r>
          </a:p>
          <a:p>
            <a:r>
              <a:rPr lang="en-GB" sz="2800" dirty="0"/>
              <a:t>c.    </a:t>
            </a:r>
            <a:r>
              <a:rPr lang="en-GB" sz="2800" dirty="0" smtClean="0"/>
              <a:t>Good </a:t>
            </a:r>
            <a:r>
              <a:rPr lang="en-GB" sz="2800" dirty="0"/>
              <a:t>approach to conflict management</a:t>
            </a:r>
          </a:p>
          <a:p>
            <a:r>
              <a:rPr lang="en-GB" sz="2800" dirty="0"/>
              <a:t>d.    </a:t>
            </a:r>
            <a:r>
              <a:rPr lang="en-GB" sz="2800" dirty="0" smtClean="0"/>
              <a:t>String </a:t>
            </a:r>
            <a:r>
              <a:rPr lang="en-GB" sz="2800" dirty="0"/>
              <a:t>and effective leadership</a:t>
            </a:r>
          </a:p>
          <a:p>
            <a:r>
              <a:rPr lang="en-GB" sz="2800" dirty="0"/>
              <a:t>e.    </a:t>
            </a:r>
            <a:r>
              <a:rPr lang="en-GB" sz="2800" dirty="0" smtClean="0"/>
              <a:t>Effective </a:t>
            </a:r>
            <a:r>
              <a:rPr lang="en-GB" sz="2800" dirty="0"/>
              <a:t>allocation of resources</a:t>
            </a:r>
          </a:p>
          <a:p>
            <a:r>
              <a:rPr lang="en-GB" sz="2800" dirty="0"/>
              <a:t>f.     </a:t>
            </a:r>
            <a:r>
              <a:rPr lang="en-GB" sz="2800" dirty="0" smtClean="0"/>
              <a:t>Mutual </a:t>
            </a:r>
            <a:r>
              <a:rPr lang="en-GB" sz="2800" dirty="0"/>
              <a:t>respect amongst team members</a:t>
            </a:r>
          </a:p>
          <a:p>
            <a:r>
              <a:rPr lang="en-GB" sz="2800" dirty="0"/>
              <a:t>g.    Constructive working relationship</a:t>
            </a:r>
          </a:p>
          <a:p>
            <a:pPr marL="514350" indent="-514350">
              <a:buAutoNum type="alphaLcPeriod" startAt="8"/>
            </a:pPr>
            <a:r>
              <a:rPr lang="en-GB" sz="2800" dirty="0" smtClean="0"/>
              <a:t>Positive </a:t>
            </a:r>
            <a:r>
              <a:rPr lang="en-GB" sz="2800" dirty="0"/>
              <a:t>approach to diversity and </a:t>
            </a:r>
            <a:r>
              <a:rPr lang="en-GB" sz="2800" dirty="0" smtClean="0"/>
              <a:t>         </a:t>
            </a:r>
          </a:p>
          <a:p>
            <a:r>
              <a:rPr lang="en-GB" sz="2800" dirty="0"/>
              <a:t> </a:t>
            </a:r>
            <a:r>
              <a:rPr lang="en-GB" sz="2800" dirty="0" smtClean="0"/>
              <a:t>      equality </a:t>
            </a:r>
            <a:endParaRPr lang="en-GB" sz="2800" dirty="0"/>
          </a:p>
        </p:txBody>
      </p:sp>
      <p:pic>
        <p:nvPicPr>
          <p:cNvPr id="14" name="Picture 13"/>
          <p:cNvPicPr>
            <a:picLocks noChangeAspect="1"/>
          </p:cNvPicPr>
          <p:nvPr/>
        </p:nvPicPr>
        <p:blipFill>
          <a:blip r:embed="rId2">
            <a:clrChange>
              <a:clrFrom>
                <a:srgbClr val="F6F6F6"/>
              </a:clrFrom>
              <a:clrTo>
                <a:srgbClr val="F6F6F6">
                  <a:alpha val="0"/>
                </a:srgbClr>
              </a:clrTo>
            </a:clrChange>
          </a:blip>
          <a:stretch>
            <a:fillRect/>
          </a:stretch>
        </p:blipFill>
        <p:spPr>
          <a:xfrm>
            <a:off x="6862067" y="1791209"/>
            <a:ext cx="4765826" cy="3613302"/>
          </a:xfrm>
          <a:prstGeom prst="rect">
            <a:avLst/>
          </a:prstGeom>
        </p:spPr>
      </p:pic>
      <p:sp>
        <p:nvSpPr>
          <p:cNvPr id="15" name="Rectangle 14"/>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864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860948" y="311136"/>
            <a:ext cx="10890912" cy="584775"/>
          </a:xfrm>
          <a:prstGeom prst="rect">
            <a:avLst/>
          </a:prstGeom>
          <a:noFill/>
        </p:spPr>
        <p:txBody>
          <a:bodyPr wrap="square" rtlCol="0">
            <a:spAutoFit/>
          </a:bodyPr>
          <a:lstStyle/>
          <a:p>
            <a:r>
              <a:rPr lang="en-GB" sz="3200" b="1" dirty="0">
                <a:solidFill>
                  <a:schemeClr val="bg1"/>
                </a:solidFill>
              </a:rPr>
              <a:t>Knowledge Required of a Leader to Build and Motivate a Team </a:t>
            </a:r>
          </a:p>
        </p:txBody>
      </p:sp>
      <p:sp>
        <p:nvSpPr>
          <p:cNvPr id="2" name="Rectangle 1"/>
          <p:cNvSpPr/>
          <p:nvPr/>
        </p:nvSpPr>
        <p:spPr>
          <a:xfrm>
            <a:off x="1127857" y="1988491"/>
            <a:ext cx="10145196" cy="3108543"/>
          </a:xfrm>
          <a:prstGeom prst="rect">
            <a:avLst/>
          </a:prstGeom>
        </p:spPr>
        <p:txBody>
          <a:bodyPr wrap="square">
            <a:spAutoFit/>
          </a:bodyPr>
          <a:lstStyle/>
          <a:p>
            <a:r>
              <a:rPr lang="en-GB" sz="2800" dirty="0"/>
              <a:t>a.    </a:t>
            </a:r>
            <a:r>
              <a:rPr lang="en-GB" sz="2800" dirty="0" smtClean="0"/>
              <a:t>To </a:t>
            </a:r>
            <a:r>
              <a:rPr lang="en-GB" sz="2800" dirty="0"/>
              <a:t>identify the characteristics of effective and ineffective teams </a:t>
            </a:r>
          </a:p>
          <a:p>
            <a:r>
              <a:rPr lang="en-GB" sz="2800" dirty="0"/>
              <a:t>b.   </a:t>
            </a:r>
            <a:r>
              <a:rPr lang="en-GB" sz="2800" dirty="0" smtClean="0"/>
              <a:t> To </a:t>
            </a:r>
            <a:r>
              <a:rPr lang="en-GB" sz="2800" dirty="0"/>
              <a:t>examine the motivations and roles of team members </a:t>
            </a:r>
          </a:p>
          <a:p>
            <a:r>
              <a:rPr lang="en-GB" sz="2800" dirty="0"/>
              <a:t>c.   </a:t>
            </a:r>
            <a:r>
              <a:rPr lang="en-GB" sz="2800" dirty="0" smtClean="0"/>
              <a:t> To </a:t>
            </a:r>
            <a:r>
              <a:rPr lang="en-GB" sz="2800" dirty="0"/>
              <a:t>understand stages of team development </a:t>
            </a:r>
          </a:p>
          <a:p>
            <a:pPr marL="514350" indent="-514350">
              <a:buAutoNum type="alphaLcPeriod" startAt="4"/>
            </a:pPr>
            <a:r>
              <a:rPr lang="en-GB" sz="2800" dirty="0" smtClean="0"/>
              <a:t>To </a:t>
            </a:r>
            <a:r>
              <a:rPr lang="en-GB" sz="2800" dirty="0"/>
              <a:t>consider expectations placed on work teams and obstacles to  </a:t>
            </a:r>
            <a:r>
              <a:rPr lang="en-GB" sz="2800" dirty="0" smtClean="0"/>
              <a:t>   </a:t>
            </a:r>
          </a:p>
          <a:p>
            <a:r>
              <a:rPr lang="en-GB" sz="2800" dirty="0"/>
              <a:t> </a:t>
            </a:r>
            <a:r>
              <a:rPr lang="en-GB" sz="2800" dirty="0" smtClean="0"/>
              <a:t>      effectiveness </a:t>
            </a:r>
            <a:endParaRPr lang="en-GB" sz="2800" dirty="0"/>
          </a:p>
          <a:p>
            <a:pPr marL="514350" indent="-514350">
              <a:buAutoNum type="alphaLcPeriod" startAt="5"/>
            </a:pPr>
            <a:r>
              <a:rPr lang="en-GB" sz="2800" dirty="0" smtClean="0"/>
              <a:t>To </a:t>
            </a:r>
            <a:r>
              <a:rPr lang="en-GB" sz="2800" dirty="0"/>
              <a:t>identify and practise the skills that enable members of a team  </a:t>
            </a:r>
            <a:endParaRPr lang="en-GB" sz="2800" dirty="0" smtClean="0"/>
          </a:p>
          <a:p>
            <a:r>
              <a:rPr lang="en-GB" sz="2800" dirty="0"/>
              <a:t> </a:t>
            </a:r>
            <a:r>
              <a:rPr lang="en-GB" sz="2800" dirty="0" smtClean="0"/>
              <a:t>      to </a:t>
            </a:r>
            <a:r>
              <a:rPr lang="en-GB" sz="2800" dirty="0"/>
              <a:t>work together successfully </a:t>
            </a:r>
          </a:p>
        </p:txBody>
      </p:sp>
      <p:sp>
        <p:nvSpPr>
          <p:cNvPr id="10" name="Rectangle 9"/>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688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888243" y="323445"/>
            <a:ext cx="7041106"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-1/7</a:t>
            </a:r>
            <a:endParaRPr lang="en-GB" sz="3200" b="1" dirty="0">
              <a:solidFill>
                <a:schemeClr val="bg1"/>
              </a:solidFill>
            </a:endParaRPr>
          </a:p>
        </p:txBody>
      </p:sp>
      <p:sp>
        <p:nvSpPr>
          <p:cNvPr id="2" name="Rectangle 1"/>
          <p:cNvSpPr/>
          <p:nvPr/>
        </p:nvSpPr>
        <p:spPr>
          <a:xfrm>
            <a:off x="677481" y="1332511"/>
            <a:ext cx="11018650" cy="954107"/>
          </a:xfrm>
          <a:prstGeom prst="rect">
            <a:avLst/>
          </a:prstGeom>
        </p:spPr>
        <p:txBody>
          <a:bodyPr wrap="square">
            <a:spAutoFit/>
          </a:bodyPr>
          <a:lstStyle/>
          <a:p>
            <a:r>
              <a:rPr lang="en-GB" sz="2800" dirty="0"/>
              <a:t>The following variables have to be addressed if there is to be any chance of building a successful team. They are:</a:t>
            </a:r>
          </a:p>
        </p:txBody>
      </p:sp>
      <p:sp>
        <p:nvSpPr>
          <p:cNvPr id="10" name="Rectangle 9"/>
          <p:cNvSpPr/>
          <p:nvPr/>
        </p:nvSpPr>
        <p:spPr>
          <a:xfrm>
            <a:off x="427635" y="3780282"/>
            <a:ext cx="11079704" cy="1815882"/>
          </a:xfrm>
          <a:prstGeom prst="rect">
            <a:avLst/>
          </a:prstGeom>
          <a:solidFill>
            <a:schemeClr val="tx1"/>
          </a:solidFill>
        </p:spPr>
        <p:txBody>
          <a:bodyPr wrap="square">
            <a:spAutoFit/>
          </a:bodyPr>
          <a:lstStyle/>
          <a:p>
            <a:r>
              <a:rPr lang="en-GB" sz="2800" dirty="0" smtClean="0">
                <a:solidFill>
                  <a:schemeClr val="bg1"/>
                </a:solidFill>
              </a:rPr>
              <a:t>Team </a:t>
            </a:r>
            <a:r>
              <a:rPr lang="en-GB" sz="2800" dirty="0">
                <a:solidFill>
                  <a:schemeClr val="bg1"/>
                </a:solidFill>
              </a:rPr>
              <a:t>success is considerably dependent on the size. Whereas a small-sized team could affect the quality of decision making a superfluous team could lead to distraction and complete work place disharmony. The optimum size of a team will, however, be determined by the nature of the task.</a:t>
            </a:r>
          </a:p>
        </p:txBody>
      </p:sp>
      <p:sp>
        <p:nvSpPr>
          <p:cNvPr id="11" name="Rectangle 10"/>
          <p:cNvSpPr/>
          <p:nvPr/>
        </p:nvSpPr>
        <p:spPr>
          <a:xfrm>
            <a:off x="2679509" y="2679507"/>
            <a:ext cx="5686567" cy="707886"/>
          </a:xfrm>
          <a:prstGeom prst="rect">
            <a:avLst/>
          </a:prstGeom>
          <a:ln>
            <a:solidFill>
              <a:srgbClr val="FF0000"/>
            </a:solidFill>
          </a:ln>
        </p:spPr>
        <p:txBody>
          <a:bodyPr wrap="square">
            <a:spAutoFit/>
          </a:bodyPr>
          <a:lstStyle/>
          <a:p>
            <a:r>
              <a:rPr lang="en-GB" sz="4000" dirty="0"/>
              <a:t>a.     The size of the group</a:t>
            </a:r>
            <a:r>
              <a:rPr lang="en-GB" sz="4000" dirty="0" smtClean="0"/>
              <a:t>:</a:t>
            </a:r>
            <a:endParaRPr lang="en-GB" sz="4000" dirty="0"/>
          </a:p>
        </p:txBody>
      </p:sp>
      <p:sp>
        <p:nvSpPr>
          <p:cNvPr id="12" name="Rectangle 11"/>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795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19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-2/7</a:t>
            </a:r>
            <a:endParaRPr lang="en-GB" sz="3200" b="1" dirty="0">
              <a:solidFill>
                <a:schemeClr val="bg1"/>
              </a:solidFill>
            </a:endParaRPr>
          </a:p>
        </p:txBody>
      </p:sp>
      <p:sp>
        <p:nvSpPr>
          <p:cNvPr id="10" name="Rectangle 9"/>
          <p:cNvSpPr/>
          <p:nvPr/>
        </p:nvSpPr>
        <p:spPr>
          <a:xfrm>
            <a:off x="616427" y="2751951"/>
            <a:ext cx="11079704" cy="2677656"/>
          </a:xfrm>
          <a:prstGeom prst="rect">
            <a:avLst/>
          </a:prstGeom>
          <a:solidFill>
            <a:schemeClr val="tx1"/>
          </a:solidFill>
        </p:spPr>
        <p:txBody>
          <a:bodyPr wrap="square">
            <a:spAutoFit/>
          </a:bodyPr>
          <a:lstStyle/>
          <a:p>
            <a:r>
              <a:rPr lang="en-GB" sz="2800" dirty="0">
                <a:solidFill>
                  <a:schemeClr val="bg1"/>
                </a:solidFill>
              </a:rPr>
              <a:t>FRSC Statutory mandate could be summarized as making the highways generally safe by preventing or minimizing RTCs, vehicle administration, post crash care services, clearing obstructions, road user education, conduct of research and making regulations generally for overall safety of Nigerian highways. Each of these activities will invariably require distinct sizes of team to handle the various aspects of the work</a:t>
            </a:r>
          </a:p>
        </p:txBody>
      </p:sp>
      <p:sp>
        <p:nvSpPr>
          <p:cNvPr id="11" name="Rectangle 10"/>
          <p:cNvSpPr/>
          <p:nvPr/>
        </p:nvSpPr>
        <p:spPr>
          <a:xfrm>
            <a:off x="2679509" y="1471188"/>
            <a:ext cx="6205183" cy="707886"/>
          </a:xfrm>
          <a:prstGeom prst="rect">
            <a:avLst/>
          </a:prstGeom>
          <a:ln>
            <a:solidFill>
              <a:srgbClr val="FF0000"/>
            </a:solidFill>
          </a:ln>
        </p:spPr>
        <p:txBody>
          <a:bodyPr wrap="square">
            <a:spAutoFit/>
          </a:bodyPr>
          <a:lstStyle/>
          <a:p>
            <a:r>
              <a:rPr lang="en-GB" sz="4000" dirty="0"/>
              <a:t>b.    The nature of the task: </a:t>
            </a:r>
          </a:p>
        </p:txBody>
      </p:sp>
    </p:spTree>
    <p:extLst>
      <p:ext uri="{BB962C8B-B14F-4D97-AF65-F5344CB8AC3E}">
        <p14:creationId xmlns:p14="http://schemas.microsoft.com/office/powerpoint/2010/main" val="3194248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2</a:t>
            </a:fld>
            <a:endParaRPr lang="en-GB" sz="1800" b="1" dirty="0">
              <a:solidFill>
                <a:schemeClr val="bg1"/>
              </a:solidFill>
            </a:endParaRPr>
          </a:p>
        </p:txBody>
      </p:sp>
      <p:sp>
        <p:nvSpPr>
          <p:cNvPr id="6" name="Rectangle 5"/>
          <p:cNvSpPr/>
          <p:nvPr/>
        </p:nvSpPr>
        <p:spPr>
          <a:xfrm>
            <a:off x="527714" y="1612207"/>
            <a:ext cx="5217993" cy="2677656"/>
          </a:xfrm>
          <a:prstGeom prst="rect">
            <a:avLst/>
          </a:prstGeom>
        </p:spPr>
        <p:txBody>
          <a:bodyPr wrap="square">
            <a:spAutoFit/>
          </a:bodyPr>
          <a:lstStyle/>
          <a:p>
            <a:r>
              <a:rPr lang="en-GB" sz="2800" dirty="0" smtClean="0"/>
              <a:t>The Federal Road Safety Corps (FRSC) is a child of necessity. </a:t>
            </a:r>
          </a:p>
          <a:p>
            <a:r>
              <a:rPr lang="en-GB" sz="2800" dirty="0" smtClean="0"/>
              <a:t>The Corps was obviously conceived as one of the ad-hoc interventionist Agencies of the military regime:</a:t>
            </a:r>
            <a:endParaRPr lang="en-GB" sz="2800" dirty="0"/>
          </a:p>
        </p:txBody>
      </p:sp>
      <p:grpSp>
        <p:nvGrpSpPr>
          <p:cNvPr id="12" name="Group 11"/>
          <p:cNvGrpSpPr/>
          <p:nvPr/>
        </p:nvGrpSpPr>
        <p:grpSpPr>
          <a:xfrm>
            <a:off x="0" y="122830"/>
            <a:ext cx="12192000" cy="926820"/>
            <a:chOff x="0" y="122830"/>
            <a:chExt cx="12192000" cy="926820"/>
          </a:xfrm>
        </p:grpSpPr>
        <p:sp>
          <p:nvSpPr>
            <p:cNvPr id="8" name="Rectangle 7"/>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87022" y="253361"/>
            <a:ext cx="3935103" cy="646331"/>
          </a:xfrm>
          <a:prstGeom prst="rect">
            <a:avLst/>
          </a:prstGeom>
          <a:noFill/>
        </p:spPr>
        <p:txBody>
          <a:bodyPr wrap="square" rtlCol="0">
            <a:spAutoFit/>
          </a:bodyPr>
          <a:lstStyle/>
          <a:p>
            <a:r>
              <a:rPr lang="en-GB" sz="3600" b="1" dirty="0" smtClean="0">
                <a:solidFill>
                  <a:schemeClr val="bg1"/>
                </a:solidFill>
              </a:rPr>
              <a:t>Introduction – 1/7</a:t>
            </a:r>
            <a:endParaRPr lang="en-GB" sz="3600" b="1" dirty="0">
              <a:solidFill>
                <a:schemeClr val="bg1"/>
              </a:solidFill>
            </a:endParaRPr>
          </a:p>
        </p:txBody>
      </p:sp>
      <p:sp>
        <p:nvSpPr>
          <p:cNvPr id="14" name="Rectangle 13"/>
          <p:cNvSpPr/>
          <p:nvPr/>
        </p:nvSpPr>
        <p:spPr>
          <a:xfrm>
            <a:off x="404884" y="455623"/>
            <a:ext cx="272956" cy="2729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762489852"/>
              </p:ext>
            </p:extLst>
          </p:nvPr>
        </p:nvGraphicFramePr>
        <p:xfrm>
          <a:off x="7069540" y="1632273"/>
          <a:ext cx="3261814" cy="2590800"/>
        </p:xfrm>
        <a:graphic>
          <a:graphicData uri="http://schemas.openxmlformats.org/drawingml/2006/table">
            <a:tbl>
              <a:tblPr firstRow="1" bandRow="1">
                <a:tableStyleId>{5940675A-B579-460E-94D1-54222C63F5DA}</a:tableStyleId>
              </a:tblPr>
              <a:tblGrid>
                <a:gridCol w="2422760">
                  <a:extLst>
                    <a:ext uri="{9D8B030D-6E8A-4147-A177-3AD203B41FA5}">
                      <a16:colId xmlns:a16="http://schemas.microsoft.com/office/drawing/2014/main" val="319512925"/>
                    </a:ext>
                  </a:extLst>
                </a:gridCol>
                <a:gridCol w="839054">
                  <a:extLst>
                    <a:ext uri="{9D8B030D-6E8A-4147-A177-3AD203B41FA5}">
                      <a16:colId xmlns:a16="http://schemas.microsoft.com/office/drawing/2014/main" val="4131913016"/>
                    </a:ext>
                  </a:extLst>
                </a:gridCol>
              </a:tblGrid>
              <a:tr h="432452">
                <a:tc>
                  <a:txBody>
                    <a:bodyPr/>
                    <a:lstStyle/>
                    <a:p>
                      <a:pPr algn="ctr"/>
                      <a:r>
                        <a:rPr lang="en-GB" sz="2800" b="1" dirty="0" smtClean="0"/>
                        <a:t>FRSC</a:t>
                      </a:r>
                      <a:endParaRPr lang="en-GB" sz="2800" b="1" dirty="0"/>
                    </a:p>
                  </a:txBody>
                  <a:tcPr/>
                </a:tc>
                <a:tc>
                  <a:txBody>
                    <a:bodyPr/>
                    <a:lstStyle/>
                    <a:p>
                      <a:pPr algn="l"/>
                      <a:endParaRPr lang="en-GB" sz="2800" b="1" dirty="0"/>
                    </a:p>
                  </a:txBody>
                  <a:tcPr/>
                </a:tc>
                <a:extLst>
                  <a:ext uri="{0D108BD9-81ED-4DB2-BD59-A6C34878D82A}">
                    <a16:rowId xmlns:a16="http://schemas.microsoft.com/office/drawing/2014/main" val="160887598"/>
                  </a:ext>
                </a:extLst>
              </a:tr>
              <a:tr h="432452">
                <a:tc>
                  <a:txBody>
                    <a:bodyPr/>
                    <a:lstStyle/>
                    <a:p>
                      <a:pPr algn="ctr"/>
                      <a:r>
                        <a:rPr lang="en-GB" sz="2800" b="1" dirty="0" smtClean="0"/>
                        <a:t>MAMSER</a:t>
                      </a:r>
                      <a:endParaRPr lang="en-GB" sz="2800" b="1" dirty="0"/>
                    </a:p>
                  </a:txBody>
                  <a:tcPr/>
                </a:tc>
                <a:tc>
                  <a:txBody>
                    <a:bodyPr/>
                    <a:lstStyle/>
                    <a:p>
                      <a:pPr algn="l"/>
                      <a:endParaRPr lang="en-GB" sz="2800" b="1" dirty="0"/>
                    </a:p>
                  </a:txBody>
                  <a:tcPr/>
                </a:tc>
                <a:extLst>
                  <a:ext uri="{0D108BD9-81ED-4DB2-BD59-A6C34878D82A}">
                    <a16:rowId xmlns:a16="http://schemas.microsoft.com/office/drawing/2014/main" val="3865188756"/>
                  </a:ext>
                </a:extLst>
              </a:tr>
              <a:tr h="432452">
                <a:tc>
                  <a:txBody>
                    <a:bodyPr/>
                    <a:lstStyle/>
                    <a:p>
                      <a:pPr algn="ctr"/>
                      <a:r>
                        <a:rPr lang="en-GB" sz="2800" b="1" dirty="0" smtClean="0"/>
                        <a:t>OFN</a:t>
                      </a:r>
                      <a:endParaRPr lang="en-GB" sz="2800" b="1" dirty="0"/>
                    </a:p>
                  </a:txBody>
                  <a:tcPr/>
                </a:tc>
                <a:tc>
                  <a:txBody>
                    <a:bodyPr/>
                    <a:lstStyle/>
                    <a:p>
                      <a:pPr algn="l"/>
                      <a:endParaRPr lang="en-GB" sz="2800" b="1" dirty="0"/>
                    </a:p>
                  </a:txBody>
                  <a:tcPr/>
                </a:tc>
                <a:extLst>
                  <a:ext uri="{0D108BD9-81ED-4DB2-BD59-A6C34878D82A}">
                    <a16:rowId xmlns:a16="http://schemas.microsoft.com/office/drawing/2014/main" val="3877110117"/>
                  </a:ext>
                </a:extLst>
              </a:tr>
              <a:tr h="432452">
                <a:tc>
                  <a:txBody>
                    <a:bodyPr/>
                    <a:lstStyle/>
                    <a:p>
                      <a:pPr algn="ctr"/>
                      <a:r>
                        <a:rPr lang="en-GB" sz="2800" b="1" dirty="0" smtClean="0"/>
                        <a:t>DFRRI</a:t>
                      </a:r>
                      <a:endParaRPr lang="en-GB" sz="2800" b="1" dirty="0"/>
                    </a:p>
                  </a:txBody>
                  <a:tcPr/>
                </a:tc>
                <a:tc>
                  <a:txBody>
                    <a:bodyPr/>
                    <a:lstStyle/>
                    <a:p>
                      <a:pPr algn="l"/>
                      <a:endParaRPr lang="en-GB" sz="2800" b="1" dirty="0"/>
                    </a:p>
                  </a:txBody>
                  <a:tcPr/>
                </a:tc>
                <a:extLst>
                  <a:ext uri="{0D108BD9-81ED-4DB2-BD59-A6C34878D82A}">
                    <a16:rowId xmlns:a16="http://schemas.microsoft.com/office/drawing/2014/main" val="190753417"/>
                  </a:ext>
                </a:extLst>
              </a:tr>
              <a:tr h="432452">
                <a:tc>
                  <a:txBody>
                    <a:bodyPr/>
                    <a:lstStyle/>
                    <a:p>
                      <a:pPr algn="ctr"/>
                      <a:r>
                        <a:rPr lang="en-GB" sz="2000" b="1" dirty="0" smtClean="0"/>
                        <a:t>Other Task Forces</a:t>
                      </a:r>
                      <a:endParaRPr lang="en-GB" sz="2000" b="1" dirty="0"/>
                    </a:p>
                  </a:txBody>
                  <a:tcPr/>
                </a:tc>
                <a:tc>
                  <a:txBody>
                    <a:bodyPr/>
                    <a:lstStyle/>
                    <a:p>
                      <a:pPr algn="l"/>
                      <a:endParaRPr lang="en-GB" sz="2800" b="1" dirty="0"/>
                    </a:p>
                  </a:txBody>
                  <a:tcPr/>
                </a:tc>
                <a:extLst>
                  <a:ext uri="{0D108BD9-81ED-4DB2-BD59-A6C34878D82A}">
                    <a16:rowId xmlns:a16="http://schemas.microsoft.com/office/drawing/2014/main" val="541659671"/>
                  </a:ext>
                </a:extLst>
              </a:tr>
            </a:tbl>
          </a:graphicData>
        </a:graphic>
      </p:graphicFrame>
      <p:sp>
        <p:nvSpPr>
          <p:cNvPr id="16" name="Rectangle 15"/>
          <p:cNvSpPr/>
          <p:nvPr/>
        </p:nvSpPr>
        <p:spPr>
          <a:xfrm>
            <a:off x="541362" y="4712013"/>
            <a:ext cx="10829499" cy="1384995"/>
          </a:xfrm>
          <a:prstGeom prst="rect">
            <a:avLst/>
          </a:prstGeom>
          <a:solidFill>
            <a:schemeClr val="tx1"/>
          </a:solidFill>
        </p:spPr>
        <p:txBody>
          <a:bodyPr wrap="square">
            <a:spAutoFit/>
          </a:bodyPr>
          <a:lstStyle/>
          <a:p>
            <a:r>
              <a:rPr lang="en-GB" sz="2800" i="1" dirty="0" smtClean="0">
                <a:solidFill>
                  <a:schemeClr val="bg1"/>
                </a:solidFill>
              </a:rPr>
              <a:t>It is, therefore, both delightful and inspiring to see that the Corps survived the caprices of that era and today it has successfully transcended into a world-class organisation.</a:t>
            </a:r>
            <a:endParaRPr lang="en-GB" sz="2800" i="1" dirty="0">
              <a:solidFill>
                <a:schemeClr val="bg1"/>
              </a:solidFill>
            </a:endParaRPr>
          </a:p>
        </p:txBody>
      </p:sp>
      <p:grpSp>
        <p:nvGrpSpPr>
          <p:cNvPr id="22" name="Group 21"/>
          <p:cNvGrpSpPr/>
          <p:nvPr/>
        </p:nvGrpSpPr>
        <p:grpSpPr>
          <a:xfrm>
            <a:off x="3136711" y="1632273"/>
            <a:ext cx="3932829" cy="2590800"/>
            <a:chOff x="3136711" y="1632273"/>
            <a:chExt cx="3932829" cy="2590800"/>
          </a:xfrm>
        </p:grpSpPr>
        <p:sp>
          <p:nvSpPr>
            <p:cNvPr id="18" name="Left Brace 17"/>
            <p:cNvSpPr/>
            <p:nvPr/>
          </p:nvSpPr>
          <p:spPr>
            <a:xfrm>
              <a:off x="5895833" y="1632273"/>
              <a:ext cx="1173707" cy="2590800"/>
            </a:xfrm>
            <a:prstGeom prst="leftBrace">
              <a:avLst>
                <a:gd name="adj1" fmla="val 8333"/>
                <a:gd name="adj2" fmla="val 9138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Straight Connector 19"/>
            <p:cNvCxnSpPr/>
            <p:nvPr/>
          </p:nvCxnSpPr>
          <p:spPr>
            <a:xfrm flipH="1">
              <a:off x="3136711" y="3998111"/>
              <a:ext cx="3318681" cy="398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3" name="L-Shape 22"/>
          <p:cNvSpPr/>
          <p:nvPr/>
        </p:nvSpPr>
        <p:spPr>
          <a:xfrm rot="18933355">
            <a:off x="9656357" y="1742695"/>
            <a:ext cx="463894" cy="223200"/>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Shape 23"/>
          <p:cNvSpPr/>
          <p:nvPr/>
        </p:nvSpPr>
        <p:spPr>
          <a:xfrm rot="18933355">
            <a:off x="9656357" y="2213244"/>
            <a:ext cx="463894" cy="22320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Shape 24"/>
          <p:cNvSpPr/>
          <p:nvPr/>
        </p:nvSpPr>
        <p:spPr>
          <a:xfrm rot="18933355">
            <a:off x="9656356" y="2769232"/>
            <a:ext cx="463894" cy="22320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Shape 26"/>
          <p:cNvSpPr/>
          <p:nvPr/>
        </p:nvSpPr>
        <p:spPr>
          <a:xfrm rot="18933355">
            <a:off x="9656357" y="3273474"/>
            <a:ext cx="463894" cy="22320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L-Shape 27"/>
          <p:cNvSpPr/>
          <p:nvPr/>
        </p:nvSpPr>
        <p:spPr>
          <a:xfrm rot="18933355">
            <a:off x="9656355" y="3792900"/>
            <a:ext cx="463894" cy="22320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36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-3/7</a:t>
            </a:r>
            <a:endParaRPr lang="en-GB" sz="3200" b="1" dirty="0">
              <a:solidFill>
                <a:schemeClr val="bg1"/>
              </a:solidFill>
            </a:endParaRPr>
          </a:p>
        </p:txBody>
      </p:sp>
      <p:sp>
        <p:nvSpPr>
          <p:cNvPr id="10" name="Rectangle 9"/>
          <p:cNvSpPr/>
          <p:nvPr/>
        </p:nvSpPr>
        <p:spPr>
          <a:xfrm>
            <a:off x="616427" y="2751951"/>
            <a:ext cx="11079704" cy="1384995"/>
          </a:xfrm>
          <a:prstGeom prst="rect">
            <a:avLst/>
          </a:prstGeom>
          <a:solidFill>
            <a:schemeClr val="tx1"/>
          </a:solidFill>
        </p:spPr>
        <p:txBody>
          <a:bodyPr wrap="square">
            <a:spAutoFit/>
          </a:bodyPr>
          <a:lstStyle/>
          <a:p>
            <a:r>
              <a:rPr lang="en-GB" sz="2800" dirty="0">
                <a:solidFill>
                  <a:schemeClr val="bg1"/>
                </a:solidFill>
              </a:rPr>
              <a:t>Peculiarities of the Nigerian political, economic, social, technological and legal environment undoubtedly affect and to a reasonable extent determine the success of any conceivable FRSC team.</a:t>
            </a:r>
          </a:p>
        </p:txBody>
      </p:sp>
      <p:sp>
        <p:nvSpPr>
          <p:cNvPr id="11" name="Rectangle 10"/>
          <p:cNvSpPr/>
          <p:nvPr/>
        </p:nvSpPr>
        <p:spPr>
          <a:xfrm>
            <a:off x="859812" y="1471188"/>
            <a:ext cx="10404141" cy="707886"/>
          </a:xfrm>
          <a:prstGeom prst="rect">
            <a:avLst/>
          </a:prstGeom>
          <a:ln>
            <a:solidFill>
              <a:srgbClr val="FF0000"/>
            </a:solidFill>
          </a:ln>
        </p:spPr>
        <p:txBody>
          <a:bodyPr wrap="square">
            <a:spAutoFit/>
          </a:bodyPr>
          <a:lstStyle/>
          <a:p>
            <a:r>
              <a:rPr lang="en-GB" sz="4000" dirty="0" smtClean="0"/>
              <a:t>c. The </a:t>
            </a:r>
            <a:r>
              <a:rPr lang="en-GB" sz="4000" dirty="0"/>
              <a:t>environment in which the group operates:</a:t>
            </a:r>
          </a:p>
        </p:txBody>
      </p:sp>
    </p:spTree>
    <p:extLst>
      <p:ext uri="{BB962C8B-B14F-4D97-AF65-F5344CB8AC3E}">
        <p14:creationId xmlns:p14="http://schemas.microsoft.com/office/powerpoint/2010/main" val="319770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-4/7</a:t>
            </a:r>
            <a:endParaRPr lang="en-GB" sz="3200" b="1" dirty="0">
              <a:solidFill>
                <a:schemeClr val="bg1"/>
              </a:solidFill>
            </a:endParaRPr>
          </a:p>
        </p:txBody>
      </p:sp>
      <p:sp>
        <p:nvSpPr>
          <p:cNvPr id="10" name="Rectangle 9"/>
          <p:cNvSpPr/>
          <p:nvPr/>
        </p:nvSpPr>
        <p:spPr>
          <a:xfrm>
            <a:off x="911567" y="2378940"/>
            <a:ext cx="4400259" cy="3539430"/>
          </a:xfrm>
          <a:prstGeom prst="rect">
            <a:avLst/>
          </a:prstGeom>
          <a:solidFill>
            <a:schemeClr val="tx1"/>
          </a:solidFill>
        </p:spPr>
        <p:txBody>
          <a:bodyPr wrap="square">
            <a:spAutoFit/>
          </a:bodyPr>
          <a:lstStyle/>
          <a:p>
            <a:r>
              <a:rPr lang="en-GB" sz="2800" dirty="0">
                <a:solidFill>
                  <a:schemeClr val="bg1"/>
                </a:solidFill>
              </a:rPr>
              <a:t>The extent to which individual members of the groups understand and are willing to operate along the core values of an organization.  Here we must appreciate the imports of FRSC core values which are</a:t>
            </a:r>
            <a:r>
              <a:rPr lang="en-GB" sz="2800" dirty="0" smtClean="0">
                <a:solidFill>
                  <a:schemeClr val="bg1"/>
                </a:solidFill>
              </a:rPr>
              <a:t>;</a:t>
            </a:r>
            <a:endParaRPr lang="en-GB" sz="2800" dirty="0">
              <a:solidFill>
                <a:schemeClr val="bg1"/>
              </a:solidFill>
            </a:endParaRPr>
          </a:p>
        </p:txBody>
      </p:sp>
      <p:sp>
        <p:nvSpPr>
          <p:cNvPr id="11" name="Rectangle 10"/>
          <p:cNvSpPr/>
          <p:nvPr/>
        </p:nvSpPr>
        <p:spPr>
          <a:xfrm>
            <a:off x="779493" y="1306347"/>
            <a:ext cx="10372295" cy="707886"/>
          </a:xfrm>
          <a:prstGeom prst="rect">
            <a:avLst/>
          </a:prstGeom>
          <a:ln>
            <a:solidFill>
              <a:srgbClr val="FF0000"/>
            </a:solidFill>
          </a:ln>
        </p:spPr>
        <p:txBody>
          <a:bodyPr wrap="square">
            <a:spAutoFit/>
          </a:bodyPr>
          <a:lstStyle/>
          <a:p>
            <a:r>
              <a:rPr lang="en-GB" sz="4000" dirty="0" smtClean="0"/>
              <a:t>d. Organizational </a:t>
            </a:r>
            <a:r>
              <a:rPr lang="en-GB" sz="4000" dirty="0"/>
              <a:t>culture: </a:t>
            </a:r>
          </a:p>
        </p:txBody>
      </p:sp>
      <p:grpSp>
        <p:nvGrpSpPr>
          <p:cNvPr id="28" name="Group 27"/>
          <p:cNvGrpSpPr/>
          <p:nvPr/>
        </p:nvGrpSpPr>
        <p:grpSpPr>
          <a:xfrm>
            <a:off x="5316944" y="2591825"/>
            <a:ext cx="4731795" cy="3104874"/>
            <a:chOff x="5316944" y="2591825"/>
            <a:chExt cx="4731795" cy="3104874"/>
          </a:xfrm>
        </p:grpSpPr>
        <p:sp>
          <p:nvSpPr>
            <p:cNvPr id="13" name="Rectangle 12"/>
            <p:cNvSpPr/>
            <p:nvPr/>
          </p:nvSpPr>
          <p:spPr>
            <a:xfrm>
              <a:off x="6525904" y="2591825"/>
              <a:ext cx="2167717" cy="523220"/>
            </a:xfrm>
            <a:prstGeom prst="rect">
              <a:avLst/>
            </a:prstGeom>
            <a:solidFill>
              <a:srgbClr val="00B0F0"/>
            </a:solidFill>
          </p:spPr>
          <p:txBody>
            <a:bodyPr wrap="square">
              <a:spAutoFit/>
            </a:bodyPr>
            <a:lstStyle/>
            <a:p>
              <a:r>
                <a:rPr lang="en-GB" sz="2800" dirty="0" smtClean="0">
                  <a:solidFill>
                    <a:schemeClr val="bg1"/>
                  </a:solidFill>
                </a:rPr>
                <a:t>Timeliness</a:t>
              </a:r>
              <a:endParaRPr lang="en-GB" sz="2800" dirty="0">
                <a:solidFill>
                  <a:schemeClr val="bg1"/>
                </a:solidFill>
              </a:endParaRPr>
            </a:p>
          </p:txBody>
        </p:sp>
        <p:sp>
          <p:nvSpPr>
            <p:cNvPr id="14" name="Rectangle 13"/>
            <p:cNvSpPr/>
            <p:nvPr/>
          </p:nvSpPr>
          <p:spPr>
            <a:xfrm>
              <a:off x="6525904" y="3415666"/>
              <a:ext cx="2727278" cy="523220"/>
            </a:xfrm>
            <a:prstGeom prst="rect">
              <a:avLst/>
            </a:prstGeom>
            <a:solidFill>
              <a:srgbClr val="00B0F0"/>
            </a:solidFill>
          </p:spPr>
          <p:txBody>
            <a:bodyPr wrap="square">
              <a:spAutoFit/>
            </a:bodyPr>
            <a:lstStyle/>
            <a:p>
              <a:r>
                <a:rPr lang="en-GB" sz="2800" dirty="0" smtClean="0">
                  <a:solidFill>
                    <a:schemeClr val="bg1"/>
                  </a:solidFill>
                </a:rPr>
                <a:t>Transparency</a:t>
              </a:r>
              <a:endParaRPr lang="en-GB" sz="2800" dirty="0">
                <a:solidFill>
                  <a:schemeClr val="bg1"/>
                </a:solidFill>
              </a:endParaRPr>
            </a:p>
          </p:txBody>
        </p:sp>
        <p:sp>
          <p:nvSpPr>
            <p:cNvPr id="15" name="Rectangle 14"/>
            <p:cNvSpPr/>
            <p:nvPr/>
          </p:nvSpPr>
          <p:spPr>
            <a:xfrm>
              <a:off x="6525904" y="4312744"/>
              <a:ext cx="3259541" cy="523220"/>
            </a:xfrm>
            <a:prstGeom prst="rect">
              <a:avLst/>
            </a:prstGeom>
            <a:solidFill>
              <a:srgbClr val="00B0F0"/>
            </a:solidFill>
          </p:spPr>
          <p:txBody>
            <a:bodyPr wrap="square">
              <a:spAutoFit/>
            </a:bodyPr>
            <a:lstStyle/>
            <a:p>
              <a:r>
                <a:rPr lang="en-GB" sz="2800" dirty="0" smtClean="0">
                  <a:solidFill>
                    <a:schemeClr val="bg1"/>
                  </a:solidFill>
                </a:rPr>
                <a:t>Fairness</a:t>
              </a:r>
              <a:endParaRPr lang="en-GB" sz="2800" dirty="0">
                <a:solidFill>
                  <a:schemeClr val="bg1"/>
                </a:solidFill>
              </a:endParaRPr>
            </a:p>
          </p:txBody>
        </p:sp>
        <p:sp>
          <p:nvSpPr>
            <p:cNvPr id="16" name="Rectangle 15"/>
            <p:cNvSpPr/>
            <p:nvPr/>
          </p:nvSpPr>
          <p:spPr>
            <a:xfrm>
              <a:off x="6525904" y="5173479"/>
              <a:ext cx="3522835" cy="523220"/>
            </a:xfrm>
            <a:prstGeom prst="rect">
              <a:avLst/>
            </a:prstGeom>
            <a:solidFill>
              <a:srgbClr val="00B0F0"/>
            </a:solidFill>
          </p:spPr>
          <p:txBody>
            <a:bodyPr wrap="square">
              <a:spAutoFit/>
            </a:bodyPr>
            <a:lstStyle/>
            <a:p>
              <a:r>
                <a:rPr lang="en-GB" sz="2800" dirty="0" smtClean="0">
                  <a:solidFill>
                    <a:schemeClr val="bg1"/>
                  </a:solidFill>
                </a:rPr>
                <a:t>Service orientation</a:t>
              </a:r>
              <a:endParaRPr lang="en-GB" sz="2800" dirty="0">
                <a:solidFill>
                  <a:schemeClr val="bg1"/>
                </a:solidFill>
              </a:endParaRPr>
            </a:p>
          </p:txBody>
        </p:sp>
        <p:cxnSp>
          <p:nvCxnSpPr>
            <p:cNvPr id="17" name="Straight Connector 16"/>
            <p:cNvCxnSpPr/>
            <p:nvPr/>
          </p:nvCxnSpPr>
          <p:spPr>
            <a:xfrm flipH="1">
              <a:off x="6137798" y="2600611"/>
              <a:ext cx="10236" cy="3096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1"/>
            </p:cNvCxnSpPr>
            <p:nvPr/>
          </p:nvCxnSpPr>
          <p:spPr>
            <a:xfrm>
              <a:off x="6148034" y="2853435"/>
              <a:ext cx="3778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48034" y="3694251"/>
              <a:ext cx="3778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48034" y="4535067"/>
              <a:ext cx="3778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48034" y="5375883"/>
              <a:ext cx="3778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16944" y="5659036"/>
              <a:ext cx="8208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01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-5/7</a:t>
            </a:r>
            <a:endParaRPr lang="en-GB" sz="3200" b="1" dirty="0">
              <a:solidFill>
                <a:schemeClr val="bg1"/>
              </a:solidFill>
            </a:endParaRPr>
          </a:p>
        </p:txBody>
      </p:sp>
      <p:sp>
        <p:nvSpPr>
          <p:cNvPr id="10" name="Rectangle 9"/>
          <p:cNvSpPr/>
          <p:nvPr/>
        </p:nvSpPr>
        <p:spPr>
          <a:xfrm>
            <a:off x="859812" y="2333420"/>
            <a:ext cx="10290409" cy="3693319"/>
          </a:xfrm>
          <a:prstGeom prst="rect">
            <a:avLst/>
          </a:prstGeom>
          <a:solidFill>
            <a:schemeClr val="tx1"/>
          </a:solidFill>
        </p:spPr>
        <p:txBody>
          <a:bodyPr wrap="square">
            <a:spAutoFit/>
          </a:bodyPr>
          <a:lstStyle/>
          <a:p>
            <a:r>
              <a:rPr lang="en-GB" sz="2600" dirty="0">
                <a:solidFill>
                  <a:schemeClr val="bg1"/>
                </a:solidFill>
              </a:rPr>
              <a:t>Conflict could be minimized through consultation and participation. To this end, Management needs to conceive and put in place appropriate structure to identify facts and narrative of conflicts and take appropriate action. It is trite knowledge that whenever people come together, conflicts abound on issues bordering on differing opinions. Team leaders must address these issues and bring peace to bear. There is a need to put in place mutual agreement through collaborative approach in addressing team conflict as it affords all parties opportunities of speaking out rather than attempts to shave a team member’s head in his absence. </a:t>
            </a:r>
          </a:p>
        </p:txBody>
      </p:sp>
      <p:sp>
        <p:nvSpPr>
          <p:cNvPr id="11" name="Rectangle 10"/>
          <p:cNvSpPr/>
          <p:nvPr/>
        </p:nvSpPr>
        <p:spPr>
          <a:xfrm>
            <a:off x="859812" y="1351389"/>
            <a:ext cx="10404141" cy="707886"/>
          </a:xfrm>
          <a:prstGeom prst="rect">
            <a:avLst/>
          </a:prstGeom>
          <a:ln>
            <a:solidFill>
              <a:srgbClr val="FF0000"/>
            </a:solidFill>
          </a:ln>
        </p:spPr>
        <p:txBody>
          <a:bodyPr wrap="square">
            <a:spAutoFit/>
          </a:bodyPr>
          <a:lstStyle/>
          <a:p>
            <a:r>
              <a:rPr lang="en-GB" sz="4000" dirty="0"/>
              <a:t>e.     Conflict resolution mechanism: </a:t>
            </a:r>
          </a:p>
        </p:txBody>
      </p:sp>
    </p:spTree>
    <p:extLst>
      <p:ext uri="{BB962C8B-B14F-4D97-AF65-F5344CB8AC3E}">
        <p14:creationId xmlns:p14="http://schemas.microsoft.com/office/powerpoint/2010/main" val="398070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-6/7</a:t>
            </a:r>
            <a:endParaRPr lang="en-GB" sz="3200" b="1" dirty="0">
              <a:solidFill>
                <a:schemeClr val="bg1"/>
              </a:solidFill>
            </a:endParaRPr>
          </a:p>
        </p:txBody>
      </p:sp>
      <p:sp>
        <p:nvSpPr>
          <p:cNvPr id="10" name="Rectangle 9"/>
          <p:cNvSpPr/>
          <p:nvPr/>
        </p:nvSpPr>
        <p:spPr>
          <a:xfrm>
            <a:off x="859812" y="3468067"/>
            <a:ext cx="10290409" cy="1292662"/>
          </a:xfrm>
          <a:prstGeom prst="rect">
            <a:avLst/>
          </a:prstGeom>
          <a:solidFill>
            <a:schemeClr val="tx1"/>
          </a:solidFill>
        </p:spPr>
        <p:txBody>
          <a:bodyPr wrap="square">
            <a:spAutoFit/>
          </a:bodyPr>
          <a:lstStyle/>
          <a:p>
            <a:r>
              <a:rPr lang="en-GB" sz="2600" dirty="0">
                <a:solidFill>
                  <a:schemeClr val="bg1"/>
                </a:solidFill>
              </a:rPr>
              <a:t>When members understand and agree to team objectives and goals. Team dynamics shape the character of the team making members achieve success and make collaborations successful.</a:t>
            </a:r>
          </a:p>
        </p:txBody>
      </p:sp>
      <p:sp>
        <p:nvSpPr>
          <p:cNvPr id="11" name="Rectangle 10"/>
          <p:cNvSpPr/>
          <p:nvPr/>
        </p:nvSpPr>
        <p:spPr>
          <a:xfrm>
            <a:off x="802945" y="1904916"/>
            <a:ext cx="10404141" cy="707886"/>
          </a:xfrm>
          <a:prstGeom prst="rect">
            <a:avLst/>
          </a:prstGeom>
          <a:ln>
            <a:solidFill>
              <a:srgbClr val="FF0000"/>
            </a:solidFill>
          </a:ln>
        </p:spPr>
        <p:txBody>
          <a:bodyPr wrap="square">
            <a:spAutoFit/>
          </a:bodyPr>
          <a:lstStyle/>
          <a:p>
            <a:r>
              <a:rPr lang="en-GB" sz="4000" dirty="0"/>
              <a:t>f.      Team dynamics: </a:t>
            </a:r>
          </a:p>
        </p:txBody>
      </p:sp>
    </p:spTree>
    <p:extLst>
      <p:ext uri="{BB962C8B-B14F-4D97-AF65-F5344CB8AC3E}">
        <p14:creationId xmlns:p14="http://schemas.microsoft.com/office/powerpoint/2010/main" val="3626367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6427" y="284139"/>
            <a:ext cx="10890912" cy="584775"/>
          </a:xfrm>
          <a:prstGeom prst="rect">
            <a:avLst/>
          </a:prstGeom>
          <a:noFill/>
        </p:spPr>
        <p:txBody>
          <a:bodyPr wrap="square" rtlCol="0">
            <a:spAutoFit/>
          </a:bodyPr>
          <a:lstStyle/>
          <a:p>
            <a:r>
              <a:rPr lang="en-GB" sz="3200" b="1" dirty="0">
                <a:solidFill>
                  <a:schemeClr val="bg1"/>
                </a:solidFill>
              </a:rPr>
              <a:t>Factors That Influence Team </a:t>
            </a:r>
            <a:r>
              <a:rPr lang="en-GB" sz="3200" b="1" dirty="0" smtClean="0">
                <a:solidFill>
                  <a:schemeClr val="bg1"/>
                </a:solidFill>
              </a:rPr>
              <a:t>Work -7/7</a:t>
            </a:r>
            <a:endParaRPr lang="en-GB" sz="3200" b="1" dirty="0">
              <a:solidFill>
                <a:schemeClr val="bg1"/>
              </a:solidFill>
            </a:endParaRPr>
          </a:p>
        </p:txBody>
      </p:sp>
      <p:sp>
        <p:nvSpPr>
          <p:cNvPr id="10" name="Rectangle 9"/>
          <p:cNvSpPr/>
          <p:nvPr/>
        </p:nvSpPr>
        <p:spPr>
          <a:xfrm>
            <a:off x="859812" y="3390877"/>
            <a:ext cx="10290409" cy="892552"/>
          </a:xfrm>
          <a:prstGeom prst="rect">
            <a:avLst/>
          </a:prstGeom>
          <a:solidFill>
            <a:schemeClr val="tx1"/>
          </a:solidFill>
        </p:spPr>
        <p:txBody>
          <a:bodyPr wrap="square">
            <a:spAutoFit/>
          </a:bodyPr>
          <a:lstStyle/>
          <a:p>
            <a:r>
              <a:rPr lang="en-GB" sz="2600" dirty="0">
                <a:solidFill>
                  <a:schemeClr val="bg1"/>
                </a:solidFill>
              </a:rPr>
              <a:t>Team leaders are to motivate and energize members to simulate, innovate and acquire critical thinking skills which lead to achieving better results.</a:t>
            </a:r>
          </a:p>
        </p:txBody>
      </p:sp>
      <p:sp>
        <p:nvSpPr>
          <p:cNvPr id="11" name="Rectangle 10"/>
          <p:cNvSpPr/>
          <p:nvPr/>
        </p:nvSpPr>
        <p:spPr>
          <a:xfrm>
            <a:off x="859812" y="1915852"/>
            <a:ext cx="10404141" cy="707886"/>
          </a:xfrm>
          <a:prstGeom prst="rect">
            <a:avLst/>
          </a:prstGeom>
          <a:ln>
            <a:solidFill>
              <a:srgbClr val="FF0000"/>
            </a:solidFill>
          </a:ln>
        </p:spPr>
        <p:txBody>
          <a:bodyPr wrap="square">
            <a:spAutoFit/>
          </a:bodyPr>
          <a:lstStyle/>
          <a:p>
            <a:r>
              <a:rPr lang="en-GB" sz="4000" dirty="0"/>
              <a:t>g.    The leadership requirement of the group</a:t>
            </a:r>
          </a:p>
        </p:txBody>
      </p:sp>
    </p:spTree>
    <p:extLst>
      <p:ext uri="{BB962C8B-B14F-4D97-AF65-F5344CB8AC3E}">
        <p14:creationId xmlns:p14="http://schemas.microsoft.com/office/powerpoint/2010/main" val="163697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527470" y="299713"/>
            <a:ext cx="6916781" cy="584775"/>
          </a:xfrm>
          <a:prstGeom prst="rect">
            <a:avLst/>
          </a:prstGeom>
          <a:noFill/>
        </p:spPr>
        <p:txBody>
          <a:bodyPr wrap="square" rtlCol="0">
            <a:spAutoFit/>
          </a:bodyPr>
          <a:lstStyle/>
          <a:p>
            <a:r>
              <a:rPr lang="en-GB" sz="3200" b="1" dirty="0">
                <a:solidFill>
                  <a:schemeClr val="bg1"/>
                </a:solidFill>
              </a:rPr>
              <a:t>Characteristics of Effective Team Work</a:t>
            </a:r>
          </a:p>
        </p:txBody>
      </p:sp>
      <p:sp>
        <p:nvSpPr>
          <p:cNvPr id="12" name="Rectangle 11"/>
          <p:cNvSpPr/>
          <p:nvPr/>
        </p:nvSpPr>
        <p:spPr>
          <a:xfrm>
            <a:off x="404884" y="455623"/>
            <a:ext cx="272956" cy="2729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30538" y="1161108"/>
            <a:ext cx="10310643" cy="4832092"/>
          </a:xfrm>
          <a:prstGeom prst="rect">
            <a:avLst/>
          </a:prstGeom>
        </p:spPr>
        <p:txBody>
          <a:bodyPr wrap="square">
            <a:spAutoFit/>
          </a:bodyPr>
          <a:lstStyle/>
          <a:p>
            <a:r>
              <a:rPr lang="en-GB" sz="2800" b="1" dirty="0">
                <a:solidFill>
                  <a:srgbClr val="FF0000"/>
                </a:solidFill>
              </a:rPr>
              <a:t>Woodcock</a:t>
            </a:r>
            <a:r>
              <a:rPr lang="en-GB" sz="2800" dirty="0"/>
              <a:t> states that the characteristics of a group define team-work as follows:</a:t>
            </a:r>
          </a:p>
          <a:p>
            <a:pPr lvl="7"/>
            <a:r>
              <a:rPr lang="en-GB" sz="2800" dirty="0" smtClean="0"/>
              <a:t>a.    Clear objectives and agreed goals</a:t>
            </a:r>
          </a:p>
          <a:p>
            <a:pPr lvl="7"/>
            <a:r>
              <a:rPr lang="en-GB" sz="2800" dirty="0" smtClean="0"/>
              <a:t>b.    Openness and consultation</a:t>
            </a:r>
          </a:p>
          <a:p>
            <a:pPr lvl="7"/>
            <a:r>
              <a:rPr lang="en-GB" sz="2800" dirty="0" smtClean="0"/>
              <a:t>c.     Support and trust</a:t>
            </a:r>
          </a:p>
          <a:p>
            <a:pPr lvl="7"/>
            <a:r>
              <a:rPr lang="en-GB" sz="2800" dirty="0" smtClean="0"/>
              <a:t>d.    Co-operation and conflicts</a:t>
            </a:r>
          </a:p>
          <a:p>
            <a:pPr lvl="7"/>
            <a:r>
              <a:rPr lang="en-GB" sz="2800" dirty="0" smtClean="0"/>
              <a:t>e.    Sound procedures</a:t>
            </a:r>
          </a:p>
          <a:p>
            <a:pPr lvl="7"/>
            <a:r>
              <a:rPr lang="en-GB" sz="2800" dirty="0" smtClean="0"/>
              <a:t>f.     Appropriate leadership</a:t>
            </a:r>
          </a:p>
          <a:p>
            <a:pPr lvl="7"/>
            <a:r>
              <a:rPr lang="en-GB" sz="2800" dirty="0" smtClean="0"/>
              <a:t>g.    Regular review</a:t>
            </a:r>
          </a:p>
          <a:p>
            <a:pPr lvl="7"/>
            <a:r>
              <a:rPr lang="en-GB" sz="2800" dirty="0" smtClean="0"/>
              <a:t>h.    Individual development</a:t>
            </a:r>
          </a:p>
          <a:p>
            <a:pPr lvl="7"/>
            <a:r>
              <a:rPr lang="en-GB" sz="2800" dirty="0" err="1" smtClean="0"/>
              <a:t>i</a:t>
            </a:r>
            <a:r>
              <a:rPr lang="en-GB" sz="2800" dirty="0" smtClean="0"/>
              <a:t>.     Sound inter-group relations </a:t>
            </a:r>
            <a:endParaRPr lang="en-GB" sz="2800" dirty="0"/>
          </a:p>
        </p:txBody>
      </p:sp>
    </p:spTree>
    <p:extLst>
      <p:ext uri="{BB962C8B-B14F-4D97-AF65-F5344CB8AC3E}">
        <p14:creationId xmlns:p14="http://schemas.microsoft.com/office/powerpoint/2010/main" val="2791675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086070" y="268935"/>
            <a:ext cx="3755767" cy="646331"/>
          </a:xfrm>
          <a:prstGeom prst="rect">
            <a:avLst/>
          </a:prstGeom>
          <a:noFill/>
        </p:spPr>
        <p:txBody>
          <a:bodyPr wrap="square" rtlCol="0">
            <a:spAutoFit/>
          </a:bodyPr>
          <a:lstStyle/>
          <a:p>
            <a:r>
              <a:rPr lang="en-GB" sz="3600" b="1" dirty="0">
                <a:solidFill>
                  <a:schemeClr val="bg1"/>
                </a:solidFill>
              </a:rPr>
              <a:t>Team Leadership</a:t>
            </a:r>
          </a:p>
        </p:txBody>
      </p:sp>
      <p:sp>
        <p:nvSpPr>
          <p:cNvPr id="12" name="Rectangle 11"/>
          <p:cNvSpPr/>
          <p:nvPr/>
        </p:nvSpPr>
        <p:spPr>
          <a:xfrm>
            <a:off x="404884" y="455623"/>
            <a:ext cx="272956" cy="2729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00502" y="1405727"/>
            <a:ext cx="10990996" cy="4401205"/>
          </a:xfrm>
          <a:prstGeom prst="rect">
            <a:avLst/>
          </a:prstGeom>
        </p:spPr>
        <p:txBody>
          <a:bodyPr wrap="square">
            <a:spAutoFit/>
          </a:bodyPr>
          <a:lstStyle/>
          <a:p>
            <a:r>
              <a:rPr lang="en-GB" sz="2800" dirty="0"/>
              <a:t>Team leadership is focused on establishing systems to ensure the effective and efficient use of human talent to accomplish organizational goals. This has to do with strategic choice; the decision process aimed at bringing about coherence between corporate goals or purposes and the human beings who do the work. According to Dwight Eisenhower; “Leadership is the art of getting someone else to do something you want done because he wants to do it”. Therefore, a leader is someone who influences and motivates others towards achieving common purposes and objectives. A leader is always in the front leading; charting the course, setting the agenda, and sharing the ideas. </a:t>
            </a:r>
          </a:p>
        </p:txBody>
      </p:sp>
    </p:spTree>
    <p:extLst>
      <p:ext uri="{BB962C8B-B14F-4D97-AF65-F5344CB8AC3E}">
        <p14:creationId xmlns:p14="http://schemas.microsoft.com/office/powerpoint/2010/main" val="403148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884835" y="280479"/>
            <a:ext cx="7258933" cy="646331"/>
          </a:xfrm>
          <a:prstGeom prst="rect">
            <a:avLst/>
          </a:prstGeom>
          <a:noFill/>
        </p:spPr>
        <p:txBody>
          <a:bodyPr wrap="square" rtlCol="0">
            <a:spAutoFit/>
          </a:bodyPr>
          <a:lstStyle/>
          <a:p>
            <a:r>
              <a:rPr lang="en-GB" sz="3600" b="1" dirty="0">
                <a:solidFill>
                  <a:schemeClr val="bg1"/>
                </a:solidFill>
              </a:rPr>
              <a:t>Qualities of Effective Team Leaders</a:t>
            </a:r>
          </a:p>
        </p:txBody>
      </p:sp>
      <p:sp>
        <p:nvSpPr>
          <p:cNvPr id="12" name="Rectangle 11"/>
          <p:cNvSpPr/>
          <p:nvPr/>
        </p:nvSpPr>
        <p:spPr>
          <a:xfrm>
            <a:off x="404884" y="455623"/>
            <a:ext cx="27295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84835" y="1299163"/>
            <a:ext cx="10308608" cy="4832092"/>
          </a:xfrm>
          <a:prstGeom prst="rect">
            <a:avLst/>
          </a:prstGeom>
        </p:spPr>
        <p:txBody>
          <a:bodyPr wrap="square">
            <a:spAutoFit/>
          </a:bodyPr>
          <a:lstStyle/>
          <a:p>
            <a:r>
              <a:rPr lang="en-GB" sz="2800" dirty="0"/>
              <a:t>Effective team leaders share their vision. A team leader with vision has a clear idea of where he is; where he is going to; how to get there; and what success looks like. Consequently, he:</a:t>
            </a:r>
          </a:p>
          <a:p>
            <a:endParaRPr lang="en-GB" sz="2800" dirty="0"/>
          </a:p>
          <a:p>
            <a:r>
              <a:rPr lang="en-GB" sz="2800" dirty="0" smtClean="0"/>
              <a:t>a.    Leads by example</a:t>
            </a:r>
          </a:p>
          <a:p>
            <a:r>
              <a:rPr lang="en-GB" sz="2800" dirty="0" smtClean="0"/>
              <a:t>b.    Demonstrates integrity</a:t>
            </a:r>
          </a:p>
          <a:p>
            <a:r>
              <a:rPr lang="en-GB" sz="2800" dirty="0" smtClean="0"/>
              <a:t>c.    Communicates effectively,</a:t>
            </a:r>
          </a:p>
          <a:p>
            <a:r>
              <a:rPr lang="en-GB" sz="2800" dirty="0" smtClean="0"/>
              <a:t>d.    Makes tough decisions</a:t>
            </a:r>
          </a:p>
          <a:p>
            <a:r>
              <a:rPr lang="en-GB" sz="2800" dirty="0" smtClean="0"/>
              <a:t>e.    Recognizes success</a:t>
            </a:r>
          </a:p>
          <a:p>
            <a:r>
              <a:rPr lang="en-GB" sz="2800" dirty="0" smtClean="0"/>
              <a:t>f.     Empowers others; </a:t>
            </a:r>
          </a:p>
          <a:p>
            <a:r>
              <a:rPr lang="en-GB" sz="2800" dirty="0" smtClean="0"/>
              <a:t>g.    Motivates and inspires</a:t>
            </a:r>
            <a:endParaRPr lang="en-GB" sz="2800" dirty="0"/>
          </a:p>
        </p:txBody>
      </p:sp>
    </p:spTree>
    <p:extLst>
      <p:ext uri="{BB962C8B-B14F-4D97-AF65-F5344CB8AC3E}">
        <p14:creationId xmlns:p14="http://schemas.microsoft.com/office/powerpoint/2010/main" val="2177138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082724" y="268935"/>
            <a:ext cx="8839198" cy="646331"/>
          </a:xfrm>
          <a:prstGeom prst="rect">
            <a:avLst/>
          </a:prstGeom>
          <a:noFill/>
        </p:spPr>
        <p:txBody>
          <a:bodyPr wrap="square" rtlCol="0">
            <a:spAutoFit/>
          </a:bodyPr>
          <a:lstStyle/>
          <a:p>
            <a:r>
              <a:rPr lang="en-GB" sz="3600" b="1" dirty="0">
                <a:solidFill>
                  <a:schemeClr val="bg1"/>
                </a:solidFill>
              </a:rPr>
              <a:t>Challenges of Effective Team </a:t>
            </a:r>
            <a:r>
              <a:rPr lang="en-GB" sz="3600" b="1" dirty="0" smtClean="0">
                <a:solidFill>
                  <a:schemeClr val="bg1"/>
                </a:solidFill>
              </a:rPr>
              <a:t>Leadership -1/2</a:t>
            </a:r>
            <a:endParaRPr lang="en-GB" sz="3600" b="1" dirty="0">
              <a:solidFill>
                <a:schemeClr val="bg1"/>
              </a:solidFill>
            </a:endParaRPr>
          </a:p>
        </p:txBody>
      </p:sp>
      <p:sp>
        <p:nvSpPr>
          <p:cNvPr id="12" name="Rectangle 11"/>
          <p:cNvSpPr/>
          <p:nvPr/>
        </p:nvSpPr>
        <p:spPr>
          <a:xfrm>
            <a:off x="404884" y="455623"/>
            <a:ext cx="27295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85238" y="1434193"/>
            <a:ext cx="8290774" cy="3970318"/>
          </a:xfrm>
          <a:prstGeom prst="rect">
            <a:avLst/>
          </a:prstGeom>
        </p:spPr>
        <p:txBody>
          <a:bodyPr wrap="square">
            <a:spAutoFit/>
          </a:bodyPr>
          <a:lstStyle/>
          <a:p>
            <a:r>
              <a:rPr lang="en-GB" sz="2800" dirty="0"/>
              <a:t>They include but not limited to</a:t>
            </a:r>
            <a:r>
              <a:rPr lang="en-GB" sz="2800" dirty="0" smtClean="0"/>
              <a:t>:</a:t>
            </a:r>
          </a:p>
          <a:p>
            <a:endParaRPr lang="en-GB" sz="2800" dirty="0"/>
          </a:p>
          <a:p>
            <a:r>
              <a:rPr lang="en-GB" sz="2800" dirty="0"/>
              <a:t>a.    </a:t>
            </a:r>
            <a:r>
              <a:rPr lang="en-GB" sz="2800" dirty="0" smtClean="0"/>
              <a:t>Changes </a:t>
            </a:r>
            <a:r>
              <a:rPr lang="en-GB" sz="2800" dirty="0"/>
              <a:t>in the economy</a:t>
            </a:r>
          </a:p>
          <a:p>
            <a:r>
              <a:rPr lang="en-GB" sz="2800" dirty="0"/>
              <a:t>b.    Influence of technology</a:t>
            </a:r>
          </a:p>
          <a:p>
            <a:r>
              <a:rPr lang="en-GB" sz="2800" dirty="0"/>
              <a:t>c.    </a:t>
            </a:r>
            <a:r>
              <a:rPr lang="en-GB" sz="2800" dirty="0" smtClean="0"/>
              <a:t>Challenges </a:t>
            </a:r>
            <a:r>
              <a:rPr lang="en-GB" sz="2800" dirty="0"/>
              <a:t>of workplace diversity</a:t>
            </a:r>
          </a:p>
          <a:p>
            <a:r>
              <a:rPr lang="en-GB" sz="2800" dirty="0"/>
              <a:t>d.   </a:t>
            </a:r>
            <a:r>
              <a:rPr lang="en-GB" sz="2800" dirty="0" smtClean="0"/>
              <a:t> Chain </a:t>
            </a:r>
            <a:r>
              <a:rPr lang="en-GB" sz="2800" dirty="0"/>
              <a:t>of command</a:t>
            </a:r>
          </a:p>
          <a:p>
            <a:r>
              <a:rPr lang="en-GB" sz="2800" dirty="0"/>
              <a:t>e.    </a:t>
            </a:r>
            <a:r>
              <a:rPr lang="en-GB" sz="2800" dirty="0" smtClean="0"/>
              <a:t>Organisational </a:t>
            </a:r>
            <a:r>
              <a:rPr lang="en-GB" sz="2800" dirty="0"/>
              <a:t>changes</a:t>
            </a:r>
          </a:p>
          <a:p>
            <a:r>
              <a:rPr lang="en-GB" sz="2800" dirty="0"/>
              <a:t>f.     </a:t>
            </a:r>
            <a:r>
              <a:rPr lang="en-GB" sz="2800" dirty="0" smtClean="0"/>
              <a:t>Globalization</a:t>
            </a:r>
            <a:r>
              <a:rPr lang="en-GB" sz="2800" dirty="0"/>
              <a:t>, outsourcing, and off-shoring</a:t>
            </a:r>
          </a:p>
          <a:p>
            <a:r>
              <a:rPr lang="en-GB" sz="2800" dirty="0"/>
              <a:t>g.  </a:t>
            </a:r>
            <a:r>
              <a:rPr lang="en-GB" sz="2800" dirty="0" smtClean="0"/>
              <a:t>  Resistance </a:t>
            </a:r>
            <a:r>
              <a:rPr lang="en-GB" sz="2800" dirty="0"/>
              <a:t>to change </a:t>
            </a:r>
          </a:p>
        </p:txBody>
      </p:sp>
    </p:spTree>
    <p:extLst>
      <p:ext uri="{BB962C8B-B14F-4D97-AF65-F5344CB8AC3E}">
        <p14:creationId xmlns:p14="http://schemas.microsoft.com/office/powerpoint/2010/main" val="1440607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29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085238" y="291862"/>
            <a:ext cx="9055049" cy="646331"/>
          </a:xfrm>
          <a:prstGeom prst="rect">
            <a:avLst/>
          </a:prstGeom>
          <a:noFill/>
        </p:spPr>
        <p:txBody>
          <a:bodyPr wrap="square" rtlCol="0">
            <a:spAutoFit/>
          </a:bodyPr>
          <a:lstStyle/>
          <a:p>
            <a:r>
              <a:rPr lang="en-GB" sz="3600" b="1" dirty="0">
                <a:solidFill>
                  <a:schemeClr val="bg1"/>
                </a:solidFill>
              </a:rPr>
              <a:t>Challenges of Effective Team </a:t>
            </a:r>
            <a:r>
              <a:rPr lang="en-GB" sz="3600" b="1" dirty="0" smtClean="0">
                <a:solidFill>
                  <a:schemeClr val="bg1"/>
                </a:solidFill>
              </a:rPr>
              <a:t>Leadership -2/2</a:t>
            </a:r>
            <a:endParaRPr lang="en-GB" sz="3600" b="1" dirty="0">
              <a:solidFill>
                <a:schemeClr val="bg1"/>
              </a:solidFill>
            </a:endParaRPr>
          </a:p>
        </p:txBody>
      </p:sp>
      <p:sp>
        <p:nvSpPr>
          <p:cNvPr id="2" name="Rectangle 1"/>
          <p:cNvSpPr/>
          <p:nvPr/>
        </p:nvSpPr>
        <p:spPr>
          <a:xfrm>
            <a:off x="907816" y="1537535"/>
            <a:ext cx="10269700" cy="3970318"/>
          </a:xfrm>
          <a:prstGeom prst="rect">
            <a:avLst/>
          </a:prstGeom>
        </p:spPr>
        <p:txBody>
          <a:bodyPr wrap="square">
            <a:spAutoFit/>
          </a:bodyPr>
          <a:lstStyle/>
          <a:p>
            <a:r>
              <a:rPr lang="en-GB" sz="2800" dirty="0"/>
              <a:t>Other factors that may influence the effectiveness of team leadership include</a:t>
            </a:r>
            <a:r>
              <a:rPr lang="en-GB" sz="2800" dirty="0" smtClean="0"/>
              <a:t>;</a:t>
            </a:r>
          </a:p>
          <a:p>
            <a:endParaRPr lang="en-GB" sz="2800" dirty="0"/>
          </a:p>
          <a:p>
            <a:r>
              <a:rPr lang="en-GB" sz="2800" dirty="0"/>
              <a:t>a.     The roles played by individual members</a:t>
            </a:r>
          </a:p>
          <a:p>
            <a:r>
              <a:rPr lang="en-GB" sz="2800" dirty="0"/>
              <a:t>b.    The knowledge, skills, motivation, and other attributes of the </a:t>
            </a:r>
            <a:r>
              <a:rPr lang="en-GB" sz="2800" dirty="0" smtClean="0"/>
              <a:t>group-members</a:t>
            </a:r>
            <a:endParaRPr lang="en-GB" sz="2800" dirty="0"/>
          </a:p>
          <a:p>
            <a:r>
              <a:rPr lang="en-GB" sz="2800" dirty="0"/>
              <a:t>c.     The potential for and desirability of group cohesiveness</a:t>
            </a:r>
          </a:p>
          <a:p>
            <a:r>
              <a:rPr lang="en-GB" sz="2800" dirty="0"/>
              <a:t>d.    The work and social norms of the group</a:t>
            </a:r>
          </a:p>
          <a:p>
            <a:r>
              <a:rPr lang="en-GB" sz="2800" dirty="0"/>
              <a:t>e.     Sense of shared responsibility among team members.</a:t>
            </a:r>
          </a:p>
        </p:txBody>
      </p:sp>
    </p:spTree>
    <p:extLst>
      <p:ext uri="{BB962C8B-B14F-4D97-AF65-F5344CB8AC3E}">
        <p14:creationId xmlns:p14="http://schemas.microsoft.com/office/powerpoint/2010/main" val="302183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691633" y="1398455"/>
            <a:ext cx="4586218" cy="1015663"/>
          </a:xfrm>
          <a:prstGeom prst="rect">
            <a:avLst/>
          </a:prstGeom>
        </p:spPr>
        <p:txBody>
          <a:bodyPr wrap="square">
            <a:spAutoFit/>
          </a:bodyPr>
          <a:lstStyle/>
          <a:p>
            <a:r>
              <a:rPr lang="en-GB" sz="6000" dirty="0" smtClean="0"/>
              <a:t>Looking back, </a:t>
            </a:r>
            <a:endParaRPr lang="en-GB" sz="6000" dirty="0"/>
          </a:p>
        </p:txBody>
      </p:sp>
      <p:sp>
        <p:nvSpPr>
          <p:cNvPr id="12" name="Rectangle 11"/>
          <p:cNvSpPr/>
          <p:nvPr/>
        </p:nvSpPr>
        <p:spPr>
          <a:xfrm>
            <a:off x="677840" y="2408042"/>
            <a:ext cx="4911594" cy="3293209"/>
          </a:xfrm>
          <a:prstGeom prst="rect">
            <a:avLst/>
          </a:prstGeom>
        </p:spPr>
        <p:txBody>
          <a:bodyPr wrap="square">
            <a:spAutoFit/>
          </a:bodyPr>
          <a:lstStyle/>
          <a:p>
            <a:r>
              <a:rPr lang="en-GB" sz="2600" dirty="0"/>
              <a:t>O</a:t>
            </a:r>
            <a:r>
              <a:rPr lang="en-GB" sz="2600" dirty="0" smtClean="0"/>
              <a:t>ne would wonder what factors </a:t>
            </a:r>
            <a:r>
              <a:rPr lang="en-GB" sz="2600" dirty="0" smtClean="0">
                <a:solidFill>
                  <a:srgbClr val="FF0000"/>
                </a:solidFill>
                <a:effectLst>
                  <a:glow rad="228600">
                    <a:schemeClr val="accent5">
                      <a:satMod val="175000"/>
                      <a:alpha val="40000"/>
                    </a:schemeClr>
                  </a:glow>
                </a:effectLst>
              </a:rPr>
              <a:t>differentiated</a:t>
            </a:r>
            <a:r>
              <a:rPr lang="en-GB" sz="2600" dirty="0" smtClean="0"/>
              <a:t> the Corps from other organisations of its period that fizzled out along the way bearing in mind the continual threats by the government to merge agencies with similar functions/duplication of functions. </a:t>
            </a:r>
            <a:endParaRPr lang="en-GB" sz="2600" dirty="0"/>
          </a:p>
        </p:txBody>
      </p:sp>
      <p:sp>
        <p:nvSpPr>
          <p:cNvPr id="13" name="TextBox 12"/>
          <p:cNvSpPr txBox="1"/>
          <p:nvPr/>
        </p:nvSpPr>
        <p:spPr>
          <a:xfrm>
            <a:off x="787022" y="253361"/>
            <a:ext cx="4126172" cy="646331"/>
          </a:xfrm>
          <a:prstGeom prst="rect">
            <a:avLst/>
          </a:prstGeom>
          <a:noFill/>
        </p:spPr>
        <p:txBody>
          <a:bodyPr wrap="square" rtlCol="0">
            <a:spAutoFit/>
          </a:bodyPr>
          <a:lstStyle/>
          <a:p>
            <a:r>
              <a:rPr lang="en-GB" sz="3600" b="1" dirty="0" smtClean="0">
                <a:solidFill>
                  <a:schemeClr val="bg1"/>
                </a:solidFill>
              </a:rPr>
              <a:t>Introduction – 2/7</a:t>
            </a:r>
            <a:endParaRPr lang="en-GB" sz="3600" b="1" dirty="0">
              <a:solidFill>
                <a:schemeClr val="bg1"/>
              </a:solidFill>
            </a:endParaRPr>
          </a:p>
        </p:txBody>
      </p:sp>
      <p:grpSp>
        <p:nvGrpSpPr>
          <p:cNvPr id="15" name="Group 14"/>
          <p:cNvGrpSpPr/>
          <p:nvPr/>
        </p:nvGrpSpPr>
        <p:grpSpPr>
          <a:xfrm>
            <a:off x="5807242" y="2408042"/>
            <a:ext cx="5855368" cy="3107927"/>
            <a:chOff x="5807242" y="2408042"/>
            <a:chExt cx="5855368" cy="3107927"/>
          </a:xfrm>
        </p:grpSpPr>
        <p:pic>
          <p:nvPicPr>
            <p:cNvPr id="1026" name="Picture 2" descr="Why Being Different Isn't Cool | by Gehazi Bispo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242" y="2408042"/>
              <a:ext cx="5855368" cy="31079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34926" y="3577284"/>
              <a:ext cx="1443790" cy="769441"/>
            </a:xfrm>
            <a:prstGeom prst="rect">
              <a:avLst/>
            </a:prstGeom>
            <a:noFill/>
          </p:spPr>
          <p:txBody>
            <a:bodyPr wrap="square" rtlCol="0">
              <a:spAutoFit/>
            </a:bodyPr>
            <a:lstStyle/>
            <a:p>
              <a:r>
                <a:rPr lang="en-GB" sz="4400" b="1" dirty="0" smtClean="0">
                  <a:solidFill>
                    <a:schemeClr val="bg1"/>
                  </a:solidFill>
                </a:rPr>
                <a:t>FRSC</a:t>
              </a:r>
              <a:endParaRPr lang="en-GB" b="1" dirty="0">
                <a:solidFill>
                  <a:schemeClr val="bg1"/>
                </a:solidFill>
              </a:endParaRPr>
            </a:p>
          </p:txBody>
        </p:sp>
      </p:grpSp>
    </p:spTree>
    <p:extLst>
      <p:ext uri="{BB962C8B-B14F-4D97-AF65-F5344CB8AC3E}">
        <p14:creationId xmlns:p14="http://schemas.microsoft.com/office/powerpoint/2010/main" val="597890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463362" y="214862"/>
            <a:ext cx="5647121" cy="646331"/>
          </a:xfrm>
          <a:prstGeom prst="rect">
            <a:avLst/>
          </a:prstGeom>
          <a:noFill/>
        </p:spPr>
        <p:txBody>
          <a:bodyPr wrap="square" rtlCol="0">
            <a:spAutoFit/>
          </a:bodyPr>
          <a:lstStyle/>
          <a:p>
            <a:r>
              <a:rPr lang="en-GB" sz="3600" b="1" dirty="0">
                <a:solidFill>
                  <a:schemeClr val="bg1"/>
                </a:solidFill>
              </a:rPr>
              <a:t>Sustainable </a:t>
            </a:r>
            <a:r>
              <a:rPr lang="en-GB" sz="3600" b="1" dirty="0" smtClean="0">
                <a:solidFill>
                  <a:schemeClr val="bg1"/>
                </a:solidFill>
              </a:rPr>
              <a:t>Leadership -1/2</a:t>
            </a:r>
            <a:endParaRPr lang="en-GB" sz="3600" b="1" dirty="0">
              <a:solidFill>
                <a:schemeClr val="bg1"/>
              </a:solidFill>
            </a:endParaRPr>
          </a:p>
        </p:txBody>
      </p:sp>
      <p:sp>
        <p:nvSpPr>
          <p:cNvPr id="2" name="Rectangle 1"/>
          <p:cNvSpPr/>
          <p:nvPr/>
        </p:nvSpPr>
        <p:spPr>
          <a:xfrm>
            <a:off x="491320" y="1443012"/>
            <a:ext cx="11209360" cy="3785652"/>
          </a:xfrm>
          <a:prstGeom prst="rect">
            <a:avLst/>
          </a:prstGeom>
        </p:spPr>
        <p:txBody>
          <a:bodyPr wrap="square">
            <a:spAutoFit/>
          </a:bodyPr>
          <a:lstStyle/>
          <a:p>
            <a:r>
              <a:rPr lang="en-GB" sz="3000" dirty="0"/>
              <a:t>United Nations’ </a:t>
            </a:r>
            <a:r>
              <a:rPr lang="en-GB" sz="3000" b="1" dirty="0" err="1">
                <a:solidFill>
                  <a:srgbClr val="FF0000"/>
                </a:solidFill>
              </a:rPr>
              <a:t>Brundtland</a:t>
            </a:r>
            <a:r>
              <a:rPr lang="en-GB" sz="3000" b="1" dirty="0">
                <a:solidFill>
                  <a:srgbClr val="FF0000"/>
                </a:solidFill>
              </a:rPr>
              <a:t> Commission </a:t>
            </a:r>
            <a:r>
              <a:rPr lang="en-GB" sz="3000" dirty="0"/>
              <a:t>defines sustainability as meeting the needs of the present generation without compromising the needs of future generations to meet their own needs. In this sense, sustainable leadership has to do with efforts and systems put in place to promote leadership succession since any success without a successor is tantamount to failure. Sustainable leadership means planning and preparing for succession — not as an afterthought, but from the first day of a leader's appointment. </a:t>
            </a:r>
          </a:p>
        </p:txBody>
      </p:sp>
      <p:sp>
        <p:nvSpPr>
          <p:cNvPr id="10" name="Rectangle 9"/>
          <p:cNvSpPr/>
          <p:nvPr/>
        </p:nvSpPr>
        <p:spPr>
          <a:xfrm>
            <a:off x="404884" y="455623"/>
            <a:ext cx="27295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502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463362" y="214862"/>
            <a:ext cx="5783599" cy="646331"/>
          </a:xfrm>
          <a:prstGeom prst="rect">
            <a:avLst/>
          </a:prstGeom>
          <a:noFill/>
        </p:spPr>
        <p:txBody>
          <a:bodyPr wrap="square" rtlCol="0">
            <a:spAutoFit/>
          </a:bodyPr>
          <a:lstStyle/>
          <a:p>
            <a:r>
              <a:rPr lang="en-GB" sz="3600" b="1" dirty="0">
                <a:solidFill>
                  <a:schemeClr val="bg1"/>
                </a:solidFill>
              </a:rPr>
              <a:t>Sustainable </a:t>
            </a:r>
            <a:r>
              <a:rPr lang="en-GB" sz="3600" b="1" dirty="0" smtClean="0">
                <a:solidFill>
                  <a:schemeClr val="bg1"/>
                </a:solidFill>
              </a:rPr>
              <a:t>Leadership -2/2</a:t>
            </a:r>
            <a:endParaRPr lang="en-GB" sz="3600" b="1" dirty="0">
              <a:solidFill>
                <a:schemeClr val="bg1"/>
              </a:solidFill>
            </a:endParaRPr>
          </a:p>
        </p:txBody>
      </p:sp>
      <p:sp>
        <p:nvSpPr>
          <p:cNvPr id="2" name="Rectangle 1"/>
          <p:cNvSpPr/>
          <p:nvPr/>
        </p:nvSpPr>
        <p:spPr>
          <a:xfrm>
            <a:off x="491320" y="1390338"/>
            <a:ext cx="11209360" cy="4431983"/>
          </a:xfrm>
          <a:prstGeom prst="rect">
            <a:avLst/>
          </a:prstGeom>
        </p:spPr>
        <p:txBody>
          <a:bodyPr wrap="square">
            <a:spAutoFit/>
          </a:bodyPr>
          <a:lstStyle/>
          <a:p>
            <a:r>
              <a:rPr lang="en-GB" sz="2400" dirty="0" smtClean="0"/>
              <a:t>It </a:t>
            </a:r>
            <a:r>
              <a:rPr lang="en-GB" sz="2400" dirty="0"/>
              <a:t>relates to the role that organization leaders play in creating a sustainable future, especially as it impacts on tackling global challenges including climate change and gender inequality. </a:t>
            </a:r>
            <a:endParaRPr lang="en-GB" sz="2400" dirty="0" smtClean="0"/>
          </a:p>
          <a:p>
            <a:endParaRPr lang="en-GB" sz="2400" dirty="0"/>
          </a:p>
          <a:p>
            <a:r>
              <a:rPr lang="en-GB" sz="2400" dirty="0" smtClean="0"/>
              <a:t>This </a:t>
            </a:r>
            <a:r>
              <a:rPr lang="en-GB" sz="2400" dirty="0"/>
              <a:t>is a paradigm shift in corporate governance that focuses on the effects that activities of corporate organisations have on the triple bottom line, also known as the three ‘P’s </a:t>
            </a:r>
            <a:endParaRPr lang="en-GB" sz="2400" dirty="0" smtClean="0"/>
          </a:p>
          <a:p>
            <a:r>
              <a:rPr lang="en-GB" sz="6600" dirty="0" smtClean="0"/>
              <a:t>	</a:t>
            </a:r>
            <a:r>
              <a:rPr lang="en-GB" sz="6600" b="1" dirty="0" smtClean="0">
                <a:solidFill>
                  <a:srgbClr val="FF0000"/>
                </a:solidFill>
              </a:rPr>
              <a:t>– People, Planet and Profit.</a:t>
            </a:r>
            <a:endParaRPr lang="en-GB" sz="6000" b="1" dirty="0">
              <a:solidFill>
                <a:srgbClr val="FF0000"/>
              </a:solidFill>
            </a:endParaRPr>
          </a:p>
          <a:p>
            <a:r>
              <a:rPr lang="en-GB" sz="2400" dirty="0" smtClean="0"/>
              <a:t>Sustainable </a:t>
            </a:r>
            <a:r>
              <a:rPr lang="en-GB" sz="2400" dirty="0"/>
              <a:t>leadership creates a psychologically safe space that supports social learning, critical thinking and reflexivity. These in turn enable dialogue that reflect multiple perspectives on both theory and practice for individual </a:t>
            </a:r>
          </a:p>
        </p:txBody>
      </p:sp>
      <p:sp>
        <p:nvSpPr>
          <p:cNvPr id="10" name="Rectangle 9"/>
          <p:cNvSpPr/>
          <p:nvPr/>
        </p:nvSpPr>
        <p:spPr>
          <a:xfrm>
            <a:off x="404884" y="455623"/>
            <a:ext cx="27295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9182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Corporate Governance and Performance</a:t>
            </a:r>
          </a:p>
        </p:txBody>
      </p:sp>
      <p:sp>
        <p:nvSpPr>
          <p:cNvPr id="2" name="Rectangle 1"/>
          <p:cNvSpPr/>
          <p:nvPr/>
        </p:nvSpPr>
        <p:spPr>
          <a:xfrm>
            <a:off x="600511" y="1255123"/>
            <a:ext cx="11295797" cy="2677656"/>
          </a:xfrm>
          <a:prstGeom prst="rect">
            <a:avLst/>
          </a:prstGeom>
        </p:spPr>
        <p:txBody>
          <a:bodyPr wrap="square">
            <a:spAutoFit/>
          </a:bodyPr>
          <a:lstStyle/>
          <a:p>
            <a:r>
              <a:rPr lang="en-GB" sz="2800" dirty="0"/>
              <a:t>Performance could be described as the rate and efficiency of service delivery. It is a measure of task accomplishment. This is the ultimate duty and domain of corporate governance which has been described as a system of rules, policies and practices that dictate how organisational administration manages and oversees the operations of the organisation.  Corporate governance is founded on six pillars </a:t>
            </a:r>
            <a:r>
              <a:rPr lang="en-GB" sz="2800" dirty="0" err="1"/>
              <a:t>viz</a:t>
            </a:r>
            <a:r>
              <a:rPr lang="en-GB" sz="2800" dirty="0"/>
              <a:t>;</a:t>
            </a:r>
          </a:p>
        </p:txBody>
      </p:sp>
      <p:sp>
        <p:nvSpPr>
          <p:cNvPr id="12" name="Rectangular Callout 11"/>
          <p:cNvSpPr/>
          <p:nvPr/>
        </p:nvSpPr>
        <p:spPr>
          <a:xfrm>
            <a:off x="768175" y="4272179"/>
            <a:ext cx="1269899" cy="369332"/>
          </a:xfrm>
          <a:prstGeom prst="wedgeRectCallout">
            <a:avLst/>
          </a:prstGeom>
          <a:ln>
            <a:solidFill>
              <a:srgbClr val="00B0F0"/>
            </a:solidFill>
          </a:ln>
        </p:spPr>
        <p:txBody>
          <a:bodyPr wrap="none">
            <a:spAutoFit/>
          </a:bodyPr>
          <a:lstStyle/>
          <a:p>
            <a:r>
              <a:rPr lang="en-GB" dirty="0"/>
              <a:t>Rule of Law</a:t>
            </a:r>
          </a:p>
        </p:txBody>
      </p:sp>
      <p:sp>
        <p:nvSpPr>
          <p:cNvPr id="13" name="Rectangular Callout 12"/>
          <p:cNvSpPr/>
          <p:nvPr/>
        </p:nvSpPr>
        <p:spPr>
          <a:xfrm>
            <a:off x="2367067" y="4272179"/>
            <a:ext cx="1581138" cy="369332"/>
          </a:xfrm>
          <a:prstGeom prst="wedgeRectCallout">
            <a:avLst/>
          </a:prstGeom>
          <a:ln>
            <a:solidFill>
              <a:srgbClr val="00B0F0"/>
            </a:solidFill>
          </a:ln>
        </p:spPr>
        <p:txBody>
          <a:bodyPr wrap="none">
            <a:spAutoFit/>
          </a:bodyPr>
          <a:lstStyle/>
          <a:p>
            <a:r>
              <a:rPr lang="en-GB" dirty="0"/>
              <a:t>Moral integrity</a:t>
            </a:r>
          </a:p>
        </p:txBody>
      </p:sp>
      <p:sp>
        <p:nvSpPr>
          <p:cNvPr id="14" name="Rectangular Callout 13"/>
          <p:cNvSpPr/>
          <p:nvPr/>
        </p:nvSpPr>
        <p:spPr>
          <a:xfrm>
            <a:off x="4086040" y="4253851"/>
            <a:ext cx="1428981" cy="369332"/>
          </a:xfrm>
          <a:prstGeom prst="wedgeRectCallout">
            <a:avLst/>
          </a:prstGeom>
          <a:ln>
            <a:solidFill>
              <a:srgbClr val="00B0F0"/>
            </a:solidFill>
          </a:ln>
        </p:spPr>
        <p:txBody>
          <a:bodyPr wrap="none">
            <a:spAutoFit/>
          </a:bodyPr>
          <a:lstStyle/>
          <a:p>
            <a:r>
              <a:rPr lang="en-GB" dirty="0"/>
              <a:t>Transparency</a:t>
            </a:r>
          </a:p>
        </p:txBody>
      </p:sp>
      <p:sp>
        <p:nvSpPr>
          <p:cNvPr id="15" name="Rectangular Callout 14"/>
          <p:cNvSpPr/>
          <p:nvPr/>
        </p:nvSpPr>
        <p:spPr>
          <a:xfrm>
            <a:off x="5784492" y="4263248"/>
            <a:ext cx="1373453" cy="369332"/>
          </a:xfrm>
          <a:prstGeom prst="wedgeRectCallout">
            <a:avLst/>
          </a:prstGeom>
          <a:ln>
            <a:solidFill>
              <a:srgbClr val="00B0F0"/>
            </a:solidFill>
          </a:ln>
        </p:spPr>
        <p:txBody>
          <a:bodyPr wrap="none">
            <a:spAutoFit/>
          </a:bodyPr>
          <a:lstStyle/>
          <a:p>
            <a:r>
              <a:rPr lang="en-GB" dirty="0"/>
              <a:t>Participation</a:t>
            </a:r>
          </a:p>
        </p:txBody>
      </p:sp>
      <p:sp>
        <p:nvSpPr>
          <p:cNvPr id="16" name="Rectangular Callout 15"/>
          <p:cNvSpPr/>
          <p:nvPr/>
        </p:nvSpPr>
        <p:spPr>
          <a:xfrm>
            <a:off x="7447240" y="4264745"/>
            <a:ext cx="1991128" cy="646331"/>
          </a:xfrm>
          <a:prstGeom prst="wedgeRectCallout">
            <a:avLst/>
          </a:prstGeom>
          <a:ln>
            <a:solidFill>
              <a:srgbClr val="00B0F0"/>
            </a:solidFill>
          </a:ln>
        </p:spPr>
        <p:txBody>
          <a:bodyPr wrap="square">
            <a:spAutoFit/>
          </a:bodyPr>
          <a:lstStyle/>
          <a:p>
            <a:pPr algn="ctr"/>
            <a:r>
              <a:rPr lang="en-GB" dirty="0"/>
              <a:t>Responsibility and accountability</a:t>
            </a:r>
          </a:p>
        </p:txBody>
      </p:sp>
      <p:sp>
        <p:nvSpPr>
          <p:cNvPr id="17" name="Rectangular Callout 16"/>
          <p:cNvSpPr/>
          <p:nvPr/>
        </p:nvSpPr>
        <p:spPr>
          <a:xfrm>
            <a:off x="9803426" y="4212324"/>
            <a:ext cx="1521942" cy="646331"/>
          </a:xfrm>
          <a:prstGeom prst="wedgeRectCallout">
            <a:avLst/>
          </a:prstGeom>
          <a:ln>
            <a:solidFill>
              <a:srgbClr val="00B0F0"/>
            </a:solidFill>
          </a:ln>
        </p:spPr>
        <p:txBody>
          <a:bodyPr wrap="square">
            <a:spAutoFit/>
          </a:bodyPr>
          <a:lstStyle/>
          <a:p>
            <a:r>
              <a:rPr lang="en-GB" dirty="0"/>
              <a:t>Effectiveness and efficiency</a:t>
            </a:r>
          </a:p>
        </p:txBody>
      </p:sp>
      <p:sp>
        <p:nvSpPr>
          <p:cNvPr id="18" name="Rounded Rectangle 17"/>
          <p:cNvSpPr/>
          <p:nvPr/>
        </p:nvSpPr>
        <p:spPr>
          <a:xfrm>
            <a:off x="731423" y="4644583"/>
            <a:ext cx="1234144" cy="15603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Pillar 1</a:t>
            </a:r>
            <a:endParaRPr lang="en-GB" sz="2400" b="1" dirty="0">
              <a:solidFill>
                <a:schemeClr val="bg1"/>
              </a:solidFill>
            </a:endParaRPr>
          </a:p>
        </p:txBody>
      </p:sp>
      <p:sp>
        <p:nvSpPr>
          <p:cNvPr id="19" name="Rounded Rectangle 18"/>
          <p:cNvSpPr/>
          <p:nvPr/>
        </p:nvSpPr>
        <p:spPr>
          <a:xfrm>
            <a:off x="2441470" y="4659993"/>
            <a:ext cx="1360161" cy="1560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Pillar 2</a:t>
            </a:r>
            <a:endParaRPr lang="en-GB" sz="2800" b="1" dirty="0" smtClean="0">
              <a:solidFill>
                <a:srgbClr val="FFFF00"/>
              </a:solidFill>
            </a:endParaRPr>
          </a:p>
        </p:txBody>
      </p:sp>
      <p:sp>
        <p:nvSpPr>
          <p:cNvPr id="20" name="Rounded Rectangle 19"/>
          <p:cNvSpPr/>
          <p:nvPr/>
        </p:nvSpPr>
        <p:spPr>
          <a:xfrm>
            <a:off x="4152218" y="4644583"/>
            <a:ext cx="1360161" cy="156030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Pillar 3</a:t>
            </a:r>
            <a:endParaRPr lang="en-GB" b="1" dirty="0"/>
          </a:p>
        </p:txBody>
      </p:sp>
      <p:sp>
        <p:nvSpPr>
          <p:cNvPr id="21" name="Rounded Rectangle 20"/>
          <p:cNvSpPr/>
          <p:nvPr/>
        </p:nvSpPr>
        <p:spPr>
          <a:xfrm>
            <a:off x="5825316" y="4623183"/>
            <a:ext cx="1360161" cy="15603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Pillar 4</a:t>
            </a:r>
            <a:endParaRPr lang="en-GB" b="1" dirty="0"/>
          </a:p>
        </p:txBody>
      </p:sp>
      <p:sp>
        <p:nvSpPr>
          <p:cNvPr id="22" name="Rounded Rectangle 21"/>
          <p:cNvSpPr/>
          <p:nvPr/>
        </p:nvSpPr>
        <p:spPr>
          <a:xfrm>
            <a:off x="7567367" y="4925668"/>
            <a:ext cx="1787871" cy="11806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Pillar 5</a:t>
            </a:r>
            <a:endParaRPr lang="en-GB" b="1" dirty="0"/>
          </a:p>
        </p:txBody>
      </p:sp>
      <p:sp>
        <p:nvSpPr>
          <p:cNvPr id="23" name="Rounded Rectangle 22"/>
          <p:cNvSpPr/>
          <p:nvPr/>
        </p:nvSpPr>
        <p:spPr>
          <a:xfrm>
            <a:off x="9893445" y="4911076"/>
            <a:ext cx="1431923" cy="102628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Pillar 6</a:t>
            </a:r>
            <a:endParaRPr lang="en-GB" dirty="0"/>
          </a:p>
        </p:txBody>
      </p:sp>
      <p:sp>
        <p:nvSpPr>
          <p:cNvPr id="24" name="Rectangle 23"/>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3648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High Performance </a:t>
            </a:r>
            <a:r>
              <a:rPr lang="en-GB" sz="3600" b="1" dirty="0" smtClean="0">
                <a:solidFill>
                  <a:schemeClr val="bg1"/>
                </a:solidFill>
              </a:rPr>
              <a:t>Team -1/2</a:t>
            </a:r>
            <a:endParaRPr lang="en-GB" sz="3600" b="1" dirty="0">
              <a:solidFill>
                <a:schemeClr val="bg1"/>
              </a:solidFill>
            </a:endParaRPr>
          </a:p>
        </p:txBody>
      </p:sp>
      <p:sp>
        <p:nvSpPr>
          <p:cNvPr id="2" name="Rectangle 1"/>
          <p:cNvSpPr/>
          <p:nvPr/>
        </p:nvSpPr>
        <p:spPr>
          <a:xfrm>
            <a:off x="468571" y="1415077"/>
            <a:ext cx="6436060" cy="4832092"/>
          </a:xfrm>
          <a:prstGeom prst="rect">
            <a:avLst/>
          </a:prstGeom>
        </p:spPr>
        <p:txBody>
          <a:bodyPr wrap="square">
            <a:spAutoFit/>
          </a:bodyPr>
          <a:lstStyle/>
          <a:p>
            <a:pPr marL="457200" indent="-457200">
              <a:buFont typeface="Wingdings" panose="05000000000000000000" pitchFamily="2" charset="2"/>
              <a:buChar char="§"/>
            </a:pPr>
            <a:r>
              <a:rPr lang="en-GB" sz="2800" dirty="0"/>
              <a:t>A high performance team is one that is built to deliver and has capability to sustainably render high quality goods and satisfactory services on a superlative scale. It is a team cohesive enough to withstand the shocks of unforeseen natural and man-made disasters and at the same time be sufficiently flexible to successfully operate in a highly fluid and complex environment. </a:t>
            </a:r>
          </a:p>
        </p:txBody>
      </p:sp>
      <p:pic>
        <p:nvPicPr>
          <p:cNvPr id="10" name="Picture 9"/>
          <p:cNvPicPr>
            <a:picLocks noChangeAspect="1"/>
          </p:cNvPicPr>
          <p:nvPr/>
        </p:nvPicPr>
        <p:blipFill>
          <a:blip r:embed="rId2">
            <a:clrChange>
              <a:clrFrom>
                <a:srgbClr val="ECECEC"/>
              </a:clrFrom>
              <a:clrTo>
                <a:srgbClr val="ECECEC">
                  <a:alpha val="0"/>
                </a:srgbClr>
              </a:clrTo>
            </a:clrChange>
          </a:blip>
          <a:stretch>
            <a:fillRect/>
          </a:stretch>
        </p:blipFill>
        <p:spPr>
          <a:xfrm>
            <a:off x="7000165" y="1456899"/>
            <a:ext cx="4507174" cy="4507174"/>
          </a:xfrm>
          <a:prstGeom prst="rect">
            <a:avLst/>
          </a:prstGeom>
        </p:spPr>
      </p:pic>
      <p:sp>
        <p:nvSpPr>
          <p:cNvPr id="24" name="Rectangle 23"/>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6161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High Performance </a:t>
            </a:r>
            <a:r>
              <a:rPr lang="en-GB" sz="3600" b="1" dirty="0" smtClean="0">
                <a:solidFill>
                  <a:schemeClr val="bg1"/>
                </a:solidFill>
              </a:rPr>
              <a:t>Team -2/2</a:t>
            </a:r>
            <a:endParaRPr lang="en-GB" sz="3600" b="1" dirty="0">
              <a:solidFill>
                <a:schemeClr val="bg1"/>
              </a:solidFill>
            </a:endParaRPr>
          </a:p>
        </p:txBody>
      </p:sp>
      <p:sp>
        <p:nvSpPr>
          <p:cNvPr id="2" name="Rectangle 1"/>
          <p:cNvSpPr/>
          <p:nvPr/>
        </p:nvSpPr>
        <p:spPr>
          <a:xfrm>
            <a:off x="887790" y="1487704"/>
            <a:ext cx="4533332" cy="4401205"/>
          </a:xfrm>
          <a:prstGeom prst="rect">
            <a:avLst/>
          </a:prstGeom>
        </p:spPr>
        <p:txBody>
          <a:bodyPr wrap="square">
            <a:spAutoFit/>
          </a:bodyPr>
          <a:lstStyle/>
          <a:p>
            <a:r>
              <a:rPr lang="en-GB" sz="2800" dirty="0" smtClean="0"/>
              <a:t>Though </a:t>
            </a:r>
            <a:r>
              <a:rPr lang="en-GB" sz="2800" dirty="0"/>
              <a:t>FRSC has recorded tremendous achievements in many spheres of its activities over the years, observed gaps in the envisaged position of the Corps has necessitated the convocation of this workshop and the need to build a high performance team</a:t>
            </a:r>
          </a:p>
        </p:txBody>
      </p:sp>
      <p:grpSp>
        <p:nvGrpSpPr>
          <p:cNvPr id="13" name="Group 12"/>
          <p:cNvGrpSpPr/>
          <p:nvPr/>
        </p:nvGrpSpPr>
        <p:grpSpPr>
          <a:xfrm>
            <a:off x="6096000" y="1440734"/>
            <a:ext cx="5213092" cy="4448175"/>
            <a:chOff x="6096000" y="1440734"/>
            <a:chExt cx="5213092" cy="4448175"/>
          </a:xfrm>
        </p:grpSpPr>
        <p:pic>
          <p:nvPicPr>
            <p:cNvPr id="11" name="Picture 10"/>
            <p:cNvPicPr>
              <a:picLocks noChangeAspect="1"/>
            </p:cNvPicPr>
            <p:nvPr/>
          </p:nvPicPr>
          <p:blipFill>
            <a:blip r:embed="rId2"/>
            <a:stretch>
              <a:fillRect/>
            </a:stretch>
          </p:blipFill>
          <p:spPr>
            <a:xfrm>
              <a:off x="6096000" y="1440734"/>
              <a:ext cx="5213092" cy="4448175"/>
            </a:xfrm>
            <a:prstGeom prst="rect">
              <a:avLst/>
            </a:prstGeom>
          </p:spPr>
        </p:pic>
        <p:sp>
          <p:nvSpPr>
            <p:cNvPr id="12" name="TextBox 11"/>
            <p:cNvSpPr txBox="1"/>
            <p:nvPr/>
          </p:nvSpPr>
          <p:spPr>
            <a:xfrm rot="16200000">
              <a:off x="7849561" y="3042415"/>
              <a:ext cx="666642" cy="369332"/>
            </a:xfrm>
            <a:prstGeom prst="rect">
              <a:avLst/>
            </a:prstGeom>
            <a:noFill/>
          </p:spPr>
          <p:txBody>
            <a:bodyPr wrap="square" rtlCol="0">
              <a:spAutoFit/>
            </a:bodyPr>
            <a:lstStyle/>
            <a:p>
              <a:r>
                <a:rPr lang="en-GB" b="1" dirty="0" smtClean="0"/>
                <a:t>FRSC</a:t>
              </a:r>
              <a:endParaRPr lang="en-GB" b="1" dirty="0"/>
            </a:p>
          </p:txBody>
        </p:sp>
      </p:grpSp>
    </p:spTree>
    <p:extLst>
      <p:ext uri="{BB962C8B-B14F-4D97-AF65-F5344CB8AC3E}">
        <p14:creationId xmlns:p14="http://schemas.microsoft.com/office/powerpoint/2010/main" val="3513602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Benefits of High Performance Team</a:t>
            </a:r>
          </a:p>
        </p:txBody>
      </p:sp>
      <p:sp>
        <p:nvSpPr>
          <p:cNvPr id="2" name="Rectangle 1"/>
          <p:cNvSpPr/>
          <p:nvPr/>
        </p:nvSpPr>
        <p:spPr>
          <a:xfrm>
            <a:off x="411707" y="1467000"/>
            <a:ext cx="4612943" cy="1384995"/>
          </a:xfrm>
          <a:prstGeom prst="rect">
            <a:avLst/>
          </a:prstGeom>
          <a:solidFill>
            <a:schemeClr val="tx1"/>
          </a:solidFill>
        </p:spPr>
        <p:txBody>
          <a:bodyPr wrap="square">
            <a:spAutoFit/>
          </a:bodyPr>
          <a:lstStyle/>
          <a:p>
            <a:r>
              <a:rPr lang="en-GB" sz="2800" dirty="0">
                <a:solidFill>
                  <a:schemeClr val="bg1"/>
                </a:solidFill>
              </a:rPr>
              <a:t>High performance teams are generally distinguished by the following indicators: </a:t>
            </a:r>
          </a:p>
        </p:txBody>
      </p:sp>
      <p:sp>
        <p:nvSpPr>
          <p:cNvPr id="10" name="Rectangle 9"/>
          <p:cNvSpPr/>
          <p:nvPr/>
        </p:nvSpPr>
        <p:spPr>
          <a:xfrm>
            <a:off x="5962932" y="1453546"/>
            <a:ext cx="4577686" cy="1384995"/>
          </a:xfrm>
          <a:prstGeom prst="rect">
            <a:avLst/>
          </a:prstGeom>
          <a:solidFill>
            <a:schemeClr val="tx1"/>
          </a:solidFill>
        </p:spPr>
        <p:txBody>
          <a:bodyPr wrap="square">
            <a:spAutoFit/>
          </a:bodyPr>
          <a:lstStyle/>
          <a:p>
            <a:r>
              <a:rPr lang="en-GB" sz="2800" dirty="0">
                <a:solidFill>
                  <a:schemeClr val="bg1"/>
                </a:solidFill>
              </a:rPr>
              <a:t>Specifically, a high performance team ensures the following</a:t>
            </a:r>
            <a:r>
              <a:rPr lang="en-GB" sz="2800" dirty="0" smtClean="0">
                <a:solidFill>
                  <a:schemeClr val="bg1"/>
                </a:solidFill>
              </a:rPr>
              <a:t>;</a:t>
            </a:r>
            <a:endParaRPr lang="en-GB" sz="2800"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806189305"/>
              </p:ext>
            </p:extLst>
          </p:nvPr>
        </p:nvGraphicFramePr>
        <p:xfrm>
          <a:off x="6049372" y="3070342"/>
          <a:ext cx="4577686" cy="3329300"/>
        </p:xfrm>
        <a:graphic>
          <a:graphicData uri="http://schemas.openxmlformats.org/drawingml/2006/table">
            <a:tbl>
              <a:tblPr firstRow="1" bandRow="1">
                <a:tableStyleId>{5DA37D80-6434-44D0-A028-1B22A696006F}</a:tableStyleId>
              </a:tblPr>
              <a:tblGrid>
                <a:gridCol w="790330">
                  <a:extLst>
                    <a:ext uri="{9D8B030D-6E8A-4147-A177-3AD203B41FA5}">
                      <a16:colId xmlns:a16="http://schemas.microsoft.com/office/drawing/2014/main" val="1203064307"/>
                    </a:ext>
                  </a:extLst>
                </a:gridCol>
                <a:gridCol w="3787356">
                  <a:extLst>
                    <a:ext uri="{9D8B030D-6E8A-4147-A177-3AD203B41FA5}">
                      <a16:colId xmlns:a16="http://schemas.microsoft.com/office/drawing/2014/main" val="765888918"/>
                    </a:ext>
                  </a:extLst>
                </a:gridCol>
              </a:tblGrid>
              <a:tr h="457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Prompt task accomplishment</a:t>
                      </a:r>
                    </a:p>
                  </a:txBody>
                  <a:tcPr/>
                </a:tc>
                <a:extLst>
                  <a:ext uri="{0D108BD9-81ED-4DB2-BD59-A6C34878D82A}">
                    <a16:rowId xmlns:a16="http://schemas.microsoft.com/office/drawing/2014/main" val="1392698323"/>
                  </a:ext>
                </a:extLst>
              </a:tr>
              <a:tr h="463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Elimination of wastes</a:t>
                      </a:r>
                    </a:p>
                  </a:txBody>
                  <a:tcPr/>
                </a:tc>
                <a:extLst>
                  <a:ext uri="{0D108BD9-81ED-4DB2-BD59-A6C34878D82A}">
                    <a16:rowId xmlns:a16="http://schemas.microsoft.com/office/drawing/2014/main" val="3857498517"/>
                  </a:ext>
                </a:extLst>
              </a:tr>
              <a:tr h="463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Reduced workplace conflicts</a:t>
                      </a:r>
                    </a:p>
                  </a:txBody>
                  <a:tcPr/>
                </a:tc>
                <a:extLst>
                  <a:ext uri="{0D108BD9-81ED-4DB2-BD59-A6C34878D82A}">
                    <a16:rowId xmlns:a16="http://schemas.microsoft.com/office/drawing/2014/main" val="1641273025"/>
                  </a:ext>
                </a:extLst>
              </a:tr>
              <a:tr h="80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Effective time management in service delivery</a:t>
                      </a:r>
                    </a:p>
                  </a:txBody>
                  <a:tcPr/>
                </a:tc>
                <a:extLst>
                  <a:ext uri="{0D108BD9-81ED-4DB2-BD59-A6C34878D82A}">
                    <a16:rowId xmlns:a16="http://schemas.microsoft.com/office/drawing/2014/main" val="3118476244"/>
                  </a:ext>
                </a:extLst>
              </a:tr>
              <a:tr h="1143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Promotion of structured and unstructured learning for all team members</a:t>
                      </a:r>
                    </a:p>
                  </a:txBody>
                  <a:tcPr/>
                </a:tc>
                <a:extLst>
                  <a:ext uri="{0D108BD9-81ED-4DB2-BD59-A6C34878D82A}">
                    <a16:rowId xmlns:a16="http://schemas.microsoft.com/office/drawing/2014/main" val="3258633090"/>
                  </a:ext>
                </a:extLst>
              </a:tr>
            </a:tbl>
          </a:graphicData>
        </a:graphic>
      </p:graphicFrame>
      <p:graphicFrame>
        <p:nvGraphicFramePr>
          <p:cNvPr id="14" name="Diagram 13"/>
          <p:cNvGraphicFramePr/>
          <p:nvPr>
            <p:extLst>
              <p:ext uri="{D42A27DB-BD31-4B8C-83A1-F6EECF244321}">
                <p14:modId xmlns:p14="http://schemas.microsoft.com/office/powerpoint/2010/main" val="2808865740"/>
              </p:ext>
            </p:extLst>
          </p:nvPr>
        </p:nvGraphicFramePr>
        <p:xfrm>
          <a:off x="-151865" y="2733878"/>
          <a:ext cx="6468258" cy="400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515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Model of High Performance Team</a:t>
            </a:r>
          </a:p>
        </p:txBody>
      </p:sp>
      <p:sp>
        <p:nvSpPr>
          <p:cNvPr id="2" name="Rectangle 1"/>
          <p:cNvSpPr/>
          <p:nvPr/>
        </p:nvSpPr>
        <p:spPr>
          <a:xfrm>
            <a:off x="1099244" y="1334567"/>
            <a:ext cx="8798974" cy="4401205"/>
          </a:xfrm>
          <a:prstGeom prst="rect">
            <a:avLst/>
          </a:prstGeom>
        </p:spPr>
        <p:txBody>
          <a:bodyPr wrap="square">
            <a:spAutoFit/>
          </a:bodyPr>
          <a:lstStyle/>
          <a:p>
            <a:r>
              <a:rPr lang="en-GB" sz="2800" dirty="0"/>
              <a:t>Some of the models of high performance team include</a:t>
            </a:r>
            <a:r>
              <a:rPr lang="en-GB" sz="2800" dirty="0" smtClean="0"/>
              <a:t>:</a:t>
            </a:r>
          </a:p>
          <a:p>
            <a:endParaRPr lang="en-GB" sz="2800" dirty="0"/>
          </a:p>
          <a:p>
            <a:r>
              <a:rPr lang="en-GB" sz="2800" dirty="0"/>
              <a:t>a.    </a:t>
            </a:r>
            <a:r>
              <a:rPr lang="en-GB" sz="2800" dirty="0" smtClean="0"/>
              <a:t>Sense </a:t>
            </a:r>
            <a:r>
              <a:rPr lang="en-GB" sz="2800" dirty="0"/>
              <a:t>of purpose</a:t>
            </a:r>
          </a:p>
          <a:p>
            <a:r>
              <a:rPr lang="en-GB" sz="2800" dirty="0"/>
              <a:t>b.    Open communication</a:t>
            </a:r>
          </a:p>
          <a:p>
            <a:r>
              <a:rPr lang="en-GB" sz="2800" dirty="0"/>
              <a:t>c.    </a:t>
            </a:r>
            <a:r>
              <a:rPr lang="en-GB" sz="2800" dirty="0" smtClean="0"/>
              <a:t>Trust </a:t>
            </a:r>
            <a:r>
              <a:rPr lang="en-GB" sz="2800" dirty="0"/>
              <a:t>and mutual respect</a:t>
            </a:r>
          </a:p>
          <a:p>
            <a:r>
              <a:rPr lang="en-GB" sz="2800" dirty="0"/>
              <a:t>d.    Shared leadership</a:t>
            </a:r>
          </a:p>
          <a:p>
            <a:r>
              <a:rPr lang="en-GB" sz="2800" dirty="0"/>
              <a:t>e.    </a:t>
            </a:r>
            <a:r>
              <a:rPr lang="en-GB" sz="2800" dirty="0" smtClean="0"/>
              <a:t>Effective </a:t>
            </a:r>
            <a:r>
              <a:rPr lang="en-GB" sz="2800" dirty="0"/>
              <a:t>working procedures</a:t>
            </a:r>
          </a:p>
          <a:p>
            <a:r>
              <a:rPr lang="en-GB" sz="2800" dirty="0"/>
              <a:t>f.     </a:t>
            </a:r>
            <a:r>
              <a:rPr lang="en-GB" sz="2800" dirty="0" smtClean="0"/>
              <a:t>Building </a:t>
            </a:r>
            <a:r>
              <a:rPr lang="en-GB" sz="2800" dirty="0"/>
              <a:t>on differences (Diversity)</a:t>
            </a:r>
          </a:p>
          <a:p>
            <a:r>
              <a:rPr lang="en-GB" sz="2800" dirty="0"/>
              <a:t>g.    Flexibility and adaptability</a:t>
            </a:r>
          </a:p>
          <a:p>
            <a:r>
              <a:rPr lang="en-GB" sz="2800" dirty="0"/>
              <a:t>h.    Continuous/continual learning </a:t>
            </a:r>
          </a:p>
        </p:txBody>
      </p:sp>
      <p:sp>
        <p:nvSpPr>
          <p:cNvPr id="11" name="Rectangle 10"/>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57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8300472" cy="646331"/>
          </a:xfrm>
          <a:prstGeom prst="rect">
            <a:avLst/>
          </a:prstGeom>
          <a:noFill/>
        </p:spPr>
        <p:txBody>
          <a:bodyPr wrap="square" rtlCol="0">
            <a:spAutoFit/>
          </a:bodyPr>
          <a:lstStyle/>
          <a:p>
            <a:r>
              <a:rPr lang="en-GB" sz="3600" b="1" dirty="0">
                <a:solidFill>
                  <a:schemeClr val="bg1"/>
                </a:solidFill>
              </a:rPr>
              <a:t>Critical Drivers of High Performance Team</a:t>
            </a:r>
          </a:p>
        </p:txBody>
      </p:sp>
      <p:sp>
        <p:nvSpPr>
          <p:cNvPr id="2" name="Rectangle 1"/>
          <p:cNvSpPr/>
          <p:nvPr/>
        </p:nvSpPr>
        <p:spPr>
          <a:xfrm>
            <a:off x="677840" y="1249226"/>
            <a:ext cx="10777900" cy="4893647"/>
          </a:xfrm>
          <a:prstGeom prst="rect">
            <a:avLst/>
          </a:prstGeom>
        </p:spPr>
        <p:txBody>
          <a:bodyPr wrap="square">
            <a:spAutoFit/>
          </a:bodyPr>
          <a:lstStyle/>
          <a:p>
            <a:r>
              <a:rPr lang="en-GB" sz="2400" dirty="0"/>
              <a:t>A high performance team is usually propelled by key organisation’s variables which include</a:t>
            </a:r>
            <a:r>
              <a:rPr lang="en-GB" sz="2400" dirty="0" smtClean="0"/>
              <a:t>:</a:t>
            </a:r>
          </a:p>
          <a:p>
            <a:endParaRPr lang="en-GB" sz="2400" dirty="0"/>
          </a:p>
          <a:p>
            <a:r>
              <a:rPr lang="en-GB" sz="2400" dirty="0"/>
              <a:t>a.    </a:t>
            </a:r>
            <a:r>
              <a:rPr lang="en-GB" sz="2400" dirty="0" smtClean="0"/>
              <a:t>Vision </a:t>
            </a:r>
            <a:r>
              <a:rPr lang="en-GB" sz="2400" dirty="0"/>
              <a:t>and Mission</a:t>
            </a:r>
          </a:p>
          <a:p>
            <a:r>
              <a:rPr lang="en-GB" sz="2400" dirty="0"/>
              <a:t>b.    </a:t>
            </a:r>
            <a:r>
              <a:rPr lang="en-GB" sz="2400" dirty="0" smtClean="0"/>
              <a:t>Core </a:t>
            </a:r>
            <a:r>
              <a:rPr lang="en-GB" sz="2400" dirty="0"/>
              <a:t>Values</a:t>
            </a:r>
          </a:p>
          <a:p>
            <a:r>
              <a:rPr lang="en-GB" sz="2400" dirty="0"/>
              <a:t>c.    </a:t>
            </a:r>
            <a:r>
              <a:rPr lang="en-GB" sz="2400" dirty="0" smtClean="0"/>
              <a:t>Corporate </a:t>
            </a:r>
            <a:r>
              <a:rPr lang="en-GB" sz="2400" dirty="0"/>
              <a:t>Strategic Goals</a:t>
            </a:r>
          </a:p>
          <a:p>
            <a:r>
              <a:rPr lang="en-GB" sz="2400" dirty="0"/>
              <a:t>d.    Process and Procedures</a:t>
            </a:r>
          </a:p>
          <a:p>
            <a:r>
              <a:rPr lang="en-GB" sz="2400" dirty="0"/>
              <a:t>e.   </a:t>
            </a:r>
            <a:r>
              <a:rPr lang="en-GB" sz="2400" dirty="0" smtClean="0"/>
              <a:t> Technology</a:t>
            </a:r>
            <a:endParaRPr lang="en-GB" sz="2400" dirty="0"/>
          </a:p>
          <a:p>
            <a:pPr marL="457200" indent="-457200">
              <a:buAutoNum type="alphaLcPeriod" startAt="6"/>
            </a:pPr>
            <a:r>
              <a:rPr lang="en-GB" sz="2400" dirty="0" smtClean="0"/>
              <a:t>Motivation</a:t>
            </a:r>
            <a:r>
              <a:rPr lang="en-GB" sz="2400" dirty="0"/>
              <a:t>; Career Growth, Reward System, Appreciation/ Commendation,  </a:t>
            </a:r>
            <a:r>
              <a:rPr lang="en-GB" sz="2400" dirty="0" smtClean="0"/>
              <a:t> </a:t>
            </a:r>
          </a:p>
          <a:p>
            <a:r>
              <a:rPr lang="en-GB" sz="2400" dirty="0"/>
              <a:t> </a:t>
            </a:r>
            <a:r>
              <a:rPr lang="en-GB" sz="2400" dirty="0" smtClean="0"/>
              <a:t>      Postings </a:t>
            </a:r>
            <a:r>
              <a:rPr lang="en-GB" sz="2400" dirty="0"/>
              <a:t>and deployment.</a:t>
            </a:r>
          </a:p>
          <a:p>
            <a:r>
              <a:rPr lang="en-GB" sz="2400" dirty="0"/>
              <a:t>g.   </a:t>
            </a:r>
            <a:r>
              <a:rPr lang="en-GB" sz="2400" dirty="0" smtClean="0"/>
              <a:t>Human </a:t>
            </a:r>
            <a:r>
              <a:rPr lang="en-GB" sz="2400" dirty="0"/>
              <a:t>capital Development</a:t>
            </a:r>
          </a:p>
          <a:p>
            <a:r>
              <a:rPr lang="en-GB" sz="2400" dirty="0"/>
              <a:t>h.   </a:t>
            </a:r>
            <a:r>
              <a:rPr lang="en-GB" sz="2400" dirty="0" smtClean="0"/>
              <a:t>Market </a:t>
            </a:r>
            <a:r>
              <a:rPr lang="en-GB" sz="2400" dirty="0"/>
              <a:t>Dynamics (Social relevance and desirability of products and services)</a:t>
            </a:r>
          </a:p>
          <a:p>
            <a:r>
              <a:rPr lang="en-GB" sz="2400" dirty="0" err="1"/>
              <a:t>i</a:t>
            </a:r>
            <a:r>
              <a:rPr lang="en-GB" sz="2400" dirty="0"/>
              <a:t>.    </a:t>
            </a:r>
            <a:r>
              <a:rPr lang="en-GB" sz="2400" dirty="0" smtClean="0"/>
              <a:t>Monitoring </a:t>
            </a:r>
            <a:r>
              <a:rPr lang="en-GB" sz="2400" dirty="0"/>
              <a:t>and Evaluation</a:t>
            </a:r>
          </a:p>
        </p:txBody>
      </p:sp>
      <p:sp>
        <p:nvSpPr>
          <p:cNvPr id="10" name="Rectangle 9"/>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766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1384867" cy="584775"/>
          </a:xfrm>
          <a:prstGeom prst="rect">
            <a:avLst/>
          </a:prstGeom>
          <a:noFill/>
        </p:spPr>
        <p:txBody>
          <a:bodyPr wrap="square" rtlCol="0">
            <a:spAutoFit/>
          </a:bodyPr>
          <a:lstStyle/>
          <a:p>
            <a:r>
              <a:rPr lang="en-GB" sz="3200" b="1" dirty="0">
                <a:solidFill>
                  <a:schemeClr val="bg1"/>
                </a:solidFill>
              </a:rPr>
              <a:t>Challenges to the Building of High Performance Team in </a:t>
            </a:r>
            <a:r>
              <a:rPr lang="en-GB" sz="3200" b="1" dirty="0" smtClean="0">
                <a:solidFill>
                  <a:schemeClr val="bg1"/>
                </a:solidFill>
              </a:rPr>
              <a:t>FRSC -1/5</a:t>
            </a:r>
            <a:endParaRPr lang="en-GB" sz="3200" b="1" dirty="0">
              <a:solidFill>
                <a:schemeClr val="bg1"/>
              </a:solidFill>
            </a:endParaRPr>
          </a:p>
        </p:txBody>
      </p:sp>
      <p:sp>
        <p:nvSpPr>
          <p:cNvPr id="2" name="Rectangle 1"/>
          <p:cNvSpPr/>
          <p:nvPr/>
        </p:nvSpPr>
        <p:spPr>
          <a:xfrm>
            <a:off x="7409601" y="1527320"/>
            <a:ext cx="3413076" cy="4031873"/>
          </a:xfrm>
          <a:prstGeom prst="rect">
            <a:avLst/>
          </a:prstGeom>
        </p:spPr>
        <p:txBody>
          <a:bodyPr wrap="square">
            <a:spAutoFit/>
          </a:bodyPr>
          <a:lstStyle/>
          <a:p>
            <a:r>
              <a:rPr lang="en-GB" sz="3200" dirty="0"/>
              <a:t>A number of factors appear to inhibit the building of a High Performance Team in the FRSC. Among them are as follows;</a:t>
            </a:r>
          </a:p>
        </p:txBody>
      </p:sp>
      <p:pic>
        <p:nvPicPr>
          <p:cNvPr id="10" name="Picture 9"/>
          <p:cNvPicPr>
            <a:picLocks noChangeAspect="1"/>
          </p:cNvPicPr>
          <p:nvPr/>
        </p:nvPicPr>
        <p:blipFill>
          <a:blip r:embed="rId2"/>
          <a:stretch>
            <a:fillRect/>
          </a:stretch>
        </p:blipFill>
        <p:spPr>
          <a:xfrm>
            <a:off x="915151" y="1527320"/>
            <a:ext cx="5608480" cy="4011120"/>
          </a:xfrm>
          <a:prstGeom prst="rect">
            <a:avLst/>
          </a:prstGeom>
        </p:spPr>
      </p:pic>
      <p:sp>
        <p:nvSpPr>
          <p:cNvPr id="11" name="Rectangle 10"/>
          <p:cNvSpPr/>
          <p:nvPr/>
        </p:nvSpPr>
        <p:spPr>
          <a:xfrm>
            <a:off x="248532" y="43550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5191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39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1384867" cy="584775"/>
          </a:xfrm>
          <a:prstGeom prst="rect">
            <a:avLst/>
          </a:prstGeom>
          <a:noFill/>
        </p:spPr>
        <p:txBody>
          <a:bodyPr wrap="square" rtlCol="0">
            <a:spAutoFit/>
          </a:bodyPr>
          <a:lstStyle/>
          <a:p>
            <a:r>
              <a:rPr lang="en-GB" sz="3200" b="1" dirty="0">
                <a:solidFill>
                  <a:schemeClr val="bg1"/>
                </a:solidFill>
              </a:rPr>
              <a:t>Challenges to the Building of High Performance Team in </a:t>
            </a:r>
            <a:r>
              <a:rPr lang="en-GB" sz="3200" b="1" dirty="0" smtClean="0">
                <a:solidFill>
                  <a:schemeClr val="bg1"/>
                </a:solidFill>
              </a:rPr>
              <a:t>FRSC -2/5</a:t>
            </a:r>
            <a:endParaRPr lang="en-GB" sz="3200" b="1" dirty="0">
              <a:solidFill>
                <a:schemeClr val="bg1"/>
              </a:solidFill>
            </a:endParaRPr>
          </a:p>
        </p:txBody>
      </p:sp>
      <p:sp>
        <p:nvSpPr>
          <p:cNvPr id="2" name="Rectangle 1"/>
          <p:cNvSpPr/>
          <p:nvPr/>
        </p:nvSpPr>
        <p:spPr>
          <a:xfrm>
            <a:off x="772056" y="1672809"/>
            <a:ext cx="10647887" cy="3108543"/>
          </a:xfrm>
          <a:prstGeom prst="rect">
            <a:avLst/>
          </a:prstGeom>
        </p:spPr>
        <p:txBody>
          <a:bodyPr wrap="square">
            <a:spAutoFit/>
          </a:bodyPr>
          <a:lstStyle/>
          <a:p>
            <a:r>
              <a:rPr lang="en-GB" sz="2800" dirty="0"/>
              <a:t>a.	Absence of internal mechanism to ascertain the worth of individual personnel: Only the few identified high performers continue to be used and over used while a larger number of the work force loaf and gossip around. It is common in the Corps to say, ‘the staff have closed, remaining the workers’; this means that those who close from work at 5pm are staff while the ones remaining behind working hard are the ‘workers’. </a:t>
            </a:r>
          </a:p>
        </p:txBody>
      </p:sp>
    </p:spTree>
    <p:extLst>
      <p:ext uri="{BB962C8B-B14F-4D97-AF65-F5344CB8AC3E}">
        <p14:creationId xmlns:p14="http://schemas.microsoft.com/office/powerpoint/2010/main" val="400868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73206" y="1576120"/>
            <a:ext cx="9240674" cy="4493538"/>
          </a:xfrm>
          <a:prstGeom prst="rect">
            <a:avLst/>
          </a:prstGeom>
        </p:spPr>
        <p:txBody>
          <a:bodyPr wrap="square">
            <a:spAutoFit/>
          </a:bodyPr>
          <a:lstStyle/>
          <a:p>
            <a:pPr marL="457200" indent="-457200">
              <a:buFont typeface="Wingdings" panose="05000000000000000000" pitchFamily="2" charset="2"/>
              <a:buChar char="§"/>
            </a:pPr>
            <a:r>
              <a:rPr lang="en-GB" sz="2600" dirty="0" smtClean="0"/>
              <a:t>What are those things that marked FRSC out as a performance-based institution? </a:t>
            </a:r>
          </a:p>
          <a:p>
            <a:pPr marL="457200" indent="-457200">
              <a:buFont typeface="Wingdings" panose="05000000000000000000" pitchFamily="2" charset="2"/>
              <a:buChar char="§"/>
            </a:pPr>
            <a:endParaRPr lang="en-GB" sz="2600" dirty="0"/>
          </a:p>
          <a:p>
            <a:pPr marL="457200" indent="-457200">
              <a:buFont typeface="Wingdings" panose="05000000000000000000" pitchFamily="2" charset="2"/>
              <a:buChar char="§"/>
            </a:pPr>
            <a:r>
              <a:rPr lang="en-GB" sz="2600" dirty="0" smtClean="0"/>
              <a:t>How could available or prospective strengths and opportunities be harnessed for further accomplishments? </a:t>
            </a:r>
          </a:p>
          <a:p>
            <a:pPr marL="457200" indent="-457200">
              <a:buFont typeface="Wingdings" panose="05000000000000000000" pitchFamily="2" charset="2"/>
              <a:buChar char="§"/>
            </a:pPr>
            <a:endParaRPr lang="en-GB" sz="2600" dirty="0"/>
          </a:p>
          <a:p>
            <a:pPr marL="457200" indent="-457200">
              <a:buFont typeface="Wingdings" panose="05000000000000000000" pitchFamily="2" charset="2"/>
              <a:buChar char="§"/>
            </a:pPr>
            <a:r>
              <a:rPr lang="en-GB" sz="2600" dirty="0" smtClean="0"/>
              <a:t>Conversely, what sort of leadership should be adopted now or in the future to build an enduring high performance team out of the FRSC that will not just thrive but continue to succeed even under the shocks of severe emergency situations like the COVID-19 pandemic</a:t>
            </a:r>
            <a:endParaRPr lang="en-GB" sz="2600" dirty="0"/>
          </a:p>
        </p:txBody>
      </p:sp>
      <p:pic>
        <p:nvPicPr>
          <p:cNvPr id="2050" name="Picture 2" descr="question mark - Wik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880" y="1464662"/>
            <a:ext cx="2314670" cy="40877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7022" y="253361"/>
            <a:ext cx="4139820" cy="646331"/>
          </a:xfrm>
          <a:prstGeom prst="rect">
            <a:avLst/>
          </a:prstGeom>
          <a:noFill/>
        </p:spPr>
        <p:txBody>
          <a:bodyPr wrap="square" rtlCol="0">
            <a:spAutoFit/>
          </a:bodyPr>
          <a:lstStyle/>
          <a:p>
            <a:r>
              <a:rPr lang="en-GB" sz="3600" b="1" dirty="0" smtClean="0">
                <a:solidFill>
                  <a:schemeClr val="bg1"/>
                </a:solidFill>
              </a:rPr>
              <a:t>Introduction – 3/7</a:t>
            </a:r>
            <a:endParaRPr lang="en-GB" sz="3600" b="1" dirty="0">
              <a:solidFill>
                <a:schemeClr val="bg1"/>
              </a:solidFill>
            </a:endParaRPr>
          </a:p>
        </p:txBody>
      </p:sp>
    </p:spTree>
    <p:extLst>
      <p:ext uri="{BB962C8B-B14F-4D97-AF65-F5344CB8AC3E}">
        <p14:creationId xmlns:p14="http://schemas.microsoft.com/office/powerpoint/2010/main" val="405471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1384867" cy="584775"/>
          </a:xfrm>
          <a:prstGeom prst="rect">
            <a:avLst/>
          </a:prstGeom>
          <a:noFill/>
        </p:spPr>
        <p:txBody>
          <a:bodyPr wrap="square" rtlCol="0">
            <a:spAutoFit/>
          </a:bodyPr>
          <a:lstStyle/>
          <a:p>
            <a:r>
              <a:rPr lang="en-GB" sz="3200" b="1" dirty="0">
                <a:solidFill>
                  <a:schemeClr val="bg1"/>
                </a:solidFill>
              </a:rPr>
              <a:t>Challenges to the Building of High Performance Team in </a:t>
            </a:r>
            <a:r>
              <a:rPr lang="en-GB" sz="3200" b="1" dirty="0" smtClean="0">
                <a:solidFill>
                  <a:schemeClr val="bg1"/>
                </a:solidFill>
              </a:rPr>
              <a:t>FRSC -3/5</a:t>
            </a:r>
            <a:endParaRPr lang="en-GB" sz="3200" b="1" dirty="0">
              <a:solidFill>
                <a:schemeClr val="bg1"/>
              </a:solidFill>
            </a:endParaRPr>
          </a:p>
        </p:txBody>
      </p:sp>
      <p:sp>
        <p:nvSpPr>
          <p:cNvPr id="10" name="Rectangle 9"/>
          <p:cNvSpPr/>
          <p:nvPr/>
        </p:nvSpPr>
        <p:spPr>
          <a:xfrm>
            <a:off x="611515" y="1545651"/>
            <a:ext cx="11104250" cy="3970318"/>
          </a:xfrm>
          <a:prstGeom prst="rect">
            <a:avLst/>
          </a:prstGeom>
        </p:spPr>
        <p:txBody>
          <a:bodyPr wrap="square">
            <a:spAutoFit/>
          </a:bodyPr>
          <a:lstStyle/>
          <a:p>
            <a:r>
              <a:rPr lang="en-GB" sz="2800" dirty="0"/>
              <a:t>b.	Establishment issues which affect manpower planning, motivation and career growth. (e.g. delay of Assistant Route Commanders for more than the mandatory three years before they are promoted, the perceived non-level playing ground in the allotment of ranks to certain categories of holders of certain certificates, the non-demarcation of capacity building programmes for cadres and ranks. (e.g. the lumping of RMAs with Inspectors does not accord the Inspectors any superior knowledge and, therefore, breeds indiscipline – the Inspectorate School will take care of some of this now) </a:t>
            </a:r>
          </a:p>
        </p:txBody>
      </p:sp>
    </p:spTree>
    <p:extLst>
      <p:ext uri="{BB962C8B-B14F-4D97-AF65-F5344CB8AC3E}">
        <p14:creationId xmlns:p14="http://schemas.microsoft.com/office/powerpoint/2010/main" val="3385325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4" y="284139"/>
            <a:ext cx="11384867" cy="584775"/>
          </a:xfrm>
          <a:prstGeom prst="rect">
            <a:avLst/>
          </a:prstGeom>
          <a:noFill/>
        </p:spPr>
        <p:txBody>
          <a:bodyPr wrap="square" rtlCol="0">
            <a:spAutoFit/>
          </a:bodyPr>
          <a:lstStyle/>
          <a:p>
            <a:r>
              <a:rPr lang="en-GB" sz="3200" b="1" dirty="0">
                <a:solidFill>
                  <a:schemeClr val="bg1"/>
                </a:solidFill>
              </a:rPr>
              <a:t>Challenges to the Building of High Performance Team in </a:t>
            </a:r>
            <a:r>
              <a:rPr lang="en-GB" sz="3200" b="1" dirty="0" smtClean="0">
                <a:solidFill>
                  <a:schemeClr val="bg1"/>
                </a:solidFill>
              </a:rPr>
              <a:t>FRSC -4/5</a:t>
            </a:r>
            <a:endParaRPr lang="en-GB" sz="3200" b="1" dirty="0">
              <a:solidFill>
                <a:schemeClr val="bg1"/>
              </a:solidFill>
            </a:endParaRPr>
          </a:p>
        </p:txBody>
      </p:sp>
      <p:sp>
        <p:nvSpPr>
          <p:cNvPr id="10" name="Rectangle 9"/>
          <p:cNvSpPr/>
          <p:nvPr/>
        </p:nvSpPr>
        <p:spPr>
          <a:xfrm>
            <a:off x="867050" y="2050262"/>
            <a:ext cx="3742121" cy="3108543"/>
          </a:xfrm>
          <a:prstGeom prst="rect">
            <a:avLst/>
          </a:prstGeom>
          <a:ln>
            <a:solidFill>
              <a:srgbClr val="00B0F0"/>
            </a:solidFill>
          </a:ln>
        </p:spPr>
        <p:txBody>
          <a:bodyPr wrap="square">
            <a:spAutoFit/>
          </a:bodyPr>
          <a:lstStyle/>
          <a:p>
            <a:r>
              <a:rPr lang="en-GB" sz="2800" dirty="0"/>
              <a:t>c.	External influences/ Federal Character Principles which affect recruitment, promotion and objective manpower deployment. </a:t>
            </a:r>
          </a:p>
        </p:txBody>
      </p:sp>
      <p:sp>
        <p:nvSpPr>
          <p:cNvPr id="11" name="Rectangle 10"/>
          <p:cNvSpPr/>
          <p:nvPr/>
        </p:nvSpPr>
        <p:spPr>
          <a:xfrm>
            <a:off x="4978798" y="2050262"/>
            <a:ext cx="2786779" cy="3108543"/>
          </a:xfrm>
          <a:prstGeom prst="rect">
            <a:avLst/>
          </a:prstGeom>
          <a:ln>
            <a:solidFill>
              <a:srgbClr val="00B0F0"/>
            </a:solidFill>
          </a:ln>
        </p:spPr>
        <p:txBody>
          <a:bodyPr wrap="square">
            <a:spAutoFit/>
          </a:bodyPr>
          <a:lstStyle/>
          <a:p>
            <a:r>
              <a:rPr lang="en-GB" sz="2800" dirty="0" smtClean="0"/>
              <a:t>d</a:t>
            </a:r>
            <a:r>
              <a:rPr lang="en-GB" sz="2800" dirty="0"/>
              <a:t>.	Paucity of funds affecting the provision of necessary logistics and motivation for team work</a:t>
            </a:r>
            <a:r>
              <a:rPr lang="en-GB" sz="2800" dirty="0" smtClean="0"/>
              <a:t>.</a:t>
            </a:r>
            <a:endParaRPr lang="en-GB" sz="2800" dirty="0"/>
          </a:p>
        </p:txBody>
      </p:sp>
      <p:sp>
        <p:nvSpPr>
          <p:cNvPr id="12" name="Rectangle 11"/>
          <p:cNvSpPr/>
          <p:nvPr/>
        </p:nvSpPr>
        <p:spPr>
          <a:xfrm>
            <a:off x="8341058" y="1950582"/>
            <a:ext cx="3289111" cy="3108543"/>
          </a:xfrm>
          <a:prstGeom prst="rect">
            <a:avLst/>
          </a:prstGeom>
          <a:ln>
            <a:solidFill>
              <a:srgbClr val="00B0F0"/>
            </a:solidFill>
          </a:ln>
        </p:spPr>
        <p:txBody>
          <a:bodyPr wrap="square">
            <a:spAutoFit/>
          </a:bodyPr>
          <a:lstStyle/>
          <a:p>
            <a:r>
              <a:rPr lang="en-GB" sz="2800" dirty="0" smtClean="0"/>
              <a:t>e</a:t>
            </a:r>
            <a:r>
              <a:rPr lang="en-GB" sz="2800" dirty="0"/>
              <a:t>.	Unmanageable emotional status of team members arising from poor social skills, family and financial problems.</a:t>
            </a:r>
          </a:p>
        </p:txBody>
      </p:sp>
    </p:spTree>
    <p:extLst>
      <p:ext uri="{BB962C8B-B14F-4D97-AF65-F5344CB8AC3E}">
        <p14:creationId xmlns:p14="http://schemas.microsoft.com/office/powerpoint/2010/main" val="3388485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66993" y="316204"/>
            <a:ext cx="11384867" cy="584775"/>
          </a:xfrm>
          <a:prstGeom prst="rect">
            <a:avLst/>
          </a:prstGeom>
          <a:noFill/>
        </p:spPr>
        <p:txBody>
          <a:bodyPr wrap="square" rtlCol="0">
            <a:spAutoFit/>
          </a:bodyPr>
          <a:lstStyle/>
          <a:p>
            <a:r>
              <a:rPr lang="en-GB" sz="3200" b="1" dirty="0">
                <a:solidFill>
                  <a:schemeClr val="bg1"/>
                </a:solidFill>
              </a:rPr>
              <a:t>Challenges to the Building of High Performance Team in </a:t>
            </a:r>
            <a:r>
              <a:rPr lang="en-GB" sz="3200" b="1" dirty="0" smtClean="0">
                <a:solidFill>
                  <a:schemeClr val="bg1"/>
                </a:solidFill>
              </a:rPr>
              <a:t>FRSC -5/5</a:t>
            </a:r>
            <a:endParaRPr lang="en-GB" sz="3200" b="1" dirty="0">
              <a:solidFill>
                <a:schemeClr val="bg1"/>
              </a:solidFill>
            </a:endParaRPr>
          </a:p>
        </p:txBody>
      </p:sp>
      <p:sp>
        <p:nvSpPr>
          <p:cNvPr id="10" name="Rectangle 9"/>
          <p:cNvSpPr/>
          <p:nvPr/>
        </p:nvSpPr>
        <p:spPr>
          <a:xfrm>
            <a:off x="826107" y="1671708"/>
            <a:ext cx="3991553" cy="3539430"/>
          </a:xfrm>
          <a:prstGeom prst="rect">
            <a:avLst/>
          </a:prstGeom>
          <a:ln>
            <a:solidFill>
              <a:srgbClr val="00B0F0"/>
            </a:solidFill>
          </a:ln>
        </p:spPr>
        <p:txBody>
          <a:bodyPr wrap="square">
            <a:spAutoFit/>
          </a:bodyPr>
          <a:lstStyle/>
          <a:p>
            <a:r>
              <a:rPr lang="en-GB" sz="2800" dirty="0"/>
              <a:t>f.	Fast eroding national values, cohesion which creates mutual distrust affecting group effort among personnel from diverse backgrounds. (including religious bigotry)</a:t>
            </a:r>
          </a:p>
        </p:txBody>
      </p:sp>
      <p:sp>
        <p:nvSpPr>
          <p:cNvPr id="12" name="Rectangle 11"/>
          <p:cNvSpPr/>
          <p:nvPr/>
        </p:nvSpPr>
        <p:spPr>
          <a:xfrm>
            <a:off x="6117611" y="1671708"/>
            <a:ext cx="5389728" cy="3539430"/>
          </a:xfrm>
          <a:prstGeom prst="rect">
            <a:avLst/>
          </a:prstGeom>
          <a:ln>
            <a:solidFill>
              <a:srgbClr val="00B0F0"/>
            </a:solidFill>
          </a:ln>
        </p:spPr>
        <p:txBody>
          <a:bodyPr wrap="square">
            <a:spAutoFit/>
          </a:bodyPr>
          <a:lstStyle/>
          <a:p>
            <a:r>
              <a:rPr lang="en-GB" sz="2800" dirty="0"/>
              <a:t>g.	Inappropriate deployment of the Monitoring and Evaluation mechanism. (Projects are not properly monitored and some are lost somehow. There is also the desire to choose which directive to comply with and delays in response to critical information)</a:t>
            </a:r>
          </a:p>
        </p:txBody>
      </p:sp>
    </p:spTree>
    <p:extLst>
      <p:ext uri="{BB962C8B-B14F-4D97-AF65-F5344CB8AC3E}">
        <p14:creationId xmlns:p14="http://schemas.microsoft.com/office/powerpoint/2010/main" val="2074452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25413" y="284139"/>
            <a:ext cx="5816581"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-1/14</a:t>
            </a:r>
            <a:endParaRPr lang="en-GB" sz="3200" b="1" dirty="0">
              <a:solidFill>
                <a:schemeClr val="bg1"/>
              </a:solidFill>
            </a:endParaRPr>
          </a:p>
        </p:txBody>
      </p:sp>
      <p:pic>
        <p:nvPicPr>
          <p:cNvPr id="11" name="Picture 10"/>
          <p:cNvPicPr>
            <a:picLocks noChangeAspect="1"/>
          </p:cNvPicPr>
          <p:nvPr/>
        </p:nvPicPr>
        <p:blipFill rotWithShape="1">
          <a:blip r:embed="rId2"/>
          <a:srcRect t="18565"/>
          <a:stretch/>
        </p:blipFill>
        <p:spPr>
          <a:xfrm>
            <a:off x="0" y="1338531"/>
            <a:ext cx="7237981" cy="3929506"/>
          </a:xfrm>
          <a:prstGeom prst="rect">
            <a:avLst/>
          </a:prstGeom>
        </p:spPr>
      </p:pic>
      <p:sp>
        <p:nvSpPr>
          <p:cNvPr id="13" name="Rectangle 12"/>
          <p:cNvSpPr/>
          <p:nvPr/>
        </p:nvSpPr>
        <p:spPr>
          <a:xfrm>
            <a:off x="7382300" y="1533569"/>
            <a:ext cx="4614082" cy="3539430"/>
          </a:xfrm>
          <a:prstGeom prst="rect">
            <a:avLst/>
          </a:prstGeom>
          <a:ln>
            <a:solidFill>
              <a:srgbClr val="0070C0"/>
            </a:solidFill>
          </a:ln>
        </p:spPr>
        <p:txBody>
          <a:bodyPr wrap="square">
            <a:spAutoFit/>
          </a:bodyPr>
          <a:lstStyle/>
          <a:p>
            <a:r>
              <a:rPr lang="en-GB" sz="3200" dirty="0"/>
              <a:t>“If you are planning for one year, plant rice; if you are planning for ten years, plant fruit- trees; but if you are planning for a hundred years, plant men”.  </a:t>
            </a:r>
            <a:r>
              <a:rPr lang="en-GB" sz="3200" dirty="0" smtClean="0"/>
              <a:t>- </a:t>
            </a:r>
            <a:r>
              <a:rPr lang="en-GB" sz="3200" dirty="0" smtClean="0">
                <a:solidFill>
                  <a:srgbClr val="FF0000"/>
                </a:solidFill>
              </a:rPr>
              <a:t>Chinese </a:t>
            </a:r>
            <a:r>
              <a:rPr lang="en-GB" sz="3200" dirty="0">
                <a:solidFill>
                  <a:srgbClr val="FF0000"/>
                </a:solidFill>
              </a:rPr>
              <a:t>Proverb</a:t>
            </a:r>
          </a:p>
        </p:txBody>
      </p:sp>
      <p:sp>
        <p:nvSpPr>
          <p:cNvPr id="14" name="Rectangle 13"/>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4927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6" y="284139"/>
            <a:ext cx="6553560"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- 2/14</a:t>
            </a:r>
            <a:endParaRPr lang="en-GB" sz="3200" b="1" dirty="0">
              <a:solidFill>
                <a:schemeClr val="bg1"/>
              </a:solidFill>
            </a:endParaRPr>
          </a:p>
        </p:txBody>
      </p:sp>
      <p:sp>
        <p:nvSpPr>
          <p:cNvPr id="10" name="Rectangle 9"/>
          <p:cNvSpPr/>
          <p:nvPr/>
        </p:nvSpPr>
        <p:spPr>
          <a:xfrm>
            <a:off x="695713" y="2007043"/>
            <a:ext cx="10800573" cy="2308324"/>
          </a:xfrm>
          <a:prstGeom prst="rect">
            <a:avLst/>
          </a:prstGeom>
        </p:spPr>
        <p:txBody>
          <a:bodyPr wrap="square">
            <a:spAutoFit/>
          </a:bodyPr>
          <a:lstStyle/>
          <a:p>
            <a:r>
              <a:rPr lang="en-GB" sz="4800" i="1" dirty="0"/>
              <a:t>The under listed suggestions may be considered as measures towards building a high performance team in FRSC:</a:t>
            </a:r>
            <a:endParaRPr lang="en-GB" sz="4800" i="1" dirty="0">
              <a:solidFill>
                <a:srgbClr val="0070C0"/>
              </a:solidFill>
            </a:endParaRPr>
          </a:p>
        </p:txBody>
      </p:sp>
    </p:spTree>
    <p:extLst>
      <p:ext uri="{BB962C8B-B14F-4D97-AF65-F5344CB8AC3E}">
        <p14:creationId xmlns:p14="http://schemas.microsoft.com/office/powerpoint/2010/main" val="663748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-3/14</a:t>
            </a:r>
            <a:endParaRPr lang="en-GB" sz="3200" b="1" dirty="0">
              <a:solidFill>
                <a:schemeClr val="bg1"/>
              </a:solidFill>
            </a:endParaRPr>
          </a:p>
        </p:txBody>
      </p:sp>
      <p:sp>
        <p:nvSpPr>
          <p:cNvPr id="10" name="Rectangle 9"/>
          <p:cNvSpPr/>
          <p:nvPr/>
        </p:nvSpPr>
        <p:spPr>
          <a:xfrm>
            <a:off x="619371" y="1707516"/>
            <a:ext cx="10953257" cy="3354765"/>
          </a:xfrm>
          <a:prstGeom prst="rect">
            <a:avLst/>
          </a:prstGeom>
        </p:spPr>
        <p:txBody>
          <a:bodyPr wrap="square">
            <a:spAutoFit/>
          </a:bodyPr>
          <a:lstStyle/>
          <a:p>
            <a:pPr marL="514350" indent="-514350">
              <a:buAutoNum type="alphaLcParenR"/>
            </a:pPr>
            <a:r>
              <a:rPr lang="en-GB" sz="4400" b="1" dirty="0" smtClean="0">
                <a:solidFill>
                  <a:srgbClr val="FF0000"/>
                </a:solidFill>
              </a:rPr>
              <a:t>Quality </a:t>
            </a:r>
            <a:r>
              <a:rPr lang="en-GB" sz="4400" b="1" dirty="0">
                <a:solidFill>
                  <a:srgbClr val="FF0000"/>
                </a:solidFill>
              </a:rPr>
              <a:t>control starts from the input stage</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In the recruitment process, cognitive status, competences, problem solving skills and </a:t>
            </a:r>
            <a:r>
              <a:rPr lang="en-GB" sz="2800" dirty="0" smtClean="0"/>
              <a:t>mind-sets </a:t>
            </a:r>
            <a:r>
              <a:rPr lang="en-GB" sz="2800" dirty="0"/>
              <a:t>of would-be entrants should be ascertained in the course of screening. Substantial efforts must be made to set standards and communicate to stakeholders in order to mitigate the negative external influence in the recruitment process. </a:t>
            </a:r>
          </a:p>
        </p:txBody>
      </p:sp>
    </p:spTree>
    <p:extLst>
      <p:ext uri="{BB962C8B-B14F-4D97-AF65-F5344CB8AC3E}">
        <p14:creationId xmlns:p14="http://schemas.microsoft.com/office/powerpoint/2010/main" val="648804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-4/14</a:t>
            </a:r>
            <a:endParaRPr lang="en-GB" sz="3200" b="1" dirty="0">
              <a:solidFill>
                <a:schemeClr val="bg1"/>
              </a:solidFill>
            </a:endParaRPr>
          </a:p>
        </p:txBody>
      </p:sp>
      <p:sp>
        <p:nvSpPr>
          <p:cNvPr id="10" name="Rectangle 9"/>
          <p:cNvSpPr/>
          <p:nvPr/>
        </p:nvSpPr>
        <p:spPr>
          <a:xfrm>
            <a:off x="619371" y="1707516"/>
            <a:ext cx="10953257" cy="3354765"/>
          </a:xfrm>
          <a:prstGeom prst="rect">
            <a:avLst/>
          </a:prstGeom>
        </p:spPr>
        <p:txBody>
          <a:bodyPr wrap="square">
            <a:spAutoFit/>
          </a:bodyPr>
          <a:lstStyle/>
          <a:p>
            <a:pPr marL="514350" indent="-514350">
              <a:buAutoNum type="alphaLcParenR" startAt="2"/>
            </a:pPr>
            <a:r>
              <a:rPr lang="en-GB" sz="4400" b="1" dirty="0" smtClean="0">
                <a:solidFill>
                  <a:srgbClr val="FF0000"/>
                </a:solidFill>
              </a:rPr>
              <a:t>Placement </a:t>
            </a:r>
            <a:r>
              <a:rPr lang="en-GB" sz="4400" b="1" dirty="0">
                <a:solidFill>
                  <a:srgbClr val="FF0000"/>
                </a:solidFill>
              </a:rPr>
              <a:t>and appointment</a:t>
            </a:r>
            <a:r>
              <a:rPr lang="en-GB" sz="4400" b="1" dirty="0" smtClean="0">
                <a:solidFill>
                  <a:srgbClr val="FF0000"/>
                </a:solidFill>
              </a:rPr>
              <a:t>:</a:t>
            </a:r>
          </a:p>
          <a:p>
            <a:pPr marL="514350" indent="-514350">
              <a:buAutoNum type="alphaLcParenR" startAt="2"/>
            </a:pPr>
            <a:endParaRPr lang="en-GB" sz="2800" b="1" dirty="0">
              <a:solidFill>
                <a:srgbClr val="FF0000"/>
              </a:solidFill>
            </a:endParaRPr>
          </a:p>
          <a:p>
            <a:pPr marL="457200" indent="-457200">
              <a:buFont typeface="Wingdings" panose="05000000000000000000" pitchFamily="2" charset="2"/>
              <a:buChar char="§"/>
            </a:pPr>
            <a:r>
              <a:rPr lang="en-GB" sz="2800" dirty="0"/>
              <a:t>There should be an internal mechanism to ascertain the intrinsic worth of existing staff to guide deployment. Everything possible must be done to eschew all traces of cronyism and mediocrity in the promotion, posting and deployment of staff.  It must be understood that if a team leader cannot inspire a team, the team expires. </a:t>
            </a:r>
          </a:p>
        </p:txBody>
      </p:sp>
    </p:spTree>
    <p:extLst>
      <p:ext uri="{BB962C8B-B14F-4D97-AF65-F5344CB8AC3E}">
        <p14:creationId xmlns:p14="http://schemas.microsoft.com/office/powerpoint/2010/main" val="2217793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- 5/14</a:t>
            </a:r>
            <a:endParaRPr lang="en-GB" sz="3200" b="1" dirty="0">
              <a:solidFill>
                <a:schemeClr val="bg1"/>
              </a:solidFill>
            </a:endParaRPr>
          </a:p>
        </p:txBody>
      </p:sp>
      <p:sp>
        <p:nvSpPr>
          <p:cNvPr id="10" name="Rectangle 9"/>
          <p:cNvSpPr/>
          <p:nvPr/>
        </p:nvSpPr>
        <p:spPr>
          <a:xfrm>
            <a:off x="714908" y="1924857"/>
            <a:ext cx="10107769" cy="2492990"/>
          </a:xfrm>
          <a:prstGeom prst="rect">
            <a:avLst/>
          </a:prstGeom>
        </p:spPr>
        <p:txBody>
          <a:bodyPr wrap="square">
            <a:spAutoFit/>
          </a:bodyPr>
          <a:lstStyle/>
          <a:p>
            <a:pPr marL="514350" indent="-514350">
              <a:buAutoNum type="alphaLcParenR" startAt="3"/>
            </a:pPr>
            <a:r>
              <a:rPr lang="en-GB" sz="4400" b="1" dirty="0" smtClean="0">
                <a:solidFill>
                  <a:srgbClr val="FF0000"/>
                </a:solidFill>
              </a:rPr>
              <a:t>Training </a:t>
            </a:r>
            <a:r>
              <a:rPr lang="en-GB" sz="4400" b="1" dirty="0">
                <a:solidFill>
                  <a:srgbClr val="FF0000"/>
                </a:solidFill>
              </a:rPr>
              <a:t>and re-training of personnel</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Critical assessment of the strengths and weaknesses of each staff and necessary measures should be taken to address identified gaps through coordinated manpower development programmes.</a:t>
            </a:r>
          </a:p>
        </p:txBody>
      </p:sp>
    </p:spTree>
    <p:extLst>
      <p:ext uri="{BB962C8B-B14F-4D97-AF65-F5344CB8AC3E}">
        <p14:creationId xmlns:p14="http://schemas.microsoft.com/office/powerpoint/2010/main" val="4078220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- 6/14</a:t>
            </a:r>
            <a:endParaRPr lang="en-GB" sz="3200" b="1" dirty="0">
              <a:solidFill>
                <a:schemeClr val="bg1"/>
              </a:solidFill>
            </a:endParaRPr>
          </a:p>
        </p:txBody>
      </p:sp>
      <p:sp>
        <p:nvSpPr>
          <p:cNvPr id="10" name="Rectangle 9"/>
          <p:cNvSpPr/>
          <p:nvPr/>
        </p:nvSpPr>
        <p:spPr>
          <a:xfrm>
            <a:off x="619371" y="1707516"/>
            <a:ext cx="10953257" cy="2923877"/>
          </a:xfrm>
          <a:prstGeom prst="rect">
            <a:avLst/>
          </a:prstGeom>
        </p:spPr>
        <p:txBody>
          <a:bodyPr wrap="square">
            <a:spAutoFit/>
          </a:bodyPr>
          <a:lstStyle/>
          <a:p>
            <a:pPr marL="514350" indent="-514350">
              <a:buAutoNum type="alphaLcParenR" startAt="4"/>
            </a:pPr>
            <a:r>
              <a:rPr lang="en-GB" sz="4400" b="1" dirty="0" smtClean="0">
                <a:solidFill>
                  <a:srgbClr val="FF0000"/>
                </a:solidFill>
              </a:rPr>
              <a:t>Monitoring </a:t>
            </a:r>
            <a:r>
              <a:rPr lang="en-GB" sz="4400" b="1" dirty="0">
                <a:solidFill>
                  <a:srgbClr val="FF0000"/>
                </a:solidFill>
              </a:rPr>
              <a:t>and Evaluation: </a:t>
            </a:r>
            <a:endParaRPr lang="en-GB" sz="4400" b="1" dirty="0" smtClean="0">
              <a:solidFill>
                <a:srgbClr val="FF0000"/>
              </a:solidFill>
            </a:endParaRPr>
          </a:p>
          <a:p>
            <a:endParaRPr lang="en-GB" sz="2800" b="1" dirty="0">
              <a:solidFill>
                <a:srgbClr val="FF0000"/>
              </a:solidFill>
            </a:endParaRPr>
          </a:p>
          <a:p>
            <a:pPr marL="457200" indent="-457200">
              <a:buFont typeface="Wingdings" panose="05000000000000000000" pitchFamily="2" charset="2"/>
              <a:buChar char="§"/>
            </a:pPr>
            <a:r>
              <a:rPr lang="en-GB" sz="2800" dirty="0"/>
              <a:t>Improved commitment and adherence to FRSC Performance Management System (PMS) is required and all identified gaps must be continually addressed through human capital development. A team must stimulate learning.</a:t>
            </a:r>
          </a:p>
        </p:txBody>
      </p:sp>
    </p:spTree>
    <p:extLst>
      <p:ext uri="{BB962C8B-B14F-4D97-AF65-F5344CB8AC3E}">
        <p14:creationId xmlns:p14="http://schemas.microsoft.com/office/powerpoint/2010/main" val="120690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49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- 7/14</a:t>
            </a:r>
            <a:endParaRPr lang="en-GB" sz="3200" b="1" dirty="0">
              <a:solidFill>
                <a:schemeClr val="bg1"/>
              </a:solidFill>
            </a:endParaRPr>
          </a:p>
        </p:txBody>
      </p:sp>
      <p:sp>
        <p:nvSpPr>
          <p:cNvPr id="10" name="Rectangle 9"/>
          <p:cNvSpPr/>
          <p:nvPr/>
        </p:nvSpPr>
        <p:spPr>
          <a:xfrm>
            <a:off x="619372" y="1707516"/>
            <a:ext cx="10394372" cy="3354765"/>
          </a:xfrm>
          <a:prstGeom prst="rect">
            <a:avLst/>
          </a:prstGeom>
        </p:spPr>
        <p:txBody>
          <a:bodyPr wrap="square">
            <a:spAutoFit/>
          </a:bodyPr>
          <a:lstStyle/>
          <a:p>
            <a:pPr marL="514350" indent="-514350">
              <a:buAutoNum type="alphaLcParenR" startAt="5"/>
            </a:pPr>
            <a:r>
              <a:rPr lang="en-GB" sz="4400" b="1" dirty="0" smtClean="0">
                <a:solidFill>
                  <a:srgbClr val="FF0000"/>
                </a:solidFill>
              </a:rPr>
              <a:t>Adoption </a:t>
            </a:r>
            <a:r>
              <a:rPr lang="en-GB" sz="4400" b="1" dirty="0">
                <a:solidFill>
                  <a:srgbClr val="FF0000"/>
                </a:solidFill>
              </a:rPr>
              <a:t>of the Box Factor</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The Corps should strive towards adopting the Box Factor. This is an unstructured learning process within the team which permits a member of the team to understand and be able to perform the task of another member who for whatever reasons may be unable to deliver on his specific role at any time.</a:t>
            </a:r>
          </a:p>
        </p:txBody>
      </p:sp>
    </p:spTree>
    <p:extLst>
      <p:ext uri="{BB962C8B-B14F-4D97-AF65-F5344CB8AC3E}">
        <p14:creationId xmlns:p14="http://schemas.microsoft.com/office/powerpoint/2010/main" val="2939568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255834" y="1422541"/>
            <a:ext cx="2838494" cy="4093428"/>
          </a:xfrm>
          <a:prstGeom prst="rect">
            <a:avLst/>
          </a:prstGeom>
        </p:spPr>
        <p:txBody>
          <a:bodyPr wrap="square">
            <a:spAutoFit/>
          </a:bodyPr>
          <a:lstStyle/>
          <a:p>
            <a:r>
              <a:rPr lang="en-GB" sz="2600" dirty="0" smtClean="0"/>
              <a:t>This task by all reasonable standards is onerous as it has to do with organisational re-engineering or the field of organisation design or re-design. </a:t>
            </a:r>
            <a:endParaRPr lang="en-GB" sz="2600" dirty="0"/>
          </a:p>
        </p:txBody>
      </p:sp>
      <p:pic>
        <p:nvPicPr>
          <p:cNvPr id="10" name="Picture 9"/>
          <p:cNvPicPr>
            <a:picLocks noChangeAspect="1"/>
          </p:cNvPicPr>
          <p:nvPr/>
        </p:nvPicPr>
        <p:blipFill>
          <a:blip r:embed="rId2"/>
          <a:stretch>
            <a:fillRect/>
          </a:stretch>
        </p:blipFill>
        <p:spPr>
          <a:xfrm>
            <a:off x="5219846" y="1413331"/>
            <a:ext cx="6157270" cy="4102638"/>
          </a:xfrm>
          <a:prstGeom prst="rect">
            <a:avLst/>
          </a:prstGeom>
        </p:spPr>
      </p:pic>
      <p:sp>
        <p:nvSpPr>
          <p:cNvPr id="12" name="TextBox 11"/>
          <p:cNvSpPr txBox="1"/>
          <p:nvPr/>
        </p:nvSpPr>
        <p:spPr>
          <a:xfrm>
            <a:off x="787022" y="253361"/>
            <a:ext cx="4126172" cy="646331"/>
          </a:xfrm>
          <a:prstGeom prst="rect">
            <a:avLst/>
          </a:prstGeom>
          <a:noFill/>
        </p:spPr>
        <p:txBody>
          <a:bodyPr wrap="square" rtlCol="0">
            <a:spAutoFit/>
          </a:bodyPr>
          <a:lstStyle/>
          <a:p>
            <a:r>
              <a:rPr lang="en-GB" sz="3600" b="1" dirty="0">
                <a:solidFill>
                  <a:schemeClr val="bg1"/>
                </a:solidFill>
              </a:rPr>
              <a:t>Introduction – </a:t>
            </a:r>
            <a:r>
              <a:rPr lang="en-GB" sz="3600" b="1" dirty="0" smtClean="0">
                <a:solidFill>
                  <a:schemeClr val="bg1"/>
                </a:solidFill>
              </a:rPr>
              <a:t>4/7</a:t>
            </a:r>
            <a:endParaRPr lang="en-GB" sz="3600" b="1" dirty="0">
              <a:solidFill>
                <a:schemeClr val="bg1"/>
              </a:solidFill>
            </a:endParaRPr>
          </a:p>
        </p:txBody>
      </p:sp>
    </p:spTree>
    <p:extLst>
      <p:ext uri="{BB962C8B-B14F-4D97-AF65-F5344CB8AC3E}">
        <p14:creationId xmlns:p14="http://schemas.microsoft.com/office/powerpoint/2010/main" val="3036392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8/14</a:t>
            </a:r>
            <a:endParaRPr lang="en-GB" sz="3200" b="1" dirty="0">
              <a:solidFill>
                <a:schemeClr val="bg1"/>
              </a:solidFill>
            </a:endParaRPr>
          </a:p>
        </p:txBody>
      </p:sp>
      <p:sp>
        <p:nvSpPr>
          <p:cNvPr id="10" name="Rectangle 9"/>
          <p:cNvSpPr/>
          <p:nvPr/>
        </p:nvSpPr>
        <p:spPr>
          <a:xfrm>
            <a:off x="611515" y="1924857"/>
            <a:ext cx="10953257" cy="2492990"/>
          </a:xfrm>
          <a:prstGeom prst="rect">
            <a:avLst/>
          </a:prstGeom>
        </p:spPr>
        <p:txBody>
          <a:bodyPr wrap="square">
            <a:spAutoFit/>
          </a:bodyPr>
          <a:lstStyle/>
          <a:p>
            <a:pPr marL="514350" indent="-514350">
              <a:buAutoNum type="alphaLcParenR" startAt="6"/>
            </a:pPr>
            <a:r>
              <a:rPr lang="en-GB" sz="4400" b="1" dirty="0" smtClean="0">
                <a:solidFill>
                  <a:srgbClr val="FF0000"/>
                </a:solidFill>
              </a:rPr>
              <a:t>Clear </a:t>
            </a:r>
            <a:r>
              <a:rPr lang="en-GB" sz="4400" b="1" dirty="0">
                <a:solidFill>
                  <a:srgbClr val="FF0000"/>
                </a:solidFill>
              </a:rPr>
              <a:t>and Open Communication</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Trust and mutual respect give room for creative freedom that enables low level staff to come up with ingenious ideas which could be harvested, screened and refined for the benefit of the organisation.</a:t>
            </a:r>
          </a:p>
        </p:txBody>
      </p:sp>
    </p:spTree>
    <p:extLst>
      <p:ext uri="{BB962C8B-B14F-4D97-AF65-F5344CB8AC3E}">
        <p14:creationId xmlns:p14="http://schemas.microsoft.com/office/powerpoint/2010/main" val="1407209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- 9/14</a:t>
            </a:r>
            <a:endParaRPr lang="en-GB" sz="3200" b="1" dirty="0">
              <a:solidFill>
                <a:schemeClr val="bg1"/>
              </a:solidFill>
            </a:endParaRPr>
          </a:p>
        </p:txBody>
      </p:sp>
      <p:sp>
        <p:nvSpPr>
          <p:cNvPr id="10" name="Rectangle 9"/>
          <p:cNvSpPr/>
          <p:nvPr/>
        </p:nvSpPr>
        <p:spPr>
          <a:xfrm>
            <a:off x="619371" y="1707516"/>
            <a:ext cx="10953257" cy="2492990"/>
          </a:xfrm>
          <a:prstGeom prst="rect">
            <a:avLst/>
          </a:prstGeom>
        </p:spPr>
        <p:txBody>
          <a:bodyPr wrap="square">
            <a:spAutoFit/>
          </a:bodyPr>
          <a:lstStyle/>
          <a:p>
            <a:pPr marL="514350" indent="-514350">
              <a:buAutoNum type="alphaLcParenR" startAt="7"/>
            </a:pPr>
            <a:r>
              <a:rPr lang="en-GB" sz="4400" b="1" dirty="0" smtClean="0">
                <a:solidFill>
                  <a:srgbClr val="FF0000"/>
                </a:solidFill>
              </a:rPr>
              <a:t>Collective </a:t>
            </a:r>
            <a:r>
              <a:rPr lang="en-GB" sz="4400" b="1" dirty="0">
                <a:solidFill>
                  <a:srgbClr val="FF0000"/>
                </a:solidFill>
              </a:rPr>
              <a:t>responsibility</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Success and blame should go to the team and not to individuals. This approach boosts morale but does not foreclose one-on-one meetings with individual members to discuss performance.</a:t>
            </a:r>
          </a:p>
        </p:txBody>
      </p:sp>
    </p:spTree>
    <p:extLst>
      <p:ext uri="{BB962C8B-B14F-4D97-AF65-F5344CB8AC3E}">
        <p14:creationId xmlns:p14="http://schemas.microsoft.com/office/powerpoint/2010/main" val="26736537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10/14</a:t>
            </a:r>
            <a:endParaRPr lang="en-GB" sz="3200" b="1" dirty="0">
              <a:solidFill>
                <a:schemeClr val="bg1"/>
              </a:solidFill>
            </a:endParaRPr>
          </a:p>
        </p:txBody>
      </p:sp>
      <p:sp>
        <p:nvSpPr>
          <p:cNvPr id="10" name="Rectangle 9"/>
          <p:cNvSpPr/>
          <p:nvPr/>
        </p:nvSpPr>
        <p:spPr>
          <a:xfrm>
            <a:off x="611515" y="1892309"/>
            <a:ext cx="10953257" cy="2862322"/>
          </a:xfrm>
          <a:prstGeom prst="rect">
            <a:avLst/>
          </a:prstGeom>
        </p:spPr>
        <p:txBody>
          <a:bodyPr wrap="square">
            <a:spAutoFit/>
          </a:bodyPr>
          <a:lstStyle/>
          <a:p>
            <a:pPr marL="514350" indent="-514350">
              <a:buAutoNum type="alphaLcParenR" startAt="8"/>
            </a:pPr>
            <a:r>
              <a:rPr lang="en-GB" sz="4000" b="1" dirty="0" smtClean="0">
                <a:solidFill>
                  <a:srgbClr val="FF0000"/>
                </a:solidFill>
              </a:rPr>
              <a:t>Setting </a:t>
            </a:r>
            <a:r>
              <a:rPr lang="en-GB" sz="4000" b="1" dirty="0">
                <a:solidFill>
                  <a:srgbClr val="FF0000"/>
                </a:solidFill>
              </a:rPr>
              <a:t>clear defined roles and responsibilities</a:t>
            </a:r>
            <a:r>
              <a:rPr lang="en-GB" sz="40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It is important to avoid role conflicts and overlapping /undefined roles. There is a need to remove superfluous layers of management and supervision in order to promote flexibility, facilitates swift communication and increase responsiveness</a:t>
            </a:r>
          </a:p>
        </p:txBody>
      </p:sp>
    </p:spTree>
    <p:extLst>
      <p:ext uri="{BB962C8B-B14F-4D97-AF65-F5344CB8AC3E}">
        <p14:creationId xmlns:p14="http://schemas.microsoft.com/office/powerpoint/2010/main" val="3464471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53</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- 11/14</a:t>
            </a:r>
            <a:endParaRPr lang="en-GB" sz="3200" b="1" dirty="0">
              <a:solidFill>
                <a:schemeClr val="bg1"/>
              </a:solidFill>
            </a:endParaRPr>
          </a:p>
        </p:txBody>
      </p:sp>
      <p:sp>
        <p:nvSpPr>
          <p:cNvPr id="10" name="Rectangle 9"/>
          <p:cNvSpPr/>
          <p:nvPr/>
        </p:nvSpPr>
        <p:spPr>
          <a:xfrm>
            <a:off x="619372" y="1707516"/>
            <a:ext cx="7419160" cy="2492990"/>
          </a:xfrm>
          <a:prstGeom prst="rect">
            <a:avLst/>
          </a:prstGeom>
        </p:spPr>
        <p:txBody>
          <a:bodyPr wrap="square">
            <a:spAutoFit/>
          </a:bodyPr>
          <a:lstStyle/>
          <a:p>
            <a:pPr marL="571500" indent="-571500">
              <a:buAutoNum type="romanLcParenR"/>
            </a:pPr>
            <a:r>
              <a:rPr lang="en-GB" sz="4400" b="1" dirty="0" smtClean="0">
                <a:solidFill>
                  <a:srgbClr val="FF0000"/>
                </a:solidFill>
              </a:rPr>
              <a:t>Thinking </a:t>
            </a:r>
            <a:r>
              <a:rPr lang="en-GB" sz="4400" b="1" dirty="0">
                <a:solidFill>
                  <a:srgbClr val="FF0000"/>
                </a:solidFill>
              </a:rPr>
              <a:t>outside the box</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Creating room for innovations and encouraging self-development to enable members to think and apply creative solutions.</a:t>
            </a:r>
          </a:p>
        </p:txBody>
      </p:sp>
      <p:pic>
        <p:nvPicPr>
          <p:cNvPr id="4098" name="Picture 2" descr="4 Ways Your Association Can Think Outside the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755" y="1892309"/>
            <a:ext cx="3798627" cy="238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86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54</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12/14</a:t>
            </a:r>
            <a:endParaRPr lang="en-GB" sz="3200" b="1" dirty="0">
              <a:solidFill>
                <a:schemeClr val="bg1"/>
              </a:solidFill>
            </a:endParaRPr>
          </a:p>
        </p:txBody>
      </p:sp>
      <p:sp>
        <p:nvSpPr>
          <p:cNvPr id="10" name="Rectangle 9"/>
          <p:cNvSpPr/>
          <p:nvPr/>
        </p:nvSpPr>
        <p:spPr>
          <a:xfrm>
            <a:off x="619372" y="1707516"/>
            <a:ext cx="10066826" cy="3108543"/>
          </a:xfrm>
          <a:prstGeom prst="rect">
            <a:avLst/>
          </a:prstGeom>
        </p:spPr>
        <p:txBody>
          <a:bodyPr wrap="square">
            <a:spAutoFit/>
          </a:bodyPr>
          <a:lstStyle/>
          <a:p>
            <a:pPr marL="514350" indent="-514350">
              <a:buAutoNum type="alphaLcParenR" startAt="10"/>
            </a:pPr>
            <a:r>
              <a:rPr lang="en-GB" sz="2800" b="1" dirty="0" smtClean="0">
                <a:solidFill>
                  <a:srgbClr val="FF0000"/>
                </a:solidFill>
              </a:rPr>
              <a:t>A </a:t>
            </a:r>
            <a:r>
              <a:rPr lang="en-GB" sz="2800" b="1" dirty="0">
                <a:solidFill>
                  <a:srgbClr val="FF0000"/>
                </a:solidFill>
              </a:rPr>
              <a:t>need to review the confinement of staff to stringent SOPs</a:t>
            </a:r>
            <a:r>
              <a:rPr lang="en-GB" sz="28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Strict adherence to stringent SOPs could negatively impact on creativity and innovations and as such weaken their problem solving skills. There is therefore a need to slightly de-emphasis on tightly defined jobs, written rules and procedures while focusing on flexibility.</a:t>
            </a:r>
          </a:p>
        </p:txBody>
      </p:sp>
    </p:spTree>
    <p:extLst>
      <p:ext uri="{BB962C8B-B14F-4D97-AF65-F5344CB8AC3E}">
        <p14:creationId xmlns:p14="http://schemas.microsoft.com/office/powerpoint/2010/main" val="16650034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55</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13/14</a:t>
            </a:r>
            <a:endParaRPr lang="en-GB" sz="3200" b="1" dirty="0">
              <a:solidFill>
                <a:schemeClr val="bg1"/>
              </a:solidFill>
            </a:endParaRPr>
          </a:p>
        </p:txBody>
      </p:sp>
      <p:sp>
        <p:nvSpPr>
          <p:cNvPr id="10" name="Rectangle 9"/>
          <p:cNvSpPr/>
          <p:nvPr/>
        </p:nvSpPr>
        <p:spPr>
          <a:xfrm>
            <a:off x="619372" y="1707516"/>
            <a:ext cx="10203306" cy="3785652"/>
          </a:xfrm>
          <a:prstGeom prst="rect">
            <a:avLst/>
          </a:prstGeom>
        </p:spPr>
        <p:txBody>
          <a:bodyPr wrap="square">
            <a:spAutoFit/>
          </a:bodyPr>
          <a:lstStyle/>
          <a:p>
            <a:pPr marL="514350" indent="-514350">
              <a:buAutoNum type="alphaLcParenR" startAt="11"/>
            </a:pPr>
            <a:r>
              <a:rPr lang="en-GB" sz="4400" b="1" dirty="0" smtClean="0">
                <a:solidFill>
                  <a:srgbClr val="FF0000"/>
                </a:solidFill>
              </a:rPr>
              <a:t>Creation </a:t>
            </a:r>
            <a:r>
              <a:rPr lang="en-GB" sz="4400" b="1" dirty="0">
                <a:solidFill>
                  <a:srgbClr val="FF0000"/>
                </a:solidFill>
              </a:rPr>
              <a:t>of a Support Strategy</a:t>
            </a:r>
            <a:r>
              <a:rPr lang="en-GB" sz="4400" b="1" dirty="0" smtClean="0">
                <a:solidFill>
                  <a:srgbClr val="FF0000"/>
                </a:solidFill>
              </a:rPr>
              <a:t>:</a:t>
            </a:r>
          </a:p>
          <a:p>
            <a:endParaRPr lang="en-GB" sz="2800" b="1" dirty="0">
              <a:solidFill>
                <a:srgbClr val="FF0000"/>
              </a:solidFill>
            </a:endParaRPr>
          </a:p>
          <a:p>
            <a:pPr marL="457200" indent="-457200">
              <a:buFont typeface="Wingdings" panose="05000000000000000000" pitchFamily="2" charset="2"/>
              <a:buChar char="§"/>
            </a:pPr>
            <a:r>
              <a:rPr lang="en-GB" sz="2800" dirty="0"/>
              <a:t>There must be a support strategy to address under performance. It is important for high fliers and laggards to be brought under one umbrella of analysis in order to readily identify and promptly shore up the capability of low performers. Herein lies the mantra of Consultation, Reward and Punishment as recognized by the current Corps Marshal.</a:t>
            </a:r>
          </a:p>
        </p:txBody>
      </p:sp>
    </p:spTree>
    <p:extLst>
      <p:ext uri="{BB962C8B-B14F-4D97-AF65-F5344CB8AC3E}">
        <p14:creationId xmlns:p14="http://schemas.microsoft.com/office/powerpoint/2010/main" val="2206388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11515" y="284139"/>
            <a:ext cx="10647887" cy="584775"/>
          </a:xfrm>
          <a:prstGeom prst="rect">
            <a:avLst/>
          </a:prstGeom>
          <a:noFill/>
        </p:spPr>
        <p:txBody>
          <a:bodyPr wrap="square" rtlCol="0">
            <a:spAutoFit/>
          </a:bodyPr>
          <a:lstStyle/>
          <a:p>
            <a:r>
              <a:rPr lang="en-GB" sz="3200" b="1" dirty="0">
                <a:solidFill>
                  <a:schemeClr val="bg1"/>
                </a:solidFill>
              </a:rPr>
              <a:t>The Way </a:t>
            </a:r>
            <a:r>
              <a:rPr lang="en-GB" sz="3200" b="1" dirty="0" smtClean="0">
                <a:solidFill>
                  <a:schemeClr val="bg1"/>
                </a:solidFill>
              </a:rPr>
              <a:t>Forward – 14/14</a:t>
            </a:r>
            <a:endParaRPr lang="en-GB" sz="3200" b="1" dirty="0">
              <a:solidFill>
                <a:schemeClr val="bg1"/>
              </a:solidFill>
            </a:endParaRPr>
          </a:p>
        </p:txBody>
      </p:sp>
      <p:sp>
        <p:nvSpPr>
          <p:cNvPr id="10" name="Rectangle 9"/>
          <p:cNvSpPr/>
          <p:nvPr/>
        </p:nvSpPr>
        <p:spPr>
          <a:xfrm>
            <a:off x="407538" y="2638451"/>
            <a:ext cx="1642831" cy="2585323"/>
          </a:xfrm>
          <a:prstGeom prst="rect">
            <a:avLst/>
          </a:prstGeom>
          <a:ln>
            <a:solidFill>
              <a:schemeClr val="tx1"/>
            </a:solidFill>
          </a:ln>
        </p:spPr>
        <p:txBody>
          <a:bodyPr wrap="square">
            <a:spAutoFit/>
          </a:bodyPr>
          <a:lstStyle/>
          <a:p>
            <a:r>
              <a:rPr lang="en-GB" dirty="0" smtClean="0"/>
              <a:t>a. Use </a:t>
            </a:r>
            <a:r>
              <a:rPr lang="en-GB" dirty="0"/>
              <a:t>workforce skills and abilities effectively to exploit environmental opportunities and neutralize threats</a:t>
            </a:r>
            <a:r>
              <a:rPr lang="en-GB" dirty="0" smtClean="0"/>
              <a:t>.</a:t>
            </a:r>
            <a:endParaRPr lang="en-GB" dirty="0"/>
          </a:p>
        </p:txBody>
      </p:sp>
      <p:sp>
        <p:nvSpPr>
          <p:cNvPr id="11" name="Rectangle 10"/>
          <p:cNvSpPr/>
          <p:nvPr/>
        </p:nvSpPr>
        <p:spPr>
          <a:xfrm>
            <a:off x="2349586" y="2638451"/>
            <a:ext cx="1678674" cy="2308324"/>
          </a:xfrm>
          <a:prstGeom prst="rect">
            <a:avLst/>
          </a:prstGeom>
          <a:ln>
            <a:solidFill>
              <a:schemeClr val="tx1"/>
            </a:solidFill>
          </a:ln>
        </p:spPr>
        <p:txBody>
          <a:bodyPr wrap="square">
            <a:spAutoFit/>
          </a:bodyPr>
          <a:lstStyle/>
          <a:p>
            <a:r>
              <a:rPr lang="en-GB" dirty="0" smtClean="0"/>
              <a:t>b. Employ </a:t>
            </a:r>
            <a:r>
              <a:rPr lang="en-GB" dirty="0"/>
              <a:t>innovative reward plans that recognize employee contributions and grant enhancements</a:t>
            </a:r>
            <a:r>
              <a:rPr lang="en-GB" dirty="0" smtClean="0"/>
              <a:t>.</a:t>
            </a:r>
            <a:endParaRPr lang="en-GB" dirty="0"/>
          </a:p>
        </p:txBody>
      </p:sp>
      <p:sp>
        <p:nvSpPr>
          <p:cNvPr id="12" name="Rectangle 11"/>
          <p:cNvSpPr/>
          <p:nvPr/>
        </p:nvSpPr>
        <p:spPr>
          <a:xfrm>
            <a:off x="4214969" y="2638451"/>
            <a:ext cx="1683602" cy="3970318"/>
          </a:xfrm>
          <a:prstGeom prst="rect">
            <a:avLst/>
          </a:prstGeom>
          <a:ln>
            <a:solidFill>
              <a:schemeClr val="tx1"/>
            </a:solidFill>
          </a:ln>
        </p:spPr>
        <p:txBody>
          <a:bodyPr wrap="square">
            <a:spAutoFit/>
          </a:bodyPr>
          <a:lstStyle/>
          <a:p>
            <a:r>
              <a:rPr lang="en-GB" dirty="0" smtClean="0"/>
              <a:t>c. Indulge </a:t>
            </a:r>
            <a:r>
              <a:rPr lang="en-GB" dirty="0"/>
              <a:t>in continuous quality improvement through Total Quality Management (TQM) and Human Resource (HR) contributions like training, development, </a:t>
            </a:r>
            <a:r>
              <a:rPr lang="en-GB" dirty="0" smtClean="0"/>
              <a:t>counselling, </a:t>
            </a:r>
            <a:r>
              <a:rPr lang="en-GB" dirty="0" err="1" smtClean="0"/>
              <a:t>etc</a:t>
            </a:r>
            <a:endParaRPr lang="en-GB" dirty="0"/>
          </a:p>
        </p:txBody>
      </p:sp>
      <p:sp>
        <p:nvSpPr>
          <p:cNvPr id="13" name="Rectangle 12"/>
          <p:cNvSpPr/>
          <p:nvPr/>
        </p:nvSpPr>
        <p:spPr>
          <a:xfrm>
            <a:off x="6094567" y="2638451"/>
            <a:ext cx="1643714" cy="3693319"/>
          </a:xfrm>
          <a:prstGeom prst="rect">
            <a:avLst/>
          </a:prstGeom>
          <a:ln>
            <a:solidFill>
              <a:schemeClr val="tx1"/>
            </a:solidFill>
          </a:ln>
        </p:spPr>
        <p:txBody>
          <a:bodyPr wrap="square">
            <a:spAutoFit/>
          </a:bodyPr>
          <a:lstStyle/>
          <a:p>
            <a:r>
              <a:rPr lang="en-GB" dirty="0" smtClean="0"/>
              <a:t>d. Ensure </a:t>
            </a:r>
            <a:r>
              <a:rPr lang="en-GB" dirty="0"/>
              <a:t>that staff training and development are undertaken with sensitivity and an understanding of the relative power position of the individuals concerned</a:t>
            </a:r>
            <a:r>
              <a:rPr lang="en-GB" dirty="0" smtClean="0"/>
              <a:t>.</a:t>
            </a:r>
            <a:endParaRPr lang="en-GB" dirty="0"/>
          </a:p>
        </p:txBody>
      </p:sp>
      <p:sp>
        <p:nvSpPr>
          <p:cNvPr id="14" name="Rectangle 13"/>
          <p:cNvSpPr/>
          <p:nvPr/>
        </p:nvSpPr>
        <p:spPr>
          <a:xfrm>
            <a:off x="8111699" y="2638451"/>
            <a:ext cx="1482678" cy="2585323"/>
          </a:xfrm>
          <a:prstGeom prst="rect">
            <a:avLst/>
          </a:prstGeom>
          <a:ln>
            <a:solidFill>
              <a:schemeClr val="tx1"/>
            </a:solidFill>
          </a:ln>
        </p:spPr>
        <p:txBody>
          <a:bodyPr wrap="square">
            <a:spAutoFit/>
          </a:bodyPr>
          <a:lstStyle/>
          <a:p>
            <a:r>
              <a:rPr lang="en-GB" dirty="0" smtClean="0"/>
              <a:t>e. Utilize </a:t>
            </a:r>
            <a:r>
              <a:rPr lang="en-GB" dirty="0"/>
              <a:t>people with distinctive capabilities to create uncommon competence in areas of need</a:t>
            </a:r>
            <a:r>
              <a:rPr lang="en-GB" dirty="0" smtClean="0"/>
              <a:t>.</a:t>
            </a:r>
            <a:endParaRPr lang="en-GB" dirty="0"/>
          </a:p>
        </p:txBody>
      </p:sp>
      <p:sp>
        <p:nvSpPr>
          <p:cNvPr id="15" name="Rectangle 14"/>
          <p:cNvSpPr/>
          <p:nvPr/>
        </p:nvSpPr>
        <p:spPr>
          <a:xfrm>
            <a:off x="9967795" y="2638451"/>
            <a:ext cx="1701487" cy="2585323"/>
          </a:xfrm>
          <a:prstGeom prst="rect">
            <a:avLst/>
          </a:prstGeom>
          <a:ln>
            <a:solidFill>
              <a:schemeClr val="tx1"/>
            </a:solidFill>
          </a:ln>
        </p:spPr>
        <p:txBody>
          <a:bodyPr wrap="square">
            <a:spAutoFit/>
          </a:bodyPr>
          <a:lstStyle/>
          <a:p>
            <a:r>
              <a:rPr lang="en-GB" dirty="0" smtClean="0"/>
              <a:t>f. Decentralize </a:t>
            </a:r>
            <a:r>
              <a:rPr lang="en-GB" dirty="0"/>
              <a:t>operations where necessary and rely on self-managed teams for effective service delivery in difficult times</a:t>
            </a:r>
          </a:p>
        </p:txBody>
      </p:sp>
      <p:sp>
        <p:nvSpPr>
          <p:cNvPr id="16" name="Rectangle 15"/>
          <p:cNvSpPr/>
          <p:nvPr/>
        </p:nvSpPr>
        <p:spPr>
          <a:xfrm>
            <a:off x="304586" y="1303797"/>
            <a:ext cx="11261744" cy="954107"/>
          </a:xfrm>
          <a:prstGeom prst="rect">
            <a:avLst/>
          </a:prstGeom>
          <a:ln>
            <a:solidFill>
              <a:srgbClr val="00B0F0"/>
            </a:solidFill>
          </a:ln>
        </p:spPr>
        <p:txBody>
          <a:bodyPr wrap="square">
            <a:spAutoFit/>
          </a:bodyPr>
          <a:lstStyle/>
          <a:p>
            <a:r>
              <a:rPr lang="en-GB" sz="2800" dirty="0" smtClean="0"/>
              <a:t>Additionally</a:t>
            </a:r>
            <a:r>
              <a:rPr lang="en-GB" sz="2800" dirty="0"/>
              <a:t>, leaders at the various levels of Management in FRSC should be willing to consider these salient options:</a:t>
            </a:r>
          </a:p>
        </p:txBody>
      </p:sp>
    </p:spTree>
    <p:extLst>
      <p:ext uri="{BB962C8B-B14F-4D97-AF65-F5344CB8AC3E}">
        <p14:creationId xmlns:p14="http://schemas.microsoft.com/office/powerpoint/2010/main" val="3985666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4635210" cy="646331"/>
          </a:xfrm>
          <a:prstGeom prst="rect">
            <a:avLst/>
          </a:prstGeom>
          <a:noFill/>
        </p:spPr>
        <p:txBody>
          <a:bodyPr wrap="square" rtlCol="0">
            <a:spAutoFit/>
          </a:bodyPr>
          <a:lstStyle/>
          <a:p>
            <a:r>
              <a:rPr lang="en-GB" sz="3600" b="1" dirty="0" smtClean="0">
                <a:solidFill>
                  <a:schemeClr val="bg1"/>
                </a:solidFill>
              </a:rPr>
              <a:t>Conclusion – 1/4</a:t>
            </a:r>
            <a:endParaRPr lang="en-GB" sz="3600" b="1" dirty="0">
              <a:solidFill>
                <a:schemeClr val="bg1"/>
              </a:solidFill>
            </a:endParaRPr>
          </a:p>
        </p:txBody>
      </p:sp>
      <p:sp>
        <p:nvSpPr>
          <p:cNvPr id="2" name="Rectangle 1"/>
          <p:cNvSpPr/>
          <p:nvPr/>
        </p:nvSpPr>
        <p:spPr>
          <a:xfrm>
            <a:off x="632647" y="1949808"/>
            <a:ext cx="10874692" cy="2554545"/>
          </a:xfrm>
          <a:prstGeom prst="rect">
            <a:avLst/>
          </a:prstGeom>
        </p:spPr>
        <p:txBody>
          <a:bodyPr wrap="square">
            <a:spAutoFit/>
          </a:bodyPr>
          <a:lstStyle/>
          <a:p>
            <a:r>
              <a:rPr lang="en-GB" sz="3200" dirty="0" smtClean="0"/>
              <a:t>The development of highly cohesive teams imbued with appropriate organization’s culture has been known to bring considerable benefit both to the individual and the organisation at large. Such improvements are intimately associated with personal values and self-esteem of organization members. </a:t>
            </a:r>
            <a:endParaRPr lang="en-GB" sz="3200" dirty="0"/>
          </a:p>
        </p:txBody>
      </p:sp>
      <p:sp>
        <p:nvSpPr>
          <p:cNvPr id="12" name="Rectangle 11"/>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05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4635210" cy="646331"/>
          </a:xfrm>
          <a:prstGeom prst="rect">
            <a:avLst/>
          </a:prstGeom>
          <a:noFill/>
        </p:spPr>
        <p:txBody>
          <a:bodyPr wrap="square" rtlCol="0">
            <a:spAutoFit/>
          </a:bodyPr>
          <a:lstStyle/>
          <a:p>
            <a:r>
              <a:rPr lang="en-GB" sz="3600" b="1" dirty="0" smtClean="0">
                <a:solidFill>
                  <a:schemeClr val="bg1"/>
                </a:solidFill>
              </a:rPr>
              <a:t>Conclusion - 2/4</a:t>
            </a:r>
            <a:endParaRPr lang="en-GB" sz="3600" b="1" dirty="0">
              <a:solidFill>
                <a:schemeClr val="bg1"/>
              </a:solidFill>
            </a:endParaRPr>
          </a:p>
        </p:txBody>
      </p:sp>
      <p:sp>
        <p:nvSpPr>
          <p:cNvPr id="2" name="Rectangle 1"/>
          <p:cNvSpPr/>
          <p:nvPr/>
        </p:nvSpPr>
        <p:spPr>
          <a:xfrm>
            <a:off x="572069" y="1892309"/>
            <a:ext cx="11047861" cy="2554545"/>
          </a:xfrm>
          <a:prstGeom prst="rect">
            <a:avLst/>
          </a:prstGeom>
        </p:spPr>
        <p:txBody>
          <a:bodyPr wrap="square">
            <a:spAutoFit/>
          </a:bodyPr>
          <a:lstStyle/>
          <a:p>
            <a:r>
              <a:rPr lang="en-GB" sz="3200" dirty="0" smtClean="0"/>
              <a:t>Leaders are therefore encouraged to strive towards building high performance teams. In doing this, conscious effort must be made to recognize the impact of and always align individual and corporate activities towards contributing to the tackling of global challenges including climate change and gender inequality. </a:t>
            </a:r>
            <a:endParaRPr lang="en-GB" sz="3200" dirty="0"/>
          </a:p>
        </p:txBody>
      </p:sp>
    </p:spTree>
    <p:extLst>
      <p:ext uri="{BB962C8B-B14F-4D97-AF65-F5344CB8AC3E}">
        <p14:creationId xmlns:p14="http://schemas.microsoft.com/office/powerpoint/2010/main" val="3538919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59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4635210" cy="646331"/>
          </a:xfrm>
          <a:prstGeom prst="rect">
            <a:avLst/>
          </a:prstGeom>
          <a:noFill/>
        </p:spPr>
        <p:txBody>
          <a:bodyPr wrap="square" rtlCol="0">
            <a:spAutoFit/>
          </a:bodyPr>
          <a:lstStyle/>
          <a:p>
            <a:r>
              <a:rPr lang="en-GB" sz="3600" b="1" dirty="0" smtClean="0">
                <a:solidFill>
                  <a:schemeClr val="bg1"/>
                </a:solidFill>
              </a:rPr>
              <a:t>Conclusion - 3/4</a:t>
            </a:r>
            <a:endParaRPr lang="en-GB" sz="3600" b="1" dirty="0">
              <a:solidFill>
                <a:schemeClr val="bg1"/>
              </a:solidFill>
            </a:endParaRPr>
          </a:p>
        </p:txBody>
      </p:sp>
      <p:sp>
        <p:nvSpPr>
          <p:cNvPr id="2" name="Rectangle 1"/>
          <p:cNvSpPr/>
          <p:nvPr/>
        </p:nvSpPr>
        <p:spPr>
          <a:xfrm>
            <a:off x="577756" y="2007571"/>
            <a:ext cx="11036487" cy="2062103"/>
          </a:xfrm>
          <a:prstGeom prst="rect">
            <a:avLst/>
          </a:prstGeom>
        </p:spPr>
        <p:txBody>
          <a:bodyPr wrap="square">
            <a:spAutoFit/>
          </a:bodyPr>
          <a:lstStyle/>
          <a:p>
            <a:r>
              <a:rPr lang="en-GB" sz="3200" dirty="0"/>
              <a:t>Furthermore, effective and efficient management of high performance teams in a workplace would certainly enhance productivity and continually promote excellent service delivery to the satisfaction of all and sundry. </a:t>
            </a:r>
          </a:p>
        </p:txBody>
      </p:sp>
    </p:spTree>
    <p:extLst>
      <p:ext uri="{BB962C8B-B14F-4D97-AF65-F5344CB8AC3E}">
        <p14:creationId xmlns:p14="http://schemas.microsoft.com/office/powerpoint/2010/main" val="77323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6</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541362" y="1616431"/>
            <a:ext cx="11040798" cy="3539430"/>
          </a:xfrm>
          <a:prstGeom prst="rect">
            <a:avLst/>
          </a:prstGeom>
        </p:spPr>
        <p:txBody>
          <a:bodyPr wrap="square">
            <a:spAutoFit/>
          </a:bodyPr>
          <a:lstStyle/>
          <a:p>
            <a:pPr marL="457200" indent="-457200">
              <a:buFont typeface="Wingdings" panose="05000000000000000000" pitchFamily="2" charset="2"/>
              <a:buChar char="§"/>
            </a:pPr>
            <a:r>
              <a:rPr lang="en-GB" sz="2800" dirty="0" smtClean="0"/>
              <a:t>The fundamental issues of who does what in an organisation constitute factors that affect how activities are grouped together and the extent to which an organisation achieves its stated goals. </a:t>
            </a:r>
          </a:p>
          <a:p>
            <a:pPr marL="457200" indent="-457200">
              <a:buFont typeface="Wingdings" panose="05000000000000000000" pitchFamily="2" charset="2"/>
              <a:buChar char="§"/>
            </a:pPr>
            <a:endParaRPr lang="en-GB" sz="2800" dirty="0"/>
          </a:p>
          <a:p>
            <a:pPr marL="457200" indent="-457200">
              <a:buFont typeface="Wingdings" panose="05000000000000000000" pitchFamily="2" charset="2"/>
              <a:buChar char="§"/>
            </a:pPr>
            <a:r>
              <a:rPr lang="en-GB" sz="2800" dirty="0" smtClean="0"/>
              <a:t>This includes the lines and means of communication and whether roles are properly defined in such a way that individual members of the organisation appreciate their expected contributions in relation to the corporate objectives.</a:t>
            </a:r>
            <a:endParaRPr lang="en-GB" sz="2800" dirty="0"/>
          </a:p>
        </p:txBody>
      </p:sp>
      <p:sp>
        <p:nvSpPr>
          <p:cNvPr id="12" name="TextBox 11"/>
          <p:cNvSpPr txBox="1"/>
          <p:nvPr/>
        </p:nvSpPr>
        <p:spPr>
          <a:xfrm>
            <a:off x="787022" y="253361"/>
            <a:ext cx="4194411" cy="646331"/>
          </a:xfrm>
          <a:prstGeom prst="rect">
            <a:avLst/>
          </a:prstGeom>
          <a:noFill/>
        </p:spPr>
        <p:txBody>
          <a:bodyPr wrap="square" rtlCol="0">
            <a:spAutoFit/>
          </a:bodyPr>
          <a:lstStyle/>
          <a:p>
            <a:r>
              <a:rPr lang="en-GB" sz="3600" b="1" dirty="0">
                <a:solidFill>
                  <a:schemeClr val="bg1"/>
                </a:solidFill>
              </a:rPr>
              <a:t>Introduction – </a:t>
            </a:r>
            <a:r>
              <a:rPr lang="en-GB" sz="3600" b="1" dirty="0" smtClean="0">
                <a:solidFill>
                  <a:schemeClr val="bg1"/>
                </a:solidFill>
              </a:rPr>
              <a:t>5/7</a:t>
            </a:r>
            <a:endParaRPr lang="en-GB" sz="3600" b="1" dirty="0">
              <a:solidFill>
                <a:schemeClr val="bg1"/>
              </a:solidFill>
            </a:endParaRPr>
          </a:p>
        </p:txBody>
      </p:sp>
    </p:spTree>
    <p:extLst>
      <p:ext uri="{BB962C8B-B14F-4D97-AF65-F5344CB8AC3E}">
        <p14:creationId xmlns:p14="http://schemas.microsoft.com/office/powerpoint/2010/main" val="24176121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60</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4635210" cy="646331"/>
          </a:xfrm>
          <a:prstGeom prst="rect">
            <a:avLst/>
          </a:prstGeom>
          <a:noFill/>
        </p:spPr>
        <p:txBody>
          <a:bodyPr wrap="square" rtlCol="0">
            <a:spAutoFit/>
          </a:bodyPr>
          <a:lstStyle/>
          <a:p>
            <a:r>
              <a:rPr lang="en-GB" sz="3600" b="1" dirty="0" smtClean="0">
                <a:solidFill>
                  <a:schemeClr val="bg1"/>
                </a:solidFill>
              </a:rPr>
              <a:t>Conclusion - 4/4</a:t>
            </a:r>
            <a:endParaRPr lang="en-GB" sz="3600" b="1" dirty="0">
              <a:solidFill>
                <a:schemeClr val="bg1"/>
              </a:solidFill>
            </a:endParaRPr>
          </a:p>
        </p:txBody>
      </p:sp>
      <p:sp>
        <p:nvSpPr>
          <p:cNvPr id="2" name="Rectangle 1"/>
          <p:cNvSpPr/>
          <p:nvPr/>
        </p:nvSpPr>
        <p:spPr>
          <a:xfrm>
            <a:off x="577756" y="1495625"/>
            <a:ext cx="11036487" cy="4031873"/>
          </a:xfrm>
          <a:prstGeom prst="rect">
            <a:avLst/>
          </a:prstGeom>
        </p:spPr>
        <p:txBody>
          <a:bodyPr wrap="square">
            <a:spAutoFit/>
          </a:bodyPr>
          <a:lstStyle/>
          <a:p>
            <a:r>
              <a:rPr lang="en-GB" sz="3200" dirty="0" smtClean="0"/>
              <a:t>FRSC </a:t>
            </a:r>
            <a:r>
              <a:rPr lang="en-GB" sz="3200" dirty="0"/>
              <a:t>as the Lead Agency for road safety management, with its four training institutions and the considerable Management resolve to build an enduring system must retain its leadership in the 21st Century approach to service delivery. </a:t>
            </a:r>
            <a:endParaRPr lang="en-GB" sz="3200" dirty="0" smtClean="0"/>
          </a:p>
          <a:p>
            <a:endParaRPr lang="en-GB" sz="3200" dirty="0"/>
          </a:p>
          <a:p>
            <a:r>
              <a:rPr lang="en-GB" sz="3200" dirty="0" smtClean="0"/>
              <a:t>It </a:t>
            </a:r>
            <a:r>
              <a:rPr lang="en-GB" sz="3200" dirty="0"/>
              <a:t>must continue to justify its ISO Certification status, purposely brought about by satisfied and committed members of staff. All hands must, therefore, be on deck.</a:t>
            </a:r>
          </a:p>
        </p:txBody>
      </p:sp>
    </p:spTree>
    <p:extLst>
      <p:ext uri="{BB962C8B-B14F-4D97-AF65-F5344CB8AC3E}">
        <p14:creationId xmlns:p14="http://schemas.microsoft.com/office/powerpoint/2010/main" val="40279562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61</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20644" y="234288"/>
            <a:ext cx="4187584" cy="707886"/>
          </a:xfrm>
          <a:prstGeom prst="rect">
            <a:avLst/>
          </a:prstGeom>
        </p:spPr>
        <p:txBody>
          <a:bodyPr wrap="square">
            <a:spAutoFit/>
          </a:bodyPr>
          <a:lstStyle/>
          <a:p>
            <a:pPr algn="ctr"/>
            <a:r>
              <a:rPr lang="en-GB" sz="4000" dirty="0" smtClean="0"/>
              <a:t>Appreciation</a:t>
            </a:r>
            <a:endParaRPr lang="en-GB" sz="800" dirty="0"/>
          </a:p>
        </p:txBody>
      </p:sp>
      <p:pic>
        <p:nvPicPr>
          <p:cNvPr id="10" name="Picture 9"/>
          <p:cNvPicPr>
            <a:picLocks noChangeAspect="1"/>
          </p:cNvPicPr>
          <p:nvPr/>
        </p:nvPicPr>
        <p:blipFill>
          <a:blip r:embed="rId2">
            <a:clrChange>
              <a:clrFrom>
                <a:srgbClr val="FEFEFE"/>
              </a:clrFrom>
              <a:clrTo>
                <a:srgbClr val="FEFEFE">
                  <a:alpha val="0"/>
                </a:srgbClr>
              </a:clrTo>
            </a:clrChange>
          </a:blip>
          <a:stretch>
            <a:fillRect/>
          </a:stretch>
        </p:blipFill>
        <p:spPr>
          <a:xfrm>
            <a:off x="338922" y="2230879"/>
            <a:ext cx="5942584" cy="2382064"/>
          </a:xfrm>
          <a:prstGeom prst="rect">
            <a:avLst/>
          </a:prstGeom>
        </p:spPr>
      </p:pic>
      <p:sp>
        <p:nvSpPr>
          <p:cNvPr id="11" name="Rectangle 10"/>
          <p:cNvSpPr/>
          <p:nvPr/>
        </p:nvSpPr>
        <p:spPr>
          <a:xfrm>
            <a:off x="6662385" y="1299163"/>
            <a:ext cx="3546140" cy="4832092"/>
          </a:xfrm>
          <a:prstGeom prst="rect">
            <a:avLst/>
          </a:prstGeom>
        </p:spPr>
        <p:txBody>
          <a:bodyPr wrap="square">
            <a:spAutoFit/>
          </a:bodyPr>
          <a:lstStyle/>
          <a:p>
            <a:r>
              <a:rPr lang="en-GB" sz="2800" dirty="0" smtClean="0"/>
              <a:t>Permit </a:t>
            </a:r>
            <a:r>
              <a:rPr lang="en-GB" sz="2800" dirty="0"/>
              <a:t>me to express my profound appreciation to the Corps Marshal, </a:t>
            </a:r>
            <a:r>
              <a:rPr lang="en-GB" sz="2800" dirty="0" err="1"/>
              <a:t>Dr.</a:t>
            </a:r>
            <a:r>
              <a:rPr lang="en-GB" sz="2800" dirty="0"/>
              <a:t> </a:t>
            </a:r>
            <a:r>
              <a:rPr lang="en-GB" sz="2800" dirty="0" err="1"/>
              <a:t>Boboye</a:t>
            </a:r>
            <a:r>
              <a:rPr lang="en-GB" sz="2800" dirty="0"/>
              <a:t> </a:t>
            </a:r>
            <a:r>
              <a:rPr lang="en-GB" sz="2800" dirty="0" err="1"/>
              <a:t>Oyeyemi</a:t>
            </a:r>
            <a:r>
              <a:rPr lang="en-GB" sz="2800" dirty="0"/>
              <a:t>, MFR, </a:t>
            </a:r>
            <a:r>
              <a:rPr lang="en-GB" sz="2800" dirty="0" err="1"/>
              <a:t>mni</a:t>
            </a:r>
            <a:r>
              <a:rPr lang="en-GB" sz="2800" dirty="0"/>
              <a:t>, </a:t>
            </a:r>
            <a:r>
              <a:rPr lang="en-GB" sz="2800" dirty="0" err="1"/>
              <a:t>NPoM</a:t>
            </a:r>
            <a:r>
              <a:rPr lang="en-GB" sz="2800" dirty="0"/>
              <a:t> for finding me worthy to make this presentation and it is my hope that I have lived up to expectation.</a:t>
            </a:r>
          </a:p>
        </p:txBody>
      </p:sp>
      <p:cxnSp>
        <p:nvCxnSpPr>
          <p:cNvPr id="13" name="Straight Connector 12"/>
          <p:cNvCxnSpPr/>
          <p:nvPr/>
        </p:nvCxnSpPr>
        <p:spPr>
          <a:xfrm flipH="1">
            <a:off x="6410529" y="1442856"/>
            <a:ext cx="40944" cy="454470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50827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489043" cy="365125"/>
          </a:xfrm>
        </p:spPr>
        <p:txBody>
          <a:bodyPr/>
          <a:lstStyle/>
          <a:p>
            <a:fld id="{6E8AAC9F-E33C-449E-8C2C-CDEABC160B1E}" type="slidenum">
              <a:rPr lang="en-GB" sz="1800" b="1" smtClean="0">
                <a:solidFill>
                  <a:schemeClr val="bg1"/>
                </a:solidFill>
              </a:rPr>
              <a:t>62</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5" y="214862"/>
            <a:ext cx="4635210" cy="646331"/>
          </a:xfrm>
          <a:prstGeom prst="rect">
            <a:avLst/>
          </a:prstGeom>
          <a:noFill/>
        </p:spPr>
        <p:txBody>
          <a:bodyPr wrap="square" rtlCol="0">
            <a:spAutoFit/>
          </a:bodyPr>
          <a:lstStyle/>
          <a:p>
            <a:r>
              <a:rPr lang="en-GB" sz="3600" b="1" dirty="0" smtClean="0">
                <a:solidFill>
                  <a:schemeClr val="bg1"/>
                </a:solidFill>
              </a:rPr>
              <a:t>References</a:t>
            </a:r>
            <a:endParaRPr lang="en-GB" sz="3600" b="1" dirty="0">
              <a:solidFill>
                <a:schemeClr val="bg1"/>
              </a:solidFill>
            </a:endParaRPr>
          </a:p>
        </p:txBody>
      </p:sp>
      <p:sp>
        <p:nvSpPr>
          <p:cNvPr id="10" name="Rectangle 9"/>
          <p:cNvSpPr/>
          <p:nvPr/>
        </p:nvSpPr>
        <p:spPr>
          <a:xfrm>
            <a:off x="416475" y="1261632"/>
            <a:ext cx="11359049" cy="4770537"/>
          </a:xfrm>
          <a:prstGeom prst="rect">
            <a:avLst/>
          </a:prstGeom>
        </p:spPr>
        <p:txBody>
          <a:bodyPr wrap="square">
            <a:spAutoFit/>
          </a:bodyPr>
          <a:lstStyle/>
          <a:p>
            <a:r>
              <a:rPr lang="en-GB" sz="1600" dirty="0" smtClean="0"/>
              <a:t>1. Andrew </a:t>
            </a:r>
            <a:r>
              <a:rPr lang="en-GB" sz="1600" dirty="0"/>
              <a:t>Carnegie. (1900). The Gospel of Wealth. [online]. Available at: https://en.wikipedia.org/wiki/The_Gospel_of_Wealth.  </a:t>
            </a:r>
            <a:r>
              <a:rPr lang="en-GB" sz="1600" dirty="0" smtClean="0"/>
              <a:t> [</a:t>
            </a:r>
            <a:r>
              <a:rPr lang="en-GB" sz="1600" dirty="0"/>
              <a:t>Accessed 17 May 2021].</a:t>
            </a:r>
          </a:p>
          <a:p>
            <a:r>
              <a:rPr lang="en-GB" sz="1600" dirty="0" smtClean="0"/>
              <a:t>2. Bang </a:t>
            </a:r>
            <a:r>
              <a:rPr lang="en-GB" sz="1600" dirty="0" err="1"/>
              <a:t>Gae</a:t>
            </a:r>
            <a:r>
              <a:rPr lang="en-GB" sz="1600" dirty="0"/>
              <a:t>. (2020) Teamwork makes the dream work [online]. [Available at: </a:t>
            </a:r>
            <a:r>
              <a:rPr lang="en-GB" sz="1600" dirty="0">
                <a:hlinkClick r:id="rId2"/>
              </a:rPr>
              <a:t>https://</a:t>
            </a:r>
            <a:r>
              <a:rPr lang="en-GB" sz="1600" dirty="0" smtClean="0">
                <a:hlinkClick r:id="rId2"/>
              </a:rPr>
              <a:t>www.goodreads.com/quotes/871136-</a:t>
            </a:r>
            <a:r>
              <a:rPr lang="en-GB" sz="1600" dirty="0" smtClean="0"/>
              <a:t>teamwork-makes-the-dream-work</a:t>
            </a:r>
            <a:r>
              <a:rPr lang="en-GB" sz="1600" dirty="0"/>
              <a:t>. [Accessed 17 May 2021].</a:t>
            </a:r>
          </a:p>
          <a:p>
            <a:r>
              <a:rPr lang="en-GB" sz="1600" dirty="0" smtClean="0"/>
              <a:t>3. Bill </a:t>
            </a:r>
            <a:r>
              <a:rPr lang="en-GB" sz="1600" dirty="0"/>
              <a:t>Bethel. (2019). A successful team is a group of many hands and one mind [online]. Available at: https://www.caipe.org/news/a-successful-team-is-a-group-of-many-hands-and-on [Accessed 17 May 2021]</a:t>
            </a:r>
          </a:p>
          <a:p>
            <a:r>
              <a:rPr lang="en-GB" sz="1600" dirty="0" smtClean="0"/>
              <a:t>4. Dwight </a:t>
            </a:r>
            <a:r>
              <a:rPr lang="en-GB" sz="1600" dirty="0"/>
              <a:t>Eisenhower. (1962). Leadership is the art of getting someone else to do something you want done because he wants to do it. [online]. Available at: https://www.brainyquote.com/quotes/dwight_d_eisenhower_101562. [Accessed 17 May 2021].</a:t>
            </a:r>
          </a:p>
          <a:p>
            <a:r>
              <a:rPr lang="en-GB" sz="1600" dirty="0" smtClean="0"/>
              <a:t>5. Judy </a:t>
            </a:r>
            <a:r>
              <a:rPr lang="en-GB" sz="1600" dirty="0"/>
              <a:t>Marks. (2019). Judy Marks Leads Otis Elevator On A Tech-</a:t>
            </a:r>
            <a:r>
              <a:rPr lang="en-GB" sz="1600" dirty="0" err="1"/>
              <a:t>Fueled</a:t>
            </a:r>
            <a:r>
              <a:rPr lang="en-GB" sz="1600" dirty="0"/>
              <a:t> Quest For </a:t>
            </a:r>
            <a:r>
              <a:rPr lang="en-GB" sz="1600" dirty="0" smtClean="0"/>
              <a:t>Growth [online</a:t>
            </a:r>
            <a:r>
              <a:rPr lang="en-GB" sz="1600" dirty="0"/>
              <a:t>]. Available at: https://chiefexecutive.net/judy-marks-otis-elevator-growth. [Accessed 17 May 2021]</a:t>
            </a:r>
          </a:p>
          <a:p>
            <a:r>
              <a:rPr lang="en-GB" sz="1600" dirty="0" smtClean="0"/>
              <a:t>6. </a:t>
            </a:r>
            <a:r>
              <a:rPr lang="en-GB" sz="1600" dirty="0" err="1" smtClean="0"/>
              <a:t>Katty</a:t>
            </a:r>
            <a:r>
              <a:rPr lang="en-GB" sz="1600" dirty="0" smtClean="0"/>
              <a:t> </a:t>
            </a:r>
            <a:r>
              <a:rPr lang="en-GB" sz="1600" dirty="0" err="1"/>
              <a:t>Mazarelli</a:t>
            </a:r>
            <a:r>
              <a:rPr lang="en-GB" sz="1600" dirty="0"/>
              <a:t>. (2020). 14 top CEOS share their definition of “Leadership,” What’s yours? [online]. Available at: https://thefutureorganization.com/14-top-ceos-share-their-definition-of-leadership%E2%80%8B-whats-yours/. [Accessed 17 May 2021].</a:t>
            </a:r>
          </a:p>
          <a:p>
            <a:r>
              <a:rPr lang="en-GB" sz="1600" dirty="0" smtClean="0"/>
              <a:t>7. Keith </a:t>
            </a:r>
            <a:r>
              <a:rPr lang="en-GB" sz="1600" dirty="0"/>
              <a:t>Davis. [1983]. Human relations in business Unknown Binding. [online]. Available at: https://www.amazon.com/Human-relations-business [Accessed 17 May 2021].</a:t>
            </a:r>
          </a:p>
          <a:p>
            <a:r>
              <a:rPr lang="en-GB" sz="1600" dirty="0" smtClean="0"/>
              <a:t>8. United </a:t>
            </a:r>
            <a:r>
              <a:rPr lang="en-GB" sz="1600" dirty="0"/>
              <a:t>Nations. (1987). Our Common Future, also known as the </a:t>
            </a:r>
            <a:r>
              <a:rPr lang="en-GB" sz="1600" dirty="0" err="1"/>
              <a:t>Brundtland</a:t>
            </a:r>
            <a:r>
              <a:rPr lang="en-GB" sz="1600" dirty="0"/>
              <a:t> Report (in recognition of  </a:t>
            </a:r>
            <a:r>
              <a:rPr lang="en-GB" sz="1600" dirty="0" err="1"/>
              <a:t>Gro</a:t>
            </a:r>
            <a:r>
              <a:rPr lang="en-GB" sz="1600" dirty="0"/>
              <a:t> Harlem </a:t>
            </a:r>
            <a:r>
              <a:rPr lang="en-GB" sz="1600" dirty="0" err="1"/>
              <a:t>Brundtland's</a:t>
            </a:r>
            <a:r>
              <a:rPr lang="en-GB" sz="1600" dirty="0"/>
              <a:t>, former Norwegian Prime Minister, role as Chair of the World Commission on Environment and Development (WCED), Oxford University Press. [online]. Available at: https://sustainabledevelopment.un.org/content/documents/5987our-common-future.pdf. [Accessed 17 May, 2021].</a:t>
            </a:r>
          </a:p>
        </p:txBody>
      </p:sp>
      <p:sp>
        <p:nvSpPr>
          <p:cNvPr id="11" name="Rectangle 10"/>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796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7</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760534" y="1619375"/>
            <a:ext cx="10903185" cy="3539430"/>
          </a:xfrm>
          <a:prstGeom prst="rect">
            <a:avLst/>
          </a:prstGeom>
        </p:spPr>
        <p:txBody>
          <a:bodyPr wrap="square">
            <a:spAutoFit/>
          </a:bodyPr>
          <a:lstStyle/>
          <a:p>
            <a:pPr marL="457200" indent="-457200">
              <a:buFont typeface="Wingdings" panose="05000000000000000000" pitchFamily="2" charset="2"/>
              <a:buChar char="§"/>
            </a:pPr>
            <a:r>
              <a:rPr lang="en-GB" sz="2800" dirty="0" smtClean="0"/>
              <a:t>Building a high performance team therefore entails radical departure from existing norms as we cannot be doing the same thing over and over again and expect a different outcome. </a:t>
            </a:r>
          </a:p>
          <a:p>
            <a:pPr marL="457200" indent="-457200">
              <a:buFont typeface="Wingdings" panose="05000000000000000000" pitchFamily="2" charset="2"/>
              <a:buChar char="§"/>
            </a:pPr>
            <a:endParaRPr lang="en-GB" sz="2800" dirty="0"/>
          </a:p>
          <a:p>
            <a:pPr marL="457200" indent="-457200">
              <a:buFont typeface="Wingdings" panose="05000000000000000000" pitchFamily="2" charset="2"/>
              <a:buChar char="§"/>
            </a:pPr>
            <a:r>
              <a:rPr lang="en-GB" sz="2800" dirty="0" smtClean="0"/>
              <a:t>It requires a leader with cognate experience and a stable learning curve as well as the innovative creation of a resilient platform and standard principles. This means the existence of a system with deliberate processes and procedures for activity coordination. </a:t>
            </a:r>
            <a:endParaRPr lang="en-GB" sz="2800" dirty="0"/>
          </a:p>
        </p:txBody>
      </p:sp>
      <p:sp>
        <p:nvSpPr>
          <p:cNvPr id="10" name="TextBox 9"/>
          <p:cNvSpPr txBox="1"/>
          <p:nvPr/>
        </p:nvSpPr>
        <p:spPr>
          <a:xfrm>
            <a:off x="787022" y="253361"/>
            <a:ext cx="4685730" cy="646331"/>
          </a:xfrm>
          <a:prstGeom prst="rect">
            <a:avLst/>
          </a:prstGeom>
          <a:noFill/>
        </p:spPr>
        <p:txBody>
          <a:bodyPr wrap="square" rtlCol="0">
            <a:spAutoFit/>
          </a:bodyPr>
          <a:lstStyle/>
          <a:p>
            <a:r>
              <a:rPr lang="en-GB" sz="3600" b="1" dirty="0" smtClean="0">
                <a:solidFill>
                  <a:schemeClr val="bg1"/>
                </a:solidFill>
              </a:rPr>
              <a:t>Introduction – 6/7</a:t>
            </a:r>
            <a:endParaRPr lang="en-GB" sz="3600" b="1" dirty="0">
              <a:solidFill>
                <a:schemeClr val="bg1"/>
              </a:solidFill>
            </a:endParaRPr>
          </a:p>
        </p:txBody>
      </p:sp>
    </p:spTree>
    <p:extLst>
      <p:ext uri="{BB962C8B-B14F-4D97-AF65-F5344CB8AC3E}">
        <p14:creationId xmlns:p14="http://schemas.microsoft.com/office/powerpoint/2010/main" val="145273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8</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644407" y="2037241"/>
            <a:ext cx="10903185" cy="2677656"/>
          </a:xfrm>
          <a:prstGeom prst="rect">
            <a:avLst/>
          </a:prstGeom>
        </p:spPr>
        <p:txBody>
          <a:bodyPr wrap="square">
            <a:spAutoFit/>
          </a:bodyPr>
          <a:lstStyle/>
          <a:p>
            <a:pPr marL="457200" indent="-457200">
              <a:buFont typeface="Wingdings" panose="05000000000000000000" pitchFamily="2" charset="2"/>
              <a:buChar char="§"/>
            </a:pPr>
            <a:r>
              <a:rPr lang="en-GB" sz="2800" dirty="0" smtClean="0"/>
              <a:t>Also relevant for group success is an affable stock of adequately motivated human resource imbued with requisite competence, capability and knowledge to successfully operate under an increasingly complex and rapidly dynamic socio-technological environment. Building a high performance team is founded on the tripod of people, process and technology.</a:t>
            </a:r>
            <a:endParaRPr lang="en-GB" sz="2800" dirty="0"/>
          </a:p>
        </p:txBody>
      </p:sp>
      <p:sp>
        <p:nvSpPr>
          <p:cNvPr id="10" name="TextBox 9"/>
          <p:cNvSpPr txBox="1"/>
          <p:nvPr/>
        </p:nvSpPr>
        <p:spPr>
          <a:xfrm>
            <a:off x="787022" y="253361"/>
            <a:ext cx="4453718" cy="646331"/>
          </a:xfrm>
          <a:prstGeom prst="rect">
            <a:avLst/>
          </a:prstGeom>
          <a:noFill/>
        </p:spPr>
        <p:txBody>
          <a:bodyPr wrap="square" rtlCol="0">
            <a:spAutoFit/>
          </a:bodyPr>
          <a:lstStyle/>
          <a:p>
            <a:r>
              <a:rPr lang="en-GB" sz="3600" b="1" dirty="0" smtClean="0">
                <a:solidFill>
                  <a:schemeClr val="bg1"/>
                </a:solidFill>
              </a:rPr>
              <a:t>Introduction - 7/7</a:t>
            </a:r>
            <a:endParaRPr lang="en-GB" sz="3600" b="1" dirty="0">
              <a:solidFill>
                <a:schemeClr val="bg1"/>
              </a:solidFill>
            </a:endParaRPr>
          </a:p>
        </p:txBody>
      </p:sp>
    </p:spTree>
    <p:extLst>
      <p:ext uri="{BB962C8B-B14F-4D97-AF65-F5344CB8AC3E}">
        <p14:creationId xmlns:p14="http://schemas.microsoft.com/office/powerpoint/2010/main" val="427762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5400000" flipH="1" flipV="1">
            <a:off x="10780595" y="5446594"/>
            <a:ext cx="1453488" cy="1369323"/>
          </a:xfrm>
          <a:prstGeom prst="rtTriangle">
            <a:avLst/>
          </a:prstGeom>
          <a:solidFill>
            <a:srgbClr val="000000">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507339" y="6247169"/>
            <a:ext cx="312761" cy="365125"/>
          </a:xfrm>
        </p:spPr>
        <p:txBody>
          <a:bodyPr/>
          <a:lstStyle/>
          <a:p>
            <a:fld id="{6E8AAC9F-E33C-449E-8C2C-CDEABC160B1E}" type="slidenum">
              <a:rPr lang="en-GB" sz="1800" b="1" smtClean="0">
                <a:solidFill>
                  <a:schemeClr val="bg1"/>
                </a:solidFill>
              </a:rPr>
              <a:t>9</a:t>
            </a:fld>
            <a:endParaRPr lang="en-GB" sz="1800" b="1" dirty="0">
              <a:solidFill>
                <a:schemeClr val="bg1"/>
              </a:solidFill>
            </a:endParaRPr>
          </a:p>
        </p:txBody>
      </p:sp>
      <p:grpSp>
        <p:nvGrpSpPr>
          <p:cNvPr id="5" name="Group 4"/>
          <p:cNvGrpSpPr/>
          <p:nvPr/>
        </p:nvGrpSpPr>
        <p:grpSpPr>
          <a:xfrm>
            <a:off x="0" y="122830"/>
            <a:ext cx="12192000" cy="926820"/>
            <a:chOff x="0" y="122830"/>
            <a:chExt cx="12192000" cy="926820"/>
          </a:xfrm>
        </p:grpSpPr>
        <p:sp>
          <p:nvSpPr>
            <p:cNvPr id="6" name="Rectangle 5"/>
            <p:cNvSpPr/>
            <p:nvPr/>
          </p:nvSpPr>
          <p:spPr>
            <a:xfrm>
              <a:off x="0" y="214862"/>
              <a:ext cx="12192000" cy="723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0" y="12283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049650"/>
              <a:ext cx="12192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48494" y="214862"/>
            <a:ext cx="6075887" cy="646331"/>
          </a:xfrm>
          <a:prstGeom prst="rect">
            <a:avLst/>
          </a:prstGeom>
          <a:noFill/>
        </p:spPr>
        <p:txBody>
          <a:bodyPr wrap="square" rtlCol="0">
            <a:spAutoFit/>
          </a:bodyPr>
          <a:lstStyle/>
          <a:p>
            <a:r>
              <a:rPr lang="en-GB" sz="3600" b="1" dirty="0" smtClean="0">
                <a:solidFill>
                  <a:schemeClr val="bg1"/>
                </a:solidFill>
              </a:rPr>
              <a:t>Concept of Leadership – 1/3</a:t>
            </a:r>
            <a:endParaRPr lang="en-GB" sz="3600" b="1" dirty="0">
              <a:solidFill>
                <a:schemeClr val="bg1"/>
              </a:solidFill>
            </a:endParaRPr>
          </a:p>
        </p:txBody>
      </p:sp>
      <p:sp>
        <p:nvSpPr>
          <p:cNvPr id="10" name="Rectangle 9"/>
          <p:cNvSpPr/>
          <p:nvPr/>
        </p:nvSpPr>
        <p:spPr>
          <a:xfrm>
            <a:off x="404884" y="455623"/>
            <a:ext cx="272956" cy="2729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1280563"/>
            <a:ext cx="5511910" cy="3214382"/>
          </a:xfrm>
          <a:prstGeom prst="rect">
            <a:avLst/>
          </a:prstGeom>
        </p:spPr>
      </p:pic>
      <p:sp>
        <p:nvSpPr>
          <p:cNvPr id="12" name="Rectangle 11"/>
          <p:cNvSpPr/>
          <p:nvPr/>
        </p:nvSpPr>
        <p:spPr>
          <a:xfrm>
            <a:off x="5703028" y="1280563"/>
            <a:ext cx="6117072" cy="3293209"/>
          </a:xfrm>
          <a:prstGeom prst="rect">
            <a:avLst/>
          </a:prstGeom>
        </p:spPr>
        <p:txBody>
          <a:bodyPr wrap="square">
            <a:spAutoFit/>
          </a:bodyPr>
          <a:lstStyle/>
          <a:p>
            <a:r>
              <a:rPr lang="en-GB" sz="2600" dirty="0" smtClean="0"/>
              <a:t>Leadership is the potential to influence behaviour of others towards a desired direction. </a:t>
            </a:r>
          </a:p>
          <a:p>
            <a:endParaRPr lang="en-GB" sz="2600" dirty="0"/>
          </a:p>
          <a:p>
            <a:r>
              <a:rPr lang="en-GB" sz="2600" dirty="0" smtClean="0"/>
              <a:t>It is a social process resulting in the capacity to induce or influence a group towards the realization of a stated goal with confidence and zeal. </a:t>
            </a:r>
            <a:endParaRPr lang="en-GB" sz="2600" dirty="0"/>
          </a:p>
        </p:txBody>
      </p:sp>
      <p:sp>
        <p:nvSpPr>
          <p:cNvPr id="13" name="Rectangle 12"/>
          <p:cNvSpPr/>
          <p:nvPr/>
        </p:nvSpPr>
        <p:spPr>
          <a:xfrm>
            <a:off x="306234" y="4927211"/>
            <a:ext cx="11354941" cy="1292662"/>
          </a:xfrm>
          <a:prstGeom prst="rect">
            <a:avLst/>
          </a:prstGeom>
        </p:spPr>
        <p:txBody>
          <a:bodyPr wrap="square">
            <a:spAutoFit/>
          </a:bodyPr>
          <a:lstStyle/>
          <a:p>
            <a:r>
              <a:rPr lang="en-GB" sz="2600" dirty="0" smtClean="0"/>
              <a:t>Keith Davis sees leadership as the human factor which binds a group together and motivates it to seek defined objectives enthusiastically.  As an important function of management, leadership helps to maximize efficiency and effectiveness.</a:t>
            </a:r>
            <a:endParaRPr lang="en-GB" sz="2600" dirty="0"/>
          </a:p>
        </p:txBody>
      </p:sp>
    </p:spTree>
    <p:extLst>
      <p:ext uri="{BB962C8B-B14F-4D97-AF65-F5344CB8AC3E}">
        <p14:creationId xmlns:p14="http://schemas.microsoft.com/office/powerpoint/2010/main" val="3850336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4152</Words>
  <Application>Microsoft Office PowerPoint</Application>
  <PresentationFormat>Widescreen</PresentationFormat>
  <Paragraphs>376</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FRSC</dc:creator>
  <cp:lastModifiedBy>FRSC</cp:lastModifiedBy>
  <cp:revision>94</cp:revision>
  <dcterms:created xsi:type="dcterms:W3CDTF">2021-05-16T16:31:44Z</dcterms:created>
  <dcterms:modified xsi:type="dcterms:W3CDTF">2021-05-22T22:41:21Z</dcterms:modified>
</cp:coreProperties>
</file>