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57" r:id="rId2"/>
    <p:sldId id="258" r:id="rId3"/>
    <p:sldId id="278" r:id="rId4"/>
    <p:sldId id="259" r:id="rId5"/>
    <p:sldId id="279" r:id="rId6"/>
    <p:sldId id="280" r:id="rId7"/>
    <p:sldId id="281" r:id="rId8"/>
    <p:sldId id="283" r:id="rId9"/>
    <p:sldId id="284" r:id="rId10"/>
    <p:sldId id="282" r:id="rId11"/>
    <p:sldId id="27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08" y="-45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3AA2ED-CFD0-4970-9A57-0F261A61B32E}" type="datetimeFigureOut">
              <a:rPr lang="en-US" smtClean="0"/>
              <a:t>5/20/2021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10B940-1E09-4B7E-B3AD-D66CBE65E43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516055-7850-4182-9775-2CBDDD23AC45}" type="datetime1">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8F5724-ABE0-4592-9FE6-839E98DB4D1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9477A-F705-4AB1-92D1-1D6D3FDB45A7}" type="datetime1">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8F5724-ABE0-4592-9FE6-839E98DB4D1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ABE171-FA1E-4CFF-B167-70E3B3873FDA}" type="datetime1">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8F5724-ABE0-4592-9FE6-839E98DB4D1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1A6EDD-03D8-47F2-9B25-326997EE4536}" type="datetime1">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8F5724-ABE0-4592-9FE6-839E98DB4D1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283662-5DEE-4CB1-BA2C-5F6EECAD4CB5}" type="datetime1">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8F5724-ABE0-4592-9FE6-839E98DB4D1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14C6BC-7F04-46BE-A459-1D6EAEC6485F}" type="datetime1">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8F5724-ABE0-4592-9FE6-839E98DB4D1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A37C88-5463-4EE8-BAEF-ADEA3DD2C1C7}" type="datetime1">
              <a:rPr lang="en-US" smtClean="0"/>
              <a:t>5/20/2021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8F5724-ABE0-4592-9FE6-839E98DB4D1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24EE44-B51F-4C6A-99F0-C1EB2E3C3829}" type="datetime1">
              <a:rPr lang="en-US" smtClean="0"/>
              <a:t>5/20/2021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8F5724-ABE0-4592-9FE6-839E98DB4D1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E9AC4-E593-4FB6-9165-F55E936565D6}" type="datetime1">
              <a:rPr lang="en-US" smtClean="0"/>
              <a:t>5/20/2021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8F5724-ABE0-4592-9FE6-839E98DB4D1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21F77A-C1FD-4022-BD96-01608696C1AC}" type="datetime1">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8F5724-ABE0-4592-9FE6-839E98DB4D1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95AC55-1219-4995-90C7-529ED2C44BE7}" type="datetime1">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8F5724-ABE0-4592-9FE6-839E98DB4D1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3193C4-BDD9-4BEB-88B7-9E413E90BDA0}" type="datetime1">
              <a:rPr lang="en-US" smtClean="0"/>
              <a:t>5/20/2021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8F5724-ABE0-4592-9FE6-839E98DB4D1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Layout" Target="../slideLayouts/slideLayout4.xml"/><Relationship Id="rId1" Type="http://schemas.openxmlformats.org/officeDocument/2006/relationships/tags" Target="../tags/tag1.xml"/><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0" y="4738"/>
            <a:ext cx="785787" cy="6929462"/>
            <a:chOff x="0" y="-71462"/>
            <a:chExt cx="785786" cy="6929462"/>
          </a:xfrm>
        </p:grpSpPr>
        <p:grpSp>
          <p:nvGrpSpPr>
            <p:cNvPr id="3" name="Group 17"/>
            <p:cNvGrpSpPr>
              <a:grpSpLocks/>
            </p:cNvGrpSpPr>
            <p:nvPr/>
          </p:nvGrpSpPr>
          <p:grpSpPr bwMode="auto">
            <a:xfrm>
              <a:off x="142843" y="0"/>
              <a:ext cx="429352" cy="6858000"/>
              <a:chOff x="288" y="0"/>
              <a:chExt cx="292" cy="4320"/>
            </a:xfrm>
            <a:solidFill>
              <a:schemeClr val="tx2"/>
            </a:solidFill>
          </p:grpSpPr>
          <p:sp>
            <p:nvSpPr>
              <p:cNvPr id="7"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8"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7"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8"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6" name="Content Placeholder 21" descr="frsc logo.gif"/>
            <p:cNvPicPr>
              <a:picLocks noChangeAspect="1"/>
            </p:cNvPicPr>
            <p:nvPr/>
          </p:nvPicPr>
          <p:blipFill>
            <a:blip r:embed="rId2">
              <a:clrChange>
                <a:clrFrom>
                  <a:srgbClr val="FFFFFF"/>
                </a:clrFrom>
                <a:clrTo>
                  <a:srgbClr val="FFFFFF">
                    <a:alpha val="0"/>
                  </a:srgbClr>
                </a:clrTo>
              </a:clrChange>
            </a:blip>
            <a:stretch>
              <a:fillRect/>
            </a:stretch>
          </p:blipFill>
          <p:spPr>
            <a:xfrm>
              <a:off x="0" y="-71462"/>
              <a:ext cx="785786" cy="857232"/>
            </a:xfrm>
            <a:prstGeom prst="rect">
              <a:avLst/>
            </a:prstGeom>
            <a:effectLst>
              <a:outerShdw sx="1000" sy="1000" algn="ctr" rotWithShape="0">
                <a:srgbClr val="000000"/>
              </a:outerShdw>
            </a:effectLst>
          </p:spPr>
        </p:pic>
      </p:grpSp>
      <p:grpSp>
        <p:nvGrpSpPr>
          <p:cNvPr id="4" name="Group 24"/>
          <p:cNvGrpSpPr/>
          <p:nvPr/>
        </p:nvGrpSpPr>
        <p:grpSpPr>
          <a:xfrm>
            <a:off x="6197600" y="985798"/>
            <a:ext cx="2844800" cy="5643602"/>
            <a:chOff x="5643570" y="1000108"/>
            <a:chExt cx="2714644" cy="5643602"/>
          </a:xfrm>
        </p:grpSpPr>
        <p:pic>
          <p:nvPicPr>
            <p:cNvPr id="20" name="Picture 8" descr="http://t1.gstatic.com/images?q=tbn:ANd9GcQ0-UsYlSKT458Yk7RPBRv3IimH_Ny5ah_AXzigBvM9hLzj0LP7"/>
            <p:cNvPicPr>
              <a:picLocks noChangeAspect="1" noChangeArrowheads="1"/>
            </p:cNvPicPr>
            <p:nvPr/>
          </p:nvPicPr>
          <p:blipFill>
            <a:blip r:embed="rId3"/>
            <a:srcRect/>
            <a:stretch>
              <a:fillRect/>
            </a:stretch>
          </p:blipFill>
          <p:spPr bwMode="auto">
            <a:xfrm>
              <a:off x="5643570" y="1000108"/>
              <a:ext cx="2714644" cy="1857388"/>
            </a:xfrm>
            <a:prstGeom prst="rect">
              <a:avLst/>
            </a:prstGeom>
            <a:noFill/>
          </p:spPr>
        </p:pic>
        <p:pic>
          <p:nvPicPr>
            <p:cNvPr id="21" name="Picture 16" descr="http://t3.gstatic.com/images?q=tbn:ANd9GcR_eI99LOciYmGzBY0tdCXWCYfGVgZQzWqT4IOz7hlxjM-MqbEekw"/>
            <p:cNvPicPr>
              <a:picLocks noChangeAspect="1" noChangeArrowheads="1"/>
            </p:cNvPicPr>
            <p:nvPr/>
          </p:nvPicPr>
          <p:blipFill>
            <a:blip r:embed="rId4"/>
            <a:srcRect/>
            <a:stretch>
              <a:fillRect/>
            </a:stretch>
          </p:blipFill>
          <p:spPr bwMode="auto">
            <a:xfrm>
              <a:off x="5643570" y="4857760"/>
              <a:ext cx="2714644" cy="1785950"/>
            </a:xfrm>
            <a:prstGeom prst="rect">
              <a:avLst/>
            </a:prstGeom>
            <a:noFill/>
          </p:spPr>
        </p:pic>
        <p:pic>
          <p:nvPicPr>
            <p:cNvPr id="22" name="Picture 21" descr="http://www.saferoaddesign.com/media/826/home_photo2.gif"/>
            <p:cNvPicPr>
              <a:picLocks noChangeAspect="1" noChangeArrowheads="1"/>
            </p:cNvPicPr>
            <p:nvPr/>
          </p:nvPicPr>
          <p:blipFill>
            <a:blip r:embed="rId5" cstate="print"/>
            <a:srcRect/>
            <a:stretch>
              <a:fillRect/>
            </a:stretch>
          </p:blipFill>
          <p:spPr bwMode="auto">
            <a:xfrm>
              <a:off x="5643570" y="2987694"/>
              <a:ext cx="2714644" cy="1727190"/>
            </a:xfrm>
            <a:prstGeom prst="rect">
              <a:avLst/>
            </a:prstGeom>
            <a:noFill/>
            <a:ln w="9525">
              <a:noFill/>
              <a:miter lim="800000"/>
              <a:headEnd/>
              <a:tailEnd/>
            </a:ln>
          </p:spPr>
        </p:pic>
      </p:grpSp>
      <p:sp>
        <p:nvSpPr>
          <p:cNvPr id="23" name="Rectangle 1"/>
          <p:cNvSpPr>
            <a:spLocks noChangeArrowheads="1"/>
          </p:cNvSpPr>
          <p:nvPr/>
        </p:nvSpPr>
        <p:spPr bwMode="auto">
          <a:xfrm>
            <a:off x="685800" y="1447086"/>
            <a:ext cx="5486400" cy="5262979"/>
          </a:xfrm>
          <a:prstGeom prst="rect">
            <a:avLst/>
          </a:prstGeom>
          <a:no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algn="ctr">
              <a:lnSpc>
                <a:spcPct val="150000"/>
              </a:lnSpc>
            </a:pPr>
            <a:r>
              <a:rPr lang="en-US" sz="3000" b="1" dirty="0" smtClean="0">
                <a:latin typeface="Comic Sans MS" pitchFamily="66" charset="0"/>
              </a:rPr>
              <a:t>JOB </a:t>
            </a:r>
            <a:r>
              <a:rPr lang="en-US" sz="3000" b="1" dirty="0" smtClean="0">
                <a:latin typeface="Comic Sans MS" pitchFamily="66" charset="0"/>
              </a:rPr>
              <a:t>SCHEDULE AND   2021 WORK PLAN </a:t>
            </a:r>
            <a:r>
              <a:rPr lang="en-US" sz="3000" b="1" dirty="0" smtClean="0">
                <a:latin typeface="Comic Sans MS" pitchFamily="66" charset="0"/>
              </a:rPr>
              <a:t>OF THE CORPS PROJECT IMPLEMENTATION OFFICE</a:t>
            </a:r>
            <a:endParaRPr lang="en-US" sz="3000" dirty="0">
              <a:latin typeface="Comic Sans MS" pitchFamily="66"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solidFill>
                  <a:schemeClr val="accent1"/>
                </a:solidFill>
                <a:effectLst/>
                <a:latin typeface="Comic Sans MS" pitchFamily="66" charset="0"/>
                <a:ea typeface="Calibri" pitchFamily="34" charset="0"/>
                <a:cs typeface="Times New Roman" pitchFamily="18" charset="0"/>
              </a:rPr>
              <a:t>BY</a:t>
            </a:r>
          </a:p>
          <a:p>
            <a:pPr marL="0" marR="0" lvl="0" indent="0" algn="ctr" defTabSz="914400" rtl="0" eaLnBrk="0" fontAlgn="base" latinLnBrk="0" hangingPunct="0">
              <a:lnSpc>
                <a:spcPct val="150000"/>
              </a:lnSpc>
              <a:spcBef>
                <a:spcPct val="0"/>
              </a:spcBef>
              <a:spcAft>
                <a:spcPct val="0"/>
              </a:spcAft>
              <a:buClrTx/>
              <a:buSzTx/>
              <a:buFontTx/>
              <a:buNone/>
              <a:tabLst/>
            </a:pPr>
            <a:r>
              <a:rPr lang="en-US" sz="2000" b="1" dirty="0" smtClean="0">
                <a:solidFill>
                  <a:schemeClr val="accent1"/>
                </a:solidFill>
                <a:latin typeface="Comic Sans MS" pitchFamily="66" charset="0"/>
                <a:ea typeface="Calibri" pitchFamily="34" charset="0"/>
                <a:cs typeface="Times New Roman" pitchFamily="18" charset="0"/>
              </a:rPr>
              <a:t>ACM KINGSLEY </a:t>
            </a:r>
            <a:r>
              <a:rPr lang="en-US" sz="2000" b="1" dirty="0" smtClean="0">
                <a:solidFill>
                  <a:schemeClr val="accent1"/>
                </a:solidFill>
                <a:latin typeface="Comic Sans MS" pitchFamily="66" charset="0"/>
                <a:ea typeface="Calibri" pitchFamily="34" charset="0"/>
                <a:cs typeface="Times New Roman" pitchFamily="18" charset="0"/>
              </a:rPr>
              <a:t>N. </a:t>
            </a:r>
            <a:r>
              <a:rPr lang="en-US" sz="2000" b="1" dirty="0" smtClean="0">
                <a:solidFill>
                  <a:schemeClr val="accent1"/>
                </a:solidFill>
                <a:latin typeface="Comic Sans MS" pitchFamily="66" charset="0"/>
                <a:ea typeface="Calibri" pitchFamily="34" charset="0"/>
                <a:cs typeface="Times New Roman" pitchFamily="18" charset="0"/>
              </a:rPr>
              <a:t>AGOMOH, </a:t>
            </a:r>
            <a:r>
              <a:rPr lang="en-US" sz="1600" b="1" i="1" dirty="0" smtClean="0">
                <a:solidFill>
                  <a:schemeClr val="accent1"/>
                </a:solidFill>
                <a:latin typeface="Comic Sans MS" pitchFamily="66" charset="0"/>
                <a:ea typeface="Calibri" pitchFamily="34" charset="0"/>
                <a:cs typeface="Times New Roman" pitchFamily="18" charset="0"/>
              </a:rPr>
              <a:t>mni</a:t>
            </a: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1400" b="1" i="0" u="none" strike="noStrike" cap="none" normalizeH="0" baseline="0" dirty="0" smtClean="0">
                <a:ln>
                  <a:noFill/>
                </a:ln>
                <a:solidFill>
                  <a:schemeClr val="accent1"/>
                </a:solidFill>
                <a:effectLst/>
                <a:latin typeface="Comic Sans MS" pitchFamily="66" charset="0"/>
                <a:ea typeface="Calibri" pitchFamily="34" charset="0"/>
                <a:cs typeface="Times New Roman" pitchFamily="18" charset="0"/>
              </a:rPr>
              <a:t>ACM (CORPS PROJECT IMPLEMENTATION OFFICE)</a:t>
            </a:r>
            <a:endParaRPr kumimoji="0" lang="en-US" sz="1400" b="1"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solidFill>
                  <a:schemeClr val="accent1"/>
                </a:solidFill>
                <a:effectLst/>
                <a:latin typeface="Comic Sans MS" pitchFamily="66" charset="0"/>
                <a:ea typeface="Calibri" pitchFamily="34" charset="0"/>
                <a:cs typeface="Times New Roman" pitchFamily="18" charset="0"/>
              </a:rPr>
              <a:t>RSHQ ABUJA.</a:t>
            </a:r>
            <a:endParaRPr kumimoji="0" lang="en-US" sz="2000" b="1" i="0" u="none" strike="noStrike" cap="none" normalizeH="0" baseline="0" dirty="0" smtClean="0">
              <a:ln>
                <a:noFill/>
              </a:ln>
              <a:solidFill>
                <a:schemeClr val="accent1"/>
              </a:solidFill>
              <a:effectLst/>
              <a:latin typeface="Arial" pitchFamily="34" charset="0"/>
              <a:cs typeface="Arial" pitchFamily="34" charset="0"/>
            </a:endParaRPr>
          </a:p>
        </p:txBody>
      </p:sp>
      <p:sp>
        <p:nvSpPr>
          <p:cNvPr id="24" name="Rectangle 23"/>
          <p:cNvSpPr/>
          <p:nvPr/>
        </p:nvSpPr>
        <p:spPr>
          <a:xfrm>
            <a:off x="812800" y="228600"/>
            <a:ext cx="8128000" cy="829266"/>
          </a:xfrm>
          <a:prstGeom prst="rect">
            <a:avLst/>
          </a:prstGeom>
        </p:spPr>
        <p:txBody>
          <a:bodyPr wrap="square">
            <a:spAutoFit/>
          </a:bodyPr>
          <a:lstStyle/>
          <a:p>
            <a:pPr lvl="0" algn="ctr" fontAlgn="base">
              <a:lnSpc>
                <a:spcPct val="150000"/>
              </a:lnSpc>
              <a:spcBef>
                <a:spcPct val="0"/>
              </a:spcBef>
              <a:spcAft>
                <a:spcPct val="0"/>
              </a:spcAft>
            </a:pPr>
            <a:r>
              <a:rPr lang="en-US" sz="3600" b="1" dirty="0" smtClean="0">
                <a:solidFill>
                  <a:srgbClr val="002060"/>
                </a:solidFill>
                <a:latin typeface="Comic Sans MS" pitchFamily="66" charset="0"/>
                <a:ea typeface="Calibri" pitchFamily="34" charset="0"/>
                <a:cs typeface="Times New Roman" pitchFamily="18" charset="0"/>
              </a:rPr>
              <a:t>FEDERAL ROAD SAFETY CORPS</a:t>
            </a:r>
            <a:endParaRPr lang="en-US" sz="3600" b="1" dirty="0" smtClean="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32" y="0"/>
            <a:ext cx="785787" cy="6858000"/>
            <a:chOff x="-71438" y="0"/>
            <a:chExt cx="785786" cy="6858000"/>
          </a:xfrm>
        </p:grpSpPr>
        <p:grpSp>
          <p:nvGrpSpPr>
            <p:cNvPr id="3" name="Group 17"/>
            <p:cNvGrpSpPr>
              <a:grpSpLocks/>
            </p:cNvGrpSpPr>
            <p:nvPr/>
          </p:nvGrpSpPr>
          <p:grpSpPr bwMode="auto">
            <a:xfrm>
              <a:off x="142843" y="0"/>
              <a:ext cx="429352" cy="6858000"/>
              <a:chOff x="288" y="0"/>
              <a:chExt cx="292" cy="4320"/>
            </a:xfrm>
            <a:solidFill>
              <a:schemeClr val="tx2"/>
            </a:solidFill>
          </p:grpSpPr>
          <p:sp>
            <p:nvSpPr>
              <p:cNvPr id="3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32" name="Content Placeholder 21" descr="frsc logo.gif"/>
            <p:cNvPicPr>
              <a:picLocks noChangeAspect="1"/>
            </p:cNvPicPr>
            <p:nvPr/>
          </p:nvPicPr>
          <p:blipFill>
            <a:blip r:embed="rId2">
              <a:clrChange>
                <a:clrFrom>
                  <a:srgbClr val="FFFFFF"/>
                </a:clrFrom>
                <a:clrTo>
                  <a:srgbClr val="FFFFFF">
                    <a:alpha val="0"/>
                  </a:srgbClr>
                </a:clrTo>
              </a:clrChange>
            </a:blip>
            <a:stretch>
              <a:fillRect/>
            </a:stretch>
          </p:blipFill>
          <p:spPr>
            <a:xfrm>
              <a:off x="-71438" y="71438"/>
              <a:ext cx="785786" cy="857232"/>
            </a:xfrm>
            <a:prstGeom prst="rect">
              <a:avLst/>
            </a:prstGeom>
            <a:effectLst>
              <a:outerShdw sx="1000" sy="1000" algn="ctr" rotWithShape="0">
                <a:srgbClr val="000000"/>
              </a:outerShdw>
            </a:effectLst>
          </p:spPr>
        </p:pic>
      </p:grpSp>
      <p:sp>
        <p:nvSpPr>
          <p:cNvPr id="19" name="Slide Number Placeholder 18"/>
          <p:cNvSpPr>
            <a:spLocks noGrp="1"/>
          </p:cNvSpPr>
          <p:nvPr>
            <p:ph type="sldNum" sz="quarter" idx="12"/>
          </p:nvPr>
        </p:nvSpPr>
        <p:spPr/>
        <p:txBody>
          <a:bodyPr/>
          <a:lstStyle/>
          <a:p>
            <a:r>
              <a:rPr lang="en-GB" dirty="0" smtClean="0"/>
              <a:t>8</a:t>
            </a:r>
            <a:endParaRPr lang="en-GB" dirty="0"/>
          </a:p>
        </p:txBody>
      </p:sp>
      <p:sp>
        <p:nvSpPr>
          <p:cNvPr id="31746" name="Rectangle 2"/>
          <p:cNvSpPr>
            <a:spLocks noChangeArrowheads="1"/>
          </p:cNvSpPr>
          <p:nvPr/>
        </p:nvSpPr>
        <p:spPr bwMode="auto">
          <a:xfrm>
            <a:off x="838200" y="248372"/>
            <a:ext cx="7848600" cy="45550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endParaRPr lang="en-US" sz="2000" dirty="0" smtClean="0">
              <a:latin typeface="Comic Sans MS" pitchFamily="66" charset="0"/>
            </a:endParaRPr>
          </a:p>
          <a:p>
            <a:pPr algn="just"/>
            <a:r>
              <a:rPr lang="en-US" sz="3600" b="1" dirty="0" smtClean="0">
                <a:latin typeface="Comic Sans MS" pitchFamily="66" charset="0"/>
              </a:rPr>
              <a:t>6.0   </a:t>
            </a:r>
            <a:r>
              <a:rPr lang="en-US" sz="3600" b="1" u="sng" dirty="0" smtClean="0">
                <a:latin typeface="Comic Sans MS" pitchFamily="66" charset="0"/>
              </a:rPr>
              <a:t>CONCLUSION</a:t>
            </a:r>
          </a:p>
          <a:p>
            <a:pPr algn="just"/>
            <a:r>
              <a:rPr lang="en-US" sz="3200" dirty="0" smtClean="0">
                <a:latin typeface="Comic Sans MS" pitchFamily="66" charset="0"/>
              </a:rPr>
              <a:t>The Corps Project Implementation Office will continue to strictly and aggressively monitor tasks; assignments and directives issued towards the full realization of the 2021 strategic objectives, projects and assigned management tasks.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32" y="0"/>
            <a:ext cx="785787" cy="6858000"/>
            <a:chOff x="-71438" y="0"/>
            <a:chExt cx="785786" cy="6858000"/>
          </a:xfrm>
        </p:grpSpPr>
        <p:grpSp>
          <p:nvGrpSpPr>
            <p:cNvPr id="3" name="Group 17"/>
            <p:cNvGrpSpPr>
              <a:grpSpLocks/>
            </p:cNvGrpSpPr>
            <p:nvPr/>
          </p:nvGrpSpPr>
          <p:grpSpPr bwMode="auto">
            <a:xfrm>
              <a:off x="142843" y="0"/>
              <a:ext cx="429352" cy="6858000"/>
              <a:chOff x="288" y="0"/>
              <a:chExt cx="292" cy="4320"/>
            </a:xfrm>
            <a:solidFill>
              <a:schemeClr val="tx2"/>
            </a:solidFill>
          </p:grpSpPr>
          <p:sp>
            <p:nvSpPr>
              <p:cNvPr id="7"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8"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9"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0"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1"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2"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3"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4"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5"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6"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7"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18"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6" name="Content Placeholder 21" descr="frsc logo.gif"/>
            <p:cNvPicPr>
              <a:picLocks noChangeAspect="1"/>
            </p:cNvPicPr>
            <p:nvPr/>
          </p:nvPicPr>
          <p:blipFill>
            <a:blip r:embed="rId3">
              <a:clrChange>
                <a:clrFrom>
                  <a:srgbClr val="FFFFFF"/>
                </a:clrFrom>
                <a:clrTo>
                  <a:srgbClr val="FFFFFF">
                    <a:alpha val="0"/>
                  </a:srgbClr>
                </a:clrTo>
              </a:clrChange>
            </a:blip>
            <a:stretch>
              <a:fillRect/>
            </a:stretch>
          </p:blipFill>
          <p:spPr>
            <a:xfrm>
              <a:off x="-71438" y="71438"/>
              <a:ext cx="785786" cy="857232"/>
            </a:xfrm>
            <a:prstGeom prst="rect">
              <a:avLst/>
            </a:prstGeom>
            <a:effectLst>
              <a:outerShdw sx="1000" sy="1000" algn="ctr" rotWithShape="0">
                <a:srgbClr val="000000"/>
              </a:outerShdw>
            </a:effectLst>
          </p:spPr>
        </p:pic>
      </p:grpSp>
      <p:pic>
        <p:nvPicPr>
          <p:cNvPr id="22" name="Picture 10" descr="http://t2.gstatic.com/images?q=tbn:ANd9GcQg58L7A-B83QI8V8H51UYiP8Bx-9p8JyTvlJzy8fXhRcw5xk7a"/>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928664" y="2357447"/>
            <a:ext cx="3286133" cy="3286133"/>
          </a:xfrm>
          <a:prstGeom prst="rect">
            <a:avLst/>
          </a:prstGeom>
          <a:noFill/>
        </p:spPr>
      </p:pic>
      <p:sp>
        <p:nvSpPr>
          <p:cNvPr id="23" name="Rectangle 22"/>
          <p:cNvSpPr/>
          <p:nvPr/>
        </p:nvSpPr>
        <p:spPr>
          <a:xfrm>
            <a:off x="5205221" y="5349251"/>
            <a:ext cx="2959995" cy="347935"/>
          </a:xfrm>
          <a:prstGeom prst="rect">
            <a:avLst/>
          </a:prstGeom>
          <a:solidFill>
            <a:schemeClr val="tx2">
              <a:lumMod val="50000"/>
            </a:schemeClr>
          </a:solidFill>
        </p:spPr>
        <p:style>
          <a:lnRef idx="0">
            <a:schemeClr val="accent4"/>
          </a:lnRef>
          <a:fillRef idx="3">
            <a:schemeClr val="accent4"/>
          </a:fillRef>
          <a:effectRef idx="3">
            <a:schemeClr val="accent4"/>
          </a:effectRef>
          <a:fontRef idx="minor">
            <a:schemeClr val="lt1"/>
          </a:fontRef>
        </p:style>
        <p:txBody>
          <a:bodyPr lIns="70249" tIns="35125" rIns="70249" bIns="35125" anchor="ctr" anchorCtr="1">
            <a:spAutoFit/>
          </a:bodyPr>
          <a:lstStyle/>
          <a:p>
            <a:pPr marL="273793" indent="-273793" defTabSz="730114">
              <a:defRPr/>
            </a:pPr>
            <a:r>
              <a:rPr lang="en-US" b="1" dirty="0">
                <a:solidFill>
                  <a:schemeClr val="bg1"/>
                </a:solidFill>
                <a:latin typeface="Comic Sans MS" pitchFamily="66" charset="0"/>
              </a:rPr>
              <a:t>080 7769 0362</a:t>
            </a:r>
            <a:endParaRPr lang="en-GB" b="1" dirty="0">
              <a:solidFill>
                <a:schemeClr val="bg1"/>
              </a:solidFill>
              <a:latin typeface="Comic Sans MS" pitchFamily="66" charset="0"/>
            </a:endParaRPr>
          </a:p>
        </p:txBody>
      </p:sp>
      <p:sp>
        <p:nvSpPr>
          <p:cNvPr id="24" name="Rectangle 23"/>
          <p:cNvSpPr/>
          <p:nvPr/>
        </p:nvSpPr>
        <p:spPr>
          <a:xfrm>
            <a:off x="5559675" y="1928804"/>
            <a:ext cx="1679333" cy="347935"/>
          </a:xfrm>
          <a:prstGeom prst="rect">
            <a:avLst/>
          </a:prstGeom>
          <a:solidFill>
            <a:schemeClr val="tx2">
              <a:lumMod val="50000"/>
            </a:schemeClr>
          </a:solidFill>
        </p:spPr>
        <p:style>
          <a:lnRef idx="0">
            <a:schemeClr val="dk1"/>
          </a:lnRef>
          <a:fillRef idx="3">
            <a:schemeClr val="dk1"/>
          </a:fillRef>
          <a:effectRef idx="3">
            <a:schemeClr val="dk1"/>
          </a:effectRef>
          <a:fontRef idx="minor">
            <a:schemeClr val="lt1"/>
          </a:fontRef>
        </p:style>
        <p:txBody>
          <a:bodyPr lIns="70249" tIns="35125" rIns="70249" bIns="35125">
            <a:spAutoFit/>
          </a:bodyPr>
          <a:lstStyle/>
          <a:p>
            <a:pPr>
              <a:defRPr/>
            </a:pPr>
            <a:r>
              <a:rPr lang="en-US" b="1" dirty="0">
                <a:latin typeface="Comic Sans MS" pitchFamily="66" charset="0"/>
              </a:rPr>
              <a:t>SMS Only</a:t>
            </a:r>
            <a:endParaRPr lang="en-GB" dirty="0"/>
          </a:p>
        </p:txBody>
      </p:sp>
      <p:sp>
        <p:nvSpPr>
          <p:cNvPr id="25" name="Rectangle 24"/>
          <p:cNvSpPr/>
          <p:nvPr/>
        </p:nvSpPr>
        <p:spPr>
          <a:xfrm>
            <a:off x="1523969" y="1928804"/>
            <a:ext cx="1917847" cy="347935"/>
          </a:xfrm>
          <a:prstGeom prst="rect">
            <a:avLst/>
          </a:prstGeom>
          <a:solidFill>
            <a:schemeClr val="tx2">
              <a:lumMod val="50000"/>
            </a:schemeClr>
          </a:solidFill>
        </p:spPr>
        <p:style>
          <a:lnRef idx="0">
            <a:schemeClr val="dk1"/>
          </a:lnRef>
          <a:fillRef idx="3">
            <a:schemeClr val="dk1"/>
          </a:fillRef>
          <a:effectRef idx="3">
            <a:schemeClr val="dk1"/>
          </a:effectRef>
          <a:fontRef idx="minor">
            <a:schemeClr val="lt1"/>
          </a:fontRef>
        </p:style>
        <p:txBody>
          <a:bodyPr lIns="70249" tIns="35125" rIns="70249" bIns="35125">
            <a:spAutoFit/>
          </a:bodyPr>
          <a:lstStyle/>
          <a:p>
            <a:pPr>
              <a:defRPr/>
            </a:pPr>
            <a:r>
              <a:rPr lang="en-US" b="1" dirty="0">
                <a:latin typeface="Comic Sans MS" pitchFamily="66" charset="0"/>
              </a:rPr>
              <a:t>Phone Only</a:t>
            </a:r>
            <a:endParaRPr lang="en-GB" dirty="0"/>
          </a:p>
        </p:txBody>
      </p:sp>
      <p:pic>
        <p:nvPicPr>
          <p:cNvPr id="26" name="Picture 8" descr="http://t0.gstatic.com/images?q=tbn:ANd9GcSTj4D7ipE8YXRs3mCPXcQwNeSvKqUt9mmQMXNK4gi5QycLgG8-"/>
          <p:cNvPicPr>
            <a:picLocks noChangeAspect="1" noChangeArrowheads="1"/>
          </p:cNvPicPr>
          <p:nvPr/>
        </p:nvPicPr>
        <p:blipFill>
          <a:blip r:embed="rId5">
            <a:clrChange>
              <a:clrFrom>
                <a:srgbClr val="FBF6FC"/>
              </a:clrFrom>
              <a:clrTo>
                <a:srgbClr val="FBF6FC">
                  <a:alpha val="0"/>
                </a:srgbClr>
              </a:clrTo>
            </a:clrChange>
          </a:blip>
          <a:srcRect/>
          <a:stretch>
            <a:fillRect/>
          </a:stretch>
        </p:blipFill>
        <p:spPr bwMode="auto">
          <a:xfrm>
            <a:off x="5643569" y="2500308"/>
            <a:ext cx="1952627" cy="2524126"/>
          </a:xfrm>
          <a:prstGeom prst="rect">
            <a:avLst/>
          </a:prstGeom>
          <a:noFill/>
        </p:spPr>
      </p:pic>
      <p:sp>
        <p:nvSpPr>
          <p:cNvPr id="28" name="Rectangle 27"/>
          <p:cNvSpPr/>
          <p:nvPr/>
        </p:nvSpPr>
        <p:spPr>
          <a:xfrm>
            <a:off x="1058172" y="5304396"/>
            <a:ext cx="3405893" cy="624934"/>
          </a:xfrm>
          <a:prstGeom prst="rect">
            <a:avLst/>
          </a:prstGeom>
          <a:solidFill>
            <a:schemeClr val="tx2">
              <a:lumMod val="50000"/>
            </a:schemeClr>
          </a:solidFill>
        </p:spPr>
        <p:style>
          <a:lnRef idx="0">
            <a:schemeClr val="accent4"/>
          </a:lnRef>
          <a:fillRef idx="3">
            <a:schemeClr val="accent4"/>
          </a:fillRef>
          <a:effectRef idx="3">
            <a:schemeClr val="accent4"/>
          </a:effectRef>
          <a:fontRef idx="minor">
            <a:schemeClr val="lt1"/>
          </a:fontRef>
        </p:style>
        <p:txBody>
          <a:bodyPr lIns="70249" tIns="35125" rIns="70249" bIns="35125">
            <a:spAutoFit/>
          </a:bodyPr>
          <a:lstStyle/>
          <a:p>
            <a:pPr marL="273793" indent="-273793" defTabSz="730114">
              <a:defRPr/>
            </a:pPr>
            <a:r>
              <a:rPr lang="en-US" b="1" dirty="0">
                <a:solidFill>
                  <a:schemeClr val="bg1"/>
                </a:solidFill>
                <a:latin typeface="Comic Sans MS" pitchFamily="66" charset="0"/>
              </a:rPr>
              <a:t>0700 – CALL - FRSC</a:t>
            </a:r>
          </a:p>
          <a:p>
            <a:pPr marL="273793" indent="-273793" defTabSz="730114">
              <a:defRPr/>
            </a:pPr>
            <a:r>
              <a:rPr lang="en-US" b="1" dirty="0">
                <a:solidFill>
                  <a:schemeClr val="bg1"/>
                </a:solidFill>
                <a:latin typeface="Comic Sans MS" pitchFamily="66" charset="0"/>
              </a:rPr>
              <a:t>0700 – 2255 – 3772</a:t>
            </a:r>
          </a:p>
        </p:txBody>
      </p:sp>
      <p:sp>
        <p:nvSpPr>
          <p:cNvPr id="29" name="Rectangle 2"/>
          <p:cNvSpPr txBox="1">
            <a:spLocks noChangeArrowheads="1"/>
          </p:cNvSpPr>
          <p:nvPr>
            <p:custDataLst>
              <p:tags r:id="rId1"/>
            </p:custDataLst>
          </p:nvPr>
        </p:nvSpPr>
        <p:spPr>
          <a:xfrm>
            <a:off x="2566567" y="271652"/>
            <a:ext cx="4220012" cy="1085646"/>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000" b="1" i="0" u="none" strike="noStrike" kern="1200" cap="none" spc="0" normalizeH="0" baseline="0" noProof="0" dirty="0" smtClean="0">
                <a:ln>
                  <a:noFill/>
                </a:ln>
                <a:solidFill>
                  <a:schemeClr val="tx2">
                    <a:lumMod val="50000"/>
                  </a:schemeClr>
                </a:solidFill>
                <a:effectLst/>
                <a:uLnTx/>
                <a:uFillTx/>
                <a:latin typeface="Comic Sans MS" pitchFamily="66" charset="0"/>
                <a:ea typeface="+mj-ea"/>
                <a:cs typeface="+mj-cs"/>
              </a:rPr>
              <a:t>THANK YOU.</a:t>
            </a:r>
          </a:p>
        </p:txBody>
      </p:sp>
      <p:sp>
        <p:nvSpPr>
          <p:cNvPr id="30" name="Rectangle 29"/>
          <p:cNvSpPr/>
          <p:nvPr/>
        </p:nvSpPr>
        <p:spPr>
          <a:xfrm>
            <a:off x="3112205" y="6295777"/>
            <a:ext cx="2959995" cy="378713"/>
          </a:xfrm>
          <a:prstGeom prst="rect">
            <a:avLst/>
          </a:prstGeom>
          <a:solidFill>
            <a:schemeClr val="tx2">
              <a:lumMod val="50000"/>
            </a:schemeClr>
          </a:solidFill>
        </p:spPr>
        <p:style>
          <a:lnRef idx="0">
            <a:schemeClr val="accent4"/>
          </a:lnRef>
          <a:fillRef idx="3">
            <a:schemeClr val="accent4"/>
          </a:fillRef>
          <a:effectRef idx="3">
            <a:schemeClr val="accent4"/>
          </a:effectRef>
          <a:fontRef idx="minor">
            <a:schemeClr val="lt1"/>
          </a:fontRef>
        </p:style>
        <p:txBody>
          <a:bodyPr lIns="70249" tIns="35125" rIns="70249" bIns="35125" anchor="ctr" anchorCtr="1">
            <a:spAutoFit/>
          </a:bodyPr>
          <a:lstStyle/>
          <a:p>
            <a:pPr marL="273793" indent="-273793" defTabSz="730114">
              <a:defRPr/>
            </a:pPr>
            <a:r>
              <a:rPr lang="en-US" sz="2000" b="1" dirty="0" smtClean="0">
                <a:solidFill>
                  <a:schemeClr val="bg1"/>
                </a:solidFill>
                <a:latin typeface="Comic Sans MS" pitchFamily="66" charset="0"/>
              </a:rPr>
              <a:t>www.frsc.gov.ng</a:t>
            </a:r>
            <a:endParaRPr lang="en-GB" sz="2000" b="1" dirty="0">
              <a:solidFill>
                <a:schemeClr val="bg1"/>
              </a:solidFill>
              <a:latin typeface="Comic Sans MS" pitchFamily="66" charset="0"/>
            </a:endParaRPr>
          </a:p>
        </p:txBody>
      </p:sp>
      <p:sp>
        <p:nvSpPr>
          <p:cNvPr id="27" name="Slide Number Placeholder 26"/>
          <p:cNvSpPr>
            <a:spLocks noGrp="1"/>
          </p:cNvSpPr>
          <p:nvPr>
            <p:ph type="sldNum" sz="quarter" idx="12"/>
          </p:nvPr>
        </p:nvSpPr>
        <p:spPr/>
        <p:txBody>
          <a:bodyPr/>
          <a:lstStyle/>
          <a:p>
            <a:fld id="{D9403A1B-83A0-4E95-879B-56A1FF62CAE3}" type="slidenum">
              <a:rPr lang="en-GB" smtClean="0"/>
              <a:pPr/>
              <a:t>11</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32" y="0"/>
            <a:ext cx="785787" cy="6858000"/>
            <a:chOff x="-71438" y="0"/>
            <a:chExt cx="785786" cy="6858000"/>
          </a:xfrm>
        </p:grpSpPr>
        <p:grpSp>
          <p:nvGrpSpPr>
            <p:cNvPr id="3" name="Group 17"/>
            <p:cNvGrpSpPr>
              <a:grpSpLocks/>
            </p:cNvGrpSpPr>
            <p:nvPr/>
          </p:nvGrpSpPr>
          <p:grpSpPr bwMode="auto">
            <a:xfrm>
              <a:off x="142843" y="0"/>
              <a:ext cx="429352" cy="6858000"/>
              <a:chOff x="288" y="0"/>
              <a:chExt cx="292" cy="4320"/>
            </a:xfrm>
            <a:solidFill>
              <a:schemeClr val="tx2"/>
            </a:solidFill>
          </p:grpSpPr>
          <p:sp>
            <p:nvSpPr>
              <p:cNvPr id="3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32" name="Content Placeholder 21" descr="frsc logo.gif"/>
            <p:cNvPicPr>
              <a:picLocks noChangeAspect="1"/>
            </p:cNvPicPr>
            <p:nvPr/>
          </p:nvPicPr>
          <p:blipFill>
            <a:blip r:embed="rId2">
              <a:clrChange>
                <a:clrFrom>
                  <a:srgbClr val="FFFFFF"/>
                </a:clrFrom>
                <a:clrTo>
                  <a:srgbClr val="FFFFFF">
                    <a:alpha val="0"/>
                  </a:srgbClr>
                </a:clrTo>
              </a:clrChange>
            </a:blip>
            <a:stretch>
              <a:fillRect/>
            </a:stretch>
          </p:blipFill>
          <p:spPr>
            <a:xfrm>
              <a:off x="-71438" y="71438"/>
              <a:ext cx="785786" cy="857232"/>
            </a:xfrm>
            <a:prstGeom prst="rect">
              <a:avLst/>
            </a:prstGeom>
            <a:effectLst>
              <a:outerShdw sx="1000" sy="1000" algn="ctr" rotWithShape="0">
                <a:srgbClr val="000000"/>
              </a:outerShdw>
            </a:effectLst>
          </p:spPr>
        </p:pic>
      </p:grpSp>
      <p:sp>
        <p:nvSpPr>
          <p:cNvPr id="19" name="Slide Number Placeholder 18"/>
          <p:cNvSpPr>
            <a:spLocks noGrp="1"/>
          </p:cNvSpPr>
          <p:nvPr>
            <p:ph type="sldNum" sz="quarter" idx="12"/>
          </p:nvPr>
        </p:nvSpPr>
        <p:spPr/>
        <p:txBody>
          <a:bodyPr/>
          <a:lstStyle/>
          <a:p>
            <a:r>
              <a:rPr lang="en-GB" dirty="0" smtClean="0"/>
              <a:t>1</a:t>
            </a:r>
            <a:endParaRPr lang="en-GB" dirty="0"/>
          </a:p>
        </p:txBody>
      </p:sp>
      <p:sp>
        <p:nvSpPr>
          <p:cNvPr id="31745" name="Rectangle 1"/>
          <p:cNvSpPr>
            <a:spLocks noChangeArrowheads="1"/>
          </p:cNvSpPr>
          <p:nvPr/>
        </p:nvSpPr>
        <p:spPr bwMode="auto">
          <a:xfrm>
            <a:off x="990600" y="838200"/>
            <a:ext cx="81534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2000" b="1" i="0" u="sng" strike="noStrike" cap="none" normalizeH="0" baseline="0" dirty="0" smtClean="0">
                <a:ln>
                  <a:noFill/>
                </a:ln>
                <a:solidFill>
                  <a:schemeClr val="tx1"/>
                </a:solidFill>
                <a:effectLst/>
                <a:latin typeface="Comic Sans MS" pitchFamily="66" charset="0"/>
              </a:rPr>
              <a:t>OUTLINE</a:t>
            </a:r>
            <a:endParaRPr kumimoji="0" lang="en-US" sz="2000" b="1" i="0" u="sng" strike="noStrike" cap="none" normalizeH="0" baseline="0" dirty="0" smtClean="0">
              <a:ln>
                <a:noFill/>
              </a:ln>
              <a:solidFill>
                <a:schemeClr val="tx1"/>
              </a:solidFill>
              <a:effectLst/>
              <a:latin typeface="Comic Sans MS" pitchFamily="66" charset="0"/>
            </a:endParaRPr>
          </a:p>
        </p:txBody>
      </p:sp>
      <p:sp>
        <p:nvSpPr>
          <p:cNvPr id="31746" name="Rectangle 2"/>
          <p:cNvSpPr>
            <a:spLocks noChangeArrowheads="1"/>
          </p:cNvSpPr>
          <p:nvPr/>
        </p:nvSpPr>
        <p:spPr bwMode="auto">
          <a:xfrm>
            <a:off x="990600" y="1243548"/>
            <a:ext cx="80010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200000"/>
              </a:lnSpc>
              <a:spcBef>
                <a:spcPct val="0"/>
              </a:spcBef>
              <a:spcAft>
                <a:spcPct val="0"/>
              </a:spcAft>
              <a:buClrTx/>
              <a:buSzTx/>
              <a:buBlip>
                <a:blip r:embed="rId3"/>
              </a:buBlip>
              <a:tabLst/>
            </a:pPr>
            <a:r>
              <a:rPr kumimoji="0" lang="en-US" sz="2000" b="1" i="0" u="none" strike="noStrike" cap="none" normalizeH="0" baseline="0" dirty="0" smtClean="0">
                <a:ln>
                  <a:noFill/>
                </a:ln>
                <a:solidFill>
                  <a:schemeClr val="tx1"/>
                </a:solidFill>
                <a:effectLst/>
                <a:latin typeface="Comic Sans MS" pitchFamily="66" charset="0"/>
              </a:rPr>
              <a:t>Introduction</a:t>
            </a:r>
          </a:p>
          <a:p>
            <a:pPr marL="0" marR="0" lvl="0" indent="0" algn="just" defTabSz="914400" rtl="0" eaLnBrk="1" fontAlgn="base" latinLnBrk="0" hangingPunct="1">
              <a:lnSpc>
                <a:spcPct val="200000"/>
              </a:lnSpc>
              <a:spcBef>
                <a:spcPct val="0"/>
              </a:spcBef>
              <a:spcAft>
                <a:spcPct val="0"/>
              </a:spcAft>
              <a:buClrTx/>
              <a:buSzTx/>
              <a:buBlip>
                <a:blip r:embed="rId3"/>
              </a:buBlip>
              <a:tabLst/>
            </a:pPr>
            <a:r>
              <a:rPr lang="en-US" sz="2000" b="1" dirty="0" smtClean="0">
                <a:latin typeface="Comic Sans MS" pitchFamily="66" charset="0"/>
              </a:rPr>
              <a:t>Establishment of the Corps Project Implementation Office</a:t>
            </a:r>
          </a:p>
          <a:p>
            <a:pPr marL="0" marR="0" lvl="0" indent="0" algn="just" defTabSz="914400" rtl="0" eaLnBrk="1" fontAlgn="base" latinLnBrk="0" hangingPunct="1">
              <a:lnSpc>
                <a:spcPct val="200000"/>
              </a:lnSpc>
              <a:spcBef>
                <a:spcPct val="0"/>
              </a:spcBef>
              <a:spcAft>
                <a:spcPct val="0"/>
              </a:spcAft>
              <a:buClrTx/>
              <a:buSzTx/>
              <a:buBlip>
                <a:blip r:embed="rId3"/>
              </a:buBlip>
              <a:tabLst/>
            </a:pPr>
            <a:r>
              <a:rPr kumimoji="0" lang="en-US" sz="2000" b="1" i="0" u="none" strike="noStrike" cap="none" normalizeH="0" baseline="0" dirty="0" smtClean="0">
                <a:ln>
                  <a:noFill/>
                </a:ln>
                <a:solidFill>
                  <a:schemeClr val="tx1"/>
                </a:solidFill>
                <a:effectLst/>
                <a:latin typeface="Comic Sans MS" pitchFamily="66" charset="0"/>
              </a:rPr>
              <a:t>Job Functions of the Project Implementation Office</a:t>
            </a:r>
          </a:p>
          <a:p>
            <a:pPr marL="0" marR="0" lvl="0" indent="0" algn="just" defTabSz="914400" rtl="0" eaLnBrk="1" fontAlgn="base" latinLnBrk="0" hangingPunct="1">
              <a:lnSpc>
                <a:spcPct val="200000"/>
              </a:lnSpc>
              <a:spcBef>
                <a:spcPct val="0"/>
              </a:spcBef>
              <a:spcAft>
                <a:spcPct val="0"/>
              </a:spcAft>
              <a:buClrTx/>
              <a:buSzTx/>
              <a:buBlip>
                <a:blip r:embed="rId3"/>
              </a:buBlip>
              <a:tabLst/>
            </a:pPr>
            <a:r>
              <a:rPr lang="en-US" sz="2000" b="1" dirty="0" smtClean="0">
                <a:latin typeface="Comic Sans MS" pitchFamily="66" charset="0"/>
              </a:rPr>
              <a:t>Methodology for carrying out the assignment of the unit.</a:t>
            </a:r>
          </a:p>
          <a:p>
            <a:pPr marL="0" marR="0" lvl="0" indent="0" algn="just" defTabSz="914400" rtl="0" eaLnBrk="1" fontAlgn="base" latinLnBrk="0" hangingPunct="1">
              <a:lnSpc>
                <a:spcPct val="200000"/>
              </a:lnSpc>
              <a:spcBef>
                <a:spcPct val="0"/>
              </a:spcBef>
              <a:spcAft>
                <a:spcPct val="0"/>
              </a:spcAft>
              <a:buClrTx/>
              <a:buSzTx/>
              <a:buBlip>
                <a:blip r:embed="rId3"/>
              </a:buBlip>
              <a:tabLst/>
            </a:pPr>
            <a:r>
              <a:rPr lang="en-US" sz="2000" b="1" baseline="0" dirty="0" smtClean="0">
                <a:latin typeface="Comic Sans MS" pitchFamily="66" charset="0"/>
              </a:rPr>
              <a:t>2021</a:t>
            </a:r>
            <a:r>
              <a:rPr lang="en-US" sz="2000" b="1" dirty="0" smtClean="0">
                <a:latin typeface="Comic Sans MS" pitchFamily="66" charset="0"/>
              </a:rPr>
              <a:t> Work Plan</a:t>
            </a:r>
            <a:endParaRPr lang="en-US" sz="2000" b="1" baseline="0" dirty="0" smtClean="0">
              <a:latin typeface="Comic Sans MS" pitchFamily="66" charset="0"/>
            </a:endParaRPr>
          </a:p>
          <a:p>
            <a:pPr marL="0" marR="0" lvl="0" indent="0" algn="just" defTabSz="914400" rtl="0" eaLnBrk="1" fontAlgn="base" latinLnBrk="0" hangingPunct="1">
              <a:lnSpc>
                <a:spcPct val="200000"/>
              </a:lnSpc>
              <a:spcBef>
                <a:spcPct val="0"/>
              </a:spcBef>
              <a:spcAft>
                <a:spcPct val="0"/>
              </a:spcAft>
              <a:buClrTx/>
              <a:buSzTx/>
              <a:buBlip>
                <a:blip r:embed="rId3"/>
              </a:buBlip>
              <a:tabLst/>
            </a:pPr>
            <a:r>
              <a:rPr lang="en-US" sz="2000" b="1" baseline="0" dirty="0" smtClean="0">
                <a:latin typeface="Comic Sans MS" pitchFamily="66" charset="0"/>
              </a:rPr>
              <a:t>Conclusion</a:t>
            </a:r>
            <a:endParaRPr kumimoji="0" lang="en-US" sz="2000" b="1" i="0" u="none" strike="noStrike" cap="none" normalizeH="0" baseline="0" dirty="0" smtClean="0">
              <a:ln>
                <a:noFill/>
              </a:ln>
              <a:solidFill>
                <a:schemeClr val="tx1"/>
              </a:solidFill>
              <a:effectLst/>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32" y="0"/>
            <a:ext cx="785787" cy="6858000"/>
            <a:chOff x="-71438" y="0"/>
            <a:chExt cx="785786" cy="6858000"/>
          </a:xfrm>
        </p:grpSpPr>
        <p:grpSp>
          <p:nvGrpSpPr>
            <p:cNvPr id="3" name="Group 17"/>
            <p:cNvGrpSpPr>
              <a:grpSpLocks/>
            </p:cNvGrpSpPr>
            <p:nvPr/>
          </p:nvGrpSpPr>
          <p:grpSpPr bwMode="auto">
            <a:xfrm>
              <a:off x="142843" y="0"/>
              <a:ext cx="429352" cy="6858000"/>
              <a:chOff x="288" y="0"/>
              <a:chExt cx="292" cy="4320"/>
            </a:xfrm>
            <a:solidFill>
              <a:schemeClr val="tx2"/>
            </a:solidFill>
          </p:grpSpPr>
          <p:sp>
            <p:nvSpPr>
              <p:cNvPr id="3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32" name="Content Placeholder 21" descr="frsc logo.gif"/>
            <p:cNvPicPr>
              <a:picLocks noChangeAspect="1"/>
            </p:cNvPicPr>
            <p:nvPr/>
          </p:nvPicPr>
          <p:blipFill>
            <a:blip r:embed="rId2">
              <a:clrChange>
                <a:clrFrom>
                  <a:srgbClr val="FFFFFF"/>
                </a:clrFrom>
                <a:clrTo>
                  <a:srgbClr val="FFFFFF">
                    <a:alpha val="0"/>
                  </a:srgbClr>
                </a:clrTo>
              </a:clrChange>
            </a:blip>
            <a:stretch>
              <a:fillRect/>
            </a:stretch>
          </p:blipFill>
          <p:spPr>
            <a:xfrm>
              <a:off x="-71438" y="71438"/>
              <a:ext cx="785786" cy="857232"/>
            </a:xfrm>
            <a:prstGeom prst="rect">
              <a:avLst/>
            </a:prstGeom>
            <a:effectLst>
              <a:outerShdw sx="1000" sy="1000" algn="ctr" rotWithShape="0">
                <a:srgbClr val="000000"/>
              </a:outerShdw>
            </a:effectLst>
          </p:spPr>
        </p:pic>
      </p:grpSp>
      <p:sp>
        <p:nvSpPr>
          <p:cNvPr id="19" name="Slide Number Placeholder 18"/>
          <p:cNvSpPr>
            <a:spLocks noGrp="1"/>
          </p:cNvSpPr>
          <p:nvPr>
            <p:ph type="sldNum" sz="quarter" idx="12"/>
          </p:nvPr>
        </p:nvSpPr>
        <p:spPr/>
        <p:txBody>
          <a:bodyPr/>
          <a:lstStyle/>
          <a:p>
            <a:r>
              <a:rPr lang="en-GB" dirty="0" smtClean="0"/>
              <a:t>2</a:t>
            </a:r>
            <a:endParaRPr lang="en-GB" dirty="0"/>
          </a:p>
        </p:txBody>
      </p:sp>
      <p:sp>
        <p:nvSpPr>
          <p:cNvPr id="31745" name="Rectangle 1"/>
          <p:cNvSpPr>
            <a:spLocks noChangeArrowheads="1"/>
          </p:cNvSpPr>
          <p:nvPr/>
        </p:nvSpPr>
        <p:spPr bwMode="auto">
          <a:xfrm>
            <a:off x="762000" y="304800"/>
            <a:ext cx="81534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20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   </a:t>
            </a:r>
            <a:r>
              <a:rPr kumimoji="0" lang="en-US" sz="2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INTRODUCTION</a:t>
            </a:r>
            <a:endParaRPr kumimoji="0" lang="en-US" sz="2000" b="1" i="0" u="none" strike="noStrike" cap="none" normalizeH="0" baseline="0" dirty="0" smtClean="0">
              <a:ln>
                <a:noFill/>
              </a:ln>
              <a:solidFill>
                <a:schemeClr val="tx1"/>
              </a:solidFill>
              <a:effectLst/>
              <a:latin typeface="Arial" pitchFamily="34" charset="0"/>
            </a:endParaRPr>
          </a:p>
        </p:txBody>
      </p:sp>
      <p:sp>
        <p:nvSpPr>
          <p:cNvPr id="31746" name="Rectangle 2"/>
          <p:cNvSpPr>
            <a:spLocks noChangeArrowheads="1"/>
          </p:cNvSpPr>
          <p:nvPr/>
        </p:nvSpPr>
        <p:spPr bwMode="auto">
          <a:xfrm>
            <a:off x="762000" y="609600"/>
            <a:ext cx="80772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legislation setting up the FRSC prescribe responsibilities that are imposed on it with a dual role of being a Federal Traffic and Road Regulatory agency as well as a direct enforcer of the guidelines for safe motoring culture propounded by it. The Corps therefore, for reason of its responsibilities, must project and model the highest levels of professionalism, discipline and competence in the discharge of its responsibilities.</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Federal Road Safety Corps with a total staff strength of over 25,000 (Twenty-five thousand) at present, being very conscious of the responsibilities thrust upon it and taking into utmost consideration various environmental influences, the Corps therefore needed to seriously brace up for the ever changing dynamics.</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Management in 2007 began the process of repositioning the organization for improved efficiency and productivity. Multiple innovations have since been initiated by it to re-engineer and computerize internal work processes, improve work tools and resources; improve external communication and branding; as</a:t>
            </a:r>
            <a:r>
              <a:rPr kumimoji="0" lang="en-US" sz="1600" b="0" i="0" u="none" strike="noStrike" cap="none" normalizeH="0" dirty="0" smtClean="0">
                <a:ln>
                  <a:noFill/>
                </a:ln>
                <a:solidFill>
                  <a:schemeClr val="tx1"/>
                </a:solidFill>
                <a:effectLst/>
                <a:latin typeface="Comic Sans MS" pitchFamily="66" charset="0"/>
                <a:ea typeface="Calibri" pitchFamily="34" charset="0"/>
                <a:cs typeface="Times New Roman" pitchFamily="18" charset="0"/>
              </a:rPr>
              <a:t> well as</a:t>
            </a: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embark on a strategic and culture change re-orientation. </a:t>
            </a:r>
            <a:endParaRPr kumimoji="0" lang="en-US" sz="1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32" y="0"/>
            <a:ext cx="785787" cy="6858000"/>
            <a:chOff x="-71438" y="0"/>
            <a:chExt cx="785786" cy="6858000"/>
          </a:xfrm>
        </p:grpSpPr>
        <p:grpSp>
          <p:nvGrpSpPr>
            <p:cNvPr id="3" name="Group 17"/>
            <p:cNvGrpSpPr>
              <a:grpSpLocks/>
            </p:cNvGrpSpPr>
            <p:nvPr/>
          </p:nvGrpSpPr>
          <p:grpSpPr bwMode="auto">
            <a:xfrm>
              <a:off x="142843" y="0"/>
              <a:ext cx="429352" cy="6858000"/>
              <a:chOff x="288" y="0"/>
              <a:chExt cx="292" cy="4320"/>
            </a:xfrm>
            <a:solidFill>
              <a:schemeClr val="tx2"/>
            </a:solidFill>
          </p:grpSpPr>
          <p:sp>
            <p:nvSpPr>
              <p:cNvPr id="3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32" name="Content Placeholder 21" descr="frsc logo.gif"/>
            <p:cNvPicPr>
              <a:picLocks noChangeAspect="1"/>
            </p:cNvPicPr>
            <p:nvPr/>
          </p:nvPicPr>
          <p:blipFill>
            <a:blip r:embed="rId2">
              <a:clrChange>
                <a:clrFrom>
                  <a:srgbClr val="FFFFFF"/>
                </a:clrFrom>
                <a:clrTo>
                  <a:srgbClr val="FFFFFF">
                    <a:alpha val="0"/>
                  </a:srgbClr>
                </a:clrTo>
              </a:clrChange>
            </a:blip>
            <a:stretch>
              <a:fillRect/>
            </a:stretch>
          </p:blipFill>
          <p:spPr>
            <a:xfrm>
              <a:off x="-71438" y="71438"/>
              <a:ext cx="785786" cy="857232"/>
            </a:xfrm>
            <a:prstGeom prst="rect">
              <a:avLst/>
            </a:prstGeom>
            <a:effectLst>
              <a:outerShdw sx="1000" sy="1000" algn="ctr" rotWithShape="0">
                <a:srgbClr val="000000"/>
              </a:outerShdw>
            </a:effectLst>
          </p:spPr>
        </p:pic>
      </p:grpSp>
      <p:sp>
        <p:nvSpPr>
          <p:cNvPr id="19" name="Slide Number Placeholder 18"/>
          <p:cNvSpPr>
            <a:spLocks noGrp="1"/>
          </p:cNvSpPr>
          <p:nvPr>
            <p:ph type="sldNum" sz="quarter" idx="12"/>
          </p:nvPr>
        </p:nvSpPr>
        <p:spPr/>
        <p:txBody>
          <a:bodyPr/>
          <a:lstStyle/>
          <a:p>
            <a:r>
              <a:rPr lang="en-GB" dirty="0" smtClean="0"/>
              <a:t>3</a:t>
            </a:r>
            <a:endParaRPr lang="en-GB" dirty="0"/>
          </a:p>
        </p:txBody>
      </p:sp>
      <p:sp>
        <p:nvSpPr>
          <p:cNvPr id="31746" name="Rectangle 2"/>
          <p:cNvSpPr>
            <a:spLocks noChangeArrowheads="1"/>
          </p:cNvSpPr>
          <p:nvPr/>
        </p:nvSpPr>
        <p:spPr bwMode="auto">
          <a:xfrm>
            <a:off x="914400" y="246884"/>
            <a:ext cx="8001000" cy="63825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endParaRPr lang="en-US" b="1" dirty="0" smtClean="0">
              <a:latin typeface="Comic Sans MS" pitchFamily="66" charset="0"/>
            </a:endParaRPr>
          </a:p>
          <a:p>
            <a:r>
              <a:rPr lang="en-US" sz="2000" b="1" dirty="0" smtClean="0">
                <a:latin typeface="Comic Sans MS" pitchFamily="66" charset="0"/>
              </a:rPr>
              <a:t>2.0 </a:t>
            </a:r>
            <a:r>
              <a:rPr lang="en-US" sz="2000" b="1" u="sng" dirty="0" smtClean="0">
                <a:latin typeface="Comic Sans MS" pitchFamily="66" charset="0"/>
              </a:rPr>
              <a:t>ESTABLISHMENT OF THE PROJECT IMPLEMENTATION   </a:t>
            </a:r>
          </a:p>
          <a:p>
            <a:pPr algn="just"/>
            <a:r>
              <a:rPr lang="en-US" sz="2000" b="1" dirty="0">
                <a:latin typeface="Comic Sans MS" pitchFamily="66" charset="0"/>
              </a:rPr>
              <a:t> </a:t>
            </a:r>
            <a:r>
              <a:rPr lang="en-US" sz="2000" b="1" dirty="0" smtClean="0">
                <a:latin typeface="Comic Sans MS" pitchFamily="66" charset="0"/>
              </a:rPr>
              <a:t>    </a:t>
            </a:r>
            <a:r>
              <a:rPr lang="en-US" sz="2000" b="1" u="sng" dirty="0" smtClean="0">
                <a:latin typeface="Comic Sans MS" pitchFamily="66" charset="0"/>
              </a:rPr>
              <a:t>OFFICE (PIO)</a:t>
            </a:r>
          </a:p>
          <a:p>
            <a:pPr algn="just"/>
            <a:endParaRPr lang="en-US" sz="800" b="1" u="sng" dirty="0" smtClean="0">
              <a:latin typeface="Comic Sans MS" pitchFamily="66" charset="0"/>
            </a:endParaRPr>
          </a:p>
          <a:p>
            <a:pPr algn="just">
              <a:lnSpc>
                <a:spcPct val="150000"/>
              </a:lnSpc>
            </a:pPr>
            <a:r>
              <a:rPr lang="en-US" sz="2000" dirty="0" smtClean="0">
                <a:latin typeface="Comic Sans MS" pitchFamily="66" charset="0"/>
              </a:rPr>
              <a:t>Based on the need to ensure proper and timely execution of assignments/projects in the Corps and in order to guarantee effective/direct supervision of same, the Project implementation Office was established in May, 2008 to function as a unit under the direct supervision of the Corps Marshal. The office has since undergone several changes in its nomenclature but have consistently delivered on its responsibilities. The current upgrade of the office to a Corps Office will serve as a launching pad for greater achievements.</a:t>
            </a:r>
          </a:p>
          <a:p>
            <a:pPr algn="just"/>
            <a:endParaRPr lang="en-US" sz="1200" b="1" u="sng" dirty="0" smtClean="0">
              <a:latin typeface="Comic Sans MS" pitchFamily="66" charset="0"/>
            </a:endParaRPr>
          </a:p>
          <a:p>
            <a:pPr algn="just">
              <a:lnSpc>
                <a:spcPct val="150000"/>
              </a:lnSpc>
            </a:pPr>
            <a:endParaRPr lang="en-US" sz="1450" dirty="0" smtClean="0">
              <a:latin typeface="Comic Sans MS" pitchFamily="66" charset="0"/>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32" y="0"/>
            <a:ext cx="785787" cy="6858000"/>
            <a:chOff x="-71438" y="0"/>
            <a:chExt cx="785786" cy="6858000"/>
          </a:xfrm>
        </p:grpSpPr>
        <p:grpSp>
          <p:nvGrpSpPr>
            <p:cNvPr id="3" name="Group 17"/>
            <p:cNvGrpSpPr>
              <a:grpSpLocks/>
            </p:cNvGrpSpPr>
            <p:nvPr/>
          </p:nvGrpSpPr>
          <p:grpSpPr bwMode="auto">
            <a:xfrm>
              <a:off x="142843" y="0"/>
              <a:ext cx="429352" cy="6858000"/>
              <a:chOff x="288" y="0"/>
              <a:chExt cx="292" cy="4320"/>
            </a:xfrm>
            <a:solidFill>
              <a:schemeClr val="tx2"/>
            </a:solidFill>
          </p:grpSpPr>
          <p:sp>
            <p:nvSpPr>
              <p:cNvPr id="3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32" name="Content Placeholder 21" descr="frsc logo.gif"/>
            <p:cNvPicPr>
              <a:picLocks noChangeAspect="1"/>
            </p:cNvPicPr>
            <p:nvPr/>
          </p:nvPicPr>
          <p:blipFill>
            <a:blip r:embed="rId2">
              <a:clrChange>
                <a:clrFrom>
                  <a:srgbClr val="FFFFFF"/>
                </a:clrFrom>
                <a:clrTo>
                  <a:srgbClr val="FFFFFF">
                    <a:alpha val="0"/>
                  </a:srgbClr>
                </a:clrTo>
              </a:clrChange>
            </a:blip>
            <a:stretch>
              <a:fillRect/>
            </a:stretch>
          </p:blipFill>
          <p:spPr>
            <a:xfrm>
              <a:off x="-71438" y="71438"/>
              <a:ext cx="785786" cy="857232"/>
            </a:xfrm>
            <a:prstGeom prst="rect">
              <a:avLst/>
            </a:prstGeom>
            <a:effectLst>
              <a:outerShdw sx="1000" sy="1000" algn="ctr" rotWithShape="0">
                <a:srgbClr val="000000"/>
              </a:outerShdw>
            </a:effectLst>
          </p:spPr>
        </p:pic>
      </p:grpSp>
      <p:sp>
        <p:nvSpPr>
          <p:cNvPr id="19" name="Slide Number Placeholder 18"/>
          <p:cNvSpPr>
            <a:spLocks noGrp="1"/>
          </p:cNvSpPr>
          <p:nvPr>
            <p:ph type="sldNum" sz="quarter" idx="12"/>
          </p:nvPr>
        </p:nvSpPr>
        <p:spPr/>
        <p:txBody>
          <a:bodyPr/>
          <a:lstStyle/>
          <a:p>
            <a:r>
              <a:rPr lang="en-GB" dirty="0" smtClean="0"/>
              <a:t>4</a:t>
            </a:r>
            <a:endParaRPr lang="en-GB" dirty="0"/>
          </a:p>
        </p:txBody>
      </p:sp>
      <p:sp>
        <p:nvSpPr>
          <p:cNvPr id="31746" name="Rectangle 2"/>
          <p:cNvSpPr>
            <a:spLocks noChangeArrowheads="1"/>
          </p:cNvSpPr>
          <p:nvPr/>
        </p:nvSpPr>
        <p:spPr bwMode="auto">
          <a:xfrm>
            <a:off x="914400" y="369631"/>
            <a:ext cx="7924800" cy="72327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2400" b="1" dirty="0" smtClean="0">
                <a:latin typeface="Comic Sans MS" pitchFamily="66" charset="0"/>
              </a:rPr>
              <a:t>3.0  </a:t>
            </a:r>
            <a:r>
              <a:rPr lang="en-US" sz="2400" b="1" u="sng" dirty="0" smtClean="0">
                <a:latin typeface="Comic Sans MS" pitchFamily="66" charset="0"/>
              </a:rPr>
              <a:t>JOB FUNCTION OF THE OFFICE</a:t>
            </a:r>
          </a:p>
          <a:p>
            <a:pPr algn="just"/>
            <a:endParaRPr lang="en-US" sz="800" b="1" u="sng" dirty="0" smtClean="0">
              <a:latin typeface="Comic Sans MS" pitchFamily="66" charset="0"/>
            </a:endParaRPr>
          </a:p>
          <a:p>
            <a:pPr algn="just"/>
            <a:r>
              <a:rPr lang="en-US" sz="2400" dirty="0" smtClean="0">
                <a:latin typeface="Comic Sans MS" pitchFamily="66" charset="0"/>
              </a:rPr>
              <a:t>The CPIO is designed to carry out the underlisted functions: -</a:t>
            </a:r>
          </a:p>
          <a:p>
            <a:pPr lvl="0" algn="just"/>
            <a:r>
              <a:rPr lang="en-US" sz="2400" dirty="0" smtClean="0">
                <a:latin typeface="Comic Sans MS" pitchFamily="66" charset="0"/>
              </a:rPr>
              <a:t>a. Keeps track of all projects being carried out by and in the Corps.</a:t>
            </a:r>
          </a:p>
          <a:p>
            <a:pPr lvl="0" algn="just"/>
            <a:r>
              <a:rPr lang="en-US" sz="2400" dirty="0" smtClean="0">
                <a:latin typeface="Comic Sans MS" pitchFamily="66" charset="0"/>
              </a:rPr>
              <a:t>b. Performs actual follow-through of all such projects from inception to completion to ascertain their status for CM’s update.</a:t>
            </a:r>
          </a:p>
          <a:p>
            <a:pPr lvl="0" algn="just"/>
            <a:r>
              <a:rPr lang="en-US" sz="2400" dirty="0" smtClean="0">
                <a:latin typeface="Comic Sans MS" pitchFamily="66" charset="0"/>
              </a:rPr>
              <a:t>c. Prepares status report on all such projects.</a:t>
            </a:r>
          </a:p>
          <a:p>
            <a:pPr lvl="0" algn="just"/>
            <a:r>
              <a:rPr lang="en-US" sz="2400" dirty="0" smtClean="0">
                <a:latin typeface="Comic Sans MS" pitchFamily="66" charset="0"/>
              </a:rPr>
              <a:t>d. Identifies and follow-up all relevant issues raised in the sitreps of the various Departments, Corps Offices and Commands.</a:t>
            </a:r>
          </a:p>
          <a:p>
            <a:pPr lvl="0" algn="just"/>
            <a:r>
              <a:rPr lang="en-US" sz="2400" dirty="0" smtClean="0">
                <a:latin typeface="Comic Sans MS" pitchFamily="66" charset="0"/>
              </a:rPr>
              <a:t>e. Undertakes periodic visits to Departments, Corps Offices and Field Commands to physically inspect projects which are on-going.</a:t>
            </a:r>
          </a:p>
          <a:p>
            <a:pPr lvl="0" algn="just">
              <a:buFont typeface="Wingdings" pitchFamily="2" charset="2"/>
              <a:buChar char="§"/>
            </a:pPr>
            <a:endParaRPr lang="en-US" sz="2400" dirty="0" smtClean="0">
              <a:latin typeface="Comic Sans MS" pitchFamily="66" charset="0"/>
            </a:endParaRPr>
          </a:p>
          <a:p>
            <a:pPr algn="just">
              <a:lnSpc>
                <a:spcPct val="150000"/>
              </a:lnSpc>
            </a:pPr>
            <a:endParaRPr lang="en-US" sz="2400" dirty="0" smtClean="0">
              <a:latin typeface="Comic Sans MS" pitchFamily="66" charset="0"/>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32" y="0"/>
            <a:ext cx="785787" cy="6858000"/>
            <a:chOff x="-71438" y="0"/>
            <a:chExt cx="785786" cy="6858000"/>
          </a:xfrm>
        </p:grpSpPr>
        <p:grpSp>
          <p:nvGrpSpPr>
            <p:cNvPr id="3" name="Group 17"/>
            <p:cNvGrpSpPr>
              <a:grpSpLocks/>
            </p:cNvGrpSpPr>
            <p:nvPr/>
          </p:nvGrpSpPr>
          <p:grpSpPr bwMode="auto">
            <a:xfrm>
              <a:off x="142843" y="0"/>
              <a:ext cx="429352" cy="6858000"/>
              <a:chOff x="288" y="0"/>
              <a:chExt cx="292" cy="4320"/>
            </a:xfrm>
            <a:solidFill>
              <a:schemeClr val="tx2"/>
            </a:solidFill>
          </p:grpSpPr>
          <p:sp>
            <p:nvSpPr>
              <p:cNvPr id="3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32" name="Content Placeholder 21" descr="frsc logo.gif"/>
            <p:cNvPicPr>
              <a:picLocks noChangeAspect="1"/>
            </p:cNvPicPr>
            <p:nvPr/>
          </p:nvPicPr>
          <p:blipFill>
            <a:blip r:embed="rId2">
              <a:clrChange>
                <a:clrFrom>
                  <a:srgbClr val="FFFFFF"/>
                </a:clrFrom>
                <a:clrTo>
                  <a:srgbClr val="FFFFFF">
                    <a:alpha val="0"/>
                  </a:srgbClr>
                </a:clrTo>
              </a:clrChange>
            </a:blip>
            <a:stretch>
              <a:fillRect/>
            </a:stretch>
          </p:blipFill>
          <p:spPr>
            <a:xfrm>
              <a:off x="-71438" y="71438"/>
              <a:ext cx="785786" cy="857232"/>
            </a:xfrm>
            <a:prstGeom prst="rect">
              <a:avLst/>
            </a:prstGeom>
            <a:effectLst>
              <a:outerShdw sx="1000" sy="1000" algn="ctr" rotWithShape="0">
                <a:srgbClr val="000000"/>
              </a:outerShdw>
            </a:effectLst>
          </p:spPr>
        </p:pic>
      </p:grpSp>
      <p:sp>
        <p:nvSpPr>
          <p:cNvPr id="19" name="Slide Number Placeholder 18"/>
          <p:cNvSpPr>
            <a:spLocks noGrp="1"/>
          </p:cNvSpPr>
          <p:nvPr>
            <p:ph type="sldNum" sz="quarter" idx="12"/>
          </p:nvPr>
        </p:nvSpPr>
        <p:spPr/>
        <p:txBody>
          <a:bodyPr/>
          <a:lstStyle/>
          <a:p>
            <a:r>
              <a:rPr lang="en-GB" dirty="0" smtClean="0"/>
              <a:t>5</a:t>
            </a:r>
            <a:endParaRPr lang="en-GB" dirty="0"/>
          </a:p>
        </p:txBody>
      </p:sp>
      <p:sp>
        <p:nvSpPr>
          <p:cNvPr id="31746" name="Rectangle 2"/>
          <p:cNvSpPr>
            <a:spLocks noChangeArrowheads="1"/>
          </p:cNvSpPr>
          <p:nvPr/>
        </p:nvSpPr>
        <p:spPr bwMode="auto">
          <a:xfrm>
            <a:off x="914400" y="574893"/>
            <a:ext cx="78486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2400" b="1" u="sng" dirty="0" smtClean="0">
                <a:latin typeface="Comic Sans MS" pitchFamily="66" charset="0"/>
              </a:rPr>
              <a:t>JOB FUNCTION OF THE OFFICE </a:t>
            </a:r>
            <a:r>
              <a:rPr lang="en-US" sz="2400" b="1" u="sng" dirty="0" smtClean="0">
                <a:latin typeface="Comic Sans MS" pitchFamily="66" charset="0"/>
              </a:rPr>
              <a:t>cont…</a:t>
            </a:r>
            <a:endParaRPr lang="en-US" sz="2400" b="1" u="sng" dirty="0" smtClean="0">
              <a:latin typeface="Comic Sans MS" pitchFamily="66" charset="0"/>
            </a:endParaRPr>
          </a:p>
          <a:p>
            <a:pPr lvl="0" algn="just"/>
            <a:r>
              <a:rPr lang="en-US" sz="2400" dirty="0" smtClean="0">
                <a:latin typeface="Comic Sans MS" pitchFamily="66" charset="0"/>
              </a:rPr>
              <a:t>f</a:t>
            </a:r>
            <a:r>
              <a:rPr lang="en-US" sz="2400" dirty="0" smtClean="0">
                <a:latin typeface="Comic Sans MS" pitchFamily="66" charset="0"/>
              </a:rPr>
              <a:t>. Actively and positively drives all such projects to ensure that they conform to standards and specifications.</a:t>
            </a:r>
          </a:p>
          <a:p>
            <a:pPr lvl="0" algn="just"/>
            <a:r>
              <a:rPr lang="en-US" sz="2400" dirty="0" smtClean="0">
                <a:latin typeface="Comic Sans MS" pitchFamily="66" charset="0"/>
              </a:rPr>
              <a:t>g. Ensures the execution of any assignment which CM has pronounced at any forum in the  spirit “We say, we do”.</a:t>
            </a:r>
          </a:p>
          <a:p>
            <a:pPr lvl="0" algn="just"/>
            <a:r>
              <a:rPr lang="en-US" sz="2400" dirty="0" smtClean="0">
                <a:latin typeface="Comic Sans MS" pitchFamily="66" charset="0"/>
              </a:rPr>
              <a:t>h. Briefs CM regularly and as the need arises on observations on the operations of the Corps and advises him for necessary action.</a:t>
            </a:r>
          </a:p>
          <a:p>
            <a:pPr lvl="0" algn="just"/>
            <a:r>
              <a:rPr lang="en-US" sz="2400" dirty="0" smtClean="0">
                <a:latin typeface="Comic Sans MS" pitchFamily="66" charset="0"/>
              </a:rPr>
              <a:t>i. Advises CM on the sustainability or otherwise of any project.</a:t>
            </a:r>
          </a:p>
          <a:p>
            <a:pPr lvl="0" algn="just"/>
            <a:r>
              <a:rPr lang="en-US" sz="2400" dirty="0" smtClean="0">
                <a:latin typeface="Comic Sans MS" pitchFamily="66" charset="0"/>
              </a:rPr>
              <a:t>j. Executes any other assignment as may be directed by CM.</a:t>
            </a:r>
          </a:p>
          <a:p>
            <a:pPr algn="just">
              <a:lnSpc>
                <a:spcPct val="150000"/>
              </a:lnSpc>
            </a:pPr>
            <a:endParaRPr lang="en-US" sz="2400" dirty="0" smtClean="0">
              <a:latin typeface="Comic Sans MS" pitchFamily="66" charset="0"/>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32" y="0"/>
            <a:ext cx="785787" cy="6858000"/>
            <a:chOff x="-71438" y="0"/>
            <a:chExt cx="785786" cy="6858000"/>
          </a:xfrm>
        </p:grpSpPr>
        <p:grpSp>
          <p:nvGrpSpPr>
            <p:cNvPr id="3" name="Group 17"/>
            <p:cNvGrpSpPr>
              <a:grpSpLocks/>
            </p:cNvGrpSpPr>
            <p:nvPr/>
          </p:nvGrpSpPr>
          <p:grpSpPr bwMode="auto">
            <a:xfrm>
              <a:off x="142843" y="0"/>
              <a:ext cx="429352" cy="6858000"/>
              <a:chOff x="288" y="0"/>
              <a:chExt cx="292" cy="4320"/>
            </a:xfrm>
            <a:solidFill>
              <a:schemeClr val="tx2"/>
            </a:solidFill>
          </p:grpSpPr>
          <p:sp>
            <p:nvSpPr>
              <p:cNvPr id="3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32" name="Content Placeholder 21" descr="frsc logo.gif"/>
            <p:cNvPicPr>
              <a:picLocks noChangeAspect="1"/>
            </p:cNvPicPr>
            <p:nvPr/>
          </p:nvPicPr>
          <p:blipFill>
            <a:blip r:embed="rId2">
              <a:clrChange>
                <a:clrFrom>
                  <a:srgbClr val="FFFFFF"/>
                </a:clrFrom>
                <a:clrTo>
                  <a:srgbClr val="FFFFFF">
                    <a:alpha val="0"/>
                  </a:srgbClr>
                </a:clrTo>
              </a:clrChange>
            </a:blip>
            <a:stretch>
              <a:fillRect/>
            </a:stretch>
          </p:blipFill>
          <p:spPr>
            <a:xfrm>
              <a:off x="-71438" y="71438"/>
              <a:ext cx="785786" cy="857232"/>
            </a:xfrm>
            <a:prstGeom prst="rect">
              <a:avLst/>
            </a:prstGeom>
            <a:effectLst>
              <a:outerShdw sx="1000" sy="1000" algn="ctr" rotWithShape="0">
                <a:srgbClr val="000000"/>
              </a:outerShdw>
            </a:effectLst>
          </p:spPr>
        </p:pic>
      </p:grpSp>
      <p:sp>
        <p:nvSpPr>
          <p:cNvPr id="19" name="Slide Number Placeholder 18"/>
          <p:cNvSpPr>
            <a:spLocks noGrp="1"/>
          </p:cNvSpPr>
          <p:nvPr>
            <p:ph type="sldNum" sz="quarter" idx="12"/>
          </p:nvPr>
        </p:nvSpPr>
        <p:spPr/>
        <p:txBody>
          <a:bodyPr/>
          <a:lstStyle/>
          <a:p>
            <a:r>
              <a:rPr lang="en-GB" dirty="0" smtClean="0"/>
              <a:t>6</a:t>
            </a:r>
            <a:endParaRPr lang="en-GB" dirty="0"/>
          </a:p>
        </p:txBody>
      </p:sp>
      <p:sp>
        <p:nvSpPr>
          <p:cNvPr id="31746" name="Rectangle 2"/>
          <p:cNvSpPr>
            <a:spLocks noChangeArrowheads="1"/>
          </p:cNvSpPr>
          <p:nvPr/>
        </p:nvSpPr>
        <p:spPr bwMode="auto">
          <a:xfrm>
            <a:off x="838200" y="248372"/>
            <a:ext cx="8077200" cy="60631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lang="en-US" sz="2000" b="1" dirty="0" smtClean="0">
                <a:latin typeface="Comic Sans MS" pitchFamily="66" charset="0"/>
              </a:rPr>
              <a:t>4.0 </a:t>
            </a:r>
            <a:r>
              <a:rPr lang="en-US" sz="2000" b="1" u="sng" dirty="0" smtClean="0">
                <a:latin typeface="Comic Sans MS" pitchFamily="66" charset="0"/>
              </a:rPr>
              <a:t>METHODOLOGY </a:t>
            </a:r>
            <a:r>
              <a:rPr lang="en-US" sz="2000" b="1" u="sng" dirty="0" smtClean="0">
                <a:latin typeface="Comic Sans MS" pitchFamily="66" charset="0"/>
              </a:rPr>
              <a:t>FOR CARRYING OUT THE ASSIGNMENT OF THE OFFICE:-</a:t>
            </a:r>
            <a:endParaRPr lang="en-US" sz="2000" dirty="0" smtClean="0">
              <a:latin typeface="Comic Sans MS" pitchFamily="66" charset="0"/>
            </a:endParaRPr>
          </a:p>
          <a:p>
            <a:pPr marL="342900" indent="-342900" algn="just">
              <a:buAutoNum type="alphaLcPeriod"/>
            </a:pPr>
            <a:r>
              <a:rPr lang="en-US" sz="2000" dirty="0" smtClean="0">
                <a:latin typeface="Comic Sans MS" pitchFamily="66" charset="0"/>
              </a:rPr>
              <a:t>Draws up a chart for tracking and reporting on all identified projects on monthly </a:t>
            </a:r>
            <a:r>
              <a:rPr lang="en-US" sz="2000" dirty="0">
                <a:latin typeface="Comic Sans MS" pitchFamily="66" charset="0"/>
              </a:rPr>
              <a:t> </a:t>
            </a:r>
            <a:r>
              <a:rPr lang="en-US" sz="2000" dirty="0" smtClean="0">
                <a:latin typeface="Comic Sans MS" pitchFamily="66" charset="0"/>
              </a:rPr>
              <a:t>basis.</a:t>
            </a:r>
          </a:p>
          <a:p>
            <a:pPr algn="just"/>
            <a:r>
              <a:rPr lang="en-US" sz="2000" dirty="0" smtClean="0">
                <a:latin typeface="Comic Sans MS" pitchFamily="66" charset="0"/>
              </a:rPr>
              <a:t>b. </a:t>
            </a:r>
            <a:r>
              <a:rPr lang="en-US" sz="2000" dirty="0" smtClean="0">
                <a:latin typeface="Comic Sans MS" pitchFamily="66" charset="0"/>
              </a:rPr>
              <a:t>Set-up </a:t>
            </a:r>
            <a:r>
              <a:rPr lang="en-US" sz="2000" dirty="0" smtClean="0">
                <a:latin typeface="Comic Sans MS" pitchFamily="66" charset="0"/>
              </a:rPr>
              <a:t>templates for all projects to enhance their effective  </a:t>
            </a:r>
            <a:r>
              <a:rPr lang="en-US" sz="2000" dirty="0" smtClean="0">
                <a:latin typeface="Comic Sans MS" pitchFamily="66" charset="0"/>
              </a:rPr>
              <a:t>  </a:t>
            </a:r>
          </a:p>
          <a:p>
            <a:pPr algn="just"/>
            <a:r>
              <a:rPr lang="en-US" sz="2000" dirty="0" smtClean="0">
                <a:latin typeface="Comic Sans MS" pitchFamily="66" charset="0"/>
              </a:rPr>
              <a:t>    monitoring</a:t>
            </a:r>
            <a:r>
              <a:rPr lang="en-US" sz="2000" dirty="0" smtClean="0">
                <a:latin typeface="Comic Sans MS" pitchFamily="66" charset="0"/>
              </a:rPr>
              <a:t>.</a:t>
            </a:r>
          </a:p>
          <a:p>
            <a:pPr marL="342900" indent="-342900" algn="just"/>
            <a:r>
              <a:rPr lang="en-US" sz="2000" dirty="0" smtClean="0">
                <a:latin typeface="Comic Sans MS" pitchFamily="66" charset="0"/>
              </a:rPr>
              <a:t>c. Be in-attendance at Management meetings where decisions are taken so as to ensure implementation of such decisions.</a:t>
            </a:r>
          </a:p>
          <a:p>
            <a:pPr marL="342900" indent="-342900" algn="just"/>
            <a:r>
              <a:rPr lang="en-US" sz="2000" dirty="0" smtClean="0">
                <a:latin typeface="Comic Sans MS" pitchFamily="66" charset="0"/>
              </a:rPr>
              <a:t>d. Liaises </a:t>
            </a:r>
            <a:r>
              <a:rPr lang="en-US" sz="2000" dirty="0" smtClean="0">
                <a:latin typeface="Comic Sans MS" pitchFamily="66" charset="0"/>
              </a:rPr>
              <a:t>effectively with all persons and offices that are involved in the  implementation of identified projects. </a:t>
            </a:r>
          </a:p>
          <a:p>
            <a:pPr marL="457200" indent="-457200" algn="just"/>
            <a:r>
              <a:rPr lang="en-US" sz="2000" dirty="0" smtClean="0">
                <a:latin typeface="Comic Sans MS" pitchFamily="66" charset="0"/>
              </a:rPr>
              <a:t>e. Carries </a:t>
            </a:r>
            <a:r>
              <a:rPr lang="en-US" sz="2000" dirty="0" smtClean="0">
                <a:latin typeface="Comic Sans MS" pitchFamily="66" charset="0"/>
              </a:rPr>
              <a:t>out verification exercise to ascertain the level of implementation of strategic initiatives of all offices in RSHQ as well as Management assigned tasks which is in line with the objectives of the Performance Management System (PMS).</a:t>
            </a:r>
          </a:p>
          <a:p>
            <a:pPr marL="457200" indent="-457200" algn="just"/>
            <a:endParaRPr lang="en-US" sz="800" dirty="0" smtClean="0">
              <a:latin typeface="Comic Sans MS" pitchFamily="66" charset="0"/>
            </a:endParaRPr>
          </a:p>
          <a:p>
            <a:pPr marL="457200" indent="-457200" algn="just"/>
            <a:r>
              <a:rPr lang="en-US" sz="2000" dirty="0" smtClean="0">
                <a:latin typeface="Comic Sans MS" pitchFamily="66" charset="0"/>
              </a:rPr>
              <a:t>	Suffice it to mention at this juncture, that the above tasks has been hampered by dearth of  information relating to status of ongoing projects of the Corps which is supposed to be supplied by TSD and CPRO for independent assessment.</a:t>
            </a:r>
            <a:endParaRPr lang="en-US" sz="2000" dirty="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32" y="0"/>
            <a:ext cx="785787" cy="6858000"/>
            <a:chOff x="-71438" y="0"/>
            <a:chExt cx="785786" cy="6858000"/>
          </a:xfrm>
        </p:grpSpPr>
        <p:grpSp>
          <p:nvGrpSpPr>
            <p:cNvPr id="3" name="Group 17"/>
            <p:cNvGrpSpPr>
              <a:grpSpLocks/>
            </p:cNvGrpSpPr>
            <p:nvPr/>
          </p:nvGrpSpPr>
          <p:grpSpPr bwMode="auto">
            <a:xfrm>
              <a:off x="142843" y="0"/>
              <a:ext cx="429352" cy="6858000"/>
              <a:chOff x="288" y="0"/>
              <a:chExt cx="292" cy="4320"/>
            </a:xfrm>
            <a:solidFill>
              <a:schemeClr val="tx2"/>
            </a:solidFill>
          </p:grpSpPr>
          <p:sp>
            <p:nvSpPr>
              <p:cNvPr id="3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32" name="Content Placeholder 21" descr="frsc logo.gif"/>
            <p:cNvPicPr>
              <a:picLocks noChangeAspect="1"/>
            </p:cNvPicPr>
            <p:nvPr/>
          </p:nvPicPr>
          <p:blipFill>
            <a:blip r:embed="rId2">
              <a:clrChange>
                <a:clrFrom>
                  <a:srgbClr val="FFFFFF"/>
                </a:clrFrom>
                <a:clrTo>
                  <a:srgbClr val="FFFFFF">
                    <a:alpha val="0"/>
                  </a:srgbClr>
                </a:clrTo>
              </a:clrChange>
            </a:blip>
            <a:stretch>
              <a:fillRect/>
            </a:stretch>
          </p:blipFill>
          <p:spPr>
            <a:xfrm>
              <a:off x="-71438" y="71438"/>
              <a:ext cx="785786" cy="857232"/>
            </a:xfrm>
            <a:prstGeom prst="rect">
              <a:avLst/>
            </a:prstGeom>
            <a:effectLst>
              <a:outerShdw sx="1000" sy="1000" algn="ctr" rotWithShape="0">
                <a:srgbClr val="000000"/>
              </a:outerShdw>
            </a:effectLst>
          </p:spPr>
        </p:pic>
      </p:grpSp>
      <p:sp>
        <p:nvSpPr>
          <p:cNvPr id="19" name="Slide Number Placeholder 18"/>
          <p:cNvSpPr>
            <a:spLocks noGrp="1"/>
          </p:cNvSpPr>
          <p:nvPr>
            <p:ph type="sldNum" sz="quarter" idx="12"/>
          </p:nvPr>
        </p:nvSpPr>
        <p:spPr/>
        <p:txBody>
          <a:bodyPr/>
          <a:lstStyle/>
          <a:p>
            <a:r>
              <a:rPr lang="en-GB" dirty="0" smtClean="0"/>
              <a:t>7</a:t>
            </a:r>
            <a:endParaRPr lang="en-GB" dirty="0"/>
          </a:p>
        </p:txBody>
      </p:sp>
      <p:sp>
        <p:nvSpPr>
          <p:cNvPr id="31746" name="Rectangle 2"/>
          <p:cNvSpPr>
            <a:spLocks noChangeArrowheads="1"/>
          </p:cNvSpPr>
          <p:nvPr/>
        </p:nvSpPr>
        <p:spPr bwMode="auto">
          <a:xfrm>
            <a:off x="685800" y="228600"/>
            <a:ext cx="8077200" cy="9079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lang="en-US" sz="2200" b="1" dirty="0" smtClean="0">
                <a:latin typeface="Comic Sans MS" pitchFamily="66" charset="0"/>
              </a:rPr>
              <a:t>5.0   </a:t>
            </a:r>
            <a:r>
              <a:rPr lang="en-US" sz="2200" b="1" u="sng" dirty="0" smtClean="0">
                <a:latin typeface="Comic Sans MS" pitchFamily="66" charset="0"/>
              </a:rPr>
              <a:t>WORK PLAN FOR THE YEAR 2021</a:t>
            </a:r>
          </a:p>
          <a:p>
            <a:pPr algn="just"/>
            <a:r>
              <a:rPr lang="en-US" sz="2000" dirty="0" smtClean="0"/>
              <a:t>	</a:t>
            </a:r>
            <a:endParaRPr lang="en-US" sz="2000" dirty="0"/>
          </a:p>
        </p:txBody>
      </p:sp>
      <p:graphicFrame>
        <p:nvGraphicFramePr>
          <p:cNvPr id="20" name="Table 19"/>
          <p:cNvGraphicFramePr>
            <a:graphicFrameLocks noGrp="1"/>
          </p:cNvGraphicFramePr>
          <p:nvPr/>
        </p:nvGraphicFramePr>
        <p:xfrm>
          <a:off x="838199" y="914400"/>
          <a:ext cx="7848602" cy="4998720"/>
        </p:xfrm>
        <a:graphic>
          <a:graphicData uri="http://schemas.openxmlformats.org/drawingml/2006/table">
            <a:tbl>
              <a:tblPr firstRow="1" bandRow="1">
                <a:tableStyleId>{D7AC3CCA-C797-4891-BE02-D94E43425B78}</a:tableStyleId>
              </a:tblPr>
              <a:tblGrid>
                <a:gridCol w="609601"/>
                <a:gridCol w="2667000"/>
                <a:gridCol w="980113"/>
                <a:gridCol w="3591888"/>
              </a:tblGrid>
              <a:tr h="304800">
                <a:tc>
                  <a:txBody>
                    <a:bodyPr/>
                    <a:lstStyle/>
                    <a:p>
                      <a:r>
                        <a:rPr lang="en-US" sz="1300" dirty="0" smtClean="0">
                          <a:latin typeface="Comic Sans MS" pitchFamily="66" charset="0"/>
                        </a:rPr>
                        <a:t>S/N</a:t>
                      </a:r>
                      <a:endParaRPr lang="en-US" sz="1300" dirty="0">
                        <a:solidFill>
                          <a:schemeClr val="tx1"/>
                        </a:solidFill>
                        <a:latin typeface="Comic Sans MS" pitchFamily="66" charset="0"/>
                      </a:endParaRPr>
                    </a:p>
                  </a:txBody>
                  <a:tcPr/>
                </a:tc>
                <a:tc>
                  <a:txBody>
                    <a:bodyPr/>
                    <a:lstStyle/>
                    <a:p>
                      <a:r>
                        <a:rPr lang="en-US" sz="1300" dirty="0" smtClean="0">
                          <a:latin typeface="Comic Sans MS" pitchFamily="66" charset="0"/>
                        </a:rPr>
                        <a:t>WORK PLAN</a:t>
                      </a:r>
                      <a:endParaRPr lang="en-US" sz="1300" dirty="0">
                        <a:solidFill>
                          <a:schemeClr val="tx1"/>
                        </a:solidFill>
                        <a:latin typeface="Comic Sans MS" pitchFamily="66" charset="0"/>
                      </a:endParaRPr>
                    </a:p>
                  </a:txBody>
                  <a:tcPr/>
                </a:tc>
                <a:tc>
                  <a:txBody>
                    <a:bodyPr/>
                    <a:lstStyle/>
                    <a:p>
                      <a:r>
                        <a:rPr lang="en-US" sz="1300" dirty="0" smtClean="0">
                          <a:latin typeface="Comic Sans MS" pitchFamily="66" charset="0"/>
                        </a:rPr>
                        <a:t>STATUS</a:t>
                      </a:r>
                      <a:endParaRPr lang="en-US" sz="1300" dirty="0">
                        <a:solidFill>
                          <a:schemeClr val="tx1"/>
                        </a:solidFill>
                        <a:latin typeface="Comic Sans MS" pitchFamily="66" charset="0"/>
                      </a:endParaRPr>
                    </a:p>
                  </a:txBody>
                  <a:tcPr/>
                </a:tc>
                <a:tc>
                  <a:txBody>
                    <a:bodyPr/>
                    <a:lstStyle/>
                    <a:p>
                      <a:r>
                        <a:rPr lang="en-US" sz="1300" dirty="0" smtClean="0">
                          <a:latin typeface="Comic Sans MS" pitchFamily="66" charset="0"/>
                        </a:rPr>
                        <a:t>REMARKS</a:t>
                      </a:r>
                      <a:endParaRPr lang="en-US" sz="1300" dirty="0">
                        <a:solidFill>
                          <a:schemeClr val="tx1"/>
                        </a:solidFill>
                        <a:latin typeface="Comic Sans MS" pitchFamily="66" charset="0"/>
                      </a:endParaRPr>
                    </a:p>
                  </a:txBody>
                  <a:tcPr/>
                </a:tc>
              </a:tr>
              <a:tr h="304800">
                <a:tc>
                  <a:txBody>
                    <a:bodyPr/>
                    <a:lstStyle/>
                    <a:p>
                      <a:r>
                        <a:rPr lang="en-US" sz="1300" b="1" dirty="0" smtClean="0">
                          <a:latin typeface="Comic Sans MS" pitchFamily="66" charset="0"/>
                        </a:rPr>
                        <a:t>i.</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Training of more Tank Farm Officials.</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Not Done</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Paucity</a:t>
                      </a:r>
                      <a:r>
                        <a:rPr lang="en-US" sz="1300" b="1" baseline="0" dirty="0" smtClean="0">
                          <a:latin typeface="Comic Sans MS" pitchFamily="66" charset="0"/>
                        </a:rPr>
                        <a:t> of funds</a:t>
                      </a:r>
                      <a:endParaRPr lang="en-US" sz="1300" b="1" dirty="0">
                        <a:solidFill>
                          <a:schemeClr val="tx1"/>
                        </a:solidFill>
                        <a:latin typeface="Comic Sans MS" pitchFamily="66" charset="0"/>
                      </a:endParaRPr>
                    </a:p>
                  </a:txBody>
                  <a:tcPr/>
                </a:tc>
              </a:tr>
              <a:tr h="457200">
                <a:tc>
                  <a:txBody>
                    <a:bodyPr/>
                    <a:lstStyle/>
                    <a:p>
                      <a:r>
                        <a:rPr lang="en-US" sz="1300" b="1" dirty="0" smtClean="0">
                          <a:latin typeface="Comic Sans MS" pitchFamily="66" charset="0"/>
                        </a:rPr>
                        <a:t>ii.</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2021 Strategy Session with Commanding Officers.</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Ongoing</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1</a:t>
                      </a:r>
                      <a:r>
                        <a:rPr lang="en-US" sz="1300" b="1" baseline="30000" dirty="0" smtClean="0">
                          <a:latin typeface="Comic Sans MS" pitchFamily="66" charset="0"/>
                        </a:rPr>
                        <a:t>st</a:t>
                      </a:r>
                      <a:r>
                        <a:rPr lang="en-US" sz="1300" b="1" baseline="0" dirty="0" smtClean="0">
                          <a:latin typeface="Comic Sans MS" pitchFamily="66" charset="0"/>
                        </a:rPr>
                        <a:t> half year is ongoing</a:t>
                      </a:r>
                      <a:endParaRPr lang="en-US" sz="1300" b="1" dirty="0">
                        <a:solidFill>
                          <a:schemeClr val="tx1"/>
                        </a:solidFill>
                        <a:latin typeface="Comic Sans MS" pitchFamily="66" charset="0"/>
                      </a:endParaRPr>
                    </a:p>
                  </a:txBody>
                  <a:tcPr/>
                </a:tc>
              </a:tr>
              <a:tr h="457200">
                <a:tc>
                  <a:txBody>
                    <a:bodyPr/>
                    <a:lstStyle/>
                    <a:p>
                      <a:r>
                        <a:rPr lang="en-US" sz="1300" b="1" dirty="0" smtClean="0">
                          <a:latin typeface="Comic Sans MS" pitchFamily="66" charset="0"/>
                        </a:rPr>
                        <a:t>iii.</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Production of FRSC Giant Strides for the 2020.</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Ongoing</a:t>
                      </a:r>
                      <a:endParaRPr lang="en-US" sz="1300" b="1" dirty="0">
                        <a:solidFill>
                          <a:schemeClr val="tx1"/>
                        </a:solidFill>
                        <a:latin typeface="Comic Sans MS" pitchFamily="66" charset="0"/>
                      </a:endParaRPr>
                    </a:p>
                  </a:txBody>
                  <a:tcPr/>
                </a:tc>
                <a:tc>
                  <a:txBody>
                    <a:bodyPr/>
                    <a:lstStyle/>
                    <a:p>
                      <a:r>
                        <a:rPr lang="en-US" sz="1300" b="1" dirty="0" smtClean="0">
                          <a:solidFill>
                            <a:schemeClr val="tx1"/>
                          </a:solidFill>
                          <a:latin typeface="Comic Sans MS" pitchFamily="66" charset="0"/>
                        </a:rPr>
                        <a:t>The document is being worked on</a:t>
                      </a:r>
                      <a:endParaRPr lang="en-US" sz="1300" b="1" dirty="0">
                        <a:solidFill>
                          <a:schemeClr val="tx1"/>
                        </a:solidFill>
                        <a:latin typeface="Comic Sans MS" pitchFamily="66" charset="0"/>
                      </a:endParaRPr>
                    </a:p>
                  </a:txBody>
                  <a:tcPr/>
                </a:tc>
              </a:tr>
              <a:tr h="457200">
                <a:tc>
                  <a:txBody>
                    <a:bodyPr/>
                    <a:lstStyle/>
                    <a:p>
                      <a:r>
                        <a:rPr lang="en-US" sz="1300" b="1" dirty="0" smtClean="0">
                          <a:latin typeface="Comic Sans MS" pitchFamily="66" charset="0"/>
                        </a:rPr>
                        <a:t>iv.</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Auditing of Petroleum Tankers with NNPC</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Ongoing</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First meeting</a:t>
                      </a:r>
                      <a:r>
                        <a:rPr lang="en-US" sz="1300" b="1" baseline="0" dirty="0" smtClean="0">
                          <a:latin typeface="Comic Sans MS" pitchFamily="66" charset="0"/>
                        </a:rPr>
                        <a:t> has been held, awaiting notification of meeting from COO Downstream</a:t>
                      </a:r>
                      <a:endParaRPr lang="en-US" sz="1300" b="1" dirty="0">
                        <a:solidFill>
                          <a:schemeClr val="tx1"/>
                        </a:solidFill>
                        <a:latin typeface="Comic Sans MS" pitchFamily="66" charset="0"/>
                      </a:endParaRPr>
                    </a:p>
                  </a:txBody>
                  <a:tcPr/>
                </a:tc>
              </a:tr>
              <a:tr h="457200">
                <a:tc>
                  <a:txBody>
                    <a:bodyPr/>
                    <a:lstStyle/>
                    <a:p>
                      <a:r>
                        <a:rPr lang="en-US" sz="1300" b="1" dirty="0" smtClean="0">
                          <a:latin typeface="Comic Sans MS" pitchFamily="66" charset="0"/>
                        </a:rPr>
                        <a:t>v.</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Training of Monitoring and Evaluation Officers in field Commands.</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Ongoing</a:t>
                      </a:r>
                      <a:endParaRPr lang="en-US" sz="1300" b="1" dirty="0">
                        <a:solidFill>
                          <a:schemeClr val="tx1"/>
                        </a:solidFill>
                        <a:latin typeface="Comic Sans MS" pitchFamily="66" charset="0"/>
                      </a:endParaRPr>
                    </a:p>
                  </a:txBody>
                  <a:tcPr/>
                </a:tc>
                <a:tc>
                  <a:txBody>
                    <a:bodyPr/>
                    <a:lstStyle/>
                    <a:p>
                      <a:r>
                        <a:rPr lang="en-US" sz="1300" b="1" dirty="0" smtClean="0">
                          <a:solidFill>
                            <a:schemeClr val="tx1"/>
                          </a:solidFill>
                          <a:latin typeface="Comic Sans MS" pitchFamily="66" charset="0"/>
                        </a:rPr>
                        <a:t>A proposal</a:t>
                      </a:r>
                      <a:r>
                        <a:rPr lang="en-US" sz="1300" b="1" baseline="0" dirty="0" smtClean="0">
                          <a:solidFill>
                            <a:schemeClr val="tx1"/>
                          </a:solidFill>
                          <a:latin typeface="Comic Sans MS" pitchFamily="66" charset="0"/>
                        </a:rPr>
                        <a:t> for the programme is being prepared for CM’s approval.</a:t>
                      </a:r>
                      <a:endParaRPr lang="en-US" sz="1300" b="1" dirty="0">
                        <a:solidFill>
                          <a:schemeClr val="tx1"/>
                        </a:solidFill>
                        <a:latin typeface="Comic Sans MS" pitchFamily="66" charset="0"/>
                      </a:endParaRPr>
                    </a:p>
                  </a:txBody>
                  <a:tcPr/>
                </a:tc>
              </a:tr>
              <a:tr h="457200">
                <a:tc>
                  <a:txBody>
                    <a:bodyPr/>
                    <a:lstStyle/>
                    <a:p>
                      <a:r>
                        <a:rPr lang="en-US" sz="1300" b="1" dirty="0" smtClean="0">
                          <a:latin typeface="Comic Sans MS" pitchFamily="66" charset="0"/>
                        </a:rPr>
                        <a:t>vi.</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Stakeholders meeting with Haulage Operations</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Not Done</a:t>
                      </a:r>
                      <a:endParaRPr lang="en-US" sz="1300" b="1" dirty="0">
                        <a:solidFill>
                          <a:schemeClr val="tx1"/>
                        </a:solidFill>
                        <a:latin typeface="Comic Sans MS" pitchFamily="66" charset="0"/>
                      </a:endParaRPr>
                    </a:p>
                  </a:txBody>
                  <a:tcPr/>
                </a:tc>
                <a:tc>
                  <a:txBody>
                    <a:bodyPr/>
                    <a:lstStyle/>
                    <a:p>
                      <a:r>
                        <a:rPr lang="en-US" sz="1300" b="1" dirty="0" smtClean="0">
                          <a:solidFill>
                            <a:schemeClr val="tx1"/>
                          </a:solidFill>
                          <a:latin typeface="Comic Sans MS" pitchFamily="66" charset="0"/>
                        </a:rPr>
                        <a:t>The meeting will be convoked in the 3</a:t>
                      </a:r>
                      <a:r>
                        <a:rPr lang="en-US" sz="1300" b="1" baseline="30000" dirty="0" smtClean="0">
                          <a:solidFill>
                            <a:schemeClr val="tx1"/>
                          </a:solidFill>
                          <a:latin typeface="Comic Sans MS" pitchFamily="66" charset="0"/>
                        </a:rPr>
                        <a:t>rd</a:t>
                      </a:r>
                      <a:r>
                        <a:rPr lang="en-US" sz="1300" b="1" dirty="0" smtClean="0">
                          <a:solidFill>
                            <a:schemeClr val="tx1"/>
                          </a:solidFill>
                          <a:latin typeface="Comic Sans MS" pitchFamily="66" charset="0"/>
                        </a:rPr>
                        <a:t> quarter,</a:t>
                      </a:r>
                      <a:r>
                        <a:rPr lang="en-US" sz="1300" b="1" baseline="0" dirty="0" smtClean="0">
                          <a:solidFill>
                            <a:schemeClr val="tx1"/>
                          </a:solidFill>
                          <a:latin typeface="Comic Sans MS" pitchFamily="66" charset="0"/>
                        </a:rPr>
                        <a:t> 2021.</a:t>
                      </a:r>
                      <a:endParaRPr lang="en-US" sz="1300" b="1" dirty="0">
                        <a:solidFill>
                          <a:schemeClr val="tx1"/>
                        </a:solidFill>
                        <a:latin typeface="Comic Sans MS" pitchFamily="66" charset="0"/>
                      </a:endParaRPr>
                    </a:p>
                  </a:txBody>
                  <a:tcPr/>
                </a:tc>
              </a:tr>
              <a:tr h="335280">
                <a:tc>
                  <a:txBody>
                    <a:bodyPr/>
                    <a:lstStyle/>
                    <a:p>
                      <a:r>
                        <a:rPr lang="en-US" sz="1300" b="1" dirty="0" smtClean="0">
                          <a:latin typeface="Comic Sans MS" pitchFamily="66" charset="0"/>
                        </a:rPr>
                        <a:t>vii.</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Monitoring of field Commands</a:t>
                      </a:r>
                      <a:r>
                        <a:rPr lang="en-US" sz="1300" b="1" baseline="0" dirty="0" smtClean="0">
                          <a:latin typeface="Comic Sans MS" pitchFamily="66" charset="0"/>
                        </a:rPr>
                        <a:t> activities</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Not Done</a:t>
                      </a:r>
                      <a:endParaRPr lang="en-US" sz="1300" b="1" dirty="0">
                        <a:solidFill>
                          <a:schemeClr val="tx1"/>
                        </a:solidFill>
                        <a:latin typeface="Comic Sans MS" pitchFamily="66" charset="0"/>
                      </a:endParaRPr>
                    </a:p>
                  </a:txBody>
                  <a:tcPr/>
                </a:tc>
                <a:tc>
                  <a:txBody>
                    <a:bodyPr/>
                    <a:lstStyle/>
                    <a:p>
                      <a:r>
                        <a:rPr lang="en-US" sz="1300" b="1" dirty="0" smtClean="0">
                          <a:solidFill>
                            <a:schemeClr val="tx1"/>
                          </a:solidFill>
                          <a:latin typeface="Comic Sans MS" pitchFamily="66" charset="0"/>
                        </a:rPr>
                        <a:t>To</a:t>
                      </a:r>
                      <a:r>
                        <a:rPr lang="en-US" sz="1300" b="1" baseline="0" dirty="0" smtClean="0">
                          <a:solidFill>
                            <a:schemeClr val="tx1"/>
                          </a:solidFill>
                          <a:latin typeface="Comic Sans MS" pitchFamily="66" charset="0"/>
                        </a:rPr>
                        <a:t> be done bi-annually.</a:t>
                      </a:r>
                      <a:endParaRPr lang="en-US" sz="1300" b="1" dirty="0">
                        <a:solidFill>
                          <a:schemeClr val="tx1"/>
                        </a:solidFill>
                        <a:latin typeface="Comic Sans MS" pitchFamily="66" charset="0"/>
                      </a:endParaRPr>
                    </a:p>
                  </a:txBody>
                  <a:tcPr/>
                </a:tc>
              </a:tr>
              <a:tr h="457200">
                <a:tc>
                  <a:txBody>
                    <a:bodyPr/>
                    <a:lstStyle/>
                    <a:p>
                      <a:r>
                        <a:rPr lang="en-US" sz="1300" b="1" dirty="0" smtClean="0">
                          <a:latin typeface="Comic Sans MS" pitchFamily="66" charset="0"/>
                        </a:rPr>
                        <a:t>viii.</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Quarterly assessment of Departments and Corps Offices</a:t>
                      </a:r>
                      <a:endParaRPr lang="en-US" sz="1300" b="1" dirty="0">
                        <a:solidFill>
                          <a:schemeClr val="tx1"/>
                        </a:solidFill>
                        <a:latin typeface="Comic Sans MS" pitchFamily="66" charset="0"/>
                      </a:endParaRPr>
                    </a:p>
                  </a:txBody>
                  <a:tcPr/>
                </a:tc>
                <a:tc>
                  <a:txBody>
                    <a:bodyPr/>
                    <a:lstStyle/>
                    <a:p>
                      <a:r>
                        <a:rPr lang="en-US" sz="1300" b="1" dirty="0" smtClean="0">
                          <a:latin typeface="Comic Sans MS" pitchFamily="66" charset="0"/>
                        </a:rPr>
                        <a:t>Ongoing</a:t>
                      </a:r>
                      <a:endParaRPr lang="en-US" sz="1300" b="1" dirty="0">
                        <a:solidFill>
                          <a:schemeClr val="tx1"/>
                        </a:solidFill>
                        <a:latin typeface="Comic Sans MS" pitchFamily="66" charset="0"/>
                      </a:endParaRPr>
                    </a:p>
                  </a:txBody>
                  <a:tcPr/>
                </a:tc>
                <a:tc>
                  <a:txBody>
                    <a:bodyPr/>
                    <a:lstStyle/>
                    <a:p>
                      <a:pPr algn="just"/>
                      <a:r>
                        <a:rPr lang="en-US" sz="1300" b="1" dirty="0" smtClean="0">
                          <a:latin typeface="Comic Sans MS" pitchFamily="66" charset="0"/>
                        </a:rPr>
                        <a:t>Verification to be done on quarterly basis, while the 1</a:t>
                      </a:r>
                      <a:r>
                        <a:rPr lang="en-US" sz="1300" b="1" baseline="30000" dirty="0" smtClean="0">
                          <a:latin typeface="Comic Sans MS" pitchFamily="66" charset="0"/>
                        </a:rPr>
                        <a:t>st</a:t>
                      </a:r>
                      <a:r>
                        <a:rPr lang="en-US" sz="1300" b="1" dirty="0" smtClean="0">
                          <a:latin typeface="Comic Sans MS" pitchFamily="66" charset="0"/>
                        </a:rPr>
                        <a:t> Quarter Assessment report to be presented in the next half year strategy session.  </a:t>
                      </a:r>
                      <a:endParaRPr lang="en-US" sz="1300" b="1" dirty="0">
                        <a:solidFill>
                          <a:schemeClr val="tx1"/>
                        </a:solidFill>
                        <a:latin typeface="Comic Sans MS" pitchFamily="66" charset="0"/>
                      </a:endParaRPr>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32" y="0"/>
            <a:ext cx="785787" cy="6858000"/>
            <a:chOff x="-71438" y="0"/>
            <a:chExt cx="785786" cy="6858000"/>
          </a:xfrm>
        </p:grpSpPr>
        <p:grpSp>
          <p:nvGrpSpPr>
            <p:cNvPr id="3" name="Group 17"/>
            <p:cNvGrpSpPr>
              <a:grpSpLocks/>
            </p:cNvGrpSpPr>
            <p:nvPr/>
          </p:nvGrpSpPr>
          <p:grpSpPr bwMode="auto">
            <a:xfrm>
              <a:off x="142843" y="0"/>
              <a:ext cx="429352" cy="6858000"/>
              <a:chOff x="288" y="0"/>
              <a:chExt cx="292" cy="4320"/>
            </a:xfrm>
            <a:solidFill>
              <a:schemeClr val="tx2"/>
            </a:solidFill>
          </p:grpSpPr>
          <p:sp>
            <p:nvSpPr>
              <p:cNvPr id="33"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4"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5"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6"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7"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8"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39"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0"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1"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2"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3"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sp>
            <p:nvSpPr>
              <p:cNvPr id="44" name="Rectangle 16"/>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a:buSzPct val="90000"/>
                  <a:defRPr/>
                </a:pPr>
                <a:endParaRPr lang="en-US" dirty="0">
                  <a:latin typeface="Calibri" pitchFamily="34" charset="0"/>
                  <a:cs typeface="Arial" pitchFamily="34" charset="0"/>
                </a:endParaRPr>
              </a:p>
            </p:txBody>
          </p:sp>
        </p:grpSp>
        <p:pic>
          <p:nvPicPr>
            <p:cNvPr id="32" name="Content Placeholder 21" descr="frsc logo.gif"/>
            <p:cNvPicPr>
              <a:picLocks noChangeAspect="1"/>
            </p:cNvPicPr>
            <p:nvPr/>
          </p:nvPicPr>
          <p:blipFill>
            <a:blip r:embed="rId2">
              <a:clrChange>
                <a:clrFrom>
                  <a:srgbClr val="FFFFFF"/>
                </a:clrFrom>
                <a:clrTo>
                  <a:srgbClr val="FFFFFF">
                    <a:alpha val="0"/>
                  </a:srgbClr>
                </a:clrTo>
              </a:clrChange>
            </a:blip>
            <a:stretch>
              <a:fillRect/>
            </a:stretch>
          </p:blipFill>
          <p:spPr>
            <a:xfrm>
              <a:off x="-71438" y="71438"/>
              <a:ext cx="785786" cy="857232"/>
            </a:xfrm>
            <a:prstGeom prst="rect">
              <a:avLst/>
            </a:prstGeom>
            <a:effectLst>
              <a:outerShdw sx="1000" sy="1000" algn="ctr" rotWithShape="0">
                <a:srgbClr val="000000"/>
              </a:outerShdw>
            </a:effectLst>
          </p:spPr>
        </p:pic>
      </p:grpSp>
      <p:sp>
        <p:nvSpPr>
          <p:cNvPr id="19" name="Slide Number Placeholder 18"/>
          <p:cNvSpPr>
            <a:spLocks noGrp="1"/>
          </p:cNvSpPr>
          <p:nvPr>
            <p:ph type="sldNum" sz="quarter" idx="12"/>
          </p:nvPr>
        </p:nvSpPr>
        <p:spPr/>
        <p:txBody>
          <a:bodyPr/>
          <a:lstStyle/>
          <a:p>
            <a:r>
              <a:rPr lang="en-GB" dirty="0" smtClean="0"/>
              <a:t>7</a:t>
            </a:r>
            <a:endParaRPr lang="en-GB" dirty="0"/>
          </a:p>
        </p:txBody>
      </p:sp>
      <p:sp>
        <p:nvSpPr>
          <p:cNvPr id="31746" name="Rectangle 2"/>
          <p:cNvSpPr>
            <a:spLocks noChangeArrowheads="1"/>
          </p:cNvSpPr>
          <p:nvPr/>
        </p:nvSpPr>
        <p:spPr bwMode="auto">
          <a:xfrm>
            <a:off x="685800" y="228600"/>
            <a:ext cx="8077200" cy="9079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lang="en-US" sz="2200" b="1" dirty="0" smtClean="0">
                <a:latin typeface="Comic Sans MS" pitchFamily="66" charset="0"/>
              </a:rPr>
              <a:t>5.0   </a:t>
            </a:r>
            <a:r>
              <a:rPr lang="en-US" sz="2200" b="1" u="sng" dirty="0" smtClean="0">
                <a:latin typeface="Comic Sans MS" pitchFamily="66" charset="0"/>
              </a:rPr>
              <a:t>WORK PLAN FOR THE YEAR </a:t>
            </a:r>
            <a:r>
              <a:rPr lang="en-US" sz="2200" b="1" u="sng" dirty="0" smtClean="0">
                <a:latin typeface="Comic Sans MS" pitchFamily="66" charset="0"/>
              </a:rPr>
              <a:t>2021 cont…</a:t>
            </a:r>
            <a:endParaRPr lang="en-US" sz="2200" b="1" u="sng" dirty="0" smtClean="0">
              <a:latin typeface="Comic Sans MS" pitchFamily="66" charset="0"/>
            </a:endParaRPr>
          </a:p>
          <a:p>
            <a:pPr algn="just"/>
            <a:r>
              <a:rPr lang="en-US" sz="2000" dirty="0" smtClean="0"/>
              <a:t>	</a:t>
            </a:r>
            <a:endParaRPr lang="en-US" sz="2000" dirty="0"/>
          </a:p>
        </p:txBody>
      </p:sp>
      <p:graphicFrame>
        <p:nvGraphicFramePr>
          <p:cNvPr id="20" name="Table 19"/>
          <p:cNvGraphicFramePr>
            <a:graphicFrameLocks noGrp="1"/>
          </p:cNvGraphicFramePr>
          <p:nvPr/>
        </p:nvGraphicFramePr>
        <p:xfrm>
          <a:off x="838199" y="914400"/>
          <a:ext cx="7848602" cy="2865120"/>
        </p:xfrm>
        <a:graphic>
          <a:graphicData uri="http://schemas.openxmlformats.org/drawingml/2006/table">
            <a:tbl>
              <a:tblPr firstRow="1" bandRow="1">
                <a:tableStyleId>{D7AC3CCA-C797-4891-BE02-D94E43425B78}</a:tableStyleId>
              </a:tblPr>
              <a:tblGrid>
                <a:gridCol w="533401"/>
                <a:gridCol w="3048000"/>
                <a:gridCol w="1066800"/>
                <a:gridCol w="3200401"/>
              </a:tblGrid>
              <a:tr h="304800">
                <a:tc>
                  <a:txBody>
                    <a:bodyPr/>
                    <a:lstStyle/>
                    <a:p>
                      <a:r>
                        <a:rPr lang="en-US" sz="1300" dirty="0" smtClean="0">
                          <a:latin typeface="Comic Sans MS" pitchFamily="66" charset="0"/>
                        </a:rPr>
                        <a:t>S/N</a:t>
                      </a:r>
                      <a:endParaRPr lang="en-US" sz="1300" dirty="0">
                        <a:solidFill>
                          <a:schemeClr val="tx1"/>
                        </a:solidFill>
                        <a:latin typeface="Comic Sans MS" pitchFamily="66" charset="0"/>
                      </a:endParaRPr>
                    </a:p>
                  </a:txBody>
                  <a:tcPr/>
                </a:tc>
                <a:tc>
                  <a:txBody>
                    <a:bodyPr/>
                    <a:lstStyle/>
                    <a:p>
                      <a:r>
                        <a:rPr lang="en-US" sz="1300" dirty="0" smtClean="0">
                          <a:latin typeface="Comic Sans MS" pitchFamily="66" charset="0"/>
                        </a:rPr>
                        <a:t>WORK PLAN</a:t>
                      </a:r>
                      <a:endParaRPr lang="en-US" sz="1300" dirty="0">
                        <a:solidFill>
                          <a:schemeClr val="tx1"/>
                        </a:solidFill>
                        <a:latin typeface="Comic Sans MS" pitchFamily="66" charset="0"/>
                      </a:endParaRPr>
                    </a:p>
                  </a:txBody>
                  <a:tcPr/>
                </a:tc>
                <a:tc>
                  <a:txBody>
                    <a:bodyPr/>
                    <a:lstStyle/>
                    <a:p>
                      <a:r>
                        <a:rPr lang="en-US" sz="1300" dirty="0" smtClean="0">
                          <a:latin typeface="Comic Sans MS" pitchFamily="66" charset="0"/>
                        </a:rPr>
                        <a:t>STATUS</a:t>
                      </a:r>
                      <a:endParaRPr lang="en-US" sz="1300" dirty="0">
                        <a:solidFill>
                          <a:schemeClr val="tx1"/>
                        </a:solidFill>
                        <a:latin typeface="Comic Sans MS" pitchFamily="66" charset="0"/>
                      </a:endParaRPr>
                    </a:p>
                  </a:txBody>
                  <a:tcPr/>
                </a:tc>
                <a:tc>
                  <a:txBody>
                    <a:bodyPr/>
                    <a:lstStyle/>
                    <a:p>
                      <a:r>
                        <a:rPr lang="en-US" sz="1300" dirty="0" smtClean="0">
                          <a:latin typeface="Comic Sans MS" pitchFamily="66" charset="0"/>
                        </a:rPr>
                        <a:t>REMARKS</a:t>
                      </a:r>
                      <a:endParaRPr lang="en-US" sz="1300" dirty="0">
                        <a:solidFill>
                          <a:schemeClr val="tx1"/>
                        </a:solidFill>
                        <a:latin typeface="Comic Sans MS" pitchFamily="66" charset="0"/>
                      </a:endParaRPr>
                    </a:p>
                  </a:txBody>
                  <a:tcPr/>
                </a:tc>
              </a:tr>
              <a:tr h="457200">
                <a:tc>
                  <a:txBody>
                    <a:bodyPr/>
                    <a:lstStyle/>
                    <a:p>
                      <a:r>
                        <a:rPr lang="en-US" sz="1300" b="1" dirty="0" smtClean="0"/>
                        <a:t>ix.</a:t>
                      </a:r>
                      <a:endParaRPr lang="en-US" sz="1300" b="1" dirty="0">
                        <a:solidFill>
                          <a:schemeClr val="tx1"/>
                        </a:solidFill>
                        <a:latin typeface="Comic Sans MS" pitchFamily="66" charset="0"/>
                      </a:endParaRPr>
                    </a:p>
                  </a:txBody>
                  <a:tcPr/>
                </a:tc>
                <a:tc>
                  <a:txBody>
                    <a:bodyPr/>
                    <a:lstStyle/>
                    <a:p>
                      <a:r>
                        <a:rPr lang="en-US" sz="1300" b="1" dirty="0" smtClean="0">
                          <a:solidFill>
                            <a:schemeClr val="tx1"/>
                          </a:solidFill>
                          <a:latin typeface="Comic Sans MS" pitchFamily="66" charset="0"/>
                        </a:rPr>
                        <a:t>Deployment of Annual Performance Evaluation of Staff (e-APER)</a:t>
                      </a:r>
                      <a:endParaRPr lang="en-US" sz="1300" b="1" dirty="0">
                        <a:solidFill>
                          <a:schemeClr val="tx1"/>
                        </a:solidFill>
                        <a:latin typeface="Comic Sans MS" pitchFamily="66" charset="0"/>
                      </a:endParaRPr>
                    </a:p>
                  </a:txBody>
                  <a:tcPr/>
                </a:tc>
                <a:tc>
                  <a:txBody>
                    <a:bodyPr/>
                    <a:lstStyle/>
                    <a:p>
                      <a:r>
                        <a:rPr lang="en-US" sz="1300" b="1" dirty="0" smtClean="0">
                          <a:solidFill>
                            <a:schemeClr val="tx1"/>
                          </a:solidFill>
                          <a:latin typeface="Comic Sans MS" pitchFamily="66" charset="0"/>
                        </a:rPr>
                        <a:t>Not Done</a:t>
                      </a:r>
                      <a:endParaRPr lang="en-US" sz="1300" b="1" dirty="0">
                        <a:solidFill>
                          <a:schemeClr val="tx1"/>
                        </a:solidFill>
                        <a:latin typeface="Comic Sans MS" pitchFamily="66" charset="0"/>
                      </a:endParaRPr>
                    </a:p>
                  </a:txBody>
                  <a:tcPr/>
                </a:tc>
                <a:tc>
                  <a:txBody>
                    <a:bodyPr/>
                    <a:lstStyle/>
                    <a:p>
                      <a:r>
                        <a:rPr lang="en-US" sz="1300" b="1" dirty="0" smtClean="0">
                          <a:solidFill>
                            <a:schemeClr val="tx1"/>
                          </a:solidFill>
                          <a:latin typeface="Comic Sans MS" pitchFamily="66" charset="0"/>
                        </a:rPr>
                        <a:t>To be done from October, 2021.</a:t>
                      </a:r>
                      <a:endParaRPr lang="en-US" sz="1300" b="1" dirty="0">
                        <a:solidFill>
                          <a:schemeClr val="tx1"/>
                        </a:solidFill>
                        <a:latin typeface="Comic Sans MS" pitchFamily="66" charset="0"/>
                      </a:endParaRPr>
                    </a:p>
                  </a:txBody>
                  <a:tcPr/>
                </a:tc>
              </a:tr>
              <a:tr h="457200">
                <a:tc>
                  <a:txBody>
                    <a:bodyPr/>
                    <a:lstStyle/>
                    <a:p>
                      <a:r>
                        <a:rPr lang="en-US" sz="1300" b="1" dirty="0" smtClean="0">
                          <a:solidFill>
                            <a:schemeClr val="tx1"/>
                          </a:solidFill>
                          <a:latin typeface="Comic Sans MS" pitchFamily="66" charset="0"/>
                        </a:rPr>
                        <a:t>x.</a:t>
                      </a:r>
                      <a:endParaRPr lang="en-US" sz="1300" b="1" dirty="0">
                        <a:solidFill>
                          <a:schemeClr val="tx1"/>
                        </a:solidFill>
                        <a:latin typeface="Comic Sans MS" pitchFamily="66" charset="0"/>
                      </a:endParaRPr>
                    </a:p>
                  </a:txBody>
                  <a:tcPr/>
                </a:tc>
                <a:tc>
                  <a:txBody>
                    <a:bodyPr/>
                    <a:lstStyle/>
                    <a:p>
                      <a:r>
                        <a:rPr lang="en-US" sz="1300" b="1" dirty="0" smtClean="0">
                          <a:solidFill>
                            <a:schemeClr val="tx1"/>
                          </a:solidFill>
                          <a:latin typeface="Comic Sans MS" pitchFamily="66" charset="0"/>
                        </a:rPr>
                        <a:t>Monitoring of assigned</a:t>
                      </a:r>
                      <a:r>
                        <a:rPr lang="en-US" sz="1300" b="1" baseline="0" dirty="0" smtClean="0">
                          <a:solidFill>
                            <a:schemeClr val="tx1"/>
                          </a:solidFill>
                          <a:latin typeface="Comic Sans MS" pitchFamily="66" charset="0"/>
                        </a:rPr>
                        <a:t> Management task and accomplishment of 2021 strategic objectives of Departments, Corps Offices and Special Units</a:t>
                      </a:r>
                      <a:endParaRPr lang="en-US" sz="1300" b="1" dirty="0">
                        <a:solidFill>
                          <a:schemeClr val="tx1"/>
                        </a:solidFill>
                        <a:latin typeface="Comic Sans MS" pitchFamily="66" charset="0"/>
                      </a:endParaRPr>
                    </a:p>
                  </a:txBody>
                  <a:tcPr/>
                </a:tc>
                <a:tc>
                  <a:txBody>
                    <a:bodyPr/>
                    <a:lstStyle/>
                    <a:p>
                      <a:r>
                        <a:rPr lang="en-US" sz="1300" b="1" dirty="0" smtClean="0">
                          <a:solidFill>
                            <a:schemeClr val="tx1"/>
                          </a:solidFill>
                          <a:latin typeface="Comic Sans MS" pitchFamily="66" charset="0"/>
                        </a:rPr>
                        <a:t>Ongoing</a:t>
                      </a:r>
                      <a:endParaRPr lang="en-US" sz="1300" b="1" dirty="0">
                        <a:solidFill>
                          <a:schemeClr val="tx1"/>
                        </a:solidFill>
                        <a:latin typeface="Comic Sans MS" pitchFamily="66"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b="1" dirty="0" smtClean="0">
                          <a:latin typeface="Comic Sans MS" pitchFamily="66" charset="0"/>
                        </a:rPr>
                        <a:t>Verification to be done on quarterly basis, while the 1</a:t>
                      </a:r>
                      <a:r>
                        <a:rPr lang="en-US" sz="1300" b="1" baseline="30000" dirty="0" smtClean="0">
                          <a:latin typeface="Comic Sans MS" pitchFamily="66" charset="0"/>
                        </a:rPr>
                        <a:t>st</a:t>
                      </a:r>
                      <a:r>
                        <a:rPr lang="en-US" sz="1300" b="1" dirty="0" smtClean="0">
                          <a:latin typeface="Comic Sans MS" pitchFamily="66" charset="0"/>
                        </a:rPr>
                        <a:t> Quarter Assessment report to be presented in the next half year strategy session.  </a:t>
                      </a:r>
                    </a:p>
                    <a:p>
                      <a:pPr marL="0" marR="0" indent="0" algn="l" defTabSz="914400" rtl="0" eaLnBrk="1" fontAlgn="auto" latinLnBrk="0" hangingPunct="1">
                        <a:lnSpc>
                          <a:spcPct val="100000"/>
                        </a:lnSpc>
                        <a:spcBef>
                          <a:spcPts val="0"/>
                        </a:spcBef>
                        <a:spcAft>
                          <a:spcPts val="0"/>
                        </a:spcAft>
                        <a:buClrTx/>
                        <a:buSzTx/>
                        <a:buFontTx/>
                        <a:buNone/>
                        <a:tabLst/>
                        <a:defRPr/>
                      </a:pPr>
                      <a:r>
                        <a:rPr lang="en-US" sz="1300" b="1" dirty="0" smtClean="0">
                          <a:latin typeface="Comic Sans MS" pitchFamily="66" charset="0"/>
                        </a:rPr>
                        <a:t>There is need for inclusion of CPIO in</a:t>
                      </a:r>
                      <a:r>
                        <a:rPr lang="en-US" sz="1300" b="1" baseline="0" dirty="0" smtClean="0">
                          <a:latin typeface="Comic Sans MS" pitchFamily="66" charset="0"/>
                        </a:rPr>
                        <a:t> top Management as decisions and directives emanating from these meetings are not promptly/timely tracked.</a:t>
                      </a:r>
                      <a:endParaRPr lang="en-US" sz="1300" b="1" dirty="0">
                        <a:solidFill>
                          <a:schemeClr val="tx1"/>
                        </a:solidFill>
                        <a:latin typeface="Comic Sans MS" pitchFamily="66" charset="0"/>
                      </a:endParaRPr>
                    </a:p>
                  </a:txBody>
                  <a:tcPr/>
                </a:tc>
              </a:tr>
            </a:tbl>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559</TotalTime>
  <Words>1024</Words>
  <Application>Microsoft Office PowerPoint</Application>
  <PresentationFormat>On-screen Show (4:3)</PresentationFormat>
  <Paragraphs>120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21</cp:revision>
  <dcterms:created xsi:type="dcterms:W3CDTF">2018-03-08T14:32:40Z</dcterms:created>
  <dcterms:modified xsi:type="dcterms:W3CDTF">2021-05-20T11:28:15Z</dcterms:modified>
</cp:coreProperties>
</file>