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6"/>
  </p:notesMasterIdLst>
  <p:sldIdLst>
    <p:sldId id="256" r:id="rId3"/>
    <p:sldId id="261" r:id="rId4"/>
    <p:sldId id="264" r:id="rId5"/>
    <p:sldId id="298" r:id="rId6"/>
    <p:sldId id="286" r:id="rId7"/>
    <p:sldId id="318" r:id="rId8"/>
    <p:sldId id="288" r:id="rId9"/>
    <p:sldId id="300" r:id="rId10"/>
    <p:sldId id="267" r:id="rId11"/>
    <p:sldId id="275" r:id="rId12"/>
    <p:sldId id="301" r:id="rId13"/>
    <p:sldId id="266" r:id="rId14"/>
    <p:sldId id="302" r:id="rId15"/>
    <p:sldId id="284" r:id="rId16"/>
    <p:sldId id="294" r:id="rId17"/>
    <p:sldId id="293" r:id="rId18"/>
    <p:sldId id="271" r:id="rId19"/>
    <p:sldId id="303" r:id="rId20"/>
    <p:sldId id="277" r:id="rId21"/>
    <p:sldId id="281" r:id="rId22"/>
    <p:sldId id="295" r:id="rId23"/>
    <p:sldId id="276" r:id="rId24"/>
    <p:sldId id="278" r:id="rId25"/>
    <p:sldId id="282" r:id="rId26"/>
    <p:sldId id="269" r:id="rId27"/>
    <p:sldId id="259" r:id="rId28"/>
    <p:sldId id="305" r:id="rId29"/>
    <p:sldId id="308" r:id="rId30"/>
    <p:sldId id="306" r:id="rId31"/>
    <p:sldId id="307" r:id="rId32"/>
    <p:sldId id="304" r:id="rId33"/>
    <p:sldId id="309" r:id="rId34"/>
    <p:sldId id="310" r:id="rId35"/>
    <p:sldId id="331" r:id="rId36"/>
    <p:sldId id="312" r:id="rId37"/>
    <p:sldId id="313" r:id="rId38"/>
    <p:sldId id="314" r:id="rId39"/>
    <p:sldId id="315" r:id="rId40"/>
    <p:sldId id="316" r:id="rId41"/>
    <p:sldId id="317" r:id="rId42"/>
    <p:sldId id="330" r:id="rId43"/>
    <p:sldId id="297" r:id="rId44"/>
    <p:sldId id="25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B1C"/>
    <a:srgbClr val="6A0000"/>
    <a:srgbClr val="6C0000"/>
    <a:srgbClr val="2597FF"/>
    <a:srgbClr val="FF9E1D"/>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MOLHAR\Desktop\FRSC\FRSC\PRS%20RTC%20ANALYSIS\2018\Excel%20Format\May%202018%20Monthly%20Report%20RECONCILED%20(Autosav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MOLHAR\Desktop\FRSC\FRSC\PRS%20RTC%20ANALYSIS\2018\Excel%20Format\May%202018%20Monthly%20Report%20RECONCILED%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lang="en-US" sz="700">
                <a:latin typeface="Comic Sans MS" pitchFamily="66" charset="0"/>
              </a:defRPr>
            </a:pPr>
            <a:r>
              <a:rPr lang="en-US" sz="700" b="1" i="0" baseline="0">
                <a:effectLst/>
                <a:latin typeface="Comic Sans MS" pitchFamily="66" charset="0"/>
              </a:rPr>
              <a:t>SEX &amp; AGE GROUP DISTRIBUTION OF PERSONS KILLED</a:t>
            </a:r>
            <a:endParaRPr lang="en-US" sz="700">
              <a:effectLst/>
              <a:latin typeface="Comic Sans MS" pitchFamily="66" charset="0"/>
            </a:endParaRPr>
          </a:p>
        </c:rich>
      </c:tx>
      <c:layout>
        <c:manualLayout>
          <c:xMode val="edge"/>
          <c:yMode val="edge"/>
          <c:x val="0.16242607321534336"/>
          <c:y val="3.4919360808873645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6637561638049403E-3"/>
          <c:y val="0.26888298824736329"/>
          <c:w val="0.80876356883827349"/>
          <c:h val="0.7280811744414567"/>
        </c:manualLayout>
      </c:layout>
      <c:pie3DChart>
        <c:varyColors val="1"/>
        <c:ser>
          <c:idx val="0"/>
          <c:order val="0"/>
          <c:explosion val="29"/>
          <c:dLbls>
            <c:dLbl>
              <c:idx val="2"/>
              <c:layout>
                <c:manualLayout>
                  <c:x val="3.2062961150087922E-2"/>
                  <c:y val="8.373882368888487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47C3-4B69-B5A3-DDAD6D736D90}"/>
                </c:ext>
              </c:extLst>
            </c:dLbl>
            <c:dLbl>
              <c:idx val="3"/>
              <c:layout>
                <c:manualLayout>
                  <c:x val="8.4382211034193397E-2"/>
                  <c:y val="4.7579268299242736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47C3-4B69-B5A3-DDAD6D736D90}"/>
                </c:ext>
              </c:extLst>
            </c:dLbl>
            <c:spPr>
              <a:noFill/>
              <a:ln>
                <a:noFill/>
              </a:ln>
              <a:effectLst/>
            </c:spPr>
            <c:txPr>
              <a:bodyPr/>
              <a:lstStyle/>
              <a:p>
                <a:pPr>
                  <a:defRPr lang="en-US">
                    <a:latin typeface="Comic Sans MS" pitchFamily="66" charset="0"/>
                  </a:defRPr>
                </a:pPr>
                <a:endParaRPr lang="en-US"/>
              </a:p>
            </c:txPr>
            <c:showLegendKey val="0"/>
            <c:showVal val="0"/>
            <c:showCatName val="0"/>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ZONE!$L$40:$L$43</c:f>
              <c:strCache>
                <c:ptCount val="4"/>
                <c:pt idx="0">
                  <c:v>MALE ADULT</c:v>
                </c:pt>
                <c:pt idx="1">
                  <c:v>FEMALE ADULT</c:v>
                </c:pt>
                <c:pt idx="2">
                  <c:v>MALE CHILD</c:v>
                </c:pt>
                <c:pt idx="3">
                  <c:v> FEMALE CHILD</c:v>
                </c:pt>
              </c:strCache>
            </c:strRef>
          </c:cat>
          <c:val>
            <c:numRef>
              <c:f>ZONE!$M$40:$M$43</c:f>
              <c:numCache>
                <c:formatCode>General</c:formatCode>
                <c:ptCount val="4"/>
                <c:pt idx="0">
                  <c:v>314</c:v>
                </c:pt>
                <c:pt idx="1">
                  <c:v>92</c:v>
                </c:pt>
                <c:pt idx="2">
                  <c:v>11</c:v>
                </c:pt>
                <c:pt idx="3">
                  <c:v>13</c:v>
                </c:pt>
              </c:numCache>
            </c:numRef>
          </c:val>
          <c:extLst xmlns:c16r2="http://schemas.microsoft.com/office/drawing/2015/06/chart">
            <c:ext xmlns:c16="http://schemas.microsoft.com/office/drawing/2014/chart" uri="{C3380CC4-5D6E-409C-BE32-E72D297353CC}">
              <c16:uniqueId val="{00000002-47C3-4B69-B5A3-DDAD6D736D90}"/>
            </c:ext>
          </c:extLst>
        </c:ser>
        <c:dLbls>
          <c:showLegendKey val="0"/>
          <c:showVal val="0"/>
          <c:showCatName val="1"/>
          <c:showSerName val="0"/>
          <c:showPercent val="1"/>
          <c:showBubbleSize val="0"/>
          <c:showLeaderLines val="0"/>
        </c:dLbls>
      </c:pie3DChart>
    </c:plotArea>
    <c:legend>
      <c:legendPos val="r"/>
      <c:layout>
        <c:manualLayout>
          <c:xMode val="edge"/>
          <c:yMode val="edge"/>
          <c:x val="0.77648264553444368"/>
          <c:y val="0.41702886286611751"/>
          <c:w val="0.21600423509226699"/>
          <c:h val="0.54064458274765026"/>
        </c:manualLayout>
      </c:layout>
      <c:overlay val="1"/>
      <c:txPr>
        <a:bodyPr/>
        <a:lstStyle/>
        <a:p>
          <a:pPr>
            <a:defRPr lang="en-US" sz="700">
              <a:latin typeface="Comic Sans MS" pitchFamily="66" charset="0"/>
            </a:defRPr>
          </a:pPr>
          <a:endParaRPr lang="en-US"/>
        </a:p>
      </c:txPr>
    </c:legend>
    <c:plotVisOnly val="1"/>
    <c:dispBlanksAs val="zero"/>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lang="en-US" sz="1000">
                <a:latin typeface="Comic Sans MS" pitchFamily="66" charset="0"/>
              </a:defRPr>
            </a:pPr>
            <a:r>
              <a:rPr lang="en-US" sz="1000">
                <a:latin typeface="Comic Sans MS" pitchFamily="66" charset="0"/>
              </a:rPr>
              <a:t>COMPARATIVE ANALYSIS OF MAY,</a:t>
            </a:r>
            <a:r>
              <a:rPr lang="en-US" sz="1000" baseline="0">
                <a:latin typeface="Comic Sans MS" pitchFamily="66" charset="0"/>
              </a:rPr>
              <a:t> </a:t>
            </a:r>
            <a:r>
              <a:rPr lang="en-US" sz="1000">
                <a:latin typeface="Comic Sans MS" pitchFamily="66" charset="0"/>
              </a:rPr>
              <a:t>2018 OVER MAY,</a:t>
            </a:r>
            <a:r>
              <a:rPr lang="en-US" sz="1000" baseline="0">
                <a:latin typeface="Comic Sans MS" pitchFamily="66" charset="0"/>
              </a:rPr>
              <a:t> </a:t>
            </a:r>
            <a:r>
              <a:rPr lang="en-US" sz="1000">
                <a:latin typeface="Comic Sans MS" pitchFamily="66" charset="0"/>
              </a:rPr>
              <a:t>2017</a:t>
            </a:r>
          </a:p>
        </c:rich>
      </c:tx>
      <c:layout>
        <c:manualLayout>
          <c:xMode val="edge"/>
          <c:yMode val="edge"/>
          <c:x val="0.15342837333323109"/>
          <c:y val="1.8786218016278923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5777552798969519"/>
          <c:y val="0.21444623773901358"/>
          <c:w val="0.79943084786208018"/>
          <c:h val="0.48742838987099929"/>
        </c:manualLayout>
      </c:layout>
      <c:bar3DChart>
        <c:barDir val="col"/>
        <c:grouping val="clustered"/>
        <c:varyColors val="0"/>
        <c:ser>
          <c:idx val="0"/>
          <c:order val="0"/>
          <c:tx>
            <c:strRef>
              <c:f>ZONE!$J$23</c:f>
              <c:strCache>
                <c:ptCount val="1"/>
                <c:pt idx="0">
                  <c:v>MAY, 2017</c:v>
                </c:pt>
              </c:strCache>
            </c:strRef>
          </c:tx>
          <c:invertIfNegative val="0"/>
          <c:dLbls>
            <c:spPr>
              <a:noFill/>
              <a:ln>
                <a:noFill/>
              </a:ln>
              <a:effectLst/>
            </c:spPr>
            <c:txPr>
              <a:bodyPr/>
              <a:lstStyle/>
              <a:p>
                <a:pPr>
                  <a:defRPr lang="en-US" sz="700">
                    <a:latin typeface="Comic Sans MS" pitchFamily="66"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ZONE!$K$22:$M$22</c:f>
              <c:strCache>
                <c:ptCount val="3"/>
                <c:pt idx="0">
                  <c:v>TOTAL RTC</c:v>
                </c:pt>
                <c:pt idx="1">
                  <c:v>PERSONS KILLED</c:v>
                </c:pt>
                <c:pt idx="2">
                  <c:v>PERSONS INJURED</c:v>
                </c:pt>
              </c:strCache>
            </c:strRef>
          </c:cat>
          <c:val>
            <c:numRef>
              <c:f>ZONE!$K$23:$M$23</c:f>
              <c:numCache>
                <c:formatCode>General</c:formatCode>
                <c:ptCount val="3"/>
                <c:pt idx="0">
                  <c:v>866</c:v>
                </c:pt>
                <c:pt idx="1">
                  <c:v>502</c:v>
                </c:pt>
                <c:pt idx="2">
                  <c:v>3026</c:v>
                </c:pt>
              </c:numCache>
            </c:numRef>
          </c:val>
          <c:extLst xmlns:c16r2="http://schemas.microsoft.com/office/drawing/2015/06/chart">
            <c:ext xmlns:c16="http://schemas.microsoft.com/office/drawing/2014/chart" uri="{C3380CC4-5D6E-409C-BE32-E72D297353CC}">
              <c16:uniqueId val="{00000000-1FB7-462E-81BB-F9140274542D}"/>
            </c:ext>
          </c:extLst>
        </c:ser>
        <c:ser>
          <c:idx val="1"/>
          <c:order val="1"/>
          <c:tx>
            <c:strRef>
              <c:f>ZONE!$J$24</c:f>
              <c:strCache>
                <c:ptCount val="1"/>
                <c:pt idx="0">
                  <c:v>MAY, 2018</c:v>
                </c:pt>
              </c:strCache>
            </c:strRef>
          </c:tx>
          <c:invertIfNegative val="0"/>
          <c:dLbls>
            <c:dLbl>
              <c:idx val="2"/>
              <c:layout>
                <c:manualLayout>
                  <c:x val="2.2105127577336112E-2"/>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FB7-462E-81BB-F9140274542D}"/>
                </c:ext>
              </c:extLst>
            </c:dLbl>
            <c:spPr>
              <a:noFill/>
              <a:ln>
                <a:noFill/>
              </a:ln>
              <a:effectLst/>
            </c:spPr>
            <c:txPr>
              <a:bodyPr/>
              <a:lstStyle/>
              <a:p>
                <a:pPr>
                  <a:defRPr lang="en-US" sz="700">
                    <a:latin typeface="Comic Sans MS" pitchFamily="66"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ZONE!$K$22:$M$22</c:f>
              <c:strCache>
                <c:ptCount val="3"/>
                <c:pt idx="0">
                  <c:v>TOTAL RTC</c:v>
                </c:pt>
                <c:pt idx="1">
                  <c:v>PERSONS KILLED</c:v>
                </c:pt>
                <c:pt idx="2">
                  <c:v>PERSONS INJURED</c:v>
                </c:pt>
              </c:strCache>
            </c:strRef>
          </c:cat>
          <c:val>
            <c:numRef>
              <c:f>ZONE!$K$24:$M$24</c:f>
              <c:numCache>
                <c:formatCode>General</c:formatCode>
                <c:ptCount val="3"/>
                <c:pt idx="0">
                  <c:v>840</c:v>
                </c:pt>
                <c:pt idx="1">
                  <c:v>430</c:v>
                </c:pt>
                <c:pt idx="2">
                  <c:v>2777</c:v>
                </c:pt>
              </c:numCache>
            </c:numRef>
          </c:val>
          <c:extLst xmlns:c16r2="http://schemas.microsoft.com/office/drawing/2015/06/chart">
            <c:ext xmlns:c16="http://schemas.microsoft.com/office/drawing/2014/chart" uri="{C3380CC4-5D6E-409C-BE32-E72D297353CC}">
              <c16:uniqueId val="{00000002-1FB7-462E-81BB-F9140274542D}"/>
            </c:ext>
          </c:extLst>
        </c:ser>
        <c:dLbls>
          <c:showLegendKey val="0"/>
          <c:showVal val="1"/>
          <c:showCatName val="0"/>
          <c:showSerName val="0"/>
          <c:showPercent val="0"/>
          <c:showBubbleSize val="0"/>
        </c:dLbls>
        <c:gapWidth val="150"/>
        <c:shape val="box"/>
        <c:axId val="86497920"/>
        <c:axId val="86913408"/>
        <c:axId val="0"/>
      </c:bar3DChart>
      <c:catAx>
        <c:axId val="86497920"/>
        <c:scaling>
          <c:orientation val="minMax"/>
        </c:scaling>
        <c:delete val="0"/>
        <c:axPos val="b"/>
        <c:numFmt formatCode="General" sourceLinked="0"/>
        <c:majorTickMark val="out"/>
        <c:minorTickMark val="none"/>
        <c:tickLblPos val="nextTo"/>
        <c:txPr>
          <a:bodyPr/>
          <a:lstStyle/>
          <a:p>
            <a:pPr>
              <a:defRPr lang="en-US" sz="700">
                <a:latin typeface="Comic Sans MS" pitchFamily="66" charset="0"/>
              </a:defRPr>
            </a:pPr>
            <a:endParaRPr lang="en-US"/>
          </a:p>
        </c:txPr>
        <c:crossAx val="86913408"/>
        <c:crosses val="autoZero"/>
        <c:auto val="1"/>
        <c:lblAlgn val="ctr"/>
        <c:lblOffset val="100"/>
        <c:noMultiLvlLbl val="0"/>
      </c:catAx>
      <c:valAx>
        <c:axId val="86913408"/>
        <c:scaling>
          <c:orientation val="minMax"/>
        </c:scaling>
        <c:delete val="0"/>
        <c:axPos val="l"/>
        <c:majorGridlines/>
        <c:numFmt formatCode="General" sourceLinked="1"/>
        <c:majorTickMark val="out"/>
        <c:minorTickMark val="none"/>
        <c:tickLblPos val="nextTo"/>
        <c:txPr>
          <a:bodyPr/>
          <a:lstStyle/>
          <a:p>
            <a:pPr>
              <a:defRPr lang="en-US" sz="700">
                <a:latin typeface="Comic Sans MS" pitchFamily="66" charset="0"/>
              </a:defRPr>
            </a:pPr>
            <a:endParaRPr lang="en-US"/>
          </a:p>
        </c:txPr>
        <c:crossAx val="86497920"/>
        <c:crosses val="autoZero"/>
        <c:crossBetween val="between"/>
      </c:valAx>
    </c:plotArea>
    <c:legend>
      <c:legendPos val="b"/>
      <c:layout>
        <c:manualLayout>
          <c:xMode val="edge"/>
          <c:yMode val="edge"/>
          <c:x val="6.1104167303866468E-2"/>
          <c:y val="0.86740335269085767"/>
          <c:w val="0.89100396412866356"/>
          <c:h val="0.10569943882674"/>
        </c:manualLayout>
      </c:layout>
      <c:overlay val="0"/>
      <c:txPr>
        <a:bodyPr/>
        <a:lstStyle/>
        <a:p>
          <a:pPr>
            <a:defRPr lang="en-US" sz="700">
              <a:latin typeface="Comic Sans MS" pitchFamily="66" charset="0"/>
            </a:defRPr>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840046-7E80-453E-82C8-63D4594AFD61}"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GB"/>
        </a:p>
      </dgm:t>
    </dgm:pt>
    <dgm:pt modelId="{0A1A9FBE-BE52-4EF2-8360-67DE7E6EFA62}">
      <dgm:prSet/>
      <dgm:spPr/>
      <dgm:t>
        <a:bodyPr/>
        <a:lstStyle/>
        <a:p>
          <a:r>
            <a:rPr lang="en-US" b="1" dirty="0" smtClean="0">
              <a:solidFill>
                <a:schemeClr val="tx1"/>
              </a:solidFill>
              <a:latin typeface="Comic Sans MS" pitchFamily="66" charset="0"/>
            </a:rPr>
            <a:t>To sufficiently satisfy the information and data requirement of the Corps towards the actualization of its mandate.</a:t>
          </a:r>
          <a:endParaRPr lang="en-GB" b="1" dirty="0">
            <a:solidFill>
              <a:schemeClr val="tx1"/>
            </a:solidFill>
            <a:latin typeface="Comic Sans MS" pitchFamily="66" charset="0"/>
          </a:endParaRPr>
        </a:p>
      </dgm:t>
    </dgm:pt>
    <dgm:pt modelId="{9AFF7997-D8E0-4D7B-BF85-53F97A4E0BAE}" type="parTrans" cxnId="{D449B03D-1A44-4305-A45A-F69838CD088C}">
      <dgm:prSet/>
      <dgm:spPr/>
      <dgm:t>
        <a:bodyPr/>
        <a:lstStyle/>
        <a:p>
          <a:endParaRPr lang="en-GB"/>
        </a:p>
      </dgm:t>
    </dgm:pt>
    <dgm:pt modelId="{02587C82-947C-4694-B635-A07B6D6CC638}" type="sibTrans" cxnId="{D449B03D-1A44-4305-A45A-F69838CD088C}">
      <dgm:prSet/>
      <dgm:spPr/>
      <dgm:t>
        <a:bodyPr/>
        <a:lstStyle/>
        <a:p>
          <a:endParaRPr lang="en-GB"/>
        </a:p>
      </dgm:t>
    </dgm:pt>
    <dgm:pt modelId="{8905F0C1-F482-4D8A-9E3D-83463D45B502}" type="pres">
      <dgm:prSet presAssocID="{C1840046-7E80-453E-82C8-63D4594AFD61}" presName="Name0" presStyleCnt="0">
        <dgm:presLayoutVars>
          <dgm:chMax val="4"/>
          <dgm:resizeHandles val="exact"/>
        </dgm:presLayoutVars>
      </dgm:prSet>
      <dgm:spPr/>
      <dgm:t>
        <a:bodyPr/>
        <a:lstStyle/>
        <a:p>
          <a:endParaRPr lang="en-GB"/>
        </a:p>
      </dgm:t>
    </dgm:pt>
    <dgm:pt modelId="{892E1DE5-86E3-4278-AAFE-C2E2728E617B}" type="pres">
      <dgm:prSet presAssocID="{C1840046-7E80-453E-82C8-63D4594AFD61}" presName="ellipse" presStyleLbl="trBgShp" presStyleIdx="0" presStyleCnt="1"/>
      <dgm:spPr/>
    </dgm:pt>
    <dgm:pt modelId="{9DAF3B4B-7F89-4E01-B726-DD2C7BB3283A}" type="pres">
      <dgm:prSet presAssocID="{C1840046-7E80-453E-82C8-63D4594AFD61}" presName="arrow1" presStyleLbl="fgShp" presStyleIdx="0" presStyleCnt="1" custFlipHor="1" custScaleX="48000" custLinFactNeighborY="-1250"/>
      <dgm:spPr/>
    </dgm:pt>
    <dgm:pt modelId="{4274A929-24E6-4CD9-9468-12D4687B8305}" type="pres">
      <dgm:prSet presAssocID="{C1840046-7E80-453E-82C8-63D4594AFD61}" presName="rectangle" presStyleLbl="revTx" presStyleIdx="0" presStyleCnt="1" custScaleX="124000" custScaleY="314572" custLinFactY="-58428" custLinFactNeighborX="2000" custLinFactNeighborY="-100000">
        <dgm:presLayoutVars>
          <dgm:bulletEnabled val="1"/>
        </dgm:presLayoutVars>
      </dgm:prSet>
      <dgm:spPr/>
      <dgm:t>
        <a:bodyPr/>
        <a:lstStyle/>
        <a:p>
          <a:endParaRPr lang="en-GB"/>
        </a:p>
      </dgm:t>
    </dgm:pt>
    <dgm:pt modelId="{C60580F8-3485-4DC3-AB4D-94A95435C9A0}" type="pres">
      <dgm:prSet presAssocID="{C1840046-7E80-453E-82C8-63D4594AFD61}" presName="funnel" presStyleLbl="trAlignAcc1" presStyleIdx="0" presStyleCnt="1" custScaleX="156735" custScaleY="124796" custLinFactNeighborX="2980" custLinFactNeighborY="35165"/>
      <dgm:spPr/>
    </dgm:pt>
  </dgm:ptLst>
  <dgm:cxnLst>
    <dgm:cxn modelId="{1C7DB2FA-CC10-4401-955F-111CC986A333}" type="presOf" srcId="{C1840046-7E80-453E-82C8-63D4594AFD61}" destId="{8905F0C1-F482-4D8A-9E3D-83463D45B502}" srcOrd="0" destOrd="0" presId="urn:microsoft.com/office/officeart/2005/8/layout/funnel1"/>
    <dgm:cxn modelId="{F5ED3E47-60AE-427F-A5DD-A20313250DB3}" type="presOf" srcId="{0A1A9FBE-BE52-4EF2-8360-67DE7E6EFA62}" destId="{4274A929-24E6-4CD9-9468-12D4687B8305}" srcOrd="0" destOrd="0" presId="urn:microsoft.com/office/officeart/2005/8/layout/funnel1"/>
    <dgm:cxn modelId="{D449B03D-1A44-4305-A45A-F69838CD088C}" srcId="{C1840046-7E80-453E-82C8-63D4594AFD61}" destId="{0A1A9FBE-BE52-4EF2-8360-67DE7E6EFA62}" srcOrd="0" destOrd="0" parTransId="{9AFF7997-D8E0-4D7B-BF85-53F97A4E0BAE}" sibTransId="{02587C82-947C-4694-B635-A07B6D6CC638}"/>
    <dgm:cxn modelId="{86F43D59-E283-440F-A361-BEAFD3DC2270}" type="presParOf" srcId="{8905F0C1-F482-4D8A-9E3D-83463D45B502}" destId="{892E1DE5-86E3-4278-AAFE-C2E2728E617B}" srcOrd="0" destOrd="0" presId="urn:microsoft.com/office/officeart/2005/8/layout/funnel1"/>
    <dgm:cxn modelId="{DBCDF26A-F2FD-4A3B-A162-F49F03E42574}" type="presParOf" srcId="{8905F0C1-F482-4D8A-9E3D-83463D45B502}" destId="{9DAF3B4B-7F89-4E01-B726-DD2C7BB3283A}" srcOrd="1" destOrd="0" presId="urn:microsoft.com/office/officeart/2005/8/layout/funnel1"/>
    <dgm:cxn modelId="{855B2438-8AA5-494F-A9D4-F73F26363D07}" type="presParOf" srcId="{8905F0C1-F482-4D8A-9E3D-83463D45B502}" destId="{4274A929-24E6-4CD9-9468-12D4687B8305}" srcOrd="2" destOrd="0" presId="urn:microsoft.com/office/officeart/2005/8/layout/funnel1"/>
    <dgm:cxn modelId="{645C5E65-B885-429B-AE62-D726DE029200}" type="presParOf" srcId="{8905F0C1-F482-4D8A-9E3D-83463D45B502}" destId="{C60580F8-3485-4DC3-AB4D-94A95435C9A0}" srcOrd="3"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A16023-D391-4A6F-808D-501E35507F8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F51102BB-2E72-4C8C-A194-D276E2D869E6}">
      <dgm:prSet phldrT="[Text]" custT="1"/>
      <dgm:spPr/>
      <dgm:t>
        <a:bodyPr/>
        <a:lstStyle/>
        <a:p>
          <a:r>
            <a:rPr lang="en-US" sz="2200" b="1" dirty="0" smtClean="0">
              <a:solidFill>
                <a:schemeClr val="tx1"/>
              </a:solidFill>
              <a:latin typeface="Comic Sans MS" pitchFamily="66" charset="0"/>
            </a:rPr>
            <a:t>Collate, analyze and process data relating to Road Traffic Administration and Safety Management</a:t>
          </a:r>
          <a:endParaRPr lang="en-GB" sz="2200" b="1" dirty="0">
            <a:solidFill>
              <a:schemeClr val="tx1"/>
            </a:solidFill>
            <a:latin typeface="Comic Sans MS" pitchFamily="66" charset="0"/>
          </a:endParaRPr>
        </a:p>
      </dgm:t>
    </dgm:pt>
    <dgm:pt modelId="{238E1E76-0CB4-412E-8427-EAB29233740B}" type="parTrans" cxnId="{E1A3D843-E2D8-47DE-A7D1-2A43E47B505D}">
      <dgm:prSet/>
      <dgm:spPr/>
      <dgm:t>
        <a:bodyPr/>
        <a:lstStyle/>
        <a:p>
          <a:endParaRPr lang="en-GB">
            <a:latin typeface="Comic Sans MS" pitchFamily="66" charset="0"/>
          </a:endParaRPr>
        </a:p>
      </dgm:t>
    </dgm:pt>
    <dgm:pt modelId="{E63CE2C1-7E94-45F4-8F99-8B802DF25840}" type="sibTrans" cxnId="{E1A3D843-E2D8-47DE-A7D1-2A43E47B505D}">
      <dgm:prSet/>
      <dgm:spPr/>
      <dgm:t>
        <a:bodyPr/>
        <a:lstStyle/>
        <a:p>
          <a:endParaRPr lang="en-GB">
            <a:latin typeface="Comic Sans MS" pitchFamily="66" charset="0"/>
          </a:endParaRPr>
        </a:p>
      </dgm:t>
    </dgm:pt>
    <dgm:pt modelId="{A8C99D5A-B879-42FA-A029-F653BDD64A3B}">
      <dgm:prSet phldrT="[Text]" custT="1"/>
      <dgm:spPr/>
      <dgm:t>
        <a:bodyPr/>
        <a:lstStyle/>
        <a:p>
          <a:r>
            <a:rPr lang="en-US" sz="2100" b="1" dirty="0" smtClean="0">
              <a:solidFill>
                <a:schemeClr val="tx1"/>
              </a:solidFill>
              <a:latin typeface="Comic Sans MS" pitchFamily="66" charset="0"/>
            </a:rPr>
            <a:t>Co-ordinate collaboration with local stakeholders and International partners in intellectual exchanges through meetings and conferences</a:t>
          </a:r>
          <a:endParaRPr lang="en-GB" sz="2100" b="1" dirty="0">
            <a:solidFill>
              <a:schemeClr val="tx1"/>
            </a:solidFill>
            <a:latin typeface="Comic Sans MS" pitchFamily="66" charset="0"/>
          </a:endParaRPr>
        </a:p>
      </dgm:t>
    </dgm:pt>
    <dgm:pt modelId="{76F7D73A-3EBB-4479-AED3-ADF64CC8351F}" type="parTrans" cxnId="{19E5AF95-250C-465D-A634-991015618329}">
      <dgm:prSet/>
      <dgm:spPr/>
      <dgm:t>
        <a:bodyPr/>
        <a:lstStyle/>
        <a:p>
          <a:endParaRPr lang="en-GB">
            <a:latin typeface="Comic Sans MS" pitchFamily="66" charset="0"/>
          </a:endParaRPr>
        </a:p>
      </dgm:t>
    </dgm:pt>
    <dgm:pt modelId="{6B2098C4-CDDD-4DB8-8601-98439CFA556E}" type="sibTrans" cxnId="{19E5AF95-250C-465D-A634-991015618329}">
      <dgm:prSet/>
      <dgm:spPr/>
      <dgm:t>
        <a:bodyPr/>
        <a:lstStyle/>
        <a:p>
          <a:endParaRPr lang="en-GB">
            <a:latin typeface="Comic Sans MS" pitchFamily="66" charset="0"/>
          </a:endParaRPr>
        </a:p>
      </dgm:t>
    </dgm:pt>
    <dgm:pt modelId="{C8D5888A-2F45-4325-992C-20C33FBBE91B}">
      <dgm:prSet phldrT="[Text]" custT="1"/>
      <dgm:spPr/>
      <dgm:t>
        <a:bodyPr/>
        <a:lstStyle/>
        <a:p>
          <a:r>
            <a:rPr lang="en-US" sz="2200" b="1" dirty="0" smtClean="0">
              <a:solidFill>
                <a:schemeClr val="tx1"/>
              </a:solidFill>
              <a:latin typeface="Comic Sans MS" pitchFamily="66" charset="0"/>
            </a:rPr>
            <a:t>Secure assistance, collaboration and funding of Road Traffic Administration and Safety Management activities</a:t>
          </a:r>
        </a:p>
      </dgm:t>
    </dgm:pt>
    <dgm:pt modelId="{3B1F62A8-339A-44CB-A800-D541C610089B}" type="parTrans" cxnId="{F10FECFA-3344-4839-BFE6-236517E6D311}">
      <dgm:prSet/>
      <dgm:spPr/>
      <dgm:t>
        <a:bodyPr/>
        <a:lstStyle/>
        <a:p>
          <a:endParaRPr lang="en-GB">
            <a:latin typeface="Comic Sans MS" pitchFamily="66" charset="0"/>
          </a:endParaRPr>
        </a:p>
      </dgm:t>
    </dgm:pt>
    <dgm:pt modelId="{88E7BC55-108D-4188-BE0E-3772EE90987E}" type="sibTrans" cxnId="{F10FECFA-3344-4839-BFE6-236517E6D311}">
      <dgm:prSet/>
      <dgm:spPr/>
      <dgm:t>
        <a:bodyPr/>
        <a:lstStyle/>
        <a:p>
          <a:endParaRPr lang="en-GB">
            <a:latin typeface="Comic Sans MS" pitchFamily="66" charset="0"/>
          </a:endParaRPr>
        </a:p>
      </dgm:t>
    </dgm:pt>
    <dgm:pt modelId="{8333B68F-AA3B-4249-9474-6766670AAE5E}">
      <dgm:prSet custT="1"/>
      <dgm:spPr/>
      <dgm:t>
        <a:bodyPr/>
        <a:lstStyle/>
        <a:p>
          <a:r>
            <a:rPr lang="en-US" sz="2200" b="1" dirty="0" smtClean="0">
              <a:solidFill>
                <a:schemeClr val="tx1"/>
              </a:solidFill>
              <a:latin typeface="Comic Sans MS" pitchFamily="66" charset="0"/>
            </a:rPr>
            <a:t>Collaborate with other departments and Corps offices in the formulation of policies for the Corps.</a:t>
          </a:r>
          <a:endParaRPr lang="en-GB" sz="2200" b="1" dirty="0">
            <a:solidFill>
              <a:schemeClr val="tx1"/>
            </a:solidFill>
            <a:latin typeface="Comic Sans MS" pitchFamily="66" charset="0"/>
          </a:endParaRPr>
        </a:p>
      </dgm:t>
    </dgm:pt>
    <dgm:pt modelId="{465A19CE-4C8E-416D-BF66-CF6BC30E4E21}" type="parTrans" cxnId="{36281208-081A-4309-A5E7-1D45956AA6BB}">
      <dgm:prSet/>
      <dgm:spPr/>
      <dgm:t>
        <a:bodyPr/>
        <a:lstStyle/>
        <a:p>
          <a:endParaRPr lang="en-GB">
            <a:latin typeface="Comic Sans MS" pitchFamily="66" charset="0"/>
          </a:endParaRPr>
        </a:p>
      </dgm:t>
    </dgm:pt>
    <dgm:pt modelId="{AE42DCFD-3AE5-42A8-B31C-4B0F4598152C}" type="sibTrans" cxnId="{36281208-081A-4309-A5E7-1D45956AA6BB}">
      <dgm:prSet/>
      <dgm:spPr/>
      <dgm:t>
        <a:bodyPr/>
        <a:lstStyle/>
        <a:p>
          <a:endParaRPr lang="en-GB">
            <a:latin typeface="Comic Sans MS" pitchFamily="66" charset="0"/>
          </a:endParaRPr>
        </a:p>
      </dgm:t>
    </dgm:pt>
    <dgm:pt modelId="{D1322E19-C3C2-447B-86C8-023BADB1B455}" type="pres">
      <dgm:prSet presAssocID="{47A16023-D391-4A6F-808D-501E35507F8E}" presName="linear" presStyleCnt="0">
        <dgm:presLayoutVars>
          <dgm:dir/>
          <dgm:animLvl val="lvl"/>
          <dgm:resizeHandles val="exact"/>
        </dgm:presLayoutVars>
      </dgm:prSet>
      <dgm:spPr/>
      <dgm:t>
        <a:bodyPr/>
        <a:lstStyle/>
        <a:p>
          <a:endParaRPr lang="en-GB"/>
        </a:p>
      </dgm:t>
    </dgm:pt>
    <dgm:pt modelId="{3A3B0E13-2BA2-4A74-9EC9-17767F992DC3}" type="pres">
      <dgm:prSet presAssocID="{F51102BB-2E72-4C8C-A194-D276E2D869E6}" presName="parentLin" presStyleCnt="0"/>
      <dgm:spPr/>
    </dgm:pt>
    <dgm:pt modelId="{A0B17986-18AC-4F57-8DE9-2C10D20A994F}" type="pres">
      <dgm:prSet presAssocID="{F51102BB-2E72-4C8C-A194-D276E2D869E6}" presName="parentLeftMargin" presStyleLbl="node1" presStyleIdx="0" presStyleCnt="4"/>
      <dgm:spPr/>
      <dgm:t>
        <a:bodyPr/>
        <a:lstStyle/>
        <a:p>
          <a:endParaRPr lang="en-GB"/>
        </a:p>
      </dgm:t>
    </dgm:pt>
    <dgm:pt modelId="{BDCC8F4B-9BD8-4A75-8888-9CF2942F04BB}" type="pres">
      <dgm:prSet presAssocID="{F51102BB-2E72-4C8C-A194-D276E2D869E6}" presName="parentText" presStyleLbl="node1" presStyleIdx="0" presStyleCnt="4" custScaleX="135714" custScaleY="284215" custLinFactNeighborX="-85456" custLinFactNeighborY="-90137">
        <dgm:presLayoutVars>
          <dgm:chMax val="0"/>
          <dgm:bulletEnabled val="1"/>
        </dgm:presLayoutVars>
      </dgm:prSet>
      <dgm:spPr/>
      <dgm:t>
        <a:bodyPr/>
        <a:lstStyle/>
        <a:p>
          <a:endParaRPr lang="en-GB"/>
        </a:p>
      </dgm:t>
    </dgm:pt>
    <dgm:pt modelId="{263A5391-3C82-47D3-921D-EFC6F7665FD6}" type="pres">
      <dgm:prSet presAssocID="{F51102BB-2E72-4C8C-A194-D276E2D869E6}" presName="negativeSpace" presStyleCnt="0"/>
      <dgm:spPr/>
    </dgm:pt>
    <dgm:pt modelId="{E8085910-9E52-4DE4-8F54-8FCF5FCECD39}" type="pres">
      <dgm:prSet presAssocID="{F51102BB-2E72-4C8C-A194-D276E2D869E6}" presName="childText" presStyleLbl="conFgAcc1" presStyleIdx="0" presStyleCnt="4" custFlipVert="1" custScaleY="62448" custLinFactNeighborY="27061">
        <dgm:presLayoutVars>
          <dgm:bulletEnabled val="1"/>
        </dgm:presLayoutVars>
      </dgm:prSet>
      <dgm:spPr/>
    </dgm:pt>
    <dgm:pt modelId="{BAD4E246-7189-4ACF-ABE1-3D2DFE7F32EE}" type="pres">
      <dgm:prSet presAssocID="{E63CE2C1-7E94-45F4-8F99-8B802DF25840}" presName="spaceBetweenRectangles" presStyleCnt="0"/>
      <dgm:spPr/>
    </dgm:pt>
    <dgm:pt modelId="{B263B970-68C3-43A6-A1DF-6EF3AE6AB3F4}" type="pres">
      <dgm:prSet presAssocID="{A8C99D5A-B879-42FA-A029-F653BDD64A3B}" presName="parentLin" presStyleCnt="0"/>
      <dgm:spPr/>
    </dgm:pt>
    <dgm:pt modelId="{30A56833-CDEF-4B46-AFE9-CC1366296339}" type="pres">
      <dgm:prSet presAssocID="{A8C99D5A-B879-42FA-A029-F653BDD64A3B}" presName="parentLeftMargin" presStyleLbl="node1" presStyleIdx="0" presStyleCnt="4"/>
      <dgm:spPr/>
      <dgm:t>
        <a:bodyPr/>
        <a:lstStyle/>
        <a:p>
          <a:endParaRPr lang="en-GB"/>
        </a:p>
      </dgm:t>
    </dgm:pt>
    <dgm:pt modelId="{C1F00708-D6E0-458E-82E0-F306F2C12621}" type="pres">
      <dgm:prSet presAssocID="{A8C99D5A-B879-42FA-A029-F653BDD64A3B}" presName="parentText" presStyleLbl="node1" presStyleIdx="1" presStyleCnt="4" custScaleX="142857" custScaleY="312345" custLinFactNeighborX="-77889" custLinFactNeighborY="-23782">
        <dgm:presLayoutVars>
          <dgm:chMax val="0"/>
          <dgm:bulletEnabled val="1"/>
        </dgm:presLayoutVars>
      </dgm:prSet>
      <dgm:spPr/>
      <dgm:t>
        <a:bodyPr/>
        <a:lstStyle/>
        <a:p>
          <a:endParaRPr lang="en-GB"/>
        </a:p>
      </dgm:t>
    </dgm:pt>
    <dgm:pt modelId="{4436E240-2847-4153-B165-41F36BB3AD50}" type="pres">
      <dgm:prSet presAssocID="{A8C99D5A-B879-42FA-A029-F653BDD64A3B}" presName="negativeSpace" presStyleCnt="0"/>
      <dgm:spPr/>
    </dgm:pt>
    <dgm:pt modelId="{031C3D13-E854-4F46-847A-45F0EAFD1B3C}" type="pres">
      <dgm:prSet presAssocID="{A8C99D5A-B879-42FA-A029-F653BDD64A3B}" presName="childText" presStyleLbl="conFgAcc1" presStyleIdx="1" presStyleCnt="4" custFlipVert="1" custScaleY="51475">
        <dgm:presLayoutVars>
          <dgm:bulletEnabled val="1"/>
        </dgm:presLayoutVars>
      </dgm:prSet>
      <dgm:spPr/>
    </dgm:pt>
    <dgm:pt modelId="{F5734968-288C-44AB-AB0F-2C0D19832AD2}" type="pres">
      <dgm:prSet presAssocID="{6B2098C4-CDDD-4DB8-8601-98439CFA556E}" presName="spaceBetweenRectangles" presStyleCnt="0"/>
      <dgm:spPr/>
    </dgm:pt>
    <dgm:pt modelId="{43E7675B-2782-4BF2-909B-476ED3A3E9C6}" type="pres">
      <dgm:prSet presAssocID="{C8D5888A-2F45-4325-992C-20C33FBBE91B}" presName="parentLin" presStyleCnt="0"/>
      <dgm:spPr/>
    </dgm:pt>
    <dgm:pt modelId="{9A468676-D66C-463C-9373-6C311DB37ED1}" type="pres">
      <dgm:prSet presAssocID="{C8D5888A-2F45-4325-992C-20C33FBBE91B}" presName="parentLeftMargin" presStyleLbl="node1" presStyleIdx="1" presStyleCnt="4"/>
      <dgm:spPr/>
      <dgm:t>
        <a:bodyPr/>
        <a:lstStyle/>
        <a:p>
          <a:endParaRPr lang="en-GB"/>
        </a:p>
      </dgm:t>
    </dgm:pt>
    <dgm:pt modelId="{639D14EA-5801-4158-B07F-349E7260CD4B}" type="pres">
      <dgm:prSet presAssocID="{C8D5888A-2F45-4325-992C-20C33FBBE91B}" presName="parentText" presStyleLbl="node1" presStyleIdx="2" presStyleCnt="4" custScaleX="142857" custScaleY="291556" custLinFactNeighborX="-100000" custLinFactNeighborY="38833">
        <dgm:presLayoutVars>
          <dgm:chMax val="0"/>
          <dgm:bulletEnabled val="1"/>
        </dgm:presLayoutVars>
      </dgm:prSet>
      <dgm:spPr/>
      <dgm:t>
        <a:bodyPr/>
        <a:lstStyle/>
        <a:p>
          <a:endParaRPr lang="en-GB"/>
        </a:p>
      </dgm:t>
    </dgm:pt>
    <dgm:pt modelId="{57BE23A4-A393-4C3F-B8E2-0289EF082D2D}" type="pres">
      <dgm:prSet presAssocID="{C8D5888A-2F45-4325-992C-20C33FBBE91B}" presName="negativeSpace" presStyleCnt="0"/>
      <dgm:spPr/>
    </dgm:pt>
    <dgm:pt modelId="{7B714FEC-DD69-40A6-9D91-F5BAB67E399A}" type="pres">
      <dgm:prSet presAssocID="{C8D5888A-2F45-4325-992C-20C33FBBE91B}" presName="childText" presStyleLbl="conFgAcc1" presStyleIdx="2" presStyleCnt="4" custLinFactNeighborY="3259">
        <dgm:presLayoutVars>
          <dgm:bulletEnabled val="1"/>
        </dgm:presLayoutVars>
      </dgm:prSet>
      <dgm:spPr/>
    </dgm:pt>
    <dgm:pt modelId="{5DBCE11F-68C7-46AC-A41C-C3545244552C}" type="pres">
      <dgm:prSet presAssocID="{88E7BC55-108D-4188-BE0E-3772EE90987E}" presName="spaceBetweenRectangles" presStyleCnt="0"/>
      <dgm:spPr/>
    </dgm:pt>
    <dgm:pt modelId="{9DFA514F-0DCF-445F-8CC6-F39B5FE4EFEB}" type="pres">
      <dgm:prSet presAssocID="{8333B68F-AA3B-4249-9474-6766670AAE5E}" presName="parentLin" presStyleCnt="0"/>
      <dgm:spPr/>
    </dgm:pt>
    <dgm:pt modelId="{FE9D4CB2-3632-467A-95B7-6B215B86DA14}" type="pres">
      <dgm:prSet presAssocID="{8333B68F-AA3B-4249-9474-6766670AAE5E}" presName="parentLeftMargin" presStyleLbl="node1" presStyleIdx="2" presStyleCnt="4"/>
      <dgm:spPr/>
      <dgm:t>
        <a:bodyPr/>
        <a:lstStyle/>
        <a:p>
          <a:endParaRPr lang="en-GB"/>
        </a:p>
      </dgm:t>
    </dgm:pt>
    <dgm:pt modelId="{31A6D39F-70C1-4F29-973C-F955FD99E6B5}" type="pres">
      <dgm:prSet presAssocID="{8333B68F-AA3B-4249-9474-6766670AAE5E}" presName="parentText" presStyleLbl="node1" presStyleIdx="3" presStyleCnt="4" custScaleX="142857" custScaleY="327482" custLinFactX="-1579" custLinFactNeighborX="-100000" custLinFactNeighborY="22154">
        <dgm:presLayoutVars>
          <dgm:chMax val="0"/>
          <dgm:bulletEnabled val="1"/>
        </dgm:presLayoutVars>
      </dgm:prSet>
      <dgm:spPr/>
      <dgm:t>
        <a:bodyPr/>
        <a:lstStyle/>
        <a:p>
          <a:endParaRPr lang="en-GB"/>
        </a:p>
      </dgm:t>
    </dgm:pt>
    <dgm:pt modelId="{04713DB5-4510-4D0D-B565-7FFD24BBE2C6}" type="pres">
      <dgm:prSet presAssocID="{8333B68F-AA3B-4249-9474-6766670AAE5E}" presName="negativeSpace" presStyleCnt="0"/>
      <dgm:spPr/>
    </dgm:pt>
    <dgm:pt modelId="{8E148D68-48BA-4652-B31F-B91DA93D97CE}" type="pres">
      <dgm:prSet presAssocID="{8333B68F-AA3B-4249-9474-6766670AAE5E}" presName="childText" presStyleLbl="conFgAcc1" presStyleIdx="3" presStyleCnt="4">
        <dgm:presLayoutVars>
          <dgm:bulletEnabled val="1"/>
        </dgm:presLayoutVars>
      </dgm:prSet>
      <dgm:spPr/>
    </dgm:pt>
  </dgm:ptLst>
  <dgm:cxnLst>
    <dgm:cxn modelId="{36281208-081A-4309-A5E7-1D45956AA6BB}" srcId="{47A16023-D391-4A6F-808D-501E35507F8E}" destId="{8333B68F-AA3B-4249-9474-6766670AAE5E}" srcOrd="3" destOrd="0" parTransId="{465A19CE-4C8E-416D-BF66-CF6BC30E4E21}" sibTransId="{AE42DCFD-3AE5-42A8-B31C-4B0F4598152C}"/>
    <dgm:cxn modelId="{4CE34C74-4A73-4AEE-BB2F-3D260EA8D899}" type="presOf" srcId="{C8D5888A-2F45-4325-992C-20C33FBBE91B}" destId="{9A468676-D66C-463C-9373-6C311DB37ED1}" srcOrd="0" destOrd="0" presId="urn:microsoft.com/office/officeart/2005/8/layout/list1"/>
    <dgm:cxn modelId="{D0BD8060-2584-4963-B111-2428B3D80973}" type="presOf" srcId="{F51102BB-2E72-4C8C-A194-D276E2D869E6}" destId="{BDCC8F4B-9BD8-4A75-8888-9CF2942F04BB}" srcOrd="1" destOrd="0" presId="urn:microsoft.com/office/officeart/2005/8/layout/list1"/>
    <dgm:cxn modelId="{1BC5D3F9-219D-4481-8A19-0E0121AC47A0}" type="presOf" srcId="{A8C99D5A-B879-42FA-A029-F653BDD64A3B}" destId="{C1F00708-D6E0-458E-82E0-F306F2C12621}" srcOrd="1" destOrd="0" presId="urn:microsoft.com/office/officeart/2005/8/layout/list1"/>
    <dgm:cxn modelId="{6EF23E8A-E856-486A-861B-DFA41E1AD466}" type="presOf" srcId="{47A16023-D391-4A6F-808D-501E35507F8E}" destId="{D1322E19-C3C2-447B-86C8-023BADB1B455}" srcOrd="0" destOrd="0" presId="urn:microsoft.com/office/officeart/2005/8/layout/list1"/>
    <dgm:cxn modelId="{F10FECFA-3344-4839-BFE6-236517E6D311}" srcId="{47A16023-D391-4A6F-808D-501E35507F8E}" destId="{C8D5888A-2F45-4325-992C-20C33FBBE91B}" srcOrd="2" destOrd="0" parTransId="{3B1F62A8-339A-44CB-A800-D541C610089B}" sibTransId="{88E7BC55-108D-4188-BE0E-3772EE90987E}"/>
    <dgm:cxn modelId="{B32E3BDF-DB53-40F3-81F7-B401D389540B}" type="presOf" srcId="{8333B68F-AA3B-4249-9474-6766670AAE5E}" destId="{FE9D4CB2-3632-467A-95B7-6B215B86DA14}" srcOrd="0" destOrd="0" presId="urn:microsoft.com/office/officeart/2005/8/layout/list1"/>
    <dgm:cxn modelId="{11192759-585F-48C8-A0F8-B28F9A787FA2}" type="presOf" srcId="{C8D5888A-2F45-4325-992C-20C33FBBE91B}" destId="{639D14EA-5801-4158-B07F-349E7260CD4B}" srcOrd="1" destOrd="0" presId="urn:microsoft.com/office/officeart/2005/8/layout/list1"/>
    <dgm:cxn modelId="{8535F7D8-3156-46CA-9D53-0E6CD6D17C17}" type="presOf" srcId="{F51102BB-2E72-4C8C-A194-D276E2D869E6}" destId="{A0B17986-18AC-4F57-8DE9-2C10D20A994F}" srcOrd="0" destOrd="0" presId="urn:microsoft.com/office/officeart/2005/8/layout/list1"/>
    <dgm:cxn modelId="{E1A3D843-E2D8-47DE-A7D1-2A43E47B505D}" srcId="{47A16023-D391-4A6F-808D-501E35507F8E}" destId="{F51102BB-2E72-4C8C-A194-D276E2D869E6}" srcOrd="0" destOrd="0" parTransId="{238E1E76-0CB4-412E-8427-EAB29233740B}" sibTransId="{E63CE2C1-7E94-45F4-8F99-8B802DF25840}"/>
    <dgm:cxn modelId="{F6CC4800-3876-4A50-97A0-938F341A7199}" type="presOf" srcId="{A8C99D5A-B879-42FA-A029-F653BDD64A3B}" destId="{30A56833-CDEF-4B46-AFE9-CC1366296339}" srcOrd="0" destOrd="0" presId="urn:microsoft.com/office/officeart/2005/8/layout/list1"/>
    <dgm:cxn modelId="{6AE4FCDC-F242-4761-B287-9065AC0580E6}" type="presOf" srcId="{8333B68F-AA3B-4249-9474-6766670AAE5E}" destId="{31A6D39F-70C1-4F29-973C-F955FD99E6B5}" srcOrd="1" destOrd="0" presId="urn:microsoft.com/office/officeart/2005/8/layout/list1"/>
    <dgm:cxn modelId="{19E5AF95-250C-465D-A634-991015618329}" srcId="{47A16023-D391-4A6F-808D-501E35507F8E}" destId="{A8C99D5A-B879-42FA-A029-F653BDD64A3B}" srcOrd="1" destOrd="0" parTransId="{76F7D73A-3EBB-4479-AED3-ADF64CC8351F}" sibTransId="{6B2098C4-CDDD-4DB8-8601-98439CFA556E}"/>
    <dgm:cxn modelId="{8C2015E7-B667-44A6-BBFD-986F3F3D539D}" type="presParOf" srcId="{D1322E19-C3C2-447B-86C8-023BADB1B455}" destId="{3A3B0E13-2BA2-4A74-9EC9-17767F992DC3}" srcOrd="0" destOrd="0" presId="urn:microsoft.com/office/officeart/2005/8/layout/list1"/>
    <dgm:cxn modelId="{ECF60B39-BCEC-40B4-B8DF-01823C65525E}" type="presParOf" srcId="{3A3B0E13-2BA2-4A74-9EC9-17767F992DC3}" destId="{A0B17986-18AC-4F57-8DE9-2C10D20A994F}" srcOrd="0" destOrd="0" presId="urn:microsoft.com/office/officeart/2005/8/layout/list1"/>
    <dgm:cxn modelId="{5F2494A3-A39A-48D6-8F19-F5880521F00C}" type="presParOf" srcId="{3A3B0E13-2BA2-4A74-9EC9-17767F992DC3}" destId="{BDCC8F4B-9BD8-4A75-8888-9CF2942F04BB}" srcOrd="1" destOrd="0" presId="urn:microsoft.com/office/officeart/2005/8/layout/list1"/>
    <dgm:cxn modelId="{E8264D2C-91B2-4B6E-8180-E7CE316D6351}" type="presParOf" srcId="{D1322E19-C3C2-447B-86C8-023BADB1B455}" destId="{263A5391-3C82-47D3-921D-EFC6F7665FD6}" srcOrd="1" destOrd="0" presId="urn:microsoft.com/office/officeart/2005/8/layout/list1"/>
    <dgm:cxn modelId="{9FFF6890-2881-4CE4-88A2-4C1BA66F8354}" type="presParOf" srcId="{D1322E19-C3C2-447B-86C8-023BADB1B455}" destId="{E8085910-9E52-4DE4-8F54-8FCF5FCECD39}" srcOrd="2" destOrd="0" presId="urn:microsoft.com/office/officeart/2005/8/layout/list1"/>
    <dgm:cxn modelId="{46FF6BA6-48B0-42D2-8316-DE2202E32414}" type="presParOf" srcId="{D1322E19-C3C2-447B-86C8-023BADB1B455}" destId="{BAD4E246-7189-4ACF-ABE1-3D2DFE7F32EE}" srcOrd="3" destOrd="0" presId="urn:microsoft.com/office/officeart/2005/8/layout/list1"/>
    <dgm:cxn modelId="{94E07F26-5F35-415A-8CB7-86F9B3ACC396}" type="presParOf" srcId="{D1322E19-C3C2-447B-86C8-023BADB1B455}" destId="{B263B970-68C3-43A6-A1DF-6EF3AE6AB3F4}" srcOrd="4" destOrd="0" presId="urn:microsoft.com/office/officeart/2005/8/layout/list1"/>
    <dgm:cxn modelId="{190B03D9-FBB8-400E-BC34-ED01D1B23F70}" type="presParOf" srcId="{B263B970-68C3-43A6-A1DF-6EF3AE6AB3F4}" destId="{30A56833-CDEF-4B46-AFE9-CC1366296339}" srcOrd="0" destOrd="0" presId="urn:microsoft.com/office/officeart/2005/8/layout/list1"/>
    <dgm:cxn modelId="{CF901EB6-C388-4EAC-BA18-FFB29E349B74}" type="presParOf" srcId="{B263B970-68C3-43A6-A1DF-6EF3AE6AB3F4}" destId="{C1F00708-D6E0-458E-82E0-F306F2C12621}" srcOrd="1" destOrd="0" presId="urn:microsoft.com/office/officeart/2005/8/layout/list1"/>
    <dgm:cxn modelId="{B41EAE0D-3114-460F-B33A-F35A24041A36}" type="presParOf" srcId="{D1322E19-C3C2-447B-86C8-023BADB1B455}" destId="{4436E240-2847-4153-B165-41F36BB3AD50}" srcOrd="5" destOrd="0" presId="urn:microsoft.com/office/officeart/2005/8/layout/list1"/>
    <dgm:cxn modelId="{3DEF161A-40C4-4059-A7C1-2113DE9BF0A4}" type="presParOf" srcId="{D1322E19-C3C2-447B-86C8-023BADB1B455}" destId="{031C3D13-E854-4F46-847A-45F0EAFD1B3C}" srcOrd="6" destOrd="0" presId="urn:microsoft.com/office/officeart/2005/8/layout/list1"/>
    <dgm:cxn modelId="{A309AC81-A2F2-4E64-9953-BFD4F76668C4}" type="presParOf" srcId="{D1322E19-C3C2-447B-86C8-023BADB1B455}" destId="{F5734968-288C-44AB-AB0F-2C0D19832AD2}" srcOrd="7" destOrd="0" presId="urn:microsoft.com/office/officeart/2005/8/layout/list1"/>
    <dgm:cxn modelId="{5A2314C7-0D18-4ACB-BA88-67F3D199AFE4}" type="presParOf" srcId="{D1322E19-C3C2-447B-86C8-023BADB1B455}" destId="{43E7675B-2782-4BF2-909B-476ED3A3E9C6}" srcOrd="8" destOrd="0" presId="urn:microsoft.com/office/officeart/2005/8/layout/list1"/>
    <dgm:cxn modelId="{0B14F8C1-DFC4-483A-990B-4316A9B4A0E4}" type="presParOf" srcId="{43E7675B-2782-4BF2-909B-476ED3A3E9C6}" destId="{9A468676-D66C-463C-9373-6C311DB37ED1}" srcOrd="0" destOrd="0" presId="urn:microsoft.com/office/officeart/2005/8/layout/list1"/>
    <dgm:cxn modelId="{D5BB8F9D-0FE4-4830-83DB-7583E318E037}" type="presParOf" srcId="{43E7675B-2782-4BF2-909B-476ED3A3E9C6}" destId="{639D14EA-5801-4158-B07F-349E7260CD4B}" srcOrd="1" destOrd="0" presId="urn:microsoft.com/office/officeart/2005/8/layout/list1"/>
    <dgm:cxn modelId="{B6C805BB-81CD-4E6F-9B13-C6B69B903826}" type="presParOf" srcId="{D1322E19-C3C2-447B-86C8-023BADB1B455}" destId="{57BE23A4-A393-4C3F-B8E2-0289EF082D2D}" srcOrd="9" destOrd="0" presId="urn:microsoft.com/office/officeart/2005/8/layout/list1"/>
    <dgm:cxn modelId="{8C2C6590-FC5C-40B2-B7D4-4290DA2592EF}" type="presParOf" srcId="{D1322E19-C3C2-447B-86C8-023BADB1B455}" destId="{7B714FEC-DD69-40A6-9D91-F5BAB67E399A}" srcOrd="10" destOrd="0" presId="urn:microsoft.com/office/officeart/2005/8/layout/list1"/>
    <dgm:cxn modelId="{DA767DF5-8EE6-4538-98FF-294DA55D58A3}" type="presParOf" srcId="{D1322E19-C3C2-447B-86C8-023BADB1B455}" destId="{5DBCE11F-68C7-46AC-A41C-C3545244552C}" srcOrd="11" destOrd="0" presId="urn:microsoft.com/office/officeart/2005/8/layout/list1"/>
    <dgm:cxn modelId="{D56EE69F-FD86-437E-8312-50D9B482DB14}" type="presParOf" srcId="{D1322E19-C3C2-447B-86C8-023BADB1B455}" destId="{9DFA514F-0DCF-445F-8CC6-F39B5FE4EFEB}" srcOrd="12" destOrd="0" presId="urn:microsoft.com/office/officeart/2005/8/layout/list1"/>
    <dgm:cxn modelId="{2220E48C-9A56-4A67-A774-1574842F8D9E}" type="presParOf" srcId="{9DFA514F-0DCF-445F-8CC6-F39B5FE4EFEB}" destId="{FE9D4CB2-3632-467A-95B7-6B215B86DA14}" srcOrd="0" destOrd="0" presId="urn:microsoft.com/office/officeart/2005/8/layout/list1"/>
    <dgm:cxn modelId="{65732AA1-EDDF-4CAA-B6B3-7AFA271EF4E9}" type="presParOf" srcId="{9DFA514F-0DCF-445F-8CC6-F39B5FE4EFEB}" destId="{31A6D39F-70C1-4F29-973C-F955FD99E6B5}" srcOrd="1" destOrd="0" presId="urn:microsoft.com/office/officeart/2005/8/layout/list1"/>
    <dgm:cxn modelId="{0026CA61-19F9-4E1E-9F1D-F209BF5E1971}" type="presParOf" srcId="{D1322E19-C3C2-447B-86C8-023BADB1B455}" destId="{04713DB5-4510-4D0D-B565-7FFD24BBE2C6}" srcOrd="13" destOrd="0" presId="urn:microsoft.com/office/officeart/2005/8/layout/list1"/>
    <dgm:cxn modelId="{9AC29539-911B-4025-BF4E-5514B896C728}" type="presParOf" srcId="{D1322E19-C3C2-447B-86C8-023BADB1B455}" destId="{8E148D68-48BA-4652-B31F-B91DA93D97CE}"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E1DE5-86E3-4278-AAFE-C2E2728E617B}">
      <dsp:nvSpPr>
        <dsp:cNvPr id="0" name=""/>
        <dsp:cNvSpPr/>
      </dsp:nvSpPr>
      <dsp:spPr>
        <a:xfrm>
          <a:off x="1838293" y="-69834"/>
          <a:ext cx="3399472" cy="1180592"/>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AF3B4B-7F89-4E01-B726-DD2C7BB3283A}">
      <dsp:nvSpPr>
        <dsp:cNvPr id="0" name=""/>
        <dsp:cNvSpPr/>
      </dsp:nvSpPr>
      <dsp:spPr>
        <a:xfrm flipH="1">
          <a:off x="3385185" y="2815764"/>
          <a:ext cx="316229" cy="421640"/>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4A929-24E6-4CD9-9468-12D4687B8305}">
      <dsp:nvSpPr>
        <dsp:cNvPr id="0" name=""/>
        <dsp:cNvSpPr/>
      </dsp:nvSpPr>
      <dsp:spPr>
        <a:xfrm>
          <a:off x="1645919" y="1057678"/>
          <a:ext cx="3921252" cy="2486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solidFill>
                <a:schemeClr val="tx1"/>
              </a:solidFill>
              <a:latin typeface="Comic Sans MS" pitchFamily="66" charset="0"/>
            </a:rPr>
            <a:t>To sufficiently satisfy the information and data requirement of the Corps towards the actualization of its mandate.</a:t>
          </a:r>
          <a:endParaRPr lang="en-GB" sz="2200" b="1" kern="1200" dirty="0">
            <a:solidFill>
              <a:schemeClr val="tx1"/>
            </a:solidFill>
            <a:latin typeface="Comic Sans MS" pitchFamily="66" charset="0"/>
          </a:endParaRPr>
        </a:p>
      </dsp:txBody>
      <dsp:txXfrm>
        <a:off x="1645919" y="1057678"/>
        <a:ext cx="3921252" cy="2486927"/>
      </dsp:txXfrm>
    </dsp:sp>
    <dsp:sp modelId="{C60580F8-3485-4DC3-AB4D-94A95435C9A0}">
      <dsp:nvSpPr>
        <dsp:cNvPr id="0" name=""/>
        <dsp:cNvSpPr/>
      </dsp:nvSpPr>
      <dsp:spPr>
        <a:xfrm>
          <a:off x="761991" y="457190"/>
          <a:ext cx="5782502" cy="36833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85910-9E52-4DE4-8F54-8FCF5FCECD39}">
      <dsp:nvSpPr>
        <dsp:cNvPr id="0" name=""/>
        <dsp:cNvSpPr/>
      </dsp:nvSpPr>
      <dsp:spPr>
        <a:xfrm flipV="1">
          <a:off x="0" y="914939"/>
          <a:ext cx="7239000" cy="18884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CC8F4B-9BD8-4A75-8888-9CF2942F04BB}">
      <dsp:nvSpPr>
        <dsp:cNvPr id="0" name=""/>
        <dsp:cNvSpPr/>
      </dsp:nvSpPr>
      <dsp:spPr>
        <a:xfrm>
          <a:off x="52590" y="0"/>
          <a:ext cx="6870319" cy="10068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tx1"/>
              </a:solidFill>
              <a:latin typeface="Comic Sans MS" pitchFamily="66" charset="0"/>
            </a:rPr>
            <a:t>Collate, analyze and process data relating to Road Traffic Administration and Safety Management</a:t>
          </a:r>
          <a:endParaRPr lang="en-GB" sz="2200" b="1" kern="1200" dirty="0">
            <a:solidFill>
              <a:schemeClr val="tx1"/>
            </a:solidFill>
            <a:latin typeface="Comic Sans MS" pitchFamily="66" charset="0"/>
          </a:endParaRPr>
        </a:p>
      </dsp:txBody>
      <dsp:txXfrm>
        <a:off x="101738" y="49148"/>
        <a:ext cx="6772023" cy="908507"/>
      </dsp:txXfrm>
    </dsp:sp>
    <dsp:sp modelId="{031C3D13-E854-4F46-847A-45F0EAFD1B3C}">
      <dsp:nvSpPr>
        <dsp:cNvPr id="0" name=""/>
        <dsp:cNvSpPr/>
      </dsp:nvSpPr>
      <dsp:spPr>
        <a:xfrm flipV="1">
          <a:off x="0" y="2080378"/>
          <a:ext cx="7239000" cy="15566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F00708-D6E0-458E-82E0-F306F2C12621}">
      <dsp:nvSpPr>
        <dsp:cNvPr id="0" name=""/>
        <dsp:cNvSpPr/>
      </dsp:nvSpPr>
      <dsp:spPr>
        <a:xfrm>
          <a:off x="76201" y="1066801"/>
          <a:ext cx="6892595" cy="11064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933450">
            <a:lnSpc>
              <a:spcPct val="90000"/>
            </a:lnSpc>
            <a:spcBef>
              <a:spcPct val="0"/>
            </a:spcBef>
            <a:spcAft>
              <a:spcPct val="35000"/>
            </a:spcAft>
          </a:pPr>
          <a:r>
            <a:rPr lang="en-US" sz="2100" b="1" kern="1200" dirty="0" smtClean="0">
              <a:solidFill>
                <a:schemeClr val="tx1"/>
              </a:solidFill>
              <a:latin typeface="Comic Sans MS" pitchFamily="66" charset="0"/>
            </a:rPr>
            <a:t>Co-ordinate collaboration with local stakeholders and International partners in intellectual exchanges through meetings and conferences</a:t>
          </a:r>
          <a:endParaRPr lang="en-GB" sz="2100" b="1" kern="1200" dirty="0">
            <a:solidFill>
              <a:schemeClr val="tx1"/>
            </a:solidFill>
            <a:latin typeface="Comic Sans MS" pitchFamily="66" charset="0"/>
          </a:endParaRPr>
        </a:p>
      </dsp:txBody>
      <dsp:txXfrm>
        <a:off x="130213" y="1120813"/>
        <a:ext cx="6784571" cy="998426"/>
      </dsp:txXfrm>
    </dsp:sp>
    <dsp:sp modelId="{7B714FEC-DD69-40A6-9D91-F5BAB67E399A}">
      <dsp:nvSpPr>
        <dsp:cNvPr id="0" name=""/>
        <dsp:cNvSpPr/>
      </dsp:nvSpPr>
      <dsp:spPr>
        <a:xfrm>
          <a:off x="0" y="3158638"/>
          <a:ext cx="72390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9D14EA-5801-4158-B07F-349E7260CD4B}">
      <dsp:nvSpPr>
        <dsp:cNvPr id="0" name=""/>
        <dsp:cNvSpPr/>
      </dsp:nvSpPr>
      <dsp:spPr>
        <a:xfrm>
          <a:off x="0" y="2438400"/>
          <a:ext cx="6892595" cy="103280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tx1"/>
              </a:solidFill>
              <a:latin typeface="Comic Sans MS" pitchFamily="66" charset="0"/>
            </a:rPr>
            <a:t>Secure assistance, collaboration and funding of Road Traffic Administration and Safety Management activities</a:t>
          </a:r>
        </a:p>
      </dsp:txBody>
      <dsp:txXfrm>
        <a:off x="50417" y="2488817"/>
        <a:ext cx="6791761" cy="931973"/>
      </dsp:txXfrm>
    </dsp:sp>
    <dsp:sp modelId="{8E148D68-48BA-4652-B31F-B91DA93D97CE}">
      <dsp:nvSpPr>
        <dsp:cNvPr id="0" name=""/>
        <dsp:cNvSpPr/>
      </dsp:nvSpPr>
      <dsp:spPr>
        <a:xfrm>
          <a:off x="0" y="4506678"/>
          <a:ext cx="7239000"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A6D39F-70C1-4F29-973C-F955FD99E6B5}">
      <dsp:nvSpPr>
        <dsp:cNvPr id="0" name=""/>
        <dsp:cNvSpPr/>
      </dsp:nvSpPr>
      <dsp:spPr>
        <a:xfrm>
          <a:off x="0" y="3602204"/>
          <a:ext cx="6892595" cy="11600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1532" tIns="0" rIns="191532" bIns="0" numCol="1" spcCol="1270" anchor="ctr" anchorCtr="0">
          <a:noAutofit/>
        </a:bodyPr>
        <a:lstStyle/>
        <a:p>
          <a:pPr lvl="0" algn="l" defTabSz="977900">
            <a:lnSpc>
              <a:spcPct val="90000"/>
            </a:lnSpc>
            <a:spcBef>
              <a:spcPct val="0"/>
            </a:spcBef>
            <a:spcAft>
              <a:spcPct val="35000"/>
            </a:spcAft>
          </a:pPr>
          <a:r>
            <a:rPr lang="en-US" sz="2200" b="1" kern="1200" dirty="0" smtClean="0">
              <a:solidFill>
                <a:schemeClr val="tx1"/>
              </a:solidFill>
              <a:latin typeface="Comic Sans MS" pitchFamily="66" charset="0"/>
            </a:rPr>
            <a:t>Collaborate with other departments and Corps offices in the formulation of policies for the Corps.</a:t>
          </a:r>
          <a:endParaRPr lang="en-GB" sz="2200" b="1" kern="1200" dirty="0">
            <a:solidFill>
              <a:schemeClr val="tx1"/>
            </a:solidFill>
            <a:latin typeface="Comic Sans MS" pitchFamily="66" charset="0"/>
          </a:endParaRPr>
        </a:p>
      </dsp:txBody>
      <dsp:txXfrm>
        <a:off x="56630" y="3658834"/>
        <a:ext cx="6779335" cy="1046812"/>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8E0161-E444-41CF-916E-8304B5CA40C2}" type="datetimeFigureOut">
              <a:rPr lang="en-GB" smtClean="0"/>
              <a:pPr/>
              <a:t>21/05/2021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0319A-73D1-4954-B2B7-DC823A98107C}" type="slidenum">
              <a:rPr lang="en-GB" smtClean="0"/>
              <a:pPr/>
              <a:t>‹#›</a:t>
            </a:fld>
            <a:endParaRPr lang="en-GB"/>
          </a:p>
        </p:txBody>
      </p:sp>
    </p:spTree>
    <p:extLst>
      <p:ext uri="{BB962C8B-B14F-4D97-AF65-F5344CB8AC3E}">
        <p14:creationId xmlns:p14="http://schemas.microsoft.com/office/powerpoint/2010/main" val="426272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17</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19</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20</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21</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22</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23</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24</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25</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26</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27</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28</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29</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30</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20319A-73D1-4954-B2B7-DC823A98107C}" type="slidenum">
              <a:rPr lang="en-GB" smtClean="0"/>
              <a:pPr/>
              <a:t>3</a:t>
            </a:fld>
            <a:endParaRPr lang="en-GB"/>
          </a:p>
        </p:txBody>
      </p:sp>
    </p:spTree>
    <p:extLst>
      <p:ext uri="{BB962C8B-B14F-4D97-AF65-F5344CB8AC3E}">
        <p14:creationId xmlns:p14="http://schemas.microsoft.com/office/powerpoint/2010/main" val="24880027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31</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32</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33</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35</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20319A-73D1-4954-B2B7-DC823A98107C}" type="slidenum">
              <a:rPr lang="en-GB" smtClean="0"/>
              <a:pPr/>
              <a:t>36</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37</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38</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39</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40</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42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20319A-73D1-4954-B2B7-DC823A98107C}" type="slidenum">
              <a:rPr lang="en-GB" smtClean="0"/>
              <a:pPr/>
              <a:t>4</a:t>
            </a:fld>
            <a:endParaRPr lang="en-GB"/>
          </a:p>
        </p:txBody>
      </p:sp>
    </p:spTree>
    <p:extLst>
      <p:ext uri="{BB962C8B-B14F-4D97-AF65-F5344CB8AC3E}">
        <p14:creationId xmlns:p14="http://schemas.microsoft.com/office/powerpoint/2010/main" val="2488002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43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Insert a map of your country.</a:t>
            </a:r>
          </a:p>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solidFill>
                  <a:prstClr val="black"/>
                </a:solidFill>
                <a:latin typeface="Century Gothic"/>
              </a:rPr>
              <a:pPr/>
              <a:t>5</a:t>
            </a:fld>
            <a:endParaRPr lang="en-US">
              <a:solidFill>
                <a:prstClr val="black"/>
              </a:solidFill>
              <a:latin typeface="Century Gothic"/>
            </a:endParaRPr>
          </a:p>
        </p:txBody>
      </p:sp>
    </p:spTree>
    <p:extLst>
      <p:ext uri="{BB962C8B-B14F-4D97-AF65-F5344CB8AC3E}">
        <p14:creationId xmlns:p14="http://schemas.microsoft.com/office/powerpoint/2010/main" val="3155789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20319A-73D1-4954-B2B7-DC823A98107C}" type="slidenum">
              <a:rPr lang="en-GB" smtClean="0"/>
              <a:pPr/>
              <a:t>7</a:t>
            </a:fld>
            <a:endParaRPr lang="en-GB"/>
          </a:p>
        </p:txBody>
      </p:sp>
    </p:spTree>
    <p:extLst>
      <p:ext uri="{BB962C8B-B14F-4D97-AF65-F5344CB8AC3E}">
        <p14:creationId xmlns:p14="http://schemas.microsoft.com/office/powerpoint/2010/main" val="2296621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A20319A-73D1-4954-B2B7-DC823A98107C}" type="slidenum">
              <a:rPr lang="en-GB" smtClean="0"/>
              <a:pPr/>
              <a:t>8</a:t>
            </a:fld>
            <a:endParaRPr lang="en-GB"/>
          </a:p>
        </p:txBody>
      </p:sp>
    </p:spTree>
    <p:extLst>
      <p:ext uri="{BB962C8B-B14F-4D97-AF65-F5344CB8AC3E}">
        <p14:creationId xmlns:p14="http://schemas.microsoft.com/office/powerpoint/2010/main" val="2296621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0319A-73D1-4954-B2B7-DC823A98107C}"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2.xml"/><Relationship Id="rId5" Type="http://schemas.openxmlformats.org/officeDocument/2006/relationships/tags" Target="../tags/tag5.xml"/><Relationship Id="rId4" Type="http://schemas.openxmlformats.org/officeDocument/2006/relationships/tags" Target="../tags/tag4.xml"/></Relationships>
</file>

<file path=ppt/slideLayouts/_rels/slideLayout2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4650640"/>
            <a:ext cx="8246070" cy="859205"/>
          </a:xfrm>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6" y="5566870"/>
            <a:ext cx="8246070" cy="458115"/>
          </a:xfrm>
        </p:spPr>
        <p:txBody>
          <a:bodyPr>
            <a:normAutofit/>
          </a:bodyPr>
          <a:lstStyle>
            <a:lvl1pPr marL="0" indent="0" algn="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p:transition spd="slow">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transition spd="slow">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transition spd="slow">
    <p:plu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transition spd="slow">
    <p:plu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5619091-713B-4CDF-B4E1-32CFD2B6F242}" type="datetimeFigureOut">
              <a:rPr lang="en-US" smtClean="0">
                <a:solidFill>
                  <a:prstClr val="black">
                    <a:tint val="75000"/>
                  </a:prstClr>
                </a:solidFill>
              </a:rPr>
              <a:pPr/>
              <a:t>5/21/2021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953C5-CED0-447A-AA86-8BACEF3CBC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293265"/>
      </p:ext>
    </p:extLst>
  </p:cSld>
  <p:clrMapOvr>
    <a:masterClrMapping/>
  </p:clrMapOvr>
  <p:transition spd="slow">
    <p:plu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619091-713B-4CDF-B4E1-32CFD2B6F242}" type="datetimeFigureOut">
              <a:rPr lang="en-US" smtClean="0">
                <a:solidFill>
                  <a:prstClr val="black">
                    <a:tint val="75000"/>
                  </a:prstClr>
                </a:solidFill>
              </a:rPr>
              <a:pPr/>
              <a:t>5/21/2021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953C5-CED0-447A-AA86-8BACEF3CBC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115311"/>
      </p:ext>
    </p:extLst>
  </p:cSld>
  <p:clrMapOvr>
    <a:masterClrMapping/>
  </p:clrMapOvr>
  <p:transition spd="slow">
    <p:plu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619091-713B-4CDF-B4E1-32CFD2B6F242}" type="datetimeFigureOut">
              <a:rPr lang="en-US" smtClean="0">
                <a:solidFill>
                  <a:prstClr val="black">
                    <a:tint val="75000"/>
                  </a:prstClr>
                </a:solidFill>
              </a:rPr>
              <a:pPr/>
              <a:t>5/21/2021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953C5-CED0-447A-AA86-8BACEF3CBC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127223"/>
      </p:ext>
    </p:extLst>
  </p:cSld>
  <p:clrMapOvr>
    <a:masterClrMapping/>
  </p:clrMapOvr>
  <p:transition spd="slow">
    <p:plu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619091-713B-4CDF-B4E1-32CFD2B6F242}" type="datetimeFigureOut">
              <a:rPr lang="en-US" smtClean="0">
                <a:solidFill>
                  <a:prstClr val="black">
                    <a:tint val="75000"/>
                  </a:prstClr>
                </a:solidFill>
              </a:rPr>
              <a:pPr/>
              <a:t>5/21/2021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953C5-CED0-447A-AA86-8BACEF3CBC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708067"/>
      </p:ext>
    </p:extLst>
  </p:cSld>
  <p:clrMapOvr>
    <a:masterClrMapping/>
  </p:clrMapOvr>
  <p:transition spd="slow">
    <p:plu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5619091-713B-4CDF-B4E1-32CFD2B6F242}" type="datetimeFigureOut">
              <a:rPr lang="en-US" smtClean="0">
                <a:solidFill>
                  <a:prstClr val="black">
                    <a:tint val="75000"/>
                  </a:prstClr>
                </a:solidFill>
              </a:rPr>
              <a:pPr/>
              <a:t>5/21/2021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9953C5-CED0-447A-AA86-8BACEF3CBC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3589893"/>
      </p:ext>
    </p:extLst>
  </p:cSld>
  <p:clrMapOvr>
    <a:masterClrMapping/>
  </p:clrMapOvr>
  <p:transition spd="slow">
    <p:plus/>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5619091-713B-4CDF-B4E1-32CFD2B6F242}" type="datetimeFigureOut">
              <a:rPr lang="en-US" smtClean="0">
                <a:solidFill>
                  <a:prstClr val="black">
                    <a:tint val="75000"/>
                  </a:prstClr>
                </a:solidFill>
              </a:rPr>
              <a:pPr/>
              <a:t>5/21/2021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9953C5-CED0-447A-AA86-8BACEF3CBC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74946"/>
      </p:ext>
    </p:extLst>
  </p:cSld>
  <p:clrMapOvr>
    <a:masterClrMapping/>
  </p:clrMapOvr>
  <p:transition spd="slow">
    <p:plus/>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619091-713B-4CDF-B4E1-32CFD2B6F242}" type="datetimeFigureOut">
              <a:rPr lang="en-US" smtClean="0">
                <a:solidFill>
                  <a:prstClr val="black">
                    <a:tint val="75000"/>
                  </a:prstClr>
                </a:solidFill>
              </a:rPr>
              <a:pPr/>
              <a:t>5/21/2021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9953C5-CED0-447A-AA86-8BACEF3CBC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131053"/>
      </p:ext>
    </p:extLst>
  </p:cSld>
  <p:clrMapOvr>
    <a:masterClrMapping/>
  </p:clrMapOvr>
  <p:transition spd="slow">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443835"/>
            <a:ext cx="8229600" cy="45811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2054655"/>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transition spd="slow">
    <p:plu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19091-713B-4CDF-B4E1-32CFD2B6F242}" type="datetimeFigureOut">
              <a:rPr lang="en-US" smtClean="0">
                <a:solidFill>
                  <a:prstClr val="black">
                    <a:tint val="75000"/>
                  </a:prstClr>
                </a:solidFill>
              </a:rPr>
              <a:pPr/>
              <a:t>5/21/2021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953C5-CED0-447A-AA86-8BACEF3CBC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47843"/>
      </p:ext>
    </p:extLst>
  </p:cSld>
  <p:clrMapOvr>
    <a:masterClrMapping/>
  </p:clrMapOvr>
  <p:transition spd="slow">
    <p:plus/>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619091-713B-4CDF-B4E1-32CFD2B6F242}" type="datetimeFigureOut">
              <a:rPr lang="en-US" smtClean="0">
                <a:solidFill>
                  <a:prstClr val="black">
                    <a:tint val="75000"/>
                  </a:prstClr>
                </a:solidFill>
              </a:rPr>
              <a:pPr/>
              <a:t>5/21/2021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9953C5-CED0-447A-AA86-8BACEF3CBC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062256"/>
      </p:ext>
    </p:extLst>
  </p:cSld>
  <p:clrMapOvr>
    <a:masterClrMapping/>
  </p:clrMapOvr>
  <p:transition spd="slow">
    <p:plus/>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619091-713B-4CDF-B4E1-32CFD2B6F242}" type="datetimeFigureOut">
              <a:rPr lang="en-US" smtClean="0">
                <a:solidFill>
                  <a:prstClr val="black">
                    <a:tint val="75000"/>
                  </a:prstClr>
                </a:solidFill>
              </a:rPr>
              <a:pPr/>
              <a:t>5/21/2021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953C5-CED0-447A-AA86-8BACEF3CBC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406247"/>
      </p:ext>
    </p:extLst>
  </p:cSld>
  <p:clrMapOvr>
    <a:masterClrMapping/>
  </p:clrMapOvr>
  <p:transition spd="slow">
    <p:plus/>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619091-713B-4CDF-B4E1-32CFD2B6F242}" type="datetimeFigureOut">
              <a:rPr lang="en-US" smtClean="0">
                <a:solidFill>
                  <a:prstClr val="black">
                    <a:tint val="75000"/>
                  </a:prstClr>
                </a:solidFill>
              </a:rPr>
              <a:pPr/>
              <a:t>5/21/2021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9953C5-CED0-447A-AA86-8BACEF3CBC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193178"/>
      </p:ext>
    </p:extLst>
  </p:cSld>
  <p:clrMapOvr>
    <a:masterClrMapping/>
  </p:clrMapOvr>
  <p:transition spd="slow">
    <p:plus/>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4" name="Confidentiality stamp"/>
          <p:cNvSpPr txBox="1">
            <a:spLocks noChangeArrowheads="1"/>
          </p:cNvSpPr>
          <p:nvPr userDrawn="1">
            <p:custDataLst>
              <p:tags r:id="rId1"/>
            </p:custDataLst>
          </p:nvPr>
        </p:nvSpPr>
        <p:spPr bwMode="auto">
          <a:xfrm>
            <a:off x="482600" y="3292475"/>
            <a:ext cx="111283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defTabSz="1017588" fontAlgn="base">
              <a:spcBef>
                <a:spcPct val="0"/>
              </a:spcBef>
              <a:spcAft>
                <a:spcPct val="0"/>
              </a:spcAft>
              <a:defRPr sz="1100">
                <a:solidFill>
                  <a:schemeClr val="tx1"/>
                </a:solidFill>
                <a:latin typeface="Arial" panose="020B0604020202020204" pitchFamily="34" charset="0"/>
              </a:defRPr>
            </a:lvl6pPr>
            <a:lvl7pPr marL="2971800" indent="-228600" defTabSz="1017588" fontAlgn="base">
              <a:spcBef>
                <a:spcPct val="0"/>
              </a:spcBef>
              <a:spcAft>
                <a:spcPct val="0"/>
              </a:spcAft>
              <a:defRPr sz="1100">
                <a:solidFill>
                  <a:schemeClr val="tx1"/>
                </a:solidFill>
                <a:latin typeface="Arial" panose="020B0604020202020204" pitchFamily="34" charset="0"/>
              </a:defRPr>
            </a:lvl7pPr>
            <a:lvl8pPr marL="3429000" indent="-228600" defTabSz="1017588" fontAlgn="base">
              <a:spcBef>
                <a:spcPct val="0"/>
              </a:spcBef>
              <a:spcAft>
                <a:spcPct val="0"/>
              </a:spcAft>
              <a:defRPr sz="1100">
                <a:solidFill>
                  <a:schemeClr val="tx1"/>
                </a:solidFill>
                <a:latin typeface="Arial" panose="020B0604020202020204" pitchFamily="34" charset="0"/>
              </a:defRPr>
            </a:lvl8pPr>
            <a:lvl9pPr marL="3886200" indent="-228600" defTabSz="1017588" fontAlgn="base">
              <a:spcBef>
                <a:spcPct val="0"/>
              </a:spcBef>
              <a:spcAft>
                <a:spcPct val="0"/>
              </a:spcAft>
              <a:defRPr sz="1100">
                <a:solidFill>
                  <a:schemeClr val="tx1"/>
                </a:solidFill>
                <a:latin typeface="Arial" panose="020B0604020202020204" pitchFamily="34" charset="0"/>
              </a:defRPr>
            </a:lvl9pPr>
          </a:lstStyle>
          <a:p>
            <a:pPr>
              <a:defRPr/>
            </a:pPr>
            <a:r>
              <a:rPr lang="en-GB" altLang="en-US" sz="882" i="1">
                <a:solidFill>
                  <a:prstClr val="black"/>
                </a:solidFill>
                <a:latin typeface="Georgia" panose="02040502050405020303" pitchFamily="18" charset="0"/>
                <a:cs typeface="Arial" panose="020B0604020202020204" pitchFamily="34" charset="0"/>
              </a:rPr>
              <a:t>  </a:t>
            </a:r>
          </a:p>
        </p:txBody>
      </p:sp>
      <p:sp>
        <p:nvSpPr>
          <p:cNvPr id="5" name="Draft stamp"/>
          <p:cNvSpPr txBox="1">
            <a:spLocks noChangeArrowheads="1"/>
          </p:cNvSpPr>
          <p:nvPr userDrawn="1">
            <p:custDataLst>
              <p:tags r:id="rId2"/>
            </p:custDataLst>
          </p:nvPr>
        </p:nvSpPr>
        <p:spPr bwMode="auto">
          <a:xfrm>
            <a:off x="482600" y="3565525"/>
            <a:ext cx="12461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defTabSz="1017588" fontAlgn="base">
              <a:spcBef>
                <a:spcPct val="0"/>
              </a:spcBef>
              <a:spcAft>
                <a:spcPct val="0"/>
              </a:spcAft>
              <a:defRPr sz="1100">
                <a:solidFill>
                  <a:schemeClr val="tx1"/>
                </a:solidFill>
                <a:latin typeface="Arial" panose="020B0604020202020204" pitchFamily="34" charset="0"/>
              </a:defRPr>
            </a:lvl6pPr>
            <a:lvl7pPr marL="2971800" indent="-228600" defTabSz="1017588" fontAlgn="base">
              <a:spcBef>
                <a:spcPct val="0"/>
              </a:spcBef>
              <a:spcAft>
                <a:spcPct val="0"/>
              </a:spcAft>
              <a:defRPr sz="1100">
                <a:solidFill>
                  <a:schemeClr val="tx1"/>
                </a:solidFill>
                <a:latin typeface="Arial" panose="020B0604020202020204" pitchFamily="34" charset="0"/>
              </a:defRPr>
            </a:lvl7pPr>
            <a:lvl8pPr marL="3429000" indent="-228600" defTabSz="1017588" fontAlgn="base">
              <a:spcBef>
                <a:spcPct val="0"/>
              </a:spcBef>
              <a:spcAft>
                <a:spcPct val="0"/>
              </a:spcAft>
              <a:defRPr sz="1100">
                <a:solidFill>
                  <a:schemeClr val="tx1"/>
                </a:solidFill>
                <a:latin typeface="Arial" panose="020B0604020202020204" pitchFamily="34" charset="0"/>
              </a:defRPr>
            </a:lvl8pPr>
            <a:lvl9pPr marL="3886200" indent="-228600" defTabSz="1017588" fontAlgn="base">
              <a:spcBef>
                <a:spcPct val="0"/>
              </a:spcBef>
              <a:spcAft>
                <a:spcPct val="0"/>
              </a:spcAft>
              <a:defRPr sz="1100">
                <a:solidFill>
                  <a:schemeClr val="tx1"/>
                </a:solidFill>
                <a:latin typeface="Arial" panose="020B0604020202020204" pitchFamily="34" charset="0"/>
              </a:defRPr>
            </a:lvl9pPr>
          </a:lstStyle>
          <a:p>
            <a:pPr>
              <a:defRPr/>
            </a:pPr>
            <a:r>
              <a:rPr lang="en-GB" altLang="en-US" sz="882" b="1" i="1">
                <a:solidFill>
                  <a:prstClr val="black"/>
                </a:solidFill>
                <a:latin typeface="Georgia" panose="02040502050405020303" pitchFamily="18" charset="0"/>
                <a:cs typeface="Arial" panose="020B0604020202020204" pitchFamily="34" charset="0"/>
              </a:rPr>
              <a:t>   </a:t>
            </a:r>
          </a:p>
        </p:txBody>
      </p:sp>
      <p:sp>
        <p:nvSpPr>
          <p:cNvPr id="6" name="Report Date"/>
          <p:cNvSpPr txBox="1">
            <a:spLocks noChangeArrowheads="1"/>
          </p:cNvSpPr>
          <p:nvPr userDrawn="1">
            <p:custDataLst>
              <p:tags r:id="rId3"/>
            </p:custDataLst>
          </p:nvPr>
        </p:nvSpPr>
        <p:spPr bwMode="white">
          <a:xfrm>
            <a:off x="482600" y="3832225"/>
            <a:ext cx="11128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defTabSz="1017588" fontAlgn="base">
              <a:spcBef>
                <a:spcPct val="0"/>
              </a:spcBef>
              <a:spcAft>
                <a:spcPct val="0"/>
              </a:spcAft>
              <a:defRPr sz="1100">
                <a:solidFill>
                  <a:schemeClr val="tx1"/>
                </a:solidFill>
                <a:latin typeface="Arial" panose="020B0604020202020204" pitchFamily="34" charset="0"/>
              </a:defRPr>
            </a:lvl6pPr>
            <a:lvl7pPr marL="2971800" indent="-228600" defTabSz="1017588" fontAlgn="base">
              <a:spcBef>
                <a:spcPct val="0"/>
              </a:spcBef>
              <a:spcAft>
                <a:spcPct val="0"/>
              </a:spcAft>
              <a:defRPr sz="1100">
                <a:solidFill>
                  <a:schemeClr val="tx1"/>
                </a:solidFill>
                <a:latin typeface="Arial" panose="020B0604020202020204" pitchFamily="34" charset="0"/>
              </a:defRPr>
            </a:lvl7pPr>
            <a:lvl8pPr marL="3429000" indent="-228600" defTabSz="1017588" fontAlgn="base">
              <a:spcBef>
                <a:spcPct val="0"/>
              </a:spcBef>
              <a:spcAft>
                <a:spcPct val="0"/>
              </a:spcAft>
              <a:defRPr sz="1100">
                <a:solidFill>
                  <a:schemeClr val="tx1"/>
                </a:solidFill>
                <a:latin typeface="Arial" panose="020B0604020202020204" pitchFamily="34" charset="0"/>
              </a:defRPr>
            </a:lvl8pPr>
            <a:lvl9pPr marL="3886200" indent="-228600" defTabSz="1017588" fontAlgn="base">
              <a:spcBef>
                <a:spcPct val="0"/>
              </a:spcBef>
              <a:spcAft>
                <a:spcPct val="0"/>
              </a:spcAft>
              <a:defRPr sz="1100">
                <a:solidFill>
                  <a:schemeClr val="tx1"/>
                </a:solidFill>
                <a:latin typeface="Arial" panose="020B0604020202020204" pitchFamily="34" charset="0"/>
              </a:defRPr>
            </a:lvl9pPr>
          </a:lstStyle>
          <a:p>
            <a:pPr>
              <a:defRPr/>
            </a:pPr>
            <a:r>
              <a:rPr lang="en-GB" altLang="en-US" sz="882" i="1">
                <a:solidFill>
                  <a:srgbClr val="C00000"/>
                </a:solidFill>
                <a:latin typeface="Georgia" panose="02040502050405020303" pitchFamily="18" charset="0"/>
                <a:cs typeface="Arial" panose="020B0604020202020204" pitchFamily="34" charset="0"/>
              </a:rPr>
              <a:t>  </a:t>
            </a:r>
          </a:p>
        </p:txBody>
      </p:sp>
      <p:sp>
        <p:nvSpPr>
          <p:cNvPr id="7" name="Descriptor"/>
          <p:cNvSpPr txBox="1">
            <a:spLocks noChangeArrowheads="1"/>
          </p:cNvSpPr>
          <p:nvPr userDrawn="1">
            <p:custDataLst>
              <p:tags r:id="rId4"/>
            </p:custDataLst>
          </p:nvPr>
        </p:nvSpPr>
        <p:spPr bwMode="white">
          <a:xfrm>
            <a:off x="1870075" y="742950"/>
            <a:ext cx="65088"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defTabSz="1017588" fontAlgn="base">
              <a:spcBef>
                <a:spcPct val="0"/>
              </a:spcBef>
              <a:spcAft>
                <a:spcPct val="0"/>
              </a:spcAft>
              <a:defRPr sz="1100">
                <a:solidFill>
                  <a:schemeClr val="tx1"/>
                </a:solidFill>
                <a:latin typeface="Arial" panose="020B0604020202020204" pitchFamily="34" charset="0"/>
              </a:defRPr>
            </a:lvl6pPr>
            <a:lvl7pPr marL="2971800" indent="-228600" defTabSz="1017588" fontAlgn="base">
              <a:spcBef>
                <a:spcPct val="0"/>
              </a:spcBef>
              <a:spcAft>
                <a:spcPct val="0"/>
              </a:spcAft>
              <a:defRPr sz="1100">
                <a:solidFill>
                  <a:schemeClr val="tx1"/>
                </a:solidFill>
                <a:latin typeface="Arial" panose="020B0604020202020204" pitchFamily="34" charset="0"/>
              </a:defRPr>
            </a:lvl7pPr>
            <a:lvl8pPr marL="3429000" indent="-228600" defTabSz="1017588" fontAlgn="base">
              <a:spcBef>
                <a:spcPct val="0"/>
              </a:spcBef>
              <a:spcAft>
                <a:spcPct val="0"/>
              </a:spcAft>
              <a:defRPr sz="1100">
                <a:solidFill>
                  <a:schemeClr val="tx1"/>
                </a:solidFill>
                <a:latin typeface="Arial" panose="020B0604020202020204" pitchFamily="34" charset="0"/>
              </a:defRPr>
            </a:lvl8pPr>
            <a:lvl9pPr marL="3886200" indent="-228600" defTabSz="1017588" fontAlgn="base">
              <a:spcBef>
                <a:spcPct val="0"/>
              </a:spcBef>
              <a:spcAft>
                <a:spcPct val="0"/>
              </a:spcAft>
              <a:defRPr sz="1100">
                <a:solidFill>
                  <a:schemeClr val="tx1"/>
                </a:solidFill>
                <a:latin typeface="Arial" panose="020B0604020202020204" pitchFamily="34" charset="0"/>
              </a:defRPr>
            </a:lvl9pPr>
          </a:lstStyle>
          <a:p>
            <a:pPr>
              <a:defRPr/>
            </a:pPr>
            <a:r>
              <a:rPr lang="en-GB" altLang="en-US" sz="882">
                <a:solidFill>
                  <a:prstClr val="white"/>
                </a:solidFill>
                <a:cs typeface="Arial" panose="020B0604020202020204" pitchFamily="34" charset="0"/>
              </a:rPr>
              <a:t>  </a:t>
            </a:r>
          </a:p>
        </p:txBody>
      </p:sp>
      <p:sp>
        <p:nvSpPr>
          <p:cNvPr id="8" name="Cover image"/>
          <p:cNvSpPr txBox="1">
            <a:spLocks noChangeAspect="1"/>
          </p:cNvSpPr>
          <p:nvPr userDrawn="1">
            <p:custDataLst>
              <p:tags r:id="rId5"/>
            </p:custDataLst>
          </p:nvPr>
        </p:nvSpPr>
        <p:spPr bwMode="auto">
          <a:xfrm>
            <a:off x="1731963" y="3167063"/>
            <a:ext cx="6108700" cy="282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lIns="0" tIns="0" rIns="0" bIns="0"/>
          <a:lstStyle>
            <a:lvl1pPr indent="-304800">
              <a:defRPr sz="1100">
                <a:solidFill>
                  <a:schemeClr val="tx1"/>
                </a:solidFill>
                <a:latin typeface="Arial" panose="020B0604020202020204" pitchFamily="34" charset="0"/>
              </a:defRPr>
            </a:lvl1pPr>
            <a:lvl2pPr marL="742950" indent="-285750">
              <a:defRPr sz="1100">
                <a:solidFill>
                  <a:schemeClr val="tx1"/>
                </a:solidFill>
                <a:latin typeface="Arial" panose="020B0604020202020204" pitchFamily="34" charset="0"/>
              </a:defRPr>
            </a:lvl2pPr>
            <a:lvl3pPr marL="1143000" indent="-228600">
              <a:defRPr sz="1100">
                <a:solidFill>
                  <a:schemeClr val="tx1"/>
                </a:solidFill>
                <a:latin typeface="Arial" panose="020B0604020202020204" pitchFamily="34" charset="0"/>
              </a:defRPr>
            </a:lvl3pPr>
            <a:lvl4pPr marL="1600200" indent="-228600">
              <a:defRPr sz="1100">
                <a:solidFill>
                  <a:schemeClr val="tx1"/>
                </a:solidFill>
                <a:latin typeface="Arial" panose="020B0604020202020204" pitchFamily="34" charset="0"/>
              </a:defRPr>
            </a:lvl4pPr>
            <a:lvl5pPr marL="2057400" indent="-228600">
              <a:defRPr sz="1100">
                <a:solidFill>
                  <a:schemeClr val="tx1"/>
                </a:solidFill>
                <a:latin typeface="Arial" panose="020B0604020202020204" pitchFamily="34" charset="0"/>
              </a:defRPr>
            </a:lvl5pPr>
            <a:lvl6pPr marL="2514600" indent="-228600" defTabSz="1017588" fontAlgn="base">
              <a:spcBef>
                <a:spcPct val="0"/>
              </a:spcBef>
              <a:spcAft>
                <a:spcPct val="0"/>
              </a:spcAft>
              <a:defRPr sz="1100">
                <a:solidFill>
                  <a:schemeClr val="tx1"/>
                </a:solidFill>
                <a:latin typeface="Arial" panose="020B0604020202020204" pitchFamily="34" charset="0"/>
              </a:defRPr>
            </a:lvl6pPr>
            <a:lvl7pPr marL="2971800" indent="-228600" defTabSz="1017588" fontAlgn="base">
              <a:spcBef>
                <a:spcPct val="0"/>
              </a:spcBef>
              <a:spcAft>
                <a:spcPct val="0"/>
              </a:spcAft>
              <a:defRPr sz="1100">
                <a:solidFill>
                  <a:schemeClr val="tx1"/>
                </a:solidFill>
                <a:latin typeface="Arial" panose="020B0604020202020204" pitchFamily="34" charset="0"/>
              </a:defRPr>
            </a:lvl7pPr>
            <a:lvl8pPr marL="3429000" indent="-228600" defTabSz="1017588" fontAlgn="base">
              <a:spcBef>
                <a:spcPct val="0"/>
              </a:spcBef>
              <a:spcAft>
                <a:spcPct val="0"/>
              </a:spcAft>
              <a:defRPr sz="1100">
                <a:solidFill>
                  <a:schemeClr val="tx1"/>
                </a:solidFill>
                <a:latin typeface="Arial" panose="020B0604020202020204" pitchFamily="34" charset="0"/>
              </a:defRPr>
            </a:lvl8pPr>
            <a:lvl9pPr marL="3886200" indent="-228600" defTabSz="1017588" fontAlgn="base">
              <a:spcBef>
                <a:spcPct val="0"/>
              </a:spcBef>
              <a:spcAft>
                <a:spcPct val="0"/>
              </a:spcAft>
              <a:defRPr sz="1100">
                <a:solidFill>
                  <a:schemeClr val="tx1"/>
                </a:solidFill>
                <a:latin typeface="Arial" panose="020B0604020202020204" pitchFamily="34" charset="0"/>
              </a:defRPr>
            </a:lvl9pPr>
          </a:lstStyle>
          <a:p>
            <a:pPr>
              <a:spcAft>
                <a:spcPts val="882"/>
              </a:spcAft>
              <a:defRPr/>
            </a:pPr>
            <a:endParaRPr lang="en-GB" altLang="en-US" sz="1941">
              <a:solidFill>
                <a:prstClr val="black"/>
              </a:solidFill>
              <a:latin typeface="Georgia" panose="02040502050405020303" pitchFamily="18" charset="0"/>
            </a:endParaRPr>
          </a:p>
        </p:txBody>
      </p:sp>
      <p:pic>
        <p:nvPicPr>
          <p:cNvPr id="9" name="Picture 10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3463925" y="417513"/>
            <a:ext cx="207327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port Subtitle"/>
          <p:cNvSpPr>
            <a:spLocks noGrp="1"/>
          </p:cNvSpPr>
          <p:nvPr>
            <p:ph type="subTitle" idx="1"/>
          </p:nvPr>
        </p:nvSpPr>
        <p:spPr bwMode="white">
          <a:xfrm>
            <a:off x="1869835" y="3050297"/>
            <a:ext cx="5539569" cy="483466"/>
          </a:xfrm>
        </p:spPr>
        <p:txBody>
          <a:bodyPr>
            <a:spAutoFit/>
          </a:bodyPr>
          <a:lstStyle>
            <a:lvl1pPr marL="0" indent="0" algn="ctr">
              <a:lnSpc>
                <a:spcPct val="90000"/>
              </a:lnSpc>
              <a:spcAft>
                <a:spcPts val="0"/>
              </a:spcAft>
              <a:buNone/>
              <a:defRPr sz="2824" baseline="0">
                <a:solidFill>
                  <a:schemeClr val="tx1"/>
                </a:solidFill>
                <a:latin typeface="+mj-lt"/>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noProof="0" smtClean="0"/>
              <a:t>Click to edit Master subtitle style</a:t>
            </a:r>
            <a:endParaRPr lang="en-GB" noProof="0" dirty="0" smtClean="0"/>
          </a:p>
        </p:txBody>
      </p:sp>
      <p:sp>
        <p:nvSpPr>
          <p:cNvPr id="2" name="Report Title"/>
          <p:cNvSpPr>
            <a:spLocks noGrp="1"/>
          </p:cNvSpPr>
          <p:nvPr>
            <p:ph type="ctrTitle"/>
          </p:nvPr>
        </p:nvSpPr>
        <p:spPr bwMode="white">
          <a:xfrm>
            <a:off x="1869835" y="2310708"/>
            <a:ext cx="5539569" cy="806824"/>
          </a:xfrm>
        </p:spPr>
        <p:txBody>
          <a:bodyPr rtlCol="0">
            <a:noAutofit/>
          </a:bodyPr>
          <a:lstStyle>
            <a:lvl1pPr algn="ctr" defTabSz="899010" rtl="0" eaLnBrk="1" latinLnBrk="0" hangingPunct="1">
              <a:lnSpc>
                <a:spcPct val="90000"/>
              </a:lnSpc>
              <a:spcBef>
                <a:spcPct val="0"/>
              </a:spcBef>
              <a:buNone/>
              <a:defRPr lang="en-GB" sz="2824" b="1" i="1" kern="1200" baseline="0" noProof="0">
                <a:solidFill>
                  <a:schemeClr val="tx1"/>
                </a:solidFill>
                <a:latin typeface="+mj-lt"/>
                <a:ea typeface="+mj-ea"/>
                <a:cs typeface="+mj-cs"/>
              </a:defRPr>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533798120"/>
      </p:ext>
    </p:extLst>
  </p:cSld>
  <p:clrMapOvr>
    <a:masterClrMapping/>
  </p:clrMapOvr>
  <p:transition spd="slow">
    <p:plus/>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Title Only">
    <p:spTree>
      <p:nvGrpSpPr>
        <p:cNvPr id="1" name=""/>
        <p:cNvGrpSpPr/>
        <p:nvPr/>
      </p:nvGrpSpPr>
      <p:grpSpPr>
        <a:xfrm>
          <a:off x="0" y="0"/>
          <a:ext cx="0" cy="0"/>
          <a:chOff x="0" y="0"/>
          <a:chExt cx="0" cy="0"/>
        </a:xfrm>
      </p:grpSpPr>
      <p:sp>
        <p:nvSpPr>
          <p:cNvPr id="14" name="Section Header"/>
          <p:cNvSpPr txBox="1"/>
          <p:nvPr userDrawn="1">
            <p:custDataLst>
              <p:tags r:id="rId1"/>
            </p:custDataLst>
          </p:nvPr>
        </p:nvSpPr>
        <p:spPr>
          <a:xfrm>
            <a:off x="482138" y="750346"/>
            <a:ext cx="4987636" cy="121024"/>
          </a:xfrm>
          <a:prstGeom prst="rect">
            <a:avLst/>
          </a:prstGeom>
          <a:noFill/>
        </p:spPr>
        <p:txBody>
          <a:bodyPr wrap="square" lIns="0" tIns="0" rIns="0" bIns="0" rtlCol="0" anchor="b" anchorCtr="0">
            <a:noAutofit/>
          </a:bodyPr>
          <a:lstStyle/>
          <a:p>
            <a:endParaRPr lang="en-GB" sz="794" dirty="0" smtClean="0">
              <a:solidFill>
                <a:prstClr val="black"/>
              </a:solidFill>
            </a:endParaRPr>
          </a:p>
        </p:txBody>
      </p:sp>
      <p:sp>
        <p:nvSpPr>
          <p:cNvPr id="19" name="Date/Filepath" hidden="1"/>
          <p:cNvSpPr txBox="1"/>
          <p:nvPr userDrawn="1">
            <p:custDataLst>
              <p:tags r:id="rId2"/>
            </p:custDataLst>
          </p:nvPr>
        </p:nvSpPr>
        <p:spPr>
          <a:xfrm>
            <a:off x="2999513" y="475573"/>
            <a:ext cx="5652655" cy="122213"/>
          </a:xfrm>
          <a:prstGeom prst="rect">
            <a:avLst/>
          </a:prstGeom>
          <a:noFill/>
        </p:spPr>
        <p:txBody>
          <a:bodyPr wrap="square" lIns="0" tIns="0" rIns="0" bIns="0" rtlCol="0" anchor="b" anchorCtr="0">
            <a:spAutoFit/>
          </a:bodyPr>
          <a:lstStyle/>
          <a:p>
            <a:pPr algn="r"/>
            <a:r>
              <a:rPr lang="en-GB" sz="794" smtClean="0">
                <a:solidFill>
                  <a:prstClr val="black"/>
                </a:solidFill>
              </a:rPr>
              <a:t>8/4/2013 C:\Users\oikekhua\Desktop\FRSC\Mary's Mail\NRSS 080413.pptx</a:t>
            </a:r>
            <a:endParaRPr lang="en-GB" sz="794" dirty="0">
              <a:solidFill>
                <a:prstClr val="black"/>
              </a:solidFill>
            </a:endParaRPr>
          </a:p>
        </p:txBody>
      </p:sp>
      <p:sp>
        <p:nvSpPr>
          <p:cNvPr id="25" name="Page Number"/>
          <p:cNvSpPr txBox="1"/>
          <p:nvPr userDrawn="1">
            <p:custDataLst>
              <p:tags r:id="rId3"/>
            </p:custDataLst>
          </p:nvPr>
        </p:nvSpPr>
        <p:spPr>
          <a:xfrm>
            <a:off x="8361222" y="6430384"/>
            <a:ext cx="290945" cy="93877"/>
          </a:xfrm>
          <a:prstGeom prst="rect">
            <a:avLst/>
          </a:prstGeom>
          <a:noFill/>
        </p:spPr>
        <p:txBody>
          <a:bodyPr wrap="none" lIns="0" tIns="0" rIns="0" bIns="0" rtlCol="0">
            <a:noAutofit/>
          </a:bodyPr>
          <a:lstStyle/>
          <a:p>
            <a:pPr algn="r">
              <a:lnSpc>
                <a:spcPts val="882"/>
              </a:lnSpc>
            </a:pPr>
            <a:endParaRPr lang="en-GB" sz="794" dirty="0" smtClean="0">
              <a:solidFill>
                <a:prstClr val="black"/>
              </a:solidFill>
            </a:endParaRPr>
          </a:p>
        </p:txBody>
      </p:sp>
      <p:sp>
        <p:nvSpPr>
          <p:cNvPr id="26" name="Section Footer"/>
          <p:cNvSpPr txBox="1"/>
          <p:nvPr userDrawn="1">
            <p:custDataLst>
              <p:tags r:id="rId4"/>
            </p:custDataLst>
          </p:nvPr>
        </p:nvSpPr>
        <p:spPr>
          <a:xfrm>
            <a:off x="488632" y="6297082"/>
            <a:ext cx="4015047" cy="122213"/>
          </a:xfrm>
          <a:prstGeom prst="rect">
            <a:avLst/>
          </a:prstGeom>
          <a:noFill/>
          <a:ln>
            <a:noFill/>
          </a:ln>
        </p:spPr>
        <p:txBody>
          <a:bodyPr wrap="square" lIns="0" tIns="0" rIns="0" bIns="0" rtlCol="0" anchor="b" anchorCtr="0">
            <a:spAutoFit/>
          </a:bodyPr>
          <a:lstStyle/>
          <a:p>
            <a:endParaRPr lang="en-GB" sz="794" dirty="0" smtClean="0">
              <a:solidFill>
                <a:prstClr val="black"/>
              </a:solidFill>
            </a:endParaRPr>
          </a:p>
        </p:txBody>
      </p:sp>
      <p:sp>
        <p:nvSpPr>
          <p:cNvPr id="27" name="Executive Summary"/>
          <p:cNvSpPr txBox="1"/>
          <p:nvPr userDrawn="1">
            <p:custDataLst>
              <p:tags r:id="rId5"/>
            </p:custDataLst>
          </p:nvPr>
        </p:nvSpPr>
        <p:spPr>
          <a:xfrm>
            <a:off x="482136" y="6115722"/>
            <a:ext cx="1803863" cy="179536"/>
          </a:xfrm>
          <a:prstGeom prst="rect">
            <a:avLst/>
          </a:prstGeom>
          <a:noFill/>
        </p:spPr>
        <p:txBody>
          <a:bodyPr wrap="square" lIns="0" tIns="0" rIns="0" bIns="0" rtlCol="0">
            <a:spAutoFit/>
          </a:bodyPr>
          <a:lstStyle/>
          <a:p>
            <a:pPr>
              <a:lnSpc>
                <a:spcPts val="1412"/>
              </a:lnSpc>
            </a:pPr>
            <a:endParaRPr lang="en-GB" sz="1412" dirty="0" smtClean="0">
              <a:solidFill>
                <a:prstClr val="black"/>
              </a:solidFill>
            </a:endParaRPr>
          </a:p>
        </p:txBody>
      </p:sp>
      <p:sp>
        <p:nvSpPr>
          <p:cNvPr id="30" name="Presentation Disclaimer" hidden="1"/>
          <p:cNvSpPr txBox="1"/>
          <p:nvPr userDrawn="1">
            <p:custDataLst>
              <p:tags r:id="rId6"/>
            </p:custDataLst>
          </p:nvPr>
        </p:nvSpPr>
        <p:spPr>
          <a:xfrm>
            <a:off x="488632" y="6179933"/>
            <a:ext cx="7340138" cy="122213"/>
          </a:xfrm>
          <a:prstGeom prst="rect">
            <a:avLst/>
          </a:prstGeom>
          <a:noFill/>
        </p:spPr>
        <p:txBody>
          <a:bodyPr wrap="square" lIns="0" tIns="0" rIns="0" bIns="0" rtlCol="0" anchor="t" anchorCtr="0">
            <a:spAutoFit/>
          </a:bodyPr>
          <a:lstStyle/>
          <a:p>
            <a:endParaRPr lang="en-GB" sz="794" dirty="0" smtClean="0">
              <a:solidFill>
                <a:prstClr val="black"/>
              </a:solidFill>
            </a:endParaRPr>
          </a:p>
        </p:txBody>
      </p:sp>
      <p:sp>
        <p:nvSpPr>
          <p:cNvPr id="16" name="Disclaimer" hidden="1"/>
          <p:cNvSpPr txBox="1"/>
          <p:nvPr userDrawn="1">
            <p:custDataLst>
              <p:tags r:id="rId7"/>
            </p:custDataLst>
          </p:nvPr>
        </p:nvSpPr>
        <p:spPr>
          <a:xfrm>
            <a:off x="4638502" y="6420542"/>
            <a:ext cx="2951018" cy="122213"/>
          </a:xfrm>
          <a:prstGeom prst="rect">
            <a:avLst/>
          </a:prstGeom>
          <a:noFill/>
        </p:spPr>
        <p:txBody>
          <a:bodyPr wrap="square" lIns="0" tIns="0" rIns="0" bIns="0" rtlCol="0" anchor="b" anchorCtr="0">
            <a:spAutoFit/>
          </a:bodyPr>
          <a:lstStyle/>
          <a:p>
            <a:endParaRPr lang="en-GB" sz="794" dirty="0" smtClean="0">
              <a:solidFill>
                <a:prstClr val="black"/>
              </a:solidFill>
            </a:endParaRPr>
          </a:p>
        </p:txBody>
      </p:sp>
      <p:cxnSp>
        <p:nvCxnSpPr>
          <p:cNvPr id="17" name="Frame Line"/>
          <p:cNvCxnSpPr/>
          <p:nvPr userDrawn="1"/>
        </p:nvCxnSpPr>
        <p:spPr>
          <a:xfrm flipV="1">
            <a:off x="346364" y="941294"/>
            <a:ext cx="8312729" cy="153296"/>
          </a:xfrm>
          <a:prstGeom prst="bentConnector3">
            <a:avLst>
              <a:gd name="adj1" fmla="val 0"/>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4"/>
          <p:cNvSpPr>
            <a:spLocks noGrp="1"/>
          </p:cNvSpPr>
          <p:nvPr>
            <p:ph type="title" hasCustomPrompt="1"/>
          </p:nvPr>
        </p:nvSpPr>
        <p:spPr/>
        <p:txBody>
          <a:bodyPr/>
          <a:lstStyle/>
          <a:p>
            <a:r>
              <a:rPr lang="en-GB" noProof="0" dirty="0" smtClean="0"/>
              <a:t>Insert banner statement here</a:t>
            </a:r>
            <a:endParaRPr lang="en-GB" dirty="0"/>
          </a:p>
        </p:txBody>
      </p:sp>
      <p:sp>
        <p:nvSpPr>
          <p:cNvPr id="12" name="Date Placeholder 3"/>
          <p:cNvSpPr>
            <a:spLocks noGrp="1"/>
          </p:cNvSpPr>
          <p:nvPr>
            <p:ph type="dt" sz="half" idx="2"/>
          </p:nvPr>
        </p:nvSpPr>
        <p:spPr>
          <a:xfrm>
            <a:off x="7132320" y="6252882"/>
            <a:ext cx="1521229" cy="137160"/>
          </a:xfrm>
          <a:prstGeom prst="rect">
            <a:avLst/>
          </a:prstGeom>
        </p:spPr>
        <p:txBody>
          <a:bodyPr vert="horz" lIns="101882" tIns="50941" rIns="101882" bIns="50941" rtlCol="0" anchor="ctr"/>
          <a:lstStyle>
            <a:lvl1pPr algn="r">
              <a:defRPr sz="706">
                <a:solidFill>
                  <a:schemeClr val="tx1">
                    <a:tint val="75000"/>
                  </a:schemeClr>
                </a:solidFill>
                <a:latin typeface="+mj-lt"/>
                <a:cs typeface="Arial" pitchFamily="34" charset="0"/>
              </a:defRPr>
            </a:lvl1pPr>
          </a:lstStyle>
          <a:p>
            <a:fld id="{19421298-5ECC-4ECF-8253-524571409FFE}" type="datetimeFigureOut">
              <a:rPr lang="en-GB" smtClean="0">
                <a:solidFill>
                  <a:prstClr val="black">
                    <a:tint val="75000"/>
                  </a:prstClr>
                </a:solidFill>
              </a:rPr>
              <a:pPr/>
              <a:t>21/05/2021</a:t>
            </a:fld>
            <a:endParaRPr lang="en-GB" dirty="0">
              <a:solidFill>
                <a:prstClr val="black">
                  <a:tint val="75000"/>
                </a:prstClr>
              </a:solidFill>
            </a:endParaRPr>
          </a:p>
        </p:txBody>
      </p:sp>
      <p:sp>
        <p:nvSpPr>
          <p:cNvPr id="13" name="Footer Placeholder 4"/>
          <p:cNvSpPr>
            <a:spLocks noGrp="1"/>
          </p:cNvSpPr>
          <p:nvPr>
            <p:ph type="ftr" sz="quarter" idx="3"/>
          </p:nvPr>
        </p:nvSpPr>
        <p:spPr>
          <a:xfrm>
            <a:off x="482138" y="6252882"/>
            <a:ext cx="5253644" cy="137160"/>
          </a:xfrm>
          <a:prstGeom prst="rect">
            <a:avLst/>
          </a:prstGeom>
        </p:spPr>
        <p:txBody>
          <a:bodyPr vert="horz" lIns="101882" tIns="50941" rIns="101882" bIns="50941" rtlCol="0" anchor="ctr"/>
          <a:lstStyle>
            <a:lvl1pPr algn="l">
              <a:defRPr sz="706">
                <a:solidFill>
                  <a:schemeClr val="tx1">
                    <a:tint val="75000"/>
                  </a:schemeClr>
                </a:solidFill>
                <a:latin typeface="+mj-lt"/>
                <a:cs typeface="Arial" pitchFamily="34" charset="0"/>
              </a:defRPr>
            </a:lvl1pPr>
          </a:lstStyle>
          <a:p>
            <a:endParaRPr lang="en-GB" dirty="0">
              <a:solidFill>
                <a:prstClr val="black">
                  <a:tint val="75000"/>
                </a:prstClr>
              </a:solidFill>
            </a:endParaRPr>
          </a:p>
        </p:txBody>
      </p:sp>
      <p:sp>
        <p:nvSpPr>
          <p:cNvPr id="18" name="Slide Number Placeholder 5"/>
          <p:cNvSpPr>
            <a:spLocks noGrp="1"/>
          </p:cNvSpPr>
          <p:nvPr>
            <p:ph type="sldNum" sz="quarter" idx="4"/>
          </p:nvPr>
        </p:nvSpPr>
        <p:spPr>
          <a:xfrm>
            <a:off x="7132320" y="6390042"/>
            <a:ext cx="1521229" cy="137160"/>
          </a:xfrm>
          <a:prstGeom prst="rect">
            <a:avLst/>
          </a:prstGeom>
        </p:spPr>
        <p:txBody>
          <a:bodyPr vert="horz" lIns="101882" tIns="50941" rIns="101882" bIns="50941" rtlCol="0" anchor="ctr"/>
          <a:lstStyle>
            <a:lvl1pPr algn="r">
              <a:defRPr sz="706">
                <a:solidFill>
                  <a:schemeClr val="tx1">
                    <a:tint val="75000"/>
                  </a:schemeClr>
                </a:solidFill>
                <a:latin typeface="+mj-lt"/>
                <a:cs typeface="Arial" pitchFamily="34" charset="0"/>
              </a:defRPr>
            </a:lvl1pPr>
          </a:lstStyle>
          <a:p>
            <a:fld id="{4D5A39AF-FEF5-47AB-AA80-4C0BD4A8B092}"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681648940"/>
      </p:ext>
    </p:extLst>
  </p:cSld>
  <p:clrMapOvr>
    <a:masterClrMapping/>
  </p:clrMapOvr>
  <p:transition spd="slow">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08" y="527605"/>
            <a:ext cx="6871725" cy="763525"/>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09" y="1443835"/>
            <a:ext cx="6871725" cy="4275740"/>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transition spd="slow">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transition spd="slow">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3014"/>
            <a:ext cx="82296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transition spd="slow">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596540"/>
            <a:ext cx="8229600" cy="53218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2188317"/>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818180"/>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188317"/>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818180"/>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5/21/2021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transition spd="slow">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5/21/2021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transition spd="slow">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transition spd="slow">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transition spd="slow">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5/21/2021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p:plus/>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619091-713B-4CDF-B4E1-32CFD2B6F242}" type="datetimeFigureOut">
              <a:rPr lang="en-US" smtClean="0">
                <a:solidFill>
                  <a:prstClr val="black">
                    <a:tint val="75000"/>
                  </a:prstClr>
                </a:solidFill>
              </a:rPr>
              <a:pPr/>
              <a:t>5/21/2021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9953C5-CED0-447A-AA86-8BACEF3CBC8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7681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ransition spd="slow">
    <p:plus/>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62000"/>
            <a:ext cx="8763000" cy="1605080"/>
          </a:xfrm>
        </p:spPr>
        <p:txBody>
          <a:bodyPr>
            <a:noAutofit/>
          </a:bodyPr>
          <a:lstStyle/>
          <a:p>
            <a:pPr algn="ctr"/>
            <a:r>
              <a:rPr lang="en-US" sz="3800" b="1" dirty="0" smtClean="0">
                <a:solidFill>
                  <a:schemeClr val="tx1"/>
                </a:solidFill>
                <a:latin typeface="Comic Sans MS" pitchFamily="66" charset="0"/>
              </a:rPr>
              <a:t/>
            </a:r>
            <a:br>
              <a:rPr lang="en-US" sz="3800" b="1" dirty="0" smtClean="0">
                <a:solidFill>
                  <a:schemeClr val="tx1"/>
                </a:solidFill>
                <a:latin typeface="Comic Sans MS" pitchFamily="66" charset="0"/>
              </a:rPr>
            </a:br>
            <a:r>
              <a:rPr lang="en-US" sz="3000" b="1" dirty="0" smtClean="0">
                <a:solidFill>
                  <a:schemeClr val="tx1"/>
                </a:solidFill>
                <a:latin typeface="Comic Sans MS" pitchFamily="66" charset="0"/>
              </a:rPr>
              <a:t>BRIEF ON THE ACTIVITIES OF  THE POLICY, RESEARCH AND STATISTICS </a:t>
            </a:r>
            <a:r>
              <a:rPr lang="en-US" sz="3000" b="1" dirty="0" smtClean="0">
                <a:solidFill>
                  <a:schemeClr val="tx1"/>
                </a:solidFill>
                <a:latin typeface="Comic Sans MS" pitchFamily="66" charset="0"/>
              </a:rPr>
              <a:t>DEPARTMENT</a:t>
            </a:r>
            <a:br>
              <a:rPr lang="en-US" sz="3000" b="1" dirty="0" smtClean="0">
                <a:solidFill>
                  <a:schemeClr val="tx1"/>
                </a:solidFill>
                <a:latin typeface="Comic Sans MS" pitchFamily="66" charset="0"/>
              </a:rPr>
            </a:br>
            <a:r>
              <a:rPr lang="en-US" sz="3000" b="1" dirty="0" smtClean="0">
                <a:solidFill>
                  <a:schemeClr val="tx1"/>
                </a:solidFill>
                <a:latin typeface="Comic Sans MS" pitchFamily="66" charset="0"/>
              </a:rPr>
              <a:t>A PRESENTATION AT THE CAPACITY BUILDING PROGRAMME FOR PRINCIPAL OFFICERS IN RSHQ</a:t>
            </a:r>
            <a:br>
              <a:rPr lang="en-US" sz="3000" b="1" dirty="0" smtClean="0">
                <a:solidFill>
                  <a:schemeClr val="tx1"/>
                </a:solidFill>
                <a:latin typeface="Comic Sans MS" pitchFamily="66" charset="0"/>
              </a:rPr>
            </a:br>
            <a:endParaRPr lang="en-US" sz="3000" b="1" dirty="0">
              <a:solidFill>
                <a:schemeClr val="tx1"/>
              </a:solidFill>
              <a:latin typeface="Comic Sans MS" pitchFamily="66" charset="0"/>
            </a:endParaRPr>
          </a:p>
        </p:txBody>
      </p:sp>
      <p:sp>
        <p:nvSpPr>
          <p:cNvPr id="4" name="Subtitle 2"/>
          <p:cNvSpPr txBox="1">
            <a:spLocks/>
          </p:cNvSpPr>
          <p:nvPr/>
        </p:nvSpPr>
        <p:spPr>
          <a:xfrm>
            <a:off x="3487455" y="5755997"/>
            <a:ext cx="1985165" cy="527605"/>
          </a:xfrm>
          <a:prstGeom prst="rect">
            <a:avLst/>
          </a:prstGeom>
          <a:noFill/>
        </p:spPr>
        <p:txBody>
          <a:bodyPr vert="horz" lIns="91440" tIns="45720" rIns="91440" bIns="45720" rtlCol="0">
            <a:normAutofit/>
          </a:bodyPr>
          <a:lstStyle>
            <a:lvl1pPr marL="0" indent="0" algn="r" defTabSz="914400" rtl="0" eaLnBrk="1" latinLnBrk="0" hangingPunct="1">
              <a:spcBef>
                <a:spcPct val="20000"/>
              </a:spcBef>
              <a:buFont typeface="Arial" pitchFamily="34" charset="0"/>
              <a:buNone/>
              <a:defRPr sz="28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000" b="1" dirty="0" smtClean="0">
                <a:solidFill>
                  <a:schemeClr val="tx1"/>
                </a:solidFill>
                <a:latin typeface="Comic Sans MS" pitchFamily="66" charset="0"/>
              </a:rPr>
              <a:t>24 May</a:t>
            </a:r>
            <a:r>
              <a:rPr lang="en-US" sz="2000" b="1" dirty="0" smtClean="0">
                <a:solidFill>
                  <a:schemeClr val="tx1"/>
                </a:solidFill>
                <a:latin typeface="Comic Sans MS" pitchFamily="66" charset="0"/>
              </a:rPr>
              <a:t>, 2021</a:t>
            </a:r>
            <a:endParaRPr lang="en-US" sz="2000" b="1" dirty="0">
              <a:solidFill>
                <a:schemeClr val="tx1"/>
              </a:solidFill>
              <a:latin typeface="Comic Sans MS" pitchFamily="66" charset="0"/>
            </a:endParaRPr>
          </a:p>
        </p:txBody>
      </p:sp>
      <p:sp>
        <p:nvSpPr>
          <p:cNvPr id="5" name="Subtitle 2"/>
          <p:cNvSpPr txBox="1">
            <a:spLocks/>
          </p:cNvSpPr>
          <p:nvPr/>
        </p:nvSpPr>
        <p:spPr>
          <a:xfrm>
            <a:off x="1981200" y="4419600"/>
            <a:ext cx="5943600" cy="916230"/>
          </a:xfrm>
          <a:prstGeom prst="rect">
            <a:avLst/>
          </a:prstGeom>
          <a:noFill/>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2800" kern="1200">
                <a:solidFill>
                  <a:schemeClr val="bg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400" b="1" i="1" dirty="0" smtClean="0">
                <a:solidFill>
                  <a:srgbClr val="00B050"/>
                </a:solidFill>
                <a:latin typeface="Comic Sans MS" pitchFamily="66" charset="0"/>
              </a:rPr>
              <a:t> </a:t>
            </a:r>
            <a:r>
              <a:rPr lang="en-US" sz="2400" b="1" i="1" dirty="0" smtClean="0">
                <a:solidFill>
                  <a:schemeClr val="tx1"/>
                </a:solidFill>
                <a:latin typeface="Comic Sans MS" pitchFamily="66" charset="0"/>
              </a:rPr>
              <a:t>VICTOR C. NWOKOLO, </a:t>
            </a:r>
            <a:r>
              <a:rPr lang="en-US" sz="2400" b="1" i="1" dirty="0" err="1" smtClean="0">
                <a:solidFill>
                  <a:schemeClr val="tx1"/>
                </a:solidFill>
                <a:latin typeface="Comic Sans MS" pitchFamily="66" charset="0"/>
              </a:rPr>
              <a:t>fdc</a:t>
            </a:r>
            <a:endParaRPr lang="en-US" sz="2400" b="1" i="1" dirty="0" smtClean="0">
              <a:solidFill>
                <a:schemeClr val="tx1"/>
              </a:solidFill>
              <a:latin typeface="Comic Sans MS" pitchFamily="66" charset="0"/>
            </a:endParaRPr>
          </a:p>
          <a:p>
            <a:pPr algn="ctr">
              <a:spcBef>
                <a:spcPts val="0"/>
              </a:spcBef>
            </a:pPr>
            <a:r>
              <a:rPr lang="en-US" sz="1800" b="1" dirty="0" smtClean="0">
                <a:solidFill>
                  <a:schemeClr val="tx1"/>
                </a:solidFill>
                <a:latin typeface="Comic Sans MS" pitchFamily="66" charset="0"/>
              </a:rPr>
              <a:t>Deputy Corps Marshal</a:t>
            </a:r>
          </a:p>
          <a:p>
            <a:pPr algn="ctr">
              <a:spcBef>
                <a:spcPts val="0"/>
              </a:spcBef>
            </a:pPr>
            <a:r>
              <a:rPr lang="en-US" sz="1800" b="1" dirty="0" smtClean="0">
                <a:solidFill>
                  <a:schemeClr val="tx1"/>
                </a:solidFill>
                <a:latin typeface="Comic Sans MS" pitchFamily="66" charset="0"/>
              </a:rPr>
              <a:t>Head, Policy, Research and Statistics </a:t>
            </a:r>
            <a:r>
              <a:rPr lang="en-US" sz="1800" b="1" dirty="0" smtClean="0">
                <a:solidFill>
                  <a:schemeClr val="tx1"/>
                </a:solidFill>
                <a:latin typeface="Comic Sans MS" pitchFamily="66" charset="0"/>
              </a:rPr>
              <a:t>Department</a:t>
            </a:r>
          </a:p>
          <a:p>
            <a:pPr algn="ctr">
              <a:spcBef>
                <a:spcPts val="0"/>
              </a:spcBef>
            </a:pPr>
            <a:endParaRPr lang="en-US" sz="1800" b="1" dirty="0" smtClean="0">
              <a:solidFill>
                <a:schemeClr val="tx1"/>
              </a:solidFill>
              <a:latin typeface="Comic Sans MS" pitchFamily="66" charset="0"/>
            </a:endParaRPr>
          </a:p>
        </p:txBody>
      </p:sp>
    </p:spTree>
    <p:extLst>
      <p:ext uri="{BB962C8B-B14F-4D97-AF65-F5344CB8AC3E}">
        <p14:creationId xmlns:p14="http://schemas.microsoft.com/office/powerpoint/2010/main" val="36392037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8)">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2438400"/>
            <a:ext cx="4419600" cy="2862322"/>
          </a:xfrm>
          <a:prstGeom prst="rect">
            <a:avLst/>
          </a:prstGeom>
          <a:noFill/>
        </p:spPr>
        <p:txBody>
          <a:bodyPr wrap="square" rtlCol="0">
            <a:spAutoFit/>
          </a:bodyPr>
          <a:lstStyle/>
          <a:p>
            <a:r>
              <a:rPr lang="en-US" sz="3600" dirty="0" smtClean="0">
                <a:solidFill>
                  <a:schemeClr val="accent6">
                    <a:lumMod val="50000"/>
                  </a:schemeClr>
                </a:solidFill>
                <a:latin typeface="Comic Sans MS" pitchFamily="66" charset="0"/>
              </a:rPr>
              <a:t>Policy Formulation, implementation, monitoring and Evaluation</a:t>
            </a:r>
          </a:p>
          <a:p>
            <a:endParaRPr lang="en-US" sz="3600" dirty="0">
              <a:solidFill>
                <a:schemeClr val="accent6">
                  <a:lumMod val="50000"/>
                </a:schemeClr>
              </a:solidFill>
              <a:latin typeface="Comic Sans MS" pitchFamily="66" charset="0"/>
            </a:endParaRPr>
          </a:p>
        </p:txBody>
      </p:sp>
      <p:pic>
        <p:nvPicPr>
          <p:cNvPr id="40963" name="Picture 3" descr="Image result for policy formulation"/>
          <p:cNvPicPr>
            <a:picLocks noChangeAspect="1" noChangeArrowheads="1"/>
          </p:cNvPicPr>
          <p:nvPr/>
        </p:nvPicPr>
        <p:blipFill>
          <a:blip r:embed="rId3"/>
          <a:srcRect/>
          <a:stretch>
            <a:fillRect/>
          </a:stretch>
        </p:blipFill>
        <p:spPr bwMode="auto">
          <a:xfrm>
            <a:off x="4953000" y="762000"/>
            <a:ext cx="3724275" cy="3048000"/>
          </a:xfrm>
          <a:prstGeom prst="rect">
            <a:avLst/>
          </a:prstGeom>
          <a:noFill/>
        </p:spPr>
      </p:pic>
      <p:pic>
        <p:nvPicPr>
          <p:cNvPr id="40967" name="Picture 7" descr="Image result for use of car seat belt in nigeria"/>
          <p:cNvPicPr>
            <a:picLocks noChangeAspect="1" noChangeArrowheads="1"/>
          </p:cNvPicPr>
          <p:nvPr/>
        </p:nvPicPr>
        <p:blipFill>
          <a:blip r:embed="rId4"/>
          <a:srcRect/>
          <a:stretch>
            <a:fillRect/>
          </a:stretch>
        </p:blipFill>
        <p:spPr bwMode="auto">
          <a:xfrm>
            <a:off x="5410200" y="3657600"/>
            <a:ext cx="3352800" cy="2819400"/>
          </a:xfrm>
          <a:prstGeom prst="rect">
            <a:avLst/>
          </a:prstGeom>
          <a:noFill/>
        </p:spPr>
      </p:pic>
    </p:spTree>
    <p:extLst>
      <p:ext uri="{BB962C8B-B14F-4D97-AF65-F5344CB8AC3E}">
        <p14:creationId xmlns:p14="http://schemas.microsoft.com/office/powerpoint/2010/main" val="2108970468"/>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63"/>
                                        </p:tgtEl>
                                        <p:attrNameLst>
                                          <p:attrName>style.visibility</p:attrName>
                                        </p:attrNameLst>
                                      </p:cBhvr>
                                      <p:to>
                                        <p:strVal val="visible"/>
                                      </p:to>
                                    </p:set>
                                    <p:animEffect transition="in" filter="wheel(1)">
                                      <p:cBhvr>
                                        <p:cTn id="12" dur="2000"/>
                                        <p:tgtEl>
                                          <p:spTgt spid="4096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0967"/>
                                        </p:tgtEl>
                                        <p:attrNameLst>
                                          <p:attrName>style.visibility</p:attrName>
                                        </p:attrNameLst>
                                      </p:cBhvr>
                                      <p:to>
                                        <p:strVal val="visible"/>
                                      </p:to>
                                    </p:set>
                                    <p:animEffect transition="in" filter="wheel(1)">
                                      <p:cBhvr>
                                        <p:cTn id="17" dur="2000"/>
                                        <p:tgtEl>
                                          <p:spTgt spid="40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981200"/>
            <a:ext cx="4419600" cy="2308324"/>
          </a:xfrm>
          <a:prstGeom prst="rect">
            <a:avLst/>
          </a:prstGeom>
          <a:noFill/>
        </p:spPr>
        <p:txBody>
          <a:bodyPr wrap="square" rtlCol="0">
            <a:spAutoFit/>
          </a:bodyPr>
          <a:lstStyle/>
          <a:p>
            <a:r>
              <a:rPr lang="en-US" sz="3600" dirty="0" smtClean="0">
                <a:solidFill>
                  <a:srgbClr val="FF0000"/>
                </a:solidFill>
                <a:latin typeface="Comic Sans MS" pitchFamily="66" charset="0"/>
              </a:rPr>
              <a:t>Conducts researches for decision making </a:t>
            </a:r>
          </a:p>
          <a:p>
            <a:endParaRPr lang="en-US" sz="3600" dirty="0">
              <a:solidFill>
                <a:srgbClr val="FF0000"/>
              </a:solidFill>
              <a:latin typeface="Comic Sans MS" pitchFamily="66" charset="0"/>
            </a:endParaRPr>
          </a:p>
        </p:txBody>
      </p:sp>
      <p:pic>
        <p:nvPicPr>
          <p:cNvPr id="6" name="Picture 5"/>
          <p:cNvPicPr/>
          <p:nvPr/>
        </p:nvPicPr>
        <p:blipFill>
          <a:blip r:embed="rId3" cstate="print"/>
          <a:srcRect l="20192" t="23362" r="56410" b="15385"/>
          <a:stretch>
            <a:fillRect/>
          </a:stretch>
        </p:blipFill>
        <p:spPr bwMode="auto">
          <a:xfrm>
            <a:off x="5638800" y="838200"/>
            <a:ext cx="3124200" cy="2362200"/>
          </a:xfrm>
          <a:prstGeom prst="rect">
            <a:avLst/>
          </a:prstGeom>
          <a:noFill/>
          <a:ln w="9525">
            <a:noFill/>
            <a:miter lim="800000"/>
            <a:headEnd/>
            <a:tailEnd/>
          </a:ln>
        </p:spPr>
      </p:pic>
      <p:pic>
        <p:nvPicPr>
          <p:cNvPr id="40961" name="Picture 1"/>
          <p:cNvPicPr>
            <a:picLocks noChangeAspect="1" noChangeArrowheads="1"/>
          </p:cNvPicPr>
          <p:nvPr/>
        </p:nvPicPr>
        <p:blipFill>
          <a:blip r:embed="rId4" cstate="print"/>
          <a:srcRect/>
          <a:stretch>
            <a:fillRect/>
          </a:stretch>
        </p:blipFill>
        <p:spPr bwMode="auto">
          <a:xfrm>
            <a:off x="5715000" y="3733800"/>
            <a:ext cx="3048000" cy="2286000"/>
          </a:xfrm>
          <a:prstGeom prst="rect">
            <a:avLst/>
          </a:prstGeom>
          <a:noFill/>
          <a:ln w="9525">
            <a:noFill/>
            <a:miter lim="800000"/>
            <a:headEnd/>
            <a:tailEnd/>
          </a:ln>
        </p:spPr>
      </p:pic>
    </p:spTree>
    <p:extLst>
      <p:ext uri="{BB962C8B-B14F-4D97-AF65-F5344CB8AC3E}">
        <p14:creationId xmlns:p14="http://schemas.microsoft.com/office/powerpoint/2010/main" val="2108970468"/>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981200"/>
            <a:ext cx="5029200" cy="2062103"/>
          </a:xfrm>
          <a:prstGeom prst="rect">
            <a:avLst/>
          </a:prstGeom>
        </p:spPr>
        <p:txBody>
          <a:bodyPr wrap="square">
            <a:spAutoFit/>
          </a:bodyPr>
          <a:lstStyle/>
          <a:p>
            <a:r>
              <a:rPr lang="en-US" sz="3200" dirty="0" smtClean="0">
                <a:solidFill>
                  <a:srgbClr val="0070C0"/>
                </a:solidFill>
              </a:rPr>
              <a:t>Collation and Analysis of RTC/RTI data and other   </a:t>
            </a:r>
          </a:p>
          <a:p>
            <a:r>
              <a:rPr lang="en-US" sz="3200" dirty="0" smtClean="0">
                <a:solidFill>
                  <a:srgbClr val="0070C0"/>
                </a:solidFill>
              </a:rPr>
              <a:t>statistical data</a:t>
            </a:r>
          </a:p>
          <a:p>
            <a:pPr algn="ctr"/>
            <a:endParaRPr lang="en-US" sz="3200" b="1" dirty="0">
              <a:solidFill>
                <a:srgbClr val="0070C0"/>
              </a:solidFill>
            </a:endParaRPr>
          </a:p>
        </p:txBody>
      </p:sp>
      <p:pic>
        <p:nvPicPr>
          <p:cNvPr id="38913" name="Picture 1" descr="IMG_20180731_194637"/>
          <p:cNvPicPr>
            <a:picLocks noChangeAspect="1" noChangeArrowheads="1"/>
          </p:cNvPicPr>
          <p:nvPr/>
        </p:nvPicPr>
        <p:blipFill>
          <a:blip r:embed="rId3" cstate="print"/>
          <a:srcRect l="2583" t="8437" r="7381"/>
          <a:stretch>
            <a:fillRect/>
          </a:stretch>
        </p:blipFill>
        <p:spPr bwMode="auto">
          <a:xfrm>
            <a:off x="5105400" y="609600"/>
            <a:ext cx="3505200" cy="4724400"/>
          </a:xfrm>
          <a:prstGeom prst="rect">
            <a:avLst/>
          </a:prstGeom>
          <a:noFill/>
          <a:ln w="9525">
            <a:noFill/>
            <a:miter lim="800000"/>
            <a:headEnd/>
            <a:tailEnd/>
          </a:ln>
        </p:spPr>
      </p:pic>
    </p:spTree>
    <p:extLst>
      <p:ext uri="{BB962C8B-B14F-4D97-AF65-F5344CB8AC3E}">
        <p14:creationId xmlns:p14="http://schemas.microsoft.com/office/powerpoint/2010/main" val="95894869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8913"/>
                                        </p:tgtEl>
                                        <p:attrNameLst>
                                          <p:attrName>style.visibility</p:attrName>
                                        </p:attrNameLst>
                                      </p:cBhvr>
                                      <p:to>
                                        <p:strVal val="visible"/>
                                      </p:to>
                                    </p:set>
                                    <p:animEffect transition="in" filter="wheel(1)">
                                      <p:cBhvr>
                                        <p:cTn id="12" dur="2000"/>
                                        <p:tgtEl>
                                          <p:spTgt spid="38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590800"/>
            <a:ext cx="4801514" cy="1077218"/>
          </a:xfrm>
          <a:prstGeom prst="rect">
            <a:avLst/>
          </a:prstGeom>
        </p:spPr>
        <p:txBody>
          <a:bodyPr wrap="square">
            <a:spAutoFit/>
          </a:bodyPr>
          <a:lstStyle/>
          <a:p>
            <a:r>
              <a:rPr lang="en-US" sz="3200" dirty="0" smtClean="0">
                <a:solidFill>
                  <a:srgbClr val="FFC000"/>
                </a:solidFill>
                <a:latin typeface="Comic Sans MS" pitchFamily="66" charset="0"/>
              </a:rPr>
              <a:t>Generation of Annual and other reports</a:t>
            </a:r>
            <a:endParaRPr lang="en-US" sz="3200" dirty="0">
              <a:solidFill>
                <a:srgbClr val="FFC000"/>
              </a:solidFill>
              <a:latin typeface="Comic Sans MS" pitchFamily="66" charset="0"/>
            </a:endParaRPr>
          </a:p>
        </p:txBody>
      </p:sp>
      <p:pic>
        <p:nvPicPr>
          <p:cNvPr id="4" name="Picture 3" descr="C:\Users\user\Downloads\WhatsApp Image 2021-05-20 at 13.07.31.jpeg"/>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1000"/>
            <a:ext cx="3200400" cy="5410200"/>
          </a:xfrm>
          <a:prstGeom prst="rect">
            <a:avLst/>
          </a:prstGeom>
          <a:noFill/>
          <a:ln>
            <a:noFill/>
          </a:ln>
        </p:spPr>
      </p:pic>
    </p:spTree>
    <p:extLst>
      <p:ext uri="{BB962C8B-B14F-4D97-AF65-F5344CB8AC3E}">
        <p14:creationId xmlns:p14="http://schemas.microsoft.com/office/powerpoint/2010/main" val="140920937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066800"/>
            <a:ext cx="4343400" cy="5801588"/>
          </a:xfrm>
          <a:prstGeom prst="rect">
            <a:avLst/>
          </a:prstGeom>
          <a:noFill/>
        </p:spPr>
        <p:txBody>
          <a:bodyPr wrap="square" rtlCol="0">
            <a:spAutoFit/>
          </a:bodyPr>
          <a:lstStyle/>
          <a:p>
            <a:endParaRPr lang="en-US" sz="2500" dirty="0" smtClean="0">
              <a:latin typeface="Comic Sans MS" pitchFamily="66" charset="0"/>
            </a:endParaRPr>
          </a:p>
          <a:p>
            <a:r>
              <a:rPr lang="en-US" sz="2500" dirty="0" smtClean="0">
                <a:latin typeface="Comic Sans MS" pitchFamily="66" charset="0"/>
              </a:rPr>
              <a:t>Organizes </a:t>
            </a:r>
            <a:r>
              <a:rPr lang="en-US" sz="2500" dirty="0" smtClean="0">
                <a:latin typeface="Comic Sans MS" pitchFamily="66" charset="0"/>
              </a:rPr>
              <a:t>commemorative events like the </a:t>
            </a:r>
          </a:p>
          <a:p>
            <a:pPr marL="800100" lvl="1" indent="-342900">
              <a:buFont typeface="Wingdings" panose="05000000000000000000" pitchFamily="2" charset="2"/>
              <a:buChar char="q"/>
            </a:pPr>
            <a:r>
              <a:rPr lang="en-US" sz="2500" dirty="0" smtClean="0">
                <a:latin typeface="Comic Sans MS" pitchFamily="66" charset="0"/>
              </a:rPr>
              <a:t>African Road Safety </a:t>
            </a:r>
            <a:r>
              <a:rPr lang="en-US" sz="2500" dirty="0" smtClean="0">
                <a:latin typeface="Comic Sans MS" pitchFamily="66" charset="0"/>
              </a:rPr>
              <a:t>Day</a:t>
            </a:r>
          </a:p>
          <a:p>
            <a:pPr marL="800100" lvl="1" indent="-342900">
              <a:buFont typeface="Wingdings" panose="05000000000000000000" pitchFamily="2" charset="2"/>
              <a:buChar char="q"/>
            </a:pPr>
            <a:r>
              <a:rPr lang="en-US" sz="2500" dirty="0" smtClean="0">
                <a:latin typeface="Comic Sans MS" pitchFamily="66" charset="0"/>
              </a:rPr>
              <a:t>UN Global Road Safety Week</a:t>
            </a:r>
            <a:endParaRPr lang="en-US" sz="2500" dirty="0" smtClean="0">
              <a:latin typeface="Comic Sans MS" pitchFamily="66" charset="0"/>
            </a:endParaRPr>
          </a:p>
          <a:p>
            <a:pPr marL="800100" lvl="1" indent="-342900">
              <a:buFont typeface="Wingdings" panose="05000000000000000000" pitchFamily="2" charset="2"/>
              <a:buChar char="q"/>
            </a:pPr>
            <a:r>
              <a:rPr lang="en-US" sz="2500" dirty="0" smtClean="0">
                <a:latin typeface="Comic Sans MS" pitchFamily="66" charset="0"/>
              </a:rPr>
              <a:t>World Day of Remembrance for RTC victims every November.</a:t>
            </a:r>
          </a:p>
          <a:p>
            <a:pPr marL="800100" lvl="1" indent="-342900">
              <a:buFont typeface="Wingdings" panose="05000000000000000000" pitchFamily="2" charset="2"/>
              <a:buChar char="q"/>
            </a:pPr>
            <a:r>
              <a:rPr lang="en-US" sz="2500" dirty="0" smtClean="0">
                <a:latin typeface="Comic Sans MS" pitchFamily="66" charset="0"/>
              </a:rPr>
              <a:t>World Bicycle Day</a:t>
            </a:r>
          </a:p>
          <a:p>
            <a:pPr marL="800100" lvl="1" indent="-342900">
              <a:buFont typeface="Wingdings" panose="05000000000000000000" pitchFamily="2" charset="2"/>
              <a:buChar char="q"/>
            </a:pPr>
            <a:endParaRPr lang="en-US" sz="2500" dirty="0" smtClean="0">
              <a:latin typeface="Comic Sans MS" pitchFamily="66" charset="0"/>
            </a:endParaRPr>
          </a:p>
          <a:p>
            <a:r>
              <a:rPr lang="en-US" sz="2800" dirty="0" smtClean="0">
                <a:latin typeface="Comic Sans MS" pitchFamily="66" charset="0"/>
              </a:rPr>
              <a:t> </a:t>
            </a:r>
          </a:p>
          <a:p>
            <a:endParaRPr lang="en-US" dirty="0">
              <a:latin typeface="Comic Sans MS" pitchFamily="66" charset="0"/>
            </a:endParaRPr>
          </a:p>
        </p:txBody>
      </p:sp>
      <p:pic>
        <p:nvPicPr>
          <p:cNvPr id="20481" name="Picture 1" descr="C:\Users\hp\Pictures\frsc9.jpg"/>
          <p:cNvPicPr>
            <a:picLocks noChangeAspect="1" noChangeArrowheads="1"/>
          </p:cNvPicPr>
          <p:nvPr/>
        </p:nvPicPr>
        <p:blipFill>
          <a:blip r:embed="rId3" cstate="print"/>
          <a:srcRect/>
          <a:stretch>
            <a:fillRect/>
          </a:stretch>
        </p:blipFill>
        <p:spPr bwMode="auto">
          <a:xfrm>
            <a:off x="4419600" y="1066800"/>
            <a:ext cx="4343400" cy="4733925"/>
          </a:xfrm>
          <a:prstGeom prst="rect">
            <a:avLst/>
          </a:prstGeom>
          <a:noFill/>
        </p:spPr>
      </p:pic>
    </p:spTree>
    <p:extLst>
      <p:ext uri="{BB962C8B-B14F-4D97-AF65-F5344CB8AC3E}">
        <p14:creationId xmlns:p14="http://schemas.microsoft.com/office/powerpoint/2010/main" val="140920937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481"/>
                                        </p:tgtEl>
                                        <p:attrNameLst>
                                          <p:attrName>style.visibility</p:attrName>
                                        </p:attrNameLst>
                                      </p:cBhvr>
                                      <p:to>
                                        <p:strVal val="visible"/>
                                      </p:to>
                                    </p:set>
                                    <p:animEffect transition="in" filter="wheel(1)">
                                      <p:cBhvr>
                                        <p:cTn id="12" dur="2000"/>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676400"/>
            <a:ext cx="3581400" cy="3970318"/>
          </a:xfrm>
          <a:prstGeom prst="rect">
            <a:avLst/>
          </a:prstGeom>
          <a:noFill/>
        </p:spPr>
        <p:txBody>
          <a:bodyPr wrap="square" rtlCol="0">
            <a:spAutoFit/>
          </a:bodyPr>
          <a:lstStyle/>
          <a:p>
            <a:pPr algn="just"/>
            <a:r>
              <a:rPr lang="en-US" sz="3600" dirty="0" smtClean="0">
                <a:solidFill>
                  <a:schemeClr val="accent2">
                    <a:lumMod val="75000"/>
                  </a:schemeClr>
                </a:solidFill>
                <a:latin typeface="Comic Sans MS" pitchFamily="66" charset="0"/>
              </a:rPr>
              <a:t>Organizes Annual Lecture Series for the Corps, produce reports and compendium of the lectures.</a:t>
            </a:r>
            <a:endParaRPr lang="en-US" sz="3600" dirty="0">
              <a:solidFill>
                <a:schemeClr val="accent2">
                  <a:lumMod val="75000"/>
                </a:schemeClr>
              </a:solidFill>
              <a:latin typeface="Comic Sans MS" pitchFamily="66" charset="0"/>
            </a:endParaRPr>
          </a:p>
        </p:txBody>
      </p:sp>
      <p:pic>
        <p:nvPicPr>
          <p:cNvPr id="6" name="Picture 3" descr="C:\Users\hp\Pictures\IMG-20170824-WA0017.jpg"/>
          <p:cNvPicPr>
            <a:picLocks noChangeAspect="1" noChangeArrowheads="1"/>
          </p:cNvPicPr>
          <p:nvPr/>
        </p:nvPicPr>
        <p:blipFill>
          <a:blip r:embed="rId3" cstate="print"/>
          <a:srcRect/>
          <a:stretch>
            <a:fillRect/>
          </a:stretch>
        </p:blipFill>
        <p:spPr bwMode="auto">
          <a:xfrm>
            <a:off x="4800600" y="1600200"/>
            <a:ext cx="3962400" cy="3429000"/>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371600"/>
            <a:ext cx="4343400" cy="3108543"/>
          </a:xfrm>
          <a:prstGeom prst="rect">
            <a:avLst/>
          </a:prstGeom>
          <a:noFill/>
        </p:spPr>
        <p:txBody>
          <a:bodyPr wrap="square" rtlCol="0">
            <a:spAutoFit/>
          </a:bodyPr>
          <a:lstStyle/>
          <a:p>
            <a:r>
              <a:rPr lang="en-US" sz="2800" dirty="0" smtClean="0">
                <a:latin typeface="Comic Sans MS" pitchFamily="66" charset="0"/>
              </a:rPr>
              <a:t>Coordinates  the acquisition of Books and Relevant Materials as well as receiving new books/Journals in the FRSC Library.</a:t>
            </a:r>
          </a:p>
          <a:p>
            <a:endParaRPr lang="en-US" sz="2800" dirty="0">
              <a:latin typeface="Comic Sans MS" pitchFamily="66" charset="0"/>
            </a:endParaRPr>
          </a:p>
        </p:txBody>
      </p:sp>
      <p:pic>
        <p:nvPicPr>
          <p:cNvPr id="70659" name="Picture 3" descr="C:\Users\hp\Pictures\24900120_10213708274933485_9023224631051310013_n.jpg"/>
          <p:cNvPicPr>
            <a:picLocks noChangeAspect="1" noChangeArrowheads="1"/>
          </p:cNvPicPr>
          <p:nvPr/>
        </p:nvPicPr>
        <p:blipFill>
          <a:blip r:embed="rId3" cstate="print"/>
          <a:srcRect/>
          <a:stretch>
            <a:fillRect/>
          </a:stretch>
        </p:blipFill>
        <p:spPr bwMode="auto">
          <a:xfrm>
            <a:off x="4876800" y="990600"/>
            <a:ext cx="3962400" cy="3886200"/>
          </a:xfrm>
          <a:prstGeom prst="rect">
            <a:avLst/>
          </a:prstGeom>
          <a:noFill/>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wheel(1)">
                                      <p:cBhvr>
                                        <p:cTn id="12" dur="20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2362200"/>
            <a:ext cx="3200400" cy="2062103"/>
          </a:xfrm>
          <a:prstGeom prst="rect">
            <a:avLst/>
          </a:prstGeom>
        </p:spPr>
        <p:txBody>
          <a:bodyPr wrap="square">
            <a:spAutoFit/>
          </a:bodyPr>
          <a:lstStyle/>
          <a:p>
            <a:r>
              <a:rPr lang="en-US" sz="3200" dirty="0" smtClean="0">
                <a:solidFill>
                  <a:srgbClr val="7030A0"/>
                </a:solidFill>
                <a:latin typeface="Comic Sans MS" pitchFamily="66" charset="0"/>
              </a:rPr>
              <a:t>Organizes Conferences, </a:t>
            </a:r>
          </a:p>
          <a:p>
            <a:r>
              <a:rPr lang="en-US" sz="3200" dirty="0" smtClean="0">
                <a:solidFill>
                  <a:srgbClr val="7030A0"/>
                </a:solidFill>
                <a:latin typeface="Comic Sans MS" pitchFamily="66" charset="0"/>
              </a:rPr>
              <a:t>Seminars And Workshops</a:t>
            </a:r>
            <a:endParaRPr lang="en-US" sz="3200" dirty="0">
              <a:solidFill>
                <a:srgbClr val="7030A0"/>
              </a:solidFill>
              <a:latin typeface="Comic Sans MS" pitchFamily="66" charset="0"/>
            </a:endParaRPr>
          </a:p>
        </p:txBody>
      </p:sp>
      <p:pic>
        <p:nvPicPr>
          <p:cNvPr id="18434" name="Picture 2" descr="C:\Users\hp\Pictures\frsc5.jpg"/>
          <p:cNvPicPr>
            <a:picLocks noChangeAspect="1" noChangeArrowheads="1"/>
          </p:cNvPicPr>
          <p:nvPr/>
        </p:nvPicPr>
        <p:blipFill>
          <a:blip r:embed="rId3" cstate="print"/>
          <a:srcRect/>
          <a:stretch>
            <a:fillRect/>
          </a:stretch>
        </p:blipFill>
        <p:spPr bwMode="auto">
          <a:xfrm>
            <a:off x="4267200" y="1752600"/>
            <a:ext cx="4267200" cy="3200400"/>
          </a:xfrm>
          <a:prstGeom prst="rect">
            <a:avLst/>
          </a:prstGeom>
          <a:noFill/>
        </p:spPr>
      </p:pic>
    </p:spTree>
    <p:extLst>
      <p:ext uri="{BB962C8B-B14F-4D97-AF65-F5344CB8AC3E}">
        <p14:creationId xmlns:p14="http://schemas.microsoft.com/office/powerpoint/2010/main" val="178021853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wheel(1)">
                                      <p:cBhvr>
                                        <p:cTn id="12"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1676400"/>
            <a:ext cx="4191000" cy="2831544"/>
          </a:xfrm>
          <a:prstGeom prst="rect">
            <a:avLst/>
          </a:prstGeom>
          <a:noFill/>
        </p:spPr>
        <p:txBody>
          <a:bodyPr wrap="square" rtlCol="0">
            <a:spAutoFit/>
          </a:bodyPr>
          <a:lstStyle/>
          <a:p>
            <a:r>
              <a:rPr lang="en-US" sz="3200" b="1" dirty="0" smtClean="0">
                <a:latin typeface="Comic Sans MS" pitchFamily="66" charset="0"/>
              </a:rPr>
              <a:t>Initiates </a:t>
            </a:r>
            <a:r>
              <a:rPr lang="en-US" sz="3200" b="1" dirty="0" smtClean="0">
                <a:latin typeface="Comic Sans MS" pitchFamily="66" charset="0"/>
              </a:rPr>
              <a:t>and </a:t>
            </a:r>
            <a:r>
              <a:rPr lang="en-US" sz="3200" b="1" dirty="0" smtClean="0">
                <a:latin typeface="Comic Sans MS" pitchFamily="66" charset="0"/>
              </a:rPr>
              <a:t>provides </a:t>
            </a:r>
            <a:r>
              <a:rPr lang="en-US" sz="3200" b="1" dirty="0" smtClean="0">
                <a:latin typeface="Comic Sans MS" pitchFamily="66" charset="0"/>
              </a:rPr>
              <a:t>guide for the conduct of the Annual National Bicycle Week</a:t>
            </a:r>
            <a:endParaRPr lang="en-US" sz="3200" dirty="0" smtClean="0">
              <a:latin typeface="Comic Sans MS" pitchFamily="66" charset="0"/>
            </a:endParaRPr>
          </a:p>
          <a:p>
            <a:endParaRPr lang="en-US" dirty="0">
              <a:latin typeface="Comic Sans MS" pitchFamily="66" charset="0"/>
            </a:endParaRPr>
          </a:p>
        </p:txBody>
      </p:sp>
      <p:pic>
        <p:nvPicPr>
          <p:cNvPr id="4098" name="Picture 2" descr="DSC_38"/>
          <p:cNvPicPr>
            <a:picLocks noChangeAspect="1" noChangeArrowheads="1"/>
          </p:cNvPicPr>
          <p:nvPr/>
        </p:nvPicPr>
        <p:blipFill>
          <a:blip r:embed="rId3" cstate="print"/>
          <a:srcRect/>
          <a:stretch>
            <a:fillRect/>
          </a:stretch>
        </p:blipFill>
        <p:spPr bwMode="auto">
          <a:xfrm>
            <a:off x="4800600" y="1295400"/>
            <a:ext cx="3733800" cy="3352800"/>
          </a:xfrm>
          <a:prstGeom prst="rect">
            <a:avLst/>
          </a:prstGeom>
          <a:noFill/>
          <a:ln w="9525">
            <a:noFill/>
            <a:miter lim="800000"/>
            <a:headEnd/>
            <a:tailEnd/>
          </a:ln>
        </p:spPr>
      </p:pic>
    </p:spTree>
    <p:extLst>
      <p:ext uri="{BB962C8B-B14F-4D97-AF65-F5344CB8AC3E}">
        <p14:creationId xmlns:p14="http://schemas.microsoft.com/office/powerpoint/2010/main" val="1780218535"/>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heel(1)">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0"/>
            <a:ext cx="4572000" cy="1523494"/>
          </a:xfrm>
          <a:prstGeom prst="rect">
            <a:avLst/>
          </a:prstGeom>
          <a:noFill/>
        </p:spPr>
        <p:txBody>
          <a:bodyPr wrap="square" rtlCol="0">
            <a:spAutoFit/>
          </a:bodyPr>
          <a:lstStyle/>
          <a:p>
            <a:pPr algn="just"/>
            <a:r>
              <a:rPr lang="en-US" sz="2500" dirty="0" smtClean="0">
                <a:solidFill>
                  <a:srgbClr val="FF0000"/>
                </a:solidFill>
                <a:latin typeface="Comic Sans MS" pitchFamily="66" charset="0"/>
              </a:rPr>
              <a:t>Coordinates the activities of Transportation Growth Initiative (TGI) secretariat</a:t>
            </a:r>
          </a:p>
          <a:p>
            <a:pPr algn="just"/>
            <a:endParaRPr lang="en-US" dirty="0">
              <a:solidFill>
                <a:srgbClr val="FF0000"/>
              </a:solidFill>
              <a:latin typeface="Comic Sans MS" pitchFamily="66" charset="0"/>
            </a:endParaRPr>
          </a:p>
        </p:txBody>
      </p:sp>
      <p:pic>
        <p:nvPicPr>
          <p:cNvPr id="6" name="Picture 5"/>
          <p:cNvPicPr/>
          <p:nvPr/>
        </p:nvPicPr>
        <p:blipFill>
          <a:blip r:embed="rId3" cstate="print"/>
          <a:srcRect l="4487" t="27920" r="65545" b="3704"/>
          <a:stretch>
            <a:fillRect/>
          </a:stretch>
        </p:blipFill>
        <p:spPr bwMode="auto">
          <a:xfrm>
            <a:off x="5029200" y="304800"/>
            <a:ext cx="3810000" cy="5638800"/>
          </a:xfrm>
          <a:prstGeom prst="rect">
            <a:avLst/>
          </a:prstGeom>
          <a:noFill/>
          <a:ln w="9525">
            <a:noFill/>
            <a:miter lim="800000"/>
            <a:headEnd/>
            <a:tailEnd/>
          </a:ln>
        </p:spPr>
      </p:pic>
    </p:spTree>
    <p:extLst>
      <p:ext uri="{BB962C8B-B14F-4D97-AF65-F5344CB8AC3E}">
        <p14:creationId xmlns:p14="http://schemas.microsoft.com/office/powerpoint/2010/main" val="2516900890"/>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555" y="-83215"/>
            <a:ext cx="7261411" cy="769441"/>
          </a:xfrm>
          <a:prstGeom prst="rect">
            <a:avLst/>
          </a:prstGeom>
        </p:spPr>
        <p:txBody>
          <a:bodyPr wrap="square">
            <a:spAutoFit/>
          </a:bodyPr>
          <a:lstStyle/>
          <a:p>
            <a:r>
              <a:rPr lang="en-US" sz="4400" b="1" dirty="0" smtClean="0">
                <a:solidFill>
                  <a:prstClr val="black"/>
                </a:solidFill>
                <a:effectLst>
                  <a:glow rad="228600">
                    <a:srgbClr val="70AD47">
                      <a:satMod val="175000"/>
                      <a:alpha val="40000"/>
                    </a:srgbClr>
                  </a:glow>
                </a:effectLst>
                <a:latin typeface="Comic Sans MS" pitchFamily="66" charset="0"/>
              </a:rPr>
              <a:t>OUTLINE</a:t>
            </a:r>
            <a:endParaRPr lang="en-US" sz="4400" b="1" dirty="0">
              <a:solidFill>
                <a:prstClr val="black"/>
              </a:solidFill>
              <a:effectLst>
                <a:glow rad="228600">
                  <a:srgbClr val="70AD47">
                    <a:satMod val="175000"/>
                    <a:alpha val="40000"/>
                  </a:srgbClr>
                </a:glow>
              </a:effectLst>
              <a:latin typeface="Comic Sans MS" pitchFamily="66" charset="0"/>
            </a:endParaRPr>
          </a:p>
        </p:txBody>
      </p:sp>
      <p:sp>
        <p:nvSpPr>
          <p:cNvPr id="3" name="Rectangle 2"/>
          <p:cNvSpPr/>
          <p:nvPr/>
        </p:nvSpPr>
        <p:spPr>
          <a:xfrm>
            <a:off x="228600" y="2743200"/>
            <a:ext cx="8446713" cy="584775"/>
          </a:xfrm>
          <a:prstGeom prst="rect">
            <a:avLst/>
          </a:prstGeom>
          <a:solidFill>
            <a:schemeClr val="accent2">
              <a:lumMod val="20000"/>
              <a:lumOff val="80000"/>
            </a:schemeClr>
          </a:solidFill>
        </p:spPr>
        <p:txBody>
          <a:bodyPr wrap="square">
            <a:spAutoFit/>
          </a:bodyPr>
          <a:lstStyle/>
          <a:p>
            <a:pPr marL="571500" indent="-571500">
              <a:buFont typeface="Arial" panose="020B0604020202020204" pitchFamily="34" charset="0"/>
              <a:buChar char="•"/>
            </a:pPr>
            <a:r>
              <a:rPr lang="en-US" sz="3200" b="1" dirty="0" smtClean="0">
                <a:solidFill>
                  <a:prstClr val="black"/>
                </a:solidFill>
                <a:latin typeface="Comic Sans MS" pitchFamily="66" charset="0"/>
              </a:rPr>
              <a:t>Aims and Objectives </a:t>
            </a:r>
            <a:endParaRPr lang="en-US" sz="3200" b="1" dirty="0">
              <a:solidFill>
                <a:prstClr val="black"/>
              </a:solidFill>
              <a:latin typeface="Comic Sans MS" pitchFamily="66" charset="0"/>
            </a:endParaRPr>
          </a:p>
        </p:txBody>
      </p:sp>
      <p:sp>
        <p:nvSpPr>
          <p:cNvPr id="4" name="Rectangle 3"/>
          <p:cNvSpPr/>
          <p:nvPr/>
        </p:nvSpPr>
        <p:spPr>
          <a:xfrm>
            <a:off x="143555" y="859060"/>
            <a:ext cx="8446713" cy="584775"/>
          </a:xfrm>
          <a:prstGeom prst="rect">
            <a:avLst/>
          </a:prstGeom>
          <a:solidFill>
            <a:schemeClr val="accent6">
              <a:lumMod val="20000"/>
              <a:lumOff val="80000"/>
            </a:schemeClr>
          </a:solidFill>
        </p:spPr>
        <p:txBody>
          <a:bodyPr wrap="square">
            <a:spAutoFit/>
          </a:bodyPr>
          <a:lstStyle/>
          <a:p>
            <a:pPr marL="571500" indent="-571500">
              <a:buFont typeface="Arial" panose="020B0604020202020204" pitchFamily="34" charset="0"/>
              <a:buChar char="•"/>
            </a:pPr>
            <a:r>
              <a:rPr lang="en-US" sz="3200" b="1" dirty="0" smtClean="0">
                <a:solidFill>
                  <a:prstClr val="black"/>
                </a:solidFill>
                <a:latin typeface="Comic Sans MS" pitchFamily="66" charset="0"/>
              </a:rPr>
              <a:t>Introduction</a:t>
            </a:r>
            <a:endParaRPr lang="en-US" sz="3200" b="1" dirty="0">
              <a:solidFill>
                <a:prstClr val="black"/>
              </a:solidFill>
              <a:latin typeface="Comic Sans MS" pitchFamily="66" charset="0"/>
            </a:endParaRPr>
          </a:p>
        </p:txBody>
      </p:sp>
      <p:sp>
        <p:nvSpPr>
          <p:cNvPr id="5" name="Rectangle 4"/>
          <p:cNvSpPr/>
          <p:nvPr/>
        </p:nvSpPr>
        <p:spPr>
          <a:xfrm>
            <a:off x="228600" y="4419600"/>
            <a:ext cx="8446713" cy="584775"/>
          </a:xfrm>
          <a:prstGeom prst="rect">
            <a:avLst/>
          </a:prstGeom>
          <a:solidFill>
            <a:schemeClr val="tx2">
              <a:lumMod val="20000"/>
              <a:lumOff val="80000"/>
            </a:schemeClr>
          </a:solidFill>
        </p:spPr>
        <p:txBody>
          <a:bodyPr wrap="square">
            <a:spAutoFit/>
          </a:bodyPr>
          <a:lstStyle/>
          <a:p>
            <a:pPr marL="571500" indent="-571500">
              <a:buFont typeface="Arial" panose="020B0604020202020204" pitchFamily="34" charset="0"/>
              <a:buChar char="•"/>
            </a:pPr>
            <a:r>
              <a:rPr lang="en-US" sz="3200" b="1" dirty="0" smtClean="0">
                <a:solidFill>
                  <a:prstClr val="black"/>
                </a:solidFill>
                <a:latin typeface="Comic Sans MS" pitchFamily="66" charset="0"/>
              </a:rPr>
              <a:t>Achievements</a:t>
            </a:r>
            <a:endParaRPr lang="en-US" sz="3200" b="1" dirty="0">
              <a:solidFill>
                <a:prstClr val="black"/>
              </a:solidFill>
              <a:latin typeface="Comic Sans MS" pitchFamily="66" charset="0"/>
            </a:endParaRPr>
          </a:p>
        </p:txBody>
      </p:sp>
      <p:sp>
        <p:nvSpPr>
          <p:cNvPr id="7" name="Rectangle 6"/>
          <p:cNvSpPr/>
          <p:nvPr/>
        </p:nvSpPr>
        <p:spPr>
          <a:xfrm>
            <a:off x="228600" y="3581400"/>
            <a:ext cx="8446713" cy="584775"/>
          </a:xfrm>
          <a:prstGeom prst="rect">
            <a:avLst/>
          </a:prstGeom>
          <a:solidFill>
            <a:schemeClr val="accent1">
              <a:lumMod val="20000"/>
              <a:lumOff val="80000"/>
            </a:schemeClr>
          </a:solidFill>
        </p:spPr>
        <p:txBody>
          <a:bodyPr wrap="square">
            <a:spAutoFit/>
          </a:bodyPr>
          <a:lstStyle/>
          <a:p>
            <a:pPr marL="571500" indent="-571500">
              <a:buFont typeface="Arial" panose="020B0604020202020204" pitchFamily="34" charset="0"/>
              <a:buChar char="•"/>
            </a:pPr>
            <a:r>
              <a:rPr lang="en-US" sz="3200" b="1" dirty="0" smtClean="0">
                <a:solidFill>
                  <a:prstClr val="black"/>
                </a:solidFill>
                <a:latin typeface="Comic Sans MS" pitchFamily="66" charset="0"/>
              </a:rPr>
              <a:t>Functions of the Department</a:t>
            </a:r>
            <a:endParaRPr lang="en-US" sz="3200" b="1" dirty="0">
              <a:solidFill>
                <a:prstClr val="black"/>
              </a:solidFill>
              <a:latin typeface="Comic Sans MS" pitchFamily="66" charset="0"/>
            </a:endParaRPr>
          </a:p>
        </p:txBody>
      </p:sp>
      <p:sp>
        <p:nvSpPr>
          <p:cNvPr id="8" name="Rectangle 7"/>
          <p:cNvSpPr/>
          <p:nvPr/>
        </p:nvSpPr>
        <p:spPr>
          <a:xfrm>
            <a:off x="143555" y="1749245"/>
            <a:ext cx="8468517" cy="523220"/>
          </a:xfrm>
          <a:prstGeom prst="rect">
            <a:avLst/>
          </a:prstGeom>
          <a:solidFill>
            <a:schemeClr val="accent4">
              <a:lumMod val="20000"/>
              <a:lumOff val="80000"/>
            </a:schemeClr>
          </a:solidFill>
        </p:spPr>
        <p:txBody>
          <a:bodyPr wrap="square">
            <a:spAutoFit/>
          </a:bodyPr>
          <a:lstStyle/>
          <a:p>
            <a:pPr marL="571500" indent="-571500">
              <a:buFont typeface="Arial" panose="020B0604020202020204" pitchFamily="34" charset="0"/>
              <a:buChar char="•"/>
            </a:pPr>
            <a:r>
              <a:rPr lang="en-US" sz="2800" b="1" dirty="0" smtClean="0">
                <a:solidFill>
                  <a:prstClr val="black"/>
                </a:solidFill>
                <a:latin typeface="Comic Sans MS" pitchFamily="66" charset="0"/>
              </a:rPr>
              <a:t>Department’s Vision and Mission Statements</a:t>
            </a:r>
            <a:endParaRPr lang="en-US" sz="2800" b="1" dirty="0">
              <a:solidFill>
                <a:prstClr val="black"/>
              </a:solidFill>
              <a:latin typeface="Comic Sans MS" pitchFamily="66" charset="0"/>
            </a:endParaRPr>
          </a:p>
        </p:txBody>
      </p:sp>
      <p:sp>
        <p:nvSpPr>
          <p:cNvPr id="9" name="Rectangle 8"/>
          <p:cNvSpPr/>
          <p:nvPr/>
        </p:nvSpPr>
        <p:spPr>
          <a:xfrm>
            <a:off x="228600" y="5867400"/>
            <a:ext cx="8446713" cy="584775"/>
          </a:xfrm>
          <a:prstGeom prst="rect">
            <a:avLst/>
          </a:prstGeom>
          <a:solidFill>
            <a:schemeClr val="bg2">
              <a:lumMod val="90000"/>
            </a:schemeClr>
          </a:solidFill>
        </p:spPr>
        <p:txBody>
          <a:bodyPr wrap="square">
            <a:spAutoFit/>
          </a:bodyPr>
          <a:lstStyle/>
          <a:p>
            <a:pPr marL="571500" indent="-571500">
              <a:buFont typeface="Arial" panose="020B0604020202020204" pitchFamily="34" charset="0"/>
              <a:buChar char="•"/>
            </a:pPr>
            <a:r>
              <a:rPr lang="en-US" sz="3200" b="1" dirty="0" smtClean="0">
                <a:solidFill>
                  <a:prstClr val="black"/>
                </a:solidFill>
                <a:latin typeface="Comic Sans MS" pitchFamily="66" charset="0"/>
              </a:rPr>
              <a:t>Conclusion</a:t>
            </a:r>
            <a:endParaRPr lang="en-US" sz="3200" b="1" dirty="0">
              <a:solidFill>
                <a:prstClr val="black"/>
              </a:solidFill>
              <a:latin typeface="Comic Sans MS" pitchFamily="66" charset="0"/>
            </a:endParaRPr>
          </a:p>
        </p:txBody>
      </p:sp>
      <p:sp>
        <p:nvSpPr>
          <p:cNvPr id="10" name="Rectangle 9"/>
          <p:cNvSpPr/>
          <p:nvPr/>
        </p:nvSpPr>
        <p:spPr>
          <a:xfrm>
            <a:off x="228600" y="5105400"/>
            <a:ext cx="8446713" cy="523220"/>
          </a:xfrm>
          <a:prstGeom prst="rect">
            <a:avLst/>
          </a:prstGeom>
          <a:solidFill>
            <a:schemeClr val="bg2">
              <a:lumMod val="90000"/>
            </a:schemeClr>
          </a:solidFill>
        </p:spPr>
        <p:txBody>
          <a:bodyPr wrap="square">
            <a:spAutoFit/>
          </a:bodyPr>
          <a:lstStyle/>
          <a:p>
            <a:pPr marL="571500" indent="-571500">
              <a:buFont typeface="Arial" panose="020B0604020202020204" pitchFamily="34" charset="0"/>
              <a:buChar char="•"/>
            </a:pPr>
            <a:r>
              <a:rPr lang="en-US" sz="2800" b="1" dirty="0" smtClean="0">
                <a:solidFill>
                  <a:prstClr val="black"/>
                </a:solidFill>
                <a:latin typeface="Comic Sans MS" pitchFamily="66" charset="0"/>
              </a:rPr>
              <a:t>Challenges and Way forward</a:t>
            </a:r>
            <a:endParaRPr lang="en-US" sz="2800" b="1" dirty="0">
              <a:solidFill>
                <a:prstClr val="black"/>
              </a:solidFill>
              <a:latin typeface="Comic Sans MS" pitchFamily="66" charset="0"/>
            </a:endParaRPr>
          </a:p>
        </p:txBody>
      </p:sp>
    </p:spTree>
    <p:extLst>
      <p:ext uri="{BB962C8B-B14F-4D97-AF65-F5344CB8AC3E}">
        <p14:creationId xmlns:p14="http://schemas.microsoft.com/office/powerpoint/2010/main" val="179485463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3400" y="609600"/>
            <a:ext cx="7162800" cy="523220"/>
          </a:xfrm>
          <a:prstGeom prst="rect">
            <a:avLst/>
          </a:prstGeom>
        </p:spPr>
        <p:txBody>
          <a:bodyPr wrap="square">
            <a:spAutoFit/>
          </a:bodyPr>
          <a:lstStyle/>
          <a:p>
            <a:r>
              <a:rPr lang="en-US" sz="2800" b="1" dirty="0" smtClean="0">
                <a:solidFill>
                  <a:prstClr val="black"/>
                </a:solidFill>
              </a:rPr>
              <a:t> </a:t>
            </a:r>
            <a:endParaRPr lang="en-US" sz="2800" b="1" dirty="0">
              <a:solidFill>
                <a:prstClr val="black"/>
              </a:solidFill>
            </a:endParaRPr>
          </a:p>
        </p:txBody>
      </p:sp>
      <p:sp>
        <p:nvSpPr>
          <p:cNvPr id="7" name="TextBox 6"/>
          <p:cNvSpPr txBox="1"/>
          <p:nvPr/>
        </p:nvSpPr>
        <p:spPr>
          <a:xfrm>
            <a:off x="228600" y="228600"/>
            <a:ext cx="4876800" cy="6186309"/>
          </a:xfrm>
          <a:prstGeom prst="rect">
            <a:avLst/>
          </a:prstGeom>
          <a:noFill/>
        </p:spPr>
        <p:txBody>
          <a:bodyPr wrap="square" rtlCol="0">
            <a:spAutoFit/>
          </a:bodyPr>
          <a:lstStyle/>
          <a:p>
            <a:pPr algn="just"/>
            <a:r>
              <a:rPr lang="en-US" sz="2200" dirty="0" smtClean="0">
                <a:latin typeface="Comic Sans MS" pitchFamily="66" charset="0"/>
              </a:rPr>
              <a:t>Organizes all  West African Road Safety Organization (WARSO) </a:t>
            </a:r>
            <a:r>
              <a:rPr lang="en-US" sz="2200" dirty="0" err="1" smtClean="0">
                <a:latin typeface="Comic Sans MS" pitchFamily="66" charset="0"/>
              </a:rPr>
              <a:t>programmes</a:t>
            </a:r>
            <a:r>
              <a:rPr lang="en-US" sz="2200" dirty="0" smtClean="0">
                <a:latin typeface="Comic Sans MS" pitchFamily="66" charset="0"/>
              </a:rPr>
              <a:t> in the  Corps. The West African Road Safety Organization is a body of member countries within the ECOWAS Sub-region; with the common resolve to promote and improve road safety activities within the sub-region. It is made up of 15 member countries and 4 Non-governmental Organizations. It was inaugurated by His Excellency Dr. Mohammed </a:t>
            </a:r>
            <a:r>
              <a:rPr lang="en-US" sz="2200" dirty="0" err="1" smtClean="0">
                <a:latin typeface="Comic Sans MS" pitchFamily="66" charset="0"/>
              </a:rPr>
              <a:t>Ibn</a:t>
            </a:r>
            <a:r>
              <a:rPr lang="en-US" sz="2200" dirty="0" smtClean="0">
                <a:latin typeface="Comic Sans MS" pitchFamily="66" charset="0"/>
              </a:rPr>
              <a:t> Chambers, the then President ECOWAS Commission in Abuja with the Corps Marshal, FRSC, as the First President.</a:t>
            </a:r>
          </a:p>
          <a:p>
            <a:pPr lvl="0" algn="just"/>
            <a:endParaRPr lang="en-US" sz="2200" dirty="0">
              <a:latin typeface="Comic Sans MS" pitchFamily="66" charset="0"/>
            </a:endParaRPr>
          </a:p>
        </p:txBody>
      </p:sp>
      <p:pic>
        <p:nvPicPr>
          <p:cNvPr id="8" name="Picture 10"/>
          <p:cNvPicPr>
            <a:picLocks noChangeAspect="1"/>
          </p:cNvPicPr>
          <p:nvPr/>
        </p:nvPicPr>
        <p:blipFill>
          <a:blip r:embed="rId3" cstate="print"/>
          <a:srcRect/>
          <a:stretch>
            <a:fillRect/>
          </a:stretch>
        </p:blipFill>
        <p:spPr bwMode="auto">
          <a:xfrm>
            <a:off x="5105400" y="304800"/>
            <a:ext cx="3657600" cy="2819400"/>
          </a:xfrm>
          <a:prstGeom prst="rect">
            <a:avLst/>
          </a:prstGeom>
          <a:noFill/>
          <a:ln w="9525">
            <a:noFill/>
            <a:miter lim="800000"/>
            <a:headEnd/>
            <a:tailEnd/>
          </a:ln>
        </p:spPr>
      </p:pic>
      <p:pic>
        <p:nvPicPr>
          <p:cNvPr id="9" name="Picture 8" descr="C:\Users\Officer Joseph\Desktop\New folder\New folder (3)\DSC_6158b.jpg"/>
          <p:cNvPicPr/>
          <p:nvPr/>
        </p:nvPicPr>
        <p:blipFill>
          <a:blip r:embed="rId4" cstate="print"/>
          <a:srcRect/>
          <a:stretch>
            <a:fillRect/>
          </a:stretch>
        </p:blipFill>
        <p:spPr bwMode="auto">
          <a:xfrm>
            <a:off x="5191442" y="3429000"/>
            <a:ext cx="3571558" cy="2286000"/>
          </a:xfrm>
          <a:prstGeom prst="rect">
            <a:avLst/>
          </a:prstGeom>
          <a:noFill/>
          <a:ln w="9525">
            <a:noFill/>
            <a:miter lim="800000"/>
            <a:headEnd/>
            <a:tailEnd/>
          </a:ln>
        </p:spPr>
      </p:pic>
    </p:spTree>
    <p:extLst>
      <p:ext uri="{BB962C8B-B14F-4D97-AF65-F5344CB8AC3E}">
        <p14:creationId xmlns:p14="http://schemas.microsoft.com/office/powerpoint/2010/main" val="424553256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447800"/>
            <a:ext cx="4572000" cy="3970318"/>
          </a:xfrm>
          <a:prstGeom prst="rect">
            <a:avLst/>
          </a:prstGeom>
          <a:noFill/>
        </p:spPr>
        <p:txBody>
          <a:bodyPr wrap="square" rtlCol="0">
            <a:spAutoFit/>
          </a:bodyPr>
          <a:lstStyle/>
          <a:p>
            <a:pPr algn="just"/>
            <a:r>
              <a:rPr lang="en-US" altLang="en-US" sz="3600" dirty="0" smtClean="0">
                <a:solidFill>
                  <a:srgbClr val="D68B1C"/>
                </a:solidFill>
                <a:latin typeface="Comic Sans MS" pitchFamily="66" charset="0"/>
                <a:cs typeface="Arial" pitchFamily="34" charset="0"/>
              </a:rPr>
              <a:t>Nominates participants for Conferences of </a:t>
            </a:r>
            <a:r>
              <a:rPr lang="en-US" sz="3600" dirty="0" smtClean="0">
                <a:solidFill>
                  <a:srgbClr val="D68B1C"/>
                </a:solidFill>
                <a:latin typeface="Comic Sans MS" pitchFamily="66" charset="0"/>
              </a:rPr>
              <a:t>International affiliates of the Corps,</a:t>
            </a:r>
            <a:r>
              <a:rPr lang="en-US" altLang="en-US" sz="3600" dirty="0" smtClean="0">
                <a:solidFill>
                  <a:srgbClr val="D68B1C"/>
                </a:solidFill>
                <a:latin typeface="Comic Sans MS" pitchFamily="66" charset="0"/>
                <a:cs typeface="Arial" pitchFamily="34" charset="0"/>
              </a:rPr>
              <a:t> for Corps Marshal’s approval</a:t>
            </a:r>
            <a:endParaRPr lang="en-US" sz="3600" dirty="0">
              <a:solidFill>
                <a:srgbClr val="D68B1C"/>
              </a:solidFill>
              <a:latin typeface="Comic Sans MS" pitchFamily="66" charset="0"/>
            </a:endParaRPr>
          </a:p>
        </p:txBody>
      </p:sp>
      <p:pic>
        <p:nvPicPr>
          <p:cNvPr id="3" name="Picture 2"/>
          <p:cNvPicPr>
            <a:picLocks noChangeAspect="1"/>
          </p:cNvPicPr>
          <p:nvPr/>
        </p:nvPicPr>
        <p:blipFill>
          <a:blip r:embed="rId3" cstate="print"/>
          <a:srcRect/>
          <a:stretch>
            <a:fillRect/>
          </a:stretch>
        </p:blipFill>
        <p:spPr bwMode="auto">
          <a:xfrm>
            <a:off x="6761162" y="4267200"/>
            <a:ext cx="2382838" cy="1066800"/>
          </a:xfrm>
          <a:prstGeom prst="rect">
            <a:avLst/>
          </a:prstGeom>
          <a:noFill/>
          <a:ln w="9525">
            <a:noFill/>
            <a:miter lim="800000"/>
            <a:headEnd/>
            <a:tailEnd/>
          </a:ln>
        </p:spPr>
      </p:pic>
      <p:pic>
        <p:nvPicPr>
          <p:cNvPr id="4" name="Picture 6"/>
          <p:cNvPicPr>
            <a:picLocks noChangeAspect="1"/>
          </p:cNvPicPr>
          <p:nvPr/>
        </p:nvPicPr>
        <p:blipFill>
          <a:blip r:embed="rId4" cstate="print"/>
          <a:srcRect/>
          <a:stretch>
            <a:fillRect/>
          </a:stretch>
        </p:blipFill>
        <p:spPr bwMode="auto">
          <a:xfrm>
            <a:off x="5562600" y="381000"/>
            <a:ext cx="3309937" cy="1771650"/>
          </a:xfrm>
          <a:prstGeom prst="rect">
            <a:avLst/>
          </a:prstGeom>
          <a:noFill/>
          <a:ln w="9525">
            <a:noFill/>
            <a:miter lim="800000"/>
            <a:headEnd/>
            <a:tailEnd/>
          </a:ln>
        </p:spPr>
      </p:pic>
      <p:pic>
        <p:nvPicPr>
          <p:cNvPr id="5" name="Picture 1"/>
          <p:cNvPicPr>
            <a:picLocks noChangeAspect="1"/>
          </p:cNvPicPr>
          <p:nvPr/>
        </p:nvPicPr>
        <p:blipFill>
          <a:blip r:embed="rId5" cstate="print"/>
          <a:srcRect/>
          <a:stretch>
            <a:fillRect/>
          </a:stretch>
        </p:blipFill>
        <p:spPr bwMode="auto">
          <a:xfrm>
            <a:off x="5181600" y="4419600"/>
            <a:ext cx="1447800" cy="1457325"/>
          </a:xfrm>
          <a:prstGeom prst="rect">
            <a:avLst/>
          </a:prstGeom>
          <a:noFill/>
          <a:ln w="9525">
            <a:noFill/>
            <a:miter lim="800000"/>
            <a:headEnd/>
            <a:tailEnd/>
          </a:ln>
        </p:spPr>
      </p:pic>
      <p:pic>
        <p:nvPicPr>
          <p:cNvPr id="6" name="Picture 5"/>
          <p:cNvPicPr>
            <a:picLocks noChangeAspect="1"/>
          </p:cNvPicPr>
          <p:nvPr/>
        </p:nvPicPr>
        <p:blipFill>
          <a:blip r:embed="rId6" cstate="print"/>
          <a:srcRect/>
          <a:stretch>
            <a:fillRect/>
          </a:stretch>
        </p:blipFill>
        <p:spPr bwMode="auto">
          <a:xfrm>
            <a:off x="7564438" y="2286000"/>
            <a:ext cx="1579562" cy="1582737"/>
          </a:xfrm>
          <a:prstGeom prst="rect">
            <a:avLst/>
          </a:prstGeom>
          <a:noFill/>
          <a:ln w="9525">
            <a:noFill/>
            <a:miter lim="800000"/>
            <a:headEnd/>
            <a:tailEnd/>
          </a:ln>
        </p:spPr>
      </p:pic>
      <p:pic>
        <p:nvPicPr>
          <p:cNvPr id="7" name="Picture 8"/>
          <p:cNvPicPr>
            <a:picLocks noChangeAspect="1"/>
          </p:cNvPicPr>
          <p:nvPr/>
        </p:nvPicPr>
        <p:blipFill>
          <a:blip r:embed="rId7" cstate="print"/>
          <a:srcRect b="49440"/>
          <a:stretch>
            <a:fillRect/>
          </a:stretch>
        </p:blipFill>
        <p:spPr bwMode="auto">
          <a:xfrm>
            <a:off x="6629400" y="5562600"/>
            <a:ext cx="2316163" cy="1079500"/>
          </a:xfrm>
          <a:prstGeom prst="rect">
            <a:avLst/>
          </a:prstGeom>
          <a:noFill/>
          <a:ln w="9525">
            <a:noFill/>
            <a:miter lim="800000"/>
            <a:headEnd/>
            <a:tailEnd/>
          </a:ln>
        </p:spPr>
      </p:pic>
      <p:pic>
        <p:nvPicPr>
          <p:cNvPr id="8" name="Picture 7"/>
          <p:cNvPicPr>
            <a:picLocks noChangeAspect="1"/>
          </p:cNvPicPr>
          <p:nvPr/>
        </p:nvPicPr>
        <p:blipFill>
          <a:blip r:embed="rId8" cstate="print"/>
          <a:srcRect/>
          <a:stretch>
            <a:fillRect/>
          </a:stretch>
        </p:blipFill>
        <p:spPr bwMode="auto">
          <a:xfrm>
            <a:off x="5486400" y="2286000"/>
            <a:ext cx="2016125" cy="2016125"/>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09600"/>
            <a:ext cx="4876800" cy="5524589"/>
          </a:xfrm>
          <a:prstGeom prst="rect">
            <a:avLst/>
          </a:prstGeom>
        </p:spPr>
        <p:txBody>
          <a:bodyPr wrap="square">
            <a:spAutoFit/>
          </a:bodyPr>
          <a:lstStyle/>
          <a:p>
            <a:pPr algn="just">
              <a:buFont typeface="Arial" pitchFamily="34" charset="0"/>
              <a:buChar char="•"/>
            </a:pPr>
            <a:r>
              <a:rPr lang="en-US" sz="2500" b="1" dirty="0" smtClean="0">
                <a:latin typeface="Comic Sans MS" pitchFamily="66" charset="0"/>
              </a:rPr>
              <a:t>Coordinates activities of Non-Motorized Transportation Unit.</a:t>
            </a:r>
            <a:endParaRPr lang="en-US" sz="2500" dirty="0" smtClean="0">
              <a:latin typeface="Comic Sans MS" pitchFamily="66" charset="0"/>
            </a:endParaRPr>
          </a:p>
          <a:p>
            <a:pPr algn="just">
              <a:buFont typeface="Arial" pitchFamily="34" charset="0"/>
              <a:buChar char="•"/>
            </a:pPr>
            <a:endParaRPr lang="en-US" sz="2500" b="1" dirty="0" smtClean="0">
              <a:latin typeface="Comic Sans MS" pitchFamily="66" charset="0"/>
            </a:endParaRPr>
          </a:p>
          <a:p>
            <a:pPr algn="just">
              <a:buFont typeface="Arial" pitchFamily="34" charset="0"/>
              <a:buChar char="•"/>
            </a:pPr>
            <a:r>
              <a:rPr lang="en-US" sz="2500" b="1" dirty="0" smtClean="0">
                <a:latin typeface="Comic Sans MS" pitchFamily="66" charset="0"/>
              </a:rPr>
              <a:t>Initiates </a:t>
            </a:r>
            <a:r>
              <a:rPr lang="en-US" sz="2500" b="1" dirty="0" smtClean="0">
                <a:latin typeface="Comic Sans MS" pitchFamily="66" charset="0"/>
              </a:rPr>
              <a:t>and </a:t>
            </a:r>
            <a:r>
              <a:rPr lang="en-US" sz="2500" b="1" dirty="0" smtClean="0">
                <a:latin typeface="Comic Sans MS" pitchFamily="66" charset="0"/>
              </a:rPr>
              <a:t>provides </a:t>
            </a:r>
            <a:r>
              <a:rPr lang="en-US" sz="2500" b="1" dirty="0" smtClean="0">
                <a:latin typeface="Comic Sans MS" pitchFamily="66" charset="0"/>
              </a:rPr>
              <a:t>guide for the development of manuals, policies and standards on non-motorized transportation</a:t>
            </a:r>
            <a:endParaRPr lang="en-US" sz="2500" dirty="0" smtClean="0">
              <a:latin typeface="Comic Sans MS" pitchFamily="66" charset="0"/>
            </a:endParaRPr>
          </a:p>
          <a:p>
            <a:pPr algn="just">
              <a:buFont typeface="Arial" pitchFamily="34" charset="0"/>
              <a:buChar char="•"/>
            </a:pPr>
            <a:endParaRPr lang="en-US" sz="2500" b="1" dirty="0" smtClean="0">
              <a:latin typeface="Comic Sans MS" pitchFamily="66" charset="0"/>
            </a:endParaRPr>
          </a:p>
          <a:p>
            <a:pPr algn="just">
              <a:buFont typeface="Arial" pitchFamily="34" charset="0"/>
              <a:buChar char="•"/>
            </a:pPr>
            <a:r>
              <a:rPr lang="en-US" sz="2500" b="1" dirty="0" smtClean="0">
                <a:latin typeface="Comic Sans MS" pitchFamily="66" charset="0"/>
              </a:rPr>
              <a:t>Reviews </a:t>
            </a:r>
            <a:r>
              <a:rPr lang="en-US" sz="2500" b="1" dirty="0" smtClean="0">
                <a:latin typeface="Comic Sans MS" pitchFamily="66" charset="0"/>
              </a:rPr>
              <a:t>field reports relating to Non-</a:t>
            </a:r>
            <a:r>
              <a:rPr lang="en-US" sz="2500" b="1" dirty="0" err="1" smtClean="0">
                <a:latin typeface="Comic Sans MS" pitchFamily="66" charset="0"/>
              </a:rPr>
              <a:t>Motorised</a:t>
            </a:r>
            <a:r>
              <a:rPr lang="en-US" sz="2500" b="1" dirty="0" smtClean="0">
                <a:latin typeface="Comic Sans MS" pitchFamily="66" charset="0"/>
              </a:rPr>
              <a:t> Transportation</a:t>
            </a:r>
            <a:endParaRPr lang="en-US" sz="2500" dirty="0" smtClean="0">
              <a:latin typeface="Comic Sans MS" pitchFamily="66" charset="0"/>
            </a:endParaRPr>
          </a:p>
          <a:p>
            <a:pPr marL="571500" indent="-571500" algn="just"/>
            <a:endParaRPr lang="en-US" sz="2800" b="1" dirty="0">
              <a:solidFill>
                <a:prstClr val="black"/>
              </a:solidFill>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1" y="609600"/>
            <a:ext cx="3581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410201" y="4876800"/>
            <a:ext cx="3581400" cy="923330"/>
          </a:xfrm>
          <a:prstGeom prst="rect">
            <a:avLst/>
          </a:prstGeom>
          <a:noFill/>
        </p:spPr>
        <p:txBody>
          <a:bodyPr wrap="square" rtlCol="0">
            <a:spAutoFit/>
          </a:bodyPr>
          <a:lstStyle/>
          <a:p>
            <a:r>
              <a:rPr lang="en-GB" b="1" dirty="0" smtClean="0">
                <a:latin typeface="Comic Sans MS" pitchFamily="66" charset="0"/>
              </a:rPr>
              <a:t>Training of young officers on Non-Motorized Transportation in Netherlands</a:t>
            </a:r>
            <a:endParaRPr lang="en-GB" b="1" dirty="0">
              <a:latin typeface="Comic Sans MS" pitchFamily="66" charset="0"/>
            </a:endParaRPr>
          </a:p>
        </p:txBody>
      </p:sp>
    </p:spTree>
    <p:extLst>
      <p:ext uri="{BB962C8B-B14F-4D97-AF65-F5344CB8AC3E}">
        <p14:creationId xmlns:p14="http://schemas.microsoft.com/office/powerpoint/2010/main" val="2431302744"/>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heel(1)">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533400"/>
            <a:ext cx="7848600" cy="5786199"/>
          </a:xfrm>
          <a:prstGeom prst="rect">
            <a:avLst/>
          </a:prstGeom>
          <a:noFill/>
        </p:spPr>
        <p:txBody>
          <a:bodyPr wrap="square" rtlCol="0">
            <a:spAutoFit/>
          </a:bodyPr>
          <a:lstStyle/>
          <a:p>
            <a:pPr algn="just"/>
            <a:endParaRPr lang="en-US" sz="3200" dirty="0" smtClean="0">
              <a:latin typeface="Comic Sans MS" pitchFamily="66" charset="0"/>
            </a:endParaRPr>
          </a:p>
          <a:p>
            <a:pPr algn="just"/>
            <a:r>
              <a:rPr lang="en-US" sz="3200" dirty="0" smtClean="0">
                <a:latin typeface="Comic Sans MS" pitchFamily="66" charset="0"/>
              </a:rPr>
              <a:t> </a:t>
            </a:r>
          </a:p>
          <a:p>
            <a:pPr algn="just">
              <a:buFont typeface="Wingdings" pitchFamily="2" charset="2"/>
              <a:buChar char="v"/>
            </a:pPr>
            <a:r>
              <a:rPr lang="en-US" sz="3200" dirty="0" smtClean="0">
                <a:latin typeface="Comic Sans MS" pitchFamily="66" charset="0"/>
              </a:rPr>
              <a:t>Collaboration with Stakeholders: External/Inter-Agency Liaison.</a:t>
            </a:r>
          </a:p>
          <a:p>
            <a:pPr algn="just"/>
            <a:endParaRPr lang="en-US" sz="3200" dirty="0" smtClean="0">
              <a:latin typeface="Comic Sans MS" pitchFamily="66" charset="0"/>
            </a:endParaRPr>
          </a:p>
          <a:p>
            <a:pPr algn="just">
              <a:buFont typeface="Wingdings" pitchFamily="2" charset="2"/>
              <a:buChar char="v"/>
            </a:pPr>
            <a:r>
              <a:rPr lang="en-US" sz="3200" dirty="0" smtClean="0">
                <a:latin typeface="Comic Sans MS" pitchFamily="66" charset="0"/>
              </a:rPr>
              <a:t>Sustainable Development Goals (SDGs): Annual Proposal to the Office of the Special Assistant to the President (OSSAP) on SDGs.</a:t>
            </a:r>
          </a:p>
          <a:p>
            <a:pPr algn="just"/>
            <a:r>
              <a:rPr lang="en-US" sz="3200" dirty="0" smtClean="0">
                <a:latin typeface="Comic Sans MS" pitchFamily="66" charset="0"/>
              </a:rPr>
              <a:t>Representation of the Corps on SDGs programs</a:t>
            </a:r>
          </a:p>
          <a:p>
            <a:endParaRPr lang="en-US" dirty="0">
              <a:latin typeface="Comic Sans MS" pitchFamily="66" charset="0"/>
            </a:endParaRPr>
          </a:p>
        </p:txBody>
      </p:sp>
    </p:spTree>
    <p:extLst>
      <p:ext uri="{BB962C8B-B14F-4D97-AF65-F5344CB8AC3E}">
        <p14:creationId xmlns:p14="http://schemas.microsoft.com/office/powerpoint/2010/main" val="3905930798"/>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5410199" cy="5909310"/>
          </a:xfrm>
          <a:prstGeom prst="rect">
            <a:avLst/>
          </a:prstGeom>
          <a:noFill/>
        </p:spPr>
        <p:txBody>
          <a:bodyPr wrap="square" rtlCol="0">
            <a:spAutoFit/>
          </a:bodyPr>
          <a:lstStyle/>
          <a:p>
            <a:pPr algn="just"/>
            <a:r>
              <a:rPr lang="en-US" sz="2400" dirty="0" smtClean="0">
                <a:latin typeface="Comic Sans MS" pitchFamily="66" charset="0"/>
              </a:rPr>
              <a:t>Prepares the Council memos on road safety related activities and forwards same to the CM and also represents the Corps at the Council Meetings of; </a:t>
            </a:r>
          </a:p>
          <a:p>
            <a:endParaRPr lang="en-US" sz="2400" dirty="0" smtClean="0">
              <a:latin typeface="Comic Sans MS" pitchFamily="66" charset="0"/>
            </a:endParaRPr>
          </a:p>
          <a:p>
            <a:pPr lvl="0">
              <a:buFont typeface="Wingdings" pitchFamily="2" charset="2"/>
              <a:buChar char="v"/>
            </a:pPr>
            <a:r>
              <a:rPr lang="en-US" sz="2400" dirty="0" smtClean="0">
                <a:latin typeface="Comic Sans MS" pitchFamily="66" charset="0"/>
              </a:rPr>
              <a:t>National Council of Transportation</a:t>
            </a:r>
          </a:p>
          <a:p>
            <a:pPr lvl="0">
              <a:buFont typeface="Wingdings" pitchFamily="2" charset="2"/>
              <a:buChar char="v"/>
            </a:pPr>
            <a:r>
              <a:rPr lang="en-US" sz="2400" dirty="0" smtClean="0">
                <a:latin typeface="Comic Sans MS" pitchFamily="66" charset="0"/>
              </a:rPr>
              <a:t>National Council of Communication Technology</a:t>
            </a:r>
          </a:p>
          <a:p>
            <a:pPr lvl="0">
              <a:buFont typeface="Wingdings" pitchFamily="2" charset="2"/>
              <a:buChar char="v"/>
            </a:pPr>
            <a:r>
              <a:rPr lang="en-US" sz="2400" dirty="0" smtClean="0">
                <a:latin typeface="Comic Sans MS" pitchFamily="66" charset="0"/>
              </a:rPr>
              <a:t>National Council of Works, Housing and Power</a:t>
            </a:r>
          </a:p>
          <a:p>
            <a:pPr lvl="0">
              <a:buFont typeface="Wingdings" pitchFamily="2" charset="2"/>
              <a:buChar char="v"/>
            </a:pPr>
            <a:r>
              <a:rPr lang="en-US" sz="2400" dirty="0" smtClean="0">
                <a:latin typeface="Comic Sans MS" pitchFamily="66" charset="0"/>
              </a:rPr>
              <a:t>National Council of Health</a:t>
            </a:r>
          </a:p>
          <a:p>
            <a:pPr lvl="0">
              <a:buFont typeface="Wingdings" pitchFamily="2" charset="2"/>
              <a:buChar char="v"/>
            </a:pPr>
            <a:r>
              <a:rPr lang="en-US" sz="2400" dirty="0" smtClean="0">
                <a:latin typeface="Comic Sans MS" pitchFamily="66" charset="0"/>
              </a:rPr>
              <a:t>National Council on Climate Change </a:t>
            </a:r>
          </a:p>
          <a:p>
            <a:pPr lvl="0">
              <a:buFont typeface="Wingdings" pitchFamily="2" charset="2"/>
              <a:buChar char="v"/>
            </a:pPr>
            <a:r>
              <a:rPr lang="en-US" sz="2400" dirty="0" smtClean="0">
                <a:latin typeface="Comic Sans MS" pitchFamily="66" charset="0"/>
              </a:rPr>
              <a:t>National Council on Education </a:t>
            </a:r>
            <a:r>
              <a:rPr lang="en-US" sz="2400" dirty="0" err="1" smtClean="0">
                <a:latin typeface="Comic Sans MS" pitchFamily="66" charset="0"/>
              </a:rPr>
              <a:t>e.t.c</a:t>
            </a:r>
            <a:endParaRPr lang="en-US" sz="2400" dirty="0" smtClean="0">
              <a:latin typeface="Comic Sans MS" pitchFamily="66" charset="0"/>
            </a:endParaRPr>
          </a:p>
          <a:p>
            <a:r>
              <a:rPr lang="en-US" sz="2400" b="1" dirty="0" smtClean="0">
                <a:latin typeface="Comic Sans MS" pitchFamily="66" charset="0"/>
              </a:rPr>
              <a:t> </a:t>
            </a:r>
            <a:endParaRPr lang="en-US" sz="2400" dirty="0" smtClean="0">
              <a:latin typeface="Comic Sans MS" pitchFamily="66" charset="0"/>
            </a:endParaRPr>
          </a:p>
          <a:p>
            <a:endParaRPr lang="en-US" dirty="0">
              <a:latin typeface="Comic Sans MS" pitchFamily="66" charset="0"/>
            </a:endParaRPr>
          </a:p>
        </p:txBody>
      </p:sp>
      <p:pic>
        <p:nvPicPr>
          <p:cNvPr id="2050" name="Picture 2" descr="WhatsApp Image 2019-12-10 at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999" y="152400"/>
            <a:ext cx="334571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p:nvPr/>
        </p:nvPicPr>
        <p:blipFill rotWithShape="1">
          <a:blip r:embed="rId4"/>
          <a:srcRect l="20032" t="22520" r="18910" b="9065"/>
          <a:stretch/>
        </p:blipFill>
        <p:spPr bwMode="auto">
          <a:xfrm>
            <a:off x="5714999" y="2667000"/>
            <a:ext cx="3429001" cy="32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5883716"/>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heel(1)">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8534400" cy="6001643"/>
          </a:xfrm>
          <a:prstGeom prst="rect">
            <a:avLst/>
          </a:prstGeom>
        </p:spPr>
        <p:txBody>
          <a:bodyPr wrap="square">
            <a:spAutoFit/>
          </a:bodyPr>
          <a:lstStyle/>
          <a:p>
            <a:pPr algn="just"/>
            <a:r>
              <a:rPr lang="en-US" sz="3200" dirty="0" smtClean="0">
                <a:latin typeface="Comic Sans MS" pitchFamily="66" charset="0"/>
              </a:rPr>
              <a:t>Champions the Corps partnership with the Centre for Logistics and Transport Studies, University of </a:t>
            </a:r>
            <a:r>
              <a:rPr lang="en-US" sz="3200" dirty="0" err="1" smtClean="0">
                <a:latin typeface="Comic Sans MS" pitchFamily="66" charset="0"/>
              </a:rPr>
              <a:t>Portharcourt</a:t>
            </a:r>
            <a:r>
              <a:rPr lang="en-US" sz="3200" dirty="0" smtClean="0">
                <a:latin typeface="Comic Sans MS" pitchFamily="66" charset="0"/>
              </a:rPr>
              <a:t> (CELTRAS) where the Corps was  endowed with a professorial chair named ‘</a:t>
            </a:r>
            <a:r>
              <a:rPr lang="en-US" sz="3200" b="1" i="1" dirty="0" smtClean="0">
                <a:latin typeface="Comic Sans MS" pitchFamily="66" charset="0"/>
              </a:rPr>
              <a:t>’Federal Road safety Corps Professorial Chair for Road Safety Management’</a:t>
            </a:r>
            <a:r>
              <a:rPr lang="en-US" sz="3200" dirty="0" smtClean="0">
                <a:latin typeface="Comic Sans MS" pitchFamily="66" charset="0"/>
              </a:rPr>
              <a:t>’. </a:t>
            </a:r>
          </a:p>
          <a:p>
            <a:pPr algn="just"/>
            <a:endParaRPr lang="en-US" sz="3200" dirty="0" smtClean="0">
              <a:latin typeface="Comic Sans MS" pitchFamily="66" charset="0"/>
            </a:endParaRPr>
          </a:p>
          <a:p>
            <a:pPr algn="just"/>
            <a:r>
              <a:rPr lang="en-US" sz="3200" dirty="0" smtClean="0">
                <a:latin typeface="Comic Sans MS" pitchFamily="66" charset="0"/>
              </a:rPr>
              <a:t>Represents the Corps Marshal as member, Board of the Center for Logistics and Transport studies at the University of </a:t>
            </a:r>
            <a:r>
              <a:rPr lang="en-US" sz="3200" dirty="0" err="1" smtClean="0">
                <a:latin typeface="Comic Sans MS" pitchFamily="66" charset="0"/>
              </a:rPr>
              <a:t>Portharcourt</a:t>
            </a:r>
            <a:r>
              <a:rPr lang="en-US" sz="3200" dirty="0" smtClean="0">
                <a:latin typeface="Comic Sans MS" pitchFamily="66" charset="0"/>
              </a:rPr>
              <a:t>. </a:t>
            </a:r>
            <a:endParaRPr lang="en-US" sz="3200" b="1" dirty="0">
              <a:solidFill>
                <a:prstClr val="black"/>
              </a:solidFill>
              <a:latin typeface="Comic Sans MS" pitchFamily="66" charset="0"/>
            </a:endParaRPr>
          </a:p>
        </p:txBody>
      </p:sp>
    </p:spTree>
    <p:extLst>
      <p:ext uri="{BB962C8B-B14F-4D97-AF65-F5344CB8AC3E}">
        <p14:creationId xmlns:p14="http://schemas.microsoft.com/office/powerpoint/2010/main" val="280958300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4"/>
          <p:cNvSpPr txBox="1">
            <a:spLocks/>
          </p:cNvSpPr>
          <p:nvPr/>
        </p:nvSpPr>
        <p:spPr>
          <a:xfrm>
            <a:off x="8236922" y="6483100"/>
            <a:ext cx="916228" cy="374900"/>
          </a:xfrm>
          <a:prstGeom prst="rect">
            <a:avLst/>
          </a:prstGeom>
          <a:solidFill>
            <a:srgbClr val="6A0000"/>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Box 6"/>
          <p:cNvSpPr txBox="1"/>
          <p:nvPr/>
        </p:nvSpPr>
        <p:spPr>
          <a:xfrm>
            <a:off x="2438400" y="2667000"/>
            <a:ext cx="6096000" cy="769441"/>
          </a:xfrm>
          <a:prstGeom prst="rect">
            <a:avLst/>
          </a:prstGeom>
          <a:noFill/>
        </p:spPr>
        <p:txBody>
          <a:bodyPr wrap="square" rtlCol="0">
            <a:spAutoFit/>
          </a:bodyPr>
          <a:lstStyle/>
          <a:p>
            <a:pPr algn="ctr"/>
            <a:r>
              <a:rPr lang="en-US" sz="4400" b="1" dirty="0" smtClean="0">
                <a:solidFill>
                  <a:schemeClr val="bg1"/>
                </a:solidFill>
                <a:latin typeface="Comic Sans MS" pitchFamily="66" charset="0"/>
              </a:rPr>
              <a:t>ACHIEVEMENTS </a:t>
            </a:r>
            <a:endParaRPr lang="en-US" sz="4400" b="1" dirty="0">
              <a:solidFill>
                <a:schemeClr val="bg1"/>
              </a:solidFill>
              <a:latin typeface="Comic Sans MS" pitchFamily="66" charset="0"/>
            </a:endParaRPr>
          </a:p>
        </p:txBody>
      </p:sp>
    </p:spTree>
    <p:extLst>
      <p:ext uri="{BB962C8B-B14F-4D97-AF65-F5344CB8AC3E}">
        <p14:creationId xmlns:p14="http://schemas.microsoft.com/office/powerpoint/2010/main" val="1101633878"/>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243035"/>
            <a:ext cx="4953000" cy="5693866"/>
          </a:xfrm>
          <a:prstGeom prst="rect">
            <a:avLst/>
          </a:prstGeom>
        </p:spPr>
        <p:txBody>
          <a:bodyPr wrap="square">
            <a:spAutoFit/>
          </a:bodyPr>
          <a:lstStyle/>
          <a:p>
            <a:pPr lvl="0"/>
            <a:r>
              <a:rPr lang="en-US" sz="2000" b="1" dirty="0" smtClean="0">
                <a:latin typeface="Comic Sans MS" pitchFamily="66" charset="0"/>
              </a:rPr>
              <a:t>ACHIEVEMENTS CONT’D</a:t>
            </a:r>
          </a:p>
          <a:p>
            <a:pPr lvl="0"/>
            <a:endParaRPr lang="en-US" sz="2000" dirty="0">
              <a:latin typeface="Comic Sans MS" pitchFamily="66" charset="0"/>
            </a:endParaRPr>
          </a:p>
          <a:p>
            <a:pPr lvl="0"/>
            <a:r>
              <a:rPr lang="en-US" sz="2000" dirty="0" smtClean="0">
                <a:latin typeface="Comic Sans MS" pitchFamily="66" charset="0"/>
              </a:rPr>
              <a:t>Anchored </a:t>
            </a:r>
            <a:r>
              <a:rPr lang="en-US" sz="2000" dirty="0" smtClean="0">
                <a:latin typeface="Comic Sans MS" pitchFamily="66" charset="0"/>
              </a:rPr>
              <a:t>the Corps’ participation at the Transport </a:t>
            </a:r>
            <a:r>
              <a:rPr lang="en-US" sz="2000" dirty="0">
                <a:latin typeface="Comic Sans MS" pitchFamily="66" charset="0"/>
              </a:rPr>
              <a:t>Research Board (TRB) Meeting in Wale Washington Convention Centre Washington DC</a:t>
            </a:r>
            <a:r>
              <a:rPr lang="en-US" sz="2000" dirty="0" smtClean="0">
                <a:latin typeface="Comic Sans MS" pitchFamily="66" charset="0"/>
              </a:rPr>
              <a:t>, January</a:t>
            </a:r>
            <a:r>
              <a:rPr lang="en-US" sz="2000" dirty="0">
                <a:latin typeface="Comic Sans MS" pitchFamily="66" charset="0"/>
              </a:rPr>
              <a:t>, 12</a:t>
            </a:r>
            <a:r>
              <a:rPr lang="en-US" sz="2000" baseline="30000" dirty="0">
                <a:latin typeface="Comic Sans MS" pitchFamily="66" charset="0"/>
              </a:rPr>
              <a:t>th</a:t>
            </a:r>
            <a:r>
              <a:rPr lang="en-US" sz="2000" dirty="0">
                <a:latin typeface="Comic Sans MS" pitchFamily="66" charset="0"/>
              </a:rPr>
              <a:t> to 16</a:t>
            </a:r>
            <a:r>
              <a:rPr lang="en-US" sz="2000" baseline="30000" dirty="0">
                <a:latin typeface="Comic Sans MS" pitchFamily="66" charset="0"/>
              </a:rPr>
              <a:t>th</a:t>
            </a:r>
            <a:r>
              <a:rPr lang="en-US" sz="2000" dirty="0">
                <a:latin typeface="Comic Sans MS" pitchFamily="66" charset="0"/>
              </a:rPr>
              <a:t> 2020 </a:t>
            </a:r>
            <a:r>
              <a:rPr lang="en-US" sz="2000" dirty="0" smtClean="0">
                <a:latin typeface="Comic Sans MS" pitchFamily="66" charset="0"/>
              </a:rPr>
              <a:t>.</a:t>
            </a:r>
          </a:p>
          <a:p>
            <a:pPr lvl="0"/>
            <a:endParaRPr lang="en-US" sz="2000" dirty="0" smtClean="0">
              <a:latin typeface="Comic Sans MS" pitchFamily="66" charset="0"/>
            </a:endParaRPr>
          </a:p>
          <a:p>
            <a:pPr lvl="0"/>
            <a:r>
              <a:rPr lang="en-US" sz="2000" dirty="0" smtClean="0">
                <a:latin typeface="Comic Sans MS" pitchFamily="66" charset="0"/>
              </a:rPr>
              <a:t>Production of 2019 annual report and currently working on that of 2020.</a:t>
            </a:r>
          </a:p>
          <a:p>
            <a:pPr lvl="0"/>
            <a:endParaRPr lang="en-US" sz="2000" dirty="0">
              <a:latin typeface="Comic Sans MS" pitchFamily="66" charset="0"/>
            </a:endParaRPr>
          </a:p>
          <a:p>
            <a:pPr lvl="0"/>
            <a:r>
              <a:rPr lang="en-US" sz="2000" dirty="0">
                <a:latin typeface="Comic Sans MS" pitchFamily="66" charset="0"/>
              </a:rPr>
              <a:t>Represented the Corps at the  Inaugural meeting of the reference group on Gender Responsive Security Sector with Technical Support of United Nations (UN) Women)</a:t>
            </a:r>
            <a:endParaRPr lang="en-GB" sz="2000" dirty="0" smtClean="0">
              <a:latin typeface="Comic Sans MS" pitchFamily="66" charset="0"/>
            </a:endParaRPr>
          </a:p>
          <a:p>
            <a:pPr lvl="0"/>
            <a:endParaRPr lang="en-US" sz="2200" dirty="0" smtClean="0">
              <a:latin typeface="Comic Sans MS" pitchFamily="66" charset="0"/>
            </a:endParaRPr>
          </a:p>
          <a:p>
            <a:pPr lvl="0"/>
            <a:endParaRPr lang="en-US" sz="2200" dirty="0" smtClean="0">
              <a:latin typeface="Comic Sans MS" pitchFamily="66" charset="0"/>
            </a:endParaRPr>
          </a:p>
        </p:txBody>
      </p:sp>
      <p:pic>
        <p:nvPicPr>
          <p:cNvPr id="4" name="Picture 3" descr="C:\Users\user\Downloads\WhatsApp Image 2021-05-20 at 13.07.3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782192"/>
            <a:ext cx="3048000" cy="3199805"/>
          </a:xfrm>
          <a:prstGeom prst="rect">
            <a:avLst/>
          </a:prstGeom>
          <a:noFill/>
          <a:ln>
            <a:noFill/>
          </a:ln>
        </p:spPr>
      </p:pic>
      <p:pic>
        <p:nvPicPr>
          <p:cNvPr id="5" name="Picture 4" descr="C:\Users\user\Desktop\trb.jpg"/>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81000"/>
            <a:ext cx="2857500" cy="2133600"/>
          </a:xfrm>
          <a:prstGeom prst="rect">
            <a:avLst/>
          </a:prstGeom>
          <a:noFill/>
          <a:ln>
            <a:noFill/>
          </a:ln>
        </p:spPr>
      </p:pic>
    </p:spTree>
    <p:extLst>
      <p:ext uri="{BB962C8B-B14F-4D97-AF65-F5344CB8AC3E}">
        <p14:creationId xmlns:p14="http://schemas.microsoft.com/office/powerpoint/2010/main" val="280958300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81000"/>
            <a:ext cx="5181600" cy="6124754"/>
          </a:xfrm>
          <a:prstGeom prst="rect">
            <a:avLst/>
          </a:prstGeom>
        </p:spPr>
        <p:txBody>
          <a:bodyPr wrap="square">
            <a:spAutoFit/>
          </a:bodyPr>
          <a:lstStyle/>
          <a:p>
            <a:pPr lvl="0"/>
            <a:r>
              <a:rPr lang="en-US" sz="2800" b="1" dirty="0">
                <a:latin typeface="Comic Sans MS" pitchFamily="66" charset="0"/>
              </a:rPr>
              <a:t>ACHIEVEMENTS CONT’D</a:t>
            </a:r>
          </a:p>
          <a:p>
            <a:endParaRPr lang="en-GB" sz="2800" dirty="0" smtClean="0">
              <a:latin typeface="Comic Sans MS" pitchFamily="66" charset="0"/>
            </a:endParaRPr>
          </a:p>
          <a:p>
            <a:endParaRPr lang="en-GB" sz="2800" dirty="0">
              <a:latin typeface="Comic Sans MS" pitchFamily="66" charset="0"/>
            </a:endParaRPr>
          </a:p>
          <a:p>
            <a:endParaRPr lang="en-GB" sz="2800" dirty="0" smtClean="0">
              <a:latin typeface="Comic Sans MS" pitchFamily="66" charset="0"/>
            </a:endParaRPr>
          </a:p>
          <a:p>
            <a:r>
              <a:rPr lang="en-GB" sz="2800" dirty="0" smtClean="0">
                <a:latin typeface="Comic Sans MS" pitchFamily="66" charset="0"/>
              </a:rPr>
              <a:t>Monthly </a:t>
            </a:r>
            <a:r>
              <a:rPr lang="en-GB" sz="2800" dirty="0" smtClean="0">
                <a:latin typeface="Comic Sans MS" pitchFamily="66" charset="0"/>
              </a:rPr>
              <a:t>Collation and Analysis of Road Traffic Crashes data nationwide. </a:t>
            </a:r>
          </a:p>
          <a:p>
            <a:pPr>
              <a:buFont typeface="Arial" pitchFamily="34" charset="0"/>
              <a:buChar char="•"/>
            </a:pPr>
            <a:endParaRPr lang="en-GB" sz="2800" dirty="0">
              <a:latin typeface="Comic Sans MS" pitchFamily="66" charset="0"/>
            </a:endParaRPr>
          </a:p>
          <a:p>
            <a:pPr>
              <a:buFont typeface="Arial" pitchFamily="34" charset="0"/>
              <a:buChar char="•"/>
            </a:pPr>
            <a:r>
              <a:rPr lang="en-GB" sz="2800" dirty="0" smtClean="0">
                <a:latin typeface="Comic Sans MS" pitchFamily="66" charset="0"/>
              </a:rPr>
              <a:t>Forwarding of Monthly Executive summary of RTC to SGF and National Security Adviser (NSA)</a:t>
            </a:r>
          </a:p>
          <a:p>
            <a:pPr lvl="0">
              <a:buFont typeface="Arial" pitchFamily="34" charset="0"/>
              <a:buChar char="•"/>
            </a:pPr>
            <a:endParaRPr lang="en-US" sz="2800" dirty="0" smtClean="0">
              <a:latin typeface="Comic Sans MS" pitchFamily="66" charset="0"/>
            </a:endParaRPr>
          </a:p>
          <a:p>
            <a:pPr lvl="0"/>
            <a:endParaRPr lang="en-US" sz="2800" dirty="0" smtClean="0">
              <a:latin typeface="Comic Sans MS" pitchFamily="66" charset="0"/>
            </a:endParaRPr>
          </a:p>
        </p:txBody>
      </p:sp>
      <p:graphicFrame>
        <p:nvGraphicFramePr>
          <p:cNvPr id="6" name="Chart 5"/>
          <p:cNvGraphicFramePr/>
          <p:nvPr/>
        </p:nvGraphicFramePr>
        <p:xfrm>
          <a:off x="5638800" y="3505200"/>
          <a:ext cx="3089016" cy="1859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5562600" y="990600"/>
          <a:ext cx="3296344" cy="19705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0958300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Graphic spid="7"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04800"/>
            <a:ext cx="8305800" cy="6540252"/>
          </a:xfrm>
          <a:prstGeom prst="rect">
            <a:avLst/>
          </a:prstGeom>
        </p:spPr>
        <p:txBody>
          <a:bodyPr wrap="square">
            <a:spAutoFit/>
          </a:bodyPr>
          <a:lstStyle/>
          <a:p>
            <a:r>
              <a:rPr lang="en-US" sz="2400" b="1" dirty="0" smtClean="0">
                <a:latin typeface="Comic Sans MS" pitchFamily="66" charset="0"/>
              </a:rPr>
              <a:t>ACHIEVEMENTS CONT’D</a:t>
            </a:r>
          </a:p>
          <a:p>
            <a:endParaRPr lang="en-US" sz="2400" b="1" dirty="0">
              <a:latin typeface="Comic Sans MS" pitchFamily="66" charset="0"/>
            </a:endParaRPr>
          </a:p>
          <a:p>
            <a:pPr lvl="0">
              <a:buFont typeface="Arial" pitchFamily="34" charset="0"/>
              <a:buChar char="•"/>
            </a:pPr>
            <a:r>
              <a:rPr lang="en-US" sz="2300" dirty="0" smtClean="0">
                <a:latin typeface="Comic Sans MS" pitchFamily="66" charset="0"/>
              </a:rPr>
              <a:t>Successfully </a:t>
            </a:r>
            <a:r>
              <a:rPr lang="en-US" sz="2300" dirty="0" smtClean="0">
                <a:latin typeface="Comic Sans MS" pitchFamily="66" charset="0"/>
              </a:rPr>
              <a:t>conducted a survey </a:t>
            </a:r>
            <a:r>
              <a:rPr lang="en-US" sz="2300" dirty="0">
                <a:latin typeface="Comic Sans MS" pitchFamily="66" charset="0"/>
              </a:rPr>
              <a:t>t</a:t>
            </a:r>
            <a:r>
              <a:rPr lang="en-US" sz="2300" dirty="0" smtClean="0">
                <a:latin typeface="Comic Sans MS" pitchFamily="66" charset="0"/>
              </a:rPr>
              <a:t>o </a:t>
            </a:r>
            <a:r>
              <a:rPr lang="en-US" sz="2300" dirty="0">
                <a:latin typeface="Comic Sans MS" pitchFamily="66" charset="0"/>
              </a:rPr>
              <a:t>e</a:t>
            </a:r>
            <a:r>
              <a:rPr lang="en-US" sz="2300" dirty="0" smtClean="0">
                <a:latin typeface="Comic Sans MS" pitchFamily="66" charset="0"/>
              </a:rPr>
              <a:t>valuate </a:t>
            </a:r>
            <a:r>
              <a:rPr lang="en-US" sz="2300" dirty="0">
                <a:latin typeface="Comic Sans MS" pitchFamily="66" charset="0"/>
              </a:rPr>
              <a:t>National Community Post Crash Care Initiative </a:t>
            </a:r>
            <a:r>
              <a:rPr lang="en-US" sz="2300" dirty="0" smtClean="0">
                <a:latin typeface="Comic Sans MS" pitchFamily="66" charset="0"/>
              </a:rPr>
              <a:t>to </a:t>
            </a:r>
            <a:r>
              <a:rPr lang="en-US" sz="2300" dirty="0">
                <a:latin typeface="Comic Sans MS" pitchFamily="66" charset="0"/>
              </a:rPr>
              <a:t>Road </a:t>
            </a:r>
            <a:r>
              <a:rPr lang="en-US" sz="2300" dirty="0" smtClean="0">
                <a:latin typeface="Comic Sans MS" pitchFamily="66" charset="0"/>
              </a:rPr>
              <a:t>Traffic </a:t>
            </a:r>
            <a:r>
              <a:rPr lang="en-US" sz="2300" dirty="0">
                <a:latin typeface="Comic Sans MS" pitchFamily="66" charset="0"/>
              </a:rPr>
              <a:t>Victims </a:t>
            </a:r>
            <a:r>
              <a:rPr lang="en-US" sz="2300" dirty="0" smtClean="0">
                <a:latin typeface="Comic Sans MS" pitchFamily="66" charset="0"/>
              </a:rPr>
              <a:t>in </a:t>
            </a:r>
            <a:r>
              <a:rPr lang="en-US" sz="2300" dirty="0">
                <a:latin typeface="Comic Sans MS" pitchFamily="66" charset="0"/>
              </a:rPr>
              <a:t>Critical </a:t>
            </a:r>
            <a:r>
              <a:rPr lang="en-US" sz="2300" dirty="0" smtClean="0">
                <a:latin typeface="Comic Sans MS" pitchFamily="66" charset="0"/>
              </a:rPr>
              <a:t>Corridors.</a:t>
            </a:r>
          </a:p>
          <a:p>
            <a:pPr lvl="0">
              <a:buFont typeface="Arial" pitchFamily="34" charset="0"/>
              <a:buChar char="•"/>
            </a:pPr>
            <a:endParaRPr lang="en-US" sz="1400" dirty="0">
              <a:latin typeface="Comic Sans MS" pitchFamily="66" charset="0"/>
            </a:endParaRPr>
          </a:p>
          <a:p>
            <a:pPr lvl="0">
              <a:buFont typeface="Arial" pitchFamily="34" charset="0"/>
              <a:buChar char="•"/>
            </a:pPr>
            <a:r>
              <a:rPr lang="en-US" sz="2400" dirty="0"/>
              <a:t> </a:t>
            </a:r>
            <a:r>
              <a:rPr lang="en-US" sz="2400" dirty="0" smtClean="0">
                <a:latin typeface="Comic Sans MS" pitchFamily="66" charset="0"/>
              </a:rPr>
              <a:t>Also successfully carried out a study </a:t>
            </a:r>
            <a:r>
              <a:rPr lang="en-US" sz="2400" dirty="0">
                <a:latin typeface="Comic Sans MS" pitchFamily="66" charset="0"/>
              </a:rPr>
              <a:t>t</a:t>
            </a:r>
            <a:r>
              <a:rPr lang="en-US" sz="2400" dirty="0" smtClean="0">
                <a:latin typeface="Comic Sans MS" pitchFamily="66" charset="0"/>
              </a:rPr>
              <a:t>o assess </a:t>
            </a:r>
            <a:r>
              <a:rPr lang="en-US" sz="2400" dirty="0">
                <a:latin typeface="Comic Sans MS" pitchFamily="66" charset="0"/>
              </a:rPr>
              <a:t>t</a:t>
            </a:r>
            <a:r>
              <a:rPr lang="en-US" sz="2400" dirty="0" smtClean="0">
                <a:latin typeface="Comic Sans MS" pitchFamily="66" charset="0"/>
              </a:rPr>
              <a:t>he activities </a:t>
            </a:r>
            <a:r>
              <a:rPr lang="en-US" sz="2400" dirty="0">
                <a:latin typeface="Comic Sans MS" pitchFamily="66" charset="0"/>
              </a:rPr>
              <a:t>Of Tanker/Trailer Drivers </a:t>
            </a:r>
            <a:r>
              <a:rPr lang="en-US" sz="2400" dirty="0" smtClean="0">
                <a:latin typeface="Comic Sans MS" pitchFamily="66" charset="0"/>
              </a:rPr>
              <a:t>along </a:t>
            </a:r>
            <a:r>
              <a:rPr lang="en-US" sz="2400" dirty="0">
                <a:latin typeface="Comic Sans MS" pitchFamily="66" charset="0"/>
              </a:rPr>
              <a:t>Lagos-Ibadan </a:t>
            </a:r>
            <a:r>
              <a:rPr lang="en-US" sz="2400" dirty="0" smtClean="0">
                <a:latin typeface="Comic Sans MS" pitchFamily="66" charset="0"/>
              </a:rPr>
              <a:t>Express.</a:t>
            </a:r>
          </a:p>
          <a:p>
            <a:pPr lvl="0">
              <a:buFont typeface="Arial" pitchFamily="34" charset="0"/>
              <a:buChar char="•"/>
            </a:pPr>
            <a:endParaRPr lang="en-US" sz="1200" dirty="0">
              <a:latin typeface="Comic Sans MS" pitchFamily="66" charset="0"/>
            </a:endParaRPr>
          </a:p>
          <a:p>
            <a:pPr lvl="0">
              <a:buFont typeface="Arial" pitchFamily="34" charset="0"/>
              <a:buChar char="•"/>
            </a:pPr>
            <a:r>
              <a:rPr lang="en-US" sz="2400" dirty="0" smtClean="0">
                <a:latin typeface="Comic Sans MS" pitchFamily="66" charset="0"/>
              </a:rPr>
              <a:t>Also carried out a survey </a:t>
            </a:r>
            <a:r>
              <a:rPr lang="en-US" sz="2400" dirty="0">
                <a:latin typeface="Comic Sans MS" pitchFamily="66" charset="0"/>
              </a:rPr>
              <a:t>t</a:t>
            </a:r>
            <a:r>
              <a:rPr lang="en-US" sz="2400" dirty="0" smtClean="0">
                <a:latin typeface="Comic Sans MS" pitchFamily="66" charset="0"/>
              </a:rPr>
              <a:t>o </a:t>
            </a:r>
            <a:r>
              <a:rPr lang="en-US" sz="2400" dirty="0">
                <a:latin typeface="Comic Sans MS" pitchFamily="66" charset="0"/>
              </a:rPr>
              <a:t>Evaluate </a:t>
            </a:r>
            <a:r>
              <a:rPr lang="en-US" sz="2400" dirty="0" smtClean="0">
                <a:latin typeface="Comic Sans MS" pitchFamily="66" charset="0"/>
              </a:rPr>
              <a:t>FRSC </a:t>
            </a:r>
            <a:r>
              <a:rPr lang="en-US" sz="2400" dirty="0">
                <a:latin typeface="Comic Sans MS" pitchFamily="66" charset="0"/>
              </a:rPr>
              <a:t>Response t</a:t>
            </a:r>
            <a:r>
              <a:rPr lang="en-US" sz="2400" dirty="0" smtClean="0">
                <a:latin typeface="Comic Sans MS" pitchFamily="66" charset="0"/>
              </a:rPr>
              <a:t>o </a:t>
            </a:r>
            <a:r>
              <a:rPr lang="en-US" sz="2400" dirty="0">
                <a:latin typeface="Comic Sans MS" pitchFamily="66" charset="0"/>
              </a:rPr>
              <a:t>Road Traffic Crashes </a:t>
            </a:r>
            <a:r>
              <a:rPr lang="en-US" sz="2400" dirty="0" smtClean="0">
                <a:latin typeface="Comic Sans MS" pitchFamily="66" charset="0"/>
              </a:rPr>
              <a:t>in Nigeria.</a:t>
            </a:r>
          </a:p>
          <a:p>
            <a:pPr lvl="0">
              <a:buFont typeface="Arial" pitchFamily="34" charset="0"/>
              <a:buChar char="•"/>
            </a:pPr>
            <a:endParaRPr lang="en-US" sz="1100" dirty="0">
              <a:latin typeface="Comic Sans MS" pitchFamily="66" charset="0"/>
            </a:endParaRPr>
          </a:p>
          <a:p>
            <a:pPr lvl="0">
              <a:buFont typeface="Arial" pitchFamily="34" charset="0"/>
              <a:buChar char="•"/>
            </a:pPr>
            <a:r>
              <a:rPr lang="en-US" sz="2400" dirty="0" smtClean="0">
                <a:latin typeface="Comic Sans MS" pitchFamily="66" charset="0"/>
              </a:rPr>
              <a:t>Conducted a research on the Causes </a:t>
            </a:r>
            <a:r>
              <a:rPr lang="en-US" sz="2400" dirty="0">
                <a:latin typeface="Comic Sans MS" pitchFamily="66" charset="0"/>
              </a:rPr>
              <a:t>o</a:t>
            </a:r>
            <a:r>
              <a:rPr lang="en-US" sz="2400" dirty="0" smtClean="0">
                <a:latin typeface="Comic Sans MS" pitchFamily="66" charset="0"/>
              </a:rPr>
              <a:t>f increased  Cases </a:t>
            </a:r>
            <a:r>
              <a:rPr lang="en-US" sz="2400" dirty="0">
                <a:latin typeface="Comic Sans MS" pitchFamily="66" charset="0"/>
              </a:rPr>
              <a:t>o</a:t>
            </a:r>
            <a:r>
              <a:rPr lang="en-US" sz="2400" dirty="0" smtClean="0">
                <a:latin typeface="Comic Sans MS" pitchFamily="66" charset="0"/>
              </a:rPr>
              <a:t>f </a:t>
            </a:r>
            <a:r>
              <a:rPr lang="en-US" sz="2400" dirty="0">
                <a:latin typeface="Comic Sans MS" pitchFamily="66" charset="0"/>
              </a:rPr>
              <a:t>Knock Down </a:t>
            </a:r>
            <a:r>
              <a:rPr lang="en-US" sz="2400" dirty="0" smtClean="0">
                <a:latin typeface="Comic Sans MS" pitchFamily="66" charset="0"/>
              </a:rPr>
              <a:t>of FRSC </a:t>
            </a:r>
            <a:r>
              <a:rPr lang="en-US" sz="2400" dirty="0">
                <a:latin typeface="Comic Sans MS" pitchFamily="66" charset="0"/>
              </a:rPr>
              <a:t>Personnel</a:t>
            </a:r>
            <a:endParaRPr lang="en-US" sz="2300" dirty="0" smtClean="0">
              <a:latin typeface="Comic Sans MS" pitchFamily="66" charset="0"/>
            </a:endParaRPr>
          </a:p>
          <a:p>
            <a:pPr lvl="0"/>
            <a:endParaRPr lang="en-GB" sz="2300" dirty="0" smtClean="0">
              <a:latin typeface="Comic Sans MS" pitchFamily="66" charset="0"/>
            </a:endParaRPr>
          </a:p>
          <a:p>
            <a:pPr lvl="0">
              <a:buFont typeface="Arial" pitchFamily="34" charset="0"/>
              <a:buChar char="•"/>
            </a:pPr>
            <a:r>
              <a:rPr lang="en-GB" sz="2400" dirty="0" smtClean="0">
                <a:latin typeface="Comic Sans MS" pitchFamily="66" charset="0"/>
              </a:rPr>
              <a:t>Produced and uploaded </a:t>
            </a:r>
            <a:r>
              <a:rPr lang="en-US" sz="2400" dirty="0" smtClean="0">
                <a:latin typeface="Comic Sans MS" pitchFamily="66" charset="0"/>
              </a:rPr>
              <a:t>Statistical digest on FRSC website.</a:t>
            </a:r>
            <a:endParaRPr lang="en-GB" sz="2400" dirty="0" smtClean="0">
              <a:latin typeface="Comic Sans MS" pitchFamily="66" charset="0"/>
            </a:endParaRPr>
          </a:p>
          <a:p>
            <a:pPr lvl="0"/>
            <a:endParaRPr lang="en-US" sz="2600" dirty="0" smtClean="0">
              <a:latin typeface="Comic Sans MS" pitchFamily="66" charset="0"/>
            </a:endParaRPr>
          </a:p>
        </p:txBody>
      </p:sp>
      <p:sp>
        <p:nvSpPr>
          <p:cNvPr id="25602" name="AutoShape 2" descr="https://mail3.frsc.gov.ng/owa/service.svc/s/GetFileAttachment?id=AQMkAGFlNWU3ZDg3LThjYmYtNDc5NC04ZGE1LTFhOWE2OGFiNDFmYwBGAAADt2ZE9GUGPk6GV5yHsQ4N3AcA6QBOa65LykSvzxgR63fWvwAAAe5wAAAB6bJ7VPVYZkiQSRuK5Noq0AACxFxpZgAAAAESABAAGPkmmA%2FytEabdX0RBFtURg%3D%3D&amp;isImagePreview=True&amp;X-OWA-CANARY=du-tfM40tU-K-kZJhjLTV2yLToGV99UIhYOqQg1AnQg7biBSWGHpv9OpVTKAH0qnc68dc-Xkat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80958300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79" y="33979"/>
            <a:ext cx="7261411" cy="646331"/>
          </a:xfrm>
          <a:prstGeom prst="rect">
            <a:avLst/>
          </a:prstGeom>
        </p:spPr>
        <p:txBody>
          <a:bodyPr wrap="square">
            <a:spAutoFit/>
          </a:bodyPr>
          <a:lstStyle/>
          <a:p>
            <a:r>
              <a:rPr lang="en-US" sz="3600" b="1" dirty="0" smtClean="0">
                <a:solidFill>
                  <a:prstClr val="black"/>
                </a:solidFill>
                <a:effectLst>
                  <a:glow rad="228600">
                    <a:srgbClr val="70AD47">
                      <a:satMod val="175000"/>
                      <a:alpha val="40000"/>
                    </a:srgbClr>
                  </a:glow>
                </a:effectLst>
              </a:rPr>
              <a:t>INTRODUCTION </a:t>
            </a:r>
            <a:endParaRPr lang="en-US" sz="3600" b="1" dirty="0">
              <a:solidFill>
                <a:prstClr val="black"/>
              </a:solidFill>
              <a:effectLst>
                <a:glow rad="228600">
                  <a:srgbClr val="70AD47">
                    <a:satMod val="175000"/>
                    <a:alpha val="40000"/>
                  </a:srgbClr>
                </a:glow>
              </a:effectLst>
            </a:endParaRPr>
          </a:p>
        </p:txBody>
      </p:sp>
      <p:sp>
        <p:nvSpPr>
          <p:cNvPr id="36865" name="Rectangle 1"/>
          <p:cNvSpPr>
            <a:spLocks noChangeArrowheads="1"/>
          </p:cNvSpPr>
          <p:nvPr/>
        </p:nvSpPr>
        <p:spPr bwMode="auto">
          <a:xfrm>
            <a:off x="228600" y="550576"/>
            <a:ext cx="47244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47700" algn="l"/>
              </a:tabLst>
            </a:pPr>
            <a:r>
              <a:rPr kumimoji="0" lang="en-US" sz="22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The Department of Policy, Research and Statistics is made of </a:t>
            </a:r>
            <a:r>
              <a:rPr lang="en-US" sz="2200" dirty="0" smtClean="0">
                <a:latin typeface="Comic Sans MS" pitchFamily="66" charset="0"/>
                <a:ea typeface="Calibri" pitchFamily="34" charset="0"/>
                <a:cs typeface="Calibri" pitchFamily="34" charset="0"/>
              </a:rPr>
              <a:t>four</a:t>
            </a:r>
            <a:r>
              <a:rPr kumimoji="0" lang="en-US" sz="22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 sections namely; Policy, Research,</a:t>
            </a:r>
            <a:r>
              <a:rPr kumimoji="0" lang="en-US" sz="2200" b="0" i="0" u="none" strike="noStrike" cap="none" normalizeH="0" dirty="0" smtClean="0">
                <a:ln>
                  <a:noFill/>
                </a:ln>
                <a:solidFill>
                  <a:schemeClr val="tx1"/>
                </a:solidFill>
                <a:effectLst/>
                <a:latin typeface="Comic Sans MS" pitchFamily="66" charset="0"/>
                <a:ea typeface="Calibri" pitchFamily="34" charset="0"/>
                <a:cs typeface="Calibri" pitchFamily="34" charset="0"/>
              </a:rPr>
              <a:t> </a:t>
            </a:r>
            <a:r>
              <a:rPr kumimoji="0" lang="en-US" sz="22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Statistics and </a:t>
            </a:r>
            <a:r>
              <a:rPr kumimoji="0" lang="en-US" sz="2200" b="0" i="0" u="none" strike="noStrike" cap="none" normalizeH="0" baseline="0" dirty="0" err="1" smtClean="0">
                <a:ln>
                  <a:noFill/>
                </a:ln>
                <a:solidFill>
                  <a:schemeClr val="tx1"/>
                </a:solidFill>
                <a:effectLst/>
                <a:latin typeface="Comic Sans MS" pitchFamily="66" charset="0"/>
                <a:ea typeface="Calibri" pitchFamily="34" charset="0"/>
                <a:cs typeface="Calibri" pitchFamily="34" charset="0"/>
              </a:rPr>
              <a:t>NaRSAC</a:t>
            </a:r>
            <a:r>
              <a:rPr kumimoji="0" lang="en-US" sz="22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 with 12 Units.</a:t>
            </a:r>
            <a:r>
              <a:rPr lang="en-US" sz="2200" dirty="0" smtClean="0">
                <a:latin typeface="Comic Sans MS" pitchFamily="66" charset="0"/>
                <a:ea typeface="Calibri" pitchFamily="34" charset="0"/>
                <a:cs typeface="Calibri"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647700" algn="l"/>
              </a:tabLst>
            </a:pPr>
            <a:endParaRPr kumimoji="0" lang="en-US" sz="2200" b="0" i="0" u="none" strike="noStrike" cap="none" normalizeH="0" baseline="0" dirty="0" smtClean="0">
              <a:ln>
                <a:noFill/>
              </a:ln>
              <a:solidFill>
                <a:srgbClr val="FF0000"/>
              </a:solidFill>
              <a:effectLst/>
              <a:latin typeface="Comic Sans MS" pitchFamily="66"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647700" algn="l"/>
              </a:tabLst>
            </a:pPr>
            <a:r>
              <a:rPr kumimoji="0" lang="en-US" sz="2200" b="1" i="0" u="none" strike="noStrike" cap="none" normalizeH="0" baseline="0" dirty="0" smtClean="0">
                <a:ln>
                  <a:noFill/>
                </a:ln>
                <a:solidFill>
                  <a:srgbClr val="FF0000"/>
                </a:solidFill>
                <a:effectLst/>
                <a:latin typeface="Comic Sans MS" pitchFamily="66" charset="0"/>
                <a:ea typeface="Calibri" pitchFamily="34" charset="0"/>
                <a:cs typeface="Calibri" pitchFamily="34" charset="0"/>
              </a:rPr>
              <a:t>Policy section </a:t>
            </a:r>
            <a:endParaRPr kumimoji="0" lang="en-US" sz="2200" b="1" i="0" u="none" strike="noStrike" cap="none" normalizeH="0" baseline="0" dirty="0" smtClean="0">
              <a:ln>
                <a:noFill/>
              </a:ln>
              <a:solidFill>
                <a:schemeClr val="tx1"/>
              </a:solidFill>
              <a:effectLst/>
              <a:latin typeface="Comic Sans MS" pitchFamily="66"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647700" algn="l"/>
              </a:tabLst>
            </a:pPr>
            <a:r>
              <a:rPr kumimoji="0" lang="en-US" sz="22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Bilateral</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647700" algn="l"/>
              </a:tabLst>
            </a:pPr>
            <a:r>
              <a:rPr kumimoji="0" lang="en-US" sz="22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SGD/Gender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647700" algn="l"/>
              </a:tabLst>
            </a:pPr>
            <a:r>
              <a:rPr kumimoji="0" lang="en-US" sz="22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Non- Motorized</a:t>
            </a:r>
          </a:p>
          <a:p>
            <a:pPr marL="0" marR="0" lvl="0" indent="0" algn="just" defTabSz="914400" rtl="0" eaLnBrk="1" fontAlgn="base" latinLnBrk="0" hangingPunct="1">
              <a:lnSpc>
                <a:spcPct val="100000"/>
              </a:lnSpc>
              <a:spcBef>
                <a:spcPct val="0"/>
              </a:spcBef>
              <a:spcAft>
                <a:spcPct val="0"/>
              </a:spcAft>
              <a:buClrTx/>
              <a:buSzTx/>
              <a:tabLst>
                <a:tab pos="647700" algn="l"/>
              </a:tabLst>
            </a:pPr>
            <a:r>
              <a:rPr kumimoji="0" lang="en-US" sz="22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tab pos="647700" algn="l"/>
              </a:tabLst>
            </a:pPr>
            <a:r>
              <a:rPr kumimoji="0" lang="en-US" sz="2200" b="1" i="0" u="none" strike="noStrike" cap="none" normalizeH="0" baseline="0" dirty="0" smtClean="0">
                <a:ln>
                  <a:noFill/>
                </a:ln>
                <a:solidFill>
                  <a:srgbClr val="FF0000"/>
                </a:solidFill>
                <a:effectLst/>
                <a:latin typeface="Comic Sans MS" pitchFamily="66" charset="0"/>
                <a:ea typeface="Calibri" pitchFamily="34" charset="0"/>
                <a:cs typeface="Calibri" pitchFamily="34" charset="0"/>
              </a:rPr>
              <a:t>Research section </a:t>
            </a:r>
            <a:endParaRPr kumimoji="0" lang="en-US" sz="2200" b="1" i="0" u="none" strike="noStrike" cap="none" normalizeH="0" baseline="0" dirty="0" smtClean="0">
              <a:ln>
                <a:noFill/>
              </a:ln>
              <a:solidFill>
                <a:schemeClr val="tx1"/>
              </a:solidFill>
              <a:effectLst/>
              <a:latin typeface="Comic Sans MS" pitchFamily="66"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647700" algn="l"/>
              </a:tabLst>
            </a:pPr>
            <a:r>
              <a:rPr lang="en-US" sz="2200" dirty="0" smtClean="0">
                <a:latin typeface="Comic Sans MS" pitchFamily="66" charset="0"/>
                <a:ea typeface="Calibri" pitchFamily="34" charset="0"/>
                <a:cs typeface="Calibri" pitchFamily="34" charset="0"/>
              </a:rPr>
              <a:t>Research</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647700" algn="l"/>
              </a:tabLst>
            </a:pPr>
            <a:r>
              <a:rPr kumimoji="0" lang="en-US" sz="22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 Monitoring </a:t>
            </a:r>
            <a:r>
              <a:rPr lang="en-US" sz="2200" dirty="0" smtClean="0">
                <a:latin typeface="Comic Sans MS" pitchFamily="66" charset="0"/>
                <a:ea typeface="Calibri" pitchFamily="34" charset="0"/>
                <a:cs typeface="Calibri" pitchFamily="34" charset="0"/>
              </a:rPr>
              <a:t>&amp;</a:t>
            </a:r>
            <a:r>
              <a:rPr kumimoji="0" lang="en-US" sz="22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Evaluation</a:t>
            </a:r>
            <a:endParaRPr lang="en-US" sz="2200" dirty="0" smtClean="0">
              <a:latin typeface="Comic Sans MS" pitchFamily="66"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647700" algn="l"/>
              </a:tabLst>
            </a:pPr>
            <a:r>
              <a:rPr kumimoji="0" lang="en-US" sz="22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 Library and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647700" algn="l"/>
              </a:tabLst>
            </a:pPr>
            <a:r>
              <a:rPr lang="en-US" sz="2200" dirty="0" smtClean="0">
                <a:latin typeface="Comic Sans MS" pitchFamily="66" charset="0"/>
                <a:cs typeface="Calibri" pitchFamily="34" charset="0"/>
              </a:rPr>
              <a:t>Research and Development Unit</a:t>
            </a:r>
            <a:endParaRPr kumimoji="0" lang="en-US" sz="2200" b="0" i="0" u="none" strike="noStrike" cap="none" normalizeH="0" baseline="0" dirty="0" smtClean="0">
              <a:ln>
                <a:noFill/>
              </a:ln>
              <a:solidFill>
                <a:schemeClr val="tx1"/>
              </a:solidFill>
              <a:effectLst/>
              <a:latin typeface="Comic Sans MS" pitchFamily="66" charset="0"/>
              <a:cs typeface="Calibri" pitchFamily="34" charset="0"/>
            </a:endParaRPr>
          </a:p>
        </p:txBody>
      </p:sp>
      <p:pic>
        <p:nvPicPr>
          <p:cNvPr id="1026" name="Picture 2" descr="Related image"/>
          <p:cNvPicPr>
            <a:picLocks noChangeAspect="1" noChangeArrowheads="1"/>
          </p:cNvPicPr>
          <p:nvPr/>
        </p:nvPicPr>
        <p:blipFill>
          <a:blip r:embed="rId3"/>
          <a:srcRect/>
          <a:stretch>
            <a:fillRect/>
          </a:stretch>
        </p:blipFill>
        <p:spPr bwMode="auto">
          <a:xfrm>
            <a:off x="5638800" y="1524000"/>
            <a:ext cx="3352800" cy="3562350"/>
          </a:xfrm>
          <a:prstGeom prst="rect">
            <a:avLst/>
          </a:prstGeom>
          <a:noFill/>
          <a:ln w="9525">
            <a:noFill/>
            <a:miter lim="800000"/>
            <a:headEnd/>
            <a:tailEnd/>
          </a:ln>
        </p:spPr>
      </p:pic>
    </p:spTree>
    <p:extLst>
      <p:ext uri="{BB962C8B-B14F-4D97-AF65-F5344CB8AC3E}">
        <p14:creationId xmlns:p14="http://schemas.microsoft.com/office/powerpoint/2010/main" val="168256892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6865"/>
                                        </p:tgtEl>
                                        <p:attrNameLst>
                                          <p:attrName>style.visibility</p:attrName>
                                        </p:attrNameLst>
                                      </p:cBhvr>
                                      <p:to>
                                        <p:strVal val="visible"/>
                                      </p:to>
                                    </p:set>
                                    <p:animEffect transition="in" filter="wheel(1)">
                                      <p:cBhvr>
                                        <p:cTn id="12" dur="2000"/>
                                        <p:tgtEl>
                                          <p:spTgt spid="3686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1)">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86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457200"/>
            <a:ext cx="4724400" cy="3477875"/>
          </a:xfrm>
          <a:prstGeom prst="rect">
            <a:avLst/>
          </a:prstGeom>
        </p:spPr>
        <p:txBody>
          <a:bodyPr wrap="square">
            <a:spAutoFit/>
          </a:bodyPr>
          <a:lstStyle/>
          <a:p>
            <a:r>
              <a:rPr lang="en-US" sz="2000" b="1" dirty="0">
                <a:latin typeface="Comic Sans MS" pitchFamily="66" charset="0"/>
              </a:rPr>
              <a:t>ACHIEVEMENTS CONT’D</a:t>
            </a:r>
          </a:p>
          <a:p>
            <a:pPr lvl="0">
              <a:buFont typeface="Arial" pitchFamily="34" charset="0"/>
              <a:buChar char="•"/>
            </a:pPr>
            <a:endParaRPr lang="en-US" sz="2000" dirty="0" smtClean="0">
              <a:latin typeface="Comic Sans MS" pitchFamily="66" charset="0"/>
            </a:endParaRPr>
          </a:p>
          <a:p>
            <a:pPr lvl="0">
              <a:buFont typeface="Arial" pitchFamily="34" charset="0"/>
              <a:buChar char="•"/>
            </a:pPr>
            <a:r>
              <a:rPr lang="en-US" sz="2000" dirty="0" smtClean="0">
                <a:latin typeface="Comic Sans MS" pitchFamily="66" charset="0"/>
              </a:rPr>
              <a:t>Through </a:t>
            </a:r>
            <a:r>
              <a:rPr lang="en-US" sz="2000" dirty="0" smtClean="0">
                <a:latin typeface="Comic Sans MS" pitchFamily="66" charset="0"/>
              </a:rPr>
              <a:t>bilateral relationship with Federal Ministry of Budget and National Planning, the Corps secured </a:t>
            </a:r>
            <a:r>
              <a:rPr lang="en-GB" sz="2000" dirty="0" smtClean="0">
                <a:latin typeface="Comic Sans MS" pitchFamily="66" charset="0"/>
              </a:rPr>
              <a:t>approval of the Nigeria Road Safety Strategy (NRSS II 2021-2030) by Federal Executive Council on the 9</a:t>
            </a:r>
            <a:r>
              <a:rPr lang="en-GB" sz="2000" baseline="30000" dirty="0" smtClean="0">
                <a:latin typeface="Comic Sans MS" pitchFamily="66" charset="0"/>
              </a:rPr>
              <a:t>th</a:t>
            </a:r>
            <a:r>
              <a:rPr lang="en-GB" sz="2000" dirty="0" smtClean="0">
                <a:latin typeface="Comic Sans MS" pitchFamily="66" charset="0"/>
              </a:rPr>
              <a:t> December, 2020.</a:t>
            </a:r>
          </a:p>
          <a:p>
            <a:pPr>
              <a:buFont typeface="Arial" pitchFamily="34" charset="0"/>
              <a:buChar char="•"/>
            </a:pPr>
            <a:endParaRPr lang="en-US" sz="2000" dirty="0" smtClean="0">
              <a:latin typeface="Comic Sans MS" pitchFamily="66" charset="0"/>
            </a:endParaRPr>
          </a:p>
          <a:p>
            <a:pPr>
              <a:buFont typeface="Arial" pitchFamily="34" charset="0"/>
              <a:buChar char="•"/>
            </a:pPr>
            <a:endParaRPr lang="en-US" sz="2000" dirty="0" smtClean="0">
              <a:latin typeface="Comic Sans MS" pitchFamily="66" charset="0"/>
            </a:endParaRPr>
          </a:p>
        </p:txBody>
      </p:sp>
      <p:pic>
        <p:nvPicPr>
          <p:cNvPr id="3074" name="Picture 2" descr="C:\Users\user\Desktop\WW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5585266" y="-135400"/>
            <a:ext cx="2583568" cy="3695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7096" y="3343241"/>
            <a:ext cx="4572000" cy="1938992"/>
          </a:xfrm>
          <a:prstGeom prst="rect">
            <a:avLst/>
          </a:prstGeom>
        </p:spPr>
        <p:txBody>
          <a:bodyPr>
            <a:spAutoFit/>
          </a:bodyPr>
          <a:lstStyle/>
          <a:p>
            <a:pPr lvl="0">
              <a:buFont typeface="Arial" pitchFamily="34" charset="0"/>
              <a:buChar char="•"/>
            </a:pPr>
            <a:r>
              <a:rPr lang="en-US" sz="2400" dirty="0">
                <a:latin typeface="Comic Sans MS" pitchFamily="66" charset="0"/>
              </a:rPr>
              <a:t>Organized the  6</a:t>
            </a:r>
            <a:r>
              <a:rPr lang="en-US" sz="2400" baseline="30000" dirty="0">
                <a:latin typeface="Comic Sans MS" pitchFamily="66" charset="0"/>
              </a:rPr>
              <a:t>th</a:t>
            </a:r>
            <a:r>
              <a:rPr lang="en-US" sz="2400" dirty="0">
                <a:latin typeface="Comic Sans MS" pitchFamily="66" charset="0"/>
              </a:rPr>
              <a:t> valedictory lecture series and pull out parade for retiring DCM Kenneth </a:t>
            </a:r>
            <a:r>
              <a:rPr lang="en-US" sz="2400" dirty="0" err="1">
                <a:latin typeface="Comic Sans MS" pitchFamily="66" charset="0"/>
              </a:rPr>
              <a:t>Nwaegbe,mni</a:t>
            </a:r>
            <a:r>
              <a:rPr lang="en-US" sz="2400" dirty="0">
                <a:latin typeface="Comic Sans MS" pitchFamily="66" charset="0"/>
              </a:rPr>
              <a:t> </a:t>
            </a:r>
            <a:r>
              <a:rPr lang="en-US" sz="2400" dirty="0" err="1">
                <a:latin typeface="Comic Sans MS" pitchFamily="66" charset="0"/>
              </a:rPr>
              <a:t>Rtd</a:t>
            </a:r>
            <a:r>
              <a:rPr lang="en-US" sz="2400" dirty="0">
                <a:latin typeface="Comic Sans MS" pitchFamily="66" charset="0"/>
              </a:rPr>
              <a:t>.</a:t>
            </a:r>
          </a:p>
        </p:txBody>
      </p:sp>
      <p:pic>
        <p:nvPicPr>
          <p:cNvPr id="3075" name="Picture 3" descr="C:\Users\user\Desktop\WW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096" y="3319523"/>
            <a:ext cx="3745804" cy="238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8300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wheel(1)">
                                      <p:cBhvr>
                                        <p:cTn id="17" dur="2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75"/>
                                        </p:tgtEl>
                                        <p:attrNameLst>
                                          <p:attrName>style.visibility</p:attrName>
                                        </p:attrNameLst>
                                      </p:cBhvr>
                                      <p:to>
                                        <p:strVal val="visible"/>
                                      </p:to>
                                    </p:set>
                                    <p:anim calcmode="lin" valueType="num">
                                      <p:cBhvr additive="base">
                                        <p:cTn id="22" dur="500" fill="hold"/>
                                        <p:tgtEl>
                                          <p:spTgt spid="3075"/>
                                        </p:tgtEl>
                                        <p:attrNameLst>
                                          <p:attrName>ppt_x</p:attrName>
                                        </p:attrNameLst>
                                      </p:cBhvr>
                                      <p:tavLst>
                                        <p:tav tm="0">
                                          <p:val>
                                            <p:strVal val="#ppt_x"/>
                                          </p:val>
                                        </p:tav>
                                        <p:tav tm="100000">
                                          <p:val>
                                            <p:strVal val="#ppt_x"/>
                                          </p:val>
                                        </p:tav>
                                      </p:tavLst>
                                    </p:anim>
                                    <p:anim calcmode="lin" valueType="num">
                                      <p:cBhvr additive="base">
                                        <p:cTn id="23"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0"/>
            <a:ext cx="4876800" cy="5232202"/>
          </a:xfrm>
          <a:prstGeom prst="rect">
            <a:avLst/>
          </a:prstGeom>
        </p:spPr>
        <p:txBody>
          <a:bodyPr wrap="square">
            <a:spAutoFit/>
          </a:bodyPr>
          <a:lstStyle/>
          <a:p>
            <a:r>
              <a:rPr lang="en-US" sz="2400" b="1" dirty="0">
                <a:latin typeface="Comic Sans MS" pitchFamily="66" charset="0"/>
              </a:rPr>
              <a:t>ACHIEVEMENTS CONT’D</a:t>
            </a:r>
          </a:p>
          <a:p>
            <a:pPr lvl="0"/>
            <a:endParaRPr lang="en-US" sz="2200" dirty="0" smtClean="0">
              <a:latin typeface="Comic Sans MS" pitchFamily="66" charset="0"/>
            </a:endParaRPr>
          </a:p>
          <a:p>
            <a:pPr lvl="0">
              <a:buFont typeface="Arial" pitchFamily="34" charset="0"/>
              <a:buChar char="•"/>
            </a:pPr>
            <a:r>
              <a:rPr lang="en-US" sz="2400" dirty="0">
                <a:latin typeface="Comic Sans MS" pitchFamily="66" charset="0"/>
              </a:rPr>
              <a:t>Organized the commemoration of the 2021 edition of the West African Road Safety (WARSO) Day nationwide with theme; ‘</a:t>
            </a:r>
            <a:r>
              <a:rPr lang="en-US" sz="2400" b="1" dirty="0">
                <a:latin typeface="Comic Sans MS" pitchFamily="66" charset="0"/>
              </a:rPr>
              <a:t>’Road Safety Consciousness in the Midst of Global </a:t>
            </a:r>
            <a:r>
              <a:rPr lang="en-US" sz="2400" b="1" dirty="0" err="1">
                <a:latin typeface="Comic Sans MS" pitchFamily="66" charset="0"/>
              </a:rPr>
              <a:t>Pandemic’’</a:t>
            </a:r>
            <a:r>
              <a:rPr lang="en-US" sz="2400" dirty="0" err="1">
                <a:latin typeface="Comic Sans MS" pitchFamily="66" charset="0"/>
              </a:rPr>
              <a:t>on</a:t>
            </a:r>
            <a:r>
              <a:rPr lang="en-US" sz="2400" dirty="0">
                <a:latin typeface="Comic Sans MS" pitchFamily="66" charset="0"/>
              </a:rPr>
              <a:t> the 8</a:t>
            </a:r>
            <a:r>
              <a:rPr lang="en-US" sz="2400" baseline="30000" dirty="0">
                <a:latin typeface="Comic Sans MS" pitchFamily="66" charset="0"/>
              </a:rPr>
              <a:t>th</a:t>
            </a:r>
            <a:r>
              <a:rPr lang="en-US" sz="2400" dirty="0">
                <a:latin typeface="Comic Sans MS" pitchFamily="66" charset="0"/>
              </a:rPr>
              <a:t> May 2021</a:t>
            </a:r>
            <a:r>
              <a:rPr lang="en-US" sz="2400" dirty="0" smtClean="0">
                <a:latin typeface="Comic Sans MS" pitchFamily="66" charset="0"/>
              </a:rPr>
              <a:t>.</a:t>
            </a:r>
          </a:p>
          <a:p>
            <a:pPr lvl="0">
              <a:buFont typeface="Arial" pitchFamily="34" charset="0"/>
              <a:buChar char="•"/>
            </a:pPr>
            <a:endParaRPr lang="en-US" sz="2400" dirty="0">
              <a:latin typeface="Comic Sans MS" pitchFamily="66" charset="0"/>
            </a:endParaRPr>
          </a:p>
          <a:p>
            <a:pPr lvl="0">
              <a:buFont typeface="Arial" pitchFamily="34" charset="0"/>
              <a:buChar char="•"/>
            </a:pPr>
            <a:r>
              <a:rPr lang="en-GB" sz="2400" dirty="0" smtClean="0">
                <a:latin typeface="Comic Sans MS" pitchFamily="66" charset="0"/>
              </a:rPr>
              <a:t>Anchored the working visit of Sierra Leone Road Safety Authority to Nigeria (SLRSA)</a:t>
            </a:r>
          </a:p>
          <a:p>
            <a:pPr lvl="0"/>
            <a:r>
              <a:rPr lang="en-GB" sz="2400" dirty="0" smtClean="0">
                <a:latin typeface="Comic Sans MS" pitchFamily="66" charset="0"/>
              </a:rPr>
              <a:t> from 19</a:t>
            </a:r>
            <a:r>
              <a:rPr lang="en-GB" sz="2400" baseline="30000" dirty="0" smtClean="0">
                <a:latin typeface="Comic Sans MS" pitchFamily="66" charset="0"/>
              </a:rPr>
              <a:t>th-</a:t>
            </a:r>
            <a:r>
              <a:rPr lang="en-GB" sz="2400" dirty="0" smtClean="0">
                <a:latin typeface="Comic Sans MS" pitchFamily="66" charset="0"/>
              </a:rPr>
              <a:t> 26</a:t>
            </a:r>
            <a:r>
              <a:rPr lang="en-GB" sz="2400" baseline="30000" dirty="0" smtClean="0">
                <a:latin typeface="Comic Sans MS" pitchFamily="66" charset="0"/>
              </a:rPr>
              <a:t>th</a:t>
            </a:r>
            <a:r>
              <a:rPr lang="en-GB" sz="2400" dirty="0" smtClean="0">
                <a:latin typeface="Comic Sans MS" pitchFamily="66" charset="0"/>
              </a:rPr>
              <a:t> April, 2021</a:t>
            </a:r>
            <a:endParaRPr lang="en-US" sz="2400" dirty="0" smtClean="0">
              <a:latin typeface="Comic Sans MS" pitchFamily="66" charset="0"/>
            </a:endParaRPr>
          </a:p>
        </p:txBody>
      </p:sp>
      <p:pic>
        <p:nvPicPr>
          <p:cNvPr id="4098" name="Picture 2" descr="C:\Users\user\Desktop\WW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397210"/>
            <a:ext cx="3505200" cy="298428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user\Desktop\r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016" y="523890"/>
            <a:ext cx="3245848" cy="2447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8300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additive="base">
                                        <p:cTn id="12" dur="500" fill="hold"/>
                                        <p:tgtEl>
                                          <p:spTgt spid="4099"/>
                                        </p:tgtEl>
                                        <p:attrNameLst>
                                          <p:attrName>ppt_x</p:attrName>
                                        </p:attrNameLst>
                                      </p:cBhvr>
                                      <p:tavLst>
                                        <p:tav tm="0">
                                          <p:val>
                                            <p:strVal val="#ppt_x"/>
                                          </p:val>
                                        </p:tav>
                                        <p:tav tm="100000">
                                          <p:val>
                                            <p:strVal val="#ppt_x"/>
                                          </p:val>
                                        </p:tav>
                                      </p:tavLst>
                                    </p:anim>
                                    <p:anim calcmode="lin" valueType="num">
                                      <p:cBhvr additive="base">
                                        <p:cTn id="13"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barn(inVertical)">
                                      <p:cBhvr>
                                        <p:cTn id="18"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85800"/>
            <a:ext cx="5029200" cy="6201698"/>
          </a:xfrm>
          <a:prstGeom prst="rect">
            <a:avLst/>
          </a:prstGeom>
        </p:spPr>
        <p:txBody>
          <a:bodyPr wrap="square">
            <a:spAutoFit/>
          </a:bodyPr>
          <a:lstStyle/>
          <a:p>
            <a:r>
              <a:rPr lang="en-US" sz="2400" b="1" dirty="0">
                <a:latin typeface="Comic Sans MS" pitchFamily="66" charset="0"/>
              </a:rPr>
              <a:t>ACHIEVEMENTS CONT’D</a:t>
            </a:r>
          </a:p>
          <a:p>
            <a:pPr lvl="0"/>
            <a:endParaRPr lang="en-US" sz="2300" dirty="0" smtClean="0">
              <a:latin typeface="Comic Sans MS" pitchFamily="66" charset="0"/>
            </a:endParaRPr>
          </a:p>
          <a:p>
            <a:pPr lvl="0"/>
            <a:r>
              <a:rPr lang="en-US" sz="2300" dirty="0" smtClean="0">
                <a:latin typeface="Comic Sans MS" pitchFamily="66" charset="0"/>
              </a:rPr>
              <a:t>Organized </a:t>
            </a:r>
            <a:r>
              <a:rPr lang="en-US" sz="2300" dirty="0">
                <a:latin typeface="Comic Sans MS" pitchFamily="66" charset="0"/>
              </a:rPr>
              <a:t>the  1</a:t>
            </a:r>
            <a:r>
              <a:rPr lang="en-US" sz="2300" baseline="30000" dirty="0">
                <a:latin typeface="Comic Sans MS" pitchFamily="66" charset="0"/>
              </a:rPr>
              <a:t>st</a:t>
            </a:r>
            <a:r>
              <a:rPr lang="en-US" sz="2300" dirty="0">
                <a:latin typeface="Comic Sans MS" pitchFamily="66" charset="0"/>
              </a:rPr>
              <a:t> quarter 2021 National Crash  Information System (NACRIS) Stakeholders meeting and a roundtable discussion with Vehicle Safety Research Group (VSRG) University of </a:t>
            </a:r>
            <a:r>
              <a:rPr lang="en-US" sz="2300" dirty="0" smtClean="0">
                <a:latin typeface="Comic Sans MS" pitchFamily="66" charset="0"/>
              </a:rPr>
              <a:t>Lagos.</a:t>
            </a:r>
          </a:p>
          <a:p>
            <a:pPr lvl="0"/>
            <a:endParaRPr lang="en-US" sz="2300" dirty="0">
              <a:latin typeface="Comic Sans MS" pitchFamily="66" charset="0"/>
            </a:endParaRPr>
          </a:p>
          <a:p>
            <a:pPr lvl="0"/>
            <a:r>
              <a:rPr lang="en-US" sz="2300" dirty="0" smtClean="0">
                <a:latin typeface="Comic Sans MS" pitchFamily="66" charset="0"/>
              </a:rPr>
              <a:t>Hosted </a:t>
            </a:r>
            <a:r>
              <a:rPr lang="en-US" sz="2300" dirty="0" smtClean="0">
                <a:latin typeface="Comic Sans MS" pitchFamily="66" charset="0"/>
              </a:rPr>
              <a:t> </a:t>
            </a:r>
            <a:r>
              <a:rPr lang="en-US" sz="2300" dirty="0" smtClean="0">
                <a:latin typeface="Comic Sans MS" pitchFamily="66" charset="0"/>
              </a:rPr>
              <a:t>the </a:t>
            </a:r>
            <a:r>
              <a:rPr lang="en-US" sz="2300" dirty="0" smtClean="0">
                <a:latin typeface="Comic Sans MS" pitchFamily="66" charset="0"/>
              </a:rPr>
              <a:t>6</a:t>
            </a:r>
            <a:r>
              <a:rPr lang="en-US" sz="2300" baseline="30000" dirty="0" smtClean="0">
                <a:latin typeface="Comic Sans MS" pitchFamily="66" charset="0"/>
              </a:rPr>
              <a:t>th</a:t>
            </a:r>
            <a:r>
              <a:rPr lang="en-US" sz="2300" dirty="0" smtClean="0">
                <a:latin typeface="Comic Sans MS" pitchFamily="66" charset="0"/>
              </a:rPr>
              <a:t> UN  </a:t>
            </a:r>
            <a:r>
              <a:rPr lang="en-US" sz="2300" dirty="0" smtClean="0">
                <a:latin typeface="Comic Sans MS" pitchFamily="66" charset="0"/>
              </a:rPr>
              <a:t>Global Road Safety Week </a:t>
            </a:r>
            <a:r>
              <a:rPr lang="en-US" sz="2300" dirty="0" smtClean="0">
                <a:latin typeface="Comic Sans MS" pitchFamily="66" charset="0"/>
              </a:rPr>
              <a:t> </a:t>
            </a:r>
            <a:r>
              <a:rPr lang="en-US" sz="2300" dirty="0" smtClean="0">
                <a:latin typeface="Comic Sans MS" pitchFamily="66" charset="0"/>
              </a:rPr>
              <a:t>from 17</a:t>
            </a:r>
            <a:r>
              <a:rPr lang="en-US" sz="2300" baseline="30000" dirty="0" smtClean="0">
                <a:latin typeface="Comic Sans MS" pitchFamily="66" charset="0"/>
              </a:rPr>
              <a:t>th</a:t>
            </a:r>
            <a:r>
              <a:rPr lang="en-US" sz="2300" dirty="0" smtClean="0">
                <a:latin typeface="Comic Sans MS" pitchFamily="66" charset="0"/>
              </a:rPr>
              <a:t>-23</a:t>
            </a:r>
            <a:r>
              <a:rPr lang="en-US" sz="2300" baseline="30000" dirty="0" smtClean="0">
                <a:latin typeface="Comic Sans MS" pitchFamily="66" charset="0"/>
              </a:rPr>
              <a:t>rd</a:t>
            </a:r>
            <a:r>
              <a:rPr lang="en-US" sz="2300" dirty="0" smtClean="0">
                <a:latin typeface="Comic Sans MS" pitchFamily="66" charset="0"/>
              </a:rPr>
              <a:t> May, 2021 with the theme ‘</a:t>
            </a:r>
            <a:r>
              <a:rPr lang="en-US" sz="2300" b="1" dirty="0" smtClean="0">
                <a:latin typeface="Comic Sans MS" pitchFamily="66" charset="0"/>
              </a:rPr>
              <a:t>’Managing  </a:t>
            </a:r>
            <a:r>
              <a:rPr lang="en-US" sz="2300" b="1" dirty="0" smtClean="0">
                <a:latin typeface="Comic Sans MS" pitchFamily="66" charset="0"/>
              </a:rPr>
              <a:t>Speeding-Streets for life’’.</a:t>
            </a:r>
            <a:endParaRPr lang="en-US" sz="2300" b="1" dirty="0" smtClean="0">
              <a:latin typeface="Comic Sans MS" pitchFamily="66" charset="0"/>
            </a:endParaRPr>
          </a:p>
          <a:p>
            <a:pPr lvl="0"/>
            <a:endParaRPr lang="en-US" sz="2300" dirty="0" smtClean="0"/>
          </a:p>
          <a:p>
            <a:pPr lvl="0"/>
            <a:endParaRPr lang="en-US" sz="2300" dirty="0"/>
          </a:p>
          <a:p>
            <a:pPr lvl="0"/>
            <a:endParaRPr lang="en-US" sz="2800" dirty="0" smtClean="0">
              <a:latin typeface="Comic Sans MS" pitchFamily="66" charset="0"/>
            </a:endParaRPr>
          </a:p>
        </p:txBody>
      </p:sp>
      <p:pic>
        <p:nvPicPr>
          <p:cNvPr id="4" name="Picture 3" descr="C:\Users\user\Desktop\PP.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713984"/>
            <a:ext cx="3124200" cy="2257816"/>
          </a:xfrm>
          <a:prstGeom prst="rect">
            <a:avLst/>
          </a:prstGeom>
          <a:noFill/>
          <a:ln>
            <a:noFill/>
          </a:ln>
        </p:spPr>
      </p:pic>
      <p:pic>
        <p:nvPicPr>
          <p:cNvPr id="5" name="Picture 4" descr="C:\Users\user\Desktop\6th.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3276600"/>
            <a:ext cx="3505200" cy="2209800"/>
          </a:xfrm>
          <a:prstGeom prst="rect">
            <a:avLst/>
          </a:prstGeom>
          <a:noFill/>
          <a:ln>
            <a:noFill/>
          </a:ln>
        </p:spPr>
      </p:pic>
    </p:spTree>
    <p:extLst>
      <p:ext uri="{BB962C8B-B14F-4D97-AF65-F5344CB8AC3E}">
        <p14:creationId xmlns:p14="http://schemas.microsoft.com/office/powerpoint/2010/main" val="280958300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208" y="290103"/>
            <a:ext cx="8662792" cy="7325082"/>
          </a:xfrm>
          <a:prstGeom prst="rect">
            <a:avLst/>
          </a:prstGeom>
        </p:spPr>
        <p:txBody>
          <a:bodyPr wrap="square">
            <a:spAutoFit/>
          </a:bodyPr>
          <a:lstStyle/>
          <a:p>
            <a:pPr lvl="1" algn="just"/>
            <a:r>
              <a:rPr lang="en-US" b="1" dirty="0">
                <a:latin typeface="Comic Sans MS" pitchFamily="66" charset="0"/>
              </a:rPr>
              <a:t>ACHIEVEMENTS CONT’D</a:t>
            </a:r>
          </a:p>
          <a:p>
            <a:pPr marL="742950" lvl="1" indent="-285750" algn="just">
              <a:buFont typeface="Wingdings" pitchFamily="2" charset="2"/>
              <a:buChar char="v"/>
            </a:pPr>
            <a:r>
              <a:rPr lang="en-US" dirty="0" smtClean="0">
                <a:latin typeface="Comic Sans MS" pitchFamily="66" charset="0"/>
              </a:rPr>
              <a:t> Produced </a:t>
            </a:r>
            <a:r>
              <a:rPr lang="en-US" dirty="0">
                <a:latin typeface="Comic Sans MS" pitchFamily="66" charset="0"/>
              </a:rPr>
              <a:t>Standard Operating Procedure (SOP) for all the FRSC processes as documented titled “FRSC Compendium of SOPs </a:t>
            </a:r>
            <a:r>
              <a:rPr lang="en-US" dirty="0" smtClean="0">
                <a:latin typeface="Comic Sans MS" pitchFamily="66" charset="0"/>
              </a:rPr>
              <a:t>2020 </a:t>
            </a:r>
            <a:r>
              <a:rPr lang="en-US" dirty="0">
                <a:latin typeface="Comic Sans MS" pitchFamily="66" charset="0"/>
              </a:rPr>
              <a:t>to ensure standard and uniformity in all FRSC processes in line with ISO which will guide the implementation and enforcement of its policies</a:t>
            </a:r>
            <a:r>
              <a:rPr lang="en-US" dirty="0" smtClean="0">
                <a:latin typeface="Comic Sans MS" pitchFamily="66" charset="0"/>
              </a:rPr>
              <a:t>.</a:t>
            </a:r>
          </a:p>
          <a:p>
            <a:pPr marL="742950" lvl="1" indent="-285750" algn="just">
              <a:buFont typeface="Wingdings" pitchFamily="2" charset="2"/>
              <a:buChar char="v"/>
            </a:pPr>
            <a:endParaRPr lang="en-US" sz="1600" dirty="0">
              <a:latin typeface="Comic Sans MS" pitchFamily="66" charset="0"/>
            </a:endParaRPr>
          </a:p>
          <a:p>
            <a:pPr marL="742950" lvl="1" indent="-285750" algn="just">
              <a:buFont typeface="Wingdings" pitchFamily="2" charset="2"/>
              <a:buChar char="v"/>
            </a:pPr>
            <a:r>
              <a:rPr lang="en-US" sz="1600" dirty="0">
                <a:latin typeface="Comic Sans MS" pitchFamily="66" charset="0"/>
              </a:rPr>
              <a:t>The department produced the status report on UN Decade of Action 2011 - 2020. The report which was produced in a book form contained FRSC achievement and activities under the Five (5) Pillars and Projections for </a:t>
            </a:r>
            <a:r>
              <a:rPr lang="en-US" sz="1600" dirty="0" smtClean="0">
                <a:latin typeface="Comic Sans MS" pitchFamily="66" charset="0"/>
              </a:rPr>
              <a:t>2021 </a:t>
            </a:r>
            <a:r>
              <a:rPr lang="en-US" sz="1600" dirty="0">
                <a:latin typeface="Comic Sans MS" pitchFamily="66" charset="0"/>
              </a:rPr>
              <a:t>– 2030 in line with </a:t>
            </a:r>
            <a:r>
              <a:rPr lang="en-US" sz="1600" dirty="0" smtClean="0">
                <a:latin typeface="Comic Sans MS" pitchFamily="66" charset="0"/>
              </a:rPr>
              <a:t>SDGs </a:t>
            </a:r>
            <a:r>
              <a:rPr lang="en-US" sz="1600" dirty="0">
                <a:latin typeface="Comic Sans MS" pitchFamily="66" charset="0"/>
              </a:rPr>
              <a:t>and NRSS document</a:t>
            </a:r>
            <a:r>
              <a:rPr lang="en-US" sz="1600" dirty="0" smtClean="0">
                <a:latin typeface="Comic Sans MS" pitchFamily="66" charset="0"/>
              </a:rPr>
              <a:t>.</a:t>
            </a:r>
          </a:p>
          <a:p>
            <a:pPr marL="742950" lvl="1" indent="-285750" algn="just">
              <a:buFont typeface="Wingdings" pitchFamily="2" charset="2"/>
              <a:buChar char="v"/>
            </a:pPr>
            <a:endParaRPr lang="en-US" sz="1600" dirty="0">
              <a:latin typeface="Comic Sans MS" pitchFamily="66" charset="0"/>
            </a:endParaRPr>
          </a:p>
          <a:p>
            <a:pPr marL="742950" lvl="1" indent="-285750" algn="just">
              <a:buFont typeface="Wingdings" pitchFamily="2" charset="2"/>
              <a:buChar char="v"/>
            </a:pPr>
            <a:r>
              <a:rPr lang="en-US" sz="1600" dirty="0">
                <a:latin typeface="Comic Sans MS" pitchFamily="66" charset="0"/>
              </a:rPr>
              <a:t>The department produced 25 thousand copies of crash report form. This is to ensure accurate and reliable RTC Data collection through the use of standard template</a:t>
            </a:r>
            <a:r>
              <a:rPr lang="en-US" sz="1600" b="1" dirty="0" smtClean="0">
                <a:latin typeface="Comic Sans MS" pitchFamily="66" charset="0"/>
              </a:rPr>
              <a:t>.</a:t>
            </a:r>
          </a:p>
          <a:p>
            <a:pPr marL="742950" lvl="1" indent="-285750" algn="just">
              <a:buFont typeface="Wingdings" pitchFamily="2" charset="2"/>
              <a:buChar char="v"/>
            </a:pPr>
            <a:endParaRPr lang="en-US" sz="1600" b="1" dirty="0">
              <a:latin typeface="Comic Sans MS" pitchFamily="66" charset="0"/>
            </a:endParaRPr>
          </a:p>
          <a:p>
            <a:pPr marL="742950" lvl="1" indent="-285750" algn="just">
              <a:buFont typeface="Wingdings" pitchFamily="2" charset="2"/>
              <a:buChar char="v"/>
            </a:pPr>
            <a:r>
              <a:rPr lang="en-US" dirty="0">
                <a:latin typeface="Comic Sans MS" pitchFamily="66" charset="0"/>
              </a:rPr>
              <a:t>The department produced gigantic roll-up banners on the activities and achievements of FRSC under the five pillars of UN Decade of action. The roll-up banners were donated to Corps Marshals office and </a:t>
            </a:r>
            <a:r>
              <a:rPr lang="en-US" dirty="0" smtClean="0">
                <a:latin typeface="Comic Sans MS" pitchFamily="66" charset="0"/>
              </a:rPr>
              <a:t>were </a:t>
            </a:r>
            <a:r>
              <a:rPr lang="en-US" dirty="0">
                <a:latin typeface="Comic Sans MS" pitchFamily="66" charset="0"/>
              </a:rPr>
              <a:t>strategically placed on the corridor of Corps Marshal’s conference room</a:t>
            </a:r>
            <a:r>
              <a:rPr lang="en-US" dirty="0" smtClean="0">
                <a:latin typeface="Comic Sans MS" pitchFamily="66" charset="0"/>
              </a:rPr>
              <a:t>.</a:t>
            </a:r>
          </a:p>
          <a:p>
            <a:pPr marL="742950" lvl="1" indent="-285750" algn="just">
              <a:buFont typeface="Wingdings" pitchFamily="2" charset="2"/>
              <a:buChar char="v"/>
            </a:pPr>
            <a:endParaRPr lang="en-US" sz="1600" dirty="0">
              <a:latin typeface="Comic Sans MS" pitchFamily="66" charset="0"/>
            </a:endParaRPr>
          </a:p>
          <a:p>
            <a:pPr marL="742950" lvl="1" indent="-285750" algn="just">
              <a:buFont typeface="Wingdings" pitchFamily="2" charset="2"/>
              <a:buChar char="v"/>
            </a:pPr>
            <a:r>
              <a:rPr lang="en-US" sz="1600" dirty="0">
                <a:latin typeface="Comic Sans MS" pitchFamily="66" charset="0"/>
              </a:rPr>
              <a:t>The department </a:t>
            </a:r>
            <a:r>
              <a:rPr lang="en-US" sz="1600" dirty="0" smtClean="0">
                <a:latin typeface="Comic Sans MS" pitchFamily="66" charset="0"/>
              </a:rPr>
              <a:t>also organized </a:t>
            </a:r>
            <a:r>
              <a:rPr lang="en-US" sz="1600" dirty="0">
                <a:latin typeface="Comic Sans MS" pitchFamily="66" charset="0"/>
              </a:rPr>
              <a:t>Train-The –Trainers Workshop for Zonal Heads of PRS, Sector DIOs, and representatives of Operations department, CMRS, CSEO, Academy, and PRS Via zoom platform on 14</a:t>
            </a:r>
            <a:r>
              <a:rPr lang="en-US" sz="1600" baseline="30000" dirty="0">
                <a:latin typeface="Comic Sans MS" pitchFamily="66" charset="0"/>
              </a:rPr>
              <a:t>th</a:t>
            </a:r>
            <a:r>
              <a:rPr lang="en-US" sz="1600" dirty="0">
                <a:latin typeface="Comic Sans MS" pitchFamily="66" charset="0"/>
              </a:rPr>
              <a:t> to 16</a:t>
            </a:r>
            <a:r>
              <a:rPr lang="en-US" sz="1600" baseline="30000" dirty="0">
                <a:latin typeface="Comic Sans MS" pitchFamily="66" charset="0"/>
              </a:rPr>
              <a:t>th</a:t>
            </a:r>
            <a:r>
              <a:rPr lang="en-US" sz="1600" dirty="0">
                <a:latin typeface="Comic Sans MS" pitchFamily="66" charset="0"/>
              </a:rPr>
              <a:t> July 2020.</a:t>
            </a:r>
          </a:p>
          <a:p>
            <a:pPr lvl="1" algn="just"/>
            <a:endParaRPr lang="en-US" sz="1600" dirty="0"/>
          </a:p>
          <a:p>
            <a:pPr lvl="1"/>
            <a:endParaRPr lang="en-US" sz="1600" dirty="0"/>
          </a:p>
          <a:p>
            <a:pPr lvl="1"/>
            <a:endParaRPr lang="en-US" sz="1600" dirty="0"/>
          </a:p>
          <a:p>
            <a:pPr lvl="1"/>
            <a:endParaRPr lang="en-US" sz="1600" dirty="0"/>
          </a:p>
        </p:txBody>
      </p:sp>
    </p:spTree>
    <p:extLst>
      <p:ext uri="{BB962C8B-B14F-4D97-AF65-F5344CB8AC3E}">
        <p14:creationId xmlns:p14="http://schemas.microsoft.com/office/powerpoint/2010/main" val="280958300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381000"/>
            <a:ext cx="5791200" cy="461665"/>
          </a:xfrm>
          <a:prstGeom prst="rect">
            <a:avLst/>
          </a:prstGeom>
          <a:noFill/>
        </p:spPr>
        <p:txBody>
          <a:bodyPr wrap="square" rtlCol="0">
            <a:spAutoFit/>
          </a:bodyPr>
          <a:lstStyle/>
          <a:p>
            <a:r>
              <a:rPr lang="en-GB" sz="2400" b="1" dirty="0" smtClean="0">
                <a:latin typeface="Comic Sans MS" pitchFamily="66" charset="0"/>
              </a:rPr>
              <a:t>OTHER ON GOING ACTIVITIES </a:t>
            </a:r>
            <a:endParaRPr lang="en-GB" sz="2400" b="1" dirty="0">
              <a:latin typeface="Comic Sans MS" pitchFamily="66" charset="0"/>
            </a:endParaRPr>
          </a:p>
        </p:txBody>
      </p:sp>
      <p:sp>
        <p:nvSpPr>
          <p:cNvPr id="5" name="Rectangle 4"/>
          <p:cNvSpPr/>
          <p:nvPr/>
        </p:nvSpPr>
        <p:spPr>
          <a:xfrm>
            <a:off x="762000" y="1143000"/>
            <a:ext cx="7772400" cy="4893647"/>
          </a:xfrm>
          <a:prstGeom prst="rect">
            <a:avLst/>
          </a:prstGeom>
        </p:spPr>
        <p:txBody>
          <a:bodyPr wrap="square">
            <a:spAutoFit/>
          </a:bodyPr>
          <a:lstStyle/>
          <a:p>
            <a:pPr marL="285750" lvl="0" indent="-285750">
              <a:buFont typeface="Wingdings" pitchFamily="2" charset="2"/>
              <a:buChar char="v"/>
            </a:pPr>
            <a:r>
              <a:rPr lang="en-US" sz="2100" dirty="0">
                <a:latin typeface="Comic Sans MS" pitchFamily="66" charset="0"/>
              </a:rPr>
              <a:t>Production of 2020 FRSC Annual Report</a:t>
            </a:r>
          </a:p>
          <a:p>
            <a:pPr marL="285750" lvl="0" indent="-285750">
              <a:buFont typeface="Wingdings" pitchFamily="2" charset="2"/>
              <a:buChar char="v"/>
            </a:pPr>
            <a:r>
              <a:rPr lang="en-US" sz="2100" dirty="0">
                <a:latin typeface="Comic Sans MS" pitchFamily="66" charset="0"/>
              </a:rPr>
              <a:t>Hosting of 8</a:t>
            </a:r>
            <a:r>
              <a:rPr lang="en-US" sz="2100" baseline="30000" dirty="0">
                <a:latin typeface="Comic Sans MS" pitchFamily="66" charset="0"/>
              </a:rPr>
              <a:t>th</a:t>
            </a:r>
            <a:r>
              <a:rPr lang="en-US" sz="2100" dirty="0">
                <a:latin typeface="Comic Sans MS" pitchFamily="66" charset="0"/>
              </a:rPr>
              <a:t> Annual Lecture Series.</a:t>
            </a:r>
          </a:p>
          <a:p>
            <a:pPr marL="285750" lvl="0" indent="-285750">
              <a:buFont typeface="Wingdings" pitchFamily="2" charset="2"/>
              <a:buChar char="v"/>
            </a:pPr>
            <a:r>
              <a:rPr lang="en-US" sz="2100" dirty="0" smtClean="0">
                <a:latin typeface="Comic Sans MS" pitchFamily="66" charset="0"/>
              </a:rPr>
              <a:t>Presentation </a:t>
            </a:r>
            <a:r>
              <a:rPr lang="en-US" sz="2100" dirty="0">
                <a:latin typeface="Comic Sans MS" pitchFamily="66" charset="0"/>
              </a:rPr>
              <a:t>of FRSC gender Policy to the Management.</a:t>
            </a:r>
          </a:p>
          <a:p>
            <a:pPr marL="285750" lvl="0" indent="-285750">
              <a:buFont typeface="Wingdings" pitchFamily="2" charset="2"/>
              <a:buChar char="v"/>
            </a:pPr>
            <a:r>
              <a:rPr lang="en-US" sz="2100" dirty="0">
                <a:latin typeface="Comic Sans MS" pitchFamily="66" charset="0"/>
              </a:rPr>
              <a:t>United Nations Bicycle Day scheduled for June 3</a:t>
            </a:r>
            <a:r>
              <a:rPr lang="en-US" sz="2100" baseline="30000" dirty="0">
                <a:latin typeface="Comic Sans MS" pitchFamily="66" charset="0"/>
              </a:rPr>
              <a:t>rd</a:t>
            </a:r>
            <a:r>
              <a:rPr lang="en-US" sz="2100" dirty="0">
                <a:latin typeface="Comic Sans MS" pitchFamily="66" charset="0"/>
              </a:rPr>
              <a:t> 2021</a:t>
            </a:r>
          </a:p>
          <a:p>
            <a:pPr marL="285750" lvl="0" indent="-285750">
              <a:buFont typeface="Wingdings" pitchFamily="2" charset="2"/>
              <a:buChar char="v"/>
            </a:pPr>
            <a:r>
              <a:rPr lang="en-US" sz="2100" dirty="0">
                <a:latin typeface="Comic Sans MS" pitchFamily="66" charset="0"/>
              </a:rPr>
              <a:t>Africa Road Safety Day/World Day of Remembrance for Road Traffic Victims in November 2021.</a:t>
            </a:r>
          </a:p>
          <a:p>
            <a:pPr marL="285750" lvl="0" indent="-285750">
              <a:buFont typeface="Wingdings" pitchFamily="2" charset="2"/>
              <a:buChar char="v"/>
            </a:pPr>
            <a:r>
              <a:rPr lang="en-US" sz="2100" dirty="0">
                <a:latin typeface="Comic Sans MS" pitchFamily="66" charset="0"/>
              </a:rPr>
              <a:t>Council Meetings.</a:t>
            </a:r>
          </a:p>
          <a:p>
            <a:pPr marL="285750" lvl="0" indent="-285750">
              <a:buFont typeface="Wingdings" pitchFamily="2" charset="2"/>
              <a:buChar char="v"/>
            </a:pPr>
            <a:r>
              <a:rPr lang="en-US" sz="2100" dirty="0">
                <a:latin typeface="Comic Sans MS" pitchFamily="66" charset="0"/>
              </a:rPr>
              <a:t>WARSO AGM and Technical Meetings 2021.</a:t>
            </a:r>
          </a:p>
          <a:p>
            <a:pPr marL="285750" lvl="0" indent="-285750">
              <a:buFont typeface="Wingdings" pitchFamily="2" charset="2"/>
              <a:buChar char="v"/>
            </a:pPr>
            <a:r>
              <a:rPr lang="en-US" sz="2100" dirty="0">
                <a:latin typeface="Comic Sans MS" pitchFamily="66" charset="0"/>
              </a:rPr>
              <a:t>Design of NRTCDMS portal</a:t>
            </a:r>
            <a:r>
              <a:rPr lang="en-US" sz="2100" dirty="0" smtClean="0">
                <a:latin typeface="Comic Sans MS" pitchFamily="66" charset="0"/>
              </a:rPr>
              <a:t>.</a:t>
            </a:r>
          </a:p>
          <a:p>
            <a:pPr marL="285750" lvl="0" indent="-285750">
              <a:buFont typeface="Wingdings" pitchFamily="2" charset="2"/>
              <a:buChar char="v"/>
            </a:pPr>
            <a:r>
              <a:rPr lang="en-US" sz="2100" dirty="0">
                <a:latin typeface="Comic Sans MS" pitchFamily="66" charset="0"/>
              </a:rPr>
              <a:t>Survey into Immediate and Remote Causes of Bribe Taking by FRSC Operatives.</a:t>
            </a:r>
          </a:p>
          <a:p>
            <a:pPr marL="285750" lvl="0" indent="-285750">
              <a:buFont typeface="Wingdings" pitchFamily="2" charset="2"/>
              <a:buChar char="v"/>
            </a:pPr>
            <a:r>
              <a:rPr lang="en-US" sz="2100" dirty="0">
                <a:latin typeface="Comic Sans MS" pitchFamily="66" charset="0"/>
              </a:rPr>
              <a:t>Proposal on Survey to assess Tanker Fleets with and without Safety Valves in all Tank Farms across the Country.</a:t>
            </a:r>
          </a:p>
          <a:p>
            <a:pPr marL="285750" lvl="0" indent="-285750">
              <a:buFont typeface="Wingdings" pitchFamily="2" charset="2"/>
              <a:buChar char="v"/>
            </a:pPr>
            <a:endParaRPr lang="en-US" dirty="0">
              <a:latin typeface="Comic Sans MS" pitchFamily="66" charset="0"/>
            </a:endParaRPr>
          </a:p>
        </p:txBody>
      </p:sp>
    </p:spTree>
    <p:extLst>
      <p:ext uri="{BB962C8B-B14F-4D97-AF65-F5344CB8AC3E}">
        <p14:creationId xmlns:p14="http://schemas.microsoft.com/office/powerpoint/2010/main" val="306787479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4"/>
          <p:cNvSpPr txBox="1">
            <a:spLocks/>
          </p:cNvSpPr>
          <p:nvPr/>
        </p:nvSpPr>
        <p:spPr>
          <a:xfrm>
            <a:off x="8236922" y="6483100"/>
            <a:ext cx="916228" cy="374900"/>
          </a:xfrm>
          <a:prstGeom prst="rect">
            <a:avLst/>
          </a:prstGeom>
          <a:solidFill>
            <a:srgbClr val="6A0000"/>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Box 6"/>
          <p:cNvSpPr txBox="1"/>
          <p:nvPr/>
        </p:nvSpPr>
        <p:spPr>
          <a:xfrm>
            <a:off x="2438400" y="2667000"/>
            <a:ext cx="6096000" cy="769441"/>
          </a:xfrm>
          <a:prstGeom prst="rect">
            <a:avLst/>
          </a:prstGeom>
          <a:noFill/>
        </p:spPr>
        <p:txBody>
          <a:bodyPr wrap="square" rtlCol="0">
            <a:spAutoFit/>
          </a:bodyPr>
          <a:lstStyle/>
          <a:p>
            <a:pPr algn="ctr"/>
            <a:r>
              <a:rPr lang="en-US" sz="4400" b="1" dirty="0" smtClean="0">
                <a:solidFill>
                  <a:schemeClr val="bg1"/>
                </a:solidFill>
                <a:latin typeface="Comic Sans MS" pitchFamily="66" charset="0"/>
              </a:rPr>
              <a:t>CHALLENGES </a:t>
            </a:r>
            <a:endParaRPr lang="en-US" sz="4400" b="1" dirty="0">
              <a:solidFill>
                <a:schemeClr val="bg1"/>
              </a:solidFill>
              <a:latin typeface="Comic Sans MS" pitchFamily="66" charset="0"/>
            </a:endParaRPr>
          </a:p>
        </p:txBody>
      </p:sp>
    </p:spTree>
    <p:extLst>
      <p:ext uri="{BB962C8B-B14F-4D97-AF65-F5344CB8AC3E}">
        <p14:creationId xmlns:p14="http://schemas.microsoft.com/office/powerpoint/2010/main" val="1101633878"/>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487025"/>
            <a:ext cx="8229600" cy="6001643"/>
          </a:xfrm>
          <a:prstGeom prst="rect">
            <a:avLst/>
          </a:prstGeom>
        </p:spPr>
        <p:txBody>
          <a:bodyPr wrap="square">
            <a:spAutoFit/>
          </a:bodyPr>
          <a:lstStyle/>
          <a:p>
            <a:pPr lvl="0"/>
            <a:r>
              <a:rPr lang="en-US" sz="2400" b="1" dirty="0" smtClean="0">
                <a:latin typeface="Comic Sans MS" pitchFamily="66" charset="0"/>
              </a:rPr>
              <a:t>CHALLENGES CONT’D </a:t>
            </a:r>
          </a:p>
          <a:p>
            <a:pPr lvl="0">
              <a:buFont typeface="Arial" pitchFamily="34" charset="0"/>
              <a:buChar char="•"/>
            </a:pPr>
            <a:endParaRPr lang="en-US" sz="2400" b="1" dirty="0">
              <a:latin typeface="Comic Sans MS" pitchFamily="66" charset="0"/>
            </a:endParaRPr>
          </a:p>
          <a:p>
            <a:pPr lvl="0">
              <a:buFont typeface="Arial" pitchFamily="34" charset="0"/>
              <a:buChar char="•"/>
            </a:pPr>
            <a:r>
              <a:rPr lang="en-US" sz="2400" b="1" dirty="0" smtClean="0">
                <a:latin typeface="Comic Sans MS" pitchFamily="66" charset="0"/>
              </a:rPr>
              <a:t>Inadequate </a:t>
            </a:r>
            <a:r>
              <a:rPr lang="en-US" sz="2400" b="1" dirty="0" smtClean="0">
                <a:latin typeface="Comic Sans MS" pitchFamily="66" charset="0"/>
              </a:rPr>
              <a:t>funding</a:t>
            </a:r>
            <a:r>
              <a:rPr lang="en-US" sz="2400" dirty="0" smtClean="0">
                <a:latin typeface="Comic Sans MS" pitchFamily="66" charset="0"/>
              </a:rPr>
              <a:t>: The funding of the department’ activities such as research projects, NACRIS meetings and capacity building for staff is an enormous challenge. </a:t>
            </a:r>
            <a:endParaRPr lang="en-GB" sz="2400" dirty="0" smtClean="0">
              <a:latin typeface="Comic Sans MS" pitchFamily="66" charset="0"/>
            </a:endParaRPr>
          </a:p>
          <a:p>
            <a:pPr lvl="0">
              <a:buFont typeface="Arial" pitchFamily="34" charset="0"/>
              <a:buChar char="•"/>
            </a:pPr>
            <a:endParaRPr lang="en-US" sz="2400" b="1" dirty="0" smtClean="0">
              <a:latin typeface="Comic Sans MS" pitchFamily="66" charset="0"/>
            </a:endParaRPr>
          </a:p>
          <a:p>
            <a:pPr lvl="0">
              <a:buFont typeface="Arial" pitchFamily="34" charset="0"/>
              <a:buChar char="•"/>
            </a:pPr>
            <a:r>
              <a:rPr lang="en-US" sz="2400" b="1" dirty="0" smtClean="0">
                <a:latin typeface="Comic Sans MS" pitchFamily="66" charset="0"/>
              </a:rPr>
              <a:t>Lack of adequate gadgets and tools</a:t>
            </a:r>
            <a:r>
              <a:rPr lang="en-US" sz="2400" dirty="0" smtClean="0">
                <a:latin typeface="Comic Sans MS" pitchFamily="66" charset="0"/>
              </a:rPr>
              <a:t> for research and traffic counts, such as </a:t>
            </a:r>
            <a:r>
              <a:rPr lang="en-US" sz="2400" dirty="0" err="1" smtClean="0">
                <a:latin typeface="Comic Sans MS" pitchFamily="66" charset="0"/>
              </a:rPr>
              <a:t>Alcoholizers</a:t>
            </a:r>
            <a:r>
              <a:rPr lang="en-US" sz="2400" dirty="0" smtClean="0">
                <a:latin typeface="Comic Sans MS" pitchFamily="66" charset="0"/>
              </a:rPr>
              <a:t>, Metro counter etc.</a:t>
            </a:r>
            <a:endParaRPr lang="en-GB" sz="2400" dirty="0" smtClean="0">
              <a:latin typeface="Comic Sans MS" pitchFamily="66" charset="0"/>
            </a:endParaRPr>
          </a:p>
          <a:p>
            <a:pPr lvl="0">
              <a:buFont typeface="Arial" pitchFamily="34" charset="0"/>
              <a:buChar char="•"/>
            </a:pPr>
            <a:endParaRPr lang="en-US" sz="2400" dirty="0" smtClean="0">
              <a:latin typeface="Comic Sans MS" pitchFamily="66" charset="0"/>
            </a:endParaRPr>
          </a:p>
          <a:p>
            <a:pPr lvl="0">
              <a:buFont typeface="Arial" pitchFamily="34" charset="0"/>
              <a:buChar char="•"/>
            </a:pPr>
            <a:r>
              <a:rPr lang="en-US" sz="2400" dirty="0" smtClean="0">
                <a:latin typeface="Comic Sans MS" pitchFamily="66" charset="0"/>
              </a:rPr>
              <a:t>Lack of  well equipped and fully functional FRSC e- library</a:t>
            </a:r>
            <a:endParaRPr lang="en-GB" sz="2400" dirty="0" smtClean="0">
              <a:latin typeface="Comic Sans MS" pitchFamily="66" charset="0"/>
            </a:endParaRPr>
          </a:p>
          <a:p>
            <a:pPr lvl="0">
              <a:buFont typeface="Arial" pitchFamily="34" charset="0"/>
              <a:buChar char="•"/>
            </a:pPr>
            <a:endParaRPr lang="en-US" sz="2400" b="1" dirty="0" smtClean="0">
              <a:latin typeface="Comic Sans MS" pitchFamily="66" charset="0"/>
            </a:endParaRPr>
          </a:p>
          <a:p>
            <a:pPr lvl="0">
              <a:buFont typeface="Arial" pitchFamily="34" charset="0"/>
              <a:buChar char="•"/>
            </a:pPr>
            <a:r>
              <a:rPr lang="en-US" sz="2400" b="1" dirty="0" smtClean="0">
                <a:latin typeface="Comic Sans MS" pitchFamily="66" charset="0"/>
              </a:rPr>
              <a:t>Inadequate Trained Manpower for </a:t>
            </a:r>
            <a:r>
              <a:rPr lang="en-US" sz="2400" dirty="0" smtClean="0">
                <a:latin typeface="Comic Sans MS" pitchFamily="66" charset="0"/>
              </a:rPr>
              <a:t>research.</a:t>
            </a:r>
          </a:p>
          <a:p>
            <a:pPr lvl="0">
              <a:buFont typeface="Arial" pitchFamily="34" charset="0"/>
              <a:buChar char="•"/>
            </a:pPr>
            <a:endParaRPr lang="en-US" sz="2400" dirty="0" smtClean="0">
              <a:latin typeface="Comic Sans MS" pitchFamily="66" charset="0"/>
            </a:endParaRPr>
          </a:p>
          <a:p>
            <a:pPr lvl="0">
              <a:buFont typeface="Arial" pitchFamily="34" charset="0"/>
              <a:buChar char="•"/>
            </a:pPr>
            <a:r>
              <a:rPr lang="en-US" sz="2400" dirty="0" smtClean="0">
                <a:latin typeface="Comic Sans MS" pitchFamily="66" charset="0"/>
              </a:rPr>
              <a:t>Inadequate working tools, like statistical software</a:t>
            </a:r>
            <a:endParaRPr lang="en-GB" sz="2400" dirty="0" smtClean="0">
              <a:latin typeface="Comic Sans MS" pitchFamily="66" charset="0"/>
            </a:endParaRPr>
          </a:p>
          <a:p>
            <a:pPr lvl="0">
              <a:buFont typeface="Arial" pitchFamily="34" charset="0"/>
              <a:buChar char="•"/>
            </a:pPr>
            <a:endParaRPr lang="en-US" sz="2400" dirty="0" smtClean="0">
              <a:latin typeface="Comic Sans MS" pitchFamily="66" charset="0"/>
            </a:endParaRPr>
          </a:p>
        </p:txBody>
      </p:sp>
    </p:spTree>
    <p:extLst>
      <p:ext uri="{BB962C8B-B14F-4D97-AF65-F5344CB8AC3E}">
        <p14:creationId xmlns:p14="http://schemas.microsoft.com/office/powerpoint/2010/main" val="280958300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5362" y="381000"/>
            <a:ext cx="7696200" cy="6155531"/>
          </a:xfrm>
          <a:prstGeom prst="rect">
            <a:avLst/>
          </a:prstGeom>
        </p:spPr>
        <p:txBody>
          <a:bodyPr wrap="square">
            <a:spAutoFit/>
          </a:bodyPr>
          <a:lstStyle/>
          <a:p>
            <a:r>
              <a:rPr lang="en-US" sz="2800" b="1" dirty="0">
                <a:latin typeface="Comic Sans MS" pitchFamily="66" charset="0"/>
              </a:rPr>
              <a:t>CHALLENGES CONT’D </a:t>
            </a:r>
            <a:endParaRPr lang="en-US" sz="2800" b="1" dirty="0" smtClean="0">
              <a:latin typeface="Comic Sans MS" pitchFamily="66" charset="0"/>
            </a:endParaRPr>
          </a:p>
          <a:p>
            <a:endParaRPr lang="en-US" sz="2800" b="1" dirty="0">
              <a:latin typeface="Comic Sans MS" pitchFamily="66" charset="0"/>
            </a:endParaRPr>
          </a:p>
          <a:p>
            <a:pPr lvl="0">
              <a:buFont typeface="Arial" pitchFamily="34" charset="0"/>
              <a:buChar char="•"/>
            </a:pPr>
            <a:r>
              <a:rPr lang="en-US" sz="2600" dirty="0" smtClean="0">
                <a:latin typeface="Comic Sans MS" pitchFamily="66" charset="0"/>
              </a:rPr>
              <a:t>Constraints </a:t>
            </a:r>
            <a:r>
              <a:rPr lang="en-US" sz="2600" dirty="0" smtClean="0">
                <a:latin typeface="Comic Sans MS" pitchFamily="66" charset="0"/>
              </a:rPr>
              <a:t>on training, implementation and stakeholders buy-in of the use Crash Report Form designed for National Road Traffic Crash Data Management System (NRTCDMS)</a:t>
            </a:r>
            <a:endParaRPr lang="en-GB" sz="2600" dirty="0" smtClean="0">
              <a:latin typeface="Comic Sans MS" pitchFamily="66" charset="0"/>
            </a:endParaRPr>
          </a:p>
          <a:p>
            <a:pPr lvl="0">
              <a:buFont typeface="Arial" pitchFamily="34" charset="0"/>
              <a:buChar char="•"/>
            </a:pPr>
            <a:endParaRPr lang="en-GB" sz="2600" dirty="0" smtClean="0">
              <a:latin typeface="Comic Sans MS" pitchFamily="66" charset="0"/>
            </a:endParaRPr>
          </a:p>
          <a:p>
            <a:pPr lvl="0">
              <a:buFont typeface="Arial" pitchFamily="34" charset="0"/>
              <a:buChar char="•"/>
            </a:pPr>
            <a:r>
              <a:rPr lang="en-GB" sz="2600" dirty="0" smtClean="0">
                <a:latin typeface="Comic Sans MS" pitchFamily="66" charset="0"/>
              </a:rPr>
              <a:t>Lack of fund to ensure quarterly meeting of Committee on National Crash Reporting Information System (NACRIS) with a view to harmonizing RTC data of all relevant agencies. </a:t>
            </a:r>
          </a:p>
          <a:p>
            <a:pPr lvl="0">
              <a:buFont typeface="Arial" pitchFamily="34" charset="0"/>
              <a:buChar char="•"/>
            </a:pPr>
            <a:endParaRPr lang="en-US" sz="2600" dirty="0" smtClean="0">
              <a:latin typeface="Comic Sans MS" pitchFamily="66" charset="0"/>
            </a:endParaRPr>
          </a:p>
          <a:p>
            <a:pPr lvl="0">
              <a:buFont typeface="Arial" pitchFamily="34" charset="0"/>
              <a:buChar char="•"/>
            </a:pPr>
            <a:r>
              <a:rPr lang="en-US" sz="2600" dirty="0" smtClean="0">
                <a:latin typeface="Comic Sans MS" pitchFamily="66" charset="0"/>
              </a:rPr>
              <a:t>Inadequate Marshal Assistants in the department </a:t>
            </a:r>
            <a:endParaRPr lang="en-GB" sz="2600" dirty="0" smtClean="0">
              <a:latin typeface="Comic Sans MS" pitchFamily="66" charset="0"/>
            </a:endParaRPr>
          </a:p>
          <a:p>
            <a:r>
              <a:rPr lang="en-US" sz="2600" dirty="0" smtClean="0">
                <a:latin typeface="Comic Sans MS" pitchFamily="66" charset="0"/>
              </a:rPr>
              <a:t> </a:t>
            </a:r>
            <a:endParaRPr lang="en-GB" sz="2600" dirty="0">
              <a:latin typeface="Comic Sans MS" pitchFamily="66" charset="0"/>
            </a:endParaRPr>
          </a:p>
        </p:txBody>
      </p:sp>
    </p:spTree>
    <p:extLst>
      <p:ext uri="{BB962C8B-B14F-4D97-AF65-F5344CB8AC3E}">
        <p14:creationId xmlns:p14="http://schemas.microsoft.com/office/powerpoint/2010/main" val="280958300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Content Placeholder 4"/>
          <p:cNvSpPr txBox="1">
            <a:spLocks/>
          </p:cNvSpPr>
          <p:nvPr/>
        </p:nvSpPr>
        <p:spPr>
          <a:xfrm>
            <a:off x="8236922" y="6483100"/>
            <a:ext cx="916228" cy="374900"/>
          </a:xfrm>
          <a:prstGeom prst="rect">
            <a:avLst/>
          </a:prstGeom>
          <a:solidFill>
            <a:srgbClr val="6A0000"/>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
        <p:nvSpPr>
          <p:cNvPr id="7" name="TextBox 6"/>
          <p:cNvSpPr txBox="1"/>
          <p:nvPr/>
        </p:nvSpPr>
        <p:spPr>
          <a:xfrm>
            <a:off x="2438400" y="2667000"/>
            <a:ext cx="6096000" cy="769441"/>
          </a:xfrm>
          <a:prstGeom prst="rect">
            <a:avLst/>
          </a:prstGeom>
          <a:noFill/>
        </p:spPr>
        <p:txBody>
          <a:bodyPr wrap="square" rtlCol="0">
            <a:spAutoFit/>
          </a:bodyPr>
          <a:lstStyle/>
          <a:p>
            <a:pPr algn="ctr"/>
            <a:r>
              <a:rPr lang="en-US" sz="4400" b="1" dirty="0" smtClean="0">
                <a:solidFill>
                  <a:schemeClr val="bg1"/>
                </a:solidFill>
                <a:latin typeface="Comic Sans MS" pitchFamily="66" charset="0"/>
              </a:rPr>
              <a:t>WAY FORWARD </a:t>
            </a:r>
            <a:endParaRPr lang="en-US" sz="4400" b="1" dirty="0">
              <a:solidFill>
                <a:schemeClr val="bg1"/>
              </a:solidFill>
              <a:latin typeface="Comic Sans MS" pitchFamily="66" charset="0"/>
            </a:endParaRPr>
          </a:p>
        </p:txBody>
      </p:sp>
    </p:spTree>
    <p:extLst>
      <p:ext uri="{BB962C8B-B14F-4D97-AF65-F5344CB8AC3E}">
        <p14:creationId xmlns:p14="http://schemas.microsoft.com/office/powerpoint/2010/main" val="1101633878"/>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671691"/>
            <a:ext cx="7696200" cy="5170646"/>
          </a:xfrm>
          <a:prstGeom prst="rect">
            <a:avLst/>
          </a:prstGeom>
        </p:spPr>
        <p:txBody>
          <a:bodyPr wrap="square">
            <a:spAutoFit/>
          </a:bodyPr>
          <a:lstStyle/>
          <a:p>
            <a:pPr lvl="0"/>
            <a:r>
              <a:rPr lang="en-US" sz="2200" b="1" dirty="0" smtClean="0">
                <a:latin typeface="Comic Sans MS" pitchFamily="66" charset="0"/>
              </a:rPr>
              <a:t>WAY FORWARD CONT’D</a:t>
            </a:r>
          </a:p>
          <a:p>
            <a:pPr lvl="0"/>
            <a:endParaRPr lang="en-US" sz="2200" b="1" dirty="0" smtClean="0">
              <a:latin typeface="Comic Sans MS" pitchFamily="66" charset="0"/>
            </a:endParaRPr>
          </a:p>
          <a:p>
            <a:pPr lvl="0">
              <a:buFont typeface="Arial" pitchFamily="34" charset="0"/>
              <a:buChar char="•"/>
            </a:pPr>
            <a:r>
              <a:rPr lang="en-US" sz="2200" dirty="0" smtClean="0">
                <a:latin typeface="Comic Sans MS" pitchFamily="66" charset="0"/>
              </a:rPr>
              <a:t>Research grants to facilitate conducts of adequate survey, analysis and policy towards an improved road safety administration in Nigeria</a:t>
            </a:r>
          </a:p>
          <a:p>
            <a:pPr lvl="0">
              <a:buFont typeface="Arial" pitchFamily="34" charset="0"/>
              <a:buChar char="•"/>
            </a:pPr>
            <a:endParaRPr lang="en-US" sz="2200" dirty="0" smtClean="0">
              <a:latin typeface="Comic Sans MS" pitchFamily="66" charset="0"/>
            </a:endParaRPr>
          </a:p>
          <a:p>
            <a:pPr lvl="0">
              <a:buFont typeface="Arial" pitchFamily="34" charset="0"/>
              <a:buChar char="•"/>
            </a:pPr>
            <a:r>
              <a:rPr lang="en-US" sz="2200" dirty="0" smtClean="0">
                <a:latin typeface="Comic Sans MS" pitchFamily="66" charset="0"/>
              </a:rPr>
              <a:t>Adequate funding of  the Department activities</a:t>
            </a:r>
            <a:endParaRPr lang="en-GB" sz="2200" dirty="0" smtClean="0">
              <a:latin typeface="Comic Sans MS" pitchFamily="66" charset="0"/>
            </a:endParaRPr>
          </a:p>
          <a:p>
            <a:pPr lvl="0">
              <a:buFont typeface="Arial" pitchFamily="34" charset="0"/>
              <a:buChar char="•"/>
            </a:pPr>
            <a:endParaRPr lang="en-US" sz="2200" dirty="0" smtClean="0">
              <a:latin typeface="Comic Sans MS" pitchFamily="66" charset="0"/>
            </a:endParaRPr>
          </a:p>
          <a:p>
            <a:pPr lvl="0">
              <a:buFont typeface="Arial" pitchFamily="34" charset="0"/>
              <a:buChar char="•"/>
            </a:pPr>
            <a:r>
              <a:rPr lang="en-US" sz="2200" dirty="0" smtClean="0">
                <a:latin typeface="Comic Sans MS" pitchFamily="66" charset="0"/>
              </a:rPr>
              <a:t>Provision of adequate fund for the Corps participation in all annual events of Road Safety International Bodies (IRTAD, IRF, PRI, TGI, TRB, SSATP etc)</a:t>
            </a:r>
            <a:endParaRPr lang="en-GB" sz="2200" dirty="0" smtClean="0">
              <a:latin typeface="Comic Sans MS" pitchFamily="66" charset="0"/>
            </a:endParaRPr>
          </a:p>
          <a:p>
            <a:pPr lvl="0">
              <a:buFont typeface="Arial" pitchFamily="34" charset="0"/>
              <a:buChar char="•"/>
            </a:pPr>
            <a:endParaRPr lang="en-US" sz="2200" dirty="0" smtClean="0">
              <a:latin typeface="Comic Sans MS" pitchFamily="66" charset="0"/>
            </a:endParaRPr>
          </a:p>
          <a:p>
            <a:pPr lvl="0">
              <a:buFont typeface="Arial" pitchFamily="34" charset="0"/>
              <a:buChar char="•"/>
            </a:pPr>
            <a:r>
              <a:rPr lang="en-US" sz="2200" dirty="0" smtClean="0">
                <a:latin typeface="Comic Sans MS" pitchFamily="66" charset="0"/>
              </a:rPr>
              <a:t>Ensure timely production and distribution of the 2020 Annual Report of the Corps</a:t>
            </a:r>
          </a:p>
          <a:p>
            <a:pPr lvl="0"/>
            <a:endParaRPr lang="en-GB" sz="2200" dirty="0" smtClean="0">
              <a:latin typeface="Comic Sans MS" pitchFamily="66" charset="0"/>
            </a:endParaRPr>
          </a:p>
        </p:txBody>
      </p:sp>
    </p:spTree>
    <p:extLst>
      <p:ext uri="{BB962C8B-B14F-4D97-AF65-F5344CB8AC3E}">
        <p14:creationId xmlns:p14="http://schemas.microsoft.com/office/powerpoint/2010/main" val="280958300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5327976" y="1143000"/>
            <a:ext cx="3510614" cy="3581400"/>
          </a:xfrm>
          <a:prstGeom prst="rect">
            <a:avLst/>
          </a:prstGeom>
        </p:spPr>
      </p:pic>
      <p:sp>
        <p:nvSpPr>
          <p:cNvPr id="36865" name="Rectangle 1"/>
          <p:cNvSpPr>
            <a:spLocks noChangeArrowheads="1"/>
          </p:cNvSpPr>
          <p:nvPr/>
        </p:nvSpPr>
        <p:spPr bwMode="auto">
          <a:xfrm>
            <a:off x="228600" y="992832"/>
            <a:ext cx="47244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647700" algn="l"/>
              </a:tabLst>
            </a:pPr>
            <a:r>
              <a:rPr kumimoji="0" lang="en-US" sz="3000" b="1" i="0" u="none" strike="noStrike" cap="none" normalizeH="0" baseline="0" dirty="0" smtClean="0">
                <a:ln>
                  <a:noFill/>
                </a:ln>
                <a:solidFill>
                  <a:srgbClr val="FF0000"/>
                </a:solidFill>
                <a:effectLst/>
                <a:latin typeface="Comic Sans MS" pitchFamily="66" charset="0"/>
                <a:ea typeface="Calibri" pitchFamily="34" charset="0"/>
                <a:cs typeface="Calibri" pitchFamily="34" charset="0"/>
              </a:rPr>
              <a:t>Statistics section</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647700" algn="l"/>
              </a:tabLst>
            </a:pPr>
            <a:endParaRPr kumimoji="0" lang="en-US" sz="30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647700" algn="l"/>
              </a:tabLst>
            </a:pPr>
            <a:r>
              <a:rPr kumimoji="0" lang="en-US" sz="30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Operational statistics</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647700" algn="l"/>
              </a:tabLst>
            </a:pPr>
            <a:endParaRPr kumimoji="0" lang="en-US" sz="30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647700" algn="l"/>
              </a:tabLst>
            </a:pPr>
            <a:r>
              <a:rPr kumimoji="0" lang="en-US" sz="30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Road</a:t>
            </a:r>
            <a:r>
              <a:rPr lang="en-US" sz="3000" dirty="0">
                <a:latin typeface="Comic Sans MS" pitchFamily="66" charset="0"/>
                <a:ea typeface="Calibri" pitchFamily="34" charset="0"/>
                <a:cs typeface="Calibri" pitchFamily="34" charset="0"/>
              </a:rPr>
              <a:t> </a:t>
            </a:r>
            <a:r>
              <a:rPr lang="en-US" sz="3000" dirty="0" smtClean="0">
                <a:latin typeface="Comic Sans MS" pitchFamily="66" charset="0"/>
                <a:ea typeface="Calibri" pitchFamily="34" charset="0"/>
                <a:cs typeface="Calibri" pitchFamily="34" charset="0"/>
              </a:rPr>
              <a:t>T</a:t>
            </a:r>
            <a:r>
              <a:rPr kumimoji="0" lang="en-US" sz="30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raffic </a:t>
            </a:r>
            <a:r>
              <a:rPr lang="en-US" sz="3000" dirty="0" smtClean="0">
                <a:latin typeface="Comic Sans MS" pitchFamily="66" charset="0"/>
                <a:ea typeface="Calibri" pitchFamily="34" charset="0"/>
                <a:cs typeface="Calibri" pitchFamily="34" charset="0"/>
              </a:rPr>
              <a:t>I</a:t>
            </a:r>
            <a:r>
              <a:rPr kumimoji="0" lang="en-US" sz="30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nformation </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tab pos="647700" algn="l"/>
              </a:tabLst>
            </a:pPr>
            <a:r>
              <a:rPr kumimoji="0" lang="en-US" sz="30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rPr>
              <a:t>Harmonization&amp; Reconciliation </a:t>
            </a:r>
            <a:endParaRPr lang="en-US" sz="3000" dirty="0" smtClean="0">
              <a:latin typeface="Comic Sans MS" pitchFamily="66"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647700" algn="l"/>
              </a:tabLst>
            </a:pPr>
            <a:endParaRPr kumimoji="0" lang="en-US" sz="3000" b="0" i="0" u="none" strike="noStrike" cap="none" normalizeH="0" baseline="0" dirty="0" smtClean="0">
              <a:ln>
                <a:noFill/>
              </a:ln>
              <a:solidFill>
                <a:schemeClr val="tx1"/>
              </a:solidFill>
              <a:effectLst/>
              <a:latin typeface="Comic Sans MS" pitchFamily="66" charset="0"/>
              <a:ea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647700" algn="l"/>
              </a:tabLst>
            </a:pPr>
            <a:r>
              <a:rPr kumimoji="0" lang="en-US" sz="3000" b="1" i="0" u="none" strike="noStrike" cap="none" normalizeH="0" baseline="0" dirty="0" smtClean="0">
                <a:ln>
                  <a:noFill/>
                </a:ln>
                <a:solidFill>
                  <a:srgbClr val="FF0000"/>
                </a:solidFill>
                <a:effectLst/>
                <a:latin typeface="Comic Sans MS" pitchFamily="66" charset="0"/>
                <a:ea typeface="Calibri" pitchFamily="34" charset="0"/>
                <a:cs typeface="Calibri" pitchFamily="34" charset="0"/>
              </a:rPr>
              <a:t>The Admin unit </a:t>
            </a:r>
            <a:endParaRPr kumimoji="0" lang="en-US" sz="3000" b="1" i="0" u="none" strike="noStrike" cap="none" normalizeH="0" baseline="0" dirty="0" smtClean="0">
              <a:ln>
                <a:noFill/>
              </a:ln>
              <a:solidFill>
                <a:srgbClr val="FF0000"/>
              </a:solidFill>
              <a:effectLst/>
              <a:latin typeface="Comic Sans MS" pitchFamily="66" charset="0"/>
              <a:cs typeface="Calibri" pitchFamily="34" charset="0"/>
            </a:endParaRPr>
          </a:p>
        </p:txBody>
      </p:sp>
    </p:spTree>
    <p:extLst>
      <p:ext uri="{BB962C8B-B14F-4D97-AF65-F5344CB8AC3E}">
        <p14:creationId xmlns:p14="http://schemas.microsoft.com/office/powerpoint/2010/main" val="168256892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wheel(1)">
                                      <p:cBhvr>
                                        <p:cTn id="7" dur="2000"/>
                                        <p:tgtEl>
                                          <p:spTgt spid="3686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57200"/>
            <a:ext cx="7696200" cy="6124754"/>
          </a:xfrm>
          <a:prstGeom prst="rect">
            <a:avLst/>
          </a:prstGeom>
        </p:spPr>
        <p:txBody>
          <a:bodyPr wrap="square">
            <a:spAutoFit/>
          </a:bodyPr>
          <a:lstStyle/>
          <a:p>
            <a:r>
              <a:rPr lang="en-US" sz="2800" b="1" dirty="0">
                <a:latin typeface="Comic Sans MS" pitchFamily="66" charset="0"/>
              </a:rPr>
              <a:t>WAY FORWARD </a:t>
            </a:r>
            <a:r>
              <a:rPr lang="en-US" sz="2800" b="1" dirty="0" smtClean="0">
                <a:latin typeface="Comic Sans MS" pitchFamily="66" charset="0"/>
              </a:rPr>
              <a:t>CONT’D</a:t>
            </a:r>
          </a:p>
          <a:p>
            <a:endParaRPr lang="en-US" sz="2800" b="1" dirty="0">
              <a:latin typeface="Comic Sans MS" pitchFamily="66" charset="0"/>
            </a:endParaRPr>
          </a:p>
          <a:p>
            <a:pPr lvl="0">
              <a:buFont typeface="Arial" pitchFamily="34" charset="0"/>
              <a:buChar char="•"/>
            </a:pPr>
            <a:r>
              <a:rPr lang="en-US" sz="2800" dirty="0" smtClean="0">
                <a:latin typeface="Comic Sans MS" pitchFamily="66" charset="0"/>
              </a:rPr>
              <a:t>Training </a:t>
            </a:r>
            <a:r>
              <a:rPr lang="en-US" sz="2800" dirty="0" smtClean="0">
                <a:latin typeface="Comic Sans MS" pitchFamily="66" charset="0"/>
              </a:rPr>
              <a:t>of Research Officers and Statisticians to enhance job performance</a:t>
            </a:r>
            <a:endParaRPr lang="en-GB" sz="2800" dirty="0" smtClean="0">
              <a:latin typeface="Comic Sans MS" pitchFamily="66" charset="0"/>
            </a:endParaRPr>
          </a:p>
          <a:p>
            <a:pPr lvl="0">
              <a:buFont typeface="Arial" pitchFamily="34" charset="0"/>
              <a:buChar char="•"/>
            </a:pPr>
            <a:endParaRPr lang="en-US" sz="2800" dirty="0" smtClean="0">
              <a:latin typeface="Comic Sans MS" pitchFamily="66" charset="0"/>
            </a:endParaRPr>
          </a:p>
          <a:p>
            <a:pPr lvl="0">
              <a:buFont typeface="Arial" pitchFamily="34" charset="0"/>
              <a:buChar char="•"/>
            </a:pPr>
            <a:r>
              <a:rPr lang="en-US" sz="2800" dirty="0" smtClean="0">
                <a:latin typeface="Comic Sans MS" pitchFamily="66" charset="0"/>
              </a:rPr>
              <a:t>Funding of quarterly meeting of NACRIS with a view to harmonizing RTC data with all relevant agencies</a:t>
            </a:r>
            <a:endParaRPr lang="en-GB" sz="2800" dirty="0" smtClean="0">
              <a:latin typeface="Comic Sans MS" pitchFamily="66" charset="0"/>
            </a:endParaRPr>
          </a:p>
          <a:p>
            <a:pPr lvl="0">
              <a:buFont typeface="Arial" pitchFamily="34" charset="0"/>
              <a:buChar char="•"/>
            </a:pPr>
            <a:endParaRPr lang="en-US" sz="2800" dirty="0" smtClean="0">
              <a:latin typeface="Comic Sans MS" pitchFamily="66" charset="0"/>
            </a:endParaRPr>
          </a:p>
          <a:p>
            <a:pPr lvl="0">
              <a:buFont typeface="Arial" pitchFamily="34" charset="0"/>
              <a:buChar char="•"/>
            </a:pPr>
            <a:r>
              <a:rPr lang="en-US" sz="2800" dirty="0" smtClean="0">
                <a:latin typeface="Comic Sans MS" pitchFamily="66" charset="0"/>
              </a:rPr>
              <a:t>Provision for adequate working tools, </a:t>
            </a:r>
            <a:r>
              <a:rPr lang="en-US" sz="2800" dirty="0" err="1" smtClean="0">
                <a:latin typeface="Comic Sans MS" pitchFamily="66" charset="0"/>
              </a:rPr>
              <a:t>eg</a:t>
            </a:r>
            <a:r>
              <a:rPr lang="en-US" sz="2800" dirty="0" smtClean="0">
                <a:latin typeface="Comic Sans MS" pitchFamily="66" charset="0"/>
              </a:rPr>
              <a:t> Laptops, Statistical software, fireware, back-ups etc</a:t>
            </a:r>
            <a:endParaRPr lang="en-GB" sz="2800" dirty="0" smtClean="0">
              <a:latin typeface="Comic Sans MS" pitchFamily="66" charset="0"/>
            </a:endParaRPr>
          </a:p>
          <a:p>
            <a:pPr lvl="0"/>
            <a:r>
              <a:rPr lang="en-US" sz="2800" dirty="0" smtClean="0">
                <a:latin typeface="Comic Sans MS" pitchFamily="66" charset="0"/>
              </a:rPr>
              <a:t> </a:t>
            </a:r>
          </a:p>
          <a:p>
            <a:pPr lvl="0">
              <a:buFont typeface="Arial" pitchFamily="34" charset="0"/>
              <a:buChar char="•"/>
            </a:pPr>
            <a:r>
              <a:rPr lang="en-US" sz="2800" dirty="0" smtClean="0">
                <a:latin typeface="Comic Sans MS" pitchFamily="66" charset="0"/>
              </a:rPr>
              <a:t>Posting of  </a:t>
            </a:r>
            <a:r>
              <a:rPr lang="en-US" sz="2800" dirty="0">
                <a:latin typeface="Comic Sans MS" pitchFamily="66" charset="0"/>
              </a:rPr>
              <a:t>M</a:t>
            </a:r>
            <a:r>
              <a:rPr lang="en-US" sz="2800" dirty="0" smtClean="0">
                <a:latin typeface="Comic Sans MS" pitchFamily="66" charset="0"/>
              </a:rPr>
              <a:t>arshal </a:t>
            </a:r>
            <a:r>
              <a:rPr lang="en-US" sz="2800" dirty="0" smtClean="0">
                <a:latin typeface="Comic Sans MS" pitchFamily="66" charset="0"/>
              </a:rPr>
              <a:t>Assistants  </a:t>
            </a:r>
            <a:endParaRPr lang="en-GB" sz="2800" dirty="0">
              <a:latin typeface="Comic Sans MS" pitchFamily="66" charset="0"/>
            </a:endParaRPr>
          </a:p>
        </p:txBody>
      </p:sp>
    </p:spTree>
    <p:extLst>
      <p:ext uri="{BB962C8B-B14F-4D97-AF65-F5344CB8AC3E}">
        <p14:creationId xmlns:p14="http://schemas.microsoft.com/office/powerpoint/2010/main" val="280958300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2600" b="1" dirty="0" smtClean="0">
                <a:latin typeface="Comic Sans MS" pitchFamily="66" charset="0"/>
              </a:rPr>
              <a:t>WAY FORWARD CONT’D</a:t>
            </a:r>
            <a:endParaRPr lang="en-US" sz="2600" b="1" dirty="0">
              <a:latin typeface="Comic Sans MS" pitchFamily="66" charset="0"/>
            </a:endParaRPr>
          </a:p>
        </p:txBody>
      </p:sp>
      <p:sp>
        <p:nvSpPr>
          <p:cNvPr id="3" name="Content Placeholder 2"/>
          <p:cNvSpPr>
            <a:spLocks noGrp="1"/>
          </p:cNvSpPr>
          <p:nvPr>
            <p:ph idx="1"/>
          </p:nvPr>
        </p:nvSpPr>
        <p:spPr>
          <a:xfrm>
            <a:off x="651993" y="1828800"/>
            <a:ext cx="7886700" cy="4351338"/>
          </a:xfrm>
        </p:spPr>
        <p:txBody>
          <a:bodyPr>
            <a:normAutofit fontScale="92500" lnSpcReduction="10000"/>
          </a:bodyPr>
          <a:lstStyle/>
          <a:p>
            <a:r>
              <a:rPr lang="en-US" dirty="0" smtClean="0">
                <a:latin typeface="Comic Sans MS" panose="030F0702030302020204" pitchFamily="66" charset="0"/>
              </a:rPr>
              <a:t>Engagement with more Universities for collaboration on Research and Development</a:t>
            </a:r>
          </a:p>
          <a:p>
            <a:r>
              <a:rPr lang="en-US" dirty="0" smtClean="0">
                <a:latin typeface="Comic Sans MS" panose="030F0702030302020204" pitchFamily="66" charset="0"/>
              </a:rPr>
              <a:t>Upgrade of the FRSC database into a National Road Safety Observatory.</a:t>
            </a:r>
          </a:p>
          <a:p>
            <a:r>
              <a:rPr lang="en-US" dirty="0" smtClean="0">
                <a:latin typeface="Comic Sans MS" panose="030F0702030302020204" pitchFamily="66" charset="0"/>
              </a:rPr>
              <a:t>Encourage more officers to embark on Operational Research that will bring up new ideas into Road Safety</a:t>
            </a:r>
            <a:r>
              <a:rPr lang="en-US" sz="2400" dirty="0" smtClean="0">
                <a:latin typeface="Comic Sans MS" panose="030F0702030302020204" pitchFamily="66" charset="0"/>
              </a:rPr>
              <a:t> Administration</a:t>
            </a:r>
            <a:endParaRPr lang="en-US" dirty="0" smtClean="0">
              <a:latin typeface="Comic Sans MS" panose="030F0702030302020204" pitchFamily="66" charset="0"/>
            </a:endParaRPr>
          </a:p>
          <a:p>
            <a:r>
              <a:rPr lang="en-US" dirty="0" smtClean="0">
                <a:latin typeface="Comic Sans MS" panose="030F0702030302020204" pitchFamily="66" charset="0"/>
              </a:rPr>
              <a:t>Expedite action on the harmonization of all road traffic related data with a view to bridging the gap between the FRSC and the WHO data on Road Traffic deaths and injuries</a:t>
            </a:r>
            <a:endParaRPr lang="en-US" dirty="0">
              <a:latin typeface="Comic Sans MS" panose="030F0702030302020204" pitchFamily="66" charset="0"/>
            </a:endParaRPr>
          </a:p>
        </p:txBody>
      </p:sp>
    </p:spTree>
    <p:extLst>
      <p:ext uri="{BB962C8B-B14F-4D97-AF65-F5344CB8AC3E}">
        <p14:creationId xmlns:p14="http://schemas.microsoft.com/office/powerpoint/2010/main" val="4233571051"/>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4876800"/>
          </a:xfrm>
        </p:spPr>
        <p:txBody>
          <a:bodyPr>
            <a:noAutofit/>
          </a:bodyPr>
          <a:lstStyle/>
          <a:p>
            <a:pPr algn="just"/>
            <a:r>
              <a:rPr lang="en-US" sz="2600" b="1" dirty="0" smtClean="0">
                <a:solidFill>
                  <a:schemeClr val="bg1"/>
                </a:solidFill>
                <a:latin typeface="Comic Sans MS" pitchFamily="66" charset="0"/>
              </a:rPr>
              <a:t>Conclusion</a:t>
            </a:r>
            <a:br>
              <a:rPr lang="en-US" sz="2600" b="1" dirty="0" smtClean="0">
                <a:solidFill>
                  <a:schemeClr val="bg1"/>
                </a:solidFill>
                <a:latin typeface="Comic Sans MS" pitchFamily="66" charset="0"/>
              </a:rPr>
            </a:br>
            <a:r>
              <a:rPr lang="en-US" sz="2600" dirty="0" smtClean="0">
                <a:solidFill>
                  <a:schemeClr val="bg1"/>
                </a:solidFill>
                <a:latin typeface="Comic Sans MS" pitchFamily="66" charset="0"/>
              </a:rPr>
              <a:t> </a:t>
            </a:r>
            <a:r>
              <a:rPr lang="en-US" sz="2400" dirty="0" smtClean="0">
                <a:solidFill>
                  <a:schemeClr val="bg1"/>
                </a:solidFill>
                <a:latin typeface="Comic Sans MS" pitchFamily="66" charset="0"/>
              </a:rPr>
              <a:t>The PRS Department is known for its excellent performance in all assigned duties.it has been ranked amongst the best departments in the yearly assessment.</a:t>
            </a:r>
            <a:br>
              <a:rPr lang="en-US" sz="2400" dirty="0" smtClean="0">
                <a:solidFill>
                  <a:schemeClr val="bg1"/>
                </a:solidFill>
                <a:latin typeface="Comic Sans MS" pitchFamily="66" charset="0"/>
              </a:rPr>
            </a:br>
            <a:r>
              <a:rPr lang="en-US" sz="2400" dirty="0" smtClean="0">
                <a:solidFill>
                  <a:schemeClr val="bg1"/>
                </a:solidFill>
                <a:latin typeface="Comic Sans MS" pitchFamily="66" charset="0"/>
              </a:rPr>
              <a:t>I sincerely thank the Corps Marshal for  the privilege to pilot the affairs of the Department. </a:t>
            </a:r>
            <a:br>
              <a:rPr lang="en-US" sz="2400" dirty="0" smtClean="0">
                <a:solidFill>
                  <a:schemeClr val="bg1"/>
                </a:solidFill>
                <a:latin typeface="Comic Sans MS" pitchFamily="66" charset="0"/>
              </a:rPr>
            </a:br>
            <a:r>
              <a:rPr lang="en-US" sz="2400" dirty="0" smtClean="0">
                <a:solidFill>
                  <a:schemeClr val="bg1"/>
                </a:solidFill>
                <a:latin typeface="Comic Sans MS" pitchFamily="66" charset="0"/>
              </a:rPr>
              <a:t/>
            </a:r>
            <a:br>
              <a:rPr lang="en-US" sz="2400" dirty="0" smtClean="0">
                <a:solidFill>
                  <a:schemeClr val="bg1"/>
                </a:solidFill>
                <a:latin typeface="Comic Sans MS" pitchFamily="66" charset="0"/>
              </a:rPr>
            </a:br>
            <a:r>
              <a:rPr lang="en-US" sz="2400" dirty="0" smtClean="0">
                <a:solidFill>
                  <a:schemeClr val="bg1"/>
                </a:solidFill>
                <a:latin typeface="Comic Sans MS" pitchFamily="66" charset="0"/>
              </a:rPr>
              <a:t>I am sure that with the support and cooperation of the entire staff, we will continue to contribute our quota in moving the Corps forward towards achieving its Mandate.</a:t>
            </a:r>
            <a:endParaRPr lang="en-US" sz="2400" dirty="0">
              <a:solidFill>
                <a:schemeClr val="bg1"/>
              </a:solidFill>
              <a:latin typeface="Comic Sans MS" pitchFamily="66"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560" y="1749244"/>
            <a:ext cx="9925825" cy="4878935"/>
          </a:xfrm>
          <a:prstGeom prst="rect">
            <a:avLst/>
          </a:prstGeom>
        </p:spPr>
      </p:pic>
    </p:spTree>
    <p:extLst>
      <p:ext uri="{BB962C8B-B14F-4D97-AF65-F5344CB8AC3E}">
        <p14:creationId xmlns:p14="http://schemas.microsoft.com/office/powerpoint/2010/main" val="4170783713"/>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p:nvSpPr>
        <p:spPr>
          <a:xfrm>
            <a:off x="471354" y="1253834"/>
            <a:ext cx="2458355" cy="424732"/>
          </a:xfrm>
          <a:prstGeom prst="rect">
            <a:avLst/>
          </a:prstGeom>
          <a:noFill/>
          <a:ln>
            <a:solidFill>
              <a:schemeClr val="bg2"/>
            </a:solidFill>
          </a:ln>
        </p:spPr>
        <p:txBody>
          <a:bodyPr wrap="square" rtlCol="0">
            <a:spAutoFit/>
          </a:bodyPr>
          <a:lstStyle/>
          <a:p>
            <a:pPr algn="ctr">
              <a:lnSpc>
                <a:spcPct val="90000"/>
              </a:lnSpc>
            </a:pPr>
            <a:endParaRPr lang="en-US" sz="2400" dirty="0" smtClean="0">
              <a:solidFill>
                <a:prstClr val="black"/>
              </a:solidFill>
              <a:latin typeface="Calibri" panose="020F0502020204030204" pitchFamily="34" charset="0"/>
            </a:endParaRPr>
          </a:p>
        </p:txBody>
      </p:sp>
      <p:sp>
        <p:nvSpPr>
          <p:cNvPr id="21" name="Content Placeholder 7"/>
          <p:cNvSpPr>
            <a:spLocks noGrp="1"/>
          </p:cNvSpPr>
          <p:nvPr>
            <p:ph idx="1"/>
          </p:nvPr>
        </p:nvSpPr>
        <p:spPr>
          <a:xfrm>
            <a:off x="381000" y="222195"/>
            <a:ext cx="5562600" cy="6168856"/>
          </a:xfrm>
        </p:spPr>
        <p:txBody>
          <a:bodyPr>
            <a:normAutofit lnSpcReduction="10000"/>
          </a:bodyPr>
          <a:lstStyle/>
          <a:p>
            <a:pPr algn="just">
              <a:buNone/>
            </a:pPr>
            <a:r>
              <a:rPr lang="en-US" dirty="0" smtClean="0">
                <a:latin typeface="Comic Sans MS" pitchFamily="66" charset="0"/>
              </a:rPr>
              <a:t>	</a:t>
            </a:r>
          </a:p>
          <a:p>
            <a:pPr algn="just">
              <a:buNone/>
            </a:pPr>
            <a:endParaRPr lang="en-US" dirty="0" smtClean="0">
              <a:latin typeface="Comic Sans MS" pitchFamily="66" charset="0"/>
            </a:endParaRPr>
          </a:p>
          <a:p>
            <a:pPr algn="just">
              <a:buNone/>
            </a:pPr>
            <a:r>
              <a:rPr lang="en-US" dirty="0" smtClean="0">
                <a:latin typeface="Comic Sans MS" pitchFamily="66" charset="0"/>
              </a:rPr>
              <a:t>   Head of PRS reports directly to the Corps Marshal. He is responsible for co-ordination and Management of the department in line with the Corps’ mandate and corporate Strategic objectives. He does these through the assistance of the four sectional Heads and other principal officers who are answerable to the sectional Heads on matters concerning their respective sections and units. </a:t>
            </a:r>
            <a:endParaRPr lang="en-US" dirty="0">
              <a:latin typeface="Comic Sans MS" pitchFamily="66" charset="0"/>
            </a:endParaRPr>
          </a:p>
        </p:txBody>
      </p:sp>
      <p:pic>
        <p:nvPicPr>
          <p:cNvPr id="5" name="Picture 4" descr="C:\Users\user\Downloads\WhatsApp Image 2021-05-20 at 12.43.53.jpeg"/>
          <p:cNvPicPr/>
          <p:nvPr/>
        </p:nvPicPr>
        <p:blipFill rotWithShape="1">
          <a:blip r:embed="rId4">
            <a:extLst>
              <a:ext uri="{28A0092B-C50C-407E-A947-70E740481C1C}">
                <a14:useLocalDpi xmlns:a14="http://schemas.microsoft.com/office/drawing/2010/main" val="0"/>
              </a:ext>
            </a:extLst>
          </a:blip>
          <a:srcRect l="8898" t="3527" r="9175" b="11814"/>
          <a:stretch/>
        </p:blipFill>
        <p:spPr bwMode="auto">
          <a:xfrm>
            <a:off x="6096000" y="1253834"/>
            <a:ext cx="2667000" cy="29371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6538342"/>
      </p:ext>
    </p:extLst>
  </p:cSld>
  <p:clrMapOvr>
    <a:overrideClrMapping bg1="lt1" tx1="dk1" bg2="lt2" tx2="dk2" accent1="accent1" accent2="accent2" accent3="accent3" accent4="accent4" accent5="accent5" accent6="accent6" hlink="hlink" folHlink="folHlink"/>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wheel(1)">
                                      <p:cBhvr>
                                        <p:cTn id="7" dur="20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wheel(1)">
                                      <p:cBhvr>
                                        <p:cTn id="12" dur="2000"/>
                                        <p:tgtEl>
                                          <p:spTgt spid="2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077200" cy="1325563"/>
          </a:xfrm>
          <a:ln>
            <a:solidFill>
              <a:schemeClr val="bg1"/>
            </a:solidFill>
          </a:ln>
        </p:spPr>
        <p:style>
          <a:lnRef idx="2">
            <a:schemeClr val="dk1"/>
          </a:lnRef>
          <a:fillRef idx="1">
            <a:schemeClr val="lt1"/>
          </a:fillRef>
          <a:effectRef idx="0">
            <a:schemeClr val="dk1"/>
          </a:effectRef>
          <a:fontRef idx="minor">
            <a:schemeClr val="dk1"/>
          </a:fontRef>
        </p:style>
        <p:txBody>
          <a:bodyPr/>
          <a:lstStyle/>
          <a:p>
            <a:r>
              <a:rPr lang="en-GB" dirty="0" smtClean="0">
                <a:solidFill>
                  <a:srgbClr val="FF0000"/>
                </a:solidFill>
              </a:rPr>
              <a:t>Organogram</a:t>
            </a:r>
            <a:endParaRPr lang="en-GB" dirty="0">
              <a:solidFill>
                <a:srgbClr val="FF0000"/>
              </a:solidFill>
            </a:endParaRPr>
          </a:p>
        </p:txBody>
      </p:sp>
      <p:sp>
        <p:nvSpPr>
          <p:cNvPr id="6" name="Content Placeholder 5"/>
          <p:cNvSpPr>
            <a:spLocks noGrp="1"/>
          </p:cNvSpPr>
          <p:nvPr>
            <p:ph idx="1"/>
          </p:nvPr>
        </p:nvSpPr>
        <p:spPr/>
        <p:txBody>
          <a:bodyPr/>
          <a:lstStyle/>
          <a:p>
            <a:endParaRPr lang="en-GB"/>
          </a:p>
        </p:txBody>
      </p:sp>
      <p:pic>
        <p:nvPicPr>
          <p:cNvPr id="7" name="Picture 6"/>
          <p:cNvPicPr/>
          <p:nvPr/>
        </p:nvPicPr>
        <p:blipFill>
          <a:blip r:embed="rId2"/>
          <a:srcRect l="28205" t="4558" r="11539" b="13390"/>
          <a:stretch>
            <a:fillRect/>
          </a:stretch>
        </p:blipFill>
        <p:spPr bwMode="auto">
          <a:xfrm>
            <a:off x="609600" y="1543050"/>
            <a:ext cx="8077199" cy="470535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Image result for vision of an organization"/>
          <p:cNvPicPr>
            <a:picLocks noChangeAspect="1" noChangeArrowheads="1"/>
          </p:cNvPicPr>
          <p:nvPr/>
        </p:nvPicPr>
        <p:blipFill>
          <a:blip r:embed="rId3">
            <a:duotone>
              <a:prstClr val="black"/>
              <a:schemeClr val="accent1">
                <a:tint val="45000"/>
                <a:satMod val="400000"/>
              </a:schemeClr>
            </a:duotone>
          </a:blip>
          <a:srcRect/>
          <a:stretch>
            <a:fillRect/>
          </a:stretch>
        </p:blipFill>
        <p:spPr bwMode="auto">
          <a:xfrm rot="515771">
            <a:off x="108755" y="327120"/>
            <a:ext cx="4511919" cy="1794316"/>
          </a:xfrm>
          <a:prstGeom prst="rect">
            <a:avLst/>
          </a:prstGeom>
          <a:noFill/>
        </p:spPr>
      </p:pic>
      <p:graphicFrame>
        <p:nvGraphicFramePr>
          <p:cNvPr id="4" name="Diagram 3"/>
          <p:cNvGraphicFramePr/>
          <p:nvPr>
            <p:extLst>
              <p:ext uri="{D42A27DB-BD31-4B8C-83A1-F6EECF244321}">
                <p14:modId xmlns:p14="http://schemas.microsoft.com/office/powerpoint/2010/main" val="1654179610"/>
              </p:ext>
            </p:extLst>
          </p:nvPr>
        </p:nvGraphicFramePr>
        <p:xfrm>
          <a:off x="1524000" y="2133600"/>
          <a:ext cx="7086600" cy="421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859237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heel(1)">
                                      <p:cBhvr>
                                        <p:cTn id="7" dur="20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457200"/>
            <a:ext cx="8343703" cy="923330"/>
          </a:xfrm>
          <a:prstGeom prst="rect">
            <a:avLst/>
          </a:prstGeom>
        </p:spPr>
        <p:txBody>
          <a:bodyPr wrap="square">
            <a:spAutoFit/>
          </a:bodyPr>
          <a:lstStyle/>
          <a:p>
            <a:pPr lvl="0" algn="just"/>
            <a:endParaRPr lang="en-US" sz="2600" dirty="0" smtClean="0"/>
          </a:p>
          <a:p>
            <a:endParaRPr lang="en-US" sz="2800" b="1" dirty="0">
              <a:solidFill>
                <a:prstClr val="black"/>
              </a:solidFill>
            </a:endParaRPr>
          </a:p>
        </p:txBody>
      </p:sp>
      <p:pic>
        <p:nvPicPr>
          <p:cNvPr id="94210" name="Picture 2" descr="Related image"/>
          <p:cNvPicPr>
            <a:picLocks noChangeAspect="1" noChangeArrowheads="1"/>
          </p:cNvPicPr>
          <p:nvPr/>
        </p:nvPicPr>
        <p:blipFill>
          <a:blip r:embed="rId3"/>
          <a:srcRect/>
          <a:stretch>
            <a:fillRect/>
          </a:stretch>
        </p:blipFill>
        <p:spPr bwMode="auto">
          <a:xfrm>
            <a:off x="0" y="0"/>
            <a:ext cx="3048000" cy="1745658"/>
          </a:xfrm>
          <a:prstGeom prst="rect">
            <a:avLst/>
          </a:prstGeom>
          <a:noFill/>
        </p:spPr>
      </p:pic>
      <p:graphicFrame>
        <p:nvGraphicFramePr>
          <p:cNvPr id="4" name="Diagram 3"/>
          <p:cNvGraphicFramePr/>
          <p:nvPr>
            <p:extLst>
              <p:ext uri="{D42A27DB-BD31-4B8C-83A1-F6EECF244321}">
                <p14:modId xmlns:p14="http://schemas.microsoft.com/office/powerpoint/2010/main" val="1247149984"/>
              </p:ext>
            </p:extLst>
          </p:nvPr>
        </p:nvGraphicFramePr>
        <p:xfrm>
          <a:off x="1447800" y="1676400"/>
          <a:ext cx="72390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859237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wheel(1)">
                                      <p:cBhvr>
                                        <p:cTn id="7" dur="2000"/>
                                        <p:tgtEl>
                                          <p:spTgt spid="942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71800"/>
            <a:ext cx="8839200" cy="1527050"/>
          </a:xfrm>
        </p:spPr>
        <p:txBody>
          <a:bodyPr>
            <a:normAutofit/>
          </a:bodyPr>
          <a:lstStyle/>
          <a:p>
            <a:r>
              <a:rPr lang="en-US" sz="3300" b="1" dirty="0" smtClean="0">
                <a:latin typeface="Comic Sans MS" pitchFamily="66" charset="0"/>
              </a:rPr>
              <a:t>	FUNCTIONS OF PRS DEPARTMENT</a:t>
            </a:r>
            <a:endParaRPr lang="en-US" sz="3300" dirty="0">
              <a:latin typeface="Comic Sans MS" pitchFamily="66" charset="0"/>
            </a:endParaRPr>
          </a:p>
        </p:txBody>
      </p:sp>
      <p:sp>
        <p:nvSpPr>
          <p:cNvPr id="3" name="Content Placeholder 4"/>
          <p:cNvSpPr txBox="1">
            <a:spLocks/>
          </p:cNvSpPr>
          <p:nvPr/>
        </p:nvSpPr>
        <p:spPr>
          <a:xfrm>
            <a:off x="8236920" y="6483100"/>
            <a:ext cx="916228" cy="374900"/>
          </a:xfrm>
          <a:prstGeom prst="rect">
            <a:avLst/>
          </a:prstGeom>
          <a:solidFill>
            <a:srgbClr val="6A0000"/>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p:txBody>
      </p:sp>
    </p:spTree>
    <p:extLst>
      <p:ext uri="{BB962C8B-B14F-4D97-AF65-F5344CB8AC3E}">
        <p14:creationId xmlns:p14="http://schemas.microsoft.com/office/powerpoint/2010/main" val="3521603196"/>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SMARTWRITE" val="{@Confidentiality stamp}"/>
  <p:tag name="SMARTREAD" val="{@Confidentiality stamp}"/>
  <p:tag name="SMARTOBJECT" val="Confidentiality stamp Large Title and Subtitle v.2"/>
</p:tagLst>
</file>

<file path=ppt/tags/tag10.xml><?xml version="1.0" encoding="utf-8"?>
<p:tagLst xmlns:a="http://schemas.openxmlformats.org/drawingml/2006/main" xmlns:r="http://schemas.openxmlformats.org/officeDocument/2006/relationships" xmlns:p="http://schemas.openxmlformats.org/presentationml/2006/main">
  <p:tag name="SMARTWRITE" val="{$Executive Summary}"/>
  <p:tag name="SMARTISVISIBLE" val="{$Show Executive Summary} = Yes"/>
  <p:tag name="SMARTLOCKSHAPE" val="Yes"/>
  <p:tag name="SMARTOBJECT" val="Executive Summary v.2"/>
</p:tagLst>
</file>

<file path=ppt/tags/tag11.xml><?xml version="1.0" encoding="utf-8"?>
<p:tagLst xmlns:a="http://schemas.openxmlformats.org/drawingml/2006/main" xmlns:r="http://schemas.openxmlformats.org/officeDocument/2006/relationships" xmlns:p="http://schemas.openxmlformats.org/presentationml/2006/main">
  <p:tag name="SMARTSHAPETYPE" val="PresentationDisclaimer"/>
  <p:tag name="SMARTISVISIBLE" val="{@PresentationDisclaimer}!=No Disclaimer"/>
  <p:tag name="SMARTWRITE" val="{@PresentationDisclaimerText}"/>
</p:tagLst>
</file>

<file path=ppt/tags/tag12.xml><?xml version="1.0" encoding="utf-8"?>
<p:tagLst xmlns:a="http://schemas.openxmlformats.org/drawingml/2006/main" xmlns:r="http://schemas.openxmlformats.org/officeDocument/2006/relationships" xmlns:p="http://schemas.openxmlformats.org/presentationml/2006/main">
  <p:tag name="SMARTISVISIBLE" val="{SmartShowDisclaimer} = Yes"/>
  <p:tag name="SMARTSHAPETYPE" val="Disclaimer"/>
</p:tagLst>
</file>

<file path=ppt/tags/tag2.xml><?xml version="1.0" encoding="utf-8"?>
<p:tagLst xmlns:a="http://schemas.openxmlformats.org/drawingml/2006/main" xmlns:r="http://schemas.openxmlformats.org/officeDocument/2006/relationships" xmlns:p="http://schemas.openxmlformats.org/presentationml/2006/main">
  <p:tag name="SMARTWRITE" val="{@Draft stamp}"/>
  <p:tag name="SMARTISVISIBLE" val="{@Show Draft stamp} = Yes"/>
  <p:tag name="SMARTREAD" val="{@Draft stamp}"/>
  <p:tag name="SMARTOBJECT" val="Draft stamp Large Title and Subtitle v.2"/>
</p:tagLst>
</file>

<file path=ppt/tags/tag3.xml><?xml version="1.0" encoding="utf-8"?>
<p:tagLst xmlns:a="http://schemas.openxmlformats.org/drawingml/2006/main" xmlns:r="http://schemas.openxmlformats.org/officeDocument/2006/relationships" xmlns:p="http://schemas.openxmlformats.org/presentationml/2006/main">
  <p:tag name="SMARTWRITE" val="{@Report date}"/>
  <p:tag name="SMARTREAD" val="{@Report date}"/>
  <p:tag name="SMARTOBJECT" val="Report date Large Title and Subtitle v.2"/>
</p:tagLst>
</file>

<file path=ppt/tags/tag4.xml><?xml version="1.0" encoding="utf-8"?>
<p:tagLst xmlns:a="http://schemas.openxmlformats.org/drawingml/2006/main" xmlns:r="http://schemas.openxmlformats.org/officeDocument/2006/relationships" xmlns:p="http://schemas.openxmlformats.org/presentationml/2006/main">
  <p:tag name="SMARTOBJECT" val="Descriptor Large Title and Subtitle v.2"/>
  <p:tag name="SMARTREAD" val="{@BusinessUnitCoverText}"/>
  <p:tag name="SMARTWRITE" val="{@BusinessUnitCoverText}"/>
</p:tagLst>
</file>

<file path=ppt/tags/tag5.xml><?xml version="1.0" encoding="utf-8"?>
<p:tagLst xmlns:a="http://schemas.openxmlformats.org/drawingml/2006/main" xmlns:r="http://schemas.openxmlformats.org/officeDocument/2006/relationships" xmlns:p="http://schemas.openxmlformats.org/presentationml/2006/main">
  <p:tag name="SMARTSHAPETYPE" val="Front Cover Image"/>
</p:tagLst>
</file>

<file path=ppt/tags/tag6.xml><?xml version="1.0" encoding="utf-8"?>
<p:tagLst xmlns:a="http://schemas.openxmlformats.org/drawingml/2006/main" xmlns:r="http://schemas.openxmlformats.org/officeDocument/2006/relationships" xmlns:p="http://schemas.openxmlformats.org/presentationml/2006/main">
  <p:tag name="SMARTWRITE" val="{$SmartDividertext} {$SmartDividernumber} – {$Smart Divider title}"/>
  <p:tag name="SMARTLOCKSHAPE" val="Yes"/>
  <p:tag name="SMARTISVISIBLE" val="{$SmartDividernumber} !="/>
  <p:tag name="SMARTOBJECT" val="Section Header v.2"/>
</p:tagLst>
</file>

<file path=ppt/tags/tag7.xml><?xml version="1.0" encoding="utf-8"?>
<p:tagLst xmlns:a="http://schemas.openxmlformats.org/drawingml/2006/main" xmlns:r="http://schemas.openxmlformats.org/officeDocument/2006/relationships" xmlns:p="http://schemas.openxmlformats.org/presentationml/2006/main">
  <p:tag name="SMARTISVISIBLE" val="{@Show Date FilePath} = Yes"/>
  <p:tag name="SMARTWRITE" val="{!Today} {!FilePath}"/>
  <p:tag name="SMARTLOCKSHAPE" val="Yes"/>
</p:tagLst>
</file>

<file path=ppt/tags/tag8.xml><?xml version="1.0" encoding="utf-8"?>
<p:tagLst xmlns:a="http://schemas.openxmlformats.org/drawingml/2006/main" xmlns:r="http://schemas.openxmlformats.org/officeDocument/2006/relationships" xmlns:p="http://schemas.openxmlformats.org/presentationml/2006/main">
  <p:tag name="SMARTWRITE" val="{!PageNumber}"/>
  <p:tag name="SMARTLOCKSHAPE" val="Yes"/>
  <p:tag name="SMARTOBJECT" val="Page Number v.2"/>
</p:tagLst>
</file>

<file path=ppt/tags/tag9.xml><?xml version="1.0" encoding="utf-8"?>
<p:tagLst xmlns:a="http://schemas.openxmlformats.org/drawingml/2006/main" xmlns:r="http://schemas.openxmlformats.org/officeDocument/2006/relationships" xmlns:p="http://schemas.openxmlformats.org/presentationml/2006/main">
  <p:tag name="SMARTLOCKSHAPE" val="Yes"/>
  <p:tag name="SMARTWRITE" val="{@Title} • {@Subtitle}"/>
  <p:tag name="SMARTOBJECT" val="Section Footer v.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4961</TotalTime>
  <Words>1640</Words>
  <Application>Microsoft Office PowerPoint</Application>
  <PresentationFormat>On-screen Show (4:3)</PresentationFormat>
  <Paragraphs>246</Paragraphs>
  <Slides>43</Slides>
  <Notes>40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1_Office Theme</vt:lpstr>
      <vt:lpstr> BRIEF ON THE ACTIVITIES OF  THE POLICY, RESEARCH AND STATISTICS DEPARTMENT A PRESENTATION AT THE CAPACITY BUILDING PROGRAMME FOR PRINCIPAL OFFICERS IN RSHQ </vt:lpstr>
      <vt:lpstr>PowerPoint Presentation</vt:lpstr>
      <vt:lpstr>PowerPoint Presentation</vt:lpstr>
      <vt:lpstr>PowerPoint Presentation</vt:lpstr>
      <vt:lpstr>PowerPoint Presentation</vt:lpstr>
      <vt:lpstr>Organogram</vt:lpstr>
      <vt:lpstr>PowerPoint Presentation</vt:lpstr>
      <vt:lpstr>PowerPoint Presentation</vt:lpstr>
      <vt:lpstr> FUNCTIONS OF PRS DEPARTMENT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WAY FORWARD CONT’D</vt:lpstr>
      <vt:lpstr>Conclusion  The PRS Department is known for its excellent performance in all assigned duties.it has been ranked amongst the best departments in the yearly assessment. I sincerely thank the Corps Marshal for  the privilege to pilot the affairs of the Department.   I am sure that with the support and cooperation of the entire staff, we will continue to contribute our quota in moving the Corps forward towards achieving its Mandate.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cp:lastModifiedBy>
  <cp:revision>248</cp:revision>
  <dcterms:created xsi:type="dcterms:W3CDTF">2013-08-21T19:17:07Z</dcterms:created>
  <dcterms:modified xsi:type="dcterms:W3CDTF">2021-05-21T09:16:32Z</dcterms:modified>
</cp:coreProperties>
</file>