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2"/>
    <p:sldId id="257" r:id="rId3"/>
    <p:sldId id="258" r:id="rId4"/>
    <p:sldId id="287" r:id="rId5"/>
    <p:sldId id="259" r:id="rId6"/>
    <p:sldId id="318" r:id="rId7"/>
    <p:sldId id="260" r:id="rId8"/>
    <p:sldId id="261" r:id="rId9"/>
    <p:sldId id="262" r:id="rId10"/>
    <p:sldId id="263" r:id="rId11"/>
    <p:sldId id="265" r:id="rId12"/>
    <p:sldId id="316" r:id="rId13"/>
    <p:sldId id="317" r:id="rId14"/>
    <p:sldId id="288" r:id="rId15"/>
    <p:sldId id="286" r:id="rId16"/>
    <p:sldId id="289" r:id="rId17"/>
    <p:sldId id="290" r:id="rId18"/>
    <p:sldId id="291" r:id="rId19"/>
    <p:sldId id="326" r:id="rId20"/>
    <p:sldId id="320" r:id="rId21"/>
    <p:sldId id="321" r:id="rId22"/>
    <p:sldId id="322" r:id="rId23"/>
    <p:sldId id="323" r:id="rId24"/>
    <p:sldId id="324" r:id="rId25"/>
    <p:sldId id="325" r:id="rId26"/>
    <p:sldId id="274" r:id="rId27"/>
    <p:sldId id="275" r:id="rId28"/>
    <p:sldId id="276" r:id="rId29"/>
    <p:sldId id="277" r:id="rId30"/>
    <p:sldId id="267"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574" autoAdjust="0"/>
  </p:normalViewPr>
  <p:slideViewPr>
    <p:cSldViewPr>
      <p:cViewPr varScale="1">
        <p:scale>
          <a:sx n="63" d="100"/>
          <a:sy n="63" d="100"/>
        </p:scale>
        <p:origin x="-1590" y="-114"/>
      </p:cViewPr>
      <p:guideLst>
        <p:guide orient="horz" pos="2160"/>
        <p:guide pos="2838"/>
      </p:guideLst>
    </p:cSldViewPr>
  </p:slideViewPr>
  <p:outlineViewPr>
    <p:cViewPr>
      <p:scale>
        <a:sx n="33" d="100"/>
        <a:sy n="33" d="100"/>
      </p:scale>
      <p:origin x="0" y="3200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F41BE0-F28C-48B8-8C9E-82EFF7E13ACD}" type="datetimeFigureOut">
              <a:rPr lang="en-US" smtClean="0"/>
              <a:pPr/>
              <a:t>5/21/2021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3C01F03-50A8-40F0-A6A8-C21BBA9A118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56878F-C735-4715-9DDA-B056E6073E3B}" type="datetimeFigureOut">
              <a:rPr lang="en-US" smtClean="0"/>
              <a:pPr/>
              <a:t>5/21/2021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55573E5-92E7-4A69-B973-49B4AACA213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5573E5-92E7-4A69-B973-49B4AACA213D}"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3190E93-B0DF-4065-B9B8-1D6C116000E6}" type="datetimeFigureOut">
              <a:rPr lang="en-US" smtClean="0"/>
              <a:pPr/>
              <a:t>5/21/2021</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03D70D-8184-488B-B139-AB3CDF5C5D53}"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190E93-B0DF-4065-B9B8-1D6C116000E6}" type="datetimeFigureOut">
              <a:rPr lang="en-US" smtClean="0"/>
              <a:pPr/>
              <a:t>5/21/2021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3D70D-8184-488B-B139-AB3CDF5C5D5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903D70D-8184-488B-B139-AB3CDF5C5D53}"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190E93-B0DF-4065-B9B8-1D6C116000E6}" type="datetimeFigureOut">
              <a:rPr lang="en-US" smtClean="0"/>
              <a:pPr/>
              <a:t>5/21/2021</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3190E93-B0DF-4065-B9B8-1D6C116000E6}" type="datetimeFigureOut">
              <a:rPr lang="en-US" smtClean="0"/>
              <a:pPr/>
              <a:t>5/21/2021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D903D70D-8184-488B-B139-AB3CDF5C5D53}"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3190E93-B0DF-4065-B9B8-1D6C116000E6}" type="datetimeFigureOut">
              <a:rPr lang="en-US" smtClean="0"/>
              <a:pPr/>
              <a:t>5/21/2021</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903D70D-8184-488B-B139-AB3CDF5C5D53}"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3190E93-B0DF-4065-B9B8-1D6C116000E6}" type="datetimeFigureOut">
              <a:rPr lang="en-US" smtClean="0"/>
              <a:pPr/>
              <a:t>5/21/2021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3D70D-8184-488B-B139-AB3CDF5C5D53}"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3190E93-B0DF-4065-B9B8-1D6C116000E6}" type="datetimeFigureOut">
              <a:rPr lang="en-US" smtClean="0"/>
              <a:pPr/>
              <a:t>5/21/2021</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903D70D-8184-488B-B139-AB3CDF5C5D53}"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190E93-B0DF-4065-B9B8-1D6C116000E6}" type="datetimeFigureOut">
              <a:rPr lang="en-US" smtClean="0"/>
              <a:pPr/>
              <a:t>5/21/2021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D903D70D-8184-488B-B139-AB3CDF5C5D5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3190E93-B0DF-4065-B9B8-1D6C116000E6}" type="datetimeFigureOut">
              <a:rPr lang="en-US" smtClean="0"/>
              <a:pPr/>
              <a:t>5/21/2021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903D70D-8184-488B-B139-AB3CDF5C5D5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903D70D-8184-488B-B139-AB3CDF5C5D53}"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3190E93-B0DF-4065-B9B8-1D6C116000E6}" type="datetimeFigureOut">
              <a:rPr lang="en-US" smtClean="0"/>
              <a:pPr/>
              <a:t>5/21/2021</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903D70D-8184-488B-B139-AB3CDF5C5D5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3190E93-B0DF-4065-B9B8-1D6C116000E6}" type="datetimeFigureOut">
              <a:rPr lang="en-US" smtClean="0"/>
              <a:pPr/>
              <a:t>5/21/2021</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3190E93-B0DF-4065-B9B8-1D6C116000E6}" type="datetimeFigureOut">
              <a:rPr lang="en-US" smtClean="0"/>
              <a:pPr/>
              <a:t>5/21/2021</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903D70D-8184-488B-B139-AB3CDF5C5D53}"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panose="05020102010507070707"/>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panose="05000000000000000000"/>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panose="05000000000000000000"/>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vis.frsc.ng.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hyperlink" Target="http://www.nigeriadriverslicence.org/"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2819400"/>
            <a:ext cx="8358246" cy="1752600"/>
          </a:xfrm>
        </p:spPr>
        <p:txBody>
          <a:bodyPr/>
          <a:lstStyle/>
          <a:p>
            <a:r>
              <a:rPr lang="en-GB" sz="2800" dirty="0" smtClean="0">
                <a:solidFill>
                  <a:srgbClr val="FF0000"/>
                </a:solidFill>
                <a:latin typeface="Comic Sans MS" panose="030F0702030302020204" pitchFamily="66" charset="0"/>
              </a:rPr>
              <a:t>PRESENTED BY DCM (MVA)</a:t>
            </a:r>
          </a:p>
          <a:p>
            <a:endParaRPr lang="en-GB" dirty="0"/>
          </a:p>
        </p:txBody>
      </p:sp>
      <p:sp>
        <p:nvSpPr>
          <p:cNvPr id="2" name="Title 1"/>
          <p:cNvSpPr>
            <a:spLocks noGrp="1"/>
          </p:cNvSpPr>
          <p:nvPr>
            <p:ph type="ctrTitle"/>
          </p:nvPr>
        </p:nvSpPr>
        <p:spPr>
          <a:xfrm>
            <a:off x="357158" y="1214446"/>
            <a:ext cx="8572560" cy="1785926"/>
          </a:xfrm>
        </p:spPr>
        <p:txBody>
          <a:bodyPr>
            <a:normAutofit fontScale="90000"/>
          </a:bodyPr>
          <a:lstStyle/>
          <a:p>
            <a:r>
              <a:rPr lang="en-US" sz="2200" b="1" u="sng" dirty="0">
                <a:latin typeface="Comic Sans MS" panose="030F0702030302020204" pitchFamily="66" charset="0"/>
              </a:rPr>
              <a:t/>
            </a:r>
            <a:br>
              <a:rPr lang="en-US" sz="2200" b="1" u="sng" dirty="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2200" b="1" u="sng" dirty="0" smtClean="0">
                <a:latin typeface="Comic Sans MS" panose="030F0702030302020204" pitchFamily="66" charset="0"/>
              </a:rPr>
              <a:t/>
            </a:r>
            <a:br>
              <a:rPr lang="en-US" sz="2200" b="1" u="sng" dirty="0" smtClean="0">
                <a:latin typeface="Comic Sans MS" panose="030F0702030302020204" pitchFamily="66" charset="0"/>
              </a:rPr>
            </a:br>
            <a:r>
              <a:rPr lang="en-US" sz="3100" b="1" u="sng" dirty="0" smtClean="0">
                <a:solidFill>
                  <a:srgbClr val="002060"/>
                </a:solidFill>
                <a:latin typeface="Comic Sans MS" panose="030F0702030302020204" pitchFamily="66" charset="0"/>
              </a:rPr>
              <a:t>INPUT  </a:t>
            </a:r>
            <a:r>
              <a:rPr lang="en-US" sz="3100" b="1" u="sng" dirty="0" smtClean="0">
                <a:solidFill>
                  <a:srgbClr val="002060"/>
                </a:solidFill>
                <a:latin typeface="Comic Sans MS" panose="030F0702030302020204" pitchFamily="66" charset="0"/>
              </a:rPr>
              <a:t>FOR CAPACITY BUILDING PROGRAMME FOR PRINCIPAL OFFICERS IN RSHQ</a:t>
            </a:r>
            <a:r>
              <a:rPr lang="en-GB" sz="3100" dirty="0" smtClean="0">
                <a:solidFill>
                  <a:srgbClr val="002060"/>
                </a:solidFill>
              </a:rPr>
              <a:t/>
            </a:r>
            <a:br>
              <a:rPr lang="en-GB" sz="3100" dirty="0" smtClean="0">
                <a:solidFill>
                  <a:srgbClr val="002060"/>
                </a:solidFill>
              </a:rPr>
            </a:br>
            <a:r>
              <a:rPr lang="en-GB" dirty="0">
                <a:solidFill>
                  <a:srgbClr val="7030A0"/>
                </a:solidFill>
              </a:rPr>
              <a:t/>
            </a:r>
            <a:br>
              <a:rPr lang="en-GB" dirty="0">
                <a:solidFill>
                  <a:srgbClr val="7030A0"/>
                </a:solidFill>
              </a:rPr>
            </a:br>
            <a:endParaRPr lang="en-GB" dirty="0">
              <a:solidFill>
                <a:srgbClr val="7030A0"/>
              </a:solidFill>
            </a:endParaRPr>
          </a:p>
        </p:txBody>
      </p:sp>
      <p:sp>
        <p:nvSpPr>
          <p:cNvPr id="4" name="Subtitle 2"/>
          <p:cNvSpPr txBox="1"/>
          <p:nvPr/>
        </p:nvSpPr>
        <p:spPr>
          <a:xfrm>
            <a:off x="642910" y="4676796"/>
            <a:ext cx="8143932" cy="1752600"/>
          </a:xfrm>
          <a:prstGeom prst="rect">
            <a:avLst/>
          </a:prstGeom>
        </p:spPr>
        <p:txBody>
          <a:bodyPr vert="horz">
            <a:normAutofit/>
          </a:bodyPr>
          <a:lstStyle/>
          <a:p>
            <a:pPr algn="ctr">
              <a:defRPr/>
            </a:pPr>
            <a:r>
              <a:rPr lang="en-US" sz="2800" b="1" i="1" dirty="0" smtClean="0">
                <a:latin typeface="Comic Sans MS" panose="030F0702030302020204" pitchFamily="66" charset="0"/>
              </a:rPr>
              <a:t>DCM </a:t>
            </a:r>
            <a:r>
              <a:rPr lang="en-US" sz="2800" b="1" i="1" dirty="0" smtClean="0">
                <a:latin typeface="Comic Sans MS" panose="030F0702030302020204" pitchFamily="66" charset="0"/>
                <a:sym typeface="+mn-ea"/>
              </a:rPr>
              <a:t>Hyginus Z </a:t>
            </a:r>
            <a:r>
              <a:rPr lang="en-US" sz="2800" b="1" i="1" dirty="0" smtClean="0">
                <a:latin typeface="Comic Sans MS" panose="030F0702030302020204" pitchFamily="66" charset="0"/>
              </a:rPr>
              <a:t>Fuomsuk, </a:t>
            </a:r>
            <a:r>
              <a:rPr lang="en-US" sz="2800" b="1" i="1" dirty="0" err="1" smtClean="0">
                <a:latin typeface="Comic Sans MS" panose="030F0702030302020204" pitchFamily="66" charset="0"/>
              </a:rPr>
              <a:t>fdc</a:t>
            </a:r>
            <a:endParaRPr lang="en-US" sz="2800" b="1" i="1" dirty="0" smtClean="0">
              <a:latin typeface="Comic Sans MS" panose="030F0702030302020204" pitchFamily="66" charset="0"/>
            </a:endParaRPr>
          </a:p>
          <a:p>
            <a:pPr algn="ctr">
              <a:defRPr/>
            </a:pPr>
            <a:r>
              <a:rPr lang="en-US" sz="2800" b="1" i="1" dirty="0" smtClean="0">
                <a:latin typeface="Comic Sans MS" panose="030F0702030302020204" pitchFamily="66" charset="0"/>
              </a:rPr>
              <a:t>Deputy Corps Marshal</a:t>
            </a:r>
          </a:p>
          <a:p>
            <a:pPr algn="ctr">
              <a:defRPr/>
            </a:pPr>
            <a:r>
              <a:rPr lang="en-US" sz="2800" b="1" i="1" dirty="0" smtClean="0">
                <a:latin typeface="Comic Sans MS" panose="030F0702030302020204" pitchFamily="66" charset="0"/>
              </a:rPr>
              <a:t>Motor Vehicle Administration</a:t>
            </a:r>
            <a:endParaRPr lang="en-GB" sz="2800" b="1" i="1" cap="all" spc="250" dirty="0" smtClean="0">
              <a:solidFill>
                <a:schemeClr val="tx2"/>
              </a:solidFill>
              <a:latin typeface="Comic Sans MS" panose="030F0702030302020204" pitchFamily="66" charset="0"/>
            </a:endParaRPr>
          </a:p>
          <a:p>
            <a:pPr algn="ctr">
              <a:defRPr/>
            </a:pPr>
            <a:endParaRPr lang="en-GB" sz="2800" b="1" i="1" cap="all" spc="250" dirty="0" smtClean="0">
              <a:solidFill>
                <a:schemeClr val="tx2"/>
              </a:solidFill>
              <a:latin typeface="Comic Sans MS" panose="030F0702030302020204" pitchFamily="66" charset="0"/>
            </a:endParaRPr>
          </a:p>
          <a:p>
            <a:pPr algn="ctr">
              <a:defRPr/>
            </a:pPr>
            <a:endParaRPr lang="en-GB" sz="2800" b="1" i="1" cap="all" spc="250" dirty="0" smtClean="0">
              <a:solidFill>
                <a:schemeClr val="tx2"/>
              </a:solidFill>
              <a:latin typeface="Comic Sans MS" panose="030F0702030302020204" pitchFamily="66" charset="0"/>
            </a:endParaRPr>
          </a:p>
          <a:p>
            <a:pPr algn="ctr">
              <a:defRPr/>
            </a:pPr>
            <a:endParaRPr kumimoji="0" lang="en-GB" sz="2800" b="1" i="1" u="none" strike="noStrike" kern="1200" cap="all" spc="250" normalizeH="0" baseline="0" noProof="0" dirty="0">
              <a:ln>
                <a:noFill/>
              </a:ln>
              <a:solidFill>
                <a:schemeClr val="tx2"/>
              </a:solidFill>
              <a:effectLst/>
              <a:uLnTx/>
              <a:uFillTx/>
              <a:latin typeface="Comic Sans MS" panose="030F0702030302020204" pitchFamily="66" charset="0"/>
            </a:endParaRPr>
          </a:p>
        </p:txBody>
      </p:sp>
      <p:grpSp>
        <p:nvGrpSpPr>
          <p:cNvPr id="5" name="Group 6"/>
          <p:cNvGrpSpPr/>
          <p:nvPr/>
        </p:nvGrpSpPr>
        <p:grpSpPr bwMode="auto">
          <a:xfrm>
            <a:off x="0" y="0"/>
            <a:ext cx="609600" cy="6859588"/>
            <a:chOff x="0" y="0"/>
            <a:chExt cx="827088" cy="6860652"/>
          </a:xfrm>
        </p:grpSpPr>
        <p:sp>
          <p:nvSpPr>
            <p:cNvPr id="6" name="Freeform 5"/>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Object 27"/>
            <p:cNvGraphicFramePr>
              <a:graphicFrameLocks noChangeAspect="1"/>
            </p:cNvGraphicFramePr>
            <p:nvPr/>
          </p:nvGraphicFramePr>
          <p:xfrm>
            <a:off x="0" y="838200"/>
            <a:ext cx="827088" cy="687387"/>
          </p:xfrm>
          <a:graphic>
            <a:graphicData uri="http://schemas.openxmlformats.org/presentationml/2006/ole">
              <p:oleObj spid="_x0000_s1025" name="Bitmap Image" r:id="rId3" imgW="3809524" imgH="2857899" progId="PBrush">
                <p:embed/>
              </p:oleObj>
            </a:graphicData>
          </a:graphic>
        </p:graphicFrame>
        <p:sp>
          <p:nvSpPr>
            <p:cNvPr id="8"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9" name="Group 28"/>
            <p:cNvGrpSpPr/>
            <p:nvPr/>
          </p:nvGrpSpPr>
          <p:grpSpPr bwMode="auto">
            <a:xfrm>
              <a:off x="533400" y="1521348"/>
              <a:ext cx="152401" cy="5339304"/>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6"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20"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bwMode="auto">
          <a:xfrm>
            <a:off x="0" y="0"/>
            <a:ext cx="357158"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24577"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Content Placeholder 15"/>
          <p:cNvSpPr>
            <a:spLocks noGrp="1"/>
          </p:cNvSpPr>
          <p:nvPr>
            <p:ph sz="quarter" idx="1"/>
          </p:nvPr>
        </p:nvSpPr>
        <p:spPr>
          <a:xfrm>
            <a:off x="301752" y="1527048"/>
            <a:ext cx="8556528" cy="5045224"/>
          </a:xfrm>
        </p:spPr>
        <p:txBody>
          <a:bodyPr>
            <a:noAutofit/>
          </a:bodyPr>
          <a:lstStyle/>
          <a:p>
            <a:pPr algn="just">
              <a:buNone/>
            </a:pPr>
            <a:r>
              <a:rPr lang="en-US" sz="2000" dirty="0" smtClean="0"/>
              <a:t>	</a:t>
            </a:r>
            <a:r>
              <a:rPr lang="en-US" sz="2000" dirty="0" smtClean="0">
                <a:latin typeface="Comic Sans MS" panose="030F0702030302020204" pitchFamily="66" charset="0"/>
              </a:rPr>
              <a:t>A person </a:t>
            </a:r>
            <a:r>
              <a:rPr lang="en-US" sz="2000" b="1" i="1" dirty="0" smtClean="0">
                <a:latin typeface="Comic Sans MS" panose="030F0702030302020204" pitchFamily="66" charset="0"/>
              </a:rPr>
              <a:t>NOT</a:t>
            </a:r>
            <a:r>
              <a:rPr lang="en-US" sz="2000" dirty="0" smtClean="0">
                <a:latin typeface="Comic Sans MS" panose="030F0702030302020204" pitchFamily="66" charset="0"/>
              </a:rPr>
              <a:t> below the age of 26yrs who desires to obtain a Commercial Driver’s Licence shall:</a:t>
            </a: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Possess a Private Driver’s Licence.</a:t>
            </a: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Present evidence of membership of professional association such as National Union of Road Transport Workers (NURTW) and National Association of Road Transport Owners (NARTO) or letter of employment by registered transport Company.</a:t>
            </a: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Obtain the following medical certificate of fitness from any Governmental Hospital;’</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Blood pressure assessment for hypertension.</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Visual acuity and colour blindness</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Blood sugar for diabetes</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Chronic arthritis</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EEG screening for epilepsy</a:t>
            </a:r>
            <a:endParaRPr lang="en-GB" sz="2000" dirty="0" smtClean="0">
              <a:latin typeface="Comic Sans MS" panose="030F0702030302020204" pitchFamily="66" charset="0"/>
            </a:endParaRPr>
          </a:p>
          <a:p>
            <a:pPr marL="514350" lvl="0" indent="-514350" algn="just">
              <a:buFont typeface="+mj-lt"/>
              <a:buAutoNum type="romanLcPeriod"/>
            </a:pPr>
            <a:r>
              <a:rPr lang="en-US" sz="2000" dirty="0" smtClean="0">
                <a:latin typeface="Comic Sans MS" panose="030F0702030302020204" pitchFamily="66" charset="0"/>
              </a:rPr>
              <a:t>Ear defect</a:t>
            </a:r>
            <a:endParaRPr lang="en-GB" sz="2000" dirty="0">
              <a:latin typeface="Comic Sans MS" panose="030F0702030302020204" pitchFamily="66" charset="0"/>
            </a:endParaRPr>
          </a:p>
        </p:txBody>
      </p:sp>
      <p:sp>
        <p:nvSpPr>
          <p:cNvPr id="17" name="Rectangle 16"/>
          <p:cNvSpPr/>
          <p:nvPr/>
        </p:nvSpPr>
        <p:spPr>
          <a:xfrm>
            <a:off x="1071538" y="285728"/>
            <a:ext cx="6286544" cy="830997"/>
          </a:xfrm>
          <a:prstGeom prst="rect">
            <a:avLst/>
          </a:prstGeom>
        </p:spPr>
        <p:txBody>
          <a:bodyPr wrap="square">
            <a:spAutoFit/>
          </a:bodyPr>
          <a:lstStyle/>
          <a:p>
            <a:pPr algn="ctr"/>
            <a:r>
              <a:rPr lang="en-US" sz="2400" b="1" dirty="0" smtClean="0">
                <a:latin typeface="Comic Sans MS" panose="030F0702030302020204" pitchFamily="66" charset="0"/>
              </a:rPr>
              <a:t>ISSUANCE OF COMMERCIAL OR PROFESSIONAL DRIVER’S LICENCE</a:t>
            </a:r>
            <a:endParaRPr lang="en-GB" sz="2400" dirty="0">
              <a:latin typeface="Comic Sans MS" panose="030F0702030302020204" pitchFamily="66" charset="0"/>
            </a:endParaRPr>
          </a:p>
        </p:txBody>
      </p:sp>
      <p:sp>
        <p:nvSpPr>
          <p:cNvPr id="18"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bwMode="auto">
          <a:xfrm>
            <a:off x="0" y="0"/>
            <a:ext cx="357158"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25601"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7" name="Rectangle 16"/>
          <p:cNvSpPr/>
          <p:nvPr/>
        </p:nvSpPr>
        <p:spPr>
          <a:xfrm>
            <a:off x="428596" y="285728"/>
            <a:ext cx="8501122" cy="1308050"/>
          </a:xfrm>
          <a:prstGeom prst="rect">
            <a:avLst/>
          </a:prstGeom>
        </p:spPr>
        <p:txBody>
          <a:bodyPr wrap="square">
            <a:spAutoFit/>
          </a:bodyPr>
          <a:lstStyle/>
          <a:p>
            <a:pPr algn="ctr"/>
            <a:r>
              <a:rPr lang="en-US" sz="2400" b="1" dirty="0" smtClean="0">
                <a:latin typeface="Comic Sans MS" panose="030F0702030302020204" pitchFamily="66" charset="0"/>
              </a:rPr>
              <a:t>ISSUANCE OF COMMERCIAL OR PROFESSIONAL DRIVER’S LICENCE Cont’d</a:t>
            </a:r>
            <a:endParaRPr lang="en-GB" sz="2400" dirty="0" smtClean="0">
              <a:latin typeface="Comic Sans MS" panose="030F0702030302020204" pitchFamily="66" charset="0"/>
            </a:endParaRPr>
          </a:p>
          <a:p>
            <a:endParaRPr lang="en-GB" sz="2800" dirty="0">
              <a:latin typeface="Comic Sans MS" panose="030F0702030302020204" pitchFamily="66" charset="0"/>
            </a:endParaRPr>
          </a:p>
        </p:txBody>
      </p:sp>
      <p:sp>
        <p:nvSpPr>
          <p:cNvPr id="18" name="Content Placeholder 15"/>
          <p:cNvSpPr>
            <a:spLocks noGrp="1"/>
          </p:cNvSpPr>
          <p:nvPr>
            <p:ph sz="quarter" idx="1"/>
          </p:nvPr>
        </p:nvSpPr>
        <p:spPr>
          <a:xfrm>
            <a:off x="301752" y="1285884"/>
            <a:ext cx="8556528" cy="5786454"/>
          </a:xfrm>
        </p:spPr>
        <p:txBody>
          <a:bodyPr>
            <a:noAutofit/>
          </a:bodyPr>
          <a:lstStyle/>
          <a:p>
            <a:pPr lvl="0" algn="just"/>
            <a:r>
              <a:rPr lang="en-GB" sz="2800" dirty="0" smtClean="0"/>
              <a:t> </a:t>
            </a:r>
            <a:r>
              <a:rPr lang="en-US" sz="2000" dirty="0" smtClean="0">
                <a:latin typeface="Comic Sans MS" panose="030F0702030302020204" pitchFamily="66" charset="0"/>
              </a:rPr>
              <a:t>Attend and pass a driving test conducted by the VIO. If the applicant fails, he/she shall be entitled to apply for another text but not before the expiration of on calendar month from the date of the previous test.</a:t>
            </a:r>
          </a:p>
          <a:p>
            <a:pPr lvl="0" algn="just">
              <a:buNone/>
            </a:pP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If successful, applicant pays the prescribed fee presents the bank teller at BIR/MVAA for confirmation.</a:t>
            </a:r>
          </a:p>
          <a:p>
            <a:pPr lvl="0" algn="just">
              <a:buNone/>
            </a:pP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Presents him/herself for bio-metric capture at FRSC DLC.</a:t>
            </a:r>
          </a:p>
          <a:p>
            <a:pPr lvl="0" algn="just">
              <a:buNone/>
            </a:pP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Temporary Driver’s Licence with validity period of 60days will be issued to the applicant immediately.</a:t>
            </a:r>
          </a:p>
          <a:p>
            <a:pPr lvl="0" algn="just">
              <a:buNone/>
            </a:pPr>
            <a:endParaRPr lang="en-GB" sz="2000" dirty="0" smtClean="0">
              <a:latin typeface="Comic Sans MS" panose="030F0702030302020204" pitchFamily="66" charset="0"/>
            </a:endParaRPr>
          </a:p>
          <a:p>
            <a:pPr lvl="0" algn="just"/>
            <a:r>
              <a:rPr lang="en-US" sz="2000" dirty="0" smtClean="0">
                <a:latin typeface="Comic Sans MS" panose="030F0702030302020204" pitchFamily="66" charset="0"/>
              </a:rPr>
              <a:t>Collect the permanent Driver’s Licence from the BIR or MVAA after 14days.</a:t>
            </a:r>
            <a:endParaRPr lang="en-GB" sz="2000" dirty="0">
              <a:latin typeface="Comic Sans MS" panose="030F0702030302020204" pitchFamily="66" charset="0"/>
            </a:endParaRPr>
          </a:p>
        </p:txBody>
      </p:sp>
      <p:sp>
        <p:nvSpPr>
          <p:cNvPr id="16"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Comic Sans MS" panose="030F0702030302020204"/>
                <a:sym typeface="+mn-ea"/>
              </a:rPr>
              <a:t> </a:t>
            </a:r>
            <a:r>
              <a:rPr lang="fr-BE" sz="2665" b="1" dirty="0" smtClean="0">
                <a:solidFill>
                  <a:schemeClr val="tx1"/>
                </a:solidFill>
                <a:latin typeface="Comic Sans MS" panose="030F0702030302020204" pitchFamily="66" charset="0"/>
                <a:sym typeface="+mn-ea"/>
              </a:rPr>
              <a:t>DRIVER LICENCE CLASSIFICATION CODE</a:t>
            </a:r>
            <a:endParaRPr lang="en-US" sz="2665"/>
          </a:p>
        </p:txBody>
      </p:sp>
      <p:graphicFrame>
        <p:nvGraphicFramePr>
          <p:cNvPr id="4" name="Content Placeholder 3"/>
          <p:cNvGraphicFramePr>
            <a:graphicFrameLocks noGrp="1"/>
          </p:cNvGraphicFramePr>
          <p:nvPr>
            <p:ph sz="quarter" idx="1"/>
          </p:nvPr>
        </p:nvGraphicFramePr>
        <p:xfrm>
          <a:off x="316865" y="1052830"/>
          <a:ext cx="8503920" cy="5231765"/>
        </p:xfrm>
        <a:graphic>
          <a:graphicData uri="http://schemas.openxmlformats.org/drawingml/2006/table">
            <a:tbl>
              <a:tblPr firstRow="1" bandRow="1">
                <a:tableStyleId>{5C22544A-7EE6-4342-B048-85BDC9FD1C3A}</a:tableStyleId>
              </a:tblPr>
              <a:tblGrid>
                <a:gridCol w="927735"/>
                <a:gridCol w="4241800"/>
                <a:gridCol w="1737995"/>
                <a:gridCol w="1596390"/>
              </a:tblGrid>
              <a:tr h="346710">
                <a:tc>
                  <a:txBody>
                    <a:bodyPr/>
                    <a:lstStyle/>
                    <a:p>
                      <a:pPr>
                        <a:buNone/>
                      </a:pPr>
                      <a:r>
                        <a:rPr lang="en-US" sz="1600">
                          <a:latin typeface="Comic Sans MS" panose="030F0702030302020204" pitchFamily="66" charset="0"/>
                          <a:cs typeface="Comic Sans MS" panose="030F0702030302020204" pitchFamily="66" charset="0"/>
                        </a:rPr>
                        <a:t>CLASS</a:t>
                      </a:r>
                    </a:p>
                  </a:txBody>
                  <a:tcPr/>
                </a:tc>
                <a:tc>
                  <a:txBody>
                    <a:bodyPr/>
                    <a:lstStyle/>
                    <a:p>
                      <a:pPr>
                        <a:buNone/>
                      </a:pPr>
                      <a:r>
                        <a:rPr lang="en-US" sz="1600">
                          <a:latin typeface="Comic Sans MS" panose="030F0702030302020204" pitchFamily="66" charset="0"/>
                          <a:cs typeface="Comic Sans MS" panose="030F0702030302020204" pitchFamily="66" charset="0"/>
                        </a:rPr>
                        <a:t>DESCRIPTION</a:t>
                      </a:r>
                    </a:p>
                  </a:txBody>
                  <a:tcPr/>
                </a:tc>
                <a:tc>
                  <a:txBody>
                    <a:bodyPr/>
                    <a:lstStyle/>
                    <a:p>
                      <a:pPr>
                        <a:buNone/>
                      </a:pPr>
                      <a:r>
                        <a:rPr lang="en-US" sz="1600">
                          <a:latin typeface="Comic Sans MS" panose="030F0702030302020204" pitchFamily="66" charset="0"/>
                          <a:cs typeface="Comic Sans MS" panose="030F0702030302020204" pitchFamily="66" charset="0"/>
                        </a:rPr>
                        <a:t>COLOUR CODE</a:t>
                      </a:r>
                    </a:p>
                  </a:txBody>
                  <a:tcPr/>
                </a:tc>
                <a:tc>
                  <a:txBody>
                    <a:bodyPr/>
                    <a:lstStyle/>
                    <a:p>
                      <a:pPr>
                        <a:buNone/>
                      </a:pPr>
                      <a:r>
                        <a:rPr lang="en-US" sz="1600">
                          <a:latin typeface="Comic Sans MS" panose="030F0702030302020204" pitchFamily="66" charset="0"/>
                          <a:cs typeface="Comic Sans MS" panose="030F0702030302020204" pitchFamily="66" charset="0"/>
                        </a:rPr>
                        <a:t>CATEGORIES</a:t>
                      </a:r>
                    </a:p>
                  </a:txBody>
                  <a:tcPr/>
                </a:tc>
              </a:tr>
              <a:tr h="346075">
                <a:tc>
                  <a:txBody>
                    <a:bodyPr/>
                    <a:lstStyle/>
                    <a:p>
                      <a:pPr>
                        <a:buNone/>
                      </a:pPr>
                      <a:r>
                        <a:rPr lang="en-US" sz="1600">
                          <a:latin typeface="Comic Sans MS" panose="030F0702030302020204" pitchFamily="66" charset="0"/>
                          <a:cs typeface="Comic Sans MS" panose="030F0702030302020204" pitchFamily="66" charset="0"/>
                        </a:rPr>
                        <a:t>A</a:t>
                      </a:r>
                    </a:p>
                  </a:txBody>
                  <a:tcPr/>
                </a:tc>
                <a:tc>
                  <a:txBody>
                    <a:bodyPr/>
                    <a:lstStyle/>
                    <a:p>
                      <a:pPr>
                        <a:buNone/>
                      </a:pPr>
                      <a:r>
                        <a:rPr lang="en-US" sz="1600">
                          <a:latin typeface="Comic Sans MS" panose="030F0702030302020204" pitchFamily="66" charset="0"/>
                          <a:cs typeface="Comic Sans MS" panose="030F0702030302020204" pitchFamily="66" charset="0"/>
                        </a:rPr>
                        <a:t>Motorcycle</a:t>
                      </a:r>
                    </a:p>
                  </a:txBody>
                  <a:tcPr/>
                </a:tc>
                <a:tc>
                  <a:txBody>
                    <a:bodyPr/>
                    <a:lstStyle/>
                    <a:p>
                      <a:pPr>
                        <a:buNone/>
                      </a:pPr>
                      <a:r>
                        <a:rPr lang="en-US" sz="1600">
                          <a:latin typeface="Comic Sans MS" panose="030F0702030302020204" pitchFamily="66" charset="0"/>
                          <a:cs typeface="Comic Sans MS" panose="030F0702030302020204" pitchFamily="66" charset="0"/>
                        </a:rPr>
                        <a:t>Green</a:t>
                      </a:r>
                    </a:p>
                  </a:txBody>
                  <a:tcPr/>
                </a:tc>
                <a:tc>
                  <a:txBody>
                    <a:bodyPr/>
                    <a:lstStyle/>
                    <a:p>
                      <a:pPr>
                        <a:buNone/>
                      </a:pPr>
                      <a:endParaRPr lang="en-US" sz="1600">
                        <a:latin typeface="Comic Sans MS" panose="030F0702030302020204" pitchFamily="66" charset="0"/>
                        <a:cs typeface="Comic Sans MS" panose="030F0702030302020204" pitchFamily="66" charset="0"/>
                      </a:endParaRPr>
                    </a:p>
                  </a:txBody>
                  <a:tcPr/>
                </a:tc>
              </a:tr>
              <a:tr h="922655">
                <a:tc>
                  <a:txBody>
                    <a:bodyPr/>
                    <a:lstStyle/>
                    <a:p>
                      <a:pPr>
                        <a:buNone/>
                      </a:pPr>
                      <a:r>
                        <a:rPr lang="en-US" sz="1600">
                          <a:latin typeface="Comic Sans MS" panose="030F0702030302020204" pitchFamily="66" charset="0"/>
                          <a:cs typeface="Comic Sans MS" panose="030F0702030302020204" pitchFamily="66" charset="0"/>
                        </a:rPr>
                        <a:t>B</a:t>
                      </a:r>
                    </a:p>
                  </a:txBody>
                  <a:tcPr/>
                </a:tc>
                <a:tc>
                  <a:txBody>
                    <a:bodyPr/>
                    <a:lstStyle/>
                    <a:p>
                      <a:pPr>
                        <a:buNone/>
                      </a:pPr>
                      <a:r>
                        <a:rPr lang="en-US" sz="1600">
                          <a:latin typeface="Comic Sans MS" panose="030F0702030302020204" pitchFamily="66" charset="0"/>
                          <a:cs typeface="Comic Sans MS" panose="030F0702030302020204" pitchFamily="66" charset="0"/>
                        </a:rPr>
                        <a:t>Motro vehcle of less than 3 tones gross weight excluding Motorcycle, Taxi, Stage carriage or Omnibus</a:t>
                      </a:r>
                    </a:p>
                  </a:txBody>
                  <a:tcPr/>
                </a:tc>
                <a:tc>
                  <a:txBody>
                    <a:bodyPr/>
                    <a:lstStyle/>
                    <a:p>
                      <a:pPr>
                        <a:buNone/>
                      </a:pPr>
                      <a:r>
                        <a:rPr lang="en-US" sz="1600">
                          <a:latin typeface="Comic Sans MS" panose="030F0702030302020204" pitchFamily="66" charset="0"/>
                          <a:cs typeface="Comic Sans MS" panose="030F0702030302020204" pitchFamily="66" charset="0"/>
                        </a:rPr>
                        <a:t>Blue</a:t>
                      </a:r>
                    </a:p>
                  </a:txBody>
                  <a:tcPr/>
                </a:tc>
                <a:tc>
                  <a:txBody>
                    <a:bodyPr/>
                    <a:lstStyle/>
                    <a:p>
                      <a:pPr>
                        <a:buNone/>
                      </a:pPr>
                      <a:r>
                        <a:rPr lang="en-US" sz="1600">
                          <a:latin typeface="Comic Sans MS" panose="030F0702030302020204" pitchFamily="66" charset="0"/>
                          <a:cs typeface="Comic Sans MS" panose="030F0702030302020204" pitchFamily="66" charset="0"/>
                        </a:rPr>
                        <a:t>Private</a:t>
                      </a:r>
                    </a:p>
                  </a:txBody>
                  <a:tcPr/>
                </a:tc>
              </a:tr>
              <a:tr h="635635">
                <a:tc>
                  <a:txBody>
                    <a:bodyPr/>
                    <a:lstStyle/>
                    <a:p>
                      <a:pPr>
                        <a:buNone/>
                      </a:pPr>
                      <a:r>
                        <a:rPr lang="en-US" sz="1600">
                          <a:latin typeface="Comic Sans MS" panose="030F0702030302020204" pitchFamily="66" charset="0"/>
                          <a:cs typeface="Comic Sans MS" panose="030F0702030302020204" pitchFamily="66" charset="0"/>
                        </a:rPr>
                        <a:t>C</a:t>
                      </a:r>
                    </a:p>
                  </a:txBody>
                  <a:tcPr/>
                </a:tc>
                <a:tc>
                  <a:txBody>
                    <a:bodyPr/>
                    <a:lstStyle/>
                    <a:p>
                      <a:pPr>
                        <a:buNone/>
                      </a:pPr>
                      <a:r>
                        <a:rPr lang="en-US" sz="1600">
                          <a:latin typeface="Comic Sans MS" panose="030F0702030302020204" pitchFamily="66" charset="0"/>
                          <a:cs typeface="Comic Sans MS" panose="030F0702030302020204" pitchFamily="66" charset="0"/>
                        </a:rPr>
                        <a:t>Motor vehicle of less than 3 tones gross weight, other than Motor cyle</a:t>
                      </a:r>
                    </a:p>
                  </a:txBody>
                  <a:tcPr/>
                </a:tc>
                <a:tc>
                  <a:txBody>
                    <a:bodyPr/>
                    <a:lstStyle/>
                    <a:p>
                      <a:pPr>
                        <a:buNone/>
                      </a:pPr>
                      <a:r>
                        <a:rPr lang="en-US" sz="1600">
                          <a:latin typeface="Comic Sans MS" panose="030F0702030302020204" pitchFamily="66" charset="0"/>
                          <a:cs typeface="Comic Sans MS" panose="030F0702030302020204" pitchFamily="66" charset="0"/>
                        </a:rPr>
                        <a:t>Red</a:t>
                      </a:r>
                    </a:p>
                  </a:txBody>
                  <a:tcPr/>
                </a:tc>
                <a:tc>
                  <a:txBody>
                    <a:bodyPr/>
                    <a:lstStyle/>
                    <a:p>
                      <a:pPr>
                        <a:buNone/>
                      </a:pPr>
                      <a:r>
                        <a:rPr lang="en-US" sz="1600">
                          <a:latin typeface="Comic Sans MS" panose="030F0702030302020204" pitchFamily="66" charset="0"/>
                          <a:cs typeface="Comic Sans MS" panose="030F0702030302020204" pitchFamily="66" charset="0"/>
                        </a:rPr>
                        <a:t>Commercial</a:t>
                      </a:r>
                    </a:p>
                  </a:txBody>
                  <a:tcPr/>
                </a:tc>
              </a:tr>
              <a:tr h="1310640">
                <a:tc>
                  <a:txBody>
                    <a:bodyPr/>
                    <a:lstStyle/>
                    <a:p>
                      <a:pPr>
                        <a:buNone/>
                      </a:pPr>
                      <a:r>
                        <a:rPr lang="en-US" sz="1600">
                          <a:latin typeface="Comic Sans MS" panose="030F0702030302020204" pitchFamily="66" charset="0"/>
                          <a:cs typeface="Comic Sans MS" panose="030F0702030302020204" pitchFamily="66" charset="0"/>
                        </a:rPr>
                        <a:t>D</a:t>
                      </a:r>
                    </a:p>
                  </a:txBody>
                  <a:tcPr/>
                </a:tc>
                <a:tc>
                  <a:txBody>
                    <a:bodyPr/>
                    <a:lstStyle/>
                    <a:p>
                      <a:pPr>
                        <a:buNone/>
                      </a:pPr>
                      <a:r>
                        <a:rPr lang="en-US" sz="1600">
                          <a:latin typeface="Comic Sans MS" panose="030F0702030302020204" pitchFamily="66" charset="0"/>
                          <a:cs typeface="Comic Sans MS" panose="030F0702030302020204" pitchFamily="66" charset="0"/>
                        </a:rPr>
                        <a:t>Motor vehicle, other than motor-cycle, taxi, stage carriage or </a:t>
                      </a:r>
                      <a:r>
                        <a:rPr lang="en-US" sz="1600">
                          <a:latin typeface="Comic Sans MS" panose="030F0702030302020204" pitchFamily="66" charset="0"/>
                          <a:cs typeface="Comic Sans MS" panose="030F0702030302020204" pitchFamily="66" charset="0"/>
                          <a:sym typeface="+mn-ea"/>
                        </a:rPr>
                        <a:t>Omnibus but excluding an articulated vehicle or vehicle drawing</a:t>
                      </a:r>
                      <a:endParaRPr lang="en-US" sz="1600">
                        <a:latin typeface="Comic Sans MS" panose="030F0702030302020204" pitchFamily="66" charset="0"/>
                        <a:cs typeface="Comic Sans MS" panose="030F0702030302020204" pitchFamily="66" charset="0"/>
                      </a:endParaRPr>
                    </a:p>
                    <a:p>
                      <a:pPr>
                        <a:buNone/>
                      </a:pPr>
                      <a:r>
                        <a:rPr lang="en-US" sz="1600">
                          <a:latin typeface="Comic Sans MS" panose="030F0702030302020204" pitchFamily="66" charset="0"/>
                          <a:cs typeface="Comic Sans MS" panose="030F0702030302020204" pitchFamily="66" charset="0"/>
                          <a:sym typeface="+mn-ea"/>
                        </a:rPr>
                        <a:t> a trailer</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a:latin typeface="Comic Sans MS" panose="030F0702030302020204" pitchFamily="66" charset="0"/>
                          <a:cs typeface="Comic Sans MS" panose="030F0702030302020204" pitchFamily="66" charset="0"/>
                        </a:rPr>
                        <a:t>  Blue     </a:t>
                      </a:r>
                    </a:p>
                  </a:txBody>
                  <a:tcPr/>
                </a:tc>
                <a:tc>
                  <a:txBody>
                    <a:bodyPr/>
                    <a:lstStyle/>
                    <a:p>
                      <a:pPr>
                        <a:buNone/>
                      </a:pPr>
                      <a:r>
                        <a:rPr lang="en-US" sz="1600">
                          <a:latin typeface="Comic Sans MS" panose="030F0702030302020204" pitchFamily="66" charset="0"/>
                          <a:cs typeface="Comic Sans MS" panose="030F0702030302020204" pitchFamily="66" charset="0"/>
                        </a:rPr>
                        <a:t>Private</a:t>
                      </a:r>
                    </a:p>
                  </a:txBody>
                  <a:tcPr/>
                </a:tc>
              </a:tr>
              <a:tr h="866140">
                <a:tc>
                  <a:txBody>
                    <a:bodyPr/>
                    <a:lstStyle/>
                    <a:p>
                      <a:pPr>
                        <a:buNone/>
                      </a:pPr>
                      <a:r>
                        <a:rPr lang="en-US" sz="1600">
                          <a:latin typeface="Comic Sans MS" panose="030F0702030302020204" pitchFamily="66" charset="0"/>
                          <a:cs typeface="Comic Sans MS" panose="030F0702030302020204" pitchFamily="66" charset="0"/>
                        </a:rPr>
                        <a:t>E</a:t>
                      </a:r>
                    </a:p>
                  </a:txBody>
                  <a:tcPr/>
                </a:tc>
                <a:tc>
                  <a:txBody>
                    <a:bodyPr/>
                    <a:lstStyle/>
                    <a:p>
                      <a:pPr>
                        <a:buNone/>
                      </a:pPr>
                      <a:r>
                        <a:rPr lang="en-US" sz="1600">
                          <a:latin typeface="Comic Sans MS" panose="030F0702030302020204" pitchFamily="66" charset="0"/>
                          <a:cs typeface="Comic Sans MS" panose="030F0702030302020204" pitchFamily="66" charset="0"/>
                        </a:rPr>
                        <a:t>Motor Vehicle other than a Motorcycle or articulated vehicle</a:t>
                      </a:r>
                    </a:p>
                  </a:txBody>
                  <a:tcPr/>
                </a:tc>
                <a:tc>
                  <a:txBody>
                    <a:bodyPr/>
                    <a:lstStyle/>
                    <a:p>
                      <a:pPr>
                        <a:buNone/>
                      </a:pPr>
                      <a:r>
                        <a:rPr lang="en-US" sz="1600">
                          <a:latin typeface="Comic Sans MS" panose="030F0702030302020204" pitchFamily="66" charset="0"/>
                          <a:cs typeface="Comic Sans MS" panose="030F0702030302020204" pitchFamily="66" charset="0"/>
                        </a:rPr>
                        <a:t>Red</a:t>
                      </a:r>
                    </a:p>
                  </a:txBody>
                  <a:tcPr/>
                </a:tc>
                <a:tc>
                  <a:txBody>
                    <a:bodyPr/>
                    <a:lstStyle/>
                    <a:p>
                      <a:pPr>
                        <a:buNone/>
                      </a:pPr>
                      <a:r>
                        <a:rPr lang="en-US" sz="1600">
                          <a:latin typeface="Comic Sans MS" panose="030F0702030302020204" pitchFamily="66" charset="0"/>
                          <a:cs typeface="Comic Sans MS" panose="030F0702030302020204" pitchFamily="66" charset="0"/>
                        </a:rPr>
                        <a:t>Commercial</a:t>
                      </a:r>
                    </a:p>
                  </a:txBody>
                  <a:tcPr/>
                </a:tc>
              </a:tr>
              <a:tr h="803910">
                <a:tc>
                  <a:txBody>
                    <a:bodyPr/>
                    <a:lstStyle/>
                    <a:p>
                      <a:pPr>
                        <a:buNone/>
                      </a:pPr>
                      <a:r>
                        <a:rPr lang="en-US" sz="1600">
                          <a:latin typeface="Comic Sans MS" panose="030F0702030302020204" pitchFamily="66" charset="0"/>
                          <a:cs typeface="Comic Sans MS" panose="030F0702030302020204" pitchFamily="66" charset="0"/>
                        </a:rPr>
                        <a:t>F</a:t>
                      </a:r>
                    </a:p>
                  </a:txBody>
                  <a:tcPr/>
                </a:tc>
                <a:tc>
                  <a:txBody>
                    <a:bodyPr/>
                    <a:lstStyle/>
                    <a:p>
                      <a:pPr>
                        <a:buNone/>
                      </a:pPr>
                      <a:r>
                        <a:rPr lang="en-US" sz="1600">
                          <a:latin typeface="Comic Sans MS" panose="030F0702030302020204" pitchFamily="66" charset="0"/>
                          <a:cs typeface="Comic Sans MS" panose="030F0702030302020204" pitchFamily="66" charset="0"/>
                        </a:rPr>
                        <a:t>Agricultural Machines and Trators</a:t>
                      </a:r>
                    </a:p>
                  </a:txBody>
                  <a:tcPr/>
                </a:tc>
                <a:tc>
                  <a:txBody>
                    <a:bodyPr/>
                    <a:lstStyle/>
                    <a:p>
                      <a:pPr>
                        <a:buNone/>
                      </a:pPr>
                      <a:r>
                        <a:rPr lang="en-US" sz="1600">
                          <a:latin typeface="Comic Sans MS" panose="030F0702030302020204" pitchFamily="66" charset="0"/>
                          <a:cs typeface="Comic Sans MS" panose="030F0702030302020204" pitchFamily="66" charset="0"/>
                        </a:rPr>
                        <a:t>Red</a:t>
                      </a:r>
                    </a:p>
                  </a:txBody>
                  <a:tcPr/>
                </a:tc>
                <a:tc>
                  <a:txBody>
                    <a:bodyPr/>
                    <a:lstStyle/>
                    <a:p>
                      <a:pPr>
                        <a:buNone/>
                      </a:pPr>
                      <a:r>
                        <a:rPr lang="en-US" sz="1600">
                          <a:latin typeface="Comic Sans MS" panose="030F0702030302020204" pitchFamily="66" charset="0"/>
                          <a:cs typeface="Comic Sans MS" panose="030F0702030302020204" pitchFamily="66" charset="0"/>
                        </a:rPr>
                        <a:t>Commercial</a:t>
                      </a:r>
                    </a:p>
                  </a:txBody>
                  <a:tcPr/>
                </a:tc>
              </a:tr>
            </a:tbl>
          </a:graphicData>
        </a:graphic>
      </p:graphicFrame>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z="2665" b="1" dirty="0" smtClean="0">
                <a:solidFill>
                  <a:schemeClr val="tx1"/>
                </a:solidFill>
                <a:latin typeface="Comic Sans MS" panose="030F0702030302020204" pitchFamily="66" charset="0"/>
                <a:sym typeface="+mn-ea"/>
              </a:rPr>
              <a:t>DRIVER LICENCE CLASSIFICATION CODE </a:t>
            </a:r>
            <a:r>
              <a:rPr lang="en-US" sz="2665" b="1" dirty="0" smtClean="0">
                <a:solidFill>
                  <a:schemeClr val="tx1"/>
                </a:solidFill>
                <a:latin typeface="Comic Sans MS" panose="030F0702030302020204" pitchFamily="66" charset="0"/>
                <a:sym typeface="+mn-ea"/>
              </a:rPr>
              <a:t>Cont’d</a:t>
            </a:r>
            <a:endParaRPr lang="en-US" sz="2665"/>
          </a:p>
        </p:txBody>
      </p:sp>
      <p:graphicFrame>
        <p:nvGraphicFramePr>
          <p:cNvPr id="4" name="Content Placeholder 3"/>
          <p:cNvGraphicFramePr>
            <a:graphicFrameLocks noGrp="1"/>
          </p:cNvGraphicFramePr>
          <p:nvPr>
            <p:ph sz="quarter" idx="1"/>
          </p:nvPr>
        </p:nvGraphicFramePr>
        <p:xfrm>
          <a:off x="301752" y="1742313"/>
          <a:ext cx="8503920" cy="1722120"/>
        </p:xfrm>
        <a:graphic>
          <a:graphicData uri="http://schemas.openxmlformats.org/drawingml/2006/table">
            <a:tbl>
              <a:tblPr firstRow="1" bandRow="1">
                <a:tableStyleId>{5C22544A-7EE6-4342-B048-85BDC9FD1C3A}</a:tableStyleId>
              </a:tblPr>
              <a:tblGrid>
                <a:gridCol w="923290"/>
                <a:gridCol w="3328670"/>
                <a:gridCol w="2125980"/>
                <a:gridCol w="2125980"/>
              </a:tblGrid>
              <a:tr h="381000">
                <a:tc>
                  <a:txBody>
                    <a:bodyPr/>
                    <a:lstStyle/>
                    <a:p>
                      <a:pPr>
                        <a:buNone/>
                      </a:pPr>
                      <a:r>
                        <a:rPr lang="en-US" sz="1600">
                          <a:latin typeface="Comic Sans MS" panose="030F0702030302020204" pitchFamily="66" charset="0"/>
                          <a:cs typeface="Comic Sans MS" panose="030F0702030302020204" pitchFamily="66" charset="0"/>
                        </a:rPr>
                        <a:t>CLASS</a:t>
                      </a:r>
                    </a:p>
                  </a:txBody>
                  <a:tcPr/>
                </a:tc>
                <a:tc>
                  <a:txBody>
                    <a:bodyPr/>
                    <a:lstStyle/>
                    <a:p>
                      <a:pPr>
                        <a:buNone/>
                      </a:pPr>
                      <a:r>
                        <a:rPr lang="en-US" sz="1600">
                          <a:latin typeface="Comic Sans MS" panose="030F0702030302020204" pitchFamily="66" charset="0"/>
                          <a:cs typeface="Comic Sans MS" panose="030F0702030302020204" pitchFamily="66" charset="0"/>
                        </a:rPr>
                        <a:t>DESCRIPTION</a:t>
                      </a:r>
                    </a:p>
                  </a:txBody>
                  <a:tcPr/>
                </a:tc>
                <a:tc>
                  <a:txBody>
                    <a:bodyPr/>
                    <a:lstStyle/>
                    <a:p>
                      <a:pPr>
                        <a:buNone/>
                      </a:pPr>
                      <a:r>
                        <a:rPr lang="en-US" sz="1600">
                          <a:latin typeface="Comic Sans MS" panose="030F0702030302020204" pitchFamily="66" charset="0"/>
                          <a:cs typeface="Comic Sans MS" panose="030F0702030302020204" pitchFamily="66" charset="0"/>
                        </a:rPr>
                        <a:t>COLOUR CODE</a:t>
                      </a:r>
                    </a:p>
                  </a:txBody>
                  <a:tcPr/>
                </a:tc>
                <a:tc>
                  <a:txBody>
                    <a:bodyPr/>
                    <a:lstStyle/>
                    <a:p>
                      <a:pPr>
                        <a:buNone/>
                      </a:pPr>
                      <a:r>
                        <a:rPr lang="en-US" sz="1600">
                          <a:latin typeface="Comic Sans MS" panose="030F0702030302020204" pitchFamily="66" charset="0"/>
                          <a:cs typeface="Comic Sans MS" panose="030F0702030302020204" pitchFamily="66" charset="0"/>
                        </a:rPr>
                        <a:t>CATEGORIES</a:t>
                      </a:r>
                    </a:p>
                  </a:txBody>
                  <a:tcPr/>
                </a:tc>
              </a:tr>
              <a:tr h="381000">
                <a:tc>
                  <a:txBody>
                    <a:bodyPr/>
                    <a:lstStyle/>
                    <a:p>
                      <a:pPr>
                        <a:buNone/>
                      </a:pPr>
                      <a:r>
                        <a:rPr lang="en-US" sz="1600">
                          <a:latin typeface="Comic Sans MS" panose="030F0702030302020204" pitchFamily="66" charset="0"/>
                          <a:cs typeface="Comic Sans MS" panose="030F0702030302020204" pitchFamily="66" charset="0"/>
                        </a:rPr>
                        <a:t>G   </a:t>
                      </a:r>
                    </a:p>
                  </a:txBody>
                  <a:tcPr/>
                </a:tc>
                <a:tc>
                  <a:txBody>
                    <a:bodyPr/>
                    <a:lstStyle/>
                    <a:p>
                      <a:pPr>
                        <a:buNone/>
                      </a:pPr>
                      <a:r>
                        <a:rPr lang="en-US" sz="1600">
                          <a:latin typeface="Comic Sans MS" panose="030F0702030302020204" pitchFamily="66" charset="0"/>
                          <a:cs typeface="Comic Sans MS" panose="030F0702030302020204" pitchFamily="66" charset="0"/>
                          <a:sym typeface="+mn-ea"/>
                        </a:rPr>
                        <a:t>Articulated vehicles</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a:latin typeface="Comic Sans MS" panose="030F0702030302020204" pitchFamily="66" charset="0"/>
                          <a:cs typeface="Comic Sans MS" panose="030F0702030302020204" pitchFamily="66" charset="0"/>
                        </a:rPr>
                        <a:t>Red   </a:t>
                      </a:r>
                    </a:p>
                  </a:txBody>
                  <a:tcPr/>
                </a:tc>
                <a:tc>
                  <a:txBody>
                    <a:bodyPr/>
                    <a:lstStyle/>
                    <a:p>
                      <a:pPr>
                        <a:buNone/>
                      </a:pPr>
                      <a:r>
                        <a:rPr lang="en-US" sz="1600">
                          <a:latin typeface="Comic Sans MS" panose="030F0702030302020204" pitchFamily="66" charset="0"/>
                          <a:cs typeface="Comic Sans MS" panose="030F0702030302020204" pitchFamily="66" charset="0"/>
                          <a:sym typeface="+mn-ea"/>
                        </a:rPr>
                        <a:t>Commercial</a:t>
                      </a:r>
                      <a:endParaRPr lang="en-US" sz="1600">
                        <a:latin typeface="Comic Sans MS" panose="030F0702030302020204" pitchFamily="66" charset="0"/>
                        <a:cs typeface="Comic Sans MS" panose="030F0702030302020204" pitchFamily="66" charset="0"/>
                      </a:endParaRPr>
                    </a:p>
                  </a:txBody>
                  <a:tcPr/>
                </a:tc>
              </a:tr>
              <a:tr h="381000">
                <a:tc>
                  <a:txBody>
                    <a:bodyPr/>
                    <a:lstStyle/>
                    <a:p>
                      <a:pPr>
                        <a:buNone/>
                      </a:pPr>
                      <a:r>
                        <a:rPr lang="en-US" sz="1600">
                          <a:latin typeface="Comic Sans MS" panose="030F0702030302020204" pitchFamily="66" charset="0"/>
                          <a:cs typeface="Comic Sans MS" panose="030F0702030302020204" pitchFamily="66" charset="0"/>
                        </a:rPr>
                        <a:t>H   </a:t>
                      </a:r>
                    </a:p>
                  </a:txBody>
                  <a:tcPr/>
                </a:tc>
                <a:tc>
                  <a:txBody>
                    <a:bodyPr/>
                    <a:lstStyle/>
                    <a:p>
                      <a:pPr>
                        <a:buNone/>
                      </a:pPr>
                      <a:r>
                        <a:rPr lang="en-US" sz="1600">
                          <a:latin typeface="Comic Sans MS" panose="030F0702030302020204" pitchFamily="66" charset="0"/>
                          <a:cs typeface="Comic Sans MS" panose="030F0702030302020204" pitchFamily="66" charset="0"/>
                          <a:sym typeface="+mn-ea"/>
                        </a:rPr>
                        <a:t> Earth moving vehicles</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a:latin typeface="Comic Sans MS" panose="030F0702030302020204" pitchFamily="66" charset="0"/>
                          <a:cs typeface="Comic Sans MS" panose="030F0702030302020204" pitchFamily="66" charset="0"/>
                        </a:rPr>
                        <a:t> Red   </a:t>
                      </a:r>
                    </a:p>
                  </a:txBody>
                  <a:tcPr/>
                </a:tc>
                <a:tc>
                  <a:txBody>
                    <a:bodyPr/>
                    <a:lstStyle/>
                    <a:p>
                      <a:pPr>
                        <a:buNone/>
                      </a:pPr>
                      <a:r>
                        <a:rPr lang="en-US" sz="1600">
                          <a:latin typeface="Comic Sans MS" panose="030F0702030302020204" pitchFamily="66" charset="0"/>
                          <a:cs typeface="Comic Sans MS" panose="030F0702030302020204" pitchFamily="66" charset="0"/>
                          <a:sym typeface="+mn-ea"/>
                        </a:rPr>
                        <a:t>Commercial</a:t>
                      </a:r>
                      <a:endParaRPr lang="en-US" sz="1600">
                        <a:latin typeface="Comic Sans MS" panose="030F0702030302020204" pitchFamily="66" charset="0"/>
                        <a:cs typeface="Comic Sans MS" panose="030F0702030302020204" pitchFamily="66" charset="0"/>
                      </a:endParaRPr>
                    </a:p>
                  </a:txBody>
                  <a:tcPr/>
                </a:tc>
              </a:tr>
              <a:tr h="381000">
                <a:tc>
                  <a:txBody>
                    <a:bodyPr/>
                    <a:lstStyle/>
                    <a:p>
                      <a:pPr>
                        <a:buNone/>
                      </a:pPr>
                      <a:r>
                        <a:rPr lang="en-US" sz="1600" dirty="0" smtClean="0">
                          <a:latin typeface="Comic Sans MS" panose="030F0702030302020204" pitchFamily="66" charset="0"/>
                          <a:sym typeface="+mn-ea"/>
                        </a:rPr>
                        <a:t>J    </a:t>
                      </a:r>
                      <a:endParaRPr lang="en-GB" sz="1600" dirty="0" smtClean="0">
                        <a:latin typeface="Comic Sans MS" panose="030F0702030302020204" pitchFamily="66" charset="0"/>
                      </a:endParaRPr>
                    </a:p>
                    <a:p>
                      <a:pPr>
                        <a:buNone/>
                      </a:pPr>
                      <a:r>
                        <a:rPr lang="en-US" sz="1600" dirty="0" smtClean="0">
                          <a:latin typeface="Comic Sans MS" panose="030F0702030302020204" pitchFamily="66" charset="0"/>
                          <a:sym typeface="+mn-ea"/>
                        </a:rPr>
                        <a:t> </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dirty="0" smtClean="0">
                          <a:latin typeface="Comic Sans MS" panose="030F0702030302020204" pitchFamily="66" charset="0"/>
                          <a:sym typeface="+mn-ea"/>
                        </a:rPr>
                        <a:t>Special, for physically handicapped persons</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b="1" dirty="0" smtClean="0">
                          <a:latin typeface="Comic Sans MS" panose="030F0702030302020204" pitchFamily="66" charset="0"/>
                          <a:sym typeface="+mn-ea"/>
                        </a:rPr>
                        <a:t>Blue   </a:t>
                      </a:r>
                      <a:endParaRPr lang="en-US" sz="1600">
                        <a:latin typeface="Comic Sans MS" panose="030F0702030302020204" pitchFamily="66" charset="0"/>
                        <a:cs typeface="Comic Sans MS" panose="030F0702030302020204" pitchFamily="66" charset="0"/>
                      </a:endParaRPr>
                    </a:p>
                  </a:txBody>
                  <a:tcPr/>
                </a:tc>
                <a:tc>
                  <a:txBody>
                    <a:bodyPr/>
                    <a:lstStyle/>
                    <a:p>
                      <a:pPr>
                        <a:buNone/>
                      </a:pPr>
                      <a:r>
                        <a:rPr lang="en-US" sz="1600" b="1" dirty="0" smtClean="0">
                          <a:latin typeface="Comic Sans MS" panose="030F0702030302020204" pitchFamily="66" charset="0"/>
                          <a:sym typeface="+mn-ea"/>
                        </a:rPr>
                        <a:t>Private</a:t>
                      </a:r>
                      <a:endParaRPr lang="en-US" sz="1600">
                        <a:latin typeface="Comic Sans MS" panose="030F0702030302020204" pitchFamily="66" charset="0"/>
                        <a:cs typeface="Comic Sans MS" panose="030F0702030302020204" pitchFamily="66" charset="0"/>
                      </a:endParaRPr>
                    </a:p>
                  </a:txBody>
                  <a:tcPr/>
                </a:tc>
              </a:tr>
            </a:tbl>
          </a:graphicData>
        </a:graphic>
      </p:graphicFrame>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xfrm>
            <a:off x="301752" y="228600"/>
            <a:ext cx="8534400" cy="400110"/>
          </a:xfrm>
          <a:prstGeom prst="rect">
            <a:avLst/>
          </a:prstGeom>
          <a:noFill/>
          <a:ln w="9525">
            <a:noFill/>
            <a:miter lim="800000"/>
          </a:ln>
        </p:spPr>
        <p:txBody>
          <a:bodyPr>
            <a:spAutoFit/>
          </a:bodyPr>
          <a:lstStyle/>
          <a:p>
            <a:r>
              <a:rPr lang="en-GB" sz="2000" b="1" dirty="0">
                <a:solidFill>
                  <a:schemeClr val="tx1"/>
                </a:solidFill>
                <a:latin typeface="Comic Sans MS" panose="030F0702030302020204" pitchFamily="66" charset="0"/>
              </a:rPr>
              <a:t>PRODUCTION REPORT FROM 2011 TO 17</a:t>
            </a:r>
            <a:r>
              <a:rPr lang="en-GB" sz="2000" b="1" baseline="30000" dirty="0">
                <a:solidFill>
                  <a:schemeClr val="tx1"/>
                </a:solidFill>
                <a:latin typeface="Comic Sans MS" panose="030F0702030302020204" pitchFamily="66" charset="0"/>
              </a:rPr>
              <a:t>TH</a:t>
            </a:r>
            <a:r>
              <a:rPr lang="en-GB" sz="2000" b="1" dirty="0">
                <a:solidFill>
                  <a:schemeClr val="tx1"/>
                </a:solidFill>
                <a:latin typeface="Comic Sans MS" panose="030F0702030302020204" pitchFamily="66" charset="0"/>
              </a:rPr>
              <a:t> MAY 2021</a:t>
            </a:r>
          </a:p>
        </p:txBody>
      </p:sp>
      <p:graphicFrame>
        <p:nvGraphicFramePr>
          <p:cNvPr id="5" name="Table 4"/>
          <p:cNvGraphicFramePr>
            <a:graphicFrameLocks noGrp="1"/>
          </p:cNvGraphicFramePr>
          <p:nvPr/>
        </p:nvGraphicFramePr>
        <p:xfrm>
          <a:off x="213995" y="792480"/>
          <a:ext cx="8549005" cy="5636895"/>
        </p:xfrm>
        <a:graphic>
          <a:graphicData uri="http://schemas.openxmlformats.org/drawingml/2006/table">
            <a:tbl>
              <a:tblPr>
                <a:tableStyleId>{5C22544A-7EE6-4342-B048-85BDC9FD1C3A}</a:tableStyleId>
              </a:tblPr>
              <a:tblGrid>
                <a:gridCol w="5247640"/>
                <a:gridCol w="1901825"/>
                <a:gridCol w="1399540"/>
              </a:tblGrid>
              <a:tr h="338455">
                <a:tc gridSpan="3">
                  <a:txBody>
                    <a:bodyPr/>
                    <a:lstStyle/>
                    <a:p>
                      <a:pPr algn="ctr" fontAlgn="b"/>
                      <a:r>
                        <a:rPr lang="en-GB" sz="1600" b="1" u="none" strike="noStrike" dirty="0">
                          <a:effectLst/>
                          <a:latin typeface="Comic Sans MS" panose="030F0702030302020204" pitchFamily="66" charset="0"/>
                        </a:rPr>
                        <a:t>PRODUCTION REPORT FROM 2011 TO 17TH MAY 2021</a:t>
                      </a:r>
                      <a:endParaRPr lang="en-GB" sz="1600" b="1" i="0" u="none" strike="noStrike" dirty="0">
                        <a:solidFill>
                          <a:srgbClr val="000000"/>
                        </a:solidFill>
                        <a:effectLst/>
                        <a:latin typeface="Comic Sans MS" panose="030F0702030302020204" pitchFamily="66" charset="0"/>
                      </a:endParaRPr>
                    </a:p>
                  </a:txBody>
                  <a:tcPr marL="9525" marR="9525" marT="9525" marB="0" anchor="b"/>
                </a:tc>
                <a:tc hMerge="1">
                  <a:txBody>
                    <a:bodyPr/>
                    <a:lstStyle/>
                    <a:p>
                      <a:endParaRPr lang="en-US"/>
                    </a:p>
                  </a:txBody>
                  <a:tcPr/>
                </a:tc>
                <a:tc hMerge="1">
                  <a:txBody>
                    <a:bodyPr/>
                    <a:lstStyle/>
                    <a:p>
                      <a:endParaRPr lang="en-US"/>
                    </a:p>
                  </a:txBody>
                  <a:tcPr/>
                </a:tc>
              </a:tr>
              <a:tr h="391160">
                <a:tc>
                  <a:txBody>
                    <a:bodyPr/>
                    <a:lstStyle/>
                    <a:p>
                      <a:pPr algn="ctr" fontAlgn="b"/>
                      <a:r>
                        <a:rPr lang="en-GB" sz="1600" b="1" u="none" strike="noStrike" dirty="0">
                          <a:effectLst/>
                          <a:latin typeface="Comic Sans MS" panose="030F0702030302020204" pitchFamily="66" charset="0"/>
                        </a:rPr>
                        <a:t>YEAR</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NDL</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MCDL</a:t>
                      </a:r>
                      <a:endParaRPr lang="en-GB" sz="1600" b="1" i="0" u="none" strike="noStrike">
                        <a:solidFill>
                          <a:srgbClr val="000000"/>
                        </a:solidFill>
                        <a:effectLst/>
                        <a:latin typeface="Comic Sans MS" panose="030F0702030302020204" pitchFamily="66" charset="0"/>
                      </a:endParaRPr>
                    </a:p>
                  </a:txBody>
                  <a:tcPr marL="9525" marR="9525" marT="9525" marB="0" anchor="b"/>
                </a:tc>
              </a:tr>
              <a:tr h="364490">
                <a:tc>
                  <a:txBody>
                    <a:bodyPr/>
                    <a:lstStyle/>
                    <a:p>
                      <a:pPr algn="ctr" fontAlgn="b"/>
                      <a:r>
                        <a:rPr lang="en-GB" sz="1600" b="1" u="none" strike="noStrike" dirty="0">
                          <a:effectLst/>
                          <a:latin typeface="Comic Sans MS" panose="030F0702030302020204" pitchFamily="66" charset="0"/>
                        </a:rPr>
                        <a:t>2011</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46,281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US" altLang="en-GB" sz="1600" b="1" i="0" u="none" strike="noStrike">
                          <a:solidFill>
                            <a:srgbClr val="000000"/>
                          </a:solidFill>
                          <a:effectLst/>
                          <a:latin typeface="Comic Sans MS" panose="030F0702030302020204" pitchFamily="66" charset="0"/>
                        </a:rPr>
                        <a:t>0</a:t>
                      </a:r>
                    </a:p>
                  </a:txBody>
                  <a:tcPr marL="9525" marR="9525" marT="9525" marB="0" anchor="b"/>
                </a:tc>
              </a:tr>
              <a:tr h="365125">
                <a:tc>
                  <a:txBody>
                    <a:bodyPr/>
                    <a:lstStyle/>
                    <a:p>
                      <a:pPr algn="ctr" fontAlgn="b"/>
                      <a:r>
                        <a:rPr lang="en-GB" sz="1600" b="1" u="none" strike="noStrike" dirty="0">
                          <a:effectLst/>
                          <a:latin typeface="Comic Sans MS" panose="030F0702030302020204" pitchFamily="66" charset="0"/>
                        </a:rPr>
                        <a:t>2012</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t"/>
                      <a:r>
                        <a:rPr lang="en-GB" sz="1600" b="1" u="none" strike="noStrike">
                          <a:effectLst/>
                          <a:latin typeface="Comic Sans MS" panose="030F0702030302020204" pitchFamily="66" charset="0"/>
                        </a:rPr>
                        <a:t>      102,788 </a:t>
                      </a:r>
                      <a:endParaRPr lang="en-GB" sz="1600" b="1" i="0" u="none" strike="noStrike">
                        <a:solidFill>
                          <a:srgbClr val="000000"/>
                        </a:solidFill>
                        <a:effectLst/>
                        <a:latin typeface="Comic Sans MS" panose="030F0702030302020204" pitchFamily="66" charset="0"/>
                      </a:endParaRPr>
                    </a:p>
                  </a:txBody>
                  <a:tcPr marL="9525" marR="9525" marT="9525" marB="0"/>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529590">
                <a:tc>
                  <a:txBody>
                    <a:bodyPr/>
                    <a:lstStyle/>
                    <a:p>
                      <a:pPr algn="ctr" fontAlgn="b"/>
                      <a:r>
                        <a:rPr lang="en-GB" sz="1600" b="1" u="none" strike="noStrike" dirty="0">
                          <a:effectLst/>
                          <a:latin typeface="Comic Sans MS" panose="030F0702030302020204" pitchFamily="66" charset="0"/>
                        </a:rPr>
                        <a:t>2013</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381,991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4490">
                <a:tc>
                  <a:txBody>
                    <a:bodyPr/>
                    <a:lstStyle/>
                    <a:p>
                      <a:pPr algn="ctr" fontAlgn="b"/>
                      <a:r>
                        <a:rPr lang="en-GB" sz="1600" b="1" u="none" strike="noStrike" dirty="0">
                          <a:effectLst/>
                          <a:latin typeface="Comic Sans MS" panose="030F0702030302020204" pitchFamily="66" charset="0"/>
                        </a:rPr>
                        <a:t>2014</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653,130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5125">
                <a:tc>
                  <a:txBody>
                    <a:bodyPr/>
                    <a:lstStyle/>
                    <a:p>
                      <a:pPr algn="ctr" fontAlgn="b"/>
                      <a:r>
                        <a:rPr lang="en-GB" sz="1600" b="1" u="none" strike="noStrike" dirty="0">
                          <a:effectLst/>
                          <a:latin typeface="Comic Sans MS" panose="030F0702030302020204" pitchFamily="66" charset="0"/>
                        </a:rPr>
                        <a:t>2015</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1,075,585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4490">
                <a:tc>
                  <a:txBody>
                    <a:bodyPr/>
                    <a:lstStyle/>
                    <a:p>
                      <a:pPr algn="ctr" fontAlgn="b"/>
                      <a:r>
                        <a:rPr lang="en-GB" sz="1600" b="1" u="none" strike="noStrike" dirty="0">
                          <a:effectLst/>
                          <a:latin typeface="Comic Sans MS" panose="030F0702030302020204" pitchFamily="66" charset="0"/>
                        </a:rPr>
                        <a:t>2016</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563,385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5125">
                <a:tc>
                  <a:txBody>
                    <a:bodyPr/>
                    <a:lstStyle/>
                    <a:p>
                      <a:pPr algn="ctr" fontAlgn="b"/>
                      <a:r>
                        <a:rPr lang="en-GB" sz="1600" b="1" u="none" strike="noStrike" dirty="0">
                          <a:effectLst/>
                          <a:latin typeface="Comic Sans MS" panose="030F0702030302020204" pitchFamily="66" charset="0"/>
                        </a:rPr>
                        <a:t>2017</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873,033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4490">
                <a:tc>
                  <a:txBody>
                    <a:bodyPr/>
                    <a:lstStyle/>
                    <a:p>
                      <a:pPr algn="ctr" fontAlgn="b"/>
                      <a:r>
                        <a:rPr lang="en-GB" sz="1600" b="1" u="none" strike="noStrike" dirty="0">
                          <a:effectLst/>
                          <a:latin typeface="Comic Sans MS" panose="030F0702030302020204" pitchFamily="66" charset="0"/>
                        </a:rPr>
                        <a:t>2018</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887,971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a:t>
                      </a:r>
                      <a:r>
                        <a:rPr lang="en-US" altLang="en-GB" sz="1600" b="1" u="none" strike="noStrike">
                          <a:effectLst/>
                          <a:latin typeface="Comic Sans MS" panose="030F0702030302020204" pitchFamily="66" charset="0"/>
                        </a:rPr>
                        <a:t>0</a:t>
                      </a:r>
                      <a:r>
                        <a:rPr lang="en-GB" sz="1600" b="1" u="none" strike="noStrike">
                          <a:effectLst/>
                          <a:latin typeface="Comic Sans MS" panose="030F0702030302020204" pitchFamily="66" charset="0"/>
                        </a:rPr>
                        <a:t> </a:t>
                      </a:r>
                      <a:endParaRPr lang="en-GB" sz="1600" b="1" i="0" u="none" strike="noStrike">
                        <a:solidFill>
                          <a:srgbClr val="000000"/>
                        </a:solidFill>
                        <a:effectLst/>
                        <a:latin typeface="Comic Sans MS" panose="030F0702030302020204" pitchFamily="66" charset="0"/>
                      </a:endParaRPr>
                    </a:p>
                  </a:txBody>
                  <a:tcPr marL="9525" marR="9525" marT="9525" marB="0" anchor="b"/>
                </a:tc>
              </a:tr>
              <a:tr h="364490">
                <a:tc>
                  <a:txBody>
                    <a:bodyPr/>
                    <a:lstStyle/>
                    <a:p>
                      <a:pPr algn="ctr" fontAlgn="b"/>
                      <a:r>
                        <a:rPr lang="en-GB" sz="1600" b="1" u="none" strike="noStrike" dirty="0">
                          <a:effectLst/>
                          <a:latin typeface="Comic Sans MS" panose="030F0702030302020204" pitchFamily="66" charset="0"/>
                        </a:rPr>
                        <a:t>2019</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1,034,736 </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22,039 </a:t>
                      </a:r>
                      <a:endParaRPr lang="en-GB" sz="1600" b="1" i="0" u="none" strike="noStrike">
                        <a:solidFill>
                          <a:srgbClr val="000000"/>
                        </a:solidFill>
                        <a:effectLst/>
                        <a:latin typeface="Comic Sans MS" panose="030F0702030302020204" pitchFamily="66" charset="0"/>
                      </a:endParaRPr>
                    </a:p>
                  </a:txBody>
                  <a:tcPr marL="9525" marR="9525" marT="9525" marB="0" anchor="b"/>
                </a:tc>
              </a:tr>
              <a:tr h="365125">
                <a:tc>
                  <a:txBody>
                    <a:bodyPr/>
                    <a:lstStyle/>
                    <a:p>
                      <a:pPr algn="ctr" fontAlgn="b"/>
                      <a:r>
                        <a:rPr lang="en-GB" sz="1600" b="1" u="none" strike="noStrike">
                          <a:effectLst/>
                          <a:latin typeface="Comic Sans MS" panose="030F0702030302020204" pitchFamily="66" charset="0"/>
                        </a:rPr>
                        <a:t>2020</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dirty="0">
                          <a:effectLst/>
                          <a:latin typeface="Comic Sans MS" panose="030F0702030302020204" pitchFamily="66" charset="0"/>
                        </a:rPr>
                        <a:t>     788,793 </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18,690 </a:t>
                      </a:r>
                      <a:endParaRPr lang="en-GB" sz="1600" b="1" i="0" u="none" strike="noStrike">
                        <a:solidFill>
                          <a:srgbClr val="000000"/>
                        </a:solidFill>
                        <a:effectLst/>
                        <a:latin typeface="Comic Sans MS" panose="030F0702030302020204" pitchFamily="66" charset="0"/>
                      </a:endParaRPr>
                    </a:p>
                  </a:txBody>
                  <a:tcPr marL="9525" marR="9525" marT="9525" marB="0" anchor="b"/>
                </a:tc>
              </a:tr>
              <a:tr h="390525">
                <a:tc>
                  <a:txBody>
                    <a:bodyPr/>
                    <a:lstStyle/>
                    <a:p>
                      <a:pPr algn="ctr" fontAlgn="b"/>
                      <a:r>
                        <a:rPr lang="en-GB" sz="1600" b="1" u="none" strike="noStrike">
                          <a:effectLst/>
                          <a:latin typeface="Comic Sans MS" panose="030F0702030302020204" pitchFamily="66" charset="0"/>
                        </a:rPr>
                        <a:t>2021 (January to 17th May 2021)</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ctr"/>
                      <a:r>
                        <a:rPr lang="en-GB" sz="1600" b="1" u="none" strike="noStrike" dirty="0">
                          <a:effectLst/>
                          <a:latin typeface="Comic Sans MS" panose="030F0702030302020204" pitchFamily="66" charset="0"/>
                        </a:rPr>
                        <a:t>      321,759 </a:t>
                      </a:r>
                      <a:endParaRPr lang="en-GB" sz="1600" b="1" i="0" u="none" strike="noStrike" dirty="0">
                        <a:solidFill>
                          <a:srgbClr val="000000"/>
                        </a:solidFill>
                        <a:effectLst/>
                        <a:latin typeface="Comic Sans MS" panose="030F0702030302020204" pitchFamily="66" charset="0"/>
                      </a:endParaRPr>
                    </a:p>
                  </a:txBody>
                  <a:tcPr marL="9525" marR="9525" marT="9525" marB="0" anchor="ctr"/>
                </a:tc>
                <a:tc>
                  <a:txBody>
                    <a:bodyPr/>
                    <a:lstStyle/>
                    <a:p>
                      <a:pPr algn="ctr" fontAlgn="b"/>
                      <a:r>
                        <a:rPr lang="en-GB" sz="1600" b="1" u="none" strike="noStrike">
                          <a:effectLst/>
                          <a:latin typeface="Comic Sans MS" panose="030F0702030302020204" pitchFamily="66" charset="0"/>
                        </a:rPr>
                        <a:t>    3,185 </a:t>
                      </a:r>
                      <a:endParaRPr lang="en-GB" sz="1600" b="1" i="0" u="none" strike="noStrike">
                        <a:solidFill>
                          <a:srgbClr val="000000"/>
                        </a:solidFill>
                        <a:effectLst/>
                        <a:latin typeface="Comic Sans MS" panose="030F0702030302020204" pitchFamily="66" charset="0"/>
                      </a:endParaRPr>
                    </a:p>
                  </a:txBody>
                  <a:tcPr marL="9525" marR="9525" marT="9525" marB="0" anchor="b"/>
                </a:tc>
              </a:tr>
              <a:tr h="391160">
                <a:tc>
                  <a:txBody>
                    <a:bodyPr/>
                    <a:lstStyle/>
                    <a:p>
                      <a:pPr algn="r" fontAlgn="b"/>
                      <a:r>
                        <a:rPr lang="en-GB" sz="1600" b="1" u="none" strike="noStrike">
                          <a:effectLst/>
                          <a:latin typeface="Comic Sans MS" panose="030F0702030302020204" pitchFamily="66" charset="0"/>
                        </a:rPr>
                        <a:t>TOTAL</a:t>
                      </a:r>
                      <a:endParaRPr lang="en-GB" sz="1600" b="1" i="0" u="none" strike="noStrike">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dirty="0">
                          <a:effectLst/>
                          <a:latin typeface="Comic Sans MS" panose="030F0702030302020204" pitchFamily="66" charset="0"/>
                        </a:rPr>
                        <a:t> 6,729,452 </a:t>
                      </a:r>
                      <a:endParaRPr lang="en-GB" sz="1600" b="1" i="0" u="none" strike="noStrike" dirty="0">
                        <a:solidFill>
                          <a:srgbClr val="000000"/>
                        </a:solidFill>
                        <a:effectLst/>
                        <a:latin typeface="Comic Sans MS" panose="030F0702030302020204" pitchFamily="66" charset="0"/>
                      </a:endParaRPr>
                    </a:p>
                  </a:txBody>
                  <a:tcPr marL="9525" marR="9525" marT="9525" marB="0" anchor="b"/>
                </a:tc>
                <a:tc>
                  <a:txBody>
                    <a:bodyPr/>
                    <a:lstStyle/>
                    <a:p>
                      <a:pPr algn="ctr" fontAlgn="b"/>
                      <a:r>
                        <a:rPr lang="en-GB" sz="1600" b="1" u="none" strike="noStrike">
                          <a:effectLst/>
                          <a:latin typeface="Comic Sans MS" panose="030F0702030302020204" pitchFamily="66" charset="0"/>
                        </a:rPr>
                        <a:t> 43,914 </a:t>
                      </a:r>
                      <a:endParaRPr lang="en-GB" sz="1600" b="1" i="0" u="none" strike="noStrike">
                        <a:solidFill>
                          <a:srgbClr val="000000"/>
                        </a:solidFill>
                        <a:effectLst/>
                        <a:latin typeface="Comic Sans MS" panose="030F0702030302020204" pitchFamily="66" charset="0"/>
                      </a:endParaRPr>
                    </a:p>
                  </a:txBody>
                  <a:tcPr marL="9525" marR="9525" marT="9525" marB="0" anchor="b"/>
                </a:tc>
              </a:tr>
              <a:tr h="313055">
                <a:tc gridSpan="3">
                  <a:txBody>
                    <a:bodyPr/>
                    <a:lstStyle/>
                    <a:p>
                      <a:pPr algn="l" fontAlgn="b"/>
                      <a:r>
                        <a:rPr lang="en-GB" sz="1600" b="1" u="none" strike="noStrike" dirty="0">
                          <a:effectLst/>
                          <a:latin typeface="Comic Sans MS" panose="030F0702030302020204" pitchFamily="66" charset="0"/>
                        </a:rPr>
                        <a:t>Source: Production Report Portal</a:t>
                      </a:r>
                      <a:endParaRPr lang="en-GB" sz="1600" b="1" i="0" u="none" strike="noStrike" dirty="0">
                        <a:solidFill>
                          <a:srgbClr val="000000"/>
                        </a:solidFill>
                        <a:effectLst/>
                        <a:latin typeface="Comic Sans MS" panose="030F0702030302020204" pitchFamily="66" charset="0"/>
                      </a:endParaRPr>
                    </a:p>
                  </a:txBody>
                  <a:tcPr marL="9525" marR="9525" marT="9525" marB="0" anchor="b"/>
                </a:tc>
                <a:tc hMerge="1">
                  <a:txBody>
                    <a:bodyPr/>
                    <a:lstStyle/>
                    <a:p>
                      <a:endParaRPr lang="en-US"/>
                    </a:p>
                  </a:txBody>
                  <a:tcPr/>
                </a:tc>
                <a:tc hMerge="1">
                  <a:txBody>
                    <a:bodyPr/>
                    <a:lstStyle/>
                    <a:p>
                      <a:endParaRPr lang="en-US"/>
                    </a:p>
                  </a:txBody>
                  <a:tcPr/>
                </a:tc>
              </a:tr>
            </a:tbl>
          </a:graphicData>
        </a:graphic>
      </p:graphicFrame>
      <p:sp>
        <p:nvSpPr>
          <p:cNvPr id="6"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latin typeface="Comic Sans MS" panose="030F0702030302020204" pitchFamily="66" charset="0"/>
                <a:ea typeface="Calibri" panose="020F0502020204030204" pitchFamily="34" charset="0"/>
                <a:cs typeface="Calibri" panose="020F0502020204030204" pitchFamily="34" charset="0"/>
              </a:rPr>
              <a:t>NDL TECHNICAL PARTNERS</a:t>
            </a:r>
            <a:endParaRPr lang="en-GB" dirty="0"/>
          </a:p>
        </p:txBody>
      </p:sp>
      <p:sp>
        <p:nvSpPr>
          <p:cNvPr id="3" name="Content Placeholder 2"/>
          <p:cNvSpPr>
            <a:spLocks noGrp="1"/>
          </p:cNvSpPr>
          <p:nvPr>
            <p:ph sz="quarter" idx="1"/>
          </p:nvPr>
        </p:nvSpPr>
        <p:spPr>
          <a:xfrm>
            <a:off x="214282" y="1357298"/>
            <a:ext cx="8715436" cy="5500702"/>
          </a:xfrm>
        </p:spPr>
        <p:txBody>
          <a:bodyPr>
            <a:normAutofit fontScale="55000" lnSpcReduction="20000"/>
          </a:bodyPr>
          <a:lstStyle/>
          <a:p>
            <a:pPr algn="just">
              <a:buNone/>
            </a:pPr>
            <a:r>
              <a:rPr lang="en-US" sz="2800" dirty="0" smtClean="0">
                <a:latin typeface="Comic Sans MS" panose="030F0702030302020204" pitchFamily="66" charset="0"/>
                <a:ea typeface="Calibri" panose="020F0502020204030204" pitchFamily="34" charset="0"/>
                <a:cs typeface="Calibri" panose="020F0502020204030204" pitchFamily="34" charset="0"/>
              </a:rPr>
              <a:t>	</a:t>
            </a:r>
            <a:r>
              <a:rPr lang="en-US" sz="2900" dirty="0" smtClean="0">
                <a:latin typeface="Comic Sans MS" panose="030F0702030302020204" pitchFamily="66" charset="0"/>
                <a:ea typeface="Calibri" panose="020F0502020204030204" pitchFamily="34" charset="0"/>
                <a:cs typeface="Calibri" panose="020F0502020204030204" pitchFamily="34" charset="0"/>
              </a:rPr>
              <a:t>The Corps is also supported by its technical partners who provide technical support on the Scheme. These partners are:</a:t>
            </a:r>
          </a:p>
          <a:p>
            <a:pPr algn="just">
              <a:buNone/>
            </a:pPr>
            <a:r>
              <a:rPr lang="en-US" sz="2900" dirty="0" smtClean="0">
                <a:latin typeface="Comic Sans MS" panose="030F0702030302020204" pitchFamily="66" charset="0"/>
                <a:ea typeface="Calibri" panose="020F0502020204030204" pitchFamily="34" charset="0"/>
                <a:cs typeface="Calibri" panose="020F0502020204030204" pitchFamily="34" charset="0"/>
              </a:rPr>
              <a:t> </a:t>
            </a: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Font typeface="Wingdings" panose="05000000000000000000" pitchFamily="2" charset="2"/>
              <a:buChar char="v"/>
            </a:pPr>
            <a:r>
              <a:rPr lang="en-US" sz="2900" b="1" dirty="0" smtClean="0">
                <a:latin typeface="Comic Sans MS" panose="030F0702030302020204" pitchFamily="66" charset="0"/>
                <a:ea typeface="Calibri" panose="020F0502020204030204" pitchFamily="34" charset="0"/>
                <a:cs typeface="Calibri" panose="020F0502020204030204" pitchFamily="34" charset="0"/>
              </a:rPr>
              <a:t>SWG Global: </a:t>
            </a:r>
            <a:r>
              <a:rPr lang="en-GB" sz="2900" b="1" dirty="0" smtClean="0">
                <a:latin typeface="Comic Sans MS" panose="030F0702030302020204" pitchFamily="66" charset="0"/>
                <a:ea typeface="Calibri" panose="020F0502020204030204" pitchFamily="34" charset="0"/>
                <a:cs typeface="Calibri" panose="020F0502020204030204" pitchFamily="34" charset="0"/>
              </a:rPr>
              <a:t>     </a:t>
            </a:r>
          </a:p>
          <a:p>
            <a:pPr algn="just">
              <a:buNone/>
            </a:pPr>
            <a:r>
              <a:rPr lang="en-GB" sz="2900" b="1" dirty="0" smtClean="0">
                <a:latin typeface="Comic Sans MS" panose="030F0702030302020204" pitchFamily="66" charset="0"/>
                <a:ea typeface="Calibri" panose="020F0502020204030204" pitchFamily="34" charset="0"/>
                <a:cs typeface="Calibri" panose="020F0502020204030204" pitchFamily="34" charset="0"/>
              </a:rPr>
              <a:t>	</a:t>
            </a:r>
            <a:r>
              <a:rPr lang="en-US" sz="2900" dirty="0" smtClean="0">
                <a:latin typeface="Comic Sans MS" panose="030F0702030302020204" pitchFamily="66" charset="0"/>
                <a:ea typeface="Calibri" panose="020F0502020204030204" pitchFamily="34" charset="0"/>
                <a:cs typeface="Calibri" panose="020F0502020204030204" pitchFamily="34" charset="0"/>
              </a:rPr>
              <a:t>SWG is the technical partner that is responsible for managing the backend systems and operations of the scheme. FRSC has a partnership with SWG to deploy and manage the NDL system for ten (10) years. The contractual agreement is currently in its eighth (10) year. </a:t>
            </a:r>
          </a:p>
          <a:p>
            <a:pPr algn="just">
              <a:buFont typeface="Wingdings" panose="05000000000000000000" pitchFamily="2" charset="2"/>
              <a:buChar char="v"/>
            </a:pP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Font typeface="Wingdings" panose="05000000000000000000" pitchFamily="2" charset="2"/>
              <a:buChar char="v"/>
            </a:pPr>
            <a:r>
              <a:rPr lang="en-US" sz="2900" b="1" dirty="0" smtClean="0">
                <a:latin typeface="Comic Sans MS" panose="030F0702030302020204" pitchFamily="66" charset="0"/>
                <a:ea typeface="Calibri" panose="020F0502020204030204" pitchFamily="34" charset="0"/>
                <a:cs typeface="Calibri" panose="020F0502020204030204" pitchFamily="34" charset="0"/>
              </a:rPr>
              <a:t>Pure Technical Services (PTS): </a:t>
            </a: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None/>
            </a:pPr>
            <a:r>
              <a:rPr lang="en-US" sz="2900" dirty="0" smtClean="0">
                <a:latin typeface="Comic Sans MS" panose="030F0702030302020204" pitchFamily="66" charset="0"/>
                <a:ea typeface="Calibri" panose="020F0502020204030204" pitchFamily="34" charset="0"/>
                <a:cs typeface="Calibri" panose="020F0502020204030204" pitchFamily="34" charset="0"/>
              </a:rPr>
              <a:t>	PTS are responsible for managing the front-end workstations used for application processing. They have resident engineers posted to the DLCs to provide technical support at the Centres </a:t>
            </a:r>
          </a:p>
          <a:p>
            <a:pPr algn="just">
              <a:buFont typeface="Wingdings" panose="05000000000000000000" pitchFamily="2" charset="2"/>
              <a:buChar char="v"/>
            </a:pP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Font typeface="Wingdings" panose="05000000000000000000" pitchFamily="2" charset="2"/>
              <a:buChar char="v"/>
            </a:pPr>
            <a:r>
              <a:rPr lang="en-US" sz="2900" b="1" dirty="0" smtClean="0">
                <a:latin typeface="Comic Sans MS" panose="030F0702030302020204" pitchFamily="66" charset="0"/>
                <a:ea typeface="Calibri" panose="020F0502020204030204" pitchFamily="34" charset="0"/>
                <a:cs typeface="Calibri" panose="020F0502020204030204" pitchFamily="34" charset="0"/>
              </a:rPr>
              <a:t>Galaxy Backbone (GBB): </a:t>
            </a: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None/>
            </a:pPr>
            <a:r>
              <a:rPr lang="en-US" sz="2900" dirty="0" smtClean="0">
                <a:latin typeface="Comic Sans MS" panose="030F0702030302020204" pitchFamily="66" charset="0"/>
                <a:ea typeface="Calibri" panose="020F0502020204030204" pitchFamily="34" charset="0"/>
                <a:cs typeface="Calibri" panose="020F0502020204030204" pitchFamily="34" charset="0"/>
              </a:rPr>
              <a:t>	Galaxy are the technical partners that provides network connectivity for the project. They ensure all the DLCs are connected to the data centre located in Kado, Abuja. </a:t>
            </a:r>
          </a:p>
          <a:p>
            <a:pPr algn="just">
              <a:buFont typeface="Wingdings" panose="05000000000000000000" pitchFamily="2" charset="2"/>
              <a:buChar char="v"/>
            </a:pP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Font typeface="Wingdings" panose="05000000000000000000" pitchFamily="2" charset="2"/>
              <a:buChar char="v"/>
            </a:pPr>
            <a:r>
              <a:rPr lang="en-US" sz="2900" b="1" dirty="0" smtClean="0">
                <a:latin typeface="Comic Sans MS" panose="030F0702030302020204" pitchFamily="66" charset="0"/>
                <a:ea typeface="Calibri" panose="020F0502020204030204" pitchFamily="34" charset="0"/>
                <a:cs typeface="Calibri" panose="020F0502020204030204" pitchFamily="34" charset="0"/>
              </a:rPr>
              <a:t>PricewaterhouseCoopers (PwC): </a:t>
            </a:r>
            <a:endParaRPr lang="en-GB" sz="2900" b="1" dirty="0" smtClean="0">
              <a:latin typeface="Comic Sans MS" panose="030F0702030302020204" pitchFamily="66" charset="0"/>
              <a:ea typeface="Calibri" panose="020F0502020204030204" pitchFamily="34" charset="0"/>
              <a:cs typeface="Calibri" panose="020F0502020204030204" pitchFamily="34" charset="0"/>
            </a:endParaRPr>
          </a:p>
          <a:p>
            <a:pPr algn="just">
              <a:buNone/>
            </a:pPr>
            <a:r>
              <a:rPr lang="en-GB" sz="2900" b="1" dirty="0" smtClean="0">
                <a:latin typeface="Comic Sans MS" panose="030F0702030302020204" pitchFamily="66" charset="0"/>
                <a:ea typeface="Calibri" panose="020F0502020204030204" pitchFamily="34" charset="0"/>
                <a:cs typeface="Calibri" panose="020F0502020204030204" pitchFamily="34" charset="0"/>
              </a:rPr>
              <a:t>	 </a:t>
            </a:r>
            <a:r>
              <a:rPr lang="en-US" sz="2900" dirty="0" smtClean="0">
                <a:latin typeface="Comic Sans MS" panose="030F0702030302020204" pitchFamily="66" charset="0"/>
                <a:ea typeface="Calibri" panose="020F0502020204030204" pitchFamily="34" charset="0"/>
                <a:cs typeface="Calibri" panose="020F0502020204030204" pitchFamily="34" charset="0"/>
              </a:rPr>
              <a:t>PwC are the project managers on the scheme, they coordinate the project activities and act as interface between FRSC and the other technical partners on the project. They ensure that each partner is delivering on their responsibilities and communicates the requirements of the Corps to the partners. </a:t>
            </a:r>
            <a:endParaRPr lang="en-GB" sz="2900" dirty="0" smtClean="0">
              <a:latin typeface="Comic Sans MS" panose="030F0702030302020204" pitchFamily="66" charset="0"/>
              <a:ea typeface="Calibri" panose="020F0502020204030204" pitchFamily="34" charset="0"/>
              <a:cs typeface="Calibri" panose="020F0502020204030204" pitchFamily="34" charset="0"/>
            </a:endParaRPr>
          </a:p>
          <a:p>
            <a:pPr algn="just">
              <a:buNone/>
            </a:pPr>
            <a:endParaRPr lang="en-GB" dirty="0"/>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26908"/>
            <a:ext cx="8534400" cy="758952"/>
          </a:xfrm>
        </p:spPr>
        <p:txBody>
          <a:bodyPr>
            <a:noAutofit/>
          </a:bodyPr>
          <a:lstStyle/>
          <a:p>
            <a:r>
              <a:rPr lang="en-US" sz="2000" b="1" dirty="0" smtClean="0">
                <a:solidFill>
                  <a:schemeClr val="tx1"/>
                </a:solidFill>
                <a:latin typeface="Comic Sans MS" panose="030F0702030302020204" pitchFamily="66" charset="0"/>
              </a:rPr>
              <a:t>PROCEDURE FOR OBTAINING /REGISTRATION OF NEW VEHICLE NUMBER PLATES</a:t>
            </a:r>
            <a:r>
              <a:rPr lang="en-GB" sz="2000" b="1" dirty="0" smtClean="0"/>
              <a:t/>
            </a:r>
            <a:br>
              <a:rPr lang="en-GB" sz="2000" b="1" dirty="0" smtClean="0"/>
            </a:br>
            <a:endParaRPr lang="en-GB" sz="2000" b="1" dirty="0"/>
          </a:p>
        </p:txBody>
      </p:sp>
      <p:sp>
        <p:nvSpPr>
          <p:cNvPr id="3" name="Content Placeholder 2"/>
          <p:cNvSpPr>
            <a:spLocks noGrp="1"/>
          </p:cNvSpPr>
          <p:nvPr>
            <p:ph sz="quarter" idx="1"/>
          </p:nvPr>
        </p:nvSpPr>
        <p:spPr>
          <a:xfrm>
            <a:off x="301752" y="1357298"/>
            <a:ext cx="8627966" cy="5286412"/>
          </a:xfrm>
        </p:spPr>
        <p:txBody>
          <a:bodyPr>
            <a:noAutofit/>
          </a:bodyPr>
          <a:lstStyle/>
          <a:p>
            <a:pPr algn="just">
              <a:buFont typeface="Wingdings" panose="05000000000000000000" pitchFamily="2" charset="2"/>
              <a:buChar char="q"/>
            </a:pPr>
            <a:r>
              <a:rPr lang="en-US" sz="1200" b="1" dirty="0" smtClean="0">
                <a:latin typeface="Comic Sans MS" panose="030F0702030302020204" pitchFamily="66" charset="0"/>
              </a:rPr>
              <a:t>STEP 1: Log on to http://</a:t>
            </a:r>
            <a:r>
              <a:rPr lang="en-US" sz="1200" b="1" u="sng" dirty="0" smtClean="0">
                <a:latin typeface="Comic Sans MS" panose="030F0702030302020204" pitchFamily="66" charset="0"/>
                <a:hlinkClick r:id="rId3"/>
              </a:rPr>
              <a:t>www.nvis.frsc.ng.org</a:t>
            </a:r>
            <a:r>
              <a:rPr lang="en-US" sz="1200" b="1" dirty="0" smtClean="0">
                <a:latin typeface="Comic Sans MS" panose="030F0702030302020204" pitchFamily="66" charset="0"/>
              </a:rPr>
              <a:t>.Complete application </a:t>
            </a:r>
            <a:r>
              <a:rPr lang="en-US" sz="1200" b="1" i="1" dirty="0" smtClean="0">
                <a:latin typeface="Comic Sans MS" panose="030F0702030302020204" pitchFamily="66" charset="0"/>
              </a:rPr>
              <a:t>Form MVA 01</a:t>
            </a:r>
            <a:r>
              <a:rPr lang="en-US" sz="1200" b="1" dirty="0" smtClean="0">
                <a:latin typeface="Comic Sans MS" panose="030F0702030302020204" pitchFamily="66" charset="0"/>
              </a:rPr>
              <a:t> online and crosscheck to ensure all information provided are correct. Then click on </a:t>
            </a:r>
            <a:r>
              <a:rPr lang="en-US" sz="1200" b="1" i="1" dirty="0" smtClean="0">
                <a:latin typeface="Comic Sans MS" panose="030F0702030302020204" pitchFamily="66" charset="0"/>
              </a:rPr>
              <a:t>‘SUBMIT’</a:t>
            </a:r>
            <a:r>
              <a:rPr lang="en-US" sz="1200" b="1" dirty="0" smtClean="0">
                <a:latin typeface="Comic Sans MS" panose="030F0702030302020204" pitchFamily="66" charset="0"/>
              </a:rPr>
              <a:t> for generation of item number.</a:t>
            </a:r>
            <a:endParaRPr lang="en-GB" sz="1200" dirty="0" smtClean="0">
              <a:latin typeface="Comic Sans MS" panose="030F0702030302020204" pitchFamily="66" charset="0"/>
            </a:endParaRPr>
          </a:p>
          <a:p>
            <a:pPr algn="just">
              <a:buNone/>
            </a:pP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2: Print the form with the item number generated and proceed to Motor Licensing Authority (MLA) of the State Internal Revenue Service (SIRS) office for applicants from the 36 States of the Federation and Vehicle Inspection Officer (VIO) in the Directorate of Road Traffic Services (DRTS) for FCT applicants.</a:t>
            </a:r>
          </a:p>
          <a:p>
            <a:pPr algn="just">
              <a:buNone/>
            </a:pPr>
            <a:r>
              <a:rPr lang="en-US" sz="1200" b="1" dirty="0" smtClean="0">
                <a:latin typeface="Comic Sans MS" panose="030F0702030302020204" pitchFamily="66" charset="0"/>
              </a:rPr>
              <a:t> </a:t>
            </a: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3:  Authorized persons in MLA verify information provided by applicant and approve form for payment.</a:t>
            </a:r>
          </a:p>
          <a:p>
            <a:pPr algn="just">
              <a:buNone/>
            </a:pP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4: Proceed to VIO for physical inspection of the vehicle to be registered to ensure its roadworthiness. </a:t>
            </a:r>
          </a:p>
          <a:p>
            <a:pPr algn="just">
              <a:buNone/>
            </a:pP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5: Pay the prescribed fees to the designated bank of the MLA/SIRS and take the evidence of payment, Completed Form MVA 01, Receipt of purchase, Custom papers etc back to MLA where receipt is issued in lieu of payment. </a:t>
            </a:r>
          </a:p>
          <a:p>
            <a:pPr algn="just">
              <a:buNone/>
            </a:pP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6: MLA assigns vehicle number, generates Vehicle Licence and Roadworthiness Certificate as approved by VIO and completes Vehicle Registration book. An applicant also obtains a valid insurance policy. </a:t>
            </a:r>
          </a:p>
          <a:p>
            <a:pPr algn="just">
              <a:buNone/>
            </a:pPr>
            <a:endParaRPr lang="en-GB" sz="1200" dirty="0" smtClean="0">
              <a:latin typeface="Comic Sans MS" panose="030F0702030302020204" pitchFamily="66" charset="0"/>
            </a:endParaRPr>
          </a:p>
          <a:p>
            <a:pPr algn="just">
              <a:buFont typeface="Wingdings" panose="05000000000000000000" pitchFamily="2" charset="2"/>
              <a:buChar char="q"/>
            </a:pPr>
            <a:r>
              <a:rPr lang="en-US" sz="1200" b="1" dirty="0" smtClean="0">
                <a:latin typeface="Comic Sans MS" panose="030F0702030302020204" pitchFamily="66" charset="0"/>
              </a:rPr>
              <a:t>STEP 7: FRSC NVIS DESK Officer uploads the vehicle registration details while the MLA issues the Vehicle Number Plates, Vehicle Licence, Vehicle Registration Book, Roadworthiness Certificate, Electronically-generated Proof of Ownership Certificate (and Hackney Permit or Stage Carriage Certificate for commercial vehicle).    </a:t>
            </a:r>
            <a:endParaRPr lang="en-GB" sz="1200" dirty="0" smtClean="0">
              <a:latin typeface="Comic Sans MS" panose="030F0702030302020204" pitchFamily="66" charset="0"/>
            </a:endParaRPr>
          </a:p>
          <a:p>
            <a:pPr>
              <a:buNone/>
            </a:pPr>
            <a:endParaRPr lang="en-GB" sz="1200" dirty="0"/>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214422"/>
          </a:xfrm>
        </p:spPr>
        <p:txBody>
          <a:bodyPr>
            <a:normAutofit/>
          </a:bodyPr>
          <a:lstStyle/>
          <a:p>
            <a:r>
              <a:rPr lang="en-GB" sz="2700" b="1" dirty="0" smtClean="0">
                <a:solidFill>
                  <a:schemeClr val="tx1"/>
                </a:solidFill>
                <a:latin typeface="Comic Sans MS" panose="030F0702030302020204" pitchFamily="66" charset="0"/>
              </a:rPr>
              <a:t>CATEGORIES OF NUMBER PLATE</a:t>
            </a:r>
            <a:r>
              <a:rPr lang="en-GB" dirty="0" smtClean="0"/>
              <a:t/>
            </a:r>
            <a:br>
              <a:rPr lang="en-GB" dirty="0" smtClean="0"/>
            </a:br>
            <a:endParaRPr lang="en-GB" dirty="0"/>
          </a:p>
        </p:txBody>
      </p:sp>
      <p:sp>
        <p:nvSpPr>
          <p:cNvPr id="3" name="Content Placeholder 2"/>
          <p:cNvSpPr>
            <a:spLocks noGrp="1"/>
          </p:cNvSpPr>
          <p:nvPr>
            <p:ph sz="quarter" idx="1"/>
          </p:nvPr>
        </p:nvSpPr>
        <p:spPr/>
        <p:txBody>
          <a:bodyPr>
            <a:normAutofit fontScale="92500" lnSpcReduction="10000"/>
          </a:bodyPr>
          <a:lstStyle/>
          <a:p>
            <a:pPr lvl="0" algn="just"/>
            <a:r>
              <a:rPr lang="en-GB" dirty="0" smtClean="0">
                <a:latin typeface="Comic Sans MS" panose="030F0702030302020204" pitchFamily="66" charset="0"/>
              </a:rPr>
              <a:t>Blue Lettering for Private Number Plate;</a:t>
            </a:r>
          </a:p>
          <a:p>
            <a:pPr algn="just"/>
            <a:r>
              <a:rPr lang="en-GB" dirty="0" smtClean="0">
                <a:latin typeface="Comic Sans MS" panose="030F0702030302020204" pitchFamily="66" charset="0"/>
              </a:rPr>
              <a:t> </a:t>
            </a:r>
          </a:p>
          <a:p>
            <a:pPr lvl="0" algn="just"/>
            <a:r>
              <a:rPr lang="en-GB" dirty="0" smtClean="0">
                <a:latin typeface="Comic Sans MS" panose="030F0702030302020204" pitchFamily="66" charset="0"/>
              </a:rPr>
              <a:t>Red Lettering for Commercial Number Plate;</a:t>
            </a:r>
          </a:p>
          <a:p>
            <a:pPr algn="just"/>
            <a:endParaRPr lang="en-GB" dirty="0" smtClean="0">
              <a:latin typeface="Comic Sans MS" panose="030F0702030302020204" pitchFamily="66" charset="0"/>
            </a:endParaRPr>
          </a:p>
          <a:p>
            <a:pPr lvl="0" algn="just"/>
            <a:r>
              <a:rPr lang="en-GB" dirty="0" smtClean="0">
                <a:latin typeface="Comic Sans MS" panose="030F0702030302020204" pitchFamily="66" charset="0"/>
              </a:rPr>
              <a:t>Black Lettering for Military/Para-Military Number Plate;</a:t>
            </a:r>
          </a:p>
          <a:p>
            <a:pPr algn="just"/>
            <a:endParaRPr lang="en-GB" dirty="0" smtClean="0">
              <a:latin typeface="Comic Sans MS" panose="030F0702030302020204" pitchFamily="66" charset="0"/>
            </a:endParaRPr>
          </a:p>
          <a:p>
            <a:pPr lvl="0" algn="just"/>
            <a:r>
              <a:rPr lang="en-GB" dirty="0" smtClean="0">
                <a:latin typeface="Comic Sans MS" panose="030F0702030302020204" pitchFamily="66" charset="0"/>
              </a:rPr>
              <a:t>Green Lettering for Government Number Plate; and</a:t>
            </a:r>
          </a:p>
          <a:p>
            <a:pPr algn="just">
              <a:buNone/>
            </a:pPr>
            <a:endParaRPr lang="en-GB" dirty="0" smtClean="0">
              <a:latin typeface="Comic Sans MS" panose="030F0702030302020204" pitchFamily="66" charset="0"/>
            </a:endParaRPr>
          </a:p>
          <a:p>
            <a:pPr lvl="0" algn="just"/>
            <a:r>
              <a:rPr lang="en-GB" dirty="0" smtClean="0">
                <a:latin typeface="Comic Sans MS" panose="030F0702030302020204" pitchFamily="66" charset="0"/>
              </a:rPr>
              <a:t>Blue and Red Background with White Lettering for Diplomatic Number Plate.</a:t>
            </a:r>
          </a:p>
          <a:p>
            <a:pPr>
              <a:buNone/>
            </a:pPr>
            <a:endParaRPr lang="en-GB" dirty="0"/>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omic Sans MS" panose="030F0702030302020204" pitchFamily="66" charset="0"/>
              </a:rPr>
              <a:t>PRODUCTION OF NUMBER PLATE</a:t>
            </a:r>
            <a:endParaRPr lang="en-GB"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p:txBody>
          <a:bodyPr/>
          <a:lstStyle/>
          <a:p>
            <a:pPr algn="just">
              <a:buNone/>
            </a:pPr>
            <a:r>
              <a:rPr lang="en-US" sz="2800" dirty="0" smtClean="0">
                <a:latin typeface="Comic Sans MS" panose="030F0702030302020204" pitchFamily="66" charset="0"/>
              </a:rPr>
              <a:t>   Total of Ten Million, and Thirty Thousand Three Hundred and Seventy Eight (</a:t>
            </a:r>
            <a:r>
              <a:rPr lang="en-US" sz="2800" b="1" dirty="0" smtClean="0">
                <a:latin typeface="Comic Sans MS" panose="030F0702030302020204" pitchFamily="66" charset="0"/>
              </a:rPr>
              <a:t>10,030,378</a:t>
            </a:r>
            <a:r>
              <a:rPr lang="en-US" sz="2800" dirty="0" smtClean="0">
                <a:latin typeface="Comic Sans MS" panose="030F0702030302020204" pitchFamily="66" charset="0"/>
              </a:rPr>
              <a:t>) Number Plates were produced from 2011 to May, 20 2021 with Five Million, Five Hundred and Twenty Five Thousand, Two Hundred and Forty Four (</a:t>
            </a:r>
            <a:r>
              <a:rPr lang="en-US" sz="2800" b="1" dirty="0" smtClean="0">
                <a:latin typeface="Comic Sans MS" panose="030F0702030302020204" pitchFamily="66" charset="0"/>
              </a:rPr>
              <a:t>5,525,244</a:t>
            </a:r>
            <a:r>
              <a:rPr lang="en-US" sz="2800" dirty="0" smtClean="0">
                <a:latin typeface="Comic Sans MS" panose="030F0702030302020204" pitchFamily="66" charset="0"/>
              </a:rPr>
              <a:t>) number plates were registered from 2011 to May, 20 2021.</a:t>
            </a:r>
            <a:endParaRPr lang="en-GB" sz="2800" dirty="0" smtClean="0">
              <a:latin typeface="Comic Sans MS" panose="030F0702030302020204" pitchFamily="66" charset="0"/>
            </a:endParaRPr>
          </a:p>
          <a:p>
            <a:pPr>
              <a:buNone/>
            </a:pPr>
            <a:endParaRPr lang="en-GB" dirty="0"/>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99918" y="324129"/>
            <a:ext cx="7043916" cy="46166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2400" b="1" i="0"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PROCEDURE FOR OBTAINING ROAD SIGNS</a:t>
            </a:r>
            <a:endParaRPr kumimoji="0" lang="en-GB" sz="2400" b="0" i="0"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Content Placeholder 2"/>
          <p:cNvSpPr>
            <a:spLocks noGrp="1"/>
          </p:cNvSpPr>
          <p:nvPr>
            <p:ph sz="quarter" idx="1"/>
          </p:nvPr>
        </p:nvSpPr>
        <p:spPr>
          <a:xfrm>
            <a:off x="0" y="1151890"/>
            <a:ext cx="8930005" cy="5706110"/>
          </a:xfrm>
        </p:spPr>
        <p:txBody>
          <a:bodyPr>
            <a:normAutofit fontScale="77500" lnSpcReduction="20000"/>
          </a:bodyPr>
          <a:lstStyle/>
          <a:p>
            <a:pPr algn="just"/>
            <a:r>
              <a:rPr lang="en-GB" dirty="0" smtClean="0">
                <a:latin typeface="Comic Sans MS" panose="030F0702030302020204" pitchFamily="66" charset="0"/>
              </a:rPr>
              <a:t>Step 1: The customer orders for signs of his choice stating the specifications, sizes and grade to the Corps.</a:t>
            </a:r>
          </a:p>
          <a:p>
            <a:pPr algn="just">
              <a:buNone/>
            </a:pPr>
            <a:endParaRPr lang="en-GB" dirty="0" smtClean="0">
              <a:latin typeface="Comic Sans MS" panose="030F0702030302020204" pitchFamily="66" charset="0"/>
            </a:endParaRPr>
          </a:p>
          <a:p>
            <a:pPr algn="just"/>
            <a:r>
              <a:rPr lang="en-GB" dirty="0" smtClean="0">
                <a:latin typeface="Comic Sans MS" panose="030F0702030302020204" pitchFamily="66" charset="0"/>
              </a:rPr>
              <a:t>Step 2: Copy of the application is forwarded to the Signage Plant for costing.</a:t>
            </a:r>
          </a:p>
          <a:p>
            <a:pPr algn="just">
              <a:buNone/>
            </a:pPr>
            <a:endParaRPr lang="en-GB" dirty="0" smtClean="0">
              <a:latin typeface="Comic Sans MS" panose="030F0702030302020204" pitchFamily="66" charset="0"/>
            </a:endParaRPr>
          </a:p>
          <a:p>
            <a:pPr algn="just"/>
            <a:r>
              <a:rPr lang="en-GB" dirty="0" smtClean="0">
                <a:latin typeface="Comic Sans MS" panose="030F0702030302020204" pitchFamily="66" charset="0"/>
              </a:rPr>
              <a:t>Step 3: Plant conveys acknowledgment within 24hrs.</a:t>
            </a:r>
          </a:p>
          <a:p>
            <a:pPr algn="just">
              <a:buNone/>
            </a:pPr>
            <a:endParaRPr lang="en-GB" dirty="0" smtClean="0">
              <a:latin typeface="Comic Sans MS" panose="030F0702030302020204" pitchFamily="66" charset="0"/>
            </a:endParaRPr>
          </a:p>
          <a:p>
            <a:pPr algn="just"/>
            <a:r>
              <a:rPr lang="en-GB" dirty="0" smtClean="0">
                <a:latin typeface="Comic Sans MS" panose="030F0702030302020204" pitchFamily="66" charset="0"/>
              </a:rPr>
              <a:t>Step 4: Cost of Signs is forwarded to the customer within 7 days on receipt of order to enable payment for Order.</a:t>
            </a:r>
          </a:p>
          <a:p>
            <a:pPr algn="just">
              <a:buNone/>
            </a:pPr>
            <a:endParaRPr lang="en-GB" dirty="0" smtClean="0">
              <a:latin typeface="Comic Sans MS" panose="030F0702030302020204" pitchFamily="66" charset="0"/>
            </a:endParaRPr>
          </a:p>
          <a:p>
            <a:pPr algn="just"/>
            <a:r>
              <a:rPr lang="en-GB" dirty="0" smtClean="0">
                <a:latin typeface="Comic Sans MS" panose="030F0702030302020204" pitchFamily="66" charset="0"/>
              </a:rPr>
              <a:t>Step 5: On receipt of the evidence of payment, the Deputy Corps Marshal(Motor Vehicle Administration) directs the CC(Signage) to commence production immediately.</a:t>
            </a:r>
          </a:p>
          <a:p>
            <a:pPr algn="just">
              <a:buNone/>
            </a:pPr>
            <a:endParaRPr lang="en-GB" dirty="0" smtClean="0">
              <a:latin typeface="Comic Sans MS" panose="030F0702030302020204" pitchFamily="66" charset="0"/>
            </a:endParaRPr>
          </a:p>
          <a:p>
            <a:pPr algn="just"/>
            <a:r>
              <a:rPr lang="en-GB" dirty="0" smtClean="0">
                <a:latin typeface="Comic Sans MS" panose="030F0702030302020204" pitchFamily="66" charset="0"/>
              </a:rPr>
              <a:t>Step 6: Dispatch is done at the Signage Plant after completion of the waybill. This shall be within reasonable time from commencement of production, depending on the quantity ordered for</a:t>
            </a:r>
            <a:endParaRPr lang="en-GB" dirty="0">
              <a:latin typeface="Comic Sans MS" panose="030F0702030302020204" pitchFamily="66" charset="0"/>
            </a:endParaRPr>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85790"/>
            <a:ext cx="8534400" cy="985822"/>
          </a:xfrm>
        </p:spPr>
        <p:txBody>
          <a:bodyPr>
            <a:normAutofit fontScale="90000"/>
          </a:bodyPr>
          <a:lstStyle/>
          <a:p>
            <a:r>
              <a:rPr lang="en-US" b="1" dirty="0" smtClean="0">
                <a:solidFill>
                  <a:schemeClr val="tx1"/>
                </a:solidFill>
                <a:latin typeface="Comic Sans MS" panose="030F0702030302020204" pitchFamily="66" charset="0"/>
              </a:rPr>
              <a:t>INTRODUCTION </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grpSp>
        <p:nvGrpSpPr>
          <p:cNvPr id="4" name="Group 6"/>
          <p:cNvGrpSpPr/>
          <p:nvPr/>
        </p:nvGrpSpPr>
        <p:grpSpPr bwMode="auto">
          <a:xfrm>
            <a:off x="0" y="0"/>
            <a:ext cx="609600"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15361"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Content Placeholder 15"/>
          <p:cNvSpPr>
            <a:spLocks noGrp="1"/>
          </p:cNvSpPr>
          <p:nvPr>
            <p:ph sz="quarter" idx="1"/>
          </p:nvPr>
        </p:nvSpPr>
        <p:spPr>
          <a:xfrm>
            <a:off x="301752" y="1285860"/>
            <a:ext cx="8627966" cy="5072098"/>
          </a:xfrm>
        </p:spPr>
        <p:txBody>
          <a:bodyPr>
            <a:normAutofit/>
          </a:bodyPr>
          <a:lstStyle/>
          <a:p>
            <a:pPr algn="just">
              <a:buNone/>
            </a:pPr>
            <a:r>
              <a:rPr lang="en-US" dirty="0" smtClean="0"/>
              <a:t>  </a:t>
            </a:r>
            <a:r>
              <a:rPr lang="en-US" dirty="0" smtClean="0">
                <a:latin typeface="Comic Sans MS" panose="030F0702030302020204" pitchFamily="66" charset="0"/>
              </a:rPr>
              <a:t> The FRSC Establishment Act Section. 5(g) in particular empowers the Corps to make regulations relating to designing and production of Drivers Licence and Vehicle Number Plate to be used by various categories of vehicles. Section 5(h) of the same ACT empowers MVA to make regulation relating to registration, Licensing, Road Worthiness of Vehicle, Drivers Licence, use of express ways, use and construction of Vehicle Highway Codes and in general on Human, Vehicle and Environmental Factors to make the highways safe.</a:t>
            </a:r>
            <a:endParaRPr lang="en-GB" dirty="0" smtClean="0">
              <a:latin typeface="Comic Sans MS" panose="030F0702030302020204" pitchFamily="66" charset="0"/>
            </a:endParaRPr>
          </a:p>
          <a:p>
            <a:pPr>
              <a:buNone/>
            </a:pPr>
            <a:endParaRPr lang="en-GB" dirty="0"/>
          </a:p>
        </p:txBody>
      </p:sp>
      <p:sp>
        <p:nvSpPr>
          <p:cNvPr id="18"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Grp="1" noChangeArrowheads="1"/>
          </p:cNvSpPr>
          <p:nvPr>
            <p:ph type="title"/>
          </p:nvPr>
        </p:nvSpPr>
        <p:spPr bwMode="auto">
          <a:prstGeom prst="rect">
            <a:avLst/>
          </a:prstGeom>
          <a:noFill/>
          <a:ln w="9525">
            <a:noFill/>
            <a:miter lim="800000"/>
          </a:ln>
        </p:spPr>
        <p:txBody>
          <a:bodyPr wrap="square">
            <a:spAutoFit/>
          </a:bodyPr>
          <a:lstStyle/>
          <a:p>
            <a:r>
              <a:rPr lang="en-US" altLang="en-US" sz="3600" b="1" i="1" dirty="0">
                <a:solidFill>
                  <a:srgbClr val="FF0000"/>
                </a:solidFill>
                <a:latin typeface="Comic Sans MS" panose="030F0702030302020204" pitchFamily="66" charset="0"/>
              </a:rPr>
              <a:t>  2021 STRATEGIC </a:t>
            </a:r>
            <a:r>
              <a:rPr lang="en-US" altLang="en-US" sz="3600" b="1" i="1" dirty="0" smtClean="0">
                <a:solidFill>
                  <a:srgbClr val="FF0000"/>
                </a:solidFill>
                <a:latin typeface="Comic Sans MS" panose="030F0702030302020204" pitchFamily="66" charset="0"/>
              </a:rPr>
              <a:t>INITIATIVES</a:t>
            </a:r>
            <a:endParaRPr lang="en-US" altLang="en-US" sz="4000" b="1" i="1" dirty="0">
              <a:solidFill>
                <a:srgbClr val="FF0000"/>
              </a:solidFill>
              <a:latin typeface="Comic Sans MS" panose="030F0702030302020204" pitchFamily="66" charset="0"/>
            </a:endParaRPr>
          </a:p>
        </p:txBody>
      </p:sp>
      <p:graphicFrame>
        <p:nvGraphicFramePr>
          <p:cNvPr id="6" name="Table 2"/>
          <p:cNvGraphicFramePr>
            <a:graphicFrameLocks noGrp="1"/>
          </p:cNvGraphicFramePr>
          <p:nvPr/>
        </p:nvGraphicFramePr>
        <p:xfrm>
          <a:off x="152400" y="1296035"/>
          <a:ext cx="8705850" cy="5289550"/>
        </p:xfrm>
        <a:graphic>
          <a:graphicData uri="http://schemas.openxmlformats.org/drawingml/2006/table">
            <a:tbl>
              <a:tblPr firstRow="1" bandRow="1">
                <a:tableStyleId>{5C22544A-7EE6-4342-B048-85BDC9FD1C3A}</a:tableStyleId>
              </a:tblPr>
              <a:tblGrid>
                <a:gridCol w="466090"/>
                <a:gridCol w="1485265"/>
                <a:gridCol w="1125855"/>
                <a:gridCol w="1501140"/>
                <a:gridCol w="1350645"/>
                <a:gridCol w="600710"/>
                <a:gridCol w="1087755"/>
                <a:gridCol w="1088390"/>
              </a:tblGrid>
              <a:tr h="370205">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Times New Roman" panose="02020603050405020304"/>
                        </a:rPr>
                        <a:t>S/N</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Times New Roman" panose="02020603050405020304"/>
                        </a:rPr>
                        <a:t>GOAL</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Times New Roman" panose="02020603050405020304"/>
                        </a:rPr>
                        <a:t>OBJECTIVES</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Arial" panose="020B0604020202020204"/>
                        </a:rPr>
                        <a:t>EXPECTED TIME OF COMPLETION</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Arial" panose="020B0604020202020204"/>
                        </a:rPr>
                        <a:t>ACTION STATUS</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Arial" panose="020B0604020202020204"/>
                        </a:rPr>
                        <a:t>RESPONSIBILITY</a:t>
                      </a:r>
                      <a:r>
                        <a:rPr lang="en-GB" sz="900" b="1" baseline="0" dirty="0">
                          <a:solidFill>
                            <a:schemeClr val="tx1"/>
                          </a:solidFill>
                          <a:latin typeface="Comic Sans MS" panose="030F0702030302020204" pitchFamily="66" charset="0"/>
                          <a:ea typeface="Calibri" panose="020F0502020204030204"/>
                          <a:cs typeface="Arial" panose="020B0604020202020204"/>
                        </a:rPr>
                        <a:t> </a:t>
                      </a:r>
                      <a:r>
                        <a:rPr lang="en-GB" sz="900" b="1" dirty="0">
                          <a:solidFill>
                            <a:schemeClr val="tx1"/>
                          </a:solidFill>
                          <a:latin typeface="Comic Sans MS" panose="030F0702030302020204" pitchFamily="66" charset="0"/>
                          <a:ea typeface="Calibri" panose="020F0502020204030204"/>
                          <a:cs typeface="Arial" panose="020B0604020202020204"/>
                        </a:rPr>
                        <a:t>PERSON</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c>
                  <a:txBody>
                    <a:bodyPr/>
                    <a:lstStyle/>
                    <a:p>
                      <a:pPr algn="ctr">
                        <a:lnSpc>
                          <a:spcPct val="107000"/>
                        </a:lnSpc>
                        <a:spcAft>
                          <a:spcPts val="800"/>
                        </a:spcAft>
                      </a:pPr>
                      <a:r>
                        <a:rPr lang="en-GB" sz="900" b="1" dirty="0">
                          <a:solidFill>
                            <a:schemeClr val="tx1"/>
                          </a:solidFill>
                          <a:latin typeface="Comic Sans MS" panose="030F0702030302020204" pitchFamily="66" charset="0"/>
                          <a:ea typeface="Calibri" panose="020F0502020204030204"/>
                          <a:cs typeface="Times New Roman" panose="02020603050405020304"/>
                        </a:rPr>
                        <a:t>KPI</a:t>
                      </a:r>
                      <a:endParaRPr lang="en-GB" sz="900" dirty="0">
                        <a:solidFill>
                          <a:schemeClr val="tx1"/>
                        </a:solidFill>
                        <a:latin typeface="Comic Sans MS" panose="030F0702030302020204" pitchFamily="66" charset="0"/>
                        <a:ea typeface="Calibri" panose="020F0502020204030204"/>
                        <a:cs typeface="Arial" panose="020B0604020202020204"/>
                      </a:endParaRPr>
                    </a:p>
                  </a:txBody>
                  <a:tcPr marL="14015" marR="14015" marT="0" marB="0"/>
                </a:tc>
              </a:tr>
              <a:tr h="1953895">
                <a:tc>
                  <a:txBody>
                    <a:bodyPr/>
                    <a:lstStyle/>
                    <a:p>
                      <a:r>
                        <a:rPr lang="en-US" sz="1100" dirty="0"/>
                        <a:t>1.</a:t>
                      </a:r>
                    </a:p>
                  </a:txBody>
                  <a:tcPr/>
                </a:tc>
                <a:tc>
                  <a:txBody>
                    <a:bodyPr/>
                    <a:lstStyle/>
                    <a:p>
                      <a:r>
                        <a:rPr lang="en-US" sz="1100" b="1" kern="1200" dirty="0">
                          <a:solidFill>
                            <a:schemeClr val="tx1"/>
                          </a:solidFill>
                          <a:latin typeface="Comic Sans MS" panose="030F0702030302020204" pitchFamily="66" charset="0"/>
                          <a:ea typeface="+mn-ea"/>
                          <a:cs typeface="+mn-cs"/>
                        </a:rPr>
                        <a:t>Minimize the Risk of Death in Road Traffic </a:t>
                      </a:r>
                      <a:endParaRPr lang="en-US" sz="1100" kern="1200" dirty="0">
                        <a:solidFill>
                          <a:schemeClr val="tx1"/>
                        </a:solidFill>
                        <a:latin typeface="Comic Sans MS" panose="030F0702030302020204" pitchFamily="66" charset="0"/>
                        <a:ea typeface="+mn-ea"/>
                        <a:cs typeface="+mn-cs"/>
                      </a:endParaRPr>
                    </a:p>
                    <a:p>
                      <a:r>
                        <a:rPr lang="en-US" sz="1100" b="1" kern="1200" dirty="0">
                          <a:solidFill>
                            <a:schemeClr val="tx1"/>
                          </a:solidFill>
                          <a:latin typeface="Comic Sans MS" panose="030F0702030302020204" pitchFamily="66" charset="0"/>
                          <a:ea typeface="+mn-ea"/>
                          <a:cs typeface="+mn-cs"/>
                        </a:rPr>
                        <a:t>Reduced:</a:t>
                      </a:r>
                      <a:endParaRPr lang="en-US" sz="1100" kern="1200" dirty="0">
                        <a:solidFill>
                          <a:schemeClr val="tx1"/>
                        </a:solidFill>
                        <a:latin typeface="Comic Sans MS" panose="030F0702030302020204" pitchFamily="66" charset="0"/>
                        <a:ea typeface="+mn-ea"/>
                        <a:cs typeface="+mn-cs"/>
                      </a:endParaRPr>
                    </a:p>
                    <a:p>
                      <a:r>
                        <a:rPr lang="en-US" sz="1100" b="1" kern="1200" dirty="0">
                          <a:solidFill>
                            <a:schemeClr val="tx1"/>
                          </a:solidFill>
                          <a:latin typeface="Comic Sans MS" panose="030F0702030302020204" pitchFamily="66" charset="0"/>
                          <a:ea typeface="+mn-ea"/>
                          <a:cs typeface="+mn-cs"/>
                        </a:rPr>
                        <a:t>-RTC by 15%</a:t>
                      </a:r>
                      <a:endParaRPr lang="en-US" sz="1100" kern="1200" dirty="0">
                        <a:solidFill>
                          <a:schemeClr val="tx1"/>
                        </a:solidFill>
                        <a:latin typeface="Comic Sans MS" panose="030F0702030302020204" pitchFamily="66" charset="0"/>
                        <a:ea typeface="+mn-ea"/>
                        <a:cs typeface="+mn-cs"/>
                      </a:endParaRPr>
                    </a:p>
                    <a:p>
                      <a:r>
                        <a:rPr lang="en-US" sz="1100" b="1" kern="1200" dirty="0">
                          <a:solidFill>
                            <a:schemeClr val="tx1"/>
                          </a:solidFill>
                          <a:latin typeface="Comic Sans MS" panose="030F0702030302020204" pitchFamily="66" charset="0"/>
                          <a:ea typeface="+mn-ea"/>
                          <a:cs typeface="+mn-cs"/>
                        </a:rPr>
                        <a:t>- Fatality by 20%</a:t>
                      </a:r>
                      <a:endParaRPr lang="en-GB" sz="110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pPr marL="0" marR="0" indent="0" algn="l" defTabSz="914400" rtl="0" eaLnBrk="1" fontAlgn="auto" latinLnBrk="0" hangingPunct="1">
                        <a:lnSpc>
                          <a:spcPct val="107000"/>
                        </a:lnSpc>
                        <a:spcBef>
                          <a:spcPts val="0"/>
                        </a:spcBef>
                        <a:spcAft>
                          <a:spcPts val="800"/>
                        </a:spcAft>
                        <a:buClrTx/>
                        <a:buSzTx/>
                        <a:buFontTx/>
                        <a:buNone/>
                        <a:defRPr/>
                      </a:pPr>
                      <a:r>
                        <a:rPr lang="en-GB" sz="1100" dirty="0">
                          <a:solidFill>
                            <a:srgbClr val="000000"/>
                          </a:solidFill>
                          <a:latin typeface="Comic Sans MS" panose="030F0702030302020204" pitchFamily="66" charset="0"/>
                          <a:ea typeface="Calibri" panose="020F0502020204030204"/>
                          <a:cs typeface="Times New Roman" panose="02020603050405020304"/>
                        </a:rPr>
                        <a:t>Reduce response time to RTC scenes</a:t>
                      </a:r>
                      <a:endParaRPr lang="en-GB" sz="1100" dirty="0">
                        <a:latin typeface="Comic Sans MS" panose="030F0702030302020204" pitchFamily="66" charset="0"/>
                        <a:ea typeface="Calibri" panose="020F0502020204030204"/>
                        <a:cs typeface="Arial" panose="020B0604020202020204"/>
                      </a:endParaRPr>
                    </a:p>
                    <a:p>
                      <a:pPr algn="l">
                        <a:lnSpc>
                          <a:spcPct val="107000"/>
                        </a:lnSpc>
                        <a:spcAft>
                          <a:spcPts val="800"/>
                        </a:spcAft>
                      </a:pPr>
                      <a:r>
                        <a:rPr lang="en-GB" sz="1100" dirty="0">
                          <a:solidFill>
                            <a:srgbClr val="000000"/>
                          </a:solidFill>
                          <a:latin typeface="Comic Sans MS" panose="030F0702030302020204" pitchFamily="66" charset="0"/>
                          <a:ea typeface="Calibri" panose="020F0502020204030204"/>
                          <a:cs typeface="Times New Roman" panose="02020603050405020304"/>
                        </a:rPr>
                        <a:t>To reduce RTC and Fatality</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solidFill>
                            <a:srgbClr val="000000"/>
                          </a:solidFill>
                          <a:latin typeface="Comic Sans MS" panose="030F0702030302020204" pitchFamily="66" charset="0"/>
                          <a:ea typeface="Calibri" panose="020F0502020204030204"/>
                          <a:cs typeface="Times New Roman" panose="02020603050405020304"/>
                        </a:rPr>
                        <a:t>Ensure that all FRSC Drivers and Riders  obtain   Commercial Driver’s Licence</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dirty="0">
                          <a:latin typeface="Comic Sans MS" panose="030F0702030302020204" pitchFamily="66" charset="0"/>
                          <a:ea typeface="Calibri" panose="020F0502020204030204"/>
                          <a:cs typeface="Arial" panose="020B0604020202020204"/>
                        </a:rPr>
                        <a:t>December,</a:t>
                      </a:r>
                      <a:r>
                        <a:rPr lang="en-GB" sz="1100" baseline="0" dirty="0">
                          <a:latin typeface="Comic Sans MS" panose="030F0702030302020204" pitchFamily="66" charset="0"/>
                          <a:ea typeface="Calibri" panose="020F0502020204030204"/>
                          <a:cs typeface="Arial" panose="020B0604020202020204"/>
                        </a:rPr>
                        <a:t> 2021</a:t>
                      </a:r>
                    </a:p>
                    <a:p>
                      <a:endParaRPr lang="en-US" sz="1100" dirty="0"/>
                    </a:p>
                  </a:txBody>
                  <a:tcPr/>
                </a:tc>
                <a:tc>
                  <a:txBody>
                    <a:bodyPr/>
                    <a:lstStyle/>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dirty="0" smtClean="0">
                          <a:latin typeface="Comic Sans MS" panose="030F0702030302020204" pitchFamily="66" charset="0"/>
                          <a:ea typeface="Calibri" panose="020F0502020204030204"/>
                          <a:cs typeface="Arial" panose="020B0604020202020204"/>
                        </a:rPr>
                        <a:t> </a:t>
                      </a:r>
                      <a:r>
                        <a:rPr lang="en-GB" sz="1100" dirty="0">
                          <a:latin typeface="Comic Sans MS" panose="030F0702030302020204" pitchFamily="66" charset="0"/>
                          <a:ea typeface="Calibri" panose="020F0502020204030204"/>
                          <a:cs typeface="Arial" panose="020B0604020202020204"/>
                        </a:rPr>
                        <a:t>NDL </a:t>
                      </a:r>
                      <a:r>
                        <a:rPr lang="en-GB" sz="1100" dirty="0" smtClean="0">
                          <a:latin typeface="Comic Sans MS" panose="030F0702030302020204" pitchFamily="66" charset="0"/>
                          <a:ea typeface="Calibri" panose="020F0502020204030204"/>
                          <a:cs typeface="Arial" panose="020B0604020202020204"/>
                        </a:rPr>
                        <a:t>TECH</a:t>
                      </a:r>
                      <a:endParaRPr lang="en-GB" sz="110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solidFill>
                            <a:srgbClr val="000000"/>
                          </a:solidFill>
                          <a:latin typeface="Comic Sans MS" panose="030F0702030302020204" pitchFamily="66" charset="0"/>
                          <a:ea typeface="Calibri" panose="020F0502020204030204"/>
                          <a:cs typeface="Times New Roman" panose="02020603050405020304"/>
                        </a:rPr>
                        <a:t>Report of Drivers and Riders with Commercial/Riders NDL to  CM by 31</a:t>
                      </a:r>
                      <a:r>
                        <a:rPr lang="en-GB" sz="1100" baseline="30000" dirty="0">
                          <a:solidFill>
                            <a:srgbClr val="000000"/>
                          </a:solidFill>
                          <a:latin typeface="Comic Sans MS" panose="030F0702030302020204" pitchFamily="66" charset="0"/>
                          <a:ea typeface="Calibri" panose="020F0502020204030204"/>
                          <a:cs typeface="Times New Roman" panose="02020603050405020304"/>
                        </a:rPr>
                        <a:t>st</a:t>
                      </a:r>
                      <a:r>
                        <a:rPr lang="en-GB" sz="1100" baseline="0" dirty="0">
                          <a:solidFill>
                            <a:srgbClr val="000000"/>
                          </a:solidFill>
                          <a:latin typeface="Comic Sans MS" panose="030F0702030302020204" pitchFamily="66" charset="0"/>
                          <a:ea typeface="Calibri" panose="020F0502020204030204"/>
                          <a:cs typeface="Times New Roman" panose="02020603050405020304"/>
                        </a:rPr>
                        <a:t> Dec., 2021</a:t>
                      </a:r>
                    </a:p>
                    <a:p>
                      <a:endParaRPr lang="en-US" sz="1100" dirty="0"/>
                    </a:p>
                  </a:txBody>
                  <a:tcPr/>
                </a:tc>
              </a:tr>
              <a:tr h="1369060">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pPr marL="285750" indent="-285750" algn="l">
                        <a:lnSpc>
                          <a:spcPct val="107000"/>
                        </a:lnSpc>
                        <a:spcAft>
                          <a:spcPts val="800"/>
                        </a:spcAft>
                        <a:buFont typeface="+mj-lt"/>
                        <a:buNone/>
                      </a:pPr>
                      <a:r>
                        <a:rPr lang="en-GB" sz="1100" baseline="0" dirty="0">
                          <a:solidFill>
                            <a:srgbClr val="000000"/>
                          </a:solidFill>
                          <a:latin typeface="Comic Sans MS" panose="030F0702030302020204" pitchFamily="66" charset="0"/>
                          <a:ea typeface="Calibri" panose="020F0502020204030204"/>
                          <a:cs typeface="Times New Roman" panose="02020603050405020304"/>
                        </a:rPr>
                        <a:t>Ensure production of road signs of high retro reflectivity </a:t>
                      </a:r>
                    </a:p>
                    <a:p>
                      <a:pPr algn="l"/>
                      <a:endParaRPr lang="en-US" sz="1100" dirty="0"/>
                    </a:p>
                  </a:txBody>
                  <a:tcPr/>
                </a:tc>
                <a:tc>
                  <a:txBody>
                    <a:bodyPr/>
                    <a:lstStyle/>
                    <a:p>
                      <a:pPr algn="l">
                        <a:lnSpc>
                          <a:spcPct val="107000"/>
                        </a:lnSpc>
                        <a:spcAft>
                          <a:spcPts val="800"/>
                        </a:spcAft>
                      </a:pPr>
                      <a:endParaRPr lang="en-GB" sz="1100" baseline="0" dirty="0">
                        <a:latin typeface="Comic Sans MS" panose="030F0702030302020204" pitchFamily="66" charset="0"/>
                        <a:ea typeface="Calibri" panose="020F0502020204030204"/>
                        <a:cs typeface="Arial" panose="020B0604020202020204"/>
                      </a:endParaRPr>
                    </a:p>
                    <a:p>
                      <a:pPr algn="l">
                        <a:lnSpc>
                          <a:spcPct val="107000"/>
                        </a:lnSpc>
                        <a:spcAft>
                          <a:spcPts val="800"/>
                        </a:spcAft>
                      </a:pPr>
                      <a:r>
                        <a:rPr lang="en-GB" sz="1100" baseline="0" dirty="0">
                          <a:latin typeface="Comic Sans MS" panose="030F0702030302020204" pitchFamily="66" charset="0"/>
                          <a:ea typeface="Calibri" panose="020F0502020204030204"/>
                          <a:cs typeface="Arial" panose="020B0604020202020204"/>
                        </a:rPr>
                        <a:t>December, 2021</a:t>
                      </a:r>
                    </a:p>
                    <a:p>
                      <a:endParaRPr lang="en-US" sz="1100" dirty="0"/>
                    </a:p>
                  </a:txBody>
                  <a:tcPr/>
                </a:tc>
                <a:tc>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dirty="0" smtClean="0">
                          <a:latin typeface="Comic Sans MS" panose="030F0702030302020204" pitchFamily="66" charset="0"/>
                          <a:ea typeface="Calibri" panose="020F0502020204030204"/>
                          <a:cs typeface="Arial" panose="020B0604020202020204"/>
                        </a:rPr>
                        <a:t>Signage</a:t>
                      </a:r>
                      <a:endParaRPr lang="en-GB" sz="110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solidFill>
                            <a:srgbClr val="000000"/>
                          </a:solidFill>
                          <a:latin typeface="Comic Sans MS" panose="030F0702030302020204" pitchFamily="66" charset="0"/>
                          <a:ea typeface="Calibri" panose="020F0502020204030204"/>
                          <a:cs typeface="Times New Roman" panose="02020603050405020304"/>
                        </a:rPr>
                        <a:t>Signage production reports</a:t>
                      </a:r>
                    </a:p>
                    <a:p>
                      <a:endParaRPr lang="en-US" sz="1100" dirty="0"/>
                    </a:p>
                  </a:txBody>
                  <a:tcPr/>
                </a:tc>
              </a:tr>
              <a:tr h="1596390">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pPr marL="285750" indent="-285750" algn="l">
                        <a:lnSpc>
                          <a:spcPct val="107000"/>
                        </a:lnSpc>
                        <a:spcAft>
                          <a:spcPts val="800"/>
                        </a:spcAft>
                        <a:buFont typeface="+mj-lt"/>
                        <a:buNone/>
                      </a:pPr>
                      <a:r>
                        <a:rPr lang="en-GB" sz="1100" baseline="0" dirty="0">
                          <a:solidFill>
                            <a:srgbClr val="000000"/>
                          </a:solidFill>
                          <a:latin typeface="Comic Sans MS" panose="030F0702030302020204" pitchFamily="66" charset="0"/>
                          <a:ea typeface="Calibri" panose="020F0502020204030204"/>
                          <a:cs typeface="Times New Roman" panose="02020603050405020304"/>
                        </a:rPr>
                        <a:t> Introduction and production of Mail Services (Courier) number plate</a:t>
                      </a:r>
                    </a:p>
                    <a:p>
                      <a:pPr algn="l"/>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March, 2021</a:t>
                      </a:r>
                    </a:p>
                    <a:p>
                      <a:endParaRPr lang="en-US" sz="1100" dirty="0"/>
                    </a:p>
                  </a:txBody>
                  <a:tcPr/>
                </a:tc>
                <a:tc>
                  <a:txBody>
                    <a:bodyPr/>
                    <a:lstStyle/>
                    <a:p>
                      <a:endParaRPr lang="en-US" sz="1100"/>
                    </a:p>
                  </a:txBody>
                  <a:tcPr/>
                </a:tc>
                <a:tc>
                  <a:txBody>
                    <a:bodyPr/>
                    <a:lstStyle/>
                    <a:p>
                      <a:pPr algn="l">
                        <a:lnSpc>
                          <a:spcPct val="107000"/>
                        </a:lnSpc>
                        <a:spcAft>
                          <a:spcPts val="800"/>
                        </a:spcAft>
                      </a:pPr>
                      <a:r>
                        <a:rPr lang="en-GB" sz="1100" baseline="0" dirty="0" smtClean="0">
                          <a:latin typeface="Comic Sans MS" panose="030F0702030302020204" pitchFamily="66" charset="0"/>
                          <a:ea typeface="Calibri" panose="020F0502020204030204"/>
                          <a:cs typeface="Arial" panose="020B0604020202020204"/>
                        </a:rPr>
                        <a:t>NVIS</a:t>
                      </a:r>
                      <a:endParaRPr lang="en-GB" sz="110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solidFill>
                            <a:srgbClr val="000000"/>
                          </a:solidFill>
                          <a:latin typeface="Comic Sans MS" panose="030F0702030302020204" pitchFamily="66" charset="0"/>
                          <a:ea typeface="Calibri" panose="020F0502020204030204"/>
                          <a:cs typeface="Times New Roman" panose="02020603050405020304"/>
                        </a:rPr>
                        <a:t>Report of production</a:t>
                      </a:r>
                    </a:p>
                    <a:p>
                      <a:endParaRPr lang="en-US" sz="1100" dirty="0"/>
                    </a:p>
                  </a:txBody>
                  <a:tcPr/>
                </a:tc>
              </a:tr>
            </a:tbl>
          </a:graphicData>
        </a:graphic>
      </p:graphicFrame>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p:cNvGraphicFramePr>
            <a:graphicFrameLocks noGrp="1"/>
          </p:cNvGraphicFramePr>
          <p:nvPr/>
        </p:nvGraphicFramePr>
        <p:xfrm>
          <a:off x="214281" y="214291"/>
          <a:ext cx="8643999" cy="6643710"/>
        </p:xfrm>
        <a:graphic>
          <a:graphicData uri="http://schemas.openxmlformats.org/drawingml/2006/table">
            <a:tbl>
              <a:tblPr firstRow="1" bandRow="1">
                <a:tableStyleId>{5C22544A-7EE6-4342-B048-85BDC9FD1C3A}</a:tableStyleId>
              </a:tblPr>
              <a:tblGrid>
                <a:gridCol w="458973"/>
                <a:gridCol w="1376920"/>
                <a:gridCol w="1405606"/>
                <a:gridCol w="1080500"/>
                <a:gridCol w="1080500"/>
                <a:gridCol w="815114"/>
                <a:gridCol w="1355448"/>
                <a:gridCol w="1070938"/>
              </a:tblGrid>
              <a:tr h="612170">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Times New Roman" panose="02020603050405020304"/>
                        </a:rPr>
                        <a:t>S/N</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Times New Roman" panose="02020603050405020304"/>
                        </a:rPr>
                        <a:t>GOAL</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Times New Roman" panose="02020603050405020304"/>
                        </a:rPr>
                        <a:t>OBJECTIVES</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Arial" panose="020B0604020202020204"/>
                        </a:rPr>
                        <a:t>EXPECTED TIME OF COMPLETION</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Arial" panose="020B0604020202020204"/>
                        </a:rPr>
                        <a:t>ACTION STATUS</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Arial" panose="020B0604020202020204"/>
                        </a:rPr>
                        <a:t>RESPONSIBLE PERSON</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00" b="1" dirty="0">
                          <a:solidFill>
                            <a:schemeClr val="tx1"/>
                          </a:solidFill>
                          <a:latin typeface="Comic Sans MS" panose="030F0702030302020204" pitchFamily="66" charset="0"/>
                          <a:ea typeface="Calibri" panose="020F0502020204030204"/>
                          <a:cs typeface="Times New Roman" panose="02020603050405020304"/>
                        </a:rPr>
                        <a:t>KPI</a:t>
                      </a:r>
                      <a:endParaRPr lang="en-GB" sz="10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r>
              <a:tr h="2593548">
                <a:tc>
                  <a:txBody>
                    <a:bodyPr/>
                    <a:lstStyle/>
                    <a:p>
                      <a:pPr algn="l">
                        <a:lnSpc>
                          <a:spcPct val="107000"/>
                        </a:lnSpc>
                        <a:spcAft>
                          <a:spcPts val="800"/>
                        </a:spcAft>
                      </a:pPr>
                      <a:r>
                        <a:rPr lang="en-GB" sz="1100" dirty="0">
                          <a:solidFill>
                            <a:srgbClr val="000000"/>
                          </a:solidFill>
                          <a:latin typeface="Comic Sans MS" panose="030F0702030302020204" pitchFamily="66" charset="0"/>
                          <a:ea typeface="Calibri" panose="020F0502020204030204"/>
                          <a:cs typeface="Times New Roman" panose="02020603050405020304"/>
                        </a:rPr>
                        <a:t>2.</a:t>
                      </a:r>
                      <a:endParaRPr lang="en-GB" sz="110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100" b="1" i="0" u="none" strike="noStrike" kern="1200" cap="none" spc="0" normalizeH="0" baseline="0" noProof="0" dirty="0">
                          <a:ln>
                            <a:noFill/>
                          </a:ln>
                          <a:solidFill>
                            <a:schemeClr val="tx1"/>
                          </a:solidFill>
                          <a:effectLst/>
                          <a:uLnTx/>
                          <a:uFillTx/>
                          <a:latin typeface="Comic Sans MS" panose="030F0702030302020204" pitchFamily="66" charset="0"/>
                        </a:rPr>
                        <a:t>Improve</a:t>
                      </a:r>
                      <a:r>
                        <a:rPr kumimoji="0" lang="en-US" sz="1100" b="1" i="0" u="none" strike="noStrike" kern="1200" cap="none" spc="0" normalizeH="0" noProof="0" dirty="0">
                          <a:ln>
                            <a:noFill/>
                          </a:ln>
                          <a:solidFill>
                            <a:schemeClr val="tx1"/>
                          </a:solidFill>
                          <a:effectLst/>
                          <a:uLnTx/>
                          <a:uFillTx/>
                          <a:latin typeface="Comic Sans MS" panose="030F0702030302020204" pitchFamily="66" charset="0"/>
                        </a:rPr>
                        <a:t> personnel capacity</a:t>
                      </a:r>
                      <a:r>
                        <a:rPr kumimoji="0" lang="en-US" sz="1100" b="1" i="0" u="none" strike="noStrike" kern="1200" cap="none" spc="0" normalizeH="0" baseline="0" noProof="0" dirty="0">
                          <a:ln>
                            <a:noFill/>
                          </a:ln>
                          <a:solidFill>
                            <a:schemeClr val="tx1"/>
                          </a:solidFill>
                          <a:effectLst/>
                          <a:uLnTx/>
                          <a:uFillTx/>
                          <a:latin typeface="Comic Sans MS" panose="030F0702030302020204" pitchFamily="66" charset="0"/>
                        </a:rPr>
                        <a:t> </a:t>
                      </a:r>
                      <a:r>
                        <a:rPr kumimoji="0" lang="en-US" sz="1100" b="1" i="0" u="none" strike="noStrike" kern="1200" cap="none" spc="0" normalizeH="0" noProof="0" dirty="0">
                          <a:ln>
                            <a:noFill/>
                          </a:ln>
                          <a:solidFill>
                            <a:schemeClr val="tx1"/>
                          </a:solidFill>
                          <a:effectLst/>
                          <a:uLnTx/>
                          <a:uFillTx/>
                          <a:latin typeface="Comic Sans MS" panose="030F0702030302020204" pitchFamily="66" charset="0"/>
                        </a:rPr>
                        <a:t>and competence in Road Safety Management</a:t>
                      </a:r>
                      <a:endParaRPr kumimoji="0" lang="en-US" sz="1100" b="1" i="0" u="none" strike="noStrike" kern="1200" cap="none" spc="0" normalizeH="0" baseline="0" noProof="0" dirty="0">
                        <a:ln>
                          <a:noFill/>
                        </a:ln>
                        <a:solidFill>
                          <a:schemeClr val="tx1"/>
                        </a:solidFill>
                        <a:effectLst/>
                        <a:uLnTx/>
                        <a:uFillTx/>
                        <a:latin typeface="Comic Sans MS" panose="030F0702030302020204" pitchFamily="66" charset="0"/>
                      </a:endParaRPr>
                    </a:p>
                  </a:txBody>
                  <a:tcPr marL="68580" marR="68580" marT="0" marB="0"/>
                </a:tc>
                <a:tc>
                  <a:txBody>
                    <a:bodyPr/>
                    <a:lstStyle/>
                    <a:p>
                      <a:pPr algn="l">
                        <a:lnSpc>
                          <a:spcPct val="107000"/>
                        </a:lnSpc>
                        <a:spcAft>
                          <a:spcPts val="800"/>
                        </a:spcAft>
                      </a:pPr>
                      <a:r>
                        <a:rPr lang="en-US" sz="1100" b="1" kern="1200" dirty="0">
                          <a:solidFill>
                            <a:schemeClr val="tx1"/>
                          </a:solidFill>
                          <a:latin typeface="Comic Sans MS" panose="030F0702030302020204" pitchFamily="66" charset="0"/>
                          <a:ea typeface="+mn-ea"/>
                          <a:cs typeface="+mn-cs"/>
                        </a:rPr>
                        <a:t>Effective training program for staff.</a:t>
                      </a:r>
                      <a:endParaRPr lang="en-GB" sz="110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marL="0" marR="0" indent="0" algn="l" defTabSz="914400" rtl="0" eaLnBrk="1" fontAlgn="auto" latinLnBrk="0" hangingPunct="1">
                        <a:lnSpc>
                          <a:spcPct val="107000"/>
                        </a:lnSpc>
                        <a:spcBef>
                          <a:spcPts val="0"/>
                        </a:spcBef>
                        <a:spcAft>
                          <a:spcPts val="800"/>
                        </a:spcAft>
                        <a:buClrTx/>
                        <a:buSzTx/>
                        <a:buFontTx/>
                        <a:buNone/>
                        <a:defRPr/>
                      </a:pPr>
                      <a:r>
                        <a:rPr lang="en-GB" sz="1100" dirty="0">
                          <a:latin typeface="Comic Sans MS" panose="030F0702030302020204" pitchFamily="66" charset="0"/>
                          <a:ea typeface="Calibri" panose="020F0502020204030204"/>
                          <a:cs typeface="Arial" panose="020B0604020202020204"/>
                        </a:rPr>
                        <a:t>Conduct</a:t>
                      </a:r>
                      <a:r>
                        <a:rPr lang="en-GB" sz="1100" baseline="0" dirty="0">
                          <a:latin typeface="Comic Sans MS" panose="030F0702030302020204" pitchFamily="66" charset="0"/>
                          <a:ea typeface="Calibri" panose="020F0502020204030204"/>
                          <a:cs typeface="Arial" panose="020B0604020202020204"/>
                        </a:rPr>
                        <a:t> o</a:t>
                      </a:r>
                      <a:r>
                        <a:rPr lang="en-GB" sz="1100" dirty="0">
                          <a:latin typeface="Comic Sans MS" panose="030F0702030302020204" pitchFamily="66" charset="0"/>
                          <a:ea typeface="Calibri" panose="020F0502020204030204"/>
                          <a:cs typeface="Arial" panose="020B0604020202020204"/>
                        </a:rPr>
                        <a:t>n the job training for  MVA</a:t>
                      </a:r>
                      <a:r>
                        <a:rPr lang="en-GB" sz="1100" baseline="0" dirty="0">
                          <a:latin typeface="Comic Sans MS" panose="030F0702030302020204" pitchFamily="66" charset="0"/>
                          <a:ea typeface="Calibri" panose="020F0502020204030204"/>
                          <a:cs typeface="Arial" panose="020B0604020202020204"/>
                        </a:rPr>
                        <a:t> </a:t>
                      </a:r>
                      <a:r>
                        <a:rPr lang="en-GB" sz="1100" dirty="0">
                          <a:latin typeface="Comic Sans MS" panose="030F0702030302020204" pitchFamily="66" charset="0"/>
                          <a:ea typeface="Calibri" panose="020F0502020204030204"/>
                          <a:cs typeface="Arial" panose="020B0604020202020204"/>
                        </a:rPr>
                        <a:t>technical Staff</a:t>
                      </a:r>
                    </a:p>
                  </a:txBody>
                  <a:tcPr marL="68580" marR="68580" marT="0" marB="0"/>
                </a:tc>
                <a:tc>
                  <a:txBody>
                    <a:bodyPr/>
                    <a:lstStyle/>
                    <a:p>
                      <a:pPr algn="l">
                        <a:lnSpc>
                          <a:spcPct val="107000"/>
                        </a:lnSpc>
                        <a:spcAft>
                          <a:spcPts val="800"/>
                        </a:spcAft>
                      </a:pPr>
                      <a:r>
                        <a:rPr lang="en-GB" sz="1100" dirty="0">
                          <a:latin typeface="Comic Sans MS" panose="030F0702030302020204" pitchFamily="66" charset="0"/>
                          <a:ea typeface="Calibri" panose="020F0502020204030204"/>
                          <a:cs typeface="Arial" panose="020B0604020202020204"/>
                        </a:rPr>
                        <a:t>December 2021</a:t>
                      </a:r>
                    </a:p>
                    <a:p>
                      <a:pPr algn="l">
                        <a:lnSpc>
                          <a:spcPct val="107000"/>
                        </a:lnSpc>
                        <a:spcAft>
                          <a:spcPts val="800"/>
                        </a:spcAft>
                      </a:pPr>
                      <a:endParaRPr lang="en-GB" sz="11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baseline="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baseline="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algn="l">
                        <a:lnSpc>
                          <a:spcPct val="107000"/>
                        </a:lnSpc>
                        <a:spcAft>
                          <a:spcPts val="800"/>
                        </a:spcAft>
                      </a:pPr>
                      <a:endParaRPr lang="en-GB" sz="11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100" dirty="0" smtClean="0">
                          <a:latin typeface="Comic Sans MS" panose="030F0702030302020204" pitchFamily="66" charset="0"/>
                          <a:ea typeface="Calibri" panose="020F0502020204030204"/>
                          <a:cs typeface="Arial" panose="020B0604020202020204"/>
                        </a:rPr>
                        <a:t>  </a:t>
                      </a:r>
                      <a:r>
                        <a:rPr lang="en-GB" sz="1100" dirty="0">
                          <a:latin typeface="Comic Sans MS" panose="030F0702030302020204" pitchFamily="66" charset="0"/>
                          <a:ea typeface="Calibri" panose="020F0502020204030204"/>
                          <a:cs typeface="Arial" panose="020B0604020202020204"/>
                        </a:rPr>
                        <a:t>Admin</a:t>
                      </a:r>
                      <a:r>
                        <a:rPr lang="en-GB" sz="1100" dirty="0" smtClean="0">
                          <a:latin typeface="Comic Sans MS" panose="030F0702030302020204" pitchFamily="66" charset="0"/>
                          <a:ea typeface="Calibri" panose="020F0502020204030204"/>
                          <a:cs typeface="Arial" panose="020B0604020202020204"/>
                        </a:rPr>
                        <a:t>)</a:t>
                      </a:r>
                      <a:endParaRPr lang="en-GB" sz="1100" baseline="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algn="l">
                        <a:lnSpc>
                          <a:spcPct val="107000"/>
                        </a:lnSpc>
                        <a:spcAft>
                          <a:spcPts val="800"/>
                        </a:spcAft>
                      </a:pPr>
                      <a:r>
                        <a:rPr lang="en-GB" sz="1100" baseline="0" dirty="0">
                          <a:latin typeface="Comic Sans MS" panose="030F0702030302020204" pitchFamily="66" charset="0"/>
                          <a:ea typeface="Calibri" panose="020F0502020204030204"/>
                          <a:cs typeface="Arial" panose="020B0604020202020204"/>
                        </a:rPr>
                        <a:t>Report of training forwarded to CM 48HRS after the training</a:t>
                      </a:r>
                    </a:p>
                    <a:p>
                      <a:pPr algn="l">
                        <a:lnSpc>
                          <a:spcPct val="107000"/>
                        </a:lnSpc>
                        <a:spcAft>
                          <a:spcPts val="800"/>
                        </a:spcAft>
                      </a:pPr>
                      <a:endParaRPr lang="en-GB" sz="1100" baseline="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100" baseline="0" dirty="0">
                        <a:latin typeface="Comic Sans MS" panose="030F0702030302020204" pitchFamily="66" charset="0"/>
                        <a:ea typeface="Calibri" panose="020F0502020204030204"/>
                        <a:cs typeface="Arial" panose="020B0604020202020204"/>
                      </a:endParaRPr>
                    </a:p>
                  </a:txBody>
                  <a:tcPr marL="68580" marR="68580" marT="0" marB="0"/>
                </a:tc>
              </a:tr>
              <a:tr h="1825826">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Ensure outstanding MOUs on training by Technical Partners are activated</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December  2021</a:t>
                      </a:r>
                    </a:p>
                    <a:p>
                      <a:endParaRPr lang="en-US" sz="1100" dirty="0"/>
                    </a:p>
                  </a:txBody>
                  <a:tcPr/>
                </a:tc>
                <a:tc>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smtClean="0">
                          <a:latin typeface="Comic Sans MS" panose="030F0702030302020204" pitchFamily="66" charset="0"/>
                          <a:ea typeface="Calibri" panose="020F0502020204030204"/>
                          <a:cs typeface="Arial" panose="020B0604020202020204"/>
                        </a:rPr>
                        <a:t>NDL</a:t>
                      </a:r>
                      <a:endParaRPr lang="en-GB" sz="1100" baseline="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Reports of training forwarded to CM 48HRS after the training</a:t>
                      </a:r>
                    </a:p>
                    <a:p>
                      <a:endParaRPr lang="en-US" sz="1100" dirty="0"/>
                    </a:p>
                  </a:txBody>
                  <a:tcPr/>
                </a:tc>
              </a:tr>
              <a:tr h="1612166">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dirty="0">
                          <a:latin typeface="Comic Sans MS" panose="030F0702030302020204" pitchFamily="66" charset="0"/>
                          <a:ea typeface="Calibri" panose="020F0502020204030204"/>
                          <a:cs typeface="Arial" panose="020B0604020202020204"/>
                        </a:rPr>
                        <a:t>Organise workshop</a:t>
                      </a:r>
                      <a:r>
                        <a:rPr lang="en-GB" sz="1100" baseline="0" dirty="0">
                          <a:latin typeface="Comic Sans MS" panose="030F0702030302020204" pitchFamily="66" charset="0"/>
                          <a:ea typeface="Calibri" panose="020F0502020204030204"/>
                          <a:cs typeface="Arial" panose="020B0604020202020204"/>
                        </a:rPr>
                        <a:t> for </a:t>
                      </a:r>
                      <a:r>
                        <a:rPr lang="en-GB" sz="1100" dirty="0">
                          <a:latin typeface="Comic Sans MS" panose="030F0702030302020204" pitchFamily="66" charset="0"/>
                          <a:ea typeface="Calibri" panose="020F0502020204030204"/>
                          <a:cs typeface="Arial" panose="020B0604020202020204"/>
                        </a:rPr>
                        <a:t>DLCs and NVIS</a:t>
                      </a:r>
                      <a:r>
                        <a:rPr lang="en-GB" sz="1100" baseline="0" dirty="0">
                          <a:latin typeface="Comic Sans MS" panose="030F0702030302020204" pitchFamily="66" charset="0"/>
                          <a:ea typeface="Calibri" panose="020F0502020204030204"/>
                          <a:cs typeface="Arial" panose="020B0604020202020204"/>
                        </a:rPr>
                        <a:t> Desk Officers</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December 2021 </a:t>
                      </a:r>
                      <a:endParaRPr lang="en-GB" sz="1100" dirty="0">
                        <a:latin typeface="Comic Sans MS" panose="030F0702030302020204" pitchFamily="66" charset="0"/>
                        <a:ea typeface="Calibri" panose="020F0502020204030204"/>
                        <a:cs typeface="Arial" panose="020B0604020202020204"/>
                      </a:endParaRPr>
                    </a:p>
                    <a:p>
                      <a:endParaRPr lang="en-US" sz="1100" dirty="0"/>
                    </a:p>
                  </a:txBody>
                  <a:tcPr/>
                </a:tc>
                <a:tc>
                  <a:txBody>
                    <a:bodyPr/>
                    <a:lstStyle/>
                    <a:p>
                      <a:endParaRPr lang="en-US" sz="1100" dirty="0"/>
                    </a:p>
                  </a:txBody>
                  <a:tcPr/>
                </a:tc>
                <a:tc>
                  <a:txBody>
                    <a:bodyPr/>
                    <a:lstStyle/>
                    <a:p>
                      <a:r>
                        <a:rPr lang="en-GB" sz="1100" baseline="0" dirty="0" smtClean="0">
                          <a:latin typeface="Comic Sans MS" panose="030F0702030302020204" pitchFamily="66" charset="0"/>
                          <a:ea typeface="Calibri" panose="020F0502020204030204"/>
                          <a:cs typeface="Arial" panose="020B0604020202020204"/>
                        </a:rPr>
                        <a:t>NVIS AND  NDL</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100" baseline="0" dirty="0">
                          <a:latin typeface="Comic Sans MS" panose="030F0702030302020204" pitchFamily="66" charset="0"/>
                          <a:ea typeface="Calibri" panose="020F0502020204030204"/>
                          <a:cs typeface="Arial" panose="020B0604020202020204"/>
                        </a:rPr>
                        <a:t>Reports of training forwarded to CM 48hrs after the training</a:t>
                      </a:r>
                    </a:p>
                    <a:p>
                      <a:endParaRPr lang="en-US" sz="1100" dirty="0"/>
                    </a:p>
                  </a:txBody>
                  <a:tcPr/>
                </a:tc>
              </a:tr>
            </a:tbl>
          </a:graphicData>
        </a:graphic>
      </p:graphicFrame>
      <p:sp>
        <p:nvSpPr>
          <p:cNvPr id="3"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p:cNvGraphicFramePr>
            <a:graphicFrameLocks noGrp="1"/>
          </p:cNvGraphicFramePr>
          <p:nvPr/>
        </p:nvGraphicFramePr>
        <p:xfrm>
          <a:off x="381000" y="304800"/>
          <a:ext cx="8458199" cy="6267472"/>
        </p:xfrm>
        <a:graphic>
          <a:graphicData uri="http://schemas.openxmlformats.org/drawingml/2006/table">
            <a:tbl>
              <a:tblPr firstRow="1" bandRow="1">
                <a:tableStyleId>{5C22544A-7EE6-4342-B048-85BDC9FD1C3A}</a:tableStyleId>
              </a:tblPr>
              <a:tblGrid>
                <a:gridCol w="391584"/>
                <a:gridCol w="1018116"/>
                <a:gridCol w="1018116"/>
                <a:gridCol w="1762484"/>
                <a:gridCol w="1096074"/>
                <a:gridCol w="1057275"/>
                <a:gridCol w="1057275"/>
                <a:gridCol w="1057275"/>
              </a:tblGrid>
              <a:tr h="817181">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Times New Roman" panose="02020603050405020304"/>
                        </a:rPr>
                        <a:t>S/N</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Times New Roman" panose="02020603050405020304"/>
                        </a:rPr>
                        <a:t>GOAL</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Times New Roman" panose="02020603050405020304"/>
                        </a:rPr>
                        <a:t>OBJECTIVES</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Arial" panose="020B0604020202020204"/>
                        </a:rPr>
                        <a:t>EXPECTED TIME OF COMPLETION</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Arial" panose="020B0604020202020204"/>
                        </a:rPr>
                        <a:t>ACTION STATUS</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Arial" panose="020B0604020202020204"/>
                        </a:rPr>
                        <a:t>RESPONSIBLE PERSON</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050" b="1" dirty="0">
                          <a:solidFill>
                            <a:schemeClr val="tx1"/>
                          </a:solidFill>
                          <a:latin typeface="Comic Sans MS" panose="030F0702030302020204" pitchFamily="66" charset="0"/>
                          <a:ea typeface="Calibri" panose="020F0502020204030204"/>
                          <a:cs typeface="Times New Roman" panose="02020603050405020304"/>
                        </a:rPr>
                        <a:t>KPI</a:t>
                      </a:r>
                      <a:endParaRPr lang="en-GB" sz="105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r>
              <a:tr h="2444639">
                <a:tc rowSpan="3">
                  <a:txBody>
                    <a:bodyPr/>
                    <a:lstStyle/>
                    <a:p>
                      <a:pPr algn="l">
                        <a:lnSpc>
                          <a:spcPct val="107000"/>
                        </a:lnSpc>
                        <a:spcAft>
                          <a:spcPts val="800"/>
                        </a:spcAft>
                      </a:pPr>
                      <a:r>
                        <a:rPr lang="en-GB" sz="1050" dirty="0">
                          <a:solidFill>
                            <a:srgbClr val="000000"/>
                          </a:solidFill>
                          <a:latin typeface="Comic Sans MS" panose="030F0702030302020204" pitchFamily="66" charset="0"/>
                          <a:ea typeface="Calibri" panose="020F0502020204030204"/>
                          <a:cs typeface="Times New Roman" panose="02020603050405020304"/>
                        </a:rPr>
                        <a:t>3.</a:t>
                      </a:r>
                      <a:endParaRPr lang="en-GB" sz="1050" dirty="0">
                        <a:latin typeface="Comic Sans MS" panose="030F0702030302020204" pitchFamily="66" charset="0"/>
                        <a:ea typeface="Calibri" panose="020F0502020204030204"/>
                        <a:cs typeface="Arial" panose="020B0604020202020204"/>
                      </a:endParaRPr>
                    </a:p>
                  </a:txBody>
                  <a:tcPr marL="68580" marR="68580" marT="0" marB="0"/>
                </a:tc>
                <a:tc rowSpan="3">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00" b="1" i="0" u="none" strike="noStrike" kern="1200" cap="none" spc="0" normalizeH="0" baseline="0" noProof="0" dirty="0">
                          <a:ln>
                            <a:noFill/>
                          </a:ln>
                          <a:solidFill>
                            <a:schemeClr val="tx1"/>
                          </a:solidFill>
                          <a:effectLst/>
                          <a:uLnTx/>
                          <a:uFillTx/>
                          <a:latin typeface="Comic Sans MS" panose="030F0702030302020204" pitchFamily="66" charset="0"/>
                        </a:rPr>
                        <a:t>Broaden and Sustain Stakeholders’</a:t>
                      </a:r>
                      <a:r>
                        <a:rPr kumimoji="0" lang="en-US" sz="1400" b="1" i="0" u="none" strike="noStrike" kern="1200" cap="none" spc="0" normalizeH="0" noProof="0" dirty="0">
                          <a:ln>
                            <a:noFill/>
                          </a:ln>
                          <a:solidFill>
                            <a:schemeClr val="tx1"/>
                          </a:solidFill>
                          <a:effectLst/>
                          <a:uLnTx/>
                          <a:uFillTx/>
                          <a:latin typeface="Comic Sans MS" panose="030F0702030302020204" pitchFamily="66" charset="0"/>
                        </a:rPr>
                        <a:t> Engagement</a:t>
                      </a:r>
                      <a:endParaRPr kumimoji="0" lang="en-US" sz="1400" b="1" i="0" u="none" strike="noStrike" kern="1200" cap="none" spc="0" normalizeH="0" baseline="0" noProof="0" dirty="0">
                        <a:ln>
                          <a:noFill/>
                        </a:ln>
                        <a:solidFill>
                          <a:schemeClr val="tx1"/>
                        </a:solidFill>
                        <a:effectLst/>
                        <a:uLnTx/>
                        <a:uFillTx/>
                        <a:latin typeface="Comic Sans MS" panose="030F0702030302020204" pitchFamily="66" charset="0"/>
                      </a:endParaRPr>
                    </a:p>
                  </a:txBody>
                  <a:tcPr marL="68580" marR="68580" marT="0" marB="0"/>
                </a:tc>
                <a:tc rowSpan="3">
                  <a:txBody>
                    <a:bodyPr/>
                    <a:lstStyle/>
                    <a:p>
                      <a:pPr algn="l">
                        <a:lnSpc>
                          <a:spcPct val="107000"/>
                        </a:lnSpc>
                        <a:spcAft>
                          <a:spcPts val="800"/>
                        </a:spcAft>
                      </a:pPr>
                      <a:r>
                        <a:rPr lang="en-US" sz="1400" b="1" kern="1200" dirty="0">
                          <a:solidFill>
                            <a:schemeClr val="tx1"/>
                          </a:solidFill>
                          <a:latin typeface="Comic Sans MS" panose="030F0702030302020204" pitchFamily="66" charset="0"/>
                          <a:ea typeface="+mn-ea"/>
                          <a:cs typeface="+mn-cs"/>
                        </a:rPr>
                        <a:t>Improve on FRSC External Relations </a:t>
                      </a:r>
                      <a:endParaRPr lang="en-GB" sz="140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marL="0" indent="0" algn="l">
                        <a:lnSpc>
                          <a:spcPct val="107000"/>
                        </a:lnSpc>
                        <a:spcAft>
                          <a:spcPts val="800"/>
                        </a:spcAft>
                        <a:buFont typeface="+mj-lt"/>
                        <a:buNone/>
                      </a:pPr>
                      <a:r>
                        <a:rPr lang="en-GB" sz="1400" baseline="0" dirty="0">
                          <a:solidFill>
                            <a:srgbClr val="000000"/>
                          </a:solidFill>
                          <a:latin typeface="Comic Sans MS" panose="030F0702030302020204" pitchFamily="66" charset="0"/>
                          <a:ea typeface="Calibri" panose="020F0502020204030204"/>
                          <a:cs typeface="Times New Roman" panose="02020603050405020304"/>
                        </a:rPr>
                        <a:t>Design a program for meetings with stakeholders; State </a:t>
                      </a:r>
                      <a:r>
                        <a:rPr lang="en-GB" sz="1400" dirty="0">
                          <a:solidFill>
                            <a:srgbClr val="000000"/>
                          </a:solidFill>
                          <a:latin typeface="Comic Sans MS" panose="030F0702030302020204" pitchFamily="66" charset="0"/>
                          <a:ea typeface="Calibri" panose="020F0502020204030204"/>
                          <a:cs typeface="Times New Roman" panose="02020603050405020304"/>
                        </a:rPr>
                        <a:t>Consultants,</a:t>
                      </a:r>
                      <a:r>
                        <a:rPr lang="en-GB" sz="1400" baseline="0" dirty="0">
                          <a:solidFill>
                            <a:srgbClr val="000000"/>
                          </a:solidFill>
                          <a:latin typeface="Comic Sans MS" panose="030F0702030302020204" pitchFamily="66" charset="0"/>
                          <a:ea typeface="Calibri" panose="020F0502020204030204"/>
                          <a:cs typeface="Times New Roman" panose="02020603050405020304"/>
                        </a:rPr>
                        <a:t> Ministry of Works, State Board of Internal Revenue, VIOs, JTB, NDL, NVIS and Signage Technical Partners</a:t>
                      </a: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dirty="0">
                          <a:latin typeface="Comic Sans MS" panose="030F0702030302020204" pitchFamily="66" charset="0"/>
                          <a:ea typeface="Calibri" panose="020F0502020204030204"/>
                          <a:cs typeface="Arial" panose="020B0604020202020204"/>
                        </a:rPr>
                        <a:t>December 2021</a:t>
                      </a:r>
                    </a:p>
                  </a:txBody>
                  <a:tcPr marL="68580" marR="68580" marT="0" marB="0"/>
                </a:tc>
                <a:tc>
                  <a:txBody>
                    <a:bodyPr/>
                    <a:lstStyle/>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dirty="0" smtClean="0">
                          <a:solidFill>
                            <a:srgbClr val="000000"/>
                          </a:solidFill>
                          <a:latin typeface="Comic Sans MS" panose="030F0702030302020204" pitchFamily="66" charset="0"/>
                          <a:ea typeface="Calibri" panose="020F0502020204030204"/>
                          <a:cs typeface="Times New Roman" panose="02020603050405020304"/>
                        </a:rPr>
                        <a:t>NVIS</a:t>
                      </a: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marL="342900" lvl="0" indent="-342900" algn="l">
                        <a:lnSpc>
                          <a:spcPct val="107000"/>
                        </a:lnSpc>
                        <a:spcAft>
                          <a:spcPts val="800"/>
                        </a:spcAft>
                        <a:buFont typeface="+mj-lt"/>
                        <a:buNone/>
                      </a:pPr>
                      <a:r>
                        <a:rPr lang="en-GB" sz="1400" baseline="0" dirty="0">
                          <a:solidFill>
                            <a:srgbClr val="000000"/>
                          </a:solidFill>
                          <a:latin typeface="Comic Sans MS" panose="030F0702030302020204" pitchFamily="66" charset="0"/>
                          <a:ea typeface="Calibri" panose="020F0502020204030204"/>
                          <a:cs typeface="Times New Roman" panose="02020603050405020304"/>
                        </a:rPr>
                        <a:t>Reports of stakeholders meetings and activities</a:t>
                      </a:r>
                    </a:p>
                  </a:txBody>
                  <a:tcPr marL="68580" marR="68580" marT="0" marB="0"/>
                </a:tc>
              </a:tr>
              <a:tr h="1575585">
                <a:tc vMerge="1">
                  <a:txBody>
                    <a:bodyPr/>
                    <a:lstStyle/>
                    <a:p>
                      <a:endParaRPr lang="en-US"/>
                    </a:p>
                  </a:txBody>
                  <a:tcPr marL="68580" marR="68580" marT="0" marB="0"/>
                </a:tc>
                <a:tc vMerge="1">
                  <a:txBody>
                    <a:bodyPr/>
                    <a:lstStyle/>
                    <a:p>
                      <a:endParaRPr lang="en-US"/>
                    </a:p>
                  </a:txBody>
                  <a:tcPr marL="68580" marR="68580" marT="0" marB="0"/>
                </a:tc>
                <a:tc vMerge="1">
                  <a:txBody>
                    <a:bodyPr/>
                    <a:lstStyle/>
                    <a:p>
                      <a:endParaRPr lang="en-US"/>
                    </a:p>
                  </a:txBody>
                  <a:tcPr marL="68580" marR="68580" marT="0" marB="0"/>
                </a:tc>
                <a:tc>
                  <a:txBody>
                    <a:bodyPr/>
                    <a:lstStyle/>
                    <a:p>
                      <a:pPr marL="285750" indent="-285750" algn="l">
                        <a:lnSpc>
                          <a:spcPct val="107000"/>
                        </a:lnSpc>
                        <a:spcAft>
                          <a:spcPts val="800"/>
                        </a:spcAft>
                        <a:buFont typeface="+mj-lt"/>
                        <a:buNone/>
                      </a:pPr>
                      <a:r>
                        <a:rPr lang="en-GB" sz="1400" dirty="0">
                          <a:solidFill>
                            <a:srgbClr val="000000"/>
                          </a:solidFill>
                          <a:latin typeface="Comic Sans MS" panose="030F0702030302020204" pitchFamily="66" charset="0"/>
                          <a:ea typeface="Calibri" panose="020F0502020204030204"/>
                          <a:cs typeface="Times New Roman" panose="02020603050405020304"/>
                        </a:rPr>
                        <a:t>Hold annual FRSC Signage </a:t>
                      </a:r>
                      <a:r>
                        <a:rPr lang="en-GB" sz="1400" dirty="0" smtClean="0">
                          <a:solidFill>
                            <a:srgbClr val="000000"/>
                          </a:solidFill>
                          <a:latin typeface="Comic Sans MS" panose="030F0702030302020204" pitchFamily="66" charset="0"/>
                          <a:ea typeface="Calibri" panose="020F0502020204030204"/>
                          <a:cs typeface="Times New Roman" panose="02020603050405020304"/>
                        </a:rPr>
                        <a:t>Producers-Customers Dialogue Forum</a:t>
                      </a:r>
                      <a:endParaRPr lang="en-GB" sz="1400" dirty="0">
                        <a:solidFill>
                          <a:srgbClr val="000000"/>
                        </a:solidFill>
                        <a:latin typeface="Comic Sans MS" panose="030F0702030302020204" pitchFamily="66" charset="0"/>
                        <a:ea typeface="Calibri" panose="020F0502020204030204"/>
                        <a:cs typeface="Times New Roman" panose="02020603050405020304"/>
                      </a:endParaRPr>
                    </a:p>
                    <a:p>
                      <a:pPr marL="285750" indent="-285750" algn="l">
                        <a:lnSpc>
                          <a:spcPct val="107000"/>
                        </a:lnSpc>
                        <a:spcAft>
                          <a:spcPts val="800"/>
                        </a:spcAft>
                        <a:buFont typeface="+mj-lt"/>
                        <a:buNone/>
                      </a:pP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dirty="0">
                          <a:latin typeface="Comic Sans MS" panose="030F0702030302020204" pitchFamily="66" charset="0"/>
                          <a:ea typeface="Calibri" panose="020F0502020204030204"/>
                          <a:cs typeface="Arial" panose="020B0604020202020204"/>
                        </a:rPr>
                        <a:t>December 2021</a:t>
                      </a:r>
                    </a:p>
                    <a:p>
                      <a:pPr algn="l">
                        <a:lnSpc>
                          <a:spcPct val="107000"/>
                        </a:lnSpc>
                        <a:spcAft>
                          <a:spcPts val="800"/>
                        </a:spcAft>
                      </a:pPr>
                      <a:endParaRPr lang="en-GB" sz="14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400" dirty="0">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40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dirty="0" smtClean="0">
                          <a:solidFill>
                            <a:srgbClr val="000000"/>
                          </a:solidFill>
                          <a:latin typeface="Comic Sans MS" panose="030F0702030302020204" pitchFamily="66" charset="0"/>
                          <a:ea typeface="Calibri" panose="020F0502020204030204"/>
                          <a:cs typeface="Times New Roman" panose="02020603050405020304"/>
                        </a:rPr>
                        <a:t>NVIS</a:t>
                      </a:r>
                    </a:p>
                    <a:p>
                      <a:pPr algn="l">
                        <a:lnSpc>
                          <a:spcPct val="107000"/>
                        </a:lnSpc>
                        <a:spcAft>
                          <a:spcPts val="800"/>
                        </a:spcAft>
                      </a:pPr>
                      <a:endParaRPr lang="en-GB" sz="140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c>
                  <a:txBody>
                    <a:bodyPr/>
                    <a:lstStyle/>
                    <a:p>
                      <a:pPr marL="342900" lvl="0" indent="-342900" algn="l">
                        <a:lnSpc>
                          <a:spcPct val="107000"/>
                        </a:lnSpc>
                        <a:spcAft>
                          <a:spcPts val="800"/>
                        </a:spcAft>
                        <a:buFont typeface="+mj-lt"/>
                        <a:buNone/>
                      </a:pPr>
                      <a:r>
                        <a:rPr lang="en-GB" sz="1400" baseline="0" dirty="0">
                          <a:solidFill>
                            <a:srgbClr val="000000"/>
                          </a:solidFill>
                          <a:latin typeface="Comic Sans MS" panose="030F0702030302020204" pitchFamily="66" charset="0"/>
                          <a:ea typeface="Calibri" panose="020F0502020204030204"/>
                          <a:cs typeface="Times New Roman" panose="02020603050405020304"/>
                        </a:rPr>
                        <a:t>Report of the forum to CM</a:t>
                      </a:r>
                    </a:p>
                    <a:p>
                      <a:pPr marL="342900" lvl="0" indent="-342900" algn="l">
                        <a:lnSpc>
                          <a:spcPct val="107000"/>
                        </a:lnSpc>
                        <a:spcAft>
                          <a:spcPts val="800"/>
                        </a:spcAft>
                        <a:buFont typeface="+mj-lt"/>
                        <a:buNone/>
                      </a:pPr>
                      <a:endParaRPr lang="en-GB" sz="1400" baseline="0" dirty="0">
                        <a:solidFill>
                          <a:srgbClr val="000000"/>
                        </a:solidFill>
                        <a:latin typeface="Comic Sans MS" panose="030F0702030302020204" pitchFamily="66" charset="0"/>
                        <a:ea typeface="Calibri" panose="020F0502020204030204"/>
                        <a:cs typeface="Times New Roman" panose="02020603050405020304"/>
                      </a:endParaRPr>
                    </a:p>
                  </a:txBody>
                  <a:tcPr marL="68580" marR="68580" marT="0" marB="0"/>
                </a:tc>
              </a:tr>
              <a:tr h="14300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indent="-285750" algn="l">
                        <a:lnSpc>
                          <a:spcPct val="107000"/>
                        </a:lnSpc>
                        <a:spcAft>
                          <a:spcPts val="800"/>
                        </a:spcAft>
                        <a:buFont typeface="+mj-lt"/>
                        <a:buNone/>
                      </a:pPr>
                      <a:r>
                        <a:rPr lang="en-GB" sz="1400" dirty="0">
                          <a:solidFill>
                            <a:srgbClr val="000000"/>
                          </a:solidFill>
                          <a:latin typeface="Comic Sans MS" panose="030F0702030302020204" pitchFamily="66" charset="0"/>
                          <a:ea typeface="Calibri" panose="020F0502020204030204"/>
                          <a:cs typeface="Times New Roman" panose="02020603050405020304"/>
                        </a:rPr>
                        <a:t>Assessment of the use of API on NVIS portal</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400" dirty="0">
                          <a:latin typeface="Comic Sans MS" panose="030F0702030302020204" pitchFamily="66" charset="0"/>
                          <a:ea typeface="Calibri" panose="020F0502020204030204"/>
                          <a:cs typeface="Arial" panose="020B0604020202020204"/>
                        </a:rPr>
                        <a:t>March 2021</a:t>
                      </a:r>
                    </a:p>
                    <a:p>
                      <a:endParaRPr lang="en-US" sz="1400" dirty="0"/>
                    </a:p>
                  </a:txBody>
                  <a:tcPr/>
                </a:tc>
                <a:tc>
                  <a:txBody>
                    <a:bodyPr/>
                    <a:lstStyle/>
                    <a:p>
                      <a:endParaRPr lang="en-US" sz="1400"/>
                    </a:p>
                  </a:txBody>
                  <a:tcPr/>
                </a:tc>
                <a:tc>
                  <a:txBody>
                    <a:bodyPr/>
                    <a:lstStyle/>
                    <a:p>
                      <a:pPr algn="l">
                        <a:lnSpc>
                          <a:spcPct val="107000"/>
                        </a:lnSpc>
                        <a:spcAft>
                          <a:spcPts val="800"/>
                        </a:spcAft>
                      </a:pPr>
                      <a:r>
                        <a:rPr lang="en-GB" sz="1400" dirty="0" smtClean="0">
                          <a:solidFill>
                            <a:srgbClr val="000000"/>
                          </a:solidFill>
                          <a:latin typeface="Comic Sans MS" panose="030F0702030302020204" pitchFamily="66" charset="0"/>
                          <a:ea typeface="Calibri" panose="020F0502020204030204"/>
                          <a:cs typeface="Times New Roman" panose="02020603050405020304"/>
                        </a:rPr>
                        <a:t>NVIS</a:t>
                      </a:r>
                      <a:endParaRPr lang="en-GB" sz="1400" dirty="0">
                        <a:solidFill>
                          <a:srgbClr val="000000"/>
                        </a:solidFill>
                        <a:latin typeface="Comic Sans MS" panose="030F0702030302020204" pitchFamily="66" charset="0"/>
                        <a:ea typeface="Calibri" panose="020F0502020204030204"/>
                        <a:cs typeface="Times New Roman" panose="02020603050405020304"/>
                      </a:endParaRP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400" baseline="0" dirty="0">
                          <a:solidFill>
                            <a:srgbClr val="000000"/>
                          </a:solidFill>
                          <a:latin typeface="Comic Sans MS" panose="030F0702030302020204" pitchFamily="66" charset="0"/>
                          <a:ea typeface="Calibri" panose="020F0502020204030204"/>
                          <a:cs typeface="Times New Roman" panose="02020603050405020304"/>
                        </a:rPr>
                        <a:t>Report of assessment to CM</a:t>
                      </a:r>
                    </a:p>
                    <a:p>
                      <a:endParaRPr lang="en-US" sz="1400" dirty="0"/>
                    </a:p>
                  </a:txBody>
                  <a:tcPr/>
                </a:tc>
              </a:tr>
            </a:tbl>
          </a:graphicData>
        </a:graphic>
      </p:graphicFrame>
      <p:sp>
        <p:nvSpPr>
          <p:cNvPr id="3"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RESTRICTEDs</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p:cNvGraphicFramePr>
            <a:graphicFrameLocks noGrp="1"/>
          </p:cNvGraphicFramePr>
          <p:nvPr/>
        </p:nvGraphicFramePr>
        <p:xfrm>
          <a:off x="295274" y="214290"/>
          <a:ext cx="8620126" cy="6545096"/>
        </p:xfrm>
        <a:graphic>
          <a:graphicData uri="http://schemas.openxmlformats.org/drawingml/2006/table">
            <a:tbl>
              <a:tblPr firstRow="1" bandRow="1">
                <a:tableStyleId>{5C22544A-7EE6-4342-B048-85BDC9FD1C3A}</a:tableStyleId>
              </a:tblPr>
              <a:tblGrid>
                <a:gridCol w="374789"/>
                <a:gridCol w="1275874"/>
                <a:gridCol w="1467255"/>
                <a:gridCol w="1192144"/>
                <a:gridCol w="1155463"/>
                <a:gridCol w="806991"/>
                <a:gridCol w="1270094"/>
                <a:gridCol w="1077516"/>
              </a:tblGrid>
              <a:tr h="754151">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S/N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GOAL</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OBJECTIVES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defRPr/>
                      </a:pPr>
                      <a:r>
                        <a:rPr lang="en-GB" sz="120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1200" dirty="0">
                        <a:solidFill>
                          <a:schemeClr val="tx1"/>
                        </a:solidFill>
                        <a:latin typeface="Comic Sans MS" panose="030F0702030302020204" pitchFamily="66" charset="0"/>
                        <a:ea typeface="Calibri" panose="020F0502020204030204"/>
                        <a:cs typeface="Arial" panose="020B0604020202020204"/>
                      </a:endParaRPr>
                    </a:p>
                    <a:p>
                      <a:pPr algn="l">
                        <a:lnSpc>
                          <a:spcPct val="107000"/>
                        </a:lnSpc>
                        <a:spcAft>
                          <a:spcPts val="800"/>
                        </a:spcAft>
                      </a:pP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EXPECTED TIME OF COMPLETION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ACTION STATUS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RESPONSIBLE PERSON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l">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KPI</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r>
              <a:tr h="1620051">
                <a:tc>
                  <a:txBody>
                    <a:bodyPr/>
                    <a:lstStyle/>
                    <a:p>
                      <a:pPr algn="l">
                        <a:lnSpc>
                          <a:spcPct val="115000"/>
                        </a:lnSpc>
                        <a:spcBef>
                          <a:spcPts val="2400"/>
                        </a:spcBef>
                        <a:spcAft>
                          <a:spcPts val="0"/>
                        </a:spcAft>
                      </a:pPr>
                      <a:r>
                        <a:rPr lang="en-GB" sz="1200" b="1" kern="0" dirty="0">
                          <a:solidFill>
                            <a:srgbClr val="000000"/>
                          </a:solidFill>
                          <a:latin typeface="Comic Sans MS" panose="030F0702030302020204"/>
                          <a:ea typeface="Times New Roman" panose="02020603050405020304"/>
                          <a:cs typeface="Times New Roman" panose="02020603050405020304"/>
                        </a:rPr>
                        <a:t>4.</a:t>
                      </a:r>
                      <a:endParaRPr lang="en-GB" sz="1200" b="1" kern="0" dirty="0">
                        <a:solidFill>
                          <a:srgbClr val="365F91"/>
                        </a:solidFill>
                        <a:latin typeface="Calibri" panose="020F0502020204030204"/>
                        <a:ea typeface="Times New Roman" panose="02020603050405020304"/>
                        <a:cs typeface="Times New Roman" panose="02020603050405020304"/>
                      </a:endParaRPr>
                    </a:p>
                  </a:txBody>
                  <a:tcPr marL="68580" marR="68580" marT="0" marB="0"/>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1400" b="1" kern="1200" dirty="0">
                          <a:solidFill>
                            <a:schemeClr val="tx1"/>
                          </a:solidFill>
                          <a:latin typeface="Comic Sans MS" panose="030F0702030302020204" pitchFamily="66" charset="0"/>
                          <a:ea typeface="+mn-ea"/>
                          <a:cs typeface="+mn-cs"/>
                        </a:rPr>
                        <a:t>Reposition, strengthen and sustain Road Safety </a:t>
                      </a:r>
                      <a:r>
                        <a:rPr lang="en-US" sz="1400" b="1" kern="1200" dirty="0" err="1">
                          <a:solidFill>
                            <a:schemeClr val="tx1"/>
                          </a:solidFill>
                          <a:latin typeface="Comic Sans MS" panose="030F0702030302020204" pitchFamily="66" charset="0"/>
                          <a:ea typeface="+mn-ea"/>
                          <a:cs typeface="+mn-cs"/>
                        </a:rPr>
                        <a:t>Programmes</a:t>
                      </a:r>
                      <a:endParaRPr kumimoji="0" lang="en-US" sz="1400" b="1" i="0" u="none" strike="noStrike" kern="1200" cap="none" spc="0" normalizeH="0" baseline="0" noProof="0" dirty="0">
                        <a:ln>
                          <a:noFill/>
                        </a:ln>
                        <a:solidFill>
                          <a:schemeClr val="tx1"/>
                        </a:solidFill>
                        <a:effectLst/>
                        <a:uLnTx/>
                        <a:uFillTx/>
                        <a:latin typeface="Comic Sans MS" panose="030F0702030302020204" pitchFamily="66" charset="0"/>
                      </a:endParaRPr>
                    </a:p>
                  </a:txBody>
                  <a:tcPr marL="68580" marR="68580" marT="0" marB="0"/>
                </a:tc>
                <a:tc>
                  <a:txBody>
                    <a:bodyPr/>
                    <a:lstStyle/>
                    <a:p>
                      <a:pPr algn="l">
                        <a:lnSpc>
                          <a:spcPct val="107000"/>
                        </a:lnSpc>
                        <a:spcAft>
                          <a:spcPts val="800"/>
                        </a:spcAft>
                      </a:pPr>
                      <a:r>
                        <a:rPr lang="en-US" sz="1400" b="1" kern="1200" dirty="0">
                          <a:solidFill>
                            <a:schemeClr val="tx1"/>
                          </a:solidFill>
                          <a:latin typeface="Comic Sans MS" panose="030F0702030302020204" pitchFamily="66" charset="0"/>
                          <a:ea typeface="+mn-ea"/>
                          <a:cs typeface="+mn-cs"/>
                        </a:rPr>
                        <a:t>Promote standardization among Road Traffic Management Agencies</a:t>
                      </a:r>
                      <a:endParaRPr lang="en-GB" sz="1400" dirty="0">
                        <a:latin typeface="Comic Sans MS" panose="030F0702030302020204" pitchFamily="66" charset="0"/>
                        <a:ea typeface="Calibri" panose="020F0502020204030204"/>
                        <a:cs typeface="Arial" panose="020B0604020202020204"/>
                      </a:endParaRPr>
                    </a:p>
                  </a:txBody>
                  <a:tcPr marL="68580" marR="68580" marT="0" marB="0"/>
                </a:tc>
                <a:tc>
                  <a:txBody>
                    <a:bodyPr/>
                    <a:lstStyle/>
                    <a:p>
                      <a:pPr marL="0" indent="0" algn="l">
                        <a:lnSpc>
                          <a:spcPct val="107000"/>
                        </a:lnSpc>
                        <a:spcAft>
                          <a:spcPts val="800"/>
                        </a:spcAft>
                        <a:buFont typeface="+mj-lt"/>
                        <a:buNone/>
                      </a:pPr>
                      <a:r>
                        <a:rPr lang="en-GB" sz="1400" dirty="0">
                          <a:solidFill>
                            <a:srgbClr val="000000"/>
                          </a:solidFill>
                          <a:latin typeface="Comic Sans MS" panose="030F0702030302020204"/>
                          <a:ea typeface="Calibri" panose="020F0502020204030204"/>
                          <a:cs typeface="Times New Roman" panose="02020603050405020304"/>
                        </a:rPr>
                        <a:t>Activation</a:t>
                      </a:r>
                      <a:r>
                        <a:rPr lang="en-GB" sz="1400" baseline="0" dirty="0">
                          <a:solidFill>
                            <a:srgbClr val="000000"/>
                          </a:solidFill>
                          <a:latin typeface="Comic Sans MS" panose="030F0702030302020204"/>
                          <a:ea typeface="Calibri" panose="020F0502020204030204"/>
                          <a:cs typeface="Times New Roman" panose="02020603050405020304"/>
                        </a:rPr>
                        <a:t> </a:t>
                      </a:r>
                      <a:r>
                        <a:rPr lang="en-GB" sz="1400" dirty="0">
                          <a:solidFill>
                            <a:srgbClr val="000000"/>
                          </a:solidFill>
                          <a:latin typeface="Comic Sans MS" panose="030F0702030302020204"/>
                          <a:ea typeface="Calibri" panose="020F0502020204030204"/>
                          <a:cs typeface="Times New Roman" panose="02020603050405020304"/>
                        </a:rPr>
                        <a:t>of VST</a:t>
                      </a:r>
                      <a:r>
                        <a:rPr lang="en-GB" sz="1400" baseline="0" dirty="0">
                          <a:solidFill>
                            <a:srgbClr val="000000"/>
                          </a:solidFill>
                          <a:latin typeface="Comic Sans MS" panose="030F0702030302020204"/>
                          <a:ea typeface="Calibri" panose="020F0502020204030204"/>
                          <a:cs typeface="Times New Roman" panose="02020603050405020304"/>
                        </a:rPr>
                        <a:t> sheeting for automatic number plate recognition (ANPR)  </a:t>
                      </a:r>
                      <a:endParaRPr lang="en-GB" sz="1400" dirty="0">
                        <a:solidFill>
                          <a:srgbClr val="000000"/>
                        </a:solidFill>
                        <a:latin typeface="Comic Sans MS" panose="030F0702030302020204"/>
                        <a:ea typeface="Calibri" panose="020F0502020204030204"/>
                        <a:cs typeface="Times New Roman" panose="02020603050405020304"/>
                      </a:endParaRPr>
                    </a:p>
                    <a:p>
                      <a:pPr marL="285750" indent="-285750" algn="l">
                        <a:lnSpc>
                          <a:spcPct val="107000"/>
                        </a:lnSpc>
                        <a:spcAft>
                          <a:spcPts val="800"/>
                        </a:spcAft>
                        <a:buFont typeface="+mj-lt"/>
                        <a:buAutoNum type="romanLcPeriod"/>
                      </a:pPr>
                      <a:endParaRPr lang="en-GB" sz="1400" dirty="0">
                        <a:solidFill>
                          <a:srgbClr val="000000"/>
                        </a:solidFill>
                        <a:latin typeface="Comic Sans MS" panose="030F0702030302020204"/>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baseline="0" dirty="0">
                          <a:solidFill>
                            <a:srgbClr val="000000"/>
                          </a:solidFill>
                          <a:latin typeface="Comic Sans MS" panose="030F0702030302020204"/>
                          <a:ea typeface="Calibri" panose="020F0502020204030204"/>
                          <a:cs typeface="Times New Roman" panose="02020603050405020304"/>
                        </a:rPr>
                        <a:t>December  2021</a:t>
                      </a:r>
                    </a:p>
                  </a:txBody>
                  <a:tcPr marL="68580" marR="68580" marT="0" marB="0"/>
                </a:tc>
                <a:tc>
                  <a:txBody>
                    <a:bodyPr/>
                    <a:lstStyle/>
                    <a:p>
                      <a:pPr algn="l">
                        <a:lnSpc>
                          <a:spcPct val="107000"/>
                        </a:lnSpc>
                        <a:spcAft>
                          <a:spcPts val="800"/>
                        </a:spcAft>
                      </a:pPr>
                      <a:endParaRPr lang="en-GB" sz="1400" dirty="0">
                        <a:solidFill>
                          <a:srgbClr val="000000"/>
                        </a:solidFill>
                        <a:latin typeface="Comic Sans MS" panose="030F0702030302020204"/>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baseline="0" dirty="0" smtClean="0">
                          <a:solidFill>
                            <a:srgbClr val="000000"/>
                          </a:solidFill>
                          <a:latin typeface="Comic Sans MS" panose="030F0702030302020204"/>
                          <a:ea typeface="Calibri" panose="020F0502020204030204"/>
                          <a:cs typeface="Times New Roman" panose="02020603050405020304"/>
                        </a:rPr>
                        <a:t>NVIS</a:t>
                      </a:r>
                      <a:endParaRPr lang="en-GB" sz="1400" dirty="0">
                        <a:solidFill>
                          <a:srgbClr val="000000"/>
                        </a:solidFill>
                        <a:latin typeface="Comic Sans MS" panose="030F0702030302020204"/>
                        <a:ea typeface="Calibri" panose="020F0502020204030204"/>
                        <a:cs typeface="Times New Roman" panose="02020603050405020304"/>
                      </a:endParaRPr>
                    </a:p>
                  </a:txBody>
                  <a:tcPr marL="68580" marR="68580" marT="0" marB="0"/>
                </a:tc>
                <a:tc>
                  <a:txBody>
                    <a:bodyPr/>
                    <a:lstStyle/>
                    <a:p>
                      <a:pPr algn="l">
                        <a:lnSpc>
                          <a:spcPct val="107000"/>
                        </a:lnSpc>
                        <a:spcAft>
                          <a:spcPts val="800"/>
                        </a:spcAft>
                      </a:pPr>
                      <a:r>
                        <a:rPr lang="en-GB" sz="1400" baseline="0" dirty="0">
                          <a:solidFill>
                            <a:srgbClr val="000000"/>
                          </a:solidFill>
                          <a:latin typeface="Comic Sans MS" panose="030F0702030302020204"/>
                          <a:ea typeface="Calibri" panose="020F0502020204030204"/>
                          <a:cs typeface="Times New Roman" panose="02020603050405020304"/>
                        </a:rPr>
                        <a:t>Report of activation forwarded to CM 48hrs after activation</a:t>
                      </a:r>
                      <a:endParaRPr lang="en-GB" sz="1400" dirty="0">
                        <a:solidFill>
                          <a:srgbClr val="000000"/>
                        </a:solidFill>
                        <a:latin typeface="Comic Sans MS" panose="030F0702030302020204"/>
                        <a:ea typeface="Calibri" panose="020F0502020204030204"/>
                        <a:cs typeface="Times New Roman" panose="02020603050405020304"/>
                      </a:endParaRPr>
                    </a:p>
                  </a:txBody>
                  <a:tcPr marL="68580" marR="68580" marT="0" marB="0"/>
                </a:tc>
              </a:tr>
              <a:tr h="1367156">
                <a:tc>
                  <a:txBody>
                    <a:bodyPr/>
                    <a:lstStyle/>
                    <a:p>
                      <a:endParaRPr lang="en-US" sz="1200"/>
                    </a:p>
                  </a:txBody>
                  <a:tcPr/>
                </a:tc>
                <a:tc>
                  <a:txBody>
                    <a:bodyPr/>
                    <a:lstStyle/>
                    <a:p>
                      <a:endParaRPr lang="en-US" sz="1400"/>
                    </a:p>
                  </a:txBody>
                  <a:tcPr/>
                </a:tc>
                <a:tc>
                  <a:txBody>
                    <a:bodyPr/>
                    <a:lstStyle/>
                    <a:p>
                      <a:endParaRPr lang="en-US" sz="1400" dirty="0"/>
                    </a:p>
                  </a:txBody>
                  <a:tcPr/>
                </a:tc>
                <a:tc>
                  <a:txBody>
                    <a:bodyPr/>
                    <a:lstStyle/>
                    <a:p>
                      <a:r>
                        <a:rPr lang="en-US" sz="1400" dirty="0">
                          <a:latin typeface="Comic Sans MS" panose="030F0702030302020204" pitchFamily="66" charset="0"/>
                        </a:rPr>
                        <a:t>Ensure modification and activation of FRSC Signage portal</a:t>
                      </a:r>
                    </a:p>
                  </a:txBody>
                  <a:tcPr/>
                </a:tc>
                <a:tc>
                  <a:txBody>
                    <a:bodyPr/>
                    <a:lstStyle/>
                    <a:p>
                      <a:r>
                        <a:rPr lang="en-US" sz="1400" dirty="0">
                          <a:latin typeface="Comic Sans MS" panose="030F0702030302020204" pitchFamily="66" charset="0"/>
                        </a:rPr>
                        <a:t>June 2021</a:t>
                      </a:r>
                    </a:p>
                  </a:txBody>
                  <a:tcPr/>
                </a:tc>
                <a:tc>
                  <a:txBody>
                    <a:bodyPr/>
                    <a:lstStyle/>
                    <a:p>
                      <a:endParaRPr lang="en-US" sz="1400" dirty="0">
                        <a:latin typeface="Comic Sans MS" panose="030F0702030302020204" pitchFamily="66" charset="0"/>
                      </a:endParaRPr>
                    </a:p>
                  </a:txBody>
                  <a:tcPr/>
                </a:tc>
                <a:tc>
                  <a:txBody>
                    <a:bodyPr/>
                    <a:lstStyle/>
                    <a:p>
                      <a:r>
                        <a:rPr lang="en-US" sz="1400" dirty="0" smtClean="0">
                          <a:latin typeface="Comic Sans MS" panose="030F0702030302020204" pitchFamily="66" charset="0"/>
                        </a:rPr>
                        <a:t> NVIS</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Report of activation to CM</a:t>
                      </a:r>
                    </a:p>
                  </a:txBody>
                  <a:tcPr/>
                </a:tc>
              </a:tr>
              <a:tr h="2049842">
                <a:tc>
                  <a:txBody>
                    <a:bodyPr/>
                    <a:lstStyle/>
                    <a:p>
                      <a:endParaRPr lang="en-US" sz="1200"/>
                    </a:p>
                  </a:txBody>
                  <a:tcPr/>
                </a:tc>
                <a:tc>
                  <a:txBody>
                    <a:bodyPr/>
                    <a:lstStyle/>
                    <a:p>
                      <a:endParaRPr lang="en-US" sz="1400"/>
                    </a:p>
                  </a:txBody>
                  <a:tcPr/>
                </a:tc>
                <a:tc>
                  <a:txBody>
                    <a:bodyPr/>
                    <a:lstStyle/>
                    <a:p>
                      <a:endParaRPr lang="en-US" sz="1400" dirty="0"/>
                    </a:p>
                  </a:txBody>
                  <a:tcPr/>
                </a:tc>
                <a:tc>
                  <a:txBody>
                    <a:bodyPr/>
                    <a:lstStyle/>
                    <a:p>
                      <a:r>
                        <a:rPr lang="en-US" sz="1400" dirty="0">
                          <a:latin typeface="Comic Sans MS" panose="030F0702030302020204" pitchFamily="66" charset="0"/>
                        </a:rPr>
                        <a:t>Ensure the activation of NIN as prerequisite for NDL application</a:t>
                      </a:r>
                    </a:p>
                  </a:txBody>
                  <a:tcPr/>
                </a:tc>
                <a:tc>
                  <a:txBody>
                    <a:bodyPr/>
                    <a:lstStyle/>
                    <a:p>
                      <a:r>
                        <a:rPr lang="en-US" sz="1400" dirty="0">
                          <a:latin typeface="Comic Sans MS" panose="030F0702030302020204" pitchFamily="66" charset="0"/>
                        </a:rPr>
                        <a:t>March 2021</a:t>
                      </a:r>
                    </a:p>
                  </a:txBody>
                  <a:tcPr/>
                </a:tc>
                <a:tc>
                  <a:txBody>
                    <a:bodyPr/>
                    <a:lstStyle/>
                    <a:p>
                      <a:endParaRPr lang="en-US" sz="1400" dirty="0">
                        <a:latin typeface="Comic Sans MS" panose="030F0702030302020204" pitchFamily="66" charset="0"/>
                      </a:endParaRPr>
                    </a:p>
                  </a:txBody>
                  <a:tcPr/>
                </a:tc>
                <a:tc>
                  <a:txBody>
                    <a:bodyPr/>
                    <a:lstStyle/>
                    <a:p>
                      <a:r>
                        <a:rPr lang="en-US" sz="1400" dirty="0" smtClean="0">
                          <a:latin typeface="Comic Sans MS" panose="030F0702030302020204" pitchFamily="66" charset="0"/>
                        </a:rPr>
                        <a:t>NDL</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Report of activation </a:t>
                      </a:r>
                    </a:p>
                  </a:txBody>
                  <a:tcPr/>
                </a:tc>
              </a:tr>
            </a:tbl>
          </a:graphicData>
        </a:graphic>
      </p:graphicFrame>
      <p:sp>
        <p:nvSpPr>
          <p:cNvPr id="3"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0500" y="428603"/>
          <a:ext cx="8648702" cy="5643602"/>
        </p:xfrm>
        <a:graphic>
          <a:graphicData uri="http://schemas.openxmlformats.org/drawingml/2006/table">
            <a:tbl>
              <a:tblPr firstRow="1" bandRow="1">
                <a:tableStyleId>{5C22544A-7EE6-4342-B048-85BDC9FD1C3A}</a:tableStyleId>
              </a:tblPr>
              <a:tblGrid>
                <a:gridCol w="376030"/>
                <a:gridCol w="1109870"/>
                <a:gridCol w="1143000"/>
                <a:gridCol w="1447800"/>
                <a:gridCol w="1328738"/>
                <a:gridCol w="881062"/>
                <a:gridCol w="1281114"/>
                <a:gridCol w="1081088"/>
              </a:tblGrid>
              <a:tr h="788020">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S/N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GOAL</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OBJECTIVES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defRPr/>
                      </a:pPr>
                      <a:r>
                        <a:rPr lang="en-GB" sz="120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12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EXPECTED TIME OF COMPLETION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ACTION STATUS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RESPONSIBLE PERSON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KPI</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r>
              <a:tr h="177432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1400" dirty="0">
                          <a:latin typeface="Comic Sans MS" panose="030F0702030302020204" pitchFamily="66" charset="0"/>
                        </a:rPr>
                        <a:t>Ensure reduction time of delivery of permanent NDL from 60 to 14days waiting period</a:t>
                      </a:r>
                    </a:p>
                  </a:txBody>
                  <a:tcPr/>
                </a:tc>
                <a:tc>
                  <a:txBody>
                    <a:bodyPr/>
                    <a:lstStyle/>
                    <a:p>
                      <a:r>
                        <a:rPr lang="en-US" sz="1400" dirty="0">
                          <a:latin typeface="Comic Sans MS" panose="030F0702030302020204" pitchFamily="66" charset="0"/>
                        </a:rPr>
                        <a:t>December 2021</a:t>
                      </a:r>
                    </a:p>
                  </a:txBody>
                  <a:tcPr/>
                </a:tc>
                <a:tc>
                  <a:txBody>
                    <a:bodyPr/>
                    <a:lstStyle/>
                    <a:p>
                      <a:endParaRPr lang="en-US" sz="1400" dirty="0">
                        <a:latin typeface="Comic Sans MS" panose="030F0702030302020204" pitchFamily="66" charset="0"/>
                      </a:endParaRPr>
                    </a:p>
                  </a:txBody>
                  <a:tcPr/>
                </a:tc>
                <a:tc>
                  <a:txBody>
                    <a:bodyPr/>
                    <a:lstStyle/>
                    <a:p>
                      <a:endParaRPr lang="en-US" sz="1400" dirty="0">
                        <a:latin typeface="Comic Sans MS" panose="030F0702030302020204" pitchFamily="66" charset="0"/>
                      </a:endParaRPr>
                    </a:p>
                    <a:p>
                      <a:r>
                        <a:rPr lang="en-US" sz="1400" dirty="0" smtClean="0">
                          <a:latin typeface="Comic Sans MS" panose="030F0702030302020204" pitchFamily="66" charset="0"/>
                        </a:rPr>
                        <a:t>Print Farm</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Waybill of dispatch</a:t>
                      </a:r>
                    </a:p>
                  </a:txBody>
                  <a:tcPr/>
                </a:tc>
              </a:tr>
              <a:tr h="1057773">
                <a:tc>
                  <a:txBody>
                    <a:bodyPr/>
                    <a:lstStyle/>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r>
                        <a:rPr lang="en-US" sz="1400" dirty="0">
                          <a:latin typeface="Comic Sans MS" panose="030F0702030302020204" pitchFamily="66" charset="0"/>
                        </a:rPr>
                        <a:t>Activation of Data Update portal for NDL Applicants</a:t>
                      </a:r>
                    </a:p>
                  </a:txBody>
                  <a:tcPr/>
                </a:tc>
                <a:tc>
                  <a:txBody>
                    <a:bodyPr/>
                    <a:lstStyle/>
                    <a:p>
                      <a:r>
                        <a:rPr lang="en-US" sz="1400" dirty="0">
                          <a:latin typeface="Comic Sans MS" panose="030F0702030302020204" pitchFamily="66" charset="0"/>
                        </a:rPr>
                        <a:t>June 2021</a:t>
                      </a:r>
                    </a:p>
                  </a:txBody>
                  <a:tcPr/>
                </a:tc>
                <a:tc>
                  <a:txBody>
                    <a:bodyPr/>
                    <a:lstStyle/>
                    <a:p>
                      <a:endParaRPr lang="en-US" sz="1400" dirty="0">
                        <a:latin typeface="Comic Sans MS" panose="030F0702030302020204" pitchFamily="66" charset="0"/>
                      </a:endParaRPr>
                    </a:p>
                  </a:txBody>
                  <a:tcPr/>
                </a:tc>
                <a:tc>
                  <a:txBody>
                    <a:bodyPr/>
                    <a:lstStyle/>
                    <a:p>
                      <a:r>
                        <a:rPr lang="en-US" sz="1400" dirty="0" smtClean="0">
                          <a:latin typeface="Comic Sans MS" panose="030F0702030302020204" pitchFamily="66" charset="0"/>
                        </a:rPr>
                        <a:t>NDL (FS)</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Report of activation of the portal</a:t>
                      </a:r>
                    </a:p>
                  </a:txBody>
                  <a:tcPr/>
                </a:tc>
              </a:tr>
              <a:tr h="20234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1400" dirty="0">
                          <a:latin typeface="Comic Sans MS" panose="030F0702030302020204" pitchFamily="66" charset="0"/>
                        </a:rPr>
                        <a:t>Monitoring of all Driver’s </a:t>
                      </a:r>
                      <a:r>
                        <a:rPr lang="en-US" sz="1400" dirty="0" err="1">
                          <a:latin typeface="Comic Sans MS" panose="030F0702030302020204" pitchFamily="66" charset="0"/>
                        </a:rPr>
                        <a:t>Licence</a:t>
                      </a:r>
                      <a:r>
                        <a:rPr lang="en-US" sz="1400" dirty="0">
                          <a:latin typeface="Comic Sans MS" panose="030F0702030302020204" pitchFamily="66" charset="0"/>
                        </a:rPr>
                        <a:t> </a:t>
                      </a:r>
                      <a:r>
                        <a:rPr lang="en-US" sz="1400" dirty="0" err="1">
                          <a:latin typeface="Comic Sans MS" panose="030F0702030302020204" pitchFamily="66" charset="0"/>
                        </a:rPr>
                        <a:t>Centres</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June and December 2021</a:t>
                      </a:r>
                    </a:p>
                  </a:txBody>
                  <a:tcPr/>
                </a:tc>
                <a:tc>
                  <a:txBody>
                    <a:bodyPr/>
                    <a:lstStyle/>
                    <a:p>
                      <a:endParaRPr lang="en-US" sz="1400" dirty="0">
                        <a:latin typeface="Comic Sans MS" panose="030F0702030302020204" pitchFamily="66" charset="0"/>
                      </a:endParaRPr>
                    </a:p>
                  </a:txBody>
                  <a:tcPr/>
                </a:tc>
                <a:tc>
                  <a:txBody>
                    <a:bodyPr/>
                    <a:lstStyle/>
                    <a:p>
                      <a:r>
                        <a:rPr lang="en-US" sz="1400" dirty="0" smtClean="0">
                          <a:latin typeface="Comic Sans MS" panose="030F0702030302020204" pitchFamily="66" charset="0"/>
                        </a:rPr>
                        <a:t>NDL (FS)</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Report of monitoring</a:t>
                      </a:r>
                    </a:p>
                  </a:txBody>
                  <a:tcPr/>
                </a:tc>
              </a:tr>
            </a:tbl>
          </a:graphicData>
        </a:graphic>
      </p:graphicFrame>
      <p:sp>
        <p:nvSpPr>
          <p:cNvPr id="3"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534399" cy="5915045"/>
        </p:xfrm>
        <a:graphic>
          <a:graphicData uri="http://schemas.openxmlformats.org/drawingml/2006/table">
            <a:tbl>
              <a:tblPr firstRow="1" bandRow="1">
                <a:tableStyleId>{5C22544A-7EE6-4342-B048-85BDC9FD1C3A}</a:tableStyleId>
              </a:tblPr>
              <a:tblGrid>
                <a:gridCol w="465513"/>
                <a:gridCol w="1008611"/>
                <a:gridCol w="1241367"/>
                <a:gridCol w="1396538"/>
                <a:gridCol w="1221970"/>
                <a:gridCol w="872837"/>
                <a:gridCol w="1260764"/>
                <a:gridCol w="1066799"/>
              </a:tblGrid>
              <a:tr h="1123003">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S/N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GOAL</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OBJECTIVES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defRPr/>
                      </a:pPr>
                      <a:r>
                        <a:rPr lang="en-GB" sz="1200" b="1" dirty="0">
                          <a:solidFill>
                            <a:schemeClr val="tx1"/>
                          </a:solidFill>
                          <a:latin typeface="Comic Sans MS" panose="030F0702030302020204" pitchFamily="66" charset="0"/>
                          <a:ea typeface="Calibri" panose="020F0502020204030204"/>
                          <a:cs typeface="Arial" panose="020B0604020202020204"/>
                        </a:rPr>
                        <a:t>STRATEGIC INITIATIVES</a:t>
                      </a:r>
                      <a:endParaRPr lang="en-GB" sz="1200" dirty="0">
                        <a:solidFill>
                          <a:schemeClr val="tx1"/>
                        </a:solidFill>
                        <a:latin typeface="Comic Sans MS" panose="030F0702030302020204" pitchFamily="66" charset="0"/>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EXPECTED TIME OF COMPLETION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ACTION STATUS</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Arial" panose="020B0604020202020204"/>
                        </a:rPr>
                        <a:t>RESPONSIBLE PERSON</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c>
                  <a:txBody>
                    <a:bodyPr/>
                    <a:lstStyle/>
                    <a:p>
                      <a:pPr algn="ctr">
                        <a:lnSpc>
                          <a:spcPct val="107000"/>
                        </a:lnSpc>
                        <a:spcAft>
                          <a:spcPts val="800"/>
                        </a:spcAft>
                      </a:pPr>
                      <a:r>
                        <a:rPr lang="en-GB" sz="1200" b="1" dirty="0">
                          <a:solidFill>
                            <a:schemeClr val="tx1"/>
                          </a:solidFill>
                          <a:latin typeface="Comic Sans MS" panose="030F0702030302020204"/>
                          <a:ea typeface="Calibri" panose="020F0502020204030204"/>
                          <a:cs typeface="Times New Roman" panose="02020603050405020304"/>
                        </a:rPr>
                        <a:t>KPI</a:t>
                      </a:r>
                      <a:endParaRPr lang="en-GB" sz="1200" dirty="0">
                        <a:solidFill>
                          <a:schemeClr val="tx1"/>
                        </a:solidFill>
                        <a:latin typeface="Calibri" panose="020F0502020204030204"/>
                        <a:ea typeface="Calibri" panose="020F0502020204030204"/>
                        <a:cs typeface="Arial" panose="020B0604020202020204"/>
                      </a:endParaRPr>
                    </a:p>
                  </a:txBody>
                  <a:tcPr marL="45672" marR="45672" marT="0" marB="0"/>
                </a:tc>
              </a:tr>
              <a:tr h="24955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1400" dirty="0">
                          <a:latin typeface="Comic Sans MS" panose="030F0702030302020204" pitchFamily="66" charset="0"/>
                        </a:rPr>
                        <a:t>Establishment of MVA Central Store in Lagos</a:t>
                      </a:r>
                    </a:p>
                  </a:txBody>
                  <a:tcPr/>
                </a:tc>
                <a:tc>
                  <a:txBody>
                    <a:bodyPr/>
                    <a:lstStyle/>
                    <a:p>
                      <a:r>
                        <a:rPr lang="en-US" sz="1400" dirty="0">
                          <a:latin typeface="Comic Sans MS" panose="030F0702030302020204" pitchFamily="66" charset="0"/>
                        </a:rPr>
                        <a:t>June 2021</a:t>
                      </a:r>
                    </a:p>
                  </a:txBody>
                  <a:tcPr/>
                </a:tc>
                <a:tc>
                  <a:txBody>
                    <a:bodyPr/>
                    <a:lstStyle/>
                    <a:p>
                      <a:endParaRPr lang="en-US" sz="1400" dirty="0">
                        <a:latin typeface="Comic Sans MS" panose="030F0702030302020204" pitchFamily="66" charset="0"/>
                      </a:endParaRPr>
                    </a:p>
                  </a:txBody>
                  <a:tcPr/>
                </a:tc>
                <a:tc>
                  <a:txBody>
                    <a:bodyPr/>
                    <a:lstStyle/>
                    <a:p>
                      <a:r>
                        <a:rPr lang="en-US" sz="1400" dirty="0" smtClean="0">
                          <a:latin typeface="Comic Sans MS" panose="030F0702030302020204" pitchFamily="66" charset="0"/>
                        </a:rPr>
                        <a:t> </a:t>
                      </a:r>
                      <a:r>
                        <a:rPr lang="en-US" sz="1400" dirty="0">
                          <a:latin typeface="Comic Sans MS" panose="030F0702030302020204" pitchFamily="66" charset="0"/>
                        </a:rPr>
                        <a:t>DCM (MVA)</a:t>
                      </a:r>
                    </a:p>
                  </a:txBody>
                  <a:tcPr/>
                </a:tc>
                <a:tc>
                  <a:txBody>
                    <a:bodyPr/>
                    <a:lstStyle/>
                    <a:p>
                      <a:r>
                        <a:rPr lang="en-US" sz="1400" dirty="0">
                          <a:latin typeface="Comic Sans MS" panose="030F0702030302020204" pitchFamily="66" charset="0"/>
                        </a:rPr>
                        <a:t>Reports of establishment</a:t>
                      </a:r>
                    </a:p>
                  </a:txBody>
                  <a:tcPr/>
                </a:tc>
              </a:tr>
              <a:tr h="2296482">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dirty="0">
                          <a:latin typeface="Comic Sans MS" panose="030F0702030302020204" pitchFamily="66" charset="0"/>
                        </a:rPr>
                        <a:t>Carry out performance assessment of all Plants</a:t>
                      </a:r>
                    </a:p>
                  </a:txBody>
                  <a:tcPr/>
                </a:tc>
                <a:tc>
                  <a:txBody>
                    <a:bodyPr/>
                    <a:lstStyle/>
                    <a:p>
                      <a:r>
                        <a:rPr lang="en-US" sz="1400" dirty="0">
                          <a:latin typeface="Comic Sans MS" panose="030F0702030302020204" pitchFamily="66" charset="0"/>
                        </a:rPr>
                        <a:t>December 2021</a:t>
                      </a:r>
                    </a:p>
                  </a:txBody>
                  <a:tcPr/>
                </a:tc>
                <a:tc>
                  <a:txBody>
                    <a:bodyPr/>
                    <a:lstStyle/>
                    <a:p>
                      <a:endParaRPr lang="en-US" sz="1400">
                        <a:latin typeface="Comic Sans MS" panose="030F0702030302020204" pitchFamily="66" charset="0"/>
                      </a:endParaRPr>
                    </a:p>
                  </a:txBody>
                  <a:tcPr/>
                </a:tc>
                <a:tc>
                  <a:txBody>
                    <a:bodyPr/>
                    <a:lstStyle/>
                    <a:p>
                      <a:r>
                        <a:rPr lang="en-US" sz="1400" dirty="0" smtClean="0">
                          <a:latin typeface="Comic Sans MS" panose="030F0702030302020204" pitchFamily="66" charset="0"/>
                        </a:rPr>
                        <a:t>NVIS</a:t>
                      </a:r>
                      <a:endParaRPr lang="en-US" sz="1400" dirty="0">
                        <a:latin typeface="Comic Sans MS" panose="030F0702030302020204" pitchFamily="66" charset="0"/>
                      </a:endParaRPr>
                    </a:p>
                  </a:txBody>
                  <a:tcPr/>
                </a:tc>
                <a:tc>
                  <a:txBody>
                    <a:bodyPr/>
                    <a:lstStyle/>
                    <a:p>
                      <a:r>
                        <a:rPr lang="en-US" sz="1400" dirty="0">
                          <a:latin typeface="Comic Sans MS" panose="030F0702030302020204" pitchFamily="66" charset="0"/>
                        </a:rPr>
                        <a:t>Report of assessment</a:t>
                      </a:r>
                    </a:p>
                  </a:txBody>
                  <a:tcPr/>
                </a:tc>
              </a:tr>
            </a:tbl>
          </a:graphicData>
        </a:graphic>
      </p:graphicFrame>
      <p:sp>
        <p:nvSpPr>
          <p:cNvPr id="3"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omic Sans MS" panose="030F0702030302020204" pitchFamily="66" charset="0"/>
              </a:rPr>
              <a:t>CHALLENGES</a:t>
            </a:r>
            <a:endParaRPr lang="en-GB" dirty="0"/>
          </a:p>
        </p:txBody>
      </p:sp>
      <p:sp>
        <p:nvSpPr>
          <p:cNvPr id="3" name="Content Placeholder 2"/>
          <p:cNvSpPr>
            <a:spLocks noGrp="1"/>
          </p:cNvSpPr>
          <p:nvPr>
            <p:ph sz="quarter" idx="1"/>
          </p:nvPr>
        </p:nvSpPr>
        <p:spPr>
          <a:xfrm>
            <a:off x="301752" y="1527048"/>
            <a:ext cx="8503920" cy="4902348"/>
          </a:xfrm>
        </p:spPr>
        <p:txBody>
          <a:bodyPr/>
          <a:lstStyle/>
          <a:p>
            <a:pPr>
              <a:defRPr/>
            </a:pPr>
            <a:r>
              <a:rPr lang="en-US" dirty="0" smtClean="0">
                <a:latin typeface="Comic Sans MS" panose="030F0702030302020204" pitchFamily="66" charset="0"/>
              </a:rPr>
              <a:t>Poor or unavailable network in some centres.</a:t>
            </a:r>
            <a:endParaRPr lang="en-GB" dirty="0" smtClean="0">
              <a:latin typeface="Comic Sans MS" panose="030F0702030302020204" pitchFamily="66" charset="0"/>
            </a:endParaRPr>
          </a:p>
          <a:p>
            <a:pPr>
              <a:defRPr/>
            </a:pPr>
            <a:r>
              <a:rPr lang="en-US" dirty="0" smtClean="0">
                <a:latin typeface="Comic Sans MS" panose="030F0702030302020204" pitchFamily="66" charset="0"/>
              </a:rPr>
              <a:t>ENDSARS Protest led to vandalization of Five (5) DLCs. </a:t>
            </a:r>
            <a:endParaRPr lang="en-GB" dirty="0" smtClean="0">
              <a:latin typeface="Comic Sans MS" panose="030F0702030302020204" pitchFamily="66" charset="0"/>
            </a:endParaRPr>
          </a:p>
          <a:p>
            <a:pPr>
              <a:defRPr/>
            </a:pPr>
            <a:r>
              <a:rPr lang="en-US" dirty="0" smtClean="0">
                <a:latin typeface="Comic Sans MS" panose="030F0702030302020204" pitchFamily="66" charset="0"/>
              </a:rPr>
              <a:t>Lack of constant electricity supply at the centres.</a:t>
            </a:r>
            <a:endParaRPr lang="en-GB" dirty="0" smtClean="0">
              <a:latin typeface="Comic Sans MS" panose="030F0702030302020204" pitchFamily="66" charset="0"/>
            </a:endParaRPr>
          </a:p>
          <a:p>
            <a:pPr>
              <a:defRPr/>
            </a:pPr>
            <a:r>
              <a:rPr lang="en-US" dirty="0" smtClean="0">
                <a:latin typeface="Comic Sans MS" panose="030F0702030302020204" pitchFamily="66" charset="0"/>
              </a:rPr>
              <a:t>Deployment of staff to DLCs without induction course or training.</a:t>
            </a:r>
            <a:endParaRPr lang="en-GB" dirty="0" smtClean="0">
              <a:latin typeface="Comic Sans MS" panose="030F0702030302020204" pitchFamily="66" charset="0"/>
            </a:endParaRPr>
          </a:p>
          <a:p>
            <a:pPr>
              <a:defRPr/>
            </a:pPr>
            <a:r>
              <a:rPr lang="en-US" dirty="0" smtClean="0">
                <a:latin typeface="Comic Sans MS" panose="030F0702030302020204" pitchFamily="66" charset="0"/>
              </a:rPr>
              <a:t>Inadequate  security at DLCs</a:t>
            </a:r>
            <a:endParaRPr lang="en-GB" dirty="0" smtClean="0">
              <a:latin typeface="Comic Sans MS" panose="030F0702030302020204" pitchFamily="66" charset="0"/>
            </a:endParaRPr>
          </a:p>
          <a:p>
            <a:pPr>
              <a:defRPr/>
            </a:pPr>
            <a:r>
              <a:rPr lang="en-US" dirty="0" smtClean="0">
                <a:latin typeface="Comic Sans MS" panose="030F0702030302020204" pitchFamily="66" charset="0"/>
              </a:rPr>
              <a:t>Rearrangement of names as a result of the harmonization of NIN with NDL</a:t>
            </a:r>
            <a:endParaRPr lang="en-GB" dirty="0">
              <a:latin typeface="Comic Sans MS" panose="030F0702030302020204" pitchFamily="66" charset="0"/>
            </a:endParaRPr>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214422"/>
            <a:ext cx="8627966" cy="5429288"/>
          </a:xfrm>
        </p:spPr>
        <p:txBody>
          <a:bodyPr>
            <a:normAutofit fontScale="92500" lnSpcReduction="10000"/>
          </a:bodyPr>
          <a:lstStyle/>
          <a:p>
            <a:pPr lvl="0" algn="just"/>
            <a:r>
              <a:rPr lang="en-US" dirty="0" smtClean="0">
                <a:latin typeface="Comic Sans MS" panose="030F0702030302020204" pitchFamily="66" charset="0"/>
              </a:rPr>
              <a:t>Change of Chairmen of States Board of Internal Revenue affected the deployment of Motor Licensing Officers in some States.</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Inadequate and poor internet facilities in various revenue offices</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Poor attitude towards migration from the old to new number plates  distorts record of registered vehicle</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Non-adherence to established process of Change of Ownership Certificate.</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Front end operation of number plates upload is not effective as it should be</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Frequent machine and equipment breakdown</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Low order of number plates from States and MDAs </a:t>
            </a:r>
            <a:endParaRPr lang="en-GB" dirty="0" smtClean="0">
              <a:latin typeface="Comic Sans MS" panose="030F0702030302020204" pitchFamily="66" charset="0"/>
            </a:endParaRPr>
          </a:p>
          <a:p>
            <a:endParaRPr lang="en-GB" dirty="0"/>
          </a:p>
        </p:txBody>
      </p:sp>
      <p:sp>
        <p:nvSpPr>
          <p:cNvPr id="4" name="Title 1"/>
          <p:cNvSpPr>
            <a:spLocks noGrp="1"/>
          </p:cNvSpPr>
          <p:nvPr>
            <p:ph type="title"/>
          </p:nvPr>
        </p:nvSpPr>
        <p:spPr/>
        <p:txBody>
          <a:bodyPr/>
          <a:lstStyle/>
          <a:p>
            <a:r>
              <a:rPr lang="en-US" b="1" dirty="0" smtClean="0">
                <a:solidFill>
                  <a:schemeClr val="tx1"/>
                </a:solidFill>
                <a:latin typeface="Comic Sans MS" panose="030F0702030302020204" pitchFamily="66" charset="0"/>
              </a:rPr>
              <a:t>CHALLENGES Cont’d</a:t>
            </a:r>
            <a:endParaRPr lang="en-GB" dirty="0">
              <a:solidFill>
                <a:schemeClr val="tx1"/>
              </a:solidFill>
            </a:endParaRPr>
          </a:p>
        </p:txBody>
      </p:sp>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830910"/>
          </a:xfrm>
        </p:spPr>
        <p:txBody>
          <a:bodyPr/>
          <a:lstStyle/>
          <a:p>
            <a:pPr lvl="0" algn="just"/>
            <a:r>
              <a:rPr lang="en-GB" dirty="0" smtClean="0">
                <a:latin typeface="Comic Sans MS" panose="030F0702030302020204" pitchFamily="66" charset="0"/>
              </a:rPr>
              <a:t>To surmount challenges relating to connectivity issues, have the stakeholders (FRSC,, PTS, SWG and PwC) review the current internet network infrastructure across the centres.  </a:t>
            </a:r>
          </a:p>
          <a:p>
            <a:pPr lvl="0" algn="just"/>
            <a:r>
              <a:rPr lang="en-US" dirty="0" smtClean="0">
                <a:latin typeface="Comic Sans MS" panose="030F0702030302020204" pitchFamily="66" charset="0"/>
              </a:rPr>
              <a:t>Creation of desk Officer in MVA Department to resolve issue arising from NDL</a:t>
            </a:r>
          </a:p>
          <a:p>
            <a:pPr lvl="0" algn="just"/>
            <a:r>
              <a:rPr lang="en-US" dirty="0" smtClean="0">
                <a:latin typeface="Comic Sans MS" panose="030F0702030302020204" pitchFamily="66" charset="0"/>
              </a:rPr>
              <a:t>Continuous training and re-training of NDL Operators.</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Improvement on service delivery to applicants.</a:t>
            </a:r>
            <a:endParaRPr lang="en-GB" dirty="0" smtClean="0">
              <a:latin typeface="Comic Sans MS" panose="030F0702030302020204" pitchFamily="66" charset="0"/>
            </a:endParaRPr>
          </a:p>
          <a:p>
            <a:pPr lvl="0"/>
            <a:endParaRPr lang="en-GB" dirty="0" smtClean="0"/>
          </a:p>
          <a:p>
            <a:endParaRPr lang="en-GB" dirty="0"/>
          </a:p>
        </p:txBody>
      </p:sp>
      <p:sp>
        <p:nvSpPr>
          <p:cNvPr id="4" name="Title 1"/>
          <p:cNvSpPr>
            <a:spLocks noGrp="1"/>
          </p:cNvSpPr>
          <p:nvPr>
            <p:ph type="title"/>
          </p:nvPr>
        </p:nvSpPr>
        <p:spPr/>
        <p:txBody>
          <a:bodyPr/>
          <a:lstStyle/>
          <a:p>
            <a:r>
              <a:rPr lang="en-US" b="1" dirty="0" smtClean="0">
                <a:solidFill>
                  <a:schemeClr val="tx1"/>
                </a:solidFill>
                <a:latin typeface="Comic Sans MS" panose="030F0702030302020204" pitchFamily="66" charset="0"/>
              </a:rPr>
              <a:t>WAY FORWARD</a:t>
            </a:r>
            <a:endParaRPr lang="en-GB" dirty="0"/>
          </a:p>
        </p:txBody>
      </p:sp>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omic Sans MS" panose="030F0702030302020204" pitchFamily="66" charset="0"/>
              </a:rPr>
              <a:t>WAY FORWARD Cont’d</a:t>
            </a:r>
            <a:r>
              <a:rPr lang="en-US" b="1" u="sng" dirty="0" smtClean="0">
                <a:latin typeface="Comic Sans MS" panose="030F0702030302020204" pitchFamily="66" charset="0"/>
              </a:rPr>
              <a:t> </a:t>
            </a:r>
            <a:endParaRPr lang="en-GB" dirty="0"/>
          </a:p>
        </p:txBody>
      </p:sp>
      <p:sp>
        <p:nvSpPr>
          <p:cNvPr id="3" name="Content Placeholder 2"/>
          <p:cNvSpPr>
            <a:spLocks noGrp="1"/>
          </p:cNvSpPr>
          <p:nvPr>
            <p:ph sz="quarter" idx="1"/>
          </p:nvPr>
        </p:nvSpPr>
        <p:spPr>
          <a:xfrm>
            <a:off x="301752" y="1527048"/>
            <a:ext cx="8503920" cy="4902348"/>
          </a:xfrm>
        </p:spPr>
        <p:txBody>
          <a:bodyPr>
            <a:normAutofit fontScale="92500"/>
          </a:bodyPr>
          <a:lstStyle/>
          <a:p>
            <a:pPr algn="just">
              <a:buFont typeface="Wingdings" panose="05000000000000000000" pitchFamily="2" charset="2"/>
              <a:buChar char="Ø"/>
            </a:pPr>
            <a:r>
              <a:rPr lang="en-US" dirty="0" smtClean="0">
                <a:latin typeface="Comic Sans MS" panose="030F0702030302020204" pitchFamily="66" charset="0"/>
              </a:rPr>
              <a:t>Grant full access to amend/make corrections.</a:t>
            </a:r>
          </a:p>
          <a:p>
            <a:pPr algn="just"/>
            <a:endParaRPr lang="en-US" sz="1100" dirty="0" smtClean="0">
              <a:latin typeface="Comic Sans MS" panose="030F0702030302020204" pitchFamily="66" charset="0"/>
            </a:endParaRPr>
          </a:p>
          <a:p>
            <a:pPr algn="just">
              <a:buFont typeface="Wingdings" panose="05000000000000000000" pitchFamily="2" charset="2"/>
              <a:buChar char="Ø"/>
            </a:pPr>
            <a:r>
              <a:rPr lang="en-US" dirty="0" smtClean="0">
                <a:latin typeface="Comic Sans MS" panose="030F0702030302020204" pitchFamily="66" charset="0"/>
              </a:rPr>
              <a:t>Capacity building on how to resolve issues e.g. exceptions, denied records and basic maintenance.</a:t>
            </a:r>
          </a:p>
          <a:p>
            <a:pPr algn="just"/>
            <a:endParaRPr lang="en-US" sz="1200" dirty="0" smtClean="0">
              <a:latin typeface="Comic Sans MS" panose="030F0702030302020204" pitchFamily="66" charset="0"/>
            </a:endParaRPr>
          </a:p>
          <a:p>
            <a:pPr algn="just">
              <a:buFont typeface="Wingdings" panose="05000000000000000000" pitchFamily="2" charset="2"/>
              <a:buChar char="Ø"/>
            </a:pPr>
            <a:r>
              <a:rPr lang="en-US" dirty="0" smtClean="0">
                <a:latin typeface="Comic Sans MS" panose="030F0702030302020204" pitchFamily="66" charset="0"/>
              </a:rPr>
              <a:t>To improve the security around the DLCs.</a:t>
            </a:r>
          </a:p>
          <a:p>
            <a:pPr algn="just"/>
            <a:endParaRPr lang="en-US" sz="1100" dirty="0" smtClean="0">
              <a:latin typeface="Comic Sans MS" panose="030F0702030302020204" pitchFamily="66" charset="0"/>
            </a:endParaRPr>
          </a:p>
          <a:p>
            <a:pPr algn="just">
              <a:buFont typeface="Wingdings" panose="05000000000000000000" pitchFamily="2" charset="2"/>
              <a:buChar char="Ø"/>
            </a:pPr>
            <a:r>
              <a:rPr lang="en-US" dirty="0" smtClean="0">
                <a:latin typeface="Comic Sans MS" panose="030F0702030302020204" pitchFamily="66" charset="0"/>
              </a:rPr>
              <a:t>Reactivation/replacement of damaged equipment in the DLCs.</a:t>
            </a:r>
          </a:p>
          <a:p>
            <a:pPr algn="just"/>
            <a:endParaRPr lang="en-US" sz="1100" dirty="0" smtClean="0">
              <a:latin typeface="Comic Sans MS" panose="030F0702030302020204" pitchFamily="66" charset="0"/>
            </a:endParaRPr>
          </a:p>
          <a:p>
            <a:pPr algn="just">
              <a:buFont typeface="Wingdings" panose="05000000000000000000" pitchFamily="2" charset="2"/>
              <a:buChar char="Ø"/>
            </a:pPr>
            <a:r>
              <a:rPr lang="en-US" dirty="0" smtClean="0">
                <a:latin typeface="Comic Sans MS" panose="030F0702030302020204" pitchFamily="66" charset="0"/>
              </a:rPr>
              <a:t>Improve on the  network availability and performance.</a:t>
            </a:r>
          </a:p>
          <a:p>
            <a:pPr algn="just"/>
            <a:endParaRPr lang="en-US" sz="1200" dirty="0" smtClean="0">
              <a:latin typeface="Comic Sans MS" panose="030F0702030302020204" pitchFamily="66" charset="0"/>
            </a:endParaRPr>
          </a:p>
          <a:p>
            <a:pPr algn="just">
              <a:buFont typeface="Wingdings" panose="05000000000000000000" pitchFamily="2" charset="2"/>
              <a:buChar char="Ø"/>
            </a:pPr>
            <a:r>
              <a:rPr lang="en-US" dirty="0" smtClean="0">
                <a:latin typeface="Comic Sans MS" panose="030F0702030302020204" pitchFamily="66" charset="0"/>
              </a:rPr>
              <a:t>Provision of back-up Printing Machine and regular maintenance of the existing one.</a:t>
            </a:r>
          </a:p>
          <a:p>
            <a:pPr>
              <a:buNone/>
            </a:pPr>
            <a:endParaRPr lang="en-GB" dirty="0"/>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32"/>
            <a:ext cx="8534400" cy="758952"/>
          </a:xfrm>
        </p:spPr>
        <p:txBody>
          <a:bodyPr/>
          <a:lstStyle/>
          <a:p>
            <a:pPr marL="742950" indent="-742950"/>
            <a:r>
              <a:rPr lang="en-GB" sz="3600" b="1" dirty="0" smtClean="0">
                <a:solidFill>
                  <a:schemeClr val="tx1"/>
                </a:solidFill>
                <a:latin typeface="Comic Sans MS" panose="030F0702030302020204" pitchFamily="66" charset="0"/>
              </a:rPr>
              <a:t>MVA DEPARTMENT FUNCTIONS</a:t>
            </a:r>
          </a:p>
        </p:txBody>
      </p:sp>
      <p:sp>
        <p:nvSpPr>
          <p:cNvPr id="3" name="Content Placeholder 2"/>
          <p:cNvSpPr>
            <a:spLocks noGrp="1"/>
          </p:cNvSpPr>
          <p:nvPr>
            <p:ph sz="quarter" idx="1"/>
          </p:nvPr>
        </p:nvSpPr>
        <p:spPr>
          <a:xfrm>
            <a:off x="71406" y="1527048"/>
            <a:ext cx="8858312" cy="5116662"/>
          </a:xfrm>
        </p:spPr>
        <p:txBody>
          <a:bodyPr>
            <a:normAutofit fontScale="92500" lnSpcReduction="20000"/>
          </a:bodyPr>
          <a:lstStyle/>
          <a:p>
            <a:pPr lvl="0" algn="just"/>
            <a:r>
              <a:rPr lang="en-US" sz="2800" dirty="0" smtClean="0">
                <a:latin typeface="Comic Sans MS" panose="030F0702030302020204" pitchFamily="66" charset="0"/>
              </a:rPr>
              <a:t>Designing and Production of National Drivers Licence </a:t>
            </a:r>
          </a:p>
          <a:p>
            <a:pPr lvl="0" algn="just">
              <a:buNone/>
            </a:pPr>
            <a:endParaRPr lang="en-GB" sz="2800" dirty="0" smtClean="0">
              <a:latin typeface="Comic Sans MS" panose="030F0702030302020204" pitchFamily="66" charset="0"/>
            </a:endParaRPr>
          </a:p>
          <a:p>
            <a:pPr lvl="0" algn="just"/>
            <a:r>
              <a:rPr lang="en-US" sz="2800" dirty="0" smtClean="0">
                <a:latin typeface="Comic Sans MS" panose="030F0702030302020204" pitchFamily="66" charset="0"/>
              </a:rPr>
              <a:t>Designing and production of Number Plates</a:t>
            </a:r>
          </a:p>
          <a:p>
            <a:pPr lvl="0" algn="just">
              <a:buNone/>
            </a:pPr>
            <a:endParaRPr lang="en-GB" sz="2800" dirty="0" smtClean="0">
              <a:latin typeface="Comic Sans MS" panose="030F0702030302020204" pitchFamily="66" charset="0"/>
            </a:endParaRPr>
          </a:p>
          <a:p>
            <a:pPr lvl="0" algn="just"/>
            <a:r>
              <a:rPr lang="en-US" sz="2800" dirty="0" smtClean="0">
                <a:latin typeface="Comic Sans MS" panose="030F0702030302020204" pitchFamily="66" charset="0"/>
              </a:rPr>
              <a:t>Coordination and supervision of DLCs and NVIS plants, Signage and Print Farm. </a:t>
            </a:r>
          </a:p>
          <a:p>
            <a:pPr lvl="0" algn="just">
              <a:buNone/>
            </a:pPr>
            <a:endParaRPr lang="en-GB" sz="2800" dirty="0" smtClean="0">
              <a:latin typeface="Comic Sans MS" panose="030F0702030302020204" pitchFamily="66" charset="0"/>
            </a:endParaRPr>
          </a:p>
          <a:p>
            <a:pPr lvl="0" algn="just"/>
            <a:r>
              <a:rPr lang="en-US" sz="2800" dirty="0" smtClean="0">
                <a:latin typeface="Comic Sans MS" panose="030F0702030302020204" pitchFamily="66" charset="0"/>
              </a:rPr>
              <a:t>Representing FRSC at Joint Tax Board Meeting</a:t>
            </a:r>
          </a:p>
          <a:p>
            <a:pPr lvl="0" algn="just">
              <a:buNone/>
            </a:pPr>
            <a:endParaRPr lang="en-US" sz="2800" dirty="0" smtClean="0">
              <a:latin typeface="Comic Sans MS" panose="030F0702030302020204" pitchFamily="66" charset="0"/>
            </a:endParaRPr>
          </a:p>
          <a:p>
            <a:pPr lvl="0" algn="just"/>
            <a:r>
              <a:rPr lang="en-US" sz="2800" dirty="0" smtClean="0">
                <a:latin typeface="Comic Sans MS" panose="030F0702030302020204" pitchFamily="66" charset="0"/>
              </a:rPr>
              <a:t>Advising management on staff deployment/training inline with technological trends for optimum performance </a:t>
            </a:r>
            <a:endParaRPr lang="en-GB" sz="2800" dirty="0" smtClean="0">
              <a:latin typeface="Comic Sans MS" panose="030F0702030302020204" pitchFamily="66" charset="0"/>
            </a:endParaRPr>
          </a:p>
          <a:p>
            <a:pPr algn="just">
              <a:buNone/>
            </a:pPr>
            <a:r>
              <a:rPr lang="en-US" sz="3200" dirty="0" smtClean="0">
                <a:latin typeface="Comic Sans MS" panose="030F0702030302020204" pitchFamily="66" charset="0"/>
              </a:rPr>
              <a:t>. </a:t>
            </a:r>
            <a:endParaRPr lang="en-GB" sz="3200" dirty="0" smtClean="0">
              <a:latin typeface="Comic Sans MS" panose="030F0702030302020204" pitchFamily="66" charset="0"/>
            </a:endParaRPr>
          </a:p>
          <a:p>
            <a:endParaRPr lang="en-GB" dirty="0"/>
          </a:p>
        </p:txBody>
      </p:sp>
      <p:grpSp>
        <p:nvGrpSpPr>
          <p:cNvPr id="4" name="Group 6"/>
          <p:cNvGrpSpPr/>
          <p:nvPr/>
        </p:nvGrpSpPr>
        <p:grpSpPr bwMode="auto">
          <a:xfrm>
            <a:off x="0" y="0"/>
            <a:ext cx="428596"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17409"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bwMode="auto">
          <a:xfrm>
            <a:off x="0" y="0"/>
            <a:ext cx="357158" cy="6859588"/>
            <a:chOff x="0" y="0"/>
            <a:chExt cx="827088" cy="6860652"/>
          </a:xfrm>
        </p:grpSpPr>
        <p:sp>
          <p:nvSpPr>
            <p:cNvPr id="6" name="Freeform 5"/>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Object 27"/>
            <p:cNvGraphicFramePr>
              <a:graphicFrameLocks noChangeAspect="1"/>
            </p:cNvGraphicFramePr>
            <p:nvPr/>
          </p:nvGraphicFramePr>
          <p:xfrm>
            <a:off x="0" y="838200"/>
            <a:ext cx="827088" cy="687387"/>
          </p:xfrm>
          <a:graphic>
            <a:graphicData uri="http://schemas.openxmlformats.org/presentationml/2006/ole">
              <p:oleObj spid="_x0000_s26625" name="Bitmap Image" r:id="rId3" imgW="3809524" imgH="2857899" progId="PBrush">
                <p:embed/>
              </p:oleObj>
            </a:graphicData>
          </a:graphic>
        </p:graphicFrame>
        <p:sp>
          <p:nvSpPr>
            <p:cNvPr id="8"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9" name="Group 28"/>
            <p:cNvGrpSpPr/>
            <p:nvPr/>
          </p:nvGrpSpPr>
          <p:grpSpPr bwMode="auto">
            <a:xfrm>
              <a:off x="533400" y="1521348"/>
              <a:ext cx="152401" cy="5339304"/>
              <a:chOff x="533400" y="1521348"/>
              <a:chExt cx="152401" cy="5339304"/>
            </a:xfrm>
          </p:grpSpPr>
          <p:sp>
            <p:nvSpPr>
              <p:cNvPr id="10"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6"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7" name="Content Placeholder 16"/>
          <p:cNvSpPr>
            <a:spLocks noGrp="1"/>
          </p:cNvSpPr>
          <p:nvPr>
            <p:ph sz="quarter"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None/>
              <a:defRPr/>
            </a:pPr>
            <a:r>
              <a:rPr lang="en-US" sz="6000" dirty="0">
                <a:solidFill>
                  <a:schemeClr val="tx1"/>
                </a:solidFill>
                <a:latin typeface="Verdana" panose="020B0604030504040204" pitchFamily="34" charset="0"/>
                <a:ea typeface="Verdana" panose="020B0604030504040204" pitchFamily="34" charset="0"/>
                <a:cs typeface="Verdana" panose="020B0604030504040204" pitchFamily="34" charset="0"/>
              </a:rPr>
              <a:t>Thank You</a:t>
            </a:r>
          </a:p>
        </p:txBody>
      </p:sp>
      <p:sp>
        <p:nvSpPr>
          <p:cNvPr id="18"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27966" cy="758952"/>
          </a:xfrm>
        </p:spPr>
        <p:txBody>
          <a:bodyPr>
            <a:normAutofit fontScale="90000"/>
          </a:bodyPr>
          <a:lstStyle/>
          <a:p>
            <a:r>
              <a:rPr lang="en-US" sz="3100" spc="-5" dirty="0" smtClean="0">
                <a:solidFill>
                  <a:schemeClr val="tx1"/>
                </a:solidFill>
                <a:latin typeface="Comic Sans MS" panose="030F0702030302020204" pitchFamily="66" charset="0"/>
              </a:rPr>
              <a:t>Institutional Framework (Tripartite Arrangement</a:t>
            </a:r>
            <a:r>
              <a:rPr lang="en-US" sz="3600" spc="-5" dirty="0" smtClean="0">
                <a:solidFill>
                  <a:schemeClr val="tx1"/>
                </a:solidFill>
                <a:latin typeface="Comic Sans MS" panose="030F0702030302020204" pitchFamily="66" charset="0"/>
              </a:rPr>
              <a:t>) </a:t>
            </a:r>
            <a:endParaRPr lang="en-GB" dirty="0"/>
          </a:p>
        </p:txBody>
      </p:sp>
      <p:sp>
        <p:nvSpPr>
          <p:cNvPr id="4" name="object 5"/>
          <p:cNvSpPr txBox="1">
            <a:spLocks noGrp="1" noChangeArrowheads="1"/>
          </p:cNvSpPr>
          <p:nvPr>
            <p:ph sz="quarter" idx="1"/>
          </p:nvPr>
        </p:nvSpPr>
        <p:spPr bwMode="auto">
          <a:xfrm>
            <a:off x="301752" y="1527048"/>
            <a:ext cx="7199206" cy="2623795"/>
          </a:xfrm>
          <a:prstGeom prst="rect">
            <a:avLst/>
          </a:prstGeom>
          <a:noFill/>
          <a:ln w="9525">
            <a:noFill/>
            <a:miter lim="800000"/>
          </a:ln>
        </p:spPr>
        <p:txBody>
          <a:bodyPr wrap="square" lIns="0" tIns="12700" rIns="0" bIns="0">
            <a:spAutoFit/>
          </a:bodyPr>
          <a:lstStyle/>
          <a:p>
            <a:pPr marL="12700" algn="just">
              <a:spcBef>
                <a:spcPts val="100"/>
              </a:spcBef>
              <a:buNone/>
              <a:tabLst>
                <a:tab pos="2660650" algn="l"/>
                <a:tab pos="3487420" algn="l"/>
                <a:tab pos="4468495" algn="l"/>
              </a:tabLst>
            </a:pPr>
            <a:r>
              <a:rPr lang="en-US" sz="2400" dirty="0">
                <a:latin typeface="Comic Sans MS" panose="030F0702030302020204" pitchFamily="66" charset="0"/>
              </a:rPr>
              <a:t>Stakeholders agreed	to anchor the	</a:t>
            </a:r>
            <a:r>
              <a:rPr lang="en-US" sz="2400" dirty="0" smtClean="0">
                <a:latin typeface="Comic Sans MS" panose="030F0702030302020204" pitchFamily="66" charset="0"/>
              </a:rPr>
              <a:t>process of  </a:t>
            </a:r>
            <a:r>
              <a:rPr lang="en-US" sz="2400" dirty="0">
                <a:latin typeface="Comic Sans MS" panose="030F0702030302020204" pitchFamily="66" charset="0"/>
              </a:rPr>
              <a:t>producing the new Driver’s Licence on a  tripartite agreement under	auspices of the  Joint Tax Board (JTB). The tripartite  arrangement included</a:t>
            </a:r>
            <a:r>
              <a:rPr lang="en-US" sz="2400" dirty="0" smtClean="0">
                <a:latin typeface="Comic Sans MS" panose="030F0702030302020204" pitchFamily="66" charset="0"/>
              </a:rPr>
              <a:t>:</a:t>
            </a:r>
          </a:p>
          <a:p>
            <a:pPr marL="12700" algn="just">
              <a:spcBef>
                <a:spcPts val="100"/>
              </a:spcBef>
              <a:buNone/>
              <a:tabLst>
                <a:tab pos="2660650" algn="l"/>
                <a:tab pos="3487420" algn="l"/>
                <a:tab pos="4468495" algn="l"/>
              </a:tabLst>
            </a:pPr>
            <a:endParaRPr lang="en-US" sz="2400" dirty="0" smtClean="0">
              <a:latin typeface="Comic Sans MS" panose="030F0702030302020204" pitchFamily="66" charset="0"/>
            </a:endParaRPr>
          </a:p>
          <a:p>
            <a:pPr marL="12700" algn="just">
              <a:spcBef>
                <a:spcPts val="100"/>
              </a:spcBef>
              <a:buNone/>
              <a:tabLst>
                <a:tab pos="2660650" algn="l"/>
                <a:tab pos="3487420" algn="l"/>
                <a:tab pos="4468495" algn="l"/>
              </a:tabLst>
            </a:pPr>
            <a:endParaRPr lang="en-US" sz="2400" dirty="0">
              <a:latin typeface="Comic Sans MS" panose="030F0702030302020204" pitchFamily="66" charset="0"/>
            </a:endParaRPr>
          </a:p>
        </p:txBody>
      </p:sp>
      <p:sp>
        <p:nvSpPr>
          <p:cNvPr id="6" name="object 6"/>
          <p:cNvSpPr txBox="1">
            <a:spLocks noChangeArrowheads="1"/>
          </p:cNvSpPr>
          <p:nvPr/>
        </p:nvSpPr>
        <p:spPr bwMode="auto">
          <a:xfrm>
            <a:off x="520700" y="3929066"/>
            <a:ext cx="7694638" cy="1872307"/>
          </a:xfrm>
          <a:prstGeom prst="rect">
            <a:avLst/>
          </a:prstGeom>
          <a:noFill/>
          <a:ln w="9525">
            <a:noFill/>
            <a:miter lim="800000"/>
          </a:ln>
        </p:spPr>
        <p:txBody>
          <a:bodyPr wrap="square" lIns="0" tIns="12700" rIns="0" bIns="0">
            <a:spAutoFit/>
          </a:bodyPr>
          <a:lstStyle/>
          <a:p>
            <a:pPr marL="355600" indent="-342900">
              <a:spcBef>
                <a:spcPts val="100"/>
              </a:spcBef>
              <a:buFont typeface="Wingdings" panose="05000000000000000000" pitchFamily="2" charset="2"/>
              <a:buChar char=""/>
              <a:tabLst>
                <a:tab pos="353695" algn="l"/>
                <a:tab pos="355600" algn="l"/>
              </a:tabLst>
            </a:pPr>
            <a:r>
              <a:rPr lang="en-US" sz="2400" dirty="0">
                <a:latin typeface="Comic Sans MS" panose="030F0702030302020204" pitchFamily="66" charset="0"/>
              </a:rPr>
              <a:t>The Federal Road Safety Corps (FRSC</a:t>
            </a:r>
            <a:r>
              <a:rPr lang="en-US" sz="2400" dirty="0" smtClean="0">
                <a:latin typeface="Comic Sans MS" panose="030F0702030302020204" pitchFamily="66" charset="0"/>
              </a:rPr>
              <a:t>),</a:t>
            </a:r>
          </a:p>
          <a:p>
            <a:pPr marL="355600" indent="-342900">
              <a:spcBef>
                <a:spcPts val="100"/>
              </a:spcBef>
              <a:tabLst>
                <a:tab pos="353695" algn="l"/>
                <a:tab pos="355600" algn="l"/>
              </a:tabLst>
            </a:pPr>
            <a:endParaRPr lang="en-US" sz="2400" dirty="0">
              <a:latin typeface="Comic Sans MS" panose="030F0702030302020204" pitchFamily="66" charset="0"/>
            </a:endParaRPr>
          </a:p>
          <a:p>
            <a:pPr marL="355600" indent="-342900">
              <a:buFont typeface="Wingdings" panose="05000000000000000000" pitchFamily="2" charset="2"/>
              <a:buChar char=""/>
              <a:tabLst>
                <a:tab pos="353695" algn="l"/>
                <a:tab pos="355600" algn="l"/>
              </a:tabLst>
            </a:pPr>
            <a:r>
              <a:rPr lang="en-US" sz="2400" dirty="0">
                <a:latin typeface="Comic Sans MS" panose="030F0702030302020204" pitchFamily="66" charset="0"/>
              </a:rPr>
              <a:t>Vehicle Inspection Office (VIO) </a:t>
            </a:r>
            <a:r>
              <a:rPr lang="en-US" sz="2400" dirty="0" smtClean="0">
                <a:latin typeface="Comic Sans MS" panose="030F0702030302020204" pitchFamily="66" charset="0"/>
              </a:rPr>
              <a:t>and</a:t>
            </a:r>
          </a:p>
          <a:p>
            <a:pPr marL="355600" indent="-342900">
              <a:tabLst>
                <a:tab pos="353695" algn="l"/>
                <a:tab pos="355600" algn="l"/>
              </a:tabLst>
            </a:pPr>
            <a:endParaRPr lang="en-US" sz="2400" dirty="0">
              <a:latin typeface="Comic Sans MS" panose="030F0702030302020204" pitchFamily="66" charset="0"/>
            </a:endParaRPr>
          </a:p>
          <a:p>
            <a:pPr marL="355600" indent="-342900">
              <a:buFont typeface="Wingdings" panose="05000000000000000000" pitchFamily="2" charset="2"/>
              <a:buChar char=""/>
              <a:tabLst>
                <a:tab pos="353695" algn="l"/>
                <a:tab pos="355600" algn="l"/>
              </a:tabLst>
            </a:pPr>
            <a:r>
              <a:rPr lang="en-US" sz="2400" dirty="0">
                <a:latin typeface="Comic Sans MS" panose="030F0702030302020204" pitchFamily="66" charset="0"/>
              </a:rPr>
              <a:t>States Board of Internal Revenue  (BIR/MVAA).</a:t>
            </a:r>
          </a:p>
        </p:txBody>
      </p:sp>
      <p:sp>
        <p:nvSpPr>
          <p:cNvPr id="5"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tx1"/>
                </a:solidFill>
                <a:latin typeface="Comic Sans MS" panose="030F0702030302020204" pitchFamily="66" charset="0"/>
              </a:rPr>
              <a:t>PROCESS AND PROCEDURE OF OBTANING VALID DRIVER’S LICENCE</a:t>
            </a:r>
            <a:endParaRPr lang="en-GB" sz="2000"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285720" y="1142984"/>
            <a:ext cx="8643998" cy="5715016"/>
          </a:xfrm>
        </p:spPr>
        <p:txBody>
          <a:bodyPr>
            <a:normAutofit fontScale="92500" lnSpcReduction="10000"/>
          </a:bodyPr>
          <a:lstStyle/>
          <a:p>
            <a:pPr lvl="0" algn="just">
              <a:buNone/>
            </a:pPr>
            <a:r>
              <a:rPr lang="en-US" sz="2400" b="1" dirty="0" smtClean="0"/>
              <a:t>	</a:t>
            </a:r>
          </a:p>
          <a:p>
            <a:pPr lvl="0" algn="just">
              <a:buNone/>
            </a:pPr>
            <a:r>
              <a:rPr lang="en-US" sz="2400" b="1" dirty="0" smtClean="0">
                <a:latin typeface="Comic Sans MS" panose="030F0702030302020204" pitchFamily="66" charset="0"/>
              </a:rPr>
              <a:t>	Issuance of New Driver’s Licence</a:t>
            </a:r>
            <a:endParaRPr lang="en-GB" sz="2400" dirty="0" smtClean="0">
              <a:latin typeface="Comic Sans MS" panose="030F0702030302020204" pitchFamily="66" charset="0"/>
            </a:endParaRPr>
          </a:p>
          <a:p>
            <a:pPr algn="just"/>
            <a:r>
              <a:rPr lang="en-US" sz="2400" dirty="0" smtClean="0">
                <a:latin typeface="Comic Sans MS" panose="030F0702030302020204" pitchFamily="66" charset="0"/>
              </a:rPr>
              <a:t>A person not below the age of 18yrs who desire to obtain a Private Driver’s Licence shall;</a:t>
            </a:r>
            <a:endParaRPr lang="en-GB" sz="2400" dirty="0" smtClean="0">
              <a:latin typeface="Comic Sans MS" panose="030F0702030302020204" pitchFamily="66" charset="0"/>
            </a:endParaRPr>
          </a:p>
          <a:p>
            <a:pPr lvl="0" algn="just"/>
            <a:r>
              <a:rPr lang="en-US" sz="2400" dirty="0" smtClean="0">
                <a:latin typeface="Comic Sans MS" panose="030F0702030302020204" pitchFamily="66" charset="0"/>
              </a:rPr>
              <a:t>Obtains Learner’s Permit from BIR/MLA/MVAA</a:t>
            </a:r>
            <a:endParaRPr lang="en-GB" sz="2400" dirty="0" smtClean="0">
              <a:latin typeface="Comic Sans MS" panose="030F0702030302020204" pitchFamily="66" charset="0"/>
            </a:endParaRPr>
          </a:p>
          <a:p>
            <a:pPr lvl="0" algn="just"/>
            <a:r>
              <a:rPr lang="en-US" sz="2400" dirty="0" smtClean="0">
                <a:latin typeface="Comic Sans MS" panose="030F0702030302020204" pitchFamily="66" charset="0"/>
              </a:rPr>
              <a:t>Chooses Driving School from list of certified Schools online </a:t>
            </a:r>
            <a:r>
              <a:rPr lang="en-US" sz="2400" b="1" u="sng" dirty="0" smtClean="0">
                <a:latin typeface="Comic Sans MS" panose="030F0702030302020204" pitchFamily="66" charset="0"/>
              </a:rPr>
              <a:t>dssp.frsc.gov.ng</a:t>
            </a:r>
            <a:endParaRPr lang="en-GB" sz="2400" dirty="0" smtClean="0">
              <a:latin typeface="Comic Sans MS" panose="030F0702030302020204" pitchFamily="66" charset="0"/>
            </a:endParaRPr>
          </a:p>
          <a:p>
            <a:pPr lvl="0" algn="just"/>
            <a:r>
              <a:rPr lang="en-US" sz="2400" dirty="0" smtClean="0">
                <a:latin typeface="Comic Sans MS" panose="030F0702030302020204" pitchFamily="66" charset="0"/>
              </a:rPr>
              <a:t>Driving School trains applicant for sessions &amp; issues certificate</a:t>
            </a:r>
            <a:endParaRPr lang="en-GB" sz="2400" dirty="0" smtClean="0">
              <a:latin typeface="Comic Sans MS" panose="030F0702030302020204" pitchFamily="66" charset="0"/>
            </a:endParaRPr>
          </a:p>
          <a:p>
            <a:pPr lvl="0" algn="just"/>
            <a:r>
              <a:rPr lang="en-US" sz="2400" dirty="0" smtClean="0">
                <a:latin typeface="Comic Sans MS" panose="030F0702030302020204" pitchFamily="66" charset="0"/>
              </a:rPr>
              <a:t>Successful applicant shall be issued with a certificate of completion. Use the certificate number to call up applicant’s record (name &amp; DOB) on pre-populated form ML18N from (</a:t>
            </a:r>
            <a:r>
              <a:rPr lang="en-US" sz="2400" b="1" u="sng" dirty="0" smtClean="0">
                <a:latin typeface="Comic Sans MS" panose="030F0702030302020204" pitchFamily="66" charset="0"/>
              </a:rPr>
              <a:t>www.nigeriadriverslicence.org</a:t>
            </a:r>
            <a:r>
              <a:rPr lang="en-US" sz="2400" dirty="0" smtClean="0">
                <a:latin typeface="Comic Sans MS" panose="030F0702030302020204" pitchFamily="66" charset="0"/>
              </a:rPr>
              <a:t>)  </a:t>
            </a:r>
            <a:endParaRPr lang="en-GB" sz="2400" dirty="0" smtClean="0">
              <a:latin typeface="Comic Sans MS" panose="030F0702030302020204" pitchFamily="66" charset="0"/>
            </a:endParaRPr>
          </a:p>
          <a:p>
            <a:pPr lvl="0" algn="just"/>
            <a:r>
              <a:rPr lang="en-US" sz="2400" dirty="0" smtClean="0">
                <a:latin typeface="Comic Sans MS" panose="030F0702030302020204" pitchFamily="66" charset="0"/>
              </a:rPr>
              <a:t>Applicant proceeds to the VIO for Driving Test. If successful, applicant is issued with the Driver’s Test Certificate.</a:t>
            </a:r>
            <a:endParaRPr lang="en-GB" sz="2400" dirty="0" smtClean="0">
              <a:latin typeface="Comic Sans MS" panose="030F0702030302020204" pitchFamily="66" charset="0"/>
            </a:endParaRPr>
          </a:p>
          <a:p>
            <a:pPr lvl="0" algn="just">
              <a:buNone/>
            </a:pPr>
            <a:endParaRPr lang="en-GB" dirty="0" smtClean="0"/>
          </a:p>
          <a:p>
            <a:pPr>
              <a:buNone/>
            </a:pPr>
            <a:endParaRPr lang="en-GB" dirty="0"/>
          </a:p>
        </p:txBody>
      </p:sp>
      <p:grpSp>
        <p:nvGrpSpPr>
          <p:cNvPr id="4" name="Group 6"/>
          <p:cNvGrpSpPr/>
          <p:nvPr/>
        </p:nvGrpSpPr>
        <p:grpSpPr bwMode="auto">
          <a:xfrm>
            <a:off x="0" y="0"/>
            <a:ext cx="428596"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18433"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260985"/>
            <a:ext cx="8534400" cy="786765"/>
          </a:xfrm>
        </p:spPr>
        <p:txBody>
          <a:bodyPr>
            <a:normAutofit fontScale="90000"/>
          </a:bodyPr>
          <a:lstStyle/>
          <a:p>
            <a:r>
              <a:rPr lang="en-US" sz="2220" b="1" dirty="0" smtClean="0">
                <a:solidFill>
                  <a:schemeClr val="tx1"/>
                </a:solidFill>
                <a:latin typeface="Comic Sans MS" panose="030F0702030302020204" pitchFamily="66" charset="0"/>
                <a:sym typeface="+mn-ea"/>
              </a:rPr>
              <a:t/>
            </a:r>
            <a:br>
              <a:rPr lang="en-US" sz="2220" b="1" dirty="0" smtClean="0">
                <a:solidFill>
                  <a:schemeClr val="tx1"/>
                </a:solidFill>
                <a:latin typeface="Comic Sans MS" panose="030F0702030302020204" pitchFamily="66" charset="0"/>
                <a:sym typeface="+mn-ea"/>
              </a:rPr>
            </a:br>
            <a:r>
              <a:rPr lang="en-US" sz="2220" b="1" dirty="0" smtClean="0">
                <a:solidFill>
                  <a:schemeClr val="tx1"/>
                </a:solidFill>
                <a:latin typeface="Comic Sans MS" panose="030F0702030302020204" pitchFamily="66" charset="0"/>
                <a:sym typeface="+mn-ea"/>
              </a:rPr>
              <a:t/>
            </a:r>
            <a:br>
              <a:rPr lang="en-US" sz="2220" b="1" dirty="0" smtClean="0">
                <a:solidFill>
                  <a:schemeClr val="tx1"/>
                </a:solidFill>
                <a:latin typeface="Comic Sans MS" panose="030F0702030302020204" pitchFamily="66" charset="0"/>
                <a:sym typeface="+mn-ea"/>
              </a:rPr>
            </a:br>
            <a:r>
              <a:rPr lang="en-GB" sz="2220" dirty="0">
                <a:solidFill>
                  <a:schemeClr val="tx1"/>
                </a:solidFill>
                <a:latin typeface="Comic Sans MS" panose="030F0702030302020204" pitchFamily="66" charset="0"/>
              </a:rPr>
              <a:t/>
            </a:r>
            <a:br>
              <a:rPr lang="en-GB" sz="2220" dirty="0">
                <a:solidFill>
                  <a:schemeClr val="tx1"/>
                </a:solidFill>
                <a:latin typeface="Comic Sans MS" panose="030F0702030302020204" pitchFamily="66" charset="0"/>
              </a:rPr>
            </a:br>
            <a:r>
              <a:rPr lang="en-US" sz="2220" b="1" dirty="0" smtClean="0">
                <a:solidFill>
                  <a:schemeClr val="tx1"/>
                </a:solidFill>
                <a:latin typeface="Comic Sans MS" panose="030F0702030302020204" pitchFamily="66" charset="0"/>
                <a:sym typeface="+mn-ea"/>
              </a:rPr>
              <a:t>PROCESS AND PROCEDURE OF OBTANING VALID DRIVER’S LICENCE Contd</a:t>
            </a:r>
            <a:endParaRPr lang="en-US" sz="2220"/>
          </a:p>
        </p:txBody>
      </p:sp>
      <p:sp>
        <p:nvSpPr>
          <p:cNvPr id="3" name="Content Placeholder 2"/>
          <p:cNvSpPr>
            <a:spLocks noGrp="1"/>
          </p:cNvSpPr>
          <p:nvPr>
            <p:ph sz="quarter" idx="1"/>
          </p:nvPr>
        </p:nvSpPr>
        <p:spPr>
          <a:xfrm>
            <a:off x="301625" y="1527175"/>
            <a:ext cx="8503920" cy="5008880"/>
          </a:xfrm>
        </p:spPr>
        <p:txBody>
          <a:bodyPr>
            <a:normAutofit fontScale="77500" lnSpcReduction="10000"/>
          </a:bodyPr>
          <a:lstStyle/>
          <a:p>
            <a:pPr lvl="0" algn="just"/>
            <a:r>
              <a:rPr lang="en-US" dirty="0" smtClean="0">
                <a:latin typeface="Comic Sans MS" panose="030F0702030302020204" pitchFamily="66" charset="0"/>
                <a:sym typeface="+mn-ea"/>
              </a:rPr>
              <a:t>Unsuccessful applicant shall be entitled to apply for another test but not before the expiration of one calendar month from the date of the previous test.</a:t>
            </a:r>
            <a:endParaRPr lang="en-GB" dirty="0" smtClean="0">
              <a:latin typeface="Comic Sans MS" panose="030F0702030302020204" pitchFamily="66" charset="0"/>
            </a:endParaRPr>
          </a:p>
          <a:p>
            <a:pPr lvl="0" algn="just"/>
            <a:r>
              <a:rPr lang="en-US" dirty="0" smtClean="0">
                <a:latin typeface="Comic Sans MS" panose="030F0702030302020204" pitchFamily="66" charset="0"/>
                <a:sym typeface="+mn-ea"/>
              </a:rPr>
              <a:t>Successful applicant proceeds to make payment of prescribed fee of N6,350 or N10,450 for Driver’s Licence with 3 or 5yrs validity period respectively at designated  bank ( FCMB, FBN, Access, UBA, Union, Sky Bank using </a:t>
            </a:r>
            <a:r>
              <a:rPr lang="en-US" b="1" i="1" dirty="0" smtClean="0">
                <a:latin typeface="Comic Sans MS" panose="030F0702030302020204" pitchFamily="66" charset="0"/>
                <a:sym typeface="+mn-ea"/>
              </a:rPr>
              <a:t>PAYARENA/ E-PAYMENT platform</a:t>
            </a:r>
            <a:r>
              <a:rPr lang="en-US" dirty="0" smtClean="0">
                <a:latin typeface="Comic Sans MS" panose="030F0702030302020204" pitchFamily="66" charset="0"/>
                <a:sym typeface="+mn-ea"/>
              </a:rPr>
              <a:t>).</a:t>
            </a:r>
            <a:endParaRPr lang="en-GB" dirty="0" smtClean="0">
              <a:latin typeface="Comic Sans MS" panose="030F0702030302020204" pitchFamily="66" charset="0"/>
            </a:endParaRPr>
          </a:p>
          <a:p>
            <a:pPr lvl="0" algn="just"/>
            <a:r>
              <a:rPr lang="en-US" dirty="0" smtClean="0">
                <a:latin typeface="Comic Sans MS" panose="030F0702030302020204" pitchFamily="66" charset="0"/>
                <a:sym typeface="+mn-ea"/>
              </a:rPr>
              <a:t>Make the confirmation of the payment at BIR/Motor Vehicle Administration Agency (MVAA).</a:t>
            </a:r>
            <a:endParaRPr lang="en-GB" dirty="0" smtClean="0">
              <a:latin typeface="Comic Sans MS" panose="030F0702030302020204" pitchFamily="66" charset="0"/>
            </a:endParaRPr>
          </a:p>
          <a:p>
            <a:pPr lvl="0" algn="just"/>
            <a:r>
              <a:rPr lang="en-US" dirty="0" smtClean="0">
                <a:latin typeface="Comic Sans MS" panose="030F0702030302020204" pitchFamily="66" charset="0"/>
                <a:sym typeface="+mn-ea"/>
              </a:rPr>
              <a:t>Applicant shall present his/her self for Bio-metric and Bio-data of the applicants will be captured at FRSC DLC.</a:t>
            </a:r>
            <a:endParaRPr lang="en-GB" dirty="0" smtClean="0">
              <a:latin typeface="Comic Sans MS" panose="030F0702030302020204" pitchFamily="66" charset="0"/>
            </a:endParaRPr>
          </a:p>
          <a:p>
            <a:pPr lvl="0" algn="just"/>
            <a:r>
              <a:rPr lang="en-US" dirty="0" smtClean="0">
                <a:latin typeface="Comic Sans MS" panose="030F0702030302020204" pitchFamily="66" charset="0"/>
                <a:sym typeface="+mn-ea"/>
              </a:rPr>
              <a:t>Bio-metric investigation shall be conducted on the applicant’s bio-metric at FRSC Data Centre.</a:t>
            </a:r>
            <a:endParaRPr lang="en-GB" dirty="0" smtClean="0">
              <a:latin typeface="Comic Sans MS" panose="030F0702030302020204" pitchFamily="66" charset="0"/>
            </a:endParaRPr>
          </a:p>
          <a:p>
            <a:pPr algn="just"/>
            <a:r>
              <a:rPr lang="en-US" dirty="0" smtClean="0">
                <a:latin typeface="Comic Sans MS" panose="030F0702030302020204" pitchFamily="66" charset="0"/>
                <a:sym typeface="+mn-ea"/>
              </a:rPr>
              <a:t>Applicant shall collect the permanent Driver’s Licence at State BIR/MVAA after 60days</a:t>
            </a:r>
            <a:endParaRPr lang="en-GB" dirty="0" smtClean="0">
              <a:latin typeface="Comic Sans MS" panose="030F0702030302020204" pitchFamily="66" charset="0"/>
            </a:endParaRPr>
          </a:p>
          <a:p>
            <a:pPr>
              <a:buNone/>
            </a:pPr>
            <a:endParaRPr lang="en-GB" dirty="0" smtClean="0">
              <a:latin typeface="Comic Sans MS" panose="030F0702030302020204" pitchFamily="66" charset="0"/>
            </a:endParaRPr>
          </a:p>
          <a:p>
            <a:endParaRPr lang="en-US"/>
          </a:p>
        </p:txBody>
      </p:sp>
      <p:sp>
        <p:nvSpPr>
          <p:cNvPr id="4"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285728"/>
            <a:ext cx="8556528" cy="6143668"/>
          </a:xfrm>
        </p:spPr>
        <p:txBody>
          <a:bodyPr>
            <a:normAutofit/>
          </a:bodyPr>
          <a:lstStyle/>
          <a:p>
            <a:pPr algn="just">
              <a:buNone/>
            </a:pPr>
            <a:r>
              <a:rPr lang="en-US" sz="3200" dirty="0" smtClean="0"/>
              <a:t>		  </a:t>
            </a:r>
            <a:endParaRPr lang="en-GB" dirty="0"/>
          </a:p>
        </p:txBody>
      </p:sp>
      <p:grpSp>
        <p:nvGrpSpPr>
          <p:cNvPr id="4" name="Group 6"/>
          <p:cNvGrpSpPr/>
          <p:nvPr/>
        </p:nvGrpSpPr>
        <p:grpSpPr bwMode="auto">
          <a:xfrm>
            <a:off x="0" y="0"/>
            <a:ext cx="428596"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20481"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Rectangle 15"/>
          <p:cNvSpPr/>
          <p:nvPr/>
        </p:nvSpPr>
        <p:spPr>
          <a:xfrm>
            <a:off x="2071670" y="285728"/>
            <a:ext cx="5418471" cy="584775"/>
          </a:xfrm>
          <a:prstGeom prst="rect">
            <a:avLst/>
          </a:prstGeom>
        </p:spPr>
        <p:txBody>
          <a:bodyPr wrap="none">
            <a:spAutoFit/>
          </a:bodyPr>
          <a:lstStyle/>
          <a:p>
            <a:pPr algn="ctr"/>
            <a:r>
              <a:rPr lang="en-US" sz="3200" b="1" dirty="0" smtClean="0">
                <a:latin typeface="Comic Sans MS" panose="030F0702030302020204" pitchFamily="66" charset="0"/>
              </a:rPr>
              <a:t>ISSUANCE OF RENEWAL</a:t>
            </a:r>
            <a:endParaRPr lang="en-GB" sz="3200" dirty="0">
              <a:latin typeface="Comic Sans MS" panose="030F0702030302020204" pitchFamily="66" charset="0"/>
            </a:endParaRPr>
          </a:p>
        </p:txBody>
      </p:sp>
      <p:sp>
        <p:nvSpPr>
          <p:cNvPr id="17" name="Rectangle 16"/>
          <p:cNvSpPr/>
          <p:nvPr/>
        </p:nvSpPr>
        <p:spPr>
          <a:xfrm>
            <a:off x="428596" y="1500175"/>
            <a:ext cx="8286776" cy="5016758"/>
          </a:xfrm>
          <a:prstGeom prst="rect">
            <a:avLst/>
          </a:prstGeom>
        </p:spPr>
        <p:txBody>
          <a:bodyPr wrap="square">
            <a:spAutoFit/>
          </a:bodyPr>
          <a:lstStyle/>
          <a:p>
            <a:pPr lvl="0" algn="just">
              <a:buFont typeface="Wingdings" panose="05000000000000000000" pitchFamily="2" charset="2"/>
              <a:buChar char="§"/>
            </a:pPr>
            <a:r>
              <a:rPr lang="en-US" sz="2000" dirty="0" smtClean="0">
                <a:latin typeface="Comic Sans MS" panose="030F0702030302020204" pitchFamily="66" charset="0"/>
              </a:rPr>
              <a:t>The holder of a valid Driver’s Licence may apply for and obtain a renewal of the Driver’s Licence at any time within a period of one calendar month before the expiration date of the Licence.</a:t>
            </a:r>
          </a:p>
          <a:p>
            <a:pPr lvl="0" algn="just"/>
            <a:endParaRPr lang="en-GB" sz="2000" dirty="0" smtClean="0">
              <a:latin typeface="Comic Sans MS" panose="030F0702030302020204" pitchFamily="66" charset="0"/>
            </a:endParaRPr>
          </a:p>
          <a:p>
            <a:pPr lvl="0" algn="just">
              <a:buFont typeface="Wingdings" panose="05000000000000000000" pitchFamily="2" charset="2"/>
              <a:buChar char="§"/>
            </a:pPr>
            <a:r>
              <a:rPr lang="en-US" sz="2000" dirty="0" smtClean="0">
                <a:latin typeface="Comic Sans MS" panose="030F0702030302020204" pitchFamily="66" charset="0"/>
              </a:rPr>
              <a:t>All applicants for renewal of Driver’s Licence shall undergo a driving test if six (6) months have elapsed since the person last held a valid Licence.</a:t>
            </a:r>
          </a:p>
          <a:p>
            <a:pPr lvl="0" algn="just"/>
            <a:endParaRPr lang="en-GB" sz="2000" dirty="0" smtClean="0">
              <a:latin typeface="Comic Sans MS" panose="030F0702030302020204" pitchFamily="66" charset="0"/>
            </a:endParaRPr>
          </a:p>
          <a:p>
            <a:pPr lvl="0" algn="just">
              <a:buFont typeface="Wingdings" panose="05000000000000000000" pitchFamily="2" charset="2"/>
              <a:buChar char="§"/>
            </a:pPr>
            <a:r>
              <a:rPr lang="en-US" sz="2000" dirty="0" smtClean="0">
                <a:latin typeface="Comic Sans MS" panose="030F0702030302020204" pitchFamily="66" charset="0"/>
              </a:rPr>
              <a:t>Applicant shall fill and submit application form online at (</a:t>
            </a:r>
            <a:r>
              <a:rPr lang="en-US" sz="2000" u="sng" dirty="0" smtClean="0">
                <a:latin typeface="Comic Sans MS" panose="030F0702030302020204" pitchFamily="66" charset="0"/>
                <a:hlinkClick r:id="rId4"/>
              </a:rPr>
              <a:t>www.nigeriadriverslicence.org</a:t>
            </a:r>
            <a:r>
              <a:rPr lang="en-US" sz="2000" dirty="0" smtClean="0">
                <a:latin typeface="Comic Sans MS" panose="030F0702030302020204" pitchFamily="66" charset="0"/>
              </a:rPr>
              <a:t>).</a:t>
            </a:r>
          </a:p>
          <a:p>
            <a:pPr lvl="0" algn="just"/>
            <a:endParaRPr lang="en-GB" sz="2000" dirty="0" smtClean="0">
              <a:latin typeface="Comic Sans MS" panose="030F0702030302020204" pitchFamily="66" charset="0"/>
            </a:endParaRPr>
          </a:p>
          <a:p>
            <a:pPr lvl="0" algn="just">
              <a:buFont typeface="Wingdings" panose="05000000000000000000" pitchFamily="2" charset="2"/>
              <a:buChar char="§"/>
            </a:pPr>
            <a:r>
              <a:rPr lang="en-US" sz="2000" dirty="0" smtClean="0">
                <a:latin typeface="Comic Sans MS" panose="030F0702030302020204" pitchFamily="66" charset="0"/>
              </a:rPr>
              <a:t>Applicant proceeds to make payment of prescribed fee of N6,350 or N10,450 for Driver’s Licence with 3 or 5yrs validity period respectively at designated  bank ( FCMB, FBN, Access, UBA, Union, Sky Bank using </a:t>
            </a:r>
            <a:r>
              <a:rPr lang="en-US" sz="2000" b="1" i="1" dirty="0" smtClean="0">
                <a:latin typeface="Comic Sans MS" panose="030F0702030302020204" pitchFamily="66" charset="0"/>
              </a:rPr>
              <a:t>PAYARENA/ E-PAYMENT platform</a:t>
            </a:r>
            <a:r>
              <a:rPr lang="en-US" sz="2000" dirty="0" smtClean="0">
                <a:latin typeface="Comic Sans MS" panose="030F0702030302020204" pitchFamily="66" charset="0"/>
              </a:rPr>
              <a:t>).</a:t>
            </a:r>
            <a:endParaRPr lang="en-GB" sz="2000" dirty="0" smtClean="0">
              <a:latin typeface="Comic Sans MS" panose="030F0702030302020204" pitchFamily="66" charset="0"/>
            </a:endParaRPr>
          </a:p>
          <a:p>
            <a:pPr algn="just">
              <a:buNone/>
            </a:pPr>
            <a:endParaRPr lang="en-GB" sz="2000" dirty="0"/>
          </a:p>
        </p:txBody>
      </p:sp>
      <p:sp>
        <p:nvSpPr>
          <p:cNvPr id="18" name="Subtitle 2"/>
          <p:cNvSpPr txBox="1">
            <a:spLocks/>
          </p:cNvSpPr>
          <p:nvPr/>
        </p:nvSpPr>
        <p:spPr>
          <a:xfrm>
            <a:off x="652434" y="-24"/>
            <a:ext cx="8358246" cy="571504"/>
          </a:xfrm>
          <a:prstGeom prst="rect">
            <a:avLst/>
          </a:prstGeom>
        </p:spPr>
        <p:txBody>
          <a:bodyPr vert="horz">
            <a:normAutofit/>
          </a:bodyPr>
          <a:lstStyle/>
          <a:p>
            <a:pPr lvl="0" algn="ctr">
              <a:spcBef>
                <a:spcPct val="20000"/>
              </a:spcBef>
              <a:buClr>
                <a:schemeClr val="accent1"/>
              </a:buClr>
              <a:buSzPct val="85000"/>
            </a:pPr>
            <a:r>
              <a:rPr lang="en-US" sz="1600" b="1" i="1" dirty="0" smtClean="0">
                <a:latin typeface="Comic Sans MS" panose="030F0702030302020204" pitchFamily="66" charset="0"/>
                <a:sym typeface="+mn-ea"/>
              </a:rPr>
              <a:t>RESTRICTED</a:t>
            </a:r>
            <a:endParaRPr kumimoji="0" lang="en-GB" sz="16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latin typeface="Comic Sans MS" panose="030F0702030302020204" pitchFamily="66" charset="0"/>
              </a:rPr>
              <a:t/>
            </a:r>
            <a:br>
              <a:rPr lang="en-US" sz="3600" b="1" dirty="0" smtClean="0">
                <a:solidFill>
                  <a:schemeClr val="tx1"/>
                </a:solidFill>
                <a:latin typeface="Comic Sans MS" panose="030F0702030302020204" pitchFamily="66" charset="0"/>
              </a:rPr>
            </a:br>
            <a:r>
              <a:rPr lang="en-US" sz="2700" b="1" dirty="0" smtClean="0">
                <a:solidFill>
                  <a:schemeClr val="tx1"/>
                </a:solidFill>
                <a:latin typeface="Comic Sans MS" panose="030F0702030302020204" pitchFamily="66" charset="0"/>
              </a:rPr>
              <a:t>ISSUANCE OF RENEWAL</a:t>
            </a:r>
            <a:r>
              <a:rPr lang="en-GB" sz="2700" b="1" dirty="0" smtClean="0">
                <a:solidFill>
                  <a:schemeClr val="tx1"/>
                </a:solidFill>
                <a:latin typeface="Comic Sans MS" panose="030F0702030302020204" pitchFamily="66" charset="0"/>
              </a:rPr>
              <a:t> </a:t>
            </a:r>
            <a:r>
              <a:rPr lang="en-US" sz="2700" b="1" dirty="0" smtClean="0">
                <a:solidFill>
                  <a:schemeClr val="tx1"/>
                </a:solidFill>
                <a:latin typeface="Comic Sans MS" panose="030F0702030302020204" pitchFamily="66" charset="0"/>
              </a:rPr>
              <a:t>Cont’d</a:t>
            </a:r>
            <a:endParaRPr lang="en-GB" sz="2700" b="1" dirty="0">
              <a:solidFill>
                <a:schemeClr val="tx1"/>
              </a:solidFill>
              <a:latin typeface="Comic Sans MS" panose="030F0702030302020204" pitchFamily="66" charset="0"/>
            </a:endParaRPr>
          </a:p>
        </p:txBody>
      </p:sp>
      <p:sp>
        <p:nvSpPr>
          <p:cNvPr id="3" name="Content Placeholder 2"/>
          <p:cNvSpPr>
            <a:spLocks noGrp="1"/>
          </p:cNvSpPr>
          <p:nvPr>
            <p:ph sz="quarter" idx="1"/>
          </p:nvPr>
        </p:nvSpPr>
        <p:spPr>
          <a:xfrm>
            <a:off x="301752" y="1428736"/>
            <a:ext cx="8627966" cy="5214974"/>
          </a:xfrm>
        </p:spPr>
        <p:txBody>
          <a:bodyPr>
            <a:noAutofit/>
          </a:bodyPr>
          <a:lstStyle/>
          <a:p>
            <a:pPr lvl="0" algn="just">
              <a:buFont typeface="Wingdings" panose="05000000000000000000" pitchFamily="2" charset="2"/>
              <a:buChar char="§"/>
            </a:pPr>
            <a:r>
              <a:rPr lang="en-US" sz="1800" dirty="0" smtClean="0">
                <a:latin typeface="Comic Sans MS" panose="030F0702030302020204" pitchFamily="66" charset="0"/>
              </a:rPr>
              <a:t>Make the confirmation of the payment at BIR/Motor Vehicle Administration Agency (MVAA).</a:t>
            </a:r>
          </a:p>
          <a:p>
            <a:pPr lvl="0" algn="just">
              <a:buNone/>
            </a:pPr>
            <a:endParaRPr lang="en-GB" sz="1800" dirty="0" smtClean="0">
              <a:latin typeface="Comic Sans MS" panose="030F0702030302020204" pitchFamily="66" charset="0"/>
            </a:endParaRPr>
          </a:p>
          <a:p>
            <a:pPr lvl="0" algn="just">
              <a:buFont typeface="Wingdings" panose="05000000000000000000" pitchFamily="2" charset="2"/>
              <a:buChar char="§"/>
            </a:pPr>
            <a:r>
              <a:rPr lang="en-US" sz="1800" dirty="0" smtClean="0">
                <a:latin typeface="Comic Sans MS" panose="030F0702030302020204" pitchFamily="66" charset="0"/>
              </a:rPr>
              <a:t>A Vision Acuity Test shall be conducted at FRSC DLC to confirm the health status of the driver’s eyes.</a:t>
            </a:r>
          </a:p>
          <a:p>
            <a:pPr lvl="0" algn="just">
              <a:buNone/>
            </a:pPr>
            <a:endParaRPr lang="en-GB" sz="1800" dirty="0" smtClean="0">
              <a:latin typeface="Comic Sans MS" panose="030F0702030302020204" pitchFamily="66" charset="0"/>
            </a:endParaRPr>
          </a:p>
          <a:p>
            <a:pPr lvl="0" algn="just">
              <a:buFont typeface="Wingdings" panose="05000000000000000000" pitchFamily="2" charset="2"/>
              <a:buChar char="§"/>
            </a:pPr>
            <a:r>
              <a:rPr lang="en-US" sz="1800" dirty="0" smtClean="0">
                <a:latin typeface="Comic Sans MS" panose="030F0702030302020204" pitchFamily="66" charset="0"/>
              </a:rPr>
              <a:t>After the Vision Acuity Test, Bio-metric and Bio-data of the applicants will be captured at FRSC DLC.</a:t>
            </a:r>
          </a:p>
          <a:p>
            <a:pPr lvl="0" algn="just">
              <a:buNone/>
            </a:pPr>
            <a:endParaRPr lang="en-GB" sz="1800" dirty="0" smtClean="0">
              <a:latin typeface="Comic Sans MS" panose="030F0702030302020204" pitchFamily="66" charset="0"/>
            </a:endParaRPr>
          </a:p>
          <a:p>
            <a:pPr lvl="0" algn="just">
              <a:buFont typeface="Wingdings" panose="05000000000000000000" pitchFamily="2" charset="2"/>
              <a:buChar char="§"/>
            </a:pPr>
            <a:r>
              <a:rPr lang="en-US" sz="1800" dirty="0" smtClean="0">
                <a:latin typeface="Comic Sans MS" panose="030F0702030302020204" pitchFamily="66" charset="0"/>
              </a:rPr>
              <a:t>A Temporary Licence with 60 days validity period shall be printed and given to the applicant.</a:t>
            </a:r>
          </a:p>
          <a:p>
            <a:pPr lvl="0" algn="just">
              <a:buNone/>
            </a:pPr>
            <a:endParaRPr lang="en-GB" sz="1800" dirty="0" smtClean="0">
              <a:latin typeface="Comic Sans MS" panose="030F0702030302020204" pitchFamily="66" charset="0"/>
            </a:endParaRPr>
          </a:p>
          <a:p>
            <a:pPr lvl="0" algn="just">
              <a:buFont typeface="Wingdings" panose="05000000000000000000" pitchFamily="2" charset="2"/>
              <a:buChar char="§"/>
            </a:pPr>
            <a:r>
              <a:rPr lang="en-US" sz="1800" dirty="0" smtClean="0">
                <a:latin typeface="Comic Sans MS" panose="030F0702030302020204" pitchFamily="66" charset="0"/>
              </a:rPr>
              <a:t>Bio-metric investigation shall be conducted on the applicant’s bio-metric at FRSC Data Centre.</a:t>
            </a:r>
          </a:p>
          <a:p>
            <a:pPr lvl="0" algn="just">
              <a:buNone/>
            </a:pPr>
            <a:endParaRPr lang="en-GB" sz="1800" dirty="0" smtClean="0">
              <a:latin typeface="Comic Sans MS" panose="030F0702030302020204" pitchFamily="66" charset="0"/>
            </a:endParaRPr>
          </a:p>
          <a:p>
            <a:pPr lvl="0" algn="just">
              <a:buFont typeface="Wingdings" panose="05000000000000000000" pitchFamily="2" charset="2"/>
              <a:buChar char="§"/>
            </a:pPr>
            <a:r>
              <a:rPr lang="en-US" sz="1800" dirty="0" smtClean="0">
                <a:latin typeface="Comic Sans MS" panose="030F0702030302020204" pitchFamily="66" charset="0"/>
              </a:rPr>
              <a:t>Applicant shall collect the permanent Driver’s Licence at State BIR/MVAA after 14days.</a:t>
            </a:r>
            <a:endParaRPr lang="en-GB" sz="1800" dirty="0">
              <a:latin typeface="Comic Sans MS" panose="030F0702030302020204" pitchFamily="66" charset="0"/>
            </a:endParaRPr>
          </a:p>
        </p:txBody>
      </p:sp>
      <p:grpSp>
        <p:nvGrpSpPr>
          <p:cNvPr id="4" name="Group 6"/>
          <p:cNvGrpSpPr/>
          <p:nvPr/>
        </p:nvGrpSpPr>
        <p:grpSpPr bwMode="auto">
          <a:xfrm>
            <a:off x="0" y="0"/>
            <a:ext cx="357158"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22529"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bwMode="auto">
          <a:xfrm>
            <a:off x="0" y="0"/>
            <a:ext cx="357158" cy="6859588"/>
            <a:chOff x="0" y="0"/>
            <a:chExt cx="827088" cy="6860652"/>
          </a:xfrm>
        </p:grpSpPr>
        <p:sp>
          <p:nvSpPr>
            <p:cNvPr id="5" name="Freeform 4"/>
            <p:cNvSpPr/>
            <p:nvPr/>
          </p:nvSpPr>
          <p:spPr>
            <a:xfrm>
              <a:off x="228600" y="0"/>
              <a:ext cx="152400" cy="6858000"/>
            </a:xfrm>
            <a:custGeom>
              <a:avLst/>
              <a:gdLst>
                <a:gd name="connsiteX0" fmla="*/ 0 w 152400"/>
                <a:gd name="connsiteY0" fmla="*/ 25401 h 6858000"/>
                <a:gd name="connsiteX1" fmla="*/ 7440 w 152400"/>
                <a:gd name="connsiteY1" fmla="*/ 7440 h 6858000"/>
                <a:gd name="connsiteX2" fmla="*/ 25401 w 152400"/>
                <a:gd name="connsiteY2" fmla="*/ 0 h 6858000"/>
                <a:gd name="connsiteX3" fmla="*/ 126999 w 152400"/>
                <a:gd name="connsiteY3" fmla="*/ 0 h 6858000"/>
                <a:gd name="connsiteX4" fmla="*/ 144960 w 152400"/>
                <a:gd name="connsiteY4" fmla="*/ 7440 h 6858000"/>
                <a:gd name="connsiteX5" fmla="*/ 152400 w 152400"/>
                <a:gd name="connsiteY5" fmla="*/ 25401 h 6858000"/>
                <a:gd name="connsiteX6" fmla="*/ 152400 w 152400"/>
                <a:gd name="connsiteY6" fmla="*/ 6832599 h 6858000"/>
                <a:gd name="connsiteX7" fmla="*/ 144960 w 152400"/>
                <a:gd name="connsiteY7" fmla="*/ 6850560 h 6858000"/>
                <a:gd name="connsiteX8" fmla="*/ 126999 w 152400"/>
                <a:gd name="connsiteY8" fmla="*/ 6858000 h 6858000"/>
                <a:gd name="connsiteX9" fmla="*/ 25401 w 152400"/>
                <a:gd name="connsiteY9" fmla="*/ 6858000 h 6858000"/>
                <a:gd name="connsiteX10" fmla="*/ 7440 w 152400"/>
                <a:gd name="connsiteY10" fmla="*/ 6850560 h 6858000"/>
                <a:gd name="connsiteX11" fmla="*/ 0 w 152400"/>
                <a:gd name="connsiteY11" fmla="*/ 6832599 h 6858000"/>
                <a:gd name="connsiteX12" fmla="*/ 0 w 152400"/>
                <a:gd name="connsiteY12" fmla="*/ 25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6858000">
                  <a:moveTo>
                    <a:pt x="0" y="25401"/>
                  </a:moveTo>
                  <a:cubicBezTo>
                    <a:pt x="0" y="18664"/>
                    <a:pt x="2676" y="12203"/>
                    <a:pt x="7440" y="7440"/>
                  </a:cubicBezTo>
                  <a:cubicBezTo>
                    <a:pt x="12204" y="2676"/>
                    <a:pt x="18664" y="0"/>
                    <a:pt x="25401" y="0"/>
                  </a:cubicBezTo>
                  <a:lnTo>
                    <a:pt x="126999" y="0"/>
                  </a:lnTo>
                  <a:cubicBezTo>
                    <a:pt x="133736" y="0"/>
                    <a:pt x="140197" y="2676"/>
                    <a:pt x="144960" y="7440"/>
                  </a:cubicBezTo>
                  <a:cubicBezTo>
                    <a:pt x="149724" y="12204"/>
                    <a:pt x="152400" y="18664"/>
                    <a:pt x="152400" y="25401"/>
                  </a:cubicBezTo>
                  <a:lnTo>
                    <a:pt x="152400" y="6832599"/>
                  </a:lnTo>
                  <a:cubicBezTo>
                    <a:pt x="152400" y="6839336"/>
                    <a:pt x="149724" y="6845797"/>
                    <a:pt x="144960" y="6850560"/>
                  </a:cubicBezTo>
                  <a:cubicBezTo>
                    <a:pt x="140196" y="6855324"/>
                    <a:pt x="133736" y="6858000"/>
                    <a:pt x="126999" y="6858000"/>
                  </a:cubicBezTo>
                  <a:lnTo>
                    <a:pt x="25401" y="6858000"/>
                  </a:lnTo>
                  <a:cubicBezTo>
                    <a:pt x="18664" y="6858000"/>
                    <a:pt x="12203" y="6855324"/>
                    <a:pt x="7440" y="6850560"/>
                  </a:cubicBezTo>
                  <a:cubicBezTo>
                    <a:pt x="2676" y="6845796"/>
                    <a:pt x="0" y="6839336"/>
                    <a:pt x="0" y="6832599"/>
                  </a:cubicBezTo>
                  <a:lnTo>
                    <a:pt x="0" y="25401"/>
                  </a:lnTo>
                  <a:close/>
                </a:path>
              </a:pathLst>
            </a:cu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Object 27"/>
            <p:cNvGraphicFramePr>
              <a:graphicFrameLocks noChangeAspect="1"/>
            </p:cNvGraphicFramePr>
            <p:nvPr/>
          </p:nvGraphicFramePr>
          <p:xfrm>
            <a:off x="0" y="838200"/>
            <a:ext cx="827088" cy="687387"/>
          </p:xfrm>
          <a:graphic>
            <a:graphicData uri="http://schemas.openxmlformats.org/presentationml/2006/ole">
              <p:oleObj spid="_x0000_s23553" name="Bitmap Image" r:id="rId3" imgW="3809524" imgH="2857899" progId="PBrush">
                <p:embed/>
              </p:oleObj>
            </a:graphicData>
          </a:graphic>
        </p:graphicFrame>
        <p:sp>
          <p:nvSpPr>
            <p:cNvPr id="7" name="AutoShape 17"/>
            <p:cNvSpPr>
              <a:spLocks noChangeArrowheads="1"/>
            </p:cNvSpPr>
            <p:nvPr/>
          </p:nvSpPr>
          <p:spPr bwMode="auto">
            <a:xfrm rot="5400000">
              <a:off x="156170" y="384770"/>
              <a:ext cx="906860" cy="152400"/>
            </a:xfrm>
            <a:custGeom>
              <a:avLst/>
              <a:gdLst>
                <a:gd name="T0" fmla="*/ 42869 w 1083093"/>
                <a:gd name="T1" fmla="*/ 147735 h 154388"/>
                <a:gd name="T2" fmla="*/ 0 w 1083093"/>
                <a:gd name="T3" fmla="*/ 0 h 154388"/>
                <a:gd name="T4" fmla="*/ 759302 w 1083093"/>
                <a:gd name="T5" fmla="*/ 9671 h 154388"/>
                <a:gd name="T6" fmla="*/ 595147 w 1083093"/>
                <a:gd name="T7" fmla="*/ 150438 h 154388"/>
                <a:gd name="T8" fmla="*/ 42869 w 1083093"/>
                <a:gd name="T9" fmla="*/ 147735 h 154388"/>
                <a:gd name="T10" fmla="*/ 0 60000 65536"/>
                <a:gd name="T11" fmla="*/ 0 60000 65536"/>
                <a:gd name="T12" fmla="*/ 0 60000 65536"/>
                <a:gd name="T13" fmla="*/ 0 60000 65536"/>
                <a:gd name="T14" fmla="*/ 0 60000 65536"/>
                <a:gd name="T15" fmla="*/ 0 w 1083093"/>
                <a:gd name="T16" fmla="*/ 0 h 154388"/>
                <a:gd name="T17" fmla="*/ 1083093 w 1083093"/>
                <a:gd name="T18" fmla="*/ 154388 h 154388"/>
              </a:gdLst>
              <a:ahLst/>
              <a:cxnLst>
                <a:cxn ang="T10">
                  <a:pos x="T0" y="T1"/>
                </a:cxn>
                <a:cxn ang="T11">
                  <a:pos x="T2" y="T3"/>
                </a:cxn>
                <a:cxn ang="T12">
                  <a:pos x="T4" y="T5"/>
                </a:cxn>
                <a:cxn ang="T13">
                  <a:pos x="T6" y="T7"/>
                </a:cxn>
                <a:cxn ang="T14">
                  <a:pos x="T8" y="T9"/>
                </a:cxn>
              </a:cxnLst>
              <a:rect l="T15" t="T16" r="T17" b="T18"/>
              <a:pathLst>
                <a:path w="1083093" h="154388">
                  <a:moveTo>
                    <a:pt x="61150" y="151614"/>
                  </a:moveTo>
                  <a:cubicBezTo>
                    <a:pt x="12327" y="100151"/>
                    <a:pt x="187373" y="34401"/>
                    <a:pt x="0" y="0"/>
                  </a:cubicBezTo>
                  <a:lnTo>
                    <a:pt x="1083093" y="9925"/>
                  </a:ln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nvGrpSpPr>
            <p:cNvPr id="8" name="Group 28"/>
            <p:cNvGrpSpPr/>
            <p:nvPr/>
          </p:nvGrpSpPr>
          <p:grpSpPr bwMode="auto">
            <a:xfrm>
              <a:off x="533400" y="1521348"/>
              <a:ext cx="152401" cy="5339304"/>
              <a:chOff x="533400" y="1521348"/>
              <a:chExt cx="152401" cy="5339304"/>
            </a:xfrm>
          </p:grpSpPr>
          <p:sp>
            <p:nvSpPr>
              <p:cNvPr id="9" name="AutoShape 17"/>
              <p:cNvSpPr>
                <a:spLocks noChangeArrowheads="1"/>
              </p:cNvSpPr>
              <p:nvPr/>
            </p:nvSpPr>
            <p:spPr bwMode="auto">
              <a:xfrm rot="-5400000">
                <a:off x="137319" y="2355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0" name="AutoShape 17"/>
              <p:cNvSpPr>
                <a:spLocks noChangeArrowheads="1"/>
              </p:cNvSpPr>
              <p:nvPr/>
            </p:nvSpPr>
            <p:spPr bwMode="auto">
              <a:xfrm rot="-5400000">
                <a:off x="137319" y="40314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1" name="AutoShape 17"/>
              <p:cNvSpPr>
                <a:spLocks noChangeArrowheads="1"/>
              </p:cNvSpPr>
              <p:nvPr/>
            </p:nvSpPr>
            <p:spPr bwMode="auto">
              <a:xfrm rot="-5400000">
                <a:off x="137319" y="48696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2" name="AutoShape 17"/>
              <p:cNvSpPr>
                <a:spLocks noChangeArrowheads="1"/>
              </p:cNvSpPr>
              <p:nvPr/>
            </p:nvSpPr>
            <p:spPr bwMode="auto">
              <a:xfrm rot="-5400000">
                <a:off x="137319" y="57840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3" name="AutoShape 17"/>
              <p:cNvSpPr>
                <a:spLocks noChangeArrowheads="1"/>
              </p:cNvSpPr>
              <p:nvPr/>
            </p:nvSpPr>
            <p:spPr bwMode="auto">
              <a:xfrm rot="-5400000">
                <a:off x="145256" y="3193256"/>
                <a:ext cx="936625" cy="144463"/>
              </a:xfrm>
              <a:prstGeom prst="parallelogram">
                <a:avLst>
                  <a:gd name="adj" fmla="val 162087"/>
                </a:avLst>
              </a:pr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4" name="AutoShape 17"/>
              <p:cNvSpPr>
                <a:spLocks noChangeArrowheads="1"/>
              </p:cNvSpPr>
              <p:nvPr/>
            </p:nvSpPr>
            <p:spPr bwMode="auto">
              <a:xfrm rot="5400000">
                <a:off x="303474" y="1751274"/>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sp>
            <p:nvSpPr>
              <p:cNvPr id="15" name="AutoShape 17"/>
              <p:cNvSpPr>
                <a:spLocks noChangeArrowheads="1"/>
              </p:cNvSpPr>
              <p:nvPr/>
            </p:nvSpPr>
            <p:spPr bwMode="auto">
              <a:xfrm rot="-5400000">
                <a:off x="303475" y="6478326"/>
                <a:ext cx="612252" cy="152400"/>
              </a:xfrm>
              <a:custGeom>
                <a:avLst/>
                <a:gdLst>
                  <a:gd name="T0" fmla="*/ 10540 w 1474727"/>
                  <a:gd name="T1" fmla="*/ 147735 h 154388"/>
                  <a:gd name="T2" fmla="*/ 0 w 1474727"/>
                  <a:gd name="T3" fmla="*/ 0 h 154388"/>
                  <a:gd name="T4" fmla="*/ 186682 w 1474727"/>
                  <a:gd name="T5" fmla="*/ 9671 h 154388"/>
                  <a:gd name="T6" fmla="*/ 216401 w 1474727"/>
                  <a:gd name="T7" fmla="*/ 26592 h 154388"/>
                  <a:gd name="T8" fmla="*/ 146323 w 1474727"/>
                  <a:gd name="T9" fmla="*/ 150438 h 154388"/>
                  <a:gd name="T10" fmla="*/ 10540 w 1474727"/>
                  <a:gd name="T11" fmla="*/ 147735 h 154388"/>
                  <a:gd name="T12" fmla="*/ 0 60000 65536"/>
                  <a:gd name="T13" fmla="*/ 0 60000 65536"/>
                  <a:gd name="T14" fmla="*/ 0 60000 65536"/>
                  <a:gd name="T15" fmla="*/ 0 60000 65536"/>
                  <a:gd name="T16" fmla="*/ 0 60000 65536"/>
                  <a:gd name="T17" fmla="*/ 0 60000 65536"/>
                  <a:gd name="T18" fmla="*/ 0 w 1474727"/>
                  <a:gd name="T19" fmla="*/ 0 h 154388"/>
                  <a:gd name="T20" fmla="*/ 1474727 w 1474727"/>
                  <a:gd name="T21" fmla="*/ 154388 h 154388"/>
                </a:gdLst>
                <a:ahLst/>
                <a:cxnLst>
                  <a:cxn ang="T12">
                    <a:pos x="T0" y="T1"/>
                  </a:cxn>
                  <a:cxn ang="T13">
                    <a:pos x="T2" y="T3"/>
                  </a:cxn>
                  <a:cxn ang="T14">
                    <a:pos x="T4" y="T5"/>
                  </a:cxn>
                  <a:cxn ang="T15">
                    <a:pos x="T6" y="T7"/>
                  </a:cxn>
                  <a:cxn ang="T16">
                    <a:pos x="T8" y="T9"/>
                  </a:cxn>
                  <a:cxn ang="T17">
                    <a:pos x="T10" y="T11"/>
                  </a:cxn>
                </a:cxnLst>
                <a:rect l="T18" t="T19" r="T20" b="T21"/>
                <a:pathLst>
                  <a:path w="1474727" h="154388">
                    <a:moveTo>
                      <a:pt x="61150" y="151614"/>
                    </a:moveTo>
                    <a:cubicBezTo>
                      <a:pt x="12327" y="100151"/>
                      <a:pt x="187373" y="34401"/>
                      <a:pt x="0" y="0"/>
                    </a:cubicBezTo>
                    <a:lnTo>
                      <a:pt x="1083093" y="9925"/>
                    </a:lnTo>
                    <a:cubicBezTo>
                      <a:pt x="1140568" y="15713"/>
                      <a:pt x="1474727" y="11132"/>
                      <a:pt x="1255517" y="27290"/>
                    </a:cubicBezTo>
                    <a:lnTo>
                      <a:pt x="848937" y="154388"/>
                    </a:lnTo>
                    <a:lnTo>
                      <a:pt x="61150" y="151614"/>
                    </a:lnTo>
                    <a:close/>
                  </a:path>
                </a:pathLst>
              </a:custGeom>
              <a:solidFill>
                <a:srgbClr val="3399FF"/>
              </a:solidFill>
              <a:ln w="9525">
                <a:noFill/>
                <a:miter lim="800000"/>
              </a:ln>
            </p:spPr>
            <p:txBody>
              <a:bodyPr wrap="none" anchor="ctr"/>
              <a:lstStyle/>
              <a:p>
                <a:endParaRPr lang="en-GB">
                  <a:latin typeface="Calibri" panose="020F0502020204030204" pitchFamily="34" charset="0"/>
                </a:endParaRPr>
              </a:p>
            </p:txBody>
          </p:sp>
        </p:grpSp>
      </p:grpSp>
      <p:sp>
        <p:nvSpPr>
          <p:cNvPr id="16" name="Content Placeholder 15"/>
          <p:cNvSpPr>
            <a:spLocks noGrp="1"/>
          </p:cNvSpPr>
          <p:nvPr>
            <p:ph sz="quarter" idx="1"/>
          </p:nvPr>
        </p:nvSpPr>
        <p:spPr>
          <a:xfrm>
            <a:off x="301625" y="1260475"/>
            <a:ext cx="8503920" cy="5324475"/>
          </a:xfrm>
        </p:spPr>
        <p:txBody>
          <a:bodyPr>
            <a:normAutofit fontScale="70000" lnSpcReduction="20000"/>
          </a:bodyPr>
          <a:lstStyle/>
          <a:p>
            <a:pPr algn="just"/>
            <a:r>
              <a:rPr lang="en-US" dirty="0" smtClean="0">
                <a:latin typeface="Comic Sans MS" panose="030F0702030302020204" pitchFamily="66" charset="0"/>
              </a:rPr>
              <a:t>The Bypass Capture feature is available on the public portal and provides the applicant options of selecting ‘YES’ or ‘NO’ to a question captioned “Recapture Biometric Information {Please click on YES if you want to recapture your biometric information}.</a:t>
            </a:r>
          </a:p>
          <a:p>
            <a:pPr algn="just">
              <a:buNone/>
            </a:pPr>
            <a:endParaRPr lang="en-GB" dirty="0" smtClean="0">
              <a:latin typeface="Comic Sans MS" panose="030F0702030302020204" pitchFamily="66" charset="0"/>
            </a:endParaRPr>
          </a:p>
          <a:p>
            <a:pPr algn="just"/>
            <a:r>
              <a:rPr lang="en-US" dirty="0" smtClean="0">
                <a:latin typeface="Comic Sans MS" panose="030F0702030302020204" pitchFamily="66" charset="0"/>
              </a:rPr>
              <a:t>If the applicant selects NO, the entire applicant’s initial Bio-metric shall be used on the renewed Driver’s Licence.</a:t>
            </a:r>
          </a:p>
          <a:p>
            <a:pPr algn="just">
              <a:buNone/>
            </a:pPr>
            <a:endParaRPr lang="en-GB" dirty="0" smtClean="0">
              <a:latin typeface="Comic Sans MS" panose="030F0702030302020204" pitchFamily="66" charset="0"/>
            </a:endParaRPr>
          </a:p>
          <a:p>
            <a:pPr algn="just">
              <a:buNone/>
            </a:pPr>
            <a:r>
              <a:rPr lang="en-US" b="1" dirty="0" smtClean="0">
                <a:latin typeface="Comic Sans MS" panose="030F0702030302020204" pitchFamily="66" charset="0"/>
              </a:rPr>
              <a:t>  NOTE:</a:t>
            </a:r>
            <a:endParaRPr lang="en-GB" dirty="0" smtClean="0">
              <a:latin typeface="Comic Sans MS" panose="030F0702030302020204" pitchFamily="66" charset="0"/>
            </a:endParaRPr>
          </a:p>
          <a:p>
            <a:pPr lvl="0" algn="just"/>
            <a:r>
              <a:rPr lang="en-US" dirty="0" smtClean="0">
                <a:latin typeface="Comic Sans MS" panose="030F0702030302020204" pitchFamily="66" charset="0"/>
              </a:rPr>
              <a:t>Bypass capture option is not made available to applicants for every renewal. It is available only during 1</a:t>
            </a:r>
            <a:r>
              <a:rPr lang="en-US" baseline="30000" dirty="0" smtClean="0">
                <a:latin typeface="Comic Sans MS" panose="030F0702030302020204" pitchFamily="66" charset="0"/>
              </a:rPr>
              <a:t>st</a:t>
            </a:r>
            <a:r>
              <a:rPr lang="en-US" dirty="0" smtClean="0">
                <a:latin typeface="Comic Sans MS" panose="030F0702030302020204" pitchFamily="66" charset="0"/>
              </a:rPr>
              <a:t> renewal, 3</a:t>
            </a:r>
            <a:r>
              <a:rPr lang="en-US" baseline="30000" dirty="0" smtClean="0">
                <a:latin typeface="Comic Sans MS" panose="030F0702030302020204" pitchFamily="66" charset="0"/>
              </a:rPr>
              <a:t>rd</a:t>
            </a:r>
            <a:r>
              <a:rPr lang="en-US" dirty="0" smtClean="0">
                <a:latin typeface="Comic Sans MS" panose="030F0702030302020204" pitchFamily="66" charset="0"/>
              </a:rPr>
              <a:t> renewal, 5</a:t>
            </a:r>
            <a:r>
              <a:rPr lang="en-US" baseline="30000" dirty="0" smtClean="0">
                <a:latin typeface="Comic Sans MS" panose="030F0702030302020204" pitchFamily="66" charset="0"/>
              </a:rPr>
              <a:t>th</a:t>
            </a:r>
            <a:r>
              <a:rPr lang="en-US" dirty="0" smtClean="0">
                <a:latin typeface="Comic Sans MS" panose="030F0702030302020204" pitchFamily="66" charset="0"/>
              </a:rPr>
              <a:t> renewal, 7</a:t>
            </a:r>
            <a:r>
              <a:rPr lang="en-US" baseline="30000" dirty="0" smtClean="0">
                <a:latin typeface="Comic Sans MS" panose="030F0702030302020204" pitchFamily="66" charset="0"/>
              </a:rPr>
              <a:t>th</a:t>
            </a:r>
            <a:r>
              <a:rPr lang="en-US" dirty="0" smtClean="0">
                <a:latin typeface="Comic Sans MS" panose="030F0702030302020204" pitchFamily="66" charset="0"/>
              </a:rPr>
              <a:t> renewal, etc.</a:t>
            </a:r>
          </a:p>
          <a:p>
            <a:pPr lvl="0" algn="just">
              <a:buNone/>
            </a:pPr>
            <a:endParaRPr lang="en-GB" dirty="0" smtClean="0">
              <a:latin typeface="Comic Sans MS" panose="030F0702030302020204" pitchFamily="66" charset="0"/>
            </a:endParaRPr>
          </a:p>
          <a:p>
            <a:pPr lvl="0" algn="just"/>
            <a:r>
              <a:rPr lang="en-US" dirty="0" smtClean="0">
                <a:latin typeface="Comic Sans MS" panose="030F0702030302020204" pitchFamily="66" charset="0"/>
              </a:rPr>
              <a:t>Applicants that want to use the bypass capture feature are advised to apply drivers licence will be provided.</a:t>
            </a:r>
          </a:p>
          <a:p>
            <a:pPr lvl="0" algn="just">
              <a:buNone/>
            </a:pPr>
            <a:endParaRPr lang="en-GB" dirty="0" smtClean="0">
              <a:latin typeface="Comic Sans MS" panose="030F0702030302020204" pitchFamily="66" charset="0"/>
            </a:endParaRPr>
          </a:p>
          <a:p>
            <a:pPr lvl="0" algn="just"/>
            <a:r>
              <a:rPr lang="en-US" dirty="0" smtClean="0">
                <a:latin typeface="Comic Sans MS" panose="030F0702030302020204" pitchFamily="66" charset="0"/>
              </a:rPr>
              <a:t>All documentation by VIO &amp; MLA should be completed at the point permanent drivers’ licence by the applicant.</a:t>
            </a:r>
            <a:endParaRPr lang="en-GB" dirty="0" smtClean="0">
              <a:latin typeface="Comic Sans MS" panose="030F0702030302020204" pitchFamily="66" charset="0"/>
            </a:endParaRPr>
          </a:p>
          <a:p>
            <a:pPr>
              <a:buNone/>
            </a:pPr>
            <a:endParaRPr lang="en-GB" dirty="0"/>
          </a:p>
        </p:txBody>
      </p:sp>
      <p:sp>
        <p:nvSpPr>
          <p:cNvPr id="17" name="Rectangle 16"/>
          <p:cNvSpPr/>
          <p:nvPr/>
        </p:nvSpPr>
        <p:spPr>
          <a:xfrm>
            <a:off x="285720" y="210901"/>
            <a:ext cx="8572560" cy="583565"/>
          </a:xfrm>
          <a:prstGeom prst="rect">
            <a:avLst/>
          </a:prstGeom>
        </p:spPr>
        <p:txBody>
          <a:bodyPr wrap="square">
            <a:spAutoFit/>
          </a:bodyPr>
          <a:lstStyle/>
          <a:p>
            <a:pPr algn="ctr"/>
            <a:r>
              <a:rPr lang="en-US" sz="3200" b="1" dirty="0" smtClean="0">
                <a:latin typeface="Comic Sans MS" panose="030F0702030302020204" pitchFamily="66" charset="0"/>
              </a:rPr>
              <a:t>BYPASS CAPTURE </a:t>
            </a:r>
            <a:endParaRPr lang="en-GB" sz="32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76</TotalTime>
  <Words>2333</Words>
  <Application>WPS Presentation</Application>
  <PresentationFormat>On-screen Show (4:3)</PresentationFormat>
  <Paragraphs>440</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Civic</vt:lpstr>
      <vt:lpstr>Bitmap Image</vt:lpstr>
      <vt:lpstr>                 INPUT  FOR CAPACITY BUILDING PROGRAMME FOR PRINCIPAL OFFICERS IN RSHQ  </vt:lpstr>
      <vt:lpstr>INTRODUCTION  </vt:lpstr>
      <vt:lpstr>MVA DEPARTMENT FUNCTIONS</vt:lpstr>
      <vt:lpstr>Institutional Framework (Tripartite Arrangement) </vt:lpstr>
      <vt:lpstr>PROCESS AND PROCEDURE OF OBTANING VALID DRIVER’S LICENCE</vt:lpstr>
      <vt:lpstr>   PROCESS AND PROCEDURE OF OBTANING VALID DRIVER’S LICENCE Contd</vt:lpstr>
      <vt:lpstr>Slide 7</vt:lpstr>
      <vt:lpstr> ISSUANCE OF RENEWAL Cont’d</vt:lpstr>
      <vt:lpstr>Slide 9</vt:lpstr>
      <vt:lpstr>Slide 10</vt:lpstr>
      <vt:lpstr>Slide 11</vt:lpstr>
      <vt:lpstr> DRIVER LICENCE CLASSIFICATION CODE</vt:lpstr>
      <vt:lpstr>DRIVER LICENCE CLASSIFICATION CODE Cont’d</vt:lpstr>
      <vt:lpstr>PRODUCTION REPORT FROM 2011 TO 17TH MAY 2021</vt:lpstr>
      <vt:lpstr>NDL TECHNICAL PARTNERS</vt:lpstr>
      <vt:lpstr>PROCEDURE FOR OBTAINING /REGISTRATION OF NEW VEHICLE NUMBER PLATES </vt:lpstr>
      <vt:lpstr>CATEGORIES OF NUMBER PLATE </vt:lpstr>
      <vt:lpstr>PRODUCTION OF NUMBER PLATE</vt:lpstr>
      <vt:lpstr>Slide 19</vt:lpstr>
      <vt:lpstr>  2021 STRATEGIC INITIATIVES</vt:lpstr>
      <vt:lpstr>Slide 21</vt:lpstr>
      <vt:lpstr>Slide 22</vt:lpstr>
      <vt:lpstr>Slide 23</vt:lpstr>
      <vt:lpstr>Slide 24</vt:lpstr>
      <vt:lpstr>Slide 25</vt:lpstr>
      <vt:lpstr>CHALLENGES</vt:lpstr>
      <vt:lpstr>CHALLENGES Cont’d</vt:lpstr>
      <vt:lpstr>WAY FORWARD</vt:lpstr>
      <vt:lpstr>WAY FORWARD Cont’d </vt:lpstr>
      <vt:lpstr>Slide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AND RESPONSIBILITIES OF NVIS DESK OFFICERS BEING A  LECTURE DELIVERED BY DCC ADETUNJI OKI (DCC NVIS) RSHQ ON THE OCCASION OF NVIS DESK OFFICERS’ WORKSHOP HELD ON  19 APRIL 2021</dc:title>
  <dc:creator>HP</dc:creator>
  <cp:lastModifiedBy>HP</cp:lastModifiedBy>
  <cp:revision>187</cp:revision>
  <dcterms:created xsi:type="dcterms:W3CDTF">2021-04-16T11:33:00Z</dcterms:created>
  <dcterms:modified xsi:type="dcterms:W3CDTF">2021-05-21T08:42:42Z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