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70A9B8-0223-4072-BB46-706A8C192A1A}" type="datetimeFigureOut">
              <a:rPr lang="en-US" smtClean="0"/>
              <a:pPr/>
              <a:t>5/20/2021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DE58F36-4E9F-46A5-85F3-207C6245CB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0A9B8-0223-4072-BB46-706A8C192A1A}"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0A9B8-0223-4072-BB46-706A8C192A1A}"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0A9B8-0223-4072-BB46-706A8C192A1A}"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70A9B8-0223-4072-BB46-706A8C192A1A}"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58F36-4E9F-46A5-85F3-207C6245CB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70A9B8-0223-4072-BB46-706A8C192A1A}"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70A9B8-0223-4072-BB46-706A8C192A1A}"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70A9B8-0223-4072-BB46-706A8C192A1A}"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0A9B8-0223-4072-BB46-706A8C192A1A}"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70A9B8-0223-4072-BB46-706A8C192A1A}"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58F36-4E9F-46A5-85F3-207C6245CB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70A9B8-0223-4072-BB46-706A8C192A1A}"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DE58F36-4E9F-46A5-85F3-207C6245CB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70A9B8-0223-4072-BB46-706A8C192A1A}" type="datetimeFigureOut">
              <a:rPr lang="en-US" smtClean="0"/>
              <a:pPr/>
              <a:t>5/20/2021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E58F36-4E9F-46A5-85F3-207C6245CB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57200"/>
            <a:ext cx="7315200" cy="4343400"/>
          </a:xfrm>
          <a:ln>
            <a:noFill/>
          </a:ln>
        </p:spPr>
        <p:txBody>
          <a:bodyPr>
            <a:noAutofit/>
          </a:bodyPr>
          <a:lstStyle/>
          <a:p>
            <a:pPr algn="ctr"/>
            <a:r>
              <a:rPr lang="en-US" sz="3600" dirty="0" smtClean="0">
                <a:solidFill>
                  <a:sysClr val="windowText" lastClr="000000"/>
                </a:solidFill>
                <a:latin typeface="Comic Sans MS" pitchFamily="66" charset="0"/>
              </a:rPr>
              <a:t>LECTURE NOTE ON JOB SCHEDULES AND WORKPLAN OF xRECORDS MANAGEMENT UNIT</a:t>
            </a:r>
            <a:r>
              <a:rPr lang="en-US" sz="2400" dirty="0" smtClean="0">
                <a:solidFill>
                  <a:sysClr val="windowText" lastClr="000000"/>
                </a:solidFill>
                <a:latin typeface="Comic Sans MS" pitchFamily="66" charset="0"/>
              </a:rPr>
              <a:t/>
            </a:r>
            <a:br>
              <a:rPr lang="en-US" sz="2400" dirty="0" smtClean="0">
                <a:solidFill>
                  <a:sysClr val="windowText" lastClr="000000"/>
                </a:solidFill>
                <a:latin typeface="Comic Sans MS" pitchFamily="66" charset="0"/>
              </a:rPr>
            </a:br>
            <a:r>
              <a:rPr lang="en-US" sz="2400" dirty="0" smtClean="0">
                <a:solidFill>
                  <a:sysClr val="windowText" lastClr="000000"/>
                </a:solidFill>
                <a:latin typeface="Comic Sans MS" pitchFamily="66" charset="0"/>
              </a:rPr>
              <a:t/>
            </a:r>
            <a:br>
              <a:rPr lang="en-US" sz="2400" dirty="0" smtClean="0">
                <a:solidFill>
                  <a:sysClr val="windowText" lastClr="000000"/>
                </a:solidFill>
                <a:latin typeface="Comic Sans MS" pitchFamily="66" charset="0"/>
              </a:rPr>
            </a:br>
            <a:r>
              <a:rPr lang="en-US" sz="2400" dirty="0" smtClean="0">
                <a:solidFill>
                  <a:sysClr val="windowText" lastClr="000000"/>
                </a:solidFill>
                <a:latin typeface="Comic Sans MS" pitchFamily="66" charset="0"/>
              </a:rPr>
              <a:t/>
            </a:r>
            <a:br>
              <a:rPr lang="en-US" sz="2400" dirty="0" smtClean="0">
                <a:solidFill>
                  <a:sysClr val="windowText" lastClr="000000"/>
                </a:solidFill>
                <a:latin typeface="Comic Sans MS" pitchFamily="66" charset="0"/>
              </a:rPr>
            </a:br>
            <a:r>
              <a:rPr lang="en-US" sz="2500" dirty="0" smtClean="0">
                <a:solidFill>
                  <a:sysClr val="windowText" lastClr="000000"/>
                </a:solidFill>
                <a:latin typeface="Comic Sans MS" pitchFamily="66" charset="0"/>
              </a:rPr>
              <a:t>PRESENTED AT THE CAPACITY BUILDING PROGRAMME FOR PRINCIPAL OFFICERS IN RSHQ ON 24</a:t>
            </a:r>
            <a:r>
              <a:rPr lang="en-US" sz="2500" baseline="30000" dirty="0" smtClean="0">
                <a:solidFill>
                  <a:sysClr val="windowText" lastClr="000000"/>
                </a:solidFill>
                <a:latin typeface="Comic Sans MS" pitchFamily="66" charset="0"/>
              </a:rPr>
              <a:t>TH</a:t>
            </a:r>
            <a:r>
              <a:rPr lang="en-US" sz="2500" dirty="0" smtClean="0">
                <a:solidFill>
                  <a:sysClr val="windowText" lastClr="000000"/>
                </a:solidFill>
                <a:latin typeface="Comic Sans MS" pitchFamily="66" charset="0"/>
              </a:rPr>
              <a:t> MAY, 2021</a:t>
            </a:r>
            <a:endParaRPr lang="en-US" sz="2500" dirty="0">
              <a:solidFill>
                <a:sysClr val="windowText" lastClr="000000"/>
              </a:solidFill>
              <a:effectLst/>
              <a:latin typeface="Comic Sans MS" pitchFamily="66" charset="0"/>
            </a:endParaRPr>
          </a:p>
        </p:txBody>
      </p:sp>
      <p:sp>
        <p:nvSpPr>
          <p:cNvPr id="3" name="Subtitle 2"/>
          <p:cNvSpPr>
            <a:spLocks noGrp="1"/>
          </p:cNvSpPr>
          <p:nvPr>
            <p:ph type="subTitle" idx="1"/>
          </p:nvPr>
        </p:nvSpPr>
        <p:spPr>
          <a:xfrm>
            <a:off x="914400" y="5334000"/>
            <a:ext cx="7854696" cy="1447800"/>
          </a:xfrm>
        </p:spPr>
        <p:txBody>
          <a:bodyPr>
            <a:normAutofit fontScale="92500" lnSpcReduction="20000"/>
          </a:bodyPr>
          <a:lstStyle/>
          <a:p>
            <a:pPr algn="ctr"/>
            <a:r>
              <a:rPr lang="en-US" sz="2400" b="1" dirty="0" smtClean="0">
                <a:solidFill>
                  <a:sysClr val="windowText" lastClr="000000"/>
                </a:solidFill>
                <a:latin typeface="Comic Sans MS" pitchFamily="66" charset="0"/>
              </a:rPr>
              <a:t>BY</a:t>
            </a:r>
          </a:p>
          <a:p>
            <a:pPr algn="ctr"/>
            <a:r>
              <a:rPr lang="en-US" sz="2400" b="1" dirty="0" smtClean="0">
                <a:solidFill>
                  <a:sysClr val="windowText" lastClr="000000"/>
                </a:solidFill>
                <a:latin typeface="Comic Sans MS" pitchFamily="66" charset="0"/>
              </a:rPr>
              <a:t>DCC KAMLA N DAKUP </a:t>
            </a:r>
            <a:endParaRPr lang="en-US" sz="2400" dirty="0" smtClean="0">
              <a:solidFill>
                <a:sysClr val="windowText" lastClr="000000"/>
              </a:solidFill>
              <a:latin typeface="Comic Sans MS" pitchFamily="66" charset="0"/>
            </a:endParaRPr>
          </a:p>
          <a:p>
            <a:pPr algn="ctr"/>
            <a:r>
              <a:rPr lang="en-US" sz="2400" b="1" dirty="0" smtClean="0">
                <a:solidFill>
                  <a:sysClr val="windowText" lastClr="000000"/>
                </a:solidFill>
                <a:latin typeface="Comic Sans MS" pitchFamily="66" charset="0"/>
              </a:rPr>
              <a:t>DCC (xRECORDS) </a:t>
            </a:r>
            <a:endParaRPr lang="en-US" sz="2400" dirty="0" smtClean="0">
              <a:solidFill>
                <a:sysClr val="windowText" lastClr="000000"/>
              </a:solidFill>
              <a:latin typeface="Comic Sans MS" pitchFamily="66" charset="0"/>
            </a:endParaRPr>
          </a:p>
          <a:p>
            <a:pPr algn="ctr"/>
            <a:r>
              <a:rPr lang="en-US" sz="2400" b="1" dirty="0" smtClean="0">
                <a:solidFill>
                  <a:sysClr val="windowText" lastClr="000000"/>
                </a:solidFill>
                <a:latin typeface="Comic Sans MS" pitchFamily="66" charset="0"/>
              </a:rPr>
              <a:t>xRecords Unit</a:t>
            </a:r>
            <a:endParaRPr lang="en-US" sz="2000" b="1" dirty="0">
              <a:solidFill>
                <a:sysClr val="windowText" lastClr="000000"/>
              </a:solidFill>
              <a:latin typeface="Comic Sans MS" pitchFamily="66" charset="0"/>
            </a:endParaRPr>
          </a:p>
        </p:txBody>
      </p:sp>
      <p:grpSp>
        <p:nvGrpSpPr>
          <p:cNvPr id="5"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9"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1026" name="Bitmap Image" r:id="rId3" imgW="3809524" imgH="2857899" progId="PBrush">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3554" name="Bitmap Image" r:id="rId3" imgW="3809524" imgH="2857899" progId="PBrush">
              <p:embed/>
            </p:oleObj>
          </a:graphicData>
        </a:graphic>
      </p:graphicFrame>
      <p:pic>
        <p:nvPicPr>
          <p:cNvPr id="23555" name="Picture 3" descr="C:\Users\FRSC XRECORDS\Pictures\erec.jpg"/>
          <p:cNvPicPr>
            <a:picLocks noChangeAspect="1" noChangeArrowheads="1"/>
          </p:cNvPicPr>
          <p:nvPr/>
        </p:nvPicPr>
        <p:blipFill>
          <a:blip r:embed="rId4"/>
          <a:srcRect/>
          <a:stretch>
            <a:fillRect/>
          </a:stretch>
        </p:blipFill>
        <p:spPr bwMode="auto">
          <a:xfrm>
            <a:off x="2895600" y="3657600"/>
            <a:ext cx="4114800" cy="3086100"/>
          </a:xfrm>
          <a:prstGeom prst="rect">
            <a:avLst/>
          </a:prstGeom>
          <a:ln>
            <a:solidFill>
              <a:schemeClr val="accent2"/>
            </a:solidFill>
          </a:ln>
          <a:effectLst>
            <a:outerShdw blurRad="292100" dist="139700" dir="2700000" algn="tl" rotWithShape="0">
              <a:srgbClr val="333333">
                <a:alpha val="65000"/>
              </a:srgbClr>
            </a:outerShdw>
          </a:effectLst>
        </p:spPr>
      </p:pic>
      <p:sp>
        <p:nvSpPr>
          <p:cNvPr id="17" name="Title 1"/>
          <p:cNvSpPr txBox="1">
            <a:spLocks/>
          </p:cNvSpPr>
          <p:nvPr/>
        </p:nvSpPr>
        <p:spPr>
          <a:xfrm>
            <a:off x="1219200" y="76200"/>
            <a:ext cx="7620000" cy="35052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2000" b="1" u="sng" dirty="0" smtClean="0">
                <a:solidFill>
                  <a:sysClr val="windowText" lastClr="000000"/>
                </a:solidFill>
                <a:latin typeface="Comic Sans MS" pitchFamily="66" charset="0"/>
              </a:rPr>
              <a:t>Procedure For Receiving SPFs of Disengaged Staff</a:t>
            </a:r>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The following procedures are required for receiving SPFs of Disengaged staff:</a:t>
            </a:r>
          </a:p>
          <a:p>
            <a:pPr marL="346075" lvl="0" indent="-346075">
              <a:buFont typeface="Arial" pitchFamily="34" charset="0"/>
              <a:buChar char="•"/>
            </a:pPr>
            <a:r>
              <a:rPr lang="en-US" sz="2000" dirty="0" smtClean="0">
                <a:solidFill>
                  <a:sysClr val="windowText" lastClr="000000"/>
                </a:solidFill>
                <a:latin typeface="Comic Sans MS" pitchFamily="66" charset="0"/>
              </a:rPr>
              <a:t>xRecords receives SPFs of disengaged Staff from AHR/CS through Corps Marshal </a:t>
            </a:r>
          </a:p>
          <a:p>
            <a:pPr marL="346075" lvl="0" indent="-346075">
              <a:buFont typeface="Arial" pitchFamily="34" charset="0"/>
              <a:buChar char="•"/>
            </a:pPr>
            <a:r>
              <a:rPr lang="en-US" sz="2000" dirty="0" smtClean="0">
                <a:solidFill>
                  <a:sysClr val="windowText" lastClr="000000"/>
                </a:solidFill>
                <a:latin typeface="Comic Sans MS" pitchFamily="66" charset="0"/>
              </a:rPr>
              <a:t>xRecords crosschecks the SPFs of disengaged Staff in the presence of the dispatch clerk.</a:t>
            </a:r>
          </a:p>
          <a:p>
            <a:pPr marL="346075" lvl="0" indent="-346075">
              <a:buFont typeface="Arial" pitchFamily="34" charset="0"/>
              <a:buChar char="•"/>
            </a:pPr>
            <a:r>
              <a:rPr lang="en-US" sz="2000" dirty="0" smtClean="0">
                <a:solidFill>
                  <a:sysClr val="windowText" lastClr="000000"/>
                </a:solidFill>
                <a:latin typeface="Comic Sans MS" pitchFamily="66" charset="0"/>
              </a:rPr>
              <a:t>xRecords scans SPFs of disengaged Staff into soft copy and shelves on the appropriate cabinet.</a:t>
            </a:r>
          </a:p>
          <a:p>
            <a:pPr marL="346075" lvl="0" indent="-346075">
              <a:buFont typeface="Arial" pitchFamily="34" charset="0"/>
              <a:buChar char="•"/>
            </a:pPr>
            <a:r>
              <a:rPr lang="en-US" sz="2000" dirty="0" smtClean="0">
                <a:solidFill>
                  <a:sysClr val="windowText" lastClr="000000"/>
                </a:solidFill>
                <a:latin typeface="Comic Sans MS" pitchFamily="66" charset="0"/>
              </a:rPr>
              <a:t>xRecords submits status report of SPFs of disengaged Staff to Corps Marshal on weekly basis.</a:t>
            </a:r>
            <a:endParaRPr lang="en-US" sz="20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FRSC XRECORDS\Pictures\custodian.jpg"/>
          <p:cNvPicPr>
            <a:picLocks noChangeAspect="1" noChangeArrowheads="1"/>
          </p:cNvPicPr>
          <p:nvPr/>
        </p:nvPicPr>
        <p:blipFill>
          <a:blip r:embed="rId3"/>
          <a:srcRect/>
          <a:stretch>
            <a:fillRect/>
          </a:stretch>
        </p:blipFill>
        <p:spPr bwMode="auto">
          <a:xfrm>
            <a:off x="5410200" y="1295400"/>
            <a:ext cx="3543300" cy="4724400"/>
          </a:xfrm>
          <a:prstGeom prst="rect">
            <a:avLst/>
          </a:prstGeom>
          <a:ln>
            <a:solidFill>
              <a:schemeClr val="accent2"/>
            </a:solidFill>
          </a:ln>
          <a:effectLst>
            <a:softEdge rad="112500"/>
          </a:effectLst>
        </p:spPr>
      </p:pic>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4578" name="Bitmap Image" r:id="rId4" imgW="3809524" imgH="2857899" progId="PBrush">
              <p:embed/>
            </p:oleObj>
          </a:graphicData>
        </a:graphic>
      </p:graphicFrame>
      <p:sp>
        <p:nvSpPr>
          <p:cNvPr id="17" name="Title 1"/>
          <p:cNvSpPr txBox="1">
            <a:spLocks/>
          </p:cNvSpPr>
          <p:nvPr/>
        </p:nvSpPr>
        <p:spPr>
          <a:xfrm>
            <a:off x="1143000" y="0"/>
            <a:ext cx="3962400" cy="6705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spcBef>
                <a:spcPts val="300"/>
              </a:spcBef>
            </a:pPr>
            <a:r>
              <a:rPr lang="en-US" sz="1600" b="1" u="sng" dirty="0" smtClean="0">
                <a:solidFill>
                  <a:sysClr val="windowText" lastClr="000000"/>
                </a:solidFill>
                <a:latin typeface="Comic Sans MS" pitchFamily="66" charset="0"/>
              </a:rPr>
              <a:t>Custodian Of Disengaged Staff Personal Files</a:t>
            </a:r>
            <a:endParaRPr lang="en-US" sz="1600" dirty="0" smtClean="0">
              <a:solidFill>
                <a:sysClr val="windowText" lastClr="000000"/>
              </a:solidFill>
              <a:latin typeface="Comic Sans MS" pitchFamily="66" charset="0"/>
            </a:endParaRPr>
          </a:p>
          <a:p>
            <a:pPr algn="just">
              <a:spcBef>
                <a:spcPts val="300"/>
              </a:spcBef>
            </a:pPr>
            <a:r>
              <a:rPr lang="en-US" sz="1600" dirty="0" smtClean="0">
                <a:solidFill>
                  <a:sysClr val="windowText" lastClr="000000"/>
                </a:solidFill>
                <a:latin typeface="Comic Sans MS" pitchFamily="66" charset="0"/>
              </a:rPr>
              <a:t>The following procedures are required for taking custody of disengaged staff personal files from AHR and CS after approval is granted by Corps Marshal:</a:t>
            </a:r>
          </a:p>
          <a:p>
            <a:pPr marL="231775" lvl="0" indent="-231775" algn="just">
              <a:spcBef>
                <a:spcPts val="300"/>
              </a:spcBef>
              <a:buFont typeface="Arial" pitchFamily="34" charset="0"/>
              <a:buChar char="•"/>
            </a:pPr>
            <a:r>
              <a:rPr lang="en-US" sz="1600" dirty="0" smtClean="0">
                <a:solidFill>
                  <a:sysClr val="windowText" lastClr="000000"/>
                </a:solidFill>
                <a:latin typeface="Comic Sans MS" pitchFamily="66" charset="0"/>
              </a:rPr>
              <a:t>xRecords ensures the receipt of disengaged Staff personal files from AHR and CS.</a:t>
            </a:r>
          </a:p>
          <a:p>
            <a:pPr marL="231775" lvl="0" indent="-231775" algn="just">
              <a:spcBef>
                <a:spcPts val="300"/>
              </a:spcBef>
              <a:buFont typeface="Arial" pitchFamily="34" charset="0"/>
              <a:buChar char="•"/>
            </a:pPr>
            <a:r>
              <a:rPr lang="en-US" sz="1600" dirty="0" smtClean="0">
                <a:solidFill>
                  <a:sysClr val="windowText" lastClr="000000"/>
                </a:solidFill>
                <a:latin typeface="Comic Sans MS" pitchFamily="66" charset="0"/>
              </a:rPr>
              <a:t>xRecords ensures the pages of the disengaged Staff personal files received are complete, well paginated and shelved according to years of occurrences. </a:t>
            </a:r>
          </a:p>
          <a:p>
            <a:pPr marL="231775" lvl="0" indent="-231775" algn="just">
              <a:spcBef>
                <a:spcPts val="300"/>
              </a:spcBef>
              <a:buFont typeface="Arial" pitchFamily="34" charset="0"/>
              <a:buChar char="•"/>
            </a:pPr>
            <a:r>
              <a:rPr lang="en-US" sz="1600" dirty="0" smtClean="0">
                <a:solidFill>
                  <a:sysClr val="windowText" lastClr="000000"/>
                </a:solidFill>
                <a:latin typeface="Comic Sans MS" pitchFamily="66" charset="0"/>
              </a:rPr>
              <a:t>xRecords ensures report of received files is forwarded to Corps Marshal.</a:t>
            </a:r>
          </a:p>
          <a:p>
            <a:pPr marL="231775" lvl="0" indent="-231775" algn="just">
              <a:spcBef>
                <a:spcPts val="300"/>
              </a:spcBef>
              <a:buFont typeface="Arial" pitchFamily="34" charset="0"/>
              <a:buChar char="•"/>
            </a:pPr>
            <a:r>
              <a:rPr lang="en-US" sz="1600" dirty="0" smtClean="0">
                <a:solidFill>
                  <a:sysClr val="windowText" lastClr="000000"/>
                </a:solidFill>
                <a:latin typeface="Comic Sans MS" pitchFamily="66" charset="0"/>
              </a:rPr>
              <a:t>xRecords ensures that correspondences on disengaged-staff personal files requests are adequately handled and forwarded to the appropriate office.</a:t>
            </a:r>
          </a:p>
          <a:p>
            <a:pPr marL="231775" lvl="0" indent="-231775" algn="just">
              <a:spcBef>
                <a:spcPts val="300"/>
              </a:spcBef>
              <a:buFont typeface="Arial" pitchFamily="34" charset="0"/>
              <a:buChar char="•"/>
            </a:pPr>
            <a:r>
              <a:rPr lang="en-US" sz="1600" dirty="0" smtClean="0">
                <a:solidFill>
                  <a:sysClr val="windowText" lastClr="000000"/>
                </a:solidFill>
                <a:latin typeface="Comic Sans MS" pitchFamily="66" charset="0"/>
              </a:rPr>
              <a:t>xRecords ensures the tracking of all disengaged staff personal files on transit.</a:t>
            </a:r>
            <a:endParaRPr lang="en-US" sz="16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5602" name="Bitmap Image" r:id="rId3" imgW="3809524" imgH="2857899" progId="PBrush">
              <p:embed/>
            </p:oleObj>
          </a:graphicData>
        </a:graphic>
      </p:graphicFrame>
      <p:sp>
        <p:nvSpPr>
          <p:cNvPr id="17" name="Title 1"/>
          <p:cNvSpPr txBox="1">
            <a:spLocks/>
          </p:cNvSpPr>
          <p:nvPr/>
        </p:nvSpPr>
        <p:spPr>
          <a:xfrm>
            <a:off x="1143000" y="762000"/>
            <a:ext cx="7620000" cy="5562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spcBef>
                <a:spcPts val="300"/>
              </a:spcBef>
            </a:pPr>
            <a:r>
              <a:rPr lang="en-US" b="1" u="sng" dirty="0" smtClean="0">
                <a:solidFill>
                  <a:sysClr val="windowText" lastClr="000000"/>
                </a:solidFill>
                <a:latin typeface="Comic Sans MS" pitchFamily="66" charset="0"/>
              </a:rPr>
              <a:t>Procedure For Releasing SPFs of Disengaged Staff </a:t>
            </a:r>
            <a:endParaRPr lang="en-US" dirty="0" smtClean="0">
              <a:solidFill>
                <a:sysClr val="windowText" lastClr="000000"/>
              </a:solidFill>
              <a:latin typeface="Comic Sans MS" pitchFamily="66" charset="0"/>
            </a:endParaRPr>
          </a:p>
          <a:p>
            <a:pPr algn="just">
              <a:spcBef>
                <a:spcPts val="300"/>
              </a:spcBef>
            </a:pPr>
            <a:r>
              <a:rPr lang="en-US" dirty="0" smtClean="0">
                <a:solidFill>
                  <a:sysClr val="windowText" lastClr="000000"/>
                </a:solidFill>
                <a:latin typeface="Comic Sans MS" pitchFamily="66" charset="0"/>
              </a:rPr>
              <a:t>The following procedures are required for releasing SPFs of Disengaged staff on requests by relevant offices as approved by the Corps Marshal:</a:t>
            </a:r>
          </a:p>
          <a:p>
            <a:pPr marL="341313" lvl="0" indent="-341313" algn="just">
              <a:spcBef>
                <a:spcPts val="300"/>
              </a:spcBef>
              <a:buFont typeface="Wingdings" pitchFamily="2" charset="2"/>
              <a:buChar char="q"/>
            </a:pPr>
            <a:r>
              <a:rPr lang="en-US" dirty="0" smtClean="0">
                <a:solidFill>
                  <a:sysClr val="windowText" lastClr="000000"/>
                </a:solidFill>
                <a:latin typeface="Comic Sans MS" pitchFamily="66" charset="0"/>
              </a:rPr>
              <a:t>xRecords receives requests for the release of SPF of disengaged staff from relevant offices.</a:t>
            </a:r>
          </a:p>
          <a:p>
            <a:pPr marL="341313" lvl="0" indent="-341313" algn="just">
              <a:spcBef>
                <a:spcPts val="300"/>
              </a:spcBef>
              <a:buFont typeface="Wingdings" pitchFamily="2" charset="2"/>
              <a:buChar char="q"/>
            </a:pPr>
            <a:r>
              <a:rPr lang="en-US" dirty="0" smtClean="0">
                <a:solidFill>
                  <a:sysClr val="windowText" lastClr="000000"/>
                </a:solidFill>
                <a:latin typeface="Comic Sans MS" pitchFamily="66" charset="0"/>
              </a:rPr>
              <a:t>xRecords acts on the requests and communicates Corps Marshal on action taken.</a:t>
            </a:r>
          </a:p>
          <a:p>
            <a:pPr lvl="0" algn="just">
              <a:spcBef>
                <a:spcPts val="300"/>
              </a:spcBef>
            </a:pPr>
            <a:endParaRPr lang="en-US" dirty="0" smtClean="0">
              <a:solidFill>
                <a:sysClr val="windowText" lastClr="000000"/>
              </a:solidFill>
              <a:latin typeface="Comic Sans MS" pitchFamily="66" charset="0"/>
            </a:endParaRPr>
          </a:p>
          <a:p>
            <a:pPr algn="just">
              <a:spcBef>
                <a:spcPts val="300"/>
              </a:spcBef>
            </a:pPr>
            <a:r>
              <a:rPr lang="en-US" b="1" u="sng" dirty="0" smtClean="0">
                <a:solidFill>
                  <a:sysClr val="windowText" lastClr="000000"/>
                </a:solidFill>
                <a:latin typeface="Comic Sans MS" pitchFamily="66" charset="0"/>
              </a:rPr>
              <a:t>Procedure for Tracking/Monitoring of Released SPFs of Disengaged Staff to Relevant Offices</a:t>
            </a:r>
            <a:endParaRPr lang="en-US" dirty="0" smtClean="0">
              <a:solidFill>
                <a:sysClr val="windowText" lastClr="000000"/>
              </a:solidFill>
              <a:latin typeface="Comic Sans MS" pitchFamily="66" charset="0"/>
            </a:endParaRPr>
          </a:p>
          <a:p>
            <a:pPr algn="just">
              <a:spcBef>
                <a:spcPts val="300"/>
              </a:spcBef>
            </a:pPr>
            <a:r>
              <a:rPr lang="en-US" dirty="0" smtClean="0">
                <a:solidFill>
                  <a:sysClr val="windowText" lastClr="000000"/>
                </a:solidFill>
                <a:latin typeface="Comic Sans MS" pitchFamily="66" charset="0"/>
              </a:rPr>
              <a:t>The following procedures are required for tracking/monitoring of released SPFs of Disengaged staff:</a:t>
            </a:r>
          </a:p>
          <a:p>
            <a:pPr marL="341313" lvl="0" indent="-341313" algn="just">
              <a:spcBef>
                <a:spcPts val="300"/>
              </a:spcBef>
              <a:buFont typeface="Wingdings" pitchFamily="2" charset="2"/>
              <a:buChar char="q"/>
            </a:pPr>
            <a:r>
              <a:rPr lang="en-US" dirty="0" smtClean="0">
                <a:solidFill>
                  <a:sysClr val="windowText" lastClr="000000"/>
                </a:solidFill>
                <a:latin typeface="Comic Sans MS" pitchFamily="66" charset="0"/>
              </a:rPr>
              <a:t>xRecords identifies SPF of disengaged Staff which has overstayed approved 72 working hours in a particular office depending on the purpose of request.</a:t>
            </a:r>
          </a:p>
          <a:p>
            <a:pPr marL="341313" lvl="0" indent="-341313" algn="just">
              <a:spcBef>
                <a:spcPts val="300"/>
              </a:spcBef>
              <a:buFont typeface="Wingdings" pitchFamily="2" charset="2"/>
              <a:buChar char="q"/>
            </a:pPr>
            <a:r>
              <a:rPr lang="en-US" dirty="0" smtClean="0">
                <a:solidFill>
                  <a:sysClr val="windowText" lastClr="000000"/>
                </a:solidFill>
                <a:latin typeface="Comic Sans MS" pitchFamily="66" charset="0"/>
              </a:rPr>
              <a:t>xRecords raises a memo to the relevant office for the return of the SPF having overstayed the approved 72hours with the office.</a:t>
            </a:r>
            <a:endParaRPr lang="en-US"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6626" name="Bitmap Image" r:id="rId3" imgW="3809524" imgH="2857899" progId="PBrush">
              <p:embed/>
            </p:oleObj>
          </a:graphicData>
        </a:graphic>
      </p:graphicFrame>
      <p:sp>
        <p:nvSpPr>
          <p:cNvPr id="17" name="Title 1"/>
          <p:cNvSpPr txBox="1">
            <a:spLocks/>
          </p:cNvSpPr>
          <p:nvPr/>
        </p:nvSpPr>
        <p:spPr>
          <a:xfrm>
            <a:off x="1143000" y="762000"/>
            <a:ext cx="7620000" cy="4114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ts val="300"/>
              </a:spcBef>
            </a:pPr>
            <a:r>
              <a:rPr lang="en-US" sz="2000" b="1" u="sng" dirty="0" smtClean="0">
                <a:solidFill>
                  <a:sysClr val="windowText" lastClr="000000"/>
                </a:solidFill>
                <a:latin typeface="Comic Sans MS" pitchFamily="66" charset="0"/>
              </a:rPr>
              <a:t>Procedures for Update of SPFs of Disengaged Staff </a:t>
            </a:r>
            <a:endParaRPr lang="en-US" sz="2000" dirty="0" smtClean="0">
              <a:solidFill>
                <a:sysClr val="windowText" lastClr="000000"/>
              </a:solidFill>
              <a:latin typeface="Comic Sans MS" pitchFamily="66" charset="0"/>
            </a:endParaRPr>
          </a:p>
          <a:p>
            <a:pPr>
              <a:spcBef>
                <a:spcPts val="300"/>
              </a:spcBef>
            </a:pPr>
            <a:r>
              <a:rPr lang="en-US" sz="2000" dirty="0" smtClean="0">
                <a:solidFill>
                  <a:sysClr val="windowText" lastClr="000000"/>
                </a:solidFill>
                <a:latin typeface="Comic Sans MS" pitchFamily="66" charset="0"/>
              </a:rPr>
              <a:t>The following procedures are required for updating SPFs of Disengaged staff:</a:t>
            </a:r>
          </a:p>
          <a:p>
            <a:pPr marL="457200" lvl="0" indent="-457200">
              <a:spcBef>
                <a:spcPts val="300"/>
              </a:spcBef>
              <a:buFont typeface="Wingdings" pitchFamily="2" charset="2"/>
              <a:buChar char="q"/>
            </a:pPr>
            <a:r>
              <a:rPr lang="en-US" sz="2000" dirty="0" smtClean="0">
                <a:solidFill>
                  <a:sysClr val="windowText" lastClr="000000"/>
                </a:solidFill>
                <a:latin typeface="Comic Sans MS" pitchFamily="66" charset="0"/>
              </a:rPr>
              <a:t>DCC (xRecords) </a:t>
            </a:r>
            <a:r>
              <a:rPr lang="en-US" sz="2000" dirty="0" smtClean="0">
                <a:solidFill>
                  <a:sysClr val="windowText" lastClr="000000"/>
                </a:solidFill>
                <a:latin typeface="Comic Sans MS" pitchFamily="66" charset="0"/>
              </a:rPr>
              <a:t>receives SPF of disengaged Staff from relevant offices.</a:t>
            </a:r>
          </a:p>
          <a:p>
            <a:pPr marL="457200" lvl="0" indent="-457200">
              <a:spcBef>
                <a:spcPts val="300"/>
              </a:spcBef>
              <a:buFont typeface="Wingdings" pitchFamily="2" charset="2"/>
              <a:buChar char="q"/>
            </a:pPr>
            <a:r>
              <a:rPr lang="en-US" sz="2000" dirty="0" smtClean="0">
                <a:solidFill>
                  <a:sysClr val="windowText" lastClr="000000"/>
                </a:solidFill>
                <a:latin typeface="Comic Sans MS" pitchFamily="66" charset="0"/>
              </a:rPr>
              <a:t>DCC (xRecords) </a:t>
            </a:r>
            <a:r>
              <a:rPr lang="en-US" sz="2000" dirty="0" smtClean="0">
                <a:solidFill>
                  <a:sysClr val="windowText" lastClr="000000"/>
                </a:solidFill>
                <a:latin typeface="Comic Sans MS" pitchFamily="66" charset="0"/>
              </a:rPr>
              <a:t>under his supervision directs Computer Operator to scan documents into softcopy, save on cloud. </a:t>
            </a:r>
          </a:p>
          <a:p>
            <a:pPr marL="457200" lvl="0" indent="-457200">
              <a:spcBef>
                <a:spcPts val="300"/>
              </a:spcBef>
              <a:buFont typeface="Wingdings" pitchFamily="2" charset="2"/>
              <a:buChar char="q"/>
            </a:pPr>
            <a:r>
              <a:rPr lang="en-US" sz="2000" dirty="0" smtClean="0">
                <a:solidFill>
                  <a:sysClr val="windowText" lastClr="000000"/>
                </a:solidFill>
                <a:latin typeface="Comic Sans MS" pitchFamily="66" charset="0"/>
              </a:rPr>
              <a:t>DCC (xRecords) </a:t>
            </a:r>
            <a:r>
              <a:rPr lang="en-US" sz="2000" dirty="0" smtClean="0">
                <a:solidFill>
                  <a:sysClr val="windowText" lastClr="000000"/>
                </a:solidFill>
                <a:latin typeface="Comic Sans MS" pitchFamily="66" charset="0"/>
              </a:rPr>
              <a:t>directs Staff Officer to categorize and shelf SPF of disengaged Staff within 72hours of receipt.</a:t>
            </a:r>
          </a:p>
          <a:p>
            <a:pPr marL="457200" lvl="0" indent="-457200">
              <a:spcBef>
                <a:spcPts val="300"/>
              </a:spcBef>
              <a:buFont typeface="Wingdings" pitchFamily="2" charset="2"/>
              <a:buChar char="q"/>
            </a:pPr>
            <a:r>
              <a:rPr lang="en-US" sz="2000" dirty="0" smtClean="0">
                <a:solidFill>
                  <a:sysClr val="windowText" lastClr="000000"/>
                </a:solidFill>
                <a:latin typeface="Comic Sans MS" pitchFamily="66" charset="0"/>
              </a:rPr>
              <a:t>DCC (xRecords) </a:t>
            </a:r>
            <a:r>
              <a:rPr lang="en-US" sz="2000" dirty="0" smtClean="0">
                <a:solidFill>
                  <a:sysClr val="windowText" lastClr="000000"/>
                </a:solidFill>
                <a:latin typeface="Comic Sans MS" pitchFamily="66" charset="0"/>
              </a:rPr>
              <a:t>writes status report of SPF within 72hours of receipt and forwards to Corps Marshal.</a:t>
            </a:r>
          </a:p>
          <a:p>
            <a:pPr lvl="0">
              <a:spcBef>
                <a:spcPts val="300"/>
              </a:spcBef>
            </a:pPr>
            <a:endParaRPr lang="en-US" sz="20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7650" name="Bitmap Image" r:id="rId3" imgW="3809524" imgH="2857899" progId="PBrush">
              <p:embed/>
            </p:oleObj>
          </a:graphicData>
        </a:graphic>
      </p:graphicFrame>
      <p:sp>
        <p:nvSpPr>
          <p:cNvPr id="17" name="Title 1"/>
          <p:cNvSpPr txBox="1">
            <a:spLocks/>
          </p:cNvSpPr>
          <p:nvPr/>
        </p:nvSpPr>
        <p:spPr>
          <a:xfrm>
            <a:off x="1066800" y="533400"/>
            <a:ext cx="7620000" cy="6096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US" sz="1600" b="1" dirty="0" smtClean="0">
                <a:solidFill>
                  <a:sysClr val="windowText" lastClr="000000"/>
                </a:solidFill>
                <a:latin typeface="Comic Sans MS" pitchFamily="66" charset="0"/>
              </a:rPr>
              <a:t>Challenges of Records Management in an Organization</a:t>
            </a:r>
          </a:p>
          <a:p>
            <a:pPr algn="just"/>
            <a:endParaRPr lang="en-US" sz="1600" dirty="0" smtClean="0">
              <a:solidFill>
                <a:sysClr val="windowText" lastClr="000000"/>
              </a:solidFill>
              <a:latin typeface="Comic Sans MS" pitchFamily="66" charset="0"/>
            </a:endParaRPr>
          </a:p>
          <a:p>
            <a:pPr algn="just"/>
            <a:r>
              <a:rPr lang="en-US" sz="1600" b="1" dirty="0" smtClean="0">
                <a:solidFill>
                  <a:sysClr val="windowText" lastClr="000000"/>
                </a:solidFill>
                <a:latin typeface="Comic Sans MS" pitchFamily="66" charset="0"/>
              </a:rPr>
              <a:t>Security</a:t>
            </a:r>
            <a:endParaRPr lang="en-US" sz="1600" dirty="0" smtClean="0">
              <a:solidFill>
                <a:sysClr val="windowText" lastClr="000000"/>
              </a:solidFill>
              <a:latin typeface="Comic Sans MS" pitchFamily="66" charset="0"/>
            </a:endParaRPr>
          </a:p>
          <a:p>
            <a:pPr algn="just"/>
            <a:r>
              <a:rPr lang="en-US" sz="1600" dirty="0" smtClean="0">
                <a:solidFill>
                  <a:sysClr val="windowText" lastClr="000000"/>
                </a:solidFill>
                <a:latin typeface="Comic Sans MS" pitchFamily="66" charset="0"/>
              </a:rPr>
              <a:t>Privacy, data protection, and identity theft have become issues of increasing interest. The role of the records manager in the protection of an organization's records has grown as a result. </a:t>
            </a:r>
          </a:p>
          <a:p>
            <a:pPr algn="just"/>
            <a:endParaRPr lang="en-US" sz="1600" dirty="0" smtClean="0">
              <a:solidFill>
                <a:sysClr val="windowText" lastClr="000000"/>
              </a:solidFill>
              <a:latin typeface="Comic Sans MS" pitchFamily="66" charset="0"/>
            </a:endParaRPr>
          </a:p>
          <a:p>
            <a:pPr algn="just"/>
            <a:r>
              <a:rPr lang="en-US" sz="1600" b="1" dirty="0" smtClean="0">
                <a:solidFill>
                  <a:sysClr val="windowText" lastClr="000000"/>
                </a:solidFill>
                <a:latin typeface="Comic Sans MS" pitchFamily="66" charset="0"/>
              </a:rPr>
              <a:t>Transparency</a:t>
            </a:r>
            <a:endParaRPr lang="en-US" sz="1600" dirty="0" smtClean="0">
              <a:solidFill>
                <a:sysClr val="windowText" lastClr="000000"/>
              </a:solidFill>
              <a:latin typeface="Comic Sans MS" pitchFamily="66" charset="0"/>
            </a:endParaRPr>
          </a:p>
          <a:p>
            <a:pPr algn="just"/>
            <a:r>
              <a:rPr lang="en-US" sz="1600" dirty="0" smtClean="0">
                <a:solidFill>
                  <a:sysClr val="windowText" lastClr="000000"/>
                </a:solidFill>
                <a:latin typeface="Comic Sans MS" pitchFamily="66" charset="0"/>
              </a:rPr>
              <a:t>The increased importance of transparency and accountability in public administration, marked by the widespread adoption of Freedom of Information laws, has led to a focus on the need to manage records so that they can be easily accessed by the public. </a:t>
            </a:r>
          </a:p>
          <a:p>
            <a:pPr algn="just"/>
            <a:endParaRPr lang="en-US" sz="1600" dirty="0" smtClean="0">
              <a:solidFill>
                <a:sysClr val="windowText" lastClr="000000"/>
              </a:solidFill>
              <a:latin typeface="Comic Sans MS" pitchFamily="66" charset="0"/>
            </a:endParaRPr>
          </a:p>
          <a:p>
            <a:pPr algn="just"/>
            <a:r>
              <a:rPr lang="en-US" sz="1600" b="1" dirty="0" smtClean="0">
                <a:solidFill>
                  <a:sysClr val="windowText" lastClr="000000"/>
                </a:solidFill>
                <a:latin typeface="Comic Sans MS" pitchFamily="66" charset="0"/>
              </a:rPr>
              <a:t>Adoption and implementation</a:t>
            </a:r>
            <a:endParaRPr lang="en-US" sz="1600" dirty="0" smtClean="0">
              <a:solidFill>
                <a:sysClr val="windowText" lastClr="000000"/>
              </a:solidFill>
              <a:latin typeface="Comic Sans MS" pitchFamily="66" charset="0"/>
            </a:endParaRPr>
          </a:p>
          <a:p>
            <a:pPr algn="just"/>
            <a:r>
              <a:rPr lang="en-US" sz="1600" dirty="0" smtClean="0">
                <a:solidFill>
                  <a:sysClr val="windowText" lastClr="000000"/>
                </a:solidFill>
                <a:latin typeface="Comic Sans MS" pitchFamily="66" charset="0"/>
              </a:rPr>
              <a:t>Implementing required changes to organizational culture is a major challenge, since records management is often seen as an unnecessary or low priority administrative task that can be performed at the lowest levels within an organization. </a:t>
            </a:r>
          </a:p>
          <a:p>
            <a:pPr algn="just"/>
            <a:endParaRPr lang="en-US" sz="1600" dirty="0" smtClean="0">
              <a:solidFill>
                <a:sysClr val="windowText" lastClr="000000"/>
              </a:solidFill>
              <a:latin typeface="Comic Sans MS" pitchFamily="66" charset="0"/>
            </a:endParaRPr>
          </a:p>
          <a:p>
            <a:pPr algn="just"/>
            <a:r>
              <a:rPr lang="en-US" sz="1600" b="1" dirty="0" smtClean="0">
                <a:solidFill>
                  <a:sysClr val="windowText" lastClr="000000"/>
                </a:solidFill>
                <a:latin typeface="Comic Sans MS" pitchFamily="66" charset="0"/>
              </a:rPr>
              <a:t>Impact of internet and social media</a:t>
            </a:r>
            <a:endParaRPr lang="en-US" sz="1600" dirty="0" smtClean="0">
              <a:solidFill>
                <a:sysClr val="windowText" lastClr="000000"/>
              </a:solidFill>
              <a:latin typeface="Comic Sans MS" pitchFamily="66" charset="0"/>
            </a:endParaRPr>
          </a:p>
          <a:p>
            <a:pPr algn="just"/>
            <a:r>
              <a:rPr lang="en-US" sz="1600" dirty="0" smtClean="0">
                <a:solidFill>
                  <a:sysClr val="windowText" lastClr="000000"/>
                </a:solidFill>
                <a:latin typeface="Comic Sans MS" pitchFamily="66" charset="0"/>
              </a:rPr>
              <a:t>Another issue of great interest to records managers is the impact of the internet and related social media, such as wikis , blogs , forums , and companies such as </a:t>
            </a:r>
            <a:r>
              <a:rPr lang="en-US" sz="1600" dirty="0" err="1" smtClean="0">
                <a:solidFill>
                  <a:sysClr val="windowText" lastClr="000000"/>
                </a:solidFill>
                <a:latin typeface="Comic Sans MS" pitchFamily="66" charset="0"/>
              </a:rPr>
              <a:t>Facebook</a:t>
            </a:r>
            <a:r>
              <a:rPr lang="en-US" sz="1600" dirty="0" smtClean="0">
                <a:solidFill>
                  <a:sysClr val="windowText" lastClr="000000"/>
                </a:solidFill>
                <a:latin typeface="Comic Sans MS" pitchFamily="66" charset="0"/>
              </a:rPr>
              <a:t> and Twitter, on traditional records management practices, principles, and concepts, since many of these tools allow rapid creation and dissemination of records and, often, even in anonymous form.</a:t>
            </a:r>
            <a:endParaRPr lang="en-US" sz="16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8674" name="Bitmap Image" r:id="rId3" imgW="3809524" imgH="2857899" progId="PBrush">
              <p:embed/>
            </p:oleObj>
          </a:graphicData>
        </a:graphic>
      </p:graphicFrame>
      <p:sp>
        <p:nvSpPr>
          <p:cNvPr id="17" name="Title 1"/>
          <p:cNvSpPr txBox="1">
            <a:spLocks/>
          </p:cNvSpPr>
          <p:nvPr/>
        </p:nvSpPr>
        <p:spPr>
          <a:xfrm>
            <a:off x="1219200" y="381000"/>
            <a:ext cx="7620000" cy="6096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US" b="1" dirty="0" smtClean="0">
                <a:solidFill>
                  <a:sysClr val="windowText" lastClr="000000"/>
                </a:solidFill>
                <a:latin typeface="Comic Sans MS" pitchFamily="66" charset="0"/>
              </a:rPr>
              <a:t>Records life cycle management</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A difficult challenge for many enterprises is tied to the tracking of records through their entire information life cycle so that it's clear, at all times, where a record exists or if it still exists at all. </a:t>
            </a:r>
          </a:p>
          <a:p>
            <a:pPr algn="just"/>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Conversion of paper records to electronic form</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As the world becomes more digital in nature, an ever-growing issue for the records management community is the conversion of existing or incoming paper records to electronic form. Such conversions are most often performed with the intent of saving storage costs, storage space, and in hopes of reducing records retrieval time.</a:t>
            </a:r>
          </a:p>
          <a:p>
            <a:pPr algn="just"/>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Education and certification</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Many colleges and universities offer degree programs in library and information sciences which cover records management. Furthermore, there are professional organizations such as the Records and Information Management Professionals Australasia (RIMPA) and the Institute of Certified Records Managers which provides a separate, non-degreed, professional certification for practitioners, the Certified Records Manager designation or CRM.</a:t>
            </a:r>
            <a:endParaRPr lang="en-US"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9698" name="Bitmap Image" r:id="rId3" imgW="3809524" imgH="2857899" progId="PBrush">
              <p:embed/>
            </p:oleObj>
          </a:graphicData>
        </a:graphic>
      </p:graphicFrame>
      <p:sp>
        <p:nvSpPr>
          <p:cNvPr id="17" name="Title 1"/>
          <p:cNvSpPr txBox="1">
            <a:spLocks/>
          </p:cNvSpPr>
          <p:nvPr/>
        </p:nvSpPr>
        <p:spPr>
          <a:xfrm>
            <a:off x="1219200" y="228600"/>
            <a:ext cx="7620000" cy="1371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GB" sz="1600" b="1" dirty="0" smtClean="0">
                <a:solidFill>
                  <a:sysClr val="windowText" lastClr="000000"/>
                </a:solidFill>
                <a:latin typeface="Comic Sans MS" pitchFamily="66" charset="0"/>
              </a:rPr>
              <a:t>2021 WORK PLAN</a:t>
            </a:r>
            <a:r>
              <a:rPr lang="en-US" sz="1600" b="1" dirty="0" smtClean="0">
                <a:solidFill>
                  <a:sysClr val="windowText" lastClr="000000"/>
                </a:solidFill>
                <a:latin typeface="Comic Sans MS" pitchFamily="66" charset="0"/>
              </a:rPr>
              <a:t> OF xRECORDS UNIT</a:t>
            </a:r>
            <a:endParaRPr lang="en-US" sz="1600" dirty="0" smtClean="0">
              <a:solidFill>
                <a:sysClr val="windowText" lastClr="000000"/>
              </a:solidFill>
              <a:latin typeface="Comic Sans MS" pitchFamily="66" charset="0"/>
            </a:endParaRPr>
          </a:p>
          <a:p>
            <a:pPr algn="just"/>
            <a:r>
              <a:rPr lang="en-US" sz="1600" dirty="0" smtClean="0">
                <a:solidFill>
                  <a:sysClr val="windowText" lastClr="000000"/>
                </a:solidFill>
                <a:latin typeface="Comic Sans MS" pitchFamily="66" charset="0"/>
              </a:rPr>
              <a:t>In order to ensure a seamless and productive output of xRecords Unit, a work plan for 2021 has become very imperative. </a:t>
            </a:r>
          </a:p>
          <a:p>
            <a:pPr algn="just"/>
            <a:r>
              <a:rPr lang="en-US" sz="1600" dirty="0" smtClean="0">
                <a:solidFill>
                  <a:sysClr val="windowText" lastClr="000000"/>
                </a:solidFill>
                <a:latin typeface="Comic Sans MS" pitchFamily="66" charset="0"/>
              </a:rPr>
              <a:t>In order to achieve this therefore, a work plan for the Unit is designed as follows:</a:t>
            </a:r>
            <a:endParaRPr lang="en-US" sz="1600" dirty="0">
              <a:solidFill>
                <a:sysClr val="windowText" lastClr="000000"/>
              </a:solidFill>
              <a:latin typeface="Comic Sans MS" pitchFamily="66" charset="0"/>
            </a:endParaRPr>
          </a:p>
        </p:txBody>
      </p:sp>
      <p:graphicFrame>
        <p:nvGraphicFramePr>
          <p:cNvPr id="20" name="Table 19"/>
          <p:cNvGraphicFramePr>
            <a:graphicFrameLocks noGrp="1"/>
          </p:cNvGraphicFramePr>
          <p:nvPr/>
        </p:nvGraphicFramePr>
        <p:xfrm>
          <a:off x="990600" y="1676400"/>
          <a:ext cx="7924801" cy="4952999"/>
        </p:xfrm>
        <a:graphic>
          <a:graphicData uri="http://schemas.openxmlformats.org/drawingml/2006/table">
            <a:tbl>
              <a:tblPr firstRow="1" bandRow="1">
                <a:tableStyleId>{284E427A-3D55-4303-BF80-6455036E1DE7}</a:tableStyleId>
              </a:tblPr>
              <a:tblGrid>
                <a:gridCol w="461639"/>
                <a:gridCol w="1615736"/>
                <a:gridCol w="1384917"/>
                <a:gridCol w="2024108"/>
                <a:gridCol w="1295400"/>
                <a:gridCol w="1143001"/>
              </a:tblGrid>
              <a:tr h="1244743">
                <a:tc>
                  <a:txBody>
                    <a:bodyPr/>
                    <a:lstStyle/>
                    <a:p>
                      <a:pPr marL="0" marR="0" algn="just">
                        <a:lnSpc>
                          <a:spcPct val="107000"/>
                        </a:lnSpc>
                        <a:spcBef>
                          <a:spcPts val="0"/>
                        </a:spcBef>
                        <a:spcAft>
                          <a:spcPts val="800"/>
                        </a:spcAft>
                      </a:pPr>
                      <a:r>
                        <a:rPr lang="en-US" sz="1400" dirty="0">
                          <a:solidFill>
                            <a:sysClr val="windowText" lastClr="000000"/>
                          </a:solidFill>
                          <a:latin typeface="Comic Sans MS" pitchFamily="66" charset="0"/>
                        </a:rPr>
                        <a:t>S/N</a:t>
                      </a:r>
                      <a:endParaRPr lang="en-US" sz="14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400" dirty="0">
                          <a:solidFill>
                            <a:sysClr val="windowText" lastClr="000000"/>
                          </a:solidFill>
                          <a:latin typeface="Comic Sans MS" pitchFamily="66" charset="0"/>
                        </a:rPr>
                        <a:t>INITIATIVE</a:t>
                      </a:r>
                      <a:endParaRPr lang="en-US" sz="14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400" dirty="0">
                          <a:solidFill>
                            <a:sysClr val="windowText" lastClr="000000"/>
                          </a:solidFill>
                          <a:latin typeface="Comic Sans MS" pitchFamily="66" charset="0"/>
                        </a:rPr>
                        <a:t>OBJECTIVES</a:t>
                      </a:r>
                      <a:endParaRPr lang="en-US" sz="14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400" dirty="0">
                          <a:solidFill>
                            <a:sysClr val="windowText" lastClr="000000"/>
                          </a:solidFill>
                          <a:latin typeface="Comic Sans MS" pitchFamily="66" charset="0"/>
                        </a:rPr>
                        <a:t>ACTIVITIES TO ACHIEVE THE INITIATIVES (PLANNED ACTIVITITES)</a:t>
                      </a:r>
                      <a:endParaRPr lang="en-US" sz="14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000" dirty="0">
                          <a:solidFill>
                            <a:sysClr val="windowText" lastClr="000000"/>
                          </a:solidFill>
                          <a:latin typeface="Comic Sans MS" pitchFamily="66" charset="0"/>
                        </a:rPr>
                        <a:t>RESPONSIBILITY PERSON</a:t>
                      </a:r>
                      <a:endParaRPr lang="en-US" sz="10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100" dirty="0">
                          <a:solidFill>
                            <a:sysClr val="windowText" lastClr="000000"/>
                          </a:solidFill>
                          <a:latin typeface="Comic Sans MS" pitchFamily="66" charset="0"/>
                        </a:rPr>
                        <a:t>EXPECTED TIME OF COMPLETION</a:t>
                      </a:r>
                      <a:endParaRPr lang="en-US" sz="1100" dirty="0">
                        <a:solidFill>
                          <a:sysClr val="windowText" lastClr="000000"/>
                        </a:solidFill>
                        <a:latin typeface="Comic Sans MS" pitchFamily="66" charset="0"/>
                        <a:ea typeface="Times New Roman"/>
                        <a:cs typeface="Times New Roman"/>
                      </a:endParaRPr>
                    </a:p>
                  </a:txBody>
                  <a:tcPr marL="68580" marR="68580" marT="0" marB="0"/>
                </a:tc>
              </a:tr>
              <a:tr h="2573286">
                <a:tc>
                  <a:txBody>
                    <a:bodyPr/>
                    <a:lstStyle/>
                    <a:p>
                      <a:pPr marL="0" marR="0" algn="just">
                        <a:lnSpc>
                          <a:spcPct val="107000"/>
                        </a:lnSpc>
                        <a:spcBef>
                          <a:spcPts val="0"/>
                        </a:spcBef>
                        <a:spcAft>
                          <a:spcPts val="800"/>
                        </a:spcAft>
                      </a:pPr>
                      <a:r>
                        <a:rPr lang="en-US" sz="1400" dirty="0">
                          <a:latin typeface="Comic Sans MS" pitchFamily="66" charset="0"/>
                        </a:rPr>
                        <a:t>1.</a:t>
                      </a:r>
                      <a:endParaRPr lang="en-US" sz="14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Liaise with AHR and CS for prompt forwarding of disengaged staff personal files to xRecords Unit</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To ensure effective update of list of disengaged staff</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342900" marR="0" lvl="0" indent="-342900" algn="just">
                        <a:lnSpc>
                          <a:spcPct val="107000"/>
                        </a:lnSpc>
                        <a:spcBef>
                          <a:spcPts val="0"/>
                        </a:spcBef>
                        <a:spcAft>
                          <a:spcPts val="0"/>
                        </a:spcAft>
                        <a:buFont typeface="Symbol"/>
                        <a:buChar char=""/>
                      </a:pPr>
                      <a:r>
                        <a:rPr lang="en-US" sz="1600" dirty="0">
                          <a:latin typeface="Comic Sans MS" pitchFamily="66" charset="0"/>
                        </a:rPr>
                        <a:t>Ensure receipt of SPFs of disengaged staff.</a:t>
                      </a:r>
                    </a:p>
                    <a:p>
                      <a:pPr marL="342900" marR="0" lvl="0" indent="-342900" algn="just">
                        <a:lnSpc>
                          <a:spcPct val="107000"/>
                        </a:lnSpc>
                        <a:spcBef>
                          <a:spcPts val="0"/>
                        </a:spcBef>
                        <a:spcAft>
                          <a:spcPts val="0"/>
                        </a:spcAft>
                        <a:buFont typeface="Symbol"/>
                        <a:buChar char=""/>
                      </a:pPr>
                      <a:r>
                        <a:rPr lang="en-US" sz="1600" dirty="0">
                          <a:latin typeface="Comic Sans MS" pitchFamily="66" charset="0"/>
                        </a:rPr>
                        <a:t>Update list on computer</a:t>
                      </a:r>
                    </a:p>
                    <a:p>
                      <a:pPr marL="342900" marR="0" lvl="0" indent="-342900" algn="just">
                        <a:lnSpc>
                          <a:spcPct val="107000"/>
                        </a:lnSpc>
                        <a:spcBef>
                          <a:spcPts val="0"/>
                        </a:spcBef>
                        <a:spcAft>
                          <a:spcPts val="0"/>
                        </a:spcAft>
                        <a:buFont typeface="Symbol"/>
                        <a:buChar char=""/>
                      </a:pPr>
                      <a:r>
                        <a:rPr lang="en-US" sz="1600" dirty="0">
                          <a:latin typeface="Comic Sans MS" pitchFamily="66" charset="0"/>
                        </a:rPr>
                        <a:t>Shelf files</a:t>
                      </a:r>
                    </a:p>
                    <a:p>
                      <a:pPr marL="342900" marR="0" lvl="0" indent="-342900" algn="just">
                        <a:lnSpc>
                          <a:spcPct val="107000"/>
                        </a:lnSpc>
                        <a:spcBef>
                          <a:spcPts val="0"/>
                        </a:spcBef>
                        <a:spcAft>
                          <a:spcPts val="0"/>
                        </a:spcAft>
                        <a:buFont typeface="Symbol"/>
                        <a:buChar char=""/>
                      </a:pPr>
                      <a:r>
                        <a:rPr lang="en-US" sz="1600" dirty="0">
                          <a:latin typeface="Comic Sans MS" pitchFamily="66" charset="0"/>
                        </a:rPr>
                        <a:t>Write report to CM</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DCC (xRecords)</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31</a:t>
                      </a:r>
                      <a:r>
                        <a:rPr lang="en-US" sz="1600" baseline="30000" dirty="0">
                          <a:latin typeface="Comic Sans MS" pitchFamily="66" charset="0"/>
                        </a:rPr>
                        <a:t>st</a:t>
                      </a:r>
                      <a:r>
                        <a:rPr lang="en-US" sz="1600" dirty="0">
                          <a:latin typeface="Comic Sans MS" pitchFamily="66" charset="0"/>
                        </a:rPr>
                        <a:t> Dec, 2021</a:t>
                      </a:r>
                      <a:endParaRPr lang="en-US" sz="1600" dirty="0">
                        <a:solidFill>
                          <a:sysClr val="windowText" lastClr="000000"/>
                        </a:solidFill>
                        <a:latin typeface="Comic Sans MS" pitchFamily="66" charset="0"/>
                        <a:ea typeface="Times New Roman"/>
                        <a:cs typeface="Times New Roman"/>
                      </a:endParaRPr>
                    </a:p>
                  </a:txBody>
                  <a:tcPr marL="68580" marR="68580" marT="0" marB="0"/>
                </a:tc>
              </a:tr>
              <a:tr h="1134970">
                <a:tc>
                  <a:txBody>
                    <a:bodyPr/>
                    <a:lstStyle/>
                    <a:p>
                      <a:pPr marL="0" marR="0" algn="just">
                        <a:lnSpc>
                          <a:spcPct val="107000"/>
                        </a:lnSpc>
                        <a:spcBef>
                          <a:spcPts val="0"/>
                        </a:spcBef>
                        <a:spcAft>
                          <a:spcPts val="800"/>
                        </a:spcAft>
                      </a:pPr>
                      <a:r>
                        <a:rPr lang="en-US" sz="1400">
                          <a:latin typeface="Comic Sans MS" pitchFamily="66" charset="0"/>
                        </a:rPr>
                        <a:t>2.</a:t>
                      </a:r>
                      <a:endParaRPr lang="en-US" sz="140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Scan all documents of disengaged staff </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a:latin typeface="Comic Sans MS" pitchFamily="66" charset="0"/>
                        </a:rPr>
                        <a:t>To ensure safety of documents</a:t>
                      </a:r>
                      <a:endParaRPr lang="en-US" sz="160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Ensure scanning and saving of all documents of SPFs in the cloud.</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DCC (xRecords)</a:t>
                      </a:r>
                      <a:endParaRPr lang="en-US" sz="16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600" dirty="0">
                          <a:latin typeface="Comic Sans MS" pitchFamily="66" charset="0"/>
                        </a:rPr>
                        <a:t>31</a:t>
                      </a:r>
                      <a:r>
                        <a:rPr lang="en-US" sz="1600" baseline="30000" dirty="0">
                          <a:latin typeface="Comic Sans MS" pitchFamily="66" charset="0"/>
                        </a:rPr>
                        <a:t>st</a:t>
                      </a:r>
                      <a:r>
                        <a:rPr lang="en-US" sz="1600" dirty="0">
                          <a:latin typeface="Comic Sans MS" pitchFamily="66" charset="0"/>
                        </a:rPr>
                        <a:t> Dec, 2021</a:t>
                      </a:r>
                      <a:endParaRPr lang="en-US" sz="1600" dirty="0">
                        <a:solidFill>
                          <a:sysClr val="windowText" lastClr="000000"/>
                        </a:solidFill>
                        <a:latin typeface="Comic Sans MS" pitchFamily="66"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30722" name="Bitmap Image" r:id="rId3" imgW="3809524" imgH="2857899" progId="PBrush">
              <p:embed/>
            </p:oleObj>
          </a:graphicData>
        </a:graphic>
      </p:graphicFrame>
      <p:sp>
        <p:nvSpPr>
          <p:cNvPr id="17" name="Title 1"/>
          <p:cNvSpPr txBox="1">
            <a:spLocks/>
          </p:cNvSpPr>
          <p:nvPr/>
        </p:nvSpPr>
        <p:spPr>
          <a:xfrm>
            <a:off x="1219200" y="609600"/>
            <a:ext cx="7620000" cy="381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GB" sz="1600" b="1" dirty="0" smtClean="0">
                <a:solidFill>
                  <a:sysClr val="windowText" lastClr="000000"/>
                </a:solidFill>
                <a:latin typeface="Comic Sans MS" pitchFamily="66" charset="0"/>
              </a:rPr>
              <a:t>2021 WORK PLAN</a:t>
            </a:r>
            <a:r>
              <a:rPr lang="en-US" sz="1600" b="1" dirty="0" smtClean="0">
                <a:solidFill>
                  <a:sysClr val="windowText" lastClr="000000"/>
                </a:solidFill>
                <a:latin typeface="Comic Sans MS" pitchFamily="66" charset="0"/>
              </a:rPr>
              <a:t> OF xRECORDS UNIT CONTD’</a:t>
            </a:r>
            <a:endParaRPr lang="en-US" sz="1600" dirty="0" smtClean="0">
              <a:solidFill>
                <a:sysClr val="windowText" lastClr="000000"/>
              </a:solidFill>
              <a:latin typeface="Comic Sans MS" pitchFamily="66" charset="0"/>
            </a:endParaRPr>
          </a:p>
        </p:txBody>
      </p:sp>
      <p:graphicFrame>
        <p:nvGraphicFramePr>
          <p:cNvPr id="20" name="Table 19"/>
          <p:cNvGraphicFramePr>
            <a:graphicFrameLocks noGrp="1"/>
          </p:cNvGraphicFramePr>
          <p:nvPr/>
        </p:nvGraphicFramePr>
        <p:xfrm>
          <a:off x="990600" y="1066800"/>
          <a:ext cx="7924801" cy="5265985"/>
        </p:xfrm>
        <a:graphic>
          <a:graphicData uri="http://schemas.openxmlformats.org/drawingml/2006/table">
            <a:tbl>
              <a:tblPr firstRow="1" bandRow="1">
                <a:tableStyleId>{284E427A-3D55-4303-BF80-6455036E1DE7}</a:tableStyleId>
              </a:tblPr>
              <a:tblGrid>
                <a:gridCol w="461639"/>
                <a:gridCol w="1615736"/>
                <a:gridCol w="1384917"/>
                <a:gridCol w="2024108"/>
                <a:gridCol w="1295400"/>
                <a:gridCol w="1143001"/>
              </a:tblGrid>
              <a:tr h="569701">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S/N</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INITIATIVE</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rPr>
                        <a:t>OBJECTIVES</a:t>
                      </a:r>
                      <a:endParaRPr lang="en-US" sz="120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ACTIVITIES TO ACHIEVE THE INITIATIVES (PLANNED ACTIVITITES)</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000" dirty="0">
                          <a:solidFill>
                            <a:sysClr val="windowText" lastClr="000000"/>
                          </a:solidFill>
                          <a:latin typeface="Comic Sans MS" pitchFamily="66" charset="0"/>
                        </a:rPr>
                        <a:t>RESPONSIBILITY PERSON</a:t>
                      </a:r>
                      <a:endParaRPr lang="en-US" sz="10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100" dirty="0">
                          <a:solidFill>
                            <a:sysClr val="windowText" lastClr="000000"/>
                          </a:solidFill>
                          <a:latin typeface="Comic Sans MS" pitchFamily="66" charset="0"/>
                        </a:rPr>
                        <a:t>EXPECTED TIME OF COMPLETION</a:t>
                      </a:r>
                      <a:endParaRPr lang="en-US" sz="1100" dirty="0">
                        <a:solidFill>
                          <a:sysClr val="windowText" lastClr="000000"/>
                        </a:solidFill>
                        <a:latin typeface="Comic Sans MS" pitchFamily="66" charset="0"/>
                        <a:ea typeface="Times New Roman"/>
                        <a:cs typeface="Times New Roman"/>
                      </a:endParaRPr>
                    </a:p>
                  </a:txBody>
                  <a:tcPr marL="68580" marR="68580" marT="0" marB="0"/>
                </a:tc>
              </a:tr>
              <a:tr h="1187950">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3.</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Liaise with AHR and CS for graphic analysis of disengaged staff from 1989 – 2020</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To give an overview to Management on number of disengaged staff on yearly basis</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Calculate total number of disengaged staff yearly and present on bar chart for easy comprehension at a glance. </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DCC (xRecords)</a:t>
                      </a:r>
                      <a:endParaRPr lang="en-US" sz="1200" dirty="0">
                        <a:solidFill>
                          <a:sysClr val="windowText" lastClr="000000"/>
                        </a:solidFill>
                        <a:latin typeface="Comic Sans MS" pitchFamily="66" charset="0"/>
                        <a:ea typeface="Times New Roman"/>
                        <a:cs typeface="Times New Roman"/>
                      </a:endParaRP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rPr>
                        <a:t>31</a:t>
                      </a:r>
                      <a:r>
                        <a:rPr lang="en-US" sz="1200" baseline="30000" dirty="0">
                          <a:solidFill>
                            <a:sysClr val="windowText" lastClr="000000"/>
                          </a:solidFill>
                          <a:latin typeface="Comic Sans MS" pitchFamily="66" charset="0"/>
                        </a:rPr>
                        <a:t>st</a:t>
                      </a:r>
                      <a:r>
                        <a:rPr lang="en-US" sz="1200" dirty="0">
                          <a:solidFill>
                            <a:sysClr val="windowText" lastClr="000000"/>
                          </a:solidFill>
                          <a:latin typeface="Comic Sans MS" pitchFamily="66" charset="0"/>
                        </a:rPr>
                        <a:t> Dec, 2021</a:t>
                      </a:r>
                      <a:endParaRPr lang="en-US" sz="1200" dirty="0">
                        <a:solidFill>
                          <a:sysClr val="windowText" lastClr="000000"/>
                        </a:solidFill>
                        <a:latin typeface="Comic Sans MS" pitchFamily="66" charset="0"/>
                        <a:ea typeface="Times New Roman"/>
                        <a:cs typeface="Times New Roman"/>
                      </a:endParaRPr>
                    </a:p>
                  </a:txBody>
                  <a:tcPr marL="68580" marR="68580" marT="0" marB="0"/>
                </a:tc>
              </a:tr>
              <a:tr h="1538348">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ea typeface="Times New Roman"/>
                          <a:cs typeface="Times New Roman"/>
                        </a:rPr>
                        <a:t>4.</a:t>
                      </a: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ea typeface="Times New Roman"/>
                          <a:cs typeface="Times New Roman"/>
                        </a:rPr>
                        <a:t>Liaise with the relevant stakeholders within and outside the Corps for capacity building workshop.</a:t>
                      </a: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ea typeface="Times New Roman"/>
                          <a:cs typeface="Times New Roman"/>
                        </a:rPr>
                        <a:t>To ensure effective productivity  of xRecords staff</a:t>
                      </a:r>
                    </a:p>
                  </a:txBody>
                  <a:tcPr marL="68580" marR="68580" marT="0" marB="0"/>
                </a:tc>
                <a:tc>
                  <a:txBody>
                    <a:bodyPr/>
                    <a:lstStyle/>
                    <a:p>
                      <a:pPr marL="342900" marR="0" lvl="0" indent="-342900" algn="just">
                        <a:lnSpc>
                          <a:spcPct val="107000"/>
                        </a:lnSpc>
                        <a:spcBef>
                          <a:spcPts val="0"/>
                        </a:spcBef>
                        <a:spcAft>
                          <a:spcPts val="0"/>
                        </a:spcAft>
                        <a:buFont typeface="Symbol"/>
                        <a:buChar char=""/>
                      </a:pPr>
                      <a:r>
                        <a:rPr lang="en-US" sz="1200" dirty="0">
                          <a:solidFill>
                            <a:sysClr val="windowText" lastClr="000000"/>
                          </a:solidFill>
                          <a:latin typeface="Comic Sans MS" pitchFamily="66" charset="0"/>
                          <a:ea typeface="Times New Roman"/>
                          <a:cs typeface="Times New Roman"/>
                        </a:rPr>
                        <a:t>Inform relevant stakeholders</a:t>
                      </a:r>
                    </a:p>
                    <a:p>
                      <a:pPr marL="342900" marR="0" lvl="0" indent="-342900" algn="just">
                        <a:lnSpc>
                          <a:spcPct val="107000"/>
                        </a:lnSpc>
                        <a:spcBef>
                          <a:spcPts val="0"/>
                        </a:spcBef>
                        <a:spcAft>
                          <a:spcPts val="0"/>
                        </a:spcAft>
                        <a:buFont typeface="Symbol"/>
                        <a:buChar char=""/>
                      </a:pPr>
                      <a:r>
                        <a:rPr lang="en-US" sz="1200" dirty="0">
                          <a:solidFill>
                            <a:sysClr val="windowText" lastClr="000000"/>
                          </a:solidFill>
                          <a:latin typeface="Comic Sans MS" pitchFamily="66" charset="0"/>
                          <a:ea typeface="Times New Roman"/>
                          <a:cs typeface="Times New Roman"/>
                        </a:rPr>
                        <a:t>Collect feedback</a:t>
                      </a:r>
                    </a:p>
                    <a:p>
                      <a:pPr marL="342900" marR="0" lvl="0" indent="-342900" algn="just">
                        <a:lnSpc>
                          <a:spcPct val="107000"/>
                        </a:lnSpc>
                        <a:spcBef>
                          <a:spcPts val="0"/>
                        </a:spcBef>
                        <a:spcAft>
                          <a:spcPts val="0"/>
                        </a:spcAft>
                        <a:buFont typeface="Symbol"/>
                        <a:buChar char=""/>
                      </a:pPr>
                      <a:r>
                        <a:rPr lang="en-US" sz="1200" dirty="0">
                          <a:solidFill>
                            <a:sysClr val="windowText" lastClr="000000"/>
                          </a:solidFill>
                          <a:latin typeface="Comic Sans MS" pitchFamily="66" charset="0"/>
                          <a:ea typeface="Times New Roman"/>
                          <a:cs typeface="Times New Roman"/>
                        </a:rPr>
                        <a:t>Create a timetable convenient for both parties</a:t>
                      </a:r>
                    </a:p>
                    <a:p>
                      <a:pPr marL="342900" marR="0" lvl="0" indent="-342900" algn="just">
                        <a:lnSpc>
                          <a:spcPct val="107000"/>
                        </a:lnSpc>
                        <a:spcBef>
                          <a:spcPts val="0"/>
                        </a:spcBef>
                        <a:spcAft>
                          <a:spcPts val="0"/>
                        </a:spcAft>
                        <a:buFont typeface="Symbol"/>
                        <a:buChar char=""/>
                      </a:pPr>
                      <a:r>
                        <a:rPr lang="en-US" sz="1200" dirty="0">
                          <a:solidFill>
                            <a:sysClr val="windowText" lastClr="000000"/>
                          </a:solidFill>
                          <a:latin typeface="Comic Sans MS" pitchFamily="66" charset="0"/>
                          <a:ea typeface="Times New Roman"/>
                          <a:cs typeface="Times New Roman"/>
                        </a:rPr>
                        <a:t>Execution</a:t>
                      </a:r>
                    </a:p>
                    <a:p>
                      <a:pPr marL="342900" marR="0" lvl="0" indent="-342900" algn="just">
                        <a:lnSpc>
                          <a:spcPct val="107000"/>
                        </a:lnSpc>
                        <a:spcBef>
                          <a:spcPts val="0"/>
                        </a:spcBef>
                        <a:spcAft>
                          <a:spcPts val="0"/>
                        </a:spcAft>
                        <a:buFont typeface="Symbol"/>
                        <a:buChar char=""/>
                      </a:pPr>
                      <a:r>
                        <a:rPr lang="en-US" sz="1200" dirty="0">
                          <a:solidFill>
                            <a:sysClr val="windowText" lastClr="000000"/>
                          </a:solidFill>
                          <a:latin typeface="Comic Sans MS" pitchFamily="66" charset="0"/>
                          <a:ea typeface="Times New Roman"/>
                          <a:cs typeface="Times New Roman"/>
                        </a:rPr>
                        <a:t>Write report to CM</a:t>
                      </a: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ea typeface="Times New Roman"/>
                          <a:cs typeface="Times New Roman"/>
                        </a:rPr>
                        <a:t>DCC (xRecords)</a:t>
                      </a: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ea typeface="Times New Roman"/>
                          <a:cs typeface="Times New Roman"/>
                        </a:rPr>
                        <a:t>31</a:t>
                      </a:r>
                      <a:r>
                        <a:rPr lang="en-US" sz="1200" baseline="30000" dirty="0">
                          <a:solidFill>
                            <a:sysClr val="windowText" lastClr="000000"/>
                          </a:solidFill>
                          <a:latin typeface="Comic Sans MS" pitchFamily="66" charset="0"/>
                          <a:ea typeface="Times New Roman"/>
                          <a:cs typeface="Times New Roman"/>
                        </a:rPr>
                        <a:t>st</a:t>
                      </a:r>
                      <a:r>
                        <a:rPr lang="en-US" sz="1200" dirty="0">
                          <a:solidFill>
                            <a:sysClr val="windowText" lastClr="000000"/>
                          </a:solidFill>
                          <a:latin typeface="Comic Sans MS" pitchFamily="66" charset="0"/>
                          <a:ea typeface="Times New Roman"/>
                          <a:cs typeface="Times New Roman"/>
                        </a:rPr>
                        <a:t> Dec, 2021</a:t>
                      </a:r>
                    </a:p>
                  </a:txBody>
                  <a:tcPr marL="68580" marR="68580" marT="0" marB="0"/>
                </a:tc>
              </a:tr>
              <a:tr h="1538348">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ea typeface="Times New Roman"/>
                          <a:cs typeface="Times New Roman"/>
                        </a:rPr>
                        <a:t>5.</a:t>
                      </a: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ea typeface="Times New Roman"/>
                          <a:cs typeface="Times New Roman"/>
                        </a:rPr>
                        <a:t>Liaising with sister agencies to understudy the processes of xRecords Units  </a:t>
                      </a: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ea typeface="Times New Roman"/>
                          <a:cs typeface="Times New Roman"/>
                        </a:rPr>
                        <a:t>To enable xRecords Unit of FRSC key into areas that can improve its processes for optimal productivity</a:t>
                      </a:r>
                    </a:p>
                  </a:txBody>
                  <a:tcPr marL="68580" marR="68580" marT="0" marB="0"/>
                </a:tc>
                <a:tc>
                  <a:txBody>
                    <a:bodyPr/>
                    <a:lstStyle/>
                    <a:p>
                      <a:pPr marL="342900" marR="0" lvl="0" indent="-342900" algn="just">
                        <a:lnSpc>
                          <a:spcPct val="107000"/>
                        </a:lnSpc>
                        <a:spcBef>
                          <a:spcPts val="0"/>
                        </a:spcBef>
                        <a:spcAft>
                          <a:spcPts val="0"/>
                        </a:spcAft>
                        <a:buFont typeface="Symbol"/>
                        <a:buChar char=""/>
                      </a:pPr>
                      <a:r>
                        <a:rPr lang="en-US" sz="1200">
                          <a:solidFill>
                            <a:sysClr val="windowText" lastClr="000000"/>
                          </a:solidFill>
                          <a:latin typeface="Comic Sans MS" pitchFamily="66" charset="0"/>
                          <a:ea typeface="Times New Roman"/>
                          <a:cs typeface="Times New Roman"/>
                        </a:rPr>
                        <a:t>Inform relevant agencies</a:t>
                      </a:r>
                    </a:p>
                    <a:p>
                      <a:pPr marL="342900" marR="0" lvl="0" indent="-342900" algn="just">
                        <a:lnSpc>
                          <a:spcPct val="107000"/>
                        </a:lnSpc>
                        <a:spcBef>
                          <a:spcPts val="0"/>
                        </a:spcBef>
                        <a:spcAft>
                          <a:spcPts val="0"/>
                        </a:spcAft>
                        <a:buFont typeface="Symbol"/>
                        <a:buChar char=""/>
                      </a:pPr>
                      <a:r>
                        <a:rPr lang="en-US" sz="1200">
                          <a:solidFill>
                            <a:sysClr val="windowText" lastClr="000000"/>
                          </a:solidFill>
                          <a:latin typeface="Comic Sans MS" pitchFamily="66" charset="0"/>
                          <a:ea typeface="Times New Roman"/>
                          <a:cs typeface="Times New Roman"/>
                        </a:rPr>
                        <a:t>Collect feedback</a:t>
                      </a:r>
                    </a:p>
                    <a:p>
                      <a:pPr marL="342900" marR="0" lvl="0" indent="-342900" algn="just">
                        <a:lnSpc>
                          <a:spcPct val="107000"/>
                        </a:lnSpc>
                        <a:spcBef>
                          <a:spcPts val="0"/>
                        </a:spcBef>
                        <a:spcAft>
                          <a:spcPts val="0"/>
                        </a:spcAft>
                        <a:buFont typeface="Symbol"/>
                        <a:buChar char=""/>
                      </a:pPr>
                      <a:r>
                        <a:rPr lang="en-US" sz="1200">
                          <a:solidFill>
                            <a:sysClr val="windowText" lastClr="000000"/>
                          </a:solidFill>
                          <a:latin typeface="Comic Sans MS" pitchFamily="66" charset="0"/>
                          <a:ea typeface="Times New Roman"/>
                          <a:cs typeface="Times New Roman"/>
                        </a:rPr>
                        <a:t>Create a timetable convenient for both parties</a:t>
                      </a:r>
                    </a:p>
                    <a:p>
                      <a:pPr marL="342900" marR="0" lvl="0" indent="-342900" algn="just">
                        <a:lnSpc>
                          <a:spcPct val="107000"/>
                        </a:lnSpc>
                        <a:spcBef>
                          <a:spcPts val="0"/>
                        </a:spcBef>
                        <a:spcAft>
                          <a:spcPts val="0"/>
                        </a:spcAft>
                        <a:buFont typeface="Symbol"/>
                        <a:buChar char=""/>
                      </a:pPr>
                      <a:r>
                        <a:rPr lang="en-US" sz="1200">
                          <a:solidFill>
                            <a:sysClr val="windowText" lastClr="000000"/>
                          </a:solidFill>
                          <a:latin typeface="Comic Sans MS" pitchFamily="66" charset="0"/>
                          <a:ea typeface="Times New Roman"/>
                          <a:cs typeface="Times New Roman"/>
                        </a:rPr>
                        <a:t>Execution</a:t>
                      </a:r>
                    </a:p>
                    <a:p>
                      <a:pPr marL="342900" marR="0" lvl="0" indent="-342900" algn="just">
                        <a:lnSpc>
                          <a:spcPct val="107000"/>
                        </a:lnSpc>
                        <a:spcBef>
                          <a:spcPts val="0"/>
                        </a:spcBef>
                        <a:spcAft>
                          <a:spcPts val="0"/>
                        </a:spcAft>
                        <a:buFont typeface="Symbol"/>
                        <a:buChar char=""/>
                      </a:pPr>
                      <a:r>
                        <a:rPr lang="en-US" sz="1200">
                          <a:solidFill>
                            <a:sysClr val="windowText" lastClr="000000"/>
                          </a:solidFill>
                          <a:latin typeface="Comic Sans MS" pitchFamily="66" charset="0"/>
                          <a:ea typeface="Times New Roman"/>
                          <a:cs typeface="Times New Roman"/>
                        </a:rPr>
                        <a:t>Write report to CM</a:t>
                      </a:r>
                    </a:p>
                  </a:txBody>
                  <a:tcPr marL="68580" marR="68580" marT="0" marB="0"/>
                </a:tc>
                <a:tc>
                  <a:txBody>
                    <a:bodyPr/>
                    <a:lstStyle/>
                    <a:p>
                      <a:pPr marL="0" marR="0" algn="just">
                        <a:lnSpc>
                          <a:spcPct val="107000"/>
                        </a:lnSpc>
                        <a:spcBef>
                          <a:spcPts val="0"/>
                        </a:spcBef>
                        <a:spcAft>
                          <a:spcPts val="800"/>
                        </a:spcAft>
                      </a:pPr>
                      <a:r>
                        <a:rPr lang="en-US" sz="1200">
                          <a:solidFill>
                            <a:sysClr val="windowText" lastClr="000000"/>
                          </a:solidFill>
                          <a:latin typeface="Comic Sans MS" pitchFamily="66" charset="0"/>
                          <a:ea typeface="Times New Roman"/>
                          <a:cs typeface="Times New Roman"/>
                        </a:rPr>
                        <a:t>DCC (xRecords)</a:t>
                      </a:r>
                    </a:p>
                  </a:txBody>
                  <a:tcPr marL="68580" marR="68580" marT="0" marB="0"/>
                </a:tc>
                <a:tc>
                  <a:txBody>
                    <a:bodyPr/>
                    <a:lstStyle/>
                    <a:p>
                      <a:pPr marL="0" marR="0" algn="just">
                        <a:lnSpc>
                          <a:spcPct val="107000"/>
                        </a:lnSpc>
                        <a:spcBef>
                          <a:spcPts val="0"/>
                        </a:spcBef>
                        <a:spcAft>
                          <a:spcPts val="800"/>
                        </a:spcAft>
                      </a:pPr>
                      <a:r>
                        <a:rPr lang="en-US" sz="1200" dirty="0">
                          <a:solidFill>
                            <a:sysClr val="windowText" lastClr="000000"/>
                          </a:solidFill>
                          <a:latin typeface="Comic Sans MS" pitchFamily="66" charset="0"/>
                          <a:ea typeface="Times New Roman"/>
                          <a:cs typeface="Times New Roman"/>
                        </a:rPr>
                        <a:t>31</a:t>
                      </a:r>
                      <a:r>
                        <a:rPr lang="en-US" sz="1200" baseline="30000" dirty="0">
                          <a:solidFill>
                            <a:sysClr val="windowText" lastClr="000000"/>
                          </a:solidFill>
                          <a:latin typeface="Comic Sans MS" pitchFamily="66" charset="0"/>
                          <a:ea typeface="Times New Roman"/>
                          <a:cs typeface="Times New Roman"/>
                        </a:rPr>
                        <a:t>st</a:t>
                      </a:r>
                      <a:r>
                        <a:rPr lang="en-US" sz="1200" dirty="0">
                          <a:solidFill>
                            <a:sysClr val="windowText" lastClr="000000"/>
                          </a:solidFill>
                          <a:latin typeface="Comic Sans MS" pitchFamily="66" charset="0"/>
                          <a:ea typeface="Times New Roman"/>
                          <a:cs typeface="Times New Roman"/>
                        </a:rPr>
                        <a:t> Dec, 2021</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31746" name="Bitmap Image" r:id="rId3" imgW="3809524" imgH="2857899" progId="PBrush">
              <p:embed/>
            </p:oleObj>
          </a:graphicData>
        </a:graphic>
      </p:graphicFrame>
      <p:sp>
        <p:nvSpPr>
          <p:cNvPr id="17" name="Title 1"/>
          <p:cNvSpPr txBox="1">
            <a:spLocks/>
          </p:cNvSpPr>
          <p:nvPr/>
        </p:nvSpPr>
        <p:spPr>
          <a:xfrm>
            <a:off x="1219200" y="609600"/>
            <a:ext cx="7620000" cy="5562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US" b="1" dirty="0" smtClean="0">
                <a:solidFill>
                  <a:sysClr val="windowText" lastClr="000000"/>
                </a:solidFill>
                <a:latin typeface="Comic Sans MS" pitchFamily="66" charset="0"/>
              </a:rPr>
              <a:t>WAY FORWARD</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In order to have a convenient work environment for optimal productivity, there is a need for management to plan towards acquiring a bigger office for future expansion.</a:t>
            </a:r>
          </a:p>
          <a:p>
            <a:pPr algn="just"/>
            <a:r>
              <a:rPr lang="en-US" dirty="0" smtClean="0">
                <a:solidFill>
                  <a:sysClr val="windowText" lastClr="000000"/>
                </a:solidFill>
                <a:latin typeface="Comic Sans MS" pitchFamily="66" charset="0"/>
              </a:rPr>
              <a:t>The staff need to attend Education and training courses and workshops on technical records management and the Quality Electronic Records Practices Standards (Q-ERPS), Information Management and Library and Information Management with a specialist stream in records management. Electronic Document and Records Management and specialized education opportunities in records management, Archives and Records Management. </a:t>
            </a:r>
          </a:p>
          <a:p>
            <a:pPr algn="just"/>
            <a:r>
              <a:rPr lang="en-US" b="1" dirty="0" smtClean="0">
                <a:solidFill>
                  <a:sysClr val="windowText" lastClr="000000"/>
                </a:solidFill>
                <a:latin typeface="Comic Sans MS" pitchFamily="66" charset="0"/>
              </a:rPr>
              <a:t> </a:t>
            </a:r>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CONCLUSION</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The welfare policy of FRSC retirees has become a very important aspect that is key to the present Management. Therefore, records of disengaged staff must be guided jealously by updating and protecting their records from inception till date and making them readily available as the need arises.</a:t>
            </a:r>
            <a:endParaRPr lang="en-US"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32770" name="Bitmap Image" r:id="rId3" imgW="3809524" imgH="2857899" progId="PBrush">
              <p:embed/>
            </p:oleObj>
          </a:graphicData>
        </a:graphic>
      </p:graphicFrame>
      <p:sp>
        <p:nvSpPr>
          <p:cNvPr id="17" name="Title 1"/>
          <p:cNvSpPr txBox="1">
            <a:spLocks/>
          </p:cNvSpPr>
          <p:nvPr/>
        </p:nvSpPr>
        <p:spPr>
          <a:xfrm>
            <a:off x="1066800" y="1981200"/>
            <a:ext cx="7620000" cy="2514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4000" b="1" dirty="0" smtClean="0">
                <a:solidFill>
                  <a:sysClr val="windowText" lastClr="000000"/>
                </a:solidFill>
                <a:latin typeface="Comic Sans MS" pitchFamily="66" charset="0"/>
              </a:rPr>
              <a:t>THANK YOU FOR YOUR TIME</a:t>
            </a:r>
          </a:p>
          <a:p>
            <a:pPr algn="ctr"/>
            <a:endParaRPr lang="en-US" sz="40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RSC XRECORDS\Pictures\IMG_20210519_113852_018.jpg"/>
          <p:cNvPicPr>
            <a:picLocks noChangeAspect="1" noChangeArrowheads="1"/>
          </p:cNvPicPr>
          <p:nvPr/>
        </p:nvPicPr>
        <p:blipFill>
          <a:blip r:embed="rId3"/>
          <a:srcRect/>
          <a:stretch>
            <a:fillRect/>
          </a:stretch>
        </p:blipFill>
        <p:spPr bwMode="auto">
          <a:xfrm>
            <a:off x="5410200" y="1219200"/>
            <a:ext cx="3486150" cy="46482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1143000" y="1371600"/>
            <a:ext cx="4038600" cy="5105400"/>
          </a:xfrm>
          <a:ln>
            <a:noFill/>
          </a:ln>
        </p:spPr>
        <p:txBody>
          <a:bodyPr>
            <a:noAutofit/>
          </a:bodyPr>
          <a:lstStyle/>
          <a:p>
            <a:pPr algn="just"/>
            <a:r>
              <a:rPr lang="en-US" sz="2000" b="0" dirty="0" smtClean="0">
                <a:solidFill>
                  <a:sysClr val="windowText" lastClr="000000"/>
                </a:solidFill>
                <a:effectLst/>
                <a:latin typeface="Comic Sans MS" pitchFamily="66" charset="0"/>
              </a:rPr>
              <a:t>The xRecords unit of the FRSC is a Special Unit saddled with a clear cut responsibility of handling the staff personal files (SPFs) of every disengaged staff of the Corps. The special Unit (xRecords) was established on 15</a:t>
            </a:r>
            <a:r>
              <a:rPr lang="en-US" sz="2000" b="0" baseline="30000" dirty="0" smtClean="0">
                <a:solidFill>
                  <a:sysClr val="windowText" lastClr="000000"/>
                </a:solidFill>
                <a:effectLst/>
                <a:latin typeface="Comic Sans MS" pitchFamily="66" charset="0"/>
              </a:rPr>
              <a:t>th</a:t>
            </a:r>
            <a:r>
              <a:rPr lang="en-US" sz="2000" b="0" dirty="0" smtClean="0">
                <a:solidFill>
                  <a:sysClr val="windowText" lastClr="000000"/>
                </a:solidFill>
                <a:effectLst/>
                <a:latin typeface="Comic Sans MS" pitchFamily="66" charset="0"/>
              </a:rPr>
              <a:t> September, 2020 under CM’s office, with a clear job description of managing the records of disengaged staff of the Corps. The responsibilities of the unit are not limited to the custody of disengaged Staff Personal File (SPFs).</a:t>
            </a:r>
            <a:br>
              <a:rPr lang="en-US" sz="2000" b="0" dirty="0" smtClean="0">
                <a:solidFill>
                  <a:sysClr val="windowText" lastClr="000000"/>
                </a:solidFill>
                <a:effectLst/>
                <a:latin typeface="Comic Sans MS" pitchFamily="66" charset="0"/>
              </a:rPr>
            </a:br>
            <a:r>
              <a:rPr lang="en-US" sz="2000" b="0" dirty="0" smtClean="0">
                <a:solidFill>
                  <a:sysClr val="windowText" lastClr="000000"/>
                </a:solidFill>
                <a:effectLst/>
                <a:latin typeface="Comic Sans MS" pitchFamily="66" charset="0"/>
              </a:rPr>
              <a:t/>
            </a:r>
            <a:br>
              <a:rPr lang="en-US" sz="2000" b="0" dirty="0" smtClean="0">
                <a:solidFill>
                  <a:sysClr val="windowText" lastClr="000000"/>
                </a:solidFill>
                <a:effectLst/>
                <a:latin typeface="Comic Sans MS" pitchFamily="66" charset="0"/>
              </a:rPr>
            </a:br>
            <a:endParaRPr lang="en-US" sz="2000" b="0" dirty="0">
              <a:solidFill>
                <a:sysClr val="windowText" lastClr="000000"/>
              </a:solidFill>
              <a:effectLst/>
              <a:latin typeface="Comic Sans MS" pitchFamily="66" charset="0"/>
            </a:endParaRPr>
          </a:p>
        </p:txBody>
      </p:sp>
      <p:grpSp>
        <p:nvGrpSpPr>
          <p:cNvPr id="4"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5"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1"/>
          <a:ext cx="969893" cy="762000"/>
        </p:xfrm>
        <a:graphic>
          <a:graphicData uri="http://schemas.openxmlformats.org/presentationml/2006/ole">
            <p:oleObj spid="_x0000_s2050" name="Bitmap Image" r:id="rId4" imgW="3809524" imgH="2857899" progId="PBrush">
              <p:embed/>
            </p:oleObj>
          </a:graphicData>
        </a:graphic>
      </p:graphicFrame>
      <p:sp>
        <p:nvSpPr>
          <p:cNvPr id="18" name="Title 1"/>
          <p:cNvSpPr txBox="1">
            <a:spLocks/>
          </p:cNvSpPr>
          <p:nvPr/>
        </p:nvSpPr>
        <p:spPr>
          <a:xfrm>
            <a:off x="1143000" y="762000"/>
            <a:ext cx="3352800" cy="533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Comic Sans MS" pitchFamily="66" charset="0"/>
                <a:ea typeface="+mj-ea"/>
                <a:cs typeface="+mj-cs"/>
              </a:rPr>
              <a:t>INTRODUCTION</a:t>
            </a:r>
            <a:endParaRPr kumimoji="0" lang="en-US" sz="2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239000" cy="1600200"/>
          </a:xfrm>
          <a:ln>
            <a:noFill/>
          </a:ln>
        </p:spPr>
        <p:txBody>
          <a:bodyPr>
            <a:noAutofit/>
          </a:bodyPr>
          <a:lstStyle/>
          <a:p>
            <a:pPr algn="just"/>
            <a:r>
              <a:rPr lang="en-US" sz="2000" b="0" dirty="0" smtClean="0">
                <a:solidFill>
                  <a:sysClr val="windowText" lastClr="000000"/>
                </a:solidFill>
                <a:effectLst/>
                <a:latin typeface="Comic Sans MS" pitchFamily="66" charset="0"/>
              </a:rPr>
              <a:t/>
            </a:r>
            <a:br>
              <a:rPr lang="en-US" sz="2000" b="0" dirty="0" smtClean="0">
                <a:solidFill>
                  <a:sysClr val="windowText" lastClr="000000"/>
                </a:solidFill>
                <a:effectLst/>
                <a:latin typeface="Comic Sans MS" pitchFamily="66" charset="0"/>
              </a:rPr>
            </a:br>
            <a:r>
              <a:rPr lang="en-US" sz="2000" b="0" dirty="0" smtClean="0">
                <a:solidFill>
                  <a:sysClr val="windowText" lastClr="000000"/>
                </a:solidFill>
                <a:effectLst/>
                <a:latin typeface="Comic Sans MS" pitchFamily="66" charset="0"/>
              </a:rPr>
              <a:t/>
            </a:r>
            <a:br>
              <a:rPr lang="en-US" sz="2000" b="0" dirty="0" smtClean="0">
                <a:solidFill>
                  <a:sysClr val="windowText" lastClr="000000"/>
                </a:solidFill>
                <a:effectLst/>
                <a:latin typeface="Comic Sans MS" pitchFamily="66" charset="0"/>
              </a:rPr>
            </a:br>
            <a:r>
              <a:rPr lang="en-US" sz="2000" b="0" dirty="0" smtClean="0">
                <a:solidFill>
                  <a:sysClr val="windowText" lastClr="000000"/>
                </a:solidFill>
                <a:effectLst/>
                <a:latin typeface="Comic Sans MS" pitchFamily="66" charset="0"/>
              </a:rPr>
              <a:t> The xRecords management deals with records and information management of disengaged staff of the Corps. This includes identifying, classifying, storing, securing, retrieving, tracking and destroying or permanently preserving records.</a:t>
            </a:r>
            <a:endParaRPr lang="en-US" sz="2000" b="0" dirty="0">
              <a:solidFill>
                <a:sysClr val="windowText" lastClr="000000"/>
              </a:solidFill>
              <a:effectLst/>
              <a:latin typeface="Comic Sans MS" pitchFamily="66" charset="0"/>
            </a:endParaRPr>
          </a:p>
        </p:txBody>
      </p:sp>
      <p:grpSp>
        <p:nvGrpSpPr>
          <p:cNvPr id="3"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4"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990600" cy="838135"/>
        </p:xfrm>
        <a:graphic>
          <a:graphicData uri="http://schemas.openxmlformats.org/presentationml/2006/ole">
            <p:oleObj spid="_x0000_s22530" name="Bitmap Image" r:id="rId3" imgW="3809524" imgH="2857899" progId="PBrush">
              <p:embed/>
            </p:oleObj>
          </a:graphicData>
        </a:graphic>
      </p:graphicFrame>
      <p:pic>
        <p:nvPicPr>
          <p:cNvPr id="22531" name="Picture 3" descr="C:\Users\FRSC XRECORDS\Pictures\IMG_20210519_113705_521.jpg"/>
          <p:cNvPicPr>
            <a:picLocks noChangeAspect="1" noChangeArrowheads="1"/>
          </p:cNvPicPr>
          <p:nvPr/>
        </p:nvPicPr>
        <p:blipFill>
          <a:blip r:embed="rId4" cstate="print"/>
          <a:srcRect/>
          <a:stretch>
            <a:fillRect/>
          </a:stretch>
        </p:blipFill>
        <p:spPr bwMode="auto">
          <a:xfrm>
            <a:off x="3352800" y="2768600"/>
            <a:ext cx="2895600" cy="3860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18" name="Title 1"/>
          <p:cNvSpPr txBox="1">
            <a:spLocks/>
          </p:cNvSpPr>
          <p:nvPr/>
        </p:nvSpPr>
        <p:spPr>
          <a:xfrm>
            <a:off x="1219200" y="533400"/>
            <a:ext cx="4572000" cy="533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Comic Sans MS" pitchFamily="66" charset="0"/>
                <a:ea typeface="+mj-ea"/>
                <a:cs typeface="+mj-cs"/>
              </a:rPr>
              <a:t>INTRODUCTION CONTD’</a:t>
            </a:r>
            <a:endParaRPr kumimoji="0" lang="en-US" sz="2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95600"/>
            <a:ext cx="7315200" cy="990600"/>
          </a:xfrm>
          <a:ln>
            <a:noFill/>
          </a:ln>
        </p:spPr>
        <p:txBody>
          <a:bodyPr>
            <a:noAutofit/>
          </a:bodyPr>
          <a:lstStyle/>
          <a:p>
            <a:pPr algn="l"/>
            <a:r>
              <a:rPr lang="en-GB" sz="2000" b="0" dirty="0" smtClean="0">
                <a:solidFill>
                  <a:sysClr val="windowText" lastClr="000000"/>
                </a:solidFill>
                <a:effectLst/>
                <a:latin typeface="Comic Sans MS" pitchFamily="66" charset="0"/>
              </a:rPr>
              <a:t>At the end of this presentation, participants should be able to;</a:t>
            </a:r>
            <a:br>
              <a:rPr lang="en-GB" sz="2000" b="0" dirty="0" smtClean="0">
                <a:solidFill>
                  <a:sysClr val="windowText" lastClr="000000"/>
                </a:solidFill>
                <a:effectLst/>
                <a:latin typeface="Comic Sans MS" pitchFamily="66" charset="0"/>
              </a:rPr>
            </a:br>
            <a:r>
              <a:rPr lang="en-GB" sz="2000" b="0" dirty="0" smtClean="0">
                <a:solidFill>
                  <a:sysClr val="windowText" lastClr="000000"/>
                </a:solidFill>
                <a:effectLst/>
                <a:latin typeface="Comic Sans MS" pitchFamily="66" charset="0"/>
              </a:rPr>
              <a:t>	</a:t>
            </a:r>
            <a:endParaRPr lang="en-US" sz="2000" b="0" dirty="0">
              <a:solidFill>
                <a:sysClr val="windowText" lastClr="000000"/>
              </a:solidFill>
              <a:effectLst/>
              <a:latin typeface="Comic Sans MS" pitchFamily="66" charset="0"/>
            </a:endParaRPr>
          </a:p>
        </p:txBody>
      </p:sp>
      <p:grpSp>
        <p:nvGrpSpPr>
          <p:cNvPr id="3"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4"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3074" name="Bitmap Image" r:id="rId3" imgW="3809524" imgH="2857899" progId="PBrush">
              <p:embed/>
            </p:oleObj>
          </a:graphicData>
        </a:graphic>
      </p:graphicFrame>
      <p:sp>
        <p:nvSpPr>
          <p:cNvPr id="18" name="Title 1"/>
          <p:cNvSpPr txBox="1">
            <a:spLocks/>
          </p:cNvSpPr>
          <p:nvPr/>
        </p:nvSpPr>
        <p:spPr>
          <a:xfrm>
            <a:off x="1371600" y="533400"/>
            <a:ext cx="3352800" cy="533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Comic Sans MS" pitchFamily="66" charset="0"/>
                <a:ea typeface="+mj-ea"/>
                <a:cs typeface="+mj-cs"/>
              </a:rPr>
              <a:t>AIM</a:t>
            </a:r>
            <a:endParaRPr kumimoji="0" lang="en-US" sz="2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
        <p:nvSpPr>
          <p:cNvPr id="17" name="Title 1"/>
          <p:cNvSpPr txBox="1">
            <a:spLocks/>
          </p:cNvSpPr>
          <p:nvPr/>
        </p:nvSpPr>
        <p:spPr>
          <a:xfrm>
            <a:off x="1295400" y="990600"/>
            <a:ext cx="7315200" cy="1676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a:spcBef>
                <a:spcPct val="0"/>
              </a:spcBef>
              <a:defRPr/>
            </a:pPr>
            <a:r>
              <a:rPr kumimoji="0" lang="en-US" sz="2000" b="0" i="0" u="none" strike="noStrike" kern="1200" cap="none" spc="0" normalizeH="0" baseline="0" noProof="0" dirty="0" smtClean="0">
                <a:ln>
                  <a:noFill/>
                </a:ln>
                <a:solidFill>
                  <a:schemeClr val="bg1"/>
                </a:solidFill>
                <a:effectLst/>
                <a:uLnTx/>
                <a:uFillTx/>
                <a:latin typeface="Comic Sans MS" pitchFamily="66" charset="0"/>
                <a:ea typeface="+mj-ea"/>
                <a:cs typeface="+mj-cs"/>
              </a:rPr>
              <a:t/>
            </a:r>
            <a:br>
              <a:rPr kumimoji="0" lang="en-US" sz="2000" b="0" i="0" u="none" strike="noStrike" kern="1200" cap="none" spc="0" normalizeH="0" baseline="0" noProof="0" dirty="0" smtClean="0">
                <a:ln>
                  <a:noFill/>
                </a:ln>
                <a:solidFill>
                  <a:schemeClr val="bg1"/>
                </a:solidFill>
                <a:effectLst/>
                <a:uLnTx/>
                <a:uFillTx/>
                <a:latin typeface="Comic Sans MS" pitchFamily="66" charset="0"/>
                <a:ea typeface="+mj-ea"/>
                <a:cs typeface="+mj-cs"/>
              </a:rPr>
            </a:br>
            <a:r>
              <a:rPr kumimoji="0" lang="en-US" sz="2000" b="0" i="0" u="none" strike="noStrike" kern="1200" cap="none" spc="0" normalizeH="0" baseline="0" noProof="0" dirty="0" smtClean="0">
                <a:ln>
                  <a:noFill/>
                </a:ln>
                <a:solidFill>
                  <a:schemeClr val="bg1"/>
                </a:solidFill>
                <a:effectLst/>
                <a:uLnTx/>
                <a:uFillTx/>
                <a:latin typeface="Comic Sans MS" pitchFamily="66" charset="0"/>
                <a:ea typeface="+mj-ea"/>
                <a:cs typeface="+mj-cs"/>
              </a:rPr>
              <a:t>The aim of this presentation is to acquaint participants (Senior Officers) with the responsibilities of xRecords Unit through the processes of receiving, managing and releasing disengaged </a:t>
            </a:r>
            <a:r>
              <a:rPr lang="en-US" sz="2000" dirty="0" smtClean="0">
                <a:solidFill>
                  <a:sysClr val="windowText" lastClr="000000"/>
                </a:solidFill>
                <a:latin typeface="Comic Sans MS" pitchFamily="66" charset="0"/>
              </a:rPr>
              <a:t>Staff Personal Files (SPFs).</a:t>
            </a:r>
            <a:r>
              <a:rPr kumimoji="0" lang="en-US" sz="2000" b="0" i="0" u="none" strike="noStrike" kern="1200" cap="none" spc="0" normalizeH="0" baseline="0" noProof="0" dirty="0" smtClean="0">
                <a:ln>
                  <a:noFill/>
                </a:ln>
                <a:solidFill>
                  <a:schemeClr val="bg1"/>
                </a:solidFill>
                <a:effectLst/>
                <a:uLnTx/>
                <a:uFillTx/>
                <a:latin typeface="Comic Sans MS" pitchFamily="66" charset="0"/>
                <a:ea typeface="+mj-ea"/>
                <a:cs typeface="+mj-cs"/>
              </a:rPr>
              <a:t/>
            </a:r>
            <a:br>
              <a:rPr kumimoji="0" lang="en-US" sz="2000" b="0" i="0" u="none" strike="noStrike" kern="1200" cap="none" spc="0" normalizeH="0" baseline="0" noProof="0" dirty="0" smtClean="0">
                <a:ln>
                  <a:noFill/>
                </a:ln>
                <a:solidFill>
                  <a:schemeClr val="bg1"/>
                </a:solidFill>
                <a:effectLst/>
                <a:uLnTx/>
                <a:uFillTx/>
                <a:latin typeface="Comic Sans MS" pitchFamily="66" charset="0"/>
                <a:ea typeface="+mj-ea"/>
                <a:cs typeface="+mj-cs"/>
              </a:rPr>
            </a:br>
            <a:endParaRPr kumimoji="0" lang="en-US" sz="20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
        <p:nvSpPr>
          <p:cNvPr id="19" name="Title 1"/>
          <p:cNvSpPr txBox="1">
            <a:spLocks/>
          </p:cNvSpPr>
          <p:nvPr/>
        </p:nvSpPr>
        <p:spPr>
          <a:xfrm>
            <a:off x="1295400" y="2362200"/>
            <a:ext cx="3352800" cy="533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Comic Sans MS" pitchFamily="66" charset="0"/>
                <a:ea typeface="+mj-ea"/>
                <a:cs typeface="+mj-cs"/>
              </a:rPr>
              <a:t>OBJECTIVES</a:t>
            </a:r>
            <a:endParaRPr kumimoji="0" lang="en-US" sz="2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
        <p:nvSpPr>
          <p:cNvPr id="20" name="Title 1"/>
          <p:cNvSpPr txBox="1">
            <a:spLocks/>
          </p:cNvSpPr>
          <p:nvPr/>
        </p:nvSpPr>
        <p:spPr>
          <a:xfrm>
            <a:off x="1219200" y="3429000"/>
            <a:ext cx="7467600" cy="2590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547688" lvl="1" indent="-487363">
              <a:spcBef>
                <a:spcPct val="0"/>
              </a:spcBef>
              <a:buFont typeface="Arial" pitchFamily="34" charset="0"/>
              <a:buChar char="•"/>
            </a:pPr>
            <a:r>
              <a:rPr kumimoji="0" lang="en-GB"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Explain the concepts of xRecords and records management in FRSC.</a:t>
            </a:r>
          </a:p>
          <a:p>
            <a:pPr marL="569913" marR="0" lvl="0" indent="-479425"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List and explain the </a:t>
            </a:r>
            <a:r>
              <a:rPr kumimoji="0" lang="en-US"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Functions/Responsibilities of xRecords Unit</a:t>
            </a:r>
            <a:r>
              <a:rPr kumimoji="0" lang="en-GB"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a:t>
            </a:r>
          </a:p>
          <a:p>
            <a:pPr marL="569913" marR="0" lvl="0" indent="-479425"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List and explain the </a:t>
            </a:r>
            <a:r>
              <a:rPr kumimoji="0" lang="en-US"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process of receiving disengaged SPFs from AHR and CS</a:t>
            </a:r>
          </a:p>
          <a:p>
            <a:pPr marL="569913" marR="0" lvl="0" indent="-479425"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Mention and explain the </a:t>
            </a:r>
            <a:r>
              <a:rPr kumimoji="0" lang="en-US" sz="2000" b="0" i="0" u="none" strike="noStrike" kern="1200" cap="none" spc="0" normalizeH="0" baseline="0" noProof="0" dirty="0" smtClean="0">
                <a:ln>
                  <a:noFill/>
                </a:ln>
                <a:solidFill>
                  <a:sysClr val="windowText" lastClr="000000"/>
                </a:solidFill>
                <a:effectLst/>
                <a:uLnTx/>
                <a:uFillTx/>
                <a:latin typeface="Comic Sans MS" pitchFamily="66" charset="0"/>
                <a:ea typeface="+mj-ea"/>
                <a:cs typeface="+mj-cs"/>
              </a:rPr>
              <a:t>process of releasing disengaged SPFs to relevant offices on request</a:t>
            </a:r>
            <a:endParaRPr kumimoji="0" lang="en-US" sz="2000" b="0" i="0" u="none" strike="noStrike" kern="1200" cap="none" spc="0" normalizeH="0" baseline="0" noProof="0" dirty="0">
              <a:ln>
                <a:noFill/>
              </a:ln>
              <a:solidFill>
                <a:sysClr val="windowText" lastClr="000000"/>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4"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4098" name="Bitmap Image" r:id="rId3" imgW="3809524" imgH="2857899" progId="PBrush">
              <p:embed/>
            </p:oleObj>
          </a:graphicData>
        </a:graphic>
      </p:graphicFrame>
      <p:sp>
        <p:nvSpPr>
          <p:cNvPr id="17" name="Title 1"/>
          <p:cNvSpPr txBox="1">
            <a:spLocks/>
          </p:cNvSpPr>
          <p:nvPr/>
        </p:nvSpPr>
        <p:spPr>
          <a:xfrm>
            <a:off x="1219200" y="381000"/>
            <a:ext cx="7620000" cy="6400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just"/>
            <a:r>
              <a:rPr lang="en-US" b="1" dirty="0" smtClean="0">
                <a:solidFill>
                  <a:sysClr val="windowText" lastClr="000000"/>
                </a:solidFill>
                <a:latin typeface="Comic Sans MS" pitchFamily="66" charset="0"/>
              </a:rPr>
              <a:t>Concepts of record</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The concept of record is variously defined. The ISO 15489-1:2001 defines records as "information created, received, and maintained as evidence and information by an organization or person, in pursuance of legal obligations or in the transaction of business".</a:t>
            </a:r>
          </a:p>
          <a:p>
            <a:pPr algn="just"/>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Key Records Management Terminologies</a:t>
            </a:r>
            <a:endParaRPr lang="en-US" dirty="0" smtClean="0">
              <a:solidFill>
                <a:sysClr val="windowText" lastClr="000000"/>
              </a:solidFill>
              <a:latin typeface="Comic Sans MS" pitchFamily="66" charset="0"/>
            </a:endParaRPr>
          </a:p>
          <a:p>
            <a:pPr algn="just"/>
            <a:r>
              <a:rPr lang="en-US" dirty="0" smtClean="0">
                <a:solidFill>
                  <a:sysClr val="windowText" lastClr="000000"/>
                </a:solidFill>
                <a:latin typeface="Comic Sans MS" pitchFamily="66" charset="0"/>
              </a:rPr>
              <a:t>Not all documents are records. A record is a document consciously retained as evidence of an action. Records management systems generally distinguish between </a:t>
            </a:r>
            <a:r>
              <a:rPr lang="en-US" b="1" dirty="0" smtClean="0">
                <a:solidFill>
                  <a:sysClr val="windowText" lastClr="000000"/>
                </a:solidFill>
                <a:latin typeface="Comic Sans MS" pitchFamily="66" charset="0"/>
              </a:rPr>
              <a:t>records </a:t>
            </a:r>
            <a:r>
              <a:rPr lang="en-US" dirty="0" smtClean="0">
                <a:solidFill>
                  <a:sysClr val="windowText" lastClr="000000"/>
                </a:solidFill>
                <a:latin typeface="Comic Sans MS" pitchFamily="66" charset="0"/>
              </a:rPr>
              <a:t>and </a:t>
            </a:r>
            <a:r>
              <a:rPr lang="en-US" b="1" dirty="0" smtClean="0">
                <a:solidFill>
                  <a:sysClr val="windowText" lastClr="000000"/>
                </a:solidFill>
                <a:latin typeface="Comic Sans MS" pitchFamily="66" charset="0"/>
              </a:rPr>
              <a:t>non-records</a:t>
            </a:r>
            <a:r>
              <a:rPr lang="en-US" dirty="0" smtClean="0">
                <a:solidFill>
                  <a:sysClr val="windowText" lastClr="000000"/>
                </a:solidFill>
                <a:latin typeface="Comic Sans MS" pitchFamily="66" charset="0"/>
              </a:rPr>
              <a:t> (convenience copies, rough drafts, duplicates), which do not need formal management. </a:t>
            </a:r>
          </a:p>
          <a:p>
            <a:pPr algn="just"/>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Physical controls</a:t>
            </a:r>
            <a:r>
              <a:rPr lang="en-US" dirty="0" smtClean="0">
                <a:solidFill>
                  <a:sysClr val="windowText" lastClr="000000"/>
                </a:solidFill>
                <a:latin typeface="Comic Sans MS" pitchFamily="66" charset="0"/>
              </a:rPr>
              <a:t> may be used to keep confidential records secure – personnel files, for instance, which hold sensitive personal data, may be held in a locked cabinet with a control log to track access. </a:t>
            </a:r>
          </a:p>
          <a:p>
            <a:pPr algn="just"/>
            <a:endParaRPr lang="en-US" dirty="0" smtClean="0">
              <a:solidFill>
                <a:sysClr val="windowText" lastClr="000000"/>
              </a:solidFill>
              <a:latin typeface="Comic Sans MS" pitchFamily="66" charset="0"/>
            </a:endParaRPr>
          </a:p>
          <a:p>
            <a:pPr algn="just"/>
            <a:r>
              <a:rPr lang="en-US" b="1" dirty="0" smtClean="0">
                <a:solidFill>
                  <a:sysClr val="windowText" lastClr="000000"/>
                </a:solidFill>
                <a:latin typeface="Comic Sans MS" pitchFamily="66" charset="0"/>
              </a:rPr>
              <a:t>File maintenance</a:t>
            </a:r>
            <a:r>
              <a:rPr lang="en-US" dirty="0" smtClean="0">
                <a:solidFill>
                  <a:sysClr val="windowText" lastClr="000000"/>
                </a:solidFill>
                <a:latin typeface="Comic Sans MS" pitchFamily="66" charset="0"/>
              </a:rPr>
              <a:t> Records may be formally and discretely identified by coding and housed in folders specifically designed for optimum protection and storage capacity, or they may be casually identified and filed with no apparent indexing. Organizations that manage records casually find it difficult to access and retrieve information when needed. </a:t>
            </a:r>
            <a:endParaRPr lang="en-US"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18434" name="Bitmap Image" r:id="rId3" imgW="3809524" imgH="2857899" progId="PBrush">
              <p:embed/>
            </p:oleObj>
          </a:graphicData>
        </a:graphic>
      </p:graphicFrame>
      <p:sp>
        <p:nvSpPr>
          <p:cNvPr id="17" name="Title 1"/>
          <p:cNvSpPr txBox="1">
            <a:spLocks/>
          </p:cNvSpPr>
          <p:nvPr/>
        </p:nvSpPr>
        <p:spPr>
          <a:xfrm>
            <a:off x="1219200" y="533400"/>
            <a:ext cx="7620000" cy="6096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2000" dirty="0" smtClean="0">
                <a:solidFill>
                  <a:sysClr val="windowText" lastClr="000000"/>
                </a:solidFill>
                <a:latin typeface="Comic Sans MS" pitchFamily="66" charset="0"/>
              </a:rPr>
              <a:t>A </a:t>
            </a:r>
            <a:r>
              <a:rPr lang="en-US" sz="2000" b="1" dirty="0" smtClean="0">
                <a:solidFill>
                  <a:sysClr val="windowText" lastClr="000000"/>
                </a:solidFill>
                <a:latin typeface="Comic Sans MS" pitchFamily="66" charset="0"/>
              </a:rPr>
              <a:t>disaster recovery plan</a:t>
            </a:r>
            <a:r>
              <a:rPr lang="en-US" sz="2000" dirty="0" smtClean="0">
                <a:solidFill>
                  <a:sysClr val="windowText" lastClr="000000"/>
                </a:solidFill>
                <a:latin typeface="Comic Sans MS" pitchFamily="66" charset="0"/>
              </a:rPr>
              <a:t> is a written and approved course of action to take after a disaster strikes that details how an organization will restore critical business functions and reclaim damaged or threatened records.</a:t>
            </a:r>
          </a:p>
          <a:p>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An </a:t>
            </a:r>
            <a:r>
              <a:rPr lang="en-US" sz="2000" b="1" dirty="0" smtClean="0">
                <a:solidFill>
                  <a:sysClr val="windowText" lastClr="000000"/>
                </a:solidFill>
                <a:latin typeface="Comic Sans MS" pitchFamily="66" charset="0"/>
              </a:rPr>
              <a:t>active record</a:t>
            </a:r>
            <a:r>
              <a:rPr lang="en-US" sz="2000" dirty="0" smtClean="0">
                <a:solidFill>
                  <a:sysClr val="windowText" lastClr="000000"/>
                </a:solidFill>
                <a:latin typeface="Comic Sans MS" pitchFamily="66" charset="0"/>
              </a:rPr>
              <a:t> is a record needed to perform current operations, subject to frequent use, and usually located near the user. More modern usage tends to refer to the entire ' lifecycle' of records – from the point of creation right through until their eventual disposal.</a:t>
            </a:r>
          </a:p>
          <a:p>
            <a:endParaRPr lang="en-US" sz="2000" dirty="0" smtClean="0">
              <a:solidFill>
                <a:sysClr val="windowText" lastClr="000000"/>
              </a:solidFill>
              <a:latin typeface="Comic Sans MS" pitchFamily="66" charset="0"/>
            </a:endParaRPr>
          </a:p>
          <a:p>
            <a:r>
              <a:rPr lang="en-US" sz="2000" b="1" dirty="0" smtClean="0">
                <a:solidFill>
                  <a:sysClr val="windowText" lastClr="000000"/>
                </a:solidFill>
                <a:latin typeface="Comic Sans MS" pitchFamily="66" charset="0"/>
              </a:rPr>
              <a:t>Records life-cycle</a:t>
            </a:r>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The records life-cycle consists of discrete phases covering the life span of a record from its creation to its final disposition. </a:t>
            </a:r>
          </a:p>
          <a:p>
            <a:endParaRPr lang="en-US" sz="2000" dirty="0" smtClean="0">
              <a:solidFill>
                <a:sysClr val="windowText" lastClr="000000"/>
              </a:solidFill>
              <a:latin typeface="Comic Sans MS" pitchFamily="66" charset="0"/>
            </a:endParaRPr>
          </a:p>
          <a:p>
            <a:r>
              <a:rPr lang="en-US" sz="2000" b="1" dirty="0" smtClean="0">
                <a:solidFill>
                  <a:sysClr val="windowText" lastClr="000000"/>
                </a:solidFill>
                <a:latin typeface="Comic Sans MS" pitchFamily="66" charset="0"/>
              </a:rPr>
              <a:t>Records management practices and concepts</a:t>
            </a:r>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A Records Manager or Officer is someone who is responsible for records management in an organization. Section 4 of the ISO 15489-1:2001 states that records management includes: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19458" name="Bitmap Image" r:id="rId3" imgW="3809524" imgH="2857899" progId="PBrush">
              <p:embed/>
            </p:oleObj>
          </a:graphicData>
        </a:graphic>
      </p:graphicFrame>
      <p:sp>
        <p:nvSpPr>
          <p:cNvPr id="17" name="Title 1"/>
          <p:cNvSpPr txBox="1">
            <a:spLocks/>
          </p:cNvSpPr>
          <p:nvPr/>
        </p:nvSpPr>
        <p:spPr>
          <a:xfrm>
            <a:off x="1219200" y="304800"/>
            <a:ext cx="7620000" cy="6400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463550" lvl="0" indent="-463550">
              <a:buFont typeface="+mj-lt"/>
              <a:buAutoNum type="alphaLcParenR"/>
            </a:pPr>
            <a:r>
              <a:rPr lang="en-US" sz="2000" dirty="0" smtClean="0">
                <a:solidFill>
                  <a:sysClr val="windowText" lastClr="000000"/>
                </a:solidFill>
                <a:latin typeface="Comic Sans MS" pitchFamily="66" charset="0"/>
              </a:rPr>
              <a:t>Setting policies and standards</a:t>
            </a:r>
          </a:p>
          <a:p>
            <a:pPr marL="463550" lvl="0" indent="-463550">
              <a:buFont typeface="+mj-lt"/>
              <a:buAutoNum type="alphaLcParenR"/>
            </a:pPr>
            <a:r>
              <a:rPr lang="en-US" sz="2000" dirty="0" smtClean="0">
                <a:solidFill>
                  <a:sysClr val="windowText" lastClr="000000"/>
                </a:solidFill>
                <a:latin typeface="Comic Sans MS" pitchFamily="66" charset="0"/>
              </a:rPr>
              <a:t>Assigning responsibilities and authorities</a:t>
            </a:r>
          </a:p>
          <a:p>
            <a:pPr marL="463550" lvl="0" indent="-463550">
              <a:buFont typeface="+mj-lt"/>
              <a:buAutoNum type="alphaLcParenR"/>
            </a:pPr>
            <a:r>
              <a:rPr lang="en-US" sz="2000" dirty="0" smtClean="0">
                <a:solidFill>
                  <a:sysClr val="windowText" lastClr="000000"/>
                </a:solidFill>
                <a:latin typeface="Comic Sans MS" pitchFamily="66" charset="0"/>
              </a:rPr>
              <a:t>Establishing and promulgating procedures and guidelines</a:t>
            </a:r>
          </a:p>
          <a:p>
            <a:pPr marL="463550" lvl="0" indent="-463550">
              <a:buFont typeface="+mj-lt"/>
              <a:buAutoNum type="alphaLcParenR"/>
            </a:pPr>
            <a:r>
              <a:rPr lang="en-US" sz="2000" dirty="0" smtClean="0">
                <a:solidFill>
                  <a:sysClr val="windowText" lastClr="000000"/>
                </a:solidFill>
                <a:latin typeface="Comic Sans MS" pitchFamily="66" charset="0"/>
              </a:rPr>
              <a:t>Providing a range of services relating to the management and use of records designing, implementing and administering specialized systems for managing records integrating, records management into business systems and processes.</a:t>
            </a:r>
          </a:p>
          <a:p>
            <a:pPr marL="342900" lvl="0" indent="-342900"/>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Thus, the practice of records management may involve:</a:t>
            </a:r>
          </a:p>
          <a:p>
            <a:pPr marL="465138" lvl="0" indent="-465138">
              <a:buFont typeface="Wingdings" pitchFamily="2" charset="2"/>
              <a:buChar char="v"/>
            </a:pPr>
            <a:r>
              <a:rPr lang="en-US" sz="2000" dirty="0" smtClean="0">
                <a:solidFill>
                  <a:sysClr val="windowText" lastClr="000000"/>
                </a:solidFill>
                <a:latin typeface="Comic Sans MS" pitchFamily="66" charset="0"/>
              </a:rPr>
              <a:t>Planning the information needs of an organization</a:t>
            </a:r>
          </a:p>
          <a:p>
            <a:pPr marL="465138" lvl="0" indent="-465138">
              <a:buFont typeface="Wingdings" pitchFamily="2" charset="2"/>
              <a:buChar char="v"/>
            </a:pPr>
            <a:r>
              <a:rPr lang="en-US" sz="2000" dirty="0" smtClean="0">
                <a:solidFill>
                  <a:sysClr val="windowText" lastClr="000000"/>
                </a:solidFill>
                <a:latin typeface="Comic Sans MS" pitchFamily="66" charset="0"/>
              </a:rPr>
              <a:t>Creating, approving, and enforcing policies and practices regarding records, including their organization and disposal</a:t>
            </a:r>
          </a:p>
          <a:p>
            <a:pPr marL="465138" lvl="0" indent="-465138">
              <a:buFont typeface="Wingdings" pitchFamily="2" charset="2"/>
              <a:buChar char="v"/>
            </a:pPr>
            <a:r>
              <a:rPr lang="en-US" sz="2000" dirty="0" smtClean="0">
                <a:solidFill>
                  <a:sysClr val="windowText" lastClr="000000"/>
                </a:solidFill>
                <a:latin typeface="Comic Sans MS" pitchFamily="66" charset="0"/>
              </a:rPr>
              <a:t>Developing a records storage plan, which includes the short and long-term housing of physical records and digital information</a:t>
            </a:r>
          </a:p>
          <a:p>
            <a:pPr marL="465138" lvl="0" indent="-465138">
              <a:buFont typeface="Wingdings" pitchFamily="2" charset="2"/>
              <a:buChar char="v"/>
            </a:pPr>
            <a:r>
              <a:rPr lang="en-US" sz="2000" dirty="0" smtClean="0">
                <a:solidFill>
                  <a:sysClr val="windowText" lastClr="000000"/>
                </a:solidFill>
                <a:latin typeface="Comic Sans MS" pitchFamily="66" charset="0"/>
              </a:rPr>
              <a:t>Identifying, classifying, and storing records</a:t>
            </a:r>
          </a:p>
          <a:p>
            <a:pPr marL="465138" indent="-465138">
              <a:buFont typeface="Wingdings" pitchFamily="2" charset="2"/>
              <a:buChar char="v"/>
            </a:pPr>
            <a:r>
              <a:rPr lang="en-US" sz="2000" dirty="0" smtClean="0">
                <a:solidFill>
                  <a:sysClr val="windowText" lastClr="000000"/>
                </a:solidFill>
                <a:latin typeface="Comic Sans MS" pitchFamily="66" charset="0"/>
              </a:rPr>
              <a:t>Coordinating access to records internally and outside of the organization, balancing the requirements of business confidentiality, data privacy , and public access.</a:t>
            </a:r>
            <a:endParaRPr lang="en-US" sz="20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0482" name="Bitmap Image" r:id="rId3" imgW="3809524" imgH="2857899" progId="PBrush">
              <p:embed/>
            </p:oleObj>
          </a:graphicData>
        </a:graphic>
      </p:graphicFrame>
      <p:sp>
        <p:nvSpPr>
          <p:cNvPr id="17" name="Title 1"/>
          <p:cNvSpPr txBox="1">
            <a:spLocks/>
          </p:cNvSpPr>
          <p:nvPr/>
        </p:nvSpPr>
        <p:spPr>
          <a:xfrm>
            <a:off x="1219200" y="457200"/>
            <a:ext cx="7620000" cy="6096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2000" b="1" dirty="0" smtClean="0">
                <a:solidFill>
                  <a:sysClr val="windowText" lastClr="000000"/>
                </a:solidFill>
                <a:latin typeface="Comic Sans MS" pitchFamily="66" charset="0"/>
              </a:rPr>
              <a:t>Classification of records management</a:t>
            </a:r>
          </a:p>
          <a:p>
            <a:r>
              <a:rPr lang="en-US" sz="2000" b="1" dirty="0" smtClean="0">
                <a:solidFill>
                  <a:sysClr val="windowText" lastClr="000000"/>
                </a:solidFill>
                <a:latin typeface="Comic Sans MS" pitchFamily="66" charset="0"/>
              </a:rPr>
              <a:t>	</a:t>
            </a:r>
            <a:endParaRPr lang="en-US" sz="2000" dirty="0" smtClean="0">
              <a:solidFill>
                <a:sysClr val="windowText" lastClr="000000"/>
              </a:solidFill>
              <a:latin typeface="Comic Sans MS" pitchFamily="66" charset="0"/>
            </a:endParaRPr>
          </a:p>
          <a:p>
            <a:r>
              <a:rPr lang="en-US" sz="2000" b="1" dirty="0" smtClean="0">
                <a:solidFill>
                  <a:sysClr val="windowText" lastClr="000000"/>
                </a:solidFill>
                <a:latin typeface="Comic Sans MS" pitchFamily="66" charset="0"/>
              </a:rPr>
              <a:t>Physical records</a:t>
            </a:r>
            <a:r>
              <a:rPr lang="en-US" sz="2000" dirty="0" smtClean="0">
                <a:solidFill>
                  <a:sysClr val="windowText" lastClr="000000"/>
                </a:solidFill>
                <a:latin typeface="Comic Sans MS" pitchFamily="66" charset="0"/>
              </a:rPr>
              <a:t> are those records, such as paper, that can be touched and which take up physical space.</a:t>
            </a:r>
          </a:p>
          <a:p>
            <a:endParaRPr lang="en-US" sz="2000" dirty="0" smtClean="0">
              <a:solidFill>
                <a:sysClr val="windowText" lastClr="000000"/>
              </a:solidFill>
              <a:latin typeface="Comic Sans MS" pitchFamily="66" charset="0"/>
            </a:endParaRPr>
          </a:p>
          <a:p>
            <a:r>
              <a:rPr lang="en-US" sz="2000" b="1" dirty="0" smtClean="0">
                <a:solidFill>
                  <a:sysClr val="windowText" lastClr="000000"/>
                </a:solidFill>
                <a:latin typeface="Comic Sans MS" pitchFamily="66" charset="0"/>
              </a:rPr>
              <a:t>Electronic records</a:t>
            </a:r>
            <a:r>
              <a:rPr lang="en-US" sz="2000" dirty="0" smtClean="0">
                <a:solidFill>
                  <a:sysClr val="windowText" lastClr="000000"/>
                </a:solidFill>
                <a:latin typeface="Comic Sans MS" pitchFamily="66" charset="0"/>
              </a:rPr>
              <a:t>, also often referred to as digital records, are those records that are generated with and used by information technology devices.</a:t>
            </a:r>
          </a:p>
          <a:p>
            <a:endParaRPr lang="en-US" sz="2000" dirty="0" smtClean="0">
              <a:solidFill>
                <a:sysClr val="windowText" lastClr="000000"/>
              </a:solidFill>
              <a:latin typeface="Comic Sans MS" pitchFamily="66" charset="0"/>
            </a:endParaRPr>
          </a:p>
          <a:p>
            <a:r>
              <a:rPr lang="en-US" sz="2000" b="1" dirty="0" smtClean="0">
                <a:solidFill>
                  <a:sysClr val="windowText" lastClr="000000"/>
                </a:solidFill>
                <a:latin typeface="Comic Sans MS" pitchFamily="66" charset="0"/>
              </a:rPr>
              <a:t>XRecords in FRSC</a:t>
            </a:r>
            <a:endParaRPr lang="en-US" sz="2000" dirty="0" smtClean="0">
              <a:solidFill>
                <a:sysClr val="windowText" lastClr="000000"/>
              </a:solidFill>
              <a:latin typeface="Comic Sans MS" pitchFamily="66" charset="0"/>
            </a:endParaRPr>
          </a:p>
          <a:p>
            <a:r>
              <a:rPr lang="en-US" sz="2000" dirty="0" smtClean="0">
                <a:solidFill>
                  <a:sysClr val="windowText" lastClr="000000"/>
                </a:solidFill>
                <a:latin typeface="Comic Sans MS" pitchFamily="66" charset="0"/>
              </a:rPr>
              <a:t>The xRecords represent those records that are common to disengaged staff of FRSC. Such records often revolve around the day-to-day operations of the Corps and cover areas such as but not limited to litigation, employee management, consultant or contractor management.</a:t>
            </a:r>
          </a:p>
          <a:p>
            <a:endParaRPr lang="en-US" sz="2000" dirty="0" smtClean="0">
              <a:solidFill>
                <a:sysClr val="windowText" lastClr="000000"/>
              </a:solidFill>
              <a:latin typeface="Comic Sans MS" pitchFamily="66" charset="0"/>
            </a:endParaRPr>
          </a:p>
          <a:p>
            <a:endParaRPr lang="en-US" sz="2000" dirty="0" smtClean="0">
              <a:solidFill>
                <a:sysClr val="windowText" lastClr="000000"/>
              </a:solidFill>
              <a:latin typeface="Comic Sans MS" pitchFamily="66" charset="0"/>
            </a:endParaRPr>
          </a:p>
          <a:p>
            <a:endParaRPr lang="en-US" sz="2000" dirty="0" smtClean="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4854" y="0"/>
            <a:ext cx="589710" cy="6861173"/>
            <a:chOff x="294854" y="0"/>
            <a:chExt cx="589710" cy="6861173"/>
          </a:xfrm>
        </p:grpSpPr>
        <p:sp>
          <p:nvSpPr>
            <p:cNvPr id="7" name="Freeform 6"/>
            <p:cNvSpPr/>
            <p:nvPr/>
          </p:nvSpPr>
          <p:spPr bwMode="auto">
            <a:xfrm>
              <a:off x="294854" y="0"/>
              <a:ext cx="196570" cy="6858523"/>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utoShape 17"/>
            <p:cNvSpPr>
              <a:spLocks noChangeArrowheads="1"/>
            </p:cNvSpPr>
            <p:nvPr/>
          </p:nvSpPr>
          <p:spPr bwMode="auto">
            <a:xfrm rot="5400000">
              <a:off x="332814" y="362720"/>
              <a:ext cx="906929" cy="196570"/>
            </a:xfrm>
            <a:custGeom>
              <a:avLst/>
              <a:gdLst>
                <a:gd name="T0" fmla="*/ 30054 w 1083093"/>
                <a:gd name="T1" fmla="*/ 143955 h 154388"/>
                <a:gd name="T2" fmla="*/ 0 w 1083093"/>
                <a:gd name="T3" fmla="*/ 0 h 154388"/>
                <a:gd name="T4" fmla="*/ 532309 w 1083093"/>
                <a:gd name="T5" fmla="*/ 9423 h 154388"/>
                <a:gd name="T6" fmla="*/ 417228 w 1083093"/>
                <a:gd name="T7" fmla="*/ 146589 h 154388"/>
                <a:gd name="T8" fmla="*/ 30054 w 1083093"/>
                <a:gd name="T9" fmla="*/ 14395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nvGrpSpPr>
            <p:cNvPr id="3" name="Group 28"/>
            <p:cNvGrpSpPr>
              <a:grpSpLocks/>
            </p:cNvGrpSpPr>
            <p:nvPr/>
          </p:nvGrpSpPr>
          <p:grpSpPr bwMode="auto">
            <a:xfrm>
              <a:off x="687987" y="1521464"/>
              <a:ext cx="196569" cy="5339709"/>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headEnd/>
                <a:tailEnd/>
              </a:ln>
            </p:spPr>
            <p:txBody>
              <a:bodyPr wrap="none" anchor="ctr"/>
              <a:lstStyle/>
              <a:p>
                <a:endParaRPr lang="en-GB">
                  <a:latin typeface="Calibri" pitchFamily="34" charset="0"/>
                </a:endParaRPr>
              </a:p>
            </p:txBody>
          </p:sp>
          <p:sp>
            <p:nvSpPr>
              <p:cNvPr id="15" name="AutoShape 17"/>
              <p:cNvSpPr>
                <a:spLocks noChangeArrowheads="1"/>
              </p:cNvSpPr>
              <p:nvPr/>
            </p:nvSpPr>
            <p:spPr bwMode="auto">
              <a:xfrm rot="5400000">
                <a:off x="303474" y="1751274"/>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sp>
            <p:nvSpPr>
              <p:cNvPr id="16" name="AutoShape 17"/>
              <p:cNvSpPr>
                <a:spLocks noChangeArrowheads="1"/>
              </p:cNvSpPr>
              <p:nvPr/>
            </p:nvSpPr>
            <p:spPr bwMode="auto">
              <a:xfrm rot="-5400000">
                <a:off x="303475" y="6478326"/>
                <a:ext cx="612252" cy="152400"/>
              </a:xfrm>
              <a:custGeom>
                <a:avLst/>
                <a:gdLst>
                  <a:gd name="T0" fmla="*/ 1817 w 1474727"/>
                  <a:gd name="T1" fmla="*/ 143955 h 154388"/>
                  <a:gd name="T2" fmla="*/ 0 w 1474727"/>
                  <a:gd name="T3" fmla="*/ 0 h 154388"/>
                  <a:gd name="T4" fmla="*/ 32176 w 1474727"/>
                  <a:gd name="T5" fmla="*/ 9423 h 154388"/>
                  <a:gd name="T6" fmla="*/ 37299 w 1474727"/>
                  <a:gd name="T7" fmla="*/ 25912 h 154388"/>
                  <a:gd name="T8" fmla="*/ 25220 w 1474727"/>
                  <a:gd name="T9" fmla="*/ 146589 h 154388"/>
                  <a:gd name="T10" fmla="*/ 1817 w 1474727"/>
                  <a:gd name="T11" fmla="*/ 14395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headEnd/>
                <a:tailEnd/>
              </a:ln>
            </p:spPr>
            <p:txBody>
              <a:bodyPr wrap="none" anchor="ctr"/>
              <a:lstStyle/>
              <a:p>
                <a:endParaRPr lang="en-US"/>
              </a:p>
            </p:txBody>
          </p:sp>
        </p:grpSp>
      </p:grpSp>
      <p:graphicFrame>
        <p:nvGraphicFramePr>
          <p:cNvPr id="6" name="Object 84"/>
          <p:cNvGraphicFramePr>
            <a:graphicFrameLocks noChangeAspect="1"/>
          </p:cNvGraphicFramePr>
          <p:nvPr/>
        </p:nvGraphicFramePr>
        <p:xfrm>
          <a:off x="76200" y="685800"/>
          <a:ext cx="1066800" cy="838135"/>
        </p:xfrm>
        <a:graphic>
          <a:graphicData uri="http://schemas.openxmlformats.org/presentationml/2006/ole">
            <p:oleObj spid="_x0000_s21506" name="Bitmap Image" r:id="rId3" imgW="3809524" imgH="2857899" progId="PBrush">
              <p:embed/>
            </p:oleObj>
          </a:graphicData>
        </a:graphic>
      </p:graphicFrame>
      <p:sp>
        <p:nvSpPr>
          <p:cNvPr id="17" name="Title 1"/>
          <p:cNvSpPr txBox="1">
            <a:spLocks/>
          </p:cNvSpPr>
          <p:nvPr/>
        </p:nvSpPr>
        <p:spPr>
          <a:xfrm>
            <a:off x="1219200" y="762000"/>
            <a:ext cx="7620000" cy="5257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nSpc>
                <a:spcPct val="150000"/>
              </a:lnSpc>
            </a:pPr>
            <a:endParaRPr lang="en-US" sz="2000" dirty="0" smtClean="0">
              <a:solidFill>
                <a:sysClr val="windowText" lastClr="000000"/>
              </a:solidFill>
              <a:latin typeface="Comic Sans MS" pitchFamily="66" charset="0"/>
            </a:endParaRPr>
          </a:p>
          <a:p>
            <a:pPr marL="365760">
              <a:spcBef>
                <a:spcPts val="300"/>
              </a:spcBef>
            </a:pPr>
            <a:r>
              <a:rPr lang="en-US" sz="2000" b="1" dirty="0" smtClean="0">
                <a:solidFill>
                  <a:sysClr val="windowText" lastClr="000000"/>
                </a:solidFill>
                <a:latin typeface="Comic Sans MS" pitchFamily="66" charset="0"/>
              </a:rPr>
              <a:t>Job Schedules of xRecords Unit </a:t>
            </a:r>
          </a:p>
          <a:p>
            <a:pPr marL="365760">
              <a:spcBef>
                <a:spcPts val="300"/>
              </a:spcBef>
            </a:pPr>
            <a:r>
              <a:rPr lang="en-US" sz="2000" dirty="0" smtClean="0">
                <a:solidFill>
                  <a:sysClr val="windowText" lastClr="000000"/>
                </a:solidFill>
                <a:latin typeface="Comic Sans MS" pitchFamily="66" charset="0"/>
              </a:rPr>
              <a:t>The Unit is saddled with the custody of disengaged (Terminated, Deceased, Resigned, Retired and Dismissed) SPFs.</a:t>
            </a:r>
          </a:p>
          <a:p>
            <a:pPr marL="365760">
              <a:spcBef>
                <a:spcPts val="300"/>
              </a:spcBef>
            </a:pPr>
            <a:r>
              <a:rPr lang="en-US" sz="2000" dirty="0" smtClean="0">
                <a:solidFill>
                  <a:sysClr val="windowText" lastClr="000000"/>
                </a:solidFill>
                <a:latin typeface="Comic Sans MS" pitchFamily="66" charset="0"/>
              </a:rPr>
              <a:t> </a:t>
            </a:r>
          </a:p>
          <a:p>
            <a:pPr marL="365760">
              <a:spcBef>
                <a:spcPts val="300"/>
              </a:spcBef>
            </a:pPr>
            <a:r>
              <a:rPr lang="en-US" sz="2000" dirty="0" smtClean="0">
                <a:solidFill>
                  <a:sysClr val="windowText" lastClr="000000"/>
                </a:solidFill>
                <a:latin typeface="Comic Sans MS" pitchFamily="66" charset="0"/>
              </a:rPr>
              <a:t>In order to accomplish this mandate in line with the vision of the present Management, the following steps are taken to execute the mandate; </a:t>
            </a:r>
          </a:p>
          <a:p>
            <a:pPr marL="365760" lvl="0" indent="-465138">
              <a:spcBef>
                <a:spcPts val="300"/>
              </a:spcBef>
              <a:buFont typeface="Wingdings" pitchFamily="2" charset="2"/>
              <a:buChar char="q"/>
            </a:pPr>
            <a:r>
              <a:rPr lang="en-US" sz="2000" dirty="0" smtClean="0">
                <a:solidFill>
                  <a:sysClr val="windowText" lastClr="000000"/>
                </a:solidFill>
                <a:latin typeface="Comic Sans MS" pitchFamily="66" charset="0"/>
              </a:rPr>
              <a:t>Managing the records of disengaged staff through: </a:t>
            </a:r>
          </a:p>
          <a:p>
            <a:pPr marL="365760" lvl="2" indent="-465138">
              <a:spcBef>
                <a:spcPts val="300"/>
              </a:spcBef>
              <a:buFont typeface="Wingdings" pitchFamily="2" charset="2"/>
              <a:buChar char="q"/>
            </a:pPr>
            <a:r>
              <a:rPr lang="en-US" sz="2000" dirty="0" smtClean="0">
                <a:solidFill>
                  <a:sysClr val="windowText" lastClr="000000"/>
                </a:solidFill>
                <a:latin typeface="Comic Sans MS" pitchFamily="66" charset="0"/>
              </a:rPr>
              <a:t>Liaising with AHR and CS on the transfer of files of disengaged staff to xRecords Unit.</a:t>
            </a:r>
          </a:p>
          <a:p>
            <a:pPr marL="365760" lvl="2" indent="-465138">
              <a:spcBef>
                <a:spcPts val="300"/>
              </a:spcBef>
              <a:buFont typeface="Wingdings" pitchFamily="2" charset="2"/>
              <a:buChar char="q"/>
            </a:pPr>
            <a:r>
              <a:rPr lang="en-US" sz="2000" dirty="0" smtClean="0">
                <a:solidFill>
                  <a:sysClr val="windowText" lastClr="000000"/>
                </a:solidFill>
                <a:latin typeface="Comic Sans MS" pitchFamily="66" charset="0"/>
              </a:rPr>
              <a:t>Storing and retrieval of records of disengaged staff.</a:t>
            </a:r>
          </a:p>
          <a:p>
            <a:pPr marL="365760" lvl="2" indent="-465138">
              <a:spcBef>
                <a:spcPts val="300"/>
              </a:spcBef>
              <a:buFont typeface="Wingdings" pitchFamily="2" charset="2"/>
              <a:buChar char="q"/>
            </a:pPr>
            <a:r>
              <a:rPr lang="en-US" sz="2000" dirty="0" smtClean="0">
                <a:solidFill>
                  <a:sysClr val="windowText" lastClr="000000"/>
                </a:solidFill>
                <a:latin typeface="Comic Sans MS" pitchFamily="66" charset="0"/>
              </a:rPr>
              <a:t>Tracing, tracking and updating records of disengaged staff</a:t>
            </a:r>
          </a:p>
          <a:p>
            <a:pPr marL="365760" indent="-465138">
              <a:spcBef>
                <a:spcPts val="300"/>
              </a:spcBef>
              <a:buFont typeface="Wingdings" pitchFamily="2" charset="2"/>
              <a:buChar char="q"/>
            </a:pPr>
            <a:r>
              <a:rPr lang="en-US" sz="2000" dirty="0" smtClean="0">
                <a:solidFill>
                  <a:sysClr val="windowText" lastClr="000000"/>
                </a:solidFill>
                <a:latin typeface="Comic Sans MS" pitchFamily="66" charset="0"/>
              </a:rPr>
              <a:t>Preventing unauthorized access to records of disengaged staff</a:t>
            </a:r>
          </a:p>
          <a:p>
            <a:pPr marL="465138" indent="-465138"/>
            <a:endParaRPr lang="en-US" sz="2000" dirty="0">
              <a:solidFill>
                <a:sysClr val="windowText" lastClr="000000"/>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TotalTime>
  <Words>1963</Words>
  <Application>Microsoft Office PowerPoint</Application>
  <PresentationFormat>On-screen Show (4:3)</PresentationFormat>
  <Paragraphs>178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Flow</vt:lpstr>
      <vt:lpstr>Bitmap Image</vt:lpstr>
      <vt:lpstr>LECTURE NOTE ON JOB SCHEDULES AND WORKPLAN OF xRECORDS MANAGEMENT UNIT   PRESENTED AT THE CAPACITY BUILDING PROGRAMME FOR PRINCIPAL OFFICERS IN RSHQ ON 24TH MAY, 2021</vt:lpstr>
      <vt:lpstr>The xRecords unit of the FRSC is a Special Unit saddled with a clear cut responsibility of handling the staff personal files (SPFs) of every disengaged staff of the Corps. The special Unit (xRecords) was established on 15th September, 2020 under CM’s office, with a clear job description of managing the records of disengaged staff of the Corps. The responsibilities of the unit are not limited to the custody of disengaged Staff Personal File (SPFs).  </vt:lpstr>
      <vt:lpstr>   The xRecords management deals with records and information management of disengaged staff of the Corps. This includes identifying, classifying, storing, securing, retrieving, tracking and destroying or permanently preserving records.</vt:lpstr>
      <vt:lpstr>At the end of this presentation, participants should be able to;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SCHEDULES AND WORKPLAN OF xRECORDS UNIT   PRESENTED BY  DCC KAMLA N DAKUP DCC (xRECORDS)  </dc:title>
  <dc:creator>FRSC XRECORDS</dc:creator>
  <cp:lastModifiedBy>FRSC XRECORDS</cp:lastModifiedBy>
  <cp:revision>39</cp:revision>
  <dcterms:created xsi:type="dcterms:W3CDTF">2021-05-19T07:20:39Z</dcterms:created>
  <dcterms:modified xsi:type="dcterms:W3CDTF">2021-05-20T12:22:52Z</dcterms:modified>
</cp:coreProperties>
</file>