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17"/>
  </p:notesMasterIdLst>
  <p:sldIdLst>
    <p:sldId id="265" r:id="rId2"/>
    <p:sldId id="256" r:id="rId3"/>
    <p:sldId id="272" r:id="rId4"/>
    <p:sldId id="274" r:id="rId5"/>
    <p:sldId id="273" r:id="rId6"/>
    <p:sldId id="276" r:id="rId7"/>
    <p:sldId id="275" r:id="rId8"/>
    <p:sldId id="267" r:id="rId9"/>
    <p:sldId id="268" r:id="rId10"/>
    <p:sldId id="269" r:id="rId11"/>
    <p:sldId id="277" r:id="rId12"/>
    <p:sldId id="270" r:id="rId13"/>
    <p:sldId id="278" r:id="rId14"/>
    <p:sldId id="279" r:id="rId15"/>
    <p:sldId id="28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7" autoAdjust="0"/>
    <p:restoredTop sz="94659" autoAdjust="0"/>
  </p:normalViewPr>
  <p:slideViewPr>
    <p:cSldViewPr>
      <p:cViewPr varScale="1">
        <p:scale>
          <a:sx n="82" d="100"/>
          <a:sy n="82" d="100"/>
        </p:scale>
        <p:origin x="-153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69EF84-E33A-46A9-9BFC-55187BE7CE14}" type="datetimeFigureOut">
              <a:rPr lang="en-US" smtClean="0"/>
              <a:pPr/>
              <a:t>5/18/2021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88E0C2-D5D8-42B7-B33F-B486239C723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88E0C2-D5D8-42B7-B33F-B486239C723F}"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88E0C2-D5D8-42B7-B33F-B486239C723F}"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88E0C2-D5D8-42B7-B33F-B486239C723F}"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88E0C2-D5D8-42B7-B33F-B486239C723F}"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88E0C2-D5D8-42B7-B33F-B486239C723F}"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00888175-CC75-48D1-9B27-DB271173E571}" type="datetimeFigureOut">
              <a:rPr lang="en-US" smtClean="0"/>
              <a:pPr/>
              <a:t>5/18/2021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200493BE-7661-41EF-A04F-CE09D9690F5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888175-CC75-48D1-9B27-DB271173E571}" type="datetimeFigureOut">
              <a:rPr lang="en-US" smtClean="0"/>
              <a:pPr/>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0493BE-7661-41EF-A04F-CE09D9690F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888175-CC75-48D1-9B27-DB271173E571}" type="datetimeFigureOut">
              <a:rPr lang="en-US" smtClean="0"/>
              <a:pPr/>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0493BE-7661-41EF-A04F-CE09D9690F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00888175-CC75-48D1-9B27-DB271173E571}" type="datetimeFigureOut">
              <a:rPr lang="en-US" smtClean="0"/>
              <a:pPr/>
              <a:t>5/18/2021</a:t>
            </a:fld>
            <a:endParaRPr lang="en-US"/>
          </a:p>
        </p:txBody>
      </p:sp>
      <p:sp>
        <p:nvSpPr>
          <p:cNvPr id="9" name="Slide Number Placeholder 8"/>
          <p:cNvSpPr>
            <a:spLocks noGrp="1"/>
          </p:cNvSpPr>
          <p:nvPr>
            <p:ph type="sldNum" sz="quarter" idx="15"/>
          </p:nvPr>
        </p:nvSpPr>
        <p:spPr/>
        <p:txBody>
          <a:bodyPr rtlCol="0"/>
          <a:lstStyle/>
          <a:p>
            <a:fld id="{200493BE-7661-41EF-A04F-CE09D9690F54}"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00888175-CC75-48D1-9B27-DB271173E571}" type="datetimeFigureOut">
              <a:rPr lang="en-US" smtClean="0"/>
              <a:pPr/>
              <a:t>5/18/2021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200493BE-7661-41EF-A04F-CE09D9690F5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0888175-CC75-48D1-9B27-DB271173E571}" type="datetimeFigureOut">
              <a:rPr lang="en-US" smtClean="0"/>
              <a:pPr/>
              <a:t>5/18/2021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0493BE-7661-41EF-A04F-CE09D9690F54}"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00888175-CC75-48D1-9B27-DB271173E571}" type="datetimeFigureOut">
              <a:rPr lang="en-US" smtClean="0"/>
              <a:pPr/>
              <a:t>5/18/2021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0493BE-7661-41EF-A04F-CE09D9690F54}"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00888175-CC75-48D1-9B27-DB271173E571}" type="datetimeFigureOut">
              <a:rPr lang="en-US" smtClean="0"/>
              <a:pPr/>
              <a:t>5/18/2021</a:t>
            </a:fld>
            <a:endParaRPr lang="en-US"/>
          </a:p>
        </p:txBody>
      </p:sp>
      <p:sp>
        <p:nvSpPr>
          <p:cNvPr id="7" name="Slide Number Placeholder 6"/>
          <p:cNvSpPr>
            <a:spLocks noGrp="1"/>
          </p:cNvSpPr>
          <p:nvPr>
            <p:ph type="sldNum" sz="quarter" idx="11"/>
          </p:nvPr>
        </p:nvSpPr>
        <p:spPr/>
        <p:txBody>
          <a:bodyPr rtlCol="0"/>
          <a:lstStyle/>
          <a:p>
            <a:fld id="{200493BE-7661-41EF-A04F-CE09D9690F54}"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888175-CC75-48D1-9B27-DB271173E571}" type="datetimeFigureOut">
              <a:rPr lang="en-US" smtClean="0"/>
              <a:pPr/>
              <a:t>5/18/2021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0493BE-7661-41EF-A04F-CE09D9690F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00888175-CC75-48D1-9B27-DB271173E571}" type="datetimeFigureOut">
              <a:rPr lang="en-US" smtClean="0"/>
              <a:pPr/>
              <a:t>5/18/2021</a:t>
            </a:fld>
            <a:endParaRPr lang="en-US"/>
          </a:p>
        </p:txBody>
      </p:sp>
      <p:sp>
        <p:nvSpPr>
          <p:cNvPr id="22" name="Slide Number Placeholder 21"/>
          <p:cNvSpPr>
            <a:spLocks noGrp="1"/>
          </p:cNvSpPr>
          <p:nvPr>
            <p:ph type="sldNum" sz="quarter" idx="15"/>
          </p:nvPr>
        </p:nvSpPr>
        <p:spPr/>
        <p:txBody>
          <a:bodyPr rtlCol="0"/>
          <a:lstStyle/>
          <a:p>
            <a:fld id="{200493BE-7661-41EF-A04F-CE09D9690F54}"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00888175-CC75-48D1-9B27-DB271173E571}" type="datetimeFigureOut">
              <a:rPr lang="en-US" smtClean="0"/>
              <a:pPr/>
              <a:t>5/18/2021</a:t>
            </a:fld>
            <a:endParaRPr lang="en-US"/>
          </a:p>
        </p:txBody>
      </p:sp>
      <p:sp>
        <p:nvSpPr>
          <p:cNvPr id="18" name="Slide Number Placeholder 17"/>
          <p:cNvSpPr>
            <a:spLocks noGrp="1"/>
          </p:cNvSpPr>
          <p:nvPr>
            <p:ph type="sldNum" sz="quarter" idx="11"/>
          </p:nvPr>
        </p:nvSpPr>
        <p:spPr/>
        <p:txBody>
          <a:bodyPr rtlCol="0"/>
          <a:lstStyle/>
          <a:p>
            <a:fld id="{200493BE-7661-41EF-A04F-CE09D9690F54}"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0888175-CC75-48D1-9B27-DB271173E571}" type="datetimeFigureOut">
              <a:rPr lang="en-US" smtClean="0"/>
              <a:pPr/>
              <a:t>5/18/2021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00493BE-7661-41EF-A04F-CE09D9690F5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609600"/>
            <a:ext cx="7467600" cy="5486400"/>
          </a:xfrm>
        </p:spPr>
        <p:txBody>
          <a:bodyPr>
            <a:normAutofit/>
          </a:bodyPr>
          <a:lstStyle/>
          <a:p>
            <a:endParaRPr lang="en-US" sz="4400" dirty="0" smtClean="0">
              <a:latin typeface="Comic Sans MS" pitchFamily="66" charset="0"/>
            </a:endParaRPr>
          </a:p>
          <a:p>
            <a:pPr algn="ctr"/>
            <a:r>
              <a:rPr lang="en-US" sz="4400" dirty="0" smtClean="0">
                <a:latin typeface="Comic Sans MS" pitchFamily="66" charset="0"/>
              </a:rPr>
              <a:t>PRESENTATION </a:t>
            </a:r>
          </a:p>
          <a:p>
            <a:pPr algn="ctr"/>
            <a:r>
              <a:rPr lang="en-US" sz="4400" dirty="0" smtClean="0">
                <a:latin typeface="Comic Sans MS" pitchFamily="66" charset="0"/>
              </a:rPr>
              <a:t>OF</a:t>
            </a:r>
            <a:endParaRPr lang="en-US" sz="4400" dirty="0">
              <a:latin typeface="Comic Sans MS" pitchFamily="66" charset="0"/>
            </a:endParaRPr>
          </a:p>
          <a:p>
            <a:pPr algn="ctr"/>
            <a:r>
              <a:rPr lang="en-US" sz="4400" dirty="0" smtClean="0">
                <a:latin typeface="Comic Sans MS" pitchFamily="66" charset="0"/>
              </a:rPr>
              <a:t>FRSC MSU </a:t>
            </a:r>
          </a:p>
          <a:p>
            <a:pPr algn="ctr"/>
            <a:r>
              <a:rPr lang="en-US" sz="4400" dirty="0" smtClean="0">
                <a:latin typeface="Comic Sans MS" pitchFamily="66" charset="0"/>
              </a:rPr>
              <a:t>WORKPLAN </a:t>
            </a:r>
          </a:p>
          <a:p>
            <a:pPr algn="ctr"/>
            <a:r>
              <a:rPr lang="en-US" sz="4400" dirty="0" smtClean="0">
                <a:latin typeface="Comic Sans MS" pitchFamily="66" charset="0"/>
              </a:rPr>
              <a:t>FOR 2021</a:t>
            </a:r>
            <a:endParaRPr lang="en-US" sz="4400" dirty="0">
              <a:latin typeface="Comic Sans MS" pitchFamily="66"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152401"/>
          <a:ext cx="8762999" cy="6267512"/>
        </p:xfrm>
        <a:graphic>
          <a:graphicData uri="http://schemas.openxmlformats.org/drawingml/2006/table">
            <a:tbl>
              <a:tblPr firstRow="1" bandRow="1">
                <a:tableStyleId>{5DA37D80-6434-44D0-A028-1B22A696006F}</a:tableStyleId>
              </a:tblPr>
              <a:tblGrid>
                <a:gridCol w="619606"/>
                <a:gridCol w="1681788"/>
                <a:gridCol w="1737206"/>
                <a:gridCol w="1449340"/>
                <a:gridCol w="1476695"/>
                <a:gridCol w="1798364"/>
              </a:tblGrid>
              <a:tr h="576532">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S/N</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ACTIVITY</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OBJECTIVE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kern="1200" dirty="0" smtClean="0">
                          <a:solidFill>
                            <a:schemeClr val="tx1"/>
                          </a:solidFill>
                          <a:latin typeface="Comic Sans MS" pitchFamily="66" charset="0"/>
                          <a:ea typeface="+mn-ea"/>
                          <a:cs typeface="+mn-cs"/>
                        </a:rPr>
                        <a:t>TIMELINE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EXPECTED OUTCOME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MEANS OF VERIFICATION</a:t>
                      </a:r>
                      <a:endParaRPr lang="en-US" sz="1400" dirty="0">
                        <a:latin typeface="Comic Sans MS" pitchFamily="66" charset="0"/>
                        <a:ea typeface="Calibri"/>
                        <a:cs typeface="Times New Roman"/>
                      </a:endParaRPr>
                    </a:p>
                  </a:txBody>
                  <a:tcPr marL="68580" marR="68580" marT="0" marB="0"/>
                </a:tc>
              </a:tr>
              <a:tr h="1870850">
                <a:tc>
                  <a:txBody>
                    <a:bodyPr/>
                    <a:lstStyle/>
                    <a:p>
                      <a:endParaRPr lang="en-US" sz="1600" dirty="0" smtClean="0">
                        <a:latin typeface="Comic Sans MS" pitchFamily="66" charset="0"/>
                      </a:endParaRPr>
                    </a:p>
                    <a:p>
                      <a:r>
                        <a:rPr lang="en-US" sz="1600" dirty="0" smtClean="0">
                          <a:latin typeface="Comic Sans MS" pitchFamily="66" charset="0"/>
                        </a:rPr>
                        <a:t>15</a:t>
                      </a:r>
                      <a:endParaRPr lang="en-US" sz="1600" dirty="0">
                        <a:latin typeface="Comic Sans MS" pitchFamily="66" charset="0"/>
                      </a:endParaRPr>
                    </a:p>
                  </a:txBody>
                  <a:tcPr/>
                </a:tc>
                <a:tc>
                  <a:txBody>
                    <a:bodyPr/>
                    <a:lstStyle/>
                    <a:p>
                      <a:pPr marL="0" marR="0">
                        <a:lnSpc>
                          <a:spcPct val="115000"/>
                        </a:lnSpc>
                        <a:spcBef>
                          <a:spcPts val="0"/>
                        </a:spcBef>
                        <a:spcAft>
                          <a:spcPts val="0"/>
                        </a:spcAft>
                      </a:pPr>
                      <a:r>
                        <a:rPr lang="en-US" sz="1600" dirty="0">
                          <a:latin typeface="Comic Sans MS"/>
                          <a:ea typeface="Calibri"/>
                          <a:cs typeface="Times New Roman"/>
                        </a:rPr>
                        <a:t>Monitoring of Drivers </a:t>
                      </a:r>
                      <a:r>
                        <a:rPr lang="en-US" sz="1600" dirty="0" err="1">
                          <a:latin typeface="Comic Sans MS"/>
                          <a:ea typeface="Calibri"/>
                          <a:cs typeface="Times New Roman"/>
                        </a:rPr>
                        <a:t>Licence</a:t>
                      </a:r>
                      <a:r>
                        <a:rPr lang="en-US" sz="1600" dirty="0">
                          <a:latin typeface="Comic Sans MS"/>
                          <a:ea typeface="Calibri"/>
                          <a:cs typeface="Times New Roman"/>
                        </a:rPr>
                        <a:t> </a:t>
                      </a:r>
                      <a:r>
                        <a:rPr lang="en-US" sz="1600" dirty="0" err="1">
                          <a:latin typeface="Comic Sans MS"/>
                          <a:ea typeface="Calibri"/>
                          <a:cs typeface="Times New Roman"/>
                        </a:rPr>
                        <a:t>Centres</a:t>
                      </a:r>
                      <a:r>
                        <a:rPr lang="en-US" sz="1600" dirty="0">
                          <a:latin typeface="Comic Sans MS"/>
                          <a:ea typeface="Calibri"/>
                          <a:cs typeface="Times New Roman"/>
                        </a:rPr>
                        <a:t> in </a:t>
                      </a:r>
                      <a:r>
                        <a:rPr lang="en-US" sz="1600" dirty="0" smtClean="0">
                          <a:latin typeface="Comic Sans MS"/>
                          <a:ea typeface="Calibri"/>
                          <a:cs typeface="Times New Roman"/>
                        </a:rPr>
                        <a:t>all the zones (3 ZONES PER QUARTER)</a:t>
                      </a:r>
                      <a:endParaRPr lang="en-US" sz="1600" dirty="0">
                        <a:latin typeface="Comic Sans MS"/>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To ensure that DLCs staff operate in line with RSHQ directives and NCDC protocol as they meet customers’ needs.</a:t>
                      </a:r>
                    </a:p>
                  </a:txBody>
                  <a:tcPr marL="68580" marR="68580" marT="0" marB="0"/>
                </a:tc>
                <a:tc>
                  <a:txBody>
                    <a:bodyPr/>
                    <a:lstStyle/>
                    <a:p>
                      <a:pPr marL="0" marR="0">
                        <a:lnSpc>
                          <a:spcPct val="115000"/>
                        </a:lnSpc>
                        <a:spcBef>
                          <a:spcPts val="0"/>
                        </a:spcBef>
                        <a:spcAft>
                          <a:spcPts val="0"/>
                        </a:spcAft>
                      </a:pPr>
                      <a:r>
                        <a:rPr lang="en-US" sz="1600" kern="1200" dirty="0" smtClean="0">
                          <a:solidFill>
                            <a:schemeClr val="tx1"/>
                          </a:solidFill>
                          <a:latin typeface="+mn-lt"/>
                          <a:ea typeface="+mn-ea"/>
                          <a:cs typeface="+mn-cs"/>
                        </a:rPr>
                        <a:t>Quarterly</a:t>
                      </a:r>
                    </a:p>
                  </a:txBody>
                  <a:tcPr marL="68580" marR="68580" marT="0" marB="0"/>
                </a:tc>
                <a:tc>
                  <a:txBody>
                    <a:bodyPr/>
                    <a:lstStyle/>
                    <a:p>
                      <a:pPr marL="0" marR="0">
                        <a:lnSpc>
                          <a:spcPct val="115000"/>
                        </a:lnSpc>
                        <a:spcBef>
                          <a:spcPts val="0"/>
                        </a:spcBef>
                        <a:spcAft>
                          <a:spcPts val="0"/>
                        </a:spcAft>
                      </a:pPr>
                      <a:r>
                        <a:rPr lang="en-US" sz="1600">
                          <a:latin typeface="Comic Sans MS"/>
                          <a:ea typeface="Calibri"/>
                          <a:cs typeface="Times New Roman"/>
                        </a:rPr>
                        <a:t>Dissemination of quality service delivery at the DLCs</a:t>
                      </a:r>
                    </a:p>
                  </a:txBody>
                  <a:tcPr marL="68580" marR="68580" marT="0" marB="0"/>
                </a:tc>
                <a:tc>
                  <a:txBody>
                    <a:bodyPr/>
                    <a:lstStyle/>
                    <a:p>
                      <a:pPr marL="0" marR="0">
                        <a:lnSpc>
                          <a:spcPct val="115000"/>
                        </a:lnSpc>
                        <a:spcBef>
                          <a:spcPts val="0"/>
                        </a:spcBef>
                        <a:spcAft>
                          <a:spcPts val="0"/>
                        </a:spcAft>
                      </a:pPr>
                      <a:r>
                        <a:rPr lang="en-US" sz="1600">
                          <a:latin typeface="Comic Sans MS"/>
                          <a:ea typeface="Calibri"/>
                          <a:cs typeface="Times New Roman"/>
                        </a:rPr>
                        <a:t>Reports of monitoring exercise is  collated and forwarded to CM</a:t>
                      </a:r>
                    </a:p>
                  </a:txBody>
                  <a:tcPr marL="68580" marR="68580" marT="0" marB="0"/>
                </a:tc>
              </a:tr>
              <a:tr h="3167236">
                <a:tc>
                  <a:txBody>
                    <a:bodyPr/>
                    <a:lstStyle/>
                    <a:p>
                      <a:endParaRPr lang="en-US" sz="1600" dirty="0" smtClean="0">
                        <a:latin typeface="Comic Sans MS" pitchFamily="66" charset="0"/>
                      </a:endParaRPr>
                    </a:p>
                    <a:p>
                      <a:r>
                        <a:rPr lang="en-US" sz="1600" dirty="0" smtClean="0">
                          <a:latin typeface="Comic Sans MS" pitchFamily="66" charset="0"/>
                        </a:rPr>
                        <a:t>16</a:t>
                      </a:r>
                      <a:endParaRPr lang="en-US" sz="1600" dirty="0">
                        <a:latin typeface="Comic Sans MS" pitchFamily="66" charset="0"/>
                      </a:endParaRPr>
                    </a:p>
                  </a:txBody>
                  <a:tcPr/>
                </a:tc>
                <a:tc>
                  <a:txBody>
                    <a:bodyPr/>
                    <a:lstStyle/>
                    <a:p>
                      <a:pPr marL="0" marR="0">
                        <a:lnSpc>
                          <a:spcPct val="115000"/>
                        </a:lnSpc>
                        <a:spcBef>
                          <a:spcPts val="0"/>
                        </a:spcBef>
                        <a:spcAft>
                          <a:spcPts val="0"/>
                        </a:spcAft>
                      </a:pPr>
                      <a:r>
                        <a:rPr lang="en-US" sz="1600" dirty="0">
                          <a:latin typeface="Comic Sans MS"/>
                          <a:ea typeface="Calibri"/>
                          <a:cs typeface="Times New Roman"/>
                        </a:rPr>
                        <a:t>Evaluation of  the FRSC call centre on “Service Improvement”</a:t>
                      </a: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To consistently aid the Corps agents in the centre to improve on their conducts/ service delivery to the public.</a:t>
                      </a:r>
                    </a:p>
                  </a:txBody>
                  <a:tcPr marL="68580" marR="68580" marT="0" marB="0"/>
                </a:tc>
                <a:tc>
                  <a:txBody>
                    <a:bodyPr/>
                    <a:lstStyle/>
                    <a:p>
                      <a:pPr marL="0" marR="0">
                        <a:lnSpc>
                          <a:spcPct val="115000"/>
                        </a:lnSpc>
                        <a:spcBef>
                          <a:spcPts val="0"/>
                        </a:spcBef>
                        <a:spcAft>
                          <a:spcPts val="0"/>
                        </a:spcAft>
                      </a:pPr>
                      <a:r>
                        <a:rPr lang="en-US" sz="1600" dirty="0" smtClean="0">
                          <a:latin typeface="Comic Sans MS"/>
                          <a:ea typeface="Calibri"/>
                          <a:cs typeface="Times New Roman"/>
                        </a:rPr>
                        <a:t>Quarterly</a:t>
                      </a:r>
                      <a:endParaRPr lang="en-US" sz="1600" dirty="0">
                        <a:latin typeface="Comic Sans MS"/>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Improved service delivery to the satisfaction of customers</a:t>
                      </a: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Report of the Evaluation forwarded to CM.</a:t>
                      </a:r>
                    </a:p>
                  </a:txBody>
                  <a:tcPr marL="68580" marR="68580" marT="0" marB="0"/>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152401"/>
          <a:ext cx="8762999" cy="6745684"/>
        </p:xfrm>
        <a:graphic>
          <a:graphicData uri="http://schemas.openxmlformats.org/drawingml/2006/table">
            <a:tbl>
              <a:tblPr firstRow="1" bandRow="1">
                <a:tableStyleId>{5DA37D80-6434-44D0-A028-1B22A696006F}</a:tableStyleId>
              </a:tblPr>
              <a:tblGrid>
                <a:gridCol w="619606"/>
                <a:gridCol w="1681788"/>
                <a:gridCol w="1770303"/>
                <a:gridCol w="1416243"/>
                <a:gridCol w="1476695"/>
                <a:gridCol w="1798364"/>
              </a:tblGrid>
              <a:tr h="576532">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S/N</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ACTIVITY</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OBJECTIVE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kern="1200" dirty="0" smtClean="0">
                          <a:solidFill>
                            <a:schemeClr val="tx1"/>
                          </a:solidFill>
                          <a:latin typeface="Comic Sans MS" pitchFamily="66" charset="0"/>
                          <a:ea typeface="+mn-ea"/>
                          <a:cs typeface="+mn-cs"/>
                        </a:rPr>
                        <a:t>TIMELINE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EXPECTED OUTCOME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MEANS OF VERIFICATION</a:t>
                      </a:r>
                      <a:endParaRPr lang="en-US" sz="1400" dirty="0">
                        <a:latin typeface="Comic Sans MS" pitchFamily="66" charset="0"/>
                        <a:ea typeface="Calibri"/>
                        <a:cs typeface="Times New Roman"/>
                      </a:endParaRPr>
                    </a:p>
                  </a:txBody>
                  <a:tcPr marL="68580" marR="68580" marT="0" marB="0"/>
                </a:tc>
              </a:tr>
              <a:tr h="1870850">
                <a:tc>
                  <a:txBody>
                    <a:bodyPr/>
                    <a:lstStyle/>
                    <a:p>
                      <a:endParaRPr lang="en-US" sz="1600" dirty="0" smtClean="0">
                        <a:latin typeface="Comic Sans MS" pitchFamily="66" charset="0"/>
                      </a:endParaRPr>
                    </a:p>
                    <a:p>
                      <a:r>
                        <a:rPr lang="en-US" sz="1600" dirty="0" smtClean="0">
                          <a:latin typeface="Comic Sans MS" pitchFamily="66" charset="0"/>
                        </a:rPr>
                        <a:t>17</a:t>
                      </a:r>
                      <a:endParaRPr lang="en-US" sz="1600" dirty="0">
                        <a:latin typeface="Comic Sans MS" pitchFamily="66" charset="0"/>
                      </a:endParaRPr>
                    </a:p>
                  </a:txBody>
                  <a:tcPr/>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Monitoring of the Corps’ relationship with Customers/Patients as well as the implementation of Patients feedback form at FRSC medical centre </a:t>
                      </a:r>
                      <a:r>
                        <a:rPr lang="en-US" sz="1600" dirty="0" err="1">
                          <a:latin typeface="Comic Sans MS" pitchFamily="66" charset="0"/>
                          <a:ea typeface="Calibri"/>
                          <a:cs typeface="Times New Roman"/>
                        </a:rPr>
                        <a:t>Gwarimpa</a:t>
                      </a:r>
                      <a:r>
                        <a:rPr lang="en-US" sz="1600" dirty="0">
                          <a:latin typeface="Comic Sans MS" pitchFamily="66" charset="0"/>
                          <a:ea typeface="Calibri"/>
                          <a:cs typeface="Times New Roman"/>
                        </a:rPr>
                        <a:t>.</a:t>
                      </a:r>
                    </a:p>
                  </a:txBody>
                  <a:tcPr marL="68580" marR="68580" marT="0" marB="0"/>
                </a:tc>
                <a:tc>
                  <a:txBody>
                    <a:bodyPr/>
                    <a:lstStyle/>
                    <a:p>
                      <a:pPr marL="0" marR="0">
                        <a:lnSpc>
                          <a:spcPct val="115000"/>
                        </a:lnSpc>
                        <a:spcBef>
                          <a:spcPts val="0"/>
                        </a:spcBef>
                        <a:spcAft>
                          <a:spcPts val="0"/>
                        </a:spcAft>
                      </a:pPr>
                      <a:r>
                        <a:rPr lang="en-US" sz="1600" kern="1200" dirty="0">
                          <a:latin typeface="Comic Sans MS" pitchFamily="66" charset="0"/>
                          <a:ea typeface="Calibri"/>
                          <a:cs typeface="Times New Roman"/>
                        </a:rPr>
                        <a:t>To ensure improved service delivery </a:t>
                      </a:r>
                      <a:r>
                        <a:rPr lang="en-US" sz="1600" dirty="0">
                          <a:latin typeface="Comic Sans MS" pitchFamily="66" charset="0"/>
                          <a:ea typeface="Calibri"/>
                          <a:cs typeface="Times New Roman"/>
                        </a:rPr>
                        <a:t>at FRSC medical centre/clinics.</a:t>
                      </a:r>
                    </a:p>
                  </a:txBody>
                  <a:tcPr marL="68580" marR="68580" marT="0" marB="0"/>
                </a:tc>
                <a:tc>
                  <a:txBody>
                    <a:bodyPr/>
                    <a:lstStyle/>
                    <a:p>
                      <a:pPr marL="0" marR="0">
                        <a:lnSpc>
                          <a:spcPct val="115000"/>
                        </a:lnSpc>
                        <a:spcBef>
                          <a:spcPts val="0"/>
                        </a:spcBef>
                        <a:spcAft>
                          <a:spcPts val="0"/>
                        </a:spcAft>
                      </a:pPr>
                      <a:r>
                        <a:rPr lang="en-US" sz="1600" dirty="0" smtClean="0">
                          <a:latin typeface="Comic Sans MS" pitchFamily="66" charset="0"/>
                          <a:ea typeface="Calibri"/>
                          <a:cs typeface="Times New Roman"/>
                        </a:rPr>
                        <a:t>Jan – Dec 2021</a:t>
                      </a:r>
                    </a:p>
                  </a:txBody>
                  <a:tcPr marL="68580" marR="68580" marT="0" marB="0"/>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Improved service delivery to the satisfaction of customers</a:t>
                      </a:r>
                    </a:p>
                  </a:txBody>
                  <a:tcPr marL="68580" marR="68580" marT="0" marB="0"/>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Report of the Evaluation forwarded to CM.</a:t>
                      </a:r>
                    </a:p>
                  </a:txBody>
                  <a:tcPr marL="68580" marR="68580" marT="0" marB="0"/>
                </a:tc>
              </a:tr>
              <a:tr h="1397540">
                <a:tc>
                  <a:txBody>
                    <a:bodyPr/>
                    <a:lstStyle/>
                    <a:p>
                      <a:endParaRPr lang="en-US" sz="1600" dirty="0" smtClean="0">
                        <a:latin typeface="Comic Sans MS" pitchFamily="66" charset="0"/>
                      </a:endParaRPr>
                    </a:p>
                    <a:p>
                      <a:r>
                        <a:rPr lang="en-US" sz="1600" dirty="0" smtClean="0">
                          <a:latin typeface="Comic Sans MS" pitchFamily="66" charset="0"/>
                        </a:rPr>
                        <a:t>18</a:t>
                      </a:r>
                      <a:endParaRPr lang="en-US" sz="1600" dirty="0">
                        <a:latin typeface="Comic Sans MS" pitchFamily="66" charset="0"/>
                      </a:endParaRPr>
                    </a:p>
                  </a:txBody>
                  <a:tcPr/>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Monitoring of Drivers </a:t>
                      </a:r>
                      <a:r>
                        <a:rPr lang="en-US" sz="1600" dirty="0" err="1">
                          <a:latin typeface="Comic Sans MS" pitchFamily="66" charset="0"/>
                          <a:ea typeface="Calibri"/>
                          <a:cs typeface="Times New Roman"/>
                        </a:rPr>
                        <a:t>Licence</a:t>
                      </a:r>
                      <a:r>
                        <a:rPr lang="en-US" sz="1600" dirty="0">
                          <a:latin typeface="Comic Sans MS" pitchFamily="66" charset="0"/>
                          <a:ea typeface="Calibri"/>
                          <a:cs typeface="Times New Roman"/>
                        </a:rPr>
                        <a:t> </a:t>
                      </a:r>
                      <a:r>
                        <a:rPr lang="en-US" sz="1600" dirty="0" err="1">
                          <a:latin typeface="Comic Sans MS" pitchFamily="66" charset="0"/>
                          <a:ea typeface="Calibri"/>
                          <a:cs typeface="Times New Roman"/>
                        </a:rPr>
                        <a:t>Centres</a:t>
                      </a:r>
                      <a:r>
                        <a:rPr lang="en-US" sz="1600" dirty="0">
                          <a:latin typeface="Comic Sans MS" pitchFamily="66" charset="0"/>
                          <a:ea typeface="Calibri"/>
                          <a:cs typeface="Times New Roman"/>
                        </a:rPr>
                        <a:t> Corps wide.</a:t>
                      </a:r>
                    </a:p>
                  </a:txBody>
                  <a:tcPr marL="68580" marR="68580" marT="0" marB="0"/>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To ensure that DLCs staff  operate in line with RSHQ directives and NCDC protocols as they meet customers’ needs.</a:t>
                      </a:r>
                    </a:p>
                  </a:txBody>
                  <a:tcPr marL="68580" marR="68580" marT="0" marB="0"/>
                </a:tc>
                <a:tc>
                  <a:txBody>
                    <a:bodyPr/>
                    <a:lstStyle/>
                    <a:p>
                      <a:pPr marL="0" marR="0">
                        <a:lnSpc>
                          <a:spcPct val="115000"/>
                        </a:lnSpc>
                        <a:spcBef>
                          <a:spcPts val="0"/>
                        </a:spcBef>
                        <a:spcAft>
                          <a:spcPts val="0"/>
                        </a:spcAft>
                      </a:pPr>
                      <a:r>
                        <a:rPr lang="en-US" sz="1600" kern="1200" dirty="0" smtClean="0">
                          <a:solidFill>
                            <a:schemeClr val="tx1"/>
                          </a:solidFill>
                          <a:latin typeface="Comic Sans MS" pitchFamily="66" charset="0"/>
                          <a:ea typeface="+mn-ea"/>
                          <a:cs typeface="+mn-cs"/>
                        </a:rPr>
                        <a:t>Quarterly</a:t>
                      </a:r>
                    </a:p>
                  </a:txBody>
                  <a:tcPr marL="68580" marR="68580" marT="0" marB="0"/>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Dissemination of quality service delivery at the DLCs</a:t>
                      </a:r>
                    </a:p>
                  </a:txBody>
                  <a:tcPr marL="68580" marR="68580" marT="0" marB="0"/>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Reports of monitoring exercise is collated and  forwarded to CM</a:t>
                      </a:r>
                    </a:p>
                  </a:txBody>
                  <a:tcPr marL="68580" marR="68580" marT="0" marB="0"/>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152401"/>
          <a:ext cx="8915400" cy="3692573"/>
        </p:xfrm>
        <a:graphic>
          <a:graphicData uri="http://schemas.openxmlformats.org/drawingml/2006/table">
            <a:tbl>
              <a:tblPr firstRow="1" bandRow="1">
                <a:tableStyleId>{5DA37D80-6434-44D0-A028-1B22A696006F}</a:tableStyleId>
              </a:tblPr>
              <a:tblGrid>
                <a:gridCol w="533400"/>
                <a:gridCol w="1447800"/>
                <a:gridCol w="1524000"/>
                <a:gridCol w="1219200"/>
                <a:gridCol w="1271242"/>
                <a:gridCol w="2919758"/>
              </a:tblGrid>
              <a:tr h="537893">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S/N</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ACTIVITY</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OBJECTIVE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kern="1200" dirty="0" smtClean="0">
                          <a:solidFill>
                            <a:schemeClr val="tx1"/>
                          </a:solidFill>
                          <a:latin typeface="Comic Sans MS" pitchFamily="66" charset="0"/>
                          <a:ea typeface="+mn-ea"/>
                          <a:cs typeface="+mn-cs"/>
                        </a:rPr>
                        <a:t>TIMELINE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EXPECTED OUTCOME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MEANS OF VERIFICATION</a:t>
                      </a:r>
                      <a:endParaRPr lang="en-US" sz="1400" dirty="0">
                        <a:latin typeface="Comic Sans MS" pitchFamily="66" charset="0"/>
                        <a:ea typeface="Calibri"/>
                        <a:cs typeface="Times New Roman"/>
                      </a:endParaRPr>
                    </a:p>
                  </a:txBody>
                  <a:tcPr marL="68580" marR="68580" marT="0" marB="0"/>
                </a:tc>
              </a:tr>
              <a:tr h="2697911">
                <a:tc>
                  <a:txBody>
                    <a:bodyPr/>
                    <a:lstStyle/>
                    <a:p>
                      <a:endParaRPr lang="en-US" sz="1500" dirty="0" smtClean="0">
                        <a:latin typeface="Comic Sans MS" pitchFamily="66" charset="0"/>
                      </a:endParaRPr>
                    </a:p>
                    <a:p>
                      <a:r>
                        <a:rPr lang="en-US" sz="1500" smtClean="0">
                          <a:latin typeface="Comic Sans MS" pitchFamily="66" charset="0"/>
                        </a:rPr>
                        <a:t>19</a:t>
                      </a:r>
                      <a:endParaRPr lang="en-US" sz="1500" dirty="0">
                        <a:latin typeface="Comic Sans MS" pitchFamily="66" charset="0"/>
                      </a:endParaRPr>
                    </a:p>
                  </a:txBody>
                  <a:tcPr/>
                </a:tc>
                <a:tc>
                  <a:txBody>
                    <a:bodyPr/>
                    <a:lstStyle/>
                    <a:p>
                      <a:pPr marL="0" marR="0">
                        <a:lnSpc>
                          <a:spcPct val="115000"/>
                        </a:lnSpc>
                        <a:spcBef>
                          <a:spcPts val="0"/>
                        </a:spcBef>
                        <a:spcAft>
                          <a:spcPts val="0"/>
                        </a:spcAft>
                      </a:pPr>
                      <a:r>
                        <a:rPr lang="en-US" sz="1500" dirty="0">
                          <a:latin typeface="Comic Sans MS" pitchFamily="66" charset="0"/>
                          <a:ea typeface="Calibri"/>
                          <a:cs typeface="Times New Roman"/>
                        </a:rPr>
                        <a:t>Celebration of Customer service week</a:t>
                      </a:r>
                    </a:p>
                  </a:txBody>
                  <a:tcPr marL="68580" marR="68580" marT="0" marB="0"/>
                </a:tc>
                <a:tc>
                  <a:txBody>
                    <a:bodyPr/>
                    <a:lstStyle/>
                    <a:p>
                      <a:pPr marL="0" marR="0">
                        <a:lnSpc>
                          <a:spcPct val="115000"/>
                        </a:lnSpc>
                        <a:spcBef>
                          <a:spcPts val="0"/>
                        </a:spcBef>
                        <a:spcAft>
                          <a:spcPts val="0"/>
                        </a:spcAft>
                      </a:pPr>
                      <a:r>
                        <a:rPr lang="en-US" sz="1500" dirty="0">
                          <a:latin typeface="Comic Sans MS" pitchFamily="66" charset="0"/>
                          <a:ea typeface="Calibri"/>
                          <a:cs typeface="Times New Roman"/>
                        </a:rPr>
                        <a:t>To celebrate FRSC customers</a:t>
                      </a:r>
                    </a:p>
                    <a:p>
                      <a:pPr marL="0" marR="0">
                        <a:lnSpc>
                          <a:spcPct val="115000"/>
                        </a:lnSpc>
                        <a:spcBef>
                          <a:spcPts val="0"/>
                        </a:spcBef>
                        <a:spcAft>
                          <a:spcPts val="0"/>
                        </a:spcAft>
                      </a:pPr>
                      <a:r>
                        <a:rPr lang="en-US" sz="1500" dirty="0">
                          <a:latin typeface="Comic Sans MS" pitchFamily="66" charset="0"/>
                          <a:ea typeface="Calibri"/>
                          <a:cs typeface="Times New Roman"/>
                        </a:rPr>
                        <a:t>in line with annual global practice in which organizations celebrate their customers.</a:t>
                      </a:r>
                    </a:p>
                  </a:txBody>
                  <a:tcPr marL="68580" marR="68580" marT="0" marB="0"/>
                </a:tc>
                <a:tc>
                  <a:txBody>
                    <a:bodyPr/>
                    <a:lstStyle/>
                    <a:p>
                      <a:pPr marL="0" marR="0">
                        <a:lnSpc>
                          <a:spcPct val="115000"/>
                        </a:lnSpc>
                        <a:spcBef>
                          <a:spcPts val="0"/>
                        </a:spcBef>
                        <a:spcAft>
                          <a:spcPts val="0"/>
                        </a:spcAft>
                      </a:pPr>
                      <a:endParaRPr lang="en-US" sz="1500" dirty="0" smtClean="0">
                        <a:latin typeface="Comic Sans MS" pitchFamily="66" charset="0"/>
                        <a:ea typeface="Calibri"/>
                        <a:cs typeface="Times New Roman"/>
                      </a:endParaRPr>
                    </a:p>
                    <a:p>
                      <a:pPr marL="0" marR="0">
                        <a:lnSpc>
                          <a:spcPct val="115000"/>
                        </a:lnSpc>
                        <a:spcBef>
                          <a:spcPts val="0"/>
                        </a:spcBef>
                        <a:spcAft>
                          <a:spcPts val="0"/>
                        </a:spcAft>
                      </a:pPr>
                      <a:r>
                        <a:rPr lang="en-US" sz="1500" dirty="0" smtClean="0">
                          <a:latin typeface="Comic Sans MS" pitchFamily="66" charset="0"/>
                          <a:ea typeface="Calibri"/>
                          <a:cs typeface="Times New Roman"/>
                        </a:rPr>
                        <a:t>Annually</a:t>
                      </a:r>
                    </a:p>
                  </a:txBody>
                  <a:tcPr marL="68580" marR="68580" marT="0" marB="0"/>
                </a:tc>
                <a:tc>
                  <a:txBody>
                    <a:bodyPr/>
                    <a:lstStyle/>
                    <a:p>
                      <a:pPr marL="0" marR="0">
                        <a:lnSpc>
                          <a:spcPct val="115000"/>
                        </a:lnSpc>
                        <a:spcBef>
                          <a:spcPts val="0"/>
                        </a:spcBef>
                        <a:spcAft>
                          <a:spcPts val="0"/>
                        </a:spcAft>
                      </a:pPr>
                      <a:r>
                        <a:rPr lang="en-US" sz="1500" dirty="0">
                          <a:latin typeface="Comic Sans MS" pitchFamily="66" charset="0"/>
                          <a:ea typeface="Calibri"/>
                          <a:cs typeface="Times New Roman"/>
                        </a:rPr>
                        <a:t>To recognize the importance of customer service and rewarding those who serve and support customers each year.</a:t>
                      </a:r>
                    </a:p>
                  </a:txBody>
                  <a:tcPr marL="68580" marR="68580" marT="0" marB="0"/>
                </a:tc>
                <a:tc>
                  <a:txBody>
                    <a:bodyPr/>
                    <a:lstStyle/>
                    <a:p>
                      <a:pPr marL="0" marR="0">
                        <a:lnSpc>
                          <a:spcPct val="115000"/>
                        </a:lnSpc>
                        <a:spcBef>
                          <a:spcPts val="0"/>
                        </a:spcBef>
                        <a:spcAft>
                          <a:spcPts val="0"/>
                        </a:spcAft>
                      </a:pPr>
                      <a:r>
                        <a:rPr lang="en-US" sz="1500" dirty="0">
                          <a:latin typeface="Comic Sans MS" pitchFamily="66" charset="0"/>
                          <a:ea typeface="Calibri"/>
                          <a:cs typeface="Times New Roman"/>
                        </a:rPr>
                        <a:t>Report of the event to be forwarded to Corps Marshal </a:t>
                      </a:r>
                    </a:p>
                  </a:txBody>
                  <a:tcPr marL="68580" marR="68580" marT="0" marB="0"/>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r>
              <a:rPr lang="en-US" sz="2000" dirty="0" smtClean="0">
                <a:latin typeface="Comic Sans MS" pitchFamily="66" charset="0"/>
              </a:rPr>
              <a:t>Accomplishment status…………….</a:t>
            </a:r>
            <a:endParaRPr lang="en-US" sz="2000" dirty="0">
              <a:latin typeface="Comic Sans MS" pitchFamily="66" charset="0"/>
            </a:endParaRPr>
          </a:p>
        </p:txBody>
      </p:sp>
      <p:sp>
        <p:nvSpPr>
          <p:cNvPr id="3" name="Content Placeholder 2"/>
          <p:cNvSpPr>
            <a:spLocks noGrp="1"/>
          </p:cNvSpPr>
          <p:nvPr>
            <p:ph sz="quarter" idx="1"/>
          </p:nvPr>
        </p:nvSpPr>
        <p:spPr>
          <a:xfrm>
            <a:off x="228600" y="1066800"/>
            <a:ext cx="8763000" cy="5486400"/>
          </a:xfrm>
        </p:spPr>
        <p:txBody>
          <a:bodyPr>
            <a:normAutofit lnSpcReduction="10000"/>
          </a:bodyPr>
          <a:lstStyle/>
          <a:p>
            <a:endParaRPr lang="en-US" sz="1600" dirty="0" smtClean="0">
              <a:latin typeface="Comic Sans MS" pitchFamily="66" charset="0"/>
              <a:ea typeface="Calibri"/>
              <a:cs typeface="Times New Roman"/>
            </a:endParaRPr>
          </a:p>
          <a:p>
            <a:endParaRPr lang="en-US" sz="1600" dirty="0" smtClean="0">
              <a:latin typeface="Comic Sans MS" pitchFamily="66" charset="0"/>
              <a:ea typeface="Calibri"/>
              <a:cs typeface="Times New Roman"/>
            </a:endParaRPr>
          </a:p>
          <a:p>
            <a:pPr>
              <a:buFont typeface="Wingdings" pitchFamily="2" charset="2"/>
              <a:buChar char="Ø"/>
            </a:pPr>
            <a:r>
              <a:rPr lang="en-US" sz="1600" dirty="0" smtClean="0">
                <a:latin typeface="Comic Sans MS" pitchFamily="66" charset="0"/>
                <a:ea typeface="Calibri"/>
                <a:cs typeface="Times New Roman"/>
              </a:rPr>
              <a:t>Treat and document complaints from internal and external customers Corps wide to ensure the  satisfaction of FRSC customers   and Complaints handled are documented both in the file and SCRAR</a:t>
            </a:r>
          </a:p>
          <a:p>
            <a:pPr>
              <a:buFont typeface="Wingdings" pitchFamily="2" charset="2"/>
              <a:buChar char="Ø"/>
            </a:pPr>
            <a:endParaRPr lang="en-US" sz="1600" dirty="0" smtClean="0">
              <a:latin typeface="Comic Sans MS" pitchFamily="66" charset="0"/>
              <a:ea typeface="Calibri"/>
              <a:cs typeface="Times New Roman"/>
            </a:endParaRPr>
          </a:p>
          <a:p>
            <a:pPr>
              <a:buFont typeface="Wingdings" pitchFamily="2" charset="2"/>
              <a:buChar char="Ø"/>
            </a:pPr>
            <a:r>
              <a:rPr lang="en-US" sz="1600" dirty="0" smtClean="0">
                <a:latin typeface="Comic Sans MS" pitchFamily="66" charset="0"/>
                <a:ea typeface="Calibri"/>
                <a:cs typeface="Times New Roman"/>
              </a:rPr>
              <a:t>Evaluation of Departments and Corps Offices in RSHQ  for 1</a:t>
            </a:r>
            <a:r>
              <a:rPr lang="en-US" sz="1600" baseline="30000" dirty="0" smtClean="0">
                <a:latin typeface="Comic Sans MS" pitchFamily="66" charset="0"/>
                <a:ea typeface="Calibri"/>
                <a:cs typeface="Times New Roman"/>
              </a:rPr>
              <a:t>st</a:t>
            </a:r>
            <a:r>
              <a:rPr lang="en-US" sz="1600" dirty="0" smtClean="0">
                <a:latin typeface="Comic Sans MS" pitchFamily="66" charset="0"/>
                <a:ea typeface="Calibri"/>
                <a:cs typeface="Times New Roman"/>
              </a:rPr>
              <a:t> quarter, 2021 on aligned service standards to ensure that service delivery in the Corps service windows are in compliance with aligned service standards and report of evaluation exercise sent to CM/Project Implementation Unit.</a:t>
            </a:r>
          </a:p>
          <a:p>
            <a:pPr fontAlgn="t">
              <a:buFont typeface="Wingdings" pitchFamily="2" charset="2"/>
              <a:buChar char="Ø"/>
            </a:pPr>
            <a:r>
              <a:rPr lang="en-US" sz="1600" dirty="0" smtClean="0">
                <a:latin typeface="Comic Sans MS" pitchFamily="66" charset="0"/>
              </a:rPr>
              <a:t>Monitoring the implementation of both FRSC integrated and local Charters</a:t>
            </a:r>
            <a:r>
              <a:rPr lang="en-US" sz="1600" dirty="0" smtClean="0">
                <a:latin typeface="Comic Sans MS" pitchFamily="66" charset="0"/>
                <a:ea typeface="Calibri"/>
                <a:cs typeface="Times New Roman"/>
              </a:rPr>
              <a:t> for 1</a:t>
            </a:r>
            <a:r>
              <a:rPr lang="en-US" sz="1600" baseline="30000" dirty="0" smtClean="0">
                <a:latin typeface="Comic Sans MS" pitchFamily="66" charset="0"/>
                <a:ea typeface="Calibri"/>
                <a:cs typeface="Times New Roman"/>
              </a:rPr>
              <a:t>st</a:t>
            </a:r>
            <a:r>
              <a:rPr lang="en-US" sz="1600" dirty="0" smtClean="0">
                <a:latin typeface="Comic Sans MS" pitchFamily="66" charset="0"/>
                <a:ea typeface="Calibri"/>
                <a:cs typeface="Times New Roman"/>
              </a:rPr>
              <a:t> quarter, 2021 </a:t>
            </a:r>
            <a:r>
              <a:rPr lang="en-US" sz="1600" dirty="0" smtClean="0">
                <a:latin typeface="Comic Sans MS" pitchFamily="66" charset="0"/>
              </a:rPr>
              <a:t> to ensure that Departments and Corps Offices provide services as stipulated in the Charter., Service provision is monitored to ensure compliance and report of monitoring forwarded to CM</a:t>
            </a:r>
          </a:p>
          <a:p>
            <a:pPr fontAlgn="t">
              <a:buFont typeface="Wingdings" pitchFamily="2" charset="2"/>
              <a:buChar char="Ø"/>
            </a:pPr>
            <a:endParaRPr lang="en-US" sz="1600" dirty="0" smtClean="0">
              <a:latin typeface="Comic Sans MS" pitchFamily="66" charset="0"/>
            </a:endParaRPr>
          </a:p>
          <a:p>
            <a:pPr fontAlgn="t">
              <a:buFont typeface="Wingdings" pitchFamily="2" charset="2"/>
              <a:buChar char="Ø"/>
            </a:pPr>
            <a:r>
              <a:rPr lang="en-US" sz="1600" dirty="0" smtClean="0">
                <a:latin typeface="Comic Sans MS" pitchFamily="66" charset="0"/>
              </a:rPr>
              <a:t>Interface with M&amp;E Officers of Department and Corps Offices in RSHQ </a:t>
            </a:r>
            <a:r>
              <a:rPr lang="en-US" sz="1600" dirty="0" smtClean="0">
                <a:latin typeface="Comic Sans MS" pitchFamily="66" charset="0"/>
                <a:ea typeface="Calibri"/>
                <a:cs typeface="Times New Roman"/>
              </a:rPr>
              <a:t>for 1</a:t>
            </a:r>
            <a:r>
              <a:rPr lang="en-US" sz="1600" baseline="30000" dirty="0" smtClean="0">
                <a:latin typeface="Comic Sans MS" pitchFamily="66" charset="0"/>
                <a:ea typeface="Calibri"/>
                <a:cs typeface="Times New Roman"/>
              </a:rPr>
              <a:t>st</a:t>
            </a:r>
            <a:r>
              <a:rPr lang="en-US" sz="1600" dirty="0" smtClean="0">
                <a:latin typeface="Comic Sans MS" pitchFamily="66" charset="0"/>
                <a:ea typeface="Calibri"/>
                <a:cs typeface="Times New Roman"/>
              </a:rPr>
              <a:t> quarter, 2021 </a:t>
            </a:r>
            <a:r>
              <a:rPr lang="en-US" sz="1600" dirty="0" smtClean="0">
                <a:latin typeface="Comic Sans MS" pitchFamily="66" charset="0"/>
              </a:rPr>
              <a:t>to review reports of monitoring and evaluation of service windows of the previous quarter to close any observed gaps from alignment to service standard evaluation as well as charter monitoring and report of the interface conducted forwarded to Corps Marshal.</a:t>
            </a:r>
          </a:p>
          <a:p>
            <a:endParaRPr lang="en-US" sz="1600" dirty="0" smtClean="0">
              <a:latin typeface="Comic Sans MS"/>
              <a:ea typeface="Calibri"/>
              <a:cs typeface="Times New Roman"/>
            </a:endParaRPr>
          </a:p>
          <a:p>
            <a:endParaRPr lang="en-US" dirty="0" smtClean="0">
              <a:latin typeface="Comic Sans MS" pitchFamily="66" charset="0"/>
              <a:ea typeface="Calibri"/>
              <a:cs typeface="Times New Roman"/>
            </a:endParaRP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2000" dirty="0" smtClean="0">
                <a:latin typeface="Comic Sans MS" pitchFamily="66" charset="0"/>
              </a:rPr>
              <a:t>Accomplishment status </a:t>
            </a:r>
            <a:endParaRPr lang="en-US" sz="2000" dirty="0">
              <a:latin typeface="Comic Sans MS" pitchFamily="66" charset="0"/>
            </a:endParaRPr>
          </a:p>
        </p:txBody>
      </p:sp>
      <p:sp>
        <p:nvSpPr>
          <p:cNvPr id="3" name="Content Placeholder 2"/>
          <p:cNvSpPr>
            <a:spLocks noGrp="1"/>
          </p:cNvSpPr>
          <p:nvPr>
            <p:ph sz="quarter" idx="1"/>
          </p:nvPr>
        </p:nvSpPr>
        <p:spPr>
          <a:xfrm>
            <a:off x="228600" y="1066800"/>
            <a:ext cx="8763000" cy="5486400"/>
          </a:xfrm>
        </p:spPr>
        <p:txBody>
          <a:bodyPr>
            <a:normAutofit/>
          </a:bodyPr>
          <a:lstStyle/>
          <a:p>
            <a:pPr>
              <a:buNone/>
            </a:pPr>
            <a:endParaRPr lang="en-US" sz="1600" dirty="0" smtClean="0">
              <a:latin typeface="Comic Sans MS" pitchFamily="66" charset="0"/>
              <a:ea typeface="Calibri"/>
              <a:cs typeface="Times New Roman"/>
            </a:endParaRPr>
          </a:p>
          <a:p>
            <a:pPr fontAlgn="t">
              <a:buFont typeface="Wingdings" pitchFamily="2" charset="2"/>
              <a:buChar char="Ø"/>
            </a:pPr>
            <a:r>
              <a:rPr lang="en-US" sz="1600" dirty="0" smtClean="0">
                <a:latin typeface="Comic Sans MS" pitchFamily="66" charset="0"/>
              </a:rPr>
              <a:t>Monitoring of Drivers </a:t>
            </a:r>
            <a:r>
              <a:rPr lang="en-US" sz="1600" dirty="0" err="1" smtClean="0">
                <a:latin typeface="Comic Sans MS" pitchFamily="66" charset="0"/>
              </a:rPr>
              <a:t>Licence</a:t>
            </a:r>
            <a:r>
              <a:rPr lang="en-US" sz="1600" dirty="0" smtClean="0">
                <a:latin typeface="Comic Sans MS" pitchFamily="66" charset="0"/>
              </a:rPr>
              <a:t> </a:t>
            </a:r>
            <a:r>
              <a:rPr lang="en-US" sz="1600" dirty="0" err="1" smtClean="0">
                <a:latin typeface="Comic Sans MS" pitchFamily="66" charset="0"/>
              </a:rPr>
              <a:t>Centres</a:t>
            </a:r>
            <a:r>
              <a:rPr lang="en-US" sz="1600" dirty="0" smtClean="0">
                <a:latin typeface="Comic Sans MS" pitchFamily="66" charset="0"/>
              </a:rPr>
              <a:t> in FCT and environs for 1</a:t>
            </a:r>
            <a:r>
              <a:rPr lang="en-US" sz="1600" baseline="30000" dirty="0" smtClean="0">
                <a:latin typeface="Comic Sans MS" pitchFamily="66" charset="0"/>
              </a:rPr>
              <a:t>st</a:t>
            </a:r>
            <a:r>
              <a:rPr lang="en-US" sz="1600" dirty="0" smtClean="0">
                <a:latin typeface="Comic Sans MS" pitchFamily="66" charset="0"/>
              </a:rPr>
              <a:t> quarter, 2021 to ensure that DLCs staff  operate in line with RSHQ directives and NCDC protocols as they meet customers’ needs.</a:t>
            </a:r>
          </a:p>
          <a:p>
            <a:pPr fontAlgn="t">
              <a:buFont typeface="Wingdings" pitchFamily="2" charset="2"/>
              <a:buChar char="Ø"/>
            </a:pPr>
            <a:r>
              <a:rPr lang="en-US" sz="1600" dirty="0" smtClean="0">
                <a:latin typeface="Comic Sans MS" pitchFamily="66" charset="0"/>
              </a:rPr>
              <a:t>Monitoring of the Corps events such as strategy sessions, stakeholders meeting, conferences, workshops etc to make contributions from SERVICOM point of view.</a:t>
            </a:r>
          </a:p>
          <a:p>
            <a:pPr fontAlgn="t">
              <a:buFont typeface="Wingdings" pitchFamily="2" charset="2"/>
              <a:buChar char="Ø"/>
            </a:pPr>
            <a:r>
              <a:rPr lang="en-US" sz="1600" dirty="0" smtClean="0">
                <a:latin typeface="Comic Sans MS" pitchFamily="66" charset="0"/>
              </a:rPr>
              <a:t>Supervision of  reception areas in RSHQ  for 1</a:t>
            </a:r>
            <a:r>
              <a:rPr lang="en-US" sz="1600" baseline="30000" dirty="0" smtClean="0">
                <a:latin typeface="Comic Sans MS" pitchFamily="66" charset="0"/>
              </a:rPr>
              <a:t>st</a:t>
            </a:r>
            <a:r>
              <a:rPr lang="en-US" sz="1600" dirty="0" smtClean="0">
                <a:latin typeface="Comic Sans MS" pitchFamily="66" charset="0"/>
              </a:rPr>
              <a:t> quarter, 2021 to oversee the reception areas of the Corps and ensure that visitors access better services. </a:t>
            </a:r>
          </a:p>
          <a:p>
            <a:pPr fontAlgn="t">
              <a:buFont typeface="Wingdings" pitchFamily="2" charset="2"/>
              <a:buChar char="Ø"/>
            </a:pPr>
            <a:r>
              <a:rPr lang="en-US" sz="1600" dirty="0" smtClean="0">
                <a:latin typeface="Comic Sans MS" pitchFamily="66" charset="0"/>
              </a:rPr>
              <a:t>Evaluation of  the FRSC call centre for 1</a:t>
            </a:r>
            <a:r>
              <a:rPr lang="en-US" sz="1600" baseline="30000" dirty="0" smtClean="0">
                <a:latin typeface="Comic Sans MS" pitchFamily="66" charset="0"/>
              </a:rPr>
              <a:t>st</a:t>
            </a:r>
            <a:r>
              <a:rPr lang="en-US" sz="1600" dirty="0" smtClean="0">
                <a:latin typeface="Comic Sans MS" pitchFamily="66" charset="0"/>
              </a:rPr>
              <a:t> quarter, 2021 on “Service Improvement” to consistently aid the Corps agents in the centre to improve on their conducts/ service delivery to the public and report of the Evaluation forwarded to CM.</a:t>
            </a:r>
          </a:p>
          <a:p>
            <a:pPr fontAlgn="t">
              <a:buFont typeface="Wingdings" pitchFamily="2" charset="2"/>
              <a:buChar char="Ø"/>
            </a:pPr>
            <a:r>
              <a:rPr lang="en-US" sz="1600" dirty="0" smtClean="0">
                <a:latin typeface="Comic Sans MS" pitchFamily="66" charset="0"/>
              </a:rPr>
              <a:t>Monitoring of the Corps’ relationship with Customers/Patients as well as the implementation of Patients feedback form at FRSC medical centre </a:t>
            </a:r>
            <a:r>
              <a:rPr lang="en-US" sz="1600" dirty="0" err="1" smtClean="0">
                <a:latin typeface="Comic Sans MS" pitchFamily="66" charset="0"/>
              </a:rPr>
              <a:t>Gwarimpa</a:t>
            </a:r>
            <a:r>
              <a:rPr lang="en-US" sz="1600" dirty="0" smtClean="0">
                <a:latin typeface="Comic Sans MS" pitchFamily="66" charset="0"/>
              </a:rPr>
              <a:t> for 1</a:t>
            </a:r>
            <a:r>
              <a:rPr lang="en-US" sz="1600" baseline="30000" dirty="0" smtClean="0">
                <a:latin typeface="Comic Sans MS" pitchFamily="66" charset="0"/>
              </a:rPr>
              <a:t>st</a:t>
            </a:r>
            <a:r>
              <a:rPr lang="en-US" sz="1600" dirty="0" smtClean="0">
                <a:latin typeface="Comic Sans MS" pitchFamily="66" charset="0"/>
              </a:rPr>
              <a:t> quarter, 2021 to ensure improved service delivery at FRSC medical centre/clinics  and report of the Evaluation forwarded </a:t>
            </a:r>
            <a:r>
              <a:rPr lang="en-US" sz="1600" smtClean="0">
                <a:latin typeface="Comic Sans MS" pitchFamily="66" charset="0"/>
              </a:rPr>
              <a:t>to Corps Marshal.</a:t>
            </a:r>
            <a:endParaRPr lang="en-US" sz="1600" dirty="0" smtClean="0">
              <a:latin typeface="Comic Sans MS" pitchFamily="66" charset="0"/>
            </a:endParaRPr>
          </a:p>
          <a:p>
            <a:pPr>
              <a:buNone/>
            </a:pPr>
            <a:endParaRPr lang="en-US" sz="1600" dirty="0" smtClean="0">
              <a:latin typeface="Comic Sans MS"/>
              <a:ea typeface="Calibri"/>
              <a:cs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000" b="1" u="sng" dirty="0" smtClean="0">
                <a:latin typeface="Comic Sans MS" pitchFamily="66" charset="0"/>
              </a:rPr>
              <a:t>CHALLENGES</a:t>
            </a:r>
            <a:endParaRPr lang="en-US" sz="2000" b="1" u="sng" dirty="0">
              <a:latin typeface="Comic Sans MS" pitchFamily="66" charset="0"/>
            </a:endParaRPr>
          </a:p>
        </p:txBody>
      </p:sp>
      <p:sp>
        <p:nvSpPr>
          <p:cNvPr id="3" name="Content Placeholder 2"/>
          <p:cNvSpPr>
            <a:spLocks noGrp="1"/>
          </p:cNvSpPr>
          <p:nvPr>
            <p:ph sz="quarter" idx="1"/>
          </p:nvPr>
        </p:nvSpPr>
        <p:spPr>
          <a:xfrm>
            <a:off x="228600" y="1066800"/>
            <a:ext cx="8763000" cy="5486400"/>
          </a:xfrm>
        </p:spPr>
        <p:txBody>
          <a:bodyPr>
            <a:normAutofit/>
          </a:bodyPr>
          <a:lstStyle/>
          <a:p>
            <a:pPr>
              <a:buNone/>
            </a:pPr>
            <a:endParaRPr lang="en-US" sz="1600" dirty="0" smtClean="0">
              <a:latin typeface="Comic Sans MS" pitchFamily="66" charset="0"/>
              <a:ea typeface="Calibri"/>
              <a:cs typeface="Times New Roman"/>
            </a:endParaRPr>
          </a:p>
          <a:p>
            <a:pPr marL="400050" indent="-400050">
              <a:buFont typeface="Wingdings" pitchFamily="2" charset="2"/>
              <a:buChar char="Ø"/>
            </a:pPr>
            <a:r>
              <a:rPr lang="en-US" sz="1600" dirty="0" smtClean="0">
                <a:latin typeface="Comic Sans MS" pitchFamily="66" charset="0"/>
                <a:ea typeface="Calibri"/>
                <a:cs typeface="Times New Roman"/>
              </a:rPr>
              <a:t>Lack of prompt response from service windows in attending to complaint</a:t>
            </a:r>
          </a:p>
          <a:p>
            <a:pPr marL="400050" indent="-400050">
              <a:buFont typeface="Wingdings" pitchFamily="2" charset="2"/>
              <a:buChar char="Ø"/>
            </a:pPr>
            <a:r>
              <a:rPr lang="en-US" sz="1600" dirty="0" smtClean="0">
                <a:latin typeface="Comic Sans MS" pitchFamily="66" charset="0"/>
                <a:ea typeface="Calibri"/>
                <a:cs typeface="Times New Roman"/>
              </a:rPr>
              <a:t>Inadequate of funds</a:t>
            </a:r>
          </a:p>
          <a:p>
            <a:pPr marL="400050" indent="-400050">
              <a:buFont typeface="Wingdings" pitchFamily="2" charset="2"/>
              <a:buChar char="Ø"/>
            </a:pPr>
            <a:r>
              <a:rPr lang="en-GB" sz="1600" dirty="0" smtClean="0">
                <a:latin typeface="Comic Sans MS" pitchFamily="66" charset="0"/>
              </a:rPr>
              <a:t>Inadequate training of SERVICOM Desk Officers in RSHQ and field commands</a:t>
            </a:r>
            <a:endParaRPr lang="en-US" sz="1600" dirty="0" smtClean="0">
              <a:latin typeface="Comic Sans MS" pitchFamily="66" charset="0"/>
            </a:endParaRPr>
          </a:p>
          <a:p>
            <a:pPr marL="400050" indent="-400050">
              <a:buFont typeface="Wingdings" pitchFamily="2" charset="2"/>
              <a:buChar char="Ø"/>
            </a:pPr>
            <a:r>
              <a:rPr lang="en-US" sz="1600" dirty="0" smtClean="0">
                <a:latin typeface="Comic Sans MS" pitchFamily="66" charset="0"/>
              </a:rPr>
              <a:t>Lack of adequate computer systems</a:t>
            </a:r>
          </a:p>
          <a:p>
            <a:pPr marL="400050" indent="-400050">
              <a:buFont typeface="Wingdings" pitchFamily="2" charset="2"/>
              <a:buChar char="Ø"/>
            </a:pPr>
            <a:r>
              <a:rPr lang="en-US" sz="1600" dirty="0" smtClean="0">
                <a:latin typeface="Comic Sans MS" pitchFamily="66" charset="0"/>
              </a:rPr>
              <a:t>Inadequate office space</a:t>
            </a:r>
          </a:p>
          <a:p>
            <a:pPr marL="400050" indent="-400050">
              <a:buFont typeface="Wingdings" pitchFamily="2" charset="2"/>
              <a:buChar char="Ø"/>
            </a:pPr>
            <a:endParaRPr lang="en-US" sz="1600" dirty="0" smtClean="0">
              <a:latin typeface="Comic Sans MS" pitchFamily="66" charset="0"/>
            </a:endParaRPr>
          </a:p>
          <a:p>
            <a:pPr marL="400050" indent="-400050">
              <a:buNone/>
            </a:pPr>
            <a:r>
              <a:rPr lang="en-US" sz="1600" dirty="0" smtClean="0">
                <a:latin typeface="Comic Sans MS" pitchFamily="66" charset="0"/>
              </a:rPr>
              <a:t>	</a:t>
            </a:r>
            <a:r>
              <a:rPr lang="en-US" sz="1600" u="sng" dirty="0" smtClean="0">
                <a:latin typeface="Comic Sans MS" pitchFamily="66" charset="0"/>
              </a:rPr>
              <a:t>WAY </a:t>
            </a:r>
            <a:r>
              <a:rPr lang="en-US" sz="1600" u="sng" dirty="0" smtClean="0">
                <a:latin typeface="Comic Sans MS" pitchFamily="66" charset="0"/>
              </a:rPr>
              <a:t>FORWARD</a:t>
            </a:r>
          </a:p>
          <a:p>
            <a:pPr>
              <a:buFont typeface="Wingdings" pitchFamily="2" charset="2"/>
              <a:buChar char="Ø"/>
            </a:pPr>
            <a:endParaRPr lang="en-US" sz="1600" dirty="0" smtClean="0">
              <a:latin typeface="Comic Sans MS" pitchFamily="66" charset="0"/>
              <a:ea typeface="Calibri"/>
              <a:cs typeface="Times New Roman"/>
            </a:endParaRPr>
          </a:p>
          <a:p>
            <a:pPr marL="400050" indent="-400050">
              <a:buFont typeface="Wingdings" pitchFamily="2" charset="2"/>
              <a:buChar char="Ø"/>
            </a:pPr>
            <a:r>
              <a:rPr lang="en-US" sz="1600" dirty="0" smtClean="0">
                <a:latin typeface="Comic Sans MS" pitchFamily="66" charset="0"/>
                <a:ea typeface="Calibri"/>
                <a:cs typeface="Times New Roman"/>
              </a:rPr>
              <a:t>Development of complaint procedure  policy by the Corps </a:t>
            </a:r>
          </a:p>
          <a:p>
            <a:pPr marL="400050" indent="-400050">
              <a:buFont typeface="Wingdings" pitchFamily="2" charset="2"/>
              <a:buChar char="Ø"/>
            </a:pPr>
            <a:r>
              <a:rPr lang="en-US" sz="1600" dirty="0" smtClean="0">
                <a:latin typeface="Comic Sans MS" pitchFamily="66" charset="0"/>
                <a:ea typeface="Calibri"/>
                <a:cs typeface="Times New Roman"/>
              </a:rPr>
              <a:t>Provision of funds</a:t>
            </a:r>
          </a:p>
          <a:p>
            <a:pPr marL="400050" indent="-400050">
              <a:buFont typeface="Wingdings" pitchFamily="2" charset="2"/>
              <a:buChar char="Ø"/>
            </a:pPr>
            <a:r>
              <a:rPr lang="en-GB" sz="1600" dirty="0" smtClean="0">
                <a:latin typeface="Comic Sans MS" pitchFamily="66" charset="0"/>
              </a:rPr>
              <a:t>Frequent training of SERVICOM Desk Officers in RSHQ and field commands</a:t>
            </a:r>
            <a:endParaRPr lang="en-US" sz="1600" dirty="0" smtClean="0">
              <a:latin typeface="Comic Sans MS" pitchFamily="66" charset="0"/>
              <a:ea typeface="Calibri"/>
              <a:cs typeface="Times New Roman"/>
            </a:endParaRPr>
          </a:p>
          <a:p>
            <a:pPr marL="400050" indent="-400050">
              <a:buFont typeface="Wingdings" pitchFamily="2" charset="2"/>
              <a:buChar char="Ø"/>
            </a:pPr>
            <a:r>
              <a:rPr lang="en-US" sz="1600" dirty="0" smtClean="0">
                <a:latin typeface="Comic Sans MS" pitchFamily="66" charset="0"/>
              </a:rPr>
              <a:t>Provision of computer systems</a:t>
            </a:r>
          </a:p>
          <a:p>
            <a:pPr marL="400050" indent="-400050">
              <a:buFont typeface="Wingdings" pitchFamily="2" charset="2"/>
              <a:buChar char="Ø"/>
            </a:pPr>
            <a:r>
              <a:rPr lang="en-US" sz="1600" dirty="0" smtClean="0">
                <a:latin typeface="Comic Sans MS" pitchFamily="66" charset="0"/>
              </a:rPr>
              <a:t>Provision of additional  office space</a:t>
            </a:r>
            <a:endParaRPr lang="en-US" sz="1600" dirty="0" smtClean="0">
              <a:latin typeface="Comic Sans MS" pitchFamily="66" charset="0"/>
              <a:ea typeface="Calibri"/>
              <a:cs typeface="Times New Roman"/>
            </a:endParaRPr>
          </a:p>
          <a:p>
            <a:pPr>
              <a:buNone/>
            </a:pPr>
            <a:endParaRPr lang="en-US" sz="1600" dirty="0" smtClean="0">
              <a:latin typeface="Comic Sans MS" pitchFamily="66" charset="0"/>
              <a:ea typeface="Calibri"/>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0"/>
          <a:ext cx="8915400" cy="6846407"/>
        </p:xfrm>
        <a:graphic>
          <a:graphicData uri="http://schemas.openxmlformats.org/drawingml/2006/table">
            <a:tbl>
              <a:tblPr firstRow="1" bandRow="1">
                <a:tableStyleId>{5DA37D80-6434-44D0-A028-1B22A696006F}</a:tableStyleId>
              </a:tblPr>
              <a:tblGrid>
                <a:gridCol w="669153"/>
                <a:gridCol w="2023115"/>
                <a:gridCol w="1643326"/>
                <a:gridCol w="1227006"/>
                <a:gridCol w="1569686"/>
                <a:gridCol w="1783114"/>
              </a:tblGrid>
              <a:tr h="706052">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S/N</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ACTIVITY</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OBJECTIVE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kern="1200" dirty="0" smtClean="0">
                          <a:solidFill>
                            <a:schemeClr val="tx1"/>
                          </a:solidFill>
                          <a:latin typeface="Comic Sans MS" pitchFamily="66" charset="0"/>
                          <a:ea typeface="+mn-ea"/>
                          <a:cs typeface="+mn-cs"/>
                        </a:rPr>
                        <a:t>TIMELINE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EXPECTED OUTCOME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smtClean="0">
                          <a:latin typeface="Comic Sans MS" pitchFamily="66" charset="0"/>
                          <a:ea typeface="Calibri"/>
                          <a:cs typeface="Times New Roman"/>
                        </a:rPr>
                        <a:t>KEY PERFORMANCE INDICATOR</a:t>
                      </a:r>
                      <a:endParaRPr lang="en-US" sz="1400" dirty="0">
                        <a:latin typeface="Comic Sans MS" pitchFamily="66" charset="0"/>
                        <a:ea typeface="Calibri"/>
                        <a:cs typeface="Times New Roman"/>
                      </a:endParaRPr>
                    </a:p>
                  </a:txBody>
                  <a:tcPr marL="68580" marR="68580" marT="0" marB="0"/>
                </a:tc>
              </a:tr>
              <a:tr h="2097509">
                <a:tc>
                  <a:txBody>
                    <a:bodyPr/>
                    <a:lstStyle/>
                    <a:p>
                      <a:endParaRPr lang="en-US" sz="1800" dirty="0" smtClean="0">
                        <a:latin typeface="Comic Sans MS" pitchFamily="66" charset="0"/>
                      </a:endParaRPr>
                    </a:p>
                    <a:p>
                      <a:r>
                        <a:rPr lang="en-US" sz="1800" dirty="0" smtClean="0">
                          <a:latin typeface="Comic Sans MS" pitchFamily="66" charset="0"/>
                        </a:rPr>
                        <a:t>1</a:t>
                      </a:r>
                      <a:endParaRPr lang="en-US" sz="1800" dirty="0">
                        <a:latin typeface="Comic Sans MS" pitchFamily="66" charset="0"/>
                      </a:endParaRPr>
                    </a:p>
                  </a:txBody>
                  <a:tcPr/>
                </a:tc>
                <a:tc>
                  <a:txBody>
                    <a:bodyPr/>
                    <a:lstStyle/>
                    <a:p>
                      <a:pPr marL="0" marR="0">
                        <a:lnSpc>
                          <a:spcPct val="115000"/>
                        </a:lnSpc>
                        <a:spcBef>
                          <a:spcPts val="0"/>
                        </a:spcBef>
                        <a:spcAft>
                          <a:spcPts val="0"/>
                        </a:spcAft>
                      </a:pPr>
                      <a:r>
                        <a:rPr lang="en-US" sz="1800" dirty="0">
                          <a:latin typeface="Comic Sans MS" pitchFamily="66" charset="0"/>
                          <a:ea typeface="Calibri"/>
                          <a:cs typeface="Times New Roman"/>
                        </a:rPr>
                        <a:t>Treat and document complaints from internal and external customers Corps wide </a:t>
                      </a:r>
                    </a:p>
                  </a:txBody>
                  <a:tcPr marL="68580" marR="68580" marT="0" marB="0"/>
                </a:tc>
                <a:tc>
                  <a:txBody>
                    <a:bodyPr/>
                    <a:lstStyle/>
                    <a:p>
                      <a:pPr marL="0" marR="0">
                        <a:lnSpc>
                          <a:spcPct val="115000"/>
                        </a:lnSpc>
                        <a:spcBef>
                          <a:spcPts val="0"/>
                        </a:spcBef>
                        <a:spcAft>
                          <a:spcPts val="0"/>
                        </a:spcAft>
                      </a:pPr>
                      <a:r>
                        <a:rPr lang="en-US" sz="1800" dirty="0">
                          <a:latin typeface="Comic Sans MS" pitchFamily="66" charset="0"/>
                          <a:ea typeface="Calibri"/>
                          <a:cs typeface="Times New Roman"/>
                        </a:rPr>
                        <a:t>To ensure the  satisfaction of FRSC customers </a:t>
                      </a:r>
                    </a:p>
                  </a:txBody>
                  <a:tcPr marL="68580" marR="68580" marT="0" marB="0"/>
                </a:tc>
                <a:tc>
                  <a:txBody>
                    <a:bodyPr/>
                    <a:lstStyle/>
                    <a:p>
                      <a:pPr marL="0" marR="0">
                        <a:lnSpc>
                          <a:spcPct val="115000"/>
                        </a:lnSpc>
                        <a:spcBef>
                          <a:spcPts val="0"/>
                        </a:spcBef>
                        <a:spcAft>
                          <a:spcPts val="0"/>
                        </a:spcAft>
                      </a:pPr>
                      <a:endParaRPr lang="en-US" sz="1800" dirty="0" smtClean="0">
                        <a:latin typeface="Comic Sans MS" pitchFamily="66" charset="0"/>
                        <a:ea typeface="Calibri"/>
                        <a:cs typeface="Times New Roman"/>
                      </a:endParaRPr>
                    </a:p>
                    <a:p>
                      <a:pPr marL="0" marR="0">
                        <a:lnSpc>
                          <a:spcPct val="115000"/>
                        </a:lnSpc>
                        <a:spcBef>
                          <a:spcPts val="0"/>
                        </a:spcBef>
                        <a:spcAft>
                          <a:spcPts val="0"/>
                        </a:spcAft>
                      </a:pPr>
                      <a:r>
                        <a:rPr lang="en-US" sz="1800" kern="1200" dirty="0" smtClean="0">
                          <a:solidFill>
                            <a:schemeClr val="tx1"/>
                          </a:solidFill>
                          <a:latin typeface="Comic Sans MS" pitchFamily="66" charset="0"/>
                          <a:ea typeface="+mn-ea"/>
                          <a:cs typeface="+mn-cs"/>
                        </a:rPr>
                        <a:t>Daily</a:t>
                      </a:r>
                      <a:endParaRPr lang="en-US" sz="18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omic Sans MS" pitchFamily="66" charset="0"/>
                          <a:ea typeface="Calibri"/>
                          <a:cs typeface="Times New Roman"/>
                        </a:rPr>
                        <a:t>Proper and professional handling of complaints </a:t>
                      </a:r>
                    </a:p>
                  </a:txBody>
                  <a:tcPr marL="68580" marR="68580" marT="0" marB="0"/>
                </a:tc>
                <a:tc>
                  <a:txBody>
                    <a:bodyPr/>
                    <a:lstStyle/>
                    <a:p>
                      <a:pPr marL="0" marR="0">
                        <a:lnSpc>
                          <a:spcPct val="115000"/>
                        </a:lnSpc>
                        <a:spcBef>
                          <a:spcPts val="0"/>
                        </a:spcBef>
                        <a:spcAft>
                          <a:spcPts val="0"/>
                        </a:spcAft>
                      </a:pPr>
                      <a:r>
                        <a:rPr lang="en-US" sz="1800" dirty="0">
                          <a:latin typeface="Comic Sans MS" pitchFamily="66" charset="0"/>
                          <a:ea typeface="Calibri"/>
                          <a:cs typeface="Times New Roman"/>
                        </a:rPr>
                        <a:t>Complaints handled are documented both in the file and SCRAR.</a:t>
                      </a:r>
                    </a:p>
                  </a:txBody>
                  <a:tcPr marL="68580" marR="68580" marT="0" marB="0"/>
                </a:tc>
              </a:tr>
              <a:tr h="3902039">
                <a:tc>
                  <a:txBody>
                    <a:bodyPr/>
                    <a:lstStyle/>
                    <a:p>
                      <a:endParaRPr lang="en-US" sz="1800" dirty="0" smtClean="0">
                        <a:latin typeface="Comic Sans MS" pitchFamily="66" charset="0"/>
                      </a:endParaRPr>
                    </a:p>
                    <a:p>
                      <a:r>
                        <a:rPr lang="en-US" sz="1800" dirty="0" smtClean="0">
                          <a:latin typeface="Comic Sans MS" pitchFamily="66" charset="0"/>
                        </a:rPr>
                        <a:t>2</a:t>
                      </a:r>
                      <a:endParaRPr lang="en-US" sz="1800" dirty="0">
                        <a:latin typeface="Comic Sans MS" pitchFamily="66" charset="0"/>
                      </a:endParaRPr>
                    </a:p>
                  </a:txBody>
                  <a:tcPr/>
                </a:tc>
                <a:tc>
                  <a:txBody>
                    <a:bodyPr/>
                    <a:lstStyle/>
                    <a:p>
                      <a:pPr marL="0" marR="0">
                        <a:lnSpc>
                          <a:spcPct val="115000"/>
                        </a:lnSpc>
                        <a:spcBef>
                          <a:spcPts val="0"/>
                        </a:spcBef>
                        <a:spcAft>
                          <a:spcPts val="0"/>
                        </a:spcAft>
                      </a:pPr>
                      <a:r>
                        <a:rPr lang="en-US" sz="1800" dirty="0">
                          <a:latin typeface="Comic Sans MS" pitchFamily="66" charset="0"/>
                          <a:ea typeface="Calibri"/>
                          <a:cs typeface="Times New Roman"/>
                        </a:rPr>
                        <a:t>Checking the contents of suggestion boxes in the RSHQ and other formations.</a:t>
                      </a:r>
                    </a:p>
                  </a:txBody>
                  <a:tcPr marL="68580" marR="68580" marT="0" marB="0"/>
                </a:tc>
                <a:tc>
                  <a:txBody>
                    <a:bodyPr/>
                    <a:lstStyle/>
                    <a:p>
                      <a:pPr marL="0" marR="0">
                        <a:lnSpc>
                          <a:spcPct val="115000"/>
                        </a:lnSpc>
                        <a:spcBef>
                          <a:spcPts val="0"/>
                        </a:spcBef>
                        <a:spcAft>
                          <a:spcPts val="0"/>
                        </a:spcAft>
                      </a:pPr>
                      <a:r>
                        <a:rPr lang="en-US" sz="1800" dirty="0">
                          <a:latin typeface="Comic Sans MS" pitchFamily="66" charset="0"/>
                          <a:ea typeface="Calibri"/>
                          <a:cs typeface="Times New Roman"/>
                        </a:rPr>
                        <a:t> To ensure that customers’ complaints receive prompt attention.</a:t>
                      </a:r>
                    </a:p>
                  </a:txBody>
                  <a:tcPr marL="68580" marR="68580" marT="0" marB="0"/>
                </a:tc>
                <a:tc>
                  <a:txBody>
                    <a:bodyPr/>
                    <a:lstStyle/>
                    <a:p>
                      <a:pPr marL="0" marR="0">
                        <a:lnSpc>
                          <a:spcPct val="115000"/>
                        </a:lnSpc>
                        <a:spcBef>
                          <a:spcPts val="0"/>
                        </a:spcBef>
                        <a:spcAft>
                          <a:spcPts val="0"/>
                        </a:spcAft>
                      </a:pPr>
                      <a:endParaRPr lang="en-US" sz="1800" dirty="0" smtClean="0">
                        <a:latin typeface="Comic Sans MS" pitchFamily="66" charset="0"/>
                        <a:ea typeface="Calibri"/>
                        <a:cs typeface="Times New Roman"/>
                      </a:endParaRPr>
                    </a:p>
                    <a:p>
                      <a:pPr marL="0" marR="0">
                        <a:lnSpc>
                          <a:spcPct val="115000"/>
                        </a:lnSpc>
                        <a:spcBef>
                          <a:spcPts val="0"/>
                        </a:spcBef>
                        <a:spcAft>
                          <a:spcPts val="0"/>
                        </a:spcAft>
                      </a:pPr>
                      <a:r>
                        <a:rPr lang="en-US" sz="1800" kern="1200" dirty="0" smtClean="0">
                          <a:solidFill>
                            <a:schemeClr val="tx1"/>
                          </a:solidFill>
                          <a:latin typeface="Comic Sans MS" pitchFamily="66" charset="0"/>
                          <a:ea typeface="+mn-ea"/>
                          <a:cs typeface="+mn-cs"/>
                        </a:rPr>
                        <a:t>Daily</a:t>
                      </a:r>
                      <a:endParaRPr lang="en-US" sz="18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latin typeface="Comic Sans MS" pitchFamily="66" charset="0"/>
                          <a:ea typeface="Calibri"/>
                          <a:cs typeface="Times New Roman"/>
                        </a:rPr>
                        <a:t>Complaints from customers are collated and treated promptly.</a:t>
                      </a:r>
                    </a:p>
                  </a:txBody>
                  <a:tcPr marL="68580" marR="68580" marT="0" marB="0"/>
                </a:tc>
                <a:tc>
                  <a:txBody>
                    <a:bodyPr/>
                    <a:lstStyle/>
                    <a:p>
                      <a:pPr marL="0" marR="0">
                        <a:lnSpc>
                          <a:spcPct val="115000"/>
                        </a:lnSpc>
                        <a:spcBef>
                          <a:spcPts val="0"/>
                        </a:spcBef>
                        <a:spcAft>
                          <a:spcPts val="0"/>
                        </a:spcAft>
                      </a:pPr>
                      <a:r>
                        <a:rPr lang="en-US" sz="1800" dirty="0">
                          <a:latin typeface="Comic Sans MS" pitchFamily="66" charset="0"/>
                          <a:ea typeface="Calibri"/>
                          <a:cs typeface="Times New Roman"/>
                        </a:rPr>
                        <a:t>Evidence of complaints treated and documented.</a:t>
                      </a:r>
                    </a:p>
                  </a:txBody>
                  <a:tcPr marL="68580" marR="68580" marT="0" marB="0"/>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152401"/>
          <a:ext cx="8915400" cy="6665212"/>
        </p:xfrm>
        <a:graphic>
          <a:graphicData uri="http://schemas.openxmlformats.org/drawingml/2006/table">
            <a:tbl>
              <a:tblPr firstRow="1" bandRow="1">
                <a:tableStyleId>{5DA37D80-6434-44D0-A028-1B22A696006F}</a:tableStyleId>
              </a:tblPr>
              <a:tblGrid>
                <a:gridCol w="669153"/>
                <a:gridCol w="2023115"/>
                <a:gridCol w="1643326"/>
                <a:gridCol w="1400005"/>
                <a:gridCol w="1396687"/>
                <a:gridCol w="1783114"/>
              </a:tblGrid>
              <a:tr h="705893">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S/N</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ACTIVITY</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OBJECTIVE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kern="1200" dirty="0" smtClean="0">
                          <a:solidFill>
                            <a:schemeClr val="tx1"/>
                          </a:solidFill>
                          <a:latin typeface="Comic Sans MS" pitchFamily="66" charset="0"/>
                          <a:ea typeface="+mn-ea"/>
                          <a:cs typeface="+mn-cs"/>
                        </a:rPr>
                        <a:t>TIMELINE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EXPECTED OUTCOME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smtClean="0">
                          <a:latin typeface="Comic Sans MS" pitchFamily="66" charset="0"/>
                          <a:ea typeface="Calibri"/>
                          <a:cs typeface="Times New Roman"/>
                        </a:rPr>
                        <a:t>KEY PERFORMANCE INDICATOR</a:t>
                      </a:r>
                      <a:endParaRPr lang="en-US" sz="1400" dirty="0">
                        <a:latin typeface="Comic Sans MS" pitchFamily="66" charset="0"/>
                        <a:ea typeface="Calibri"/>
                        <a:cs typeface="Times New Roman"/>
                      </a:endParaRPr>
                    </a:p>
                  </a:txBody>
                  <a:tcPr marL="68580" marR="68580" marT="0" marB="0"/>
                </a:tc>
              </a:tr>
              <a:tr h="2220423">
                <a:tc>
                  <a:txBody>
                    <a:bodyPr/>
                    <a:lstStyle/>
                    <a:p>
                      <a:endParaRPr lang="en-US" sz="1600" dirty="0" smtClean="0">
                        <a:latin typeface="Comic Sans MS" pitchFamily="66" charset="0"/>
                      </a:endParaRPr>
                    </a:p>
                    <a:p>
                      <a:r>
                        <a:rPr lang="en-US" sz="1600" dirty="0" smtClean="0">
                          <a:latin typeface="Comic Sans MS" pitchFamily="66" charset="0"/>
                        </a:rPr>
                        <a:t>3</a:t>
                      </a:r>
                      <a:endParaRPr lang="en-US" sz="1600" dirty="0">
                        <a:latin typeface="Comic Sans MS" pitchFamily="66" charset="0"/>
                      </a:endParaRPr>
                    </a:p>
                  </a:txBody>
                  <a:tcPr/>
                </a:tc>
                <a:tc>
                  <a:txBody>
                    <a:bodyPr/>
                    <a:lstStyle/>
                    <a:p>
                      <a:pPr marL="0" marR="0">
                        <a:lnSpc>
                          <a:spcPct val="115000"/>
                        </a:lnSpc>
                        <a:spcBef>
                          <a:spcPts val="0"/>
                        </a:spcBef>
                        <a:spcAft>
                          <a:spcPts val="0"/>
                        </a:spcAft>
                      </a:pPr>
                      <a:r>
                        <a:rPr lang="en-US" sz="1600" dirty="0">
                          <a:latin typeface="Comic Sans MS"/>
                          <a:ea typeface="Calibri"/>
                          <a:cs typeface="Times New Roman"/>
                        </a:rPr>
                        <a:t>Evaluation of Departments and Corps Offices in RSHQ on service delivery and aligned service standards.</a:t>
                      </a: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To ensure that service delivery in the Corps service windows are in compliance with aligned service standards</a:t>
                      </a:r>
                    </a:p>
                  </a:txBody>
                  <a:tcPr marL="68580" marR="68580" marT="0" marB="0"/>
                </a:tc>
                <a:tc>
                  <a:txBody>
                    <a:bodyPr/>
                    <a:lstStyle/>
                    <a:p>
                      <a:pPr marL="0" marR="0">
                        <a:lnSpc>
                          <a:spcPct val="115000"/>
                        </a:lnSpc>
                        <a:spcBef>
                          <a:spcPts val="0"/>
                        </a:spcBef>
                        <a:spcAft>
                          <a:spcPts val="0"/>
                        </a:spcAft>
                      </a:pPr>
                      <a:endParaRPr lang="en-US" sz="1600" dirty="0">
                        <a:latin typeface="Comic Sans MS"/>
                        <a:ea typeface="Calibri"/>
                        <a:cs typeface="Times New Roman"/>
                      </a:endParaRPr>
                    </a:p>
                    <a:p>
                      <a:pPr marL="0" marR="0">
                        <a:lnSpc>
                          <a:spcPct val="115000"/>
                        </a:lnSpc>
                        <a:spcBef>
                          <a:spcPts val="0"/>
                        </a:spcBef>
                        <a:spcAft>
                          <a:spcPts val="0"/>
                        </a:spcAft>
                      </a:pPr>
                      <a:r>
                        <a:rPr lang="en-US" sz="1600" dirty="0">
                          <a:latin typeface="Comic Sans MS"/>
                          <a:ea typeface="Calibri"/>
                          <a:cs typeface="Times New Roman"/>
                        </a:rPr>
                        <a:t> </a:t>
                      </a:r>
                      <a:r>
                        <a:rPr lang="en-US" sz="1600" dirty="0" smtClean="0">
                          <a:latin typeface="Comic Sans MS"/>
                          <a:ea typeface="Calibri"/>
                          <a:cs typeface="Times New Roman"/>
                        </a:rPr>
                        <a:t>Quarterly</a:t>
                      </a:r>
                      <a:endParaRPr lang="en-US" sz="1600" dirty="0">
                        <a:latin typeface="Comic Sans MS"/>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Service delivery in the Corps service windows are in compliance with performance of responsibilities and aligned service standards.</a:t>
                      </a: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Report of evaluation exercise sent to CM/Project Implementation Unit.</a:t>
                      </a:r>
                    </a:p>
                  </a:txBody>
                  <a:tcPr marL="68580" marR="68580" marT="0" marB="0"/>
                </a:tc>
              </a:tr>
              <a:tr h="2003296">
                <a:tc>
                  <a:txBody>
                    <a:bodyPr/>
                    <a:lstStyle/>
                    <a:p>
                      <a:endParaRPr lang="en-US" sz="1600" dirty="0" smtClean="0">
                        <a:latin typeface="Comic Sans MS" pitchFamily="66" charset="0"/>
                      </a:endParaRPr>
                    </a:p>
                    <a:p>
                      <a:r>
                        <a:rPr lang="en-US" sz="1600" dirty="0" smtClean="0">
                          <a:latin typeface="Comic Sans MS" pitchFamily="66" charset="0"/>
                        </a:rPr>
                        <a:t>4</a:t>
                      </a:r>
                      <a:endParaRPr lang="en-US" sz="1600" dirty="0">
                        <a:latin typeface="Comic Sans MS" pitchFamily="66" charset="0"/>
                      </a:endParaRPr>
                    </a:p>
                  </a:txBody>
                  <a:tcPr/>
                </a:tc>
                <a:tc>
                  <a:txBody>
                    <a:bodyPr/>
                    <a:lstStyle/>
                    <a:p>
                      <a:pPr marL="0" marR="0">
                        <a:lnSpc>
                          <a:spcPct val="115000"/>
                        </a:lnSpc>
                        <a:spcBef>
                          <a:spcPts val="0"/>
                        </a:spcBef>
                        <a:spcAft>
                          <a:spcPts val="0"/>
                        </a:spcAft>
                      </a:pPr>
                      <a:r>
                        <a:rPr lang="en-US" sz="1600" dirty="0">
                          <a:latin typeface="Comic Sans MS"/>
                          <a:ea typeface="Calibri"/>
                          <a:cs typeface="Times New Roman"/>
                        </a:rPr>
                        <a:t>Monitoring the implementation of both FRSC integrated and local Charters.</a:t>
                      </a: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To ensure that Departments and Corps Offices provide services as stipulated in the Charter.</a:t>
                      </a:r>
                    </a:p>
                  </a:txBody>
                  <a:tcPr marL="68580" marR="68580" marT="0" marB="0"/>
                </a:tc>
                <a:tc>
                  <a:txBody>
                    <a:bodyPr/>
                    <a:lstStyle/>
                    <a:p>
                      <a:pPr marL="0" marR="0">
                        <a:lnSpc>
                          <a:spcPct val="115000"/>
                        </a:lnSpc>
                        <a:spcBef>
                          <a:spcPts val="0"/>
                        </a:spcBef>
                        <a:spcAft>
                          <a:spcPts val="0"/>
                        </a:spcAft>
                      </a:pPr>
                      <a:endParaRPr lang="en-US" sz="1600" kern="1200" dirty="0" smtClean="0">
                        <a:solidFill>
                          <a:schemeClr val="tx1"/>
                        </a:solidFill>
                        <a:latin typeface="+mn-lt"/>
                        <a:ea typeface="+mn-ea"/>
                        <a:cs typeface="+mn-cs"/>
                      </a:endParaRPr>
                    </a:p>
                    <a:p>
                      <a:pPr marL="0" marR="0">
                        <a:lnSpc>
                          <a:spcPct val="115000"/>
                        </a:lnSpc>
                        <a:spcBef>
                          <a:spcPts val="0"/>
                        </a:spcBef>
                        <a:spcAft>
                          <a:spcPts val="0"/>
                        </a:spcAft>
                      </a:pPr>
                      <a:r>
                        <a:rPr lang="en-US" sz="1600" dirty="0" smtClean="0">
                          <a:latin typeface="Comic Sans MS"/>
                          <a:ea typeface="Calibri"/>
                          <a:cs typeface="Times New Roman"/>
                        </a:rPr>
                        <a:t>Quarterly</a:t>
                      </a:r>
                      <a:endParaRPr lang="en-US" sz="1600" dirty="0">
                        <a:latin typeface="Comic Sans MS"/>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Service provision is monitored to ensure compliance.</a:t>
                      </a: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Report of monitoring forwarded to CM</a:t>
                      </a:r>
                    </a:p>
                  </a:txBody>
                  <a:tcPr marL="68580" marR="68580" marT="0" marB="0"/>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152400"/>
          <a:ext cx="8915400" cy="6648513"/>
        </p:xfrm>
        <a:graphic>
          <a:graphicData uri="http://schemas.openxmlformats.org/drawingml/2006/table">
            <a:tbl>
              <a:tblPr firstRow="1" bandRow="1">
                <a:tableStyleId>{5DA37D80-6434-44D0-A028-1B22A696006F}</a:tableStyleId>
              </a:tblPr>
              <a:tblGrid>
                <a:gridCol w="669153"/>
                <a:gridCol w="2023115"/>
                <a:gridCol w="1643326"/>
                <a:gridCol w="1400005"/>
                <a:gridCol w="1396687"/>
                <a:gridCol w="1783114"/>
              </a:tblGrid>
              <a:tr h="609600">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S/N</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ACTIVITY</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OBJECTIVE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kern="1200" dirty="0" smtClean="0">
                          <a:solidFill>
                            <a:schemeClr val="tx1"/>
                          </a:solidFill>
                          <a:latin typeface="Comic Sans MS" pitchFamily="66" charset="0"/>
                          <a:ea typeface="+mn-ea"/>
                          <a:cs typeface="+mn-cs"/>
                        </a:rPr>
                        <a:t>TIMELINE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EXPECTED OUTCOME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smtClean="0">
                          <a:latin typeface="Comic Sans MS" pitchFamily="66" charset="0"/>
                          <a:ea typeface="Calibri"/>
                          <a:cs typeface="Times New Roman"/>
                        </a:rPr>
                        <a:t>KEY PERFORMANCE INDICATOR</a:t>
                      </a:r>
                      <a:endParaRPr lang="en-US" sz="1400" dirty="0">
                        <a:latin typeface="Comic Sans MS" pitchFamily="66" charset="0"/>
                        <a:ea typeface="Calibri"/>
                        <a:cs typeface="Times New Roman"/>
                      </a:endParaRPr>
                    </a:p>
                  </a:txBody>
                  <a:tcPr marL="68580" marR="68580" marT="0" marB="0"/>
                </a:tc>
              </a:tr>
              <a:tr h="1725429">
                <a:tc>
                  <a:txBody>
                    <a:bodyPr/>
                    <a:lstStyle/>
                    <a:p>
                      <a:endParaRPr lang="en-US" sz="1600" dirty="0" smtClean="0">
                        <a:latin typeface="Comic Sans MS" pitchFamily="66" charset="0"/>
                      </a:endParaRPr>
                    </a:p>
                    <a:p>
                      <a:r>
                        <a:rPr lang="en-US" sz="1600" dirty="0" smtClean="0">
                          <a:latin typeface="Comic Sans MS" pitchFamily="66" charset="0"/>
                        </a:rPr>
                        <a:t>5</a:t>
                      </a:r>
                      <a:endParaRPr lang="en-US" sz="1600" dirty="0">
                        <a:latin typeface="Comic Sans MS" pitchFamily="66" charset="0"/>
                      </a:endParaRPr>
                    </a:p>
                  </a:txBody>
                  <a:tcPr/>
                </a:tc>
                <a:tc>
                  <a:txBody>
                    <a:bodyPr/>
                    <a:lstStyle/>
                    <a:p>
                      <a:pPr marL="0" marR="0">
                        <a:lnSpc>
                          <a:spcPct val="115000"/>
                        </a:lnSpc>
                        <a:spcBef>
                          <a:spcPts val="0"/>
                        </a:spcBef>
                        <a:spcAft>
                          <a:spcPts val="0"/>
                        </a:spcAft>
                      </a:pPr>
                      <a:r>
                        <a:rPr lang="en-US" sz="1600" dirty="0">
                          <a:latin typeface="Comic Sans MS"/>
                          <a:ea typeface="Calibri"/>
                          <a:cs typeface="Times New Roman"/>
                        </a:rPr>
                        <a:t>Interface with M&amp;E Officers of Department and Corps Offices in RSHQ</a:t>
                      </a: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To review reports of monitoring and evaluation of service windows of the previous quarter.</a:t>
                      </a:r>
                    </a:p>
                  </a:txBody>
                  <a:tcPr marL="68580" marR="68580" marT="0" marB="0"/>
                </a:tc>
                <a:tc>
                  <a:txBody>
                    <a:bodyPr/>
                    <a:lstStyle/>
                    <a:p>
                      <a:pPr marL="0" marR="0">
                        <a:lnSpc>
                          <a:spcPct val="115000"/>
                        </a:lnSpc>
                        <a:spcBef>
                          <a:spcPts val="0"/>
                        </a:spcBef>
                        <a:spcAft>
                          <a:spcPts val="0"/>
                        </a:spcAft>
                      </a:pPr>
                      <a:endParaRPr lang="en-US" sz="1600" dirty="0">
                        <a:latin typeface="Comic Sans MS"/>
                        <a:ea typeface="Calibri"/>
                        <a:cs typeface="Times New Roman"/>
                      </a:endParaRPr>
                    </a:p>
                    <a:p>
                      <a:pPr marL="0" marR="0">
                        <a:lnSpc>
                          <a:spcPct val="115000"/>
                        </a:lnSpc>
                        <a:spcBef>
                          <a:spcPts val="0"/>
                        </a:spcBef>
                        <a:spcAft>
                          <a:spcPts val="0"/>
                        </a:spcAft>
                      </a:pPr>
                      <a:r>
                        <a:rPr lang="en-US" sz="1600" dirty="0">
                          <a:latin typeface="Comic Sans MS"/>
                          <a:ea typeface="Calibri"/>
                          <a:cs typeface="Times New Roman"/>
                        </a:rPr>
                        <a:t>Quarterly</a:t>
                      </a: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To close any observed gaps from alignment to service standard evaluation as well as charter monitoring. </a:t>
                      </a: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Report of the interface conducted forwarded to Corps Marshal.</a:t>
                      </a:r>
                    </a:p>
                  </a:txBody>
                  <a:tcPr marL="68580" marR="68580" marT="0" marB="0"/>
                </a:tc>
              </a:tr>
              <a:tr h="3108261">
                <a:tc>
                  <a:txBody>
                    <a:bodyPr/>
                    <a:lstStyle/>
                    <a:p>
                      <a:endParaRPr lang="en-US" sz="1600" dirty="0" smtClean="0">
                        <a:latin typeface="Comic Sans MS" pitchFamily="66" charset="0"/>
                      </a:endParaRPr>
                    </a:p>
                    <a:p>
                      <a:r>
                        <a:rPr lang="en-US" sz="1600" dirty="0" smtClean="0">
                          <a:latin typeface="Comic Sans MS" pitchFamily="66" charset="0"/>
                        </a:rPr>
                        <a:t>6</a:t>
                      </a:r>
                      <a:endParaRPr lang="en-US" sz="1600" dirty="0">
                        <a:latin typeface="Comic Sans MS" pitchFamily="66" charset="0"/>
                      </a:endParaRPr>
                    </a:p>
                  </a:txBody>
                  <a:tcPr/>
                </a:tc>
                <a:tc>
                  <a:txBody>
                    <a:bodyPr/>
                    <a:lstStyle/>
                    <a:p>
                      <a:pPr marL="0" marR="0">
                        <a:lnSpc>
                          <a:spcPct val="115000"/>
                        </a:lnSpc>
                        <a:spcBef>
                          <a:spcPts val="0"/>
                        </a:spcBef>
                        <a:spcAft>
                          <a:spcPts val="0"/>
                        </a:spcAft>
                      </a:pPr>
                      <a:r>
                        <a:rPr lang="en-US" sz="1600" dirty="0">
                          <a:latin typeface="Comic Sans MS"/>
                          <a:ea typeface="Calibri"/>
                          <a:cs typeface="Times New Roman"/>
                        </a:rPr>
                        <a:t>Production of the reviewed FRSC service charter in drop down flex banner, hand bills and leaflets.</a:t>
                      </a: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To create more awareness to the public about FRSC services</a:t>
                      </a:r>
                    </a:p>
                  </a:txBody>
                  <a:tcPr marL="68580" marR="68580" marT="0" marB="0"/>
                </a:tc>
                <a:tc>
                  <a:txBody>
                    <a:bodyPr/>
                    <a:lstStyle/>
                    <a:p>
                      <a:pPr marL="0" marR="0">
                        <a:lnSpc>
                          <a:spcPct val="115000"/>
                        </a:lnSpc>
                        <a:spcBef>
                          <a:spcPts val="0"/>
                        </a:spcBef>
                        <a:spcAft>
                          <a:spcPts val="0"/>
                        </a:spcAft>
                      </a:pPr>
                      <a:endParaRPr lang="en-US" sz="1600" dirty="0" smtClean="0">
                        <a:latin typeface="Comic Sans MS"/>
                        <a:ea typeface="Calibri"/>
                        <a:cs typeface="Times New Roman"/>
                      </a:endParaRPr>
                    </a:p>
                    <a:p>
                      <a:pPr marL="0" marR="0">
                        <a:lnSpc>
                          <a:spcPct val="115000"/>
                        </a:lnSpc>
                        <a:spcBef>
                          <a:spcPts val="0"/>
                        </a:spcBef>
                        <a:spcAft>
                          <a:spcPts val="0"/>
                        </a:spcAft>
                      </a:pPr>
                      <a:r>
                        <a:rPr lang="en-US" sz="1600" dirty="0" smtClean="0">
                          <a:latin typeface="Comic Sans MS"/>
                          <a:ea typeface="Calibri"/>
                          <a:cs typeface="Times New Roman"/>
                        </a:rPr>
                        <a:t>Jan, 2021</a:t>
                      </a:r>
                      <a:endParaRPr lang="en-US" sz="1600" dirty="0">
                        <a:latin typeface="Comic Sans MS"/>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Improved customer satisfaction and awareness</a:t>
                      </a: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Drop down flex banner mounted at RSHQ  and Commands entrances</a:t>
                      </a:r>
                    </a:p>
                  </a:txBody>
                  <a:tcPr marL="68580" marR="68580" marT="0" marB="0"/>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152400"/>
          <a:ext cx="8915400" cy="6674421"/>
        </p:xfrm>
        <a:graphic>
          <a:graphicData uri="http://schemas.openxmlformats.org/drawingml/2006/table">
            <a:tbl>
              <a:tblPr firstRow="1" bandRow="1">
                <a:tableStyleId>{5DA37D80-6434-44D0-A028-1B22A696006F}</a:tableStyleId>
              </a:tblPr>
              <a:tblGrid>
                <a:gridCol w="669153"/>
                <a:gridCol w="2023115"/>
                <a:gridCol w="1643326"/>
                <a:gridCol w="1400005"/>
                <a:gridCol w="1396687"/>
                <a:gridCol w="1783114"/>
              </a:tblGrid>
              <a:tr h="762000">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S/N</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ACTIVITY</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OBJECTIVE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kern="1200" dirty="0" smtClean="0">
                          <a:solidFill>
                            <a:schemeClr val="tx1"/>
                          </a:solidFill>
                          <a:latin typeface="Comic Sans MS" pitchFamily="66" charset="0"/>
                          <a:ea typeface="+mn-ea"/>
                          <a:cs typeface="+mn-cs"/>
                        </a:rPr>
                        <a:t>TIMELINE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EXPECTED OUTCOME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smtClean="0">
                          <a:latin typeface="Comic Sans MS" pitchFamily="66" charset="0"/>
                          <a:ea typeface="Calibri"/>
                          <a:cs typeface="Times New Roman"/>
                        </a:rPr>
                        <a:t>KEY PERFORMANCE INDICATOR</a:t>
                      </a:r>
                      <a:endParaRPr lang="en-US" sz="1400" dirty="0">
                        <a:latin typeface="Comic Sans MS" pitchFamily="66" charset="0"/>
                        <a:ea typeface="Calibri"/>
                        <a:cs typeface="Times New Roman"/>
                      </a:endParaRPr>
                    </a:p>
                  </a:txBody>
                  <a:tcPr marL="68580" marR="68580" marT="0" marB="0"/>
                </a:tc>
              </a:tr>
              <a:tr h="1725429">
                <a:tc>
                  <a:txBody>
                    <a:bodyPr/>
                    <a:lstStyle/>
                    <a:p>
                      <a:endParaRPr lang="en-US" sz="1600" dirty="0" smtClean="0">
                        <a:latin typeface="Comic Sans MS" pitchFamily="66" charset="0"/>
                      </a:endParaRPr>
                    </a:p>
                    <a:p>
                      <a:r>
                        <a:rPr lang="en-US" sz="1600" dirty="0" smtClean="0">
                          <a:latin typeface="Comic Sans MS" pitchFamily="66" charset="0"/>
                        </a:rPr>
                        <a:t>7</a:t>
                      </a:r>
                      <a:endParaRPr lang="en-US" sz="1600" dirty="0">
                        <a:latin typeface="Comic Sans MS" pitchFamily="66" charset="0"/>
                      </a:endParaRPr>
                    </a:p>
                  </a:txBody>
                  <a:tcPr/>
                </a:tc>
                <a:tc>
                  <a:txBody>
                    <a:bodyPr/>
                    <a:lstStyle/>
                    <a:p>
                      <a:pPr marL="0" marR="0">
                        <a:lnSpc>
                          <a:spcPct val="115000"/>
                        </a:lnSpc>
                        <a:spcBef>
                          <a:spcPts val="0"/>
                        </a:spcBef>
                        <a:spcAft>
                          <a:spcPts val="0"/>
                        </a:spcAft>
                      </a:pPr>
                      <a:r>
                        <a:rPr lang="en-US" sz="1600" dirty="0">
                          <a:latin typeface="Comic Sans MS"/>
                          <a:ea typeface="Calibri"/>
                          <a:cs typeface="Times New Roman"/>
                        </a:rPr>
                        <a:t>Networking meeting with SERVICOM field Desk officers </a:t>
                      </a:r>
                      <a:r>
                        <a:rPr lang="en-US" sz="1600" dirty="0" smtClean="0">
                          <a:latin typeface="Comic Sans MS"/>
                          <a:ea typeface="Calibri"/>
                          <a:cs typeface="Times New Roman"/>
                        </a:rPr>
                        <a:t>in field</a:t>
                      </a:r>
                      <a:r>
                        <a:rPr lang="en-US" sz="1600" baseline="0" dirty="0" smtClean="0">
                          <a:latin typeface="Comic Sans MS"/>
                          <a:ea typeface="Calibri"/>
                          <a:cs typeface="Times New Roman"/>
                        </a:rPr>
                        <a:t> commands </a:t>
                      </a:r>
                      <a:r>
                        <a:rPr lang="en-US" sz="1600" dirty="0" smtClean="0">
                          <a:latin typeface="Comic Sans MS"/>
                          <a:ea typeface="Calibri"/>
                          <a:cs typeface="Times New Roman"/>
                        </a:rPr>
                        <a:t> (3 zones per quarter ) on </a:t>
                      </a:r>
                      <a:r>
                        <a:rPr lang="en-US" sz="1600" dirty="0">
                          <a:latin typeface="Comic Sans MS"/>
                          <a:ea typeface="Calibri"/>
                          <a:cs typeface="Times New Roman"/>
                        </a:rPr>
                        <a:t>“Service Charter Implementation”.</a:t>
                      </a: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To close the gap observed in the Corps functionality evaluation by SERVICOM Headquarters</a:t>
                      </a: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dirty="0" smtClean="0">
                          <a:latin typeface="Comic Sans MS"/>
                          <a:ea typeface="Calibri"/>
                          <a:cs typeface="Times New Roman"/>
                        </a:rPr>
                        <a:t>Quarterly</a:t>
                      </a: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To share experiences on best practice for effective service delivery</a:t>
                      </a: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Report of the networking forwarded to Corps Marshal</a:t>
                      </a:r>
                    </a:p>
                  </a:txBody>
                  <a:tcPr marL="68580" marR="68580" marT="0" marB="0"/>
                </a:tc>
              </a:tr>
              <a:tr h="3669093">
                <a:tc>
                  <a:txBody>
                    <a:bodyPr/>
                    <a:lstStyle/>
                    <a:p>
                      <a:endParaRPr lang="en-US" sz="1600" dirty="0" smtClean="0">
                        <a:latin typeface="Comic Sans MS" pitchFamily="66" charset="0"/>
                      </a:endParaRPr>
                    </a:p>
                    <a:p>
                      <a:r>
                        <a:rPr lang="en-US" sz="1600" dirty="0" smtClean="0">
                          <a:latin typeface="Comic Sans MS" pitchFamily="66" charset="0"/>
                        </a:rPr>
                        <a:t>8</a:t>
                      </a:r>
                      <a:endParaRPr lang="en-US" sz="1600" dirty="0">
                        <a:latin typeface="Comic Sans MS" pitchFamily="66" charset="0"/>
                      </a:endParaRPr>
                    </a:p>
                  </a:txBody>
                  <a:tcPr/>
                </a:tc>
                <a:tc>
                  <a:txBody>
                    <a:bodyPr/>
                    <a:lstStyle/>
                    <a:p>
                      <a:pPr marL="0" marR="0">
                        <a:lnSpc>
                          <a:spcPct val="115000"/>
                        </a:lnSpc>
                        <a:spcBef>
                          <a:spcPts val="0"/>
                        </a:spcBef>
                        <a:spcAft>
                          <a:spcPts val="0"/>
                        </a:spcAft>
                      </a:pPr>
                      <a:r>
                        <a:rPr lang="en-US" sz="1600" kern="1200" dirty="0">
                          <a:latin typeface="Comic Sans MS"/>
                          <a:ea typeface="Calibri"/>
                        </a:rPr>
                        <a:t>Review of local Charters of the Corps service windows</a:t>
                      </a:r>
                      <a:endParaRPr lang="en-US" sz="1600" dirty="0">
                        <a:latin typeface="Comic Sans MS"/>
                        <a:ea typeface="Times New Roman"/>
                      </a:endParaRPr>
                    </a:p>
                  </a:txBody>
                  <a:tcPr marL="68580" marR="68580" marT="0" marB="0"/>
                </a:tc>
                <a:tc>
                  <a:txBody>
                    <a:bodyPr/>
                    <a:lstStyle/>
                    <a:p>
                      <a:pPr marL="0" marR="0">
                        <a:lnSpc>
                          <a:spcPct val="115000"/>
                        </a:lnSpc>
                        <a:spcBef>
                          <a:spcPts val="0"/>
                        </a:spcBef>
                        <a:spcAft>
                          <a:spcPts val="0"/>
                        </a:spcAft>
                      </a:pPr>
                      <a:r>
                        <a:rPr lang="en-US" sz="1600" dirty="0">
                          <a:latin typeface="Comic Sans MS"/>
                          <a:ea typeface="Times New Roman"/>
                        </a:rPr>
                        <a:t>To ensure that all the service windows of the Corps are in line with reviewed standard service delivery template</a:t>
                      </a:r>
                    </a:p>
                  </a:txBody>
                  <a:tcPr marL="68580" marR="68580" marT="0" marB="0"/>
                </a:tc>
                <a:tc>
                  <a:txBody>
                    <a:bodyPr/>
                    <a:lstStyle/>
                    <a:p>
                      <a:pPr marL="0" marR="0">
                        <a:lnSpc>
                          <a:spcPct val="115000"/>
                        </a:lnSpc>
                        <a:spcBef>
                          <a:spcPts val="0"/>
                        </a:spcBef>
                        <a:spcAft>
                          <a:spcPts val="0"/>
                        </a:spcAft>
                      </a:pPr>
                      <a:r>
                        <a:rPr lang="en-US" sz="1600" dirty="0" smtClean="0">
                          <a:latin typeface="Comic Sans MS"/>
                          <a:ea typeface="Calibri"/>
                          <a:cs typeface="Times New Roman"/>
                        </a:rPr>
                        <a:t>Feb, 2021</a:t>
                      </a:r>
                      <a:endParaRPr lang="en-US" sz="1600" dirty="0">
                        <a:latin typeface="Comic Sans MS"/>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A robust Service charter</a:t>
                      </a:r>
                    </a:p>
                  </a:txBody>
                  <a:tcPr marL="68580" marR="68580" marT="0" marB="0"/>
                </a:tc>
                <a:tc>
                  <a:txBody>
                    <a:bodyPr/>
                    <a:lstStyle/>
                    <a:p>
                      <a:pPr marL="0" marR="0">
                        <a:lnSpc>
                          <a:spcPct val="115000"/>
                        </a:lnSpc>
                        <a:spcBef>
                          <a:spcPts val="0"/>
                        </a:spcBef>
                        <a:spcAft>
                          <a:spcPts val="0"/>
                        </a:spcAft>
                      </a:pPr>
                      <a:r>
                        <a:rPr lang="en-US" sz="1600" dirty="0">
                          <a:latin typeface="Comic Sans MS"/>
                          <a:ea typeface="Calibri"/>
                          <a:cs typeface="Times New Roman"/>
                        </a:rPr>
                        <a:t>Report of the reviewed local charter forwarded to Corps Marshal</a:t>
                      </a:r>
                    </a:p>
                  </a:txBody>
                  <a:tcPr marL="68580" marR="68580" marT="0" marB="0"/>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152400"/>
          <a:ext cx="8839200" cy="6853674"/>
        </p:xfrm>
        <a:graphic>
          <a:graphicData uri="http://schemas.openxmlformats.org/drawingml/2006/table">
            <a:tbl>
              <a:tblPr firstRow="1" bandRow="1">
                <a:tableStyleId>{5DA37D80-6434-44D0-A028-1B22A696006F}</a:tableStyleId>
              </a:tblPr>
              <a:tblGrid>
                <a:gridCol w="533400"/>
                <a:gridCol w="1600200"/>
                <a:gridCol w="1371600"/>
                <a:gridCol w="1219200"/>
                <a:gridCol w="1271242"/>
                <a:gridCol w="2843558"/>
              </a:tblGrid>
              <a:tr h="544314">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S/N</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ACTIVITY</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OBJECTIVE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kern="1200" dirty="0" smtClean="0">
                          <a:solidFill>
                            <a:schemeClr val="tx1"/>
                          </a:solidFill>
                          <a:latin typeface="Comic Sans MS" pitchFamily="66" charset="0"/>
                          <a:ea typeface="+mn-ea"/>
                          <a:cs typeface="+mn-cs"/>
                        </a:rPr>
                        <a:t>TIMELINE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EXPECTED OUTCOME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MEANS OF VERIFICATION</a:t>
                      </a:r>
                      <a:endParaRPr lang="en-US" sz="1400" dirty="0">
                        <a:latin typeface="Comic Sans MS" pitchFamily="66" charset="0"/>
                        <a:ea typeface="Calibri"/>
                        <a:cs typeface="Times New Roman"/>
                      </a:endParaRPr>
                    </a:p>
                  </a:txBody>
                  <a:tcPr marL="68580" marR="68580" marT="0" marB="0"/>
                </a:tc>
              </a:tr>
              <a:tr h="5856486">
                <a:tc>
                  <a:txBody>
                    <a:bodyPr/>
                    <a:lstStyle/>
                    <a:p>
                      <a:endParaRPr lang="en-US" sz="1500" dirty="0" smtClean="0">
                        <a:latin typeface="Comic Sans MS" pitchFamily="66" charset="0"/>
                      </a:endParaRPr>
                    </a:p>
                    <a:p>
                      <a:r>
                        <a:rPr lang="en-US" sz="1500" dirty="0" smtClean="0">
                          <a:latin typeface="Comic Sans MS" pitchFamily="66" charset="0"/>
                        </a:rPr>
                        <a:t>9</a:t>
                      </a:r>
                      <a:endParaRPr lang="en-US" sz="1500" dirty="0">
                        <a:latin typeface="Comic Sans MS" pitchFamily="66" charset="0"/>
                      </a:endParaRPr>
                    </a:p>
                  </a:txBody>
                  <a:tcPr/>
                </a:tc>
                <a:tc>
                  <a:txBody>
                    <a:bodyPr/>
                    <a:lstStyle/>
                    <a:p>
                      <a:pPr marL="0" marR="0">
                        <a:lnSpc>
                          <a:spcPct val="115000"/>
                        </a:lnSpc>
                        <a:spcBef>
                          <a:spcPts val="0"/>
                        </a:spcBef>
                        <a:spcAft>
                          <a:spcPts val="0"/>
                        </a:spcAft>
                      </a:pPr>
                      <a:r>
                        <a:rPr lang="en-US" sz="1500" kern="1200" dirty="0">
                          <a:latin typeface="Comic Sans MS"/>
                          <a:ea typeface="Calibri"/>
                        </a:rPr>
                        <a:t>Training of Front Desk officers in RSHQ </a:t>
                      </a:r>
                      <a:r>
                        <a:rPr lang="en-US" sz="1500" kern="1200" dirty="0" smtClean="0">
                          <a:latin typeface="Comic Sans MS"/>
                          <a:ea typeface="Calibri"/>
                        </a:rPr>
                        <a:t>on the</a:t>
                      </a:r>
                      <a:r>
                        <a:rPr lang="en-US" sz="1500" kern="1200" baseline="0" dirty="0" smtClean="0">
                          <a:latin typeface="Comic Sans MS"/>
                          <a:ea typeface="Calibri"/>
                        </a:rPr>
                        <a:t> following topics:</a:t>
                      </a:r>
                    </a:p>
                    <a:p>
                      <a:pPr marL="285750" marR="0" indent="-285750">
                        <a:lnSpc>
                          <a:spcPct val="115000"/>
                        </a:lnSpc>
                        <a:spcBef>
                          <a:spcPts val="0"/>
                        </a:spcBef>
                        <a:spcAft>
                          <a:spcPts val="0"/>
                        </a:spcAft>
                        <a:buFont typeface="+mj-lt"/>
                        <a:buAutoNum type="romanLcPeriod"/>
                      </a:pPr>
                      <a:r>
                        <a:rPr lang="en-US" sz="1500" kern="1200" dirty="0" smtClean="0">
                          <a:latin typeface="Comic Sans MS"/>
                          <a:ea typeface="Calibri"/>
                        </a:rPr>
                        <a:t>communication </a:t>
                      </a:r>
                      <a:r>
                        <a:rPr lang="en-US" sz="1500" kern="1200" dirty="0">
                          <a:latin typeface="Comic Sans MS"/>
                          <a:ea typeface="Calibri"/>
                        </a:rPr>
                        <a:t>and interpersonal relations in quality service </a:t>
                      </a:r>
                      <a:r>
                        <a:rPr lang="en-US" sz="1500" kern="1200" dirty="0" smtClean="0">
                          <a:latin typeface="Comic Sans MS"/>
                          <a:ea typeface="Calibri"/>
                        </a:rPr>
                        <a:t>delivery</a:t>
                      </a:r>
                    </a:p>
                    <a:p>
                      <a:pPr marL="285750" marR="0" indent="-285750">
                        <a:lnSpc>
                          <a:spcPct val="115000"/>
                        </a:lnSpc>
                        <a:spcBef>
                          <a:spcPts val="0"/>
                        </a:spcBef>
                        <a:spcAft>
                          <a:spcPts val="0"/>
                        </a:spcAft>
                        <a:buFont typeface="+mj-lt"/>
                        <a:buAutoNum type="romanLcPeriod"/>
                      </a:pPr>
                      <a:r>
                        <a:rPr lang="en-US" sz="1500" kern="1200" dirty="0" smtClean="0">
                          <a:latin typeface="Comic Sans MS"/>
                          <a:ea typeface="Calibri"/>
                        </a:rPr>
                        <a:t>On the spot complaint handling</a:t>
                      </a:r>
                    </a:p>
                    <a:p>
                      <a:pPr marL="285750" marR="0" indent="-285750">
                        <a:lnSpc>
                          <a:spcPct val="115000"/>
                        </a:lnSpc>
                        <a:spcBef>
                          <a:spcPts val="0"/>
                        </a:spcBef>
                        <a:spcAft>
                          <a:spcPts val="0"/>
                        </a:spcAft>
                        <a:buFont typeface="+mj-lt"/>
                        <a:buAutoNum type="romanLcPeriod"/>
                      </a:pPr>
                      <a:r>
                        <a:rPr lang="en-US" sz="1500" kern="1200" dirty="0" smtClean="0">
                          <a:latin typeface="Comic Sans MS"/>
                          <a:ea typeface="Calibri"/>
                        </a:rPr>
                        <a:t>Customer relationship management</a:t>
                      </a:r>
                    </a:p>
                    <a:p>
                      <a:pPr marL="285750" marR="0" indent="-285750">
                        <a:lnSpc>
                          <a:spcPct val="115000"/>
                        </a:lnSpc>
                        <a:spcBef>
                          <a:spcPts val="0"/>
                        </a:spcBef>
                        <a:spcAft>
                          <a:spcPts val="0"/>
                        </a:spcAft>
                        <a:buFont typeface="+mj-lt"/>
                        <a:buAutoNum type="romanLcPeriod"/>
                      </a:pPr>
                      <a:r>
                        <a:rPr lang="en-US" sz="1500" kern="1200" dirty="0" smtClean="0">
                          <a:latin typeface="Comic Sans MS"/>
                          <a:ea typeface="Calibri"/>
                        </a:rPr>
                        <a:t>Team work:</a:t>
                      </a:r>
                      <a:r>
                        <a:rPr lang="en-US" sz="1500" kern="1200" baseline="0" dirty="0" smtClean="0">
                          <a:latin typeface="Comic Sans MS"/>
                          <a:ea typeface="Calibri"/>
                        </a:rPr>
                        <a:t> essential for organizational performance</a:t>
                      </a:r>
                      <a:endParaRPr lang="en-US" sz="1500" kern="1200" dirty="0" smtClean="0">
                        <a:latin typeface="Comic Sans MS"/>
                        <a:ea typeface="Calibri"/>
                      </a:endParaRPr>
                    </a:p>
                    <a:p>
                      <a:pPr marL="285750" marR="0" indent="-285750">
                        <a:lnSpc>
                          <a:spcPct val="115000"/>
                        </a:lnSpc>
                        <a:spcBef>
                          <a:spcPts val="0"/>
                        </a:spcBef>
                        <a:spcAft>
                          <a:spcPts val="0"/>
                        </a:spcAft>
                        <a:buFont typeface="+mj-lt"/>
                        <a:buAutoNum type="romanLcPeriod"/>
                      </a:pPr>
                      <a:endParaRPr lang="en-US" sz="1500" dirty="0">
                        <a:latin typeface="Comic Sans MS"/>
                        <a:ea typeface="Times New Roman"/>
                      </a:endParaRPr>
                    </a:p>
                  </a:txBody>
                  <a:tcPr marL="68580" marR="68580" marT="0" marB="0"/>
                </a:tc>
                <a:tc>
                  <a:txBody>
                    <a:bodyPr/>
                    <a:lstStyle/>
                    <a:p>
                      <a:pPr marL="0" marR="0">
                        <a:lnSpc>
                          <a:spcPct val="115000"/>
                        </a:lnSpc>
                        <a:spcBef>
                          <a:spcPts val="0"/>
                        </a:spcBef>
                        <a:spcAft>
                          <a:spcPts val="0"/>
                        </a:spcAft>
                      </a:pPr>
                      <a:r>
                        <a:rPr lang="en-US" sz="1500" kern="1200" dirty="0">
                          <a:latin typeface="Comic Sans MS"/>
                          <a:ea typeface="Calibri"/>
                        </a:rPr>
                        <a:t>To improve on employee competency and capacity for improved service delivery</a:t>
                      </a:r>
                      <a:endParaRPr lang="en-US" sz="1500" dirty="0">
                        <a:latin typeface="Comic Sans MS"/>
                        <a:ea typeface="Times New Roman"/>
                      </a:endParaRPr>
                    </a:p>
                  </a:txBody>
                  <a:tcPr marL="68580" marR="68580" marT="0" marB="0"/>
                </a:tc>
                <a:tc>
                  <a:txBody>
                    <a:bodyPr/>
                    <a:lstStyle/>
                    <a:p>
                      <a:pPr marL="0" marR="0">
                        <a:lnSpc>
                          <a:spcPct val="115000"/>
                        </a:lnSpc>
                        <a:spcBef>
                          <a:spcPts val="0"/>
                        </a:spcBef>
                        <a:spcAft>
                          <a:spcPts val="0"/>
                        </a:spcAft>
                      </a:pPr>
                      <a:r>
                        <a:rPr lang="en-US" sz="1500" dirty="0" smtClean="0">
                          <a:latin typeface="Comic Sans MS"/>
                          <a:ea typeface="Calibri"/>
                          <a:cs typeface="Times New Roman"/>
                        </a:rPr>
                        <a:t> Quarterly</a:t>
                      </a:r>
                    </a:p>
                  </a:txBody>
                  <a:tcPr marL="68580" marR="68580" marT="0" marB="0"/>
                </a:tc>
                <a:tc>
                  <a:txBody>
                    <a:bodyPr/>
                    <a:lstStyle/>
                    <a:p>
                      <a:pPr marL="0" marR="0">
                        <a:lnSpc>
                          <a:spcPct val="115000"/>
                        </a:lnSpc>
                        <a:spcBef>
                          <a:spcPts val="0"/>
                        </a:spcBef>
                        <a:spcAft>
                          <a:spcPts val="0"/>
                        </a:spcAft>
                      </a:pPr>
                      <a:r>
                        <a:rPr lang="en-US" sz="1500" kern="1200" dirty="0">
                          <a:latin typeface="Comic Sans MS"/>
                          <a:ea typeface="Calibri"/>
                          <a:cs typeface="Times New Roman"/>
                        </a:rPr>
                        <a:t>Improved service delivery to the satisfaction of customers </a:t>
                      </a:r>
                      <a:endParaRPr lang="en-US" sz="1500" dirty="0">
                        <a:latin typeface="Comic Sans MS"/>
                        <a:ea typeface="Calibri"/>
                        <a:cs typeface="Times New Roman"/>
                      </a:endParaRPr>
                    </a:p>
                  </a:txBody>
                  <a:tcPr marL="68580" marR="68580" marT="0" marB="0"/>
                </a:tc>
                <a:tc>
                  <a:txBody>
                    <a:bodyPr/>
                    <a:lstStyle/>
                    <a:p>
                      <a:pPr marL="0" marR="0">
                        <a:lnSpc>
                          <a:spcPct val="115000"/>
                        </a:lnSpc>
                        <a:spcBef>
                          <a:spcPts val="0"/>
                        </a:spcBef>
                        <a:spcAft>
                          <a:spcPts val="0"/>
                        </a:spcAft>
                      </a:pPr>
                      <a:r>
                        <a:rPr lang="en-US" sz="1500" kern="1200" dirty="0">
                          <a:latin typeface="Comic Sans MS"/>
                          <a:ea typeface="Calibri"/>
                          <a:cs typeface="Times New Roman"/>
                        </a:rPr>
                        <a:t>Report of Training of front line desk officers comprising of provost, Intelligent, protocol and SERVICOM forwarded to Corps Marshal and SERVICOM Headquarters.</a:t>
                      </a:r>
                      <a:endParaRPr lang="en-US" sz="1500" dirty="0">
                        <a:latin typeface="Comic Sans MS"/>
                        <a:ea typeface="Calibri"/>
                        <a:cs typeface="Times New Roman"/>
                      </a:endParaRPr>
                    </a:p>
                  </a:txBody>
                  <a:tcPr marL="68580" marR="68580" marT="0" marB="0"/>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152400"/>
          <a:ext cx="8915400" cy="6705600"/>
        </p:xfrm>
        <a:graphic>
          <a:graphicData uri="http://schemas.openxmlformats.org/drawingml/2006/table">
            <a:tbl>
              <a:tblPr firstRow="1" bandRow="1">
                <a:tableStyleId>{5DA37D80-6434-44D0-A028-1B22A696006F}</a:tableStyleId>
              </a:tblPr>
              <a:tblGrid>
                <a:gridCol w="669153"/>
                <a:gridCol w="2023115"/>
                <a:gridCol w="1643326"/>
                <a:gridCol w="1400005"/>
                <a:gridCol w="1396687"/>
                <a:gridCol w="1783114"/>
              </a:tblGrid>
              <a:tr h="609600">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S/N</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ACTIVITY</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OBJECTIVE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kern="1200" dirty="0" smtClean="0">
                          <a:solidFill>
                            <a:schemeClr val="tx1"/>
                          </a:solidFill>
                          <a:latin typeface="Comic Sans MS" pitchFamily="66" charset="0"/>
                          <a:ea typeface="+mn-ea"/>
                          <a:cs typeface="+mn-cs"/>
                        </a:rPr>
                        <a:t>TIMELINE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EXPECTED OUTCOME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smtClean="0">
                          <a:latin typeface="Comic Sans MS" pitchFamily="66" charset="0"/>
                          <a:ea typeface="Calibri"/>
                          <a:cs typeface="Times New Roman"/>
                        </a:rPr>
                        <a:t>KEY PERFORMANCE INDICATOR</a:t>
                      </a:r>
                      <a:endParaRPr lang="en-US" sz="1400" dirty="0">
                        <a:latin typeface="Comic Sans MS" pitchFamily="66" charset="0"/>
                        <a:ea typeface="Calibri"/>
                        <a:cs typeface="Times New Roman"/>
                      </a:endParaRPr>
                    </a:p>
                  </a:txBody>
                  <a:tcPr marL="68580" marR="68580" marT="0" marB="0"/>
                </a:tc>
              </a:tr>
              <a:tr h="1725429">
                <a:tc>
                  <a:txBody>
                    <a:bodyPr/>
                    <a:lstStyle/>
                    <a:p>
                      <a:endParaRPr lang="en-US" sz="1600" dirty="0" smtClean="0">
                        <a:latin typeface="Comic Sans MS" pitchFamily="66" charset="0"/>
                      </a:endParaRPr>
                    </a:p>
                    <a:p>
                      <a:r>
                        <a:rPr lang="en-US" sz="1600" dirty="0" smtClean="0">
                          <a:latin typeface="Comic Sans MS" pitchFamily="66" charset="0"/>
                        </a:rPr>
                        <a:t>10</a:t>
                      </a:r>
                      <a:endParaRPr lang="en-US" sz="1600" dirty="0">
                        <a:latin typeface="Comic Sans MS" pitchFamily="66" charset="0"/>
                      </a:endParaRPr>
                    </a:p>
                  </a:txBody>
                  <a:tcPr/>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Sensitization of staff Corps wide on SERVICOM during In- house lecture sessions on  “Charter formulation  for effective service delivery”</a:t>
                      </a:r>
                    </a:p>
                  </a:txBody>
                  <a:tcPr marL="68580" marR="68580" marT="0" marB="0"/>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To expose the staff of the Corps to strategies for delivery of quality service through SERVICOM.</a:t>
                      </a:r>
                    </a:p>
                  </a:txBody>
                  <a:tcPr marL="68580" marR="68580" marT="0" marB="0"/>
                </a:tc>
                <a:tc>
                  <a:txBody>
                    <a:bodyPr/>
                    <a:lstStyle/>
                    <a:p>
                      <a:pPr marL="0" marR="0">
                        <a:lnSpc>
                          <a:spcPct val="115000"/>
                        </a:lnSpc>
                        <a:spcBef>
                          <a:spcPts val="0"/>
                        </a:spcBef>
                        <a:spcAft>
                          <a:spcPts val="0"/>
                        </a:spcAft>
                      </a:pPr>
                      <a:r>
                        <a:rPr lang="en-US" sz="1600" kern="1200" dirty="0" smtClean="0">
                          <a:solidFill>
                            <a:schemeClr val="tx1"/>
                          </a:solidFill>
                          <a:latin typeface="Comic Sans MS" pitchFamily="66" charset="0"/>
                          <a:ea typeface="+mn-ea"/>
                          <a:cs typeface="+mn-cs"/>
                        </a:rPr>
                        <a:t>Jan</a:t>
                      </a:r>
                      <a:r>
                        <a:rPr lang="en-US" sz="1600" kern="1200" baseline="0" dirty="0" smtClean="0">
                          <a:solidFill>
                            <a:schemeClr val="tx1"/>
                          </a:solidFill>
                          <a:latin typeface="Comic Sans MS" pitchFamily="66" charset="0"/>
                          <a:ea typeface="+mn-ea"/>
                          <a:cs typeface="+mn-cs"/>
                        </a:rPr>
                        <a:t> – Dec 2021</a:t>
                      </a:r>
                      <a:endParaRPr lang="en-US" sz="1600" kern="1200" dirty="0" smtClean="0">
                        <a:solidFill>
                          <a:schemeClr val="tx1"/>
                        </a:solidFill>
                        <a:latin typeface="Comic Sans MS" pitchFamily="66" charset="0"/>
                        <a:ea typeface="+mn-ea"/>
                        <a:cs typeface="+mn-cs"/>
                      </a:endParaRPr>
                    </a:p>
                  </a:txBody>
                  <a:tcPr marL="68580" marR="68580" marT="0" marB="0"/>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Well equipped personnel that will deliver quality service to FRSC customers</a:t>
                      </a:r>
                    </a:p>
                  </a:txBody>
                  <a:tcPr marL="68580" marR="68580" marT="0" marB="0"/>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Report of in-house sensitization forwarded to DCM TRG</a:t>
                      </a:r>
                    </a:p>
                  </a:txBody>
                  <a:tcPr marL="68580" marR="68580" marT="0" marB="0"/>
                </a:tc>
              </a:tr>
              <a:tr h="3445764">
                <a:tc>
                  <a:txBody>
                    <a:bodyPr/>
                    <a:lstStyle/>
                    <a:p>
                      <a:endParaRPr lang="en-US" sz="1600" dirty="0" smtClean="0">
                        <a:latin typeface="Comic Sans MS" pitchFamily="66" charset="0"/>
                      </a:endParaRPr>
                    </a:p>
                    <a:p>
                      <a:r>
                        <a:rPr lang="en-US" sz="1600" dirty="0" smtClean="0">
                          <a:latin typeface="Comic Sans MS" pitchFamily="66" charset="0"/>
                        </a:rPr>
                        <a:t>11</a:t>
                      </a:r>
                      <a:endParaRPr lang="en-US" sz="1600" dirty="0">
                        <a:latin typeface="Comic Sans MS" pitchFamily="66" charset="0"/>
                      </a:endParaRPr>
                    </a:p>
                  </a:txBody>
                  <a:tcPr/>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Monitoring of Drivers </a:t>
                      </a:r>
                      <a:r>
                        <a:rPr lang="en-US" sz="1600" dirty="0" err="1">
                          <a:latin typeface="Comic Sans MS" pitchFamily="66" charset="0"/>
                          <a:ea typeface="Calibri"/>
                          <a:cs typeface="Times New Roman"/>
                        </a:rPr>
                        <a:t>Licence</a:t>
                      </a:r>
                      <a:r>
                        <a:rPr lang="en-US" sz="1600" dirty="0">
                          <a:latin typeface="Comic Sans MS" pitchFamily="66" charset="0"/>
                          <a:ea typeface="Calibri"/>
                          <a:cs typeface="Times New Roman"/>
                        </a:rPr>
                        <a:t> </a:t>
                      </a:r>
                      <a:r>
                        <a:rPr lang="en-US" sz="1600" dirty="0" err="1">
                          <a:latin typeface="Comic Sans MS" pitchFamily="66" charset="0"/>
                          <a:ea typeface="Calibri"/>
                          <a:cs typeface="Times New Roman"/>
                        </a:rPr>
                        <a:t>Centres</a:t>
                      </a:r>
                      <a:r>
                        <a:rPr lang="en-US" sz="1600" dirty="0">
                          <a:latin typeface="Comic Sans MS" pitchFamily="66" charset="0"/>
                          <a:ea typeface="Calibri"/>
                          <a:cs typeface="Times New Roman"/>
                        </a:rPr>
                        <a:t> in FCT and environs</a:t>
                      </a:r>
                    </a:p>
                  </a:txBody>
                  <a:tcPr marL="68580" marR="68580" marT="0" marB="0"/>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To ensure that DLCs staff  operate in line with RSHQ directives and NCDC protocols as they meet customers’ needs.</a:t>
                      </a:r>
                    </a:p>
                  </a:txBody>
                  <a:tcPr marL="68580" marR="68580" marT="0" marB="0"/>
                </a:tc>
                <a:tc>
                  <a:txBody>
                    <a:bodyPr/>
                    <a:lstStyle/>
                    <a:p>
                      <a:pPr marL="0" marR="0">
                        <a:lnSpc>
                          <a:spcPct val="115000"/>
                        </a:lnSpc>
                        <a:spcBef>
                          <a:spcPts val="0"/>
                        </a:spcBef>
                        <a:spcAft>
                          <a:spcPts val="0"/>
                        </a:spcAft>
                      </a:pPr>
                      <a:r>
                        <a:rPr lang="en-US" sz="1600" dirty="0" smtClean="0">
                          <a:latin typeface="Comic Sans MS" pitchFamily="66" charset="0"/>
                          <a:ea typeface="Calibri"/>
                          <a:cs typeface="Times New Roman"/>
                        </a:rPr>
                        <a:t>Quarterly</a:t>
                      </a:r>
                      <a:endParaRPr lang="en-US" sz="16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Dissemination of quality service delivery at the DLCs</a:t>
                      </a:r>
                    </a:p>
                  </a:txBody>
                  <a:tcPr marL="68580" marR="68580" marT="0" marB="0"/>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Reports of monitoring exercise is forwarded to CM</a:t>
                      </a:r>
                    </a:p>
                  </a:txBody>
                  <a:tcPr marL="68580" marR="68580" marT="0" marB="0"/>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152400"/>
          <a:ext cx="8763000" cy="6400799"/>
        </p:xfrm>
        <a:graphic>
          <a:graphicData uri="http://schemas.openxmlformats.org/drawingml/2006/table">
            <a:tbl>
              <a:tblPr firstRow="1" bandRow="1">
                <a:tableStyleId>{5DA37D80-6434-44D0-A028-1B22A696006F}</a:tableStyleId>
              </a:tblPr>
              <a:tblGrid>
                <a:gridCol w="533400"/>
                <a:gridCol w="1447800"/>
                <a:gridCol w="1524000"/>
                <a:gridCol w="1219200"/>
                <a:gridCol w="1271242"/>
                <a:gridCol w="2767358"/>
              </a:tblGrid>
              <a:tr h="773778">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S/N</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ACTIVITY</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OBJECTIVE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kern="1200" dirty="0" smtClean="0">
                          <a:solidFill>
                            <a:schemeClr val="tx1"/>
                          </a:solidFill>
                          <a:latin typeface="Comic Sans MS" pitchFamily="66" charset="0"/>
                          <a:ea typeface="+mn-ea"/>
                          <a:cs typeface="+mn-cs"/>
                        </a:rPr>
                        <a:t>TIMELINE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EXPECTED OUTCOME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MEANS OF VERIFICATION</a:t>
                      </a:r>
                      <a:endParaRPr lang="en-US" sz="1400" dirty="0">
                        <a:latin typeface="Comic Sans MS" pitchFamily="66" charset="0"/>
                        <a:ea typeface="Calibri"/>
                        <a:cs typeface="Times New Roman"/>
                      </a:endParaRPr>
                    </a:p>
                  </a:txBody>
                  <a:tcPr marL="68580" marR="68580" marT="0" marB="0"/>
                </a:tc>
              </a:tr>
              <a:tr h="5627021">
                <a:tc>
                  <a:txBody>
                    <a:bodyPr/>
                    <a:lstStyle/>
                    <a:p>
                      <a:endParaRPr lang="en-US" sz="1400" dirty="0" smtClean="0">
                        <a:latin typeface="Comic Sans MS" pitchFamily="66" charset="0"/>
                      </a:endParaRPr>
                    </a:p>
                    <a:p>
                      <a:r>
                        <a:rPr lang="en-US" sz="1400" dirty="0" smtClean="0">
                          <a:latin typeface="Comic Sans MS" pitchFamily="66" charset="0"/>
                        </a:rPr>
                        <a:t>12</a:t>
                      </a:r>
                      <a:endParaRPr lang="en-US" sz="1400" dirty="0">
                        <a:latin typeface="Comic Sans MS" pitchFamily="66" charset="0"/>
                      </a:endParaRPr>
                    </a:p>
                  </a:txBody>
                  <a:tcPr/>
                </a:tc>
                <a:tc>
                  <a:txBody>
                    <a:bodyPr/>
                    <a:lstStyle/>
                    <a:p>
                      <a:pPr marL="0" marR="0">
                        <a:lnSpc>
                          <a:spcPct val="115000"/>
                        </a:lnSpc>
                        <a:spcBef>
                          <a:spcPts val="0"/>
                        </a:spcBef>
                        <a:spcAft>
                          <a:spcPts val="0"/>
                        </a:spcAft>
                      </a:pPr>
                      <a:r>
                        <a:rPr lang="en-US" sz="1400" dirty="0">
                          <a:latin typeface="Comic Sans MS"/>
                          <a:ea typeface="Calibri"/>
                          <a:cs typeface="Times New Roman"/>
                        </a:rPr>
                        <a:t>Sustain Resource Centre Visitation to SERVICOM Headquarters</a:t>
                      </a:r>
                    </a:p>
                  </a:txBody>
                  <a:tcPr marL="68580" marR="68580" marT="0" marB="0"/>
                </a:tc>
                <a:tc>
                  <a:txBody>
                    <a:bodyPr/>
                    <a:lstStyle/>
                    <a:p>
                      <a:pPr marL="0" marR="0">
                        <a:lnSpc>
                          <a:spcPct val="115000"/>
                        </a:lnSpc>
                        <a:spcBef>
                          <a:spcPts val="0"/>
                        </a:spcBef>
                        <a:spcAft>
                          <a:spcPts val="0"/>
                        </a:spcAft>
                      </a:pPr>
                      <a:r>
                        <a:rPr lang="en-US" sz="1400" dirty="0">
                          <a:latin typeface="Comic Sans MS"/>
                          <a:ea typeface="Calibri"/>
                          <a:cs typeface="Times New Roman"/>
                        </a:rPr>
                        <a:t>a. To update the office on the activities carried out both by the Corps and the SERVICOM Unit.</a:t>
                      </a:r>
                    </a:p>
                    <a:p>
                      <a:pPr marL="0" marR="0">
                        <a:lnSpc>
                          <a:spcPct val="115000"/>
                        </a:lnSpc>
                        <a:spcBef>
                          <a:spcPts val="0"/>
                        </a:spcBef>
                        <a:spcAft>
                          <a:spcPts val="0"/>
                        </a:spcAft>
                      </a:pPr>
                      <a:r>
                        <a:rPr lang="en-US" sz="1400" dirty="0">
                          <a:latin typeface="Comic Sans MS"/>
                          <a:ea typeface="Calibri"/>
                          <a:cs typeface="Times New Roman"/>
                        </a:rPr>
                        <a:t>b.  To give update on service frontlines of the Corps</a:t>
                      </a:r>
                    </a:p>
                    <a:p>
                      <a:pPr marL="0" marR="0">
                        <a:lnSpc>
                          <a:spcPct val="115000"/>
                        </a:lnSpc>
                        <a:spcBef>
                          <a:spcPts val="0"/>
                        </a:spcBef>
                        <a:spcAft>
                          <a:spcPts val="0"/>
                        </a:spcAft>
                      </a:pPr>
                      <a:r>
                        <a:rPr lang="en-US" sz="1400" dirty="0">
                          <a:latin typeface="Comic Sans MS"/>
                          <a:ea typeface="Calibri"/>
                          <a:cs typeface="Times New Roman"/>
                        </a:rPr>
                        <a:t>c. Update the office on the service profile of the Corps , such as  changes that took place in the Corps for the quarter under review)</a:t>
                      </a:r>
                    </a:p>
                  </a:txBody>
                  <a:tcPr marL="68580" marR="68580" marT="0" marB="0"/>
                </a:tc>
                <a:tc>
                  <a:txBody>
                    <a:bodyPr/>
                    <a:lstStyle/>
                    <a:p>
                      <a:pPr marL="0" marR="0">
                        <a:lnSpc>
                          <a:spcPct val="115000"/>
                        </a:lnSpc>
                        <a:spcBef>
                          <a:spcPts val="0"/>
                        </a:spcBef>
                        <a:spcAft>
                          <a:spcPts val="0"/>
                        </a:spcAft>
                      </a:pPr>
                      <a:r>
                        <a:rPr lang="en-US" sz="1400" dirty="0" smtClean="0">
                          <a:latin typeface="Comic Sans MS"/>
                          <a:ea typeface="Calibri"/>
                          <a:cs typeface="Times New Roman"/>
                        </a:rPr>
                        <a:t>Monthly</a:t>
                      </a:r>
                    </a:p>
                  </a:txBody>
                  <a:tcPr marL="68580" marR="68580" marT="0" marB="0"/>
                </a:tc>
                <a:tc>
                  <a:txBody>
                    <a:bodyPr/>
                    <a:lstStyle/>
                    <a:p>
                      <a:pPr marL="0" marR="0">
                        <a:lnSpc>
                          <a:spcPct val="115000"/>
                        </a:lnSpc>
                        <a:spcBef>
                          <a:spcPts val="0"/>
                        </a:spcBef>
                        <a:spcAft>
                          <a:spcPts val="0"/>
                        </a:spcAft>
                      </a:pPr>
                      <a:r>
                        <a:rPr lang="en-US" sz="1400" dirty="0">
                          <a:latin typeface="Comic Sans MS"/>
                          <a:ea typeface="Calibri"/>
                          <a:cs typeface="Times New Roman"/>
                        </a:rPr>
                        <a:t>Provide updates on current developments in the Corps.</a:t>
                      </a:r>
                    </a:p>
                  </a:txBody>
                  <a:tcPr marL="68580" marR="68580" marT="0" marB="0"/>
                </a:tc>
                <a:tc>
                  <a:txBody>
                    <a:bodyPr/>
                    <a:lstStyle/>
                    <a:p>
                      <a:pPr marL="0" marR="0">
                        <a:lnSpc>
                          <a:spcPct val="115000"/>
                        </a:lnSpc>
                        <a:spcBef>
                          <a:spcPts val="0"/>
                        </a:spcBef>
                        <a:spcAft>
                          <a:spcPts val="0"/>
                        </a:spcAft>
                      </a:pPr>
                      <a:r>
                        <a:rPr lang="en-US" sz="1400" dirty="0">
                          <a:latin typeface="Comic Sans MS"/>
                          <a:ea typeface="Calibri"/>
                          <a:cs typeface="Times New Roman"/>
                        </a:rPr>
                        <a:t>Evidence of visitation forwarded to CM and documented in a file</a:t>
                      </a:r>
                    </a:p>
                  </a:txBody>
                  <a:tcPr marL="68580" marR="68580" marT="0" marB="0"/>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152400"/>
          <a:ext cx="8915400" cy="6685761"/>
        </p:xfrm>
        <a:graphic>
          <a:graphicData uri="http://schemas.openxmlformats.org/drawingml/2006/table">
            <a:tbl>
              <a:tblPr firstRow="1" bandRow="1">
                <a:tableStyleId>{5DA37D80-6434-44D0-A028-1B22A696006F}</a:tableStyleId>
              </a:tblPr>
              <a:tblGrid>
                <a:gridCol w="630382"/>
                <a:gridCol w="1711037"/>
                <a:gridCol w="1801091"/>
                <a:gridCol w="1440873"/>
                <a:gridCol w="1502377"/>
                <a:gridCol w="1829640"/>
              </a:tblGrid>
              <a:tr h="556223">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S/N</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ACTIVITY</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OBJECTIVE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kern="1200" dirty="0" smtClean="0">
                          <a:solidFill>
                            <a:schemeClr val="tx1"/>
                          </a:solidFill>
                          <a:latin typeface="Comic Sans MS" pitchFamily="66" charset="0"/>
                          <a:ea typeface="+mn-ea"/>
                          <a:cs typeface="+mn-cs"/>
                        </a:rPr>
                        <a:t>TIMELINE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EXPECTED OUTCOME</a:t>
                      </a:r>
                      <a:endParaRPr lang="en-US" sz="1400" dirty="0">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b="1" dirty="0">
                          <a:latin typeface="Comic Sans MS" pitchFamily="66" charset="0"/>
                          <a:ea typeface="Calibri"/>
                          <a:cs typeface="Times New Roman"/>
                        </a:rPr>
                        <a:t>MEANS OF VERIFICATION</a:t>
                      </a:r>
                      <a:endParaRPr lang="en-US" sz="1400" dirty="0">
                        <a:latin typeface="Comic Sans MS" pitchFamily="66" charset="0"/>
                        <a:ea typeface="Calibri"/>
                        <a:cs typeface="Times New Roman"/>
                      </a:endParaRPr>
                    </a:p>
                  </a:txBody>
                  <a:tcPr marL="68580" marR="68580" marT="0" marB="0"/>
                </a:tc>
              </a:tr>
              <a:tr h="3564663">
                <a:tc>
                  <a:txBody>
                    <a:bodyPr/>
                    <a:lstStyle/>
                    <a:p>
                      <a:endParaRPr lang="en-US" sz="1600" dirty="0" smtClean="0">
                        <a:latin typeface="Comic Sans MS" pitchFamily="66" charset="0"/>
                      </a:endParaRPr>
                    </a:p>
                    <a:p>
                      <a:r>
                        <a:rPr lang="en-US" sz="1600" dirty="0" smtClean="0">
                          <a:latin typeface="Comic Sans MS" pitchFamily="66" charset="0"/>
                        </a:rPr>
                        <a:t>13</a:t>
                      </a:r>
                      <a:endParaRPr lang="en-US" sz="1600" dirty="0">
                        <a:latin typeface="Comic Sans MS" pitchFamily="66" charset="0"/>
                      </a:endParaRPr>
                    </a:p>
                  </a:txBody>
                  <a:tcPr/>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Monitoring of the Corps events such as strategy sessions, stakeholders meeting, conferences, workshops etc</a:t>
                      </a:r>
                    </a:p>
                  </a:txBody>
                  <a:tcPr marL="68580" marR="68580" marT="0" marB="0"/>
                </a:tc>
                <a:tc>
                  <a:txBody>
                    <a:bodyPr/>
                    <a:lstStyle/>
                    <a:p>
                      <a:pPr marL="0" marR="0">
                        <a:lnSpc>
                          <a:spcPct val="115000"/>
                        </a:lnSpc>
                        <a:spcBef>
                          <a:spcPts val="0"/>
                        </a:spcBef>
                        <a:spcAft>
                          <a:spcPts val="0"/>
                        </a:spcAft>
                      </a:pPr>
                      <a:r>
                        <a:rPr lang="en-US" sz="1600" dirty="0" err="1">
                          <a:latin typeface="Comic Sans MS" pitchFamily="66" charset="0"/>
                          <a:ea typeface="Calibri"/>
                          <a:cs typeface="Times New Roman"/>
                        </a:rPr>
                        <a:t>i</a:t>
                      </a:r>
                      <a:r>
                        <a:rPr lang="en-US" sz="1600" dirty="0">
                          <a:latin typeface="Comic Sans MS" pitchFamily="66" charset="0"/>
                          <a:ea typeface="Calibri"/>
                          <a:cs typeface="Times New Roman"/>
                        </a:rPr>
                        <a:t>. To ensure SERVICOM National Headquarters attend the Corps’ events to make contributions from SERVICOM point of view.</a:t>
                      </a:r>
                    </a:p>
                    <a:p>
                      <a:pPr marL="0" marR="0">
                        <a:lnSpc>
                          <a:spcPct val="115000"/>
                        </a:lnSpc>
                        <a:spcBef>
                          <a:spcPts val="0"/>
                        </a:spcBef>
                        <a:spcAft>
                          <a:spcPts val="0"/>
                        </a:spcAft>
                      </a:pPr>
                      <a:r>
                        <a:rPr lang="en-US" sz="1600" dirty="0">
                          <a:latin typeface="Comic Sans MS" pitchFamily="66" charset="0"/>
                          <a:ea typeface="Calibri"/>
                          <a:cs typeface="Times New Roman"/>
                        </a:rPr>
                        <a:t>ii. To ensure all events are conducted in line with the set standards.</a:t>
                      </a:r>
                    </a:p>
                  </a:txBody>
                  <a:tcPr marL="68580" marR="68580" marT="0" marB="0"/>
                </a:tc>
                <a:tc>
                  <a:txBody>
                    <a:bodyPr/>
                    <a:lstStyle/>
                    <a:p>
                      <a:pPr marL="0" marR="0">
                        <a:lnSpc>
                          <a:spcPct val="115000"/>
                        </a:lnSpc>
                        <a:spcBef>
                          <a:spcPts val="0"/>
                        </a:spcBef>
                        <a:spcAft>
                          <a:spcPts val="0"/>
                        </a:spcAft>
                      </a:pPr>
                      <a:r>
                        <a:rPr lang="en-US" sz="1600" kern="1200" dirty="0" smtClean="0">
                          <a:solidFill>
                            <a:schemeClr val="tx1"/>
                          </a:solidFill>
                          <a:latin typeface="Comic Sans MS" pitchFamily="66" charset="0"/>
                          <a:ea typeface="+mn-ea"/>
                          <a:cs typeface="+mn-cs"/>
                        </a:rPr>
                        <a:t>Quarterly</a:t>
                      </a:r>
                    </a:p>
                  </a:txBody>
                  <a:tcPr marL="68580" marR="68580" marT="0" marB="0"/>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 Increase stakeholders collaboration</a:t>
                      </a:r>
                    </a:p>
                  </a:txBody>
                  <a:tcPr marL="68580" marR="68580" marT="0" marB="0"/>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Evidence of attendance of SERVICOM Headquarters to FRSC events are kept in a file</a:t>
                      </a:r>
                    </a:p>
                  </a:txBody>
                  <a:tcPr marL="68580" marR="68580" marT="0" marB="0"/>
                </a:tc>
              </a:tr>
              <a:tr h="2203714">
                <a:tc>
                  <a:txBody>
                    <a:bodyPr/>
                    <a:lstStyle/>
                    <a:p>
                      <a:endParaRPr lang="en-US" sz="1600" dirty="0" smtClean="0">
                        <a:latin typeface="Comic Sans MS" pitchFamily="66" charset="0"/>
                      </a:endParaRPr>
                    </a:p>
                    <a:p>
                      <a:r>
                        <a:rPr lang="en-US" sz="1600" dirty="0" smtClean="0">
                          <a:latin typeface="Comic Sans MS" pitchFamily="66" charset="0"/>
                        </a:rPr>
                        <a:t>14</a:t>
                      </a:r>
                      <a:endParaRPr lang="en-US" sz="1600" dirty="0">
                        <a:latin typeface="Comic Sans MS" pitchFamily="66" charset="0"/>
                      </a:endParaRPr>
                    </a:p>
                  </a:txBody>
                  <a:tcPr/>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Supervision of  reception areas in RSHQ </a:t>
                      </a:r>
                    </a:p>
                  </a:txBody>
                  <a:tcPr marL="68580" marR="68580" marT="0" marB="0"/>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To oversee the reception areas of the Corps and ensure that visitors access better services. </a:t>
                      </a:r>
                    </a:p>
                  </a:txBody>
                  <a:tcPr marL="68580" marR="68580" marT="0" marB="0"/>
                </a:tc>
                <a:tc>
                  <a:txBody>
                    <a:bodyPr/>
                    <a:lstStyle/>
                    <a:p>
                      <a:pPr marL="0" marR="0">
                        <a:lnSpc>
                          <a:spcPct val="115000"/>
                        </a:lnSpc>
                        <a:spcBef>
                          <a:spcPts val="0"/>
                        </a:spcBef>
                        <a:spcAft>
                          <a:spcPts val="0"/>
                        </a:spcAft>
                      </a:pPr>
                      <a:r>
                        <a:rPr lang="en-US" sz="1600" kern="1200" dirty="0" smtClean="0">
                          <a:solidFill>
                            <a:schemeClr val="tx1"/>
                          </a:solidFill>
                          <a:latin typeface="Comic Sans MS" pitchFamily="66" charset="0"/>
                          <a:ea typeface="+mn-ea"/>
                          <a:cs typeface="+mn-cs"/>
                        </a:rPr>
                        <a:t>Quarterly</a:t>
                      </a:r>
                    </a:p>
                  </a:txBody>
                  <a:tcPr marL="68580" marR="68580" marT="0" marB="0"/>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To make sure that the Corps customers are satisfied. </a:t>
                      </a:r>
                    </a:p>
                  </a:txBody>
                  <a:tcPr marL="68580" marR="68580" marT="0" marB="0"/>
                </a:tc>
                <a:tc>
                  <a:txBody>
                    <a:bodyPr/>
                    <a:lstStyle/>
                    <a:p>
                      <a:pPr marL="0" marR="0">
                        <a:lnSpc>
                          <a:spcPct val="115000"/>
                        </a:lnSpc>
                        <a:spcBef>
                          <a:spcPts val="0"/>
                        </a:spcBef>
                        <a:spcAft>
                          <a:spcPts val="0"/>
                        </a:spcAft>
                      </a:pPr>
                      <a:r>
                        <a:rPr lang="en-US" sz="1600" dirty="0">
                          <a:latin typeface="Comic Sans MS" pitchFamily="66" charset="0"/>
                          <a:ea typeface="Calibri"/>
                          <a:cs typeface="Times New Roman"/>
                        </a:rPr>
                        <a:t>Report of the Monitoring is forwarded to CM every month.</a:t>
                      </a:r>
                    </a:p>
                    <a:p>
                      <a:pPr marL="0" marR="0">
                        <a:lnSpc>
                          <a:spcPct val="115000"/>
                        </a:lnSpc>
                        <a:spcBef>
                          <a:spcPts val="0"/>
                        </a:spcBef>
                        <a:spcAft>
                          <a:spcPts val="0"/>
                        </a:spcAft>
                      </a:pPr>
                      <a:r>
                        <a:rPr lang="en-US" sz="1600" dirty="0">
                          <a:latin typeface="Comic Sans MS" pitchFamily="66" charset="0"/>
                          <a:ea typeface="Calibri"/>
                          <a:cs typeface="Times New Roman"/>
                        </a:rPr>
                        <a:t> </a:t>
                      </a:r>
                    </a:p>
                  </a:txBody>
                  <a:tcPr marL="68580" marR="68580" marT="0" marB="0"/>
                </a:tc>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467</TotalTime>
  <Words>1553</Words>
  <Application>Microsoft Office PowerPoint</Application>
  <PresentationFormat>On-screen Show (4:3)</PresentationFormat>
  <Paragraphs>258</Paragraphs>
  <Slides>15</Slides>
  <Notes>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Oriel</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Accomplishment status…………….</vt:lpstr>
      <vt:lpstr>Accomplishment status </vt:lpstr>
      <vt:lpstr>CHALLENGES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DCM OPS</dc:creator>
  <cp:lastModifiedBy>DCM OPS</cp:lastModifiedBy>
  <cp:revision>125</cp:revision>
  <dcterms:created xsi:type="dcterms:W3CDTF">2020-02-25T10:05:44Z</dcterms:created>
  <dcterms:modified xsi:type="dcterms:W3CDTF">2021-05-18T15:46:24Z</dcterms:modified>
</cp:coreProperties>
</file>