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5" r:id="rId3"/>
    <p:sldId id="321" r:id="rId4"/>
    <p:sldId id="376" r:id="rId5"/>
    <p:sldId id="377" r:id="rId6"/>
    <p:sldId id="378" r:id="rId7"/>
    <p:sldId id="379" r:id="rId8"/>
    <p:sldId id="380" r:id="rId9"/>
    <p:sldId id="308" r:id="rId10"/>
    <p:sldId id="381" r:id="rId11"/>
    <p:sldId id="291" r:id="rId12"/>
    <p:sldId id="292" r:id="rId13"/>
  </p:sldIdLst>
  <p:sldSz cx="18288000" cy="10287000"/>
  <p:notesSz cx="6858000" cy="9947275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omic Sans MS" pitchFamily="66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975" autoAdjust="0"/>
  </p:normalViewPr>
  <p:slideViewPr>
    <p:cSldViewPr>
      <p:cViewPr>
        <p:scale>
          <a:sx n="52" d="100"/>
          <a:sy n="52" d="100"/>
        </p:scale>
        <p:origin x="-38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16C19-6563-4AB2-9F9B-F1A75FE638B8}" type="datetimeFigureOut">
              <a:rPr lang="en-US" smtClean="0"/>
              <a:pPr/>
              <a:t>5/24/2021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D1ECD-EDEC-4B02-9A64-685205D1A2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93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2EC9D-4799-43A3-8A92-F31398372F56}" type="datetimeFigureOut">
              <a:rPr lang="x-none" smtClean="0"/>
              <a:pPr/>
              <a:t>24/05/2021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5D70F-DF61-4B2F-A068-8DD08ED7647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572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FB4D-979C-437E-9A60-5C9E48411E60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228C-E078-416C-A7AE-0724327288D3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AA6D-9A17-47F9-81B1-5CE5C11E899B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3498-D0C7-415E-BA53-4E79633FC94E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1123-B56D-489F-BF16-9272C85A30D1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D4BC-F1BE-4B70-B9BB-4BF98939A897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8DEE-55EB-47F7-87B7-B8BBA95FA7DF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9BE0-D497-4947-A224-65E19E4E9B28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666-F6F4-4F77-9289-C04B318127F7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7265-37F8-4221-9C3C-432530C37CC4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DBA1-69A0-4BD3-B067-C1022FDFCB41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96919-0565-4CAC-A008-D05751860E6B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39081" y="7447755"/>
            <a:ext cx="18572113" cy="2880320"/>
            <a:chOff x="-284112" y="8496301"/>
            <a:chExt cx="18572113" cy="1002247"/>
          </a:xfrm>
        </p:grpSpPr>
        <p:sp>
          <p:nvSpPr>
            <p:cNvPr id="9" name="AutoShape 6"/>
            <p:cNvSpPr/>
            <p:nvPr/>
          </p:nvSpPr>
          <p:spPr>
            <a:xfrm>
              <a:off x="-284112" y="8510594"/>
              <a:ext cx="14586206" cy="987954"/>
            </a:xfrm>
            <a:prstGeom prst="rect">
              <a:avLst/>
            </a:prstGeom>
            <a:solidFill>
              <a:srgbClr val="00B0F0"/>
            </a:solidFill>
          </p:spPr>
        </p:sp>
        <p:sp>
          <p:nvSpPr>
            <p:cNvPr id="26" name="AutoShape 6"/>
            <p:cNvSpPr/>
            <p:nvPr/>
          </p:nvSpPr>
          <p:spPr>
            <a:xfrm>
              <a:off x="14227881" y="8496301"/>
              <a:ext cx="4060120" cy="9879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36" y="30932"/>
            <a:ext cx="2328067" cy="20034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8144510"/>
            <a:ext cx="1560220" cy="166163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FRSC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66889" y="8344385"/>
            <a:ext cx="4689709" cy="1354217"/>
            <a:chOff x="6238841" y="7177897"/>
            <a:chExt cx="4057717" cy="1354217"/>
          </a:xfrm>
        </p:grpSpPr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6238841" y="7177897"/>
              <a:ext cx="40577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800" b="1" dirty="0" smtClean="0"/>
                <a:t>CC JO ASAOLU, </a:t>
              </a:r>
              <a:r>
                <a:rPr lang="en-US" altLang="en-US" sz="2000" b="1" dirty="0" smtClean="0"/>
                <a:t>PSC</a:t>
              </a:r>
              <a:endParaRPr lang="en-US" altLang="en-US" sz="2000" b="1" dirty="0"/>
            </a:p>
          </p:txBody>
        </p:sp>
        <p:sp>
          <p:nvSpPr>
            <p:cNvPr id="23" name="TextBox 14"/>
            <p:cNvSpPr txBox="1">
              <a:spLocks noChangeArrowheads="1"/>
            </p:cNvSpPr>
            <p:nvPr/>
          </p:nvSpPr>
          <p:spPr bwMode="auto">
            <a:xfrm>
              <a:off x="6467441" y="7701117"/>
              <a:ext cx="36005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b="1" dirty="0" smtClean="0"/>
                <a:t>Head, Planning Advisory Unit</a:t>
              </a:r>
              <a:endParaRPr lang="en-US" altLang="en-US" sz="2400" b="1" dirty="0"/>
            </a:p>
          </p:txBody>
        </p:sp>
      </p:grpSp>
      <p:sp>
        <p:nvSpPr>
          <p:cNvPr id="28" name="Freeform 101"/>
          <p:cNvSpPr>
            <a:spLocks noEditPoints="1"/>
          </p:cNvSpPr>
          <p:nvPr/>
        </p:nvSpPr>
        <p:spPr bwMode="auto">
          <a:xfrm>
            <a:off x="16161074" y="8288141"/>
            <a:ext cx="343052" cy="504559"/>
          </a:xfrm>
          <a:custGeom>
            <a:avLst/>
            <a:gdLst>
              <a:gd name="T0" fmla="*/ 565 w 565"/>
              <a:gd name="T1" fmla="*/ 268 h 848"/>
              <a:gd name="T2" fmla="*/ 551 w 565"/>
              <a:gd name="T3" fmla="*/ 199 h 848"/>
              <a:gd name="T4" fmla="*/ 516 w 565"/>
              <a:gd name="T5" fmla="*/ 125 h 848"/>
              <a:gd name="T6" fmla="*/ 461 w 565"/>
              <a:gd name="T7" fmla="*/ 65 h 848"/>
              <a:gd name="T8" fmla="*/ 391 w 565"/>
              <a:gd name="T9" fmla="*/ 22 h 848"/>
              <a:gd name="T10" fmla="*/ 311 w 565"/>
              <a:gd name="T11" fmla="*/ 2 h 848"/>
              <a:gd name="T12" fmla="*/ 282 w 565"/>
              <a:gd name="T13" fmla="*/ 0 h 848"/>
              <a:gd name="T14" fmla="*/ 226 w 565"/>
              <a:gd name="T15" fmla="*/ 6 h 848"/>
              <a:gd name="T16" fmla="*/ 147 w 565"/>
              <a:gd name="T17" fmla="*/ 34 h 848"/>
              <a:gd name="T18" fmla="*/ 83 w 565"/>
              <a:gd name="T19" fmla="*/ 83 h 848"/>
              <a:gd name="T20" fmla="*/ 33 w 565"/>
              <a:gd name="T21" fmla="*/ 148 h 848"/>
              <a:gd name="T22" fmla="*/ 6 w 565"/>
              <a:gd name="T23" fmla="*/ 226 h 848"/>
              <a:gd name="T24" fmla="*/ 0 w 565"/>
              <a:gd name="T25" fmla="*/ 283 h 848"/>
              <a:gd name="T26" fmla="*/ 2 w 565"/>
              <a:gd name="T27" fmla="*/ 321 h 848"/>
              <a:gd name="T28" fmla="*/ 15 w 565"/>
              <a:gd name="T29" fmla="*/ 374 h 848"/>
              <a:gd name="T30" fmla="*/ 38 w 565"/>
              <a:gd name="T31" fmla="*/ 423 h 848"/>
              <a:gd name="T32" fmla="*/ 526 w 565"/>
              <a:gd name="T33" fmla="*/ 423 h 848"/>
              <a:gd name="T34" fmla="*/ 534 w 565"/>
              <a:gd name="T35" fmla="*/ 408 h 848"/>
              <a:gd name="T36" fmla="*/ 555 w 565"/>
              <a:gd name="T37" fmla="*/ 357 h 848"/>
              <a:gd name="T38" fmla="*/ 563 w 565"/>
              <a:gd name="T39" fmla="*/ 302 h 848"/>
              <a:gd name="T40" fmla="*/ 282 w 565"/>
              <a:gd name="T41" fmla="*/ 428 h 848"/>
              <a:gd name="T42" fmla="*/ 253 w 565"/>
              <a:gd name="T43" fmla="*/ 426 h 848"/>
              <a:gd name="T44" fmla="*/ 212 w 565"/>
              <a:gd name="T45" fmla="*/ 411 h 848"/>
              <a:gd name="T46" fmla="*/ 179 w 565"/>
              <a:gd name="T47" fmla="*/ 386 h 848"/>
              <a:gd name="T48" fmla="*/ 154 w 565"/>
              <a:gd name="T49" fmla="*/ 353 h 848"/>
              <a:gd name="T50" fmla="*/ 139 w 565"/>
              <a:gd name="T51" fmla="*/ 312 h 848"/>
              <a:gd name="T52" fmla="*/ 137 w 565"/>
              <a:gd name="T53" fmla="*/ 283 h 848"/>
              <a:gd name="T54" fmla="*/ 143 w 565"/>
              <a:gd name="T55" fmla="*/ 240 h 848"/>
              <a:gd name="T56" fmla="*/ 162 w 565"/>
              <a:gd name="T57" fmla="*/ 201 h 848"/>
              <a:gd name="T58" fmla="*/ 190 w 565"/>
              <a:gd name="T59" fmla="*/ 170 h 848"/>
              <a:gd name="T60" fmla="*/ 226 w 565"/>
              <a:gd name="T61" fmla="*/ 148 h 848"/>
              <a:gd name="T62" fmla="*/ 268 w 565"/>
              <a:gd name="T63" fmla="*/ 137 h 848"/>
              <a:gd name="T64" fmla="*/ 297 w 565"/>
              <a:gd name="T65" fmla="*/ 137 h 848"/>
              <a:gd name="T66" fmla="*/ 339 w 565"/>
              <a:gd name="T67" fmla="*/ 148 h 848"/>
              <a:gd name="T68" fmla="*/ 375 w 565"/>
              <a:gd name="T69" fmla="*/ 170 h 848"/>
              <a:gd name="T70" fmla="*/ 402 w 565"/>
              <a:gd name="T71" fmla="*/ 201 h 848"/>
              <a:gd name="T72" fmla="*/ 422 w 565"/>
              <a:gd name="T73" fmla="*/ 240 h 848"/>
              <a:gd name="T74" fmla="*/ 428 w 565"/>
              <a:gd name="T75" fmla="*/ 283 h 848"/>
              <a:gd name="T76" fmla="*/ 425 w 565"/>
              <a:gd name="T77" fmla="*/ 312 h 848"/>
              <a:gd name="T78" fmla="*/ 411 w 565"/>
              <a:gd name="T79" fmla="*/ 353 h 848"/>
              <a:gd name="T80" fmla="*/ 385 w 565"/>
              <a:gd name="T81" fmla="*/ 386 h 848"/>
              <a:gd name="T82" fmla="*/ 352 w 565"/>
              <a:gd name="T83" fmla="*/ 411 h 848"/>
              <a:gd name="T84" fmla="*/ 311 w 565"/>
              <a:gd name="T85" fmla="*/ 426 h 848"/>
              <a:gd name="T86" fmla="*/ 282 w 565"/>
              <a:gd name="T87" fmla="*/ 428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65" h="848">
                <a:moveTo>
                  <a:pt x="565" y="283"/>
                </a:moveTo>
                <a:lnTo>
                  <a:pt x="565" y="283"/>
                </a:lnTo>
                <a:lnTo>
                  <a:pt x="565" y="268"/>
                </a:lnTo>
                <a:lnTo>
                  <a:pt x="563" y="254"/>
                </a:lnTo>
                <a:lnTo>
                  <a:pt x="559" y="226"/>
                </a:lnTo>
                <a:lnTo>
                  <a:pt x="551" y="199"/>
                </a:lnTo>
                <a:lnTo>
                  <a:pt x="543" y="173"/>
                </a:lnTo>
                <a:lnTo>
                  <a:pt x="531" y="148"/>
                </a:lnTo>
                <a:lnTo>
                  <a:pt x="516" y="125"/>
                </a:lnTo>
                <a:lnTo>
                  <a:pt x="500" y="104"/>
                </a:lnTo>
                <a:lnTo>
                  <a:pt x="482" y="83"/>
                </a:lnTo>
                <a:lnTo>
                  <a:pt x="461" y="65"/>
                </a:lnTo>
                <a:lnTo>
                  <a:pt x="440" y="48"/>
                </a:lnTo>
                <a:lnTo>
                  <a:pt x="417" y="34"/>
                </a:lnTo>
                <a:lnTo>
                  <a:pt x="391" y="22"/>
                </a:lnTo>
                <a:lnTo>
                  <a:pt x="366" y="14"/>
                </a:lnTo>
                <a:lnTo>
                  <a:pt x="339" y="6"/>
                </a:lnTo>
                <a:lnTo>
                  <a:pt x="311" y="2"/>
                </a:lnTo>
                <a:lnTo>
                  <a:pt x="297" y="0"/>
                </a:lnTo>
                <a:lnTo>
                  <a:pt x="282" y="0"/>
                </a:lnTo>
                <a:lnTo>
                  <a:pt x="282" y="0"/>
                </a:lnTo>
                <a:lnTo>
                  <a:pt x="268" y="0"/>
                </a:lnTo>
                <a:lnTo>
                  <a:pt x="253" y="2"/>
                </a:lnTo>
                <a:lnTo>
                  <a:pt x="226" y="6"/>
                </a:lnTo>
                <a:lnTo>
                  <a:pt x="198" y="14"/>
                </a:lnTo>
                <a:lnTo>
                  <a:pt x="173" y="22"/>
                </a:lnTo>
                <a:lnTo>
                  <a:pt x="147" y="34"/>
                </a:lnTo>
                <a:lnTo>
                  <a:pt x="125" y="48"/>
                </a:lnTo>
                <a:lnTo>
                  <a:pt x="103" y="65"/>
                </a:lnTo>
                <a:lnTo>
                  <a:pt x="83" y="83"/>
                </a:lnTo>
                <a:lnTo>
                  <a:pt x="65" y="104"/>
                </a:lnTo>
                <a:lnTo>
                  <a:pt x="48" y="125"/>
                </a:lnTo>
                <a:lnTo>
                  <a:pt x="33" y="148"/>
                </a:lnTo>
                <a:lnTo>
                  <a:pt x="21" y="173"/>
                </a:lnTo>
                <a:lnTo>
                  <a:pt x="13" y="199"/>
                </a:lnTo>
                <a:lnTo>
                  <a:pt x="6" y="226"/>
                </a:lnTo>
                <a:lnTo>
                  <a:pt x="1" y="254"/>
                </a:lnTo>
                <a:lnTo>
                  <a:pt x="0" y="268"/>
                </a:lnTo>
                <a:lnTo>
                  <a:pt x="0" y="283"/>
                </a:lnTo>
                <a:lnTo>
                  <a:pt x="0" y="283"/>
                </a:lnTo>
                <a:lnTo>
                  <a:pt x="1" y="302"/>
                </a:lnTo>
                <a:lnTo>
                  <a:pt x="2" y="321"/>
                </a:lnTo>
                <a:lnTo>
                  <a:pt x="6" y="339"/>
                </a:lnTo>
                <a:lnTo>
                  <a:pt x="9" y="357"/>
                </a:lnTo>
                <a:lnTo>
                  <a:pt x="15" y="374"/>
                </a:lnTo>
                <a:lnTo>
                  <a:pt x="21" y="391"/>
                </a:lnTo>
                <a:lnTo>
                  <a:pt x="30" y="408"/>
                </a:lnTo>
                <a:lnTo>
                  <a:pt x="38" y="423"/>
                </a:lnTo>
                <a:lnTo>
                  <a:pt x="38" y="423"/>
                </a:lnTo>
                <a:lnTo>
                  <a:pt x="282" y="848"/>
                </a:lnTo>
                <a:lnTo>
                  <a:pt x="526" y="423"/>
                </a:lnTo>
                <a:lnTo>
                  <a:pt x="526" y="423"/>
                </a:lnTo>
                <a:lnTo>
                  <a:pt x="526" y="423"/>
                </a:lnTo>
                <a:lnTo>
                  <a:pt x="534" y="408"/>
                </a:lnTo>
                <a:lnTo>
                  <a:pt x="543" y="391"/>
                </a:lnTo>
                <a:lnTo>
                  <a:pt x="549" y="374"/>
                </a:lnTo>
                <a:lnTo>
                  <a:pt x="555" y="357"/>
                </a:lnTo>
                <a:lnTo>
                  <a:pt x="559" y="339"/>
                </a:lnTo>
                <a:lnTo>
                  <a:pt x="562" y="321"/>
                </a:lnTo>
                <a:lnTo>
                  <a:pt x="563" y="302"/>
                </a:lnTo>
                <a:lnTo>
                  <a:pt x="565" y="283"/>
                </a:lnTo>
                <a:lnTo>
                  <a:pt x="565" y="283"/>
                </a:lnTo>
                <a:close/>
                <a:moveTo>
                  <a:pt x="282" y="428"/>
                </a:moveTo>
                <a:lnTo>
                  <a:pt x="282" y="428"/>
                </a:lnTo>
                <a:lnTo>
                  <a:pt x="268" y="428"/>
                </a:lnTo>
                <a:lnTo>
                  <a:pt x="253" y="426"/>
                </a:lnTo>
                <a:lnTo>
                  <a:pt x="239" y="422"/>
                </a:lnTo>
                <a:lnTo>
                  <a:pt x="226" y="417"/>
                </a:lnTo>
                <a:lnTo>
                  <a:pt x="212" y="411"/>
                </a:lnTo>
                <a:lnTo>
                  <a:pt x="200" y="403"/>
                </a:lnTo>
                <a:lnTo>
                  <a:pt x="190" y="396"/>
                </a:lnTo>
                <a:lnTo>
                  <a:pt x="179" y="386"/>
                </a:lnTo>
                <a:lnTo>
                  <a:pt x="169" y="375"/>
                </a:lnTo>
                <a:lnTo>
                  <a:pt x="162" y="365"/>
                </a:lnTo>
                <a:lnTo>
                  <a:pt x="154" y="353"/>
                </a:lnTo>
                <a:lnTo>
                  <a:pt x="147" y="339"/>
                </a:lnTo>
                <a:lnTo>
                  <a:pt x="143" y="326"/>
                </a:lnTo>
                <a:lnTo>
                  <a:pt x="139" y="312"/>
                </a:lnTo>
                <a:lnTo>
                  <a:pt x="137" y="297"/>
                </a:lnTo>
                <a:lnTo>
                  <a:pt x="137" y="283"/>
                </a:lnTo>
                <a:lnTo>
                  <a:pt x="137" y="283"/>
                </a:lnTo>
                <a:lnTo>
                  <a:pt x="137" y="268"/>
                </a:lnTo>
                <a:lnTo>
                  <a:pt x="139" y="254"/>
                </a:lnTo>
                <a:lnTo>
                  <a:pt x="143" y="240"/>
                </a:lnTo>
                <a:lnTo>
                  <a:pt x="147" y="226"/>
                </a:lnTo>
                <a:lnTo>
                  <a:pt x="154" y="213"/>
                </a:lnTo>
                <a:lnTo>
                  <a:pt x="162" y="201"/>
                </a:lnTo>
                <a:lnTo>
                  <a:pt x="169" y="190"/>
                </a:lnTo>
                <a:lnTo>
                  <a:pt x="179" y="179"/>
                </a:lnTo>
                <a:lnTo>
                  <a:pt x="190" y="170"/>
                </a:lnTo>
                <a:lnTo>
                  <a:pt x="200" y="163"/>
                </a:lnTo>
                <a:lnTo>
                  <a:pt x="212" y="154"/>
                </a:lnTo>
                <a:lnTo>
                  <a:pt x="226" y="148"/>
                </a:lnTo>
                <a:lnTo>
                  <a:pt x="239" y="143"/>
                </a:lnTo>
                <a:lnTo>
                  <a:pt x="253" y="140"/>
                </a:lnTo>
                <a:lnTo>
                  <a:pt x="268" y="137"/>
                </a:lnTo>
                <a:lnTo>
                  <a:pt x="282" y="137"/>
                </a:lnTo>
                <a:lnTo>
                  <a:pt x="282" y="137"/>
                </a:lnTo>
                <a:lnTo>
                  <a:pt x="297" y="137"/>
                </a:lnTo>
                <a:lnTo>
                  <a:pt x="311" y="140"/>
                </a:lnTo>
                <a:lnTo>
                  <a:pt x="325" y="143"/>
                </a:lnTo>
                <a:lnTo>
                  <a:pt x="339" y="148"/>
                </a:lnTo>
                <a:lnTo>
                  <a:pt x="352" y="154"/>
                </a:lnTo>
                <a:lnTo>
                  <a:pt x="364" y="163"/>
                </a:lnTo>
                <a:lnTo>
                  <a:pt x="375" y="170"/>
                </a:lnTo>
                <a:lnTo>
                  <a:pt x="385" y="179"/>
                </a:lnTo>
                <a:lnTo>
                  <a:pt x="394" y="190"/>
                </a:lnTo>
                <a:lnTo>
                  <a:pt x="402" y="201"/>
                </a:lnTo>
                <a:lnTo>
                  <a:pt x="411" y="213"/>
                </a:lnTo>
                <a:lnTo>
                  <a:pt x="417" y="226"/>
                </a:lnTo>
                <a:lnTo>
                  <a:pt x="422" y="240"/>
                </a:lnTo>
                <a:lnTo>
                  <a:pt x="425" y="254"/>
                </a:lnTo>
                <a:lnTo>
                  <a:pt x="428" y="268"/>
                </a:lnTo>
                <a:lnTo>
                  <a:pt x="428" y="283"/>
                </a:lnTo>
                <a:lnTo>
                  <a:pt x="428" y="283"/>
                </a:lnTo>
                <a:lnTo>
                  <a:pt x="428" y="297"/>
                </a:lnTo>
                <a:lnTo>
                  <a:pt x="425" y="312"/>
                </a:lnTo>
                <a:lnTo>
                  <a:pt x="422" y="326"/>
                </a:lnTo>
                <a:lnTo>
                  <a:pt x="417" y="339"/>
                </a:lnTo>
                <a:lnTo>
                  <a:pt x="411" y="353"/>
                </a:lnTo>
                <a:lnTo>
                  <a:pt x="402" y="365"/>
                </a:lnTo>
                <a:lnTo>
                  <a:pt x="394" y="375"/>
                </a:lnTo>
                <a:lnTo>
                  <a:pt x="385" y="386"/>
                </a:lnTo>
                <a:lnTo>
                  <a:pt x="375" y="396"/>
                </a:lnTo>
                <a:lnTo>
                  <a:pt x="364" y="403"/>
                </a:lnTo>
                <a:lnTo>
                  <a:pt x="352" y="411"/>
                </a:lnTo>
                <a:lnTo>
                  <a:pt x="339" y="417"/>
                </a:lnTo>
                <a:lnTo>
                  <a:pt x="325" y="422"/>
                </a:lnTo>
                <a:lnTo>
                  <a:pt x="311" y="426"/>
                </a:lnTo>
                <a:lnTo>
                  <a:pt x="297" y="428"/>
                </a:lnTo>
                <a:lnTo>
                  <a:pt x="282" y="428"/>
                </a:lnTo>
                <a:lnTo>
                  <a:pt x="282" y="428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5416728" y="8800721"/>
            <a:ext cx="197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RSHQ</a:t>
            </a:r>
            <a:endParaRPr lang="en-US" sz="16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374595" y="7771360"/>
            <a:ext cx="17797637" cy="134895"/>
            <a:chOff x="120020" y="788856"/>
            <a:chExt cx="11597377" cy="165012"/>
          </a:xfrm>
        </p:grpSpPr>
        <p:sp>
          <p:nvSpPr>
            <p:cNvPr id="35" name="Rectangle 13"/>
            <p:cNvSpPr/>
            <p:nvPr/>
          </p:nvSpPr>
          <p:spPr>
            <a:xfrm>
              <a:off x="12002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13"/>
            <p:cNvSpPr/>
            <p:nvPr/>
          </p:nvSpPr>
          <p:spPr>
            <a:xfrm>
              <a:off x="85154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13"/>
            <p:cNvSpPr/>
            <p:nvPr/>
          </p:nvSpPr>
          <p:spPr>
            <a:xfrm>
              <a:off x="158306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13"/>
            <p:cNvSpPr/>
            <p:nvPr/>
          </p:nvSpPr>
          <p:spPr>
            <a:xfrm>
              <a:off x="231458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13"/>
            <p:cNvSpPr/>
            <p:nvPr/>
          </p:nvSpPr>
          <p:spPr>
            <a:xfrm>
              <a:off x="304610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13"/>
            <p:cNvSpPr/>
            <p:nvPr/>
          </p:nvSpPr>
          <p:spPr>
            <a:xfrm>
              <a:off x="377762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13"/>
            <p:cNvSpPr/>
            <p:nvPr/>
          </p:nvSpPr>
          <p:spPr>
            <a:xfrm>
              <a:off x="450914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13"/>
            <p:cNvSpPr/>
            <p:nvPr/>
          </p:nvSpPr>
          <p:spPr>
            <a:xfrm>
              <a:off x="524066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13"/>
            <p:cNvSpPr/>
            <p:nvPr/>
          </p:nvSpPr>
          <p:spPr>
            <a:xfrm>
              <a:off x="597218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13"/>
            <p:cNvSpPr/>
            <p:nvPr/>
          </p:nvSpPr>
          <p:spPr>
            <a:xfrm>
              <a:off x="670370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13"/>
            <p:cNvSpPr/>
            <p:nvPr/>
          </p:nvSpPr>
          <p:spPr>
            <a:xfrm>
              <a:off x="743522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13"/>
            <p:cNvSpPr/>
            <p:nvPr/>
          </p:nvSpPr>
          <p:spPr>
            <a:xfrm>
              <a:off x="816674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13"/>
            <p:cNvSpPr/>
            <p:nvPr/>
          </p:nvSpPr>
          <p:spPr>
            <a:xfrm>
              <a:off x="889826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3"/>
            <p:cNvSpPr/>
            <p:nvPr/>
          </p:nvSpPr>
          <p:spPr>
            <a:xfrm>
              <a:off x="962978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13"/>
            <p:cNvSpPr/>
            <p:nvPr/>
          </p:nvSpPr>
          <p:spPr>
            <a:xfrm>
              <a:off x="1036130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13"/>
            <p:cNvSpPr/>
            <p:nvPr/>
          </p:nvSpPr>
          <p:spPr>
            <a:xfrm>
              <a:off x="1109282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8712109" y="115683"/>
            <a:ext cx="0" cy="6955859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61"/>
          <p:cNvSpPr txBox="1">
            <a:spLocks noChangeArrowheads="1"/>
          </p:cNvSpPr>
          <p:nvPr/>
        </p:nvSpPr>
        <p:spPr bwMode="auto">
          <a:xfrm>
            <a:off x="2474096" y="8630019"/>
            <a:ext cx="1747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/>
              <a:t>24 MAY,  21</a:t>
            </a:r>
            <a:endParaRPr lang="en-US" altLang="en-US" sz="2400" b="1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28414" y="7223943"/>
            <a:ext cx="17695557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8756728" y="951349"/>
            <a:ext cx="9532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JOB SCHEDULE OF HPAU 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&amp; 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THE WORK PLAN FOR 2021</a:t>
            </a:r>
            <a:endParaRPr lang="en-GB" sz="7200" b="1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43000" y="1975148"/>
            <a:ext cx="8569109" cy="0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92" y="2000078"/>
            <a:ext cx="5220054" cy="5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0"/>
            <a:ext cx="3505199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utoShape 8"/>
          <p:cNvSpPr/>
          <p:nvPr/>
        </p:nvSpPr>
        <p:spPr>
          <a:xfrm>
            <a:off x="889369" y="2376645"/>
            <a:ext cx="45719" cy="895252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sp>
      <p:sp>
        <p:nvSpPr>
          <p:cNvPr id="7" name="Rectangle 6"/>
          <p:cNvSpPr/>
          <p:nvPr/>
        </p:nvSpPr>
        <p:spPr>
          <a:xfrm>
            <a:off x="0" y="8496301"/>
            <a:ext cx="1560220" cy="166163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FRSC</a:t>
            </a:r>
          </a:p>
        </p:txBody>
      </p:sp>
      <p:sp>
        <p:nvSpPr>
          <p:cNvPr id="13" name="AutoShape 3"/>
          <p:cNvSpPr/>
          <p:nvPr/>
        </p:nvSpPr>
        <p:spPr>
          <a:xfrm>
            <a:off x="179741" y="1019125"/>
            <a:ext cx="160782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Right Triangle 15"/>
          <p:cNvSpPr/>
          <p:nvPr/>
        </p:nvSpPr>
        <p:spPr>
          <a:xfrm rot="16200000">
            <a:off x="15067679" y="6761877"/>
            <a:ext cx="3129290" cy="3311353"/>
          </a:xfrm>
          <a:prstGeom prst="rt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" y="250433"/>
            <a:ext cx="1585767" cy="13646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9EE7F11-79A3-4479-A73E-DD14880E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84007" y="9267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75448" y="274807"/>
            <a:ext cx="10729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CONCLUSION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5447" y="2047156"/>
            <a:ext cx="12043723" cy="63703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407696" y="2870016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GB" sz="4400" dirty="0" smtClean="0">
                <a:solidFill>
                  <a:schemeClr val="bg1"/>
                </a:solidFill>
              </a:rPr>
              <a:t>The PAU remains steadfast to its vision and mission and will continue to propose strategies towards the ultimate goal of making the Federal Road Safety Corps achieve all its goals.</a:t>
            </a:r>
            <a:endParaRPr lang="en-GB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84112" y="8682215"/>
            <a:ext cx="18572113" cy="1261884"/>
            <a:chOff x="-284112" y="8496301"/>
            <a:chExt cx="18572113" cy="987954"/>
          </a:xfrm>
        </p:grpSpPr>
        <p:sp>
          <p:nvSpPr>
            <p:cNvPr id="5" name="AutoShape 6"/>
            <p:cNvSpPr/>
            <p:nvPr/>
          </p:nvSpPr>
          <p:spPr>
            <a:xfrm>
              <a:off x="-284112" y="8496301"/>
              <a:ext cx="14586206" cy="987954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14227881" y="8496301"/>
              <a:ext cx="4060120" cy="987954"/>
            </a:xfrm>
            <a:prstGeom prst="rect">
              <a:avLst/>
            </a:prstGeom>
            <a:solidFill>
              <a:srgbClr val="00FF00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889369" y="2136911"/>
            <a:ext cx="45719" cy="9192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sp>
      <p:sp>
        <p:nvSpPr>
          <p:cNvPr id="7" name="Rectangle 6"/>
          <p:cNvSpPr/>
          <p:nvPr/>
        </p:nvSpPr>
        <p:spPr>
          <a:xfrm>
            <a:off x="0" y="8496301"/>
            <a:ext cx="1560220" cy="166163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FRSC</a:t>
            </a:r>
          </a:p>
        </p:txBody>
      </p:sp>
      <p:sp>
        <p:nvSpPr>
          <p:cNvPr id="13" name="AutoShape 3"/>
          <p:cNvSpPr/>
          <p:nvPr/>
        </p:nvSpPr>
        <p:spPr>
          <a:xfrm>
            <a:off x="780110" y="2707434"/>
            <a:ext cx="160782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5" name="Right Triangle 14"/>
          <p:cNvSpPr/>
          <p:nvPr/>
        </p:nvSpPr>
        <p:spPr>
          <a:xfrm rot="16200000">
            <a:off x="14313849" y="6008047"/>
            <a:ext cx="3962400" cy="3985904"/>
          </a:xfrm>
          <a:prstGeom prst="rt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015"/>
          <a:stretch/>
        </p:blipFill>
        <p:spPr bwMode="auto">
          <a:xfrm>
            <a:off x="5638800" y="2742389"/>
            <a:ext cx="6767024" cy="59843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3"/>
          <p:cNvSpPr txBox="1"/>
          <p:nvPr/>
        </p:nvSpPr>
        <p:spPr>
          <a:xfrm>
            <a:off x="2076450" y="972674"/>
            <a:ext cx="15246999" cy="1769715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>
                <a:gd name="adj" fmla="val 9550281"/>
              </a:avLst>
            </a:prstTxWarp>
            <a:spAutoFit/>
          </a:bodyPr>
          <a:lstStyle/>
          <a:p>
            <a:pPr algn="ctr"/>
            <a:r>
              <a:rPr lang="en-US" sz="11500" b="1" spc="139" dirty="0">
                <a:solidFill>
                  <a:schemeClr val="accent6">
                    <a:lumMod val="75000"/>
                  </a:schemeClr>
                </a:solidFill>
                <a:effectLst/>
              </a:rPr>
              <a:t>SAFETY BEGINS WITH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17311" y="1256749"/>
            <a:ext cx="381000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" y="1011970"/>
            <a:ext cx="1585767" cy="13646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37EC968-B5D0-4B06-AA1C-66FECB6D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84112" y="8682215"/>
            <a:ext cx="18572113" cy="1261884"/>
            <a:chOff x="-284112" y="8496301"/>
            <a:chExt cx="18572113" cy="987954"/>
          </a:xfrm>
        </p:grpSpPr>
        <p:sp>
          <p:nvSpPr>
            <p:cNvPr id="5" name="AutoShape 6"/>
            <p:cNvSpPr/>
            <p:nvPr/>
          </p:nvSpPr>
          <p:spPr>
            <a:xfrm>
              <a:off x="-284112" y="8496301"/>
              <a:ext cx="14586206" cy="9879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14227881" y="8496301"/>
              <a:ext cx="4060120" cy="987954"/>
            </a:xfrm>
            <a:prstGeom prst="rect">
              <a:avLst/>
            </a:prstGeom>
            <a:solidFill>
              <a:srgbClr val="00FF00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889369" y="2136911"/>
            <a:ext cx="45719" cy="9192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sp>
      <p:sp>
        <p:nvSpPr>
          <p:cNvPr id="7" name="Rectangle 6"/>
          <p:cNvSpPr/>
          <p:nvPr/>
        </p:nvSpPr>
        <p:spPr>
          <a:xfrm>
            <a:off x="0" y="8496301"/>
            <a:ext cx="1560220" cy="166163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FRSC</a:t>
            </a:r>
          </a:p>
        </p:txBody>
      </p:sp>
      <p:sp>
        <p:nvSpPr>
          <p:cNvPr id="13" name="AutoShape 3"/>
          <p:cNvSpPr/>
          <p:nvPr/>
        </p:nvSpPr>
        <p:spPr>
          <a:xfrm>
            <a:off x="179741" y="1019125"/>
            <a:ext cx="160782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5" name="Right Triangle 14"/>
          <p:cNvSpPr/>
          <p:nvPr/>
        </p:nvSpPr>
        <p:spPr>
          <a:xfrm rot="16200000">
            <a:off x="14313849" y="6008047"/>
            <a:ext cx="3962400" cy="3985904"/>
          </a:xfrm>
          <a:prstGeom prst="rt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3014358" y="1294869"/>
            <a:ext cx="11687344" cy="8180444"/>
            <a:chOff x="3014358" y="1294869"/>
            <a:chExt cx="11687344" cy="8180444"/>
          </a:xfrm>
        </p:grpSpPr>
        <p:pic>
          <p:nvPicPr>
            <p:cNvPr id="17" name="Picture 10" descr="http://t2.gstatic.com/images?q=tbn:ANd9GcQg58L7A-B83QI8V8H51UYiP8Bx-9p8JyTvlJzy8fXhRcw5xk7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358" y="3216448"/>
              <a:ext cx="3928047" cy="393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 bwMode="auto">
            <a:xfrm>
              <a:off x="9559169" y="7760096"/>
              <a:ext cx="4730829" cy="52190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5374" tIns="52688" rIns="105374" bIns="52688" anchor="ctr" anchorCtr="1">
              <a:spAutoFit/>
            </a:bodyPr>
            <a:lstStyle/>
            <a:p>
              <a:pPr marL="410696" indent="-410696" algn="ctr" defTabSz="1095185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Comic Sans MS" pitchFamily="66" charset="0"/>
                </a:rPr>
                <a:t>080 7769 0362</a:t>
              </a:r>
              <a:endParaRPr lang="en-GB" sz="27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1782362" y="2645220"/>
              <a:ext cx="2687289" cy="52190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105374" tIns="52688" rIns="105374" bIns="52688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Comic Sans MS" pitchFamily="66" charset="0"/>
                </a:rPr>
                <a:t>SMS Only</a:t>
              </a:r>
              <a:endParaRPr lang="en-GB" sz="2700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46021" y="2702607"/>
              <a:ext cx="3066557" cy="52190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105374" tIns="52688" rIns="105374" bIns="52688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Comic Sans MS" pitchFamily="66" charset="0"/>
                </a:rPr>
                <a:t>Phone Only</a:t>
              </a:r>
              <a:endParaRPr lang="en-GB" sz="2700" dirty="0">
                <a:solidFill>
                  <a:prstClr val="white"/>
                </a:solidFill>
              </a:endParaRPr>
            </a:p>
          </p:txBody>
        </p:sp>
        <p:pic>
          <p:nvPicPr>
            <p:cNvPr id="21" name="Picture 8" descr="http://t0.gstatic.com/images?q=tbn:ANd9GcSTj4D7ipE8YXRs3mCPXcQwNeSvKqUt9mmQMXNK4gi5QycLgG8-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BF6FC"/>
                </a:clrFrom>
                <a:clrTo>
                  <a:srgbClr val="FBF6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7649" y="3677148"/>
              <a:ext cx="2334053" cy="302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 bwMode="auto">
            <a:xfrm>
              <a:off x="3231437" y="7298701"/>
              <a:ext cx="5441951" cy="13529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5374" tIns="52688" rIns="105374" bIns="52688">
              <a:spAutoFit/>
            </a:bodyPr>
            <a:lstStyle/>
            <a:p>
              <a:pPr marL="410696" indent="-410696" algn="ctr" defTabSz="1095185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Comic Sans MS" pitchFamily="66" charset="0"/>
                </a:rPr>
                <a:t>Call toll free on: 122</a:t>
              </a:r>
            </a:p>
            <a:p>
              <a:pPr marL="410696" indent="-410696" algn="ctr" defTabSz="1095185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Comic Sans MS" pitchFamily="66" charset="0"/>
                </a:rPr>
                <a:t>0700 – CALL - FRSC</a:t>
              </a:r>
            </a:p>
            <a:p>
              <a:pPr marL="410696" indent="-410696" algn="ctr" defTabSz="1095185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Comic Sans MS" pitchFamily="66" charset="0"/>
                </a:rPr>
                <a:t>0700 – 2255 – 3772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512576" y="8907243"/>
              <a:ext cx="4730829" cy="56807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5374" tIns="52688" rIns="105374" bIns="52688" anchor="ctr" anchorCtr="1">
              <a:spAutoFit/>
            </a:bodyPr>
            <a:lstStyle/>
            <a:p>
              <a:pPr marL="410696" indent="-410696" defTabSz="1095185"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Comic Sans MS" pitchFamily="66" charset="0"/>
                </a:rPr>
                <a:t>www.frsc.gov.ng</a:t>
              </a:r>
              <a:endParaRPr lang="en-GB" sz="30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5233" y="1294869"/>
              <a:ext cx="9218454" cy="7039548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1049844" y="132070"/>
            <a:ext cx="17018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THANK YOU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" y="1011970"/>
            <a:ext cx="1585767" cy="13646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34F2D6-32EE-4EA6-BCE1-6331CEE8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472592" y="-381000"/>
            <a:ext cx="3815408" cy="11049000"/>
          </a:xfrm>
          <a:prstGeom prst="rect">
            <a:avLst/>
          </a:prstGeom>
          <a:solidFill>
            <a:srgbClr val="0070C0">
              <a:alpha val="95000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38100" y="1011970"/>
            <a:ext cx="17868900" cy="4571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" name="Rectangle 8"/>
          <p:cNvSpPr/>
          <p:nvPr/>
        </p:nvSpPr>
        <p:spPr>
          <a:xfrm>
            <a:off x="287016" y="23198"/>
            <a:ext cx="6984776" cy="1015663"/>
          </a:xfrm>
          <a:prstGeom prst="rect">
            <a:avLst/>
          </a:prstGeom>
          <a:ln>
            <a:noFill/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GB" sz="6000" b="1" dirty="0" smtClean="0">
                <a:solidFill>
                  <a:schemeClr val="accent2"/>
                </a:solidFill>
              </a:rPr>
              <a:t>INTRODUCTION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84112" y="8682216"/>
            <a:ext cx="18572113" cy="1261884"/>
            <a:chOff x="-284112" y="8496301"/>
            <a:chExt cx="18572113" cy="987954"/>
          </a:xfrm>
        </p:grpSpPr>
        <p:sp>
          <p:nvSpPr>
            <p:cNvPr id="11" name="AutoShape 6"/>
            <p:cNvSpPr/>
            <p:nvPr/>
          </p:nvSpPr>
          <p:spPr>
            <a:xfrm>
              <a:off x="-284112" y="8496301"/>
              <a:ext cx="14586206" cy="9879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</p:sp>
        <p:sp>
          <p:nvSpPr>
            <p:cNvPr id="12" name="AutoShape 6"/>
            <p:cNvSpPr/>
            <p:nvPr/>
          </p:nvSpPr>
          <p:spPr>
            <a:xfrm>
              <a:off x="14227881" y="8496301"/>
              <a:ext cx="4060120" cy="9879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</p:sp>
      </p:grpSp>
      <p:sp>
        <p:nvSpPr>
          <p:cNvPr id="13" name="AutoShape 8"/>
          <p:cNvSpPr/>
          <p:nvPr/>
        </p:nvSpPr>
        <p:spPr>
          <a:xfrm>
            <a:off x="745353" y="2407196"/>
            <a:ext cx="45719" cy="877647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sp>
      <p:sp>
        <p:nvSpPr>
          <p:cNvPr id="14" name="Rectangle 13"/>
          <p:cNvSpPr/>
          <p:nvPr/>
        </p:nvSpPr>
        <p:spPr>
          <a:xfrm>
            <a:off x="0" y="8496301"/>
            <a:ext cx="1560220" cy="166163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FRSC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47" y="1076739"/>
            <a:ext cx="1585767" cy="13646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119002D-F031-4867-A25F-9A964C12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630184" y="927503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4127" y="2463517"/>
            <a:ext cx="126337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The  Planning  Advisory  Unit  (PAU)  was  </a:t>
            </a:r>
            <a:r>
              <a:rPr lang="en-US" sz="4400" dirty="0" smtClean="0"/>
              <a:t>established in 2010  </a:t>
            </a:r>
            <a:r>
              <a:rPr lang="en-US" sz="4400" dirty="0"/>
              <a:t>to  enable  the  Corps transform information into intelligence by providing required functions including decision support, performance management, dynamic reporting and benchmarking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909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84112" y="8513393"/>
            <a:ext cx="18572113" cy="1261884"/>
            <a:chOff x="-284112" y="8496301"/>
            <a:chExt cx="18572113" cy="987954"/>
          </a:xfrm>
          <a:solidFill>
            <a:srgbClr val="0070C0"/>
          </a:solidFill>
        </p:grpSpPr>
        <p:sp>
          <p:nvSpPr>
            <p:cNvPr id="5" name="AutoShape 6"/>
            <p:cNvSpPr/>
            <p:nvPr/>
          </p:nvSpPr>
          <p:spPr>
            <a:xfrm>
              <a:off x="-284112" y="8496301"/>
              <a:ext cx="14586206" cy="987954"/>
            </a:xfrm>
            <a:prstGeom prst="rect">
              <a:avLst/>
            </a:prstGeom>
            <a:grpFill/>
          </p:spPr>
        </p:sp>
        <p:sp>
          <p:nvSpPr>
            <p:cNvPr id="6" name="AutoShape 6"/>
            <p:cNvSpPr/>
            <p:nvPr/>
          </p:nvSpPr>
          <p:spPr>
            <a:xfrm>
              <a:off x="14227881" y="8496301"/>
              <a:ext cx="4060120" cy="987954"/>
            </a:xfrm>
            <a:prstGeom prst="rect">
              <a:avLst/>
            </a:prstGeom>
            <a:grpFill/>
          </p:spPr>
        </p:sp>
      </p:grpSp>
      <p:sp>
        <p:nvSpPr>
          <p:cNvPr id="8" name="AutoShape 8"/>
          <p:cNvSpPr/>
          <p:nvPr/>
        </p:nvSpPr>
        <p:spPr>
          <a:xfrm>
            <a:off x="889369" y="2136911"/>
            <a:ext cx="45719" cy="9192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sp>
      <p:sp>
        <p:nvSpPr>
          <p:cNvPr id="7" name="Rectangle 6"/>
          <p:cNvSpPr/>
          <p:nvPr/>
        </p:nvSpPr>
        <p:spPr>
          <a:xfrm>
            <a:off x="0" y="8496301"/>
            <a:ext cx="1560220" cy="166163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FRSC</a:t>
            </a:r>
          </a:p>
        </p:txBody>
      </p:sp>
      <p:sp>
        <p:nvSpPr>
          <p:cNvPr id="13" name="AutoShape 3"/>
          <p:cNvSpPr/>
          <p:nvPr/>
        </p:nvSpPr>
        <p:spPr>
          <a:xfrm>
            <a:off x="179741" y="1019125"/>
            <a:ext cx="160782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Right Triangle 15"/>
          <p:cNvSpPr/>
          <p:nvPr/>
        </p:nvSpPr>
        <p:spPr>
          <a:xfrm rot="16200000">
            <a:off x="14313849" y="6008047"/>
            <a:ext cx="3962400" cy="3985904"/>
          </a:xfrm>
          <a:prstGeom prst="rt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" y="1011970"/>
            <a:ext cx="1585767" cy="13646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FD473DF-104D-42E7-B934-AFA32E73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13059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9104" y="2702773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4400" dirty="0"/>
              <a:t>Transformation of collected data and information into intelligence to support </a:t>
            </a:r>
            <a:r>
              <a:rPr lang="en-US" sz="4400" dirty="0">
                <a:solidFill>
                  <a:srgbClr val="FF0000"/>
                </a:solidFill>
              </a:rPr>
              <a:t>decision-making</a:t>
            </a:r>
            <a:r>
              <a:rPr lang="en-US" sz="4400" dirty="0"/>
              <a:t>, capacity building and organizational learning.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25" y="2551212"/>
            <a:ext cx="7891243" cy="443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87016" y="23198"/>
            <a:ext cx="7488832" cy="1015663"/>
          </a:xfrm>
          <a:prstGeom prst="rect">
            <a:avLst/>
          </a:prstGeom>
          <a:ln>
            <a:noFill/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accent2"/>
                </a:solidFill>
              </a:rPr>
              <a:t>PRIMARY </a:t>
            </a:r>
            <a:r>
              <a:rPr lang="en-GB" sz="6000" b="1" dirty="0" smtClean="0">
                <a:solidFill>
                  <a:schemeClr val="accent2"/>
                </a:solidFill>
              </a:rPr>
              <a:t>FUNCTIONS: </a:t>
            </a:r>
            <a:endParaRPr lang="en-GB" sz="60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62258" y="2380450"/>
            <a:ext cx="1009934" cy="962850"/>
          </a:xfrm>
          <a:prstGeom prst="rect">
            <a:avLst/>
          </a:prstGeom>
          <a:solidFill>
            <a:schemeClr val="accent5"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</a:rPr>
              <a:t>#1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84112" y="8513393"/>
            <a:ext cx="18572113" cy="1261884"/>
            <a:chOff x="-284112" y="8496301"/>
            <a:chExt cx="18572113" cy="987954"/>
          </a:xfrm>
          <a:solidFill>
            <a:srgbClr val="0070C0"/>
          </a:solidFill>
        </p:grpSpPr>
        <p:sp>
          <p:nvSpPr>
            <p:cNvPr id="5" name="AutoShape 6"/>
            <p:cNvSpPr/>
            <p:nvPr/>
          </p:nvSpPr>
          <p:spPr>
            <a:xfrm>
              <a:off x="-284112" y="8496301"/>
              <a:ext cx="14586206" cy="987954"/>
            </a:xfrm>
            <a:prstGeom prst="rect">
              <a:avLst/>
            </a:prstGeom>
            <a:grpFill/>
          </p:spPr>
        </p:sp>
        <p:sp>
          <p:nvSpPr>
            <p:cNvPr id="6" name="AutoShape 6"/>
            <p:cNvSpPr/>
            <p:nvPr/>
          </p:nvSpPr>
          <p:spPr>
            <a:xfrm>
              <a:off x="14227881" y="8496301"/>
              <a:ext cx="4060120" cy="987954"/>
            </a:xfrm>
            <a:prstGeom prst="rect">
              <a:avLst/>
            </a:prstGeom>
            <a:grpFill/>
          </p:spPr>
        </p:sp>
      </p:grpSp>
      <p:sp>
        <p:nvSpPr>
          <p:cNvPr id="8" name="AutoShape 8"/>
          <p:cNvSpPr/>
          <p:nvPr/>
        </p:nvSpPr>
        <p:spPr>
          <a:xfrm>
            <a:off x="889369" y="2136911"/>
            <a:ext cx="45719" cy="9192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sp>
      <p:sp>
        <p:nvSpPr>
          <p:cNvPr id="7" name="Rectangle 6"/>
          <p:cNvSpPr/>
          <p:nvPr/>
        </p:nvSpPr>
        <p:spPr>
          <a:xfrm>
            <a:off x="0" y="8496301"/>
            <a:ext cx="1560220" cy="166163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FRSC</a:t>
            </a:r>
          </a:p>
        </p:txBody>
      </p:sp>
      <p:sp>
        <p:nvSpPr>
          <p:cNvPr id="13" name="AutoShape 3"/>
          <p:cNvSpPr/>
          <p:nvPr/>
        </p:nvSpPr>
        <p:spPr>
          <a:xfrm>
            <a:off x="179741" y="1019125"/>
            <a:ext cx="160782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Right Triangle 15"/>
          <p:cNvSpPr/>
          <p:nvPr/>
        </p:nvSpPr>
        <p:spPr>
          <a:xfrm rot="16200000">
            <a:off x="14313849" y="6008047"/>
            <a:ext cx="3962400" cy="3985904"/>
          </a:xfrm>
          <a:prstGeom prst="rt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" y="1011970"/>
            <a:ext cx="1585767" cy="13646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FD473DF-104D-42E7-B934-AFA32E73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13059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9104" y="2479204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4400" dirty="0"/>
              <a:t>Monitoring   </a:t>
            </a:r>
            <a:r>
              <a:rPr lang="en-US" sz="4400" dirty="0" err="1"/>
              <a:t>FRSC’s</a:t>
            </a:r>
            <a:r>
              <a:rPr lang="en-US" sz="4400" dirty="0"/>
              <a:t>   key   performance   indicators   to   sustain   good Performance and take advantage of opportunities to avert disaster (performance monitoring report).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972" y="2575173"/>
            <a:ext cx="8321004" cy="4368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7016" y="23198"/>
            <a:ext cx="7488832" cy="1015663"/>
          </a:xfrm>
          <a:prstGeom prst="rect">
            <a:avLst/>
          </a:prstGeom>
          <a:ln>
            <a:noFill/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accent2"/>
                </a:solidFill>
              </a:rPr>
              <a:t>PRIMARY </a:t>
            </a:r>
            <a:r>
              <a:rPr lang="en-GB" sz="6000" b="1" dirty="0" smtClean="0">
                <a:solidFill>
                  <a:schemeClr val="accent2"/>
                </a:solidFill>
              </a:rPr>
              <a:t>FUNCTIONS: </a:t>
            </a:r>
            <a:endParaRPr lang="en-GB" sz="6000" b="1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22098" y="2380450"/>
            <a:ext cx="1009934" cy="962850"/>
          </a:xfrm>
          <a:prstGeom prst="rect">
            <a:avLst/>
          </a:prstGeom>
          <a:solidFill>
            <a:schemeClr val="accent5"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</a:rPr>
              <a:t>#2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84112" y="8513393"/>
            <a:ext cx="18572113" cy="1261884"/>
            <a:chOff x="-284112" y="8496301"/>
            <a:chExt cx="18572113" cy="987954"/>
          </a:xfrm>
          <a:solidFill>
            <a:srgbClr val="0070C0"/>
          </a:solidFill>
        </p:grpSpPr>
        <p:sp>
          <p:nvSpPr>
            <p:cNvPr id="5" name="AutoShape 6"/>
            <p:cNvSpPr/>
            <p:nvPr/>
          </p:nvSpPr>
          <p:spPr>
            <a:xfrm>
              <a:off x="-284112" y="8496301"/>
              <a:ext cx="14586206" cy="987954"/>
            </a:xfrm>
            <a:prstGeom prst="rect">
              <a:avLst/>
            </a:prstGeom>
            <a:grpFill/>
          </p:spPr>
        </p:sp>
        <p:sp>
          <p:nvSpPr>
            <p:cNvPr id="6" name="AutoShape 6"/>
            <p:cNvSpPr/>
            <p:nvPr/>
          </p:nvSpPr>
          <p:spPr>
            <a:xfrm>
              <a:off x="14227881" y="8496301"/>
              <a:ext cx="4060120" cy="987954"/>
            </a:xfrm>
            <a:prstGeom prst="rect">
              <a:avLst/>
            </a:prstGeom>
            <a:grpFill/>
          </p:spPr>
        </p:sp>
      </p:grpSp>
      <p:sp>
        <p:nvSpPr>
          <p:cNvPr id="8" name="AutoShape 8"/>
          <p:cNvSpPr/>
          <p:nvPr/>
        </p:nvSpPr>
        <p:spPr>
          <a:xfrm>
            <a:off x="889369" y="2136911"/>
            <a:ext cx="45719" cy="9192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sp>
      <p:sp>
        <p:nvSpPr>
          <p:cNvPr id="7" name="Rectangle 6"/>
          <p:cNvSpPr/>
          <p:nvPr/>
        </p:nvSpPr>
        <p:spPr>
          <a:xfrm>
            <a:off x="0" y="8496301"/>
            <a:ext cx="1560220" cy="166163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FRSC</a:t>
            </a:r>
          </a:p>
        </p:txBody>
      </p:sp>
      <p:sp>
        <p:nvSpPr>
          <p:cNvPr id="13" name="AutoShape 3"/>
          <p:cNvSpPr/>
          <p:nvPr/>
        </p:nvSpPr>
        <p:spPr>
          <a:xfrm>
            <a:off x="179741" y="1019125"/>
            <a:ext cx="160782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Right Triangle 15"/>
          <p:cNvSpPr/>
          <p:nvPr/>
        </p:nvSpPr>
        <p:spPr>
          <a:xfrm rot="16200000">
            <a:off x="14313849" y="6008047"/>
            <a:ext cx="3962400" cy="3985904"/>
          </a:xfrm>
          <a:prstGeom prst="rt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" y="1011970"/>
            <a:ext cx="1585767" cy="13646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FD473DF-104D-42E7-B934-AFA32E73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13059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9144" y="2514620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4400" dirty="0"/>
              <a:t>Monitoring and interpreting global trends in road safety administration and management to enable FRSC respond appropriately to changes in the operating environment (</a:t>
            </a:r>
            <a:r>
              <a:rPr lang="en-US" sz="4400" dirty="0">
                <a:solidFill>
                  <a:srgbClr val="FF0000"/>
                </a:solidFill>
              </a:rPr>
              <a:t>Global benchmarking</a:t>
            </a:r>
            <a:r>
              <a:rPr lang="en-US" sz="4400" dirty="0"/>
              <a:t>).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613" y="1623665"/>
            <a:ext cx="6760195" cy="676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7016" y="23198"/>
            <a:ext cx="7488832" cy="1015663"/>
          </a:xfrm>
          <a:prstGeom prst="rect">
            <a:avLst/>
          </a:prstGeom>
          <a:ln>
            <a:noFill/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accent2"/>
                </a:solidFill>
              </a:rPr>
              <a:t>PRIMARY </a:t>
            </a:r>
            <a:r>
              <a:rPr lang="en-GB" sz="6000" b="1" dirty="0" smtClean="0">
                <a:solidFill>
                  <a:schemeClr val="accent2"/>
                </a:solidFill>
              </a:rPr>
              <a:t>FUNCTIONS: </a:t>
            </a:r>
            <a:endParaRPr lang="en-GB" sz="6000" b="1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50090" y="1588362"/>
            <a:ext cx="1009934" cy="962850"/>
          </a:xfrm>
          <a:prstGeom prst="rect">
            <a:avLst/>
          </a:prstGeom>
          <a:solidFill>
            <a:schemeClr val="accent5"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</a:rPr>
              <a:t>#3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84112" y="8513393"/>
            <a:ext cx="18572113" cy="1261884"/>
            <a:chOff x="-284112" y="8496301"/>
            <a:chExt cx="18572113" cy="987954"/>
          </a:xfrm>
          <a:solidFill>
            <a:srgbClr val="0070C0"/>
          </a:solidFill>
        </p:grpSpPr>
        <p:sp>
          <p:nvSpPr>
            <p:cNvPr id="5" name="AutoShape 6"/>
            <p:cNvSpPr/>
            <p:nvPr/>
          </p:nvSpPr>
          <p:spPr>
            <a:xfrm>
              <a:off x="-284112" y="8496301"/>
              <a:ext cx="14586206" cy="987954"/>
            </a:xfrm>
            <a:prstGeom prst="rect">
              <a:avLst/>
            </a:prstGeom>
            <a:grpFill/>
          </p:spPr>
        </p:sp>
        <p:sp>
          <p:nvSpPr>
            <p:cNvPr id="6" name="AutoShape 6"/>
            <p:cNvSpPr/>
            <p:nvPr/>
          </p:nvSpPr>
          <p:spPr>
            <a:xfrm>
              <a:off x="14227881" y="8496301"/>
              <a:ext cx="4060120" cy="987954"/>
            </a:xfrm>
            <a:prstGeom prst="rect">
              <a:avLst/>
            </a:prstGeom>
            <a:grpFill/>
          </p:spPr>
        </p:sp>
      </p:grpSp>
      <p:sp>
        <p:nvSpPr>
          <p:cNvPr id="8" name="AutoShape 8"/>
          <p:cNvSpPr/>
          <p:nvPr/>
        </p:nvSpPr>
        <p:spPr>
          <a:xfrm>
            <a:off x="889369" y="2136911"/>
            <a:ext cx="45719" cy="9192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sp>
      <p:sp>
        <p:nvSpPr>
          <p:cNvPr id="7" name="Rectangle 6"/>
          <p:cNvSpPr/>
          <p:nvPr/>
        </p:nvSpPr>
        <p:spPr>
          <a:xfrm>
            <a:off x="0" y="8496301"/>
            <a:ext cx="1560220" cy="166163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FRSC</a:t>
            </a:r>
          </a:p>
        </p:txBody>
      </p:sp>
      <p:sp>
        <p:nvSpPr>
          <p:cNvPr id="13" name="AutoShape 3"/>
          <p:cNvSpPr/>
          <p:nvPr/>
        </p:nvSpPr>
        <p:spPr>
          <a:xfrm>
            <a:off x="179741" y="1019125"/>
            <a:ext cx="160782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Right Triangle 15"/>
          <p:cNvSpPr/>
          <p:nvPr/>
        </p:nvSpPr>
        <p:spPr>
          <a:xfrm rot="16200000">
            <a:off x="14313849" y="6008047"/>
            <a:ext cx="3962400" cy="3985904"/>
          </a:xfrm>
          <a:prstGeom prst="rt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" y="1011970"/>
            <a:ext cx="1585767" cy="13646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FD473DF-104D-42E7-B934-AFA32E73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13059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128" y="6606307"/>
            <a:ext cx="15553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4400" dirty="0"/>
              <a:t>Initiating and executing Internal and external Consulting Projects.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76" y="2407196"/>
            <a:ext cx="10575655" cy="399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7016" y="23198"/>
            <a:ext cx="7488832" cy="1015663"/>
          </a:xfrm>
          <a:prstGeom prst="rect">
            <a:avLst/>
          </a:prstGeom>
          <a:ln>
            <a:noFill/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accent2"/>
                </a:solidFill>
              </a:rPr>
              <a:t>PRIMARY </a:t>
            </a:r>
            <a:r>
              <a:rPr lang="en-GB" sz="6000" b="1" dirty="0" smtClean="0">
                <a:solidFill>
                  <a:schemeClr val="accent2"/>
                </a:solidFill>
              </a:rPr>
              <a:t>FUNCTIONS: </a:t>
            </a:r>
            <a:endParaRPr lang="en-GB" sz="6000" b="1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69370" y="2452458"/>
            <a:ext cx="1009934" cy="962850"/>
          </a:xfrm>
          <a:prstGeom prst="rect">
            <a:avLst/>
          </a:prstGeom>
          <a:solidFill>
            <a:schemeClr val="accent5"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</a:rPr>
              <a:t>#4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84112" y="8513393"/>
            <a:ext cx="18572113" cy="1261884"/>
            <a:chOff x="-284112" y="8496301"/>
            <a:chExt cx="18572113" cy="987954"/>
          </a:xfrm>
          <a:solidFill>
            <a:srgbClr val="0070C0"/>
          </a:solidFill>
        </p:grpSpPr>
        <p:sp>
          <p:nvSpPr>
            <p:cNvPr id="5" name="AutoShape 6"/>
            <p:cNvSpPr/>
            <p:nvPr/>
          </p:nvSpPr>
          <p:spPr>
            <a:xfrm>
              <a:off x="-284112" y="8496301"/>
              <a:ext cx="14586206" cy="987954"/>
            </a:xfrm>
            <a:prstGeom prst="rect">
              <a:avLst/>
            </a:prstGeom>
            <a:grpFill/>
          </p:spPr>
        </p:sp>
        <p:sp>
          <p:nvSpPr>
            <p:cNvPr id="6" name="AutoShape 6"/>
            <p:cNvSpPr/>
            <p:nvPr/>
          </p:nvSpPr>
          <p:spPr>
            <a:xfrm>
              <a:off x="14227881" y="8496301"/>
              <a:ext cx="4060120" cy="987954"/>
            </a:xfrm>
            <a:prstGeom prst="rect">
              <a:avLst/>
            </a:prstGeom>
            <a:grpFill/>
          </p:spPr>
        </p:sp>
      </p:grpSp>
      <p:sp>
        <p:nvSpPr>
          <p:cNvPr id="8" name="AutoShape 8"/>
          <p:cNvSpPr/>
          <p:nvPr/>
        </p:nvSpPr>
        <p:spPr>
          <a:xfrm>
            <a:off x="889369" y="2136911"/>
            <a:ext cx="45719" cy="9192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sp>
      <p:sp>
        <p:nvSpPr>
          <p:cNvPr id="7" name="Rectangle 6"/>
          <p:cNvSpPr/>
          <p:nvPr/>
        </p:nvSpPr>
        <p:spPr>
          <a:xfrm>
            <a:off x="0" y="8496301"/>
            <a:ext cx="1560220" cy="166163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FRSC</a:t>
            </a:r>
          </a:p>
        </p:txBody>
      </p:sp>
      <p:sp>
        <p:nvSpPr>
          <p:cNvPr id="13" name="AutoShape 3"/>
          <p:cNvSpPr/>
          <p:nvPr/>
        </p:nvSpPr>
        <p:spPr>
          <a:xfrm>
            <a:off x="179741" y="1019125"/>
            <a:ext cx="160782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Right Triangle 15"/>
          <p:cNvSpPr/>
          <p:nvPr/>
        </p:nvSpPr>
        <p:spPr>
          <a:xfrm rot="16200000">
            <a:off x="14313849" y="6008047"/>
            <a:ext cx="3962400" cy="3985904"/>
          </a:xfrm>
          <a:prstGeom prst="rt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" y="1011970"/>
            <a:ext cx="1585767" cy="13646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FD473DF-104D-42E7-B934-AFA32E73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13059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5306" y="2141811"/>
            <a:ext cx="141655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4400" dirty="0"/>
              <a:t>Preparation of Corps Marshal’s Technical Presentation.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47" y="3162078"/>
            <a:ext cx="7746997" cy="435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7016" y="23381"/>
            <a:ext cx="7488832" cy="1015663"/>
          </a:xfrm>
          <a:prstGeom prst="rect">
            <a:avLst/>
          </a:prstGeom>
          <a:ln>
            <a:noFill/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accent2"/>
                </a:solidFill>
              </a:rPr>
              <a:t>PRIMARY </a:t>
            </a:r>
            <a:r>
              <a:rPr lang="en-GB" sz="6000" b="1" dirty="0" smtClean="0">
                <a:solidFill>
                  <a:schemeClr val="accent2"/>
                </a:solidFill>
              </a:rPr>
              <a:t>FUNCTIONS: </a:t>
            </a:r>
            <a:endParaRPr lang="en-GB" sz="6000" b="1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69370" y="3199284"/>
            <a:ext cx="1009934" cy="962850"/>
          </a:xfrm>
          <a:prstGeom prst="rect">
            <a:avLst/>
          </a:prstGeom>
          <a:solidFill>
            <a:schemeClr val="accent5"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</a:rPr>
              <a:t>#5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84112" y="8513393"/>
            <a:ext cx="18572113" cy="1261884"/>
            <a:chOff x="-284112" y="8496301"/>
            <a:chExt cx="18572113" cy="987954"/>
          </a:xfrm>
          <a:solidFill>
            <a:srgbClr val="0070C0"/>
          </a:solidFill>
        </p:grpSpPr>
        <p:sp>
          <p:nvSpPr>
            <p:cNvPr id="5" name="AutoShape 6"/>
            <p:cNvSpPr/>
            <p:nvPr/>
          </p:nvSpPr>
          <p:spPr>
            <a:xfrm>
              <a:off x="-284112" y="8496301"/>
              <a:ext cx="14586206" cy="987954"/>
            </a:xfrm>
            <a:prstGeom prst="rect">
              <a:avLst/>
            </a:prstGeom>
            <a:grpFill/>
          </p:spPr>
        </p:sp>
        <p:sp>
          <p:nvSpPr>
            <p:cNvPr id="6" name="AutoShape 6"/>
            <p:cNvSpPr/>
            <p:nvPr/>
          </p:nvSpPr>
          <p:spPr>
            <a:xfrm>
              <a:off x="14227881" y="8496301"/>
              <a:ext cx="4060120" cy="987954"/>
            </a:xfrm>
            <a:prstGeom prst="rect">
              <a:avLst/>
            </a:prstGeom>
            <a:grpFill/>
          </p:spPr>
        </p:sp>
      </p:grpSp>
      <p:sp>
        <p:nvSpPr>
          <p:cNvPr id="8" name="AutoShape 8"/>
          <p:cNvSpPr/>
          <p:nvPr/>
        </p:nvSpPr>
        <p:spPr>
          <a:xfrm>
            <a:off x="889369" y="2136911"/>
            <a:ext cx="45719" cy="9192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sp>
      <p:sp>
        <p:nvSpPr>
          <p:cNvPr id="7" name="Rectangle 6"/>
          <p:cNvSpPr/>
          <p:nvPr/>
        </p:nvSpPr>
        <p:spPr>
          <a:xfrm>
            <a:off x="0" y="8496301"/>
            <a:ext cx="1560220" cy="166163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FRSC</a:t>
            </a:r>
          </a:p>
        </p:txBody>
      </p:sp>
      <p:sp>
        <p:nvSpPr>
          <p:cNvPr id="13" name="AutoShape 3"/>
          <p:cNvSpPr/>
          <p:nvPr/>
        </p:nvSpPr>
        <p:spPr>
          <a:xfrm>
            <a:off x="179741" y="1039044"/>
            <a:ext cx="160782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Right Triangle 15"/>
          <p:cNvSpPr/>
          <p:nvPr/>
        </p:nvSpPr>
        <p:spPr>
          <a:xfrm rot="16200000">
            <a:off x="14313849" y="6008047"/>
            <a:ext cx="3962400" cy="3985904"/>
          </a:xfrm>
          <a:prstGeom prst="rt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" y="1011970"/>
            <a:ext cx="1585767" cy="13646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FD473DF-104D-42E7-B934-AFA32E73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13059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5306" y="2141811"/>
            <a:ext cx="141655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4400" dirty="0" smtClean="0"/>
              <a:t>Tracking management decisions and directives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4400" dirty="0" smtClean="0"/>
              <a:t>Publishing of the Corps monthly Insight Magazine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4400" dirty="0" smtClean="0"/>
              <a:t>Preparation of ad-hoc reports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4400" dirty="0" smtClean="0"/>
              <a:t>Ad-hoc/technical assistance duties to Departments, Corps offices, special units and field commands.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287016" y="47799"/>
            <a:ext cx="7488832" cy="1015663"/>
          </a:xfrm>
          <a:prstGeom prst="rect">
            <a:avLst/>
          </a:prstGeom>
          <a:ln>
            <a:noFill/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GB" sz="6000" b="1" dirty="0" smtClean="0">
                <a:solidFill>
                  <a:schemeClr val="accent5"/>
                </a:solidFill>
              </a:rPr>
              <a:t>OTHER DUTIES: </a:t>
            </a:r>
            <a:endParaRPr lang="en-GB" sz="6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0"/>
            <a:ext cx="3505199" cy="102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utoShape 8"/>
          <p:cNvSpPr/>
          <p:nvPr/>
        </p:nvSpPr>
        <p:spPr>
          <a:xfrm>
            <a:off x="889369" y="2376645"/>
            <a:ext cx="45719" cy="895252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sp>
      <p:sp>
        <p:nvSpPr>
          <p:cNvPr id="7" name="Rectangle 6"/>
          <p:cNvSpPr/>
          <p:nvPr/>
        </p:nvSpPr>
        <p:spPr>
          <a:xfrm>
            <a:off x="0" y="8496301"/>
            <a:ext cx="1560220" cy="166163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FRSC</a:t>
            </a:r>
          </a:p>
        </p:txBody>
      </p:sp>
      <p:sp>
        <p:nvSpPr>
          <p:cNvPr id="13" name="AutoShape 3"/>
          <p:cNvSpPr/>
          <p:nvPr/>
        </p:nvSpPr>
        <p:spPr>
          <a:xfrm>
            <a:off x="179741" y="1019125"/>
            <a:ext cx="160782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Right Triangle 15"/>
          <p:cNvSpPr/>
          <p:nvPr/>
        </p:nvSpPr>
        <p:spPr>
          <a:xfrm rot="16200000">
            <a:off x="15067679" y="6761877"/>
            <a:ext cx="3129290" cy="3311353"/>
          </a:xfrm>
          <a:prstGeom prst="rt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" y="250433"/>
            <a:ext cx="1585767" cy="13646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9EE7F11-79A3-4479-A73E-DD14880E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84007" y="9267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75448" y="274807"/>
            <a:ext cx="10729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WORK PLAN FOR THE YEAR 2021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016" y="1615108"/>
            <a:ext cx="8867929" cy="68024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19064" y="2535525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GB" sz="4000" dirty="0" smtClean="0">
                <a:solidFill>
                  <a:schemeClr val="bg1"/>
                </a:solidFill>
              </a:rPr>
              <a:t>Improve </a:t>
            </a:r>
            <a:r>
              <a:rPr lang="en-GB" sz="4000" dirty="0">
                <a:solidFill>
                  <a:schemeClr val="bg1"/>
                </a:solidFill>
              </a:rPr>
              <a:t>focus on policy related advisory issues in liaison with appropriate offices</a:t>
            </a:r>
            <a:r>
              <a:rPr lang="en-GB" sz="4000" dirty="0" smtClean="0">
                <a:solidFill>
                  <a:schemeClr val="bg1"/>
                </a:solidFill>
              </a:rPr>
              <a:t>.</a:t>
            </a:r>
          </a:p>
          <a:p>
            <a:endParaRPr lang="en-GB" sz="4000" dirty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GB" sz="4000" dirty="0" smtClean="0">
                <a:solidFill>
                  <a:schemeClr val="bg1"/>
                </a:solidFill>
              </a:rPr>
              <a:t>Ensure </a:t>
            </a:r>
            <a:r>
              <a:rPr lang="en-GB" sz="4000" dirty="0">
                <a:solidFill>
                  <a:schemeClr val="bg1"/>
                </a:solidFill>
              </a:rPr>
              <a:t>that data are converted to actionable intelligence</a:t>
            </a:r>
            <a:r>
              <a:rPr lang="en-GB" sz="4000" dirty="0" smtClean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buFont typeface="Wingdings" pitchFamily="2" charset="2"/>
              <a:buChar char="§"/>
            </a:pPr>
            <a:endParaRPr lang="en-GB" sz="4000" dirty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GB" sz="4000" dirty="0" smtClean="0">
                <a:solidFill>
                  <a:schemeClr val="bg1"/>
                </a:solidFill>
              </a:rPr>
              <a:t>Production </a:t>
            </a:r>
            <a:r>
              <a:rPr lang="en-GB" sz="4000" dirty="0">
                <a:solidFill>
                  <a:schemeClr val="bg1"/>
                </a:solidFill>
              </a:rPr>
              <a:t>of the Insight magazines in hard copies</a:t>
            </a:r>
            <a:r>
              <a:rPr lang="en-GB" sz="40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038" y="1939839"/>
            <a:ext cx="8777055" cy="545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1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4786</TotalTime>
  <Words>324</Words>
  <Application>Microsoft Office PowerPoint</Application>
  <PresentationFormat>Custom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Wingdings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 S YUSUF, PAU</dc:creator>
  <cp:lastModifiedBy>TRPC-001</cp:lastModifiedBy>
  <cp:revision>433</cp:revision>
  <dcterms:created xsi:type="dcterms:W3CDTF">2006-08-16T00:00:00Z</dcterms:created>
  <dcterms:modified xsi:type="dcterms:W3CDTF">2021-05-24T16:29:47Z</dcterms:modified>
  <dc:identifier>DADucJEeAWM</dc:identifier>
</cp:coreProperties>
</file>