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Default Extension="svg" ContentType="image/svg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  <p:sldMasterId id="2147483659" r:id="rId3"/>
  </p:sldMasterIdLst>
  <p:notesMasterIdLst>
    <p:notesMasterId r:id="rId25"/>
  </p:notesMasterIdLst>
  <p:sldIdLst>
    <p:sldId id="258" r:id="rId4"/>
    <p:sldId id="259" r:id="rId5"/>
    <p:sldId id="267" r:id="rId6"/>
    <p:sldId id="260" r:id="rId7"/>
    <p:sldId id="264" r:id="rId8"/>
    <p:sldId id="294" r:id="rId9"/>
    <p:sldId id="284" r:id="rId10"/>
    <p:sldId id="262" r:id="rId11"/>
    <p:sldId id="261" r:id="rId12"/>
    <p:sldId id="298" r:id="rId13"/>
    <p:sldId id="263" r:id="rId14"/>
    <p:sldId id="265" r:id="rId15"/>
    <p:sldId id="266" r:id="rId16"/>
    <p:sldId id="299" r:id="rId17"/>
    <p:sldId id="300" r:id="rId18"/>
    <p:sldId id="301" r:id="rId19"/>
    <p:sldId id="302" r:id="rId20"/>
    <p:sldId id="303" r:id="rId21"/>
    <p:sldId id="295" r:id="rId22"/>
    <p:sldId id="296" r:id="rId23"/>
    <p:sldId id="30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888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pos="7320" userDrawn="1">
          <p15:clr>
            <a:srgbClr val="A4A3A4"/>
          </p15:clr>
        </p15:guide>
        <p15:guide id="5" orient="horz" pos="4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3478B"/>
    <a:srgbClr val="0466C8"/>
    <a:srgbClr val="979DAC"/>
    <a:srgbClr val="7D8597"/>
    <a:srgbClr val="001233"/>
    <a:srgbClr val="33415C"/>
    <a:srgbClr val="5C677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64" autoAdjust="0"/>
    <p:restoredTop sz="94660"/>
  </p:normalViewPr>
  <p:slideViewPr>
    <p:cSldViewPr snapToGrid="0">
      <p:cViewPr varScale="1">
        <p:scale>
          <a:sx n="68" d="100"/>
          <a:sy n="68" d="100"/>
        </p:scale>
        <p:origin x="-1086" y="42"/>
      </p:cViewPr>
      <p:guideLst>
        <p:guide orient="horz" pos="3888"/>
        <p:guide orient="horz" pos="432"/>
        <p:guide pos="384"/>
        <p:guide pos="7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21.jpeg"/><Relationship Id="rId1" Type="http://schemas.openxmlformats.org/officeDocument/2006/relationships/image" Target="../media/image111.jpeg"/><Relationship Id="rId5" Type="http://schemas.openxmlformats.org/officeDocument/2006/relationships/image" Target="../media/image151.jpeg"/><Relationship Id="rId4" Type="http://schemas.openxmlformats.org/officeDocument/2006/relationships/image" Target="../media/image14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DD9B64-A919-48B2-B364-508BC5D7C867}" type="doc">
      <dgm:prSet loTypeId="urn:microsoft.com/office/officeart/2005/8/layout/radial1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AAD2A3F-183C-474C-8AFD-8F528BA0A66A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0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rPr>
            <a:t>CM</a:t>
          </a:r>
        </a:p>
        <a:p>
          <a:pPr>
            <a:lnSpc>
              <a:spcPct val="100000"/>
            </a:lnSpc>
          </a:pPr>
          <a:r>
            <a:rPr lang="en-US" sz="10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rPr>
            <a:t>CHAIRMAN</a:t>
          </a:r>
          <a:endParaRPr lang="en-US" sz="1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FF76A72E-0782-448F-8D29-6FCC010645D8}" type="parTrans" cxnId="{EF13B1A8-D2DF-43AD-96FB-9E9001407F8C}">
      <dgm:prSet/>
      <dgm:spPr/>
      <dgm:t>
        <a:bodyPr/>
        <a:lstStyle/>
        <a:p>
          <a:endParaRPr lang="en-US"/>
        </a:p>
      </dgm:t>
    </dgm:pt>
    <dgm:pt modelId="{42C11E07-BCD8-4BB8-9280-CCFD180D1110}" type="sibTrans" cxnId="{EF13B1A8-D2DF-43AD-96FB-9E9001407F8C}">
      <dgm:prSet/>
      <dgm:spPr/>
      <dgm:t>
        <a:bodyPr/>
        <a:lstStyle/>
        <a:p>
          <a:endParaRPr lang="en-US"/>
        </a:p>
      </dgm:t>
    </dgm:pt>
    <dgm:pt modelId="{DEF5E3C8-CF07-408D-9E19-71B034493287}">
      <dgm:prSet phldrT="[Text]" custT="1"/>
      <dgm:spPr/>
      <dgm:t>
        <a:bodyPr/>
        <a:lstStyle/>
        <a:p>
          <a:pPr algn="ctr"/>
          <a:r>
            <a:rPr lang="en-US" sz="1000" b="1" dirty="0" smtClean="0">
              <a:effectLst/>
              <a:latin typeface="Segoe UI" pitchFamily="34" charset="0"/>
              <a:ea typeface="Segoe UI" pitchFamily="34" charset="0"/>
              <a:cs typeface="Segoe UI" pitchFamily="34" charset="0"/>
            </a:rPr>
            <a:t>DCM</a:t>
          </a:r>
        </a:p>
        <a:p>
          <a:pPr algn="ctr"/>
          <a:r>
            <a:rPr lang="en-US" sz="1000" b="1" dirty="0" smtClean="0">
              <a:effectLst/>
              <a:latin typeface="Segoe UI" pitchFamily="34" charset="0"/>
              <a:ea typeface="Segoe UI" pitchFamily="34" charset="0"/>
              <a:cs typeface="Segoe UI" pitchFamily="34" charset="0"/>
            </a:rPr>
            <a:t>F&amp;A</a:t>
          </a:r>
        </a:p>
        <a:p>
          <a:pPr algn="ctr"/>
          <a:r>
            <a:rPr lang="en-US" sz="1000" b="1" dirty="0" smtClean="0">
              <a:effectLst/>
              <a:latin typeface="Segoe UI" pitchFamily="34" charset="0"/>
              <a:ea typeface="Segoe UI" pitchFamily="34" charset="0"/>
              <a:cs typeface="Segoe UI" pitchFamily="34" charset="0"/>
            </a:rPr>
            <a:t>MEMBER	</a:t>
          </a:r>
          <a:endParaRPr lang="en-US" sz="1000" b="1" dirty="0">
            <a:effectLst/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5DAC8243-5D35-4986-8BBB-C33856000E9F}" type="parTrans" cxnId="{EAABBD79-E36F-4BFE-BF9A-360B49FFFA51}">
      <dgm:prSet/>
      <dgm:spPr/>
      <dgm:t>
        <a:bodyPr/>
        <a:lstStyle/>
        <a:p>
          <a:endParaRPr lang="en-US"/>
        </a:p>
      </dgm:t>
    </dgm:pt>
    <dgm:pt modelId="{FB99F765-9001-43A3-8E9B-B3E23559B8EE}" type="sibTrans" cxnId="{EAABBD79-E36F-4BFE-BF9A-360B49FFFA51}">
      <dgm:prSet/>
      <dgm:spPr/>
      <dgm:t>
        <a:bodyPr/>
        <a:lstStyle/>
        <a:p>
          <a:endParaRPr lang="en-US"/>
        </a:p>
      </dgm:t>
    </dgm:pt>
    <dgm:pt modelId="{7BF57BC6-E3CA-4810-AC5E-B09AD485A339}">
      <dgm:prSet phldrT="[Text]" custT="1"/>
      <dgm:spPr/>
      <dgm:t>
        <a:bodyPr/>
        <a:lstStyle/>
        <a:p>
          <a:r>
            <a:rPr lang="en-US" sz="1000" b="1" dirty="0" smtClean="0">
              <a:effectLst/>
              <a:latin typeface="Segoe UI" pitchFamily="34" charset="0"/>
              <a:ea typeface="Segoe UI" pitchFamily="34" charset="0"/>
              <a:cs typeface="Segoe UI" pitchFamily="34" charset="0"/>
            </a:rPr>
            <a:t>DCM (AHR)   </a:t>
          </a:r>
        </a:p>
        <a:p>
          <a:r>
            <a:rPr lang="en-US" sz="1000" b="1" dirty="0" smtClean="0">
              <a:effectLst/>
              <a:latin typeface="Segoe UI" pitchFamily="34" charset="0"/>
              <a:ea typeface="Segoe UI" pitchFamily="34" charset="0"/>
              <a:cs typeface="Segoe UI" pitchFamily="34" charset="0"/>
            </a:rPr>
            <a:t>MEMBER</a:t>
          </a:r>
          <a:endParaRPr lang="en-US" sz="1000" b="1" dirty="0">
            <a:effectLst/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2451CA9E-F363-4B31-ADEB-A85DAF407EAC}" type="parTrans" cxnId="{D40A1D65-1C87-473C-9E60-57224E72D143}">
      <dgm:prSet/>
      <dgm:spPr/>
      <dgm:t>
        <a:bodyPr/>
        <a:lstStyle/>
        <a:p>
          <a:endParaRPr lang="en-US"/>
        </a:p>
      </dgm:t>
    </dgm:pt>
    <dgm:pt modelId="{11ADF386-E358-4DFB-80D9-FE0351CA5B6F}" type="sibTrans" cxnId="{D40A1D65-1C87-473C-9E60-57224E72D143}">
      <dgm:prSet/>
      <dgm:spPr/>
      <dgm:t>
        <a:bodyPr/>
        <a:lstStyle/>
        <a:p>
          <a:endParaRPr lang="en-US"/>
        </a:p>
      </dgm:t>
    </dgm:pt>
    <dgm:pt modelId="{4ACC9B53-02D3-41C5-A27E-36C483FD7848}">
      <dgm:prSet custT="1"/>
      <dgm:spPr/>
      <dgm:t>
        <a:bodyPr/>
        <a:lstStyle/>
        <a:p>
          <a:r>
            <a:rPr lang="en-US" sz="1000" b="1" smtClean="0">
              <a:effectLst/>
              <a:latin typeface="Segoe UI" pitchFamily="34" charset="0"/>
              <a:ea typeface="Segoe UI" pitchFamily="34" charset="0"/>
              <a:cs typeface="Segoe UI" pitchFamily="34" charset="0"/>
            </a:rPr>
            <a:t>Corps Legal Adviser Member</a:t>
          </a:r>
          <a:endParaRPr lang="en-US" sz="1000" b="1">
            <a:effectLst/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41780D62-5FA5-4CF5-9121-C4678E99B799}" type="parTrans" cxnId="{309EC476-6D12-4329-A78D-5C44E48EBA65}">
      <dgm:prSet/>
      <dgm:spPr/>
      <dgm:t>
        <a:bodyPr/>
        <a:lstStyle/>
        <a:p>
          <a:endParaRPr lang="en-US"/>
        </a:p>
      </dgm:t>
    </dgm:pt>
    <dgm:pt modelId="{CDE6BF96-6FB5-46A0-910D-1F79C61C0E2D}" type="sibTrans" cxnId="{309EC476-6D12-4329-A78D-5C44E48EBA65}">
      <dgm:prSet/>
      <dgm:spPr/>
      <dgm:t>
        <a:bodyPr/>
        <a:lstStyle/>
        <a:p>
          <a:endParaRPr lang="en-US"/>
        </a:p>
      </dgm:t>
    </dgm:pt>
    <dgm:pt modelId="{C3057006-96E4-43D0-8173-F635337D4402}">
      <dgm:prSet custT="1"/>
      <dgm:spPr/>
      <dgm:t>
        <a:bodyPr/>
        <a:lstStyle/>
        <a:p>
          <a:r>
            <a:rPr lang="en-US" sz="1000" b="1" dirty="0" smtClean="0">
              <a:effectLst/>
              <a:latin typeface="Segoe UI" pitchFamily="34" charset="0"/>
              <a:ea typeface="Segoe UI" pitchFamily="34" charset="0"/>
              <a:cs typeface="Segoe UI" pitchFamily="34" charset="0"/>
            </a:rPr>
            <a:t>HPSS                        Member</a:t>
          </a:r>
          <a:endParaRPr lang="en-US" sz="1000" b="1" dirty="0">
            <a:effectLst/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2320461D-278B-43F5-8F27-27F0C9F2366E}" type="parTrans" cxnId="{E5E4310D-90BF-493E-BB33-8925ABD80138}">
      <dgm:prSet/>
      <dgm:spPr/>
      <dgm:t>
        <a:bodyPr/>
        <a:lstStyle/>
        <a:p>
          <a:endParaRPr lang="en-US"/>
        </a:p>
      </dgm:t>
    </dgm:pt>
    <dgm:pt modelId="{C2E3D332-6168-4074-94DC-8E27D135DD4E}" type="sibTrans" cxnId="{E5E4310D-90BF-493E-BB33-8925ABD80138}">
      <dgm:prSet/>
      <dgm:spPr/>
      <dgm:t>
        <a:bodyPr/>
        <a:lstStyle/>
        <a:p>
          <a:endParaRPr lang="en-US"/>
        </a:p>
      </dgm:t>
    </dgm:pt>
    <dgm:pt modelId="{8EECAFA2-D1A3-461F-96BC-2CCC38158AC8}">
      <dgm:prSet custT="1"/>
      <dgm:spPr/>
      <dgm:t>
        <a:bodyPr/>
        <a:lstStyle/>
        <a:p>
          <a:r>
            <a:rPr lang="en-US" sz="1000" b="1" dirty="0" smtClean="0">
              <a:effectLst/>
              <a:latin typeface="Segoe UI" pitchFamily="34" charset="0"/>
              <a:ea typeface="Segoe UI" pitchFamily="34" charset="0"/>
              <a:cs typeface="Segoe UI" pitchFamily="34" charset="0"/>
            </a:rPr>
            <a:t>Reps of SC’s  Member</a:t>
          </a:r>
          <a:endParaRPr lang="en-US" sz="1000" b="1" dirty="0">
            <a:effectLst/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54E3046B-8E67-4082-A547-2FB392E8A063}" type="parTrans" cxnId="{51EDDE6F-F42B-4FD4-8666-E1464BF5375F}">
      <dgm:prSet/>
      <dgm:spPr/>
      <dgm:t>
        <a:bodyPr/>
        <a:lstStyle/>
        <a:p>
          <a:endParaRPr lang="en-US"/>
        </a:p>
      </dgm:t>
    </dgm:pt>
    <dgm:pt modelId="{A558AFF0-3725-4AB9-91AB-A317C5F54EAC}" type="sibTrans" cxnId="{51EDDE6F-F42B-4FD4-8666-E1464BF5375F}">
      <dgm:prSet/>
      <dgm:spPr/>
      <dgm:t>
        <a:bodyPr/>
        <a:lstStyle/>
        <a:p>
          <a:endParaRPr lang="en-US"/>
        </a:p>
      </dgm:t>
    </dgm:pt>
    <dgm:pt modelId="{D688AE86-2EF6-4146-9A28-78A62C74812C}">
      <dgm:prSet custT="1"/>
      <dgm:spPr/>
      <dgm:t>
        <a:bodyPr/>
        <a:lstStyle/>
        <a:p>
          <a:r>
            <a:rPr lang="en-US" sz="1000" b="1" smtClean="0">
              <a:effectLst/>
              <a:latin typeface="Segoe UI" pitchFamily="34" charset="0"/>
              <a:ea typeface="Segoe UI" pitchFamily="34" charset="0"/>
              <a:cs typeface="Segoe UI" pitchFamily="34" charset="0"/>
            </a:rPr>
            <a:t>Reps of ZCO’s	  Member</a:t>
          </a:r>
          <a:endParaRPr lang="en-US" sz="1000" b="1">
            <a:effectLst/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17A7EC97-957A-4BF8-B1B2-B0A4A2D83D65}" type="parTrans" cxnId="{5F7A74D3-7B0F-4606-8F0E-28A11C67351C}">
      <dgm:prSet/>
      <dgm:spPr/>
      <dgm:t>
        <a:bodyPr/>
        <a:lstStyle/>
        <a:p>
          <a:endParaRPr lang="en-US"/>
        </a:p>
      </dgm:t>
    </dgm:pt>
    <dgm:pt modelId="{B17594FC-7E8E-4C51-8E78-32F0263ED29A}" type="sibTrans" cxnId="{5F7A74D3-7B0F-4606-8F0E-28A11C67351C}">
      <dgm:prSet/>
      <dgm:spPr/>
      <dgm:t>
        <a:bodyPr/>
        <a:lstStyle/>
        <a:p>
          <a:endParaRPr lang="en-US"/>
        </a:p>
      </dgm:t>
    </dgm:pt>
    <dgm:pt modelId="{32E6497A-ED55-4F51-936A-A25E0CD56AFB}">
      <dgm:prSet custT="1"/>
      <dgm:spPr/>
      <dgm:t>
        <a:bodyPr/>
        <a:lstStyle/>
        <a:p>
          <a:r>
            <a:rPr lang="en-US" sz="1000" b="1" dirty="0" smtClean="0">
              <a:effectLst/>
              <a:latin typeface="Segoe UI" pitchFamily="34" charset="0"/>
              <a:ea typeface="Segoe UI" pitchFamily="34" charset="0"/>
              <a:cs typeface="Segoe UI" pitchFamily="34" charset="0"/>
            </a:rPr>
            <a:t>Reps of UC’s  Member</a:t>
          </a:r>
          <a:endParaRPr lang="en-US" sz="1000" b="1" dirty="0">
            <a:effectLst/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62C90222-1FAE-472D-BE67-8CE138E122D5}" type="parTrans" cxnId="{750C7D9B-EC4E-4B42-9A91-8E9C43A28816}">
      <dgm:prSet/>
      <dgm:spPr/>
      <dgm:t>
        <a:bodyPr/>
        <a:lstStyle/>
        <a:p>
          <a:endParaRPr lang="en-US"/>
        </a:p>
      </dgm:t>
    </dgm:pt>
    <dgm:pt modelId="{00AE7A48-61BE-4148-8D28-48B9339A2D73}" type="sibTrans" cxnId="{750C7D9B-EC4E-4B42-9A91-8E9C43A28816}">
      <dgm:prSet/>
      <dgm:spPr/>
      <dgm:t>
        <a:bodyPr/>
        <a:lstStyle/>
        <a:p>
          <a:endParaRPr lang="en-US"/>
        </a:p>
      </dgm:t>
    </dgm:pt>
    <dgm:pt modelId="{002E58F1-A3B3-4838-9A4D-A6A9E1B7403F}">
      <dgm:prSet custT="1"/>
      <dgm:spPr/>
      <dgm:t>
        <a:bodyPr/>
        <a:lstStyle/>
        <a:p>
          <a:r>
            <a:rPr lang="en-US" sz="1000" b="1" dirty="0" smtClean="0">
              <a:effectLst/>
              <a:latin typeface="Segoe UI" pitchFamily="34" charset="0"/>
              <a:ea typeface="Segoe UI" pitchFamily="34" charset="0"/>
              <a:cs typeface="Segoe UI" pitchFamily="34" charset="0"/>
            </a:rPr>
            <a:t>Reps of Junior Officers (ARC-CRC) Member</a:t>
          </a:r>
          <a:endParaRPr lang="en-US" sz="1000" b="1" dirty="0">
            <a:effectLst/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B6EAC2A7-E3B7-4BFE-B540-D0229D381804}" type="parTrans" cxnId="{46D2859F-A270-4570-B7AC-1DB0D68B729C}">
      <dgm:prSet/>
      <dgm:spPr/>
      <dgm:t>
        <a:bodyPr/>
        <a:lstStyle/>
        <a:p>
          <a:endParaRPr lang="en-US"/>
        </a:p>
      </dgm:t>
    </dgm:pt>
    <dgm:pt modelId="{7271971F-51FE-4328-9743-EAF2627CE5F3}" type="sibTrans" cxnId="{46D2859F-A270-4570-B7AC-1DB0D68B729C}">
      <dgm:prSet/>
      <dgm:spPr/>
      <dgm:t>
        <a:bodyPr/>
        <a:lstStyle/>
        <a:p>
          <a:endParaRPr lang="en-US"/>
        </a:p>
      </dgm:t>
    </dgm:pt>
    <dgm:pt modelId="{52BBBF66-9B1A-421B-93D4-E3994E5B52C6}">
      <dgm:prSet custT="1"/>
      <dgm:spPr/>
      <dgm:t>
        <a:bodyPr/>
        <a:lstStyle/>
        <a:p>
          <a:r>
            <a:rPr lang="en-US" sz="1000" b="1" dirty="0" smtClean="0">
              <a:effectLst/>
              <a:latin typeface="Segoe UI" pitchFamily="34" charset="0"/>
              <a:ea typeface="Segoe UI" pitchFamily="34" charset="0"/>
              <a:cs typeface="Segoe UI" pitchFamily="34" charset="0"/>
            </a:rPr>
            <a:t>Reps of Senior Marshals (MIs – CIs) Member</a:t>
          </a:r>
          <a:endParaRPr lang="en-US" sz="1000" b="1" dirty="0">
            <a:effectLst/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BCDD1CB5-35B5-4547-9A9D-8E255A1B6E9F}" type="parTrans" cxnId="{FC30A62F-2EFB-48BF-9835-706C2302265C}">
      <dgm:prSet/>
      <dgm:spPr/>
      <dgm:t>
        <a:bodyPr/>
        <a:lstStyle/>
        <a:p>
          <a:endParaRPr lang="en-US"/>
        </a:p>
      </dgm:t>
    </dgm:pt>
    <dgm:pt modelId="{035191FE-480C-4949-9F50-144BDA5857B0}" type="sibTrans" cxnId="{FC30A62F-2EFB-48BF-9835-706C2302265C}">
      <dgm:prSet/>
      <dgm:spPr/>
      <dgm:t>
        <a:bodyPr/>
        <a:lstStyle/>
        <a:p>
          <a:endParaRPr lang="en-US"/>
        </a:p>
      </dgm:t>
    </dgm:pt>
    <dgm:pt modelId="{C7CA3EE0-E739-4644-A716-002D87519CBA}">
      <dgm:prSet custT="1"/>
      <dgm:spPr>
        <a:solidFill>
          <a:srgbClr val="FF0000"/>
        </a:solidFill>
      </dgm:spPr>
      <dgm:t>
        <a:bodyPr/>
        <a:lstStyle/>
        <a:p>
          <a:r>
            <a:rPr lang="en-US" sz="1000" b="1" dirty="0" smtClean="0">
              <a:effectLst/>
              <a:latin typeface="Segoe UI" pitchFamily="34" charset="0"/>
              <a:ea typeface="Segoe UI" pitchFamily="34" charset="0"/>
              <a:cs typeface="Segoe UI" pitchFamily="34" charset="0"/>
            </a:rPr>
            <a:t>Rep of RMAs (CRMA-RMAIII) Member</a:t>
          </a:r>
          <a:endParaRPr lang="en-US" sz="1000" b="1" dirty="0">
            <a:effectLst/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774F1D1B-C951-4533-A8A5-39078160C477}" type="parTrans" cxnId="{5ED105DE-D6CA-4244-A274-BDA09211C91E}">
      <dgm:prSet/>
      <dgm:spPr/>
      <dgm:t>
        <a:bodyPr/>
        <a:lstStyle/>
        <a:p>
          <a:endParaRPr lang="en-US"/>
        </a:p>
      </dgm:t>
    </dgm:pt>
    <dgm:pt modelId="{B5BACFBC-F15A-4A92-81E0-A1878DEA8FAB}" type="sibTrans" cxnId="{5ED105DE-D6CA-4244-A274-BDA09211C91E}">
      <dgm:prSet/>
      <dgm:spPr/>
      <dgm:t>
        <a:bodyPr/>
        <a:lstStyle/>
        <a:p>
          <a:endParaRPr lang="en-US"/>
        </a:p>
      </dgm:t>
    </dgm:pt>
    <dgm:pt modelId="{2ADE04BA-B82C-4EA5-97EB-4D08C3574274}" type="pres">
      <dgm:prSet presAssocID="{6ADD9B64-A919-48B2-B364-508BC5D7C86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55EED1-B15E-441F-9285-46FF835F10EA}" type="pres">
      <dgm:prSet presAssocID="{AAAD2A3F-183C-474C-8AFD-8F528BA0A66A}" presName="centerShape" presStyleLbl="node0" presStyleIdx="0" presStyleCnt="1"/>
      <dgm:spPr/>
      <dgm:t>
        <a:bodyPr/>
        <a:lstStyle/>
        <a:p>
          <a:endParaRPr lang="en-US"/>
        </a:p>
      </dgm:t>
    </dgm:pt>
    <dgm:pt modelId="{B68E73E0-A49A-45DD-B09B-6E87C7E6B9C0}" type="pres">
      <dgm:prSet presAssocID="{774F1D1B-C951-4533-A8A5-39078160C477}" presName="Name9" presStyleLbl="parChTrans1D2" presStyleIdx="0" presStyleCnt="10"/>
      <dgm:spPr/>
      <dgm:t>
        <a:bodyPr/>
        <a:lstStyle/>
        <a:p>
          <a:endParaRPr lang="en-US"/>
        </a:p>
      </dgm:t>
    </dgm:pt>
    <dgm:pt modelId="{79EC46E3-2A87-42DA-9574-8B0A5CCC6FFC}" type="pres">
      <dgm:prSet presAssocID="{774F1D1B-C951-4533-A8A5-39078160C477}" presName="connTx" presStyleLbl="parChTrans1D2" presStyleIdx="0" presStyleCnt="10"/>
      <dgm:spPr/>
      <dgm:t>
        <a:bodyPr/>
        <a:lstStyle/>
        <a:p>
          <a:endParaRPr lang="en-US"/>
        </a:p>
      </dgm:t>
    </dgm:pt>
    <dgm:pt modelId="{742C242B-E7FF-4DC7-B325-4AC348E427A1}" type="pres">
      <dgm:prSet presAssocID="{C7CA3EE0-E739-4644-A716-002D87519CBA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55D29A-8BA2-4C45-B4E8-B8C1D8F3E2C1}" type="pres">
      <dgm:prSet presAssocID="{BCDD1CB5-35B5-4547-9A9D-8E255A1B6E9F}" presName="Name9" presStyleLbl="parChTrans1D2" presStyleIdx="1" presStyleCnt="10"/>
      <dgm:spPr/>
      <dgm:t>
        <a:bodyPr/>
        <a:lstStyle/>
        <a:p>
          <a:endParaRPr lang="en-US"/>
        </a:p>
      </dgm:t>
    </dgm:pt>
    <dgm:pt modelId="{BA1B2F5F-2EC4-461B-87CC-9210B416E213}" type="pres">
      <dgm:prSet presAssocID="{BCDD1CB5-35B5-4547-9A9D-8E255A1B6E9F}" presName="connTx" presStyleLbl="parChTrans1D2" presStyleIdx="1" presStyleCnt="10"/>
      <dgm:spPr/>
      <dgm:t>
        <a:bodyPr/>
        <a:lstStyle/>
        <a:p>
          <a:endParaRPr lang="en-US"/>
        </a:p>
      </dgm:t>
    </dgm:pt>
    <dgm:pt modelId="{DA921E4F-9748-4AB4-816F-675D3B0AEE28}" type="pres">
      <dgm:prSet presAssocID="{52BBBF66-9B1A-421B-93D4-E3994E5B52C6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518F19-865F-4972-AA30-201B356AA4DB}" type="pres">
      <dgm:prSet presAssocID="{B6EAC2A7-E3B7-4BFE-B540-D0229D381804}" presName="Name9" presStyleLbl="parChTrans1D2" presStyleIdx="2" presStyleCnt="10"/>
      <dgm:spPr/>
      <dgm:t>
        <a:bodyPr/>
        <a:lstStyle/>
        <a:p>
          <a:endParaRPr lang="en-US"/>
        </a:p>
      </dgm:t>
    </dgm:pt>
    <dgm:pt modelId="{5C81284B-34A7-416D-A897-1B645C187C02}" type="pres">
      <dgm:prSet presAssocID="{B6EAC2A7-E3B7-4BFE-B540-D0229D381804}" presName="connTx" presStyleLbl="parChTrans1D2" presStyleIdx="2" presStyleCnt="10"/>
      <dgm:spPr/>
      <dgm:t>
        <a:bodyPr/>
        <a:lstStyle/>
        <a:p>
          <a:endParaRPr lang="en-US"/>
        </a:p>
      </dgm:t>
    </dgm:pt>
    <dgm:pt modelId="{216DDCEF-1943-4E2E-9BAB-2886694CC9B8}" type="pres">
      <dgm:prSet presAssocID="{002E58F1-A3B3-4838-9A4D-A6A9E1B7403F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A54BE3-B2B5-491F-9089-05029F07074D}" type="pres">
      <dgm:prSet presAssocID="{62C90222-1FAE-472D-BE67-8CE138E122D5}" presName="Name9" presStyleLbl="parChTrans1D2" presStyleIdx="3" presStyleCnt="10"/>
      <dgm:spPr/>
      <dgm:t>
        <a:bodyPr/>
        <a:lstStyle/>
        <a:p>
          <a:endParaRPr lang="en-US"/>
        </a:p>
      </dgm:t>
    </dgm:pt>
    <dgm:pt modelId="{818BCA18-7743-4586-995F-BF27443F1CA9}" type="pres">
      <dgm:prSet presAssocID="{62C90222-1FAE-472D-BE67-8CE138E122D5}" presName="connTx" presStyleLbl="parChTrans1D2" presStyleIdx="3" presStyleCnt="10"/>
      <dgm:spPr/>
      <dgm:t>
        <a:bodyPr/>
        <a:lstStyle/>
        <a:p>
          <a:endParaRPr lang="en-US"/>
        </a:p>
      </dgm:t>
    </dgm:pt>
    <dgm:pt modelId="{E430FDDC-4C90-4CDB-B4A5-E0DC09AA6FD3}" type="pres">
      <dgm:prSet presAssocID="{32E6497A-ED55-4F51-936A-A25E0CD56AFB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A248FA-A3F2-4996-9849-3420D1C8C466}" type="pres">
      <dgm:prSet presAssocID="{54E3046B-8E67-4082-A547-2FB392E8A063}" presName="Name9" presStyleLbl="parChTrans1D2" presStyleIdx="4" presStyleCnt="10"/>
      <dgm:spPr/>
      <dgm:t>
        <a:bodyPr/>
        <a:lstStyle/>
        <a:p>
          <a:endParaRPr lang="en-US"/>
        </a:p>
      </dgm:t>
    </dgm:pt>
    <dgm:pt modelId="{BCE02A56-F408-486E-8631-5173B493C098}" type="pres">
      <dgm:prSet presAssocID="{54E3046B-8E67-4082-A547-2FB392E8A063}" presName="connTx" presStyleLbl="parChTrans1D2" presStyleIdx="4" presStyleCnt="10"/>
      <dgm:spPr/>
      <dgm:t>
        <a:bodyPr/>
        <a:lstStyle/>
        <a:p>
          <a:endParaRPr lang="en-US"/>
        </a:p>
      </dgm:t>
    </dgm:pt>
    <dgm:pt modelId="{6773BCF1-B633-4BB3-B93F-2B645873A9FA}" type="pres">
      <dgm:prSet presAssocID="{8EECAFA2-D1A3-461F-96BC-2CCC38158AC8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B6122A-6FA6-48BF-9FCD-74A0A23A57C2}" type="pres">
      <dgm:prSet presAssocID="{17A7EC97-957A-4BF8-B1B2-B0A4A2D83D65}" presName="Name9" presStyleLbl="parChTrans1D2" presStyleIdx="5" presStyleCnt="10"/>
      <dgm:spPr/>
      <dgm:t>
        <a:bodyPr/>
        <a:lstStyle/>
        <a:p>
          <a:endParaRPr lang="en-US"/>
        </a:p>
      </dgm:t>
    </dgm:pt>
    <dgm:pt modelId="{0B93FAB4-52A1-42F7-AC61-B9C1F6B76324}" type="pres">
      <dgm:prSet presAssocID="{17A7EC97-957A-4BF8-B1B2-B0A4A2D83D65}" presName="connTx" presStyleLbl="parChTrans1D2" presStyleIdx="5" presStyleCnt="10"/>
      <dgm:spPr/>
      <dgm:t>
        <a:bodyPr/>
        <a:lstStyle/>
        <a:p>
          <a:endParaRPr lang="en-US"/>
        </a:p>
      </dgm:t>
    </dgm:pt>
    <dgm:pt modelId="{F842ACF9-335C-4BA9-AFB9-005FD540DBF8}" type="pres">
      <dgm:prSet presAssocID="{D688AE86-2EF6-4146-9A28-78A62C74812C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3A1458-0FCF-49FF-B0C9-8A76451920F2}" type="pres">
      <dgm:prSet presAssocID="{2320461D-278B-43F5-8F27-27F0C9F2366E}" presName="Name9" presStyleLbl="parChTrans1D2" presStyleIdx="6" presStyleCnt="10"/>
      <dgm:spPr/>
      <dgm:t>
        <a:bodyPr/>
        <a:lstStyle/>
        <a:p>
          <a:endParaRPr lang="en-US"/>
        </a:p>
      </dgm:t>
    </dgm:pt>
    <dgm:pt modelId="{DDAE7BCA-3AEC-4B09-9766-941604DCB4CB}" type="pres">
      <dgm:prSet presAssocID="{2320461D-278B-43F5-8F27-27F0C9F2366E}" presName="connTx" presStyleLbl="parChTrans1D2" presStyleIdx="6" presStyleCnt="10"/>
      <dgm:spPr/>
      <dgm:t>
        <a:bodyPr/>
        <a:lstStyle/>
        <a:p>
          <a:endParaRPr lang="en-US"/>
        </a:p>
      </dgm:t>
    </dgm:pt>
    <dgm:pt modelId="{B21922EF-6E19-40A9-BCC1-AEF58B517D7C}" type="pres">
      <dgm:prSet presAssocID="{C3057006-96E4-43D0-8173-F635337D4402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96E069-F33F-4156-8E8A-20F2191CEB6E}" type="pres">
      <dgm:prSet presAssocID="{41780D62-5FA5-4CF5-9121-C4678E99B799}" presName="Name9" presStyleLbl="parChTrans1D2" presStyleIdx="7" presStyleCnt="10"/>
      <dgm:spPr/>
      <dgm:t>
        <a:bodyPr/>
        <a:lstStyle/>
        <a:p>
          <a:endParaRPr lang="en-US"/>
        </a:p>
      </dgm:t>
    </dgm:pt>
    <dgm:pt modelId="{77B4EF00-997E-4393-B3B9-F3FFA4A4DBD1}" type="pres">
      <dgm:prSet presAssocID="{41780D62-5FA5-4CF5-9121-C4678E99B799}" presName="connTx" presStyleLbl="parChTrans1D2" presStyleIdx="7" presStyleCnt="10"/>
      <dgm:spPr/>
      <dgm:t>
        <a:bodyPr/>
        <a:lstStyle/>
        <a:p>
          <a:endParaRPr lang="en-US"/>
        </a:p>
      </dgm:t>
    </dgm:pt>
    <dgm:pt modelId="{42F08C86-C1E4-4516-9D5B-3B26286F6B5A}" type="pres">
      <dgm:prSet presAssocID="{4ACC9B53-02D3-41C5-A27E-36C483FD7848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4BB5A9-50B3-4C2A-B4D9-42B456BB520C}" type="pres">
      <dgm:prSet presAssocID="{5DAC8243-5D35-4986-8BBB-C33856000E9F}" presName="Name9" presStyleLbl="parChTrans1D2" presStyleIdx="8" presStyleCnt="10"/>
      <dgm:spPr/>
      <dgm:t>
        <a:bodyPr/>
        <a:lstStyle/>
        <a:p>
          <a:endParaRPr lang="en-US"/>
        </a:p>
      </dgm:t>
    </dgm:pt>
    <dgm:pt modelId="{1ED8D76B-2115-496B-A6AE-AD534287F5CE}" type="pres">
      <dgm:prSet presAssocID="{5DAC8243-5D35-4986-8BBB-C33856000E9F}" presName="connTx" presStyleLbl="parChTrans1D2" presStyleIdx="8" presStyleCnt="10"/>
      <dgm:spPr/>
      <dgm:t>
        <a:bodyPr/>
        <a:lstStyle/>
        <a:p>
          <a:endParaRPr lang="en-US"/>
        </a:p>
      </dgm:t>
    </dgm:pt>
    <dgm:pt modelId="{61D011D1-3BB9-448A-A6E3-74E7EB2FD295}" type="pres">
      <dgm:prSet presAssocID="{DEF5E3C8-CF07-408D-9E19-71B034493287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CB1DD8-4F80-4C1C-A302-E3280DE4BE4F}" type="pres">
      <dgm:prSet presAssocID="{2451CA9E-F363-4B31-ADEB-A85DAF407EAC}" presName="Name9" presStyleLbl="parChTrans1D2" presStyleIdx="9" presStyleCnt="10"/>
      <dgm:spPr/>
      <dgm:t>
        <a:bodyPr/>
        <a:lstStyle/>
        <a:p>
          <a:endParaRPr lang="en-US"/>
        </a:p>
      </dgm:t>
    </dgm:pt>
    <dgm:pt modelId="{E6639354-7F88-4F11-A347-30E6CAA8BC8C}" type="pres">
      <dgm:prSet presAssocID="{2451CA9E-F363-4B31-ADEB-A85DAF407EAC}" presName="connTx" presStyleLbl="parChTrans1D2" presStyleIdx="9" presStyleCnt="10"/>
      <dgm:spPr/>
      <dgm:t>
        <a:bodyPr/>
        <a:lstStyle/>
        <a:p>
          <a:endParaRPr lang="en-US"/>
        </a:p>
      </dgm:t>
    </dgm:pt>
    <dgm:pt modelId="{359D81B7-7271-43D0-9608-6F1CEBE694DB}" type="pres">
      <dgm:prSet presAssocID="{7BF57BC6-E3CA-4810-AC5E-B09AD485A339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9EC476-6D12-4329-A78D-5C44E48EBA65}" srcId="{AAAD2A3F-183C-474C-8AFD-8F528BA0A66A}" destId="{4ACC9B53-02D3-41C5-A27E-36C483FD7848}" srcOrd="7" destOrd="0" parTransId="{41780D62-5FA5-4CF5-9121-C4678E99B799}" sibTransId="{CDE6BF96-6FB5-46A0-910D-1F79C61C0E2D}"/>
    <dgm:cxn modelId="{750C7D9B-EC4E-4B42-9A91-8E9C43A28816}" srcId="{AAAD2A3F-183C-474C-8AFD-8F528BA0A66A}" destId="{32E6497A-ED55-4F51-936A-A25E0CD56AFB}" srcOrd="3" destOrd="0" parTransId="{62C90222-1FAE-472D-BE67-8CE138E122D5}" sibTransId="{00AE7A48-61BE-4148-8D28-48B9339A2D73}"/>
    <dgm:cxn modelId="{55413082-020E-4631-89FB-1233378E834C}" type="presOf" srcId="{BCDD1CB5-35B5-4547-9A9D-8E255A1B6E9F}" destId="{0955D29A-8BA2-4C45-B4E8-B8C1D8F3E2C1}" srcOrd="0" destOrd="0" presId="urn:microsoft.com/office/officeart/2005/8/layout/radial1"/>
    <dgm:cxn modelId="{EF13B1A8-D2DF-43AD-96FB-9E9001407F8C}" srcId="{6ADD9B64-A919-48B2-B364-508BC5D7C867}" destId="{AAAD2A3F-183C-474C-8AFD-8F528BA0A66A}" srcOrd="0" destOrd="0" parTransId="{FF76A72E-0782-448F-8D29-6FCC010645D8}" sibTransId="{42C11E07-BCD8-4BB8-9280-CCFD180D1110}"/>
    <dgm:cxn modelId="{BF02259D-A30A-41E9-9167-97A25A216EE1}" type="presOf" srcId="{B6EAC2A7-E3B7-4BFE-B540-D0229D381804}" destId="{0C518F19-865F-4972-AA30-201B356AA4DB}" srcOrd="0" destOrd="0" presId="urn:microsoft.com/office/officeart/2005/8/layout/radial1"/>
    <dgm:cxn modelId="{0BBC6C06-8AD1-415A-83DD-9C0226F66FFC}" type="presOf" srcId="{D688AE86-2EF6-4146-9A28-78A62C74812C}" destId="{F842ACF9-335C-4BA9-AFB9-005FD540DBF8}" srcOrd="0" destOrd="0" presId="urn:microsoft.com/office/officeart/2005/8/layout/radial1"/>
    <dgm:cxn modelId="{FC30A62F-2EFB-48BF-9835-706C2302265C}" srcId="{AAAD2A3F-183C-474C-8AFD-8F528BA0A66A}" destId="{52BBBF66-9B1A-421B-93D4-E3994E5B52C6}" srcOrd="1" destOrd="0" parTransId="{BCDD1CB5-35B5-4547-9A9D-8E255A1B6E9F}" sibTransId="{035191FE-480C-4949-9F50-144BDA5857B0}"/>
    <dgm:cxn modelId="{46D2859F-A270-4570-B7AC-1DB0D68B729C}" srcId="{AAAD2A3F-183C-474C-8AFD-8F528BA0A66A}" destId="{002E58F1-A3B3-4838-9A4D-A6A9E1B7403F}" srcOrd="2" destOrd="0" parTransId="{B6EAC2A7-E3B7-4BFE-B540-D0229D381804}" sibTransId="{7271971F-51FE-4328-9743-EAF2627CE5F3}"/>
    <dgm:cxn modelId="{5F7A74D3-7B0F-4606-8F0E-28A11C67351C}" srcId="{AAAD2A3F-183C-474C-8AFD-8F528BA0A66A}" destId="{D688AE86-2EF6-4146-9A28-78A62C74812C}" srcOrd="5" destOrd="0" parTransId="{17A7EC97-957A-4BF8-B1B2-B0A4A2D83D65}" sibTransId="{B17594FC-7E8E-4C51-8E78-32F0263ED29A}"/>
    <dgm:cxn modelId="{E5E4310D-90BF-493E-BB33-8925ABD80138}" srcId="{AAAD2A3F-183C-474C-8AFD-8F528BA0A66A}" destId="{C3057006-96E4-43D0-8173-F635337D4402}" srcOrd="6" destOrd="0" parTransId="{2320461D-278B-43F5-8F27-27F0C9F2366E}" sibTransId="{C2E3D332-6168-4074-94DC-8E27D135DD4E}"/>
    <dgm:cxn modelId="{BE3D2B91-ECE7-45A3-A90E-70601164A967}" type="presOf" srcId="{2320461D-278B-43F5-8F27-27F0C9F2366E}" destId="{3C3A1458-0FCF-49FF-B0C9-8A76451920F2}" srcOrd="0" destOrd="0" presId="urn:microsoft.com/office/officeart/2005/8/layout/radial1"/>
    <dgm:cxn modelId="{F022069D-C018-4FB9-B6AE-E39EC877347D}" type="presOf" srcId="{52BBBF66-9B1A-421B-93D4-E3994E5B52C6}" destId="{DA921E4F-9748-4AB4-816F-675D3B0AEE28}" srcOrd="0" destOrd="0" presId="urn:microsoft.com/office/officeart/2005/8/layout/radial1"/>
    <dgm:cxn modelId="{5415DD09-A60A-42D3-8072-D309A0684FD3}" type="presOf" srcId="{4ACC9B53-02D3-41C5-A27E-36C483FD7848}" destId="{42F08C86-C1E4-4516-9D5B-3B26286F6B5A}" srcOrd="0" destOrd="0" presId="urn:microsoft.com/office/officeart/2005/8/layout/radial1"/>
    <dgm:cxn modelId="{9B3782B1-B2BE-410E-8C5E-E674970D865E}" type="presOf" srcId="{C3057006-96E4-43D0-8173-F635337D4402}" destId="{B21922EF-6E19-40A9-BCC1-AEF58B517D7C}" srcOrd="0" destOrd="0" presId="urn:microsoft.com/office/officeart/2005/8/layout/radial1"/>
    <dgm:cxn modelId="{D40A1D65-1C87-473C-9E60-57224E72D143}" srcId="{AAAD2A3F-183C-474C-8AFD-8F528BA0A66A}" destId="{7BF57BC6-E3CA-4810-AC5E-B09AD485A339}" srcOrd="9" destOrd="0" parTransId="{2451CA9E-F363-4B31-ADEB-A85DAF407EAC}" sibTransId="{11ADF386-E358-4DFB-80D9-FE0351CA5B6F}"/>
    <dgm:cxn modelId="{EB3EC253-E951-4B99-8427-BBBF49D71882}" type="presOf" srcId="{32E6497A-ED55-4F51-936A-A25E0CD56AFB}" destId="{E430FDDC-4C90-4CDB-B4A5-E0DC09AA6FD3}" srcOrd="0" destOrd="0" presId="urn:microsoft.com/office/officeart/2005/8/layout/radial1"/>
    <dgm:cxn modelId="{4E7E4F22-003E-4BFB-B963-89412ECEB3E2}" type="presOf" srcId="{AAAD2A3F-183C-474C-8AFD-8F528BA0A66A}" destId="{7255EED1-B15E-441F-9285-46FF835F10EA}" srcOrd="0" destOrd="0" presId="urn:microsoft.com/office/officeart/2005/8/layout/radial1"/>
    <dgm:cxn modelId="{5ED105DE-D6CA-4244-A274-BDA09211C91E}" srcId="{AAAD2A3F-183C-474C-8AFD-8F528BA0A66A}" destId="{C7CA3EE0-E739-4644-A716-002D87519CBA}" srcOrd="0" destOrd="0" parTransId="{774F1D1B-C951-4533-A8A5-39078160C477}" sibTransId="{B5BACFBC-F15A-4A92-81E0-A1878DEA8FAB}"/>
    <dgm:cxn modelId="{BDAC3422-8E27-4481-A689-7E4E04FD8F67}" type="presOf" srcId="{54E3046B-8E67-4082-A547-2FB392E8A063}" destId="{BCE02A56-F408-486E-8631-5173B493C098}" srcOrd="1" destOrd="0" presId="urn:microsoft.com/office/officeart/2005/8/layout/radial1"/>
    <dgm:cxn modelId="{AD084371-B82C-4A64-A1D3-8C7493FC66D2}" type="presOf" srcId="{62C90222-1FAE-472D-BE67-8CE138E122D5}" destId="{A4A54BE3-B2B5-491F-9089-05029F07074D}" srcOrd="0" destOrd="0" presId="urn:microsoft.com/office/officeart/2005/8/layout/radial1"/>
    <dgm:cxn modelId="{51EDDE6F-F42B-4FD4-8666-E1464BF5375F}" srcId="{AAAD2A3F-183C-474C-8AFD-8F528BA0A66A}" destId="{8EECAFA2-D1A3-461F-96BC-2CCC38158AC8}" srcOrd="4" destOrd="0" parTransId="{54E3046B-8E67-4082-A547-2FB392E8A063}" sibTransId="{A558AFF0-3725-4AB9-91AB-A317C5F54EAC}"/>
    <dgm:cxn modelId="{CF05A98B-82E3-4950-BDDE-C6B235A28652}" type="presOf" srcId="{8EECAFA2-D1A3-461F-96BC-2CCC38158AC8}" destId="{6773BCF1-B633-4BB3-B93F-2B645873A9FA}" srcOrd="0" destOrd="0" presId="urn:microsoft.com/office/officeart/2005/8/layout/radial1"/>
    <dgm:cxn modelId="{89D74ACF-FEA0-4EA0-A127-C1DAE16B5B58}" type="presOf" srcId="{2320461D-278B-43F5-8F27-27F0C9F2366E}" destId="{DDAE7BCA-3AEC-4B09-9766-941604DCB4CB}" srcOrd="1" destOrd="0" presId="urn:microsoft.com/office/officeart/2005/8/layout/radial1"/>
    <dgm:cxn modelId="{451E634D-3BB8-410D-900B-259BC2E3010E}" type="presOf" srcId="{B6EAC2A7-E3B7-4BFE-B540-D0229D381804}" destId="{5C81284B-34A7-416D-A897-1B645C187C02}" srcOrd="1" destOrd="0" presId="urn:microsoft.com/office/officeart/2005/8/layout/radial1"/>
    <dgm:cxn modelId="{91E45EE3-485E-474F-AB9B-B97E5A12D27A}" type="presOf" srcId="{6ADD9B64-A919-48B2-B364-508BC5D7C867}" destId="{2ADE04BA-B82C-4EA5-97EB-4D08C3574274}" srcOrd="0" destOrd="0" presId="urn:microsoft.com/office/officeart/2005/8/layout/radial1"/>
    <dgm:cxn modelId="{AEB2CC5A-6495-47CA-B7B8-16A7B41F9484}" type="presOf" srcId="{54E3046B-8E67-4082-A547-2FB392E8A063}" destId="{53A248FA-A3F2-4996-9849-3420D1C8C466}" srcOrd="0" destOrd="0" presId="urn:microsoft.com/office/officeart/2005/8/layout/radial1"/>
    <dgm:cxn modelId="{7A6A4E63-31C5-4D8B-97B3-5F4B3F944A99}" type="presOf" srcId="{41780D62-5FA5-4CF5-9121-C4678E99B799}" destId="{5A96E069-F33F-4156-8E8A-20F2191CEB6E}" srcOrd="0" destOrd="0" presId="urn:microsoft.com/office/officeart/2005/8/layout/radial1"/>
    <dgm:cxn modelId="{D8A69AC4-4F14-4A20-818B-DEB694AB223C}" type="presOf" srcId="{C7CA3EE0-E739-4644-A716-002D87519CBA}" destId="{742C242B-E7FF-4DC7-B325-4AC348E427A1}" srcOrd="0" destOrd="0" presId="urn:microsoft.com/office/officeart/2005/8/layout/radial1"/>
    <dgm:cxn modelId="{FDE89986-0DAD-4E02-9FAD-2291F8FA79C5}" type="presOf" srcId="{002E58F1-A3B3-4838-9A4D-A6A9E1B7403F}" destId="{216DDCEF-1943-4E2E-9BAB-2886694CC9B8}" srcOrd="0" destOrd="0" presId="urn:microsoft.com/office/officeart/2005/8/layout/radial1"/>
    <dgm:cxn modelId="{27829A32-FE85-49A8-8D48-ADDD7697C420}" type="presOf" srcId="{5DAC8243-5D35-4986-8BBB-C33856000E9F}" destId="{1ED8D76B-2115-496B-A6AE-AD534287F5CE}" srcOrd="1" destOrd="0" presId="urn:microsoft.com/office/officeart/2005/8/layout/radial1"/>
    <dgm:cxn modelId="{6E07366A-53A7-4D72-9977-3914A24F5DB2}" type="presOf" srcId="{2451CA9E-F363-4B31-ADEB-A85DAF407EAC}" destId="{E6639354-7F88-4F11-A347-30E6CAA8BC8C}" srcOrd="1" destOrd="0" presId="urn:microsoft.com/office/officeart/2005/8/layout/radial1"/>
    <dgm:cxn modelId="{19F8D316-0B82-49CF-A5D4-28191D8553C7}" type="presOf" srcId="{41780D62-5FA5-4CF5-9121-C4678E99B799}" destId="{77B4EF00-997E-4393-B3B9-F3FFA4A4DBD1}" srcOrd="1" destOrd="0" presId="urn:microsoft.com/office/officeart/2005/8/layout/radial1"/>
    <dgm:cxn modelId="{044C8BE2-69F0-4FE0-B24E-F766B8242FD2}" type="presOf" srcId="{17A7EC97-957A-4BF8-B1B2-B0A4A2D83D65}" destId="{0B93FAB4-52A1-42F7-AC61-B9C1F6B76324}" srcOrd="1" destOrd="0" presId="urn:microsoft.com/office/officeart/2005/8/layout/radial1"/>
    <dgm:cxn modelId="{4EE5BD3F-2982-4B83-94E2-E7F4A6F5AF5C}" type="presOf" srcId="{774F1D1B-C951-4533-A8A5-39078160C477}" destId="{B68E73E0-A49A-45DD-B09B-6E87C7E6B9C0}" srcOrd="0" destOrd="0" presId="urn:microsoft.com/office/officeart/2005/8/layout/radial1"/>
    <dgm:cxn modelId="{8E2913F9-EB96-4801-AB42-240540C3A0E5}" type="presOf" srcId="{2451CA9E-F363-4B31-ADEB-A85DAF407EAC}" destId="{6FCB1DD8-4F80-4C1C-A302-E3280DE4BE4F}" srcOrd="0" destOrd="0" presId="urn:microsoft.com/office/officeart/2005/8/layout/radial1"/>
    <dgm:cxn modelId="{EAABBD79-E36F-4BFE-BF9A-360B49FFFA51}" srcId="{AAAD2A3F-183C-474C-8AFD-8F528BA0A66A}" destId="{DEF5E3C8-CF07-408D-9E19-71B034493287}" srcOrd="8" destOrd="0" parTransId="{5DAC8243-5D35-4986-8BBB-C33856000E9F}" sibTransId="{FB99F765-9001-43A3-8E9B-B3E23559B8EE}"/>
    <dgm:cxn modelId="{F7AB654F-B4F5-4602-894D-C735C6AF619E}" type="presOf" srcId="{7BF57BC6-E3CA-4810-AC5E-B09AD485A339}" destId="{359D81B7-7271-43D0-9608-6F1CEBE694DB}" srcOrd="0" destOrd="0" presId="urn:microsoft.com/office/officeart/2005/8/layout/radial1"/>
    <dgm:cxn modelId="{DE72CC65-DB14-4604-8048-9B60A7117925}" type="presOf" srcId="{DEF5E3C8-CF07-408D-9E19-71B034493287}" destId="{61D011D1-3BB9-448A-A6E3-74E7EB2FD295}" srcOrd="0" destOrd="0" presId="urn:microsoft.com/office/officeart/2005/8/layout/radial1"/>
    <dgm:cxn modelId="{3E414CD0-D33E-4EDE-AFFF-59A54A110FFB}" type="presOf" srcId="{17A7EC97-957A-4BF8-B1B2-B0A4A2D83D65}" destId="{F8B6122A-6FA6-48BF-9FCD-74A0A23A57C2}" srcOrd="0" destOrd="0" presId="urn:microsoft.com/office/officeart/2005/8/layout/radial1"/>
    <dgm:cxn modelId="{CC894B02-1FCC-4F1F-B282-25DABB9AAD6C}" type="presOf" srcId="{BCDD1CB5-35B5-4547-9A9D-8E255A1B6E9F}" destId="{BA1B2F5F-2EC4-461B-87CC-9210B416E213}" srcOrd="1" destOrd="0" presId="urn:microsoft.com/office/officeart/2005/8/layout/radial1"/>
    <dgm:cxn modelId="{5020BB4A-5DFD-426E-9166-DAFCF36C3A4D}" type="presOf" srcId="{5DAC8243-5D35-4986-8BBB-C33856000E9F}" destId="{AC4BB5A9-50B3-4C2A-B4D9-42B456BB520C}" srcOrd="0" destOrd="0" presId="urn:microsoft.com/office/officeart/2005/8/layout/radial1"/>
    <dgm:cxn modelId="{1A01D804-BEB6-4A65-B460-7E3CD492225A}" type="presOf" srcId="{774F1D1B-C951-4533-A8A5-39078160C477}" destId="{79EC46E3-2A87-42DA-9574-8B0A5CCC6FFC}" srcOrd="1" destOrd="0" presId="urn:microsoft.com/office/officeart/2005/8/layout/radial1"/>
    <dgm:cxn modelId="{B4AA0AD0-B213-429B-AEA7-02816A47762C}" type="presOf" srcId="{62C90222-1FAE-472D-BE67-8CE138E122D5}" destId="{818BCA18-7743-4586-995F-BF27443F1CA9}" srcOrd="1" destOrd="0" presId="urn:microsoft.com/office/officeart/2005/8/layout/radial1"/>
    <dgm:cxn modelId="{61788399-1477-449E-9F91-DE8C9AD9CE0C}" type="presParOf" srcId="{2ADE04BA-B82C-4EA5-97EB-4D08C3574274}" destId="{7255EED1-B15E-441F-9285-46FF835F10EA}" srcOrd="0" destOrd="0" presId="urn:microsoft.com/office/officeart/2005/8/layout/radial1"/>
    <dgm:cxn modelId="{A9D719AB-D220-4191-9C68-D3B6AE853436}" type="presParOf" srcId="{2ADE04BA-B82C-4EA5-97EB-4D08C3574274}" destId="{B68E73E0-A49A-45DD-B09B-6E87C7E6B9C0}" srcOrd="1" destOrd="0" presId="urn:microsoft.com/office/officeart/2005/8/layout/radial1"/>
    <dgm:cxn modelId="{86D0A16C-D1E5-45F7-ADDF-BAAE37C95052}" type="presParOf" srcId="{B68E73E0-A49A-45DD-B09B-6E87C7E6B9C0}" destId="{79EC46E3-2A87-42DA-9574-8B0A5CCC6FFC}" srcOrd="0" destOrd="0" presId="urn:microsoft.com/office/officeart/2005/8/layout/radial1"/>
    <dgm:cxn modelId="{DBF10EC7-FF4E-4766-BF01-0E0D513D7280}" type="presParOf" srcId="{2ADE04BA-B82C-4EA5-97EB-4D08C3574274}" destId="{742C242B-E7FF-4DC7-B325-4AC348E427A1}" srcOrd="2" destOrd="0" presId="urn:microsoft.com/office/officeart/2005/8/layout/radial1"/>
    <dgm:cxn modelId="{1CAF8146-05D7-491F-8556-1CBA9A1AF91F}" type="presParOf" srcId="{2ADE04BA-B82C-4EA5-97EB-4D08C3574274}" destId="{0955D29A-8BA2-4C45-B4E8-B8C1D8F3E2C1}" srcOrd="3" destOrd="0" presId="urn:microsoft.com/office/officeart/2005/8/layout/radial1"/>
    <dgm:cxn modelId="{0087DE86-6EBB-485B-8342-7800C6493B61}" type="presParOf" srcId="{0955D29A-8BA2-4C45-B4E8-B8C1D8F3E2C1}" destId="{BA1B2F5F-2EC4-461B-87CC-9210B416E213}" srcOrd="0" destOrd="0" presId="urn:microsoft.com/office/officeart/2005/8/layout/radial1"/>
    <dgm:cxn modelId="{93BDE783-4CEE-4492-BCF7-B5F1CB000040}" type="presParOf" srcId="{2ADE04BA-B82C-4EA5-97EB-4D08C3574274}" destId="{DA921E4F-9748-4AB4-816F-675D3B0AEE28}" srcOrd="4" destOrd="0" presId="urn:microsoft.com/office/officeart/2005/8/layout/radial1"/>
    <dgm:cxn modelId="{5E819026-90FF-4601-9F8D-9E0CD5423DD0}" type="presParOf" srcId="{2ADE04BA-B82C-4EA5-97EB-4D08C3574274}" destId="{0C518F19-865F-4972-AA30-201B356AA4DB}" srcOrd="5" destOrd="0" presId="urn:microsoft.com/office/officeart/2005/8/layout/radial1"/>
    <dgm:cxn modelId="{17116961-A4B7-4868-89B6-AAD3286BE482}" type="presParOf" srcId="{0C518F19-865F-4972-AA30-201B356AA4DB}" destId="{5C81284B-34A7-416D-A897-1B645C187C02}" srcOrd="0" destOrd="0" presId="urn:microsoft.com/office/officeart/2005/8/layout/radial1"/>
    <dgm:cxn modelId="{3406CA26-27CC-4504-9267-8120E3E3407C}" type="presParOf" srcId="{2ADE04BA-B82C-4EA5-97EB-4D08C3574274}" destId="{216DDCEF-1943-4E2E-9BAB-2886694CC9B8}" srcOrd="6" destOrd="0" presId="urn:microsoft.com/office/officeart/2005/8/layout/radial1"/>
    <dgm:cxn modelId="{5C29C487-5A59-40FC-AEF9-80CB53CB6157}" type="presParOf" srcId="{2ADE04BA-B82C-4EA5-97EB-4D08C3574274}" destId="{A4A54BE3-B2B5-491F-9089-05029F07074D}" srcOrd="7" destOrd="0" presId="urn:microsoft.com/office/officeart/2005/8/layout/radial1"/>
    <dgm:cxn modelId="{07C2B192-9077-41CF-96C8-99EA5D64FDF8}" type="presParOf" srcId="{A4A54BE3-B2B5-491F-9089-05029F07074D}" destId="{818BCA18-7743-4586-995F-BF27443F1CA9}" srcOrd="0" destOrd="0" presId="urn:microsoft.com/office/officeart/2005/8/layout/radial1"/>
    <dgm:cxn modelId="{42987D00-DDB0-4163-8E0E-321166E3C986}" type="presParOf" srcId="{2ADE04BA-B82C-4EA5-97EB-4D08C3574274}" destId="{E430FDDC-4C90-4CDB-B4A5-E0DC09AA6FD3}" srcOrd="8" destOrd="0" presId="urn:microsoft.com/office/officeart/2005/8/layout/radial1"/>
    <dgm:cxn modelId="{E0A28B0C-EE26-4942-8F24-CE8146968B70}" type="presParOf" srcId="{2ADE04BA-B82C-4EA5-97EB-4D08C3574274}" destId="{53A248FA-A3F2-4996-9849-3420D1C8C466}" srcOrd="9" destOrd="0" presId="urn:microsoft.com/office/officeart/2005/8/layout/radial1"/>
    <dgm:cxn modelId="{6E6C2BA0-E1C1-4AD5-8D82-418B719A3B85}" type="presParOf" srcId="{53A248FA-A3F2-4996-9849-3420D1C8C466}" destId="{BCE02A56-F408-486E-8631-5173B493C098}" srcOrd="0" destOrd="0" presId="urn:microsoft.com/office/officeart/2005/8/layout/radial1"/>
    <dgm:cxn modelId="{5067CFA4-1FCC-408E-AF17-56DA4BF707CE}" type="presParOf" srcId="{2ADE04BA-B82C-4EA5-97EB-4D08C3574274}" destId="{6773BCF1-B633-4BB3-B93F-2B645873A9FA}" srcOrd="10" destOrd="0" presId="urn:microsoft.com/office/officeart/2005/8/layout/radial1"/>
    <dgm:cxn modelId="{0037DCB5-7B67-4D8E-871C-511BF1046358}" type="presParOf" srcId="{2ADE04BA-B82C-4EA5-97EB-4D08C3574274}" destId="{F8B6122A-6FA6-48BF-9FCD-74A0A23A57C2}" srcOrd="11" destOrd="0" presId="urn:microsoft.com/office/officeart/2005/8/layout/radial1"/>
    <dgm:cxn modelId="{90ABAE31-DAAF-4EDE-995B-39A00DB2480D}" type="presParOf" srcId="{F8B6122A-6FA6-48BF-9FCD-74A0A23A57C2}" destId="{0B93FAB4-52A1-42F7-AC61-B9C1F6B76324}" srcOrd="0" destOrd="0" presId="urn:microsoft.com/office/officeart/2005/8/layout/radial1"/>
    <dgm:cxn modelId="{41071312-3F9A-4496-B8BB-4F46201733FF}" type="presParOf" srcId="{2ADE04BA-B82C-4EA5-97EB-4D08C3574274}" destId="{F842ACF9-335C-4BA9-AFB9-005FD540DBF8}" srcOrd="12" destOrd="0" presId="urn:microsoft.com/office/officeart/2005/8/layout/radial1"/>
    <dgm:cxn modelId="{EF25B1C1-D9AC-4F3A-B67D-48FCFC26992F}" type="presParOf" srcId="{2ADE04BA-B82C-4EA5-97EB-4D08C3574274}" destId="{3C3A1458-0FCF-49FF-B0C9-8A76451920F2}" srcOrd="13" destOrd="0" presId="urn:microsoft.com/office/officeart/2005/8/layout/radial1"/>
    <dgm:cxn modelId="{6F9CA74D-832C-4FF4-ABC3-C78240A1CDAC}" type="presParOf" srcId="{3C3A1458-0FCF-49FF-B0C9-8A76451920F2}" destId="{DDAE7BCA-3AEC-4B09-9766-941604DCB4CB}" srcOrd="0" destOrd="0" presId="urn:microsoft.com/office/officeart/2005/8/layout/radial1"/>
    <dgm:cxn modelId="{6B6C68B4-DC8C-48A3-8729-EDAD903319BF}" type="presParOf" srcId="{2ADE04BA-B82C-4EA5-97EB-4D08C3574274}" destId="{B21922EF-6E19-40A9-BCC1-AEF58B517D7C}" srcOrd="14" destOrd="0" presId="urn:microsoft.com/office/officeart/2005/8/layout/radial1"/>
    <dgm:cxn modelId="{9F885B63-43F6-4D94-A4F0-6DA6A1367CE0}" type="presParOf" srcId="{2ADE04BA-B82C-4EA5-97EB-4D08C3574274}" destId="{5A96E069-F33F-4156-8E8A-20F2191CEB6E}" srcOrd="15" destOrd="0" presId="urn:microsoft.com/office/officeart/2005/8/layout/radial1"/>
    <dgm:cxn modelId="{3E4C0FD3-0D3A-4B5A-9112-F8174CE6009F}" type="presParOf" srcId="{5A96E069-F33F-4156-8E8A-20F2191CEB6E}" destId="{77B4EF00-997E-4393-B3B9-F3FFA4A4DBD1}" srcOrd="0" destOrd="0" presId="urn:microsoft.com/office/officeart/2005/8/layout/radial1"/>
    <dgm:cxn modelId="{488016CD-59D5-4925-99E5-A85C911C8730}" type="presParOf" srcId="{2ADE04BA-B82C-4EA5-97EB-4D08C3574274}" destId="{42F08C86-C1E4-4516-9D5B-3B26286F6B5A}" srcOrd="16" destOrd="0" presId="urn:microsoft.com/office/officeart/2005/8/layout/radial1"/>
    <dgm:cxn modelId="{B372FE2B-0FBC-4E4E-8FB7-42400CD97A44}" type="presParOf" srcId="{2ADE04BA-B82C-4EA5-97EB-4D08C3574274}" destId="{AC4BB5A9-50B3-4C2A-B4D9-42B456BB520C}" srcOrd="17" destOrd="0" presId="urn:microsoft.com/office/officeart/2005/8/layout/radial1"/>
    <dgm:cxn modelId="{1BAB0F11-237E-4E6B-A585-D4ADEF305761}" type="presParOf" srcId="{AC4BB5A9-50B3-4C2A-B4D9-42B456BB520C}" destId="{1ED8D76B-2115-496B-A6AE-AD534287F5CE}" srcOrd="0" destOrd="0" presId="urn:microsoft.com/office/officeart/2005/8/layout/radial1"/>
    <dgm:cxn modelId="{7403F8E2-5959-4257-9A5D-34C19EE5B285}" type="presParOf" srcId="{2ADE04BA-B82C-4EA5-97EB-4D08C3574274}" destId="{61D011D1-3BB9-448A-A6E3-74E7EB2FD295}" srcOrd="18" destOrd="0" presId="urn:microsoft.com/office/officeart/2005/8/layout/radial1"/>
    <dgm:cxn modelId="{9A443B5C-CE26-4266-9663-84CC21F46974}" type="presParOf" srcId="{2ADE04BA-B82C-4EA5-97EB-4D08C3574274}" destId="{6FCB1DD8-4F80-4C1C-A302-E3280DE4BE4F}" srcOrd="19" destOrd="0" presId="urn:microsoft.com/office/officeart/2005/8/layout/radial1"/>
    <dgm:cxn modelId="{747A08A6-4703-4279-AAC4-2FB997E43E46}" type="presParOf" srcId="{6FCB1DD8-4F80-4C1C-A302-E3280DE4BE4F}" destId="{E6639354-7F88-4F11-A347-30E6CAA8BC8C}" srcOrd="0" destOrd="0" presId="urn:microsoft.com/office/officeart/2005/8/layout/radial1"/>
    <dgm:cxn modelId="{9E66D157-C6F0-4A7D-B572-FEFB5C5EC7D5}" type="presParOf" srcId="{2ADE04BA-B82C-4EA5-97EB-4D08C3574274}" destId="{359D81B7-7271-43D0-9608-6F1CEBE694DB}" srcOrd="2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A4E1FF-9109-4DAD-A1DA-3ABB588EF4DA}" type="doc">
      <dgm:prSet loTypeId="urn:microsoft.com/office/officeart/2005/8/layout/arrow2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3AB84F-983E-49F4-8D69-EFCD301F3BFE}">
      <dgm:prSet phldrT="[Text]" custT="1"/>
      <dgm:spPr/>
      <dgm:t>
        <a:bodyPr/>
        <a:lstStyle/>
        <a:p>
          <a:r>
            <a:rPr lang="en-US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rPr>
            <a:t>Treasury bills/ Bonds</a:t>
          </a:r>
          <a:endParaRPr lang="en-US" sz="18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E4089CE4-6A77-40F0-B90C-4AEF60E3A0AE}" type="parTrans" cxnId="{9A55F3AB-B384-4823-B8D1-D8B771B2B2E9}">
      <dgm:prSet/>
      <dgm:spPr/>
      <dgm:t>
        <a:bodyPr/>
        <a:lstStyle/>
        <a:p>
          <a:endParaRPr lang="en-US"/>
        </a:p>
      </dgm:t>
    </dgm:pt>
    <dgm:pt modelId="{BC9E5B7F-F958-4191-8925-E026B75F1F5F}" type="sibTrans" cxnId="{9A55F3AB-B384-4823-B8D1-D8B771B2B2E9}">
      <dgm:prSet/>
      <dgm:spPr/>
      <dgm:t>
        <a:bodyPr/>
        <a:lstStyle/>
        <a:p>
          <a:endParaRPr lang="en-US"/>
        </a:p>
      </dgm:t>
    </dgm:pt>
    <dgm:pt modelId="{6302C938-0CD7-4B8D-9464-9D1261751992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rPr>
            <a:t>Placement of Banks deposits</a:t>
          </a:r>
        </a:p>
      </dgm:t>
    </dgm:pt>
    <dgm:pt modelId="{AB960FD2-14FD-4E3E-92E5-5B65A6547E08}" type="parTrans" cxnId="{025441C6-E989-42C1-917B-1A0C3949C56E}">
      <dgm:prSet/>
      <dgm:spPr/>
      <dgm:t>
        <a:bodyPr/>
        <a:lstStyle/>
        <a:p>
          <a:endParaRPr lang="en-US"/>
        </a:p>
      </dgm:t>
    </dgm:pt>
    <dgm:pt modelId="{12A61897-27F5-4A15-A6B2-277F169D8EAE}" type="sibTrans" cxnId="{025441C6-E989-42C1-917B-1A0C3949C56E}">
      <dgm:prSet/>
      <dgm:spPr/>
      <dgm:t>
        <a:bodyPr/>
        <a:lstStyle/>
        <a:p>
          <a:endParaRPr lang="en-US"/>
        </a:p>
      </dgm:t>
    </dgm:pt>
    <dgm:pt modelId="{152BC61A-C21A-492D-8D7B-9E21AEABDE44}">
      <dgm:prSet custT="1"/>
      <dgm:spPr/>
      <dgm:t>
        <a:bodyPr/>
        <a:lstStyle/>
        <a:p>
          <a:r>
            <a:rPr lang="en-US" sz="18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rPr>
            <a:t>Loan facility to staff through Mega Cooperative(Auto loan)</a:t>
          </a:r>
          <a:endParaRPr lang="en-US" sz="1800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3FAEAC6A-1CCD-44E4-A8C4-05DA8247FB5D}" type="parTrans" cxnId="{F23D1BAD-CBDB-4277-9E7D-6B0A43EFA4B3}">
      <dgm:prSet/>
      <dgm:spPr/>
      <dgm:t>
        <a:bodyPr/>
        <a:lstStyle/>
        <a:p>
          <a:endParaRPr lang="en-US"/>
        </a:p>
      </dgm:t>
    </dgm:pt>
    <dgm:pt modelId="{1C65E23B-CE72-4811-889C-965B3A689E2B}" type="sibTrans" cxnId="{F23D1BAD-CBDB-4277-9E7D-6B0A43EFA4B3}">
      <dgm:prSet/>
      <dgm:spPr/>
      <dgm:t>
        <a:bodyPr/>
        <a:lstStyle/>
        <a:p>
          <a:endParaRPr lang="en-US"/>
        </a:p>
      </dgm:t>
    </dgm:pt>
    <dgm:pt modelId="{F41C1BDD-6080-4F9A-842A-E522457A3195}">
      <dgm:prSet custT="1"/>
      <dgm:spPr/>
      <dgm:t>
        <a:bodyPr/>
        <a:lstStyle/>
        <a:p>
          <a:r>
            <a:rPr lang="en-US" sz="18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rPr>
            <a:t>Purchase of land and houses for staff</a:t>
          </a:r>
        </a:p>
      </dgm:t>
    </dgm:pt>
    <dgm:pt modelId="{62A2319A-418F-4C38-A9CB-92FBBEA33B83}" type="parTrans" cxnId="{BDC20A51-5816-47D6-AFCB-34388A2D659E}">
      <dgm:prSet/>
      <dgm:spPr/>
      <dgm:t>
        <a:bodyPr/>
        <a:lstStyle/>
        <a:p>
          <a:endParaRPr lang="en-US"/>
        </a:p>
      </dgm:t>
    </dgm:pt>
    <dgm:pt modelId="{DAC2E519-9A53-4D8A-ADE7-F33F07E8F1CD}" type="sibTrans" cxnId="{BDC20A51-5816-47D6-AFCB-34388A2D659E}">
      <dgm:prSet/>
      <dgm:spPr/>
      <dgm:t>
        <a:bodyPr/>
        <a:lstStyle/>
        <a:p>
          <a:endParaRPr lang="en-US"/>
        </a:p>
      </dgm:t>
    </dgm:pt>
    <dgm:pt modelId="{9621A937-1C70-4807-BDA3-CC2004166F29}" type="pres">
      <dgm:prSet presAssocID="{7DA4E1FF-9109-4DAD-A1DA-3ABB588EF4DA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F19C89-B5D8-4302-A933-0E08F212EC40}" type="pres">
      <dgm:prSet presAssocID="{7DA4E1FF-9109-4DAD-A1DA-3ABB588EF4DA}" presName="arrow" presStyleLbl="bgShp" presStyleIdx="0" presStyleCnt="1"/>
      <dgm:spPr/>
    </dgm:pt>
    <dgm:pt modelId="{845CB5AA-7D28-4006-B83D-499F62C5F8C8}" type="pres">
      <dgm:prSet presAssocID="{7DA4E1FF-9109-4DAD-A1DA-3ABB588EF4DA}" presName="arrowDiagram4" presStyleCnt="0"/>
      <dgm:spPr/>
    </dgm:pt>
    <dgm:pt modelId="{DBADA5EC-63EA-4CD5-9050-678486344D42}" type="pres">
      <dgm:prSet presAssocID="{943AB84F-983E-49F4-8D69-EFCD301F3BFE}" presName="bullet4a" presStyleLbl="node1" presStyleIdx="0" presStyleCnt="4"/>
      <dgm:spPr/>
    </dgm:pt>
    <dgm:pt modelId="{34722C6F-7900-4485-AD3F-9D4E95BD0651}" type="pres">
      <dgm:prSet presAssocID="{943AB84F-983E-49F4-8D69-EFCD301F3BFE}" presName="textBox4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575CC5-1AFF-4E0A-8B91-CA0E67EB4881}" type="pres">
      <dgm:prSet presAssocID="{6302C938-0CD7-4B8D-9464-9D1261751992}" presName="bullet4b" presStyleLbl="node1" presStyleIdx="1" presStyleCnt="4"/>
      <dgm:spPr/>
    </dgm:pt>
    <dgm:pt modelId="{70635DD0-92B8-4B9E-9DB5-592F36C925DC}" type="pres">
      <dgm:prSet presAssocID="{6302C938-0CD7-4B8D-9464-9D1261751992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AED393-9E5D-43D4-88D1-9D911727235E}" type="pres">
      <dgm:prSet presAssocID="{152BC61A-C21A-492D-8D7B-9E21AEABDE44}" presName="bullet4c" presStyleLbl="node1" presStyleIdx="2" presStyleCnt="4"/>
      <dgm:spPr/>
    </dgm:pt>
    <dgm:pt modelId="{C1856E35-15F9-49D6-8C6D-941D79D25C89}" type="pres">
      <dgm:prSet presAssocID="{152BC61A-C21A-492D-8D7B-9E21AEABDE44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89A9FC-0623-43E3-B166-49306FA0E531}" type="pres">
      <dgm:prSet presAssocID="{F41C1BDD-6080-4F9A-842A-E522457A3195}" presName="bullet4d" presStyleLbl="node1" presStyleIdx="3" presStyleCnt="4"/>
      <dgm:spPr/>
    </dgm:pt>
    <dgm:pt modelId="{340BC1EB-7C0E-4D0F-A6CD-109FECDCC16B}" type="pres">
      <dgm:prSet presAssocID="{F41C1BDD-6080-4F9A-842A-E522457A3195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3D1BAD-CBDB-4277-9E7D-6B0A43EFA4B3}" srcId="{7DA4E1FF-9109-4DAD-A1DA-3ABB588EF4DA}" destId="{152BC61A-C21A-492D-8D7B-9E21AEABDE44}" srcOrd="2" destOrd="0" parTransId="{3FAEAC6A-1CCD-44E4-A8C4-05DA8247FB5D}" sibTransId="{1C65E23B-CE72-4811-889C-965B3A689E2B}"/>
    <dgm:cxn modelId="{9A55F3AB-B384-4823-B8D1-D8B771B2B2E9}" srcId="{7DA4E1FF-9109-4DAD-A1DA-3ABB588EF4DA}" destId="{943AB84F-983E-49F4-8D69-EFCD301F3BFE}" srcOrd="0" destOrd="0" parTransId="{E4089CE4-6A77-40F0-B90C-4AEF60E3A0AE}" sibTransId="{BC9E5B7F-F958-4191-8925-E026B75F1F5F}"/>
    <dgm:cxn modelId="{63D8ED51-43DF-4D78-A612-82DCFD49FBB3}" type="presOf" srcId="{F41C1BDD-6080-4F9A-842A-E522457A3195}" destId="{340BC1EB-7C0E-4D0F-A6CD-109FECDCC16B}" srcOrd="0" destOrd="0" presId="urn:microsoft.com/office/officeart/2005/8/layout/arrow2"/>
    <dgm:cxn modelId="{57BF1D3D-7676-4AB0-A6DA-5B7E1EC9533A}" type="presOf" srcId="{6302C938-0CD7-4B8D-9464-9D1261751992}" destId="{70635DD0-92B8-4B9E-9DB5-592F36C925DC}" srcOrd="0" destOrd="0" presId="urn:microsoft.com/office/officeart/2005/8/layout/arrow2"/>
    <dgm:cxn modelId="{025441C6-E989-42C1-917B-1A0C3949C56E}" srcId="{7DA4E1FF-9109-4DAD-A1DA-3ABB588EF4DA}" destId="{6302C938-0CD7-4B8D-9464-9D1261751992}" srcOrd="1" destOrd="0" parTransId="{AB960FD2-14FD-4E3E-92E5-5B65A6547E08}" sibTransId="{12A61897-27F5-4A15-A6B2-277F169D8EAE}"/>
    <dgm:cxn modelId="{C4ECC955-7950-4563-98ED-20FF23AE1E5D}" type="presOf" srcId="{152BC61A-C21A-492D-8D7B-9E21AEABDE44}" destId="{C1856E35-15F9-49D6-8C6D-941D79D25C89}" srcOrd="0" destOrd="0" presId="urn:microsoft.com/office/officeart/2005/8/layout/arrow2"/>
    <dgm:cxn modelId="{40BEBB3E-6D60-4086-BCF2-B2BD8281E92D}" type="presOf" srcId="{943AB84F-983E-49F4-8D69-EFCD301F3BFE}" destId="{34722C6F-7900-4485-AD3F-9D4E95BD0651}" srcOrd="0" destOrd="0" presId="urn:microsoft.com/office/officeart/2005/8/layout/arrow2"/>
    <dgm:cxn modelId="{BDC20A51-5816-47D6-AFCB-34388A2D659E}" srcId="{7DA4E1FF-9109-4DAD-A1DA-3ABB588EF4DA}" destId="{F41C1BDD-6080-4F9A-842A-E522457A3195}" srcOrd="3" destOrd="0" parTransId="{62A2319A-418F-4C38-A9CB-92FBBEA33B83}" sibTransId="{DAC2E519-9A53-4D8A-ADE7-F33F07E8F1CD}"/>
    <dgm:cxn modelId="{3750CEB8-7CF8-45A8-9EF1-C58C82C53DE7}" type="presOf" srcId="{7DA4E1FF-9109-4DAD-A1DA-3ABB588EF4DA}" destId="{9621A937-1C70-4807-BDA3-CC2004166F29}" srcOrd="0" destOrd="0" presId="urn:microsoft.com/office/officeart/2005/8/layout/arrow2"/>
    <dgm:cxn modelId="{AED605D4-E75B-46CC-B47A-65B059FC20CA}" type="presParOf" srcId="{9621A937-1C70-4807-BDA3-CC2004166F29}" destId="{12F19C89-B5D8-4302-A933-0E08F212EC40}" srcOrd="0" destOrd="0" presId="urn:microsoft.com/office/officeart/2005/8/layout/arrow2"/>
    <dgm:cxn modelId="{04955748-4DAA-4685-BD58-E6B5C083E0E1}" type="presParOf" srcId="{9621A937-1C70-4807-BDA3-CC2004166F29}" destId="{845CB5AA-7D28-4006-B83D-499F62C5F8C8}" srcOrd="1" destOrd="0" presId="urn:microsoft.com/office/officeart/2005/8/layout/arrow2"/>
    <dgm:cxn modelId="{0323A950-9842-460A-B3C3-2390E9A79134}" type="presParOf" srcId="{845CB5AA-7D28-4006-B83D-499F62C5F8C8}" destId="{DBADA5EC-63EA-4CD5-9050-678486344D42}" srcOrd="0" destOrd="0" presId="urn:microsoft.com/office/officeart/2005/8/layout/arrow2"/>
    <dgm:cxn modelId="{7BC7F6EA-5B12-42E8-B6F9-E7DA6FEA9178}" type="presParOf" srcId="{845CB5AA-7D28-4006-B83D-499F62C5F8C8}" destId="{34722C6F-7900-4485-AD3F-9D4E95BD0651}" srcOrd="1" destOrd="0" presId="urn:microsoft.com/office/officeart/2005/8/layout/arrow2"/>
    <dgm:cxn modelId="{0FA879AD-4D14-413D-BEFD-DBE6A81AAF28}" type="presParOf" srcId="{845CB5AA-7D28-4006-B83D-499F62C5F8C8}" destId="{47575CC5-1AFF-4E0A-8B91-CA0E67EB4881}" srcOrd="2" destOrd="0" presId="urn:microsoft.com/office/officeart/2005/8/layout/arrow2"/>
    <dgm:cxn modelId="{7282C6B4-04F1-475C-9384-39235E001E61}" type="presParOf" srcId="{845CB5AA-7D28-4006-B83D-499F62C5F8C8}" destId="{70635DD0-92B8-4B9E-9DB5-592F36C925DC}" srcOrd="3" destOrd="0" presId="urn:microsoft.com/office/officeart/2005/8/layout/arrow2"/>
    <dgm:cxn modelId="{45E93781-B5BB-42FF-981F-62847D800DAA}" type="presParOf" srcId="{845CB5AA-7D28-4006-B83D-499F62C5F8C8}" destId="{DAAED393-9E5D-43D4-88D1-9D911727235E}" srcOrd="4" destOrd="0" presId="urn:microsoft.com/office/officeart/2005/8/layout/arrow2"/>
    <dgm:cxn modelId="{853C98CB-E3F2-486B-9299-9F89C0658D43}" type="presParOf" srcId="{845CB5AA-7D28-4006-B83D-499F62C5F8C8}" destId="{C1856E35-15F9-49D6-8C6D-941D79D25C89}" srcOrd="5" destOrd="0" presId="urn:microsoft.com/office/officeart/2005/8/layout/arrow2"/>
    <dgm:cxn modelId="{914747B4-7951-4B26-9249-6F2D7D75C334}" type="presParOf" srcId="{845CB5AA-7D28-4006-B83D-499F62C5F8C8}" destId="{2789A9FC-0623-43E3-B166-49306FA0E531}" srcOrd="6" destOrd="0" presId="urn:microsoft.com/office/officeart/2005/8/layout/arrow2"/>
    <dgm:cxn modelId="{5C226ED5-C6FC-4D61-8B15-11C868683815}" type="presParOf" srcId="{845CB5AA-7D28-4006-B83D-499F62C5F8C8}" destId="{340BC1EB-7C0E-4D0F-A6CD-109FECDCC16B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5F4DD9-22C6-487C-8298-7C7D6236977F}" type="doc">
      <dgm:prSet loTypeId="urn:microsoft.com/office/officeart/2005/8/layout/hProcess10" loCatId="process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A50BAF4-4F6E-4824-A45F-1D7E2B56AA4C}">
      <dgm:prSet phldrT="[Text]" custT="1"/>
      <dgm:spPr/>
      <dgm:t>
        <a:bodyPr/>
        <a:lstStyle/>
        <a:p>
          <a:pPr algn="ctr"/>
          <a:r>
            <a: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rPr>
            <a:t>Notification of Retirement, termination, resignation and death of a staff to PSS by CS/ AHR</a:t>
          </a:r>
          <a:endParaRPr lang="en-US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74DFFD7C-E31A-48BC-902A-8779CD03AAB4}" type="parTrans" cxnId="{D0E6CDD9-FDAB-411F-81BA-EF6DD805050C}">
      <dgm:prSet/>
      <dgm:spPr/>
      <dgm:t>
        <a:bodyPr/>
        <a:lstStyle/>
        <a:p>
          <a:endParaRPr lang="en-US"/>
        </a:p>
      </dgm:t>
    </dgm:pt>
    <dgm:pt modelId="{18C6172F-84C3-4957-A4F2-08C4214D2499}" type="sibTrans" cxnId="{D0E6CDD9-FDAB-411F-81BA-EF6DD805050C}">
      <dgm:prSet/>
      <dgm:spPr/>
      <dgm:t>
        <a:bodyPr/>
        <a:lstStyle/>
        <a:p>
          <a:endParaRPr lang="en-US"/>
        </a:p>
      </dgm:t>
    </dgm:pt>
    <dgm:pt modelId="{83AE5053-B762-43CC-B3A1-9EAC17FDAAA8}">
      <dgm:prSet custT="1"/>
      <dgm:spPr/>
      <dgm:t>
        <a:bodyPr/>
        <a:lstStyle/>
        <a:p>
          <a:r>
            <a: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rPr>
            <a:t>Removal of name from payroll by IPPIS</a:t>
          </a:r>
          <a:endParaRPr lang="en-US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3E0770A7-439A-436C-9474-FD0A895F4AF6}" type="parTrans" cxnId="{B38293A6-6505-4DE5-9DC0-340D55B88F12}">
      <dgm:prSet/>
      <dgm:spPr/>
      <dgm:t>
        <a:bodyPr/>
        <a:lstStyle/>
        <a:p>
          <a:endParaRPr lang="en-US"/>
        </a:p>
      </dgm:t>
    </dgm:pt>
    <dgm:pt modelId="{13FD0F72-4961-4EAE-A3D3-52A83A23E712}" type="sibTrans" cxnId="{B38293A6-6505-4DE5-9DC0-340D55B88F12}">
      <dgm:prSet/>
      <dgm:spPr/>
      <dgm:t>
        <a:bodyPr/>
        <a:lstStyle/>
        <a:p>
          <a:endParaRPr lang="en-US"/>
        </a:p>
      </dgm:t>
    </dgm:pt>
    <dgm:pt modelId="{F3CF7CE5-B9DA-465A-B8D6-8872993C68CC}">
      <dgm:prSet custT="1"/>
      <dgm:spPr/>
      <dgm:t>
        <a:bodyPr/>
        <a:lstStyle/>
        <a:p>
          <a:r>
            <a: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rPr>
            <a:t>Verification of list of disengaging staff by CIO, F&amp;A and Cooperative</a:t>
          </a:r>
          <a:endParaRPr lang="en-US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8D5616E2-42B1-4727-B552-D7BED04E8A49}" type="parTrans" cxnId="{8BF79106-4461-48F1-B68F-DA48F1345240}">
      <dgm:prSet/>
      <dgm:spPr/>
      <dgm:t>
        <a:bodyPr/>
        <a:lstStyle/>
        <a:p>
          <a:endParaRPr lang="en-US"/>
        </a:p>
      </dgm:t>
    </dgm:pt>
    <dgm:pt modelId="{80845881-3AF4-4A20-8F2C-FAE96316CF09}" type="sibTrans" cxnId="{8BF79106-4461-48F1-B68F-DA48F1345240}">
      <dgm:prSet/>
      <dgm:spPr/>
      <dgm:t>
        <a:bodyPr/>
        <a:lstStyle/>
        <a:p>
          <a:endParaRPr lang="en-US"/>
        </a:p>
      </dgm:t>
    </dgm:pt>
    <dgm:pt modelId="{272C4713-5383-4838-8FDD-81B1D06B2664}">
      <dgm:prSet custT="1"/>
      <dgm:spPr/>
      <dgm:t>
        <a:bodyPr/>
        <a:lstStyle/>
        <a:p>
          <a:r>
            <a: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rPr>
            <a:t>Audit verification</a:t>
          </a:r>
          <a:endParaRPr lang="en-US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0E0B5FDA-6F1B-4723-811E-F3AA16C0FBE4}" type="parTrans" cxnId="{2112975A-464E-4789-9793-F16DD305D30F}">
      <dgm:prSet/>
      <dgm:spPr/>
      <dgm:t>
        <a:bodyPr/>
        <a:lstStyle/>
        <a:p>
          <a:endParaRPr lang="en-US"/>
        </a:p>
      </dgm:t>
    </dgm:pt>
    <dgm:pt modelId="{47321A0A-2058-43F1-8025-1BBEF60F4922}" type="sibTrans" cxnId="{2112975A-464E-4789-9793-F16DD305D30F}">
      <dgm:prSet/>
      <dgm:spPr/>
      <dgm:t>
        <a:bodyPr/>
        <a:lstStyle/>
        <a:p>
          <a:endParaRPr lang="en-US"/>
        </a:p>
      </dgm:t>
    </dgm:pt>
    <dgm:pt modelId="{337EAC42-D42B-4B97-B23A-D4719CEF0516}">
      <dgm:prSet custT="1"/>
      <dgm:spPr/>
      <dgm:t>
        <a:bodyPr/>
        <a:lstStyle/>
        <a:p>
          <a:r>
            <a:rPr lang="en-US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rPr>
            <a:t>CM’s approval and clearance/ Audit verified list of disengaged/ deceased staff</a:t>
          </a:r>
          <a:endParaRPr lang="en-US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64C1362A-7ED1-43BB-A3B4-6066D09A7435}" type="parTrans" cxnId="{ECDE2725-E655-4218-A628-F09082FBE25D}">
      <dgm:prSet/>
      <dgm:spPr/>
      <dgm:t>
        <a:bodyPr/>
        <a:lstStyle/>
        <a:p>
          <a:endParaRPr lang="en-US"/>
        </a:p>
      </dgm:t>
    </dgm:pt>
    <dgm:pt modelId="{2A5A6063-9C58-4EB8-A0BE-D974CE9BED04}" type="sibTrans" cxnId="{ECDE2725-E655-4218-A628-F09082FBE25D}">
      <dgm:prSet/>
      <dgm:spPr/>
      <dgm:t>
        <a:bodyPr/>
        <a:lstStyle/>
        <a:p>
          <a:endParaRPr lang="en-US"/>
        </a:p>
      </dgm:t>
    </dgm:pt>
    <dgm:pt modelId="{E36EF829-27FA-4E6E-92AA-194BBDFF016D}">
      <dgm:prSet/>
      <dgm:spPr/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rPr>
            <a:t>Payment of contribution and interest to staff and deceased NOK’s account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" pitchFamily="34" charset="0"/>
            <a:ea typeface="Segoe UI" pitchFamily="34" charset="0"/>
            <a:cs typeface="Segoe UI" pitchFamily="34" charset="0"/>
          </a:endParaRPr>
        </a:p>
      </dgm:t>
    </dgm:pt>
    <dgm:pt modelId="{4A4B0871-FA04-4D1A-86B9-D77FF49AE709}" type="parTrans" cxnId="{B9BE5365-BB1C-424B-ACC8-3C3BA0517BF9}">
      <dgm:prSet/>
      <dgm:spPr/>
      <dgm:t>
        <a:bodyPr/>
        <a:lstStyle/>
        <a:p>
          <a:endParaRPr lang="en-US"/>
        </a:p>
      </dgm:t>
    </dgm:pt>
    <dgm:pt modelId="{AD826C82-969F-4B50-987D-07509B29DF82}" type="sibTrans" cxnId="{B9BE5365-BB1C-424B-ACC8-3C3BA0517BF9}">
      <dgm:prSet/>
      <dgm:spPr/>
      <dgm:t>
        <a:bodyPr/>
        <a:lstStyle/>
        <a:p>
          <a:endParaRPr lang="en-US"/>
        </a:p>
      </dgm:t>
    </dgm:pt>
    <dgm:pt modelId="{D032142F-5A0E-47EA-90CD-496403F6814A}" type="pres">
      <dgm:prSet presAssocID="{1B5F4DD9-22C6-487C-8298-7C7D6236977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1423ACD-D70B-459C-A2AB-D9C1014CECCF}" type="pres">
      <dgm:prSet presAssocID="{4A50BAF4-4F6E-4824-A45F-1D7E2B56AA4C}" presName="composite" presStyleCnt="0"/>
      <dgm:spPr/>
    </dgm:pt>
    <dgm:pt modelId="{A294B4BD-52BC-45CE-9E26-921E8C8BB2FC}" type="pres">
      <dgm:prSet presAssocID="{4A50BAF4-4F6E-4824-A45F-1D7E2B56AA4C}" presName="imagSh" presStyleLbl="bgImgPlac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6944915-C5C2-4F53-B7D1-4D8295647B3E}" type="pres">
      <dgm:prSet presAssocID="{4A50BAF4-4F6E-4824-A45F-1D7E2B56AA4C}" presName="tx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D83419-7E6F-4B89-B5F4-811CA6810B4B}" type="pres">
      <dgm:prSet presAssocID="{18C6172F-84C3-4957-A4F2-08C4214D2499}" presName="sibTrans" presStyleLbl="sibTrans2D1" presStyleIdx="0" presStyleCnt="5"/>
      <dgm:spPr/>
      <dgm:t>
        <a:bodyPr/>
        <a:lstStyle/>
        <a:p>
          <a:endParaRPr lang="en-US"/>
        </a:p>
      </dgm:t>
    </dgm:pt>
    <dgm:pt modelId="{D586F9CF-1C34-4FD2-9CE8-D715CD53678E}" type="pres">
      <dgm:prSet presAssocID="{18C6172F-84C3-4957-A4F2-08C4214D2499}" presName="connTx" presStyleLbl="sibTrans2D1" presStyleIdx="0" presStyleCnt="5"/>
      <dgm:spPr/>
      <dgm:t>
        <a:bodyPr/>
        <a:lstStyle/>
        <a:p>
          <a:endParaRPr lang="en-US"/>
        </a:p>
      </dgm:t>
    </dgm:pt>
    <dgm:pt modelId="{BA51638B-24D7-4EB1-AE5B-39AF82D83D57}" type="pres">
      <dgm:prSet presAssocID="{83AE5053-B762-43CC-B3A1-9EAC17FDAAA8}" presName="composite" presStyleCnt="0"/>
      <dgm:spPr/>
    </dgm:pt>
    <dgm:pt modelId="{16C80D22-A178-4647-95D9-D98BAB5DFF51}" type="pres">
      <dgm:prSet presAssocID="{83AE5053-B762-43CC-B3A1-9EAC17FDAAA8}" presName="imagSh" presStyleLbl="bgImgPlac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C59D190-95CF-43A5-A314-A170C4719E7C}" type="pres">
      <dgm:prSet presAssocID="{83AE5053-B762-43CC-B3A1-9EAC17FDAAA8}" presName="tx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C3199A-43A8-48E2-9A6A-4F8D9F3FA9E0}" type="pres">
      <dgm:prSet presAssocID="{13FD0F72-4961-4EAE-A3D3-52A83A23E712}" presName="sibTrans" presStyleLbl="sibTrans2D1" presStyleIdx="1" presStyleCnt="5"/>
      <dgm:spPr/>
      <dgm:t>
        <a:bodyPr/>
        <a:lstStyle/>
        <a:p>
          <a:endParaRPr lang="en-US"/>
        </a:p>
      </dgm:t>
    </dgm:pt>
    <dgm:pt modelId="{833425CA-3EDA-4FD1-A023-91303CF00BD0}" type="pres">
      <dgm:prSet presAssocID="{13FD0F72-4961-4EAE-A3D3-52A83A23E712}" presName="connTx" presStyleLbl="sibTrans2D1" presStyleIdx="1" presStyleCnt="5"/>
      <dgm:spPr/>
      <dgm:t>
        <a:bodyPr/>
        <a:lstStyle/>
        <a:p>
          <a:endParaRPr lang="en-US"/>
        </a:p>
      </dgm:t>
    </dgm:pt>
    <dgm:pt modelId="{1037EBA0-D17E-4653-8B2F-F2F794B82E4C}" type="pres">
      <dgm:prSet presAssocID="{F3CF7CE5-B9DA-465A-B8D6-8872993C68CC}" presName="composite" presStyleCnt="0"/>
      <dgm:spPr/>
    </dgm:pt>
    <dgm:pt modelId="{DC2E9DDE-6220-42DD-9393-14FDBBD065BA}" type="pres">
      <dgm:prSet presAssocID="{F3CF7CE5-B9DA-465A-B8D6-8872993C68CC}" presName="imagSh" presStyleLbl="bgImgPlac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23BAEF9-0FA9-4337-9795-8555EBF028A1}" type="pres">
      <dgm:prSet presAssocID="{F3CF7CE5-B9DA-465A-B8D6-8872993C68CC}" presName="tx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0420BD-4ADF-4C88-88EC-770F43E69083}" type="pres">
      <dgm:prSet presAssocID="{80845881-3AF4-4A20-8F2C-FAE96316CF09}" presName="sibTrans" presStyleLbl="sibTrans2D1" presStyleIdx="2" presStyleCnt="5"/>
      <dgm:spPr/>
      <dgm:t>
        <a:bodyPr/>
        <a:lstStyle/>
        <a:p>
          <a:endParaRPr lang="en-US"/>
        </a:p>
      </dgm:t>
    </dgm:pt>
    <dgm:pt modelId="{400F4B39-FDA8-42E9-AD4C-D93CF6F60AA6}" type="pres">
      <dgm:prSet presAssocID="{80845881-3AF4-4A20-8F2C-FAE96316CF09}" presName="connTx" presStyleLbl="sibTrans2D1" presStyleIdx="2" presStyleCnt="5"/>
      <dgm:spPr/>
      <dgm:t>
        <a:bodyPr/>
        <a:lstStyle/>
        <a:p>
          <a:endParaRPr lang="en-US"/>
        </a:p>
      </dgm:t>
    </dgm:pt>
    <dgm:pt modelId="{5E2743EF-4828-4367-B0C9-CC235CAF31CE}" type="pres">
      <dgm:prSet presAssocID="{272C4713-5383-4838-8FDD-81B1D06B2664}" presName="composite" presStyleCnt="0"/>
      <dgm:spPr/>
    </dgm:pt>
    <dgm:pt modelId="{FE1A68C0-479E-4EF3-A646-F9C86E997700}" type="pres">
      <dgm:prSet presAssocID="{272C4713-5383-4838-8FDD-81B1D06B2664}" presName="imagSh" presStyleLbl="bgImgPlace1" presStyleIdx="3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0DB59D1-2563-415E-9237-21869E6016E2}" type="pres">
      <dgm:prSet presAssocID="{272C4713-5383-4838-8FDD-81B1D06B2664}" presName="tx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1D3394-78F6-4AEC-A0AB-4832BBA4ABC3}" type="pres">
      <dgm:prSet presAssocID="{47321A0A-2058-43F1-8025-1BBEF60F4922}" presName="sibTrans" presStyleLbl="sibTrans2D1" presStyleIdx="3" presStyleCnt="5"/>
      <dgm:spPr/>
      <dgm:t>
        <a:bodyPr/>
        <a:lstStyle/>
        <a:p>
          <a:endParaRPr lang="en-US"/>
        </a:p>
      </dgm:t>
    </dgm:pt>
    <dgm:pt modelId="{FAC868B9-943F-42A6-A534-ADC5C3D46073}" type="pres">
      <dgm:prSet presAssocID="{47321A0A-2058-43F1-8025-1BBEF60F4922}" presName="connTx" presStyleLbl="sibTrans2D1" presStyleIdx="3" presStyleCnt="5"/>
      <dgm:spPr/>
      <dgm:t>
        <a:bodyPr/>
        <a:lstStyle/>
        <a:p>
          <a:endParaRPr lang="en-US"/>
        </a:p>
      </dgm:t>
    </dgm:pt>
    <dgm:pt modelId="{B83C8CF3-04A3-4269-855E-21BD01EAB51D}" type="pres">
      <dgm:prSet presAssocID="{337EAC42-D42B-4B97-B23A-D4719CEF0516}" presName="composite" presStyleCnt="0"/>
      <dgm:spPr/>
    </dgm:pt>
    <dgm:pt modelId="{1BA6B437-0C10-4CE0-BFC4-037ECB0C7A0B}" type="pres">
      <dgm:prSet presAssocID="{337EAC42-D42B-4B97-B23A-D4719CEF0516}" presName="imagSh" presStyleLbl="bgImgPlace1" presStyleIdx="4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2D39AEFF-B6BB-4838-85D9-1A6BA1491EB6}" type="pres">
      <dgm:prSet presAssocID="{337EAC42-D42B-4B97-B23A-D4719CEF0516}" presName="tx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E297CE-251E-484B-A152-5E1E94C40210}" type="pres">
      <dgm:prSet presAssocID="{2A5A6063-9C58-4EB8-A0BE-D974CE9BED04}" presName="sibTrans" presStyleLbl="sibTrans2D1" presStyleIdx="4" presStyleCnt="5"/>
      <dgm:spPr/>
      <dgm:t>
        <a:bodyPr/>
        <a:lstStyle/>
        <a:p>
          <a:endParaRPr lang="en-US"/>
        </a:p>
      </dgm:t>
    </dgm:pt>
    <dgm:pt modelId="{A39FC2A3-1385-4E0D-8C0D-449A62FED3F6}" type="pres">
      <dgm:prSet presAssocID="{2A5A6063-9C58-4EB8-A0BE-D974CE9BED04}" presName="connTx" presStyleLbl="sibTrans2D1" presStyleIdx="4" presStyleCnt="5"/>
      <dgm:spPr/>
      <dgm:t>
        <a:bodyPr/>
        <a:lstStyle/>
        <a:p>
          <a:endParaRPr lang="en-US"/>
        </a:p>
      </dgm:t>
    </dgm:pt>
    <dgm:pt modelId="{7E351B32-B993-418D-B0F6-31A6AFCF330B}" type="pres">
      <dgm:prSet presAssocID="{E36EF829-27FA-4E6E-92AA-194BBDFF016D}" presName="composite" presStyleCnt="0"/>
      <dgm:spPr/>
    </dgm:pt>
    <dgm:pt modelId="{EB6B0F56-8AF7-4503-8BB9-197871FA2E2B}" type="pres">
      <dgm:prSet presAssocID="{E36EF829-27FA-4E6E-92AA-194BBDFF016D}" presName="imagSh" presStyleLbl="bgImgPlace1" presStyleIdx="5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94DA4509-DFC0-483D-9F31-A527CD5663EE}" type="pres">
      <dgm:prSet presAssocID="{E36EF829-27FA-4E6E-92AA-194BBDFF016D}" presName="tx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38293A6-6505-4DE5-9DC0-340D55B88F12}" srcId="{1B5F4DD9-22C6-487C-8298-7C7D6236977F}" destId="{83AE5053-B762-43CC-B3A1-9EAC17FDAAA8}" srcOrd="1" destOrd="0" parTransId="{3E0770A7-439A-436C-9474-FD0A895F4AF6}" sibTransId="{13FD0F72-4961-4EAE-A3D3-52A83A23E712}"/>
    <dgm:cxn modelId="{FDCD0CC2-30D9-4D5C-8E01-FDCDED7C820E}" type="presOf" srcId="{4A50BAF4-4F6E-4824-A45F-1D7E2B56AA4C}" destId="{06944915-C5C2-4F53-B7D1-4D8295647B3E}" srcOrd="0" destOrd="0" presId="urn:microsoft.com/office/officeart/2005/8/layout/hProcess10"/>
    <dgm:cxn modelId="{5B64611A-1803-4A5E-A47C-EE9C64E7C81D}" type="presOf" srcId="{337EAC42-D42B-4B97-B23A-D4719CEF0516}" destId="{2D39AEFF-B6BB-4838-85D9-1A6BA1491EB6}" srcOrd="0" destOrd="0" presId="urn:microsoft.com/office/officeart/2005/8/layout/hProcess10"/>
    <dgm:cxn modelId="{8BF79106-4461-48F1-B68F-DA48F1345240}" srcId="{1B5F4DD9-22C6-487C-8298-7C7D6236977F}" destId="{F3CF7CE5-B9DA-465A-B8D6-8872993C68CC}" srcOrd="2" destOrd="0" parTransId="{8D5616E2-42B1-4727-B552-D7BED04E8A49}" sibTransId="{80845881-3AF4-4A20-8F2C-FAE96316CF09}"/>
    <dgm:cxn modelId="{5494DF1C-CC0F-4AAD-B116-FDFCB3474D01}" type="presOf" srcId="{E36EF829-27FA-4E6E-92AA-194BBDFF016D}" destId="{94DA4509-DFC0-483D-9F31-A527CD5663EE}" srcOrd="0" destOrd="0" presId="urn:microsoft.com/office/officeart/2005/8/layout/hProcess10"/>
    <dgm:cxn modelId="{2112975A-464E-4789-9793-F16DD305D30F}" srcId="{1B5F4DD9-22C6-487C-8298-7C7D6236977F}" destId="{272C4713-5383-4838-8FDD-81B1D06B2664}" srcOrd="3" destOrd="0" parTransId="{0E0B5FDA-6F1B-4723-811E-F3AA16C0FBE4}" sibTransId="{47321A0A-2058-43F1-8025-1BBEF60F4922}"/>
    <dgm:cxn modelId="{39C8932D-420C-4DC0-B070-E823A1F70B19}" type="presOf" srcId="{13FD0F72-4961-4EAE-A3D3-52A83A23E712}" destId="{DEC3199A-43A8-48E2-9A6A-4F8D9F3FA9E0}" srcOrd="0" destOrd="0" presId="urn:microsoft.com/office/officeart/2005/8/layout/hProcess10"/>
    <dgm:cxn modelId="{87413B61-CA16-4AE1-9DB6-D78BD7B19AC4}" type="presOf" srcId="{83AE5053-B762-43CC-B3A1-9EAC17FDAAA8}" destId="{CC59D190-95CF-43A5-A314-A170C4719E7C}" srcOrd="0" destOrd="0" presId="urn:microsoft.com/office/officeart/2005/8/layout/hProcess10"/>
    <dgm:cxn modelId="{7AE9A72F-7A71-4F92-9A80-552AA8DA15B2}" type="presOf" srcId="{1B5F4DD9-22C6-487C-8298-7C7D6236977F}" destId="{D032142F-5A0E-47EA-90CD-496403F6814A}" srcOrd="0" destOrd="0" presId="urn:microsoft.com/office/officeart/2005/8/layout/hProcess10"/>
    <dgm:cxn modelId="{C8891DF8-3338-4FEA-8FC5-2ED5F1BDFC5A}" type="presOf" srcId="{272C4713-5383-4838-8FDD-81B1D06B2664}" destId="{C0DB59D1-2563-415E-9237-21869E6016E2}" srcOrd="0" destOrd="0" presId="urn:microsoft.com/office/officeart/2005/8/layout/hProcess10"/>
    <dgm:cxn modelId="{D7C05C45-E3BA-4BD5-96BA-D307247A8482}" type="presOf" srcId="{80845881-3AF4-4A20-8F2C-FAE96316CF09}" destId="{400F4B39-FDA8-42E9-AD4C-D93CF6F60AA6}" srcOrd="1" destOrd="0" presId="urn:microsoft.com/office/officeart/2005/8/layout/hProcess10"/>
    <dgm:cxn modelId="{17C61CB7-2634-4E3B-8816-84B32B300734}" type="presOf" srcId="{18C6172F-84C3-4957-A4F2-08C4214D2499}" destId="{D586F9CF-1C34-4FD2-9CE8-D715CD53678E}" srcOrd="1" destOrd="0" presId="urn:microsoft.com/office/officeart/2005/8/layout/hProcess10"/>
    <dgm:cxn modelId="{27AEBDDF-92DC-4D07-8ED8-9E8372228FF1}" type="presOf" srcId="{F3CF7CE5-B9DA-465A-B8D6-8872993C68CC}" destId="{223BAEF9-0FA9-4337-9795-8555EBF028A1}" srcOrd="0" destOrd="0" presId="urn:microsoft.com/office/officeart/2005/8/layout/hProcess10"/>
    <dgm:cxn modelId="{8A018024-89CC-4FA5-9083-DF89153C0C7E}" type="presOf" srcId="{47321A0A-2058-43F1-8025-1BBEF60F4922}" destId="{FAC868B9-943F-42A6-A534-ADC5C3D46073}" srcOrd="1" destOrd="0" presId="urn:microsoft.com/office/officeart/2005/8/layout/hProcess10"/>
    <dgm:cxn modelId="{DC6D670F-1BDF-49F3-A174-768E427ED0DA}" type="presOf" srcId="{13FD0F72-4961-4EAE-A3D3-52A83A23E712}" destId="{833425CA-3EDA-4FD1-A023-91303CF00BD0}" srcOrd="1" destOrd="0" presId="urn:microsoft.com/office/officeart/2005/8/layout/hProcess10"/>
    <dgm:cxn modelId="{BF1BBF60-3106-4A97-8C6A-BFF610218474}" type="presOf" srcId="{2A5A6063-9C58-4EB8-A0BE-D974CE9BED04}" destId="{A39FC2A3-1385-4E0D-8C0D-449A62FED3F6}" srcOrd="1" destOrd="0" presId="urn:microsoft.com/office/officeart/2005/8/layout/hProcess10"/>
    <dgm:cxn modelId="{DA12849B-CD54-4FD7-BCB5-1E90EB6C2D9C}" type="presOf" srcId="{2A5A6063-9C58-4EB8-A0BE-D974CE9BED04}" destId="{F5E297CE-251E-484B-A152-5E1E94C40210}" srcOrd="0" destOrd="0" presId="urn:microsoft.com/office/officeart/2005/8/layout/hProcess10"/>
    <dgm:cxn modelId="{B9BE5365-BB1C-424B-ACC8-3C3BA0517BF9}" srcId="{1B5F4DD9-22C6-487C-8298-7C7D6236977F}" destId="{E36EF829-27FA-4E6E-92AA-194BBDFF016D}" srcOrd="5" destOrd="0" parTransId="{4A4B0871-FA04-4D1A-86B9-D77FF49AE709}" sibTransId="{AD826C82-969F-4B50-987D-07509B29DF82}"/>
    <dgm:cxn modelId="{F8C1A0AC-464F-46AC-8989-3F5D4A23015D}" type="presOf" srcId="{47321A0A-2058-43F1-8025-1BBEF60F4922}" destId="{A61D3394-78F6-4AEC-A0AB-4832BBA4ABC3}" srcOrd="0" destOrd="0" presId="urn:microsoft.com/office/officeart/2005/8/layout/hProcess10"/>
    <dgm:cxn modelId="{E066A1E3-E43E-4332-A283-8B01A15503F5}" type="presOf" srcId="{80845881-3AF4-4A20-8F2C-FAE96316CF09}" destId="{860420BD-4ADF-4C88-88EC-770F43E69083}" srcOrd="0" destOrd="0" presId="urn:microsoft.com/office/officeart/2005/8/layout/hProcess10"/>
    <dgm:cxn modelId="{D0E6CDD9-FDAB-411F-81BA-EF6DD805050C}" srcId="{1B5F4DD9-22C6-487C-8298-7C7D6236977F}" destId="{4A50BAF4-4F6E-4824-A45F-1D7E2B56AA4C}" srcOrd="0" destOrd="0" parTransId="{74DFFD7C-E31A-48BC-902A-8779CD03AAB4}" sibTransId="{18C6172F-84C3-4957-A4F2-08C4214D2499}"/>
    <dgm:cxn modelId="{723EFEA9-71E0-4DEC-A653-498CB35151C2}" type="presOf" srcId="{18C6172F-84C3-4957-A4F2-08C4214D2499}" destId="{2BD83419-7E6F-4B89-B5F4-811CA6810B4B}" srcOrd="0" destOrd="0" presId="urn:microsoft.com/office/officeart/2005/8/layout/hProcess10"/>
    <dgm:cxn modelId="{ECDE2725-E655-4218-A628-F09082FBE25D}" srcId="{1B5F4DD9-22C6-487C-8298-7C7D6236977F}" destId="{337EAC42-D42B-4B97-B23A-D4719CEF0516}" srcOrd="4" destOrd="0" parTransId="{64C1362A-7ED1-43BB-A3B4-6066D09A7435}" sibTransId="{2A5A6063-9C58-4EB8-A0BE-D974CE9BED04}"/>
    <dgm:cxn modelId="{44E932F5-B5CF-4DA7-BCD8-A72411834747}" type="presParOf" srcId="{D032142F-5A0E-47EA-90CD-496403F6814A}" destId="{A1423ACD-D70B-459C-A2AB-D9C1014CECCF}" srcOrd="0" destOrd="0" presId="urn:microsoft.com/office/officeart/2005/8/layout/hProcess10"/>
    <dgm:cxn modelId="{C4E22A25-8C72-4B55-B354-5BEF7AA0343B}" type="presParOf" srcId="{A1423ACD-D70B-459C-A2AB-D9C1014CECCF}" destId="{A294B4BD-52BC-45CE-9E26-921E8C8BB2FC}" srcOrd="0" destOrd="0" presId="urn:microsoft.com/office/officeart/2005/8/layout/hProcess10"/>
    <dgm:cxn modelId="{CF0C7337-90C3-40B8-9CEF-618430D23B31}" type="presParOf" srcId="{A1423ACD-D70B-459C-A2AB-D9C1014CECCF}" destId="{06944915-C5C2-4F53-B7D1-4D8295647B3E}" srcOrd="1" destOrd="0" presId="urn:microsoft.com/office/officeart/2005/8/layout/hProcess10"/>
    <dgm:cxn modelId="{0E413F8D-055E-436F-9C56-85047B820207}" type="presParOf" srcId="{D032142F-5A0E-47EA-90CD-496403F6814A}" destId="{2BD83419-7E6F-4B89-B5F4-811CA6810B4B}" srcOrd="1" destOrd="0" presId="urn:microsoft.com/office/officeart/2005/8/layout/hProcess10"/>
    <dgm:cxn modelId="{F035AF72-7D55-482B-86EA-0EF89A923571}" type="presParOf" srcId="{2BD83419-7E6F-4B89-B5F4-811CA6810B4B}" destId="{D586F9CF-1C34-4FD2-9CE8-D715CD53678E}" srcOrd="0" destOrd="0" presId="urn:microsoft.com/office/officeart/2005/8/layout/hProcess10"/>
    <dgm:cxn modelId="{15FBB25A-E04E-473F-8663-4566338ACC5A}" type="presParOf" srcId="{D032142F-5A0E-47EA-90CD-496403F6814A}" destId="{BA51638B-24D7-4EB1-AE5B-39AF82D83D57}" srcOrd="2" destOrd="0" presId="urn:microsoft.com/office/officeart/2005/8/layout/hProcess10"/>
    <dgm:cxn modelId="{8C0AE940-36A5-4178-934C-78E33C0385E7}" type="presParOf" srcId="{BA51638B-24D7-4EB1-AE5B-39AF82D83D57}" destId="{16C80D22-A178-4647-95D9-D98BAB5DFF51}" srcOrd="0" destOrd="0" presId="urn:microsoft.com/office/officeart/2005/8/layout/hProcess10"/>
    <dgm:cxn modelId="{7EF95170-D305-4AAF-8802-15B1FD9004AB}" type="presParOf" srcId="{BA51638B-24D7-4EB1-AE5B-39AF82D83D57}" destId="{CC59D190-95CF-43A5-A314-A170C4719E7C}" srcOrd="1" destOrd="0" presId="urn:microsoft.com/office/officeart/2005/8/layout/hProcess10"/>
    <dgm:cxn modelId="{9004BA43-E7F3-4C60-8FC3-ECD5A0208C2F}" type="presParOf" srcId="{D032142F-5A0E-47EA-90CD-496403F6814A}" destId="{DEC3199A-43A8-48E2-9A6A-4F8D9F3FA9E0}" srcOrd="3" destOrd="0" presId="urn:microsoft.com/office/officeart/2005/8/layout/hProcess10"/>
    <dgm:cxn modelId="{B3B254C8-0427-431C-AF5E-50639F66C5BF}" type="presParOf" srcId="{DEC3199A-43A8-48E2-9A6A-4F8D9F3FA9E0}" destId="{833425CA-3EDA-4FD1-A023-91303CF00BD0}" srcOrd="0" destOrd="0" presId="urn:microsoft.com/office/officeart/2005/8/layout/hProcess10"/>
    <dgm:cxn modelId="{9FC1CE22-173F-43BC-A0F3-8F695EA44EFE}" type="presParOf" srcId="{D032142F-5A0E-47EA-90CD-496403F6814A}" destId="{1037EBA0-D17E-4653-8B2F-F2F794B82E4C}" srcOrd="4" destOrd="0" presId="urn:microsoft.com/office/officeart/2005/8/layout/hProcess10"/>
    <dgm:cxn modelId="{D7055444-C363-4777-BA08-91A24FF933BE}" type="presParOf" srcId="{1037EBA0-D17E-4653-8B2F-F2F794B82E4C}" destId="{DC2E9DDE-6220-42DD-9393-14FDBBD065BA}" srcOrd="0" destOrd="0" presId="urn:microsoft.com/office/officeart/2005/8/layout/hProcess10"/>
    <dgm:cxn modelId="{C1055239-B85D-4D80-A89D-A77627A6C649}" type="presParOf" srcId="{1037EBA0-D17E-4653-8B2F-F2F794B82E4C}" destId="{223BAEF9-0FA9-4337-9795-8555EBF028A1}" srcOrd="1" destOrd="0" presId="urn:microsoft.com/office/officeart/2005/8/layout/hProcess10"/>
    <dgm:cxn modelId="{DDD579F4-19F3-4599-B1D4-D22B47DF2F88}" type="presParOf" srcId="{D032142F-5A0E-47EA-90CD-496403F6814A}" destId="{860420BD-4ADF-4C88-88EC-770F43E69083}" srcOrd="5" destOrd="0" presId="urn:microsoft.com/office/officeart/2005/8/layout/hProcess10"/>
    <dgm:cxn modelId="{7AC91393-3B37-4A5C-B9B1-C6E77D4F2244}" type="presParOf" srcId="{860420BD-4ADF-4C88-88EC-770F43E69083}" destId="{400F4B39-FDA8-42E9-AD4C-D93CF6F60AA6}" srcOrd="0" destOrd="0" presId="urn:microsoft.com/office/officeart/2005/8/layout/hProcess10"/>
    <dgm:cxn modelId="{65551343-8E5C-4B9C-A1F3-AB73509D002A}" type="presParOf" srcId="{D032142F-5A0E-47EA-90CD-496403F6814A}" destId="{5E2743EF-4828-4367-B0C9-CC235CAF31CE}" srcOrd="6" destOrd="0" presId="urn:microsoft.com/office/officeart/2005/8/layout/hProcess10"/>
    <dgm:cxn modelId="{BC45F3DF-BD2B-4EC0-B4C2-99089FAFA749}" type="presParOf" srcId="{5E2743EF-4828-4367-B0C9-CC235CAF31CE}" destId="{FE1A68C0-479E-4EF3-A646-F9C86E997700}" srcOrd="0" destOrd="0" presId="urn:microsoft.com/office/officeart/2005/8/layout/hProcess10"/>
    <dgm:cxn modelId="{38A5BF9B-67B9-4D0D-9F97-D92221EED49F}" type="presParOf" srcId="{5E2743EF-4828-4367-B0C9-CC235CAF31CE}" destId="{C0DB59D1-2563-415E-9237-21869E6016E2}" srcOrd="1" destOrd="0" presId="urn:microsoft.com/office/officeart/2005/8/layout/hProcess10"/>
    <dgm:cxn modelId="{ACC4A5C8-808E-4E81-828C-D6622D521C75}" type="presParOf" srcId="{D032142F-5A0E-47EA-90CD-496403F6814A}" destId="{A61D3394-78F6-4AEC-A0AB-4832BBA4ABC3}" srcOrd="7" destOrd="0" presId="urn:microsoft.com/office/officeart/2005/8/layout/hProcess10"/>
    <dgm:cxn modelId="{6B9C9EA4-F9D8-4A1A-A691-9E29C732B651}" type="presParOf" srcId="{A61D3394-78F6-4AEC-A0AB-4832BBA4ABC3}" destId="{FAC868B9-943F-42A6-A534-ADC5C3D46073}" srcOrd="0" destOrd="0" presId="urn:microsoft.com/office/officeart/2005/8/layout/hProcess10"/>
    <dgm:cxn modelId="{155F95A6-E213-43DD-BFE0-13EF85C971FF}" type="presParOf" srcId="{D032142F-5A0E-47EA-90CD-496403F6814A}" destId="{B83C8CF3-04A3-4269-855E-21BD01EAB51D}" srcOrd="8" destOrd="0" presId="urn:microsoft.com/office/officeart/2005/8/layout/hProcess10"/>
    <dgm:cxn modelId="{1F6E2E8D-0AFA-4E74-BAF6-4EFDC88FE835}" type="presParOf" srcId="{B83C8CF3-04A3-4269-855E-21BD01EAB51D}" destId="{1BA6B437-0C10-4CE0-BFC4-037ECB0C7A0B}" srcOrd="0" destOrd="0" presId="urn:microsoft.com/office/officeart/2005/8/layout/hProcess10"/>
    <dgm:cxn modelId="{E84E8F49-9234-4E59-A6E0-A0F02EE6BD76}" type="presParOf" srcId="{B83C8CF3-04A3-4269-855E-21BD01EAB51D}" destId="{2D39AEFF-B6BB-4838-85D9-1A6BA1491EB6}" srcOrd="1" destOrd="0" presId="urn:microsoft.com/office/officeart/2005/8/layout/hProcess10"/>
    <dgm:cxn modelId="{63A91FB4-71C0-4921-8567-2B48BDF59548}" type="presParOf" srcId="{D032142F-5A0E-47EA-90CD-496403F6814A}" destId="{F5E297CE-251E-484B-A152-5E1E94C40210}" srcOrd="9" destOrd="0" presId="urn:microsoft.com/office/officeart/2005/8/layout/hProcess10"/>
    <dgm:cxn modelId="{5331ECEA-FE9B-4260-8977-B9281EB2207D}" type="presParOf" srcId="{F5E297CE-251E-484B-A152-5E1E94C40210}" destId="{A39FC2A3-1385-4E0D-8C0D-449A62FED3F6}" srcOrd="0" destOrd="0" presId="urn:microsoft.com/office/officeart/2005/8/layout/hProcess10"/>
    <dgm:cxn modelId="{5E65909F-2B28-423D-8A27-09B7F6BDA98E}" type="presParOf" srcId="{D032142F-5A0E-47EA-90CD-496403F6814A}" destId="{7E351B32-B993-418D-B0F6-31A6AFCF330B}" srcOrd="10" destOrd="0" presId="urn:microsoft.com/office/officeart/2005/8/layout/hProcess10"/>
    <dgm:cxn modelId="{613A0D4B-D8BB-48A1-81CE-57BEC1DC2984}" type="presParOf" srcId="{7E351B32-B993-418D-B0F6-31A6AFCF330B}" destId="{EB6B0F56-8AF7-4503-8BB9-197871FA2E2B}" srcOrd="0" destOrd="0" presId="urn:microsoft.com/office/officeart/2005/8/layout/hProcess10"/>
    <dgm:cxn modelId="{1CD43E29-C432-4B8A-A4F2-62900B188523}" type="presParOf" srcId="{7E351B32-B993-418D-B0F6-31A6AFCF330B}" destId="{94DA4509-DFC0-483D-9F31-A527CD5663EE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255EED1-B15E-441F-9285-46FF835F10EA}">
      <dsp:nvSpPr>
        <dsp:cNvPr id="0" name=""/>
        <dsp:cNvSpPr/>
      </dsp:nvSpPr>
      <dsp:spPr>
        <a:xfrm>
          <a:off x="6748149" y="2193798"/>
          <a:ext cx="1031070" cy="103107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rPr>
            <a:t>CM</a:t>
          </a:r>
        </a:p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rPr>
            <a:t>CHAIRMAN</a:t>
          </a:r>
          <a:endParaRPr lang="en-US" sz="1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" pitchFamily="34" charset="0"/>
            <a:ea typeface="Segoe UI" pitchFamily="34" charset="0"/>
            <a:cs typeface="Segoe UI" pitchFamily="34" charset="0"/>
          </a:endParaRPr>
        </a:p>
      </dsp:txBody>
      <dsp:txXfrm>
        <a:off x="6748149" y="2193798"/>
        <a:ext cx="1031070" cy="1031070"/>
      </dsp:txXfrm>
    </dsp:sp>
    <dsp:sp modelId="{B68E73E0-A49A-45DD-B09B-6E87C7E6B9C0}">
      <dsp:nvSpPr>
        <dsp:cNvPr id="0" name=""/>
        <dsp:cNvSpPr/>
      </dsp:nvSpPr>
      <dsp:spPr>
        <a:xfrm rot="16200000">
          <a:off x="6693520" y="1617246"/>
          <a:ext cx="1140328" cy="12775"/>
        </a:xfrm>
        <a:custGeom>
          <a:avLst/>
          <a:gdLst/>
          <a:ahLst/>
          <a:cxnLst/>
          <a:rect l="0" t="0" r="0" b="0"/>
          <a:pathLst>
            <a:path>
              <a:moveTo>
                <a:pt x="0" y="6387"/>
              </a:moveTo>
              <a:lnTo>
                <a:pt x="1140328" y="638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6200000">
        <a:off x="7235176" y="1595125"/>
        <a:ext cx="57016" cy="57016"/>
      </dsp:txXfrm>
    </dsp:sp>
    <dsp:sp modelId="{742C242B-E7FF-4DC7-B325-4AC348E427A1}">
      <dsp:nvSpPr>
        <dsp:cNvPr id="0" name=""/>
        <dsp:cNvSpPr/>
      </dsp:nvSpPr>
      <dsp:spPr>
        <a:xfrm>
          <a:off x="6748149" y="22399"/>
          <a:ext cx="1031070" cy="1031070"/>
        </a:xfrm>
        <a:prstGeom prst="ellipse">
          <a:avLst/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effectLst/>
              <a:latin typeface="Segoe UI" pitchFamily="34" charset="0"/>
              <a:ea typeface="Segoe UI" pitchFamily="34" charset="0"/>
              <a:cs typeface="Segoe UI" pitchFamily="34" charset="0"/>
            </a:rPr>
            <a:t>Rep of RMAs (CRMA-RMAIII) Member</a:t>
          </a:r>
          <a:endParaRPr lang="en-US" sz="1000" b="1" kern="1200" dirty="0">
            <a:effectLst/>
            <a:latin typeface="Segoe UI" pitchFamily="34" charset="0"/>
            <a:ea typeface="Segoe UI" pitchFamily="34" charset="0"/>
            <a:cs typeface="Segoe UI" pitchFamily="34" charset="0"/>
          </a:endParaRPr>
        </a:p>
      </dsp:txBody>
      <dsp:txXfrm>
        <a:off x="6748149" y="22399"/>
        <a:ext cx="1031070" cy="1031070"/>
      </dsp:txXfrm>
    </dsp:sp>
    <dsp:sp modelId="{0955D29A-8BA2-4C45-B4E8-B8C1D8F3E2C1}">
      <dsp:nvSpPr>
        <dsp:cNvPr id="0" name=""/>
        <dsp:cNvSpPr/>
      </dsp:nvSpPr>
      <dsp:spPr>
        <a:xfrm rot="18360000">
          <a:off x="7331678" y="1824596"/>
          <a:ext cx="1140328" cy="12775"/>
        </a:xfrm>
        <a:custGeom>
          <a:avLst/>
          <a:gdLst/>
          <a:ahLst/>
          <a:cxnLst/>
          <a:rect l="0" t="0" r="0" b="0"/>
          <a:pathLst>
            <a:path>
              <a:moveTo>
                <a:pt x="0" y="6387"/>
              </a:moveTo>
              <a:lnTo>
                <a:pt x="1140328" y="638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8360000">
        <a:off x="7873334" y="1802476"/>
        <a:ext cx="57016" cy="57016"/>
      </dsp:txXfrm>
    </dsp:sp>
    <dsp:sp modelId="{DA921E4F-9748-4AB4-816F-675D3B0AEE28}">
      <dsp:nvSpPr>
        <dsp:cNvPr id="0" name=""/>
        <dsp:cNvSpPr/>
      </dsp:nvSpPr>
      <dsp:spPr>
        <a:xfrm>
          <a:off x="8024465" y="437099"/>
          <a:ext cx="1031070" cy="103107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effectLst/>
              <a:latin typeface="Segoe UI" pitchFamily="34" charset="0"/>
              <a:ea typeface="Segoe UI" pitchFamily="34" charset="0"/>
              <a:cs typeface="Segoe UI" pitchFamily="34" charset="0"/>
            </a:rPr>
            <a:t>Reps of Senior Marshals (MIs – CIs) Member</a:t>
          </a:r>
          <a:endParaRPr lang="en-US" sz="1000" b="1" kern="1200" dirty="0">
            <a:effectLst/>
            <a:latin typeface="Segoe UI" pitchFamily="34" charset="0"/>
            <a:ea typeface="Segoe UI" pitchFamily="34" charset="0"/>
            <a:cs typeface="Segoe UI" pitchFamily="34" charset="0"/>
          </a:endParaRPr>
        </a:p>
      </dsp:txBody>
      <dsp:txXfrm>
        <a:off x="8024465" y="437099"/>
        <a:ext cx="1031070" cy="1031070"/>
      </dsp:txXfrm>
    </dsp:sp>
    <dsp:sp modelId="{0C518F19-865F-4972-AA30-201B356AA4DB}">
      <dsp:nvSpPr>
        <dsp:cNvPr id="0" name=""/>
        <dsp:cNvSpPr/>
      </dsp:nvSpPr>
      <dsp:spPr>
        <a:xfrm rot="20520000">
          <a:off x="7726081" y="2367446"/>
          <a:ext cx="1140328" cy="12775"/>
        </a:xfrm>
        <a:custGeom>
          <a:avLst/>
          <a:gdLst/>
          <a:ahLst/>
          <a:cxnLst/>
          <a:rect l="0" t="0" r="0" b="0"/>
          <a:pathLst>
            <a:path>
              <a:moveTo>
                <a:pt x="0" y="6387"/>
              </a:moveTo>
              <a:lnTo>
                <a:pt x="1140328" y="638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20520000">
        <a:off x="8267737" y="2345325"/>
        <a:ext cx="57016" cy="57016"/>
      </dsp:txXfrm>
    </dsp:sp>
    <dsp:sp modelId="{216DDCEF-1943-4E2E-9BAB-2886694CC9B8}">
      <dsp:nvSpPr>
        <dsp:cNvPr id="0" name=""/>
        <dsp:cNvSpPr/>
      </dsp:nvSpPr>
      <dsp:spPr>
        <a:xfrm>
          <a:off x="8813272" y="1522799"/>
          <a:ext cx="1031070" cy="103107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effectLst/>
              <a:latin typeface="Segoe UI" pitchFamily="34" charset="0"/>
              <a:ea typeface="Segoe UI" pitchFamily="34" charset="0"/>
              <a:cs typeface="Segoe UI" pitchFamily="34" charset="0"/>
            </a:rPr>
            <a:t>Reps of Junior Officers (ARC-CRC) Member</a:t>
          </a:r>
          <a:endParaRPr lang="en-US" sz="1000" b="1" kern="1200" dirty="0">
            <a:effectLst/>
            <a:latin typeface="Segoe UI" pitchFamily="34" charset="0"/>
            <a:ea typeface="Segoe UI" pitchFamily="34" charset="0"/>
            <a:cs typeface="Segoe UI" pitchFamily="34" charset="0"/>
          </a:endParaRPr>
        </a:p>
      </dsp:txBody>
      <dsp:txXfrm>
        <a:off x="8813272" y="1522799"/>
        <a:ext cx="1031070" cy="1031070"/>
      </dsp:txXfrm>
    </dsp:sp>
    <dsp:sp modelId="{A4A54BE3-B2B5-491F-9089-05029F07074D}">
      <dsp:nvSpPr>
        <dsp:cNvPr id="0" name=""/>
        <dsp:cNvSpPr/>
      </dsp:nvSpPr>
      <dsp:spPr>
        <a:xfrm rot="1080000">
          <a:off x="7726081" y="3038445"/>
          <a:ext cx="1140328" cy="12775"/>
        </a:xfrm>
        <a:custGeom>
          <a:avLst/>
          <a:gdLst/>
          <a:ahLst/>
          <a:cxnLst/>
          <a:rect l="0" t="0" r="0" b="0"/>
          <a:pathLst>
            <a:path>
              <a:moveTo>
                <a:pt x="0" y="6387"/>
              </a:moveTo>
              <a:lnTo>
                <a:pt x="1140328" y="638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">
        <a:off x="8267737" y="3016324"/>
        <a:ext cx="57016" cy="57016"/>
      </dsp:txXfrm>
    </dsp:sp>
    <dsp:sp modelId="{E430FDDC-4C90-4CDB-B4A5-E0DC09AA6FD3}">
      <dsp:nvSpPr>
        <dsp:cNvPr id="0" name=""/>
        <dsp:cNvSpPr/>
      </dsp:nvSpPr>
      <dsp:spPr>
        <a:xfrm>
          <a:off x="8813272" y="2864797"/>
          <a:ext cx="1031070" cy="1031070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effectLst/>
              <a:latin typeface="Segoe UI" pitchFamily="34" charset="0"/>
              <a:ea typeface="Segoe UI" pitchFamily="34" charset="0"/>
              <a:cs typeface="Segoe UI" pitchFamily="34" charset="0"/>
            </a:rPr>
            <a:t>Reps of UC’s  Member</a:t>
          </a:r>
          <a:endParaRPr lang="en-US" sz="1000" b="1" kern="1200" dirty="0">
            <a:effectLst/>
            <a:latin typeface="Segoe UI" pitchFamily="34" charset="0"/>
            <a:ea typeface="Segoe UI" pitchFamily="34" charset="0"/>
            <a:cs typeface="Segoe UI" pitchFamily="34" charset="0"/>
          </a:endParaRPr>
        </a:p>
      </dsp:txBody>
      <dsp:txXfrm>
        <a:off x="8813272" y="2864797"/>
        <a:ext cx="1031070" cy="1031070"/>
      </dsp:txXfrm>
    </dsp:sp>
    <dsp:sp modelId="{53A248FA-A3F2-4996-9849-3420D1C8C466}">
      <dsp:nvSpPr>
        <dsp:cNvPr id="0" name=""/>
        <dsp:cNvSpPr/>
      </dsp:nvSpPr>
      <dsp:spPr>
        <a:xfrm rot="3240000">
          <a:off x="7331678" y="3581295"/>
          <a:ext cx="1140328" cy="12775"/>
        </a:xfrm>
        <a:custGeom>
          <a:avLst/>
          <a:gdLst/>
          <a:ahLst/>
          <a:cxnLst/>
          <a:rect l="0" t="0" r="0" b="0"/>
          <a:pathLst>
            <a:path>
              <a:moveTo>
                <a:pt x="0" y="6387"/>
              </a:moveTo>
              <a:lnTo>
                <a:pt x="1140328" y="638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3240000">
        <a:off x="7873334" y="3559174"/>
        <a:ext cx="57016" cy="57016"/>
      </dsp:txXfrm>
    </dsp:sp>
    <dsp:sp modelId="{6773BCF1-B633-4BB3-B93F-2B645873A9FA}">
      <dsp:nvSpPr>
        <dsp:cNvPr id="0" name=""/>
        <dsp:cNvSpPr/>
      </dsp:nvSpPr>
      <dsp:spPr>
        <a:xfrm>
          <a:off x="8024465" y="3950496"/>
          <a:ext cx="1031070" cy="1031070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effectLst/>
              <a:latin typeface="Segoe UI" pitchFamily="34" charset="0"/>
              <a:ea typeface="Segoe UI" pitchFamily="34" charset="0"/>
              <a:cs typeface="Segoe UI" pitchFamily="34" charset="0"/>
            </a:rPr>
            <a:t>Reps of SC’s  Member</a:t>
          </a:r>
          <a:endParaRPr lang="en-US" sz="1000" b="1" kern="1200" dirty="0">
            <a:effectLst/>
            <a:latin typeface="Segoe UI" pitchFamily="34" charset="0"/>
            <a:ea typeface="Segoe UI" pitchFamily="34" charset="0"/>
            <a:cs typeface="Segoe UI" pitchFamily="34" charset="0"/>
          </a:endParaRPr>
        </a:p>
      </dsp:txBody>
      <dsp:txXfrm>
        <a:off x="8024465" y="3950496"/>
        <a:ext cx="1031070" cy="1031070"/>
      </dsp:txXfrm>
    </dsp:sp>
    <dsp:sp modelId="{F8B6122A-6FA6-48BF-9FCD-74A0A23A57C2}">
      <dsp:nvSpPr>
        <dsp:cNvPr id="0" name=""/>
        <dsp:cNvSpPr/>
      </dsp:nvSpPr>
      <dsp:spPr>
        <a:xfrm rot="5400000">
          <a:off x="6693520" y="3788645"/>
          <a:ext cx="1140328" cy="12775"/>
        </a:xfrm>
        <a:custGeom>
          <a:avLst/>
          <a:gdLst/>
          <a:ahLst/>
          <a:cxnLst/>
          <a:rect l="0" t="0" r="0" b="0"/>
          <a:pathLst>
            <a:path>
              <a:moveTo>
                <a:pt x="0" y="6387"/>
              </a:moveTo>
              <a:lnTo>
                <a:pt x="1140328" y="638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5400000">
        <a:off x="7235176" y="3766524"/>
        <a:ext cx="57016" cy="57016"/>
      </dsp:txXfrm>
    </dsp:sp>
    <dsp:sp modelId="{F842ACF9-335C-4BA9-AFB9-005FD540DBF8}">
      <dsp:nvSpPr>
        <dsp:cNvPr id="0" name=""/>
        <dsp:cNvSpPr/>
      </dsp:nvSpPr>
      <dsp:spPr>
        <a:xfrm>
          <a:off x="6748149" y="4365196"/>
          <a:ext cx="1031070" cy="103107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smtClean="0">
              <a:effectLst/>
              <a:latin typeface="Segoe UI" pitchFamily="34" charset="0"/>
              <a:ea typeface="Segoe UI" pitchFamily="34" charset="0"/>
              <a:cs typeface="Segoe UI" pitchFamily="34" charset="0"/>
            </a:rPr>
            <a:t>Reps of ZCO’s	  Member</a:t>
          </a:r>
          <a:endParaRPr lang="en-US" sz="1000" b="1" kern="1200">
            <a:effectLst/>
            <a:latin typeface="Segoe UI" pitchFamily="34" charset="0"/>
            <a:ea typeface="Segoe UI" pitchFamily="34" charset="0"/>
            <a:cs typeface="Segoe UI" pitchFamily="34" charset="0"/>
          </a:endParaRPr>
        </a:p>
      </dsp:txBody>
      <dsp:txXfrm>
        <a:off x="6748149" y="4365196"/>
        <a:ext cx="1031070" cy="1031070"/>
      </dsp:txXfrm>
    </dsp:sp>
    <dsp:sp modelId="{3C3A1458-0FCF-49FF-B0C9-8A76451920F2}">
      <dsp:nvSpPr>
        <dsp:cNvPr id="0" name=""/>
        <dsp:cNvSpPr/>
      </dsp:nvSpPr>
      <dsp:spPr>
        <a:xfrm rot="7560000">
          <a:off x="6055362" y="3581295"/>
          <a:ext cx="1140328" cy="12775"/>
        </a:xfrm>
        <a:custGeom>
          <a:avLst/>
          <a:gdLst/>
          <a:ahLst/>
          <a:cxnLst/>
          <a:rect l="0" t="0" r="0" b="0"/>
          <a:pathLst>
            <a:path>
              <a:moveTo>
                <a:pt x="0" y="6387"/>
              </a:moveTo>
              <a:lnTo>
                <a:pt x="1140328" y="638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7560000">
        <a:off x="6597018" y="3559174"/>
        <a:ext cx="57016" cy="57016"/>
      </dsp:txXfrm>
    </dsp:sp>
    <dsp:sp modelId="{B21922EF-6E19-40A9-BCC1-AEF58B517D7C}">
      <dsp:nvSpPr>
        <dsp:cNvPr id="0" name=""/>
        <dsp:cNvSpPr/>
      </dsp:nvSpPr>
      <dsp:spPr>
        <a:xfrm>
          <a:off x="5471833" y="3950496"/>
          <a:ext cx="1031070" cy="103107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effectLst/>
              <a:latin typeface="Segoe UI" pitchFamily="34" charset="0"/>
              <a:ea typeface="Segoe UI" pitchFamily="34" charset="0"/>
              <a:cs typeface="Segoe UI" pitchFamily="34" charset="0"/>
            </a:rPr>
            <a:t>HPSS                        Member</a:t>
          </a:r>
          <a:endParaRPr lang="en-US" sz="1000" b="1" kern="1200" dirty="0">
            <a:effectLst/>
            <a:latin typeface="Segoe UI" pitchFamily="34" charset="0"/>
            <a:ea typeface="Segoe UI" pitchFamily="34" charset="0"/>
            <a:cs typeface="Segoe UI" pitchFamily="34" charset="0"/>
          </a:endParaRPr>
        </a:p>
      </dsp:txBody>
      <dsp:txXfrm>
        <a:off x="5471833" y="3950496"/>
        <a:ext cx="1031070" cy="1031070"/>
      </dsp:txXfrm>
    </dsp:sp>
    <dsp:sp modelId="{5A96E069-F33F-4156-8E8A-20F2191CEB6E}">
      <dsp:nvSpPr>
        <dsp:cNvPr id="0" name=""/>
        <dsp:cNvSpPr/>
      </dsp:nvSpPr>
      <dsp:spPr>
        <a:xfrm rot="9720000">
          <a:off x="5660959" y="3038445"/>
          <a:ext cx="1140328" cy="12775"/>
        </a:xfrm>
        <a:custGeom>
          <a:avLst/>
          <a:gdLst/>
          <a:ahLst/>
          <a:cxnLst/>
          <a:rect l="0" t="0" r="0" b="0"/>
          <a:pathLst>
            <a:path>
              <a:moveTo>
                <a:pt x="0" y="6387"/>
              </a:moveTo>
              <a:lnTo>
                <a:pt x="1140328" y="638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9720000">
        <a:off x="6202614" y="3016324"/>
        <a:ext cx="57016" cy="57016"/>
      </dsp:txXfrm>
    </dsp:sp>
    <dsp:sp modelId="{42F08C86-C1E4-4516-9D5B-3B26286F6B5A}">
      <dsp:nvSpPr>
        <dsp:cNvPr id="0" name=""/>
        <dsp:cNvSpPr/>
      </dsp:nvSpPr>
      <dsp:spPr>
        <a:xfrm>
          <a:off x="4683026" y="2864797"/>
          <a:ext cx="1031070" cy="103107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smtClean="0">
              <a:effectLst/>
              <a:latin typeface="Segoe UI" pitchFamily="34" charset="0"/>
              <a:ea typeface="Segoe UI" pitchFamily="34" charset="0"/>
              <a:cs typeface="Segoe UI" pitchFamily="34" charset="0"/>
            </a:rPr>
            <a:t>Corps Legal Adviser Member</a:t>
          </a:r>
          <a:endParaRPr lang="en-US" sz="1000" b="1" kern="1200">
            <a:effectLst/>
            <a:latin typeface="Segoe UI" pitchFamily="34" charset="0"/>
            <a:ea typeface="Segoe UI" pitchFamily="34" charset="0"/>
            <a:cs typeface="Segoe UI" pitchFamily="34" charset="0"/>
          </a:endParaRPr>
        </a:p>
      </dsp:txBody>
      <dsp:txXfrm>
        <a:off x="4683026" y="2864797"/>
        <a:ext cx="1031070" cy="1031070"/>
      </dsp:txXfrm>
    </dsp:sp>
    <dsp:sp modelId="{AC4BB5A9-50B3-4C2A-B4D9-42B456BB520C}">
      <dsp:nvSpPr>
        <dsp:cNvPr id="0" name=""/>
        <dsp:cNvSpPr/>
      </dsp:nvSpPr>
      <dsp:spPr>
        <a:xfrm rot="11880000">
          <a:off x="5660959" y="2367446"/>
          <a:ext cx="1140328" cy="12775"/>
        </a:xfrm>
        <a:custGeom>
          <a:avLst/>
          <a:gdLst/>
          <a:ahLst/>
          <a:cxnLst/>
          <a:rect l="0" t="0" r="0" b="0"/>
          <a:pathLst>
            <a:path>
              <a:moveTo>
                <a:pt x="0" y="6387"/>
              </a:moveTo>
              <a:lnTo>
                <a:pt x="1140328" y="638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1880000">
        <a:off x="6202614" y="2345325"/>
        <a:ext cx="57016" cy="57016"/>
      </dsp:txXfrm>
    </dsp:sp>
    <dsp:sp modelId="{61D011D1-3BB9-448A-A6E3-74E7EB2FD295}">
      <dsp:nvSpPr>
        <dsp:cNvPr id="0" name=""/>
        <dsp:cNvSpPr/>
      </dsp:nvSpPr>
      <dsp:spPr>
        <a:xfrm>
          <a:off x="4683026" y="1522799"/>
          <a:ext cx="1031070" cy="1031070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effectLst/>
              <a:latin typeface="Segoe UI" pitchFamily="34" charset="0"/>
              <a:ea typeface="Segoe UI" pitchFamily="34" charset="0"/>
              <a:cs typeface="Segoe UI" pitchFamily="34" charset="0"/>
            </a:rPr>
            <a:t>DCM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effectLst/>
              <a:latin typeface="Segoe UI" pitchFamily="34" charset="0"/>
              <a:ea typeface="Segoe UI" pitchFamily="34" charset="0"/>
              <a:cs typeface="Segoe UI" pitchFamily="34" charset="0"/>
            </a:rPr>
            <a:t>F&amp;A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effectLst/>
              <a:latin typeface="Segoe UI" pitchFamily="34" charset="0"/>
              <a:ea typeface="Segoe UI" pitchFamily="34" charset="0"/>
              <a:cs typeface="Segoe UI" pitchFamily="34" charset="0"/>
            </a:rPr>
            <a:t>MEMBER	</a:t>
          </a:r>
          <a:endParaRPr lang="en-US" sz="1000" b="1" kern="1200" dirty="0">
            <a:effectLst/>
            <a:latin typeface="Segoe UI" pitchFamily="34" charset="0"/>
            <a:ea typeface="Segoe UI" pitchFamily="34" charset="0"/>
            <a:cs typeface="Segoe UI" pitchFamily="34" charset="0"/>
          </a:endParaRPr>
        </a:p>
      </dsp:txBody>
      <dsp:txXfrm>
        <a:off x="4683026" y="1522799"/>
        <a:ext cx="1031070" cy="1031070"/>
      </dsp:txXfrm>
    </dsp:sp>
    <dsp:sp modelId="{6FCB1DD8-4F80-4C1C-A302-E3280DE4BE4F}">
      <dsp:nvSpPr>
        <dsp:cNvPr id="0" name=""/>
        <dsp:cNvSpPr/>
      </dsp:nvSpPr>
      <dsp:spPr>
        <a:xfrm rot="14040000">
          <a:off x="6055362" y="1824596"/>
          <a:ext cx="1140328" cy="12775"/>
        </a:xfrm>
        <a:custGeom>
          <a:avLst/>
          <a:gdLst/>
          <a:ahLst/>
          <a:cxnLst/>
          <a:rect l="0" t="0" r="0" b="0"/>
          <a:pathLst>
            <a:path>
              <a:moveTo>
                <a:pt x="0" y="6387"/>
              </a:moveTo>
              <a:lnTo>
                <a:pt x="1140328" y="638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4040000">
        <a:off x="6597018" y="1802476"/>
        <a:ext cx="57016" cy="57016"/>
      </dsp:txXfrm>
    </dsp:sp>
    <dsp:sp modelId="{359D81B7-7271-43D0-9608-6F1CEBE694DB}">
      <dsp:nvSpPr>
        <dsp:cNvPr id="0" name=""/>
        <dsp:cNvSpPr/>
      </dsp:nvSpPr>
      <dsp:spPr>
        <a:xfrm>
          <a:off x="5471833" y="437099"/>
          <a:ext cx="1031070" cy="1031070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effectLst/>
              <a:latin typeface="Segoe UI" pitchFamily="34" charset="0"/>
              <a:ea typeface="Segoe UI" pitchFamily="34" charset="0"/>
              <a:cs typeface="Segoe UI" pitchFamily="34" charset="0"/>
            </a:rPr>
            <a:t>DCM (AHR)  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effectLst/>
              <a:latin typeface="Segoe UI" pitchFamily="34" charset="0"/>
              <a:ea typeface="Segoe UI" pitchFamily="34" charset="0"/>
              <a:cs typeface="Segoe UI" pitchFamily="34" charset="0"/>
            </a:rPr>
            <a:t>MEMBER</a:t>
          </a:r>
          <a:endParaRPr lang="en-US" sz="1000" b="1" kern="1200" dirty="0">
            <a:effectLst/>
            <a:latin typeface="Segoe UI" pitchFamily="34" charset="0"/>
            <a:ea typeface="Segoe UI" pitchFamily="34" charset="0"/>
            <a:cs typeface="Segoe UI" pitchFamily="34" charset="0"/>
          </a:endParaRPr>
        </a:p>
      </dsp:txBody>
      <dsp:txXfrm>
        <a:off x="5471833" y="437099"/>
        <a:ext cx="1031070" cy="103107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F19C89-B5D8-4302-A933-0E08F212EC40}">
      <dsp:nvSpPr>
        <dsp:cNvPr id="0" name=""/>
        <dsp:cNvSpPr/>
      </dsp:nvSpPr>
      <dsp:spPr>
        <a:xfrm>
          <a:off x="1791546" y="0"/>
          <a:ext cx="7196523" cy="4497827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BADA5EC-63EA-4CD5-9050-678486344D42}">
      <dsp:nvSpPr>
        <dsp:cNvPr id="0" name=""/>
        <dsp:cNvSpPr/>
      </dsp:nvSpPr>
      <dsp:spPr>
        <a:xfrm>
          <a:off x="2500404" y="3344584"/>
          <a:ext cx="165520" cy="16552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722C6F-7900-4485-AD3F-9D4E95BD0651}">
      <dsp:nvSpPr>
        <dsp:cNvPr id="0" name=""/>
        <dsp:cNvSpPr/>
      </dsp:nvSpPr>
      <dsp:spPr>
        <a:xfrm>
          <a:off x="2583164" y="3427344"/>
          <a:ext cx="1230605" cy="10704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706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rPr>
            <a:t>Treasury bills/ Bonds</a:t>
          </a:r>
          <a:endParaRPr lang="en-US" sz="18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" pitchFamily="34" charset="0"/>
            <a:ea typeface="Segoe UI" pitchFamily="34" charset="0"/>
            <a:cs typeface="Segoe UI" pitchFamily="34" charset="0"/>
          </a:endParaRPr>
        </a:p>
      </dsp:txBody>
      <dsp:txXfrm>
        <a:off x="2583164" y="3427344"/>
        <a:ext cx="1230605" cy="1070482"/>
      </dsp:txXfrm>
    </dsp:sp>
    <dsp:sp modelId="{47575CC5-1AFF-4E0A-8B91-CA0E67EB4881}">
      <dsp:nvSpPr>
        <dsp:cNvPr id="0" name=""/>
        <dsp:cNvSpPr/>
      </dsp:nvSpPr>
      <dsp:spPr>
        <a:xfrm>
          <a:off x="3669839" y="2298389"/>
          <a:ext cx="287860" cy="28786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635DD0-92B8-4B9E-9DB5-592F36C925DC}">
      <dsp:nvSpPr>
        <dsp:cNvPr id="0" name=""/>
        <dsp:cNvSpPr/>
      </dsp:nvSpPr>
      <dsp:spPr>
        <a:xfrm>
          <a:off x="3813769" y="2442320"/>
          <a:ext cx="1511269" cy="2055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532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rPr>
            <a:t>Placement of Banks deposits</a:t>
          </a:r>
        </a:p>
      </dsp:txBody>
      <dsp:txXfrm>
        <a:off x="3813769" y="2442320"/>
        <a:ext cx="1511269" cy="2055506"/>
      </dsp:txXfrm>
    </dsp:sp>
    <dsp:sp modelId="{DAAED393-9E5D-43D4-88D1-9D911727235E}">
      <dsp:nvSpPr>
        <dsp:cNvPr id="0" name=""/>
        <dsp:cNvSpPr/>
      </dsp:nvSpPr>
      <dsp:spPr>
        <a:xfrm>
          <a:off x="5163118" y="1527462"/>
          <a:ext cx="381415" cy="381415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856E35-15F9-49D6-8C6D-941D79D25C89}">
      <dsp:nvSpPr>
        <dsp:cNvPr id="0" name=""/>
        <dsp:cNvSpPr/>
      </dsp:nvSpPr>
      <dsp:spPr>
        <a:xfrm>
          <a:off x="5353825" y="1718169"/>
          <a:ext cx="1511269" cy="2779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104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rPr>
            <a:t>Loan facility to staff through Mega Cooperative(Auto loan)</a:t>
          </a:r>
          <a:endParaRPr lang="en-US" sz="1800" b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" pitchFamily="34" charset="0"/>
            <a:ea typeface="Segoe UI" pitchFamily="34" charset="0"/>
            <a:cs typeface="Segoe UI" pitchFamily="34" charset="0"/>
          </a:endParaRPr>
        </a:p>
      </dsp:txBody>
      <dsp:txXfrm>
        <a:off x="5353825" y="1718169"/>
        <a:ext cx="1511269" cy="2779657"/>
      </dsp:txXfrm>
    </dsp:sp>
    <dsp:sp modelId="{2789A9FC-0623-43E3-B166-49306FA0E531}">
      <dsp:nvSpPr>
        <dsp:cNvPr id="0" name=""/>
        <dsp:cNvSpPr/>
      </dsp:nvSpPr>
      <dsp:spPr>
        <a:xfrm>
          <a:off x="6789532" y="1017408"/>
          <a:ext cx="510953" cy="51095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0BC1EB-7C0E-4D0F-A6CD-109FECDCC16B}">
      <dsp:nvSpPr>
        <dsp:cNvPr id="0" name=""/>
        <dsp:cNvSpPr/>
      </dsp:nvSpPr>
      <dsp:spPr>
        <a:xfrm>
          <a:off x="7045008" y="1272885"/>
          <a:ext cx="1511269" cy="3224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743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rPr>
            <a:t>Purchase of land and houses for staff</a:t>
          </a:r>
        </a:p>
      </dsp:txBody>
      <dsp:txXfrm>
        <a:off x="7045008" y="1272885"/>
        <a:ext cx="1511269" cy="322494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94B4BD-52BC-45CE-9E26-921E8C8BB2FC}">
      <dsp:nvSpPr>
        <dsp:cNvPr id="0" name=""/>
        <dsp:cNvSpPr/>
      </dsp:nvSpPr>
      <dsp:spPr>
        <a:xfrm>
          <a:off x="2929" y="1813370"/>
          <a:ext cx="1288019" cy="128801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6944915-C5C2-4F53-B7D1-4D8295647B3E}">
      <dsp:nvSpPr>
        <dsp:cNvPr id="0" name=""/>
        <dsp:cNvSpPr/>
      </dsp:nvSpPr>
      <dsp:spPr>
        <a:xfrm>
          <a:off x="212607" y="2586182"/>
          <a:ext cx="1288019" cy="128801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rPr>
            <a:t>Notification of Retirement, termination, resignation and death of a staff to PSS by CS/ AHR</a:t>
          </a:r>
          <a:endParaRPr lang="en-US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" pitchFamily="34" charset="0"/>
            <a:ea typeface="Segoe UI" pitchFamily="34" charset="0"/>
            <a:cs typeface="Segoe UI" pitchFamily="34" charset="0"/>
          </a:endParaRPr>
        </a:p>
      </dsp:txBody>
      <dsp:txXfrm>
        <a:off x="212607" y="2586182"/>
        <a:ext cx="1288019" cy="1288019"/>
      </dsp:txXfrm>
    </dsp:sp>
    <dsp:sp modelId="{2BD83419-7E6F-4B89-B5F4-811CA6810B4B}">
      <dsp:nvSpPr>
        <dsp:cNvPr id="0" name=""/>
        <dsp:cNvSpPr/>
      </dsp:nvSpPr>
      <dsp:spPr>
        <a:xfrm>
          <a:off x="1539050" y="2302634"/>
          <a:ext cx="248101" cy="3094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1539050" y="2302634"/>
        <a:ext cx="248101" cy="309493"/>
      </dsp:txXfrm>
    </dsp:sp>
    <dsp:sp modelId="{16C80D22-A178-4647-95D9-D98BAB5DFF51}">
      <dsp:nvSpPr>
        <dsp:cNvPr id="0" name=""/>
        <dsp:cNvSpPr/>
      </dsp:nvSpPr>
      <dsp:spPr>
        <a:xfrm>
          <a:off x="1999809" y="1813370"/>
          <a:ext cx="1288019" cy="128801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C59D190-95CF-43A5-A314-A170C4719E7C}">
      <dsp:nvSpPr>
        <dsp:cNvPr id="0" name=""/>
        <dsp:cNvSpPr/>
      </dsp:nvSpPr>
      <dsp:spPr>
        <a:xfrm>
          <a:off x="2209486" y="2586182"/>
          <a:ext cx="1288019" cy="1288019"/>
        </a:xfrm>
        <a:prstGeom prst="roundRect">
          <a:avLst>
            <a:gd name="adj" fmla="val 10000"/>
          </a:avLst>
        </a:prstGeom>
        <a:solidFill>
          <a:schemeClr val="accent3">
            <a:hueOff val="3519068"/>
            <a:satOff val="-8018"/>
            <a:lumOff val="321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rPr>
            <a:t>Removal of name from payroll by IPPIS</a:t>
          </a:r>
          <a:endParaRPr lang="en-US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" pitchFamily="34" charset="0"/>
            <a:ea typeface="Segoe UI" pitchFamily="34" charset="0"/>
            <a:cs typeface="Segoe UI" pitchFamily="34" charset="0"/>
          </a:endParaRPr>
        </a:p>
      </dsp:txBody>
      <dsp:txXfrm>
        <a:off x="2209486" y="2586182"/>
        <a:ext cx="1288019" cy="1288019"/>
      </dsp:txXfrm>
    </dsp:sp>
    <dsp:sp modelId="{DEC3199A-43A8-48E2-9A6A-4F8D9F3FA9E0}">
      <dsp:nvSpPr>
        <dsp:cNvPr id="0" name=""/>
        <dsp:cNvSpPr/>
      </dsp:nvSpPr>
      <dsp:spPr>
        <a:xfrm>
          <a:off x="3535929" y="2302634"/>
          <a:ext cx="248101" cy="3094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4398835"/>
            <a:satOff val="-10022"/>
            <a:lumOff val="402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535929" y="2302634"/>
        <a:ext cx="248101" cy="309493"/>
      </dsp:txXfrm>
    </dsp:sp>
    <dsp:sp modelId="{DC2E9DDE-6220-42DD-9393-14FDBBD065BA}">
      <dsp:nvSpPr>
        <dsp:cNvPr id="0" name=""/>
        <dsp:cNvSpPr/>
      </dsp:nvSpPr>
      <dsp:spPr>
        <a:xfrm>
          <a:off x="3996688" y="1813370"/>
          <a:ext cx="1288019" cy="128801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23BAEF9-0FA9-4337-9795-8555EBF028A1}">
      <dsp:nvSpPr>
        <dsp:cNvPr id="0" name=""/>
        <dsp:cNvSpPr/>
      </dsp:nvSpPr>
      <dsp:spPr>
        <a:xfrm>
          <a:off x="4206366" y="2586182"/>
          <a:ext cx="1288019" cy="1288019"/>
        </a:xfrm>
        <a:prstGeom prst="roundRect">
          <a:avLst>
            <a:gd name="adj" fmla="val 10000"/>
          </a:avLst>
        </a:prstGeom>
        <a:solidFill>
          <a:schemeClr val="accent3">
            <a:hueOff val="7038136"/>
            <a:satOff val="-16035"/>
            <a:lumOff val="643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rPr>
            <a:t>Verification of list of disengaging staff by CIO, F&amp;A and Cooperative</a:t>
          </a:r>
          <a:endParaRPr lang="en-US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" pitchFamily="34" charset="0"/>
            <a:ea typeface="Segoe UI" pitchFamily="34" charset="0"/>
            <a:cs typeface="Segoe UI" pitchFamily="34" charset="0"/>
          </a:endParaRPr>
        </a:p>
      </dsp:txBody>
      <dsp:txXfrm>
        <a:off x="4206366" y="2586182"/>
        <a:ext cx="1288019" cy="1288019"/>
      </dsp:txXfrm>
    </dsp:sp>
    <dsp:sp modelId="{860420BD-4ADF-4C88-88EC-770F43E69083}">
      <dsp:nvSpPr>
        <dsp:cNvPr id="0" name=""/>
        <dsp:cNvSpPr/>
      </dsp:nvSpPr>
      <dsp:spPr>
        <a:xfrm>
          <a:off x="5532809" y="2302634"/>
          <a:ext cx="248101" cy="3094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8797670"/>
            <a:satOff val="-20044"/>
            <a:lumOff val="804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5532809" y="2302634"/>
        <a:ext cx="248101" cy="309493"/>
      </dsp:txXfrm>
    </dsp:sp>
    <dsp:sp modelId="{FE1A68C0-479E-4EF3-A646-F9C86E997700}">
      <dsp:nvSpPr>
        <dsp:cNvPr id="0" name=""/>
        <dsp:cNvSpPr/>
      </dsp:nvSpPr>
      <dsp:spPr>
        <a:xfrm>
          <a:off x="5993568" y="1813370"/>
          <a:ext cx="1288019" cy="128801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0DB59D1-2563-415E-9237-21869E6016E2}">
      <dsp:nvSpPr>
        <dsp:cNvPr id="0" name=""/>
        <dsp:cNvSpPr/>
      </dsp:nvSpPr>
      <dsp:spPr>
        <a:xfrm>
          <a:off x="6203245" y="2586182"/>
          <a:ext cx="1288019" cy="1288019"/>
        </a:xfrm>
        <a:prstGeom prst="roundRect">
          <a:avLst>
            <a:gd name="adj" fmla="val 10000"/>
          </a:avLst>
        </a:prstGeom>
        <a:solidFill>
          <a:schemeClr val="accent3">
            <a:hueOff val="10557205"/>
            <a:satOff val="-24053"/>
            <a:lumOff val="964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rPr>
            <a:t>Audit verification</a:t>
          </a:r>
          <a:endParaRPr lang="en-US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" pitchFamily="34" charset="0"/>
            <a:ea typeface="Segoe UI" pitchFamily="34" charset="0"/>
            <a:cs typeface="Segoe UI" pitchFamily="34" charset="0"/>
          </a:endParaRPr>
        </a:p>
      </dsp:txBody>
      <dsp:txXfrm>
        <a:off x="6203245" y="2586182"/>
        <a:ext cx="1288019" cy="1288019"/>
      </dsp:txXfrm>
    </dsp:sp>
    <dsp:sp modelId="{A61D3394-78F6-4AEC-A0AB-4832BBA4ABC3}">
      <dsp:nvSpPr>
        <dsp:cNvPr id="0" name=""/>
        <dsp:cNvSpPr/>
      </dsp:nvSpPr>
      <dsp:spPr>
        <a:xfrm>
          <a:off x="7529688" y="2302634"/>
          <a:ext cx="248101" cy="3094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3196505"/>
            <a:satOff val="-30066"/>
            <a:lumOff val="120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7529688" y="2302634"/>
        <a:ext cx="248101" cy="309493"/>
      </dsp:txXfrm>
    </dsp:sp>
    <dsp:sp modelId="{1BA6B437-0C10-4CE0-BFC4-037ECB0C7A0B}">
      <dsp:nvSpPr>
        <dsp:cNvPr id="0" name=""/>
        <dsp:cNvSpPr/>
      </dsp:nvSpPr>
      <dsp:spPr>
        <a:xfrm>
          <a:off x="7990447" y="1813370"/>
          <a:ext cx="1288019" cy="128801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D39AEFF-B6BB-4838-85D9-1A6BA1491EB6}">
      <dsp:nvSpPr>
        <dsp:cNvPr id="0" name=""/>
        <dsp:cNvSpPr/>
      </dsp:nvSpPr>
      <dsp:spPr>
        <a:xfrm>
          <a:off x="8200125" y="2586182"/>
          <a:ext cx="1288019" cy="1288019"/>
        </a:xfrm>
        <a:prstGeom prst="roundRect">
          <a:avLst>
            <a:gd name="adj" fmla="val 10000"/>
          </a:avLst>
        </a:prstGeom>
        <a:solidFill>
          <a:schemeClr val="accent3">
            <a:hueOff val="14076272"/>
            <a:satOff val="-32070"/>
            <a:lumOff val="1286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rPr>
            <a:t>CM’s approval and clearance/ Audit verified list of disengaged/ deceased staff</a:t>
          </a:r>
          <a:endParaRPr lang="en-US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" pitchFamily="34" charset="0"/>
            <a:ea typeface="Segoe UI" pitchFamily="34" charset="0"/>
            <a:cs typeface="Segoe UI" pitchFamily="34" charset="0"/>
          </a:endParaRPr>
        </a:p>
      </dsp:txBody>
      <dsp:txXfrm>
        <a:off x="8200125" y="2586182"/>
        <a:ext cx="1288019" cy="1288019"/>
      </dsp:txXfrm>
    </dsp:sp>
    <dsp:sp modelId="{F5E297CE-251E-484B-A152-5E1E94C40210}">
      <dsp:nvSpPr>
        <dsp:cNvPr id="0" name=""/>
        <dsp:cNvSpPr/>
      </dsp:nvSpPr>
      <dsp:spPr>
        <a:xfrm>
          <a:off x="9526568" y="2302634"/>
          <a:ext cx="248101" cy="3094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7595341"/>
            <a:satOff val="-40088"/>
            <a:lumOff val="160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9526568" y="2302634"/>
        <a:ext cx="248101" cy="309493"/>
      </dsp:txXfrm>
    </dsp:sp>
    <dsp:sp modelId="{EB6B0F56-8AF7-4503-8BB9-197871FA2E2B}">
      <dsp:nvSpPr>
        <dsp:cNvPr id="0" name=""/>
        <dsp:cNvSpPr/>
      </dsp:nvSpPr>
      <dsp:spPr>
        <a:xfrm>
          <a:off x="9987327" y="1813370"/>
          <a:ext cx="1288019" cy="128801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4DA4509-DFC0-483D-9F31-A527CD5663EE}">
      <dsp:nvSpPr>
        <dsp:cNvPr id="0" name=""/>
        <dsp:cNvSpPr/>
      </dsp:nvSpPr>
      <dsp:spPr>
        <a:xfrm>
          <a:off x="10197004" y="2586182"/>
          <a:ext cx="1288019" cy="1288019"/>
        </a:xfrm>
        <a:prstGeom prst="roundRect">
          <a:avLst>
            <a:gd name="adj" fmla="val 10000"/>
          </a:avLst>
        </a:prstGeom>
        <a:solidFill>
          <a:schemeClr val="accent3">
            <a:hueOff val="17595341"/>
            <a:satOff val="-40088"/>
            <a:lumOff val="1608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rPr>
            <a:t>Payment of contribution and interest to staff and deceased NOK’s account</a:t>
          </a:r>
          <a:endParaRPr lang="en-US" sz="1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" pitchFamily="34" charset="0"/>
            <a:ea typeface="Segoe UI" pitchFamily="34" charset="0"/>
            <a:cs typeface="Segoe UI" pitchFamily="34" charset="0"/>
          </a:endParaRPr>
        </a:p>
      </dsp:txBody>
      <dsp:txXfrm>
        <a:off x="10197004" y="2586182"/>
        <a:ext cx="1288019" cy="12880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46759-CFF2-4450-B2C6-D86188733A0A}" type="datetimeFigureOut">
              <a:rPr lang="en-ID" smtClean="0"/>
              <a:pPr/>
              <a:t>5/24/2021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B707F-C521-495F-8261-6A0F85E64386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3937045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pt-BR" dirty="0">
              <a:solidFill>
                <a:srgbClr val="979DAC"/>
              </a:solidFill>
              <a:latin typeface="Georgia" panose="02040502050405020303" pitchFamily="18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B707F-C521-495F-8261-6A0F85E64386}" type="slidenum">
              <a:rPr lang="en-ID" smtClean="0"/>
              <a:pPr/>
              <a:t>1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3791607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B707F-C521-495F-8261-6A0F85E64386}" type="slidenum">
              <a:rPr lang="en-ID" smtClean="0"/>
              <a:pPr/>
              <a:t>13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3200902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i="0" dirty="0">
              <a:solidFill>
                <a:srgbClr val="1A1A1A"/>
              </a:solidFill>
              <a:effectLst/>
              <a:latin typeface="-apple-system"/>
            </a:endParaRPr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B707F-C521-495F-8261-6A0F85E64386}" type="slidenum">
              <a:rPr lang="en-ID" smtClean="0"/>
              <a:pPr/>
              <a:t>15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1857853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i="0" dirty="0">
              <a:solidFill>
                <a:srgbClr val="1A1A1A"/>
              </a:solidFill>
              <a:effectLst/>
              <a:latin typeface="-apple-system"/>
            </a:endParaRPr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B707F-C521-495F-8261-6A0F85E64386}" type="slidenum">
              <a:rPr lang="en-ID" smtClean="0"/>
              <a:pPr/>
              <a:t>16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1857853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46D3C-7248-4466-83D3-3CA300DE77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5061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B707F-C521-495F-8261-6A0F85E64386}" type="slidenum">
              <a:rPr lang="en-ID" smtClean="0"/>
              <a:pPr/>
              <a:t>19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2761356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B707F-C521-495F-8261-6A0F85E64386}" type="slidenum">
              <a:rPr lang="en-ID" smtClean="0"/>
              <a:pPr/>
              <a:t>21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2761356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B707F-C521-495F-8261-6A0F85E64386}" type="slidenum">
              <a:rPr lang="en-ID" smtClean="0"/>
              <a:pPr/>
              <a:t>2</a:t>
            </a:fld>
            <a:endParaRPr lang="en-ID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B707F-C521-495F-8261-6A0F85E64386}" type="slidenum">
              <a:rPr lang="en-ID" smtClean="0"/>
              <a:pPr/>
              <a:t>3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2761356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i="0" dirty="0">
              <a:solidFill>
                <a:srgbClr val="1A1A1A"/>
              </a:solidFill>
              <a:effectLst/>
              <a:latin typeface="-apple-system"/>
            </a:endParaRPr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B707F-C521-495F-8261-6A0F85E64386}" type="slidenum">
              <a:rPr lang="en-ID" smtClean="0"/>
              <a:pPr/>
              <a:t>5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1231097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46D3C-7248-4466-83D3-3CA300DE77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5061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1A1A1A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B707F-C521-495F-8261-6A0F85E64386}" type="slidenum">
              <a:rPr lang="en-ID" smtClean="0"/>
              <a:pPr/>
              <a:t>9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3056671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i="0" dirty="0">
              <a:solidFill>
                <a:srgbClr val="1A1A1A"/>
              </a:solidFill>
              <a:effectLst/>
              <a:latin typeface="-apple-system"/>
            </a:endParaRPr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B707F-C521-495F-8261-6A0F85E64386}" type="slidenum">
              <a:rPr lang="en-ID" smtClean="0"/>
              <a:pPr/>
              <a:t>10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1857853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i="0" dirty="0">
              <a:solidFill>
                <a:srgbClr val="1A1A1A"/>
              </a:solidFill>
              <a:effectLst/>
              <a:latin typeface="-apple-system"/>
            </a:endParaRPr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B707F-C521-495F-8261-6A0F85E64386}" type="slidenum">
              <a:rPr lang="en-ID" smtClean="0"/>
              <a:pPr/>
              <a:t>11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1857853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B707F-C521-495F-8261-6A0F85E64386}" type="slidenum">
              <a:rPr lang="en-ID" smtClean="0"/>
              <a:pPr/>
              <a:t>12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336397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704B89-BF70-48A5-B93C-F14B283CD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E73F7AD-6743-4333-8B0C-73BE14D4D7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4840E8B-25A5-443B-B26C-3FE7234D04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8BEBFD21-0730-494A-B9A8-7A1E682354E2}" type="slidenum">
              <a:rPr lang="en-ID" smtClean="0"/>
              <a:pPr algn="r"/>
              <a:t>‹#›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1840110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34699F-A543-496F-BB66-2ACD1CD6E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E6D1430-273D-46C9-8382-F71AE6536E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6CF12BE-F16E-4900-81EB-692A451858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C15F4F9-74AD-44A9-A213-423AD3DA5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997C8-D194-4E1A-AD43-558513CA001C}" type="datetimeFigureOut">
              <a:rPr lang="en-ID" smtClean="0"/>
              <a:pPr/>
              <a:t>5/24/2021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023365D-7658-4612-B028-C64FD3326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7303C09-F0B1-4085-82A7-388AE8E2D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7BE5-C66F-4B36-80D2-ED11557B9407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1805228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0BD255-1FC8-488E-B7F1-4D4A99F19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D879880-E8C7-4D9A-8C5C-E87A16F80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288F7DD-E114-4140-B924-52345BC49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CB1434A-A066-4930-BB0D-8B844FD4E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7C2477A-DDB4-4716-87F1-1428910804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9546ECB-7441-496C-A020-4742E0123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997C8-D194-4E1A-AD43-558513CA001C}" type="datetimeFigureOut">
              <a:rPr lang="en-ID" smtClean="0"/>
              <a:pPr/>
              <a:t>5/24/2021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47387CC-F75F-4A15-A726-4E372B8A1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0FB43EB-A420-41C3-8260-4CF204756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7BE5-C66F-4B36-80D2-ED11557B9407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2047943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3B6DCB-E016-4C29-9A57-6D803243B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07920B7-CCD2-4995-A221-12DA4FD05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997C8-D194-4E1A-AD43-558513CA001C}" type="datetimeFigureOut">
              <a:rPr lang="en-ID" smtClean="0"/>
              <a:pPr/>
              <a:t>5/24/2021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F5760E-B5E4-41AC-A7D1-6F6491CFE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3A370CE-33F3-4814-B6EA-B41762805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7BE5-C66F-4B36-80D2-ED11557B9407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3347361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67DF199-F9CC-4D54-BBE0-D65D0473F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997C8-D194-4E1A-AD43-558513CA001C}" type="datetimeFigureOut">
              <a:rPr lang="en-ID" smtClean="0"/>
              <a:pPr/>
              <a:t>5/24/2021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7C93E07-5FBD-4773-99A7-41B8924AE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440600F-ACE0-4F88-B29E-209FA1882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7BE5-C66F-4B36-80D2-ED11557B9407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3460297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85443D-2A0F-404E-AA76-5B4DA3DAA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73C9573-2539-4364-8AB7-5808B04D9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700C84C-ECD7-49ED-B279-87EE4140E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322DBCC-5A73-4CAF-B623-062DAE3EB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997C8-D194-4E1A-AD43-558513CA001C}" type="datetimeFigureOut">
              <a:rPr lang="en-ID" smtClean="0"/>
              <a:pPr/>
              <a:t>5/24/2021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2284B25-8122-4CEF-9316-2E1C191A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060A493-EBC8-4502-85F5-170697207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7BE5-C66F-4B36-80D2-ED11557B9407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828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827C47-826E-460D-BEE9-E2A565029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12CE2CE-4D1C-48CC-8E24-EC540F1F90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2306C98-D658-48F3-9113-1995E06178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4EB1648-D2D0-4617-AA4F-CA7F0694F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997C8-D194-4E1A-AD43-558513CA001C}" type="datetimeFigureOut">
              <a:rPr lang="en-ID" smtClean="0"/>
              <a:pPr/>
              <a:t>5/24/2021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BD187EC-17F6-45FB-9CB5-93BEA741D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211959D-0319-4347-8D6E-00D877219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7BE5-C66F-4B36-80D2-ED11557B9407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2407009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A26E7B-B000-4B91-8AFC-11BB2EF8F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F15EB7D-16EB-498E-8446-1F7ED5906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6E4EB9B-4169-4A2D-B73D-B7CDE7B95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997C8-D194-4E1A-AD43-558513CA001C}" type="datetimeFigureOut">
              <a:rPr lang="en-ID" smtClean="0"/>
              <a:pPr/>
              <a:t>5/24/2021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A6619F-8210-4C68-BB6D-6C4FB1294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A6ABCB-F69E-4D70-888A-2D9808FFD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7BE5-C66F-4B36-80D2-ED11557B9407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3294936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6A9E195-4A91-4E8F-8517-9C1FB970FE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9C23C9A-4133-41BC-9891-C6FAFF66B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EFB5FA4-9432-4210-A7CE-54C245C7B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997C8-D194-4E1A-AD43-558513CA001C}" type="datetimeFigureOut">
              <a:rPr lang="en-ID" smtClean="0"/>
              <a:pPr/>
              <a:t>5/24/2021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1169AD-D5EB-481A-83B1-12A6515F5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AB988B-600E-425B-BF97-87CD938C2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7BE5-C66F-4B36-80D2-ED11557B9407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2809220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570C7-1586-415F-8742-BB73F728D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B14E1F-935D-4A4C-A3E3-9F66C82D0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0BE1B9-3E32-425C-B4EF-BDAA4A14FB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8BEBFD21-0730-494A-B9A8-7A1E682354E2}" type="slidenum">
              <a:rPr lang="en-ID" smtClean="0"/>
              <a:pPr algn="r"/>
              <a:t>‹#›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2389934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C05A99-AD77-486B-A8A8-87537634D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C98ECD-C4F5-4570-9891-0D8243BCBD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8BEBFD21-0730-494A-B9A8-7A1E682354E2}" type="slidenum">
              <a:rPr lang="en-ID" smtClean="0"/>
              <a:pPr algn="r"/>
              <a:t>‹#›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3847720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75AE279-79B0-4FDB-AA81-DAB8B77079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8BEBFD21-0730-494A-B9A8-7A1E682354E2}" type="slidenum">
              <a:rPr lang="en-ID" smtClean="0"/>
              <a:pPr algn="r"/>
              <a:t>‹#›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3778651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2407B1E-6427-4C34-9A89-1E8A6754B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2A01C-61EC-4D49-878D-066848BDDCD0}" type="datetimeFigureOut">
              <a:rPr lang="en-ID" smtClean="0"/>
              <a:pPr/>
              <a:t>5/24/2021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05E90D4-8C75-4436-BFAA-F71273A4F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A2F622D-A25F-4DC1-9B66-12C9945E4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828C7-9901-42AB-BCDB-95692AF75EFB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2368114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6437C02-0FE9-4694-A7B5-DAA2E7F9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D4DD3-678E-4AFD-A40F-E4DACEA77179}" type="datetime1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6259E44-CD78-4CC7-8AA4-C4FF8D368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53EE96-960C-45FC-BB52-209ED244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EBBE-1EFA-4D2E-88F5-083B206EF4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940D0FF3-A2B2-493D-8FE0-A9B0D0F67B95}"/>
              </a:ext>
            </a:extLst>
          </p:cNvPr>
          <p:cNvSpPr/>
          <p:nvPr userDrawn="1"/>
        </p:nvSpPr>
        <p:spPr>
          <a:xfrm>
            <a:off x="10223500" y="6356350"/>
            <a:ext cx="1968500" cy="5016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BED446B-6B6E-4F72-A142-4F2CFE0B7463}"/>
              </a:ext>
            </a:extLst>
          </p:cNvPr>
          <p:cNvSpPr/>
          <p:nvPr userDrawn="1"/>
        </p:nvSpPr>
        <p:spPr>
          <a:xfrm>
            <a:off x="215900" y="196850"/>
            <a:ext cx="11760200" cy="646430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D2179AD8-EB94-48B9-85DE-CEB8A1CAEB16}"/>
              </a:ext>
            </a:extLst>
          </p:cNvPr>
          <p:cNvSpPr/>
          <p:nvPr userDrawn="1"/>
        </p:nvSpPr>
        <p:spPr>
          <a:xfrm>
            <a:off x="584200" y="0"/>
            <a:ext cx="292100" cy="1206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3593016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667C5E-FB68-4521-A8B7-101E4CF2A7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7615497-1D01-49E5-B478-CC8A5BD2D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F0CBF3-D25C-4A0D-960F-E7D99E688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997C8-D194-4E1A-AD43-558513CA001C}" type="datetimeFigureOut">
              <a:rPr lang="en-ID" smtClean="0"/>
              <a:pPr/>
              <a:t>5/24/2021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DCFA5F-5D4E-4D59-8C25-2FC3F8A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20A3DA-23A0-4887-9671-6D2DFC7CF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7BE5-C66F-4B36-80D2-ED11557B9407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1783203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A3C7F9-D8B4-4D14-9BC9-9132A1301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636DFC-892F-4434-9574-5471DE8D0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A6C019-88A8-4B38-BDCA-6B48FE13C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997C8-D194-4E1A-AD43-558513CA001C}" type="datetimeFigureOut">
              <a:rPr lang="en-ID" smtClean="0"/>
              <a:pPr/>
              <a:t>5/24/2021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5900EA0-6446-4214-AFEB-F08B842F4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F59F27-81A0-4857-9637-781A1CA3B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7BE5-C66F-4B36-80D2-ED11557B9407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2548133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B8BFC6-D661-42D6-A45C-3946F3A5F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CE1EB16-C284-4F49-A592-B28CE6DB5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1A5C463-23A7-4D6E-B7EB-C460F83D0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997C8-D194-4E1A-AD43-558513CA001C}" type="datetimeFigureOut">
              <a:rPr lang="en-ID" smtClean="0"/>
              <a:pPr/>
              <a:t>5/24/2021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127D0C-B7DF-4D6F-A5DF-B74A0DAD9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EEC2D1-F34D-4967-BFFD-C03B0DB0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A7BE5-C66F-4B36-80D2-ED11557B9407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3164515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DBF353B-331B-4066-A8B1-937CD9342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FC27269-AB9A-406A-A634-CF9DDF72E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42107C-2BD1-4B0A-8384-8C36B5EF4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1850" y="6181725"/>
            <a:ext cx="590550" cy="3693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>
            <a:lvl1pPr>
              <a:defRPr lang="en-ID" smtClean="0">
                <a:solidFill>
                  <a:srgbClr val="979DAC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algn="r"/>
            <a:fld id="{8BEBFD21-0730-494A-B9A8-7A1E682354E2}" type="slidenum">
              <a:rPr lang="en-ID" smtClean="0"/>
              <a:pPr algn="r"/>
              <a:t>‹#›</a:t>
            </a:fld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33655FF-9B90-4F82-826E-04DB02B05EC5}"/>
              </a:ext>
            </a:extLst>
          </p:cNvPr>
          <p:cNvSpPr txBox="1"/>
          <p:nvPr userDrawn="1"/>
        </p:nvSpPr>
        <p:spPr>
          <a:xfrm>
            <a:off x="609600" y="6258667"/>
            <a:ext cx="3486150" cy="215444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en-US" sz="800" spc="300" dirty="0">
                <a:solidFill>
                  <a:srgbClr val="979DAC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PRESENTATION TEMPLATE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B20EDE18-4D6C-4D8E-BB9D-8D58AA09C241}"/>
              </a:ext>
            </a:extLst>
          </p:cNvPr>
          <p:cNvCxnSpPr>
            <a:cxnSpLocks/>
          </p:cNvCxnSpPr>
          <p:nvPr userDrawn="1"/>
        </p:nvCxnSpPr>
        <p:spPr>
          <a:xfrm>
            <a:off x="11830050" y="6366391"/>
            <a:ext cx="361950" cy="0"/>
          </a:xfrm>
          <a:prstGeom prst="line">
            <a:avLst/>
          </a:prstGeom>
          <a:ln w="15875">
            <a:solidFill>
              <a:srgbClr val="0466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1514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6183CDAB-5319-4127-A949-FD374215343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Bahnschrift" panose="020B0502040204020203" pitchFamily="34" charset="0"/>
              <a:ea typeface="+mj-ea"/>
              <a:cs typeface="+mj-cs"/>
              <a:sym typeface="Bahnschrift" panose="020B0502040204020203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0D28C36-06A6-4687-99BA-A709C0EB5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3D4BD70-3CB1-4CF2-B956-6C0AF1A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9440B9-E739-4FE5-9BD0-8C11247179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2A01C-61EC-4D49-878D-066848BDDCD0}" type="datetimeFigureOut">
              <a:rPr lang="en-ID" smtClean="0"/>
              <a:pPr/>
              <a:t>5/24/2021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7439059-A5DB-4AFA-87B8-190DB28F7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099BD2-E85E-4D1D-BA49-DDEA0BA69E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828C7-9901-42AB-BCDB-95692AF75EFB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344801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D960C996-0146-46D5-B128-DCDF00682CF2}"/>
              </a:ext>
            </a:extLst>
          </p:cNvPr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Consolas" panose="020B0609020204030204" pitchFamily="49" charset="0"/>
              <a:ea typeface="+mj-ea"/>
              <a:cs typeface="+mj-cs"/>
              <a:sym typeface="Consolas" panose="020B0609020204030204" pitchFamily="49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CB9B958-55CA-48B5-81F1-C6BC2F4F8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DC44CE2-1105-47FE-955D-81C96D12A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FFC653F-8EE2-4B5E-B2B7-FAABE6B356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997C8-D194-4E1A-AD43-558513CA001C}" type="datetimeFigureOut">
              <a:rPr lang="en-ID" smtClean="0"/>
              <a:pPr/>
              <a:t>5/24/2021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67EC97-C70E-4775-B104-BA014F718A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5E2BA64-4F1D-4B0C-A5B8-40B865ADF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A7BE5-C66F-4B36-80D2-ED11557B9407}" type="slidenum">
              <a:rPr lang="en-ID" smtClean="0"/>
              <a:pPr/>
              <a:t>‹#›</a:t>
            </a:fld>
            <a:endParaRPr lang="en-ID"/>
          </a:p>
        </p:txBody>
      </p:sp>
    </p:spTree>
    <p:extLst>
      <p:ext uri="{BB962C8B-B14F-4D97-AF65-F5344CB8AC3E}">
        <p14:creationId xmlns="" xmlns:p14="http://schemas.microsoft.com/office/powerpoint/2010/main" val="96610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30.sv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E73440D-171F-429E-8812-7E1A960E5C73}"/>
              </a:ext>
            </a:extLst>
          </p:cNvPr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79BE2DA7-ABBB-47B9-81B3-B4630FA0BB4C}"/>
              </a:ext>
            </a:extLst>
          </p:cNvPr>
          <p:cNvSpPr/>
          <p:nvPr/>
        </p:nvSpPr>
        <p:spPr>
          <a:xfrm>
            <a:off x="4726211" y="4619853"/>
            <a:ext cx="6195073" cy="1040565"/>
          </a:xfrm>
          <a:prstGeom prst="rect">
            <a:avLst/>
          </a:prstGeom>
          <a:solidFill>
            <a:srgbClr val="979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0" rIns="91440" rtlCol="0" anchor="ctr"/>
          <a:lstStyle/>
          <a:p>
            <a:pPr algn="ctr"/>
            <a:r>
              <a:rPr 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Playfair Display" charset="0"/>
                <a:cs typeface="Segoe UI" panose="020B0502040204020203" pitchFamily="34" charset="0"/>
              </a:rPr>
              <a:t>CC OLUSESAN A OMOTAYO</a:t>
            </a:r>
          </a:p>
          <a:p>
            <a:pPr algn="ctr"/>
            <a:r>
              <a:rPr 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Playfair Display" charset="0"/>
                <a:cs typeface="Segoe UI" panose="020B0502040204020203" pitchFamily="34" charset="0"/>
              </a:rPr>
              <a:t>H (PSS)</a:t>
            </a:r>
            <a:endParaRPr lang="pt-BR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Playfair Display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5DB48BB-10D4-4FB6-961F-9E0D635B9CAF}"/>
              </a:ext>
            </a:extLst>
          </p:cNvPr>
          <p:cNvSpPr/>
          <p:nvPr/>
        </p:nvSpPr>
        <p:spPr>
          <a:xfrm>
            <a:off x="4726212" y="2255520"/>
            <a:ext cx="4482182" cy="1040565"/>
          </a:xfrm>
          <a:prstGeom prst="rect">
            <a:avLst/>
          </a:prstGeom>
          <a:solidFill>
            <a:srgbClr val="046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0" rIns="91440" rtlCol="0" anchor="ctr"/>
          <a:lstStyle/>
          <a:p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Playfair Display" charset="0"/>
                <a:cs typeface="Segoe UI" panose="020B0502040204020203" pitchFamily="34" charset="0"/>
              </a:rPr>
              <a:t>FRSC PSS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Playfair Display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4549133-D84B-4A7B-A7C5-8925BA67DCD3}"/>
              </a:ext>
            </a:extLst>
          </p:cNvPr>
          <p:cNvSpPr/>
          <p:nvPr/>
        </p:nvSpPr>
        <p:spPr>
          <a:xfrm>
            <a:off x="4726211" y="3437686"/>
            <a:ext cx="7251141" cy="1040565"/>
          </a:xfrm>
          <a:prstGeom prst="rect">
            <a:avLst/>
          </a:prstGeom>
          <a:solidFill>
            <a:srgbClr val="046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0" rIns="91440" rtlCol="0" anchor="ctr"/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Playfair Display" charset="0"/>
                <a:cs typeface="Segoe UI" panose="020B0502040204020203" pitchFamily="34" charset="0"/>
              </a:rPr>
              <a:t>TALKING POINT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Playfair Display" charset="0"/>
              <a:cs typeface="Segoe UI" panose="020B0502040204020203" pitchFamily="34" charset="0"/>
            </a:endParaRPr>
          </a:p>
        </p:txBody>
      </p:sp>
      <p:pic>
        <p:nvPicPr>
          <p:cNvPr id="26" name="Picture 25" descr="A group of people sitting at a table&#10;&#10;Description automatically generated with medium confidence">
            <a:extLst>
              <a:ext uri="{FF2B5EF4-FFF2-40B4-BE49-F238E27FC236}">
                <a16:creationId xmlns="" xmlns:a16="http://schemas.microsoft.com/office/drawing/2014/main" id="{0713A0DD-F131-4A1A-8ABB-5F7E7B8FDA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grayscl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9198" r="27420"/>
          <a:stretch/>
        </p:blipFill>
        <p:spPr>
          <a:xfrm>
            <a:off x="1" y="2"/>
            <a:ext cx="6520102" cy="6857999"/>
          </a:xfrm>
          <a:custGeom>
            <a:avLst/>
            <a:gdLst>
              <a:gd name="connsiteX0" fmla="*/ 0 w 6520102"/>
              <a:gd name="connsiteY0" fmla="*/ 0 h 6857999"/>
              <a:gd name="connsiteX1" fmla="*/ 6520102 w 6520102"/>
              <a:gd name="connsiteY1" fmla="*/ 0 h 6857999"/>
              <a:gd name="connsiteX2" fmla="*/ 4626429 w 6520102"/>
              <a:gd name="connsiteY2" fmla="*/ 6857999 h 6857999"/>
              <a:gd name="connsiteX3" fmla="*/ 0 w 6520102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20102" h="6857999">
                <a:moveTo>
                  <a:pt x="0" y="0"/>
                </a:moveTo>
                <a:lnTo>
                  <a:pt x="6520102" y="0"/>
                </a:lnTo>
                <a:lnTo>
                  <a:pt x="4626429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BE2915B-442A-4E76-9CD8-80CFEF4EEC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8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937994" flipH="1">
            <a:off x="5540780" y="-180813"/>
            <a:ext cx="1138782" cy="7518105"/>
          </a:xfrm>
          <a:prstGeom prst="rect">
            <a:avLst/>
          </a:prstGeom>
        </p:spPr>
      </p:pic>
      <p:grpSp>
        <p:nvGrpSpPr>
          <p:cNvPr id="12" name="Graphic 4">
            <a:extLst>
              <a:ext uri="{FF2B5EF4-FFF2-40B4-BE49-F238E27FC236}">
                <a16:creationId xmlns="" xmlns:a16="http://schemas.microsoft.com/office/drawing/2014/main" id="{23D0989E-D7AC-4AE0-9841-CDC9934271F9}"/>
              </a:ext>
            </a:extLst>
          </p:cNvPr>
          <p:cNvGrpSpPr/>
          <p:nvPr/>
        </p:nvGrpSpPr>
        <p:grpSpPr>
          <a:xfrm rot="5400000">
            <a:off x="-1771654" y="1246188"/>
            <a:ext cx="2819401" cy="327025"/>
            <a:chOff x="711200" y="1574800"/>
            <a:chExt cx="4762500" cy="2095500"/>
          </a:xfrm>
        </p:grpSpPr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6B55FB7-6F24-4F4B-9519-12571293EF5C}"/>
                </a:ext>
              </a:extLst>
            </p:cNvPr>
            <p:cNvSpPr/>
            <p:nvPr/>
          </p:nvSpPr>
          <p:spPr>
            <a:xfrm>
              <a:off x="711200" y="1574800"/>
              <a:ext cx="476250" cy="2095500"/>
            </a:xfrm>
            <a:custGeom>
              <a:avLst/>
              <a:gdLst>
                <a:gd name="connsiteX0" fmla="*/ 0 w 476250"/>
                <a:gd name="connsiteY0" fmla="*/ 0 h 2095500"/>
                <a:gd name="connsiteX1" fmla="*/ 476250 w 476250"/>
                <a:gd name="connsiteY1" fmla="*/ 0 h 2095500"/>
                <a:gd name="connsiteX2" fmla="*/ 476250 w 476250"/>
                <a:gd name="connsiteY2" fmla="*/ 2095500 h 2095500"/>
                <a:gd name="connsiteX3" fmla="*/ 0 w 476250"/>
                <a:gd name="connsiteY3" fmla="*/ 2095500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0" h="2095500">
                  <a:moveTo>
                    <a:pt x="0" y="0"/>
                  </a:moveTo>
                  <a:lnTo>
                    <a:pt x="476250" y="0"/>
                  </a:lnTo>
                  <a:lnTo>
                    <a:pt x="476250" y="2095500"/>
                  </a:lnTo>
                  <a:lnTo>
                    <a:pt x="0" y="2095500"/>
                  </a:lnTo>
                  <a:close/>
                </a:path>
              </a:pathLst>
            </a:custGeom>
            <a:solidFill>
              <a:srgbClr val="0466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6EAD8D5E-416A-4A0D-AA7A-847E8704531A}"/>
                </a:ext>
              </a:extLst>
            </p:cNvPr>
            <p:cNvSpPr/>
            <p:nvPr/>
          </p:nvSpPr>
          <p:spPr>
            <a:xfrm>
              <a:off x="1187450" y="1574800"/>
              <a:ext cx="476250" cy="2095500"/>
            </a:xfrm>
            <a:custGeom>
              <a:avLst/>
              <a:gdLst>
                <a:gd name="connsiteX0" fmla="*/ 0 w 476250"/>
                <a:gd name="connsiteY0" fmla="*/ 0 h 2095500"/>
                <a:gd name="connsiteX1" fmla="*/ 476250 w 476250"/>
                <a:gd name="connsiteY1" fmla="*/ 0 h 2095500"/>
                <a:gd name="connsiteX2" fmla="*/ 476250 w 476250"/>
                <a:gd name="connsiteY2" fmla="*/ 2095500 h 2095500"/>
                <a:gd name="connsiteX3" fmla="*/ 0 w 476250"/>
                <a:gd name="connsiteY3" fmla="*/ 2095500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0" h="2095500">
                  <a:moveTo>
                    <a:pt x="0" y="0"/>
                  </a:moveTo>
                  <a:lnTo>
                    <a:pt x="476250" y="0"/>
                  </a:lnTo>
                  <a:lnTo>
                    <a:pt x="476250" y="2095500"/>
                  </a:lnTo>
                  <a:lnTo>
                    <a:pt x="0" y="2095500"/>
                  </a:lnTo>
                  <a:close/>
                </a:path>
              </a:pathLst>
            </a:custGeom>
            <a:solidFill>
              <a:srgbClr val="0353A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12E5FB20-FE1E-408E-97E0-1F42A82DC164}"/>
                </a:ext>
              </a:extLst>
            </p:cNvPr>
            <p:cNvSpPr/>
            <p:nvPr/>
          </p:nvSpPr>
          <p:spPr>
            <a:xfrm>
              <a:off x="1663700" y="1574800"/>
              <a:ext cx="476250" cy="2095500"/>
            </a:xfrm>
            <a:custGeom>
              <a:avLst/>
              <a:gdLst>
                <a:gd name="connsiteX0" fmla="*/ 0 w 476250"/>
                <a:gd name="connsiteY0" fmla="*/ 0 h 2095500"/>
                <a:gd name="connsiteX1" fmla="*/ 476250 w 476250"/>
                <a:gd name="connsiteY1" fmla="*/ 0 h 2095500"/>
                <a:gd name="connsiteX2" fmla="*/ 476250 w 476250"/>
                <a:gd name="connsiteY2" fmla="*/ 2095500 h 2095500"/>
                <a:gd name="connsiteX3" fmla="*/ 0 w 476250"/>
                <a:gd name="connsiteY3" fmla="*/ 2095500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0" h="2095500">
                  <a:moveTo>
                    <a:pt x="0" y="0"/>
                  </a:moveTo>
                  <a:lnTo>
                    <a:pt x="476250" y="0"/>
                  </a:lnTo>
                  <a:lnTo>
                    <a:pt x="476250" y="2095500"/>
                  </a:lnTo>
                  <a:lnTo>
                    <a:pt x="0" y="2095500"/>
                  </a:lnTo>
                  <a:close/>
                </a:path>
              </a:pathLst>
            </a:custGeom>
            <a:solidFill>
              <a:srgbClr val="023E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3A784B2E-6807-46F4-88EC-D19EF422390B}"/>
                </a:ext>
              </a:extLst>
            </p:cNvPr>
            <p:cNvSpPr/>
            <p:nvPr/>
          </p:nvSpPr>
          <p:spPr>
            <a:xfrm>
              <a:off x="2139950" y="1574800"/>
              <a:ext cx="476250" cy="2095500"/>
            </a:xfrm>
            <a:custGeom>
              <a:avLst/>
              <a:gdLst>
                <a:gd name="connsiteX0" fmla="*/ 0 w 476250"/>
                <a:gd name="connsiteY0" fmla="*/ 0 h 2095500"/>
                <a:gd name="connsiteX1" fmla="*/ 476250 w 476250"/>
                <a:gd name="connsiteY1" fmla="*/ 0 h 2095500"/>
                <a:gd name="connsiteX2" fmla="*/ 476250 w 476250"/>
                <a:gd name="connsiteY2" fmla="*/ 2095500 h 2095500"/>
                <a:gd name="connsiteX3" fmla="*/ 0 w 476250"/>
                <a:gd name="connsiteY3" fmla="*/ 2095500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0" h="2095500">
                  <a:moveTo>
                    <a:pt x="0" y="0"/>
                  </a:moveTo>
                  <a:lnTo>
                    <a:pt x="476250" y="0"/>
                  </a:lnTo>
                  <a:lnTo>
                    <a:pt x="476250" y="2095500"/>
                  </a:lnTo>
                  <a:lnTo>
                    <a:pt x="0" y="2095500"/>
                  </a:lnTo>
                  <a:close/>
                </a:path>
              </a:pathLst>
            </a:custGeom>
            <a:solidFill>
              <a:srgbClr val="00285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BD364D39-D766-4D8D-9435-16BFFB062274}"/>
                </a:ext>
              </a:extLst>
            </p:cNvPr>
            <p:cNvSpPr/>
            <p:nvPr/>
          </p:nvSpPr>
          <p:spPr>
            <a:xfrm>
              <a:off x="2616200" y="1574800"/>
              <a:ext cx="476250" cy="2095500"/>
            </a:xfrm>
            <a:custGeom>
              <a:avLst/>
              <a:gdLst>
                <a:gd name="connsiteX0" fmla="*/ 0 w 476250"/>
                <a:gd name="connsiteY0" fmla="*/ 0 h 2095500"/>
                <a:gd name="connsiteX1" fmla="*/ 476250 w 476250"/>
                <a:gd name="connsiteY1" fmla="*/ 0 h 2095500"/>
                <a:gd name="connsiteX2" fmla="*/ 476250 w 476250"/>
                <a:gd name="connsiteY2" fmla="*/ 2095500 h 2095500"/>
                <a:gd name="connsiteX3" fmla="*/ 0 w 476250"/>
                <a:gd name="connsiteY3" fmla="*/ 2095500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0" h="2095500">
                  <a:moveTo>
                    <a:pt x="0" y="0"/>
                  </a:moveTo>
                  <a:lnTo>
                    <a:pt x="476250" y="0"/>
                  </a:lnTo>
                  <a:lnTo>
                    <a:pt x="476250" y="2095500"/>
                  </a:lnTo>
                  <a:lnTo>
                    <a:pt x="0" y="2095500"/>
                  </a:lnTo>
                  <a:close/>
                </a:path>
              </a:pathLst>
            </a:custGeom>
            <a:solidFill>
              <a:srgbClr val="00184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598EB150-57AD-41A7-A974-FD59A8E569CA}"/>
                </a:ext>
              </a:extLst>
            </p:cNvPr>
            <p:cNvSpPr/>
            <p:nvPr/>
          </p:nvSpPr>
          <p:spPr>
            <a:xfrm>
              <a:off x="3092450" y="1574800"/>
              <a:ext cx="476250" cy="2095500"/>
            </a:xfrm>
            <a:custGeom>
              <a:avLst/>
              <a:gdLst>
                <a:gd name="connsiteX0" fmla="*/ 0 w 476250"/>
                <a:gd name="connsiteY0" fmla="*/ 0 h 2095500"/>
                <a:gd name="connsiteX1" fmla="*/ 476250 w 476250"/>
                <a:gd name="connsiteY1" fmla="*/ 0 h 2095500"/>
                <a:gd name="connsiteX2" fmla="*/ 476250 w 476250"/>
                <a:gd name="connsiteY2" fmla="*/ 2095500 h 2095500"/>
                <a:gd name="connsiteX3" fmla="*/ 0 w 476250"/>
                <a:gd name="connsiteY3" fmla="*/ 2095500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0" h="2095500">
                  <a:moveTo>
                    <a:pt x="0" y="0"/>
                  </a:moveTo>
                  <a:lnTo>
                    <a:pt x="476250" y="0"/>
                  </a:lnTo>
                  <a:lnTo>
                    <a:pt x="476250" y="2095500"/>
                  </a:lnTo>
                  <a:lnTo>
                    <a:pt x="0" y="2095500"/>
                  </a:lnTo>
                  <a:close/>
                </a:path>
              </a:pathLst>
            </a:custGeom>
            <a:solidFill>
              <a:srgbClr val="0012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022BAB0B-E885-4278-9200-C29D348F14DF}"/>
                </a:ext>
              </a:extLst>
            </p:cNvPr>
            <p:cNvSpPr/>
            <p:nvPr/>
          </p:nvSpPr>
          <p:spPr>
            <a:xfrm>
              <a:off x="3568700" y="1574800"/>
              <a:ext cx="476250" cy="2095500"/>
            </a:xfrm>
            <a:custGeom>
              <a:avLst/>
              <a:gdLst>
                <a:gd name="connsiteX0" fmla="*/ 0 w 476250"/>
                <a:gd name="connsiteY0" fmla="*/ 0 h 2095500"/>
                <a:gd name="connsiteX1" fmla="*/ 476250 w 476250"/>
                <a:gd name="connsiteY1" fmla="*/ 0 h 2095500"/>
                <a:gd name="connsiteX2" fmla="*/ 476250 w 476250"/>
                <a:gd name="connsiteY2" fmla="*/ 2095500 h 2095500"/>
                <a:gd name="connsiteX3" fmla="*/ 0 w 476250"/>
                <a:gd name="connsiteY3" fmla="*/ 2095500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0" h="2095500">
                  <a:moveTo>
                    <a:pt x="0" y="0"/>
                  </a:moveTo>
                  <a:lnTo>
                    <a:pt x="476250" y="0"/>
                  </a:lnTo>
                  <a:lnTo>
                    <a:pt x="476250" y="2095500"/>
                  </a:lnTo>
                  <a:lnTo>
                    <a:pt x="0" y="2095500"/>
                  </a:lnTo>
                  <a:close/>
                </a:path>
              </a:pathLst>
            </a:custGeom>
            <a:solidFill>
              <a:srgbClr val="33415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033049E6-1A5E-469F-9D77-4FED5103C8B4}"/>
                </a:ext>
              </a:extLst>
            </p:cNvPr>
            <p:cNvSpPr/>
            <p:nvPr/>
          </p:nvSpPr>
          <p:spPr>
            <a:xfrm>
              <a:off x="4044950" y="1574800"/>
              <a:ext cx="476250" cy="2095500"/>
            </a:xfrm>
            <a:custGeom>
              <a:avLst/>
              <a:gdLst>
                <a:gd name="connsiteX0" fmla="*/ 0 w 476250"/>
                <a:gd name="connsiteY0" fmla="*/ 0 h 2095500"/>
                <a:gd name="connsiteX1" fmla="*/ 476250 w 476250"/>
                <a:gd name="connsiteY1" fmla="*/ 0 h 2095500"/>
                <a:gd name="connsiteX2" fmla="*/ 476250 w 476250"/>
                <a:gd name="connsiteY2" fmla="*/ 2095500 h 2095500"/>
                <a:gd name="connsiteX3" fmla="*/ 0 w 476250"/>
                <a:gd name="connsiteY3" fmla="*/ 2095500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0" h="2095500">
                  <a:moveTo>
                    <a:pt x="0" y="0"/>
                  </a:moveTo>
                  <a:lnTo>
                    <a:pt x="476250" y="0"/>
                  </a:lnTo>
                  <a:lnTo>
                    <a:pt x="476250" y="2095500"/>
                  </a:lnTo>
                  <a:lnTo>
                    <a:pt x="0" y="2095500"/>
                  </a:lnTo>
                  <a:close/>
                </a:path>
              </a:pathLst>
            </a:custGeom>
            <a:solidFill>
              <a:srgbClr val="5C677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6ABAAACF-CC7D-4A7F-8167-EE3C1DF51FAA}"/>
                </a:ext>
              </a:extLst>
            </p:cNvPr>
            <p:cNvSpPr/>
            <p:nvPr/>
          </p:nvSpPr>
          <p:spPr>
            <a:xfrm>
              <a:off x="4521200" y="1574800"/>
              <a:ext cx="476250" cy="2095500"/>
            </a:xfrm>
            <a:custGeom>
              <a:avLst/>
              <a:gdLst>
                <a:gd name="connsiteX0" fmla="*/ 0 w 476250"/>
                <a:gd name="connsiteY0" fmla="*/ 0 h 2095500"/>
                <a:gd name="connsiteX1" fmla="*/ 476250 w 476250"/>
                <a:gd name="connsiteY1" fmla="*/ 0 h 2095500"/>
                <a:gd name="connsiteX2" fmla="*/ 476250 w 476250"/>
                <a:gd name="connsiteY2" fmla="*/ 2095500 h 2095500"/>
                <a:gd name="connsiteX3" fmla="*/ 0 w 476250"/>
                <a:gd name="connsiteY3" fmla="*/ 2095500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0" h="2095500">
                  <a:moveTo>
                    <a:pt x="0" y="0"/>
                  </a:moveTo>
                  <a:lnTo>
                    <a:pt x="476250" y="0"/>
                  </a:lnTo>
                  <a:lnTo>
                    <a:pt x="476250" y="2095500"/>
                  </a:lnTo>
                  <a:lnTo>
                    <a:pt x="0" y="2095500"/>
                  </a:lnTo>
                  <a:close/>
                </a:path>
              </a:pathLst>
            </a:custGeom>
            <a:solidFill>
              <a:srgbClr val="7D859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A8CEF86E-BC53-4F60-BCE4-E6AEF40E5796}"/>
                </a:ext>
              </a:extLst>
            </p:cNvPr>
            <p:cNvSpPr/>
            <p:nvPr/>
          </p:nvSpPr>
          <p:spPr>
            <a:xfrm>
              <a:off x="4997450" y="1574800"/>
              <a:ext cx="476250" cy="2095500"/>
            </a:xfrm>
            <a:custGeom>
              <a:avLst/>
              <a:gdLst>
                <a:gd name="connsiteX0" fmla="*/ 0 w 476250"/>
                <a:gd name="connsiteY0" fmla="*/ 0 h 2095500"/>
                <a:gd name="connsiteX1" fmla="*/ 476250 w 476250"/>
                <a:gd name="connsiteY1" fmla="*/ 0 h 2095500"/>
                <a:gd name="connsiteX2" fmla="*/ 476250 w 476250"/>
                <a:gd name="connsiteY2" fmla="*/ 2095500 h 2095500"/>
                <a:gd name="connsiteX3" fmla="*/ 0 w 476250"/>
                <a:gd name="connsiteY3" fmla="*/ 2095500 h 209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0" h="2095500">
                  <a:moveTo>
                    <a:pt x="0" y="0"/>
                  </a:moveTo>
                  <a:lnTo>
                    <a:pt x="476250" y="0"/>
                  </a:lnTo>
                  <a:lnTo>
                    <a:pt x="476250" y="2095500"/>
                  </a:lnTo>
                  <a:lnTo>
                    <a:pt x="0" y="2095500"/>
                  </a:lnTo>
                  <a:close/>
                </a:path>
              </a:pathLst>
            </a:custGeom>
            <a:solidFill>
              <a:srgbClr val="979DA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</p:spTree>
    <p:extLst>
      <p:ext uri="{BB962C8B-B14F-4D97-AF65-F5344CB8AC3E}">
        <p14:creationId xmlns="" xmlns:p14="http://schemas.microsoft.com/office/powerpoint/2010/main" val="9459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4">
            <a:extLst>
              <a:ext uri="{FF2B5EF4-FFF2-40B4-BE49-F238E27FC236}">
                <a16:creationId xmlns="" xmlns:a16="http://schemas.microsoft.com/office/drawing/2014/main" id="{E55BB4B2-7D23-4A76-8657-66E2BFD2EC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555903374"/>
              </p:ext>
            </p:extLst>
          </p:nvPr>
        </p:nvGraphicFramePr>
        <p:xfrm>
          <a:off x="193183" y="1764406"/>
          <a:ext cx="7315200" cy="4546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488941">
                <a:tc gridSpan="3">
                  <a:txBody>
                    <a:bodyPr/>
                    <a:lstStyle/>
                    <a:p>
                      <a:pPr algn="ctr"/>
                      <a:endParaRPr lang="en-US" sz="1800" b="1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A total number of the following disengaged staff have been paid from 2014 to date</a:t>
                      </a:r>
                      <a:endParaRPr lang="en-US" sz="900" b="0" cap="none" spc="-2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>
                    <a:lnL w="3175" cap="flat" cmpd="sng" algn="ctr">
                      <a:solidFill>
                        <a:srgbClr val="3341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341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415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900" b="0" cap="all" spc="-20" baseline="0" dirty="0">
                        <a:solidFill>
                          <a:srgbClr val="FFFFFF"/>
                        </a:solidFill>
                        <a:latin typeface="Segoe UI" panose="020B0502040204020203" pitchFamily="34" charset="0"/>
                        <a:ea typeface="Open Sans Semibold" pitchFamily="34" charset="0"/>
                        <a:cs typeface="Segoe UI" panose="020B0502040204020203" pitchFamily="34" charset="0"/>
                      </a:endParaRPr>
                    </a:p>
                  </a:txBody>
                  <a:tcPr marL="82179" marR="82179" marT="41090" marB="410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341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415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900" b="0" cap="all" spc="-20" baseline="0" dirty="0">
                        <a:solidFill>
                          <a:srgbClr val="FFFFFF"/>
                        </a:solidFill>
                        <a:latin typeface="Segoe UI" panose="020B0502040204020203" pitchFamily="34" charset="0"/>
                        <a:ea typeface="Open Sans Semibold" pitchFamily="34" charset="0"/>
                        <a:cs typeface="Segoe UI" panose="020B0502040204020203" pitchFamily="34" charset="0"/>
                      </a:endParaRPr>
                    </a:p>
                  </a:txBody>
                  <a:tcPr marL="82179" marR="82179" marT="41090" marB="410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341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415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712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Retirees</a:t>
                      </a:r>
                      <a:endParaRPr lang="en-US" sz="18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>
                    <a:lnL w="3175" cap="flat" cmpd="sng" algn="ctr">
                      <a:solidFill>
                        <a:srgbClr val="3341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41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Deceased</a:t>
                      </a:r>
                      <a:endParaRPr lang="en-US" sz="18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41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Terminated</a:t>
                      </a:r>
                      <a:endParaRPr lang="en-US" sz="18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415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9301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1,129</a:t>
                      </a:r>
                      <a:endParaRPr lang="en-US" sz="18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>
                    <a:lnL w="3175" cap="flat" cmpd="sng" algn="ctr">
                      <a:solidFill>
                        <a:srgbClr val="3341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341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6C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605</a:t>
                      </a:r>
                      <a:endParaRPr lang="en-US" sz="18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>
                    <a:lnL w="3175" cap="flat" cmpd="sng" algn="ctr">
                      <a:solidFill>
                        <a:srgbClr val="3341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341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6C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292</a:t>
                      </a:r>
                      <a:endParaRPr lang="en-US" sz="18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>
                    <a:lnL w="3175" cap="flat" cmpd="sng" algn="ctr">
                      <a:solidFill>
                        <a:srgbClr val="3341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341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6C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93014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TOTAL   2,026</a:t>
                      </a:r>
                      <a:endParaRPr lang="en-US" sz="2400" b="1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>
                    <a:lnL w="3175" cap="flat" cmpd="sng" algn="ctr">
                      <a:solidFill>
                        <a:srgbClr val="3341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341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341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6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900" b="0" spc="-20" dirty="0">
                        <a:solidFill>
                          <a:srgbClr val="FFFFFF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2179" marR="82179" marT="41090" marB="41090">
                    <a:lnL w="3175" cap="flat" cmpd="sng" algn="ctr">
                      <a:solidFill>
                        <a:srgbClr val="3341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341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341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6C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900" b="0" spc="-20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Open Sans Semibold" pitchFamily="34" charset="0"/>
                        <a:cs typeface="Segoe UI" panose="020B0502040204020203" pitchFamily="34" charset="0"/>
                      </a:endParaRPr>
                    </a:p>
                  </a:txBody>
                  <a:tcPr marL="82179" marR="82179" marT="41090" marB="41090">
                    <a:lnL w="3175" cap="flat" cmpd="sng" algn="ctr">
                      <a:solidFill>
                        <a:srgbClr val="3341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3341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341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1C734F9-EF4F-4324-AEB6-3CC37EBC1E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9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0534583">
            <a:off x="6781880" y="-171291"/>
            <a:ext cx="1138782" cy="7518105"/>
          </a:xfrm>
          <a:prstGeom prst="rect">
            <a:avLst/>
          </a:prstGeom>
        </p:spPr>
      </p:pic>
      <p:pic>
        <p:nvPicPr>
          <p:cNvPr id="8" name="Picture 7" descr="A picture containing person, person&#10;&#10;Description automatically generated">
            <a:extLst>
              <a:ext uri="{FF2B5EF4-FFF2-40B4-BE49-F238E27FC236}">
                <a16:creationId xmlns="" xmlns:a16="http://schemas.microsoft.com/office/drawing/2014/main" id="{88159CE6-9B48-4192-AC66-EF4C927BD7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grayscl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4636" t="13237" r="1293" b="7014"/>
          <a:stretch/>
        </p:blipFill>
        <p:spPr>
          <a:xfrm flipH="1">
            <a:off x="6779956" y="-12358"/>
            <a:ext cx="5412044" cy="6881648"/>
          </a:xfrm>
          <a:custGeom>
            <a:avLst/>
            <a:gdLst>
              <a:gd name="connsiteX0" fmla="*/ 5412044 w 5412044"/>
              <a:gd name="connsiteY0" fmla="*/ 0 h 6881648"/>
              <a:gd name="connsiteX1" fmla="*/ 0 w 5412044"/>
              <a:gd name="connsiteY1" fmla="*/ 0 h 6881648"/>
              <a:gd name="connsiteX2" fmla="*/ 0 w 5412044"/>
              <a:gd name="connsiteY2" fmla="*/ 6870359 h 6881648"/>
              <a:gd name="connsiteX3" fmla="*/ 3199422 w 5412044"/>
              <a:gd name="connsiteY3" fmla="*/ 6881648 h 688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2044" h="6881648">
                <a:moveTo>
                  <a:pt x="5412044" y="0"/>
                </a:moveTo>
                <a:lnTo>
                  <a:pt x="0" y="0"/>
                </a:lnTo>
                <a:lnTo>
                  <a:pt x="0" y="6870359"/>
                </a:lnTo>
                <a:lnTo>
                  <a:pt x="3199422" y="6881648"/>
                </a:ln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2AC823A-0436-4854-8952-A8A234F5C3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en-ID" dirty="0">
                <a:solidFill>
                  <a:schemeClr val="bg1"/>
                </a:solidFill>
              </a:rPr>
              <a:t>0</a:t>
            </a:r>
            <a:fld id="{8BEBFD21-0730-494A-B9A8-7A1E682354E2}" type="slidenum">
              <a:rPr lang="en-ID" smtClean="0">
                <a:solidFill>
                  <a:schemeClr val="bg1"/>
                </a:solidFill>
              </a:rPr>
              <a:pPr algn="r"/>
              <a:t>10</a:t>
            </a:fld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3AE816A5-8CBB-415F-AD5C-3D2349E369AE}"/>
              </a:ext>
            </a:extLst>
          </p:cNvPr>
          <p:cNvSpPr txBox="1">
            <a:spLocks/>
          </p:cNvSpPr>
          <p:nvPr/>
        </p:nvSpPr>
        <p:spPr>
          <a:xfrm>
            <a:off x="451844" y="1191555"/>
            <a:ext cx="5476731" cy="30155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1. Payment of disengaged staff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9A04AD05-DAE7-4906-BE29-A84FFD699747}"/>
              </a:ext>
            </a:extLst>
          </p:cNvPr>
          <p:cNvSpPr txBox="1">
            <a:spLocks/>
          </p:cNvSpPr>
          <p:nvPr/>
        </p:nvSpPr>
        <p:spPr>
          <a:xfrm>
            <a:off x="455053" y="552299"/>
            <a:ext cx="4508500" cy="5382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dirty="0" smtClean="0">
                <a:solidFill>
                  <a:srgbClr val="0012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ACHIEVEMENTS</a:t>
            </a:r>
            <a:endParaRPr lang="en-US" sz="3200" dirty="0">
              <a:solidFill>
                <a:srgbClr val="0012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3552423" y="6323527"/>
            <a:ext cx="349876" cy="534473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9479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4">
            <a:extLst>
              <a:ext uri="{FF2B5EF4-FFF2-40B4-BE49-F238E27FC236}">
                <a16:creationId xmlns="" xmlns:a16="http://schemas.microsoft.com/office/drawing/2014/main" id="{E55BB4B2-7D23-4A76-8657-66E2BFD2EC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555903374"/>
              </p:ext>
            </p:extLst>
          </p:nvPr>
        </p:nvGraphicFramePr>
        <p:xfrm>
          <a:off x="437221" y="775994"/>
          <a:ext cx="11385586" cy="5690294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114905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3175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189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41425">
                <a:tc>
                  <a:txBody>
                    <a:bodyPr/>
                    <a:lstStyle/>
                    <a:p>
                      <a:pPr algn="l"/>
                      <a:r>
                        <a:rPr lang="en-US" sz="1800" cap="none" spc="-20" baseline="0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S/N</a:t>
                      </a:r>
                      <a:endParaRPr lang="en-US" sz="1800" b="0" cap="none" spc="-20" baseline="0" dirty="0">
                        <a:solidFill>
                          <a:srgbClr val="FFFFFF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algn="l"/>
                      <a:endParaRPr lang="en-US" sz="1800" b="0" cap="all" spc="-20" baseline="0" dirty="0">
                        <a:solidFill>
                          <a:srgbClr val="FFFFFF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cap="all" spc="-20" baseline="0" dirty="0" smtClean="0"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YEAR</a:t>
                      </a:r>
                      <a:endParaRPr lang="en-US" sz="1800" b="0" cap="all" spc="-20" baseline="0" dirty="0">
                        <a:solidFill>
                          <a:srgbClr val="FFFFFF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1425">
                <a:tc>
                  <a:txBody>
                    <a:bodyPr/>
                    <a:lstStyle/>
                    <a:p>
                      <a:pPr algn="l"/>
                      <a:r>
                        <a:rPr lang="en-US" sz="1800" b="1" cap="all" spc="-2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A</a:t>
                      </a:r>
                      <a:endParaRPr lang="en-US" sz="1800" b="1" cap="all" spc="-2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100 plots at Kaduna </a:t>
                      </a:r>
                      <a:endParaRPr lang="en-US" sz="1800" b="1" cap="all" spc="-2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2016</a:t>
                      </a:r>
                      <a:endParaRPr lang="en-US" sz="1800" b="1" cap="all" spc="-2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1425">
                <a:tc>
                  <a:txBody>
                    <a:bodyPr/>
                    <a:lstStyle/>
                    <a:p>
                      <a:pPr algn="l"/>
                      <a:r>
                        <a:rPr lang="en-US" sz="1800" b="1" spc="-2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B</a:t>
                      </a:r>
                      <a:endParaRPr lang="en-US" sz="18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150 plots at Kano </a:t>
                      </a:r>
                      <a:endParaRPr lang="en-US" sz="18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2017</a:t>
                      </a:r>
                    </a:p>
                  </a:txBody>
                  <a:tcPr marL="82179" marR="82179" marT="41090" marB="4109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5445">
                <a:tc>
                  <a:txBody>
                    <a:bodyPr/>
                    <a:lstStyle/>
                    <a:p>
                      <a:pPr algn="l"/>
                      <a:r>
                        <a:rPr lang="en-US" sz="1800" b="1" spc="-2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C</a:t>
                      </a:r>
                      <a:endParaRPr lang="en-US" sz="18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100 plots at </a:t>
                      </a:r>
                      <a:r>
                        <a:rPr lang="en-US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Katsina</a:t>
                      </a:r>
                      <a:endParaRPr lang="en-US" sz="18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2018</a:t>
                      </a:r>
                      <a:endParaRPr lang="en-US" sz="18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1425">
                <a:tc>
                  <a:txBody>
                    <a:bodyPr/>
                    <a:lstStyle/>
                    <a:p>
                      <a:pPr algn="l"/>
                      <a:r>
                        <a:rPr lang="en-US" sz="1800" b="1" spc="-2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D</a:t>
                      </a:r>
                      <a:endParaRPr lang="en-US" sz="18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100 plots at </a:t>
                      </a:r>
                      <a:r>
                        <a:rPr lang="en-US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Zamfara</a:t>
                      </a: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</a:t>
                      </a:r>
                      <a:endParaRPr lang="en-US" sz="18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2018</a:t>
                      </a:r>
                      <a:endParaRPr lang="en-US" sz="18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05445">
                <a:tc>
                  <a:txBody>
                    <a:bodyPr/>
                    <a:lstStyle/>
                    <a:p>
                      <a:pPr algn="l"/>
                      <a:r>
                        <a:rPr lang="en-US" sz="1800" b="1" spc="-2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E</a:t>
                      </a:r>
                      <a:endParaRPr lang="en-US" sz="18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43 plots at </a:t>
                      </a:r>
                      <a:r>
                        <a:rPr lang="en-US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Jos</a:t>
                      </a: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</a:t>
                      </a:r>
                      <a:endParaRPr lang="en-US" sz="18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2019</a:t>
                      </a:r>
                    </a:p>
                  </a:txBody>
                  <a:tcPr marL="82179" marR="82179" marT="41090" marB="4109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1425">
                <a:tc>
                  <a:txBody>
                    <a:bodyPr/>
                    <a:lstStyle/>
                    <a:p>
                      <a:pPr algn="l"/>
                      <a:r>
                        <a:rPr lang="en-US" sz="1800" b="1" spc="-2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F</a:t>
                      </a:r>
                      <a:endParaRPr lang="en-US" sz="18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100 plots at </a:t>
                      </a:r>
                      <a:r>
                        <a:rPr lang="en-US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Sokoto</a:t>
                      </a: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</a:t>
                      </a:r>
                      <a:endParaRPr lang="en-US" sz="18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2020</a:t>
                      </a:r>
                      <a:endParaRPr lang="en-US" sz="18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05445">
                <a:tc>
                  <a:txBody>
                    <a:bodyPr/>
                    <a:lstStyle/>
                    <a:p>
                      <a:pPr algn="l"/>
                      <a:r>
                        <a:rPr lang="en-US" sz="1800" b="1" spc="-2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G</a:t>
                      </a:r>
                      <a:endParaRPr lang="en-US" sz="18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10 flats at </a:t>
                      </a:r>
                      <a:r>
                        <a:rPr lang="en-US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Mararaba</a:t>
                      </a: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N/S</a:t>
                      </a:r>
                      <a:endParaRPr lang="en-US" sz="18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2016</a:t>
                      </a:r>
                      <a:endParaRPr lang="en-US" sz="18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1425">
                <a:tc>
                  <a:txBody>
                    <a:bodyPr/>
                    <a:lstStyle/>
                    <a:p>
                      <a:pPr algn="l"/>
                      <a:r>
                        <a:rPr lang="en-US" sz="1800" b="1" spc="-2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H</a:t>
                      </a:r>
                      <a:endParaRPr lang="en-US" sz="18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52 flats at </a:t>
                      </a:r>
                      <a:r>
                        <a:rPr lang="en-US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Karulape</a:t>
                      </a: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N/S </a:t>
                      </a:r>
                      <a:endParaRPr lang="en-US" sz="18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2016</a:t>
                      </a:r>
                      <a:endParaRPr lang="en-US" sz="18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42194">
                <a:tc>
                  <a:txBody>
                    <a:bodyPr/>
                    <a:lstStyle/>
                    <a:p>
                      <a:pPr algn="l"/>
                      <a:r>
                        <a:rPr lang="en-US" sz="1800" b="1" spc="-2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I</a:t>
                      </a:r>
                      <a:endParaRPr lang="en-US" sz="18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50 flats at Ilorin, </a:t>
                      </a:r>
                      <a:r>
                        <a:rPr lang="en-US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Kwara</a:t>
                      </a: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State </a:t>
                      </a:r>
                      <a:endParaRPr lang="en-US" sz="18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2017</a:t>
                      </a:r>
                      <a:endParaRPr lang="en-US" sz="18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41425">
                <a:tc>
                  <a:txBody>
                    <a:bodyPr/>
                    <a:lstStyle/>
                    <a:p>
                      <a:pPr algn="l"/>
                      <a:r>
                        <a:rPr lang="en-US" sz="1800" b="1" spc="-2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J</a:t>
                      </a:r>
                      <a:endParaRPr lang="en-US" sz="18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Flats at </a:t>
                      </a:r>
                      <a:r>
                        <a:rPr lang="en-US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Lokogoma</a:t>
                      </a: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Estate </a:t>
                      </a:r>
                      <a:endParaRPr lang="en-US" sz="18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2020</a:t>
                      </a:r>
                      <a:endParaRPr lang="en-US" sz="18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505445">
                <a:tc>
                  <a:txBody>
                    <a:bodyPr/>
                    <a:lstStyle/>
                    <a:p>
                      <a:pPr algn="l"/>
                      <a:r>
                        <a:rPr lang="en-US" sz="1800" b="1" spc="-2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K</a:t>
                      </a:r>
                      <a:endParaRPr lang="en-US" sz="18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Auto loan (revolving) to Mega Cooperative 200m</a:t>
                      </a: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algn="l"/>
                      <a:endParaRPr lang="en-US" sz="18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505445">
                <a:tc>
                  <a:txBody>
                    <a:bodyPr/>
                    <a:lstStyle/>
                    <a:p>
                      <a:pPr algn="l"/>
                      <a:r>
                        <a:rPr lang="en-US" sz="1800" b="1" spc="-2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L</a:t>
                      </a:r>
                      <a:endParaRPr lang="en-US" sz="18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Paid equity </a:t>
                      </a: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capital </a:t>
                      </a: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for 16 staff at </a:t>
                      </a:r>
                      <a:r>
                        <a:rPr lang="en-US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Luvu</a:t>
                      </a: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Housing estate, </a:t>
                      </a:r>
                      <a:r>
                        <a:rPr lang="en-US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Aso</a:t>
                      </a: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Nassarawa</a:t>
                      </a: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State.</a:t>
                      </a: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algn="l"/>
                      <a:endParaRPr lang="en-US" sz="18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1C734F9-EF4F-4324-AEB6-3CC37EBC1E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9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0534583">
            <a:off x="6781880" y="-171291"/>
            <a:ext cx="1138782" cy="751810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9A04AD05-DAE7-4906-BE29-A84FFD699747}"/>
              </a:ext>
            </a:extLst>
          </p:cNvPr>
          <p:cNvSpPr txBox="1">
            <a:spLocks/>
          </p:cNvSpPr>
          <p:nvPr/>
        </p:nvSpPr>
        <p:spPr>
          <a:xfrm>
            <a:off x="609600" y="333358"/>
            <a:ext cx="5057104" cy="3693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2.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Purchase of land and properties</a:t>
            </a: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6168980" y="0"/>
            <a:ext cx="437882" cy="669701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9479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arallelogram 16">
            <a:extLst>
              <a:ext uri="{FF2B5EF4-FFF2-40B4-BE49-F238E27FC236}">
                <a16:creationId xmlns="" xmlns:a16="http://schemas.microsoft.com/office/drawing/2014/main" id="{15BF8D3B-4C4C-479D-8590-26A8950B9F16}"/>
              </a:ext>
            </a:extLst>
          </p:cNvPr>
          <p:cNvSpPr/>
          <p:nvPr/>
        </p:nvSpPr>
        <p:spPr>
          <a:xfrm>
            <a:off x="9333747" y="5302708"/>
            <a:ext cx="1592758" cy="1555292"/>
          </a:xfrm>
          <a:prstGeom prst="parallelogram">
            <a:avLst>
              <a:gd name="adj" fmla="val 32821"/>
            </a:avLst>
          </a:prstGeom>
          <a:solidFill>
            <a:srgbClr val="03478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828800" rIns="274320" bIns="0" rtlCol="0" anchor="t" anchorCtr="0"/>
          <a:lstStyle/>
          <a:p>
            <a:pPr>
              <a:spcBef>
                <a:spcPts val="2400"/>
              </a:spcBef>
            </a:pPr>
            <a:endParaRPr lang="en-ID" sz="1600" b="1">
              <a:solidFill>
                <a:srgbClr val="FFFFFF"/>
              </a:solidFill>
              <a:latin typeface="Segoe UI" panose="020B0502040204020203" pitchFamily="34" charset="0"/>
              <a:ea typeface="Open Sans" charset="0"/>
              <a:cs typeface="Segoe UI" panose="020B0502040204020203" pitchFamily="34" charset="0"/>
            </a:endParaRPr>
          </a:p>
        </p:txBody>
      </p:sp>
      <p:pic>
        <p:nvPicPr>
          <p:cNvPr id="49" name="Picture 48" descr="A person sitting on a couch&#10;&#10;Description automatically generated with medium confidence">
            <a:extLst>
              <a:ext uri="{FF2B5EF4-FFF2-40B4-BE49-F238E27FC236}">
                <a16:creationId xmlns="" xmlns:a16="http://schemas.microsoft.com/office/drawing/2014/main" id="{F3D9264C-FDCC-4E03-96E6-9E1CD9E8F4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5525" t="29849" r="31" b="12596"/>
          <a:stretch/>
        </p:blipFill>
        <p:spPr>
          <a:xfrm>
            <a:off x="4472528" y="0"/>
            <a:ext cx="7109872" cy="6858000"/>
          </a:xfrm>
          <a:custGeom>
            <a:avLst/>
            <a:gdLst>
              <a:gd name="connsiteX0" fmla="*/ 2250864 w 7109872"/>
              <a:gd name="connsiteY0" fmla="*/ 0 h 6858000"/>
              <a:gd name="connsiteX1" fmla="*/ 7109872 w 7109872"/>
              <a:gd name="connsiteY1" fmla="*/ 0 h 6858000"/>
              <a:gd name="connsiteX2" fmla="*/ 4859008 w 7109872"/>
              <a:gd name="connsiteY2" fmla="*/ 6858000 h 6858000"/>
              <a:gd name="connsiteX3" fmla="*/ 0 w 71098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09872" h="6858000">
                <a:moveTo>
                  <a:pt x="2250864" y="0"/>
                </a:moveTo>
                <a:lnTo>
                  <a:pt x="7109872" y="0"/>
                </a:lnTo>
                <a:lnTo>
                  <a:pt x="485900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983D764-6EBF-4C3C-94AD-7BEE3E7A24F2}"/>
              </a:ext>
            </a:extLst>
          </p:cNvPr>
          <p:cNvSpPr txBox="1"/>
          <p:nvPr/>
        </p:nvSpPr>
        <p:spPr>
          <a:xfrm>
            <a:off x="176548" y="1747625"/>
            <a:ext cx="579924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2400"/>
              </a:spcBef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3. Purchase of Treasury Bills and Bank deposit of over 1billion. 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Parallelogram 8">
            <a:extLst>
              <a:ext uri="{FF2B5EF4-FFF2-40B4-BE49-F238E27FC236}">
                <a16:creationId xmlns="" xmlns:a16="http://schemas.microsoft.com/office/drawing/2014/main" id="{3EEE2B25-CF5A-4689-AC2A-4DEB4FBAA281}"/>
              </a:ext>
            </a:extLst>
          </p:cNvPr>
          <p:cNvSpPr/>
          <p:nvPr/>
        </p:nvSpPr>
        <p:spPr>
          <a:xfrm>
            <a:off x="309093" y="4849814"/>
            <a:ext cx="4773157" cy="1763486"/>
          </a:xfrm>
          <a:prstGeom prst="parallelogram">
            <a:avLst>
              <a:gd name="adj" fmla="val 32821"/>
            </a:avLst>
          </a:prstGeom>
          <a:solidFill>
            <a:srgbClr val="0466C8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828800" rIns="274320" bIns="0" rtlCol="0" anchor="t" anchorCtr="0"/>
          <a:lstStyle/>
          <a:p>
            <a:pPr>
              <a:spcBef>
                <a:spcPts val="2400"/>
              </a:spcBef>
            </a:pPr>
            <a:endParaRPr lang="en-ID" sz="1600" b="1">
              <a:solidFill>
                <a:srgbClr val="FFFFFF"/>
              </a:solidFill>
              <a:latin typeface="Segoe UI" panose="020B0502040204020203" pitchFamily="34" charset="0"/>
              <a:ea typeface="Open Sans" charset="0"/>
              <a:cs typeface="Segoe UI" panose="020B0502040204020203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="" xmlns:a16="http://schemas.microsoft.com/office/drawing/2014/main" id="{65641491-A041-4714-8F2B-DE05CCFEE71B}"/>
              </a:ext>
            </a:extLst>
          </p:cNvPr>
          <p:cNvCxnSpPr/>
          <p:nvPr/>
        </p:nvCxnSpPr>
        <p:spPr>
          <a:xfrm flipH="1">
            <a:off x="653067" y="1199197"/>
            <a:ext cx="4597400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23F859D4-E714-4A7B-B210-E3A53AA16256}"/>
              </a:ext>
            </a:extLst>
          </p:cNvPr>
          <p:cNvCxnSpPr>
            <a:cxnSpLocks/>
          </p:cNvCxnSpPr>
          <p:nvPr/>
        </p:nvCxnSpPr>
        <p:spPr>
          <a:xfrm flipH="1">
            <a:off x="640189" y="3430015"/>
            <a:ext cx="3568700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B1F34B1D-22C4-4A14-B19F-39F4B2E28FF4}"/>
              </a:ext>
            </a:extLst>
          </p:cNvPr>
          <p:cNvGrpSpPr/>
          <p:nvPr/>
        </p:nvGrpSpPr>
        <p:grpSpPr>
          <a:xfrm>
            <a:off x="9755004" y="5728254"/>
            <a:ext cx="590518" cy="590518"/>
            <a:chOff x="5562600" y="3255963"/>
            <a:chExt cx="346075" cy="346075"/>
          </a:xfrm>
        </p:grpSpPr>
        <p:sp>
          <p:nvSpPr>
            <p:cNvPr id="58" name="Freeform 58">
              <a:extLst>
                <a:ext uri="{FF2B5EF4-FFF2-40B4-BE49-F238E27FC236}">
                  <a16:creationId xmlns="" xmlns:a16="http://schemas.microsoft.com/office/drawing/2014/main" id="{B6407CF9-1736-4887-AE0A-0FA886B26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2600" y="3286125"/>
              <a:ext cx="346075" cy="315913"/>
            </a:xfrm>
            <a:custGeom>
              <a:avLst/>
              <a:gdLst>
                <a:gd name="T0" fmla="*/ 38 w 218"/>
                <a:gd name="T1" fmla="*/ 0 h 199"/>
                <a:gd name="T2" fmla="*/ 0 w 218"/>
                <a:gd name="T3" fmla="*/ 0 h 199"/>
                <a:gd name="T4" fmla="*/ 0 w 218"/>
                <a:gd name="T5" fmla="*/ 199 h 199"/>
                <a:gd name="T6" fmla="*/ 218 w 218"/>
                <a:gd name="T7" fmla="*/ 199 h 199"/>
                <a:gd name="T8" fmla="*/ 218 w 218"/>
                <a:gd name="T9" fmla="*/ 0 h 199"/>
                <a:gd name="T10" fmla="*/ 180 w 218"/>
                <a:gd name="T1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199">
                  <a:moveTo>
                    <a:pt x="38" y="0"/>
                  </a:moveTo>
                  <a:lnTo>
                    <a:pt x="0" y="0"/>
                  </a:lnTo>
                  <a:lnTo>
                    <a:pt x="0" y="199"/>
                  </a:lnTo>
                  <a:lnTo>
                    <a:pt x="218" y="199"/>
                  </a:lnTo>
                  <a:lnTo>
                    <a:pt x="218" y="0"/>
                  </a:lnTo>
                  <a:lnTo>
                    <a:pt x="180" y="0"/>
                  </a:lnTo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="" xmlns:a16="http://schemas.microsoft.com/office/drawing/2014/main" id="{C7FB050D-8A1E-41B0-A4B3-27083D77E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2925" y="3255963"/>
              <a:ext cx="44450" cy="60325"/>
            </a:xfrm>
            <a:prstGeom prst="rect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9AD01AC2-5C86-43B5-AC5A-C95D0B7654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3900" y="3255963"/>
              <a:ext cx="44450" cy="60325"/>
            </a:xfrm>
            <a:prstGeom prst="rect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" name="Line 61">
              <a:extLst>
                <a:ext uri="{FF2B5EF4-FFF2-40B4-BE49-F238E27FC236}">
                  <a16:creationId xmlns="" xmlns:a16="http://schemas.microsoft.com/office/drawing/2014/main" id="{D935935F-5CB2-4E94-93E2-269A5F4F25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7375" y="3286125"/>
              <a:ext cx="136525" cy="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2" name="Line 62">
              <a:extLst>
                <a:ext uri="{FF2B5EF4-FFF2-40B4-BE49-F238E27FC236}">
                  <a16:creationId xmlns="" xmlns:a16="http://schemas.microsoft.com/office/drawing/2014/main" id="{1B8FA218-C45D-471C-887C-01188D4F7A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62600" y="3360738"/>
              <a:ext cx="346075" cy="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3" name="Line 63">
              <a:extLst>
                <a:ext uri="{FF2B5EF4-FFF2-40B4-BE49-F238E27FC236}">
                  <a16:creationId xmlns="" xmlns:a16="http://schemas.microsoft.com/office/drawing/2014/main" id="{B2D72211-AA86-4F70-84DE-239405645B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53088" y="3390900"/>
              <a:ext cx="0" cy="180975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" name="Line 64">
              <a:extLst>
                <a:ext uri="{FF2B5EF4-FFF2-40B4-BE49-F238E27FC236}">
                  <a16:creationId xmlns="" xmlns:a16="http://schemas.microsoft.com/office/drawing/2014/main" id="{2CFD8065-5408-498A-B2BA-B0CD7DE4DB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27700" y="3390900"/>
              <a:ext cx="0" cy="180975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" name="Line 65">
              <a:extLst>
                <a:ext uri="{FF2B5EF4-FFF2-40B4-BE49-F238E27FC236}">
                  <a16:creationId xmlns="" xmlns:a16="http://schemas.microsoft.com/office/drawing/2014/main" id="{8A67B110-F6F3-4D3C-9672-6E01EE760B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03900" y="3390900"/>
              <a:ext cx="0" cy="180975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6" name="Line 66">
              <a:extLst>
                <a:ext uri="{FF2B5EF4-FFF2-40B4-BE49-F238E27FC236}">
                  <a16:creationId xmlns="" xmlns:a16="http://schemas.microsoft.com/office/drawing/2014/main" id="{91CF5192-FB3D-46FA-81F7-A245463FB5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2763" y="3421063"/>
              <a:ext cx="285750" cy="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7" name="Line 67">
              <a:extLst>
                <a:ext uri="{FF2B5EF4-FFF2-40B4-BE49-F238E27FC236}">
                  <a16:creationId xmlns="" xmlns:a16="http://schemas.microsoft.com/office/drawing/2014/main" id="{0BCAF4B8-42A4-418F-B7B4-8BDB8B6D40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2763" y="3481388"/>
              <a:ext cx="285750" cy="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8" name="Line 68">
              <a:extLst>
                <a:ext uri="{FF2B5EF4-FFF2-40B4-BE49-F238E27FC236}">
                  <a16:creationId xmlns="" xmlns:a16="http://schemas.microsoft.com/office/drawing/2014/main" id="{4E201EFF-379D-4FA3-9C51-56CA5B5E12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2763" y="3541713"/>
              <a:ext cx="285750" cy="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5" name="Down Arrow 44"/>
          <p:cNvSpPr/>
          <p:nvPr/>
        </p:nvSpPr>
        <p:spPr>
          <a:xfrm>
            <a:off x="3101662" y="0"/>
            <a:ext cx="491544" cy="669701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4234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A picture containing text, computer, person, indoor&#10;&#10;Description automatically generated">
            <a:extLst>
              <a:ext uri="{FF2B5EF4-FFF2-40B4-BE49-F238E27FC236}">
                <a16:creationId xmlns="" xmlns:a16="http://schemas.microsoft.com/office/drawing/2014/main" id="{F99A7E0C-925F-4D86-872A-0E92D78CAB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l="3005" t="19407" r="1883" b="25192"/>
          <a:stretch/>
        </p:blipFill>
        <p:spPr>
          <a:xfrm>
            <a:off x="6096000" y="1"/>
            <a:ext cx="6096000" cy="2369047"/>
          </a:xfrm>
          <a:custGeom>
            <a:avLst/>
            <a:gdLst>
              <a:gd name="connsiteX0" fmla="*/ 777545 w 6096000"/>
              <a:gd name="connsiteY0" fmla="*/ 0 h 2369047"/>
              <a:gd name="connsiteX1" fmla="*/ 6096000 w 6096000"/>
              <a:gd name="connsiteY1" fmla="*/ 0 h 2369047"/>
              <a:gd name="connsiteX2" fmla="*/ 6096000 w 6096000"/>
              <a:gd name="connsiteY2" fmla="*/ 681719 h 2369047"/>
              <a:gd name="connsiteX3" fmla="*/ 6096000 w 6096000"/>
              <a:gd name="connsiteY3" fmla="*/ 2369047 h 2369047"/>
              <a:gd name="connsiteX4" fmla="*/ 0 w 6096000"/>
              <a:gd name="connsiteY4" fmla="*/ 2369047 h 236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2369047">
                <a:moveTo>
                  <a:pt x="777545" y="0"/>
                </a:moveTo>
                <a:lnTo>
                  <a:pt x="6096000" y="0"/>
                </a:lnTo>
                <a:lnTo>
                  <a:pt x="6096000" y="681719"/>
                </a:lnTo>
                <a:lnTo>
                  <a:pt x="6096000" y="2369047"/>
                </a:lnTo>
                <a:lnTo>
                  <a:pt x="0" y="2369047"/>
                </a:lnTo>
                <a:close/>
              </a:path>
            </a:pathLst>
          </a:custGeom>
        </p:spPr>
      </p:pic>
      <p:sp>
        <p:nvSpPr>
          <p:cNvPr id="51" name="Freeform: Shape 50">
            <a:extLst>
              <a:ext uri="{FF2B5EF4-FFF2-40B4-BE49-F238E27FC236}">
                <a16:creationId xmlns="" xmlns:a16="http://schemas.microsoft.com/office/drawing/2014/main" id="{F39B0E84-153C-4CE3-8A9F-6C4718CC4B8B}"/>
              </a:ext>
            </a:extLst>
          </p:cNvPr>
          <p:cNvSpPr/>
          <p:nvPr/>
        </p:nvSpPr>
        <p:spPr>
          <a:xfrm>
            <a:off x="0" y="2291774"/>
            <a:ext cx="12192000" cy="1561104"/>
          </a:xfrm>
          <a:custGeom>
            <a:avLst/>
            <a:gdLst>
              <a:gd name="connsiteX0" fmla="*/ 0 w 12192000"/>
              <a:gd name="connsiteY0" fmla="*/ 0 h 1561104"/>
              <a:gd name="connsiteX1" fmla="*/ 12192000 w 12192000"/>
              <a:gd name="connsiteY1" fmla="*/ 0 h 1561104"/>
              <a:gd name="connsiteX2" fmla="*/ 12192000 w 12192000"/>
              <a:gd name="connsiteY2" fmla="*/ 1006060 h 1561104"/>
              <a:gd name="connsiteX3" fmla="*/ 12009829 w 12192000"/>
              <a:gd name="connsiteY3" fmla="*/ 1561104 h 1561104"/>
              <a:gd name="connsiteX4" fmla="*/ 0 w 12192000"/>
              <a:gd name="connsiteY4" fmla="*/ 1561104 h 1561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561104">
                <a:moveTo>
                  <a:pt x="0" y="0"/>
                </a:moveTo>
                <a:lnTo>
                  <a:pt x="12192000" y="0"/>
                </a:lnTo>
                <a:lnTo>
                  <a:pt x="12192000" y="1006060"/>
                </a:lnTo>
                <a:lnTo>
                  <a:pt x="12009829" y="1561104"/>
                </a:lnTo>
                <a:lnTo>
                  <a:pt x="0" y="1561104"/>
                </a:lnTo>
                <a:close/>
              </a:path>
            </a:pathLst>
          </a:custGeom>
          <a:solidFill>
            <a:srgbClr val="979DA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tIns="1828800" rIns="274320" bIns="0" rtlCol="0" anchor="t" anchorCtr="0">
            <a:noAutofit/>
          </a:bodyPr>
          <a:lstStyle/>
          <a:p>
            <a:pPr lvl="0">
              <a:spcBef>
                <a:spcPts val="2400"/>
              </a:spcBef>
            </a:pP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2400"/>
              </a:spcBef>
            </a:pPr>
            <a:endParaRPr lang="en-ID" sz="1600" b="1" dirty="0">
              <a:solidFill>
                <a:srgbClr val="FFFFFF"/>
              </a:solidFill>
              <a:latin typeface="Segoe UI" panose="020B0502040204020203" pitchFamily="34" charset="0"/>
              <a:ea typeface="Open Sans" charset="0"/>
              <a:cs typeface="Segoe UI" panose="020B0502040204020203" pitchFamily="34" charset="0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="" xmlns:a16="http://schemas.microsoft.com/office/drawing/2014/main" id="{C29D0A21-AF24-476A-84E1-C96B461097B4}"/>
              </a:ext>
            </a:extLst>
          </p:cNvPr>
          <p:cNvSpPr/>
          <p:nvPr/>
        </p:nvSpPr>
        <p:spPr>
          <a:xfrm>
            <a:off x="609600" y="3149600"/>
            <a:ext cx="11582400" cy="2802619"/>
          </a:xfrm>
          <a:custGeom>
            <a:avLst/>
            <a:gdLst>
              <a:gd name="connsiteX0" fmla="*/ 919848 w 11582400"/>
              <a:gd name="connsiteY0" fmla="*/ 0 h 2802619"/>
              <a:gd name="connsiteX1" fmla="*/ 11582400 w 11582400"/>
              <a:gd name="connsiteY1" fmla="*/ 0 h 2802619"/>
              <a:gd name="connsiteX2" fmla="*/ 11582400 w 11582400"/>
              <a:gd name="connsiteY2" fmla="*/ 2802619 h 2802619"/>
              <a:gd name="connsiteX3" fmla="*/ 0 w 11582400"/>
              <a:gd name="connsiteY3" fmla="*/ 2802619 h 2802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82400" h="2802619">
                <a:moveTo>
                  <a:pt x="919848" y="0"/>
                </a:moveTo>
                <a:lnTo>
                  <a:pt x="11582400" y="0"/>
                </a:lnTo>
                <a:lnTo>
                  <a:pt x="11582400" y="2802619"/>
                </a:lnTo>
                <a:lnTo>
                  <a:pt x="0" y="2802619"/>
                </a:lnTo>
                <a:close/>
              </a:path>
            </a:pathLst>
          </a:custGeom>
          <a:solidFill>
            <a:srgbClr val="0466C8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tIns="1828800" rIns="274320" bIns="0" rtlCol="0" anchor="t" anchorCtr="0">
            <a:noAutofit/>
          </a:bodyPr>
          <a:lstStyle/>
          <a:p>
            <a:pPr>
              <a:spcBef>
                <a:spcPts val="2400"/>
              </a:spcBef>
            </a:pPr>
            <a:endParaRPr lang="en-ID" sz="1600" b="1">
              <a:solidFill>
                <a:srgbClr val="FFFFFF"/>
              </a:solidFill>
              <a:latin typeface="Segoe UI" panose="020B0502040204020203" pitchFamily="34" charset="0"/>
              <a:ea typeface="Open Sans" charset="0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49C7B75-C114-4EA1-8563-8EA844D72A3C}"/>
              </a:ext>
            </a:extLst>
          </p:cNvPr>
          <p:cNvSpPr txBox="1"/>
          <p:nvPr/>
        </p:nvSpPr>
        <p:spPr>
          <a:xfrm>
            <a:off x="1661374" y="3861405"/>
            <a:ext cx="258865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C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www.pss.frsc.gov.ng</a:t>
            </a:r>
            <a:r>
              <a:rPr lang="en-US" sz="1600" b="1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Is designed to promote transparency, accountability and access to PSS vital information</a:t>
            </a:r>
            <a:endParaRPr lang="en-US" sz="1600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2AB7662E-0C63-4EB1-BB92-1E98AD527088}"/>
              </a:ext>
            </a:extLst>
          </p:cNvPr>
          <p:cNvSpPr txBox="1">
            <a:spLocks/>
          </p:cNvSpPr>
          <p:nvPr/>
        </p:nvSpPr>
        <p:spPr>
          <a:xfrm>
            <a:off x="2100103" y="3515017"/>
            <a:ext cx="1281274" cy="2362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 lvl="0" algn="ctr">
              <a:lnSpc>
                <a:spcPct val="83000"/>
              </a:lnSpc>
            </a:pPr>
            <a:r>
              <a:rPr 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Portal</a:t>
            </a:r>
          </a:p>
          <a:p>
            <a:pPr>
              <a:lnSpc>
                <a:spcPct val="83000"/>
              </a:lnSpc>
            </a:pPr>
            <a:endParaRPr lang="en-US" sz="2000" dirty="0">
              <a:solidFill>
                <a:schemeClr val="bg1"/>
              </a:solidFill>
              <a:latin typeface="Segoe UI Light" panose="020B0502040204020203" pitchFamily="34" charset="0"/>
              <a:ea typeface="Open Sans" panose="020B0606030504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="" xmlns:a16="http://schemas.microsoft.com/office/drawing/2014/main" id="{5465F6B0-DDE3-493C-98A8-D24C2FF0D811}"/>
              </a:ext>
            </a:extLst>
          </p:cNvPr>
          <p:cNvSpPr/>
          <p:nvPr/>
        </p:nvSpPr>
        <p:spPr>
          <a:xfrm rot="10800000">
            <a:off x="2100103" y="3146549"/>
            <a:ext cx="115261" cy="99363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90CF0E26-1E0F-4C76-98A4-DC581C4E93B6}"/>
              </a:ext>
            </a:extLst>
          </p:cNvPr>
          <p:cNvSpPr txBox="1">
            <a:spLocks/>
          </p:cNvSpPr>
          <p:nvPr/>
        </p:nvSpPr>
        <p:spPr>
          <a:xfrm>
            <a:off x="5982613" y="2885900"/>
            <a:ext cx="790149" cy="2362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>
              <a:lnSpc>
                <a:spcPct val="83000"/>
              </a:lnSpc>
            </a:pPr>
            <a:r>
              <a:rPr lang="en-US" sz="2000" i="1" dirty="0" smtClean="0">
                <a:solidFill>
                  <a:schemeClr val="bg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endParaRPr lang="en-US" sz="2000" i="1" dirty="0">
              <a:solidFill>
                <a:schemeClr val="bg1"/>
              </a:solidFill>
              <a:latin typeface="Georgia" panose="020405020504050203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8A9ABFA-F995-4399-8EC7-7E8F66ACF01F}"/>
              </a:ext>
            </a:extLst>
          </p:cNvPr>
          <p:cNvSpPr txBox="1"/>
          <p:nvPr/>
        </p:nvSpPr>
        <p:spPr>
          <a:xfrm>
            <a:off x="5061396" y="3372008"/>
            <a:ext cx="2756079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16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T</a:t>
            </a:r>
            <a:r>
              <a:rPr lang="en-US" sz="16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he </a:t>
            </a:r>
            <a:r>
              <a:rPr lang="en-US" sz="16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upgrade of the portal is completed staff </a:t>
            </a:r>
            <a:r>
              <a:rPr lang="en-US" sz="16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can now </a:t>
            </a:r>
            <a:r>
              <a:rPr lang="en-US" sz="16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access their contributions on -line real time, including monthly e-mail and SMS alerts.</a:t>
            </a:r>
          </a:p>
          <a:p>
            <a:endParaRPr lang="en-US" sz="1400" dirty="0">
              <a:solidFill>
                <a:schemeClr val="bg1"/>
              </a:solidFill>
              <a:latin typeface="Segoe UI Light" panose="020B0502040204020203" pitchFamily="34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="" xmlns:a16="http://schemas.microsoft.com/office/drawing/2014/main" id="{6D16425A-45B1-4AED-8AD8-BFDA9472A4DF}"/>
              </a:ext>
            </a:extLst>
          </p:cNvPr>
          <p:cNvSpPr/>
          <p:nvPr/>
        </p:nvSpPr>
        <p:spPr>
          <a:xfrm rot="10800000">
            <a:off x="4076540" y="3146549"/>
            <a:ext cx="115261" cy="99363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="" xmlns:a16="http://schemas.microsoft.com/office/drawing/2014/main" id="{B097F6B2-1BDE-45B4-868F-755D7BBC4337}"/>
              </a:ext>
            </a:extLst>
          </p:cNvPr>
          <p:cNvSpPr txBox="1">
            <a:spLocks/>
          </p:cNvSpPr>
          <p:nvPr/>
        </p:nvSpPr>
        <p:spPr>
          <a:xfrm>
            <a:off x="9916640" y="2873022"/>
            <a:ext cx="790149" cy="2362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>
              <a:lnSpc>
                <a:spcPct val="83000"/>
              </a:lnSpc>
            </a:pPr>
            <a:r>
              <a:rPr lang="en-US" sz="2000" i="1" dirty="0" smtClean="0">
                <a:solidFill>
                  <a:schemeClr val="bg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endParaRPr lang="en-US" sz="2000" i="1" dirty="0">
              <a:solidFill>
                <a:schemeClr val="bg1"/>
              </a:solidFill>
              <a:latin typeface="Georgia" panose="020405020504050203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629FBE4-1B88-40DE-8182-65B93E590C86}"/>
              </a:ext>
            </a:extLst>
          </p:cNvPr>
          <p:cNvSpPr txBox="1"/>
          <p:nvPr/>
        </p:nvSpPr>
        <p:spPr>
          <a:xfrm>
            <a:off x="9337087" y="3500796"/>
            <a:ext cx="182889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C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Pss@frsc.gov.ng </a:t>
            </a:r>
            <a:r>
              <a:rPr lang="en-US" sz="1600" u="sng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e-mail to send messages</a:t>
            </a:r>
            <a:endParaRPr lang="en-US" sz="1600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="" xmlns:a16="http://schemas.microsoft.com/office/drawing/2014/main" id="{EC2071AC-21F3-40C9-B007-80F684E05973}"/>
              </a:ext>
            </a:extLst>
          </p:cNvPr>
          <p:cNvSpPr/>
          <p:nvPr/>
        </p:nvSpPr>
        <p:spPr>
          <a:xfrm rot="10800000">
            <a:off x="6052977" y="3146549"/>
            <a:ext cx="115261" cy="99363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="" xmlns:a16="http://schemas.microsoft.com/office/drawing/2014/main" id="{00425A97-F3EA-453B-929C-4A206C8AC280}"/>
              </a:ext>
            </a:extLst>
          </p:cNvPr>
          <p:cNvSpPr/>
          <p:nvPr/>
        </p:nvSpPr>
        <p:spPr>
          <a:xfrm rot="10800000">
            <a:off x="8029414" y="3146549"/>
            <a:ext cx="115261" cy="99363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Isosceles Triangle 36">
            <a:extLst>
              <a:ext uri="{FF2B5EF4-FFF2-40B4-BE49-F238E27FC236}">
                <a16:creationId xmlns="" xmlns:a16="http://schemas.microsoft.com/office/drawing/2014/main" id="{7F5BA37B-F31E-4E36-AE02-E56A6986540D}"/>
              </a:ext>
            </a:extLst>
          </p:cNvPr>
          <p:cNvSpPr/>
          <p:nvPr/>
        </p:nvSpPr>
        <p:spPr>
          <a:xfrm rot="10800000">
            <a:off x="10005851" y="3146549"/>
            <a:ext cx="115261" cy="99363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96214" y="499635"/>
            <a:ext cx="57826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1" i="0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PSS communication platforms</a:t>
            </a:r>
          </a:p>
        </p:txBody>
      </p:sp>
      <p:sp>
        <p:nvSpPr>
          <p:cNvPr id="38" name="Title 1">
            <a:extLst>
              <a:ext uri="{FF2B5EF4-FFF2-40B4-BE49-F238E27FC236}">
                <a16:creationId xmlns="" xmlns:a16="http://schemas.microsoft.com/office/drawing/2014/main" id="{90CF0E26-1E0F-4C76-98A4-DC581C4E93B6}"/>
              </a:ext>
            </a:extLst>
          </p:cNvPr>
          <p:cNvSpPr txBox="1">
            <a:spLocks/>
          </p:cNvSpPr>
          <p:nvPr/>
        </p:nvSpPr>
        <p:spPr>
          <a:xfrm>
            <a:off x="2013774" y="2845118"/>
            <a:ext cx="790149" cy="2362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defRPr>
            </a:lvl1pPr>
          </a:lstStyle>
          <a:p>
            <a:pPr>
              <a:lnSpc>
                <a:spcPct val="83000"/>
              </a:lnSpc>
            </a:pPr>
            <a:r>
              <a:rPr lang="en-US" sz="2000" i="1" dirty="0" smtClean="0">
                <a:solidFill>
                  <a:schemeClr val="bg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endParaRPr lang="en-US" sz="2000" i="1" dirty="0">
              <a:solidFill>
                <a:schemeClr val="bg1"/>
              </a:solidFill>
              <a:latin typeface="Georgia" panose="020405020504050203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398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0595AA7-3F43-4DB1-A7FE-0576A299A69D}"/>
              </a:ext>
            </a:extLst>
          </p:cNvPr>
          <p:cNvSpPr txBox="1"/>
          <p:nvPr/>
        </p:nvSpPr>
        <p:spPr>
          <a:xfrm>
            <a:off x="609600" y="530394"/>
            <a:ext cx="1097280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PHONE CONTACT DETAILS</a:t>
            </a:r>
            <a:r>
              <a:rPr lang="en-US" sz="4000" b="1" dirty="0">
                <a:solidFill>
                  <a:srgbClr val="0012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sz="4000" b="1" dirty="0">
                <a:solidFill>
                  <a:srgbClr val="0012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3200" dirty="0">
              <a:solidFill>
                <a:srgbClr val="0466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6BBC640-8401-4A07-9BBC-C6C0E2AF77AD}"/>
              </a:ext>
            </a:extLst>
          </p:cNvPr>
          <p:cNvSpPr/>
          <p:nvPr/>
        </p:nvSpPr>
        <p:spPr>
          <a:xfrm>
            <a:off x="965915" y="2636268"/>
            <a:ext cx="3614957" cy="2851151"/>
          </a:xfrm>
          <a:prstGeom prst="rect">
            <a:avLst/>
          </a:prstGeom>
          <a:solidFill>
            <a:srgbClr val="979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324000" rIns="274320" bIns="365760" rtlCol="0" anchor="b" anchorCtr="0"/>
          <a:lstStyle/>
          <a:p>
            <a:pPr lvl="0" algn="ctr">
              <a:spcBef>
                <a:spcPts val="2400"/>
              </a:spcBef>
            </a:pPr>
            <a:r>
              <a:rPr lang="en-US" sz="4000" b="1" dirty="0" smtClean="0">
                <a:solidFill>
                  <a:srgbClr val="FFC000"/>
                </a:solidFill>
              </a:rPr>
              <a:t>09053936355</a:t>
            </a:r>
            <a:endParaRPr lang="en-US" sz="40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Open Sans" charset="0"/>
              <a:cs typeface="Segoe UI" panose="020B0502040204020203" pitchFamily="34" charset="0"/>
            </a:endParaRPr>
          </a:p>
          <a:p>
            <a:pPr>
              <a:spcBef>
                <a:spcPts val="2400"/>
              </a:spcBef>
            </a:pPr>
            <a:endParaRPr lang="en-US" sz="1600" b="1" dirty="0">
              <a:solidFill>
                <a:schemeClr val="bg1"/>
              </a:solidFill>
              <a:latin typeface="Segoe UI" panose="020B0502040204020203" pitchFamily="34" charset="0"/>
              <a:ea typeface="Open Sans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2E53AFC-E979-4ACE-949C-AA5F18BBFFE3}"/>
              </a:ext>
            </a:extLst>
          </p:cNvPr>
          <p:cNvSpPr/>
          <p:nvPr/>
        </p:nvSpPr>
        <p:spPr>
          <a:xfrm>
            <a:off x="2016634" y="3199268"/>
            <a:ext cx="1282402" cy="707886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4000" b="1" dirty="0" smtClean="0">
                <a:solidFill>
                  <a:schemeClr val="bg1"/>
                </a:solidFill>
                <a:latin typeface="Segoe UI" panose="020B0502040204020203" pitchFamily="34" charset="0"/>
                <a:ea typeface="Open Sans" charset="0"/>
                <a:cs typeface="Segoe UI" panose="020B0502040204020203" pitchFamily="34" charset="0"/>
              </a:rPr>
              <a:t>HPSS</a:t>
            </a:r>
            <a:endParaRPr lang="en-US" sz="4000" b="1" dirty="0">
              <a:solidFill>
                <a:schemeClr val="bg1"/>
              </a:solidFill>
              <a:latin typeface="Segoe UI" panose="020B0502040204020203" pitchFamily="34" charset="0"/>
              <a:ea typeface="Open Sans" charset="0"/>
              <a:cs typeface="Segoe UI" panose="020B05020402040202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8EF9E2A-2871-4BB5-B230-B0B546780378}"/>
              </a:ext>
            </a:extLst>
          </p:cNvPr>
          <p:cNvSpPr/>
          <p:nvPr/>
        </p:nvSpPr>
        <p:spPr>
          <a:xfrm>
            <a:off x="7987255" y="1876414"/>
            <a:ext cx="3487819" cy="2851151"/>
          </a:xfrm>
          <a:prstGeom prst="rect">
            <a:avLst/>
          </a:prstGeom>
          <a:solidFill>
            <a:srgbClr val="979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324000" rIns="274320" bIns="365760" rtlCol="0" anchor="b" anchorCtr="0"/>
          <a:lstStyle/>
          <a:p>
            <a:pPr algn="ctr">
              <a:spcBef>
                <a:spcPts val="2400"/>
              </a:spcBef>
            </a:pPr>
            <a:r>
              <a:rPr lang="en-US" sz="2800" b="1" dirty="0" smtClean="0">
                <a:solidFill>
                  <a:srgbClr val="FFC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Office No. 22, 2</a:t>
            </a:r>
            <a:r>
              <a:rPr lang="en-US" sz="2800" b="1" baseline="30000" dirty="0" smtClean="0">
                <a:solidFill>
                  <a:srgbClr val="FFC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nd</a:t>
            </a:r>
            <a:r>
              <a:rPr lang="en-US" sz="2800" b="1" dirty="0" smtClean="0">
                <a:solidFill>
                  <a:srgbClr val="FFC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Avenue </a:t>
            </a:r>
            <a:r>
              <a:rPr lang="en-US" sz="2800" b="1" dirty="0" err="1" smtClean="0">
                <a:solidFill>
                  <a:srgbClr val="FFC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Gwarinpa</a:t>
            </a:r>
            <a:r>
              <a:rPr lang="en-US" sz="2800" b="1" dirty="0" smtClean="0">
                <a:solidFill>
                  <a:srgbClr val="FFC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district Abuja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52C4AB8-A587-42E3-837B-009E8F9F94DD}"/>
              </a:ext>
            </a:extLst>
          </p:cNvPr>
          <p:cNvSpPr/>
          <p:nvPr/>
        </p:nvSpPr>
        <p:spPr>
          <a:xfrm>
            <a:off x="4583036" y="3175636"/>
            <a:ext cx="3427623" cy="3682364"/>
          </a:xfrm>
          <a:prstGeom prst="rect">
            <a:avLst/>
          </a:prstGeom>
          <a:solidFill>
            <a:srgbClr val="0466C8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828800" rIns="274320" bIns="0" rtlCol="0" anchor="t" anchorCtr="0"/>
          <a:lstStyle/>
          <a:p>
            <a:pPr algn="ctr">
              <a:spcBef>
                <a:spcPts val="2400"/>
              </a:spcBef>
            </a:pPr>
            <a:r>
              <a:rPr lang="en-US" sz="4000" b="1" dirty="0" smtClean="0">
                <a:solidFill>
                  <a:srgbClr val="FFC000"/>
                </a:solidFill>
              </a:rPr>
              <a:t>09053936358</a:t>
            </a:r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Open Sans" charset="0"/>
              <a:cs typeface="Segoe UI" panose="020B05020402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E3B0E2D-9A09-4B79-85BC-4AD4FAF0212B}"/>
              </a:ext>
            </a:extLst>
          </p:cNvPr>
          <p:cNvSpPr/>
          <p:nvPr/>
        </p:nvSpPr>
        <p:spPr>
          <a:xfrm>
            <a:off x="4761677" y="3864072"/>
            <a:ext cx="2827697" cy="707886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4000" b="1" dirty="0" smtClean="0">
                <a:solidFill>
                  <a:srgbClr val="FFFFFF"/>
                </a:solidFill>
                <a:latin typeface="Segoe UI" panose="020B0502040204020203" pitchFamily="34" charset="0"/>
                <a:ea typeface="Open Sans" charset="0"/>
                <a:cs typeface="Segoe UI" panose="020B0502040204020203" pitchFamily="34" charset="0"/>
              </a:rPr>
              <a:t>PSS ADMIN</a:t>
            </a:r>
            <a:endParaRPr lang="en-US" sz="4000" b="1" dirty="0">
              <a:solidFill>
                <a:srgbClr val="FFFFFF"/>
              </a:solidFill>
              <a:latin typeface="Segoe UI" panose="020B0502040204020203" pitchFamily="34" charset="0"/>
              <a:ea typeface="Open Sans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870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4">
            <a:extLst>
              <a:ext uri="{FF2B5EF4-FFF2-40B4-BE49-F238E27FC236}">
                <a16:creationId xmlns="" xmlns:a16="http://schemas.microsoft.com/office/drawing/2014/main" id="{E55BB4B2-7D23-4A76-8657-66E2BFD2EC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555903374"/>
              </p:ext>
            </p:extLst>
          </p:nvPr>
        </p:nvGraphicFramePr>
        <p:xfrm>
          <a:off x="488736" y="1123724"/>
          <a:ext cx="9749968" cy="3366220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9839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000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3659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41425">
                <a:tc>
                  <a:txBody>
                    <a:bodyPr/>
                    <a:lstStyle/>
                    <a:p>
                      <a:pPr algn="l"/>
                      <a:r>
                        <a:rPr lang="en-US" sz="1800" b="1" cap="none" spc="-20" baseline="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S/N</a:t>
                      </a:r>
                      <a:endParaRPr lang="en-US" sz="1800" b="1" cap="none" spc="-20" baseline="0" dirty="0">
                        <a:solidFill>
                          <a:schemeClr val="bg1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cap="all" spc="-20" baseline="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RANK</a:t>
                      </a:r>
                      <a:endParaRPr lang="en-US" sz="1800" b="1" cap="all" spc="-20" baseline="0" dirty="0">
                        <a:solidFill>
                          <a:schemeClr val="bg1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cap="all" spc="-20" baseline="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MONTHLY CONTRIBUTION</a:t>
                      </a:r>
                      <a:endParaRPr lang="en-US" sz="1800" b="1" cap="all" spc="-20" baseline="0" dirty="0">
                        <a:solidFill>
                          <a:schemeClr val="bg1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1425">
                <a:tc>
                  <a:txBody>
                    <a:bodyPr/>
                    <a:lstStyle/>
                    <a:p>
                      <a:pPr algn="l"/>
                      <a:r>
                        <a:rPr lang="en-US" sz="1600" b="1" cap="all" spc="-2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A</a:t>
                      </a:r>
                      <a:endParaRPr lang="en-US" sz="1600" b="1" cap="all" spc="-2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CM                                </a:t>
                      </a: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strike="dblStrike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N</a:t>
                      </a: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20,000.00</a:t>
                      </a:r>
                      <a:endParaRPr lang="en-US" sz="1600" b="1" cap="all" spc="-2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1425">
                <a:tc>
                  <a:txBody>
                    <a:bodyPr/>
                    <a:lstStyle/>
                    <a:p>
                      <a:pPr algn="l"/>
                      <a:r>
                        <a:rPr lang="en-US" sz="1600" b="1" spc="-2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B</a:t>
                      </a:r>
                      <a:endParaRPr lang="en-US" sz="16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DCM-ACM                     </a:t>
                      </a: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trike="dblStrike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N</a:t>
                      </a: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10,000.00 </a:t>
                      </a:r>
                      <a:endParaRPr lang="en-US" sz="1600" b="1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3359">
                <a:tc>
                  <a:txBody>
                    <a:bodyPr/>
                    <a:lstStyle/>
                    <a:p>
                      <a:pPr algn="l"/>
                      <a:r>
                        <a:rPr lang="en-US" sz="1600" b="1" spc="-2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C</a:t>
                      </a:r>
                      <a:endParaRPr lang="en-US" sz="16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trike="noStrike" kern="1200" baseline="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CC-DCC</a:t>
                      </a:r>
                      <a:endParaRPr lang="en-US" sz="1600" b="1" strike="noStrike" kern="1200" baseline="0" dirty="0" smtClean="0">
                        <a:solidFill>
                          <a:schemeClr val="bg1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trike="dblStrike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N</a:t>
                      </a:r>
                      <a:r>
                        <a:rPr lang="en-US" sz="1600" b="1" strike="noStrike" kern="1200" baseline="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7,500.00</a:t>
                      </a:r>
                      <a:endParaRPr lang="en-US" sz="1600" b="1" strike="noStrike" kern="1200" baseline="0" dirty="0" smtClean="0">
                        <a:solidFill>
                          <a:schemeClr val="bg1"/>
                        </a:solidFill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1425">
                <a:tc>
                  <a:txBody>
                    <a:bodyPr/>
                    <a:lstStyle/>
                    <a:p>
                      <a:pPr algn="l"/>
                      <a:r>
                        <a:rPr lang="en-US" sz="1600" b="1" spc="-2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D</a:t>
                      </a:r>
                      <a:endParaRPr lang="en-US" sz="16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ACC-SRC                     </a:t>
                      </a: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</a:t>
                      </a:r>
                      <a:r>
                        <a:rPr lang="en-US" sz="1600" b="1" strike="dblStrike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N</a:t>
                      </a: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5,000.00 </a:t>
                      </a:r>
                      <a:endParaRPr lang="en-US" sz="16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1425">
                <a:tc>
                  <a:txBody>
                    <a:bodyPr/>
                    <a:lstStyle/>
                    <a:p>
                      <a:pPr algn="l"/>
                      <a:endParaRPr lang="en-US" sz="16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RC-ARC                         </a:t>
                      </a: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strike="dblStrike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N</a:t>
                      </a: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2,500.00 </a:t>
                      </a:r>
                      <a:endParaRPr lang="en-US" sz="16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</a:tr>
              <a:tr h="307505">
                <a:tc>
                  <a:txBody>
                    <a:bodyPr/>
                    <a:lstStyle/>
                    <a:p>
                      <a:pPr algn="l"/>
                      <a:r>
                        <a:rPr lang="en-US" sz="1600" b="1" spc="-2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E</a:t>
                      </a:r>
                      <a:endParaRPr lang="en-US" sz="16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CI-ACI                        </a:t>
                      </a: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trike="dblStrike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N</a:t>
                      </a: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5,000.00 </a:t>
                      </a:r>
                      <a:endParaRPr lang="en-US" sz="1600" b="1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1425">
                <a:tc>
                  <a:txBody>
                    <a:bodyPr/>
                    <a:lstStyle/>
                    <a:p>
                      <a:pPr algn="l"/>
                      <a:r>
                        <a:rPr lang="en-US" sz="1600" b="1" spc="-2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F</a:t>
                      </a:r>
                      <a:endParaRPr lang="en-US" sz="16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PMI-MI-I/CRMA      	</a:t>
                      </a: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strike="dblStrike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N</a:t>
                      </a: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2,500.00 </a:t>
                      </a:r>
                      <a:endParaRPr lang="en-US" sz="16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4221">
                <a:tc>
                  <a:txBody>
                    <a:bodyPr/>
                    <a:lstStyle/>
                    <a:p>
                      <a:pPr algn="l"/>
                      <a:r>
                        <a:rPr lang="en-US" sz="1600" b="1" spc="-2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G</a:t>
                      </a:r>
                      <a:endParaRPr lang="en-US" sz="16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MI-II-MI-III/DCRMA/SRMA</a:t>
                      </a: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trike="dblStrike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N</a:t>
                      </a: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1,500.00 </a:t>
                      </a:r>
                      <a:endParaRPr lang="en-US" sz="16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1425">
                <a:tc>
                  <a:txBody>
                    <a:bodyPr/>
                    <a:lstStyle/>
                    <a:p>
                      <a:pPr algn="l"/>
                      <a:r>
                        <a:rPr lang="en-US" sz="1600" b="1" spc="-2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H</a:t>
                      </a:r>
                      <a:endParaRPr lang="en-US" sz="16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RMAI-RMAIII</a:t>
                      </a:r>
                    </a:p>
                  </a:txBody>
                  <a:tcPr marL="82179" marR="82179" marT="41090" marB="4109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strike="dblStrike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N</a:t>
                      </a:r>
                      <a:r>
                        <a:rPr lang="en-US" sz="1600" b="1" kern="1200" dirty="0" smtClean="0">
                          <a:solidFill>
                            <a:schemeClr val="bg1"/>
                          </a:solidFill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1,000.00</a:t>
                      </a:r>
                      <a:endParaRPr lang="en-US" sz="1600" b="1" spc="-2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1C734F9-EF4F-4324-AEB6-3CC37EBC1E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9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0534583">
            <a:off x="6878969" y="-5433"/>
            <a:ext cx="1138782" cy="751810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9A04AD05-DAE7-4906-BE29-A84FFD699747}"/>
              </a:ext>
            </a:extLst>
          </p:cNvPr>
          <p:cNvSpPr txBox="1">
            <a:spLocks/>
          </p:cNvSpPr>
          <p:nvPr/>
        </p:nvSpPr>
        <p:spPr>
          <a:xfrm>
            <a:off x="609599" y="333358"/>
            <a:ext cx="7929093" cy="70173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INCREASE IN CONTRIBUTION</a:t>
            </a:r>
          </a:p>
          <a:p>
            <a:pPr>
              <a:lnSpc>
                <a:spcPct val="120000"/>
              </a:lnSpc>
            </a:pPr>
            <a:r>
              <a:rPr lang="en-US" sz="1800" b="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The normal contribution is categorised base on cadre, thus:</a:t>
            </a:r>
            <a:endParaRPr lang="en-US" sz="2000" b="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3740" y="4512799"/>
            <a:ext cx="97149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Staff can increase their contribution to enhance their final take home at retirement, through a designed increase in contribution form to be downloaded or filled online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479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4">
            <a:extLst>
              <a:ext uri="{FF2B5EF4-FFF2-40B4-BE49-F238E27FC236}">
                <a16:creationId xmlns="" xmlns:a16="http://schemas.microsoft.com/office/drawing/2014/main" id="{E55BB4B2-7D23-4A76-8657-66E2BFD2EC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555903374"/>
              </p:ext>
            </p:extLst>
          </p:nvPr>
        </p:nvGraphicFramePr>
        <p:xfrm>
          <a:off x="193183" y="1764406"/>
          <a:ext cx="7443990" cy="41985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439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198512">
                <a:tc>
                  <a:txBody>
                    <a:bodyPr/>
                    <a:lstStyle/>
                    <a:p>
                      <a:pPr algn="ctr"/>
                      <a:endParaRPr lang="en-US" sz="1800" b="1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  <a:p>
                      <a:pPr algn="ctr"/>
                      <a:endParaRPr lang="en-US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buFont typeface="Wingdings" pitchFamily="2" charset="2"/>
                        <a:buChar char="q"/>
                      </a:pPr>
                      <a:r>
                        <a:rPr lang="en-US" sz="1800" b="1" kern="120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The PSS has had Annual General Meetings with the last one held on the 7</a:t>
                      </a:r>
                      <a:r>
                        <a:rPr lang="en-US" sz="1800" b="1" kern="1200" baseline="3000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th</a:t>
                      </a:r>
                      <a:r>
                        <a:rPr lang="en-US" sz="1800" b="1" kern="120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April, 2021, where decisions are ratified and dividend declared.</a:t>
                      </a:r>
                      <a:r>
                        <a:rPr lang="en-US" sz="1800" b="1" kern="1200" baseline="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endParaRPr lang="en-US" sz="1800" b="1" kern="1200" baseline="0" dirty="0" smtClean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q"/>
                      </a:pPr>
                      <a:r>
                        <a:rPr lang="en-US" sz="1800" b="1" kern="1200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Dividend is paid yearly and added to individual contribution</a:t>
                      </a:r>
                      <a:endParaRPr lang="en-US" sz="900" b="0" cap="none" spc="-20" baseline="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82179" marR="82179" marT="41090" marB="41090">
                    <a:lnL w="3175" cap="flat" cmpd="sng" algn="ctr">
                      <a:solidFill>
                        <a:srgbClr val="3341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3415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415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1C734F9-EF4F-4324-AEB6-3CC37EBC1E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9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0534583">
            <a:off x="6781880" y="-171291"/>
            <a:ext cx="1138782" cy="7518105"/>
          </a:xfrm>
          <a:prstGeom prst="rect">
            <a:avLst/>
          </a:prstGeom>
        </p:spPr>
      </p:pic>
      <p:pic>
        <p:nvPicPr>
          <p:cNvPr id="8" name="Picture 7" descr="A picture containing person, person&#10;&#10;Description automatically generated">
            <a:extLst>
              <a:ext uri="{FF2B5EF4-FFF2-40B4-BE49-F238E27FC236}">
                <a16:creationId xmlns="" xmlns:a16="http://schemas.microsoft.com/office/drawing/2014/main" id="{88159CE6-9B48-4192-AC66-EF4C927BD7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grayscl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4636" t="13237" r="1293" b="7014"/>
          <a:stretch/>
        </p:blipFill>
        <p:spPr>
          <a:xfrm flipH="1">
            <a:off x="6779956" y="-12358"/>
            <a:ext cx="5412044" cy="6881648"/>
          </a:xfrm>
          <a:custGeom>
            <a:avLst/>
            <a:gdLst>
              <a:gd name="connsiteX0" fmla="*/ 5412044 w 5412044"/>
              <a:gd name="connsiteY0" fmla="*/ 0 h 6881648"/>
              <a:gd name="connsiteX1" fmla="*/ 0 w 5412044"/>
              <a:gd name="connsiteY1" fmla="*/ 0 h 6881648"/>
              <a:gd name="connsiteX2" fmla="*/ 0 w 5412044"/>
              <a:gd name="connsiteY2" fmla="*/ 6870359 h 6881648"/>
              <a:gd name="connsiteX3" fmla="*/ 3199422 w 5412044"/>
              <a:gd name="connsiteY3" fmla="*/ 6881648 h 688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2044" h="6881648">
                <a:moveTo>
                  <a:pt x="5412044" y="0"/>
                </a:moveTo>
                <a:lnTo>
                  <a:pt x="0" y="0"/>
                </a:lnTo>
                <a:lnTo>
                  <a:pt x="0" y="6870359"/>
                </a:lnTo>
                <a:lnTo>
                  <a:pt x="3199422" y="6881648"/>
                </a:ln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2AC823A-0436-4854-8952-A8A234F5C3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r>
              <a:rPr lang="en-ID" dirty="0">
                <a:solidFill>
                  <a:schemeClr val="bg1"/>
                </a:solidFill>
              </a:rPr>
              <a:t>0</a:t>
            </a:r>
            <a:fld id="{8BEBFD21-0730-494A-B9A8-7A1E682354E2}" type="slidenum">
              <a:rPr lang="en-ID" smtClean="0">
                <a:solidFill>
                  <a:schemeClr val="bg1"/>
                </a:solidFill>
              </a:rPr>
              <a:pPr algn="r"/>
              <a:t>16</a:t>
            </a:fld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9A04AD05-DAE7-4906-BE29-A84FFD699747}"/>
              </a:ext>
            </a:extLst>
          </p:cNvPr>
          <p:cNvSpPr txBox="1">
            <a:spLocks/>
          </p:cNvSpPr>
          <p:nvPr/>
        </p:nvSpPr>
        <p:spPr>
          <a:xfrm>
            <a:off x="1253543" y="925786"/>
            <a:ext cx="4508500" cy="53610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lvl="0" algn="ctr">
              <a:lnSpc>
                <a:spcPct val="120000"/>
              </a:lnSpc>
            </a:pP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Declaration dividend</a:t>
            </a:r>
            <a:endParaRPr lang="en-US" sz="3200" dirty="0">
              <a:solidFill>
                <a:srgbClr val="0012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479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1">
            <a:extLst>
              <a:ext uri="{FF2B5EF4-FFF2-40B4-BE49-F238E27FC236}">
                <a16:creationId xmlns="" xmlns:a16="http://schemas.microsoft.com/office/drawing/2014/main" id="{714A87C3-3EFB-4722-BF0D-17138DEB6B2B}"/>
              </a:ext>
            </a:extLst>
          </p:cNvPr>
          <p:cNvGrpSpPr/>
          <p:nvPr/>
        </p:nvGrpSpPr>
        <p:grpSpPr>
          <a:xfrm>
            <a:off x="0" y="4954136"/>
            <a:ext cx="12192000" cy="1909138"/>
            <a:chOff x="0" y="4948862"/>
            <a:chExt cx="12192000" cy="1909138"/>
          </a:xfrm>
        </p:grpSpPr>
        <p:sp>
          <p:nvSpPr>
            <p:cNvPr id="83" name="Freeform: Shape 82">
              <a:extLst>
                <a:ext uri="{FF2B5EF4-FFF2-40B4-BE49-F238E27FC236}">
                  <a16:creationId xmlns="" xmlns:a16="http://schemas.microsoft.com/office/drawing/2014/main" id="{EC99197A-1F6B-4498-BD1A-1E735D7E4EB6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="" xmlns:a16="http://schemas.microsoft.com/office/drawing/2014/main" id="{F9C80C8E-5A49-482B-8FB1-2FEACFCA5AC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43">
            <a:extLst>
              <a:ext uri="{FF2B5EF4-FFF2-40B4-BE49-F238E27FC236}">
                <a16:creationId xmlns="" xmlns:a16="http://schemas.microsoft.com/office/drawing/2014/main" id="{96681360-99F0-411F-872E-D08276548030}"/>
              </a:ext>
            </a:extLst>
          </p:cNvPr>
          <p:cNvGrpSpPr/>
          <p:nvPr/>
        </p:nvGrpSpPr>
        <p:grpSpPr>
          <a:xfrm>
            <a:off x="2408713" y="370787"/>
            <a:ext cx="8365549" cy="3272077"/>
            <a:chOff x="500750" y="632830"/>
            <a:chExt cx="8365549" cy="3272077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673714BC-1D6D-47E8-BDBC-A4EE1D7C9B24}"/>
                </a:ext>
              </a:extLst>
            </p:cNvPr>
            <p:cNvSpPr/>
            <p:nvPr/>
          </p:nvSpPr>
          <p:spPr>
            <a:xfrm>
              <a:off x="500750" y="632830"/>
              <a:ext cx="3579961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5" name="Group 2">
              <a:extLst>
                <a:ext uri="{FF2B5EF4-FFF2-40B4-BE49-F238E27FC236}">
                  <a16:creationId xmlns="" xmlns:a16="http://schemas.microsoft.com/office/drawing/2014/main" id="{5F6FE9F3-136B-4F29-A889-4AAB396D1E1F}"/>
                </a:ext>
              </a:extLst>
            </p:cNvPr>
            <p:cNvGrpSpPr/>
            <p:nvPr/>
          </p:nvGrpSpPr>
          <p:grpSpPr>
            <a:xfrm>
              <a:off x="4192761" y="1305924"/>
              <a:ext cx="4673538" cy="2598983"/>
              <a:chOff x="4228444" y="1061250"/>
              <a:chExt cx="4673538" cy="2598983"/>
            </a:xfrm>
          </p:grpSpPr>
          <p:sp>
            <p:nvSpPr>
              <p:cNvPr id="73" name="TextBox 72">
                <a:extLst>
                  <a:ext uri="{FF2B5EF4-FFF2-40B4-BE49-F238E27FC236}">
                    <a16:creationId xmlns="" xmlns:a16="http://schemas.microsoft.com/office/drawing/2014/main" id="{E1332D08-1F40-4CC7-8BCA-68D3DC5E6DB8}"/>
                  </a:ext>
                </a:extLst>
              </p:cNvPr>
              <p:cNvSpPr txBox="1"/>
              <p:nvPr/>
            </p:nvSpPr>
            <p:spPr>
              <a:xfrm>
                <a:off x="4228444" y="1061250"/>
                <a:ext cx="804754" cy="2462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before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="" xmlns:a16="http://schemas.microsoft.com/office/drawing/2014/main" id="{9879E702-100F-49F1-9D79-29CAA7D06576}"/>
                  </a:ext>
                </a:extLst>
              </p:cNvPr>
              <p:cNvSpPr txBox="1"/>
              <p:nvPr/>
            </p:nvSpPr>
            <p:spPr>
              <a:xfrm>
                <a:off x="8054789" y="3414011"/>
                <a:ext cx="628533" cy="2462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after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="" xmlns:a16="http://schemas.microsoft.com/office/drawing/2014/main" id="{7CDEE80E-DD26-44BB-AFC3-1DB8F5430D75}"/>
                  </a:ext>
                </a:extLst>
              </p:cNvPr>
              <p:cNvSpPr txBox="1"/>
              <p:nvPr/>
            </p:nvSpPr>
            <p:spPr>
              <a:xfrm>
                <a:off x="8097228" y="1068976"/>
                <a:ext cx="804754" cy="2462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before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2305317" y="1061695"/>
            <a:ext cx="74665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1" i="0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Procedure for payment of disengaged staff</a:t>
            </a:r>
          </a:p>
        </p:txBody>
      </p:sp>
      <p:graphicFrame>
        <p:nvGraphicFramePr>
          <p:cNvPr id="14" name="Diagram 13"/>
          <p:cNvGraphicFramePr/>
          <p:nvPr/>
        </p:nvGraphicFramePr>
        <p:xfrm>
          <a:off x="257578" y="901521"/>
          <a:ext cx="11487954" cy="5687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67321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99F007E-2989-4638-AC19-8DF07A206060}"/>
              </a:ext>
            </a:extLst>
          </p:cNvPr>
          <p:cNvSpPr txBox="1"/>
          <p:nvPr/>
        </p:nvSpPr>
        <p:spPr>
          <a:xfrm>
            <a:off x="2833353" y="530395"/>
            <a:ext cx="788187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 smtClean="0">
                <a:solidFill>
                  <a:srgbClr val="0012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PROCEDURE FOR COMPLAINTS</a:t>
            </a:r>
          </a:p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Complaints can be channeled through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4249E27-DA8B-4F2E-A21A-E16936C3090B}"/>
              </a:ext>
            </a:extLst>
          </p:cNvPr>
          <p:cNvSpPr txBox="1">
            <a:spLocks/>
          </p:cNvSpPr>
          <p:nvPr/>
        </p:nvSpPr>
        <p:spPr>
          <a:xfrm>
            <a:off x="2074581" y="3609482"/>
            <a:ext cx="3124055" cy="33509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PORTAL</a:t>
            </a:r>
            <a:endParaRPr lang="en-US" sz="1400" b="0" dirty="0">
              <a:solidFill>
                <a:srgbClr val="001233"/>
              </a:solidFill>
              <a:latin typeface="Segoe UI Light"/>
              <a:cs typeface="Segoe UI" panose="020B0502040204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B1F23B12-A288-4B62-8581-4F738E6415A7}"/>
              </a:ext>
            </a:extLst>
          </p:cNvPr>
          <p:cNvSpPr/>
          <p:nvPr/>
        </p:nvSpPr>
        <p:spPr>
          <a:xfrm>
            <a:off x="1524000" y="2444750"/>
            <a:ext cx="981075" cy="981075"/>
          </a:xfrm>
          <a:prstGeom prst="ellipse">
            <a:avLst/>
          </a:prstGeom>
          <a:solidFill>
            <a:srgbClr val="979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2FC4ADF4-52CE-4342-90D4-89D1FBBEC4F7}"/>
              </a:ext>
            </a:extLst>
          </p:cNvPr>
          <p:cNvSpPr txBox="1">
            <a:spLocks/>
          </p:cNvSpPr>
          <p:nvPr/>
        </p:nvSpPr>
        <p:spPr>
          <a:xfrm>
            <a:off x="1601274" y="3322793"/>
            <a:ext cx="2514456" cy="5382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b="0" i="1" dirty="0">
                <a:solidFill>
                  <a:srgbClr val="001233"/>
                </a:solidFill>
                <a:cs typeface="Segoe UI" panose="020B0502040204020203" pitchFamily="34" charset="0"/>
              </a:rPr>
              <a:t>01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="" xmlns:a16="http://schemas.microsoft.com/office/drawing/2014/main" id="{A4A155A1-C8F5-43B4-800C-6CAD2468D1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3399" y="2724149"/>
            <a:ext cx="422276" cy="422276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="" xmlns:a16="http://schemas.microsoft.com/office/drawing/2014/main" id="{DD3E6390-A644-47C4-8D7A-5537C4FD778E}"/>
              </a:ext>
            </a:extLst>
          </p:cNvPr>
          <p:cNvSpPr/>
          <p:nvPr/>
        </p:nvSpPr>
        <p:spPr>
          <a:xfrm>
            <a:off x="8026864" y="2393234"/>
            <a:ext cx="981075" cy="981075"/>
          </a:xfrm>
          <a:prstGeom prst="ellipse">
            <a:avLst/>
          </a:prstGeom>
          <a:solidFill>
            <a:srgbClr val="046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6" name="Title 1">
            <a:extLst>
              <a:ext uri="{FF2B5EF4-FFF2-40B4-BE49-F238E27FC236}">
                <a16:creationId xmlns="" xmlns:a16="http://schemas.microsoft.com/office/drawing/2014/main" id="{2F005A74-C974-493D-A3B4-75DA7ACF40B3}"/>
              </a:ext>
            </a:extLst>
          </p:cNvPr>
          <p:cNvSpPr txBox="1">
            <a:spLocks/>
          </p:cNvSpPr>
          <p:nvPr/>
        </p:nvSpPr>
        <p:spPr>
          <a:xfrm>
            <a:off x="5460643" y="3107206"/>
            <a:ext cx="4005329" cy="33509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EMAIL</a:t>
            </a:r>
            <a:endParaRPr lang="en-US" sz="20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6368C139-91B4-4498-A97F-1A0CC1AF4716}"/>
              </a:ext>
            </a:extLst>
          </p:cNvPr>
          <p:cNvSpPr/>
          <p:nvPr/>
        </p:nvSpPr>
        <p:spPr>
          <a:xfrm>
            <a:off x="4613982" y="1929595"/>
            <a:ext cx="981075" cy="981075"/>
          </a:xfrm>
          <a:prstGeom prst="ellipse">
            <a:avLst/>
          </a:prstGeom>
          <a:solidFill>
            <a:srgbClr val="979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Title 1">
            <a:extLst>
              <a:ext uri="{FF2B5EF4-FFF2-40B4-BE49-F238E27FC236}">
                <a16:creationId xmlns="" xmlns:a16="http://schemas.microsoft.com/office/drawing/2014/main" id="{4122F8F0-7FD4-4674-82E2-F50DAF1419E4}"/>
              </a:ext>
            </a:extLst>
          </p:cNvPr>
          <p:cNvSpPr txBox="1">
            <a:spLocks/>
          </p:cNvSpPr>
          <p:nvPr/>
        </p:nvSpPr>
        <p:spPr>
          <a:xfrm>
            <a:off x="4987470" y="2807639"/>
            <a:ext cx="2514456" cy="5382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b="0" i="1" dirty="0" smtClean="0">
                <a:solidFill>
                  <a:srgbClr val="001233"/>
                </a:solidFill>
                <a:cs typeface="Segoe UI" panose="020B0502040204020203" pitchFamily="34" charset="0"/>
              </a:rPr>
              <a:t>02</a:t>
            </a:r>
            <a:endParaRPr lang="en-US" sz="3200" b="0" i="1" dirty="0">
              <a:solidFill>
                <a:srgbClr val="001233"/>
              </a:solidFill>
              <a:cs typeface="Segoe UI" panose="020B0502040204020203" pitchFamily="34" charset="0"/>
            </a:endParaRPr>
          </a:p>
        </p:txBody>
      </p:sp>
      <p:pic>
        <p:nvPicPr>
          <p:cNvPr id="43" name="Graphic 42">
            <a:extLst>
              <a:ext uri="{FF2B5EF4-FFF2-40B4-BE49-F238E27FC236}">
                <a16:creationId xmlns="" xmlns:a16="http://schemas.microsoft.com/office/drawing/2014/main" id="{B36881EC-DBA1-44AC-868C-DB5F4EB25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3992" y="2680362"/>
            <a:ext cx="406818" cy="40681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="" xmlns:a16="http://schemas.microsoft.com/office/drawing/2014/main" id="{6E5C8E1E-167A-4C01-A255-8C30619FD4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08824" y="2240745"/>
            <a:ext cx="391390" cy="358774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1918952" y="1481071"/>
            <a:ext cx="7740203" cy="5151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2F005A74-C974-493D-A3B4-75DA7ACF40B3}"/>
              </a:ext>
            </a:extLst>
          </p:cNvPr>
          <p:cNvSpPr txBox="1">
            <a:spLocks/>
          </p:cNvSpPr>
          <p:nvPr/>
        </p:nvSpPr>
        <p:spPr>
          <a:xfrm>
            <a:off x="8959403" y="3298243"/>
            <a:ext cx="4005329" cy="33509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SMS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4122F8F0-7FD4-4674-82E2-F50DAF1419E4}"/>
              </a:ext>
            </a:extLst>
          </p:cNvPr>
          <p:cNvSpPr txBox="1">
            <a:spLocks/>
          </p:cNvSpPr>
          <p:nvPr/>
        </p:nvSpPr>
        <p:spPr>
          <a:xfrm>
            <a:off x="8385345" y="3217617"/>
            <a:ext cx="2514456" cy="5382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b="0" i="1" dirty="0" smtClean="0">
                <a:solidFill>
                  <a:srgbClr val="001233"/>
                </a:solidFill>
                <a:cs typeface="Segoe UI" panose="020B0502040204020203" pitchFamily="34" charset="0"/>
              </a:rPr>
              <a:t>03</a:t>
            </a:r>
            <a:endParaRPr lang="en-US" sz="3200" b="0" i="1" dirty="0">
              <a:solidFill>
                <a:srgbClr val="001233"/>
              </a:solidFill>
              <a:cs typeface="Segoe UI" panose="020B0502040204020203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DD3E6390-A644-47C4-8D7A-5537C4FD778E}"/>
              </a:ext>
            </a:extLst>
          </p:cNvPr>
          <p:cNvSpPr/>
          <p:nvPr/>
        </p:nvSpPr>
        <p:spPr>
          <a:xfrm>
            <a:off x="5023939" y="4992620"/>
            <a:ext cx="981075" cy="981075"/>
          </a:xfrm>
          <a:prstGeom prst="ellipse">
            <a:avLst/>
          </a:prstGeom>
          <a:solidFill>
            <a:srgbClr val="046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7" name="Graphic 42">
            <a:extLst>
              <a:ext uri="{FF2B5EF4-FFF2-40B4-BE49-F238E27FC236}">
                <a16:creationId xmlns="" xmlns:a16="http://schemas.microsoft.com/office/drawing/2014/main" id="{B36881EC-DBA1-44AC-868C-DB5F4EB25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11067" y="5279748"/>
            <a:ext cx="406818" cy="406818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="" xmlns:a16="http://schemas.microsoft.com/office/drawing/2014/main" id="{4122F8F0-7FD4-4674-82E2-F50DAF1419E4}"/>
              </a:ext>
            </a:extLst>
          </p:cNvPr>
          <p:cNvSpPr txBox="1">
            <a:spLocks/>
          </p:cNvSpPr>
          <p:nvPr/>
        </p:nvSpPr>
        <p:spPr>
          <a:xfrm>
            <a:off x="5369542" y="5829881"/>
            <a:ext cx="2514456" cy="5382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b="0" i="1" dirty="0" smtClean="0">
                <a:solidFill>
                  <a:srgbClr val="001233"/>
                </a:solidFill>
                <a:cs typeface="Segoe UI" panose="020B0502040204020203" pitchFamily="34" charset="0"/>
              </a:rPr>
              <a:t>04</a:t>
            </a:r>
            <a:endParaRPr lang="en-US" sz="3200" b="0" i="1" dirty="0">
              <a:solidFill>
                <a:srgbClr val="001233"/>
              </a:solidFill>
              <a:cs typeface="Segoe UI" panose="020B0502040204020203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="" xmlns:a16="http://schemas.microsoft.com/office/drawing/2014/main" id="{2F005A74-C974-493D-A3B4-75DA7ACF40B3}"/>
              </a:ext>
            </a:extLst>
          </p:cNvPr>
          <p:cNvSpPr txBox="1">
            <a:spLocks/>
          </p:cNvSpPr>
          <p:nvPr/>
        </p:nvSpPr>
        <p:spPr>
          <a:xfrm>
            <a:off x="5917843" y="5768840"/>
            <a:ext cx="4005329" cy="33509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PHONE CALL</a:t>
            </a:r>
            <a:endParaRPr lang="en-US" sz="20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981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AADBE4D-B336-4E5C-8386-D6E62AE1D038}"/>
              </a:ext>
            </a:extLst>
          </p:cNvPr>
          <p:cNvSpPr txBox="1"/>
          <p:nvPr/>
        </p:nvSpPr>
        <p:spPr>
          <a:xfrm>
            <a:off x="3659030" y="2380318"/>
            <a:ext cx="1972911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ea typeface="Playfair Display" charset="0"/>
                <a:cs typeface="Segoe UI" panose="020B0502040204020203" pitchFamily="34" charset="0"/>
              </a:rPr>
              <a:t>THANK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5535A7A5-2D63-4B97-9DBF-CEB9AFED1D72}"/>
              </a:ext>
            </a:extLst>
          </p:cNvPr>
          <p:cNvCxnSpPr>
            <a:cxnSpLocks/>
          </p:cNvCxnSpPr>
          <p:nvPr/>
        </p:nvCxnSpPr>
        <p:spPr>
          <a:xfrm>
            <a:off x="3481938" y="3833142"/>
            <a:ext cx="3237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18186" y="204920"/>
            <a:ext cx="58498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PSS Action plan for 2021</a:t>
            </a:r>
            <a:endParaRPr lang="en-US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553791" y="938606"/>
          <a:ext cx="11204619" cy="5585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180"/>
                <a:gridCol w="2568356"/>
                <a:gridCol w="3799267"/>
                <a:gridCol w="2923504"/>
                <a:gridCol w="1455312"/>
              </a:tblGrid>
              <a:tr h="5917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SN</a:t>
                      </a:r>
                      <a:endParaRPr lang="en-US" sz="14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PROGRAMME/PROJECT</a:t>
                      </a:r>
                      <a:endParaRPr lang="en-US" sz="14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OBJECTIVE</a:t>
                      </a:r>
                      <a:endParaRPr lang="en-US" sz="14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ALIGNED STRATEGIC GOALS </a:t>
                      </a:r>
                      <a:endParaRPr lang="en-US" sz="14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TIME FRAME</a:t>
                      </a:r>
                      <a:endParaRPr lang="en-US" sz="14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</a:tr>
              <a:tr h="56063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Audit of PSS 2020 accounts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To produce financial statement and Annul report.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Reposition, strengthen and sustain Road Safety </a:t>
                      </a:r>
                      <a:r>
                        <a:rPr lang="en-US" sz="1400" b="0" dirty="0" smtClean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programs</a:t>
                      </a:r>
                      <a:endParaRPr lang="en-US" sz="1400" b="0" dirty="0"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Annually</a:t>
                      </a:r>
                    </a:p>
                  </a:txBody>
                  <a:tcPr marL="68580" marR="68580" marT="0" marB="0"/>
                </a:tc>
              </a:tr>
              <a:tr h="65416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PSS Board meeting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To acquaint the Board with PSS activities.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dirty="0"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Reposition, strengthen and sustain road safety </a:t>
                      </a:r>
                      <a:r>
                        <a:rPr lang="en-US" sz="1400" b="0" dirty="0" smtClean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programs</a:t>
                      </a:r>
                      <a:endParaRPr lang="en-US" sz="1400" b="0" dirty="0"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Quarterly</a:t>
                      </a:r>
                    </a:p>
                  </a:txBody>
                  <a:tcPr marL="68580" marR="68580" marT="0" marB="0"/>
                </a:tc>
              </a:tr>
              <a:tr h="6162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PSS sensitization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Enlightening Staff on the significance and the need for welfare </a:t>
                      </a:r>
                      <a:r>
                        <a:rPr lang="en-US" sz="1400" b="0" dirty="0" smtClean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program </a:t>
                      </a:r>
                      <a:r>
                        <a:rPr lang="en-US" sz="1400" b="0" dirty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of PSS.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Reposition</a:t>
                      </a:r>
                      <a:r>
                        <a:rPr lang="en-US" sz="1400" b="0" dirty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, strengthen and sustain road safety </a:t>
                      </a:r>
                      <a:r>
                        <a:rPr lang="en-US" sz="1400" b="0" dirty="0" smtClean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programs</a:t>
                      </a:r>
                      <a:endParaRPr lang="en-US" sz="1400" b="0" dirty="0"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Annually</a:t>
                      </a:r>
                    </a:p>
                  </a:txBody>
                  <a:tcPr marL="68580" marR="68580" marT="0" marB="0"/>
                </a:tc>
              </a:tr>
              <a:tr h="9108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Organizing of PSS 2020 Annual general meeting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1400" b="0" dirty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To inform FRSC Staff of the activities and progress of PSS in the year 2019.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lphaLcPeriod"/>
                      </a:pPr>
                      <a:r>
                        <a:rPr lang="en-US" sz="1400" b="0" dirty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To acquaint Staff with the financial status of the scheme.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Reposition, strengthen and sustain Road Safety </a:t>
                      </a:r>
                      <a:r>
                        <a:rPr lang="en-US" sz="1400" b="0" dirty="0" smtClean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programs</a:t>
                      </a:r>
                      <a:endParaRPr lang="en-US" sz="1400" b="0" dirty="0"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Annually</a:t>
                      </a:r>
                    </a:p>
                  </a:txBody>
                  <a:tcPr marL="68580" marR="68580" marT="0" marB="0"/>
                </a:tc>
              </a:tr>
              <a:tr h="7395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Harnessing of PSS digital platform.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To sustain the PSS digital platform, so as to interface and keep Staff abreast on issues relating to PSS.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Broaden </a:t>
                      </a:r>
                      <a:r>
                        <a:rPr lang="en-US" sz="1400" b="0" dirty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and sustain stakeholders engagement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Quarterly</a:t>
                      </a:r>
                    </a:p>
                  </a:txBody>
                  <a:tcPr marL="68580" marR="68580" marT="0" marB="0"/>
                </a:tc>
              </a:tr>
              <a:tr h="7395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6.</a:t>
                      </a:r>
                      <a:endParaRPr lang="en-US" sz="1400" b="0" dirty="0"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Grow</a:t>
                      </a:r>
                      <a:r>
                        <a:rPr lang="en-US" sz="1400" b="0" baseline="0" dirty="0" smtClean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members funds to over </a:t>
                      </a:r>
                      <a:r>
                        <a:rPr lang="en-US" sz="1400" b="1" strike="dblStrike" baseline="0" dirty="0" smtClean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N</a:t>
                      </a:r>
                      <a:r>
                        <a:rPr lang="en-US" sz="1400" b="1" baseline="0" dirty="0" smtClean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3.5Billion</a:t>
                      </a:r>
                      <a:r>
                        <a:rPr lang="en-US" sz="1400" b="0" baseline="0" dirty="0" smtClean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at the end of 2021</a:t>
                      </a:r>
                      <a:endParaRPr lang="en-US" sz="1400" b="0" dirty="0"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To position</a:t>
                      </a:r>
                      <a:r>
                        <a:rPr lang="en-US" sz="1400" b="0" baseline="0" dirty="0" smtClean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contributors in a better life after retirement or their NOK a better welfare</a:t>
                      </a:r>
                      <a:endParaRPr lang="en-US" sz="1400" b="0" dirty="0"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Reposition, strengthen and sustain road safety programs</a:t>
                      </a:r>
                      <a:endParaRPr lang="en-US" sz="1400" b="0" dirty="0"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Annually</a:t>
                      </a:r>
                      <a:endParaRPr lang="en-US" sz="1400" b="0" dirty="0"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</a:tr>
              <a:tr h="73958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7.</a:t>
                      </a:r>
                      <a:endParaRPr lang="en-US" sz="1400" b="0" dirty="0"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Expansion</a:t>
                      </a:r>
                      <a:r>
                        <a:rPr lang="en-US" sz="1400" b="0" baseline="0" dirty="0" smtClean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 of land and Housing acquisition for staff</a:t>
                      </a:r>
                      <a:endParaRPr lang="en-US" sz="1400" b="0" dirty="0"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To fulfill and actualize the  Corps’ housing 20,000 program.</a:t>
                      </a:r>
                      <a:endParaRPr lang="en-US" sz="1400" b="0" dirty="0"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Reposition, strengthen and sustain road safety programs</a:t>
                      </a:r>
                      <a:endParaRPr lang="en-US" sz="1400" b="0" dirty="0"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effectLst/>
                          <a:latin typeface="Segoe UI" pitchFamily="34" charset="0"/>
                          <a:ea typeface="Segoe UI" pitchFamily="34" charset="0"/>
                          <a:cs typeface="Segoe UI" pitchFamily="34" charset="0"/>
                        </a:rPr>
                        <a:t>Annually</a:t>
                      </a:r>
                      <a:endParaRPr lang="en-US" sz="1400" b="0" dirty="0">
                        <a:effectLst/>
                        <a:latin typeface="Segoe UI" pitchFamily="34" charset="0"/>
                        <a:ea typeface="Segoe UI" pitchFamily="34" charset="0"/>
                        <a:cs typeface="Segoe UI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682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="" xmlns:a16="http://schemas.microsoft.com/office/drawing/2014/main" id="{526EE178-3FAA-4661-9C37-C58CBCC79DF2}"/>
              </a:ext>
            </a:extLst>
          </p:cNvPr>
          <p:cNvSpPr/>
          <p:nvPr/>
        </p:nvSpPr>
        <p:spPr>
          <a:xfrm>
            <a:off x="4604657" y="0"/>
            <a:ext cx="7587343" cy="6868885"/>
          </a:xfrm>
          <a:custGeom>
            <a:avLst/>
            <a:gdLst>
              <a:gd name="connsiteX0" fmla="*/ 0 w 4691743"/>
              <a:gd name="connsiteY0" fmla="*/ 0 h 6858000"/>
              <a:gd name="connsiteX1" fmla="*/ 4691743 w 4691743"/>
              <a:gd name="connsiteY1" fmla="*/ 0 h 6858000"/>
              <a:gd name="connsiteX2" fmla="*/ 4691743 w 4691743"/>
              <a:gd name="connsiteY2" fmla="*/ 6858000 h 6858000"/>
              <a:gd name="connsiteX3" fmla="*/ 0 w 4691743"/>
              <a:gd name="connsiteY3" fmla="*/ 6858000 h 6858000"/>
              <a:gd name="connsiteX4" fmla="*/ 0 w 4691743"/>
              <a:gd name="connsiteY4" fmla="*/ 0 h 6858000"/>
              <a:gd name="connsiteX0" fmla="*/ 2895600 w 7587343"/>
              <a:gd name="connsiteY0" fmla="*/ 0 h 6868885"/>
              <a:gd name="connsiteX1" fmla="*/ 7587343 w 7587343"/>
              <a:gd name="connsiteY1" fmla="*/ 0 h 6868885"/>
              <a:gd name="connsiteX2" fmla="*/ 7587343 w 7587343"/>
              <a:gd name="connsiteY2" fmla="*/ 6858000 h 6868885"/>
              <a:gd name="connsiteX3" fmla="*/ 0 w 7587343"/>
              <a:gd name="connsiteY3" fmla="*/ 6868885 h 6868885"/>
              <a:gd name="connsiteX4" fmla="*/ 2895600 w 7587343"/>
              <a:gd name="connsiteY4" fmla="*/ 0 h 6868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7343" h="6868885">
                <a:moveTo>
                  <a:pt x="2895600" y="0"/>
                </a:moveTo>
                <a:lnTo>
                  <a:pt x="7587343" y="0"/>
                </a:lnTo>
                <a:lnTo>
                  <a:pt x="7587343" y="6858000"/>
                </a:lnTo>
                <a:lnTo>
                  <a:pt x="0" y="6868885"/>
                </a:lnTo>
                <a:lnTo>
                  <a:pt x="2895600" y="0"/>
                </a:lnTo>
                <a:close/>
              </a:path>
            </a:pathLst>
          </a:custGeom>
          <a:solidFill>
            <a:srgbClr val="046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08ECB3F-B4DA-40F9-99DA-C70E0B4DA6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370070" flipH="1">
            <a:off x="6028481" y="-159042"/>
            <a:ext cx="1138782" cy="7518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695D7A4-A302-465B-93BA-F16AB93ADDD0}"/>
              </a:ext>
            </a:extLst>
          </p:cNvPr>
          <p:cNvSpPr txBox="1"/>
          <p:nvPr/>
        </p:nvSpPr>
        <p:spPr>
          <a:xfrm>
            <a:off x="609600" y="2154208"/>
            <a:ext cx="551166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12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APPROVED BY</a:t>
            </a:r>
            <a:endParaRPr lang="en-ID" sz="6000" b="1" dirty="0">
              <a:solidFill>
                <a:srgbClr val="0012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BD52791C-83A3-4778-AEC9-2D3A63F7A964}"/>
              </a:ext>
            </a:extLst>
          </p:cNvPr>
          <p:cNvCxnSpPr>
            <a:cxnSpLocks/>
          </p:cNvCxnSpPr>
          <p:nvPr/>
        </p:nvCxnSpPr>
        <p:spPr>
          <a:xfrm>
            <a:off x="7006099" y="4499845"/>
            <a:ext cx="4563422" cy="0"/>
          </a:xfrm>
          <a:prstGeom prst="line">
            <a:avLst/>
          </a:prstGeom>
          <a:ln w="3175"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>
            <a:extLst>
              <a:ext uri="{FF2B5EF4-FFF2-40B4-BE49-F238E27FC236}">
                <a16:creationId xmlns="" xmlns:a16="http://schemas.microsoft.com/office/drawing/2014/main" id="{7428C135-542D-4AA6-B382-B1E5FC3615E4}"/>
              </a:ext>
            </a:extLst>
          </p:cNvPr>
          <p:cNvSpPr txBox="1">
            <a:spLocks/>
          </p:cNvSpPr>
          <p:nvPr/>
        </p:nvSpPr>
        <p:spPr>
          <a:xfrm>
            <a:off x="7018977" y="3732353"/>
            <a:ext cx="4417461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MANAGEMENT IN MARCH 2014</a:t>
            </a:r>
            <a:r>
              <a:rPr lang="en-US" sz="1400" b="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endParaRPr lang="en-US" sz="1400" b="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="" xmlns:a16="http://schemas.microsoft.com/office/drawing/2014/main" id="{624317D3-23DB-4CA3-9524-BC6191F8D8E4}"/>
              </a:ext>
            </a:extLst>
          </p:cNvPr>
          <p:cNvSpPr txBox="1">
            <a:spLocks/>
          </p:cNvSpPr>
          <p:nvPr/>
        </p:nvSpPr>
        <p:spPr>
          <a:xfrm>
            <a:off x="7018978" y="4554821"/>
            <a:ext cx="4159884" cy="87408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1400" b="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400" b="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IMPLEMENTED OCTOBER 2014</a:t>
            </a:r>
            <a:endParaRPr lang="en-US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spcAft>
                <a:spcPts val="600"/>
              </a:spcAft>
            </a:pPr>
            <a:endParaRPr lang="en-US" sz="1400" b="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C339FED3-8859-4A37-965C-B6F5F227A474}"/>
              </a:ext>
            </a:extLst>
          </p:cNvPr>
          <p:cNvCxnSpPr>
            <a:cxnSpLocks/>
          </p:cNvCxnSpPr>
          <p:nvPr/>
        </p:nvCxnSpPr>
        <p:spPr>
          <a:xfrm>
            <a:off x="7018978" y="5419486"/>
            <a:ext cx="4563422" cy="0"/>
          </a:xfrm>
          <a:prstGeom prst="line">
            <a:avLst/>
          </a:prstGeom>
          <a:ln w="3175"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aphic 52">
            <a:extLst>
              <a:ext uri="{FF2B5EF4-FFF2-40B4-BE49-F238E27FC236}">
                <a16:creationId xmlns="" xmlns:a16="http://schemas.microsoft.com/office/drawing/2014/main" id="{7A3E21C2-CD72-48AD-8CE2-2019843E6EA8}"/>
              </a:ext>
            </a:extLst>
          </p:cNvPr>
          <p:cNvGrpSpPr/>
          <p:nvPr/>
        </p:nvGrpSpPr>
        <p:grpSpPr>
          <a:xfrm>
            <a:off x="6520243" y="954560"/>
            <a:ext cx="1418538" cy="1418538"/>
            <a:chOff x="1726406" y="1240631"/>
            <a:chExt cx="985837" cy="985837"/>
          </a:xfrm>
          <a:noFill/>
        </p:grpSpPr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A0AAD71E-81C1-47FE-B1E3-B4915078E396}"/>
                </a:ext>
              </a:extLst>
            </p:cNvPr>
            <p:cNvSpPr/>
            <p:nvPr/>
          </p:nvSpPr>
          <p:spPr>
            <a:xfrm>
              <a:off x="1726406" y="1240631"/>
              <a:ext cx="985837" cy="985837"/>
            </a:xfrm>
            <a:custGeom>
              <a:avLst/>
              <a:gdLst>
                <a:gd name="connsiteX0" fmla="*/ 985838 w 985837"/>
                <a:gd name="connsiteY0" fmla="*/ 492919 h 985837"/>
                <a:gd name="connsiteX1" fmla="*/ 492919 w 985837"/>
                <a:gd name="connsiteY1" fmla="*/ 985838 h 985837"/>
                <a:gd name="connsiteX2" fmla="*/ 0 w 985837"/>
                <a:gd name="connsiteY2" fmla="*/ 492919 h 985837"/>
                <a:gd name="connsiteX3" fmla="*/ 492919 w 985837"/>
                <a:gd name="connsiteY3" fmla="*/ 0 h 985837"/>
                <a:gd name="connsiteX4" fmla="*/ 985838 w 985837"/>
                <a:gd name="connsiteY4" fmla="*/ 492919 h 985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5837" h="985837">
                  <a:moveTo>
                    <a:pt x="985838" y="492919"/>
                  </a:moveTo>
                  <a:cubicBezTo>
                    <a:pt x="985838" y="765150"/>
                    <a:pt x="765150" y="985838"/>
                    <a:pt x="492919" y="985838"/>
                  </a:cubicBezTo>
                  <a:cubicBezTo>
                    <a:pt x="220687" y="985838"/>
                    <a:pt x="0" y="765150"/>
                    <a:pt x="0" y="492919"/>
                  </a:cubicBezTo>
                  <a:cubicBezTo>
                    <a:pt x="0" y="220687"/>
                    <a:pt x="220687" y="0"/>
                    <a:pt x="492919" y="0"/>
                  </a:cubicBezTo>
                  <a:cubicBezTo>
                    <a:pt x="765150" y="0"/>
                    <a:pt x="985838" y="220687"/>
                    <a:pt x="985838" y="492919"/>
                  </a:cubicBezTo>
                  <a:close/>
                </a:path>
              </a:pathLst>
            </a:custGeom>
            <a:noFill/>
            <a:ln w="222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A4BB31BC-2E17-46B1-BDC3-886F4C505DC6}"/>
                </a:ext>
              </a:extLst>
            </p:cNvPr>
            <p:cNvSpPr/>
            <p:nvPr/>
          </p:nvSpPr>
          <p:spPr>
            <a:xfrm>
              <a:off x="2264759" y="1778984"/>
              <a:ext cx="211740" cy="211740"/>
            </a:xfrm>
            <a:custGeom>
              <a:avLst/>
              <a:gdLst>
                <a:gd name="connsiteX0" fmla="*/ 211741 w 211740"/>
                <a:gd name="connsiteY0" fmla="*/ 211741 h 211740"/>
                <a:gd name="connsiteX1" fmla="*/ 0 w 211740"/>
                <a:gd name="connsiteY1" fmla="*/ 0 h 2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740" h="211740">
                  <a:moveTo>
                    <a:pt x="211741" y="211741"/>
                  </a:moveTo>
                  <a:lnTo>
                    <a:pt x="0" y="0"/>
                  </a:lnTo>
                </a:path>
              </a:pathLst>
            </a:custGeom>
            <a:ln w="222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E06A8103-3980-4170-A335-471BF54E3007}"/>
                </a:ext>
              </a:extLst>
            </p:cNvPr>
            <p:cNvSpPr/>
            <p:nvPr/>
          </p:nvSpPr>
          <p:spPr>
            <a:xfrm>
              <a:off x="2155031" y="1669256"/>
              <a:ext cx="128587" cy="128587"/>
            </a:xfrm>
            <a:custGeom>
              <a:avLst/>
              <a:gdLst>
                <a:gd name="connsiteX0" fmla="*/ 128588 w 128587"/>
                <a:gd name="connsiteY0" fmla="*/ 64294 h 128587"/>
                <a:gd name="connsiteX1" fmla="*/ 64294 w 128587"/>
                <a:gd name="connsiteY1" fmla="*/ 128588 h 128587"/>
                <a:gd name="connsiteX2" fmla="*/ 0 w 128587"/>
                <a:gd name="connsiteY2" fmla="*/ 64294 h 128587"/>
                <a:gd name="connsiteX3" fmla="*/ 64294 w 128587"/>
                <a:gd name="connsiteY3" fmla="*/ 0 h 128587"/>
                <a:gd name="connsiteX4" fmla="*/ 128588 w 128587"/>
                <a:gd name="connsiteY4" fmla="*/ 64294 h 12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87" h="128587">
                  <a:moveTo>
                    <a:pt x="128588" y="64294"/>
                  </a:moveTo>
                  <a:cubicBezTo>
                    <a:pt x="128588" y="99802"/>
                    <a:pt x="99802" y="128588"/>
                    <a:pt x="64294" y="128588"/>
                  </a:cubicBezTo>
                  <a:cubicBezTo>
                    <a:pt x="28785" y="128588"/>
                    <a:pt x="0" y="99802"/>
                    <a:pt x="0" y="64294"/>
                  </a:cubicBezTo>
                  <a:cubicBezTo>
                    <a:pt x="0" y="28785"/>
                    <a:pt x="28785" y="0"/>
                    <a:pt x="64294" y="0"/>
                  </a:cubicBezTo>
                  <a:cubicBezTo>
                    <a:pt x="99802" y="0"/>
                    <a:pt x="128588" y="28785"/>
                    <a:pt x="128588" y="64294"/>
                  </a:cubicBezTo>
                  <a:close/>
                </a:path>
              </a:pathLst>
            </a:custGeom>
            <a:noFill/>
            <a:ln w="222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D2DC37A5-EFBE-433E-967A-F9D6BDE8DD22}"/>
                </a:ext>
              </a:extLst>
            </p:cNvPr>
            <p:cNvSpPr/>
            <p:nvPr/>
          </p:nvSpPr>
          <p:spPr>
            <a:xfrm>
              <a:off x="2197893" y="1497806"/>
              <a:ext cx="42862" cy="174879"/>
            </a:xfrm>
            <a:custGeom>
              <a:avLst/>
              <a:gdLst>
                <a:gd name="connsiteX0" fmla="*/ 0 w 42862"/>
                <a:gd name="connsiteY0" fmla="*/ 0 h 174879"/>
                <a:gd name="connsiteX1" fmla="*/ 0 w 42862"/>
                <a:gd name="connsiteY1" fmla="*/ 174879 h 174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62" h="174879">
                  <a:moveTo>
                    <a:pt x="0" y="0"/>
                  </a:moveTo>
                  <a:lnTo>
                    <a:pt x="0" y="174879"/>
                  </a:lnTo>
                </a:path>
              </a:pathLst>
            </a:custGeom>
            <a:ln w="22225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ID"/>
            </a:p>
          </p:txBody>
        </p:sp>
      </p:grpSp>
    </p:spTree>
    <p:extLst>
      <p:ext uri="{BB962C8B-B14F-4D97-AF65-F5344CB8AC3E}">
        <p14:creationId xmlns="" xmlns:p14="http://schemas.microsoft.com/office/powerpoint/2010/main" val="198041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BCD47C97-207D-449D-AF17-F0F84072BF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4" t="30804" r="3054" b="16617"/>
          <a:stretch/>
        </p:blipFill>
        <p:spPr>
          <a:xfrm>
            <a:off x="221687" y="3438659"/>
            <a:ext cx="11678391" cy="3419341"/>
          </a:xfrm>
          <a:custGeom>
            <a:avLst/>
            <a:gdLst>
              <a:gd name="connsiteX0" fmla="*/ 0 w 5476496"/>
              <a:gd name="connsiteY0" fmla="*/ 0 h 2044522"/>
              <a:gd name="connsiteX1" fmla="*/ 5476496 w 5476496"/>
              <a:gd name="connsiteY1" fmla="*/ 0 h 2044522"/>
              <a:gd name="connsiteX2" fmla="*/ 5476496 w 5476496"/>
              <a:gd name="connsiteY2" fmla="*/ 2044522 h 2044522"/>
              <a:gd name="connsiteX3" fmla="*/ 0 w 5476496"/>
              <a:gd name="connsiteY3" fmla="*/ 2044522 h 204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6496" h="2044522">
                <a:moveTo>
                  <a:pt x="0" y="0"/>
                </a:moveTo>
                <a:lnTo>
                  <a:pt x="5476496" y="0"/>
                </a:lnTo>
                <a:lnTo>
                  <a:pt x="5476496" y="2044522"/>
                </a:lnTo>
                <a:lnTo>
                  <a:pt x="0" y="2044522"/>
                </a:lnTo>
                <a:close/>
              </a:path>
            </a:pathLst>
          </a:cu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79FE5283-B009-4EE3-A9B2-2F7A4D62AD40}"/>
              </a:ext>
            </a:extLst>
          </p:cNvPr>
          <p:cNvSpPr/>
          <p:nvPr/>
        </p:nvSpPr>
        <p:spPr>
          <a:xfrm>
            <a:off x="231820" y="257577"/>
            <a:ext cx="11346287" cy="27392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defRPr/>
            </a:pP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ROLE OF 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STAFF</a:t>
            </a:r>
          </a:p>
          <a:p>
            <a:pPr lvl="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2000" b="1" dirty="0" smtClean="0">
                <a:solidFill>
                  <a:srgbClr val="0347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Develop enthusiasm towards investment.</a:t>
            </a:r>
          </a:p>
          <a:p>
            <a:pPr lvl="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2000" b="1" dirty="0" smtClean="0">
                <a:solidFill>
                  <a:srgbClr val="0347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Increase your contribution.</a:t>
            </a:r>
          </a:p>
          <a:p>
            <a:pPr lvl="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2000" b="1" dirty="0" smtClean="0">
                <a:solidFill>
                  <a:srgbClr val="0347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Initiate projects such as land acquisition at Command level.</a:t>
            </a:r>
          </a:p>
          <a:p>
            <a:pPr lvl="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2000" b="1" dirty="0" smtClean="0">
                <a:solidFill>
                  <a:srgbClr val="0347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Take advantage of loan facility offered at low interest rate through the Mega Cooperative.</a:t>
            </a:r>
          </a:p>
          <a:p>
            <a:pPr lvl="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q"/>
            </a:pPr>
            <a:r>
              <a:rPr lang="en-US" sz="2000" b="1" dirty="0" smtClean="0">
                <a:solidFill>
                  <a:srgbClr val="0347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Support the PSS to grow through constructive suggestions.</a:t>
            </a:r>
            <a:endParaRPr lang="en-US" sz="2800" b="1" dirty="0">
              <a:solidFill>
                <a:srgbClr val="083D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673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56C9392-2D86-4C01-B38E-25B421BC6225}"/>
              </a:ext>
            </a:extLst>
          </p:cNvPr>
          <p:cNvSpPr/>
          <p:nvPr/>
        </p:nvSpPr>
        <p:spPr>
          <a:xfrm>
            <a:off x="0" y="12879"/>
            <a:ext cx="12192000" cy="6857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0" name="Picture 39" descr="A group of people working on laptops&#10;&#10;Description automatically generated with low confidence">
            <a:extLst>
              <a:ext uri="{FF2B5EF4-FFF2-40B4-BE49-F238E27FC236}">
                <a16:creationId xmlns="" xmlns:a16="http://schemas.microsoft.com/office/drawing/2014/main" id="{1FDA1776-AC96-4ED6-A63C-E5F6A5A951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56" r="12979" b="2221"/>
          <a:stretch>
            <a:fillRect/>
          </a:stretch>
        </p:blipFill>
        <p:spPr>
          <a:xfrm>
            <a:off x="5137024" y="1"/>
            <a:ext cx="7054976" cy="6181725"/>
          </a:xfrm>
          <a:custGeom>
            <a:avLst/>
            <a:gdLst>
              <a:gd name="connsiteX0" fmla="*/ 2028904 w 7054976"/>
              <a:gd name="connsiteY0" fmla="*/ 0 h 6181725"/>
              <a:gd name="connsiteX1" fmla="*/ 7054976 w 7054976"/>
              <a:gd name="connsiteY1" fmla="*/ 0 h 6181725"/>
              <a:gd name="connsiteX2" fmla="*/ 7054976 w 7054976"/>
              <a:gd name="connsiteY2" fmla="*/ 2524618 h 6181725"/>
              <a:gd name="connsiteX3" fmla="*/ 5854677 w 7054976"/>
              <a:gd name="connsiteY3" fmla="*/ 6181725 h 6181725"/>
              <a:gd name="connsiteX4" fmla="*/ 0 w 7054976"/>
              <a:gd name="connsiteY4" fmla="*/ 6181725 h 618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4976" h="6181725">
                <a:moveTo>
                  <a:pt x="2028904" y="0"/>
                </a:moveTo>
                <a:lnTo>
                  <a:pt x="7054976" y="0"/>
                </a:lnTo>
                <a:lnTo>
                  <a:pt x="7054976" y="2524618"/>
                </a:lnTo>
                <a:lnTo>
                  <a:pt x="5854677" y="6181725"/>
                </a:lnTo>
                <a:lnTo>
                  <a:pt x="0" y="6181725"/>
                </a:lnTo>
                <a:close/>
              </a:path>
            </a:pathLst>
          </a:custGeom>
        </p:spPr>
      </p:pic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E638566E-C47C-42F4-BA5E-110D80AD49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8BEBFD21-0730-494A-B9A8-7A1E682354E2}" type="slidenum">
              <a:rPr lang="en-ID" smtClean="0"/>
              <a:pPr algn="r"/>
              <a:t>21</a:t>
            </a:fld>
            <a:endParaRPr lang="en-ID"/>
          </a:p>
        </p:txBody>
      </p:sp>
      <p:sp>
        <p:nvSpPr>
          <p:cNvPr id="5" name="Parallelogram 4">
            <a:extLst>
              <a:ext uri="{FF2B5EF4-FFF2-40B4-BE49-F238E27FC236}">
                <a16:creationId xmlns="" xmlns:a16="http://schemas.microsoft.com/office/drawing/2014/main" id="{A7F1D440-3A24-4C35-A59D-BECE9A4DD6A3}"/>
              </a:ext>
            </a:extLst>
          </p:cNvPr>
          <p:cNvSpPr/>
          <p:nvPr/>
        </p:nvSpPr>
        <p:spPr>
          <a:xfrm>
            <a:off x="0" y="942534"/>
            <a:ext cx="6893169" cy="3826413"/>
          </a:xfrm>
          <a:prstGeom prst="parallelogram">
            <a:avLst>
              <a:gd name="adj" fmla="val 32821"/>
            </a:avLst>
          </a:prstGeom>
          <a:solidFill>
            <a:srgbClr val="0466C8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828800" rIns="274320" bIns="0" rtlCol="0" anchor="t" anchorCtr="0"/>
          <a:lstStyle/>
          <a:p>
            <a:pPr>
              <a:spcBef>
                <a:spcPts val="2400"/>
              </a:spcBef>
            </a:pPr>
            <a:endParaRPr lang="en-ID" sz="1600" b="1">
              <a:solidFill>
                <a:srgbClr val="FFFFFF"/>
              </a:solidFill>
              <a:latin typeface="Segoe UI" panose="020B0502040204020203" pitchFamily="34" charset="0"/>
              <a:ea typeface="Open Sans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AADBE4D-B336-4E5C-8386-D6E62AE1D038}"/>
              </a:ext>
            </a:extLst>
          </p:cNvPr>
          <p:cNvSpPr txBox="1"/>
          <p:nvPr/>
        </p:nvSpPr>
        <p:spPr>
          <a:xfrm>
            <a:off x="1358226" y="2562802"/>
            <a:ext cx="4172755" cy="12311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THANK YOU </a:t>
            </a:r>
          </a:p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FOR LISTENING</a:t>
            </a:r>
            <a:endParaRPr lang="en-US" sz="4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2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56C9392-2D86-4C01-B38E-25B421BC6225}"/>
              </a:ext>
            </a:extLst>
          </p:cNvPr>
          <p:cNvSpPr/>
          <p:nvPr/>
        </p:nvSpPr>
        <p:spPr>
          <a:xfrm>
            <a:off x="0" y="12879"/>
            <a:ext cx="12192000" cy="6857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0" name="Picture 39" descr="A group of people working on laptops&#10;&#10;Description automatically generated with low confidence">
            <a:extLst>
              <a:ext uri="{FF2B5EF4-FFF2-40B4-BE49-F238E27FC236}">
                <a16:creationId xmlns="" xmlns:a16="http://schemas.microsoft.com/office/drawing/2014/main" id="{1FDA1776-AC96-4ED6-A63C-E5F6A5A951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656" r="12979" b="2221"/>
          <a:stretch>
            <a:fillRect/>
          </a:stretch>
        </p:blipFill>
        <p:spPr>
          <a:xfrm>
            <a:off x="5137024" y="1"/>
            <a:ext cx="7054976" cy="6181725"/>
          </a:xfrm>
          <a:custGeom>
            <a:avLst/>
            <a:gdLst>
              <a:gd name="connsiteX0" fmla="*/ 2028904 w 7054976"/>
              <a:gd name="connsiteY0" fmla="*/ 0 h 6181725"/>
              <a:gd name="connsiteX1" fmla="*/ 7054976 w 7054976"/>
              <a:gd name="connsiteY1" fmla="*/ 0 h 6181725"/>
              <a:gd name="connsiteX2" fmla="*/ 7054976 w 7054976"/>
              <a:gd name="connsiteY2" fmla="*/ 2524618 h 6181725"/>
              <a:gd name="connsiteX3" fmla="*/ 5854677 w 7054976"/>
              <a:gd name="connsiteY3" fmla="*/ 6181725 h 6181725"/>
              <a:gd name="connsiteX4" fmla="*/ 0 w 7054976"/>
              <a:gd name="connsiteY4" fmla="*/ 6181725 h 618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4976" h="6181725">
                <a:moveTo>
                  <a:pt x="2028904" y="0"/>
                </a:moveTo>
                <a:lnTo>
                  <a:pt x="7054976" y="0"/>
                </a:lnTo>
                <a:lnTo>
                  <a:pt x="7054976" y="2524618"/>
                </a:lnTo>
                <a:lnTo>
                  <a:pt x="5854677" y="6181725"/>
                </a:lnTo>
                <a:lnTo>
                  <a:pt x="0" y="6181725"/>
                </a:ln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2D08BE3B-B1D7-42A3-846E-4DA423E45DFF}"/>
              </a:ext>
            </a:extLst>
          </p:cNvPr>
          <p:cNvSpPr/>
          <p:nvPr/>
        </p:nvSpPr>
        <p:spPr>
          <a:xfrm>
            <a:off x="489397" y="631065"/>
            <a:ext cx="3659030" cy="1731905"/>
          </a:xfrm>
          <a:custGeom>
            <a:avLst/>
            <a:gdLst>
              <a:gd name="connsiteX0" fmla="*/ 0 w 3659030"/>
              <a:gd name="connsiteY0" fmla="*/ 0 h 1731905"/>
              <a:gd name="connsiteX1" fmla="*/ 3659030 w 3659030"/>
              <a:gd name="connsiteY1" fmla="*/ 0 h 1731905"/>
              <a:gd name="connsiteX2" fmla="*/ 3090601 w 3659030"/>
              <a:gd name="connsiteY2" fmla="*/ 1731905 h 1731905"/>
              <a:gd name="connsiteX3" fmla="*/ 0 w 3659030"/>
              <a:gd name="connsiteY3" fmla="*/ 1731905 h 173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9030" h="1731905">
                <a:moveTo>
                  <a:pt x="0" y="0"/>
                </a:moveTo>
                <a:lnTo>
                  <a:pt x="3659030" y="0"/>
                </a:lnTo>
                <a:lnTo>
                  <a:pt x="3090601" y="1731905"/>
                </a:lnTo>
                <a:lnTo>
                  <a:pt x="0" y="1731905"/>
                </a:lnTo>
                <a:close/>
              </a:path>
            </a:pathLst>
          </a:custGeom>
          <a:solidFill>
            <a:srgbClr val="979DA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4320" tIns="1828800" rIns="274320" bIns="0" rtlCol="0" anchor="t" anchorCtr="0">
            <a:noAutofit/>
          </a:bodyPr>
          <a:lstStyle/>
          <a:p>
            <a:pPr>
              <a:spcBef>
                <a:spcPts val="2400"/>
              </a:spcBef>
            </a:pPr>
            <a:r>
              <a:rPr lang="en-US" sz="1600" dirty="0" smtClean="0"/>
              <a:t>Concept- Designed to</a:t>
            </a:r>
            <a:endParaRPr lang="en-ID" sz="1600" b="1" dirty="0">
              <a:solidFill>
                <a:srgbClr val="FFFFFF"/>
              </a:solidFill>
              <a:latin typeface="Segoe UI" panose="020B0502040204020203" pitchFamily="34" charset="0"/>
              <a:ea typeface="Open Sans" charset="0"/>
              <a:cs typeface="Segoe UI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E638566E-C47C-42F4-BA5E-110D80AD49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8BEBFD21-0730-494A-B9A8-7A1E682354E2}" type="slidenum">
              <a:rPr lang="en-ID" smtClean="0"/>
              <a:pPr algn="r"/>
              <a:t>3</a:t>
            </a:fld>
            <a:endParaRPr lang="en-ID"/>
          </a:p>
        </p:txBody>
      </p:sp>
      <p:sp>
        <p:nvSpPr>
          <p:cNvPr id="5" name="Parallelogram 4">
            <a:extLst>
              <a:ext uri="{FF2B5EF4-FFF2-40B4-BE49-F238E27FC236}">
                <a16:creationId xmlns="" xmlns:a16="http://schemas.microsoft.com/office/drawing/2014/main" id="{A7F1D440-3A24-4C35-A59D-BECE9A4DD6A3}"/>
              </a:ext>
            </a:extLst>
          </p:cNvPr>
          <p:cNvSpPr/>
          <p:nvPr/>
        </p:nvSpPr>
        <p:spPr>
          <a:xfrm>
            <a:off x="1568180" y="2100566"/>
            <a:ext cx="5024483" cy="2400090"/>
          </a:xfrm>
          <a:prstGeom prst="parallelogram">
            <a:avLst>
              <a:gd name="adj" fmla="val 32821"/>
            </a:avLst>
          </a:prstGeom>
          <a:solidFill>
            <a:srgbClr val="0466C8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828800" rIns="274320" bIns="0" rtlCol="0" anchor="t" anchorCtr="0"/>
          <a:lstStyle/>
          <a:p>
            <a:pPr>
              <a:spcBef>
                <a:spcPts val="2400"/>
              </a:spcBef>
            </a:pPr>
            <a:endParaRPr lang="en-ID" sz="1600" b="1">
              <a:solidFill>
                <a:srgbClr val="FFFFFF"/>
              </a:solidFill>
              <a:latin typeface="Segoe UI" panose="020B0502040204020203" pitchFamily="34" charset="0"/>
              <a:ea typeface="Open Sans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AADBE4D-B336-4E5C-8386-D6E62AE1D038}"/>
              </a:ext>
            </a:extLst>
          </p:cNvPr>
          <p:cNvSpPr txBox="1"/>
          <p:nvPr/>
        </p:nvSpPr>
        <p:spPr>
          <a:xfrm>
            <a:off x="2202287" y="2689411"/>
            <a:ext cx="4172755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Save fund for the welfare of FRSC Staff during and on retirement</a:t>
            </a:r>
            <a:endParaRPr lang="en-US" sz="20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2F74BEA-FA5A-4472-810E-128E506332CA}"/>
              </a:ext>
            </a:extLst>
          </p:cNvPr>
          <p:cNvSpPr txBox="1"/>
          <p:nvPr/>
        </p:nvSpPr>
        <p:spPr>
          <a:xfrm>
            <a:off x="721216" y="1100608"/>
            <a:ext cx="2846231" cy="9848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12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Concept Designed to</a:t>
            </a:r>
            <a:endParaRPr lang="en-US" sz="3200" b="1" dirty="0">
              <a:solidFill>
                <a:srgbClr val="0012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5535A7A5-2D63-4B97-9DBF-CEB9AFED1D72}"/>
              </a:ext>
            </a:extLst>
          </p:cNvPr>
          <p:cNvCxnSpPr>
            <a:cxnSpLocks/>
          </p:cNvCxnSpPr>
          <p:nvPr/>
        </p:nvCxnSpPr>
        <p:spPr>
          <a:xfrm>
            <a:off x="3739515" y="3601323"/>
            <a:ext cx="3237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82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99F007E-2989-4638-AC19-8DF07A206060}"/>
              </a:ext>
            </a:extLst>
          </p:cNvPr>
          <p:cNvSpPr txBox="1"/>
          <p:nvPr/>
        </p:nvSpPr>
        <p:spPr>
          <a:xfrm>
            <a:off x="2979313" y="620546"/>
            <a:ext cx="551166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12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OBJECTIVES</a:t>
            </a:r>
            <a:endParaRPr lang="en-US" sz="4000" b="1" dirty="0">
              <a:solidFill>
                <a:srgbClr val="0012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3200" dirty="0">
              <a:solidFill>
                <a:srgbClr val="0466C8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4249E27-DA8B-4F2E-A21A-E16936C3090B}"/>
              </a:ext>
            </a:extLst>
          </p:cNvPr>
          <p:cNvSpPr txBox="1">
            <a:spLocks/>
          </p:cNvSpPr>
          <p:nvPr/>
        </p:nvSpPr>
        <p:spPr>
          <a:xfrm>
            <a:off x="2074581" y="3609482"/>
            <a:ext cx="3124055" cy="99719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lvl="0" algn="ctr">
              <a:lnSpc>
                <a:spcPct val="120000"/>
              </a:lnSpc>
            </a:pP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Provide welfare for staff of FRSC after retirement</a:t>
            </a:r>
          </a:p>
          <a:p>
            <a:pPr>
              <a:lnSpc>
                <a:spcPct val="120000"/>
              </a:lnSpc>
            </a:pPr>
            <a:endParaRPr lang="en-US" sz="1400" b="0" dirty="0">
              <a:solidFill>
                <a:srgbClr val="001233"/>
              </a:solidFill>
              <a:latin typeface="Segoe UI Light"/>
              <a:cs typeface="Segoe UI" panose="020B0502040204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B1F23B12-A288-4B62-8581-4F738E6415A7}"/>
              </a:ext>
            </a:extLst>
          </p:cNvPr>
          <p:cNvSpPr/>
          <p:nvPr/>
        </p:nvSpPr>
        <p:spPr>
          <a:xfrm>
            <a:off x="1524000" y="2444750"/>
            <a:ext cx="981075" cy="981075"/>
          </a:xfrm>
          <a:prstGeom prst="ellipse">
            <a:avLst/>
          </a:prstGeom>
          <a:solidFill>
            <a:srgbClr val="979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2FC4ADF4-52CE-4342-90D4-89D1FBBEC4F7}"/>
              </a:ext>
            </a:extLst>
          </p:cNvPr>
          <p:cNvSpPr txBox="1">
            <a:spLocks/>
          </p:cNvSpPr>
          <p:nvPr/>
        </p:nvSpPr>
        <p:spPr>
          <a:xfrm>
            <a:off x="1601274" y="3322793"/>
            <a:ext cx="2514456" cy="5382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b="0" i="1" dirty="0">
                <a:solidFill>
                  <a:srgbClr val="001233"/>
                </a:solidFill>
                <a:cs typeface="Segoe UI" panose="020B0502040204020203" pitchFamily="34" charset="0"/>
              </a:rPr>
              <a:t>01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="" xmlns:a16="http://schemas.microsoft.com/office/drawing/2014/main" id="{A4A155A1-C8F5-43B4-800C-6CAD2468D1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3399" y="2724149"/>
            <a:ext cx="422276" cy="422276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="" xmlns:a16="http://schemas.microsoft.com/office/drawing/2014/main" id="{2F005A74-C974-493D-A3B4-75DA7ACF40B3}"/>
              </a:ext>
            </a:extLst>
          </p:cNvPr>
          <p:cNvSpPr txBox="1">
            <a:spLocks/>
          </p:cNvSpPr>
          <p:nvPr/>
        </p:nvSpPr>
        <p:spPr>
          <a:xfrm>
            <a:off x="7559899" y="2836750"/>
            <a:ext cx="4005329" cy="110799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Reduce the devastating impact of illness and death due to delay in payment of pension benefits</a:t>
            </a:r>
            <a:endParaRPr lang="en-US" sz="20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6368C139-91B4-4498-A97F-1A0CC1AF4716}"/>
              </a:ext>
            </a:extLst>
          </p:cNvPr>
          <p:cNvSpPr/>
          <p:nvPr/>
        </p:nvSpPr>
        <p:spPr>
          <a:xfrm>
            <a:off x="6571571" y="1929595"/>
            <a:ext cx="981075" cy="981075"/>
          </a:xfrm>
          <a:prstGeom prst="ellipse">
            <a:avLst/>
          </a:prstGeom>
          <a:solidFill>
            <a:srgbClr val="979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Title 1">
            <a:extLst>
              <a:ext uri="{FF2B5EF4-FFF2-40B4-BE49-F238E27FC236}">
                <a16:creationId xmlns="" xmlns:a16="http://schemas.microsoft.com/office/drawing/2014/main" id="{4122F8F0-7FD4-4674-82E2-F50DAF1419E4}"/>
              </a:ext>
            </a:extLst>
          </p:cNvPr>
          <p:cNvSpPr txBox="1">
            <a:spLocks/>
          </p:cNvSpPr>
          <p:nvPr/>
        </p:nvSpPr>
        <p:spPr>
          <a:xfrm>
            <a:off x="6854906" y="2730366"/>
            <a:ext cx="2514456" cy="5382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b="0" i="1" dirty="0" smtClean="0">
                <a:solidFill>
                  <a:srgbClr val="001233"/>
                </a:solidFill>
                <a:cs typeface="Segoe UI" panose="020B0502040204020203" pitchFamily="34" charset="0"/>
              </a:rPr>
              <a:t>02</a:t>
            </a:r>
            <a:endParaRPr lang="en-US" sz="3200" b="0" i="1" dirty="0">
              <a:solidFill>
                <a:srgbClr val="001233"/>
              </a:solidFill>
              <a:cs typeface="Segoe UI" panose="020B0502040204020203" pitchFamily="34" charset="0"/>
            </a:endParaRPr>
          </a:p>
        </p:txBody>
      </p:sp>
      <p:pic>
        <p:nvPicPr>
          <p:cNvPr id="45" name="Graphic 44">
            <a:extLst>
              <a:ext uri="{FF2B5EF4-FFF2-40B4-BE49-F238E27FC236}">
                <a16:creationId xmlns="" xmlns:a16="http://schemas.microsoft.com/office/drawing/2014/main" id="{6E5C8E1E-167A-4C01-A255-8C30619FD4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6413" y="2240745"/>
            <a:ext cx="391390" cy="358774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V="1">
            <a:off x="2979313" y="1481070"/>
            <a:ext cx="6679842" cy="2567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68981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3AEBE8FC-B36A-4FD4-9F54-AEA6AE1AE0CF}"/>
              </a:ext>
            </a:extLst>
          </p:cNvPr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solidFill>
            <a:srgbClr val="979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1D9EEDC-DF6C-46B4-8B28-1C56A9E8AAF5}"/>
              </a:ext>
            </a:extLst>
          </p:cNvPr>
          <p:cNvSpPr/>
          <p:nvPr/>
        </p:nvSpPr>
        <p:spPr>
          <a:xfrm>
            <a:off x="3835143" y="1702184"/>
            <a:ext cx="4175516" cy="781792"/>
          </a:xfrm>
          <a:prstGeom prst="rect">
            <a:avLst/>
          </a:prstGeom>
          <a:solidFill>
            <a:srgbClr val="046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0" rIns="91440" rtlCol="0" anchor="ctr"/>
          <a:lstStyle/>
          <a:p>
            <a:r>
              <a:rPr lang="en-US" sz="3200" b="1" dirty="0" smtClean="0">
                <a:solidFill>
                  <a:schemeClr val="bg1"/>
                </a:solidFill>
                <a:latin typeface="Segoe UI" panose="020B0502040204020203" pitchFamily="34" charset="0"/>
                <a:ea typeface="Playfair Display" charset="0"/>
                <a:cs typeface="Segoe UI" panose="020B0502040204020203" pitchFamily="34" charset="0"/>
              </a:rPr>
              <a:t>VISION</a:t>
            </a:r>
            <a:endParaRPr lang="en-US" sz="3200" b="1" dirty="0">
              <a:solidFill>
                <a:schemeClr val="bg1"/>
              </a:solidFill>
              <a:latin typeface="Segoe UI" panose="020B0502040204020203" pitchFamily="34" charset="0"/>
              <a:ea typeface="Playfair Display" charset="0"/>
              <a:cs typeface="Segoe UI" panose="020B050204020402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424973D7-EB7E-4483-A4EA-36A82FC67F3A}"/>
              </a:ext>
            </a:extLst>
          </p:cNvPr>
          <p:cNvSpPr/>
          <p:nvPr/>
        </p:nvSpPr>
        <p:spPr>
          <a:xfrm>
            <a:off x="2791954" y="5109657"/>
            <a:ext cx="5069346" cy="781792"/>
          </a:xfrm>
          <a:prstGeom prst="rect">
            <a:avLst/>
          </a:prstGeom>
          <a:solidFill>
            <a:srgbClr val="0466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0" rIns="91440"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Segoe UI" panose="020B0502040204020203" pitchFamily="34" charset="0"/>
                <a:ea typeface="Playfair Display" charset="0"/>
                <a:cs typeface="Segoe UI" panose="020B0502040204020203" pitchFamily="34" charset="0"/>
              </a:rPr>
              <a:t>MISSION</a:t>
            </a:r>
            <a:endParaRPr lang="en-US" sz="3200" b="1" dirty="0">
              <a:solidFill>
                <a:schemeClr val="bg1"/>
              </a:solidFill>
              <a:latin typeface="Segoe UI" panose="020B0502040204020203" pitchFamily="34" charset="0"/>
              <a:ea typeface="Playfair Display" charset="0"/>
              <a:cs typeface="Segoe UI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8F5B541-9BE0-4902-9EF8-D2FA746CFA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9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065417" flipH="1">
            <a:off x="4240470" y="-171291"/>
            <a:ext cx="1138782" cy="7518105"/>
          </a:xfrm>
          <a:prstGeom prst="rect">
            <a:avLst/>
          </a:prstGeom>
        </p:spPr>
      </p:pic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="" xmlns:a16="http://schemas.microsoft.com/office/drawing/2014/main" id="{C96F06FE-7963-41A7-8385-631FE5BDF3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grayscl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40740" r="6688"/>
          <a:stretch/>
        </p:blipFill>
        <p:spPr>
          <a:xfrm>
            <a:off x="0" y="0"/>
            <a:ext cx="5408071" cy="6858000"/>
          </a:xfrm>
          <a:custGeom>
            <a:avLst/>
            <a:gdLst>
              <a:gd name="connsiteX0" fmla="*/ 0 w 5408071"/>
              <a:gd name="connsiteY0" fmla="*/ 0 h 6858000"/>
              <a:gd name="connsiteX1" fmla="*/ 5408071 w 5408071"/>
              <a:gd name="connsiteY1" fmla="*/ 0 h 6858000"/>
              <a:gd name="connsiteX2" fmla="*/ 3203052 w 5408071"/>
              <a:gd name="connsiteY2" fmla="*/ 6858000 h 6858000"/>
              <a:gd name="connsiteX3" fmla="*/ 0 w 54080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8071" h="6858000">
                <a:moveTo>
                  <a:pt x="0" y="0"/>
                </a:moveTo>
                <a:lnTo>
                  <a:pt x="5408071" y="0"/>
                </a:lnTo>
                <a:lnTo>
                  <a:pt x="320305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7CC74455-B5A6-4F22-A884-9AACB6F7D445}"/>
              </a:ext>
            </a:extLst>
          </p:cNvPr>
          <p:cNvCxnSpPr/>
          <p:nvPr/>
        </p:nvCxnSpPr>
        <p:spPr>
          <a:xfrm>
            <a:off x="8810811" y="1452831"/>
            <a:ext cx="32370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6C5D6B03-49BF-4710-BF88-38C21737DA13}"/>
              </a:ext>
            </a:extLst>
          </p:cNvPr>
          <p:cNvSpPr txBox="1">
            <a:spLocks/>
          </p:cNvSpPr>
          <p:nvPr/>
        </p:nvSpPr>
        <p:spPr>
          <a:xfrm>
            <a:off x="8019245" y="1850218"/>
            <a:ext cx="4005330" cy="8863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 a sustainable mechanism towards a conducive retirement plan for all FRSC staff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/>
                <a:cs typeface="Segoe UI" panose="020B0502040204020203" pitchFamily="34" charset="0"/>
              </a:rPr>
              <a:t> 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F76828B5-B309-4C39-9631-D9734BC7A2F4}"/>
              </a:ext>
            </a:extLst>
          </p:cNvPr>
          <p:cNvCxnSpPr>
            <a:cxnSpLocks/>
          </p:cNvCxnSpPr>
          <p:nvPr/>
        </p:nvCxnSpPr>
        <p:spPr>
          <a:xfrm>
            <a:off x="9086850" y="1465709"/>
            <a:ext cx="31051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5CF27A7A-C599-49F6-9EC7-F28F46251C46}"/>
              </a:ext>
            </a:extLst>
          </p:cNvPr>
          <p:cNvCxnSpPr/>
          <p:nvPr/>
        </p:nvCxnSpPr>
        <p:spPr>
          <a:xfrm>
            <a:off x="7778758" y="3525044"/>
            <a:ext cx="32370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878E9391-76DC-4523-99FE-840328A94D2C}"/>
              </a:ext>
            </a:extLst>
          </p:cNvPr>
          <p:cNvCxnSpPr>
            <a:cxnSpLocks/>
          </p:cNvCxnSpPr>
          <p:nvPr/>
        </p:nvCxnSpPr>
        <p:spPr>
          <a:xfrm>
            <a:off x="8054447" y="3525045"/>
            <a:ext cx="413755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91C038DA-BAB6-4DE8-948D-E449FED4CE45}"/>
              </a:ext>
            </a:extLst>
          </p:cNvPr>
          <p:cNvGrpSpPr/>
          <p:nvPr/>
        </p:nvGrpSpPr>
        <p:grpSpPr>
          <a:xfrm>
            <a:off x="7933386" y="4871344"/>
            <a:ext cx="4258614" cy="1321674"/>
            <a:chOff x="7920157" y="5521953"/>
            <a:chExt cx="4258614" cy="1321674"/>
          </a:xfrm>
        </p:grpSpPr>
        <p:cxnSp>
          <p:nvCxnSpPr>
            <p:cNvPr id="32" name="Straight Connector 31">
              <a:extLst>
                <a:ext uri="{FF2B5EF4-FFF2-40B4-BE49-F238E27FC236}">
                  <a16:creationId xmlns="" xmlns:a16="http://schemas.microsoft.com/office/drawing/2014/main" id="{C06D7F8E-A493-4A03-AAD1-3E7F3DE36AC9}"/>
                </a:ext>
              </a:extLst>
            </p:cNvPr>
            <p:cNvCxnSpPr/>
            <p:nvPr/>
          </p:nvCxnSpPr>
          <p:spPr>
            <a:xfrm>
              <a:off x="8759295" y="5521953"/>
              <a:ext cx="323705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itle 1">
              <a:extLst>
                <a:ext uri="{FF2B5EF4-FFF2-40B4-BE49-F238E27FC236}">
                  <a16:creationId xmlns="" xmlns:a16="http://schemas.microsoft.com/office/drawing/2014/main" id="{3F4CCEF0-EBDA-43BA-8D16-9FEBF40155A0}"/>
                </a:ext>
              </a:extLst>
            </p:cNvPr>
            <p:cNvSpPr txBox="1">
              <a:spLocks/>
            </p:cNvSpPr>
            <p:nvPr/>
          </p:nvSpPr>
          <p:spPr>
            <a:xfrm>
              <a:off x="7920157" y="5661765"/>
              <a:ext cx="4095832" cy="1181862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20000"/>
                </a:lnSpc>
              </a:pPr>
              <a:r>
                <a:rPr lang="en-US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Initiates, coordinate and implement all beneficial measures towards the management of contributory funds for the benefit of all FRSC staff</a:t>
              </a:r>
              <a:endParaRPr lang="en-US" sz="1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/>
                <a:cs typeface="Segoe UI" panose="020B0502040204020203" pitchFamily="34" charset="0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id="{7FC980AA-846B-420A-A95D-683934A00541}"/>
                </a:ext>
              </a:extLst>
            </p:cNvPr>
            <p:cNvCxnSpPr>
              <a:cxnSpLocks/>
            </p:cNvCxnSpPr>
            <p:nvPr/>
          </p:nvCxnSpPr>
          <p:spPr>
            <a:xfrm>
              <a:off x="9073621" y="5521953"/>
              <a:ext cx="310515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47E0A416-4D9A-42CC-AF15-B9D846F17AAE}"/>
              </a:ext>
            </a:extLst>
          </p:cNvPr>
          <p:cNvCxnSpPr>
            <a:cxnSpLocks/>
          </p:cNvCxnSpPr>
          <p:nvPr/>
        </p:nvCxnSpPr>
        <p:spPr>
          <a:xfrm>
            <a:off x="11830050" y="6366391"/>
            <a:ext cx="361950" cy="0"/>
          </a:xfrm>
          <a:prstGeom prst="line">
            <a:avLst/>
          </a:prstGeom>
          <a:ln w="15875">
            <a:solidFill>
              <a:srgbClr val="0466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60E2228B-F13A-4C3F-9642-A07BB1834C4A}"/>
              </a:ext>
            </a:extLst>
          </p:cNvPr>
          <p:cNvGrpSpPr/>
          <p:nvPr/>
        </p:nvGrpSpPr>
        <p:grpSpPr>
          <a:xfrm>
            <a:off x="8720659" y="4439720"/>
            <a:ext cx="285750" cy="285750"/>
            <a:chOff x="9882188" y="1354138"/>
            <a:chExt cx="285750" cy="285750"/>
          </a:xfrm>
          <a:solidFill>
            <a:srgbClr val="03478B"/>
          </a:solidFill>
        </p:grpSpPr>
        <p:sp>
          <p:nvSpPr>
            <p:cNvPr id="40" name="Freeform 186">
              <a:extLst>
                <a:ext uri="{FF2B5EF4-FFF2-40B4-BE49-F238E27FC236}">
                  <a16:creationId xmlns="" xmlns:a16="http://schemas.microsoft.com/office/drawing/2014/main" id="{1905D7D6-1396-4410-9C4E-1159AB931B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91713" y="1482725"/>
              <a:ext cx="133350" cy="157163"/>
            </a:xfrm>
            <a:custGeom>
              <a:avLst/>
              <a:gdLst>
                <a:gd name="T0" fmla="*/ 89 w 421"/>
                <a:gd name="T1" fmla="*/ 454 h 496"/>
                <a:gd name="T2" fmla="*/ 30 w 421"/>
                <a:gd name="T3" fmla="*/ 392 h 496"/>
                <a:gd name="T4" fmla="*/ 145 w 421"/>
                <a:gd name="T5" fmla="*/ 416 h 496"/>
                <a:gd name="T6" fmla="*/ 253 w 421"/>
                <a:gd name="T7" fmla="*/ 418 h 496"/>
                <a:gd name="T8" fmla="*/ 373 w 421"/>
                <a:gd name="T9" fmla="*/ 399 h 496"/>
                <a:gd name="T10" fmla="*/ 355 w 421"/>
                <a:gd name="T11" fmla="*/ 448 h 496"/>
                <a:gd name="T12" fmla="*/ 211 w 421"/>
                <a:gd name="T13" fmla="*/ 466 h 496"/>
                <a:gd name="T14" fmla="*/ 302 w 421"/>
                <a:gd name="T15" fmla="*/ 36 h 496"/>
                <a:gd name="T16" fmla="*/ 389 w 421"/>
                <a:gd name="T17" fmla="*/ 60 h 496"/>
                <a:gd name="T18" fmla="*/ 302 w 421"/>
                <a:gd name="T19" fmla="*/ 83 h 496"/>
                <a:gd name="T20" fmla="*/ 148 w 421"/>
                <a:gd name="T21" fmla="*/ 86 h 496"/>
                <a:gd name="T22" fmla="*/ 43 w 421"/>
                <a:gd name="T23" fmla="*/ 64 h 496"/>
                <a:gd name="T24" fmla="*/ 95 w 421"/>
                <a:gd name="T25" fmla="*/ 39 h 496"/>
                <a:gd name="T26" fmla="*/ 391 w 421"/>
                <a:gd name="T27" fmla="*/ 132 h 496"/>
                <a:gd name="T28" fmla="*/ 306 w 421"/>
                <a:gd name="T29" fmla="*/ 157 h 496"/>
                <a:gd name="T30" fmla="*/ 145 w 421"/>
                <a:gd name="T31" fmla="*/ 161 h 496"/>
                <a:gd name="T32" fmla="*/ 37 w 421"/>
                <a:gd name="T33" fmla="*/ 137 h 496"/>
                <a:gd name="T34" fmla="*/ 94 w 421"/>
                <a:gd name="T35" fmla="*/ 109 h 496"/>
                <a:gd name="T36" fmla="*/ 211 w 421"/>
                <a:gd name="T37" fmla="*/ 120 h 496"/>
                <a:gd name="T38" fmla="*/ 327 w 421"/>
                <a:gd name="T39" fmla="*/ 109 h 496"/>
                <a:gd name="T40" fmla="*/ 391 w 421"/>
                <a:gd name="T41" fmla="*/ 207 h 496"/>
                <a:gd name="T42" fmla="*/ 306 w 421"/>
                <a:gd name="T43" fmla="*/ 233 h 496"/>
                <a:gd name="T44" fmla="*/ 145 w 421"/>
                <a:gd name="T45" fmla="*/ 236 h 496"/>
                <a:gd name="T46" fmla="*/ 37 w 421"/>
                <a:gd name="T47" fmla="*/ 212 h 496"/>
                <a:gd name="T48" fmla="*/ 94 w 421"/>
                <a:gd name="T49" fmla="*/ 184 h 496"/>
                <a:gd name="T50" fmla="*/ 211 w 421"/>
                <a:gd name="T51" fmla="*/ 195 h 496"/>
                <a:gd name="T52" fmla="*/ 327 w 421"/>
                <a:gd name="T53" fmla="*/ 184 h 496"/>
                <a:gd name="T54" fmla="*/ 391 w 421"/>
                <a:gd name="T55" fmla="*/ 282 h 496"/>
                <a:gd name="T56" fmla="*/ 306 w 421"/>
                <a:gd name="T57" fmla="*/ 308 h 496"/>
                <a:gd name="T58" fmla="*/ 145 w 421"/>
                <a:gd name="T59" fmla="*/ 311 h 496"/>
                <a:gd name="T60" fmla="*/ 37 w 421"/>
                <a:gd name="T61" fmla="*/ 288 h 496"/>
                <a:gd name="T62" fmla="*/ 94 w 421"/>
                <a:gd name="T63" fmla="*/ 260 h 496"/>
                <a:gd name="T64" fmla="*/ 211 w 421"/>
                <a:gd name="T65" fmla="*/ 270 h 496"/>
                <a:gd name="T66" fmla="*/ 327 w 421"/>
                <a:gd name="T67" fmla="*/ 260 h 496"/>
                <a:gd name="T68" fmla="*/ 391 w 421"/>
                <a:gd name="T69" fmla="*/ 357 h 496"/>
                <a:gd name="T70" fmla="*/ 306 w 421"/>
                <a:gd name="T71" fmla="*/ 383 h 496"/>
                <a:gd name="T72" fmla="*/ 145 w 421"/>
                <a:gd name="T73" fmla="*/ 386 h 496"/>
                <a:gd name="T74" fmla="*/ 37 w 421"/>
                <a:gd name="T75" fmla="*/ 363 h 496"/>
                <a:gd name="T76" fmla="*/ 94 w 421"/>
                <a:gd name="T77" fmla="*/ 335 h 496"/>
                <a:gd name="T78" fmla="*/ 211 w 421"/>
                <a:gd name="T79" fmla="*/ 344 h 496"/>
                <a:gd name="T80" fmla="*/ 327 w 421"/>
                <a:gd name="T81" fmla="*/ 335 h 496"/>
                <a:gd name="T82" fmla="*/ 211 w 421"/>
                <a:gd name="T83" fmla="*/ 0 h 496"/>
                <a:gd name="T84" fmla="*/ 64 w 421"/>
                <a:gd name="T85" fmla="*/ 16 h 496"/>
                <a:gd name="T86" fmla="*/ 6 w 421"/>
                <a:gd name="T87" fmla="*/ 43 h 496"/>
                <a:gd name="T88" fmla="*/ 0 w 421"/>
                <a:gd name="T89" fmla="*/ 135 h 496"/>
                <a:gd name="T90" fmla="*/ 1 w 421"/>
                <a:gd name="T91" fmla="*/ 440 h 496"/>
                <a:gd name="T92" fmla="*/ 24 w 421"/>
                <a:gd name="T93" fmla="*/ 463 h 496"/>
                <a:gd name="T94" fmla="*/ 114 w 421"/>
                <a:gd name="T95" fmla="*/ 488 h 496"/>
                <a:gd name="T96" fmla="*/ 273 w 421"/>
                <a:gd name="T97" fmla="*/ 492 h 496"/>
                <a:gd name="T98" fmla="*/ 387 w 421"/>
                <a:gd name="T99" fmla="*/ 469 h 496"/>
                <a:gd name="T100" fmla="*/ 420 w 421"/>
                <a:gd name="T101" fmla="*/ 443 h 496"/>
                <a:gd name="T102" fmla="*/ 421 w 421"/>
                <a:gd name="T103" fmla="*/ 210 h 496"/>
                <a:gd name="T104" fmla="*/ 418 w 421"/>
                <a:gd name="T105" fmla="*/ 48 h 496"/>
                <a:gd name="T106" fmla="*/ 373 w 421"/>
                <a:gd name="T107" fmla="*/ 20 h 496"/>
                <a:gd name="T108" fmla="*/ 240 w 421"/>
                <a:gd name="T109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21" h="496">
                  <a:moveTo>
                    <a:pt x="211" y="466"/>
                  </a:moveTo>
                  <a:lnTo>
                    <a:pt x="177" y="464"/>
                  </a:lnTo>
                  <a:lnTo>
                    <a:pt x="145" y="462"/>
                  </a:lnTo>
                  <a:lnTo>
                    <a:pt x="115" y="458"/>
                  </a:lnTo>
                  <a:lnTo>
                    <a:pt x="89" y="454"/>
                  </a:lnTo>
                  <a:lnTo>
                    <a:pt x="67" y="448"/>
                  </a:lnTo>
                  <a:lnTo>
                    <a:pt x="50" y="443"/>
                  </a:lnTo>
                  <a:lnTo>
                    <a:pt x="37" y="438"/>
                  </a:lnTo>
                  <a:lnTo>
                    <a:pt x="30" y="433"/>
                  </a:lnTo>
                  <a:lnTo>
                    <a:pt x="30" y="392"/>
                  </a:lnTo>
                  <a:lnTo>
                    <a:pt x="49" y="399"/>
                  </a:lnTo>
                  <a:lnTo>
                    <a:pt x="71" y="404"/>
                  </a:lnTo>
                  <a:lnTo>
                    <a:pt x="94" y="410"/>
                  </a:lnTo>
                  <a:lnTo>
                    <a:pt x="119" y="414"/>
                  </a:lnTo>
                  <a:lnTo>
                    <a:pt x="145" y="416"/>
                  </a:lnTo>
                  <a:lnTo>
                    <a:pt x="168" y="418"/>
                  </a:lnTo>
                  <a:lnTo>
                    <a:pt x="191" y="419"/>
                  </a:lnTo>
                  <a:lnTo>
                    <a:pt x="211" y="421"/>
                  </a:lnTo>
                  <a:lnTo>
                    <a:pt x="230" y="419"/>
                  </a:lnTo>
                  <a:lnTo>
                    <a:pt x="253" y="418"/>
                  </a:lnTo>
                  <a:lnTo>
                    <a:pt x="277" y="416"/>
                  </a:lnTo>
                  <a:lnTo>
                    <a:pt x="302" y="414"/>
                  </a:lnTo>
                  <a:lnTo>
                    <a:pt x="327" y="410"/>
                  </a:lnTo>
                  <a:lnTo>
                    <a:pt x="350" y="404"/>
                  </a:lnTo>
                  <a:lnTo>
                    <a:pt x="373" y="399"/>
                  </a:lnTo>
                  <a:lnTo>
                    <a:pt x="391" y="392"/>
                  </a:lnTo>
                  <a:lnTo>
                    <a:pt x="391" y="432"/>
                  </a:lnTo>
                  <a:lnTo>
                    <a:pt x="385" y="438"/>
                  </a:lnTo>
                  <a:lnTo>
                    <a:pt x="372" y="443"/>
                  </a:lnTo>
                  <a:lnTo>
                    <a:pt x="355" y="448"/>
                  </a:lnTo>
                  <a:lnTo>
                    <a:pt x="332" y="454"/>
                  </a:lnTo>
                  <a:lnTo>
                    <a:pt x="306" y="458"/>
                  </a:lnTo>
                  <a:lnTo>
                    <a:pt x="277" y="462"/>
                  </a:lnTo>
                  <a:lnTo>
                    <a:pt x="245" y="464"/>
                  </a:lnTo>
                  <a:lnTo>
                    <a:pt x="211" y="466"/>
                  </a:lnTo>
                  <a:lnTo>
                    <a:pt x="211" y="466"/>
                  </a:lnTo>
                  <a:close/>
                  <a:moveTo>
                    <a:pt x="211" y="30"/>
                  </a:moveTo>
                  <a:lnTo>
                    <a:pt x="243" y="30"/>
                  </a:lnTo>
                  <a:lnTo>
                    <a:pt x="274" y="32"/>
                  </a:lnTo>
                  <a:lnTo>
                    <a:pt x="302" y="36"/>
                  </a:lnTo>
                  <a:lnTo>
                    <a:pt x="327" y="39"/>
                  </a:lnTo>
                  <a:lnTo>
                    <a:pt x="348" y="45"/>
                  </a:lnTo>
                  <a:lnTo>
                    <a:pt x="365" y="50"/>
                  </a:lnTo>
                  <a:lnTo>
                    <a:pt x="379" y="54"/>
                  </a:lnTo>
                  <a:lnTo>
                    <a:pt x="389" y="60"/>
                  </a:lnTo>
                  <a:lnTo>
                    <a:pt x="379" y="64"/>
                  </a:lnTo>
                  <a:lnTo>
                    <a:pt x="365" y="69"/>
                  </a:lnTo>
                  <a:lnTo>
                    <a:pt x="348" y="75"/>
                  </a:lnTo>
                  <a:lnTo>
                    <a:pt x="327" y="79"/>
                  </a:lnTo>
                  <a:lnTo>
                    <a:pt x="302" y="83"/>
                  </a:lnTo>
                  <a:lnTo>
                    <a:pt x="274" y="86"/>
                  </a:lnTo>
                  <a:lnTo>
                    <a:pt x="243" y="88"/>
                  </a:lnTo>
                  <a:lnTo>
                    <a:pt x="211" y="90"/>
                  </a:lnTo>
                  <a:lnTo>
                    <a:pt x="178" y="88"/>
                  </a:lnTo>
                  <a:lnTo>
                    <a:pt x="148" y="86"/>
                  </a:lnTo>
                  <a:lnTo>
                    <a:pt x="120" y="83"/>
                  </a:lnTo>
                  <a:lnTo>
                    <a:pt x="95" y="79"/>
                  </a:lnTo>
                  <a:lnTo>
                    <a:pt x="74" y="75"/>
                  </a:lnTo>
                  <a:lnTo>
                    <a:pt x="56" y="69"/>
                  </a:lnTo>
                  <a:lnTo>
                    <a:pt x="43" y="64"/>
                  </a:lnTo>
                  <a:lnTo>
                    <a:pt x="33" y="60"/>
                  </a:lnTo>
                  <a:lnTo>
                    <a:pt x="43" y="54"/>
                  </a:lnTo>
                  <a:lnTo>
                    <a:pt x="56" y="50"/>
                  </a:lnTo>
                  <a:lnTo>
                    <a:pt x="74" y="45"/>
                  </a:lnTo>
                  <a:lnTo>
                    <a:pt x="95" y="39"/>
                  </a:lnTo>
                  <a:lnTo>
                    <a:pt x="120" y="36"/>
                  </a:lnTo>
                  <a:lnTo>
                    <a:pt x="148" y="32"/>
                  </a:lnTo>
                  <a:lnTo>
                    <a:pt x="178" y="30"/>
                  </a:lnTo>
                  <a:lnTo>
                    <a:pt x="211" y="30"/>
                  </a:lnTo>
                  <a:close/>
                  <a:moveTo>
                    <a:pt x="391" y="132"/>
                  </a:moveTo>
                  <a:lnTo>
                    <a:pt x="385" y="137"/>
                  </a:lnTo>
                  <a:lnTo>
                    <a:pt x="372" y="142"/>
                  </a:lnTo>
                  <a:lnTo>
                    <a:pt x="355" y="147"/>
                  </a:lnTo>
                  <a:lnTo>
                    <a:pt x="332" y="153"/>
                  </a:lnTo>
                  <a:lnTo>
                    <a:pt x="306" y="157"/>
                  </a:lnTo>
                  <a:lnTo>
                    <a:pt x="277" y="161"/>
                  </a:lnTo>
                  <a:lnTo>
                    <a:pt x="245" y="163"/>
                  </a:lnTo>
                  <a:lnTo>
                    <a:pt x="211" y="165"/>
                  </a:lnTo>
                  <a:lnTo>
                    <a:pt x="177" y="163"/>
                  </a:lnTo>
                  <a:lnTo>
                    <a:pt x="145" y="161"/>
                  </a:lnTo>
                  <a:lnTo>
                    <a:pt x="115" y="157"/>
                  </a:lnTo>
                  <a:lnTo>
                    <a:pt x="89" y="153"/>
                  </a:lnTo>
                  <a:lnTo>
                    <a:pt x="67" y="147"/>
                  </a:lnTo>
                  <a:lnTo>
                    <a:pt x="50" y="142"/>
                  </a:lnTo>
                  <a:lnTo>
                    <a:pt x="37" y="137"/>
                  </a:lnTo>
                  <a:lnTo>
                    <a:pt x="30" y="132"/>
                  </a:lnTo>
                  <a:lnTo>
                    <a:pt x="30" y="91"/>
                  </a:lnTo>
                  <a:lnTo>
                    <a:pt x="49" y="98"/>
                  </a:lnTo>
                  <a:lnTo>
                    <a:pt x="71" y="105"/>
                  </a:lnTo>
                  <a:lnTo>
                    <a:pt x="94" y="109"/>
                  </a:lnTo>
                  <a:lnTo>
                    <a:pt x="119" y="113"/>
                  </a:lnTo>
                  <a:lnTo>
                    <a:pt x="145" y="116"/>
                  </a:lnTo>
                  <a:lnTo>
                    <a:pt x="168" y="117"/>
                  </a:lnTo>
                  <a:lnTo>
                    <a:pt x="191" y="120"/>
                  </a:lnTo>
                  <a:lnTo>
                    <a:pt x="211" y="120"/>
                  </a:lnTo>
                  <a:lnTo>
                    <a:pt x="230" y="120"/>
                  </a:lnTo>
                  <a:lnTo>
                    <a:pt x="253" y="117"/>
                  </a:lnTo>
                  <a:lnTo>
                    <a:pt x="277" y="116"/>
                  </a:lnTo>
                  <a:lnTo>
                    <a:pt x="302" y="113"/>
                  </a:lnTo>
                  <a:lnTo>
                    <a:pt x="327" y="109"/>
                  </a:lnTo>
                  <a:lnTo>
                    <a:pt x="350" y="105"/>
                  </a:lnTo>
                  <a:lnTo>
                    <a:pt x="373" y="98"/>
                  </a:lnTo>
                  <a:lnTo>
                    <a:pt x="391" y="91"/>
                  </a:lnTo>
                  <a:lnTo>
                    <a:pt x="391" y="132"/>
                  </a:lnTo>
                  <a:close/>
                  <a:moveTo>
                    <a:pt x="391" y="207"/>
                  </a:moveTo>
                  <a:lnTo>
                    <a:pt x="385" y="212"/>
                  </a:lnTo>
                  <a:lnTo>
                    <a:pt x="372" y="217"/>
                  </a:lnTo>
                  <a:lnTo>
                    <a:pt x="355" y="222"/>
                  </a:lnTo>
                  <a:lnTo>
                    <a:pt x="332" y="228"/>
                  </a:lnTo>
                  <a:lnTo>
                    <a:pt x="306" y="233"/>
                  </a:lnTo>
                  <a:lnTo>
                    <a:pt x="277" y="236"/>
                  </a:lnTo>
                  <a:lnTo>
                    <a:pt x="245" y="238"/>
                  </a:lnTo>
                  <a:lnTo>
                    <a:pt x="211" y="240"/>
                  </a:lnTo>
                  <a:lnTo>
                    <a:pt x="177" y="238"/>
                  </a:lnTo>
                  <a:lnTo>
                    <a:pt x="145" y="236"/>
                  </a:lnTo>
                  <a:lnTo>
                    <a:pt x="115" y="233"/>
                  </a:lnTo>
                  <a:lnTo>
                    <a:pt x="89" y="228"/>
                  </a:lnTo>
                  <a:lnTo>
                    <a:pt x="67" y="222"/>
                  </a:lnTo>
                  <a:lnTo>
                    <a:pt x="50" y="217"/>
                  </a:lnTo>
                  <a:lnTo>
                    <a:pt x="37" y="212"/>
                  </a:lnTo>
                  <a:lnTo>
                    <a:pt x="30" y="207"/>
                  </a:lnTo>
                  <a:lnTo>
                    <a:pt x="30" y="166"/>
                  </a:lnTo>
                  <a:lnTo>
                    <a:pt x="49" y="173"/>
                  </a:lnTo>
                  <a:lnTo>
                    <a:pt x="71" y="180"/>
                  </a:lnTo>
                  <a:lnTo>
                    <a:pt x="94" y="184"/>
                  </a:lnTo>
                  <a:lnTo>
                    <a:pt x="119" y="188"/>
                  </a:lnTo>
                  <a:lnTo>
                    <a:pt x="145" y="191"/>
                  </a:lnTo>
                  <a:lnTo>
                    <a:pt x="168" y="193"/>
                  </a:lnTo>
                  <a:lnTo>
                    <a:pt x="191" y="195"/>
                  </a:lnTo>
                  <a:lnTo>
                    <a:pt x="211" y="195"/>
                  </a:lnTo>
                  <a:lnTo>
                    <a:pt x="230" y="195"/>
                  </a:lnTo>
                  <a:lnTo>
                    <a:pt x="253" y="193"/>
                  </a:lnTo>
                  <a:lnTo>
                    <a:pt x="277" y="191"/>
                  </a:lnTo>
                  <a:lnTo>
                    <a:pt x="302" y="188"/>
                  </a:lnTo>
                  <a:lnTo>
                    <a:pt x="327" y="184"/>
                  </a:lnTo>
                  <a:lnTo>
                    <a:pt x="350" y="180"/>
                  </a:lnTo>
                  <a:lnTo>
                    <a:pt x="373" y="173"/>
                  </a:lnTo>
                  <a:lnTo>
                    <a:pt x="391" y="167"/>
                  </a:lnTo>
                  <a:lnTo>
                    <a:pt x="391" y="207"/>
                  </a:lnTo>
                  <a:close/>
                  <a:moveTo>
                    <a:pt x="391" y="282"/>
                  </a:moveTo>
                  <a:lnTo>
                    <a:pt x="385" y="288"/>
                  </a:lnTo>
                  <a:lnTo>
                    <a:pt x="372" y="293"/>
                  </a:lnTo>
                  <a:lnTo>
                    <a:pt x="355" y="298"/>
                  </a:lnTo>
                  <a:lnTo>
                    <a:pt x="332" y="303"/>
                  </a:lnTo>
                  <a:lnTo>
                    <a:pt x="306" y="308"/>
                  </a:lnTo>
                  <a:lnTo>
                    <a:pt x="277" y="311"/>
                  </a:lnTo>
                  <a:lnTo>
                    <a:pt x="245" y="315"/>
                  </a:lnTo>
                  <a:lnTo>
                    <a:pt x="211" y="315"/>
                  </a:lnTo>
                  <a:lnTo>
                    <a:pt x="177" y="315"/>
                  </a:lnTo>
                  <a:lnTo>
                    <a:pt x="145" y="311"/>
                  </a:lnTo>
                  <a:lnTo>
                    <a:pt x="115" y="308"/>
                  </a:lnTo>
                  <a:lnTo>
                    <a:pt x="89" y="303"/>
                  </a:lnTo>
                  <a:lnTo>
                    <a:pt x="67" y="298"/>
                  </a:lnTo>
                  <a:lnTo>
                    <a:pt x="50" y="293"/>
                  </a:lnTo>
                  <a:lnTo>
                    <a:pt x="37" y="288"/>
                  </a:lnTo>
                  <a:lnTo>
                    <a:pt x="30" y="282"/>
                  </a:lnTo>
                  <a:lnTo>
                    <a:pt x="30" y="242"/>
                  </a:lnTo>
                  <a:lnTo>
                    <a:pt x="49" y="248"/>
                  </a:lnTo>
                  <a:lnTo>
                    <a:pt x="71" y="255"/>
                  </a:lnTo>
                  <a:lnTo>
                    <a:pt x="94" y="260"/>
                  </a:lnTo>
                  <a:lnTo>
                    <a:pt x="119" y="263"/>
                  </a:lnTo>
                  <a:lnTo>
                    <a:pt x="145" y="266"/>
                  </a:lnTo>
                  <a:lnTo>
                    <a:pt x="168" y="268"/>
                  </a:lnTo>
                  <a:lnTo>
                    <a:pt x="191" y="270"/>
                  </a:lnTo>
                  <a:lnTo>
                    <a:pt x="211" y="270"/>
                  </a:lnTo>
                  <a:lnTo>
                    <a:pt x="230" y="270"/>
                  </a:lnTo>
                  <a:lnTo>
                    <a:pt x="253" y="268"/>
                  </a:lnTo>
                  <a:lnTo>
                    <a:pt x="277" y="266"/>
                  </a:lnTo>
                  <a:lnTo>
                    <a:pt x="302" y="263"/>
                  </a:lnTo>
                  <a:lnTo>
                    <a:pt x="327" y="260"/>
                  </a:lnTo>
                  <a:lnTo>
                    <a:pt x="350" y="255"/>
                  </a:lnTo>
                  <a:lnTo>
                    <a:pt x="373" y="248"/>
                  </a:lnTo>
                  <a:lnTo>
                    <a:pt x="391" y="242"/>
                  </a:lnTo>
                  <a:lnTo>
                    <a:pt x="391" y="282"/>
                  </a:lnTo>
                  <a:close/>
                  <a:moveTo>
                    <a:pt x="391" y="357"/>
                  </a:moveTo>
                  <a:lnTo>
                    <a:pt x="385" y="363"/>
                  </a:lnTo>
                  <a:lnTo>
                    <a:pt x="372" y="368"/>
                  </a:lnTo>
                  <a:lnTo>
                    <a:pt x="355" y="373"/>
                  </a:lnTo>
                  <a:lnTo>
                    <a:pt x="332" y="379"/>
                  </a:lnTo>
                  <a:lnTo>
                    <a:pt x="306" y="383"/>
                  </a:lnTo>
                  <a:lnTo>
                    <a:pt x="277" y="386"/>
                  </a:lnTo>
                  <a:lnTo>
                    <a:pt x="245" y="389"/>
                  </a:lnTo>
                  <a:lnTo>
                    <a:pt x="211" y="391"/>
                  </a:lnTo>
                  <a:lnTo>
                    <a:pt x="177" y="389"/>
                  </a:lnTo>
                  <a:lnTo>
                    <a:pt x="145" y="386"/>
                  </a:lnTo>
                  <a:lnTo>
                    <a:pt x="115" y="383"/>
                  </a:lnTo>
                  <a:lnTo>
                    <a:pt x="89" y="379"/>
                  </a:lnTo>
                  <a:lnTo>
                    <a:pt x="67" y="373"/>
                  </a:lnTo>
                  <a:lnTo>
                    <a:pt x="50" y="368"/>
                  </a:lnTo>
                  <a:lnTo>
                    <a:pt x="37" y="363"/>
                  </a:lnTo>
                  <a:lnTo>
                    <a:pt x="30" y="357"/>
                  </a:lnTo>
                  <a:lnTo>
                    <a:pt x="30" y="317"/>
                  </a:lnTo>
                  <a:lnTo>
                    <a:pt x="49" y="324"/>
                  </a:lnTo>
                  <a:lnTo>
                    <a:pt x="71" y="329"/>
                  </a:lnTo>
                  <a:lnTo>
                    <a:pt x="94" y="335"/>
                  </a:lnTo>
                  <a:lnTo>
                    <a:pt x="119" y="338"/>
                  </a:lnTo>
                  <a:lnTo>
                    <a:pt x="145" y="341"/>
                  </a:lnTo>
                  <a:lnTo>
                    <a:pt x="168" y="343"/>
                  </a:lnTo>
                  <a:lnTo>
                    <a:pt x="191" y="344"/>
                  </a:lnTo>
                  <a:lnTo>
                    <a:pt x="211" y="344"/>
                  </a:lnTo>
                  <a:lnTo>
                    <a:pt x="230" y="344"/>
                  </a:lnTo>
                  <a:lnTo>
                    <a:pt x="253" y="343"/>
                  </a:lnTo>
                  <a:lnTo>
                    <a:pt x="277" y="341"/>
                  </a:lnTo>
                  <a:lnTo>
                    <a:pt x="302" y="338"/>
                  </a:lnTo>
                  <a:lnTo>
                    <a:pt x="327" y="335"/>
                  </a:lnTo>
                  <a:lnTo>
                    <a:pt x="350" y="329"/>
                  </a:lnTo>
                  <a:lnTo>
                    <a:pt x="373" y="324"/>
                  </a:lnTo>
                  <a:lnTo>
                    <a:pt x="391" y="317"/>
                  </a:lnTo>
                  <a:lnTo>
                    <a:pt x="391" y="357"/>
                  </a:lnTo>
                  <a:close/>
                  <a:moveTo>
                    <a:pt x="211" y="0"/>
                  </a:moveTo>
                  <a:lnTo>
                    <a:pt x="182" y="0"/>
                  </a:lnTo>
                  <a:lnTo>
                    <a:pt x="149" y="2"/>
                  </a:lnTo>
                  <a:lnTo>
                    <a:pt x="114" y="6"/>
                  </a:lnTo>
                  <a:lnTo>
                    <a:pt x="80" y="12"/>
                  </a:lnTo>
                  <a:lnTo>
                    <a:pt x="64" y="16"/>
                  </a:lnTo>
                  <a:lnTo>
                    <a:pt x="49" y="20"/>
                  </a:lnTo>
                  <a:lnTo>
                    <a:pt x="35" y="25"/>
                  </a:lnTo>
                  <a:lnTo>
                    <a:pt x="24" y="31"/>
                  </a:lnTo>
                  <a:lnTo>
                    <a:pt x="14" y="37"/>
                  </a:lnTo>
                  <a:lnTo>
                    <a:pt x="6" y="43"/>
                  </a:lnTo>
                  <a:lnTo>
                    <a:pt x="4" y="48"/>
                  </a:lnTo>
                  <a:lnTo>
                    <a:pt x="2" y="51"/>
                  </a:lnTo>
                  <a:lnTo>
                    <a:pt x="1" y="55"/>
                  </a:lnTo>
                  <a:lnTo>
                    <a:pt x="0" y="60"/>
                  </a:lnTo>
                  <a:lnTo>
                    <a:pt x="0" y="135"/>
                  </a:lnTo>
                  <a:lnTo>
                    <a:pt x="0" y="210"/>
                  </a:lnTo>
                  <a:lnTo>
                    <a:pt x="0" y="285"/>
                  </a:lnTo>
                  <a:lnTo>
                    <a:pt x="0" y="359"/>
                  </a:lnTo>
                  <a:lnTo>
                    <a:pt x="0" y="436"/>
                  </a:lnTo>
                  <a:lnTo>
                    <a:pt x="1" y="440"/>
                  </a:lnTo>
                  <a:lnTo>
                    <a:pt x="2" y="443"/>
                  </a:lnTo>
                  <a:lnTo>
                    <a:pt x="4" y="447"/>
                  </a:lnTo>
                  <a:lnTo>
                    <a:pt x="6" y="451"/>
                  </a:lnTo>
                  <a:lnTo>
                    <a:pt x="14" y="458"/>
                  </a:lnTo>
                  <a:lnTo>
                    <a:pt x="24" y="463"/>
                  </a:lnTo>
                  <a:lnTo>
                    <a:pt x="35" y="469"/>
                  </a:lnTo>
                  <a:lnTo>
                    <a:pt x="49" y="474"/>
                  </a:lnTo>
                  <a:lnTo>
                    <a:pt x="64" y="478"/>
                  </a:lnTo>
                  <a:lnTo>
                    <a:pt x="80" y="483"/>
                  </a:lnTo>
                  <a:lnTo>
                    <a:pt x="114" y="488"/>
                  </a:lnTo>
                  <a:lnTo>
                    <a:pt x="149" y="492"/>
                  </a:lnTo>
                  <a:lnTo>
                    <a:pt x="182" y="494"/>
                  </a:lnTo>
                  <a:lnTo>
                    <a:pt x="211" y="496"/>
                  </a:lnTo>
                  <a:lnTo>
                    <a:pt x="240" y="494"/>
                  </a:lnTo>
                  <a:lnTo>
                    <a:pt x="273" y="492"/>
                  </a:lnTo>
                  <a:lnTo>
                    <a:pt x="307" y="488"/>
                  </a:lnTo>
                  <a:lnTo>
                    <a:pt x="342" y="483"/>
                  </a:lnTo>
                  <a:lnTo>
                    <a:pt x="358" y="478"/>
                  </a:lnTo>
                  <a:lnTo>
                    <a:pt x="373" y="474"/>
                  </a:lnTo>
                  <a:lnTo>
                    <a:pt x="387" y="469"/>
                  </a:lnTo>
                  <a:lnTo>
                    <a:pt x="398" y="463"/>
                  </a:lnTo>
                  <a:lnTo>
                    <a:pt x="408" y="458"/>
                  </a:lnTo>
                  <a:lnTo>
                    <a:pt x="416" y="451"/>
                  </a:lnTo>
                  <a:lnTo>
                    <a:pt x="418" y="447"/>
                  </a:lnTo>
                  <a:lnTo>
                    <a:pt x="420" y="443"/>
                  </a:lnTo>
                  <a:lnTo>
                    <a:pt x="421" y="440"/>
                  </a:lnTo>
                  <a:lnTo>
                    <a:pt x="421" y="436"/>
                  </a:lnTo>
                  <a:lnTo>
                    <a:pt x="421" y="359"/>
                  </a:lnTo>
                  <a:lnTo>
                    <a:pt x="421" y="285"/>
                  </a:lnTo>
                  <a:lnTo>
                    <a:pt x="421" y="210"/>
                  </a:lnTo>
                  <a:lnTo>
                    <a:pt x="421" y="135"/>
                  </a:lnTo>
                  <a:lnTo>
                    <a:pt x="421" y="60"/>
                  </a:lnTo>
                  <a:lnTo>
                    <a:pt x="421" y="55"/>
                  </a:lnTo>
                  <a:lnTo>
                    <a:pt x="420" y="51"/>
                  </a:lnTo>
                  <a:lnTo>
                    <a:pt x="418" y="48"/>
                  </a:lnTo>
                  <a:lnTo>
                    <a:pt x="416" y="43"/>
                  </a:lnTo>
                  <a:lnTo>
                    <a:pt x="408" y="37"/>
                  </a:lnTo>
                  <a:lnTo>
                    <a:pt x="398" y="31"/>
                  </a:lnTo>
                  <a:lnTo>
                    <a:pt x="387" y="25"/>
                  </a:lnTo>
                  <a:lnTo>
                    <a:pt x="373" y="20"/>
                  </a:lnTo>
                  <a:lnTo>
                    <a:pt x="358" y="16"/>
                  </a:lnTo>
                  <a:lnTo>
                    <a:pt x="342" y="12"/>
                  </a:lnTo>
                  <a:lnTo>
                    <a:pt x="307" y="6"/>
                  </a:lnTo>
                  <a:lnTo>
                    <a:pt x="273" y="2"/>
                  </a:lnTo>
                  <a:lnTo>
                    <a:pt x="240" y="0"/>
                  </a:lnTo>
                  <a:lnTo>
                    <a:pt x="2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87">
              <a:extLst>
                <a:ext uri="{FF2B5EF4-FFF2-40B4-BE49-F238E27FC236}">
                  <a16:creationId xmlns="" xmlns:a16="http://schemas.microsoft.com/office/drawing/2014/main" id="{69C2FB11-2532-4755-8758-BC1057B5E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2188" y="1354138"/>
              <a:ext cx="285750" cy="180975"/>
            </a:xfrm>
            <a:custGeom>
              <a:avLst/>
              <a:gdLst>
                <a:gd name="T0" fmla="*/ 0 w 902"/>
                <a:gd name="T1" fmla="*/ 0 h 571"/>
                <a:gd name="T2" fmla="*/ 0 w 902"/>
                <a:gd name="T3" fmla="*/ 345 h 571"/>
                <a:gd name="T4" fmla="*/ 1 w 902"/>
                <a:gd name="T5" fmla="*/ 348 h 571"/>
                <a:gd name="T6" fmla="*/ 1 w 902"/>
                <a:gd name="T7" fmla="*/ 351 h 571"/>
                <a:gd name="T8" fmla="*/ 3 w 902"/>
                <a:gd name="T9" fmla="*/ 353 h 571"/>
                <a:gd name="T10" fmla="*/ 4 w 902"/>
                <a:gd name="T11" fmla="*/ 355 h 571"/>
                <a:gd name="T12" fmla="*/ 6 w 902"/>
                <a:gd name="T13" fmla="*/ 357 h 571"/>
                <a:gd name="T14" fmla="*/ 10 w 902"/>
                <a:gd name="T15" fmla="*/ 358 h 571"/>
                <a:gd name="T16" fmla="*/ 12 w 902"/>
                <a:gd name="T17" fmla="*/ 360 h 571"/>
                <a:gd name="T18" fmla="*/ 15 w 902"/>
                <a:gd name="T19" fmla="*/ 361 h 571"/>
                <a:gd name="T20" fmla="*/ 18 w 902"/>
                <a:gd name="T21" fmla="*/ 360 h 571"/>
                <a:gd name="T22" fmla="*/ 21 w 902"/>
                <a:gd name="T23" fmla="*/ 358 h 571"/>
                <a:gd name="T24" fmla="*/ 24 w 902"/>
                <a:gd name="T25" fmla="*/ 357 h 571"/>
                <a:gd name="T26" fmla="*/ 26 w 902"/>
                <a:gd name="T27" fmla="*/ 355 h 571"/>
                <a:gd name="T28" fmla="*/ 28 w 902"/>
                <a:gd name="T29" fmla="*/ 353 h 571"/>
                <a:gd name="T30" fmla="*/ 29 w 902"/>
                <a:gd name="T31" fmla="*/ 351 h 571"/>
                <a:gd name="T32" fmla="*/ 30 w 902"/>
                <a:gd name="T33" fmla="*/ 348 h 571"/>
                <a:gd name="T34" fmla="*/ 30 w 902"/>
                <a:gd name="T35" fmla="*/ 345 h 571"/>
                <a:gd name="T36" fmla="*/ 30 w 902"/>
                <a:gd name="T37" fmla="*/ 30 h 571"/>
                <a:gd name="T38" fmla="*/ 872 w 902"/>
                <a:gd name="T39" fmla="*/ 30 h 571"/>
                <a:gd name="T40" fmla="*/ 872 w 902"/>
                <a:gd name="T41" fmla="*/ 541 h 571"/>
                <a:gd name="T42" fmla="*/ 572 w 902"/>
                <a:gd name="T43" fmla="*/ 541 h 571"/>
                <a:gd name="T44" fmla="*/ 569 w 902"/>
                <a:gd name="T45" fmla="*/ 541 h 571"/>
                <a:gd name="T46" fmla="*/ 566 w 902"/>
                <a:gd name="T47" fmla="*/ 542 h 571"/>
                <a:gd name="T48" fmla="*/ 563 w 902"/>
                <a:gd name="T49" fmla="*/ 543 h 571"/>
                <a:gd name="T50" fmla="*/ 561 w 902"/>
                <a:gd name="T51" fmla="*/ 545 h 571"/>
                <a:gd name="T52" fmla="*/ 559 w 902"/>
                <a:gd name="T53" fmla="*/ 547 h 571"/>
                <a:gd name="T54" fmla="*/ 558 w 902"/>
                <a:gd name="T55" fmla="*/ 550 h 571"/>
                <a:gd name="T56" fmla="*/ 557 w 902"/>
                <a:gd name="T57" fmla="*/ 552 h 571"/>
                <a:gd name="T58" fmla="*/ 557 w 902"/>
                <a:gd name="T59" fmla="*/ 556 h 571"/>
                <a:gd name="T60" fmla="*/ 557 w 902"/>
                <a:gd name="T61" fmla="*/ 559 h 571"/>
                <a:gd name="T62" fmla="*/ 558 w 902"/>
                <a:gd name="T63" fmla="*/ 561 h 571"/>
                <a:gd name="T64" fmla="*/ 559 w 902"/>
                <a:gd name="T65" fmla="*/ 564 h 571"/>
                <a:gd name="T66" fmla="*/ 561 w 902"/>
                <a:gd name="T67" fmla="*/ 566 h 571"/>
                <a:gd name="T68" fmla="*/ 563 w 902"/>
                <a:gd name="T69" fmla="*/ 568 h 571"/>
                <a:gd name="T70" fmla="*/ 566 w 902"/>
                <a:gd name="T71" fmla="*/ 569 h 571"/>
                <a:gd name="T72" fmla="*/ 569 w 902"/>
                <a:gd name="T73" fmla="*/ 571 h 571"/>
                <a:gd name="T74" fmla="*/ 572 w 902"/>
                <a:gd name="T75" fmla="*/ 571 h 571"/>
                <a:gd name="T76" fmla="*/ 902 w 902"/>
                <a:gd name="T77" fmla="*/ 571 h 571"/>
                <a:gd name="T78" fmla="*/ 902 w 902"/>
                <a:gd name="T79" fmla="*/ 0 h 571"/>
                <a:gd name="T80" fmla="*/ 0 w 902"/>
                <a:gd name="T81" fmla="*/ 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02" h="571">
                  <a:moveTo>
                    <a:pt x="0" y="0"/>
                  </a:moveTo>
                  <a:lnTo>
                    <a:pt x="0" y="345"/>
                  </a:lnTo>
                  <a:lnTo>
                    <a:pt x="1" y="348"/>
                  </a:lnTo>
                  <a:lnTo>
                    <a:pt x="1" y="351"/>
                  </a:lnTo>
                  <a:lnTo>
                    <a:pt x="3" y="353"/>
                  </a:lnTo>
                  <a:lnTo>
                    <a:pt x="4" y="355"/>
                  </a:lnTo>
                  <a:lnTo>
                    <a:pt x="6" y="357"/>
                  </a:lnTo>
                  <a:lnTo>
                    <a:pt x="10" y="358"/>
                  </a:lnTo>
                  <a:lnTo>
                    <a:pt x="12" y="360"/>
                  </a:lnTo>
                  <a:lnTo>
                    <a:pt x="15" y="361"/>
                  </a:lnTo>
                  <a:lnTo>
                    <a:pt x="18" y="360"/>
                  </a:lnTo>
                  <a:lnTo>
                    <a:pt x="21" y="358"/>
                  </a:lnTo>
                  <a:lnTo>
                    <a:pt x="24" y="357"/>
                  </a:lnTo>
                  <a:lnTo>
                    <a:pt x="26" y="355"/>
                  </a:lnTo>
                  <a:lnTo>
                    <a:pt x="28" y="353"/>
                  </a:lnTo>
                  <a:lnTo>
                    <a:pt x="29" y="351"/>
                  </a:lnTo>
                  <a:lnTo>
                    <a:pt x="30" y="348"/>
                  </a:lnTo>
                  <a:lnTo>
                    <a:pt x="30" y="345"/>
                  </a:lnTo>
                  <a:lnTo>
                    <a:pt x="30" y="30"/>
                  </a:lnTo>
                  <a:lnTo>
                    <a:pt x="872" y="30"/>
                  </a:lnTo>
                  <a:lnTo>
                    <a:pt x="872" y="541"/>
                  </a:lnTo>
                  <a:lnTo>
                    <a:pt x="572" y="541"/>
                  </a:lnTo>
                  <a:lnTo>
                    <a:pt x="569" y="541"/>
                  </a:lnTo>
                  <a:lnTo>
                    <a:pt x="566" y="542"/>
                  </a:lnTo>
                  <a:lnTo>
                    <a:pt x="563" y="543"/>
                  </a:lnTo>
                  <a:lnTo>
                    <a:pt x="561" y="545"/>
                  </a:lnTo>
                  <a:lnTo>
                    <a:pt x="559" y="547"/>
                  </a:lnTo>
                  <a:lnTo>
                    <a:pt x="558" y="550"/>
                  </a:lnTo>
                  <a:lnTo>
                    <a:pt x="557" y="552"/>
                  </a:lnTo>
                  <a:lnTo>
                    <a:pt x="557" y="556"/>
                  </a:lnTo>
                  <a:lnTo>
                    <a:pt x="557" y="559"/>
                  </a:lnTo>
                  <a:lnTo>
                    <a:pt x="558" y="561"/>
                  </a:lnTo>
                  <a:lnTo>
                    <a:pt x="559" y="564"/>
                  </a:lnTo>
                  <a:lnTo>
                    <a:pt x="561" y="566"/>
                  </a:lnTo>
                  <a:lnTo>
                    <a:pt x="563" y="568"/>
                  </a:lnTo>
                  <a:lnTo>
                    <a:pt x="566" y="569"/>
                  </a:lnTo>
                  <a:lnTo>
                    <a:pt x="569" y="571"/>
                  </a:lnTo>
                  <a:lnTo>
                    <a:pt x="572" y="571"/>
                  </a:lnTo>
                  <a:lnTo>
                    <a:pt x="902" y="571"/>
                  </a:lnTo>
                  <a:lnTo>
                    <a:pt x="90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88">
              <a:extLst>
                <a:ext uri="{FF2B5EF4-FFF2-40B4-BE49-F238E27FC236}">
                  <a16:creationId xmlns="" xmlns:a16="http://schemas.microsoft.com/office/drawing/2014/main" id="{63E32F1C-18D4-4675-97EE-1588B96410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86963" y="1406525"/>
              <a:ext cx="76200" cy="76200"/>
            </a:xfrm>
            <a:custGeom>
              <a:avLst/>
              <a:gdLst>
                <a:gd name="T0" fmla="*/ 102 w 241"/>
                <a:gd name="T1" fmla="*/ 208 h 241"/>
                <a:gd name="T2" fmla="*/ 77 w 241"/>
                <a:gd name="T3" fmla="*/ 199 h 241"/>
                <a:gd name="T4" fmla="*/ 57 w 241"/>
                <a:gd name="T5" fmla="*/ 184 h 241"/>
                <a:gd name="T6" fmla="*/ 41 w 241"/>
                <a:gd name="T7" fmla="*/ 162 h 241"/>
                <a:gd name="T8" fmla="*/ 32 w 241"/>
                <a:gd name="T9" fmla="*/ 138 h 241"/>
                <a:gd name="T10" fmla="*/ 31 w 241"/>
                <a:gd name="T11" fmla="*/ 111 h 241"/>
                <a:gd name="T12" fmla="*/ 37 w 241"/>
                <a:gd name="T13" fmla="*/ 85 h 241"/>
                <a:gd name="T14" fmla="*/ 50 w 241"/>
                <a:gd name="T15" fmla="*/ 63 h 241"/>
                <a:gd name="T16" fmla="*/ 70 w 241"/>
                <a:gd name="T17" fmla="*/ 46 h 241"/>
                <a:gd name="T18" fmla="*/ 93 w 241"/>
                <a:gd name="T19" fmla="*/ 34 h 241"/>
                <a:gd name="T20" fmla="*/ 120 w 241"/>
                <a:gd name="T21" fmla="*/ 30 h 241"/>
                <a:gd name="T22" fmla="*/ 147 w 241"/>
                <a:gd name="T23" fmla="*/ 34 h 241"/>
                <a:gd name="T24" fmla="*/ 170 w 241"/>
                <a:gd name="T25" fmla="*/ 46 h 241"/>
                <a:gd name="T26" fmla="*/ 190 w 241"/>
                <a:gd name="T27" fmla="*/ 63 h 241"/>
                <a:gd name="T28" fmla="*/ 204 w 241"/>
                <a:gd name="T29" fmla="*/ 85 h 241"/>
                <a:gd name="T30" fmla="*/ 210 w 241"/>
                <a:gd name="T31" fmla="*/ 111 h 241"/>
                <a:gd name="T32" fmla="*/ 209 w 241"/>
                <a:gd name="T33" fmla="*/ 138 h 241"/>
                <a:gd name="T34" fmla="*/ 199 w 241"/>
                <a:gd name="T35" fmla="*/ 162 h 241"/>
                <a:gd name="T36" fmla="*/ 184 w 241"/>
                <a:gd name="T37" fmla="*/ 184 h 241"/>
                <a:gd name="T38" fmla="*/ 163 w 241"/>
                <a:gd name="T39" fmla="*/ 199 h 241"/>
                <a:gd name="T40" fmla="*/ 138 w 241"/>
                <a:gd name="T41" fmla="*/ 208 h 241"/>
                <a:gd name="T42" fmla="*/ 120 w 241"/>
                <a:gd name="T43" fmla="*/ 210 h 241"/>
                <a:gd name="T44" fmla="*/ 96 w 241"/>
                <a:gd name="T45" fmla="*/ 2 h 241"/>
                <a:gd name="T46" fmla="*/ 63 w 241"/>
                <a:gd name="T47" fmla="*/ 15 h 241"/>
                <a:gd name="T48" fmla="*/ 35 w 241"/>
                <a:gd name="T49" fmla="*/ 35 h 241"/>
                <a:gd name="T50" fmla="*/ 15 w 241"/>
                <a:gd name="T51" fmla="*/ 63 h 241"/>
                <a:gd name="T52" fmla="*/ 2 w 241"/>
                <a:gd name="T53" fmla="*/ 96 h 241"/>
                <a:gd name="T54" fmla="*/ 1 w 241"/>
                <a:gd name="T55" fmla="*/ 132 h 241"/>
                <a:gd name="T56" fmla="*/ 10 w 241"/>
                <a:gd name="T57" fmla="*/ 167 h 241"/>
                <a:gd name="T58" fmla="*/ 28 w 241"/>
                <a:gd name="T59" fmla="*/ 197 h 241"/>
                <a:gd name="T60" fmla="*/ 54 w 241"/>
                <a:gd name="T61" fmla="*/ 219 h 241"/>
                <a:gd name="T62" fmla="*/ 85 w 241"/>
                <a:gd name="T63" fmla="*/ 235 h 241"/>
                <a:gd name="T64" fmla="*/ 120 w 241"/>
                <a:gd name="T65" fmla="*/ 241 h 241"/>
                <a:gd name="T66" fmla="*/ 156 w 241"/>
                <a:gd name="T67" fmla="*/ 235 h 241"/>
                <a:gd name="T68" fmla="*/ 187 w 241"/>
                <a:gd name="T69" fmla="*/ 219 h 241"/>
                <a:gd name="T70" fmla="*/ 213 w 241"/>
                <a:gd name="T71" fmla="*/ 197 h 241"/>
                <a:gd name="T72" fmla="*/ 231 w 241"/>
                <a:gd name="T73" fmla="*/ 167 h 241"/>
                <a:gd name="T74" fmla="*/ 240 w 241"/>
                <a:gd name="T75" fmla="*/ 132 h 241"/>
                <a:gd name="T76" fmla="*/ 238 w 241"/>
                <a:gd name="T77" fmla="*/ 96 h 241"/>
                <a:gd name="T78" fmla="*/ 226 w 241"/>
                <a:gd name="T79" fmla="*/ 63 h 241"/>
                <a:gd name="T80" fmla="*/ 206 w 241"/>
                <a:gd name="T81" fmla="*/ 35 h 241"/>
                <a:gd name="T82" fmla="*/ 178 w 241"/>
                <a:gd name="T83" fmla="*/ 15 h 241"/>
                <a:gd name="T84" fmla="*/ 145 w 241"/>
                <a:gd name="T85" fmla="*/ 2 h 241"/>
                <a:gd name="T86" fmla="*/ 120 w 241"/>
                <a:gd name="T8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1" h="241">
                  <a:moveTo>
                    <a:pt x="120" y="210"/>
                  </a:moveTo>
                  <a:lnTo>
                    <a:pt x="111" y="210"/>
                  </a:lnTo>
                  <a:lnTo>
                    <a:pt x="102" y="208"/>
                  </a:lnTo>
                  <a:lnTo>
                    <a:pt x="93" y="206"/>
                  </a:lnTo>
                  <a:lnTo>
                    <a:pt x="86" y="203"/>
                  </a:lnTo>
                  <a:lnTo>
                    <a:pt x="77" y="199"/>
                  </a:lnTo>
                  <a:lnTo>
                    <a:pt x="70" y="195"/>
                  </a:lnTo>
                  <a:lnTo>
                    <a:pt x="63" y="189"/>
                  </a:lnTo>
                  <a:lnTo>
                    <a:pt x="57" y="184"/>
                  </a:lnTo>
                  <a:lnTo>
                    <a:pt x="50" y="177"/>
                  </a:lnTo>
                  <a:lnTo>
                    <a:pt x="46" y="170"/>
                  </a:lnTo>
                  <a:lnTo>
                    <a:pt x="41" y="162"/>
                  </a:lnTo>
                  <a:lnTo>
                    <a:pt x="37" y="155"/>
                  </a:lnTo>
                  <a:lnTo>
                    <a:pt x="34" y="146"/>
                  </a:lnTo>
                  <a:lnTo>
                    <a:pt x="32" y="138"/>
                  </a:lnTo>
                  <a:lnTo>
                    <a:pt x="31" y="129"/>
                  </a:lnTo>
                  <a:lnTo>
                    <a:pt x="30" y="120"/>
                  </a:lnTo>
                  <a:lnTo>
                    <a:pt x="31" y="111"/>
                  </a:lnTo>
                  <a:lnTo>
                    <a:pt x="32" y="101"/>
                  </a:lnTo>
                  <a:lnTo>
                    <a:pt x="34" y="93"/>
                  </a:lnTo>
                  <a:lnTo>
                    <a:pt x="37" y="85"/>
                  </a:lnTo>
                  <a:lnTo>
                    <a:pt x="41" y="77"/>
                  </a:lnTo>
                  <a:lnTo>
                    <a:pt x="46" y="69"/>
                  </a:lnTo>
                  <a:lnTo>
                    <a:pt x="50" y="63"/>
                  </a:lnTo>
                  <a:lnTo>
                    <a:pt x="57" y="56"/>
                  </a:lnTo>
                  <a:lnTo>
                    <a:pt x="63" y="50"/>
                  </a:lnTo>
                  <a:lnTo>
                    <a:pt x="70" y="46"/>
                  </a:lnTo>
                  <a:lnTo>
                    <a:pt x="77" y="40"/>
                  </a:lnTo>
                  <a:lnTo>
                    <a:pt x="86" y="37"/>
                  </a:lnTo>
                  <a:lnTo>
                    <a:pt x="93" y="34"/>
                  </a:lnTo>
                  <a:lnTo>
                    <a:pt x="102" y="32"/>
                  </a:lnTo>
                  <a:lnTo>
                    <a:pt x="111" y="31"/>
                  </a:lnTo>
                  <a:lnTo>
                    <a:pt x="120" y="30"/>
                  </a:lnTo>
                  <a:lnTo>
                    <a:pt x="130" y="31"/>
                  </a:lnTo>
                  <a:lnTo>
                    <a:pt x="138" y="32"/>
                  </a:lnTo>
                  <a:lnTo>
                    <a:pt x="147" y="34"/>
                  </a:lnTo>
                  <a:lnTo>
                    <a:pt x="155" y="37"/>
                  </a:lnTo>
                  <a:lnTo>
                    <a:pt x="163" y="40"/>
                  </a:lnTo>
                  <a:lnTo>
                    <a:pt x="170" y="46"/>
                  </a:lnTo>
                  <a:lnTo>
                    <a:pt x="178" y="50"/>
                  </a:lnTo>
                  <a:lnTo>
                    <a:pt x="184" y="56"/>
                  </a:lnTo>
                  <a:lnTo>
                    <a:pt x="190" y="63"/>
                  </a:lnTo>
                  <a:lnTo>
                    <a:pt x="195" y="69"/>
                  </a:lnTo>
                  <a:lnTo>
                    <a:pt x="199" y="77"/>
                  </a:lnTo>
                  <a:lnTo>
                    <a:pt x="204" y="85"/>
                  </a:lnTo>
                  <a:lnTo>
                    <a:pt x="207" y="93"/>
                  </a:lnTo>
                  <a:lnTo>
                    <a:pt x="209" y="101"/>
                  </a:lnTo>
                  <a:lnTo>
                    <a:pt x="210" y="111"/>
                  </a:lnTo>
                  <a:lnTo>
                    <a:pt x="211" y="120"/>
                  </a:lnTo>
                  <a:lnTo>
                    <a:pt x="210" y="129"/>
                  </a:lnTo>
                  <a:lnTo>
                    <a:pt x="209" y="138"/>
                  </a:lnTo>
                  <a:lnTo>
                    <a:pt x="207" y="146"/>
                  </a:lnTo>
                  <a:lnTo>
                    <a:pt x="204" y="155"/>
                  </a:lnTo>
                  <a:lnTo>
                    <a:pt x="199" y="162"/>
                  </a:lnTo>
                  <a:lnTo>
                    <a:pt x="195" y="170"/>
                  </a:lnTo>
                  <a:lnTo>
                    <a:pt x="190" y="177"/>
                  </a:lnTo>
                  <a:lnTo>
                    <a:pt x="184" y="184"/>
                  </a:lnTo>
                  <a:lnTo>
                    <a:pt x="178" y="189"/>
                  </a:lnTo>
                  <a:lnTo>
                    <a:pt x="170" y="195"/>
                  </a:lnTo>
                  <a:lnTo>
                    <a:pt x="163" y="199"/>
                  </a:lnTo>
                  <a:lnTo>
                    <a:pt x="155" y="203"/>
                  </a:lnTo>
                  <a:lnTo>
                    <a:pt x="147" y="206"/>
                  </a:lnTo>
                  <a:lnTo>
                    <a:pt x="138" y="208"/>
                  </a:lnTo>
                  <a:lnTo>
                    <a:pt x="130" y="210"/>
                  </a:lnTo>
                  <a:lnTo>
                    <a:pt x="120" y="211"/>
                  </a:lnTo>
                  <a:lnTo>
                    <a:pt x="120" y="210"/>
                  </a:lnTo>
                  <a:close/>
                  <a:moveTo>
                    <a:pt x="120" y="0"/>
                  </a:moveTo>
                  <a:lnTo>
                    <a:pt x="108" y="1"/>
                  </a:lnTo>
                  <a:lnTo>
                    <a:pt x="96" y="2"/>
                  </a:lnTo>
                  <a:lnTo>
                    <a:pt x="85" y="5"/>
                  </a:lnTo>
                  <a:lnTo>
                    <a:pt x="74" y="9"/>
                  </a:lnTo>
                  <a:lnTo>
                    <a:pt x="63" y="15"/>
                  </a:lnTo>
                  <a:lnTo>
                    <a:pt x="54" y="20"/>
                  </a:lnTo>
                  <a:lnTo>
                    <a:pt x="44" y="27"/>
                  </a:lnTo>
                  <a:lnTo>
                    <a:pt x="35" y="35"/>
                  </a:lnTo>
                  <a:lnTo>
                    <a:pt x="28" y="43"/>
                  </a:lnTo>
                  <a:lnTo>
                    <a:pt x="20" y="53"/>
                  </a:lnTo>
                  <a:lnTo>
                    <a:pt x="15" y="63"/>
                  </a:lnTo>
                  <a:lnTo>
                    <a:pt x="10" y="73"/>
                  </a:lnTo>
                  <a:lnTo>
                    <a:pt x="5" y="84"/>
                  </a:lnTo>
                  <a:lnTo>
                    <a:pt x="2" y="96"/>
                  </a:lnTo>
                  <a:lnTo>
                    <a:pt x="1" y="108"/>
                  </a:lnTo>
                  <a:lnTo>
                    <a:pt x="0" y="120"/>
                  </a:lnTo>
                  <a:lnTo>
                    <a:pt x="1" y="132"/>
                  </a:lnTo>
                  <a:lnTo>
                    <a:pt x="2" y="144"/>
                  </a:lnTo>
                  <a:lnTo>
                    <a:pt x="5" y="156"/>
                  </a:lnTo>
                  <a:lnTo>
                    <a:pt x="10" y="167"/>
                  </a:lnTo>
                  <a:lnTo>
                    <a:pt x="15" y="177"/>
                  </a:lnTo>
                  <a:lnTo>
                    <a:pt x="20" y="187"/>
                  </a:lnTo>
                  <a:lnTo>
                    <a:pt x="28" y="197"/>
                  </a:lnTo>
                  <a:lnTo>
                    <a:pt x="35" y="205"/>
                  </a:lnTo>
                  <a:lnTo>
                    <a:pt x="44" y="213"/>
                  </a:lnTo>
                  <a:lnTo>
                    <a:pt x="54" y="219"/>
                  </a:lnTo>
                  <a:lnTo>
                    <a:pt x="63" y="226"/>
                  </a:lnTo>
                  <a:lnTo>
                    <a:pt x="74" y="231"/>
                  </a:lnTo>
                  <a:lnTo>
                    <a:pt x="85" y="235"/>
                  </a:lnTo>
                  <a:lnTo>
                    <a:pt x="96" y="237"/>
                  </a:lnTo>
                  <a:lnTo>
                    <a:pt x="108" y="239"/>
                  </a:lnTo>
                  <a:lnTo>
                    <a:pt x="120" y="241"/>
                  </a:lnTo>
                  <a:lnTo>
                    <a:pt x="133" y="239"/>
                  </a:lnTo>
                  <a:lnTo>
                    <a:pt x="145" y="237"/>
                  </a:lnTo>
                  <a:lnTo>
                    <a:pt x="156" y="235"/>
                  </a:lnTo>
                  <a:lnTo>
                    <a:pt x="167" y="231"/>
                  </a:lnTo>
                  <a:lnTo>
                    <a:pt x="178" y="226"/>
                  </a:lnTo>
                  <a:lnTo>
                    <a:pt x="187" y="219"/>
                  </a:lnTo>
                  <a:lnTo>
                    <a:pt x="197" y="213"/>
                  </a:lnTo>
                  <a:lnTo>
                    <a:pt x="206" y="205"/>
                  </a:lnTo>
                  <a:lnTo>
                    <a:pt x="213" y="197"/>
                  </a:lnTo>
                  <a:lnTo>
                    <a:pt x="220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6" y="156"/>
                  </a:lnTo>
                  <a:lnTo>
                    <a:pt x="238" y="144"/>
                  </a:lnTo>
                  <a:lnTo>
                    <a:pt x="240" y="132"/>
                  </a:lnTo>
                  <a:lnTo>
                    <a:pt x="241" y="120"/>
                  </a:lnTo>
                  <a:lnTo>
                    <a:pt x="240" y="108"/>
                  </a:lnTo>
                  <a:lnTo>
                    <a:pt x="238" y="96"/>
                  </a:lnTo>
                  <a:lnTo>
                    <a:pt x="236" y="84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0" y="53"/>
                  </a:lnTo>
                  <a:lnTo>
                    <a:pt x="213" y="43"/>
                  </a:lnTo>
                  <a:lnTo>
                    <a:pt x="206" y="35"/>
                  </a:lnTo>
                  <a:lnTo>
                    <a:pt x="197" y="27"/>
                  </a:lnTo>
                  <a:lnTo>
                    <a:pt x="187" y="20"/>
                  </a:lnTo>
                  <a:lnTo>
                    <a:pt x="178" y="15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5" y="2"/>
                  </a:lnTo>
                  <a:lnTo>
                    <a:pt x="133" y="1"/>
                  </a:lnTo>
                  <a:lnTo>
                    <a:pt x="120" y="0"/>
                  </a:lnTo>
                  <a:lnTo>
                    <a:pt x="1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89">
              <a:extLst>
                <a:ext uri="{FF2B5EF4-FFF2-40B4-BE49-F238E27FC236}">
                  <a16:creationId xmlns="" xmlns:a16="http://schemas.microsoft.com/office/drawing/2014/main" id="{BA57987A-989B-460E-818A-B112553A9C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91738" y="1458913"/>
              <a:ext cx="28575" cy="28575"/>
            </a:xfrm>
            <a:custGeom>
              <a:avLst/>
              <a:gdLst>
                <a:gd name="T0" fmla="*/ 30 w 90"/>
                <a:gd name="T1" fmla="*/ 42 h 91"/>
                <a:gd name="T2" fmla="*/ 32 w 90"/>
                <a:gd name="T3" fmla="*/ 37 h 91"/>
                <a:gd name="T4" fmla="*/ 36 w 90"/>
                <a:gd name="T5" fmla="*/ 33 h 91"/>
                <a:gd name="T6" fmla="*/ 42 w 90"/>
                <a:gd name="T7" fmla="*/ 31 h 91"/>
                <a:gd name="T8" fmla="*/ 48 w 90"/>
                <a:gd name="T9" fmla="*/ 31 h 91"/>
                <a:gd name="T10" fmla="*/ 54 w 90"/>
                <a:gd name="T11" fmla="*/ 33 h 91"/>
                <a:gd name="T12" fmla="*/ 58 w 90"/>
                <a:gd name="T13" fmla="*/ 37 h 91"/>
                <a:gd name="T14" fmla="*/ 60 w 90"/>
                <a:gd name="T15" fmla="*/ 42 h 91"/>
                <a:gd name="T16" fmla="*/ 60 w 90"/>
                <a:gd name="T17" fmla="*/ 48 h 91"/>
                <a:gd name="T18" fmla="*/ 58 w 90"/>
                <a:gd name="T19" fmla="*/ 53 h 91"/>
                <a:gd name="T20" fmla="*/ 54 w 90"/>
                <a:gd name="T21" fmla="*/ 57 h 91"/>
                <a:gd name="T22" fmla="*/ 48 w 90"/>
                <a:gd name="T23" fmla="*/ 60 h 91"/>
                <a:gd name="T24" fmla="*/ 42 w 90"/>
                <a:gd name="T25" fmla="*/ 60 h 91"/>
                <a:gd name="T26" fmla="*/ 36 w 90"/>
                <a:gd name="T27" fmla="*/ 57 h 91"/>
                <a:gd name="T28" fmla="*/ 32 w 90"/>
                <a:gd name="T29" fmla="*/ 53 h 91"/>
                <a:gd name="T30" fmla="*/ 30 w 90"/>
                <a:gd name="T31" fmla="*/ 48 h 91"/>
                <a:gd name="T32" fmla="*/ 30 w 90"/>
                <a:gd name="T33" fmla="*/ 45 h 91"/>
                <a:gd name="T34" fmla="*/ 89 w 90"/>
                <a:gd name="T35" fmla="*/ 36 h 91"/>
                <a:gd name="T36" fmla="*/ 83 w 90"/>
                <a:gd name="T37" fmla="*/ 20 h 91"/>
                <a:gd name="T38" fmla="*/ 70 w 90"/>
                <a:gd name="T39" fmla="*/ 8 h 91"/>
                <a:gd name="T40" fmla="*/ 54 w 90"/>
                <a:gd name="T41" fmla="*/ 1 h 91"/>
                <a:gd name="T42" fmla="*/ 35 w 90"/>
                <a:gd name="T43" fmla="*/ 1 h 91"/>
                <a:gd name="T44" fmla="*/ 19 w 90"/>
                <a:gd name="T45" fmla="*/ 8 h 91"/>
                <a:gd name="T46" fmla="*/ 8 w 90"/>
                <a:gd name="T47" fmla="*/ 20 h 91"/>
                <a:gd name="T48" fmla="*/ 1 w 90"/>
                <a:gd name="T49" fmla="*/ 36 h 91"/>
                <a:gd name="T50" fmla="*/ 1 w 90"/>
                <a:gd name="T51" fmla="*/ 54 h 91"/>
                <a:gd name="T52" fmla="*/ 8 w 90"/>
                <a:gd name="T53" fmla="*/ 70 h 91"/>
                <a:gd name="T54" fmla="*/ 19 w 90"/>
                <a:gd name="T55" fmla="*/ 82 h 91"/>
                <a:gd name="T56" fmla="*/ 35 w 90"/>
                <a:gd name="T57" fmla="*/ 89 h 91"/>
                <a:gd name="T58" fmla="*/ 54 w 90"/>
                <a:gd name="T59" fmla="*/ 89 h 91"/>
                <a:gd name="T60" fmla="*/ 70 w 90"/>
                <a:gd name="T61" fmla="*/ 82 h 91"/>
                <a:gd name="T62" fmla="*/ 83 w 90"/>
                <a:gd name="T63" fmla="*/ 70 h 91"/>
                <a:gd name="T64" fmla="*/ 89 w 90"/>
                <a:gd name="T65" fmla="*/ 54 h 91"/>
                <a:gd name="T66" fmla="*/ 90 w 90"/>
                <a:gd name="T67" fmla="*/ 4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30" y="45"/>
                  </a:moveTo>
                  <a:lnTo>
                    <a:pt x="30" y="42"/>
                  </a:lnTo>
                  <a:lnTo>
                    <a:pt x="31" y="39"/>
                  </a:lnTo>
                  <a:lnTo>
                    <a:pt x="32" y="37"/>
                  </a:lnTo>
                  <a:lnTo>
                    <a:pt x="34" y="35"/>
                  </a:lnTo>
                  <a:lnTo>
                    <a:pt x="36" y="33"/>
                  </a:lnTo>
                  <a:lnTo>
                    <a:pt x="39" y="32"/>
                  </a:lnTo>
                  <a:lnTo>
                    <a:pt x="42" y="31"/>
                  </a:lnTo>
                  <a:lnTo>
                    <a:pt x="45" y="31"/>
                  </a:lnTo>
                  <a:lnTo>
                    <a:pt x="48" y="31"/>
                  </a:lnTo>
                  <a:lnTo>
                    <a:pt x="50" y="32"/>
                  </a:lnTo>
                  <a:lnTo>
                    <a:pt x="54" y="33"/>
                  </a:lnTo>
                  <a:lnTo>
                    <a:pt x="56" y="35"/>
                  </a:lnTo>
                  <a:lnTo>
                    <a:pt x="58" y="37"/>
                  </a:lnTo>
                  <a:lnTo>
                    <a:pt x="59" y="39"/>
                  </a:lnTo>
                  <a:lnTo>
                    <a:pt x="60" y="42"/>
                  </a:lnTo>
                  <a:lnTo>
                    <a:pt x="60" y="46"/>
                  </a:lnTo>
                  <a:lnTo>
                    <a:pt x="60" y="48"/>
                  </a:lnTo>
                  <a:lnTo>
                    <a:pt x="59" y="51"/>
                  </a:lnTo>
                  <a:lnTo>
                    <a:pt x="58" y="53"/>
                  </a:lnTo>
                  <a:lnTo>
                    <a:pt x="56" y="55"/>
                  </a:lnTo>
                  <a:lnTo>
                    <a:pt x="54" y="57"/>
                  </a:lnTo>
                  <a:lnTo>
                    <a:pt x="50" y="58"/>
                  </a:lnTo>
                  <a:lnTo>
                    <a:pt x="48" y="60"/>
                  </a:lnTo>
                  <a:lnTo>
                    <a:pt x="45" y="61"/>
                  </a:lnTo>
                  <a:lnTo>
                    <a:pt x="42" y="60"/>
                  </a:lnTo>
                  <a:lnTo>
                    <a:pt x="39" y="58"/>
                  </a:lnTo>
                  <a:lnTo>
                    <a:pt x="36" y="57"/>
                  </a:lnTo>
                  <a:lnTo>
                    <a:pt x="34" y="55"/>
                  </a:lnTo>
                  <a:lnTo>
                    <a:pt x="32" y="53"/>
                  </a:lnTo>
                  <a:lnTo>
                    <a:pt x="31" y="51"/>
                  </a:lnTo>
                  <a:lnTo>
                    <a:pt x="30" y="48"/>
                  </a:lnTo>
                  <a:lnTo>
                    <a:pt x="30" y="46"/>
                  </a:lnTo>
                  <a:lnTo>
                    <a:pt x="30" y="45"/>
                  </a:lnTo>
                  <a:close/>
                  <a:moveTo>
                    <a:pt x="90" y="45"/>
                  </a:moveTo>
                  <a:lnTo>
                    <a:pt x="89" y="36"/>
                  </a:lnTo>
                  <a:lnTo>
                    <a:pt x="87" y="27"/>
                  </a:lnTo>
                  <a:lnTo>
                    <a:pt x="83" y="20"/>
                  </a:lnTo>
                  <a:lnTo>
                    <a:pt x="77" y="13"/>
                  </a:lnTo>
                  <a:lnTo>
                    <a:pt x="70" y="8"/>
                  </a:lnTo>
                  <a:lnTo>
                    <a:pt x="62" y="4"/>
                  </a:lnTo>
                  <a:lnTo>
                    <a:pt x="54" y="1"/>
                  </a:lnTo>
                  <a:lnTo>
                    <a:pt x="45" y="0"/>
                  </a:lnTo>
                  <a:lnTo>
                    <a:pt x="35" y="1"/>
                  </a:lnTo>
                  <a:lnTo>
                    <a:pt x="28" y="4"/>
                  </a:lnTo>
                  <a:lnTo>
                    <a:pt x="19" y="8"/>
                  </a:lnTo>
                  <a:lnTo>
                    <a:pt x="13" y="13"/>
                  </a:lnTo>
                  <a:lnTo>
                    <a:pt x="8" y="20"/>
                  </a:lnTo>
                  <a:lnTo>
                    <a:pt x="3" y="27"/>
                  </a:lnTo>
                  <a:lnTo>
                    <a:pt x="1" y="36"/>
                  </a:lnTo>
                  <a:lnTo>
                    <a:pt x="0" y="46"/>
                  </a:lnTo>
                  <a:lnTo>
                    <a:pt x="1" y="54"/>
                  </a:lnTo>
                  <a:lnTo>
                    <a:pt x="3" y="63"/>
                  </a:lnTo>
                  <a:lnTo>
                    <a:pt x="8" y="70"/>
                  </a:lnTo>
                  <a:lnTo>
                    <a:pt x="13" y="77"/>
                  </a:lnTo>
                  <a:lnTo>
                    <a:pt x="19" y="82"/>
                  </a:lnTo>
                  <a:lnTo>
                    <a:pt x="28" y="86"/>
                  </a:lnTo>
                  <a:lnTo>
                    <a:pt x="35" y="89"/>
                  </a:lnTo>
                  <a:lnTo>
                    <a:pt x="45" y="91"/>
                  </a:lnTo>
                  <a:lnTo>
                    <a:pt x="54" y="89"/>
                  </a:lnTo>
                  <a:lnTo>
                    <a:pt x="62" y="86"/>
                  </a:lnTo>
                  <a:lnTo>
                    <a:pt x="70" y="82"/>
                  </a:lnTo>
                  <a:lnTo>
                    <a:pt x="77" y="77"/>
                  </a:lnTo>
                  <a:lnTo>
                    <a:pt x="83" y="70"/>
                  </a:lnTo>
                  <a:lnTo>
                    <a:pt x="87" y="63"/>
                  </a:lnTo>
                  <a:lnTo>
                    <a:pt x="89" y="54"/>
                  </a:lnTo>
                  <a:lnTo>
                    <a:pt x="90" y="46"/>
                  </a:lnTo>
                  <a:lnTo>
                    <a:pt x="9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90">
              <a:extLst>
                <a:ext uri="{FF2B5EF4-FFF2-40B4-BE49-F238E27FC236}">
                  <a16:creationId xmlns="" xmlns:a16="http://schemas.microsoft.com/office/drawing/2014/main" id="{503E6677-4AA6-4AF0-B264-00E2B15792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29813" y="1401763"/>
              <a:ext cx="28575" cy="28575"/>
            </a:xfrm>
            <a:custGeom>
              <a:avLst/>
              <a:gdLst>
                <a:gd name="T0" fmla="*/ 59 w 90"/>
                <a:gd name="T1" fmla="*/ 48 h 90"/>
                <a:gd name="T2" fmla="*/ 57 w 90"/>
                <a:gd name="T3" fmla="*/ 53 h 90"/>
                <a:gd name="T4" fmla="*/ 54 w 90"/>
                <a:gd name="T5" fmla="*/ 57 h 90"/>
                <a:gd name="T6" fmla="*/ 48 w 90"/>
                <a:gd name="T7" fmla="*/ 60 h 90"/>
                <a:gd name="T8" fmla="*/ 42 w 90"/>
                <a:gd name="T9" fmla="*/ 60 h 90"/>
                <a:gd name="T10" fmla="*/ 36 w 90"/>
                <a:gd name="T11" fmla="*/ 57 h 90"/>
                <a:gd name="T12" fmla="*/ 32 w 90"/>
                <a:gd name="T13" fmla="*/ 53 h 90"/>
                <a:gd name="T14" fmla="*/ 30 w 90"/>
                <a:gd name="T15" fmla="*/ 48 h 90"/>
                <a:gd name="T16" fmla="*/ 30 w 90"/>
                <a:gd name="T17" fmla="*/ 41 h 90"/>
                <a:gd name="T18" fmla="*/ 32 w 90"/>
                <a:gd name="T19" fmla="*/ 36 h 90"/>
                <a:gd name="T20" fmla="*/ 36 w 90"/>
                <a:gd name="T21" fmla="*/ 32 h 90"/>
                <a:gd name="T22" fmla="*/ 42 w 90"/>
                <a:gd name="T23" fmla="*/ 30 h 90"/>
                <a:gd name="T24" fmla="*/ 48 w 90"/>
                <a:gd name="T25" fmla="*/ 30 h 90"/>
                <a:gd name="T26" fmla="*/ 54 w 90"/>
                <a:gd name="T27" fmla="*/ 32 h 90"/>
                <a:gd name="T28" fmla="*/ 57 w 90"/>
                <a:gd name="T29" fmla="*/ 36 h 90"/>
                <a:gd name="T30" fmla="*/ 59 w 90"/>
                <a:gd name="T31" fmla="*/ 41 h 90"/>
                <a:gd name="T32" fmla="*/ 60 w 90"/>
                <a:gd name="T33" fmla="*/ 45 h 90"/>
                <a:gd name="T34" fmla="*/ 0 w 90"/>
                <a:gd name="T35" fmla="*/ 54 h 90"/>
                <a:gd name="T36" fmla="*/ 8 w 90"/>
                <a:gd name="T37" fmla="*/ 70 h 90"/>
                <a:gd name="T38" fmla="*/ 19 w 90"/>
                <a:gd name="T39" fmla="*/ 82 h 90"/>
                <a:gd name="T40" fmla="*/ 35 w 90"/>
                <a:gd name="T41" fmla="*/ 88 h 90"/>
                <a:gd name="T42" fmla="*/ 54 w 90"/>
                <a:gd name="T43" fmla="*/ 88 h 90"/>
                <a:gd name="T44" fmla="*/ 70 w 90"/>
                <a:gd name="T45" fmla="*/ 82 h 90"/>
                <a:gd name="T46" fmla="*/ 83 w 90"/>
                <a:gd name="T47" fmla="*/ 70 h 90"/>
                <a:gd name="T48" fmla="*/ 89 w 90"/>
                <a:gd name="T49" fmla="*/ 54 h 90"/>
                <a:gd name="T50" fmla="*/ 89 w 90"/>
                <a:gd name="T51" fmla="*/ 36 h 90"/>
                <a:gd name="T52" fmla="*/ 83 w 90"/>
                <a:gd name="T53" fmla="*/ 20 h 90"/>
                <a:gd name="T54" fmla="*/ 70 w 90"/>
                <a:gd name="T55" fmla="*/ 7 h 90"/>
                <a:gd name="T56" fmla="*/ 54 w 90"/>
                <a:gd name="T57" fmla="*/ 1 h 90"/>
                <a:gd name="T58" fmla="*/ 35 w 90"/>
                <a:gd name="T59" fmla="*/ 1 h 90"/>
                <a:gd name="T60" fmla="*/ 19 w 90"/>
                <a:gd name="T61" fmla="*/ 7 h 90"/>
                <a:gd name="T62" fmla="*/ 8 w 90"/>
                <a:gd name="T63" fmla="*/ 20 h 90"/>
                <a:gd name="T64" fmla="*/ 0 w 90"/>
                <a:gd name="T65" fmla="*/ 3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" h="90">
                  <a:moveTo>
                    <a:pt x="60" y="45"/>
                  </a:moveTo>
                  <a:lnTo>
                    <a:pt x="59" y="48"/>
                  </a:lnTo>
                  <a:lnTo>
                    <a:pt x="59" y="51"/>
                  </a:lnTo>
                  <a:lnTo>
                    <a:pt x="57" y="53"/>
                  </a:lnTo>
                  <a:lnTo>
                    <a:pt x="56" y="55"/>
                  </a:lnTo>
                  <a:lnTo>
                    <a:pt x="54" y="57"/>
                  </a:lnTo>
                  <a:lnTo>
                    <a:pt x="50" y="58"/>
                  </a:lnTo>
                  <a:lnTo>
                    <a:pt x="48" y="60"/>
                  </a:lnTo>
                  <a:lnTo>
                    <a:pt x="45" y="60"/>
                  </a:lnTo>
                  <a:lnTo>
                    <a:pt x="42" y="60"/>
                  </a:lnTo>
                  <a:lnTo>
                    <a:pt x="39" y="58"/>
                  </a:lnTo>
                  <a:lnTo>
                    <a:pt x="36" y="57"/>
                  </a:lnTo>
                  <a:lnTo>
                    <a:pt x="34" y="55"/>
                  </a:lnTo>
                  <a:lnTo>
                    <a:pt x="32" y="53"/>
                  </a:lnTo>
                  <a:lnTo>
                    <a:pt x="31" y="51"/>
                  </a:lnTo>
                  <a:lnTo>
                    <a:pt x="30" y="48"/>
                  </a:lnTo>
                  <a:lnTo>
                    <a:pt x="30" y="45"/>
                  </a:lnTo>
                  <a:lnTo>
                    <a:pt x="30" y="41"/>
                  </a:lnTo>
                  <a:lnTo>
                    <a:pt x="31" y="39"/>
                  </a:lnTo>
                  <a:lnTo>
                    <a:pt x="32" y="36"/>
                  </a:lnTo>
                  <a:lnTo>
                    <a:pt x="34" y="34"/>
                  </a:lnTo>
                  <a:lnTo>
                    <a:pt x="36" y="32"/>
                  </a:lnTo>
                  <a:lnTo>
                    <a:pt x="39" y="31"/>
                  </a:lnTo>
                  <a:lnTo>
                    <a:pt x="42" y="30"/>
                  </a:lnTo>
                  <a:lnTo>
                    <a:pt x="45" y="30"/>
                  </a:lnTo>
                  <a:lnTo>
                    <a:pt x="48" y="30"/>
                  </a:lnTo>
                  <a:lnTo>
                    <a:pt x="50" y="31"/>
                  </a:lnTo>
                  <a:lnTo>
                    <a:pt x="54" y="32"/>
                  </a:lnTo>
                  <a:lnTo>
                    <a:pt x="56" y="34"/>
                  </a:lnTo>
                  <a:lnTo>
                    <a:pt x="57" y="36"/>
                  </a:lnTo>
                  <a:lnTo>
                    <a:pt x="59" y="39"/>
                  </a:lnTo>
                  <a:lnTo>
                    <a:pt x="59" y="41"/>
                  </a:lnTo>
                  <a:lnTo>
                    <a:pt x="60" y="45"/>
                  </a:lnTo>
                  <a:lnTo>
                    <a:pt x="60" y="45"/>
                  </a:lnTo>
                  <a:close/>
                  <a:moveTo>
                    <a:pt x="0" y="45"/>
                  </a:moveTo>
                  <a:lnTo>
                    <a:pt x="0" y="54"/>
                  </a:lnTo>
                  <a:lnTo>
                    <a:pt x="3" y="62"/>
                  </a:lnTo>
                  <a:lnTo>
                    <a:pt x="8" y="70"/>
                  </a:lnTo>
                  <a:lnTo>
                    <a:pt x="13" y="77"/>
                  </a:lnTo>
                  <a:lnTo>
                    <a:pt x="19" y="82"/>
                  </a:lnTo>
                  <a:lnTo>
                    <a:pt x="27" y="86"/>
                  </a:lnTo>
                  <a:lnTo>
                    <a:pt x="35" y="88"/>
                  </a:lnTo>
                  <a:lnTo>
                    <a:pt x="45" y="90"/>
                  </a:lnTo>
                  <a:lnTo>
                    <a:pt x="54" y="88"/>
                  </a:lnTo>
                  <a:lnTo>
                    <a:pt x="62" y="86"/>
                  </a:lnTo>
                  <a:lnTo>
                    <a:pt x="70" y="82"/>
                  </a:lnTo>
                  <a:lnTo>
                    <a:pt x="76" y="77"/>
                  </a:lnTo>
                  <a:lnTo>
                    <a:pt x="83" y="70"/>
                  </a:lnTo>
                  <a:lnTo>
                    <a:pt x="87" y="62"/>
                  </a:lnTo>
                  <a:lnTo>
                    <a:pt x="89" y="54"/>
                  </a:lnTo>
                  <a:lnTo>
                    <a:pt x="90" y="45"/>
                  </a:lnTo>
                  <a:lnTo>
                    <a:pt x="89" y="36"/>
                  </a:lnTo>
                  <a:lnTo>
                    <a:pt x="87" y="27"/>
                  </a:lnTo>
                  <a:lnTo>
                    <a:pt x="83" y="20"/>
                  </a:lnTo>
                  <a:lnTo>
                    <a:pt x="76" y="12"/>
                  </a:lnTo>
                  <a:lnTo>
                    <a:pt x="70" y="7"/>
                  </a:lnTo>
                  <a:lnTo>
                    <a:pt x="62" y="3"/>
                  </a:lnTo>
                  <a:lnTo>
                    <a:pt x="54" y="1"/>
                  </a:lnTo>
                  <a:lnTo>
                    <a:pt x="45" y="0"/>
                  </a:lnTo>
                  <a:lnTo>
                    <a:pt x="35" y="1"/>
                  </a:lnTo>
                  <a:lnTo>
                    <a:pt x="27" y="3"/>
                  </a:lnTo>
                  <a:lnTo>
                    <a:pt x="19" y="7"/>
                  </a:lnTo>
                  <a:lnTo>
                    <a:pt x="13" y="12"/>
                  </a:lnTo>
                  <a:lnTo>
                    <a:pt x="8" y="20"/>
                  </a:lnTo>
                  <a:lnTo>
                    <a:pt x="3" y="27"/>
                  </a:lnTo>
                  <a:lnTo>
                    <a:pt x="0" y="36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91">
              <a:extLst>
                <a:ext uri="{FF2B5EF4-FFF2-40B4-BE49-F238E27FC236}">
                  <a16:creationId xmlns="" xmlns:a16="http://schemas.microsoft.com/office/drawing/2014/main" id="{66B3E5A2-9B45-4177-A8E5-F21DEC19F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1238" y="1373188"/>
              <a:ext cx="247650" cy="142875"/>
            </a:xfrm>
            <a:custGeom>
              <a:avLst/>
              <a:gdLst>
                <a:gd name="T0" fmla="*/ 498 w 782"/>
                <a:gd name="T1" fmla="*/ 441 h 451"/>
                <a:gd name="T2" fmla="*/ 503 w 782"/>
                <a:gd name="T3" fmla="*/ 447 h 451"/>
                <a:gd name="T4" fmla="*/ 512 w 782"/>
                <a:gd name="T5" fmla="*/ 451 h 451"/>
                <a:gd name="T6" fmla="*/ 710 w 782"/>
                <a:gd name="T7" fmla="*/ 448 h 451"/>
                <a:gd name="T8" fmla="*/ 735 w 782"/>
                <a:gd name="T9" fmla="*/ 440 h 451"/>
                <a:gd name="T10" fmla="*/ 756 w 782"/>
                <a:gd name="T11" fmla="*/ 424 h 451"/>
                <a:gd name="T12" fmla="*/ 771 w 782"/>
                <a:gd name="T13" fmla="*/ 403 h 451"/>
                <a:gd name="T14" fmla="*/ 781 w 782"/>
                <a:gd name="T15" fmla="*/ 379 h 451"/>
                <a:gd name="T16" fmla="*/ 782 w 782"/>
                <a:gd name="T17" fmla="*/ 90 h 451"/>
                <a:gd name="T18" fmla="*/ 779 w 782"/>
                <a:gd name="T19" fmla="*/ 63 h 451"/>
                <a:gd name="T20" fmla="*/ 767 w 782"/>
                <a:gd name="T21" fmla="*/ 39 h 451"/>
                <a:gd name="T22" fmla="*/ 750 w 782"/>
                <a:gd name="T23" fmla="*/ 20 h 451"/>
                <a:gd name="T24" fmla="*/ 727 w 782"/>
                <a:gd name="T25" fmla="*/ 6 h 451"/>
                <a:gd name="T26" fmla="*/ 702 w 782"/>
                <a:gd name="T27" fmla="*/ 0 h 451"/>
                <a:gd name="T28" fmla="*/ 81 w 782"/>
                <a:gd name="T29" fmla="*/ 0 h 451"/>
                <a:gd name="T30" fmla="*/ 56 w 782"/>
                <a:gd name="T31" fmla="*/ 6 h 451"/>
                <a:gd name="T32" fmla="*/ 33 w 782"/>
                <a:gd name="T33" fmla="*/ 20 h 451"/>
                <a:gd name="T34" fmla="*/ 16 w 782"/>
                <a:gd name="T35" fmla="*/ 39 h 451"/>
                <a:gd name="T36" fmla="*/ 4 w 782"/>
                <a:gd name="T37" fmla="*/ 63 h 451"/>
                <a:gd name="T38" fmla="*/ 0 w 782"/>
                <a:gd name="T39" fmla="*/ 90 h 451"/>
                <a:gd name="T40" fmla="*/ 2 w 782"/>
                <a:gd name="T41" fmla="*/ 291 h 451"/>
                <a:gd name="T42" fmla="*/ 7 w 782"/>
                <a:gd name="T43" fmla="*/ 297 h 451"/>
                <a:gd name="T44" fmla="*/ 15 w 782"/>
                <a:gd name="T45" fmla="*/ 301 h 451"/>
                <a:gd name="T46" fmla="*/ 24 w 782"/>
                <a:gd name="T47" fmla="*/ 297 h 451"/>
                <a:gd name="T48" fmla="*/ 29 w 782"/>
                <a:gd name="T49" fmla="*/ 291 h 451"/>
                <a:gd name="T50" fmla="*/ 30 w 782"/>
                <a:gd name="T51" fmla="*/ 90 h 451"/>
                <a:gd name="T52" fmla="*/ 33 w 782"/>
                <a:gd name="T53" fmla="*/ 71 h 451"/>
                <a:gd name="T54" fmla="*/ 41 w 782"/>
                <a:gd name="T55" fmla="*/ 55 h 451"/>
                <a:gd name="T56" fmla="*/ 52 w 782"/>
                <a:gd name="T57" fmla="*/ 43 h 451"/>
                <a:gd name="T58" fmla="*/ 67 w 782"/>
                <a:gd name="T59" fmla="*/ 34 h 451"/>
                <a:gd name="T60" fmla="*/ 85 w 782"/>
                <a:gd name="T61" fmla="*/ 30 h 451"/>
                <a:gd name="T62" fmla="*/ 698 w 782"/>
                <a:gd name="T63" fmla="*/ 30 h 451"/>
                <a:gd name="T64" fmla="*/ 716 w 782"/>
                <a:gd name="T65" fmla="*/ 34 h 451"/>
                <a:gd name="T66" fmla="*/ 731 w 782"/>
                <a:gd name="T67" fmla="*/ 43 h 451"/>
                <a:gd name="T68" fmla="*/ 742 w 782"/>
                <a:gd name="T69" fmla="*/ 55 h 451"/>
                <a:gd name="T70" fmla="*/ 750 w 782"/>
                <a:gd name="T71" fmla="*/ 71 h 451"/>
                <a:gd name="T72" fmla="*/ 752 w 782"/>
                <a:gd name="T73" fmla="*/ 90 h 451"/>
                <a:gd name="T74" fmla="*/ 751 w 782"/>
                <a:gd name="T75" fmla="*/ 372 h 451"/>
                <a:gd name="T76" fmla="*/ 744 w 782"/>
                <a:gd name="T77" fmla="*/ 389 h 451"/>
                <a:gd name="T78" fmla="*/ 735 w 782"/>
                <a:gd name="T79" fmla="*/ 403 h 451"/>
                <a:gd name="T80" fmla="*/ 721 w 782"/>
                <a:gd name="T81" fmla="*/ 413 h 451"/>
                <a:gd name="T82" fmla="*/ 704 w 782"/>
                <a:gd name="T83" fmla="*/ 419 h 451"/>
                <a:gd name="T84" fmla="*/ 512 w 782"/>
                <a:gd name="T85" fmla="*/ 421 h 451"/>
                <a:gd name="T86" fmla="*/ 503 w 782"/>
                <a:gd name="T87" fmla="*/ 423 h 451"/>
                <a:gd name="T88" fmla="*/ 498 w 782"/>
                <a:gd name="T89" fmla="*/ 429 h 451"/>
                <a:gd name="T90" fmla="*/ 497 w 782"/>
                <a:gd name="T91" fmla="*/ 436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82" h="451">
                  <a:moveTo>
                    <a:pt x="497" y="436"/>
                  </a:moveTo>
                  <a:lnTo>
                    <a:pt x="497" y="439"/>
                  </a:lnTo>
                  <a:lnTo>
                    <a:pt x="498" y="441"/>
                  </a:lnTo>
                  <a:lnTo>
                    <a:pt x="499" y="444"/>
                  </a:lnTo>
                  <a:lnTo>
                    <a:pt x="501" y="446"/>
                  </a:lnTo>
                  <a:lnTo>
                    <a:pt x="503" y="447"/>
                  </a:lnTo>
                  <a:lnTo>
                    <a:pt x="506" y="449"/>
                  </a:lnTo>
                  <a:lnTo>
                    <a:pt x="509" y="451"/>
                  </a:lnTo>
                  <a:lnTo>
                    <a:pt x="512" y="451"/>
                  </a:lnTo>
                  <a:lnTo>
                    <a:pt x="692" y="451"/>
                  </a:lnTo>
                  <a:lnTo>
                    <a:pt x="702" y="449"/>
                  </a:lnTo>
                  <a:lnTo>
                    <a:pt x="710" y="448"/>
                  </a:lnTo>
                  <a:lnTo>
                    <a:pt x="719" y="446"/>
                  </a:lnTo>
                  <a:lnTo>
                    <a:pt x="727" y="443"/>
                  </a:lnTo>
                  <a:lnTo>
                    <a:pt x="735" y="440"/>
                  </a:lnTo>
                  <a:lnTo>
                    <a:pt x="742" y="436"/>
                  </a:lnTo>
                  <a:lnTo>
                    <a:pt x="750" y="430"/>
                  </a:lnTo>
                  <a:lnTo>
                    <a:pt x="756" y="424"/>
                  </a:lnTo>
                  <a:lnTo>
                    <a:pt x="762" y="417"/>
                  </a:lnTo>
                  <a:lnTo>
                    <a:pt x="767" y="411"/>
                  </a:lnTo>
                  <a:lnTo>
                    <a:pt x="771" y="403"/>
                  </a:lnTo>
                  <a:lnTo>
                    <a:pt x="776" y="396"/>
                  </a:lnTo>
                  <a:lnTo>
                    <a:pt x="779" y="387"/>
                  </a:lnTo>
                  <a:lnTo>
                    <a:pt x="781" y="379"/>
                  </a:lnTo>
                  <a:lnTo>
                    <a:pt x="782" y="369"/>
                  </a:lnTo>
                  <a:lnTo>
                    <a:pt x="782" y="361"/>
                  </a:lnTo>
                  <a:lnTo>
                    <a:pt x="782" y="90"/>
                  </a:lnTo>
                  <a:lnTo>
                    <a:pt x="782" y="80"/>
                  </a:lnTo>
                  <a:lnTo>
                    <a:pt x="781" y="71"/>
                  </a:lnTo>
                  <a:lnTo>
                    <a:pt x="779" y="63"/>
                  </a:lnTo>
                  <a:lnTo>
                    <a:pt x="776" y="54"/>
                  </a:lnTo>
                  <a:lnTo>
                    <a:pt x="771" y="47"/>
                  </a:lnTo>
                  <a:lnTo>
                    <a:pt x="767" y="39"/>
                  </a:lnTo>
                  <a:lnTo>
                    <a:pt x="762" y="32"/>
                  </a:lnTo>
                  <a:lnTo>
                    <a:pt x="756" y="25"/>
                  </a:lnTo>
                  <a:lnTo>
                    <a:pt x="750" y="20"/>
                  </a:lnTo>
                  <a:lnTo>
                    <a:pt x="742" y="15"/>
                  </a:lnTo>
                  <a:lnTo>
                    <a:pt x="735" y="10"/>
                  </a:lnTo>
                  <a:lnTo>
                    <a:pt x="727" y="6"/>
                  </a:lnTo>
                  <a:lnTo>
                    <a:pt x="719" y="4"/>
                  </a:lnTo>
                  <a:lnTo>
                    <a:pt x="710" y="1"/>
                  </a:lnTo>
                  <a:lnTo>
                    <a:pt x="702" y="0"/>
                  </a:lnTo>
                  <a:lnTo>
                    <a:pt x="692" y="0"/>
                  </a:lnTo>
                  <a:lnTo>
                    <a:pt x="91" y="0"/>
                  </a:lnTo>
                  <a:lnTo>
                    <a:pt x="81" y="0"/>
                  </a:lnTo>
                  <a:lnTo>
                    <a:pt x="72" y="1"/>
                  </a:lnTo>
                  <a:lnTo>
                    <a:pt x="63" y="4"/>
                  </a:lnTo>
                  <a:lnTo>
                    <a:pt x="56" y="6"/>
                  </a:lnTo>
                  <a:lnTo>
                    <a:pt x="47" y="10"/>
                  </a:lnTo>
                  <a:lnTo>
                    <a:pt x="40" y="15"/>
                  </a:lnTo>
                  <a:lnTo>
                    <a:pt x="33" y="20"/>
                  </a:lnTo>
                  <a:lnTo>
                    <a:pt x="27" y="25"/>
                  </a:lnTo>
                  <a:lnTo>
                    <a:pt x="20" y="32"/>
                  </a:lnTo>
                  <a:lnTo>
                    <a:pt x="16" y="39"/>
                  </a:lnTo>
                  <a:lnTo>
                    <a:pt x="11" y="47"/>
                  </a:lnTo>
                  <a:lnTo>
                    <a:pt x="7" y="54"/>
                  </a:lnTo>
                  <a:lnTo>
                    <a:pt x="4" y="63"/>
                  </a:lnTo>
                  <a:lnTo>
                    <a:pt x="2" y="71"/>
                  </a:lnTo>
                  <a:lnTo>
                    <a:pt x="1" y="80"/>
                  </a:lnTo>
                  <a:lnTo>
                    <a:pt x="0" y="90"/>
                  </a:lnTo>
                  <a:lnTo>
                    <a:pt x="0" y="285"/>
                  </a:lnTo>
                  <a:lnTo>
                    <a:pt x="1" y="288"/>
                  </a:lnTo>
                  <a:lnTo>
                    <a:pt x="2" y="291"/>
                  </a:lnTo>
                  <a:lnTo>
                    <a:pt x="3" y="293"/>
                  </a:lnTo>
                  <a:lnTo>
                    <a:pt x="5" y="295"/>
                  </a:lnTo>
                  <a:lnTo>
                    <a:pt x="7" y="297"/>
                  </a:lnTo>
                  <a:lnTo>
                    <a:pt x="10" y="298"/>
                  </a:lnTo>
                  <a:lnTo>
                    <a:pt x="13" y="300"/>
                  </a:lnTo>
                  <a:lnTo>
                    <a:pt x="15" y="301"/>
                  </a:lnTo>
                  <a:lnTo>
                    <a:pt x="18" y="300"/>
                  </a:lnTo>
                  <a:lnTo>
                    <a:pt x="21" y="298"/>
                  </a:lnTo>
                  <a:lnTo>
                    <a:pt x="24" y="297"/>
                  </a:lnTo>
                  <a:lnTo>
                    <a:pt x="26" y="295"/>
                  </a:lnTo>
                  <a:lnTo>
                    <a:pt x="28" y="293"/>
                  </a:lnTo>
                  <a:lnTo>
                    <a:pt x="29" y="291"/>
                  </a:lnTo>
                  <a:lnTo>
                    <a:pt x="30" y="288"/>
                  </a:lnTo>
                  <a:lnTo>
                    <a:pt x="30" y="285"/>
                  </a:lnTo>
                  <a:lnTo>
                    <a:pt x="30" y="90"/>
                  </a:lnTo>
                  <a:lnTo>
                    <a:pt x="31" y="83"/>
                  </a:lnTo>
                  <a:lnTo>
                    <a:pt x="32" y="78"/>
                  </a:lnTo>
                  <a:lnTo>
                    <a:pt x="33" y="71"/>
                  </a:lnTo>
                  <a:lnTo>
                    <a:pt x="35" y="66"/>
                  </a:lnTo>
                  <a:lnTo>
                    <a:pt x="37" y="61"/>
                  </a:lnTo>
                  <a:lnTo>
                    <a:pt x="41" y="55"/>
                  </a:lnTo>
                  <a:lnTo>
                    <a:pt x="44" y="51"/>
                  </a:lnTo>
                  <a:lnTo>
                    <a:pt x="48" y="47"/>
                  </a:lnTo>
                  <a:lnTo>
                    <a:pt x="52" y="43"/>
                  </a:lnTo>
                  <a:lnTo>
                    <a:pt x="57" y="39"/>
                  </a:lnTo>
                  <a:lnTo>
                    <a:pt x="62" y="37"/>
                  </a:lnTo>
                  <a:lnTo>
                    <a:pt x="67" y="34"/>
                  </a:lnTo>
                  <a:lnTo>
                    <a:pt x="73" y="32"/>
                  </a:lnTo>
                  <a:lnTo>
                    <a:pt x="78" y="31"/>
                  </a:lnTo>
                  <a:lnTo>
                    <a:pt x="85" y="30"/>
                  </a:lnTo>
                  <a:lnTo>
                    <a:pt x="91" y="30"/>
                  </a:lnTo>
                  <a:lnTo>
                    <a:pt x="692" y="30"/>
                  </a:lnTo>
                  <a:lnTo>
                    <a:pt x="698" y="30"/>
                  </a:lnTo>
                  <a:lnTo>
                    <a:pt x="704" y="31"/>
                  </a:lnTo>
                  <a:lnTo>
                    <a:pt x="710" y="32"/>
                  </a:lnTo>
                  <a:lnTo>
                    <a:pt x="716" y="34"/>
                  </a:lnTo>
                  <a:lnTo>
                    <a:pt x="721" y="37"/>
                  </a:lnTo>
                  <a:lnTo>
                    <a:pt x="726" y="39"/>
                  </a:lnTo>
                  <a:lnTo>
                    <a:pt x="731" y="43"/>
                  </a:lnTo>
                  <a:lnTo>
                    <a:pt x="735" y="47"/>
                  </a:lnTo>
                  <a:lnTo>
                    <a:pt x="738" y="51"/>
                  </a:lnTo>
                  <a:lnTo>
                    <a:pt x="742" y="55"/>
                  </a:lnTo>
                  <a:lnTo>
                    <a:pt x="744" y="61"/>
                  </a:lnTo>
                  <a:lnTo>
                    <a:pt x="748" y="66"/>
                  </a:lnTo>
                  <a:lnTo>
                    <a:pt x="750" y="71"/>
                  </a:lnTo>
                  <a:lnTo>
                    <a:pt x="751" y="78"/>
                  </a:lnTo>
                  <a:lnTo>
                    <a:pt x="752" y="83"/>
                  </a:lnTo>
                  <a:lnTo>
                    <a:pt x="752" y="90"/>
                  </a:lnTo>
                  <a:lnTo>
                    <a:pt x="752" y="361"/>
                  </a:lnTo>
                  <a:lnTo>
                    <a:pt x="752" y="366"/>
                  </a:lnTo>
                  <a:lnTo>
                    <a:pt x="751" y="372"/>
                  </a:lnTo>
                  <a:lnTo>
                    <a:pt x="750" y="379"/>
                  </a:lnTo>
                  <a:lnTo>
                    <a:pt x="748" y="384"/>
                  </a:lnTo>
                  <a:lnTo>
                    <a:pt x="744" y="389"/>
                  </a:lnTo>
                  <a:lnTo>
                    <a:pt x="742" y="394"/>
                  </a:lnTo>
                  <a:lnTo>
                    <a:pt x="738" y="399"/>
                  </a:lnTo>
                  <a:lnTo>
                    <a:pt x="735" y="403"/>
                  </a:lnTo>
                  <a:lnTo>
                    <a:pt x="731" y="407"/>
                  </a:lnTo>
                  <a:lnTo>
                    <a:pt x="726" y="410"/>
                  </a:lnTo>
                  <a:lnTo>
                    <a:pt x="721" y="413"/>
                  </a:lnTo>
                  <a:lnTo>
                    <a:pt x="716" y="415"/>
                  </a:lnTo>
                  <a:lnTo>
                    <a:pt x="710" y="417"/>
                  </a:lnTo>
                  <a:lnTo>
                    <a:pt x="704" y="419"/>
                  </a:lnTo>
                  <a:lnTo>
                    <a:pt x="698" y="421"/>
                  </a:lnTo>
                  <a:lnTo>
                    <a:pt x="692" y="421"/>
                  </a:lnTo>
                  <a:lnTo>
                    <a:pt x="512" y="421"/>
                  </a:lnTo>
                  <a:lnTo>
                    <a:pt x="509" y="421"/>
                  </a:lnTo>
                  <a:lnTo>
                    <a:pt x="506" y="422"/>
                  </a:lnTo>
                  <a:lnTo>
                    <a:pt x="503" y="423"/>
                  </a:lnTo>
                  <a:lnTo>
                    <a:pt x="501" y="425"/>
                  </a:lnTo>
                  <a:lnTo>
                    <a:pt x="499" y="427"/>
                  </a:lnTo>
                  <a:lnTo>
                    <a:pt x="498" y="429"/>
                  </a:lnTo>
                  <a:lnTo>
                    <a:pt x="497" y="432"/>
                  </a:lnTo>
                  <a:lnTo>
                    <a:pt x="497" y="436"/>
                  </a:lnTo>
                  <a:lnTo>
                    <a:pt x="497" y="4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92FAFA5-D6F7-4297-BCC3-37BB1C6B4364}"/>
              </a:ext>
            </a:extLst>
          </p:cNvPr>
          <p:cNvGrpSpPr/>
          <p:nvPr/>
        </p:nvGrpSpPr>
        <p:grpSpPr>
          <a:xfrm>
            <a:off x="8797932" y="1097408"/>
            <a:ext cx="284163" cy="284162"/>
            <a:chOff x="11033125" y="1349375"/>
            <a:chExt cx="284163" cy="284162"/>
          </a:xfrm>
          <a:solidFill>
            <a:srgbClr val="03478B"/>
          </a:solidFill>
        </p:grpSpPr>
        <p:sp>
          <p:nvSpPr>
            <p:cNvPr id="50" name="Freeform 331">
              <a:extLst>
                <a:ext uri="{FF2B5EF4-FFF2-40B4-BE49-F238E27FC236}">
                  <a16:creationId xmlns="" xmlns:a16="http://schemas.microsoft.com/office/drawing/2014/main" id="{349E441D-362F-4C43-BB42-A93859C714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33138" y="1385888"/>
              <a:ext cx="84138" cy="77787"/>
            </a:xfrm>
            <a:custGeom>
              <a:avLst/>
              <a:gdLst>
                <a:gd name="T0" fmla="*/ 167 w 268"/>
                <a:gd name="T1" fmla="*/ 133 h 246"/>
                <a:gd name="T2" fmla="*/ 164 w 268"/>
                <a:gd name="T3" fmla="*/ 142 h 246"/>
                <a:gd name="T4" fmla="*/ 178 w 268"/>
                <a:gd name="T5" fmla="*/ 188 h 246"/>
                <a:gd name="T6" fmla="*/ 139 w 268"/>
                <a:gd name="T7" fmla="*/ 157 h 246"/>
                <a:gd name="T8" fmla="*/ 129 w 268"/>
                <a:gd name="T9" fmla="*/ 157 h 246"/>
                <a:gd name="T10" fmla="*/ 90 w 268"/>
                <a:gd name="T11" fmla="*/ 188 h 246"/>
                <a:gd name="T12" fmla="*/ 105 w 268"/>
                <a:gd name="T13" fmla="*/ 142 h 246"/>
                <a:gd name="T14" fmla="*/ 101 w 268"/>
                <a:gd name="T15" fmla="*/ 133 h 246"/>
                <a:gd name="T16" fmla="*/ 58 w 268"/>
                <a:gd name="T17" fmla="*/ 97 h 246"/>
                <a:gd name="T18" fmla="*/ 109 w 268"/>
                <a:gd name="T19" fmla="*/ 96 h 246"/>
                <a:gd name="T20" fmla="*/ 115 w 268"/>
                <a:gd name="T21" fmla="*/ 91 h 246"/>
                <a:gd name="T22" fmla="*/ 133 w 268"/>
                <a:gd name="T23" fmla="*/ 52 h 246"/>
                <a:gd name="T24" fmla="*/ 153 w 268"/>
                <a:gd name="T25" fmla="*/ 91 h 246"/>
                <a:gd name="T26" fmla="*/ 160 w 268"/>
                <a:gd name="T27" fmla="*/ 96 h 246"/>
                <a:gd name="T28" fmla="*/ 212 w 268"/>
                <a:gd name="T29" fmla="*/ 97 h 246"/>
                <a:gd name="T30" fmla="*/ 254 w 268"/>
                <a:gd name="T31" fmla="*/ 67 h 246"/>
                <a:gd name="T32" fmla="*/ 146 w 268"/>
                <a:gd name="T33" fmla="*/ 9 h 246"/>
                <a:gd name="T34" fmla="*/ 141 w 268"/>
                <a:gd name="T35" fmla="*/ 3 h 246"/>
                <a:gd name="T36" fmla="*/ 132 w 268"/>
                <a:gd name="T37" fmla="*/ 0 h 246"/>
                <a:gd name="T38" fmla="*/ 125 w 268"/>
                <a:gd name="T39" fmla="*/ 3 h 246"/>
                <a:gd name="T40" fmla="*/ 120 w 268"/>
                <a:gd name="T41" fmla="*/ 9 h 246"/>
                <a:gd name="T42" fmla="*/ 15 w 268"/>
                <a:gd name="T43" fmla="*/ 67 h 246"/>
                <a:gd name="T44" fmla="*/ 6 w 268"/>
                <a:gd name="T45" fmla="*/ 69 h 246"/>
                <a:gd name="T46" fmla="*/ 1 w 268"/>
                <a:gd name="T47" fmla="*/ 76 h 246"/>
                <a:gd name="T48" fmla="*/ 0 w 268"/>
                <a:gd name="T49" fmla="*/ 86 h 246"/>
                <a:gd name="T50" fmla="*/ 5 w 268"/>
                <a:gd name="T51" fmla="*/ 93 h 246"/>
                <a:gd name="T52" fmla="*/ 46 w 268"/>
                <a:gd name="T53" fmla="*/ 226 h 246"/>
                <a:gd name="T54" fmla="*/ 46 w 268"/>
                <a:gd name="T55" fmla="*/ 236 h 246"/>
                <a:gd name="T56" fmla="*/ 51 w 268"/>
                <a:gd name="T57" fmla="*/ 243 h 246"/>
                <a:gd name="T58" fmla="*/ 60 w 268"/>
                <a:gd name="T59" fmla="*/ 246 h 246"/>
                <a:gd name="T60" fmla="*/ 69 w 268"/>
                <a:gd name="T61" fmla="*/ 242 h 246"/>
                <a:gd name="T62" fmla="*/ 200 w 268"/>
                <a:gd name="T63" fmla="*/ 242 h 246"/>
                <a:gd name="T64" fmla="*/ 209 w 268"/>
                <a:gd name="T65" fmla="*/ 246 h 246"/>
                <a:gd name="T66" fmla="*/ 218 w 268"/>
                <a:gd name="T67" fmla="*/ 243 h 246"/>
                <a:gd name="T68" fmla="*/ 223 w 268"/>
                <a:gd name="T69" fmla="*/ 236 h 246"/>
                <a:gd name="T70" fmla="*/ 223 w 268"/>
                <a:gd name="T71" fmla="*/ 226 h 246"/>
                <a:gd name="T72" fmla="*/ 263 w 268"/>
                <a:gd name="T73" fmla="*/ 93 h 246"/>
                <a:gd name="T74" fmla="*/ 268 w 268"/>
                <a:gd name="T75" fmla="*/ 86 h 246"/>
                <a:gd name="T76" fmla="*/ 268 w 268"/>
                <a:gd name="T77" fmla="*/ 76 h 246"/>
                <a:gd name="T78" fmla="*/ 263 w 268"/>
                <a:gd name="T79" fmla="*/ 69 h 246"/>
                <a:gd name="T80" fmla="*/ 254 w 268"/>
                <a:gd name="T81" fmla="*/ 67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8" h="246">
                  <a:moveTo>
                    <a:pt x="170" y="130"/>
                  </a:moveTo>
                  <a:lnTo>
                    <a:pt x="167" y="133"/>
                  </a:lnTo>
                  <a:lnTo>
                    <a:pt x="164" y="137"/>
                  </a:lnTo>
                  <a:lnTo>
                    <a:pt x="164" y="142"/>
                  </a:lnTo>
                  <a:lnTo>
                    <a:pt x="164" y="146"/>
                  </a:lnTo>
                  <a:lnTo>
                    <a:pt x="178" y="188"/>
                  </a:lnTo>
                  <a:lnTo>
                    <a:pt x="143" y="160"/>
                  </a:lnTo>
                  <a:lnTo>
                    <a:pt x="139" y="157"/>
                  </a:lnTo>
                  <a:lnTo>
                    <a:pt x="135" y="157"/>
                  </a:lnTo>
                  <a:lnTo>
                    <a:pt x="129" y="157"/>
                  </a:lnTo>
                  <a:lnTo>
                    <a:pt x="125" y="160"/>
                  </a:lnTo>
                  <a:lnTo>
                    <a:pt x="90" y="188"/>
                  </a:lnTo>
                  <a:lnTo>
                    <a:pt x="104" y="146"/>
                  </a:lnTo>
                  <a:lnTo>
                    <a:pt x="105" y="142"/>
                  </a:lnTo>
                  <a:lnTo>
                    <a:pt x="104" y="137"/>
                  </a:lnTo>
                  <a:lnTo>
                    <a:pt x="101" y="133"/>
                  </a:lnTo>
                  <a:lnTo>
                    <a:pt x="98" y="130"/>
                  </a:lnTo>
                  <a:lnTo>
                    <a:pt x="58" y="97"/>
                  </a:lnTo>
                  <a:lnTo>
                    <a:pt x="105" y="97"/>
                  </a:lnTo>
                  <a:lnTo>
                    <a:pt x="109" y="96"/>
                  </a:lnTo>
                  <a:lnTo>
                    <a:pt x="112" y="93"/>
                  </a:lnTo>
                  <a:lnTo>
                    <a:pt x="115" y="91"/>
                  </a:lnTo>
                  <a:lnTo>
                    <a:pt x="118" y="87"/>
                  </a:lnTo>
                  <a:lnTo>
                    <a:pt x="133" y="52"/>
                  </a:lnTo>
                  <a:lnTo>
                    <a:pt x="151" y="88"/>
                  </a:lnTo>
                  <a:lnTo>
                    <a:pt x="153" y="91"/>
                  </a:lnTo>
                  <a:lnTo>
                    <a:pt x="156" y="94"/>
                  </a:lnTo>
                  <a:lnTo>
                    <a:pt x="160" y="96"/>
                  </a:lnTo>
                  <a:lnTo>
                    <a:pt x="164" y="97"/>
                  </a:lnTo>
                  <a:lnTo>
                    <a:pt x="212" y="97"/>
                  </a:lnTo>
                  <a:lnTo>
                    <a:pt x="170" y="130"/>
                  </a:lnTo>
                  <a:close/>
                  <a:moveTo>
                    <a:pt x="254" y="67"/>
                  </a:moveTo>
                  <a:lnTo>
                    <a:pt x="174" y="67"/>
                  </a:lnTo>
                  <a:lnTo>
                    <a:pt x="146" y="9"/>
                  </a:lnTo>
                  <a:lnTo>
                    <a:pt x="144" y="5"/>
                  </a:lnTo>
                  <a:lnTo>
                    <a:pt x="141" y="3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9" y="0"/>
                  </a:lnTo>
                  <a:lnTo>
                    <a:pt x="125" y="3"/>
                  </a:lnTo>
                  <a:lnTo>
                    <a:pt x="122" y="6"/>
                  </a:lnTo>
                  <a:lnTo>
                    <a:pt x="120" y="9"/>
                  </a:lnTo>
                  <a:lnTo>
                    <a:pt x="95" y="67"/>
                  </a:lnTo>
                  <a:lnTo>
                    <a:pt x="15" y="67"/>
                  </a:lnTo>
                  <a:lnTo>
                    <a:pt x="10" y="67"/>
                  </a:lnTo>
                  <a:lnTo>
                    <a:pt x="6" y="69"/>
                  </a:lnTo>
                  <a:lnTo>
                    <a:pt x="3" y="72"/>
                  </a:lnTo>
                  <a:lnTo>
                    <a:pt x="1" y="76"/>
                  </a:lnTo>
                  <a:lnTo>
                    <a:pt x="0" y="81"/>
                  </a:lnTo>
                  <a:lnTo>
                    <a:pt x="0" y="86"/>
                  </a:lnTo>
                  <a:lnTo>
                    <a:pt x="2" y="89"/>
                  </a:lnTo>
                  <a:lnTo>
                    <a:pt x="5" y="93"/>
                  </a:lnTo>
                  <a:lnTo>
                    <a:pt x="71" y="146"/>
                  </a:lnTo>
                  <a:lnTo>
                    <a:pt x="46" y="226"/>
                  </a:lnTo>
                  <a:lnTo>
                    <a:pt x="45" y="231"/>
                  </a:lnTo>
                  <a:lnTo>
                    <a:pt x="46" y="236"/>
                  </a:lnTo>
                  <a:lnTo>
                    <a:pt x="48" y="240"/>
                  </a:lnTo>
                  <a:lnTo>
                    <a:pt x="51" y="243"/>
                  </a:lnTo>
                  <a:lnTo>
                    <a:pt x="55" y="245"/>
                  </a:lnTo>
                  <a:lnTo>
                    <a:pt x="60" y="246"/>
                  </a:lnTo>
                  <a:lnTo>
                    <a:pt x="65" y="245"/>
                  </a:lnTo>
                  <a:lnTo>
                    <a:pt x="69" y="242"/>
                  </a:lnTo>
                  <a:lnTo>
                    <a:pt x="135" y="190"/>
                  </a:lnTo>
                  <a:lnTo>
                    <a:pt x="200" y="242"/>
                  </a:lnTo>
                  <a:lnTo>
                    <a:pt x="204" y="245"/>
                  </a:lnTo>
                  <a:lnTo>
                    <a:pt x="209" y="246"/>
                  </a:lnTo>
                  <a:lnTo>
                    <a:pt x="214" y="245"/>
                  </a:lnTo>
                  <a:lnTo>
                    <a:pt x="218" y="243"/>
                  </a:lnTo>
                  <a:lnTo>
                    <a:pt x="221" y="240"/>
                  </a:lnTo>
                  <a:lnTo>
                    <a:pt x="223" y="236"/>
                  </a:lnTo>
                  <a:lnTo>
                    <a:pt x="224" y="231"/>
                  </a:lnTo>
                  <a:lnTo>
                    <a:pt x="223" y="226"/>
                  </a:lnTo>
                  <a:lnTo>
                    <a:pt x="197" y="146"/>
                  </a:lnTo>
                  <a:lnTo>
                    <a:pt x="263" y="93"/>
                  </a:lnTo>
                  <a:lnTo>
                    <a:pt x="266" y="89"/>
                  </a:lnTo>
                  <a:lnTo>
                    <a:pt x="268" y="86"/>
                  </a:lnTo>
                  <a:lnTo>
                    <a:pt x="268" y="81"/>
                  </a:lnTo>
                  <a:lnTo>
                    <a:pt x="268" y="76"/>
                  </a:lnTo>
                  <a:lnTo>
                    <a:pt x="266" y="72"/>
                  </a:lnTo>
                  <a:lnTo>
                    <a:pt x="263" y="69"/>
                  </a:lnTo>
                  <a:lnTo>
                    <a:pt x="259" y="67"/>
                  </a:lnTo>
                  <a:lnTo>
                    <a:pt x="254" y="67"/>
                  </a:lnTo>
                  <a:lnTo>
                    <a:pt x="254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32">
              <a:extLst>
                <a:ext uri="{FF2B5EF4-FFF2-40B4-BE49-F238E27FC236}">
                  <a16:creationId xmlns="" xmlns:a16="http://schemas.microsoft.com/office/drawing/2014/main" id="{CAE71CB3-CE5C-413D-B7B9-AAB193456E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33125" y="1349375"/>
              <a:ext cx="284163" cy="284162"/>
            </a:xfrm>
            <a:custGeom>
              <a:avLst/>
              <a:gdLst>
                <a:gd name="T0" fmla="*/ 794 w 898"/>
                <a:gd name="T1" fmla="*/ 181 h 897"/>
                <a:gd name="T2" fmla="*/ 861 w 898"/>
                <a:gd name="T3" fmla="*/ 209 h 897"/>
                <a:gd name="T4" fmla="*/ 817 w 898"/>
                <a:gd name="T5" fmla="*/ 324 h 897"/>
                <a:gd name="T6" fmla="*/ 756 w 898"/>
                <a:gd name="T7" fmla="*/ 367 h 897"/>
                <a:gd name="T8" fmla="*/ 527 w 898"/>
                <a:gd name="T9" fmla="*/ 521 h 897"/>
                <a:gd name="T10" fmla="*/ 479 w 898"/>
                <a:gd name="T11" fmla="*/ 583 h 897"/>
                <a:gd name="T12" fmla="*/ 476 w 898"/>
                <a:gd name="T13" fmla="*/ 697 h 897"/>
                <a:gd name="T14" fmla="*/ 533 w 898"/>
                <a:gd name="T15" fmla="*/ 793 h 897"/>
                <a:gd name="T16" fmla="*/ 628 w 898"/>
                <a:gd name="T17" fmla="*/ 867 h 897"/>
                <a:gd name="T18" fmla="*/ 354 w 898"/>
                <a:gd name="T19" fmla="*/ 803 h 897"/>
                <a:gd name="T20" fmla="*/ 415 w 898"/>
                <a:gd name="T21" fmla="*/ 720 h 897"/>
                <a:gd name="T22" fmla="*/ 421 w 898"/>
                <a:gd name="T23" fmla="*/ 595 h 897"/>
                <a:gd name="T24" fmla="*/ 379 w 898"/>
                <a:gd name="T25" fmla="*/ 528 h 897"/>
                <a:gd name="T26" fmla="*/ 275 w 898"/>
                <a:gd name="T27" fmla="*/ 460 h 897"/>
                <a:gd name="T28" fmla="*/ 195 w 898"/>
                <a:gd name="T29" fmla="*/ 371 h 897"/>
                <a:gd name="T30" fmla="*/ 151 w 898"/>
                <a:gd name="T31" fmla="*/ 260 h 897"/>
                <a:gd name="T32" fmla="*/ 127 w 898"/>
                <a:gd name="T33" fmla="*/ 91 h 897"/>
                <a:gd name="T34" fmla="*/ 767 w 898"/>
                <a:gd name="T35" fmla="*/ 145 h 897"/>
                <a:gd name="T36" fmla="*/ 737 w 898"/>
                <a:gd name="T37" fmla="*/ 296 h 897"/>
                <a:gd name="T38" fmla="*/ 688 w 898"/>
                <a:gd name="T39" fmla="*/ 393 h 897"/>
                <a:gd name="T40" fmla="*/ 590 w 898"/>
                <a:gd name="T41" fmla="*/ 480 h 897"/>
                <a:gd name="T42" fmla="*/ 54 w 898"/>
                <a:gd name="T43" fmla="*/ 280 h 897"/>
                <a:gd name="T44" fmla="*/ 30 w 898"/>
                <a:gd name="T45" fmla="*/ 116 h 897"/>
                <a:gd name="T46" fmla="*/ 112 w 898"/>
                <a:gd name="T47" fmla="*/ 221 h 897"/>
                <a:gd name="T48" fmla="*/ 140 w 898"/>
                <a:gd name="T49" fmla="*/ 367 h 897"/>
                <a:gd name="T50" fmla="*/ 89 w 898"/>
                <a:gd name="T51" fmla="*/ 336 h 897"/>
                <a:gd name="T52" fmla="*/ 893 w 898"/>
                <a:gd name="T53" fmla="*/ 64 h 897"/>
                <a:gd name="T54" fmla="*/ 803 w 898"/>
                <a:gd name="T55" fmla="*/ 37 h 897"/>
                <a:gd name="T56" fmla="*/ 797 w 898"/>
                <a:gd name="T57" fmla="*/ 2 h 897"/>
                <a:gd name="T58" fmla="*/ 102 w 898"/>
                <a:gd name="T59" fmla="*/ 2 h 897"/>
                <a:gd name="T60" fmla="*/ 96 w 898"/>
                <a:gd name="T61" fmla="*/ 37 h 897"/>
                <a:gd name="T62" fmla="*/ 5 w 898"/>
                <a:gd name="T63" fmla="*/ 64 h 897"/>
                <a:gd name="T64" fmla="*/ 0 w 898"/>
                <a:gd name="T65" fmla="*/ 117 h 897"/>
                <a:gd name="T66" fmla="*/ 15 w 898"/>
                <a:gd name="T67" fmla="*/ 258 h 897"/>
                <a:gd name="T68" fmla="*/ 80 w 898"/>
                <a:gd name="T69" fmla="*/ 368 h 897"/>
                <a:gd name="T70" fmla="*/ 179 w 898"/>
                <a:gd name="T71" fmla="*/ 403 h 897"/>
                <a:gd name="T72" fmla="*/ 293 w 898"/>
                <a:gd name="T73" fmla="*/ 507 h 897"/>
                <a:gd name="T74" fmla="*/ 371 w 898"/>
                <a:gd name="T75" fmla="*/ 564 h 897"/>
                <a:gd name="T76" fmla="*/ 395 w 898"/>
                <a:gd name="T77" fmla="*/ 625 h 897"/>
                <a:gd name="T78" fmla="*/ 374 w 898"/>
                <a:gd name="T79" fmla="*/ 743 h 897"/>
                <a:gd name="T80" fmla="*/ 301 w 898"/>
                <a:gd name="T81" fmla="*/ 789 h 897"/>
                <a:gd name="T82" fmla="*/ 244 w 898"/>
                <a:gd name="T83" fmla="*/ 797 h 897"/>
                <a:gd name="T84" fmla="*/ 241 w 898"/>
                <a:gd name="T85" fmla="*/ 888 h 897"/>
                <a:gd name="T86" fmla="*/ 643 w 898"/>
                <a:gd name="T87" fmla="*/ 897 h 897"/>
                <a:gd name="T88" fmla="*/ 658 w 898"/>
                <a:gd name="T89" fmla="*/ 886 h 897"/>
                <a:gd name="T90" fmla="*/ 652 w 898"/>
                <a:gd name="T91" fmla="*/ 795 h 897"/>
                <a:gd name="T92" fmla="*/ 580 w 898"/>
                <a:gd name="T93" fmla="*/ 783 h 897"/>
                <a:gd name="T94" fmla="*/ 515 w 898"/>
                <a:gd name="T95" fmla="*/ 720 h 897"/>
                <a:gd name="T96" fmla="*/ 502 w 898"/>
                <a:gd name="T97" fmla="*/ 614 h 897"/>
                <a:gd name="T98" fmla="*/ 531 w 898"/>
                <a:gd name="T99" fmla="*/ 556 h 897"/>
                <a:gd name="T100" fmla="*/ 621 w 898"/>
                <a:gd name="T101" fmla="*/ 496 h 897"/>
                <a:gd name="T102" fmla="*/ 734 w 898"/>
                <a:gd name="T103" fmla="*/ 402 h 897"/>
                <a:gd name="T104" fmla="*/ 827 w 898"/>
                <a:gd name="T105" fmla="*/ 357 h 897"/>
                <a:gd name="T106" fmla="*/ 876 w 898"/>
                <a:gd name="T107" fmla="*/ 272 h 897"/>
                <a:gd name="T108" fmla="*/ 898 w 898"/>
                <a:gd name="T109" fmla="*/ 140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98" h="897">
                  <a:moveTo>
                    <a:pt x="737" y="371"/>
                  </a:moveTo>
                  <a:lnTo>
                    <a:pt x="749" y="348"/>
                  </a:lnTo>
                  <a:lnTo>
                    <a:pt x="761" y="320"/>
                  </a:lnTo>
                  <a:lnTo>
                    <a:pt x="770" y="290"/>
                  </a:lnTo>
                  <a:lnTo>
                    <a:pt x="779" y="258"/>
                  </a:lnTo>
                  <a:lnTo>
                    <a:pt x="787" y="221"/>
                  </a:lnTo>
                  <a:lnTo>
                    <a:pt x="794" y="181"/>
                  </a:lnTo>
                  <a:lnTo>
                    <a:pt x="798" y="137"/>
                  </a:lnTo>
                  <a:lnTo>
                    <a:pt x="801" y="90"/>
                  </a:lnTo>
                  <a:lnTo>
                    <a:pt x="868" y="90"/>
                  </a:lnTo>
                  <a:lnTo>
                    <a:pt x="868" y="113"/>
                  </a:lnTo>
                  <a:lnTo>
                    <a:pt x="868" y="141"/>
                  </a:lnTo>
                  <a:lnTo>
                    <a:pt x="866" y="174"/>
                  </a:lnTo>
                  <a:lnTo>
                    <a:pt x="861" y="209"/>
                  </a:lnTo>
                  <a:lnTo>
                    <a:pt x="858" y="227"/>
                  </a:lnTo>
                  <a:lnTo>
                    <a:pt x="854" y="244"/>
                  </a:lnTo>
                  <a:lnTo>
                    <a:pt x="848" y="261"/>
                  </a:lnTo>
                  <a:lnTo>
                    <a:pt x="842" y="278"/>
                  </a:lnTo>
                  <a:lnTo>
                    <a:pt x="836" y="294"/>
                  </a:lnTo>
                  <a:lnTo>
                    <a:pt x="827" y="309"/>
                  </a:lnTo>
                  <a:lnTo>
                    <a:pt x="817" y="324"/>
                  </a:lnTo>
                  <a:lnTo>
                    <a:pt x="806" y="337"/>
                  </a:lnTo>
                  <a:lnTo>
                    <a:pt x="798" y="343"/>
                  </a:lnTo>
                  <a:lnTo>
                    <a:pt x="791" y="350"/>
                  </a:lnTo>
                  <a:lnTo>
                    <a:pt x="783" y="355"/>
                  </a:lnTo>
                  <a:lnTo>
                    <a:pt x="775" y="359"/>
                  </a:lnTo>
                  <a:lnTo>
                    <a:pt x="766" y="364"/>
                  </a:lnTo>
                  <a:lnTo>
                    <a:pt x="756" y="367"/>
                  </a:lnTo>
                  <a:lnTo>
                    <a:pt x="747" y="370"/>
                  </a:lnTo>
                  <a:lnTo>
                    <a:pt x="737" y="371"/>
                  </a:lnTo>
                  <a:lnTo>
                    <a:pt x="737" y="371"/>
                  </a:lnTo>
                  <a:close/>
                  <a:moveTo>
                    <a:pt x="574" y="490"/>
                  </a:moveTo>
                  <a:lnTo>
                    <a:pt x="553" y="503"/>
                  </a:lnTo>
                  <a:lnTo>
                    <a:pt x="535" y="514"/>
                  </a:lnTo>
                  <a:lnTo>
                    <a:pt x="527" y="521"/>
                  </a:lnTo>
                  <a:lnTo>
                    <a:pt x="518" y="528"/>
                  </a:lnTo>
                  <a:lnTo>
                    <a:pt x="509" y="536"/>
                  </a:lnTo>
                  <a:lnTo>
                    <a:pt x="502" y="543"/>
                  </a:lnTo>
                  <a:lnTo>
                    <a:pt x="496" y="552"/>
                  </a:lnTo>
                  <a:lnTo>
                    <a:pt x="489" y="561"/>
                  </a:lnTo>
                  <a:lnTo>
                    <a:pt x="484" y="572"/>
                  </a:lnTo>
                  <a:lnTo>
                    <a:pt x="479" y="583"/>
                  </a:lnTo>
                  <a:lnTo>
                    <a:pt x="476" y="595"/>
                  </a:lnTo>
                  <a:lnTo>
                    <a:pt x="473" y="607"/>
                  </a:lnTo>
                  <a:lnTo>
                    <a:pt x="471" y="621"/>
                  </a:lnTo>
                  <a:lnTo>
                    <a:pt x="471" y="637"/>
                  </a:lnTo>
                  <a:lnTo>
                    <a:pt x="472" y="659"/>
                  </a:lnTo>
                  <a:lnTo>
                    <a:pt x="473" y="678"/>
                  </a:lnTo>
                  <a:lnTo>
                    <a:pt x="476" y="697"/>
                  </a:lnTo>
                  <a:lnTo>
                    <a:pt x="481" y="714"/>
                  </a:lnTo>
                  <a:lnTo>
                    <a:pt x="486" y="730"/>
                  </a:lnTo>
                  <a:lnTo>
                    <a:pt x="493" y="745"/>
                  </a:lnTo>
                  <a:lnTo>
                    <a:pt x="501" y="759"/>
                  </a:lnTo>
                  <a:lnTo>
                    <a:pt x="510" y="771"/>
                  </a:lnTo>
                  <a:lnTo>
                    <a:pt x="521" y="783"/>
                  </a:lnTo>
                  <a:lnTo>
                    <a:pt x="533" y="793"/>
                  </a:lnTo>
                  <a:lnTo>
                    <a:pt x="546" y="800"/>
                  </a:lnTo>
                  <a:lnTo>
                    <a:pt x="560" y="807"/>
                  </a:lnTo>
                  <a:lnTo>
                    <a:pt x="576" y="813"/>
                  </a:lnTo>
                  <a:lnTo>
                    <a:pt x="592" y="817"/>
                  </a:lnTo>
                  <a:lnTo>
                    <a:pt x="610" y="820"/>
                  </a:lnTo>
                  <a:lnTo>
                    <a:pt x="628" y="822"/>
                  </a:lnTo>
                  <a:lnTo>
                    <a:pt x="628" y="867"/>
                  </a:lnTo>
                  <a:lnTo>
                    <a:pt x="270" y="867"/>
                  </a:lnTo>
                  <a:lnTo>
                    <a:pt x="270" y="822"/>
                  </a:lnTo>
                  <a:lnTo>
                    <a:pt x="289" y="820"/>
                  </a:lnTo>
                  <a:lnTo>
                    <a:pt x="307" y="818"/>
                  </a:lnTo>
                  <a:lnTo>
                    <a:pt x="324" y="814"/>
                  </a:lnTo>
                  <a:lnTo>
                    <a:pt x="340" y="810"/>
                  </a:lnTo>
                  <a:lnTo>
                    <a:pt x="354" y="803"/>
                  </a:lnTo>
                  <a:lnTo>
                    <a:pt x="366" y="796"/>
                  </a:lnTo>
                  <a:lnTo>
                    <a:pt x="378" y="786"/>
                  </a:lnTo>
                  <a:lnTo>
                    <a:pt x="387" y="775"/>
                  </a:lnTo>
                  <a:lnTo>
                    <a:pt x="396" y="764"/>
                  </a:lnTo>
                  <a:lnTo>
                    <a:pt x="404" y="751"/>
                  </a:lnTo>
                  <a:lnTo>
                    <a:pt x="410" y="736"/>
                  </a:lnTo>
                  <a:lnTo>
                    <a:pt x="415" y="720"/>
                  </a:lnTo>
                  <a:lnTo>
                    <a:pt x="420" y="702"/>
                  </a:lnTo>
                  <a:lnTo>
                    <a:pt x="423" y="681"/>
                  </a:lnTo>
                  <a:lnTo>
                    <a:pt x="425" y="660"/>
                  </a:lnTo>
                  <a:lnTo>
                    <a:pt x="425" y="637"/>
                  </a:lnTo>
                  <a:lnTo>
                    <a:pt x="425" y="621"/>
                  </a:lnTo>
                  <a:lnTo>
                    <a:pt x="423" y="607"/>
                  </a:lnTo>
                  <a:lnTo>
                    <a:pt x="421" y="595"/>
                  </a:lnTo>
                  <a:lnTo>
                    <a:pt x="416" y="583"/>
                  </a:lnTo>
                  <a:lnTo>
                    <a:pt x="412" y="572"/>
                  </a:lnTo>
                  <a:lnTo>
                    <a:pt x="407" y="561"/>
                  </a:lnTo>
                  <a:lnTo>
                    <a:pt x="401" y="553"/>
                  </a:lnTo>
                  <a:lnTo>
                    <a:pt x="394" y="544"/>
                  </a:lnTo>
                  <a:lnTo>
                    <a:pt x="386" y="536"/>
                  </a:lnTo>
                  <a:lnTo>
                    <a:pt x="379" y="528"/>
                  </a:lnTo>
                  <a:lnTo>
                    <a:pt x="370" y="522"/>
                  </a:lnTo>
                  <a:lnTo>
                    <a:pt x="362" y="516"/>
                  </a:lnTo>
                  <a:lnTo>
                    <a:pt x="344" y="503"/>
                  </a:lnTo>
                  <a:lnTo>
                    <a:pt x="324" y="491"/>
                  </a:lnTo>
                  <a:lnTo>
                    <a:pt x="308" y="481"/>
                  </a:lnTo>
                  <a:lnTo>
                    <a:pt x="292" y="472"/>
                  </a:lnTo>
                  <a:lnTo>
                    <a:pt x="275" y="460"/>
                  </a:lnTo>
                  <a:lnTo>
                    <a:pt x="258" y="446"/>
                  </a:lnTo>
                  <a:lnTo>
                    <a:pt x="242" y="431"/>
                  </a:lnTo>
                  <a:lnTo>
                    <a:pt x="226" y="414"/>
                  </a:lnTo>
                  <a:lnTo>
                    <a:pt x="217" y="404"/>
                  </a:lnTo>
                  <a:lnTo>
                    <a:pt x="210" y="394"/>
                  </a:lnTo>
                  <a:lnTo>
                    <a:pt x="202" y="383"/>
                  </a:lnTo>
                  <a:lnTo>
                    <a:pt x="195" y="371"/>
                  </a:lnTo>
                  <a:lnTo>
                    <a:pt x="188" y="358"/>
                  </a:lnTo>
                  <a:lnTo>
                    <a:pt x="181" y="344"/>
                  </a:lnTo>
                  <a:lnTo>
                    <a:pt x="174" y="329"/>
                  </a:lnTo>
                  <a:lnTo>
                    <a:pt x="167" y="313"/>
                  </a:lnTo>
                  <a:lnTo>
                    <a:pt x="162" y="297"/>
                  </a:lnTo>
                  <a:lnTo>
                    <a:pt x="157" y="279"/>
                  </a:lnTo>
                  <a:lnTo>
                    <a:pt x="151" y="260"/>
                  </a:lnTo>
                  <a:lnTo>
                    <a:pt x="146" y="240"/>
                  </a:lnTo>
                  <a:lnTo>
                    <a:pt x="142" y="218"/>
                  </a:lnTo>
                  <a:lnTo>
                    <a:pt x="137" y="196"/>
                  </a:lnTo>
                  <a:lnTo>
                    <a:pt x="134" y="172"/>
                  </a:lnTo>
                  <a:lnTo>
                    <a:pt x="131" y="147"/>
                  </a:lnTo>
                  <a:lnTo>
                    <a:pt x="129" y="120"/>
                  </a:lnTo>
                  <a:lnTo>
                    <a:pt x="127" y="91"/>
                  </a:lnTo>
                  <a:lnTo>
                    <a:pt x="126" y="61"/>
                  </a:lnTo>
                  <a:lnTo>
                    <a:pt x="126" y="30"/>
                  </a:lnTo>
                  <a:lnTo>
                    <a:pt x="774" y="30"/>
                  </a:lnTo>
                  <a:lnTo>
                    <a:pt x="774" y="61"/>
                  </a:lnTo>
                  <a:lnTo>
                    <a:pt x="771" y="91"/>
                  </a:lnTo>
                  <a:lnTo>
                    <a:pt x="770" y="119"/>
                  </a:lnTo>
                  <a:lnTo>
                    <a:pt x="767" y="145"/>
                  </a:lnTo>
                  <a:lnTo>
                    <a:pt x="765" y="171"/>
                  </a:lnTo>
                  <a:lnTo>
                    <a:pt x="761" y="195"/>
                  </a:lnTo>
                  <a:lnTo>
                    <a:pt x="758" y="217"/>
                  </a:lnTo>
                  <a:lnTo>
                    <a:pt x="753" y="239"/>
                  </a:lnTo>
                  <a:lnTo>
                    <a:pt x="748" y="259"/>
                  </a:lnTo>
                  <a:lnTo>
                    <a:pt x="743" y="278"/>
                  </a:lnTo>
                  <a:lnTo>
                    <a:pt x="737" y="296"/>
                  </a:lnTo>
                  <a:lnTo>
                    <a:pt x="731" y="312"/>
                  </a:lnTo>
                  <a:lnTo>
                    <a:pt x="724" y="328"/>
                  </a:lnTo>
                  <a:lnTo>
                    <a:pt x="718" y="343"/>
                  </a:lnTo>
                  <a:lnTo>
                    <a:pt x="710" y="356"/>
                  </a:lnTo>
                  <a:lnTo>
                    <a:pt x="704" y="369"/>
                  </a:lnTo>
                  <a:lnTo>
                    <a:pt x="697" y="382"/>
                  </a:lnTo>
                  <a:lnTo>
                    <a:pt x="688" y="393"/>
                  </a:lnTo>
                  <a:lnTo>
                    <a:pt x="681" y="403"/>
                  </a:lnTo>
                  <a:lnTo>
                    <a:pt x="673" y="413"/>
                  </a:lnTo>
                  <a:lnTo>
                    <a:pt x="656" y="430"/>
                  </a:lnTo>
                  <a:lnTo>
                    <a:pt x="640" y="445"/>
                  </a:lnTo>
                  <a:lnTo>
                    <a:pt x="623" y="459"/>
                  </a:lnTo>
                  <a:lnTo>
                    <a:pt x="606" y="471"/>
                  </a:lnTo>
                  <a:lnTo>
                    <a:pt x="590" y="480"/>
                  </a:lnTo>
                  <a:lnTo>
                    <a:pt x="574" y="490"/>
                  </a:lnTo>
                  <a:lnTo>
                    <a:pt x="574" y="490"/>
                  </a:lnTo>
                  <a:close/>
                  <a:moveTo>
                    <a:pt x="89" y="336"/>
                  </a:moveTo>
                  <a:lnTo>
                    <a:pt x="78" y="324"/>
                  </a:lnTo>
                  <a:lnTo>
                    <a:pt x="69" y="310"/>
                  </a:lnTo>
                  <a:lnTo>
                    <a:pt x="61" y="295"/>
                  </a:lnTo>
                  <a:lnTo>
                    <a:pt x="54" y="280"/>
                  </a:lnTo>
                  <a:lnTo>
                    <a:pt x="49" y="264"/>
                  </a:lnTo>
                  <a:lnTo>
                    <a:pt x="43" y="247"/>
                  </a:lnTo>
                  <a:lnTo>
                    <a:pt x="40" y="230"/>
                  </a:lnTo>
                  <a:lnTo>
                    <a:pt x="37" y="213"/>
                  </a:lnTo>
                  <a:lnTo>
                    <a:pt x="32" y="178"/>
                  </a:lnTo>
                  <a:lnTo>
                    <a:pt x="30" y="145"/>
                  </a:lnTo>
                  <a:lnTo>
                    <a:pt x="30" y="116"/>
                  </a:lnTo>
                  <a:lnTo>
                    <a:pt x="30" y="90"/>
                  </a:lnTo>
                  <a:lnTo>
                    <a:pt x="30" y="90"/>
                  </a:lnTo>
                  <a:lnTo>
                    <a:pt x="30" y="90"/>
                  </a:lnTo>
                  <a:lnTo>
                    <a:pt x="97" y="90"/>
                  </a:lnTo>
                  <a:lnTo>
                    <a:pt x="100" y="137"/>
                  </a:lnTo>
                  <a:lnTo>
                    <a:pt x="105" y="181"/>
                  </a:lnTo>
                  <a:lnTo>
                    <a:pt x="112" y="221"/>
                  </a:lnTo>
                  <a:lnTo>
                    <a:pt x="119" y="258"/>
                  </a:lnTo>
                  <a:lnTo>
                    <a:pt x="128" y="291"/>
                  </a:lnTo>
                  <a:lnTo>
                    <a:pt x="137" y="321"/>
                  </a:lnTo>
                  <a:lnTo>
                    <a:pt x="149" y="348"/>
                  </a:lnTo>
                  <a:lnTo>
                    <a:pt x="161" y="372"/>
                  </a:lnTo>
                  <a:lnTo>
                    <a:pt x="150" y="370"/>
                  </a:lnTo>
                  <a:lnTo>
                    <a:pt x="140" y="367"/>
                  </a:lnTo>
                  <a:lnTo>
                    <a:pt x="131" y="364"/>
                  </a:lnTo>
                  <a:lnTo>
                    <a:pt x="121" y="359"/>
                  </a:lnTo>
                  <a:lnTo>
                    <a:pt x="113" y="355"/>
                  </a:lnTo>
                  <a:lnTo>
                    <a:pt x="105" y="350"/>
                  </a:lnTo>
                  <a:lnTo>
                    <a:pt x="97" y="343"/>
                  </a:lnTo>
                  <a:lnTo>
                    <a:pt x="89" y="336"/>
                  </a:lnTo>
                  <a:lnTo>
                    <a:pt x="89" y="336"/>
                  </a:lnTo>
                  <a:close/>
                  <a:moveTo>
                    <a:pt x="898" y="86"/>
                  </a:moveTo>
                  <a:lnTo>
                    <a:pt x="898" y="80"/>
                  </a:lnTo>
                  <a:lnTo>
                    <a:pt x="898" y="75"/>
                  </a:lnTo>
                  <a:lnTo>
                    <a:pt x="898" y="72"/>
                  </a:lnTo>
                  <a:lnTo>
                    <a:pt x="897" y="70"/>
                  </a:lnTo>
                  <a:lnTo>
                    <a:pt x="895" y="66"/>
                  </a:lnTo>
                  <a:lnTo>
                    <a:pt x="893" y="64"/>
                  </a:lnTo>
                  <a:lnTo>
                    <a:pt x="891" y="62"/>
                  </a:lnTo>
                  <a:lnTo>
                    <a:pt x="889" y="61"/>
                  </a:lnTo>
                  <a:lnTo>
                    <a:pt x="886" y="60"/>
                  </a:lnTo>
                  <a:lnTo>
                    <a:pt x="883" y="60"/>
                  </a:lnTo>
                  <a:lnTo>
                    <a:pt x="802" y="60"/>
                  </a:lnTo>
                  <a:lnTo>
                    <a:pt x="803" y="49"/>
                  </a:lnTo>
                  <a:lnTo>
                    <a:pt x="803" y="37"/>
                  </a:lnTo>
                  <a:lnTo>
                    <a:pt x="803" y="27"/>
                  </a:lnTo>
                  <a:lnTo>
                    <a:pt x="803" y="15"/>
                  </a:lnTo>
                  <a:lnTo>
                    <a:pt x="803" y="12"/>
                  </a:lnTo>
                  <a:lnTo>
                    <a:pt x="802" y="10"/>
                  </a:lnTo>
                  <a:lnTo>
                    <a:pt x="801" y="6"/>
                  </a:lnTo>
                  <a:lnTo>
                    <a:pt x="799" y="4"/>
                  </a:lnTo>
                  <a:lnTo>
                    <a:pt x="797" y="2"/>
                  </a:lnTo>
                  <a:lnTo>
                    <a:pt x="795" y="1"/>
                  </a:lnTo>
                  <a:lnTo>
                    <a:pt x="792" y="0"/>
                  </a:lnTo>
                  <a:lnTo>
                    <a:pt x="789" y="0"/>
                  </a:lnTo>
                  <a:lnTo>
                    <a:pt x="111" y="0"/>
                  </a:lnTo>
                  <a:lnTo>
                    <a:pt x="107" y="0"/>
                  </a:lnTo>
                  <a:lnTo>
                    <a:pt x="104" y="1"/>
                  </a:lnTo>
                  <a:lnTo>
                    <a:pt x="102" y="2"/>
                  </a:lnTo>
                  <a:lnTo>
                    <a:pt x="100" y="4"/>
                  </a:lnTo>
                  <a:lnTo>
                    <a:pt x="98" y="6"/>
                  </a:lnTo>
                  <a:lnTo>
                    <a:pt x="97" y="10"/>
                  </a:lnTo>
                  <a:lnTo>
                    <a:pt x="96" y="12"/>
                  </a:lnTo>
                  <a:lnTo>
                    <a:pt x="96" y="15"/>
                  </a:lnTo>
                  <a:lnTo>
                    <a:pt x="96" y="27"/>
                  </a:lnTo>
                  <a:lnTo>
                    <a:pt x="96" y="37"/>
                  </a:lnTo>
                  <a:lnTo>
                    <a:pt x="96" y="49"/>
                  </a:lnTo>
                  <a:lnTo>
                    <a:pt x="96" y="60"/>
                  </a:lnTo>
                  <a:lnTo>
                    <a:pt x="15" y="60"/>
                  </a:lnTo>
                  <a:lnTo>
                    <a:pt x="12" y="60"/>
                  </a:lnTo>
                  <a:lnTo>
                    <a:pt x="10" y="61"/>
                  </a:lnTo>
                  <a:lnTo>
                    <a:pt x="7" y="62"/>
                  </a:lnTo>
                  <a:lnTo>
                    <a:pt x="5" y="64"/>
                  </a:lnTo>
                  <a:lnTo>
                    <a:pt x="4" y="66"/>
                  </a:lnTo>
                  <a:lnTo>
                    <a:pt x="1" y="70"/>
                  </a:lnTo>
                  <a:lnTo>
                    <a:pt x="1" y="72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0" y="90"/>
                  </a:lnTo>
                  <a:lnTo>
                    <a:pt x="0" y="117"/>
                  </a:lnTo>
                  <a:lnTo>
                    <a:pt x="0" y="149"/>
                  </a:lnTo>
                  <a:lnTo>
                    <a:pt x="1" y="166"/>
                  </a:lnTo>
                  <a:lnTo>
                    <a:pt x="3" y="184"/>
                  </a:lnTo>
                  <a:lnTo>
                    <a:pt x="5" y="202"/>
                  </a:lnTo>
                  <a:lnTo>
                    <a:pt x="8" y="220"/>
                  </a:lnTo>
                  <a:lnTo>
                    <a:pt x="11" y="240"/>
                  </a:lnTo>
                  <a:lnTo>
                    <a:pt x="15" y="258"/>
                  </a:lnTo>
                  <a:lnTo>
                    <a:pt x="21" y="277"/>
                  </a:lnTo>
                  <a:lnTo>
                    <a:pt x="28" y="294"/>
                  </a:lnTo>
                  <a:lnTo>
                    <a:pt x="36" y="311"/>
                  </a:lnTo>
                  <a:lnTo>
                    <a:pt x="45" y="328"/>
                  </a:lnTo>
                  <a:lnTo>
                    <a:pt x="56" y="343"/>
                  </a:lnTo>
                  <a:lnTo>
                    <a:pt x="68" y="357"/>
                  </a:lnTo>
                  <a:lnTo>
                    <a:pt x="80" y="368"/>
                  </a:lnTo>
                  <a:lnTo>
                    <a:pt x="91" y="376"/>
                  </a:lnTo>
                  <a:lnTo>
                    <a:pt x="104" y="384"/>
                  </a:lnTo>
                  <a:lnTo>
                    <a:pt x="118" y="390"/>
                  </a:lnTo>
                  <a:lnTo>
                    <a:pt x="132" y="396"/>
                  </a:lnTo>
                  <a:lnTo>
                    <a:pt x="147" y="400"/>
                  </a:lnTo>
                  <a:lnTo>
                    <a:pt x="163" y="402"/>
                  </a:lnTo>
                  <a:lnTo>
                    <a:pt x="179" y="403"/>
                  </a:lnTo>
                  <a:lnTo>
                    <a:pt x="195" y="425"/>
                  </a:lnTo>
                  <a:lnTo>
                    <a:pt x="211" y="443"/>
                  </a:lnTo>
                  <a:lnTo>
                    <a:pt x="227" y="459"/>
                  </a:lnTo>
                  <a:lnTo>
                    <a:pt x="243" y="473"/>
                  </a:lnTo>
                  <a:lnTo>
                    <a:pt x="260" y="486"/>
                  </a:lnTo>
                  <a:lnTo>
                    <a:pt x="276" y="497"/>
                  </a:lnTo>
                  <a:lnTo>
                    <a:pt x="293" y="507"/>
                  </a:lnTo>
                  <a:lnTo>
                    <a:pt x="308" y="517"/>
                  </a:lnTo>
                  <a:lnTo>
                    <a:pt x="328" y="528"/>
                  </a:lnTo>
                  <a:lnTo>
                    <a:pt x="345" y="539"/>
                  </a:lnTo>
                  <a:lnTo>
                    <a:pt x="352" y="545"/>
                  </a:lnTo>
                  <a:lnTo>
                    <a:pt x="359" y="551"/>
                  </a:lnTo>
                  <a:lnTo>
                    <a:pt x="366" y="557"/>
                  </a:lnTo>
                  <a:lnTo>
                    <a:pt x="371" y="564"/>
                  </a:lnTo>
                  <a:lnTo>
                    <a:pt x="377" y="570"/>
                  </a:lnTo>
                  <a:lnTo>
                    <a:pt x="382" y="578"/>
                  </a:lnTo>
                  <a:lnTo>
                    <a:pt x="385" y="585"/>
                  </a:lnTo>
                  <a:lnTo>
                    <a:pt x="390" y="594"/>
                  </a:lnTo>
                  <a:lnTo>
                    <a:pt x="392" y="603"/>
                  </a:lnTo>
                  <a:lnTo>
                    <a:pt x="394" y="614"/>
                  </a:lnTo>
                  <a:lnTo>
                    <a:pt x="395" y="625"/>
                  </a:lnTo>
                  <a:lnTo>
                    <a:pt x="395" y="636"/>
                  </a:lnTo>
                  <a:lnTo>
                    <a:pt x="395" y="660"/>
                  </a:lnTo>
                  <a:lnTo>
                    <a:pt x="393" y="681"/>
                  </a:lnTo>
                  <a:lnTo>
                    <a:pt x="390" y="699"/>
                  </a:lnTo>
                  <a:lnTo>
                    <a:pt x="385" y="717"/>
                  </a:lnTo>
                  <a:lnTo>
                    <a:pt x="380" y="730"/>
                  </a:lnTo>
                  <a:lnTo>
                    <a:pt x="374" y="743"/>
                  </a:lnTo>
                  <a:lnTo>
                    <a:pt x="366" y="754"/>
                  </a:lnTo>
                  <a:lnTo>
                    <a:pt x="358" y="764"/>
                  </a:lnTo>
                  <a:lnTo>
                    <a:pt x="348" y="771"/>
                  </a:lnTo>
                  <a:lnTo>
                    <a:pt x="338" y="778"/>
                  </a:lnTo>
                  <a:lnTo>
                    <a:pt x="327" y="783"/>
                  </a:lnTo>
                  <a:lnTo>
                    <a:pt x="314" y="786"/>
                  </a:lnTo>
                  <a:lnTo>
                    <a:pt x="301" y="789"/>
                  </a:lnTo>
                  <a:lnTo>
                    <a:pt x="287" y="791"/>
                  </a:lnTo>
                  <a:lnTo>
                    <a:pt x="271" y="793"/>
                  </a:lnTo>
                  <a:lnTo>
                    <a:pt x="255" y="793"/>
                  </a:lnTo>
                  <a:lnTo>
                    <a:pt x="252" y="793"/>
                  </a:lnTo>
                  <a:lnTo>
                    <a:pt x="250" y="794"/>
                  </a:lnTo>
                  <a:lnTo>
                    <a:pt x="246" y="795"/>
                  </a:lnTo>
                  <a:lnTo>
                    <a:pt x="244" y="797"/>
                  </a:lnTo>
                  <a:lnTo>
                    <a:pt x="242" y="799"/>
                  </a:lnTo>
                  <a:lnTo>
                    <a:pt x="241" y="802"/>
                  </a:lnTo>
                  <a:lnTo>
                    <a:pt x="240" y="804"/>
                  </a:lnTo>
                  <a:lnTo>
                    <a:pt x="240" y="807"/>
                  </a:lnTo>
                  <a:lnTo>
                    <a:pt x="240" y="882"/>
                  </a:lnTo>
                  <a:lnTo>
                    <a:pt x="240" y="886"/>
                  </a:lnTo>
                  <a:lnTo>
                    <a:pt x="241" y="888"/>
                  </a:lnTo>
                  <a:lnTo>
                    <a:pt x="242" y="891"/>
                  </a:lnTo>
                  <a:lnTo>
                    <a:pt x="244" y="893"/>
                  </a:lnTo>
                  <a:lnTo>
                    <a:pt x="246" y="894"/>
                  </a:lnTo>
                  <a:lnTo>
                    <a:pt x="250" y="896"/>
                  </a:lnTo>
                  <a:lnTo>
                    <a:pt x="252" y="897"/>
                  </a:lnTo>
                  <a:lnTo>
                    <a:pt x="255" y="897"/>
                  </a:lnTo>
                  <a:lnTo>
                    <a:pt x="643" y="897"/>
                  </a:lnTo>
                  <a:lnTo>
                    <a:pt x="646" y="897"/>
                  </a:lnTo>
                  <a:lnTo>
                    <a:pt x="649" y="896"/>
                  </a:lnTo>
                  <a:lnTo>
                    <a:pt x="652" y="894"/>
                  </a:lnTo>
                  <a:lnTo>
                    <a:pt x="654" y="893"/>
                  </a:lnTo>
                  <a:lnTo>
                    <a:pt x="656" y="891"/>
                  </a:lnTo>
                  <a:lnTo>
                    <a:pt x="657" y="888"/>
                  </a:lnTo>
                  <a:lnTo>
                    <a:pt x="658" y="886"/>
                  </a:lnTo>
                  <a:lnTo>
                    <a:pt x="658" y="882"/>
                  </a:lnTo>
                  <a:lnTo>
                    <a:pt x="658" y="807"/>
                  </a:lnTo>
                  <a:lnTo>
                    <a:pt x="658" y="804"/>
                  </a:lnTo>
                  <a:lnTo>
                    <a:pt x="657" y="802"/>
                  </a:lnTo>
                  <a:lnTo>
                    <a:pt x="656" y="799"/>
                  </a:lnTo>
                  <a:lnTo>
                    <a:pt x="654" y="797"/>
                  </a:lnTo>
                  <a:lnTo>
                    <a:pt x="652" y="795"/>
                  </a:lnTo>
                  <a:lnTo>
                    <a:pt x="649" y="794"/>
                  </a:lnTo>
                  <a:lnTo>
                    <a:pt x="646" y="793"/>
                  </a:lnTo>
                  <a:lnTo>
                    <a:pt x="643" y="793"/>
                  </a:lnTo>
                  <a:lnTo>
                    <a:pt x="626" y="791"/>
                  </a:lnTo>
                  <a:lnTo>
                    <a:pt x="610" y="790"/>
                  </a:lnTo>
                  <a:lnTo>
                    <a:pt x="594" y="787"/>
                  </a:lnTo>
                  <a:lnTo>
                    <a:pt x="580" y="783"/>
                  </a:lnTo>
                  <a:lnTo>
                    <a:pt x="567" y="778"/>
                  </a:lnTo>
                  <a:lnTo>
                    <a:pt x="555" y="771"/>
                  </a:lnTo>
                  <a:lnTo>
                    <a:pt x="545" y="764"/>
                  </a:lnTo>
                  <a:lnTo>
                    <a:pt x="535" y="755"/>
                  </a:lnTo>
                  <a:lnTo>
                    <a:pt x="528" y="744"/>
                  </a:lnTo>
                  <a:lnTo>
                    <a:pt x="520" y="733"/>
                  </a:lnTo>
                  <a:lnTo>
                    <a:pt x="515" y="720"/>
                  </a:lnTo>
                  <a:lnTo>
                    <a:pt x="509" y="706"/>
                  </a:lnTo>
                  <a:lnTo>
                    <a:pt x="505" y="691"/>
                  </a:lnTo>
                  <a:lnTo>
                    <a:pt x="503" y="674"/>
                  </a:lnTo>
                  <a:lnTo>
                    <a:pt x="501" y="657"/>
                  </a:lnTo>
                  <a:lnTo>
                    <a:pt x="501" y="637"/>
                  </a:lnTo>
                  <a:lnTo>
                    <a:pt x="501" y="625"/>
                  </a:lnTo>
                  <a:lnTo>
                    <a:pt x="502" y="614"/>
                  </a:lnTo>
                  <a:lnTo>
                    <a:pt x="504" y="603"/>
                  </a:lnTo>
                  <a:lnTo>
                    <a:pt x="507" y="594"/>
                  </a:lnTo>
                  <a:lnTo>
                    <a:pt x="510" y="585"/>
                  </a:lnTo>
                  <a:lnTo>
                    <a:pt x="515" y="578"/>
                  </a:lnTo>
                  <a:lnTo>
                    <a:pt x="519" y="570"/>
                  </a:lnTo>
                  <a:lnTo>
                    <a:pt x="524" y="563"/>
                  </a:lnTo>
                  <a:lnTo>
                    <a:pt x="531" y="556"/>
                  </a:lnTo>
                  <a:lnTo>
                    <a:pt x="537" y="550"/>
                  </a:lnTo>
                  <a:lnTo>
                    <a:pt x="545" y="544"/>
                  </a:lnTo>
                  <a:lnTo>
                    <a:pt x="552" y="539"/>
                  </a:lnTo>
                  <a:lnTo>
                    <a:pt x="569" y="527"/>
                  </a:lnTo>
                  <a:lnTo>
                    <a:pt x="589" y="516"/>
                  </a:lnTo>
                  <a:lnTo>
                    <a:pt x="605" y="506"/>
                  </a:lnTo>
                  <a:lnTo>
                    <a:pt x="621" y="496"/>
                  </a:lnTo>
                  <a:lnTo>
                    <a:pt x="637" y="484"/>
                  </a:lnTo>
                  <a:lnTo>
                    <a:pt x="654" y="473"/>
                  </a:lnTo>
                  <a:lnTo>
                    <a:pt x="670" y="459"/>
                  </a:lnTo>
                  <a:lnTo>
                    <a:pt x="687" y="443"/>
                  </a:lnTo>
                  <a:lnTo>
                    <a:pt x="703" y="425"/>
                  </a:lnTo>
                  <a:lnTo>
                    <a:pt x="718" y="403"/>
                  </a:lnTo>
                  <a:lnTo>
                    <a:pt x="734" y="402"/>
                  </a:lnTo>
                  <a:lnTo>
                    <a:pt x="750" y="400"/>
                  </a:lnTo>
                  <a:lnTo>
                    <a:pt x="764" y="396"/>
                  </a:lnTo>
                  <a:lnTo>
                    <a:pt x="778" y="390"/>
                  </a:lnTo>
                  <a:lnTo>
                    <a:pt x="792" y="384"/>
                  </a:lnTo>
                  <a:lnTo>
                    <a:pt x="805" y="376"/>
                  </a:lnTo>
                  <a:lnTo>
                    <a:pt x="816" y="368"/>
                  </a:lnTo>
                  <a:lnTo>
                    <a:pt x="827" y="357"/>
                  </a:lnTo>
                  <a:lnTo>
                    <a:pt x="833" y="350"/>
                  </a:lnTo>
                  <a:lnTo>
                    <a:pt x="840" y="342"/>
                  </a:lnTo>
                  <a:lnTo>
                    <a:pt x="846" y="335"/>
                  </a:lnTo>
                  <a:lnTo>
                    <a:pt x="852" y="326"/>
                  </a:lnTo>
                  <a:lnTo>
                    <a:pt x="861" y="309"/>
                  </a:lnTo>
                  <a:lnTo>
                    <a:pt x="869" y="291"/>
                  </a:lnTo>
                  <a:lnTo>
                    <a:pt x="876" y="272"/>
                  </a:lnTo>
                  <a:lnTo>
                    <a:pt x="882" y="252"/>
                  </a:lnTo>
                  <a:lnTo>
                    <a:pt x="887" y="233"/>
                  </a:lnTo>
                  <a:lnTo>
                    <a:pt x="890" y="214"/>
                  </a:lnTo>
                  <a:lnTo>
                    <a:pt x="893" y="195"/>
                  </a:lnTo>
                  <a:lnTo>
                    <a:pt x="895" y="175"/>
                  </a:lnTo>
                  <a:lnTo>
                    <a:pt x="897" y="157"/>
                  </a:lnTo>
                  <a:lnTo>
                    <a:pt x="898" y="140"/>
                  </a:lnTo>
                  <a:lnTo>
                    <a:pt x="898" y="110"/>
                  </a:lnTo>
                  <a:lnTo>
                    <a:pt x="898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181057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FEC489BB-6D23-4BB2-858F-AE041FC3FC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47" t="19290" r="7444" b="31187"/>
          <a:stretch/>
        </p:blipFill>
        <p:spPr>
          <a:xfrm>
            <a:off x="1" y="0"/>
            <a:ext cx="7764236" cy="6858000"/>
          </a:xfrm>
          <a:custGeom>
            <a:avLst/>
            <a:gdLst>
              <a:gd name="connsiteX0" fmla="*/ 0 w 5450039"/>
              <a:gd name="connsiteY0" fmla="*/ 0 h 2044522"/>
              <a:gd name="connsiteX1" fmla="*/ 5450039 w 5450039"/>
              <a:gd name="connsiteY1" fmla="*/ 0 h 2044522"/>
              <a:gd name="connsiteX2" fmla="*/ 5450039 w 5450039"/>
              <a:gd name="connsiteY2" fmla="*/ 2044522 h 2044522"/>
              <a:gd name="connsiteX3" fmla="*/ 0 w 5450039"/>
              <a:gd name="connsiteY3" fmla="*/ 2044522 h 204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0039" h="2044522">
                <a:moveTo>
                  <a:pt x="0" y="0"/>
                </a:moveTo>
                <a:lnTo>
                  <a:pt x="5450039" y="0"/>
                </a:lnTo>
                <a:lnTo>
                  <a:pt x="5450039" y="2044522"/>
                </a:lnTo>
                <a:lnTo>
                  <a:pt x="0" y="2044522"/>
                </a:lnTo>
                <a:close/>
              </a:path>
            </a:pathLst>
          </a:cu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79FE5283-B009-4EE3-A9B2-2F7A4D62AD40}"/>
              </a:ext>
            </a:extLst>
          </p:cNvPr>
          <p:cNvSpPr/>
          <p:nvPr/>
        </p:nvSpPr>
        <p:spPr>
          <a:xfrm>
            <a:off x="8223822" y="720198"/>
            <a:ext cx="3689135" cy="37548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endParaRPr lang="en-US" sz="2800" b="1" dirty="0" smtClean="0">
              <a:solidFill>
                <a:srgbClr val="083D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lvl="0">
              <a:defRPr/>
            </a:pPr>
            <a:endParaRPr lang="en-US" sz="2800" b="1" dirty="0" smtClean="0">
              <a:solidFill>
                <a:srgbClr val="083D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lvl="0">
              <a:defRPr/>
            </a:pPr>
            <a:endParaRPr lang="en-US" sz="2800" b="1" dirty="0" smtClean="0">
              <a:solidFill>
                <a:srgbClr val="083D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lvl="0">
              <a:defRPr/>
            </a:pPr>
            <a:endParaRPr lang="en-US" sz="2800" b="1" dirty="0" smtClean="0">
              <a:solidFill>
                <a:srgbClr val="083D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lvl="0">
              <a:defRPr/>
            </a:pPr>
            <a:r>
              <a:rPr lang="en-US" sz="2800" b="1" dirty="0" smtClean="0">
                <a:solidFill>
                  <a:srgbClr val="083D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STRUCTURE OF PSS</a:t>
            </a:r>
          </a:p>
          <a:p>
            <a:pPr lvl="0">
              <a:defRPr/>
            </a:pPr>
            <a:endParaRPr lang="en-US" sz="2800" b="1" dirty="0" smtClean="0">
              <a:solidFill>
                <a:srgbClr val="083D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The PSS comprises of a Board and Secretariat</a:t>
            </a:r>
            <a:endParaRPr lang="en-US" sz="2400" b="1" dirty="0" smtClean="0">
              <a:solidFill>
                <a:srgbClr val="FF0000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lvl="0">
              <a:defRPr/>
            </a:pPr>
            <a:endParaRPr lang="en-US" sz="2800" b="1" dirty="0">
              <a:solidFill>
                <a:srgbClr val="083D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673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>
            <a:extLst>
              <a:ext uri="{FF2B5EF4-FFF2-40B4-BE49-F238E27FC236}">
                <a16:creationId xmlns="" xmlns:a16="http://schemas.microsoft.com/office/drawing/2014/main" id="{714A87C3-3EFB-4722-BF0D-17138DEB6B2B}"/>
              </a:ext>
            </a:extLst>
          </p:cNvPr>
          <p:cNvGrpSpPr/>
          <p:nvPr/>
        </p:nvGrpSpPr>
        <p:grpSpPr>
          <a:xfrm>
            <a:off x="0" y="4954136"/>
            <a:ext cx="12192000" cy="1909138"/>
            <a:chOff x="0" y="4948862"/>
            <a:chExt cx="12192000" cy="1909138"/>
          </a:xfrm>
        </p:grpSpPr>
        <p:sp>
          <p:nvSpPr>
            <p:cNvPr id="83" name="Freeform: Shape 82">
              <a:extLst>
                <a:ext uri="{FF2B5EF4-FFF2-40B4-BE49-F238E27FC236}">
                  <a16:creationId xmlns="" xmlns:a16="http://schemas.microsoft.com/office/drawing/2014/main" id="{EC99197A-1F6B-4498-BD1A-1E735D7E4EB6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="" xmlns:a16="http://schemas.microsoft.com/office/drawing/2014/main" id="{F9C80C8E-5A49-482B-8FB1-2FEACFCA5AC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96681360-99F0-411F-872E-D08276548030}"/>
              </a:ext>
            </a:extLst>
          </p:cNvPr>
          <p:cNvGrpSpPr/>
          <p:nvPr/>
        </p:nvGrpSpPr>
        <p:grpSpPr>
          <a:xfrm>
            <a:off x="2408713" y="370787"/>
            <a:ext cx="8365549" cy="3272077"/>
            <a:chOff x="500750" y="632830"/>
            <a:chExt cx="8365549" cy="3272077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673714BC-1D6D-47E8-BDBC-A4EE1D7C9B24}"/>
                </a:ext>
              </a:extLst>
            </p:cNvPr>
            <p:cNvSpPr/>
            <p:nvPr/>
          </p:nvSpPr>
          <p:spPr>
            <a:xfrm>
              <a:off x="500750" y="632830"/>
              <a:ext cx="3579961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5F6FE9F3-136B-4F29-A889-4AAB396D1E1F}"/>
                </a:ext>
              </a:extLst>
            </p:cNvPr>
            <p:cNvGrpSpPr/>
            <p:nvPr/>
          </p:nvGrpSpPr>
          <p:grpSpPr>
            <a:xfrm>
              <a:off x="4192761" y="1305924"/>
              <a:ext cx="4673538" cy="2598983"/>
              <a:chOff x="4228444" y="1061250"/>
              <a:chExt cx="4673538" cy="2598983"/>
            </a:xfrm>
          </p:grpSpPr>
          <p:sp>
            <p:nvSpPr>
              <p:cNvPr id="73" name="TextBox 72">
                <a:extLst>
                  <a:ext uri="{FF2B5EF4-FFF2-40B4-BE49-F238E27FC236}">
                    <a16:creationId xmlns="" xmlns:a16="http://schemas.microsoft.com/office/drawing/2014/main" id="{E1332D08-1F40-4CC7-8BCA-68D3DC5E6DB8}"/>
                  </a:ext>
                </a:extLst>
              </p:cNvPr>
              <p:cNvSpPr txBox="1"/>
              <p:nvPr/>
            </p:nvSpPr>
            <p:spPr>
              <a:xfrm>
                <a:off x="4228444" y="1061250"/>
                <a:ext cx="804754" cy="2462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before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="" xmlns:a16="http://schemas.microsoft.com/office/drawing/2014/main" id="{9879E702-100F-49F1-9D79-29CAA7D06576}"/>
                  </a:ext>
                </a:extLst>
              </p:cNvPr>
              <p:cNvSpPr txBox="1"/>
              <p:nvPr/>
            </p:nvSpPr>
            <p:spPr>
              <a:xfrm>
                <a:off x="8054789" y="3414011"/>
                <a:ext cx="628533" cy="2462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after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="" xmlns:a16="http://schemas.microsoft.com/office/drawing/2014/main" id="{7CDEE80E-DD26-44BB-AFC3-1DB8F5430D75}"/>
                  </a:ext>
                </a:extLst>
              </p:cNvPr>
              <p:cNvSpPr txBox="1"/>
              <p:nvPr/>
            </p:nvSpPr>
            <p:spPr>
              <a:xfrm>
                <a:off x="8097228" y="1068976"/>
                <a:ext cx="804754" cy="2462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before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673714BC-1D6D-47E8-BDBC-A4EE1D7C9B24}"/>
              </a:ext>
            </a:extLst>
          </p:cNvPr>
          <p:cNvSpPr/>
          <p:nvPr/>
        </p:nvSpPr>
        <p:spPr>
          <a:xfrm>
            <a:off x="242918" y="252732"/>
            <a:ext cx="11695797" cy="113877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rgbClr val="083D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BOARD</a:t>
            </a:r>
            <a:endParaRPr lang="en-US" sz="2800" b="1" dirty="0" smtClean="0">
              <a:solidFill>
                <a:srgbClr val="083D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The Board comprises of a Chairman, Secretary and nine (9) members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83D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61" name="Diagram 60"/>
          <p:cNvGraphicFramePr/>
          <p:nvPr/>
        </p:nvGraphicFramePr>
        <p:xfrm>
          <a:off x="-1339403" y="1117361"/>
          <a:ext cx="1452736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367321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0595AA7-3F43-4DB1-A7FE-0576A299A69D}"/>
              </a:ext>
            </a:extLst>
          </p:cNvPr>
          <p:cNvSpPr txBox="1"/>
          <p:nvPr/>
        </p:nvSpPr>
        <p:spPr>
          <a:xfrm>
            <a:off x="609600" y="530394"/>
            <a:ext cx="109728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12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FUNCTIONS OF PSS</a:t>
            </a:r>
            <a:r>
              <a:rPr lang="en-US" sz="4000" b="1" dirty="0">
                <a:solidFill>
                  <a:srgbClr val="0012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sz="4000" b="1" dirty="0">
                <a:solidFill>
                  <a:srgbClr val="0012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3200" dirty="0">
              <a:solidFill>
                <a:srgbClr val="0466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6BBC640-8401-4A07-9BBC-C6C0E2AF77AD}"/>
              </a:ext>
            </a:extLst>
          </p:cNvPr>
          <p:cNvSpPr/>
          <p:nvPr/>
        </p:nvSpPr>
        <p:spPr>
          <a:xfrm>
            <a:off x="965915" y="2636268"/>
            <a:ext cx="3614957" cy="2851151"/>
          </a:xfrm>
          <a:prstGeom prst="rect">
            <a:avLst/>
          </a:prstGeom>
          <a:solidFill>
            <a:srgbClr val="979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324000" rIns="274320" bIns="365760" rtlCol="0" anchor="b" anchorCtr="0"/>
          <a:lstStyle/>
          <a:p>
            <a:pPr lvl="0" algn="ctr">
              <a:spcBef>
                <a:spcPts val="2400"/>
              </a:spcBef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charset="0"/>
                <a:cs typeface="Segoe UI" panose="020B0502040204020203" pitchFamily="34" charset="0"/>
              </a:rPr>
              <a:t>Manage PSS staff contribution</a:t>
            </a:r>
          </a:p>
          <a:p>
            <a:pPr>
              <a:spcBef>
                <a:spcPts val="2400"/>
              </a:spcBef>
            </a:pPr>
            <a:endParaRPr lang="en-US" sz="1600" b="1" dirty="0">
              <a:solidFill>
                <a:schemeClr val="bg1"/>
              </a:solidFill>
              <a:latin typeface="Segoe UI" panose="020B0502040204020203" pitchFamily="34" charset="0"/>
              <a:ea typeface="Open Sans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2E53AFC-E979-4ACE-949C-AA5F18BBFFE3}"/>
              </a:ext>
            </a:extLst>
          </p:cNvPr>
          <p:cNvSpPr/>
          <p:nvPr/>
        </p:nvSpPr>
        <p:spPr>
          <a:xfrm>
            <a:off x="1780237" y="3083358"/>
            <a:ext cx="647613" cy="769441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4400" b="1" dirty="0">
                <a:solidFill>
                  <a:schemeClr val="bg1"/>
                </a:solidFill>
                <a:latin typeface="Segoe UI" panose="020B0502040204020203" pitchFamily="34" charset="0"/>
                <a:ea typeface="Open Sans" charset="0"/>
                <a:cs typeface="Segoe UI" panose="020B0502040204020203" pitchFamily="34" charset="0"/>
              </a:rPr>
              <a:t>01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8EF9E2A-2871-4BB5-B230-B0B546780378}"/>
              </a:ext>
            </a:extLst>
          </p:cNvPr>
          <p:cNvSpPr/>
          <p:nvPr/>
        </p:nvSpPr>
        <p:spPr>
          <a:xfrm>
            <a:off x="7613769" y="3460516"/>
            <a:ext cx="3487819" cy="2851151"/>
          </a:xfrm>
          <a:prstGeom prst="rect">
            <a:avLst/>
          </a:prstGeom>
          <a:solidFill>
            <a:srgbClr val="979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324000" rIns="274320" bIns="365760" rtlCol="0" anchor="b" anchorCtr="0"/>
          <a:lstStyle/>
          <a:p>
            <a:pPr algn="ctr">
              <a:spcBef>
                <a:spcPts val="2400"/>
              </a:spcBef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charset="0"/>
                <a:cs typeface="Segoe UI" panose="020B0502040204020203" pitchFamily="34" charset="0"/>
              </a:rPr>
              <a:t>Initiate and propose investment portfolios, programmes and projects that will be beneficial to staff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Open Sans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CF46712-D73F-42AF-A5A4-2AD913C73753}"/>
              </a:ext>
            </a:extLst>
          </p:cNvPr>
          <p:cNvSpPr/>
          <p:nvPr/>
        </p:nvSpPr>
        <p:spPr>
          <a:xfrm>
            <a:off x="7764430" y="3675786"/>
            <a:ext cx="647613" cy="769441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4400" b="1" dirty="0">
                <a:solidFill>
                  <a:schemeClr val="bg1"/>
                </a:solidFill>
                <a:latin typeface="Segoe UI" panose="020B0502040204020203" pitchFamily="34" charset="0"/>
                <a:ea typeface="Open Sans" charset="0"/>
                <a:cs typeface="Segoe UI" panose="020B0502040204020203" pitchFamily="34" charset="0"/>
              </a:rPr>
              <a:t>03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52C4AB8-A587-42E3-837B-009E8F9F94DD}"/>
              </a:ext>
            </a:extLst>
          </p:cNvPr>
          <p:cNvSpPr/>
          <p:nvPr/>
        </p:nvSpPr>
        <p:spPr>
          <a:xfrm>
            <a:off x="4544400" y="1946723"/>
            <a:ext cx="3105649" cy="3682364"/>
          </a:xfrm>
          <a:prstGeom prst="rect">
            <a:avLst/>
          </a:prstGeom>
          <a:solidFill>
            <a:srgbClr val="0466C8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828800" rIns="274320" bIns="0" rtlCol="0" anchor="t" anchorCtr="0"/>
          <a:lstStyle/>
          <a:p>
            <a:pPr algn="ctr">
              <a:spcBef>
                <a:spcPts val="2400"/>
              </a:spcBef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Open Sans" charset="0"/>
                <a:cs typeface="Segoe UI" panose="020B0502040204020203" pitchFamily="34" charset="0"/>
              </a:rPr>
              <a:t>Pay retired, disengaged and deceased staff benefits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Open Sans" charset="0"/>
              <a:cs typeface="Segoe UI" panose="020B05020402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E3B0E2D-9A09-4B79-85BC-4AD4FAF0212B}"/>
              </a:ext>
            </a:extLst>
          </p:cNvPr>
          <p:cNvSpPr/>
          <p:nvPr/>
        </p:nvSpPr>
        <p:spPr>
          <a:xfrm>
            <a:off x="4885803" y="2949672"/>
            <a:ext cx="647613" cy="769441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algn="ctr">
              <a:spcBef>
                <a:spcPts val="2400"/>
              </a:spcBef>
            </a:pPr>
            <a:r>
              <a:rPr lang="en-US" sz="4400" b="1" dirty="0">
                <a:solidFill>
                  <a:srgbClr val="FFFFFF"/>
                </a:solidFill>
                <a:latin typeface="Segoe UI" panose="020B0502040204020203" pitchFamily="34" charset="0"/>
                <a:ea typeface="Open Sans" charset="0"/>
                <a:cs typeface="Segoe UI" panose="020B0502040204020203" pitchFamily="34" charset="0"/>
              </a:rPr>
              <a:t>02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="" xmlns:a16="http://schemas.microsoft.com/office/drawing/2014/main" id="{C7EAD0AF-129B-4D54-8114-C5C8049CD6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90699" y="2638523"/>
            <a:ext cx="391390" cy="3587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870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8DC843D-113F-42C7-8724-2EC58FEACCD5}"/>
              </a:ext>
            </a:extLst>
          </p:cNvPr>
          <p:cNvSpPr txBox="1"/>
          <p:nvPr/>
        </p:nvSpPr>
        <p:spPr>
          <a:xfrm>
            <a:off x="622478" y="311453"/>
            <a:ext cx="969349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12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SOURCES OF FUND/APPLICATION</a:t>
            </a:r>
            <a:endParaRPr lang="en-US" sz="3600" b="1" dirty="0">
              <a:solidFill>
                <a:srgbClr val="0012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17613" y="939016"/>
            <a:ext cx="4915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rgbClr val="00123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Funds are drawn from staff contributions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763951" y="1374751"/>
            <a:ext cx="30122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 smtClean="0">
              <a:solidFill>
                <a:srgbClr val="0012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Funds are invested into</a:t>
            </a:r>
            <a:r>
              <a:rPr lang="en-US" dirty="0" smtClean="0">
                <a:solidFill>
                  <a:srgbClr val="0012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</p:txBody>
      </p:sp>
      <p:graphicFrame>
        <p:nvGraphicFramePr>
          <p:cNvPr id="34" name="Diagram 33"/>
          <p:cNvGraphicFramePr/>
          <p:nvPr/>
        </p:nvGraphicFramePr>
        <p:xfrm>
          <a:off x="798491" y="1915852"/>
          <a:ext cx="10779617" cy="4497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291458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12IWFFnY9pdUs5SHwuB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RIyW69lqkY8pDh.NaBkY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ustom 2">
      <a:majorFont>
        <a:latin typeface="Bahnschrif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onsolas-Verdana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970</Words>
  <Application>Microsoft Office PowerPoint</Application>
  <PresentationFormat>Custom</PresentationFormat>
  <Paragraphs>258</Paragraphs>
  <Slides>21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1_Office Theme</vt:lpstr>
      <vt:lpstr>2_Office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it 24slides3</dc:creator>
  <cp:lastModifiedBy>DCM OPS</cp:lastModifiedBy>
  <cp:revision>131</cp:revision>
  <dcterms:created xsi:type="dcterms:W3CDTF">2021-04-22T04:39:50Z</dcterms:created>
  <dcterms:modified xsi:type="dcterms:W3CDTF">2021-05-24T12:14:54Z</dcterms:modified>
</cp:coreProperties>
</file>