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14" r:id="rId3"/>
    <p:sldId id="316" r:id="rId4"/>
    <p:sldId id="258" r:id="rId5"/>
    <p:sldId id="257" r:id="rId6"/>
    <p:sldId id="328" r:id="rId7"/>
    <p:sldId id="329" r:id="rId8"/>
    <p:sldId id="330" r:id="rId9"/>
    <p:sldId id="259" r:id="rId10"/>
    <p:sldId id="331" r:id="rId11"/>
    <p:sldId id="291" r:id="rId12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aramond" panose="02020404030301010803" pitchFamily="18" charset="0"/>
      <p:regular r:id="rId19"/>
      <p:bold r:id="rId20"/>
      <p:italic r:id="rId21"/>
    </p:embeddedFont>
    <p:embeddedFont>
      <p:font typeface="Comic Sans MS" panose="030F0702030302020204" pitchFamily="66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28" d="100"/>
          <a:sy n="28" d="100"/>
        </p:scale>
        <p:origin x="96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6DC77-807D-4985-B34A-BAD04F2881EC}" type="datetimeFigureOut">
              <a:rPr lang="en-GB" smtClean="0"/>
              <a:pPr/>
              <a:t>20/05/2021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B23B1-A6D8-4DED-8A9F-60BE6A2C43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7169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555E4-FF4B-44A8-A954-93AB22A7F59E}" type="datetimeFigureOut">
              <a:rPr lang="en-GB" smtClean="0"/>
              <a:pPr/>
              <a:t>20/05/2021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B3131-8E39-455C-989A-D78B4140D2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6467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907E-DC74-4C1B-ABBB-CFF1532CFA07}" type="datetime1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5026-9867-41B3-9565-ADF551BD711E}" type="datetime1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8C951-AFF2-4BFC-810B-64F495378E82}" type="datetime1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6E66-3F12-439E-9A83-2C717B8F75BF}" type="datetime1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BE58-1F9B-4383-AE96-FC05BCF92D22}" type="datetime1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7114-66EF-4DEA-B9FB-68707FF093DC}" type="datetime1">
              <a:rPr lang="en-US" smtClean="0"/>
              <a:pPr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5E63-7259-4A4C-BF8D-73E6F0FD773E}" type="datetime1">
              <a:rPr lang="en-US" smtClean="0"/>
              <a:pPr/>
              <a:t>5/20/2021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47D5-FE3F-43B1-964B-66E40FDD6288}" type="datetime1">
              <a:rPr lang="en-US" smtClean="0"/>
              <a:pPr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420A-3328-4ACF-AE45-2D0BF901010B}" type="datetime1">
              <a:rPr lang="en-US" smtClean="0"/>
              <a:pPr/>
              <a:t>5/20/2021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9A31A-DB4A-456A-AD39-79FE1294DEDE}" type="datetime1">
              <a:rPr lang="en-US" smtClean="0"/>
              <a:pPr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5F69-D53B-4CF3-AB1C-AC4063D6A102}" type="datetime1">
              <a:rPr lang="en-US" smtClean="0"/>
              <a:pPr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ED5BA-EB97-4A95-8DC3-DB2EF446508F}" type="datetime1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90500"/>
            <a:ext cx="18288000" cy="8381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476330" y="2095396"/>
            <a:ext cx="7642345" cy="2862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6200" b="1" spc="-191" dirty="0" smtClean="0">
                <a:solidFill>
                  <a:srgbClr val="111B1E"/>
                </a:solidFill>
                <a:latin typeface="Garamond" panose="02020404030301010803" pitchFamily="18" charset="0"/>
              </a:rPr>
              <a:t>CIT OFFICE (Achievements, and Action Plan for 2021)</a:t>
            </a:r>
            <a:endParaRPr lang="en-US" sz="6200" b="1" spc="-191" dirty="0">
              <a:solidFill>
                <a:srgbClr val="111B1E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16936521" y="-266700"/>
            <a:ext cx="25347" cy="11612150"/>
          </a:xfrm>
          <a:prstGeom prst="rect">
            <a:avLst/>
          </a:prstGeom>
          <a:solidFill>
            <a:srgbClr val="111B1E">
              <a:alpha val="29803"/>
            </a:srgbClr>
          </a:solidFill>
        </p:spPr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871282"/>
            <a:ext cx="1282560" cy="101545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7149256"/>
            <a:ext cx="18309771" cy="313774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5638800" y="8724900"/>
            <a:ext cx="693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</a:rPr>
              <a:t> Deputy Corps Information Technology Officer (DCITO)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568941" y="9291502"/>
            <a:ext cx="53276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 Corps Information Technology Office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5486401" y="7886700"/>
            <a:ext cx="6019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400" b="1" dirty="0" smtClean="0">
                <a:solidFill>
                  <a:schemeClr val="bg1"/>
                </a:solidFill>
              </a:rPr>
              <a:t>DCC </a:t>
            </a:r>
            <a:r>
              <a:rPr lang="en-US" altLang="en-US" sz="4400" b="1" dirty="0" err="1" smtClean="0">
                <a:solidFill>
                  <a:schemeClr val="bg1"/>
                </a:solidFill>
              </a:rPr>
              <a:t>Wasiu</a:t>
            </a:r>
            <a:r>
              <a:rPr lang="en-US" altLang="en-US" sz="4400" b="1" dirty="0" smtClean="0">
                <a:solidFill>
                  <a:schemeClr val="bg1"/>
                </a:solidFill>
              </a:rPr>
              <a:t> A </a:t>
            </a:r>
            <a:r>
              <a:rPr lang="en-US" altLang="en-US" sz="4400" b="1" dirty="0" err="1" smtClean="0">
                <a:solidFill>
                  <a:schemeClr val="bg1"/>
                </a:solidFill>
              </a:rPr>
              <a:t>Adenekan</a:t>
            </a:r>
            <a:endParaRPr lang="en-US" altLang="en-US" sz="3200" b="1" i="1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2344400" y="7886700"/>
            <a:ext cx="719549" cy="19163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572000" y="7962900"/>
            <a:ext cx="788263" cy="19219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49918" y="929150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solidFill>
                  <a:schemeClr val="bg1"/>
                </a:solidFill>
              </a:rPr>
              <a:pPr/>
              <a:t>1</a:t>
            </a:fld>
            <a:endParaRPr lang="en-US" sz="180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1212" y="1028700"/>
            <a:ext cx="10146788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546153" y="0"/>
            <a:ext cx="25347" cy="11612150"/>
          </a:xfrm>
          <a:prstGeom prst="rect">
            <a:avLst/>
          </a:prstGeom>
          <a:solidFill>
            <a:srgbClr val="111B1E">
              <a:alpha val="29803"/>
            </a:srgbClr>
          </a:solidFill>
        </p:spPr>
      </p:sp>
      <p:sp>
        <p:nvSpPr>
          <p:cNvPr id="11" name="AutoShape 11"/>
          <p:cNvSpPr/>
          <p:nvPr/>
        </p:nvSpPr>
        <p:spPr>
          <a:xfrm>
            <a:off x="17868900" y="0"/>
            <a:ext cx="419100" cy="419100"/>
          </a:xfrm>
          <a:prstGeom prst="rect">
            <a:avLst/>
          </a:prstGeom>
          <a:solidFill>
            <a:srgbClr val="111B1E"/>
          </a:solidFill>
        </p:spPr>
      </p:sp>
      <p:sp>
        <p:nvSpPr>
          <p:cNvPr id="13" name="Rectangle 12"/>
          <p:cNvSpPr/>
          <p:nvPr/>
        </p:nvSpPr>
        <p:spPr>
          <a:xfrm>
            <a:off x="0" y="419100"/>
            <a:ext cx="18288000" cy="8381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- 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36758" y="498884"/>
            <a:ext cx="13155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RECENT ACHIEVEMENTS/ACTION PLAN - 4/4  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859000" y="9768534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solidFill>
                  <a:schemeClr val="tx1"/>
                </a:solidFill>
              </a:rPr>
              <a:pPr/>
              <a:t>10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1485900"/>
            <a:ext cx="17068800" cy="3088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1" u="sng" dirty="0" smtClean="0">
                <a:ea typeface="Calibri"/>
                <a:cs typeface="Times New Roman"/>
              </a:rPr>
              <a:t>IT SERVICE MANAGEMENT</a:t>
            </a:r>
            <a:endParaRPr lang="en-US" sz="4000" dirty="0" smtClean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  <a:tabLst>
                <a:tab pos="457200" algn="l"/>
              </a:tabLst>
            </a:pPr>
            <a:r>
              <a:rPr lang="en-US" sz="4000" dirty="0" smtClean="0">
                <a:ea typeface="Calibri"/>
                <a:cs typeface="Times New Roman"/>
              </a:rPr>
              <a:t>Call Centre Enhancement/Upgrade: 3CX Call Centre Solution for answering calls and Customer Relationship Management (CRM) for capture of incidents.</a:t>
            </a:r>
          </a:p>
          <a:p>
            <a:pPr>
              <a:buFont typeface="Wingdings" pitchFamily="2" charset="2"/>
              <a:buChar char="§"/>
            </a:pPr>
            <a:r>
              <a:rPr lang="en-US" sz="4000" dirty="0" smtClean="0">
                <a:ea typeface="Calibri"/>
                <a:cs typeface="Times New Roman"/>
              </a:rPr>
              <a:t> Establishment of IT Service Desk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6948481" y="9488902"/>
            <a:ext cx="728102" cy="547688"/>
          </a:xfrm>
        </p:spPr>
        <p:txBody>
          <a:bodyPr/>
          <a:lstStyle/>
          <a:p>
            <a:fld id="{3CE5E805-A2C6-485A-87EB-14CC44F27027}" type="slidenum">
              <a:rPr lang="en-US" sz="1800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sz="18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1" descr="C:\Users\ANALYSTPAU\Desktop\FRSC Fotoz\ISO 9001 Certified 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903" y="1769414"/>
            <a:ext cx="7931945" cy="605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http://t2.gstatic.com/images?q=tbn:ANd9GcQg58L7A-B83QI8V8H51UYiP8Bx-9p8JyTvlJzy8fXhRcw5xk7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366" y="3216448"/>
            <a:ext cx="3928047" cy="393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9944177" y="7759935"/>
            <a:ext cx="4730829" cy="5222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5374" tIns="52688" rIns="105374" bIns="52688" anchor="ctr" anchorCtr="1">
            <a:spAutoFit/>
          </a:bodyPr>
          <a:lstStyle/>
          <a:p>
            <a:pPr marL="410696" indent="-410696" algn="ctr" defTabSz="1095185">
              <a:defRPr/>
            </a:pPr>
            <a:r>
              <a:rPr lang="en-US" sz="2702" b="1" dirty="0">
                <a:solidFill>
                  <a:prstClr val="white"/>
                </a:solidFill>
                <a:latin typeface="Comic Sans MS" pitchFamily="66" charset="0"/>
              </a:rPr>
              <a:t>080 7769 0362</a:t>
            </a:r>
            <a:endParaRPr lang="en-GB" sz="2702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167370" y="2645220"/>
            <a:ext cx="2687289" cy="5222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105374" tIns="52688" rIns="105374" bIns="52688">
            <a:spAutoFit/>
          </a:bodyPr>
          <a:lstStyle/>
          <a:p>
            <a:pPr algn="ctr">
              <a:defRPr/>
            </a:pPr>
            <a:r>
              <a:rPr lang="en-US" sz="2702" b="1" dirty="0">
                <a:solidFill>
                  <a:prstClr val="white"/>
                </a:solidFill>
                <a:latin typeface="Comic Sans MS" pitchFamily="66" charset="0"/>
              </a:rPr>
              <a:t>SMS Only</a:t>
            </a:r>
            <a:endParaRPr lang="en-GB" sz="2702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31029" y="2702607"/>
            <a:ext cx="3066557" cy="5222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105374" tIns="52688" rIns="105374" bIns="52688">
            <a:spAutoFit/>
          </a:bodyPr>
          <a:lstStyle/>
          <a:p>
            <a:pPr algn="ctr">
              <a:defRPr/>
            </a:pPr>
            <a:r>
              <a:rPr lang="en-US" sz="2702" b="1" dirty="0">
                <a:solidFill>
                  <a:prstClr val="white"/>
                </a:solidFill>
                <a:latin typeface="Comic Sans MS" pitchFamily="66" charset="0"/>
              </a:rPr>
              <a:t>Phone Only</a:t>
            </a:r>
            <a:endParaRPr lang="en-GB" sz="2702" dirty="0">
              <a:solidFill>
                <a:prstClr val="white"/>
              </a:solidFill>
            </a:endParaRPr>
          </a:p>
        </p:txBody>
      </p:sp>
      <p:pic>
        <p:nvPicPr>
          <p:cNvPr id="10" name="Picture 8" descr="http://t0.gstatic.com/images?q=tbn:ANd9GcSTj4D7ipE8YXRs3mCPXcQwNeSvKqUt9mmQMXNK4gi5QycLgG8-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6FC"/>
              </a:clrFrom>
              <a:clrTo>
                <a:srgbClr val="FBF6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657" y="3677148"/>
            <a:ext cx="2334053" cy="302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3616445" y="7298701"/>
            <a:ext cx="5441951" cy="135386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5374" tIns="52688" rIns="105374" bIns="52688">
            <a:spAutoFit/>
          </a:bodyPr>
          <a:lstStyle/>
          <a:p>
            <a:pPr marL="410696" indent="-410696" algn="ctr" defTabSz="1095185">
              <a:defRPr/>
            </a:pPr>
            <a:r>
              <a:rPr lang="en-US" sz="2702" b="1" dirty="0">
                <a:solidFill>
                  <a:prstClr val="white"/>
                </a:solidFill>
                <a:latin typeface="Comic Sans MS" pitchFamily="66" charset="0"/>
              </a:rPr>
              <a:t>Call toll free on: 122</a:t>
            </a:r>
          </a:p>
          <a:p>
            <a:pPr marL="410696" indent="-410696" algn="ctr" defTabSz="1095185">
              <a:defRPr/>
            </a:pPr>
            <a:r>
              <a:rPr lang="en-US" sz="2702" b="1" dirty="0">
                <a:solidFill>
                  <a:prstClr val="white"/>
                </a:solidFill>
                <a:latin typeface="Comic Sans MS" pitchFamily="66" charset="0"/>
              </a:rPr>
              <a:t>0700 – CALL - FRSC</a:t>
            </a:r>
          </a:p>
          <a:p>
            <a:pPr marL="410696" indent="-410696" algn="ctr" defTabSz="1095185">
              <a:defRPr/>
            </a:pPr>
            <a:r>
              <a:rPr lang="en-US" sz="2702" b="1" dirty="0">
                <a:solidFill>
                  <a:prstClr val="white"/>
                </a:solidFill>
                <a:latin typeface="Comic Sans MS" pitchFamily="66" charset="0"/>
              </a:rPr>
              <a:t>0700 – 2255 – 3772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702056" y="9056681"/>
            <a:ext cx="4730829" cy="56807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5374" tIns="52688" rIns="105374" bIns="52688" anchor="ctr" anchorCtr="1">
            <a:spAutoFit/>
          </a:bodyPr>
          <a:lstStyle/>
          <a:p>
            <a:pPr marL="410696" indent="-410696" defTabSz="1095185">
              <a:defRPr/>
            </a:pPr>
            <a:r>
              <a:rPr lang="en-US" sz="3000" b="1" dirty="0">
                <a:solidFill>
                  <a:prstClr val="white"/>
                </a:solidFill>
                <a:latin typeface="Comic Sans MS" pitchFamily="66" charset="0"/>
              </a:rPr>
              <a:t>www.frsc.gov.ng</a:t>
            </a:r>
            <a:endParaRPr lang="en-GB" sz="30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1438482"/>
            <a:ext cx="182880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" y="1"/>
            <a:ext cx="18288002" cy="16642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80031" y="1294869"/>
            <a:ext cx="17897351" cy="135933"/>
            <a:chOff x="120020" y="788856"/>
            <a:chExt cx="11597377" cy="165012"/>
          </a:xfrm>
        </p:grpSpPr>
        <p:sp>
          <p:nvSpPr>
            <p:cNvPr id="17" name="Rectangle 13"/>
            <p:cNvSpPr/>
            <p:nvPr/>
          </p:nvSpPr>
          <p:spPr>
            <a:xfrm>
              <a:off x="120020" y="788856"/>
              <a:ext cx="624577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prstClr val="white"/>
                </a:solidFill>
              </a:endParaRPr>
            </a:p>
          </p:txBody>
        </p:sp>
        <p:sp>
          <p:nvSpPr>
            <p:cNvPr id="18" name="Rectangle 13"/>
            <p:cNvSpPr/>
            <p:nvPr/>
          </p:nvSpPr>
          <p:spPr>
            <a:xfrm>
              <a:off x="851540" y="788856"/>
              <a:ext cx="624577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prstClr val="white"/>
                </a:solidFill>
              </a:endParaRPr>
            </a:p>
          </p:txBody>
        </p:sp>
        <p:sp>
          <p:nvSpPr>
            <p:cNvPr id="19" name="Rectangle 13"/>
            <p:cNvSpPr/>
            <p:nvPr/>
          </p:nvSpPr>
          <p:spPr>
            <a:xfrm>
              <a:off x="1583060" y="788856"/>
              <a:ext cx="624577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prstClr val="white"/>
                </a:solidFill>
              </a:endParaRPr>
            </a:p>
          </p:txBody>
        </p:sp>
        <p:sp>
          <p:nvSpPr>
            <p:cNvPr id="20" name="Rectangle 13"/>
            <p:cNvSpPr/>
            <p:nvPr/>
          </p:nvSpPr>
          <p:spPr>
            <a:xfrm>
              <a:off x="2314580" y="788856"/>
              <a:ext cx="624577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prstClr val="white"/>
                </a:solidFill>
              </a:endParaRPr>
            </a:p>
          </p:txBody>
        </p:sp>
        <p:sp>
          <p:nvSpPr>
            <p:cNvPr id="21" name="Rectangle 13"/>
            <p:cNvSpPr/>
            <p:nvPr/>
          </p:nvSpPr>
          <p:spPr>
            <a:xfrm>
              <a:off x="3046100" y="788856"/>
              <a:ext cx="624577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prstClr val="white"/>
                </a:solidFill>
              </a:endParaRPr>
            </a:p>
          </p:txBody>
        </p:sp>
        <p:sp>
          <p:nvSpPr>
            <p:cNvPr id="22" name="Rectangle 13"/>
            <p:cNvSpPr/>
            <p:nvPr/>
          </p:nvSpPr>
          <p:spPr>
            <a:xfrm>
              <a:off x="3777620" y="788856"/>
              <a:ext cx="624577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prstClr val="white"/>
                </a:solidFill>
              </a:endParaRPr>
            </a:p>
          </p:txBody>
        </p:sp>
        <p:sp>
          <p:nvSpPr>
            <p:cNvPr id="23" name="Rectangle 13"/>
            <p:cNvSpPr/>
            <p:nvPr/>
          </p:nvSpPr>
          <p:spPr>
            <a:xfrm>
              <a:off x="4509140" y="788856"/>
              <a:ext cx="624577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prstClr val="white"/>
                </a:solidFill>
              </a:endParaRPr>
            </a:p>
          </p:txBody>
        </p:sp>
        <p:sp>
          <p:nvSpPr>
            <p:cNvPr id="24" name="Rectangle 13"/>
            <p:cNvSpPr/>
            <p:nvPr/>
          </p:nvSpPr>
          <p:spPr>
            <a:xfrm>
              <a:off x="5240660" y="788856"/>
              <a:ext cx="624577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prstClr val="white"/>
                </a:solidFill>
              </a:endParaRPr>
            </a:p>
          </p:txBody>
        </p:sp>
        <p:sp>
          <p:nvSpPr>
            <p:cNvPr id="25" name="Rectangle 13"/>
            <p:cNvSpPr/>
            <p:nvPr/>
          </p:nvSpPr>
          <p:spPr>
            <a:xfrm>
              <a:off x="5972180" y="788856"/>
              <a:ext cx="624577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prstClr val="white"/>
                </a:solidFill>
              </a:endParaRPr>
            </a:p>
          </p:txBody>
        </p:sp>
        <p:sp>
          <p:nvSpPr>
            <p:cNvPr id="26" name="Rectangle 13"/>
            <p:cNvSpPr/>
            <p:nvPr/>
          </p:nvSpPr>
          <p:spPr>
            <a:xfrm>
              <a:off x="6703700" y="788856"/>
              <a:ext cx="624577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prstClr val="white"/>
                </a:solidFill>
              </a:endParaRPr>
            </a:p>
          </p:txBody>
        </p:sp>
        <p:sp>
          <p:nvSpPr>
            <p:cNvPr id="27" name="Rectangle 13"/>
            <p:cNvSpPr/>
            <p:nvPr/>
          </p:nvSpPr>
          <p:spPr>
            <a:xfrm>
              <a:off x="7435220" y="788856"/>
              <a:ext cx="624577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prstClr val="white"/>
                </a:solidFill>
              </a:endParaRPr>
            </a:p>
          </p:txBody>
        </p:sp>
        <p:sp>
          <p:nvSpPr>
            <p:cNvPr id="28" name="Rectangle 13"/>
            <p:cNvSpPr/>
            <p:nvPr/>
          </p:nvSpPr>
          <p:spPr>
            <a:xfrm>
              <a:off x="8166740" y="788856"/>
              <a:ext cx="624577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prstClr val="white"/>
                </a:solidFill>
              </a:endParaRPr>
            </a:p>
          </p:txBody>
        </p:sp>
        <p:sp>
          <p:nvSpPr>
            <p:cNvPr id="29" name="Rectangle 13"/>
            <p:cNvSpPr/>
            <p:nvPr/>
          </p:nvSpPr>
          <p:spPr>
            <a:xfrm>
              <a:off x="8898260" y="788856"/>
              <a:ext cx="624577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prstClr val="white"/>
                </a:solidFill>
              </a:endParaRPr>
            </a:p>
          </p:txBody>
        </p:sp>
        <p:sp>
          <p:nvSpPr>
            <p:cNvPr id="30" name="Rectangle 13"/>
            <p:cNvSpPr/>
            <p:nvPr/>
          </p:nvSpPr>
          <p:spPr>
            <a:xfrm>
              <a:off x="9629780" y="788856"/>
              <a:ext cx="624577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prstClr val="white"/>
                </a:solidFill>
              </a:endParaRPr>
            </a:p>
          </p:txBody>
        </p:sp>
        <p:sp>
          <p:nvSpPr>
            <p:cNvPr id="31" name="Rectangle 13"/>
            <p:cNvSpPr/>
            <p:nvPr/>
          </p:nvSpPr>
          <p:spPr>
            <a:xfrm>
              <a:off x="10361300" y="788856"/>
              <a:ext cx="624577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prstClr val="white"/>
                </a:solidFill>
              </a:endParaRPr>
            </a:p>
          </p:txBody>
        </p:sp>
        <p:sp>
          <p:nvSpPr>
            <p:cNvPr id="32" name="Rectangle 13"/>
            <p:cNvSpPr/>
            <p:nvPr/>
          </p:nvSpPr>
          <p:spPr>
            <a:xfrm>
              <a:off x="11092820" y="788856"/>
              <a:ext cx="624577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prstClr val="white"/>
                </a:solidFill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180031" y="1540911"/>
            <a:ext cx="1789735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920045" y="58604"/>
            <a:ext cx="8276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Thank you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3928" y="1362836"/>
            <a:ext cx="9218454" cy="703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5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16922148" y="9554696"/>
            <a:ext cx="741312" cy="547688"/>
          </a:xfrm>
        </p:spPr>
        <p:txBody>
          <a:bodyPr/>
          <a:lstStyle/>
          <a:p>
            <a:fld id="{74F5A12B-A04C-42EA-B99C-F1F0FCF958CE}" type="slidenum">
              <a:rPr lang="en-US" sz="1800" smtClean="0">
                <a:solidFill>
                  <a:schemeClr val="tx1"/>
                </a:solidFill>
              </a:rPr>
              <a:pPr/>
              <a:t>2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81200" y="1866901"/>
            <a:ext cx="14630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 </a:t>
            </a:r>
            <a:r>
              <a:rPr lang="en-US" sz="4400" dirty="0" smtClean="0"/>
              <a:t>Corps </a:t>
            </a:r>
            <a:r>
              <a:rPr lang="en-US" sz="4400" dirty="0" smtClean="0"/>
              <a:t>Information Technology </a:t>
            </a:r>
            <a:r>
              <a:rPr lang="en-US" sz="4400" dirty="0" smtClean="0"/>
              <a:t>Office </a:t>
            </a:r>
            <a:r>
              <a:rPr lang="en-US" sz="4400" dirty="0" smtClean="0"/>
              <a:t>is saddled with the responsibility of coordinating and supervising activities in </a:t>
            </a:r>
            <a:r>
              <a:rPr lang="en-US" sz="4400" dirty="0" smtClean="0"/>
              <a:t>the Corps and it comprises </a:t>
            </a:r>
            <a:r>
              <a:rPr lang="en-US" sz="4400" dirty="0" smtClean="0"/>
              <a:t>of the following units:</a:t>
            </a:r>
          </a:p>
          <a:p>
            <a:endParaRPr lang="en-US" sz="4400" dirty="0" smtClean="0"/>
          </a:p>
          <a:p>
            <a:pPr lvl="0">
              <a:buFont typeface="Wingdings" pitchFamily="2" charset="2"/>
              <a:buChar char="§"/>
            </a:pPr>
            <a:r>
              <a:rPr lang="en-US" sz="4400" dirty="0" smtClean="0"/>
              <a:t> IT Strategy &amp; Infrastructure Unit</a:t>
            </a:r>
          </a:p>
          <a:p>
            <a:pPr lvl="0">
              <a:buFont typeface="Wingdings" pitchFamily="2" charset="2"/>
              <a:buChar char="§"/>
            </a:pPr>
            <a:r>
              <a:rPr lang="en-US" sz="4400" dirty="0" smtClean="0"/>
              <a:t> Information Security, Risk Mgt &amp; Control Unit</a:t>
            </a:r>
          </a:p>
          <a:p>
            <a:pPr lvl="0">
              <a:buFont typeface="Wingdings" pitchFamily="2" charset="2"/>
              <a:buChar char="§"/>
            </a:pPr>
            <a:r>
              <a:rPr lang="en-US" sz="4400" dirty="0" smtClean="0"/>
              <a:t> Application &amp; Client Support Unit</a:t>
            </a:r>
          </a:p>
          <a:p>
            <a:pPr lvl="0">
              <a:buFont typeface="Wingdings" pitchFamily="2" charset="2"/>
              <a:buChar char="§"/>
            </a:pPr>
            <a:r>
              <a:rPr lang="en-US" sz="4400" dirty="0" smtClean="0"/>
              <a:t> IT Service Management Unit</a:t>
            </a:r>
          </a:p>
          <a:p>
            <a:pPr lvl="0">
              <a:buFont typeface="Wingdings" pitchFamily="2" charset="2"/>
              <a:buChar char="§"/>
            </a:pPr>
            <a:r>
              <a:rPr lang="en-US" sz="4400" dirty="0" smtClean="0"/>
              <a:t> CIT Admin Unit </a:t>
            </a:r>
            <a:endParaRPr lang="en-US" sz="4400" dirty="0"/>
          </a:p>
        </p:txBody>
      </p:sp>
      <p:sp>
        <p:nvSpPr>
          <p:cNvPr id="26" name="Rectangle 25"/>
          <p:cNvSpPr/>
          <p:nvPr/>
        </p:nvSpPr>
        <p:spPr>
          <a:xfrm>
            <a:off x="0" y="723900"/>
            <a:ext cx="18288000" cy="8381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609600" y="789056"/>
            <a:ext cx="906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INTRODUCTION: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2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723900"/>
            <a:ext cx="19316700" cy="8381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utoShape 9"/>
          <p:cNvSpPr/>
          <p:nvPr/>
        </p:nvSpPr>
        <p:spPr>
          <a:xfrm>
            <a:off x="18135600" y="0"/>
            <a:ext cx="1181100" cy="11277600"/>
          </a:xfrm>
          <a:prstGeom prst="rect">
            <a:avLst/>
          </a:prstGeom>
          <a:solidFill>
            <a:srgbClr val="111B1E"/>
          </a:solidFill>
        </p:spPr>
      </p:sp>
      <p:sp>
        <p:nvSpPr>
          <p:cNvPr id="12" name="TextBox 11"/>
          <p:cNvSpPr txBox="1"/>
          <p:nvPr/>
        </p:nvSpPr>
        <p:spPr>
          <a:xfrm>
            <a:off x="609600" y="789056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ROLES/RESPONSIBILITIES – 1/4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1" y="1866900"/>
            <a:ext cx="10515600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smtClean="0"/>
              <a:t>Monitoring and supervision of the activities of IT Strategy &amp; Infrastructure Unit</a:t>
            </a:r>
            <a:r>
              <a:rPr lang="en-US" sz="4400" dirty="0" smtClean="0"/>
              <a:t>:</a:t>
            </a:r>
          </a:p>
          <a:p>
            <a:pPr lvl="0"/>
            <a:endParaRPr lang="en-US" sz="4400" dirty="0" smtClean="0"/>
          </a:p>
          <a:p>
            <a:pPr lvl="0">
              <a:buFont typeface="Wingdings" pitchFamily="2" charset="2"/>
              <a:buChar char="§"/>
            </a:pPr>
            <a:r>
              <a:rPr lang="en-US" sz="4400" dirty="0" smtClean="0"/>
              <a:t> Daily monitoring of status of all IT Infrastructure across the Corps and generation of situation reports</a:t>
            </a:r>
          </a:p>
          <a:p>
            <a:pPr lvl="0">
              <a:buFont typeface="Arial" pitchFamily="34" charset="0"/>
              <a:buChar char="•"/>
            </a:pPr>
            <a:endParaRPr lang="en-US" sz="4400" dirty="0" smtClean="0"/>
          </a:p>
          <a:p>
            <a:pPr lvl="0">
              <a:buFont typeface="Wingdings" pitchFamily="2" charset="2"/>
              <a:buChar char="§"/>
            </a:pPr>
            <a:r>
              <a:rPr lang="en-US" sz="4400" dirty="0" smtClean="0"/>
              <a:t> Compilation and resolution of network related faults and issues</a:t>
            </a:r>
          </a:p>
          <a:p>
            <a:pPr lvl="0"/>
            <a:endParaRPr lang="en-US" sz="4400" dirty="0" smtClean="0"/>
          </a:p>
          <a:p>
            <a:pPr lvl="0">
              <a:buFont typeface="Wingdings" pitchFamily="2" charset="2"/>
              <a:buChar char="§"/>
            </a:pPr>
            <a:r>
              <a:rPr lang="en-US" sz="4400" dirty="0" smtClean="0"/>
              <a:t> CUG lines provision and management </a:t>
            </a:r>
            <a:endParaRPr lang="en-US"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4" name="Slide Number Placeholder 1"/>
          <p:cNvSpPr txBox="1">
            <a:spLocks/>
          </p:cNvSpPr>
          <p:nvPr/>
        </p:nvSpPr>
        <p:spPr>
          <a:xfrm>
            <a:off x="15100353" y="97366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</a:rPr>
              <a:t>3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1800" y="1562100"/>
            <a:ext cx="7557198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7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723900"/>
            <a:ext cx="19316700" cy="8381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utoShape 6"/>
          <p:cNvSpPr/>
          <p:nvPr/>
        </p:nvSpPr>
        <p:spPr>
          <a:xfrm>
            <a:off x="17233953" y="0"/>
            <a:ext cx="25347" cy="11612150"/>
          </a:xfrm>
          <a:prstGeom prst="rect">
            <a:avLst/>
          </a:prstGeom>
          <a:solidFill>
            <a:srgbClr val="111B1E">
              <a:alpha val="29803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0" y="0"/>
            <a:ext cx="419100" cy="419100"/>
          </a:xfrm>
          <a:prstGeom prst="rect">
            <a:avLst/>
          </a:prstGeom>
          <a:solidFill>
            <a:srgbClr val="111B1E"/>
          </a:solidFill>
        </p:spPr>
      </p:sp>
      <p:sp>
        <p:nvSpPr>
          <p:cNvPr id="9" name="AutoShape 9"/>
          <p:cNvSpPr/>
          <p:nvPr/>
        </p:nvSpPr>
        <p:spPr>
          <a:xfrm>
            <a:off x="18135600" y="0"/>
            <a:ext cx="1181100" cy="11277600"/>
          </a:xfrm>
          <a:prstGeom prst="rect">
            <a:avLst/>
          </a:prstGeom>
          <a:solidFill>
            <a:srgbClr val="111B1E"/>
          </a:solidFill>
        </p:spPr>
      </p:sp>
      <p:sp>
        <p:nvSpPr>
          <p:cNvPr id="12" name="TextBox 11"/>
          <p:cNvSpPr txBox="1"/>
          <p:nvPr/>
        </p:nvSpPr>
        <p:spPr>
          <a:xfrm>
            <a:off x="609600" y="789056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ROLES/RESPONSIBILITIES – 2/4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1829023"/>
            <a:ext cx="9360724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smtClean="0"/>
              <a:t>Monitoring and supervision of the IT Service Management Unit through the following </a:t>
            </a:r>
            <a:r>
              <a:rPr lang="en-GB" sz="3600" b="1" dirty="0" smtClean="0"/>
              <a:t>work processes:</a:t>
            </a:r>
          </a:p>
          <a:p>
            <a:pPr lvl="0"/>
            <a:endParaRPr lang="en-US" sz="3600" dirty="0" smtClean="0"/>
          </a:p>
          <a:p>
            <a:pPr>
              <a:buFont typeface="Wingdings" pitchFamily="2" charset="2"/>
              <a:buChar char="§"/>
            </a:pPr>
            <a:r>
              <a:rPr lang="en-US" sz="3600" dirty="0" smtClean="0"/>
              <a:t> Receiving reports of incidents (internal/external calls on crash, congestion or obstruction) and escalating appropriately.</a:t>
            </a:r>
            <a:r>
              <a:rPr lang="en-GB" sz="3600" dirty="0" smtClean="0"/>
              <a:t> </a:t>
            </a:r>
          </a:p>
          <a:p>
            <a:pPr lvl="0"/>
            <a:endParaRPr lang="en-US" sz="3600" dirty="0" smtClean="0"/>
          </a:p>
          <a:p>
            <a:pPr lvl="0">
              <a:buFont typeface="Wingdings" pitchFamily="2" charset="2"/>
              <a:buChar char="§"/>
            </a:pPr>
            <a:r>
              <a:rPr lang="en-US" sz="3600" dirty="0" smtClean="0"/>
              <a:t> Ensuring preparation of technical specifications for procurement of system hardware.</a:t>
            </a:r>
          </a:p>
          <a:p>
            <a:pPr lvl="0"/>
            <a:endParaRPr lang="en-US" sz="3600" dirty="0" smtClean="0"/>
          </a:p>
          <a:p>
            <a:pPr lvl="0">
              <a:buFont typeface="Wingdings" pitchFamily="2" charset="2"/>
              <a:buChar char="§"/>
            </a:pPr>
            <a:r>
              <a:rPr lang="en-US" sz="3600" dirty="0" smtClean="0"/>
              <a:t> Ensuring prompt repairs and maintenance of faulty systems and other hardware devices.</a:t>
            </a:r>
          </a:p>
          <a:p>
            <a:pPr lvl="0"/>
            <a:endParaRPr lang="en-US" sz="3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773400" y="9921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solidFill>
                  <a:schemeClr val="tx1"/>
                </a:solidFill>
              </a:rPr>
              <a:pPr/>
              <a:t>4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6349" r="3604"/>
          <a:stretch>
            <a:fillRect/>
          </a:stretch>
        </p:blipFill>
        <p:spPr bwMode="auto">
          <a:xfrm>
            <a:off x="9829800" y="1562100"/>
            <a:ext cx="815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ADMINI~1\AppData\Local\Temp\IMG-20210519-WA0001.jpg"/>
          <p:cNvPicPr>
            <a:picLocks noChangeAspect="1" noChangeArrowheads="1"/>
          </p:cNvPicPr>
          <p:nvPr/>
        </p:nvPicPr>
        <p:blipFill>
          <a:blip r:embed="rId3"/>
          <a:srcRect l="4444" t="12439" r="14074" b="15733"/>
          <a:stretch>
            <a:fillRect/>
          </a:stretch>
        </p:blipFill>
        <p:spPr bwMode="auto">
          <a:xfrm>
            <a:off x="9753600" y="5829300"/>
            <a:ext cx="8229600" cy="415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10657330" y="0"/>
            <a:ext cx="25347" cy="11612150"/>
          </a:xfrm>
          <a:prstGeom prst="rect">
            <a:avLst/>
          </a:prstGeom>
          <a:solidFill>
            <a:srgbClr val="111B1E">
              <a:alpha val="29803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1345996" y="43021"/>
            <a:ext cx="25347" cy="11612150"/>
          </a:xfrm>
          <a:prstGeom prst="rect">
            <a:avLst/>
          </a:prstGeom>
          <a:solidFill>
            <a:srgbClr val="111B1E">
              <a:alpha val="29803"/>
            </a:srgbClr>
          </a:solidFill>
        </p:spPr>
      </p:sp>
      <p:sp>
        <p:nvSpPr>
          <p:cNvPr id="11" name="AutoShape 11"/>
          <p:cNvSpPr/>
          <p:nvPr/>
        </p:nvSpPr>
        <p:spPr>
          <a:xfrm>
            <a:off x="17868900" y="0"/>
            <a:ext cx="419100" cy="419100"/>
          </a:xfrm>
          <a:prstGeom prst="rect">
            <a:avLst/>
          </a:prstGeom>
          <a:solidFill>
            <a:srgbClr val="111B1E"/>
          </a:solidFill>
        </p:spPr>
      </p:sp>
      <p:sp>
        <p:nvSpPr>
          <p:cNvPr id="14" name="Rectangle 13"/>
          <p:cNvSpPr/>
          <p:nvPr/>
        </p:nvSpPr>
        <p:spPr>
          <a:xfrm>
            <a:off x="0" y="444456"/>
            <a:ext cx="18288000" cy="8381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295400" y="495300"/>
            <a:ext cx="8278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ROLES/RESPONSIBILITIES – 3/4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979212" y="2051201"/>
            <a:ext cx="663669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smtClean="0"/>
              <a:t>Monitoring and supervision of the Information Security, Risk Management &amp; Control Unit :</a:t>
            </a:r>
          </a:p>
          <a:p>
            <a:pPr lvl="0"/>
            <a:endParaRPr lang="en-US" sz="4000" b="1" dirty="0" smtClean="0"/>
          </a:p>
          <a:p>
            <a:pPr lvl="0">
              <a:buFont typeface="Wingdings" pitchFamily="2" charset="2"/>
              <a:buChar char="§"/>
            </a:pPr>
            <a:r>
              <a:rPr lang="en-US" sz="4000" b="1" dirty="0" smtClean="0"/>
              <a:t> </a:t>
            </a:r>
            <a:r>
              <a:rPr lang="en-US" sz="4000" dirty="0" smtClean="0"/>
              <a:t>Manage and restrict user accounts for email accessibility on a daily basis</a:t>
            </a:r>
          </a:p>
          <a:p>
            <a:pPr lvl="0">
              <a:buFont typeface="Wingdings" pitchFamily="2" charset="2"/>
              <a:buChar char="§"/>
            </a:pPr>
            <a:endParaRPr lang="en-US" sz="4000" dirty="0" smtClean="0"/>
          </a:p>
          <a:p>
            <a:pPr lvl="0">
              <a:buFont typeface="Wingdings" pitchFamily="2" charset="2"/>
              <a:buChar char="§"/>
            </a:pPr>
            <a:r>
              <a:rPr lang="en-US" sz="4000" dirty="0" smtClean="0"/>
              <a:t>FRSC website Content Management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Slide Number Placeholder 1"/>
          <p:cNvSpPr txBox="1">
            <a:spLocks/>
          </p:cNvSpPr>
          <p:nvPr/>
        </p:nvSpPr>
        <p:spPr>
          <a:xfrm>
            <a:off x="15100353" y="97366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</a:rPr>
              <a:t>5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57300"/>
            <a:ext cx="9244074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10657330" y="0"/>
            <a:ext cx="25347" cy="11612150"/>
          </a:xfrm>
          <a:prstGeom prst="rect">
            <a:avLst/>
          </a:prstGeom>
          <a:solidFill>
            <a:srgbClr val="111B1E">
              <a:alpha val="29803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1345996" y="43021"/>
            <a:ext cx="25347" cy="11612150"/>
          </a:xfrm>
          <a:prstGeom prst="rect">
            <a:avLst/>
          </a:prstGeom>
          <a:solidFill>
            <a:srgbClr val="111B1E">
              <a:alpha val="29803"/>
            </a:srgbClr>
          </a:solidFill>
        </p:spPr>
      </p:sp>
      <p:sp>
        <p:nvSpPr>
          <p:cNvPr id="11" name="AutoShape 11"/>
          <p:cNvSpPr/>
          <p:nvPr/>
        </p:nvSpPr>
        <p:spPr>
          <a:xfrm>
            <a:off x="17868900" y="0"/>
            <a:ext cx="419100" cy="419100"/>
          </a:xfrm>
          <a:prstGeom prst="rect">
            <a:avLst/>
          </a:prstGeom>
          <a:solidFill>
            <a:srgbClr val="111B1E"/>
          </a:solidFill>
        </p:spPr>
      </p:sp>
      <p:sp>
        <p:nvSpPr>
          <p:cNvPr id="14" name="Rectangle 13"/>
          <p:cNvSpPr/>
          <p:nvPr/>
        </p:nvSpPr>
        <p:spPr>
          <a:xfrm>
            <a:off x="0" y="444456"/>
            <a:ext cx="18288000" cy="8381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295400" y="571500"/>
            <a:ext cx="7973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ROLES/RESPONSIBILITIES – 4/4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972800" y="1562100"/>
            <a:ext cx="677538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Monitoring and supervision of the Operations of Application &amp; Client Support Unit:</a:t>
            </a:r>
          </a:p>
          <a:p>
            <a:endParaRPr lang="en-US" sz="4000" dirty="0" smtClean="0"/>
          </a:p>
          <a:p>
            <a:pPr>
              <a:buFont typeface="Wingdings" pitchFamily="2" charset="2"/>
              <a:buChar char="§"/>
            </a:pPr>
            <a:r>
              <a:rPr lang="en-US" sz="4000" dirty="0" smtClean="0"/>
              <a:t> Ensuring proper management of all the existing system applications in the Corps</a:t>
            </a:r>
          </a:p>
          <a:p>
            <a:pPr>
              <a:buFont typeface="Wingdings" pitchFamily="2" charset="2"/>
              <a:buChar char="§"/>
            </a:pPr>
            <a:endParaRPr lang="en-US" sz="4000" dirty="0" smtClean="0"/>
          </a:p>
          <a:p>
            <a:pPr>
              <a:buFont typeface="Wingdings" pitchFamily="2" charset="2"/>
              <a:buChar char="§"/>
            </a:pPr>
            <a:r>
              <a:rPr lang="en-US" sz="4000" dirty="0" smtClean="0"/>
              <a:t> Ensuring that complaints received from Commands are promptly resolved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Slide Number Placeholder 1"/>
          <p:cNvSpPr txBox="1">
            <a:spLocks/>
          </p:cNvSpPr>
          <p:nvPr/>
        </p:nvSpPr>
        <p:spPr>
          <a:xfrm>
            <a:off x="15100353" y="97366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</a:rPr>
              <a:t>6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257300"/>
            <a:ext cx="9372600" cy="716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/>
          <p:cNvSpPr/>
          <p:nvPr/>
        </p:nvSpPr>
        <p:spPr>
          <a:xfrm>
            <a:off x="1345996" y="43021"/>
            <a:ext cx="25347" cy="11612150"/>
          </a:xfrm>
          <a:prstGeom prst="rect">
            <a:avLst/>
          </a:prstGeom>
          <a:solidFill>
            <a:srgbClr val="111B1E">
              <a:alpha val="29803"/>
            </a:srgbClr>
          </a:solidFill>
        </p:spPr>
      </p:sp>
      <p:sp>
        <p:nvSpPr>
          <p:cNvPr id="11" name="AutoShape 11"/>
          <p:cNvSpPr/>
          <p:nvPr/>
        </p:nvSpPr>
        <p:spPr>
          <a:xfrm>
            <a:off x="17868900" y="0"/>
            <a:ext cx="419100" cy="419100"/>
          </a:xfrm>
          <a:prstGeom prst="rect">
            <a:avLst/>
          </a:prstGeom>
          <a:solidFill>
            <a:srgbClr val="111B1E"/>
          </a:solidFill>
        </p:spPr>
      </p:sp>
      <p:sp>
        <p:nvSpPr>
          <p:cNvPr id="14" name="Rectangle 13"/>
          <p:cNvSpPr/>
          <p:nvPr/>
        </p:nvSpPr>
        <p:spPr>
          <a:xfrm>
            <a:off x="0" y="444456"/>
            <a:ext cx="18288000" cy="8381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36758" y="542426"/>
            <a:ext cx="13612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RECENT ACHIEVEMENTS/ACTION PLAN - 1/4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1330702"/>
            <a:ext cx="12344400" cy="8137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u="sng" dirty="0" smtClean="0">
                <a:ea typeface="Calibri"/>
                <a:cs typeface="Times New Roman"/>
              </a:rPr>
              <a:t>IT STRATEGY &amp; INFRASTRUCTURE</a:t>
            </a:r>
            <a:endParaRPr lang="en-US" sz="2800" dirty="0" smtClean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  <a:tabLst>
                <a:tab pos="457200" algn="l"/>
              </a:tabLst>
            </a:pPr>
            <a:r>
              <a:rPr lang="en-US" sz="2800" dirty="0" smtClean="0">
                <a:ea typeface="Calibri"/>
                <a:cs typeface="Times New Roman"/>
              </a:rPr>
              <a:t> Provision of 15 mbps </a:t>
            </a:r>
            <a:r>
              <a:rPr lang="en-US" sz="2800" dirty="0" err="1" smtClean="0">
                <a:ea typeface="Calibri"/>
                <a:cs typeface="Times New Roman"/>
              </a:rPr>
              <a:t>Globacom</a:t>
            </a:r>
            <a:r>
              <a:rPr lang="en-US" sz="2800" dirty="0" smtClean="0">
                <a:ea typeface="Calibri"/>
                <a:cs typeface="Times New Roman"/>
              </a:rPr>
              <a:t> Internet Connectivity at FRSC Academy </a:t>
            </a:r>
            <a:r>
              <a:rPr lang="en-US" sz="2800" dirty="0" err="1" smtClean="0">
                <a:ea typeface="Calibri"/>
                <a:cs typeface="Times New Roman"/>
              </a:rPr>
              <a:t>Udi</a:t>
            </a:r>
            <a:r>
              <a:rPr lang="en-US" sz="2800" dirty="0" smtClean="0">
                <a:ea typeface="Calibri"/>
                <a:cs typeface="Times New Roman"/>
              </a:rPr>
              <a:t> Enugu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  <a:tabLst>
                <a:tab pos="457200" algn="l"/>
              </a:tabLst>
            </a:pPr>
            <a:r>
              <a:rPr lang="en-US" sz="2800" dirty="0" smtClean="0">
                <a:ea typeface="Calibri"/>
                <a:cs typeface="Times New Roman"/>
              </a:rPr>
              <a:t> Upgrade of Galaxy Backbone Internet Connectivity bandwidth in RSHQ  from 20mbps to 155Mbps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"/>
            </a:pPr>
            <a:r>
              <a:rPr lang="en-US" sz="2800" dirty="0" smtClean="0">
                <a:solidFill>
                  <a:srgbClr val="0070C0"/>
                </a:solidFill>
                <a:ea typeface="Calibri"/>
                <a:cs typeface="Times New Roman"/>
              </a:rPr>
              <a:t>To be cascaded to zonal, sector, unit commands, FRSC plants, Print Farm and institutions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  <a:tabLst>
                <a:tab pos="457200" algn="l"/>
              </a:tabLst>
            </a:pPr>
            <a:r>
              <a:rPr lang="en-US" sz="2800" dirty="0" smtClean="0">
                <a:ea typeface="Calibri"/>
                <a:cs typeface="Times New Roman"/>
              </a:rPr>
              <a:t> Upgrade of </a:t>
            </a:r>
            <a:r>
              <a:rPr lang="en-US" sz="2800" dirty="0" err="1" smtClean="0">
                <a:ea typeface="Calibri"/>
                <a:cs typeface="Times New Roman"/>
              </a:rPr>
              <a:t>Globacom</a:t>
            </a:r>
            <a:r>
              <a:rPr lang="en-US" sz="2800" dirty="0" smtClean="0">
                <a:ea typeface="Calibri"/>
                <a:cs typeface="Times New Roman"/>
              </a:rPr>
              <a:t> Internet Connectivity at RSHQ from 3mbps to 45mbps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"/>
            </a:pPr>
            <a:r>
              <a:rPr lang="en-US" sz="2800" dirty="0" smtClean="0">
                <a:solidFill>
                  <a:srgbClr val="0070C0"/>
                </a:solidFill>
                <a:ea typeface="Calibri"/>
                <a:cs typeface="Times New Roman"/>
              </a:rPr>
              <a:t>Deployment of </a:t>
            </a:r>
            <a:r>
              <a:rPr lang="en-US" sz="2800" dirty="0" err="1" smtClean="0">
                <a:solidFill>
                  <a:srgbClr val="0070C0"/>
                </a:solidFill>
                <a:ea typeface="Calibri"/>
                <a:cs typeface="Times New Roman"/>
              </a:rPr>
              <a:t>Glabacom</a:t>
            </a:r>
            <a:r>
              <a:rPr lang="en-US" sz="2800" dirty="0" smtClean="0">
                <a:solidFill>
                  <a:srgbClr val="0070C0"/>
                </a:solidFill>
                <a:ea typeface="Calibri"/>
                <a:cs typeface="Times New Roman"/>
              </a:rPr>
              <a:t> Internet Connectivity at 33 FRSC Critical Sites  (ongoing) </a:t>
            </a:r>
          </a:p>
          <a:p>
            <a:pPr marL="94107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ea typeface="Calibri"/>
                <a:cs typeface="Times New Roman"/>
              </a:rPr>
              <a:t> 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"/>
              <a:tabLst>
                <a:tab pos="457200" algn="l"/>
              </a:tabLst>
            </a:pPr>
            <a:r>
              <a:rPr lang="en-US" sz="2800" dirty="0" smtClean="0">
                <a:solidFill>
                  <a:srgbClr val="0070C0"/>
                </a:solidFill>
                <a:ea typeface="Calibri"/>
                <a:cs typeface="Times New Roman"/>
              </a:rPr>
              <a:t>Migration of VSAT from old platform (</a:t>
            </a:r>
            <a:r>
              <a:rPr lang="en-US" sz="2800" b="1" dirty="0" smtClean="0">
                <a:solidFill>
                  <a:srgbClr val="0070C0"/>
                </a:solidFill>
                <a:ea typeface="Calibri"/>
                <a:cs typeface="Times New Roman"/>
              </a:rPr>
              <a:t>Hughes</a:t>
            </a:r>
            <a:r>
              <a:rPr lang="en-US" sz="2800" dirty="0" smtClean="0">
                <a:solidFill>
                  <a:srgbClr val="0070C0"/>
                </a:solidFill>
                <a:ea typeface="Calibri"/>
                <a:cs typeface="Times New Roman"/>
              </a:rPr>
              <a:t>) to a new platform </a:t>
            </a:r>
            <a:r>
              <a:rPr lang="en-US" sz="2800" b="1" dirty="0" err="1" smtClean="0">
                <a:solidFill>
                  <a:srgbClr val="0070C0"/>
                </a:solidFill>
                <a:ea typeface="Calibri"/>
                <a:cs typeface="Times New Roman"/>
              </a:rPr>
              <a:t>Newtech</a:t>
            </a:r>
            <a:r>
              <a:rPr lang="en-US" sz="2800" dirty="0" smtClean="0">
                <a:solidFill>
                  <a:srgbClr val="0070C0"/>
                </a:solidFill>
                <a:ea typeface="Calibri"/>
                <a:cs typeface="Times New Roman"/>
              </a:rPr>
              <a:t> a product of </a:t>
            </a:r>
            <a:r>
              <a:rPr lang="en-US" sz="2800" dirty="0" err="1" smtClean="0">
                <a:solidFill>
                  <a:srgbClr val="0070C0"/>
                </a:solidFill>
                <a:ea typeface="Calibri"/>
                <a:cs typeface="Times New Roman"/>
              </a:rPr>
              <a:t>Nigcomsat</a:t>
            </a:r>
            <a:r>
              <a:rPr lang="en-US" sz="2800" dirty="0" smtClean="0">
                <a:solidFill>
                  <a:srgbClr val="0070C0"/>
                </a:solidFill>
                <a:ea typeface="Calibri"/>
                <a:cs typeface="Times New Roman"/>
              </a:rPr>
              <a:t> managed by Galaxy Backbone</a:t>
            </a:r>
          </a:p>
          <a:p>
            <a:pPr marL="800100" lvl="1" indent="-342900">
              <a:lnSpc>
                <a:spcPct val="115000"/>
              </a:lnSpc>
              <a:buFont typeface="Calibri"/>
              <a:buChar char="-"/>
            </a:pPr>
            <a:r>
              <a:rPr lang="en-US" sz="2800" dirty="0" smtClean="0">
                <a:solidFill>
                  <a:srgbClr val="0070C0"/>
                </a:solidFill>
                <a:ea typeface="Calibri"/>
                <a:cs typeface="Times New Roman"/>
              </a:rPr>
              <a:t>To encourage local contents</a:t>
            </a:r>
          </a:p>
          <a:p>
            <a:pPr marL="800100" lvl="1" indent="-342900">
              <a:lnSpc>
                <a:spcPct val="115000"/>
              </a:lnSpc>
              <a:buFont typeface="Calibri"/>
              <a:buChar char="-"/>
            </a:pPr>
            <a:r>
              <a:rPr lang="en-US" sz="2800" dirty="0" smtClean="0">
                <a:solidFill>
                  <a:srgbClr val="0070C0"/>
                </a:solidFill>
                <a:ea typeface="Calibri"/>
                <a:cs typeface="Times New Roman"/>
              </a:rPr>
              <a:t>Optimize performance </a:t>
            </a: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Calibri"/>
              <a:buChar char="-"/>
            </a:pPr>
            <a:r>
              <a:rPr lang="en-US" sz="2800" dirty="0" smtClean="0">
                <a:solidFill>
                  <a:srgbClr val="0070C0"/>
                </a:solidFill>
                <a:ea typeface="Calibri"/>
                <a:cs typeface="Times New Roman"/>
              </a:rPr>
              <a:t>Cost reduction</a:t>
            </a:r>
            <a:endParaRPr lang="en-US" sz="28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Slide Number Placeholder 1"/>
          <p:cNvSpPr txBox="1">
            <a:spLocks/>
          </p:cNvSpPr>
          <p:nvPr/>
        </p:nvSpPr>
        <p:spPr>
          <a:xfrm>
            <a:off x="15100353" y="97366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</a:rPr>
              <a:t>7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57300"/>
            <a:ext cx="5334000" cy="876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/>
          <p:cNvSpPr/>
          <p:nvPr/>
        </p:nvSpPr>
        <p:spPr>
          <a:xfrm>
            <a:off x="1345996" y="43021"/>
            <a:ext cx="25347" cy="11612150"/>
          </a:xfrm>
          <a:prstGeom prst="rect">
            <a:avLst/>
          </a:prstGeom>
          <a:solidFill>
            <a:srgbClr val="111B1E">
              <a:alpha val="29803"/>
            </a:srgbClr>
          </a:solidFill>
        </p:spPr>
      </p:sp>
      <p:sp>
        <p:nvSpPr>
          <p:cNvPr id="11" name="AutoShape 11"/>
          <p:cNvSpPr/>
          <p:nvPr/>
        </p:nvSpPr>
        <p:spPr>
          <a:xfrm>
            <a:off x="17868900" y="0"/>
            <a:ext cx="419100" cy="419100"/>
          </a:xfrm>
          <a:prstGeom prst="rect">
            <a:avLst/>
          </a:prstGeom>
          <a:solidFill>
            <a:srgbClr val="111B1E"/>
          </a:solidFill>
        </p:spPr>
      </p:sp>
      <p:sp>
        <p:nvSpPr>
          <p:cNvPr id="14" name="Rectangle 13"/>
          <p:cNvSpPr/>
          <p:nvPr/>
        </p:nvSpPr>
        <p:spPr>
          <a:xfrm>
            <a:off x="0" y="444456"/>
            <a:ext cx="18288000" cy="8381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36758" y="542426"/>
            <a:ext cx="10488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RECENT ACHIEVEMENTS/ACTION PLAN - 2/4 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200" y="1333501"/>
            <a:ext cx="14859000" cy="8967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1" u="sng" dirty="0" smtClean="0">
                <a:ea typeface="Calibri"/>
                <a:cs typeface="Times New Roman"/>
              </a:rPr>
              <a:t>INFORMATION SECURITY, RISK MGT &amp; CONTROL </a:t>
            </a:r>
            <a:endParaRPr lang="en-US" sz="4400" dirty="0" smtClean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  <a:tabLst>
                <a:tab pos="457200" algn="l"/>
              </a:tabLst>
            </a:pPr>
            <a:r>
              <a:rPr lang="en-US" sz="4400" dirty="0" smtClean="0">
                <a:ea typeface="Calibri"/>
                <a:cs typeface="Times New Roman"/>
              </a:rPr>
              <a:t> Active Directory – Addition of systems to the Active Directory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"/>
            </a:pPr>
            <a:r>
              <a:rPr lang="en-US" sz="4400" dirty="0" smtClean="0">
                <a:solidFill>
                  <a:srgbClr val="0070C0"/>
                </a:solidFill>
                <a:ea typeface="Calibri"/>
                <a:cs typeface="Times New Roman"/>
              </a:rPr>
              <a:t>All systems to be added to the domain</a:t>
            </a:r>
          </a:p>
          <a:p>
            <a:pPr marL="1257300" lvl="2" indent="-342900">
              <a:lnSpc>
                <a:spcPct val="115000"/>
              </a:lnSpc>
              <a:buFont typeface="Calibri"/>
              <a:buChar char="-"/>
            </a:pPr>
            <a:r>
              <a:rPr lang="en-US" sz="4400" dirty="0" smtClean="0">
                <a:solidFill>
                  <a:srgbClr val="0070C0"/>
                </a:solidFill>
                <a:ea typeface="Calibri"/>
                <a:cs typeface="Times New Roman"/>
              </a:rPr>
              <a:t>For access control</a:t>
            </a:r>
          </a:p>
          <a:p>
            <a:pPr marL="1257300" lvl="2" indent="-342900">
              <a:lnSpc>
                <a:spcPct val="115000"/>
              </a:lnSpc>
              <a:buFont typeface="Calibri"/>
              <a:buChar char="-"/>
            </a:pPr>
            <a:r>
              <a:rPr lang="en-US" sz="4400" dirty="0" smtClean="0">
                <a:solidFill>
                  <a:srgbClr val="0070C0"/>
                </a:solidFill>
                <a:ea typeface="Calibri"/>
                <a:cs typeface="Times New Roman"/>
              </a:rPr>
              <a:t>Management of IT resources</a:t>
            </a:r>
          </a:p>
          <a:p>
            <a:pPr marL="1257300" lvl="2" indent="-342900">
              <a:lnSpc>
                <a:spcPct val="115000"/>
              </a:lnSpc>
              <a:buFont typeface="Calibri"/>
              <a:buChar char="-"/>
            </a:pPr>
            <a:r>
              <a:rPr lang="en-US" sz="4400" dirty="0" smtClean="0">
                <a:solidFill>
                  <a:srgbClr val="0070C0"/>
                </a:solidFill>
                <a:ea typeface="Calibri"/>
                <a:cs typeface="Times New Roman"/>
              </a:rPr>
              <a:t>Blocking of USB ports</a:t>
            </a:r>
          </a:p>
          <a:p>
            <a:pPr marL="800100" lvl="1" indent="-342900">
              <a:lnSpc>
                <a:spcPct val="115000"/>
              </a:lnSpc>
            </a:pPr>
            <a:endParaRPr lang="en-US" sz="4400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en-US" sz="4400" dirty="0" smtClean="0">
                <a:ea typeface="Calibri"/>
                <a:cs typeface="Times New Roman"/>
              </a:rPr>
              <a:t>IT Security - Cyber Security/ checkpoint</a:t>
            </a:r>
          </a:p>
          <a:p>
            <a:r>
              <a:rPr lang="en-US" sz="4400" b="1" dirty="0" smtClean="0"/>
              <a:t> </a:t>
            </a:r>
            <a:endParaRPr lang="en-US" sz="4400" dirty="0" smtClean="0"/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4400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r>
              <a:rPr lang="en-US" sz="4400" dirty="0" smtClean="0"/>
              <a:t> 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Slide Number Placeholder 1"/>
          <p:cNvSpPr txBox="1">
            <a:spLocks/>
          </p:cNvSpPr>
          <p:nvPr/>
        </p:nvSpPr>
        <p:spPr>
          <a:xfrm>
            <a:off x="15100353" y="97366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</a:rPr>
              <a:t>8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546153" y="0"/>
            <a:ext cx="25347" cy="11612150"/>
          </a:xfrm>
          <a:prstGeom prst="rect">
            <a:avLst/>
          </a:prstGeom>
          <a:solidFill>
            <a:srgbClr val="111B1E">
              <a:alpha val="29803"/>
            </a:srgbClr>
          </a:solidFill>
        </p:spPr>
      </p:sp>
      <p:sp>
        <p:nvSpPr>
          <p:cNvPr id="11" name="AutoShape 11"/>
          <p:cNvSpPr/>
          <p:nvPr/>
        </p:nvSpPr>
        <p:spPr>
          <a:xfrm>
            <a:off x="17868900" y="0"/>
            <a:ext cx="419100" cy="419100"/>
          </a:xfrm>
          <a:prstGeom prst="rect">
            <a:avLst/>
          </a:prstGeom>
          <a:solidFill>
            <a:srgbClr val="111B1E"/>
          </a:solidFill>
        </p:spPr>
      </p:sp>
      <p:sp>
        <p:nvSpPr>
          <p:cNvPr id="13" name="Rectangle 12"/>
          <p:cNvSpPr/>
          <p:nvPr/>
        </p:nvSpPr>
        <p:spPr>
          <a:xfrm>
            <a:off x="0" y="419100"/>
            <a:ext cx="18288000" cy="8381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- 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36758" y="498884"/>
            <a:ext cx="122410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RECENT ACHIEVEMENTS/ACTION PLAN - 3/4  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859000" y="9768534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solidFill>
                  <a:schemeClr val="tx1"/>
                </a:solidFill>
              </a:rPr>
              <a:pPr/>
              <a:t>9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1333500"/>
            <a:ext cx="16992600" cy="6578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1" u="sng" dirty="0" smtClean="0">
                <a:ea typeface="Calibri"/>
                <a:cs typeface="Times New Roman"/>
              </a:rPr>
              <a:t>APPLICATION &amp; CLIENT SUPPORT</a:t>
            </a:r>
            <a:endParaRPr lang="en-US" sz="4400" dirty="0" smtClean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  <a:tabLst>
                <a:tab pos="457200" algn="l"/>
              </a:tabLst>
            </a:pPr>
            <a:r>
              <a:rPr lang="en-US" sz="4400" dirty="0" smtClean="0">
                <a:ea typeface="Calibri"/>
                <a:cs typeface="Times New Roman"/>
              </a:rPr>
              <a:t> Design and development of the following web based applications: Stakeholders portal, Revamp of PSS portal and Upgrade of Duty Room web portal to accommodate new modules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"/>
            </a:pPr>
            <a:r>
              <a:rPr lang="en-US" sz="4400" dirty="0" smtClean="0">
                <a:solidFill>
                  <a:srgbClr val="0070C0"/>
                </a:solidFill>
                <a:ea typeface="Calibri"/>
                <a:cs typeface="Times New Roman"/>
              </a:rPr>
              <a:t>Automation of activities of Departments / Corps offices - FRSC Academy portal and generation of </a:t>
            </a:r>
            <a:r>
              <a:rPr lang="en-US" sz="4400" dirty="0" smtClean="0">
                <a:solidFill>
                  <a:srgbClr val="0070C0"/>
                </a:solidFill>
                <a:ea typeface="Calibri"/>
                <a:cs typeface="Times New Roman"/>
              </a:rPr>
              <a:t>e-Certificate </a:t>
            </a:r>
            <a:r>
              <a:rPr lang="en-US" sz="4400" dirty="0" err="1" smtClean="0">
                <a:solidFill>
                  <a:srgbClr val="0070C0"/>
                </a:solidFill>
                <a:ea typeface="Calibri"/>
                <a:cs typeface="Times New Roman"/>
              </a:rPr>
              <a:t>licence</a:t>
            </a:r>
            <a:r>
              <a:rPr lang="en-US" sz="4400" dirty="0" smtClean="0">
                <a:solidFill>
                  <a:srgbClr val="0070C0"/>
                </a:solidFill>
                <a:ea typeface="Calibri"/>
                <a:cs typeface="Times New Roman"/>
              </a:rPr>
              <a:t> for DSSP (ongoing)</a:t>
            </a:r>
          </a:p>
          <a:p>
            <a:pPr marL="1257300" lvl="2" indent="-342900">
              <a:lnSpc>
                <a:spcPct val="115000"/>
              </a:lnSpc>
              <a:buFont typeface="Calibri"/>
              <a:buChar char="-"/>
            </a:pPr>
            <a:r>
              <a:rPr lang="en-US" sz="4400" dirty="0" smtClean="0">
                <a:solidFill>
                  <a:srgbClr val="0070C0"/>
                </a:solidFill>
                <a:ea typeface="Calibri"/>
                <a:cs typeface="Times New Roman"/>
              </a:rPr>
              <a:t>Increase in productivity</a:t>
            </a:r>
          </a:p>
          <a:p>
            <a:pPr marL="1257300" lvl="2" indent="-342900">
              <a:lnSpc>
                <a:spcPct val="115000"/>
              </a:lnSpc>
              <a:spcAft>
                <a:spcPts val="1000"/>
              </a:spcAft>
              <a:buFont typeface="Calibri"/>
              <a:buChar char="-"/>
            </a:pPr>
            <a:r>
              <a:rPr lang="en-US" sz="4400" dirty="0" smtClean="0">
                <a:solidFill>
                  <a:srgbClr val="0070C0"/>
                </a:solidFill>
                <a:ea typeface="Calibri"/>
                <a:cs typeface="Times New Roman"/>
              </a:rPr>
              <a:t>Promote accuracy and integrity of data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3661</TotalTime>
  <Words>552</Words>
  <Application>Microsoft Office PowerPoint</Application>
  <PresentationFormat>Custom</PresentationFormat>
  <Paragraphs>100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Wingdings</vt:lpstr>
      <vt:lpstr>Garamond</vt:lpstr>
      <vt:lpstr>Comic Sans MS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Simple Technology Presentation</dc:title>
  <dc:creator>FRSC</dc:creator>
  <cp:lastModifiedBy>User</cp:lastModifiedBy>
  <cp:revision>152</cp:revision>
  <dcterms:created xsi:type="dcterms:W3CDTF">2006-08-16T00:00:00Z</dcterms:created>
  <dcterms:modified xsi:type="dcterms:W3CDTF">2021-05-20T11:43:47Z</dcterms:modified>
  <dc:identifier>DADyaAVBzuM</dc:identifier>
</cp:coreProperties>
</file>