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9"/>
  </p:handoutMasterIdLst>
  <p:sldIdLst>
    <p:sldId id="256" r:id="rId2"/>
    <p:sldId id="280" r:id="rId3"/>
    <p:sldId id="270" r:id="rId4"/>
    <p:sldId id="276" r:id="rId5"/>
    <p:sldId id="281" r:id="rId6"/>
    <p:sldId id="282" r:id="rId7"/>
    <p:sldId id="295" r:id="rId8"/>
    <p:sldId id="283" r:id="rId9"/>
    <p:sldId id="265" r:id="rId10"/>
    <p:sldId id="277" r:id="rId11"/>
    <p:sldId id="285" r:id="rId12"/>
    <p:sldId id="287" r:id="rId13"/>
    <p:sldId id="289" r:id="rId14"/>
    <p:sldId id="291" r:id="rId15"/>
    <p:sldId id="296" r:id="rId16"/>
    <p:sldId id="293" r:id="rId17"/>
    <p:sldId id="279"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yo-NG"/>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040F8ECE-679C-495E-90AB-8B8F61345F8C}" type="datetimeFigureOut">
              <a:rPr lang="yo-NG" smtClean="0"/>
              <a:pPr/>
              <a:t>21/5/2021</a:t>
            </a:fld>
            <a:endParaRPr lang="yo-NG"/>
          </a:p>
        </p:txBody>
      </p:sp>
      <p:sp>
        <p:nvSpPr>
          <p:cNvPr id="4" name="Footer Placeholder 3"/>
          <p:cNvSpPr>
            <a:spLocks noGrp="1"/>
          </p:cNvSpPr>
          <p:nvPr>
            <p:ph type="ftr" sz="quarter" idx="2"/>
          </p:nvPr>
        </p:nvSpPr>
        <p:spPr>
          <a:xfrm>
            <a:off x="0" y="8829967"/>
            <a:ext cx="3037840" cy="464820"/>
          </a:xfrm>
          <a:prstGeom prst="rect">
            <a:avLst/>
          </a:prstGeom>
        </p:spPr>
        <p:txBody>
          <a:bodyPr vert="horz" lIns="91440" tIns="45720" rIns="91440" bIns="45720" rtlCol="0" anchor="b"/>
          <a:lstStyle>
            <a:lvl1pPr algn="l">
              <a:defRPr sz="1200"/>
            </a:lvl1pPr>
          </a:lstStyle>
          <a:p>
            <a:endParaRPr lang="yo-NG"/>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40" tIns="45720" rIns="91440" bIns="45720" rtlCol="0" anchor="b"/>
          <a:lstStyle>
            <a:lvl1pPr algn="r">
              <a:defRPr sz="1200"/>
            </a:lvl1pPr>
          </a:lstStyle>
          <a:p>
            <a:fld id="{2BE5BDFB-D45A-483C-A289-6D640D5B6B8D}" type="slidenum">
              <a:rPr lang="yo-NG" smtClean="0"/>
              <a:pPr/>
              <a:t>‹#›</a:t>
            </a:fld>
            <a:endParaRPr lang="yo-NG"/>
          </a:p>
        </p:txBody>
      </p:sp>
    </p:spTree>
    <p:extLst>
      <p:ext uri="{BB962C8B-B14F-4D97-AF65-F5344CB8AC3E}">
        <p14:creationId xmlns="" xmlns:p14="http://schemas.microsoft.com/office/powerpoint/2010/main" val="412596317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490032C-6457-4265-B868-29AD8E0821E7}" type="datetimeFigureOut">
              <a:rPr lang="en-US" smtClean="0"/>
              <a:pPr/>
              <a:t>21-May-21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90032C-6457-4265-B868-29AD8E0821E7}" type="datetimeFigureOut">
              <a:rPr lang="en-US" smtClean="0"/>
              <a:pPr/>
              <a:t>21-May-21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90032C-6457-4265-B868-29AD8E0821E7}" type="datetimeFigureOut">
              <a:rPr lang="en-US" smtClean="0"/>
              <a:pPr/>
              <a:t>21-May-21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90032C-6457-4265-B868-29AD8E0821E7}" type="datetimeFigureOut">
              <a:rPr lang="en-US" smtClean="0"/>
              <a:pPr/>
              <a:t>21-May-21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90032C-6457-4265-B868-29AD8E0821E7}" type="datetimeFigureOut">
              <a:rPr lang="en-US" smtClean="0"/>
              <a:pPr/>
              <a:t>21-May-21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490032C-6457-4265-B868-29AD8E0821E7}" type="datetimeFigureOut">
              <a:rPr lang="en-US" smtClean="0"/>
              <a:pPr/>
              <a:t>21-May-21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490032C-6457-4265-B868-29AD8E0821E7}" type="datetimeFigureOut">
              <a:rPr lang="en-US" smtClean="0"/>
              <a:pPr/>
              <a:t>21-May-21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490032C-6457-4265-B868-29AD8E0821E7}" type="datetimeFigureOut">
              <a:rPr lang="en-US" smtClean="0"/>
              <a:pPr/>
              <a:t>21-May-21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0032C-6457-4265-B868-29AD8E0821E7}" type="datetimeFigureOut">
              <a:rPr lang="en-US" smtClean="0"/>
              <a:pPr/>
              <a:t>21-May-21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90032C-6457-4265-B868-29AD8E0821E7}" type="datetimeFigureOut">
              <a:rPr lang="en-US" smtClean="0"/>
              <a:pPr/>
              <a:t>21-May-21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90032C-6457-4265-B868-29AD8E0821E7}" type="datetimeFigureOut">
              <a:rPr lang="en-US" smtClean="0"/>
              <a:pPr/>
              <a:t>21-May-21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CEF65A-FAF9-48F3-BCF8-4AC60ACD41D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90032C-6457-4265-B868-29AD8E0821E7}" type="datetimeFigureOut">
              <a:rPr lang="en-US" smtClean="0"/>
              <a:pPr/>
              <a:t>21-May-21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CEF65A-FAF9-48F3-BCF8-4AC60ACD41D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tags" Target="../tags/tag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ounded Rectangle 20"/>
          <p:cNvSpPr/>
          <p:nvPr/>
        </p:nvSpPr>
        <p:spPr>
          <a:xfrm>
            <a:off x="467544" y="1124744"/>
            <a:ext cx="8676456" cy="573325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C:\Users\WEFA\AppData\Local\Microsoft\Windows\Temporary Internet Files\Content.Word\IMG_20170914_102952.jpg"/>
          <p:cNvPicPr/>
          <p:nvPr/>
        </p:nvPicPr>
        <p:blipFill>
          <a:blip r:embed="rId2" cstate="print"/>
          <a:srcRect l="16610" t="4211" r="8365" b="-789"/>
          <a:stretch>
            <a:fillRect/>
          </a:stretch>
        </p:blipFill>
        <p:spPr bwMode="auto">
          <a:xfrm rot="5400000">
            <a:off x="1511659" y="-423427"/>
            <a:ext cx="6264697" cy="777686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isometricOffAxis2Left"/>
            <a:lightRig rig="contrasting" dir="t">
              <a:rot lat="0" lon="0" rev="3000000"/>
            </a:lightRig>
          </a:scene3d>
          <a:sp3d contourW="7620">
            <a:bevelT w="95250" h="31750"/>
            <a:contourClr>
              <a:srgbClr val="333333"/>
            </a:contourClr>
          </a:sp3d>
        </p:spPr>
      </p:pic>
      <p:sp>
        <p:nvSpPr>
          <p:cNvPr id="2" name="Title 1"/>
          <p:cNvSpPr>
            <a:spLocks noGrp="1"/>
          </p:cNvSpPr>
          <p:nvPr>
            <p:ph type="ctrTitle"/>
          </p:nvPr>
        </p:nvSpPr>
        <p:spPr>
          <a:xfrm>
            <a:off x="251520" y="974434"/>
            <a:ext cx="8501122" cy="5883566"/>
          </a:xfrm>
        </p:spPr>
        <p:txBody>
          <a:bodyPr>
            <a:normAutofit fontScale="90000"/>
          </a:bodyPr>
          <a:lstStyle/>
          <a:p>
            <a:r>
              <a:rPr lang="en-GB" sz="4000" dirty="0" smtClean="0">
                <a:solidFill>
                  <a:srgbClr val="00B050"/>
                </a:solidFill>
                <a:latin typeface="Comic Sans MS" pitchFamily="66" charset="0"/>
              </a:rPr>
              <a:t/>
            </a:r>
            <a:br>
              <a:rPr lang="en-GB" sz="4000" dirty="0" smtClean="0">
                <a:solidFill>
                  <a:srgbClr val="00B050"/>
                </a:solidFill>
                <a:latin typeface="Comic Sans MS" pitchFamily="66" charset="0"/>
              </a:rPr>
            </a:br>
            <a:r>
              <a:rPr lang="en-GB" sz="4000" dirty="0" smtClean="0">
                <a:solidFill>
                  <a:srgbClr val="00B050"/>
                </a:solidFill>
                <a:latin typeface="Comic Sans MS" pitchFamily="66" charset="0"/>
              </a:rPr>
              <a:t/>
            </a:r>
            <a:br>
              <a:rPr lang="en-GB" sz="4000" dirty="0" smtClean="0">
                <a:solidFill>
                  <a:srgbClr val="00B050"/>
                </a:solidFill>
                <a:latin typeface="Comic Sans MS" pitchFamily="66" charset="0"/>
              </a:rPr>
            </a:br>
            <a:r>
              <a:rPr lang="en-GB" sz="3600" dirty="0" smtClean="0">
                <a:solidFill>
                  <a:schemeClr val="bg1"/>
                </a:solidFill>
                <a:latin typeface="Comic Sans MS" pitchFamily="66" charset="0"/>
              </a:rPr>
              <a:t>CORPS PROVOST FUNCTIONS </a:t>
            </a:r>
            <a:br>
              <a:rPr lang="en-GB" sz="3600" dirty="0" smtClean="0">
                <a:solidFill>
                  <a:schemeClr val="bg1"/>
                </a:solidFill>
                <a:latin typeface="Comic Sans MS" pitchFamily="66" charset="0"/>
              </a:rPr>
            </a:br>
            <a:r>
              <a:rPr lang="en-GB" sz="2700" dirty="0" smtClean="0">
                <a:solidFill>
                  <a:schemeClr val="bg1"/>
                </a:solidFill>
                <a:latin typeface="Comic Sans MS" pitchFamily="66" charset="0"/>
              </a:rPr>
              <a:t>Presented by </a:t>
            </a:r>
            <a:r>
              <a:rPr lang="en-GB" sz="4000" dirty="0" smtClean="0">
                <a:solidFill>
                  <a:schemeClr val="bg1"/>
                </a:solidFill>
                <a:latin typeface="Comic Sans MS" pitchFamily="66" charset="0"/>
              </a:rPr>
              <a:t/>
            </a:r>
            <a:br>
              <a:rPr lang="en-GB" sz="4000" dirty="0" smtClean="0">
                <a:solidFill>
                  <a:schemeClr val="bg1"/>
                </a:solidFill>
                <a:latin typeface="Comic Sans MS" pitchFamily="66" charset="0"/>
              </a:rPr>
            </a:br>
            <a:r>
              <a:rPr lang="en-GB" sz="4000" dirty="0" smtClean="0">
                <a:solidFill>
                  <a:schemeClr val="bg1"/>
                </a:solidFill>
                <a:latin typeface="Comic Sans MS" pitchFamily="66" charset="0"/>
              </a:rPr>
              <a:t>CC Ibrahim </a:t>
            </a:r>
            <a:r>
              <a:rPr lang="en-GB" sz="4000" dirty="0" err="1" smtClean="0">
                <a:solidFill>
                  <a:schemeClr val="bg1"/>
                </a:solidFill>
                <a:latin typeface="Comic Sans MS" pitchFamily="66" charset="0"/>
              </a:rPr>
              <a:t>Abubakar</a:t>
            </a:r>
            <a:r>
              <a:rPr lang="en-GB" sz="4000" dirty="0" smtClean="0">
                <a:solidFill>
                  <a:schemeClr val="bg1"/>
                </a:solidFill>
                <a:latin typeface="Comic Sans MS" pitchFamily="66" charset="0"/>
              </a:rPr>
              <a:t> </a:t>
            </a:r>
            <a:r>
              <a:rPr lang="en-GB" sz="4000" dirty="0" err="1" smtClean="0">
                <a:solidFill>
                  <a:schemeClr val="bg1"/>
                </a:solidFill>
                <a:latin typeface="Comic Sans MS" pitchFamily="66" charset="0"/>
              </a:rPr>
              <a:t>pjsc</a:t>
            </a:r>
            <a:r>
              <a:rPr lang="en-GB" sz="4000" dirty="0" smtClean="0">
                <a:solidFill>
                  <a:schemeClr val="bg1"/>
                </a:solidFill>
                <a:latin typeface="Comic Sans MS" pitchFamily="66" charset="0"/>
              </a:rPr>
              <a:t> (CP)</a:t>
            </a:r>
            <a:r>
              <a:rPr lang="en-GB" sz="4000" dirty="0" smtClean="0">
                <a:latin typeface="Comic Sans MS" pitchFamily="66" charset="0"/>
              </a:rPr>
              <a:t/>
            </a:r>
            <a:br>
              <a:rPr lang="en-GB" sz="4000" dirty="0" smtClean="0">
                <a:latin typeface="Comic Sans MS" pitchFamily="66" charset="0"/>
              </a:rPr>
            </a:br>
            <a:r>
              <a:rPr lang="en-GB" sz="4000" dirty="0" smtClean="0">
                <a:latin typeface="Comic Sans MS" pitchFamily="66" charset="0"/>
              </a:rPr>
              <a:t> </a:t>
            </a:r>
            <a:br>
              <a:rPr lang="en-GB" sz="4000" dirty="0" smtClean="0">
                <a:latin typeface="Comic Sans MS" pitchFamily="66" charset="0"/>
              </a:rPr>
            </a:br>
            <a:r>
              <a:rPr lang="en-GB" sz="2700" dirty="0" smtClean="0">
                <a:solidFill>
                  <a:schemeClr val="accent3">
                    <a:lumMod val="60000"/>
                    <a:lumOff val="40000"/>
                  </a:schemeClr>
                </a:solidFill>
                <a:latin typeface="Comic Sans MS" pitchFamily="66" charset="0"/>
              </a:rPr>
              <a:t>During</a:t>
            </a:r>
            <a:r>
              <a:rPr lang="en-GB" sz="4000" dirty="0" smtClean="0">
                <a:solidFill>
                  <a:schemeClr val="accent3">
                    <a:lumMod val="60000"/>
                    <a:lumOff val="40000"/>
                  </a:schemeClr>
                </a:solidFill>
                <a:latin typeface="Comic Sans MS" pitchFamily="66" charset="0"/>
              </a:rPr>
              <a:t> </a:t>
            </a:r>
            <a:br>
              <a:rPr lang="en-GB" sz="4000" dirty="0" smtClean="0">
                <a:solidFill>
                  <a:schemeClr val="accent3">
                    <a:lumMod val="60000"/>
                    <a:lumOff val="40000"/>
                  </a:schemeClr>
                </a:solidFill>
                <a:latin typeface="Comic Sans MS" pitchFamily="66" charset="0"/>
              </a:rPr>
            </a:br>
            <a:r>
              <a:rPr lang="en-GB" sz="3600" dirty="0" smtClean="0">
                <a:solidFill>
                  <a:schemeClr val="accent3">
                    <a:lumMod val="60000"/>
                    <a:lumOff val="40000"/>
                  </a:schemeClr>
                </a:solidFill>
                <a:latin typeface="Comic Sans MS" pitchFamily="66" charset="0"/>
              </a:rPr>
              <a:t>One(1) Day Capacity Building Programme for Principal Officers in RSHQ.</a:t>
            </a:r>
            <a:br>
              <a:rPr lang="en-GB" sz="3600" dirty="0" smtClean="0">
                <a:solidFill>
                  <a:schemeClr val="accent3">
                    <a:lumMod val="60000"/>
                    <a:lumOff val="40000"/>
                  </a:schemeClr>
                </a:solidFill>
                <a:latin typeface="Comic Sans MS" pitchFamily="66" charset="0"/>
              </a:rPr>
            </a:br>
            <a:r>
              <a:rPr lang="en-GB" sz="3100" dirty="0" smtClean="0">
                <a:solidFill>
                  <a:schemeClr val="accent3">
                    <a:lumMod val="60000"/>
                    <a:lumOff val="40000"/>
                  </a:schemeClr>
                </a:solidFill>
                <a:latin typeface="Comic Sans MS" pitchFamily="66" charset="0"/>
              </a:rPr>
              <a:t>Held</a:t>
            </a:r>
            <a:r>
              <a:rPr lang="en-GB" sz="3600" dirty="0" smtClean="0">
                <a:solidFill>
                  <a:schemeClr val="accent3">
                    <a:lumMod val="60000"/>
                    <a:lumOff val="40000"/>
                  </a:schemeClr>
                </a:solidFill>
                <a:latin typeface="Comic Sans MS" pitchFamily="66" charset="0"/>
              </a:rPr>
              <a:t> </a:t>
            </a:r>
            <a:br>
              <a:rPr lang="en-GB" sz="3600" dirty="0" smtClean="0">
                <a:solidFill>
                  <a:schemeClr val="accent3">
                    <a:lumMod val="60000"/>
                    <a:lumOff val="40000"/>
                  </a:schemeClr>
                </a:solidFill>
                <a:latin typeface="Comic Sans MS" pitchFamily="66" charset="0"/>
              </a:rPr>
            </a:br>
            <a:r>
              <a:rPr lang="en-GB" sz="3600" dirty="0" smtClean="0">
                <a:solidFill>
                  <a:schemeClr val="accent3">
                    <a:lumMod val="60000"/>
                    <a:lumOff val="40000"/>
                  </a:schemeClr>
                </a:solidFill>
                <a:latin typeface="Comic Sans MS" pitchFamily="66" charset="0"/>
              </a:rPr>
              <a:t>Monday 24</a:t>
            </a:r>
            <a:r>
              <a:rPr lang="en-GB" sz="3600" baseline="30000" dirty="0" smtClean="0">
                <a:solidFill>
                  <a:schemeClr val="accent3">
                    <a:lumMod val="60000"/>
                    <a:lumOff val="40000"/>
                  </a:schemeClr>
                </a:solidFill>
                <a:latin typeface="Comic Sans MS" pitchFamily="66" charset="0"/>
              </a:rPr>
              <a:t>th</a:t>
            </a:r>
            <a:r>
              <a:rPr lang="en-GB" sz="3600" dirty="0" smtClean="0">
                <a:solidFill>
                  <a:schemeClr val="accent3">
                    <a:lumMod val="60000"/>
                    <a:lumOff val="40000"/>
                  </a:schemeClr>
                </a:solidFill>
                <a:latin typeface="Comic Sans MS" pitchFamily="66" charset="0"/>
              </a:rPr>
              <a:t> May, 2021</a:t>
            </a:r>
            <a:br>
              <a:rPr lang="en-GB" sz="3600" dirty="0" smtClean="0">
                <a:solidFill>
                  <a:schemeClr val="accent3">
                    <a:lumMod val="60000"/>
                    <a:lumOff val="40000"/>
                  </a:schemeClr>
                </a:solidFill>
                <a:latin typeface="Comic Sans MS" pitchFamily="66" charset="0"/>
              </a:rPr>
            </a:br>
            <a:r>
              <a:rPr lang="en-GB" sz="3600" dirty="0" smtClean="0">
                <a:solidFill>
                  <a:schemeClr val="accent3">
                    <a:lumMod val="60000"/>
                    <a:lumOff val="40000"/>
                  </a:schemeClr>
                </a:solidFill>
                <a:latin typeface="Comic Sans MS" pitchFamily="66" charset="0"/>
              </a:rPr>
              <a:t>@ RSHQ Abuja</a:t>
            </a:r>
            <a:r>
              <a:rPr lang="en-GB" sz="4000" dirty="0" smtClean="0">
                <a:solidFill>
                  <a:srgbClr val="00B050"/>
                </a:solidFill>
                <a:latin typeface="Comic Sans MS" pitchFamily="66" charset="0"/>
              </a:rPr>
              <a:t/>
            </a:r>
            <a:br>
              <a:rPr lang="en-GB" sz="4000" dirty="0" smtClean="0">
                <a:solidFill>
                  <a:srgbClr val="00B050"/>
                </a:solidFill>
                <a:latin typeface="Comic Sans MS" pitchFamily="66" charset="0"/>
              </a:rPr>
            </a:br>
            <a:r>
              <a:rPr lang="en-GB" sz="4000" dirty="0" smtClean="0">
                <a:solidFill>
                  <a:srgbClr val="00B050"/>
                </a:solidFill>
                <a:latin typeface="Comic Sans MS" pitchFamily="66" charset="0"/>
              </a:rPr>
              <a:t/>
            </a:r>
            <a:br>
              <a:rPr lang="en-GB" sz="4000" dirty="0" smtClean="0">
                <a:solidFill>
                  <a:srgbClr val="00B050"/>
                </a:solidFill>
                <a:latin typeface="Comic Sans MS" pitchFamily="66" charset="0"/>
              </a:rPr>
            </a:br>
            <a:endParaRPr lang="en-GB" sz="4000" dirty="0">
              <a:solidFill>
                <a:schemeClr val="tx2">
                  <a:lumMod val="75000"/>
                </a:schemeClr>
              </a:solidFill>
              <a:latin typeface="Comic Sans MS" pitchFamily="66" charset="0"/>
            </a:endParaRPr>
          </a:p>
        </p:txBody>
      </p:sp>
      <p:pic>
        <p:nvPicPr>
          <p:cNvPr id="4" name="Picture 2" descr="C:\Users\BAMIGBAYAN\Desktop\COMACE PREZI PRESENTATION ON ISO\comace-presentation-on-iso-certification-\data\repo\__LOGO.png"/>
          <p:cNvPicPr>
            <a:picLocks noChangeAspect="1" noChangeArrowheads="1"/>
          </p:cNvPicPr>
          <p:nvPr/>
        </p:nvPicPr>
        <p:blipFill>
          <a:blip r:embed="rId3" cstate="print"/>
          <a:srcRect/>
          <a:stretch>
            <a:fillRect/>
          </a:stretch>
        </p:blipFill>
        <p:spPr bwMode="auto">
          <a:xfrm>
            <a:off x="357158" y="0"/>
            <a:ext cx="1262514" cy="1082158"/>
          </a:xfrm>
          <a:prstGeom prst="rect">
            <a:avLst/>
          </a:prstGeom>
          <a:noFill/>
        </p:spPr>
      </p:pic>
      <p:pic>
        <p:nvPicPr>
          <p:cNvPr id="5" name="Picture 4" descr="C:\Users\VICTOR\Pictures\ISO.jpg"/>
          <p:cNvPicPr>
            <a:picLocks noChangeAspect="1" noChangeArrowheads="1"/>
          </p:cNvPicPr>
          <p:nvPr/>
        </p:nvPicPr>
        <p:blipFill>
          <a:blip r:embed="rId4" cstate="print"/>
          <a:srcRect/>
          <a:stretch>
            <a:fillRect/>
          </a:stretch>
        </p:blipFill>
        <p:spPr bwMode="auto">
          <a:xfrm>
            <a:off x="7737166" y="40791"/>
            <a:ext cx="1299330" cy="1083953"/>
          </a:xfrm>
          <a:prstGeom prst="rect">
            <a:avLst/>
          </a:prstGeom>
          <a:noFill/>
        </p:spPr>
      </p:pic>
      <p:sp>
        <p:nvSpPr>
          <p:cNvPr id="6" name="TextBox 5"/>
          <p:cNvSpPr txBox="1"/>
          <p:nvPr/>
        </p:nvSpPr>
        <p:spPr>
          <a:xfrm>
            <a:off x="1475656" y="188640"/>
            <a:ext cx="7858148" cy="477054"/>
          </a:xfrm>
          <a:prstGeom prst="rect">
            <a:avLst/>
          </a:prstGeom>
          <a:noFill/>
        </p:spPr>
        <p:txBody>
          <a:bodyPr wrap="square" rtlCol="0">
            <a:spAutoFit/>
          </a:bodyPr>
          <a:lstStyle/>
          <a:p>
            <a:r>
              <a:rPr lang="en-GB" sz="2500" b="1" dirty="0" smtClean="0">
                <a:latin typeface="Comic Sans MS" pitchFamily="66" charset="0"/>
              </a:rPr>
              <a:t>    FEDERAL ROAD SAFETY CORPS</a:t>
            </a:r>
            <a:endParaRPr lang="en-GB" sz="2500" b="1" dirty="0">
              <a:latin typeface="Comic Sans MS" pitchFamily="66" charset="0"/>
            </a:endParaRPr>
          </a:p>
        </p:txBody>
      </p:sp>
      <p:grpSp>
        <p:nvGrpSpPr>
          <p:cNvPr id="7" name="Group 17"/>
          <p:cNvGrpSpPr>
            <a:grpSpLocks/>
          </p:cNvGrpSpPr>
          <p:nvPr/>
        </p:nvGrpSpPr>
        <p:grpSpPr bwMode="auto">
          <a:xfrm>
            <a:off x="107132" y="70725"/>
            <a:ext cx="322014" cy="6787275"/>
            <a:chOff x="288" y="0"/>
            <a:chExt cx="292" cy="4320"/>
          </a:xfrm>
          <a:solidFill>
            <a:schemeClr val="tx2"/>
          </a:solidFill>
        </p:grpSpPr>
        <p:sp>
          <p:nvSpPr>
            <p:cNvPr id="8"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8"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9"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spTree>
  </p:cSld>
  <p:clrMapOvr>
    <a:masterClrMapping/>
  </p:clrMapOvr>
  <p:transition spd="med">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899592" y="260648"/>
            <a:ext cx="7200800" cy="79208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43608" y="404664"/>
            <a:ext cx="6984776" cy="576064"/>
          </a:xfrm>
        </p:spPr>
        <p:style>
          <a:lnRef idx="3">
            <a:schemeClr val="lt1"/>
          </a:lnRef>
          <a:fillRef idx="1">
            <a:schemeClr val="accent3"/>
          </a:fillRef>
          <a:effectRef idx="1">
            <a:schemeClr val="accent3"/>
          </a:effectRef>
          <a:fontRef idx="minor">
            <a:schemeClr val="lt1"/>
          </a:fontRef>
        </p:style>
        <p:txBody>
          <a:bodyPr>
            <a:noAutofit/>
          </a:bodyPr>
          <a:lstStyle/>
          <a:p>
            <a:pPr algn="l"/>
            <a:r>
              <a:rPr lang="en-US" sz="3200" b="1" dirty="0" smtClean="0">
                <a:latin typeface="Comic Sans MS" pitchFamily="66" charset="0"/>
              </a:rPr>
              <a:t>COMMANDS ADMINISTRATION</a:t>
            </a:r>
            <a:endParaRPr lang="en-GB" sz="3200" b="1" dirty="0">
              <a:effectLst>
                <a:outerShdw blurRad="38100" dist="38100" dir="2700000" algn="tl">
                  <a:srgbClr val="000000">
                    <a:alpha val="43137"/>
                  </a:srgbClr>
                </a:outerShdw>
              </a:effectLst>
              <a:latin typeface="Comic Sans MS" pitchFamily="66" charset="0"/>
            </a:endParaRPr>
          </a:p>
        </p:txBody>
      </p:sp>
      <p:grpSp>
        <p:nvGrpSpPr>
          <p:cNvPr id="3" name="Group 17"/>
          <p:cNvGrpSpPr>
            <a:grpSpLocks/>
          </p:cNvGrpSpPr>
          <p:nvPr/>
        </p:nvGrpSpPr>
        <p:grpSpPr bwMode="auto">
          <a:xfrm>
            <a:off x="107132" y="70725"/>
            <a:ext cx="322014" cy="6787275"/>
            <a:chOff x="288" y="0"/>
            <a:chExt cx="292" cy="4320"/>
          </a:xfrm>
          <a:solidFill>
            <a:schemeClr val="tx2"/>
          </a:solidFill>
        </p:grpSpPr>
        <p:sp>
          <p:nvSpPr>
            <p:cNvPr id="5"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6"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graphicFrame>
        <p:nvGraphicFramePr>
          <p:cNvPr id="19" name="Table 18"/>
          <p:cNvGraphicFramePr>
            <a:graphicFrameLocks noGrp="1"/>
          </p:cNvGraphicFramePr>
          <p:nvPr>
            <p:extLst>
              <p:ext uri="{D42A27DB-BD31-4B8C-83A1-F6EECF244321}">
                <p14:modId xmlns="" xmlns:p14="http://schemas.microsoft.com/office/powerpoint/2010/main" val="951719154"/>
              </p:ext>
            </p:extLst>
          </p:nvPr>
        </p:nvGraphicFramePr>
        <p:xfrm>
          <a:off x="683568" y="1268760"/>
          <a:ext cx="8103274" cy="5347711"/>
        </p:xfrm>
        <a:graphic>
          <a:graphicData uri="http://schemas.openxmlformats.org/drawingml/2006/table">
            <a:tbl>
              <a:tblPr firstRow="1" bandRow="1">
                <a:tableStyleId>{5C22544A-7EE6-4342-B048-85BDC9FD1C3A}</a:tableStyleId>
              </a:tblPr>
              <a:tblGrid>
                <a:gridCol w="645394"/>
                <a:gridCol w="7457880"/>
              </a:tblGrid>
              <a:tr h="2931577">
                <a:tc>
                  <a:txBody>
                    <a:bodyPr/>
                    <a:lstStyle/>
                    <a:p>
                      <a:r>
                        <a:rPr lang="en-GB" sz="2000" dirty="0" smtClean="0">
                          <a:effectLst>
                            <a:outerShdw blurRad="38100" dist="38100" dir="2700000" algn="tl">
                              <a:srgbClr val="000000">
                                <a:alpha val="43137"/>
                              </a:srgbClr>
                            </a:outerShdw>
                          </a:effectLst>
                          <a:latin typeface="Comic Sans MS" pitchFamily="66" charset="0"/>
                        </a:rPr>
                        <a:t>1</a:t>
                      </a:r>
                      <a:endParaRPr lang="en-GB" sz="2000" dirty="0">
                        <a:effectLst>
                          <a:outerShdw blurRad="38100" dist="38100" dir="2700000" algn="tl">
                            <a:srgbClr val="000000">
                              <a:alpha val="43137"/>
                            </a:srgbClr>
                          </a:outerShdw>
                        </a:effectLst>
                        <a:latin typeface="Comic Sans MS" pitchFamily="66" charset="0"/>
                      </a:endParaRPr>
                    </a:p>
                  </a:txBody>
                  <a:tcPr/>
                </a:tc>
                <a:tc>
                  <a:txBody>
                    <a:bodyPr/>
                    <a:lstStyle/>
                    <a:p>
                      <a:r>
                        <a:rPr lang="en-US" sz="4400" b="1" kern="1200" dirty="0" smtClean="0">
                          <a:solidFill>
                            <a:schemeClr val="lt1"/>
                          </a:solidFill>
                          <a:latin typeface="Comic Sans MS" pitchFamily="66" charset="0"/>
                          <a:ea typeface="+mn-ea"/>
                          <a:cs typeface="+mn-cs"/>
                        </a:rPr>
                        <a:t>Ensures that all Commands have Provost Operatives to oversee security and discipline</a:t>
                      </a:r>
                      <a:endParaRPr lang="en-GB" sz="4400" dirty="0">
                        <a:effectLst>
                          <a:outerShdw blurRad="38100" dist="38100" dir="2700000" algn="tl">
                            <a:srgbClr val="000000">
                              <a:alpha val="43137"/>
                            </a:srgbClr>
                          </a:outerShdw>
                        </a:effectLst>
                        <a:latin typeface="Comic Sans MS" pitchFamily="66" charset="0"/>
                      </a:endParaRPr>
                    </a:p>
                  </a:txBody>
                  <a:tcPr/>
                </a:tc>
              </a:tr>
              <a:tr h="2416134">
                <a:tc>
                  <a:txBody>
                    <a:bodyPr/>
                    <a:lstStyle/>
                    <a:p>
                      <a:r>
                        <a:rPr lang="en-GB" sz="2000" dirty="0" smtClean="0">
                          <a:effectLst>
                            <a:outerShdw blurRad="38100" dist="38100" dir="2700000" algn="tl">
                              <a:srgbClr val="000000">
                                <a:alpha val="43137"/>
                              </a:srgbClr>
                            </a:outerShdw>
                          </a:effectLst>
                          <a:latin typeface="Comic Sans MS" pitchFamily="66" charset="0"/>
                        </a:rPr>
                        <a:t>2</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lvl="0"/>
                      <a:r>
                        <a:rPr lang="en-GB" sz="4800" kern="1200" dirty="0" smtClean="0">
                          <a:solidFill>
                            <a:schemeClr val="dk1"/>
                          </a:solidFill>
                          <a:latin typeface="Comic Sans MS" pitchFamily="66" charset="0"/>
                          <a:ea typeface="+mn-ea"/>
                          <a:cs typeface="+mn-cs"/>
                        </a:rPr>
                        <a:t>Ensures collation of reports from field Commands.</a:t>
                      </a:r>
                      <a:endParaRPr lang="en-US" sz="4800" kern="1200" dirty="0">
                        <a:solidFill>
                          <a:schemeClr val="dk1"/>
                        </a:solidFill>
                        <a:latin typeface="Comic Sans MS" pitchFamily="66" charset="0"/>
                        <a:ea typeface="+mn-ea"/>
                        <a:cs typeface="+mn-cs"/>
                      </a:endParaRPr>
                    </a:p>
                  </a:txBody>
                  <a:tcPr>
                    <a:solidFill>
                      <a:schemeClr val="accent6"/>
                    </a:solidFill>
                  </a:tcPr>
                </a:tc>
              </a:tr>
            </a:tbl>
          </a:graphicData>
        </a:graphic>
      </p:graphicFrame>
      <p:sp>
        <p:nvSpPr>
          <p:cNvPr id="4" name="Slide Number Placeholder 3"/>
          <p:cNvSpPr>
            <a:spLocks noGrp="1"/>
          </p:cNvSpPr>
          <p:nvPr>
            <p:ph type="sldNum" sz="quarter" idx="12"/>
          </p:nvPr>
        </p:nvSpPr>
        <p:spPr/>
        <p:txBody>
          <a:bodyPr/>
          <a:lstStyle/>
          <a:p>
            <a:pPr>
              <a:defRPr/>
            </a:pPr>
            <a:fld id="{C73AA3D6-7981-4ADC-AECB-3B57E6DDDBDB}" type="slidenum">
              <a:rPr lang="en-GB" smtClean="0"/>
              <a:pPr>
                <a:defRPr/>
              </a:pPr>
              <a:t>10</a:t>
            </a:fld>
            <a:endParaRPr lang="en-GB"/>
          </a:p>
        </p:txBody>
      </p:sp>
      <p:pic>
        <p:nvPicPr>
          <p:cNvPr id="21"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756401" cy="620688"/>
          </a:xfrm>
          <a:prstGeom prst="rect">
            <a:avLst/>
          </a:prstGeom>
          <a:effectLst>
            <a:outerShdw sx="1000" sy="1000" algn="ctr" rotWithShape="0">
              <a:srgbClr val="000000"/>
            </a:outerShdw>
          </a:effec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p:cNvSpPr/>
          <p:nvPr/>
        </p:nvSpPr>
        <p:spPr>
          <a:xfrm>
            <a:off x="539552" y="4869160"/>
            <a:ext cx="8208912" cy="151216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3000" dirty="0">
              <a:latin typeface="Comic Sans MS" pitchFamily="66" charset="0"/>
            </a:endParaRPr>
          </a:p>
        </p:txBody>
      </p:sp>
      <p:sp>
        <p:nvSpPr>
          <p:cNvPr id="20" name="Rounded Rectangle 19"/>
          <p:cNvSpPr/>
          <p:nvPr/>
        </p:nvSpPr>
        <p:spPr>
          <a:xfrm>
            <a:off x="539552" y="3068960"/>
            <a:ext cx="8208912" cy="151216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3000" dirty="0">
              <a:latin typeface="Comic Sans MS" pitchFamily="66" charset="0"/>
            </a:endParaRPr>
          </a:p>
        </p:txBody>
      </p:sp>
      <p:sp>
        <p:nvSpPr>
          <p:cNvPr id="19" name="Rounded Rectangle 18"/>
          <p:cNvSpPr/>
          <p:nvPr/>
        </p:nvSpPr>
        <p:spPr>
          <a:xfrm>
            <a:off x="539552" y="1412776"/>
            <a:ext cx="8208912" cy="144016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7" name="Rounded Rectangle 16"/>
          <p:cNvSpPr/>
          <p:nvPr/>
        </p:nvSpPr>
        <p:spPr>
          <a:xfrm>
            <a:off x="827584" y="260648"/>
            <a:ext cx="7920880" cy="100811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55576" y="274638"/>
            <a:ext cx="7931224" cy="1143000"/>
          </a:xfrm>
        </p:spPr>
        <p:txBody>
          <a:bodyPr>
            <a:normAutofit fontScale="90000"/>
          </a:bodyPr>
          <a:lstStyle/>
          <a:p>
            <a:r>
              <a:rPr lang="en-US" dirty="0" smtClean="0">
                <a:latin typeface="Comic Sans MS" pitchFamily="66" charset="0"/>
              </a:rPr>
              <a:t>WORK TARGET FOR YEAR 2021</a:t>
            </a:r>
            <a:endParaRPr lang="en-US" dirty="0">
              <a:latin typeface="Comic Sans MS" pitchFamily="66" charset="0"/>
            </a:endParaRPr>
          </a:p>
        </p:txBody>
      </p:sp>
      <p:sp>
        <p:nvSpPr>
          <p:cNvPr id="3" name="Content Placeholder 2"/>
          <p:cNvSpPr>
            <a:spLocks noGrp="1"/>
          </p:cNvSpPr>
          <p:nvPr>
            <p:ph idx="1"/>
          </p:nvPr>
        </p:nvSpPr>
        <p:spPr>
          <a:xfrm>
            <a:off x="457200" y="1600201"/>
            <a:ext cx="8229600" cy="2620887"/>
          </a:xfrm>
        </p:spPr>
        <p:txBody>
          <a:bodyPr>
            <a:normAutofit/>
          </a:bodyPr>
          <a:lstStyle/>
          <a:p>
            <a:pPr marL="571500" indent="-571500">
              <a:buNone/>
            </a:pPr>
            <a:endParaRPr lang="en-US" sz="2800" dirty="0" smtClean="0">
              <a:latin typeface="Comic Sans MS" pitchFamily="66" charset="0"/>
            </a:endParaRPr>
          </a:p>
          <a:p>
            <a:pPr marL="571500" indent="-571500">
              <a:buNone/>
            </a:pPr>
            <a:endParaRPr lang="en-US" sz="2800" dirty="0" smtClean="0">
              <a:latin typeface="Comic Sans MS" pitchFamily="66" charset="0"/>
            </a:endParaRPr>
          </a:p>
          <a:p>
            <a:endParaRPr lang="en-US" dirty="0" smtClean="0"/>
          </a:p>
          <a:p>
            <a:endParaRPr lang="en-US" dirty="0"/>
          </a:p>
        </p:txBody>
      </p:sp>
      <p:grpSp>
        <p:nvGrpSpPr>
          <p:cNvPr id="4" name="Group 17"/>
          <p:cNvGrpSpPr>
            <a:grpSpLocks/>
          </p:cNvGrpSpPr>
          <p:nvPr/>
        </p:nvGrpSpPr>
        <p:grpSpPr bwMode="auto">
          <a:xfrm>
            <a:off x="107132" y="70725"/>
            <a:ext cx="322014" cy="6787275"/>
            <a:chOff x="288" y="0"/>
            <a:chExt cx="292" cy="4320"/>
          </a:xfrm>
          <a:solidFill>
            <a:schemeClr val="tx2"/>
          </a:solidFill>
        </p:grpSpPr>
        <p:sp>
          <p:nvSpPr>
            <p:cNvPr id="5"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6"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sp>
        <p:nvSpPr>
          <p:cNvPr id="22" name="TextBox 21"/>
          <p:cNvSpPr txBox="1"/>
          <p:nvPr/>
        </p:nvSpPr>
        <p:spPr>
          <a:xfrm>
            <a:off x="683568" y="4941168"/>
            <a:ext cx="8064896" cy="1477328"/>
          </a:xfrm>
          <a:prstGeom prst="rect">
            <a:avLst/>
          </a:prstGeom>
          <a:noFill/>
        </p:spPr>
        <p:txBody>
          <a:bodyPr wrap="square" rtlCol="0">
            <a:spAutoFit/>
          </a:bodyPr>
          <a:lstStyle/>
          <a:p>
            <a:pPr>
              <a:buFont typeface="Wingdings" pitchFamily="2" charset="2"/>
              <a:buChar char="Ø"/>
            </a:pPr>
            <a:r>
              <a:rPr lang="en-US" sz="3000" dirty="0" smtClean="0">
                <a:ln>
                  <a:solidFill>
                    <a:schemeClr val="accent1">
                      <a:lumMod val="50000"/>
                    </a:schemeClr>
                  </a:solidFill>
                </a:ln>
                <a:latin typeface="Comic Sans MS" pitchFamily="66" charset="0"/>
              </a:rPr>
              <a:t>  Propose to the Management the need</a:t>
            </a:r>
          </a:p>
          <a:p>
            <a:r>
              <a:rPr lang="en-US" sz="3000" dirty="0" smtClean="0">
                <a:ln>
                  <a:solidFill>
                    <a:schemeClr val="accent1">
                      <a:lumMod val="50000"/>
                    </a:schemeClr>
                  </a:solidFill>
                </a:ln>
                <a:latin typeface="Comic Sans MS" pitchFamily="66" charset="0"/>
              </a:rPr>
              <a:t>     for training and retraining of Provost</a:t>
            </a:r>
          </a:p>
          <a:p>
            <a:r>
              <a:rPr lang="en-US" sz="3000" dirty="0" smtClean="0">
                <a:ln>
                  <a:solidFill>
                    <a:schemeClr val="accent1">
                      <a:lumMod val="50000"/>
                    </a:schemeClr>
                  </a:solidFill>
                </a:ln>
                <a:latin typeface="Comic Sans MS" pitchFamily="66" charset="0"/>
              </a:rPr>
              <a:t>     Personnel</a:t>
            </a:r>
            <a:endParaRPr lang="en-US" sz="3000" dirty="0">
              <a:ln>
                <a:solidFill>
                  <a:schemeClr val="accent1">
                    <a:lumMod val="50000"/>
                  </a:schemeClr>
                </a:solidFill>
              </a:ln>
            </a:endParaRPr>
          </a:p>
        </p:txBody>
      </p:sp>
      <p:sp>
        <p:nvSpPr>
          <p:cNvPr id="23" name="TextBox 22"/>
          <p:cNvSpPr txBox="1"/>
          <p:nvPr/>
        </p:nvSpPr>
        <p:spPr>
          <a:xfrm>
            <a:off x="683568" y="3140968"/>
            <a:ext cx="8208912" cy="1477328"/>
          </a:xfrm>
          <a:prstGeom prst="rect">
            <a:avLst/>
          </a:prstGeom>
          <a:noFill/>
        </p:spPr>
        <p:txBody>
          <a:bodyPr wrap="square" rtlCol="0">
            <a:spAutoFit/>
          </a:bodyPr>
          <a:lstStyle/>
          <a:p>
            <a:pPr marL="571500" indent="-571500">
              <a:buFont typeface="Wingdings" pitchFamily="2" charset="2"/>
              <a:buChar char="Ø"/>
            </a:pPr>
            <a:r>
              <a:rPr lang="en-US" sz="3000" dirty="0" smtClean="0">
                <a:ln>
                  <a:solidFill>
                    <a:schemeClr val="accent1">
                      <a:lumMod val="75000"/>
                    </a:schemeClr>
                  </a:solidFill>
                </a:ln>
                <a:latin typeface="Comic Sans MS" pitchFamily="66" charset="0"/>
              </a:rPr>
              <a:t>Ensure that Improper Dressing among Staff is brought to its barest minimum corps wide.</a:t>
            </a:r>
          </a:p>
        </p:txBody>
      </p:sp>
      <p:sp>
        <p:nvSpPr>
          <p:cNvPr id="24" name="TextBox 23"/>
          <p:cNvSpPr txBox="1"/>
          <p:nvPr/>
        </p:nvSpPr>
        <p:spPr>
          <a:xfrm>
            <a:off x="395536" y="1412776"/>
            <a:ext cx="8208912" cy="1015663"/>
          </a:xfrm>
          <a:prstGeom prst="rect">
            <a:avLst/>
          </a:prstGeom>
          <a:noFill/>
        </p:spPr>
        <p:txBody>
          <a:bodyPr wrap="square" rtlCol="0">
            <a:spAutoFit/>
          </a:bodyPr>
          <a:lstStyle/>
          <a:p>
            <a:pPr marL="571500" indent="-571500">
              <a:buFont typeface="Wingdings" pitchFamily="2" charset="2"/>
              <a:buChar char="Ø"/>
            </a:pPr>
            <a:r>
              <a:rPr lang="en-US" sz="3000" dirty="0" smtClean="0">
                <a:ln>
                  <a:solidFill>
                    <a:schemeClr val="accent1">
                      <a:lumMod val="50000"/>
                    </a:schemeClr>
                  </a:solidFill>
                </a:ln>
                <a:latin typeface="Comic Sans MS" pitchFamily="66" charset="0"/>
              </a:rPr>
              <a:t>Minimize Absenteeism and Late Coming amongst members of Staff corps wide</a:t>
            </a:r>
          </a:p>
        </p:txBody>
      </p:sp>
      <p:pic>
        <p:nvPicPr>
          <p:cNvPr id="26"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756401" cy="620688"/>
          </a:xfrm>
          <a:prstGeom prst="rect">
            <a:avLst/>
          </a:prstGeom>
          <a:effectLst>
            <a:outerShdw sx="1000" sy="1000" algn="ctr" rotWithShape="0">
              <a:srgbClr val="000000"/>
            </a:outerShdw>
          </a:effectLst>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a:xfrm>
            <a:off x="971600" y="188640"/>
            <a:ext cx="7344816" cy="64807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grpSp>
        <p:nvGrpSpPr>
          <p:cNvPr id="2" name="Group 17"/>
          <p:cNvGrpSpPr>
            <a:grpSpLocks/>
          </p:cNvGrpSpPr>
          <p:nvPr/>
        </p:nvGrpSpPr>
        <p:grpSpPr bwMode="auto">
          <a:xfrm>
            <a:off x="107132" y="70725"/>
            <a:ext cx="322014" cy="6787275"/>
            <a:chOff x="288" y="0"/>
            <a:chExt cx="292" cy="4320"/>
          </a:xfrm>
          <a:solidFill>
            <a:schemeClr val="tx2"/>
          </a:solidFill>
        </p:grpSpPr>
        <p:sp>
          <p:nvSpPr>
            <p:cNvPr id="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sp>
        <p:nvSpPr>
          <p:cNvPr id="27649" name="Rectangle 1"/>
          <p:cNvSpPr>
            <a:spLocks noChangeArrowheads="1"/>
          </p:cNvSpPr>
          <p:nvPr/>
        </p:nvSpPr>
        <p:spPr bwMode="auto">
          <a:xfrm>
            <a:off x="539552" y="231232"/>
            <a:ext cx="8280920" cy="477054"/>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lang="en-GB" sz="2500" b="1" dirty="0" smtClean="0">
                <a:solidFill>
                  <a:schemeClr val="bg1"/>
                </a:solidFill>
                <a:latin typeface="Comic Sans MS" pitchFamily="66" charset="0"/>
                <a:ea typeface="Calibri" pitchFamily="34" charset="0"/>
                <a:cs typeface="Times New Roman" pitchFamily="18" charset="0"/>
              </a:rPr>
              <a:t>   </a:t>
            </a:r>
            <a:r>
              <a:rPr kumimoji="0" lang="en-GB" sz="25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ARREST/INVESTIGATION OF DEFAULTERS</a:t>
            </a:r>
            <a:endParaRPr kumimoji="0" lang="en-GB" sz="2500" b="0" i="0" u="none" strike="noStrike" cap="none" normalizeH="0" baseline="0" dirty="0" smtClean="0">
              <a:ln>
                <a:noFill/>
              </a:ln>
              <a:solidFill>
                <a:schemeClr val="bg1"/>
              </a:solidFill>
              <a:effectLst/>
              <a:latin typeface="Arial" pitchFamily="34" charset="0"/>
              <a:cs typeface="Arial" pitchFamily="34" charset="0"/>
            </a:endParaRPr>
          </a:p>
        </p:txBody>
      </p:sp>
      <p:graphicFrame>
        <p:nvGraphicFramePr>
          <p:cNvPr id="16" name="Table 15"/>
          <p:cNvGraphicFramePr>
            <a:graphicFrameLocks noGrp="1"/>
          </p:cNvGraphicFramePr>
          <p:nvPr>
            <p:extLst>
              <p:ext uri="{D42A27DB-BD31-4B8C-83A1-F6EECF244321}">
                <p14:modId xmlns="" xmlns:p14="http://schemas.microsoft.com/office/powerpoint/2010/main" val="951719154"/>
              </p:ext>
            </p:extLst>
          </p:nvPr>
        </p:nvGraphicFramePr>
        <p:xfrm>
          <a:off x="827584" y="980728"/>
          <a:ext cx="8103274" cy="5367986"/>
        </p:xfrm>
        <a:graphic>
          <a:graphicData uri="http://schemas.openxmlformats.org/drawingml/2006/table">
            <a:tbl>
              <a:tblPr firstRow="1" bandRow="1">
                <a:tableStyleId>{5C22544A-7EE6-4342-B048-85BDC9FD1C3A}</a:tableStyleId>
              </a:tblPr>
              <a:tblGrid>
                <a:gridCol w="645394"/>
                <a:gridCol w="7457880"/>
              </a:tblGrid>
              <a:tr h="825387">
                <a:tc>
                  <a:txBody>
                    <a:bodyPr/>
                    <a:lstStyle/>
                    <a:p>
                      <a:r>
                        <a:rPr lang="en-GB" sz="2400" dirty="0" smtClean="0">
                          <a:effectLst>
                            <a:outerShdw blurRad="38100" dist="38100" dir="2700000" algn="tl">
                              <a:srgbClr val="000000">
                                <a:alpha val="43137"/>
                              </a:srgbClr>
                            </a:outerShdw>
                          </a:effectLst>
                          <a:latin typeface="Comic Sans MS" pitchFamily="66" charset="0"/>
                        </a:rPr>
                        <a:t>1</a:t>
                      </a:r>
                      <a:endParaRPr lang="en-GB" sz="2400" dirty="0">
                        <a:effectLst>
                          <a:outerShdw blurRad="38100" dist="38100" dir="2700000" algn="tl">
                            <a:srgbClr val="000000">
                              <a:alpha val="43137"/>
                            </a:srgbClr>
                          </a:outerShdw>
                        </a:effectLst>
                        <a:latin typeface="Comic Sans MS" pitchFamily="66" charset="0"/>
                      </a:endParaRPr>
                    </a:p>
                  </a:txBody>
                  <a:tcPr/>
                </a:tc>
                <a:tc>
                  <a:txBody>
                    <a:bodyPr/>
                    <a:lstStyle/>
                    <a:p>
                      <a:pPr lvl="0"/>
                      <a:r>
                        <a:rPr lang="en-GB" sz="4000" b="1" kern="1200" dirty="0" smtClean="0">
                          <a:solidFill>
                            <a:schemeClr val="lt1"/>
                          </a:solidFill>
                          <a:latin typeface="Comic Sans MS" pitchFamily="66" charset="0"/>
                          <a:ea typeface="+mn-ea"/>
                          <a:cs typeface="+mn-cs"/>
                        </a:rPr>
                        <a:t>Ensures arrest of defaulters.</a:t>
                      </a:r>
                      <a:endParaRPr lang="en-US" sz="4000" b="1" kern="1200" dirty="0" smtClean="0">
                        <a:solidFill>
                          <a:schemeClr val="lt1"/>
                        </a:solidFill>
                        <a:latin typeface="Comic Sans MS" pitchFamily="66" charset="0"/>
                        <a:ea typeface="+mn-ea"/>
                        <a:cs typeface="+mn-cs"/>
                      </a:endParaRPr>
                    </a:p>
                    <a:p>
                      <a:endParaRPr lang="en-GB" sz="2400" dirty="0">
                        <a:effectLst>
                          <a:outerShdw blurRad="38100" dist="38100" dir="2700000" algn="tl">
                            <a:srgbClr val="000000">
                              <a:alpha val="43137"/>
                            </a:srgbClr>
                          </a:outerShdw>
                        </a:effectLst>
                        <a:latin typeface="Comic Sans MS" pitchFamily="66" charset="0"/>
                      </a:endParaRPr>
                    </a:p>
                  </a:txBody>
                  <a:tcPr/>
                </a:tc>
              </a:tr>
              <a:tr h="1192226">
                <a:tc>
                  <a:txBody>
                    <a:bodyPr/>
                    <a:lstStyle/>
                    <a:p>
                      <a:r>
                        <a:rPr lang="en-GB" sz="2400" dirty="0" smtClean="0">
                          <a:effectLst>
                            <a:outerShdw blurRad="38100" dist="38100" dir="2700000" algn="tl">
                              <a:srgbClr val="000000">
                                <a:alpha val="43137"/>
                              </a:srgbClr>
                            </a:outerShdw>
                          </a:effectLst>
                          <a:latin typeface="Comic Sans MS" pitchFamily="66" charset="0"/>
                        </a:rPr>
                        <a:t>2</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b="1" kern="1200" dirty="0" smtClean="0">
                          <a:solidFill>
                            <a:schemeClr val="lt1"/>
                          </a:solidFill>
                          <a:latin typeface="Comic Sans MS" pitchFamily="66" charset="0"/>
                          <a:ea typeface="+mn-ea"/>
                          <a:cs typeface="+mn-cs"/>
                        </a:rPr>
                        <a:t>Ensures defaulters are securely confined in the Guardroom or Mess.</a:t>
                      </a:r>
                      <a:endParaRPr lang="en-US" sz="3200" b="1" kern="1200" dirty="0" smtClean="0">
                        <a:solidFill>
                          <a:schemeClr val="lt1"/>
                        </a:solidFill>
                        <a:latin typeface="Comic Sans MS" pitchFamily="66" charset="0"/>
                        <a:ea typeface="+mn-ea"/>
                        <a:cs typeface="+mn-cs"/>
                      </a:endParaRPr>
                    </a:p>
                    <a:p>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r>
              <a:tr h="825387">
                <a:tc>
                  <a:txBody>
                    <a:bodyPr/>
                    <a:lstStyle/>
                    <a:p>
                      <a:r>
                        <a:rPr lang="en-GB" sz="2400" dirty="0" smtClean="0">
                          <a:effectLst>
                            <a:outerShdw blurRad="38100" dist="38100" dir="2700000" algn="tl">
                              <a:srgbClr val="000000">
                                <a:alpha val="43137"/>
                              </a:srgbClr>
                            </a:outerShdw>
                          </a:effectLst>
                          <a:latin typeface="Comic Sans MS" pitchFamily="66" charset="0"/>
                        </a:rPr>
                        <a:t>3</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3">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3200" b="1" kern="1200" dirty="0" smtClean="0">
                          <a:solidFill>
                            <a:schemeClr val="tx1">
                              <a:lumMod val="75000"/>
                              <a:lumOff val="25000"/>
                            </a:schemeClr>
                          </a:solidFill>
                          <a:latin typeface="Comic Sans MS" pitchFamily="66" charset="0"/>
                          <a:ea typeface="+mn-ea"/>
                          <a:cs typeface="+mn-cs"/>
                        </a:rPr>
                        <a:t>Ensures cases of breach of security are adequately investigated</a:t>
                      </a:r>
                      <a:endParaRPr lang="en-GB" sz="3200" dirty="0" smtClean="0">
                        <a:solidFill>
                          <a:schemeClr val="tx1">
                            <a:lumMod val="75000"/>
                            <a:lumOff val="25000"/>
                          </a:schemeClr>
                        </a:solidFill>
                        <a:effectLst>
                          <a:outerShdw blurRad="38100" dist="38100" dir="2700000" algn="tl">
                            <a:srgbClr val="000000">
                              <a:alpha val="43137"/>
                            </a:srgbClr>
                          </a:outerShdw>
                        </a:effectLst>
                        <a:latin typeface="Comic Sans MS" pitchFamily="66" charset="0"/>
                      </a:endParaRPr>
                    </a:p>
                  </a:txBody>
                  <a:tcPr>
                    <a:solidFill>
                      <a:schemeClr val="accent3">
                        <a:lumMod val="60000"/>
                        <a:lumOff val="40000"/>
                      </a:schemeClr>
                    </a:solidFill>
                  </a:tcPr>
                </a:tc>
              </a:tr>
              <a:tr h="1192226">
                <a:tc>
                  <a:txBody>
                    <a:bodyPr/>
                    <a:lstStyle/>
                    <a:p>
                      <a:r>
                        <a:rPr lang="en-GB" sz="2400" dirty="0" smtClean="0">
                          <a:effectLst>
                            <a:outerShdw blurRad="38100" dist="38100" dir="2700000" algn="tl">
                              <a:srgbClr val="000000">
                                <a:alpha val="43137"/>
                              </a:srgbClr>
                            </a:outerShdw>
                          </a:effectLst>
                          <a:latin typeface="Comic Sans MS" pitchFamily="66" charset="0"/>
                        </a:rPr>
                        <a:t>4</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2">
                        <a:lumMod val="40000"/>
                        <a:lumOff val="60000"/>
                      </a:schemeClr>
                    </a:solidFill>
                  </a:tcPr>
                </a:tc>
                <a:tc>
                  <a:txBody>
                    <a:bodyPr/>
                    <a:lstStyle/>
                    <a:p>
                      <a:r>
                        <a:rPr lang="en-GB" sz="3600" dirty="0" smtClean="0">
                          <a:effectLst>
                            <a:outerShdw blurRad="38100" dist="38100" dir="2700000" algn="tl">
                              <a:srgbClr val="000000">
                                <a:alpha val="43137"/>
                              </a:srgbClr>
                            </a:outerShdw>
                          </a:effectLst>
                          <a:latin typeface="Comic Sans MS" pitchFamily="66" charset="0"/>
                        </a:rPr>
                        <a:t>Forwarding of report of purported investigation to </a:t>
                      </a:r>
                      <a:r>
                        <a:rPr lang="en-GB" sz="3600" baseline="0" dirty="0" smtClean="0">
                          <a:effectLst>
                            <a:outerShdw blurRad="38100" dist="38100" dir="2700000" algn="tl">
                              <a:srgbClr val="000000">
                                <a:alpha val="43137"/>
                              </a:srgbClr>
                            </a:outerShdw>
                          </a:effectLst>
                          <a:latin typeface="Comic Sans MS" pitchFamily="66" charset="0"/>
                        </a:rPr>
                        <a:t> CM.</a:t>
                      </a:r>
                      <a:endParaRPr lang="en-GB" sz="3600" dirty="0">
                        <a:effectLst>
                          <a:outerShdw blurRad="38100" dist="38100" dir="2700000" algn="tl">
                            <a:srgbClr val="000000">
                              <a:alpha val="43137"/>
                            </a:srgbClr>
                          </a:outerShdw>
                        </a:effectLst>
                        <a:latin typeface="Comic Sans MS" pitchFamily="66" charset="0"/>
                      </a:endParaRPr>
                    </a:p>
                  </a:txBody>
                  <a:tcPr>
                    <a:solidFill>
                      <a:schemeClr val="accent2">
                        <a:lumMod val="40000"/>
                        <a:lumOff val="60000"/>
                      </a:schemeClr>
                    </a:solidFill>
                  </a:tcPr>
                </a:tc>
              </a:tr>
            </a:tbl>
          </a:graphicData>
        </a:graphic>
      </p:graphicFrame>
      <p:pic>
        <p:nvPicPr>
          <p:cNvPr id="19"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756401" cy="620688"/>
          </a:xfrm>
          <a:prstGeom prst="rect">
            <a:avLst/>
          </a:prstGeom>
          <a:effectLst>
            <a:outerShdw sx="1000" sy="1000" algn="ctr" rotWithShape="0">
              <a:srgbClr val="000000"/>
            </a:outerShdw>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951719154"/>
              </p:ext>
            </p:extLst>
          </p:nvPr>
        </p:nvGraphicFramePr>
        <p:xfrm>
          <a:off x="467544" y="476672"/>
          <a:ext cx="8676456" cy="6624757"/>
        </p:xfrm>
        <a:graphic>
          <a:graphicData uri="http://schemas.openxmlformats.org/drawingml/2006/table">
            <a:tbl>
              <a:tblPr firstRow="1" bandRow="1">
                <a:tableStyleId>{5C22544A-7EE6-4342-B048-85BDC9FD1C3A}</a:tableStyleId>
              </a:tblPr>
              <a:tblGrid>
                <a:gridCol w="418167"/>
                <a:gridCol w="8258289"/>
              </a:tblGrid>
              <a:tr h="866818">
                <a:tc>
                  <a:txBody>
                    <a:bodyPr/>
                    <a:lstStyle/>
                    <a:p>
                      <a:r>
                        <a:rPr lang="en-GB" sz="2000" dirty="0" smtClean="0">
                          <a:effectLst>
                            <a:outerShdw blurRad="38100" dist="38100" dir="2700000" algn="tl">
                              <a:srgbClr val="000000">
                                <a:alpha val="43137"/>
                              </a:srgbClr>
                            </a:outerShdw>
                          </a:effectLst>
                          <a:latin typeface="Comic Sans MS" pitchFamily="66" charset="0"/>
                        </a:rPr>
                        <a:t>1</a:t>
                      </a:r>
                      <a:endParaRPr lang="en-GB" sz="2000" dirty="0">
                        <a:effectLst>
                          <a:outerShdw blurRad="38100" dist="38100" dir="2700000" algn="tl">
                            <a:srgbClr val="000000">
                              <a:alpha val="43137"/>
                            </a:srgbClr>
                          </a:outerShdw>
                        </a:effectLst>
                        <a:latin typeface="Comic Sans MS" pitchFamily="66" charset="0"/>
                      </a:endParaRPr>
                    </a:p>
                  </a:txBody>
                  <a:tcPr/>
                </a:tc>
                <a:tc>
                  <a:txBody>
                    <a:bodyPr/>
                    <a:lstStyle/>
                    <a:p>
                      <a:r>
                        <a:rPr lang="en-US" sz="3200" b="1" kern="1200" dirty="0" smtClean="0">
                          <a:solidFill>
                            <a:schemeClr val="lt1"/>
                          </a:solidFill>
                          <a:latin typeface="Comic Sans MS" pitchFamily="66" charset="0"/>
                          <a:ea typeface="+mn-ea"/>
                          <a:cs typeface="+mn-cs"/>
                        </a:rPr>
                        <a:t>Inadequate training and retraining of Provost personnel negatively impacts on the productivity as most Provost staff do not have basic requisite knowledge of Provost responsibilities which they are meant to enforce</a:t>
                      </a:r>
                      <a:endParaRPr lang="en-GB" sz="3200" dirty="0">
                        <a:effectLst>
                          <a:outerShdw blurRad="38100" dist="38100" dir="2700000" algn="tl">
                            <a:srgbClr val="000000">
                              <a:alpha val="43137"/>
                            </a:srgbClr>
                          </a:outerShdw>
                        </a:effectLst>
                        <a:latin typeface="Comic Sans MS" pitchFamily="66" charset="0"/>
                      </a:endParaRPr>
                    </a:p>
                  </a:txBody>
                  <a:tcPr/>
                </a:tc>
              </a:tr>
              <a:tr h="1077397">
                <a:tc>
                  <a:txBody>
                    <a:bodyPr/>
                    <a:lstStyle/>
                    <a:p>
                      <a:r>
                        <a:rPr lang="en-GB" sz="2000" dirty="0" smtClean="0">
                          <a:effectLst>
                            <a:outerShdw blurRad="38100" dist="38100" dir="2700000" algn="tl">
                              <a:srgbClr val="000000">
                                <a:alpha val="43137"/>
                              </a:srgbClr>
                            </a:outerShdw>
                          </a:effectLst>
                          <a:latin typeface="Comic Sans MS" pitchFamily="66" charset="0"/>
                        </a:rPr>
                        <a:t>2</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lvl="0"/>
                      <a:r>
                        <a:rPr lang="en-GB" sz="3000" kern="1200" dirty="0" smtClean="0">
                          <a:solidFill>
                            <a:schemeClr val="dk1"/>
                          </a:solidFill>
                          <a:latin typeface="Comic Sans MS" pitchFamily="66" charset="0"/>
                          <a:ea typeface="+mn-ea"/>
                          <a:cs typeface="+mn-cs"/>
                        </a:rPr>
                        <a:t>Indiscriminate posting of operatives out</a:t>
                      </a:r>
                      <a:r>
                        <a:rPr lang="en-GB" sz="3000" kern="1200" baseline="0" dirty="0" smtClean="0">
                          <a:solidFill>
                            <a:schemeClr val="dk1"/>
                          </a:solidFill>
                          <a:latin typeface="Comic Sans MS" pitchFamily="66" charset="0"/>
                          <a:ea typeface="+mn-ea"/>
                          <a:cs typeface="+mn-cs"/>
                        </a:rPr>
                        <a:t> of Provost Office</a:t>
                      </a:r>
                      <a:endParaRPr lang="en-US" sz="3000" kern="1200" dirty="0">
                        <a:solidFill>
                          <a:schemeClr val="dk1"/>
                        </a:solidFill>
                        <a:latin typeface="Comic Sans MS" pitchFamily="66" charset="0"/>
                        <a:ea typeface="+mn-ea"/>
                        <a:cs typeface="+mn-cs"/>
                      </a:endParaRPr>
                    </a:p>
                  </a:txBody>
                  <a:tcPr>
                    <a:solidFill>
                      <a:schemeClr val="accent6"/>
                    </a:solidFill>
                  </a:tcPr>
                </a:tc>
              </a:tr>
              <a:tr h="1008112">
                <a:tc>
                  <a:txBody>
                    <a:bodyPr/>
                    <a:lstStyle/>
                    <a:p>
                      <a:r>
                        <a:rPr lang="en-GB" sz="2000" dirty="0" smtClean="0">
                          <a:effectLst>
                            <a:outerShdw blurRad="38100" dist="38100" dir="2700000" algn="tl">
                              <a:srgbClr val="000000">
                                <a:alpha val="43137"/>
                              </a:srgbClr>
                            </a:outerShdw>
                          </a:effectLst>
                          <a:latin typeface="Comic Sans MS" pitchFamily="66" charset="0"/>
                        </a:rPr>
                        <a:t>3</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lvl="0"/>
                      <a:r>
                        <a:rPr lang="en-US" sz="3200" dirty="0" smtClean="0">
                          <a:latin typeface="Comic Sans MS"/>
                          <a:ea typeface="Calibri"/>
                          <a:cs typeface="Times New Roman"/>
                        </a:rPr>
                        <a:t>Lack of </a:t>
                      </a:r>
                      <a:r>
                        <a:rPr lang="en-US" sz="3200" dirty="0" smtClean="0">
                          <a:latin typeface="Comic Sans MS"/>
                          <a:ea typeface="Calibri"/>
                          <a:cs typeface="Times New Roman"/>
                        </a:rPr>
                        <a:t>drivers </a:t>
                      </a:r>
                      <a:r>
                        <a:rPr lang="en-US" sz="3200" dirty="0" smtClean="0">
                          <a:latin typeface="Comic Sans MS"/>
                          <a:ea typeface="Calibri"/>
                          <a:cs typeface="Times New Roman"/>
                        </a:rPr>
                        <a:t>for the Corps Provost</a:t>
                      </a:r>
                      <a:r>
                        <a:rPr lang="en-US" sz="3200" baseline="0" dirty="0" smtClean="0">
                          <a:latin typeface="Comic Sans MS"/>
                          <a:ea typeface="Calibri"/>
                          <a:cs typeface="Times New Roman"/>
                        </a:rPr>
                        <a:t> </a:t>
                      </a:r>
                      <a:r>
                        <a:rPr lang="en-US" sz="3200" dirty="0" smtClean="0">
                          <a:latin typeface="Comic Sans MS"/>
                          <a:ea typeface="Calibri"/>
                          <a:cs typeface="Times New Roman"/>
                        </a:rPr>
                        <a:t>Office’s operational vehicle</a:t>
                      </a:r>
                      <a:endParaRPr lang="en-US" sz="3000" kern="1200" dirty="0">
                        <a:solidFill>
                          <a:schemeClr val="dk1"/>
                        </a:solidFill>
                        <a:latin typeface="Comic Sans MS" pitchFamily="66" charset="0"/>
                        <a:ea typeface="+mn-ea"/>
                        <a:cs typeface="+mn-cs"/>
                      </a:endParaRPr>
                    </a:p>
                  </a:txBody>
                  <a:tcPr>
                    <a:solidFill>
                      <a:schemeClr val="accent6"/>
                    </a:solidFill>
                  </a:tcPr>
                </a:tc>
              </a:tr>
              <a:tr h="1008112">
                <a:tc>
                  <a:txBody>
                    <a:bodyPr/>
                    <a:lstStyle/>
                    <a:p>
                      <a:r>
                        <a:rPr lang="en-GB" sz="2000" dirty="0" smtClean="0">
                          <a:solidFill>
                            <a:schemeClr val="tx1"/>
                          </a:solidFill>
                          <a:effectLst>
                            <a:outerShdw blurRad="38100" dist="38100" dir="2700000" algn="tl">
                              <a:srgbClr val="000000">
                                <a:alpha val="43137"/>
                              </a:srgbClr>
                            </a:outerShdw>
                          </a:effectLst>
                          <a:latin typeface="Comic Sans MS" pitchFamily="66" charset="0"/>
                        </a:rPr>
                        <a:t>4</a:t>
                      </a:r>
                      <a:endParaRPr lang="en-GB" sz="2000" dirty="0">
                        <a:solidFill>
                          <a:schemeClr val="tx1"/>
                        </a:solidFill>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lvl="0"/>
                      <a:r>
                        <a:rPr lang="en-US" sz="3000" kern="1200" dirty="0" smtClean="0">
                          <a:solidFill>
                            <a:schemeClr val="dk1"/>
                          </a:solidFill>
                          <a:latin typeface="Comic Sans MS" pitchFamily="66" charset="0"/>
                          <a:ea typeface="+mn-ea"/>
                          <a:cs typeface="+mn-cs"/>
                        </a:rPr>
                        <a:t>Inadequate operational/protective devices such as </a:t>
                      </a:r>
                      <a:r>
                        <a:rPr lang="en-US" sz="3000" kern="1200" dirty="0" smtClean="0">
                          <a:solidFill>
                            <a:schemeClr val="dk1"/>
                          </a:solidFill>
                          <a:latin typeface="Comic Sans MS" pitchFamily="66" charset="0"/>
                          <a:ea typeface="+mn-ea"/>
                          <a:cs typeface="+mn-cs"/>
                        </a:rPr>
                        <a:t>Handcuffs</a:t>
                      </a:r>
                      <a:r>
                        <a:rPr lang="en-US" sz="3000" kern="1200" dirty="0" smtClean="0">
                          <a:solidFill>
                            <a:schemeClr val="dk1"/>
                          </a:solidFill>
                          <a:latin typeface="Comic Sans MS" pitchFamily="66" charset="0"/>
                          <a:ea typeface="+mn-ea"/>
                          <a:cs typeface="+mn-cs"/>
                        </a:rPr>
                        <a:t>,</a:t>
                      </a:r>
                      <a:r>
                        <a:rPr lang="en-US" sz="3000" kern="1200" baseline="0" dirty="0" smtClean="0">
                          <a:solidFill>
                            <a:schemeClr val="dk1"/>
                          </a:solidFill>
                          <a:latin typeface="Comic Sans MS" pitchFamily="66" charset="0"/>
                          <a:ea typeface="+mn-ea"/>
                          <a:cs typeface="+mn-cs"/>
                        </a:rPr>
                        <a:t> </a:t>
                      </a:r>
                      <a:r>
                        <a:rPr lang="en-US" sz="3000" kern="1200" baseline="0" dirty="0" smtClean="0">
                          <a:solidFill>
                            <a:schemeClr val="dk1"/>
                          </a:solidFill>
                          <a:latin typeface="Comic Sans MS" pitchFamily="66" charset="0"/>
                          <a:ea typeface="+mn-ea"/>
                          <a:cs typeface="+mn-cs"/>
                        </a:rPr>
                        <a:t>Pepper </a:t>
                      </a:r>
                      <a:r>
                        <a:rPr lang="en-US" sz="3000" kern="1200" baseline="0" dirty="0" smtClean="0">
                          <a:solidFill>
                            <a:schemeClr val="dk1"/>
                          </a:solidFill>
                          <a:latin typeface="Comic Sans MS" pitchFamily="66" charset="0"/>
                          <a:ea typeface="+mn-ea"/>
                          <a:cs typeface="+mn-cs"/>
                        </a:rPr>
                        <a:t>spray, </a:t>
                      </a:r>
                      <a:r>
                        <a:rPr lang="en-US" sz="3000" kern="1200" baseline="0" dirty="0" smtClean="0">
                          <a:solidFill>
                            <a:schemeClr val="dk1"/>
                          </a:solidFill>
                          <a:latin typeface="Comic Sans MS" pitchFamily="66" charset="0"/>
                          <a:ea typeface="+mn-ea"/>
                          <a:cs typeface="+mn-cs"/>
                        </a:rPr>
                        <a:t>Stun </a:t>
                      </a:r>
                      <a:r>
                        <a:rPr lang="en-US" sz="3000" kern="1200" baseline="0" dirty="0" smtClean="0">
                          <a:solidFill>
                            <a:schemeClr val="dk1"/>
                          </a:solidFill>
                          <a:latin typeface="Comic Sans MS" pitchFamily="66" charset="0"/>
                          <a:ea typeface="+mn-ea"/>
                          <a:cs typeface="+mn-cs"/>
                        </a:rPr>
                        <a:t>gun etc</a:t>
                      </a:r>
                      <a:endParaRPr lang="en-US" sz="3000" kern="1200" dirty="0">
                        <a:solidFill>
                          <a:schemeClr val="dk1"/>
                        </a:solidFill>
                        <a:latin typeface="Comic Sans MS" pitchFamily="66" charset="0"/>
                        <a:ea typeface="+mn-ea"/>
                        <a:cs typeface="+mn-cs"/>
                      </a:endParaRPr>
                    </a:p>
                  </a:txBody>
                  <a:tcPr>
                    <a:solidFill>
                      <a:schemeClr val="accent6"/>
                    </a:solidFill>
                  </a:tcPr>
                </a:tc>
              </a:tr>
            </a:tbl>
          </a:graphicData>
        </a:graphic>
      </p:graphicFrame>
      <p:sp>
        <p:nvSpPr>
          <p:cNvPr id="3" name="Rectangle 1"/>
          <p:cNvSpPr>
            <a:spLocks noChangeArrowheads="1"/>
          </p:cNvSpPr>
          <p:nvPr/>
        </p:nvSpPr>
        <p:spPr bwMode="auto">
          <a:xfrm>
            <a:off x="539552" y="231232"/>
            <a:ext cx="8280920" cy="477054"/>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lang="en-GB" sz="2500" b="1" dirty="0" smtClean="0">
                <a:solidFill>
                  <a:schemeClr val="bg1"/>
                </a:solidFill>
                <a:latin typeface="Comic Sans MS" pitchFamily="66" charset="0"/>
                <a:ea typeface="Calibri" pitchFamily="34" charset="0"/>
                <a:cs typeface="Times New Roman" pitchFamily="18" charset="0"/>
              </a:rPr>
              <a:t>  </a:t>
            </a:r>
            <a:endParaRPr kumimoji="0" lang="en-GB" sz="25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ounded Rectangle 4"/>
          <p:cNvSpPr/>
          <p:nvPr/>
        </p:nvSpPr>
        <p:spPr>
          <a:xfrm>
            <a:off x="3347864" y="0"/>
            <a:ext cx="3240360" cy="47667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 name="Rectangle 1"/>
          <p:cNvSpPr>
            <a:spLocks noChangeArrowheads="1"/>
          </p:cNvSpPr>
          <p:nvPr/>
        </p:nvSpPr>
        <p:spPr bwMode="auto">
          <a:xfrm>
            <a:off x="539552" y="-53860"/>
            <a:ext cx="8280920" cy="584775"/>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lang="en-GB" sz="2500" b="1" dirty="0" smtClean="0">
                <a:solidFill>
                  <a:schemeClr val="bg1"/>
                </a:solidFill>
                <a:latin typeface="Comic Sans MS" pitchFamily="66" charset="0"/>
                <a:ea typeface="Calibri" pitchFamily="34" charset="0"/>
                <a:cs typeface="Times New Roman" pitchFamily="18" charset="0"/>
              </a:rPr>
              <a:t>   </a:t>
            </a:r>
            <a:r>
              <a:rPr kumimoji="0" lang="en-GB" sz="32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CHALLENGES</a:t>
            </a:r>
            <a:endParaRPr kumimoji="0" lang="en-GB" sz="32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7" name="Group 17"/>
          <p:cNvGrpSpPr>
            <a:grpSpLocks/>
          </p:cNvGrpSpPr>
          <p:nvPr/>
        </p:nvGrpSpPr>
        <p:grpSpPr bwMode="auto">
          <a:xfrm>
            <a:off x="107132" y="70725"/>
            <a:ext cx="322014" cy="6787275"/>
            <a:chOff x="288" y="0"/>
            <a:chExt cx="292" cy="4320"/>
          </a:xfrm>
          <a:solidFill>
            <a:schemeClr val="tx2"/>
          </a:solidFill>
        </p:grpSpPr>
        <p:sp>
          <p:nvSpPr>
            <p:cNvPr id="8"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8"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9"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20"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756401" cy="620688"/>
          </a:xfrm>
          <a:prstGeom prst="rect">
            <a:avLst/>
          </a:prstGeom>
          <a:effectLst>
            <a:outerShdw sx="1000" sy="1000" algn="ctr" rotWithShape="0">
              <a:srgbClr val="000000"/>
            </a:outerShdw>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951719154"/>
              </p:ext>
            </p:extLst>
          </p:nvPr>
        </p:nvGraphicFramePr>
        <p:xfrm>
          <a:off x="503040" y="1196752"/>
          <a:ext cx="8461448" cy="5256584"/>
        </p:xfrm>
        <a:graphic>
          <a:graphicData uri="http://schemas.openxmlformats.org/drawingml/2006/table">
            <a:tbl>
              <a:tblPr firstRow="1" bandRow="1">
                <a:tableStyleId>{5C22544A-7EE6-4342-B048-85BDC9FD1C3A}</a:tableStyleId>
              </a:tblPr>
              <a:tblGrid>
                <a:gridCol w="407803"/>
                <a:gridCol w="8053645"/>
              </a:tblGrid>
              <a:tr h="1767797">
                <a:tc>
                  <a:txBody>
                    <a:bodyPr/>
                    <a:lstStyle/>
                    <a:p>
                      <a:r>
                        <a:rPr lang="en-GB" sz="2000" dirty="0" smtClean="0">
                          <a:effectLst>
                            <a:outerShdw blurRad="38100" dist="38100" dir="2700000" algn="tl">
                              <a:srgbClr val="000000">
                                <a:alpha val="43137"/>
                              </a:srgbClr>
                            </a:outerShdw>
                          </a:effectLst>
                          <a:latin typeface="Comic Sans MS" pitchFamily="66" charset="0"/>
                        </a:rPr>
                        <a:t>1</a:t>
                      </a:r>
                      <a:endParaRPr lang="en-GB" sz="2000" dirty="0">
                        <a:effectLst>
                          <a:outerShdw blurRad="38100" dist="38100" dir="2700000" algn="tl">
                            <a:srgbClr val="000000">
                              <a:alpha val="43137"/>
                            </a:srgbClr>
                          </a:outerShdw>
                        </a:effectLst>
                        <a:latin typeface="Comic Sans MS" pitchFamily="66" charset="0"/>
                      </a:endParaRPr>
                    </a:p>
                  </a:txBody>
                  <a:tcPr/>
                </a:tc>
                <a:tc>
                  <a:txBody>
                    <a:bodyPr/>
                    <a:lstStyle/>
                    <a:p>
                      <a:r>
                        <a:rPr lang="en-US" sz="3000" b="1" kern="1200" dirty="0" smtClean="0">
                          <a:solidFill>
                            <a:schemeClr val="lt1"/>
                          </a:solidFill>
                          <a:latin typeface="Comic Sans MS" pitchFamily="66" charset="0"/>
                          <a:ea typeface="+mn-ea"/>
                          <a:cs typeface="+mn-cs"/>
                        </a:rPr>
                        <a:t>There is need for training and retraining of Provost personnel</a:t>
                      </a:r>
                      <a:r>
                        <a:rPr lang="en-US" sz="3000" b="1" kern="1200" baseline="0" dirty="0" smtClean="0">
                          <a:solidFill>
                            <a:schemeClr val="lt1"/>
                          </a:solidFill>
                          <a:latin typeface="Comic Sans MS" pitchFamily="66" charset="0"/>
                          <a:ea typeface="+mn-ea"/>
                          <a:cs typeface="+mn-cs"/>
                        </a:rPr>
                        <a:t> for improved performance</a:t>
                      </a:r>
                      <a:endParaRPr lang="en-GB" sz="3000" dirty="0">
                        <a:effectLst>
                          <a:outerShdw blurRad="38100" dist="38100" dir="2700000" algn="tl">
                            <a:srgbClr val="000000">
                              <a:alpha val="43137"/>
                            </a:srgbClr>
                          </a:outerShdw>
                        </a:effectLst>
                        <a:latin typeface="Comic Sans MS" pitchFamily="66" charset="0"/>
                      </a:endParaRPr>
                    </a:p>
                  </a:txBody>
                  <a:tcPr/>
                </a:tc>
              </a:tr>
              <a:tr h="1767797">
                <a:tc>
                  <a:txBody>
                    <a:bodyPr/>
                    <a:lstStyle/>
                    <a:p>
                      <a:r>
                        <a:rPr lang="en-GB" sz="2000" dirty="0" smtClean="0">
                          <a:effectLst>
                            <a:outerShdw blurRad="38100" dist="38100" dir="2700000" algn="tl">
                              <a:srgbClr val="000000">
                                <a:alpha val="43137"/>
                              </a:srgbClr>
                            </a:outerShdw>
                          </a:effectLst>
                          <a:latin typeface="Comic Sans MS" pitchFamily="66" charset="0"/>
                        </a:rPr>
                        <a:t>2</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lvl="0"/>
                      <a:r>
                        <a:rPr lang="en-GB" sz="3000" kern="1200" dirty="0" smtClean="0">
                          <a:solidFill>
                            <a:schemeClr val="dk1"/>
                          </a:solidFill>
                          <a:latin typeface="Comic Sans MS" pitchFamily="66" charset="0"/>
                          <a:ea typeface="+mn-ea"/>
                          <a:cs typeface="+mn-cs"/>
                        </a:rPr>
                        <a:t>Posting of Provost staff should be done with recourse to the provost</a:t>
                      </a:r>
                      <a:r>
                        <a:rPr lang="en-GB" sz="3000" kern="1200" baseline="0" dirty="0" smtClean="0">
                          <a:solidFill>
                            <a:schemeClr val="dk1"/>
                          </a:solidFill>
                          <a:latin typeface="Comic Sans MS" pitchFamily="66" charset="0"/>
                          <a:ea typeface="+mn-ea"/>
                          <a:cs typeface="+mn-cs"/>
                        </a:rPr>
                        <a:t> office to avoid creating a gap in service delivery.</a:t>
                      </a:r>
                      <a:endParaRPr lang="en-US" sz="3000" kern="1200" dirty="0">
                        <a:solidFill>
                          <a:schemeClr val="dk1"/>
                        </a:solidFill>
                        <a:latin typeface="Comic Sans MS" pitchFamily="66" charset="0"/>
                        <a:ea typeface="+mn-ea"/>
                        <a:cs typeface="+mn-cs"/>
                      </a:endParaRPr>
                    </a:p>
                  </a:txBody>
                  <a:tcPr>
                    <a:solidFill>
                      <a:schemeClr val="accent6"/>
                    </a:solidFill>
                  </a:tcPr>
                </a:tc>
              </a:tr>
              <a:tr h="1720990">
                <a:tc>
                  <a:txBody>
                    <a:bodyPr/>
                    <a:lstStyle/>
                    <a:p>
                      <a:r>
                        <a:rPr lang="en-GB" sz="2000" dirty="0" smtClean="0">
                          <a:effectLst>
                            <a:outerShdw blurRad="38100" dist="38100" dir="2700000" algn="tl">
                              <a:srgbClr val="000000">
                                <a:alpha val="43137"/>
                              </a:srgbClr>
                            </a:outerShdw>
                          </a:effectLst>
                          <a:latin typeface="Comic Sans MS" pitchFamily="66" charset="0"/>
                        </a:rPr>
                        <a:t>3</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smtClean="0">
                          <a:latin typeface="Comic Sans MS"/>
                          <a:ea typeface="Calibri"/>
                          <a:cs typeface="Times New Roman"/>
                        </a:rPr>
                        <a:t>Careful enlistment of credible, competent and disciplined personnel into the Provost Office</a:t>
                      </a:r>
                      <a:endParaRPr lang="en-US" sz="3000" kern="1200" dirty="0">
                        <a:solidFill>
                          <a:schemeClr val="dk1"/>
                        </a:solidFill>
                        <a:latin typeface="Comic Sans MS" pitchFamily="66" charset="0"/>
                        <a:ea typeface="+mn-ea"/>
                        <a:cs typeface="+mn-cs"/>
                      </a:endParaRPr>
                    </a:p>
                  </a:txBody>
                  <a:tcPr>
                    <a:solidFill>
                      <a:schemeClr val="accent6"/>
                    </a:solidFill>
                  </a:tcPr>
                </a:tc>
              </a:tr>
            </a:tbl>
          </a:graphicData>
        </a:graphic>
      </p:graphicFrame>
      <p:sp>
        <p:nvSpPr>
          <p:cNvPr id="3" name="Rectangle 1"/>
          <p:cNvSpPr>
            <a:spLocks noChangeArrowheads="1"/>
          </p:cNvSpPr>
          <p:nvPr/>
        </p:nvSpPr>
        <p:spPr bwMode="auto">
          <a:xfrm>
            <a:off x="539552" y="208149"/>
            <a:ext cx="8280920" cy="523220"/>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lang="en-GB" sz="2500" b="1" dirty="0" smtClean="0">
                <a:solidFill>
                  <a:schemeClr val="bg1"/>
                </a:solidFill>
                <a:latin typeface="Comic Sans MS" pitchFamily="66" charset="0"/>
                <a:ea typeface="Calibri" pitchFamily="34" charset="0"/>
                <a:cs typeface="Times New Roman" pitchFamily="18" charset="0"/>
              </a:rPr>
              <a:t>   </a:t>
            </a:r>
            <a:r>
              <a:rPr kumimoji="0" lang="en-GB" sz="28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CHALLENGES</a:t>
            </a:r>
            <a:endParaRPr kumimoji="0" lang="en-GB" sz="25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ounded Rectangle 4"/>
          <p:cNvSpPr/>
          <p:nvPr/>
        </p:nvSpPr>
        <p:spPr>
          <a:xfrm>
            <a:off x="2339752" y="44624"/>
            <a:ext cx="5256584" cy="100811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 name="Rectangle 1"/>
          <p:cNvSpPr>
            <a:spLocks noChangeArrowheads="1"/>
          </p:cNvSpPr>
          <p:nvPr/>
        </p:nvSpPr>
        <p:spPr bwMode="auto">
          <a:xfrm>
            <a:off x="539552" y="183704"/>
            <a:ext cx="8280920" cy="630942"/>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lang="en-GB" sz="3500" b="1" dirty="0" smtClean="0">
                <a:solidFill>
                  <a:schemeClr val="bg1"/>
                </a:solidFill>
                <a:latin typeface="Comic Sans MS" pitchFamily="66" charset="0"/>
                <a:ea typeface="Calibri" pitchFamily="34" charset="0"/>
                <a:cs typeface="Times New Roman" pitchFamily="18" charset="0"/>
              </a:rPr>
              <a:t>   </a:t>
            </a:r>
            <a:r>
              <a:rPr kumimoji="0" lang="en-GB" sz="35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RECOMMENDATIONS</a:t>
            </a:r>
            <a:endParaRPr kumimoji="0" lang="en-GB" sz="3500" b="0" i="0" u="none" strike="noStrike" cap="none" normalizeH="0" baseline="0" dirty="0" smtClean="0">
              <a:ln>
                <a:noFill/>
              </a:ln>
              <a:solidFill>
                <a:schemeClr val="bg1"/>
              </a:solidFill>
              <a:effectLst/>
              <a:latin typeface="Arial" pitchFamily="34" charset="0"/>
              <a:cs typeface="Arial" pitchFamily="34" charset="0"/>
            </a:endParaRPr>
          </a:p>
        </p:txBody>
      </p:sp>
      <p:pic>
        <p:nvPicPr>
          <p:cNvPr id="8"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756401" cy="620688"/>
          </a:xfrm>
          <a:prstGeom prst="rect">
            <a:avLst/>
          </a:prstGeom>
          <a:effectLst>
            <a:outerShdw sx="1000" sy="1000" algn="ctr" rotWithShape="0">
              <a:srgbClr val="000000"/>
            </a:outerShdw>
          </a:effectLst>
        </p:spPr>
      </p:pic>
      <p:grpSp>
        <p:nvGrpSpPr>
          <p:cNvPr id="9" name="Group 17"/>
          <p:cNvGrpSpPr>
            <a:grpSpLocks/>
          </p:cNvGrpSpPr>
          <p:nvPr/>
        </p:nvGrpSpPr>
        <p:grpSpPr bwMode="auto">
          <a:xfrm>
            <a:off x="107132" y="70725"/>
            <a:ext cx="322014" cy="6787275"/>
            <a:chOff x="288" y="0"/>
            <a:chExt cx="292" cy="4320"/>
          </a:xfrm>
          <a:solidFill>
            <a:schemeClr val="tx2"/>
          </a:solidFill>
        </p:grpSpPr>
        <p:sp>
          <p:nvSpPr>
            <p:cNvPr id="10"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8"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9"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20"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21"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39552" y="836713"/>
          <a:ext cx="8604448" cy="5616623"/>
        </p:xfrm>
        <a:graphic>
          <a:graphicData uri="http://schemas.openxmlformats.org/drawingml/2006/table">
            <a:tbl>
              <a:tblPr firstRow="1" bandRow="1">
                <a:tableStyleId>{5C22544A-7EE6-4342-B048-85BDC9FD1C3A}</a:tableStyleId>
              </a:tblPr>
              <a:tblGrid>
                <a:gridCol w="414696"/>
                <a:gridCol w="8189752"/>
              </a:tblGrid>
              <a:tr h="2036503">
                <a:tc>
                  <a:txBody>
                    <a:bodyPr/>
                    <a:lstStyle/>
                    <a:p>
                      <a:r>
                        <a:rPr lang="en-GB" sz="2000" dirty="0" smtClean="0">
                          <a:effectLst>
                            <a:outerShdw blurRad="38100" dist="38100" dir="2700000" algn="tl">
                              <a:srgbClr val="000000">
                                <a:alpha val="43137"/>
                              </a:srgbClr>
                            </a:outerShdw>
                          </a:effectLst>
                          <a:latin typeface="Comic Sans MS" pitchFamily="66" charset="0"/>
                        </a:rPr>
                        <a:t>4.</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latin typeface="Comic Sans MS"/>
                          <a:ea typeface="Calibri"/>
                          <a:cs typeface="Times New Roman"/>
                        </a:rPr>
                        <a:t>Provision of personal protective devices/kits for guard duty operatives such as Bullet proof vest</a:t>
                      </a:r>
                      <a:r>
                        <a:rPr lang="en-US" sz="2800" baseline="0" dirty="0" smtClean="0">
                          <a:latin typeface="Comic Sans MS"/>
                          <a:ea typeface="Calibri"/>
                          <a:cs typeface="Times New Roman"/>
                        </a:rPr>
                        <a:t> </a:t>
                      </a:r>
                      <a:r>
                        <a:rPr lang="en-US" sz="2800" dirty="0" smtClean="0">
                          <a:latin typeface="Comic Sans MS"/>
                          <a:ea typeface="Calibri"/>
                          <a:cs typeface="Times New Roman"/>
                        </a:rPr>
                        <a:t>and general body amour to protect against attack by insurgents.</a:t>
                      </a:r>
                      <a:endParaRPr lang="en-US" sz="2800" kern="1200" dirty="0">
                        <a:solidFill>
                          <a:schemeClr val="dk1"/>
                        </a:solidFill>
                        <a:latin typeface="Comic Sans MS" pitchFamily="66" charset="0"/>
                        <a:ea typeface="+mn-ea"/>
                        <a:cs typeface="+mn-cs"/>
                      </a:endParaRPr>
                    </a:p>
                  </a:txBody>
                  <a:tcPr>
                    <a:solidFill>
                      <a:schemeClr val="accent6"/>
                    </a:solidFill>
                  </a:tcPr>
                </a:tc>
              </a:tr>
              <a:tr h="1889226">
                <a:tc>
                  <a:txBody>
                    <a:bodyPr/>
                    <a:lstStyle/>
                    <a:p>
                      <a:r>
                        <a:rPr lang="en-GB" sz="2000" dirty="0" smtClean="0">
                          <a:effectLst>
                            <a:outerShdw blurRad="38100" dist="38100" dir="2700000" algn="tl">
                              <a:srgbClr val="000000">
                                <a:alpha val="43137"/>
                              </a:srgbClr>
                            </a:outerShdw>
                          </a:effectLst>
                          <a:latin typeface="Comic Sans MS" pitchFamily="66" charset="0"/>
                        </a:rPr>
                        <a:t>5.</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342900" marR="0" lvl="0" indent="-342900" algn="just">
                        <a:lnSpc>
                          <a:spcPct val="115000"/>
                        </a:lnSpc>
                        <a:spcBef>
                          <a:spcPts val="0"/>
                        </a:spcBef>
                        <a:spcAft>
                          <a:spcPts val="0"/>
                        </a:spcAft>
                        <a:buFont typeface="+mj-lt"/>
                        <a:buNone/>
                      </a:pPr>
                      <a:r>
                        <a:rPr lang="en-US" sz="2800" dirty="0" smtClean="0">
                          <a:latin typeface="Comic Sans MS"/>
                          <a:ea typeface="Calibri"/>
                          <a:cs typeface="Times New Roman"/>
                        </a:rPr>
                        <a:t>Adequate posting of staff to Corps Provost</a:t>
                      </a:r>
                    </a:p>
                    <a:p>
                      <a:pPr marL="342900" marR="0" lvl="0" indent="-342900" algn="just">
                        <a:lnSpc>
                          <a:spcPct val="115000"/>
                        </a:lnSpc>
                        <a:spcBef>
                          <a:spcPts val="0"/>
                        </a:spcBef>
                        <a:spcAft>
                          <a:spcPts val="0"/>
                        </a:spcAft>
                        <a:buFont typeface="+mj-lt"/>
                        <a:buNone/>
                      </a:pPr>
                      <a:r>
                        <a:rPr lang="en-US" sz="2800" dirty="0" smtClean="0">
                          <a:latin typeface="Comic Sans MS"/>
                          <a:ea typeface="Calibri"/>
                          <a:cs typeface="Times New Roman"/>
                        </a:rPr>
                        <a:t>Office to meet up with the increasing</a:t>
                      </a:r>
                      <a:r>
                        <a:rPr lang="en-US" sz="2800" baseline="0" dirty="0" smtClean="0">
                          <a:latin typeface="Comic Sans MS"/>
                          <a:ea typeface="Calibri"/>
                          <a:cs typeface="Times New Roman"/>
                        </a:rPr>
                        <a:t> </a:t>
                      </a:r>
                      <a:r>
                        <a:rPr lang="en-US" sz="2800" dirty="0" smtClean="0">
                          <a:latin typeface="Comic Sans MS"/>
                          <a:ea typeface="Calibri"/>
                          <a:cs typeface="Times New Roman"/>
                        </a:rPr>
                        <a:t>demand</a:t>
                      </a:r>
                    </a:p>
                    <a:p>
                      <a:pPr marL="342900" marR="0" lvl="0" indent="-342900" algn="just">
                        <a:lnSpc>
                          <a:spcPct val="115000"/>
                        </a:lnSpc>
                        <a:spcBef>
                          <a:spcPts val="0"/>
                        </a:spcBef>
                        <a:spcAft>
                          <a:spcPts val="0"/>
                        </a:spcAft>
                        <a:buFont typeface="+mj-lt"/>
                        <a:buNone/>
                      </a:pPr>
                      <a:r>
                        <a:rPr lang="en-US" sz="2800" dirty="0" smtClean="0">
                          <a:latin typeface="Comic Sans MS"/>
                          <a:ea typeface="Calibri"/>
                          <a:cs typeface="Times New Roman"/>
                        </a:rPr>
                        <a:t>for guard duty beats.</a:t>
                      </a:r>
                      <a:endParaRPr lang="en-US" sz="2800" kern="1200" dirty="0">
                        <a:solidFill>
                          <a:schemeClr val="dk1"/>
                        </a:solidFill>
                        <a:latin typeface="Comic Sans MS" pitchFamily="66" charset="0"/>
                        <a:ea typeface="+mn-ea"/>
                        <a:cs typeface="+mn-cs"/>
                      </a:endParaRPr>
                    </a:p>
                  </a:txBody>
                  <a:tcPr>
                    <a:solidFill>
                      <a:schemeClr val="accent6"/>
                    </a:solidFill>
                  </a:tcPr>
                </a:tc>
              </a:tr>
              <a:tr h="1690894">
                <a:tc>
                  <a:txBody>
                    <a:bodyPr/>
                    <a:lstStyle/>
                    <a:p>
                      <a:r>
                        <a:rPr lang="en-GB" sz="2000" dirty="0" smtClean="0">
                          <a:effectLst>
                            <a:outerShdw blurRad="38100" dist="38100" dir="2700000" algn="tl">
                              <a:srgbClr val="000000">
                                <a:alpha val="43137"/>
                              </a:srgbClr>
                            </a:outerShdw>
                          </a:effectLst>
                          <a:latin typeface="Comic Sans MS" pitchFamily="66" charset="0"/>
                        </a:rPr>
                        <a:t>6.</a:t>
                      </a:r>
                      <a:endParaRPr lang="en-GB" sz="20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smtClean="0">
                          <a:latin typeface="Comic Sans MS"/>
                          <a:ea typeface="Calibri"/>
                          <a:cs typeface="Times New Roman"/>
                        </a:rPr>
                        <a:t>Posting of drivers to Corps Provost Office to enhance effective monitoring and supervision of guard duty beats.</a:t>
                      </a:r>
                      <a:endParaRPr lang="en-US" sz="3000" kern="1200" dirty="0">
                        <a:solidFill>
                          <a:schemeClr val="dk1"/>
                        </a:solidFill>
                        <a:latin typeface="Comic Sans MS" pitchFamily="66" charset="0"/>
                        <a:ea typeface="+mn-ea"/>
                        <a:cs typeface="+mn-cs"/>
                      </a:endParaRPr>
                    </a:p>
                  </a:txBody>
                  <a:tcPr>
                    <a:solidFill>
                      <a:schemeClr val="accent6"/>
                    </a:solidFill>
                  </a:tcPr>
                </a:tc>
              </a:tr>
            </a:tbl>
          </a:graphicData>
        </a:graphic>
      </p:graphicFrame>
      <p:sp>
        <p:nvSpPr>
          <p:cNvPr id="3" name="Rectangle 1"/>
          <p:cNvSpPr>
            <a:spLocks noChangeArrowheads="1"/>
          </p:cNvSpPr>
          <p:nvPr/>
        </p:nvSpPr>
        <p:spPr bwMode="auto">
          <a:xfrm>
            <a:off x="539552" y="183704"/>
            <a:ext cx="8280920" cy="630942"/>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lang="en-GB" sz="3500" b="1" dirty="0" smtClean="0">
                <a:solidFill>
                  <a:schemeClr val="bg1"/>
                </a:solidFill>
                <a:latin typeface="Comic Sans MS" pitchFamily="66" charset="0"/>
                <a:ea typeface="Calibri" pitchFamily="34" charset="0"/>
                <a:cs typeface="Times New Roman" pitchFamily="18" charset="0"/>
              </a:rPr>
              <a:t>   </a:t>
            </a:r>
            <a:r>
              <a:rPr kumimoji="0" lang="en-GB" sz="35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RECOMMENDATIONS</a:t>
            </a:r>
            <a:endParaRPr kumimoji="0" lang="en-GB" sz="3500" b="0" i="0" u="none" strike="noStrike" cap="none" normalizeH="0" baseline="0" dirty="0" smtClean="0">
              <a:ln>
                <a:noFill/>
              </a:ln>
              <a:solidFill>
                <a:schemeClr val="bg1"/>
              </a:solidFill>
              <a:effectLst/>
              <a:latin typeface="Arial" pitchFamily="34" charset="0"/>
              <a:cs typeface="Arial" pitchFamily="34" charset="0"/>
            </a:endParaRPr>
          </a:p>
        </p:txBody>
      </p:sp>
      <p:sp>
        <p:nvSpPr>
          <p:cNvPr id="4" name="Rectangle 1"/>
          <p:cNvSpPr>
            <a:spLocks noChangeArrowheads="1"/>
          </p:cNvSpPr>
          <p:nvPr/>
        </p:nvSpPr>
        <p:spPr bwMode="auto">
          <a:xfrm>
            <a:off x="691952" y="336104"/>
            <a:ext cx="8280920" cy="630942"/>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lang="en-GB" sz="3500" b="1" dirty="0" smtClean="0">
                <a:solidFill>
                  <a:schemeClr val="bg1"/>
                </a:solidFill>
                <a:latin typeface="Comic Sans MS" pitchFamily="66" charset="0"/>
                <a:ea typeface="Calibri" pitchFamily="34" charset="0"/>
                <a:cs typeface="Times New Roman" pitchFamily="18" charset="0"/>
              </a:rPr>
              <a:t>   </a:t>
            </a:r>
            <a:r>
              <a:rPr kumimoji="0" lang="en-GB" sz="35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RECOMMENDATIONS</a:t>
            </a:r>
            <a:endParaRPr kumimoji="0" lang="en-GB" sz="35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Rounded Rectangle 6"/>
          <p:cNvSpPr/>
          <p:nvPr/>
        </p:nvSpPr>
        <p:spPr>
          <a:xfrm>
            <a:off x="1259632" y="116632"/>
            <a:ext cx="727280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grpSp>
        <p:nvGrpSpPr>
          <p:cNvPr id="8" name="Group 17"/>
          <p:cNvGrpSpPr>
            <a:grpSpLocks/>
          </p:cNvGrpSpPr>
          <p:nvPr/>
        </p:nvGrpSpPr>
        <p:grpSpPr bwMode="auto">
          <a:xfrm>
            <a:off x="107132" y="70725"/>
            <a:ext cx="322014" cy="6787275"/>
            <a:chOff x="288" y="0"/>
            <a:chExt cx="292" cy="4320"/>
          </a:xfrm>
          <a:solidFill>
            <a:schemeClr val="tx2"/>
          </a:solidFill>
        </p:grpSpPr>
        <p:sp>
          <p:nvSpPr>
            <p:cNvPr id="9"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8"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9"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20"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21"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756401" cy="620688"/>
          </a:xfrm>
          <a:prstGeom prst="rect">
            <a:avLst/>
          </a:prstGeom>
          <a:effectLst>
            <a:outerShdw sx="1000" sy="1000" algn="ctr" rotWithShape="0">
              <a:srgbClr val="000000"/>
            </a:outerShdw>
          </a:effectLst>
        </p:spPr>
      </p:pic>
      <p:sp>
        <p:nvSpPr>
          <p:cNvPr id="5" name="Rectangle 1"/>
          <p:cNvSpPr>
            <a:spLocks noChangeArrowheads="1"/>
          </p:cNvSpPr>
          <p:nvPr/>
        </p:nvSpPr>
        <p:spPr bwMode="auto">
          <a:xfrm>
            <a:off x="683568" y="44624"/>
            <a:ext cx="8280920" cy="630942"/>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en-GB" sz="35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RECOMMENDATIONS cont...</a:t>
            </a:r>
            <a:endParaRPr kumimoji="0" lang="en-GB" sz="35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a:xfrm>
            <a:off x="1115616" y="0"/>
            <a:ext cx="7128792" cy="79208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39552" y="0"/>
            <a:ext cx="8229600" cy="850106"/>
          </a:xfrm>
        </p:spPr>
        <p:txBody>
          <a:bodyPr>
            <a:normAutofit/>
          </a:bodyPr>
          <a:lstStyle/>
          <a:p>
            <a:r>
              <a:rPr lang="en-US" sz="4000" b="1" dirty="0" smtClean="0">
                <a:solidFill>
                  <a:schemeClr val="accent2">
                    <a:lumMod val="50000"/>
                  </a:schemeClr>
                </a:solidFill>
                <a:latin typeface="Comic Sans MS" pitchFamily="66" charset="0"/>
              </a:rPr>
              <a:t>CONCLUSION</a:t>
            </a:r>
            <a:endParaRPr lang="en-US" sz="4000" b="1" dirty="0">
              <a:solidFill>
                <a:schemeClr val="accent2">
                  <a:lumMod val="50000"/>
                </a:schemeClr>
              </a:solidFill>
              <a:latin typeface="Comic Sans MS" pitchFamily="66" charset="0"/>
            </a:endParaRPr>
          </a:p>
        </p:txBody>
      </p:sp>
      <p:grpSp>
        <p:nvGrpSpPr>
          <p:cNvPr id="4" name="Group 17"/>
          <p:cNvGrpSpPr>
            <a:grpSpLocks/>
          </p:cNvGrpSpPr>
          <p:nvPr/>
        </p:nvGrpSpPr>
        <p:grpSpPr bwMode="auto">
          <a:xfrm>
            <a:off x="107132" y="70725"/>
            <a:ext cx="322014" cy="6787275"/>
            <a:chOff x="288" y="0"/>
            <a:chExt cx="292" cy="4320"/>
          </a:xfrm>
          <a:solidFill>
            <a:schemeClr val="tx2"/>
          </a:solidFill>
        </p:grpSpPr>
        <p:sp>
          <p:nvSpPr>
            <p:cNvPr id="5"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6"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17" name="Picture 2" descr="C:\Users\BAMIGBAYAN\Desktop\COMACE PREZI PRESENTATION ON ISO\comace-presentation-on-iso-certification-\data\repo\__LOGO.png"/>
          <p:cNvPicPr>
            <a:picLocks noChangeAspect="1" noChangeArrowheads="1"/>
          </p:cNvPicPr>
          <p:nvPr/>
        </p:nvPicPr>
        <p:blipFill>
          <a:blip r:embed="rId2" cstate="print"/>
          <a:srcRect/>
          <a:stretch>
            <a:fillRect/>
          </a:stretch>
        </p:blipFill>
        <p:spPr bwMode="auto">
          <a:xfrm>
            <a:off x="0" y="1"/>
            <a:ext cx="1043608" cy="894524"/>
          </a:xfrm>
          <a:prstGeom prst="rect">
            <a:avLst/>
          </a:prstGeom>
          <a:noFill/>
        </p:spPr>
      </p:pic>
      <p:sp>
        <p:nvSpPr>
          <p:cNvPr id="19" name="Content Placeholder 18"/>
          <p:cNvSpPr>
            <a:spLocks noGrp="1"/>
          </p:cNvSpPr>
          <p:nvPr>
            <p:ph idx="1"/>
          </p:nvPr>
        </p:nvSpPr>
        <p:spPr>
          <a:xfrm>
            <a:off x="539552" y="1052736"/>
            <a:ext cx="8604448" cy="5743111"/>
          </a:xfrm>
          <a:prstGeom prst="rect">
            <a:avLst/>
          </a:prstGeom>
        </p:spPr>
        <p:txBody>
          <a:bodyPr wrap="square">
            <a:spAutoFit/>
          </a:bodyPr>
          <a:lstStyle/>
          <a:p>
            <a:r>
              <a:rPr lang="en-US" sz="3600" b="1" dirty="0" smtClean="0">
                <a:latin typeface="Comic Sans MS" pitchFamily="66" charset="0"/>
              </a:rPr>
              <a:t>For efficient security management and enforcement of discipline, Provost Office requires </a:t>
            </a:r>
            <a:r>
              <a:rPr lang="en-US" sz="3600" b="1" dirty="0">
                <a:latin typeface="Comic Sans MS" pitchFamily="66" charset="0"/>
              </a:rPr>
              <a:t>a lot </a:t>
            </a:r>
            <a:r>
              <a:rPr lang="en-US" sz="3600" b="1" dirty="0" smtClean="0">
                <a:latin typeface="Comic Sans MS" pitchFamily="66" charset="0"/>
              </a:rPr>
              <a:t>of cooperation and collaboration with all the Departments, Corps Offices, Special Unit and other sister agencies.</a:t>
            </a:r>
          </a:p>
          <a:p>
            <a:r>
              <a:rPr lang="en-US" sz="3600" b="1" dirty="0" smtClean="0">
                <a:latin typeface="Comic Sans MS" pitchFamily="66" charset="0"/>
              </a:rPr>
              <a:t>We should all remember that security and discipline is our collective responsibilities.</a:t>
            </a:r>
            <a:endParaRPr lang="en-GB" sz="3600" b="1"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anim calcmode="lin" valueType="num">
                                      <p:cBhvr>
                                        <p:cTn id="8" dur="2000" fill="hold"/>
                                        <p:tgtEl>
                                          <p:spTgt spid="19"/>
                                        </p:tgtEl>
                                        <p:attrNameLst>
                                          <p:attrName>ppt_w</p:attrName>
                                        </p:attrNameLst>
                                      </p:cBhvr>
                                      <p:tavLst>
                                        <p:tav tm="0" fmla="#ppt_w*sin(2.5*pi*$)">
                                          <p:val>
                                            <p:fltVal val="0"/>
                                          </p:val>
                                        </p:tav>
                                        <p:tav tm="100000">
                                          <p:val>
                                            <p:fltVal val="1"/>
                                          </p:val>
                                        </p:tav>
                                      </p:tavLst>
                                    </p:anim>
                                    <p:anim calcmode="lin" valueType="num">
                                      <p:cBhvr>
                                        <p:cTn id="9" dur="2000" fill="hold"/>
                                        <p:tgtEl>
                                          <p:spTgt spid="1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ounded Rectangle 32"/>
          <p:cNvSpPr/>
          <p:nvPr/>
        </p:nvSpPr>
        <p:spPr>
          <a:xfrm>
            <a:off x="1475656" y="0"/>
            <a:ext cx="6696744" cy="54868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pic>
        <p:nvPicPr>
          <p:cNvPr id="27" name="Picture 26" descr="C:\Users\WEFA\AppData\Local\Microsoft\Windows\Temporary Internet Files\Content.Word\IMG_20170914_102952.jpg"/>
          <p:cNvPicPr/>
          <p:nvPr/>
        </p:nvPicPr>
        <p:blipFill>
          <a:blip r:embed="rId4" cstate="print"/>
          <a:srcRect l="16610" t="4211" r="8365" b="-789"/>
          <a:stretch>
            <a:fillRect/>
          </a:stretch>
        </p:blipFill>
        <p:spPr bwMode="auto">
          <a:xfrm rot="5400000">
            <a:off x="1619671" y="-531438"/>
            <a:ext cx="6408713" cy="799288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isometricOffAxis2Left"/>
            <a:lightRig rig="contrasting" dir="t">
              <a:rot lat="0" lon="0" rev="3000000"/>
            </a:lightRig>
          </a:scene3d>
          <a:sp3d contourW="7620">
            <a:bevelT w="95250" h="31750"/>
            <a:contourClr>
              <a:srgbClr val="333333"/>
            </a:contourClr>
          </a:sp3d>
        </p:spPr>
      </p:pic>
      <p:pic>
        <p:nvPicPr>
          <p:cNvPr id="23" name="Picture 10" descr="http://t2.gstatic.com/images?q=tbn:ANd9GcQg58L7A-B83QI8V8H51UYiP8Bx-9p8JyTvlJzy8fXhRcw5xk7a"/>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928662" y="2357445"/>
            <a:ext cx="3286133" cy="3286133"/>
          </a:xfrm>
          <a:prstGeom prst="rect">
            <a:avLst/>
          </a:prstGeom>
          <a:noFill/>
        </p:spPr>
      </p:pic>
      <p:sp>
        <p:nvSpPr>
          <p:cNvPr id="25" name="Rectangle 24"/>
          <p:cNvSpPr/>
          <p:nvPr/>
        </p:nvSpPr>
        <p:spPr>
          <a:xfrm>
            <a:off x="5205219" y="5349248"/>
            <a:ext cx="2959995" cy="347935"/>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nchor="ctr" anchorCtr="1">
            <a:spAutoFit/>
          </a:bodyPr>
          <a:lstStyle/>
          <a:p>
            <a:pPr marL="273793" indent="-273793" algn="ctr" defTabSz="730114">
              <a:defRPr/>
            </a:pPr>
            <a:r>
              <a:rPr lang="en-US" b="1" dirty="0">
                <a:solidFill>
                  <a:schemeClr val="bg1"/>
                </a:solidFill>
                <a:latin typeface="Comic Sans MS" pitchFamily="66" charset="0"/>
              </a:rPr>
              <a:t>080 7769 </a:t>
            </a:r>
            <a:r>
              <a:rPr lang="en-US" b="1" dirty="0" smtClean="0">
                <a:solidFill>
                  <a:schemeClr val="bg1"/>
                </a:solidFill>
                <a:latin typeface="Comic Sans MS" pitchFamily="66" charset="0"/>
              </a:rPr>
              <a:t>0060</a:t>
            </a:r>
            <a:endParaRPr lang="en-GB" b="1" dirty="0">
              <a:solidFill>
                <a:schemeClr val="bg1"/>
              </a:solidFill>
              <a:latin typeface="Comic Sans MS" pitchFamily="66" charset="0"/>
            </a:endParaRPr>
          </a:p>
        </p:txBody>
      </p:sp>
      <p:sp>
        <p:nvSpPr>
          <p:cNvPr id="26" name="Rectangle 25"/>
          <p:cNvSpPr/>
          <p:nvPr/>
        </p:nvSpPr>
        <p:spPr>
          <a:xfrm>
            <a:off x="5559673" y="1928802"/>
            <a:ext cx="1679333" cy="347935"/>
          </a:xfrm>
          <a:prstGeom prst="rect">
            <a:avLst/>
          </a:prstGeom>
          <a:solidFill>
            <a:schemeClr val="tx2">
              <a:lumMod val="50000"/>
            </a:schemeClr>
          </a:solidFill>
        </p:spPr>
        <p:style>
          <a:lnRef idx="0">
            <a:schemeClr val="dk1"/>
          </a:lnRef>
          <a:fillRef idx="3">
            <a:schemeClr val="dk1"/>
          </a:fillRef>
          <a:effectRef idx="3">
            <a:schemeClr val="dk1"/>
          </a:effectRef>
          <a:fontRef idx="minor">
            <a:schemeClr val="lt1"/>
          </a:fontRef>
        </p:style>
        <p:txBody>
          <a:bodyPr lIns="70249" tIns="35125" rIns="70249" bIns="35125">
            <a:spAutoFit/>
          </a:bodyPr>
          <a:lstStyle/>
          <a:p>
            <a:pPr algn="ctr">
              <a:defRPr/>
            </a:pPr>
            <a:r>
              <a:rPr lang="en-US" b="1" dirty="0" smtClean="0">
                <a:latin typeface="Comic Sans MS" pitchFamily="66" charset="0"/>
              </a:rPr>
              <a:t>CUG</a:t>
            </a:r>
            <a:endParaRPr lang="en-GB" dirty="0"/>
          </a:p>
        </p:txBody>
      </p:sp>
      <p:sp>
        <p:nvSpPr>
          <p:cNvPr id="28" name="Rectangle 27"/>
          <p:cNvSpPr/>
          <p:nvPr/>
        </p:nvSpPr>
        <p:spPr>
          <a:xfrm>
            <a:off x="1523966" y="1928802"/>
            <a:ext cx="1917847" cy="347935"/>
          </a:xfrm>
          <a:prstGeom prst="rect">
            <a:avLst/>
          </a:prstGeom>
          <a:solidFill>
            <a:schemeClr val="tx2">
              <a:lumMod val="50000"/>
            </a:schemeClr>
          </a:solidFill>
        </p:spPr>
        <p:style>
          <a:lnRef idx="0">
            <a:schemeClr val="dk1"/>
          </a:lnRef>
          <a:fillRef idx="3">
            <a:schemeClr val="dk1"/>
          </a:fillRef>
          <a:effectRef idx="3">
            <a:schemeClr val="dk1"/>
          </a:effectRef>
          <a:fontRef idx="minor">
            <a:schemeClr val="lt1"/>
          </a:fontRef>
        </p:style>
        <p:txBody>
          <a:bodyPr lIns="70249" tIns="35125" rIns="70249" bIns="35125">
            <a:spAutoFit/>
          </a:bodyPr>
          <a:lstStyle/>
          <a:p>
            <a:pPr algn="ctr">
              <a:defRPr/>
            </a:pPr>
            <a:r>
              <a:rPr lang="en-US" b="1" dirty="0" smtClean="0">
                <a:latin typeface="Comic Sans MS" pitchFamily="66" charset="0"/>
              </a:rPr>
              <a:t>INTERCOM</a:t>
            </a:r>
            <a:endParaRPr lang="en-GB" dirty="0"/>
          </a:p>
        </p:txBody>
      </p:sp>
      <p:pic>
        <p:nvPicPr>
          <p:cNvPr id="29" name="Picture 8" descr="http://t0.gstatic.com/images?q=tbn:ANd9GcSTj4D7ipE8YXRs3mCPXcQwNeSvKqUt9mmQMXNK4gi5QycLgG8-"/>
          <p:cNvPicPr>
            <a:picLocks noChangeAspect="1" noChangeArrowheads="1"/>
          </p:cNvPicPr>
          <p:nvPr/>
        </p:nvPicPr>
        <p:blipFill>
          <a:blip r:embed="rId6" cstate="print">
            <a:clrChange>
              <a:clrFrom>
                <a:srgbClr val="FBF6FC"/>
              </a:clrFrom>
              <a:clrTo>
                <a:srgbClr val="FBF6FC">
                  <a:alpha val="0"/>
                </a:srgbClr>
              </a:clrTo>
            </a:clrChange>
          </a:blip>
          <a:srcRect/>
          <a:stretch>
            <a:fillRect/>
          </a:stretch>
        </p:blipFill>
        <p:spPr bwMode="auto">
          <a:xfrm>
            <a:off x="5643570" y="2500306"/>
            <a:ext cx="1952626" cy="2524126"/>
          </a:xfrm>
          <a:prstGeom prst="rect">
            <a:avLst/>
          </a:prstGeom>
          <a:noFill/>
        </p:spPr>
      </p:pic>
      <p:sp>
        <p:nvSpPr>
          <p:cNvPr id="30" name="Rectangle 29"/>
          <p:cNvSpPr/>
          <p:nvPr/>
        </p:nvSpPr>
        <p:spPr>
          <a:xfrm>
            <a:off x="1058171" y="5304396"/>
            <a:ext cx="3405893" cy="624934"/>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spAutoFit/>
          </a:bodyPr>
          <a:lstStyle/>
          <a:p>
            <a:pPr marL="273793" indent="-273793" algn="ctr" defTabSz="730114">
              <a:defRPr/>
            </a:pPr>
            <a:r>
              <a:rPr lang="en-US" b="1" dirty="0" smtClean="0">
                <a:solidFill>
                  <a:schemeClr val="bg1"/>
                </a:solidFill>
                <a:latin typeface="Comic Sans MS" pitchFamily="66" charset="0"/>
              </a:rPr>
              <a:t> </a:t>
            </a:r>
            <a:r>
              <a:rPr lang="en-US" b="1" dirty="0">
                <a:solidFill>
                  <a:schemeClr val="bg1"/>
                </a:solidFill>
                <a:latin typeface="Comic Sans MS" pitchFamily="66" charset="0"/>
              </a:rPr>
              <a:t>– CALL </a:t>
            </a:r>
            <a:r>
              <a:rPr lang="en-US" b="1" dirty="0" smtClean="0">
                <a:solidFill>
                  <a:schemeClr val="bg1"/>
                </a:solidFill>
                <a:latin typeface="Comic Sans MS" pitchFamily="66" charset="0"/>
              </a:rPr>
              <a:t>– FRSC - CP</a:t>
            </a:r>
            <a:endParaRPr lang="en-US" b="1" dirty="0">
              <a:solidFill>
                <a:schemeClr val="bg1"/>
              </a:solidFill>
              <a:latin typeface="Comic Sans MS" pitchFamily="66" charset="0"/>
            </a:endParaRPr>
          </a:p>
          <a:p>
            <a:pPr marL="273793" indent="-273793" algn="ctr" defTabSz="730114">
              <a:defRPr/>
            </a:pPr>
            <a:r>
              <a:rPr lang="en-US" b="1" dirty="0" smtClean="0">
                <a:solidFill>
                  <a:schemeClr val="bg1"/>
                </a:solidFill>
                <a:latin typeface="Comic Sans MS" pitchFamily="66" charset="0"/>
              </a:rPr>
              <a:t>55068</a:t>
            </a:r>
            <a:endParaRPr lang="en-US" b="1" dirty="0">
              <a:solidFill>
                <a:schemeClr val="bg1"/>
              </a:solidFill>
              <a:latin typeface="Comic Sans MS" pitchFamily="66" charset="0"/>
            </a:endParaRPr>
          </a:p>
        </p:txBody>
      </p:sp>
      <p:sp>
        <p:nvSpPr>
          <p:cNvPr id="31" name="Rectangle 2"/>
          <p:cNvSpPr txBox="1">
            <a:spLocks noChangeArrowheads="1"/>
          </p:cNvSpPr>
          <p:nvPr>
            <p:custDataLst>
              <p:tags r:id="rId1"/>
            </p:custDataLst>
          </p:nvPr>
        </p:nvSpPr>
        <p:spPr>
          <a:xfrm>
            <a:off x="1403648" y="-243408"/>
            <a:ext cx="6912768" cy="108564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000" b="1" i="0" u="none" strike="noStrike" kern="1200" cap="none" spc="0" normalizeH="0" baseline="0" noProof="0" dirty="0" smtClean="0">
                <a:ln>
                  <a:noFill/>
                </a:ln>
                <a:effectLst/>
                <a:uLnTx/>
                <a:uFillTx/>
                <a:latin typeface="Comic Sans MS" pitchFamily="66" charset="0"/>
                <a:ea typeface="+mj-ea"/>
                <a:cs typeface="+mj-cs"/>
              </a:rPr>
              <a:t>THANKS FOR YOUR ATTENTION</a:t>
            </a:r>
          </a:p>
        </p:txBody>
      </p:sp>
      <p:sp>
        <p:nvSpPr>
          <p:cNvPr id="32" name="Rectangle 31"/>
          <p:cNvSpPr/>
          <p:nvPr/>
        </p:nvSpPr>
        <p:spPr>
          <a:xfrm>
            <a:off x="3112203" y="6295775"/>
            <a:ext cx="2959995" cy="378713"/>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nchor="ctr" anchorCtr="1">
            <a:spAutoFit/>
          </a:bodyPr>
          <a:lstStyle/>
          <a:p>
            <a:pPr marL="273793" indent="-273793" defTabSz="730114">
              <a:defRPr/>
            </a:pPr>
            <a:r>
              <a:rPr lang="en-US" sz="2000" b="1" dirty="0" smtClean="0">
                <a:solidFill>
                  <a:schemeClr val="bg1"/>
                </a:solidFill>
                <a:latin typeface="Comic Sans MS" pitchFamily="66" charset="0"/>
              </a:rPr>
              <a:t>c.provost@frsc.gov.ng</a:t>
            </a:r>
            <a:endParaRPr lang="en-GB" sz="2000" b="1" dirty="0">
              <a:solidFill>
                <a:schemeClr val="bg1"/>
              </a:solidFill>
              <a:latin typeface="Comic Sans MS" pitchFamily="66" charset="0"/>
            </a:endParaRPr>
          </a:p>
        </p:txBody>
      </p:sp>
      <p:sp>
        <p:nvSpPr>
          <p:cNvPr id="47" name="Slide Number Placeholder 46"/>
          <p:cNvSpPr>
            <a:spLocks noGrp="1"/>
          </p:cNvSpPr>
          <p:nvPr>
            <p:ph type="sldNum" sz="quarter" idx="12"/>
          </p:nvPr>
        </p:nvSpPr>
        <p:spPr/>
        <p:txBody>
          <a:bodyPr/>
          <a:lstStyle/>
          <a:p>
            <a:fld id="{D161F94E-96E9-490D-8F38-5876D4221361}" type="slidenum">
              <a:rPr lang="en-GB" smtClean="0">
                <a:solidFill>
                  <a:schemeClr val="tx1">
                    <a:lumMod val="95000"/>
                    <a:lumOff val="5000"/>
                  </a:schemeClr>
                </a:solidFill>
              </a:rPr>
              <a:pPr/>
              <a:t>17</a:t>
            </a:fld>
            <a:endParaRPr lang="en-GB">
              <a:solidFill>
                <a:schemeClr val="tx1">
                  <a:lumMod val="95000"/>
                  <a:lumOff val="5000"/>
                </a:schemeClr>
              </a:solidFill>
            </a:endParaRPr>
          </a:p>
        </p:txBody>
      </p:sp>
      <p:grpSp>
        <p:nvGrpSpPr>
          <p:cNvPr id="3" name="Group 23"/>
          <p:cNvGrpSpPr/>
          <p:nvPr/>
        </p:nvGrpSpPr>
        <p:grpSpPr>
          <a:xfrm>
            <a:off x="0" y="0"/>
            <a:ext cx="864096" cy="6858000"/>
            <a:chOff x="8244408" y="0"/>
            <a:chExt cx="864096" cy="6858000"/>
          </a:xfrm>
        </p:grpSpPr>
        <p:grpSp>
          <p:nvGrpSpPr>
            <p:cNvPr id="4" name="Group 17"/>
            <p:cNvGrpSpPr>
              <a:grpSpLocks/>
            </p:cNvGrpSpPr>
            <p:nvPr/>
          </p:nvGrpSpPr>
          <p:grpSpPr bwMode="auto">
            <a:xfrm>
              <a:off x="8571803" y="0"/>
              <a:ext cx="429353" cy="6858000"/>
              <a:chOff x="288" y="0"/>
              <a:chExt cx="292" cy="4320"/>
            </a:xfrm>
            <a:solidFill>
              <a:schemeClr val="tx2"/>
            </a:solidFill>
          </p:grpSpPr>
          <p:sp>
            <p:nvSpPr>
              <p:cNvPr id="41"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42"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43"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44"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45"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46"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48"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5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65"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66"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67"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68" name="Rectangle 67"/>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grpSp>
        <p:pic>
          <p:nvPicPr>
            <p:cNvPr id="40" name="Picture 4"/>
            <p:cNvPicPr>
              <a:picLocks noChangeAspect="1" noChangeArrowheads="1"/>
            </p:cNvPicPr>
            <p:nvPr/>
          </p:nvPicPr>
          <p:blipFill>
            <a:blip r:embed="rId7" cstate="print"/>
            <a:srcRect/>
            <a:stretch>
              <a:fillRect/>
            </a:stretch>
          </p:blipFill>
          <p:spPr bwMode="auto">
            <a:xfrm>
              <a:off x="8244408" y="44624"/>
              <a:ext cx="864096" cy="765042"/>
            </a:xfrm>
            <a:prstGeom prst="rect">
              <a:avLst/>
            </a:prstGeom>
            <a:noFill/>
            <a:ln w="9525">
              <a:noFill/>
              <a:miter lim="800000"/>
              <a:headEnd/>
              <a:tailEnd/>
            </a:ln>
            <a:effectLst/>
          </p:spPr>
        </p:pic>
      </p:grpSp>
    </p:spTree>
  </p:cSld>
  <p:clrMapOvr>
    <a:masterClrMapping/>
  </p:clrMapOvr>
  <p:transition spd="med">
    <p:newsflash/>
    <p:sndAc>
      <p:stSnd>
        <p:snd r:embed="rId3"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ounded Rectangle 18"/>
          <p:cNvSpPr/>
          <p:nvPr/>
        </p:nvSpPr>
        <p:spPr>
          <a:xfrm>
            <a:off x="1475656" y="44624"/>
            <a:ext cx="65527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34280"/>
            <a:ext cx="8229600" cy="1143000"/>
          </a:xfrm>
        </p:spPr>
        <p:txBody>
          <a:bodyPr>
            <a:normAutofit/>
          </a:bodyPr>
          <a:lstStyle/>
          <a:p>
            <a:r>
              <a:rPr lang="en-US" sz="3600" b="1" dirty="0" smtClean="0">
                <a:solidFill>
                  <a:schemeClr val="accent2">
                    <a:lumMod val="50000"/>
                  </a:schemeClr>
                </a:solidFill>
                <a:latin typeface="Comic Sans MS" pitchFamily="66" charset="0"/>
              </a:rPr>
              <a:t>INTRODUCTION</a:t>
            </a:r>
            <a:endParaRPr lang="en-US" sz="3600" b="1" dirty="0">
              <a:solidFill>
                <a:schemeClr val="accent2">
                  <a:lumMod val="50000"/>
                </a:schemeClr>
              </a:solidFill>
              <a:latin typeface="Comic Sans MS" pitchFamily="66" charset="0"/>
            </a:endParaRPr>
          </a:p>
        </p:txBody>
      </p:sp>
      <p:sp>
        <p:nvSpPr>
          <p:cNvPr id="3" name="Content Placeholder 2"/>
          <p:cNvSpPr>
            <a:spLocks noGrp="1"/>
          </p:cNvSpPr>
          <p:nvPr>
            <p:ph idx="1"/>
          </p:nvPr>
        </p:nvSpPr>
        <p:spPr>
          <a:xfrm>
            <a:off x="251520" y="404664"/>
            <a:ext cx="8856984" cy="4525963"/>
          </a:xfrm>
        </p:spPr>
        <p:txBody>
          <a:bodyPr>
            <a:noAutofit/>
          </a:bodyPr>
          <a:lstStyle/>
          <a:p>
            <a:pPr algn="just">
              <a:lnSpc>
                <a:spcPct val="160000"/>
              </a:lnSpc>
            </a:pPr>
            <a:r>
              <a:rPr lang="en-US" sz="2400" b="1" dirty="0" smtClean="0">
                <a:latin typeface="Comic Sans MS" pitchFamily="66" charset="0"/>
              </a:rPr>
              <a:t>The Corps Provost reports directly to the Corps Marshal and is saddled with the responsibility of supervising the Corps Provost Office, Operationally and Administratively, and ensures physical security in protection of lives and properties of the Corps by deploying Officers and Marshals for guard duties in all the beats in RSHQ office premises and residential quarters in Abuja and its environs. Ensuring that Provost staff are posted to all Commands and installations in conjunction with Corps Secretary and Admin and Human Resources. </a:t>
            </a:r>
          </a:p>
          <a:p>
            <a:pPr algn="just"/>
            <a:endParaRPr lang="en-US" sz="2400" dirty="0"/>
          </a:p>
        </p:txBody>
      </p:sp>
      <p:grpSp>
        <p:nvGrpSpPr>
          <p:cNvPr id="4" name="Group 17"/>
          <p:cNvGrpSpPr>
            <a:grpSpLocks/>
          </p:cNvGrpSpPr>
          <p:nvPr/>
        </p:nvGrpSpPr>
        <p:grpSpPr bwMode="auto">
          <a:xfrm>
            <a:off x="107132" y="70725"/>
            <a:ext cx="322014" cy="6787275"/>
            <a:chOff x="288" y="0"/>
            <a:chExt cx="292" cy="4320"/>
          </a:xfrm>
          <a:solidFill>
            <a:schemeClr val="tx2"/>
          </a:solidFill>
        </p:grpSpPr>
        <p:sp>
          <p:nvSpPr>
            <p:cNvPr id="5"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6"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17" name="Picture 2" descr="C:\Users\BAMIGBAYAN\Desktop\COMACE PREZI PRESENTATION ON ISO\comace-presentation-on-iso-certification-\data\repo\__LOGO.png"/>
          <p:cNvPicPr>
            <a:picLocks noChangeAspect="1" noChangeArrowheads="1"/>
          </p:cNvPicPr>
          <p:nvPr/>
        </p:nvPicPr>
        <p:blipFill>
          <a:blip r:embed="rId2" cstate="print"/>
          <a:srcRect/>
          <a:stretch>
            <a:fillRect/>
          </a:stretch>
        </p:blipFill>
        <p:spPr bwMode="auto">
          <a:xfrm>
            <a:off x="1" y="1"/>
            <a:ext cx="899591" cy="77108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1331640" y="0"/>
            <a:ext cx="6624736" cy="62068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6" name="Slide Number Placeholder 25"/>
          <p:cNvSpPr>
            <a:spLocks noGrp="1"/>
          </p:cNvSpPr>
          <p:nvPr>
            <p:ph type="sldNum" sz="quarter" idx="12"/>
          </p:nvPr>
        </p:nvSpPr>
        <p:spPr/>
        <p:txBody>
          <a:bodyPr/>
          <a:lstStyle/>
          <a:p>
            <a:pPr>
              <a:defRPr/>
            </a:pPr>
            <a:fld id="{E6E1F643-425B-4506-9B42-B7607FCACB77}" type="slidenum">
              <a:rPr lang="en-GB" smtClean="0"/>
              <a:pPr>
                <a:defRPr/>
              </a:pPr>
              <a:t>3</a:t>
            </a:fld>
            <a:endParaRPr lang="en-GB"/>
          </a:p>
        </p:txBody>
      </p:sp>
      <p:grpSp>
        <p:nvGrpSpPr>
          <p:cNvPr id="3" name="Group 23"/>
          <p:cNvGrpSpPr/>
          <p:nvPr/>
        </p:nvGrpSpPr>
        <p:grpSpPr>
          <a:xfrm>
            <a:off x="0" y="0"/>
            <a:ext cx="683568" cy="6858000"/>
            <a:chOff x="8532055" y="0"/>
            <a:chExt cx="781746" cy="6858000"/>
          </a:xfrm>
        </p:grpSpPr>
        <p:grpSp>
          <p:nvGrpSpPr>
            <p:cNvPr id="4" name="Group 17"/>
            <p:cNvGrpSpPr>
              <a:grpSpLocks/>
            </p:cNvGrpSpPr>
            <p:nvPr/>
          </p:nvGrpSpPr>
          <p:grpSpPr bwMode="auto">
            <a:xfrm>
              <a:off x="8571803" y="0"/>
              <a:ext cx="429353" cy="6858000"/>
              <a:chOff x="288" y="0"/>
              <a:chExt cx="292" cy="4320"/>
            </a:xfrm>
            <a:solidFill>
              <a:schemeClr val="tx2"/>
            </a:solidFill>
          </p:grpSpPr>
          <p:sp>
            <p:nvSpPr>
              <p:cNvPr id="70"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1"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2"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3"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4"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5"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6"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7"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8"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9"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80"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81" name="Rectangle 80"/>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grpSp>
        <p:pic>
          <p:nvPicPr>
            <p:cNvPr id="69" name="Picture 4"/>
            <p:cNvPicPr>
              <a:picLocks noChangeAspect="1" noChangeArrowheads="1"/>
            </p:cNvPicPr>
            <p:nvPr/>
          </p:nvPicPr>
          <p:blipFill>
            <a:blip r:embed="rId2" cstate="print"/>
            <a:srcRect/>
            <a:stretch>
              <a:fillRect/>
            </a:stretch>
          </p:blipFill>
          <p:spPr bwMode="auto">
            <a:xfrm>
              <a:off x="8532055" y="0"/>
              <a:ext cx="781746" cy="692132"/>
            </a:xfrm>
            <a:prstGeom prst="rect">
              <a:avLst/>
            </a:prstGeom>
            <a:noFill/>
            <a:ln w="9525">
              <a:noFill/>
              <a:miter lim="800000"/>
              <a:headEnd/>
              <a:tailEnd/>
            </a:ln>
            <a:effectLst/>
          </p:spPr>
        </p:pic>
      </p:grpSp>
      <p:graphicFrame>
        <p:nvGraphicFramePr>
          <p:cNvPr id="23" name="Table 22"/>
          <p:cNvGraphicFramePr>
            <a:graphicFrameLocks noGrp="1"/>
          </p:cNvGraphicFramePr>
          <p:nvPr>
            <p:extLst>
              <p:ext uri="{D42A27DB-BD31-4B8C-83A1-F6EECF244321}">
                <p14:modId xmlns="" xmlns:p14="http://schemas.microsoft.com/office/powerpoint/2010/main" val="3502810746"/>
              </p:ext>
            </p:extLst>
          </p:nvPr>
        </p:nvGraphicFramePr>
        <p:xfrm>
          <a:off x="539552" y="764704"/>
          <a:ext cx="8604448" cy="5891338"/>
        </p:xfrm>
        <a:graphic>
          <a:graphicData uri="http://schemas.openxmlformats.org/drawingml/2006/table">
            <a:tbl>
              <a:tblPr firstRow="1" bandRow="1">
                <a:tableStyleId>{5C22544A-7EE6-4342-B048-85BDC9FD1C3A}</a:tableStyleId>
              </a:tblPr>
              <a:tblGrid>
                <a:gridCol w="8604448"/>
              </a:tblGrid>
              <a:tr h="1133358">
                <a:tc>
                  <a:txBody>
                    <a:bodyPr/>
                    <a:lstStyle/>
                    <a:p>
                      <a:pPr lvl="0"/>
                      <a:r>
                        <a:rPr lang="en-GB" sz="3200" b="1" kern="1200" dirty="0" err="1" smtClean="0">
                          <a:solidFill>
                            <a:schemeClr val="tx1"/>
                          </a:solidFill>
                          <a:latin typeface="Comic Sans MS" pitchFamily="66" charset="0"/>
                          <a:ea typeface="+mn-ea"/>
                          <a:cs typeface="+mn-cs"/>
                        </a:rPr>
                        <a:t>i</a:t>
                      </a:r>
                      <a:r>
                        <a:rPr lang="en-GB" sz="3200" b="1" kern="1200" dirty="0" smtClean="0">
                          <a:solidFill>
                            <a:schemeClr val="tx1"/>
                          </a:solidFill>
                          <a:latin typeface="Comic Sans MS" pitchFamily="66" charset="0"/>
                          <a:ea typeface="+mn-ea"/>
                          <a:cs typeface="+mn-cs"/>
                        </a:rPr>
                        <a:t>. Ensures guards are posted to the  various FRSC facilities. </a:t>
                      </a:r>
                      <a:endParaRPr lang="en-US" sz="3200" b="1" kern="1200" dirty="0">
                        <a:solidFill>
                          <a:schemeClr val="tx1"/>
                        </a:solidFill>
                        <a:latin typeface="Comic Sans MS" pitchFamily="66" charset="0"/>
                        <a:ea typeface="+mn-ea"/>
                        <a:cs typeface="+mn-cs"/>
                      </a:endParaRPr>
                    </a:p>
                  </a:txBody>
                  <a:tcPr>
                    <a:solidFill>
                      <a:schemeClr val="accent6">
                        <a:lumMod val="20000"/>
                        <a:lumOff val="80000"/>
                      </a:schemeClr>
                    </a:solidFill>
                  </a:tcPr>
                </a:tc>
              </a:tr>
              <a:tr h="1338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Comic Sans MS" pitchFamily="66" charset="0"/>
                          <a:ea typeface="+mn-ea"/>
                          <a:cs typeface="+mn-cs"/>
                        </a:rPr>
                        <a:t>ii.  Ensures Duty Officers (DOs) are detailed to supervise the guards.</a:t>
                      </a:r>
                      <a:endParaRPr lang="en-GB" sz="3200" b="0" dirty="0" smtClean="0">
                        <a:solidFill>
                          <a:schemeClr val="tx1"/>
                        </a:solidFill>
                        <a:effectLst>
                          <a:outerShdw blurRad="38100" dist="38100" dir="2700000" algn="tl">
                            <a:srgbClr val="000000">
                              <a:alpha val="43137"/>
                            </a:srgbClr>
                          </a:outerShdw>
                        </a:effectLst>
                        <a:latin typeface="Comic Sans MS" pitchFamily="66" charset="0"/>
                      </a:endParaRPr>
                    </a:p>
                  </a:txBody>
                  <a:tcPr>
                    <a:solidFill>
                      <a:schemeClr val="accent1">
                        <a:lumMod val="40000"/>
                        <a:lumOff val="60000"/>
                      </a:schemeClr>
                    </a:solidFill>
                  </a:tcPr>
                </a:tc>
              </a:tr>
              <a:tr h="14449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kern="1200" dirty="0" smtClean="0">
                          <a:solidFill>
                            <a:schemeClr val="dk1"/>
                          </a:solidFill>
                          <a:latin typeface="Comic Sans MS" pitchFamily="66" charset="0"/>
                          <a:ea typeface="+mn-ea"/>
                          <a:cs typeface="+mn-cs"/>
                        </a:rPr>
                        <a:t>iii. Ensures proper handing/taking over of </a:t>
                      </a:r>
                      <a:r>
                        <a:rPr lang="en-GB" sz="3200" kern="1200" dirty="0" smtClean="0">
                          <a:solidFill>
                            <a:schemeClr val="dk1"/>
                          </a:solidFill>
                          <a:latin typeface="Comic Sans MS" pitchFamily="66" charset="0"/>
                          <a:ea typeface="+mn-ea"/>
                          <a:cs typeface="+mn-cs"/>
                        </a:rPr>
                        <a:t>Duty </a:t>
                      </a:r>
                      <a:r>
                        <a:rPr lang="en-GB" sz="3200" kern="1200" dirty="0" smtClean="0">
                          <a:solidFill>
                            <a:schemeClr val="dk1"/>
                          </a:solidFill>
                          <a:latin typeface="Comic Sans MS" pitchFamily="66" charset="0"/>
                          <a:ea typeface="+mn-ea"/>
                          <a:cs typeface="+mn-cs"/>
                        </a:rPr>
                        <a:t>beats by duty Officers and Marshals.</a:t>
                      </a:r>
                      <a:endParaRPr lang="en-GB" sz="3200" b="0" dirty="0" smtClean="0">
                        <a:solidFill>
                          <a:schemeClr val="tx1"/>
                        </a:solidFill>
                        <a:effectLst>
                          <a:outerShdw blurRad="38100" dist="38100" dir="2700000" algn="tl">
                            <a:srgbClr val="000000">
                              <a:alpha val="43137"/>
                            </a:srgbClr>
                          </a:outerShdw>
                        </a:effectLst>
                        <a:latin typeface="Comic Sans MS" pitchFamily="66" charset="0"/>
                      </a:endParaRPr>
                    </a:p>
                  </a:txBody>
                  <a:tcPr>
                    <a:solidFill>
                      <a:schemeClr val="accent2">
                        <a:lumMod val="40000"/>
                        <a:lumOff val="60000"/>
                      </a:schemeClr>
                    </a:solidFill>
                  </a:tcPr>
                </a:tc>
              </a:tr>
              <a:tr h="8415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kern="1200" dirty="0" smtClean="0">
                          <a:solidFill>
                            <a:schemeClr val="dk1"/>
                          </a:solidFill>
                          <a:latin typeface="Comic Sans MS" pitchFamily="66" charset="0"/>
                          <a:ea typeface="+mn-ea"/>
                          <a:cs typeface="+mn-cs"/>
                        </a:rPr>
                        <a:t>iv.  Conduct weekly </a:t>
                      </a:r>
                      <a:r>
                        <a:rPr lang="en-GB" sz="3200" kern="1200" dirty="0" smtClean="0">
                          <a:solidFill>
                            <a:schemeClr val="dk1"/>
                          </a:solidFill>
                          <a:latin typeface="Comic Sans MS" pitchFamily="66" charset="0"/>
                          <a:ea typeface="+mn-ea"/>
                          <a:cs typeface="+mn-cs"/>
                        </a:rPr>
                        <a:t>Duty </a:t>
                      </a:r>
                      <a:r>
                        <a:rPr lang="en-GB" sz="3200" kern="1200" dirty="0" smtClean="0">
                          <a:solidFill>
                            <a:schemeClr val="dk1"/>
                          </a:solidFill>
                          <a:latin typeface="Comic Sans MS" pitchFamily="66" charset="0"/>
                          <a:ea typeface="+mn-ea"/>
                          <a:cs typeface="+mn-cs"/>
                        </a:rPr>
                        <a:t>Officers briefs.</a:t>
                      </a:r>
                      <a:endParaRPr lang="en-GB" sz="3200" b="0" dirty="0" smtClean="0">
                        <a:solidFill>
                          <a:schemeClr val="tx1"/>
                        </a:solidFill>
                        <a:effectLst>
                          <a:outerShdw blurRad="38100" dist="38100" dir="2700000" algn="tl">
                            <a:srgbClr val="000000">
                              <a:alpha val="43137"/>
                            </a:srgbClr>
                          </a:outerShdw>
                        </a:effectLst>
                        <a:latin typeface="Comic Sans MS" pitchFamily="66" charset="0"/>
                      </a:endParaRPr>
                    </a:p>
                  </a:txBody>
                  <a:tcPr>
                    <a:solidFill>
                      <a:schemeClr val="accent5">
                        <a:lumMod val="60000"/>
                        <a:lumOff val="40000"/>
                      </a:schemeClr>
                    </a:solidFill>
                  </a:tcPr>
                </a:tc>
              </a:tr>
              <a:tr h="11333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b="0" dirty="0" smtClean="0">
                          <a:solidFill>
                            <a:schemeClr val="tx1"/>
                          </a:solidFill>
                          <a:effectLst>
                            <a:outerShdw blurRad="38100" dist="38100" dir="2700000" algn="tl">
                              <a:srgbClr val="000000">
                                <a:alpha val="43137"/>
                              </a:srgbClr>
                            </a:outerShdw>
                          </a:effectLst>
                          <a:latin typeface="Comic Sans MS" pitchFamily="66" charset="0"/>
                        </a:rPr>
                        <a:t>v. Deployment</a:t>
                      </a:r>
                      <a:r>
                        <a:rPr lang="en-GB" sz="3200" b="0" baseline="0" dirty="0" smtClean="0">
                          <a:solidFill>
                            <a:schemeClr val="tx1"/>
                          </a:solidFill>
                          <a:effectLst>
                            <a:outerShdw blurRad="38100" dist="38100" dir="2700000" algn="tl">
                              <a:srgbClr val="000000">
                                <a:alpha val="43137"/>
                              </a:srgbClr>
                            </a:outerShdw>
                          </a:effectLst>
                          <a:latin typeface="Comic Sans MS" pitchFamily="66" charset="0"/>
                        </a:rPr>
                        <a:t> of Provost to scheduled Corps Functions</a:t>
                      </a:r>
                      <a:endParaRPr lang="en-GB" sz="3200" b="0" dirty="0" smtClean="0">
                        <a:solidFill>
                          <a:schemeClr val="tx1"/>
                        </a:solidFill>
                        <a:effectLst>
                          <a:outerShdw blurRad="38100" dist="38100" dir="2700000" algn="tl">
                            <a:srgbClr val="000000">
                              <a:alpha val="43137"/>
                            </a:srgbClr>
                          </a:outerShdw>
                        </a:effectLst>
                        <a:latin typeface="Comic Sans MS" pitchFamily="66" charset="0"/>
                      </a:endParaRPr>
                    </a:p>
                  </a:txBody>
                  <a:tcPr>
                    <a:solidFill>
                      <a:schemeClr val="accent2">
                        <a:lumMod val="60000"/>
                        <a:lumOff val="40000"/>
                      </a:schemeClr>
                    </a:solidFill>
                  </a:tcPr>
                </a:tc>
              </a:tr>
            </a:tbl>
          </a:graphicData>
        </a:graphic>
      </p:graphicFrame>
      <p:sp>
        <p:nvSpPr>
          <p:cNvPr id="24" name="Title 1"/>
          <p:cNvSpPr>
            <a:spLocks noGrp="1"/>
          </p:cNvSpPr>
          <p:nvPr>
            <p:ph type="title"/>
          </p:nvPr>
        </p:nvSpPr>
        <p:spPr>
          <a:xfrm>
            <a:off x="673690" y="0"/>
            <a:ext cx="7786742" cy="642918"/>
          </a:xfrm>
        </p:spPr>
        <p:txBody>
          <a:bodyPr>
            <a:noAutofit/>
          </a:bodyPr>
          <a:lstStyle/>
          <a:p>
            <a:pPr lvl="0"/>
            <a:r>
              <a:rPr lang="en-GB" sz="2400" b="1" dirty="0" smtClean="0">
                <a:solidFill>
                  <a:srgbClr val="FF0000"/>
                </a:solidFill>
                <a:latin typeface="Comic Sans MS" pitchFamily="66" charset="0"/>
              </a:rPr>
              <a:t>MAINTAINS SECURITY OF FACILITIES</a:t>
            </a:r>
            <a:endParaRPr lang="en-US" sz="2400" dirty="0">
              <a:solidFill>
                <a:srgbClr val="FF0000"/>
              </a:solidFill>
              <a:latin typeface="Comic Sans MS" pitchFamily="66" charset="0"/>
            </a:endParaRPr>
          </a:p>
        </p:txBody>
      </p:sp>
    </p:spTree>
    <p:extLst>
      <p:ext uri="{BB962C8B-B14F-4D97-AF65-F5344CB8AC3E}">
        <p14:creationId xmlns="" xmlns:p14="http://schemas.microsoft.com/office/powerpoint/2010/main" val="1694991022"/>
      </p:ext>
    </p:extLst>
  </p:cSld>
  <p:clrMapOvr>
    <a:masterClrMapping/>
  </p:clrMapOvr>
  <p:transition spd="med">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043608" y="260648"/>
            <a:ext cx="7200800"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Slide Number Placeholder 4"/>
          <p:cNvSpPr>
            <a:spLocks noGrp="1"/>
          </p:cNvSpPr>
          <p:nvPr>
            <p:ph type="sldNum" sz="quarter" idx="12"/>
          </p:nvPr>
        </p:nvSpPr>
        <p:spPr/>
        <p:txBody>
          <a:bodyPr/>
          <a:lstStyle/>
          <a:p>
            <a:fld id="{9470264C-5D0B-4D1E-8762-A9947EFD467A}" type="slidenum">
              <a:rPr lang="en-GB" smtClean="0"/>
              <a:pPr/>
              <a:t>4</a:t>
            </a:fld>
            <a:endParaRPr lang="en-GB"/>
          </a:p>
        </p:txBody>
      </p:sp>
      <p:grpSp>
        <p:nvGrpSpPr>
          <p:cNvPr id="3" name="Group 29"/>
          <p:cNvGrpSpPr/>
          <p:nvPr/>
        </p:nvGrpSpPr>
        <p:grpSpPr>
          <a:xfrm>
            <a:off x="0" y="0"/>
            <a:ext cx="785812" cy="6858000"/>
            <a:chOff x="8358188" y="0"/>
            <a:chExt cx="785812" cy="6858000"/>
          </a:xfrm>
        </p:grpSpPr>
        <p:grpSp>
          <p:nvGrpSpPr>
            <p:cNvPr id="4" name="Group 17"/>
            <p:cNvGrpSpPr>
              <a:grpSpLocks/>
            </p:cNvGrpSpPr>
            <p:nvPr/>
          </p:nvGrpSpPr>
          <p:grpSpPr bwMode="auto">
            <a:xfrm>
              <a:off x="8571803" y="0"/>
              <a:ext cx="429353" cy="6858000"/>
              <a:chOff x="288" y="0"/>
              <a:chExt cx="292" cy="4320"/>
            </a:xfrm>
            <a:solidFill>
              <a:schemeClr val="tx2"/>
            </a:solidFill>
          </p:grpSpPr>
          <p:sp>
            <p:nvSpPr>
              <p:cNvPr id="15"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6"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7"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8"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9"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20"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21"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22"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23"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24"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25"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26" name="Rectangle 25"/>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grpSp>
        <p:pic>
          <p:nvPicPr>
            <p:cNvPr id="14"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8358188" y="0"/>
              <a:ext cx="785812" cy="738188"/>
            </a:xfrm>
            <a:prstGeom prst="rect">
              <a:avLst/>
            </a:prstGeom>
            <a:effectLst>
              <a:outerShdw sx="1000" sy="1000" algn="ctr" rotWithShape="0">
                <a:srgbClr val="000000"/>
              </a:outerShdw>
            </a:effectLst>
          </p:spPr>
        </p:pic>
      </p:grpSp>
      <p:sp>
        <p:nvSpPr>
          <p:cNvPr id="9217" name="Rectangle 1"/>
          <p:cNvSpPr>
            <a:spLocks noChangeArrowheads="1"/>
          </p:cNvSpPr>
          <p:nvPr/>
        </p:nvSpPr>
        <p:spPr bwMode="auto">
          <a:xfrm>
            <a:off x="1331640" y="250777"/>
            <a:ext cx="727280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GB" sz="3200" b="1" i="0" u="none" strike="noStrike" cap="none" normalizeH="0" baseline="0" dirty="0" smtClean="0">
                <a:ln>
                  <a:solidFill>
                    <a:schemeClr val="bg1"/>
                  </a:solidFill>
                </a:ln>
                <a:solidFill>
                  <a:schemeClr val="bg1"/>
                </a:solidFill>
                <a:effectLst/>
                <a:latin typeface="Comic Sans MS" pitchFamily="66" charset="0"/>
                <a:ea typeface="Calibri" pitchFamily="34" charset="0"/>
                <a:cs typeface="Times New Roman" pitchFamily="18" charset="0"/>
              </a:rPr>
              <a:t>MAINTENANCE OF DISCIPLINE</a:t>
            </a:r>
            <a:endParaRPr kumimoji="0" lang="en-GB" sz="3200" b="0" i="0" u="none" strike="noStrike" cap="none" normalizeH="0" baseline="0" dirty="0" smtClean="0">
              <a:ln>
                <a:solidFill>
                  <a:schemeClr val="bg1"/>
                </a:solidFill>
              </a:ln>
              <a:solidFill>
                <a:schemeClr val="bg1"/>
              </a:solidFill>
              <a:effectLst/>
              <a:latin typeface="Arial" pitchFamily="34" charset="0"/>
              <a:cs typeface="Arial" pitchFamily="34" charset="0"/>
            </a:endParaRPr>
          </a:p>
        </p:txBody>
      </p:sp>
      <p:graphicFrame>
        <p:nvGraphicFramePr>
          <p:cNvPr id="28" name="Table 27"/>
          <p:cNvGraphicFramePr>
            <a:graphicFrameLocks noGrp="1"/>
          </p:cNvGraphicFramePr>
          <p:nvPr>
            <p:extLst>
              <p:ext uri="{D42A27DB-BD31-4B8C-83A1-F6EECF244321}">
                <p14:modId xmlns="" xmlns:p14="http://schemas.microsoft.com/office/powerpoint/2010/main" val="4157343566"/>
              </p:ext>
            </p:extLst>
          </p:nvPr>
        </p:nvGraphicFramePr>
        <p:xfrm>
          <a:off x="755576" y="1265971"/>
          <a:ext cx="7503438" cy="3988368"/>
        </p:xfrm>
        <a:graphic>
          <a:graphicData uri="http://schemas.openxmlformats.org/drawingml/2006/table">
            <a:tbl>
              <a:tblPr firstRow="1" bandRow="1">
                <a:tableStyleId>{5C22544A-7EE6-4342-B048-85BDC9FD1C3A}</a:tableStyleId>
              </a:tblPr>
              <a:tblGrid>
                <a:gridCol w="7503438"/>
              </a:tblGrid>
              <a:tr h="997092">
                <a:tc>
                  <a:txBody>
                    <a:bodyPr/>
                    <a:lstStyle/>
                    <a:p>
                      <a:pPr marL="342900" lvl="0" indent="-342900" algn="just">
                        <a:spcBef>
                          <a:spcPts val="0"/>
                        </a:spcBef>
                        <a:spcAft>
                          <a:spcPts val="0"/>
                        </a:spcAft>
                        <a:buFont typeface="+mj-lt"/>
                        <a:buAutoNum type="romanLcPeriod"/>
                      </a:pPr>
                      <a:r>
                        <a:rPr lang="en-GB" sz="2000" dirty="0" smtClean="0">
                          <a:latin typeface="Comic Sans MS"/>
                          <a:ea typeface="Calibri"/>
                          <a:cs typeface="Times New Roman"/>
                        </a:rPr>
                        <a:t>Ensures that staff turnout is acceptable.</a:t>
                      </a:r>
                      <a:endParaRPr lang="en-US" sz="2000" dirty="0" smtClean="0">
                        <a:latin typeface="Comic Sans MS"/>
                        <a:ea typeface="Calibri"/>
                        <a:cs typeface="Times New Roman"/>
                      </a:endParaRPr>
                    </a:p>
                    <a:p>
                      <a:pPr marL="342900" lvl="0" indent="-342900" algn="just">
                        <a:spcBef>
                          <a:spcPts val="0"/>
                        </a:spcBef>
                        <a:spcAft>
                          <a:spcPts val="0"/>
                        </a:spcAft>
                        <a:buFont typeface="+mj-lt"/>
                        <a:buNone/>
                      </a:pPr>
                      <a:endParaRPr lang="en-US" sz="2000" dirty="0" smtClean="0">
                        <a:latin typeface="Comic Sans MS"/>
                        <a:ea typeface="Calibri"/>
                        <a:cs typeface="Times New Roman"/>
                      </a:endParaRPr>
                    </a:p>
                  </a:txBody>
                  <a:tcPr>
                    <a:solidFill>
                      <a:schemeClr val="accent2">
                        <a:lumMod val="40000"/>
                        <a:lumOff val="60000"/>
                      </a:schemeClr>
                    </a:solidFill>
                  </a:tcPr>
                </a:tc>
              </a:tr>
              <a:tr h="997092">
                <a:tc>
                  <a:txBody>
                    <a:bodyPr/>
                    <a:lstStyle/>
                    <a:p>
                      <a:pPr marL="342900" lvl="0" indent="-342900" algn="just">
                        <a:spcBef>
                          <a:spcPts val="0"/>
                        </a:spcBef>
                        <a:spcAft>
                          <a:spcPts val="0"/>
                        </a:spcAft>
                        <a:buFont typeface="+mj-lt"/>
                        <a:buNone/>
                      </a:pPr>
                      <a:r>
                        <a:rPr lang="en-US" sz="2000" dirty="0" smtClean="0">
                          <a:latin typeface="Comic Sans MS"/>
                          <a:ea typeface="Calibri"/>
                          <a:cs typeface="Times New Roman"/>
                        </a:rPr>
                        <a:t>ii.</a:t>
                      </a:r>
                      <a:r>
                        <a:rPr lang="en-US" sz="2000" baseline="0" dirty="0" smtClean="0">
                          <a:latin typeface="Comic Sans MS"/>
                          <a:ea typeface="Calibri"/>
                          <a:cs typeface="Times New Roman"/>
                        </a:rPr>
                        <a:t> </a:t>
                      </a:r>
                      <a:r>
                        <a:rPr lang="en-GB" sz="2000" dirty="0" smtClean="0">
                          <a:latin typeface="Comic Sans MS"/>
                          <a:ea typeface="Calibri"/>
                          <a:cs typeface="Times New Roman"/>
                        </a:rPr>
                        <a:t>Carries out disciplinary procedure on erring staff</a:t>
                      </a:r>
                      <a:endParaRPr lang="en-US" sz="2000" dirty="0" smtClean="0">
                        <a:latin typeface="Comic Sans MS"/>
                        <a:ea typeface="Calibri"/>
                        <a:cs typeface="Times New Roman"/>
                      </a:endParaRPr>
                    </a:p>
                  </a:txBody>
                  <a:tcPr>
                    <a:solidFill>
                      <a:schemeClr val="tx2">
                        <a:lumMod val="40000"/>
                        <a:lumOff val="60000"/>
                      </a:schemeClr>
                    </a:solidFill>
                  </a:tcPr>
                </a:tc>
              </a:tr>
              <a:tr h="997092">
                <a:tc>
                  <a:txBody>
                    <a:bodyPr/>
                    <a:lstStyle/>
                    <a:p>
                      <a:pPr marL="342900" lvl="0" indent="-342900" algn="just">
                        <a:spcBef>
                          <a:spcPts val="0"/>
                        </a:spcBef>
                        <a:spcAft>
                          <a:spcPts val="0"/>
                        </a:spcAft>
                        <a:buFont typeface="+mj-lt"/>
                        <a:buNone/>
                      </a:pPr>
                      <a:r>
                        <a:rPr lang="en-GB" sz="2000" dirty="0" smtClean="0">
                          <a:latin typeface="Comic Sans MS" pitchFamily="66" charset="0"/>
                          <a:ea typeface="Calibri"/>
                          <a:cs typeface="Times New Roman"/>
                        </a:rPr>
                        <a:t>iii. Ensures disputes involving staff are amicably settled</a:t>
                      </a:r>
                      <a:endParaRPr lang="en-US" sz="2000" dirty="0">
                        <a:latin typeface="Comic Sans MS" pitchFamily="66" charset="0"/>
                        <a:ea typeface="Calibri"/>
                        <a:cs typeface="Times New Roman"/>
                      </a:endParaRPr>
                    </a:p>
                  </a:txBody>
                  <a:tcPr>
                    <a:solidFill>
                      <a:schemeClr val="accent2">
                        <a:lumMod val="60000"/>
                        <a:lumOff val="40000"/>
                      </a:schemeClr>
                    </a:solidFill>
                  </a:tcPr>
                </a:tc>
              </a:tr>
              <a:tr h="997092">
                <a:tc>
                  <a:txBody>
                    <a:bodyPr/>
                    <a:lstStyle/>
                    <a:p>
                      <a:pPr marL="342900" lvl="0" indent="-342900" algn="just">
                        <a:spcBef>
                          <a:spcPts val="0"/>
                        </a:spcBef>
                        <a:spcAft>
                          <a:spcPts val="0"/>
                        </a:spcAft>
                        <a:buFont typeface="+mj-lt"/>
                        <a:buNone/>
                      </a:pPr>
                      <a:r>
                        <a:rPr lang="en-US" sz="2000" dirty="0" smtClean="0">
                          <a:latin typeface="Comic Sans MS" pitchFamily="66" charset="0"/>
                          <a:ea typeface="Calibri"/>
                          <a:cs typeface="Times New Roman"/>
                        </a:rPr>
                        <a:t>iv. </a:t>
                      </a:r>
                      <a:r>
                        <a:rPr lang="en-US" sz="2000" kern="1200" dirty="0" smtClean="0">
                          <a:solidFill>
                            <a:schemeClr val="dk1"/>
                          </a:solidFill>
                          <a:latin typeface="Comic Sans MS" pitchFamily="66" charset="0"/>
                          <a:ea typeface="+mn-ea"/>
                          <a:cs typeface="+mn-cs"/>
                        </a:rPr>
                        <a:t>Reports of disciplinary cases are published weekly</a:t>
                      </a:r>
                      <a:endParaRPr lang="en-US" sz="2000" dirty="0">
                        <a:latin typeface="Comic Sans MS" pitchFamily="66" charset="0"/>
                        <a:ea typeface="Calibri"/>
                        <a:cs typeface="Times New Roman"/>
                      </a:endParaRPr>
                    </a:p>
                  </a:txBody>
                  <a:tcPr>
                    <a:solidFill>
                      <a:schemeClr val="accent5">
                        <a:lumMod val="60000"/>
                        <a:lumOff val="40000"/>
                      </a:schemeClr>
                    </a:solidFill>
                  </a:tcPr>
                </a:tc>
              </a:tr>
            </a:tbl>
          </a:graphicData>
        </a:graphic>
      </p:graphicFrame>
      <p:graphicFrame>
        <p:nvGraphicFramePr>
          <p:cNvPr id="29" name="Table 28"/>
          <p:cNvGraphicFramePr>
            <a:graphicFrameLocks noGrp="1"/>
          </p:cNvGraphicFramePr>
          <p:nvPr>
            <p:extLst>
              <p:ext uri="{D42A27DB-BD31-4B8C-83A1-F6EECF244321}">
                <p14:modId xmlns="" xmlns:p14="http://schemas.microsoft.com/office/powerpoint/2010/main" val="4157343566"/>
              </p:ext>
            </p:extLst>
          </p:nvPr>
        </p:nvGraphicFramePr>
        <p:xfrm>
          <a:off x="755576" y="1052737"/>
          <a:ext cx="8208912" cy="5561694"/>
        </p:xfrm>
        <a:graphic>
          <a:graphicData uri="http://schemas.openxmlformats.org/drawingml/2006/table">
            <a:tbl>
              <a:tblPr firstRow="1" bandRow="1">
                <a:tableStyleId>{5C22544A-7EE6-4342-B048-85BDC9FD1C3A}</a:tableStyleId>
              </a:tblPr>
              <a:tblGrid>
                <a:gridCol w="8208912"/>
              </a:tblGrid>
              <a:tr h="1450797">
                <a:tc>
                  <a:txBody>
                    <a:bodyPr/>
                    <a:lstStyle/>
                    <a:p>
                      <a:pPr marL="342900" lvl="0" indent="-342900" algn="just">
                        <a:spcBef>
                          <a:spcPts val="0"/>
                        </a:spcBef>
                        <a:spcAft>
                          <a:spcPts val="0"/>
                        </a:spcAft>
                        <a:buFont typeface="+mj-lt"/>
                        <a:buAutoNum type="romanLcPeriod"/>
                      </a:pPr>
                      <a:r>
                        <a:rPr lang="en-GB" sz="3000" dirty="0" smtClean="0">
                          <a:solidFill>
                            <a:schemeClr val="tx1"/>
                          </a:solidFill>
                          <a:latin typeface="Comic Sans MS"/>
                          <a:ea typeface="Calibri"/>
                          <a:cs typeface="Times New Roman"/>
                        </a:rPr>
                        <a:t>Ensures that staff turnout is acceptable.</a:t>
                      </a:r>
                      <a:endParaRPr lang="en-US" sz="3000" dirty="0" smtClean="0">
                        <a:latin typeface="Comic Sans MS"/>
                        <a:ea typeface="Calibri"/>
                        <a:cs typeface="Times New Roman"/>
                      </a:endParaRPr>
                    </a:p>
                  </a:txBody>
                  <a:tcPr>
                    <a:solidFill>
                      <a:schemeClr val="accent2">
                        <a:lumMod val="40000"/>
                        <a:lumOff val="60000"/>
                      </a:schemeClr>
                    </a:solidFill>
                  </a:tcPr>
                </a:tc>
              </a:tr>
              <a:tr h="1532205">
                <a:tc>
                  <a:txBody>
                    <a:bodyPr/>
                    <a:lstStyle/>
                    <a:p>
                      <a:pPr marL="342900" lvl="0" indent="-342900" algn="just">
                        <a:spcBef>
                          <a:spcPts val="0"/>
                        </a:spcBef>
                        <a:spcAft>
                          <a:spcPts val="0"/>
                        </a:spcAft>
                        <a:buFont typeface="+mj-lt"/>
                        <a:buNone/>
                      </a:pPr>
                      <a:r>
                        <a:rPr lang="en-US" sz="3000" dirty="0" smtClean="0">
                          <a:latin typeface="Comic Sans MS"/>
                          <a:ea typeface="Calibri"/>
                          <a:cs typeface="Times New Roman"/>
                        </a:rPr>
                        <a:t>ii.</a:t>
                      </a:r>
                      <a:r>
                        <a:rPr lang="en-US" sz="3000" baseline="0" dirty="0" smtClean="0">
                          <a:latin typeface="Comic Sans MS"/>
                          <a:ea typeface="Calibri"/>
                          <a:cs typeface="Times New Roman"/>
                        </a:rPr>
                        <a:t> </a:t>
                      </a:r>
                      <a:r>
                        <a:rPr lang="en-GB" sz="3000" dirty="0" smtClean="0">
                          <a:latin typeface="Comic Sans MS"/>
                          <a:ea typeface="Calibri"/>
                          <a:cs typeface="Times New Roman"/>
                        </a:rPr>
                        <a:t>Carries out disciplinary procedure on erring staff</a:t>
                      </a:r>
                      <a:endParaRPr lang="en-US" sz="3000" dirty="0" smtClean="0">
                        <a:latin typeface="Comic Sans MS"/>
                        <a:ea typeface="Calibri"/>
                        <a:cs typeface="Times New Roman"/>
                      </a:endParaRPr>
                    </a:p>
                  </a:txBody>
                  <a:tcPr>
                    <a:solidFill>
                      <a:schemeClr val="tx2">
                        <a:lumMod val="40000"/>
                        <a:lumOff val="60000"/>
                      </a:schemeClr>
                    </a:solidFill>
                  </a:tcPr>
                </a:tc>
              </a:tr>
              <a:tr h="1046487">
                <a:tc>
                  <a:txBody>
                    <a:bodyPr/>
                    <a:lstStyle/>
                    <a:p>
                      <a:pPr marL="342900" lvl="0" indent="-342900" algn="just">
                        <a:spcBef>
                          <a:spcPts val="0"/>
                        </a:spcBef>
                        <a:spcAft>
                          <a:spcPts val="0"/>
                        </a:spcAft>
                        <a:buFont typeface="+mj-lt"/>
                        <a:buNone/>
                      </a:pPr>
                      <a:r>
                        <a:rPr lang="en-GB" sz="3000" dirty="0" smtClean="0">
                          <a:latin typeface="Comic Sans MS" pitchFamily="66" charset="0"/>
                          <a:ea typeface="Calibri"/>
                          <a:cs typeface="Times New Roman"/>
                        </a:rPr>
                        <a:t>iii. Ensures disputes involving staff are settled</a:t>
                      </a:r>
                      <a:endParaRPr lang="en-US" sz="3000" dirty="0">
                        <a:latin typeface="Comic Sans MS" pitchFamily="66" charset="0"/>
                        <a:ea typeface="Calibri"/>
                        <a:cs typeface="Times New Roman"/>
                      </a:endParaRPr>
                    </a:p>
                  </a:txBody>
                  <a:tcPr>
                    <a:solidFill>
                      <a:schemeClr val="accent2">
                        <a:lumMod val="60000"/>
                        <a:lumOff val="40000"/>
                      </a:schemeClr>
                    </a:solidFill>
                  </a:tcPr>
                </a:tc>
              </a:tr>
              <a:tr h="1532205">
                <a:tc>
                  <a:txBody>
                    <a:bodyPr/>
                    <a:lstStyle/>
                    <a:p>
                      <a:pPr marL="342900" lvl="0" indent="-342900" algn="just">
                        <a:spcBef>
                          <a:spcPts val="0"/>
                        </a:spcBef>
                        <a:spcAft>
                          <a:spcPts val="0"/>
                        </a:spcAft>
                        <a:buFont typeface="+mj-lt"/>
                        <a:buNone/>
                      </a:pPr>
                      <a:r>
                        <a:rPr lang="en-US" sz="3000" dirty="0" smtClean="0">
                          <a:latin typeface="Comic Sans MS" pitchFamily="66" charset="0"/>
                          <a:ea typeface="Calibri"/>
                          <a:cs typeface="Times New Roman"/>
                        </a:rPr>
                        <a:t>iv. </a:t>
                      </a:r>
                      <a:r>
                        <a:rPr lang="en-US" sz="3000" kern="1200" dirty="0" smtClean="0">
                          <a:solidFill>
                            <a:schemeClr val="dk1"/>
                          </a:solidFill>
                          <a:latin typeface="Comic Sans MS" pitchFamily="66" charset="0"/>
                          <a:ea typeface="+mn-ea"/>
                          <a:cs typeface="+mn-cs"/>
                        </a:rPr>
                        <a:t>Reports of disciplinary cases are published weekly</a:t>
                      </a:r>
                      <a:endParaRPr lang="en-US" sz="3000" dirty="0">
                        <a:latin typeface="Comic Sans MS" pitchFamily="66" charset="0"/>
                        <a:ea typeface="Calibri"/>
                        <a:cs typeface="Times New Roman"/>
                      </a:endParaRPr>
                    </a:p>
                  </a:txBody>
                  <a:tcPr>
                    <a:solidFill>
                      <a:schemeClr val="accent5">
                        <a:lumMod val="60000"/>
                        <a:lumOff val="40000"/>
                      </a:schemeClr>
                    </a:solidFill>
                  </a:tcPr>
                </a:tc>
              </a:tr>
            </a:tbl>
          </a:graphicData>
        </a:graphic>
      </p:graphicFrame>
    </p:spTree>
    <p:extLst>
      <p:ext uri="{BB962C8B-B14F-4D97-AF65-F5344CB8AC3E}">
        <p14:creationId xmlns="" xmlns:p14="http://schemas.microsoft.com/office/powerpoint/2010/main" val="31618848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ounded Rectangle 18"/>
          <p:cNvSpPr/>
          <p:nvPr/>
        </p:nvSpPr>
        <p:spPr>
          <a:xfrm>
            <a:off x="1115616" y="260648"/>
            <a:ext cx="7632848"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bg1"/>
                </a:solidFill>
              </a:ln>
              <a:solidFill>
                <a:schemeClr val="bg1"/>
              </a:solidFill>
            </a:endParaRPr>
          </a:p>
        </p:txBody>
      </p:sp>
      <p:grpSp>
        <p:nvGrpSpPr>
          <p:cNvPr id="2" name="Group 29"/>
          <p:cNvGrpSpPr/>
          <p:nvPr/>
        </p:nvGrpSpPr>
        <p:grpSpPr>
          <a:xfrm>
            <a:off x="0" y="-171400"/>
            <a:ext cx="899592" cy="6858000"/>
            <a:chOff x="8358188" y="0"/>
            <a:chExt cx="785812" cy="6858000"/>
          </a:xfrm>
        </p:grpSpPr>
        <p:grpSp>
          <p:nvGrpSpPr>
            <p:cNvPr id="3" name="Group 17"/>
            <p:cNvGrpSpPr>
              <a:grpSpLocks/>
            </p:cNvGrpSpPr>
            <p:nvPr/>
          </p:nvGrpSpPr>
          <p:grpSpPr bwMode="auto">
            <a:xfrm>
              <a:off x="8571803" y="0"/>
              <a:ext cx="429353" cy="6858000"/>
              <a:chOff x="288" y="0"/>
              <a:chExt cx="292" cy="4320"/>
            </a:xfrm>
            <a:solidFill>
              <a:schemeClr val="tx2"/>
            </a:solidFill>
          </p:grpSpPr>
          <p:sp>
            <p:nvSpPr>
              <p:cNvPr id="5"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6"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7"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8"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9"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0"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1"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2"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3"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4"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5"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sp>
            <p:nvSpPr>
              <p:cNvPr id="16" name="Rectangle 15"/>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fontAlgn="auto">
                  <a:spcBef>
                    <a:spcPts val="0"/>
                  </a:spcBef>
                  <a:spcAft>
                    <a:spcPts val="0"/>
                  </a:spcAft>
                  <a:buSzPct val="90000"/>
                  <a:defRPr/>
                </a:pPr>
                <a:endParaRPr lang="en-US" dirty="0">
                  <a:latin typeface="Calibri" pitchFamily="34" charset="0"/>
                  <a:cs typeface="Arial" pitchFamily="34" charset="0"/>
                </a:endParaRPr>
              </a:p>
            </p:txBody>
          </p:sp>
        </p:grpSp>
        <p:pic>
          <p:nvPicPr>
            <p:cNvPr id="4"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8358188" y="0"/>
              <a:ext cx="785812" cy="738188"/>
            </a:xfrm>
            <a:prstGeom prst="rect">
              <a:avLst/>
            </a:prstGeom>
            <a:effectLst>
              <a:outerShdw sx="1000" sy="1000" algn="ctr" rotWithShape="0">
                <a:srgbClr val="000000"/>
              </a:outerShdw>
            </a:effectLst>
          </p:spPr>
        </p:pic>
      </p:grpSp>
      <p:sp>
        <p:nvSpPr>
          <p:cNvPr id="17" name="Rectangle 16"/>
          <p:cNvSpPr/>
          <p:nvPr/>
        </p:nvSpPr>
        <p:spPr>
          <a:xfrm>
            <a:off x="1133879" y="404664"/>
            <a:ext cx="7974625" cy="523220"/>
          </a:xfrm>
          <a:prstGeom prst="rect">
            <a:avLst/>
          </a:prstGeom>
        </p:spPr>
        <p:txBody>
          <a:bodyPr wrap="square">
            <a:spAutoFit/>
          </a:bodyPr>
          <a:lstStyle/>
          <a:p>
            <a:r>
              <a:rPr lang="en-US" sz="2800" b="1" dirty="0" smtClean="0">
                <a:ln>
                  <a:solidFill>
                    <a:schemeClr val="bg1"/>
                  </a:solidFill>
                </a:ln>
                <a:solidFill>
                  <a:schemeClr val="bg1"/>
                </a:solidFill>
                <a:latin typeface="Comic Sans MS" pitchFamily="66" charset="0"/>
              </a:rPr>
              <a:t>ORGANIZES CORPS MARSHAL’S PARADE</a:t>
            </a:r>
            <a:endParaRPr lang="en-US" sz="2800" dirty="0">
              <a:ln>
                <a:solidFill>
                  <a:schemeClr val="bg1"/>
                </a:solidFill>
              </a:ln>
              <a:solidFill>
                <a:schemeClr val="bg1"/>
              </a:solidFill>
              <a:latin typeface="Comic Sans MS" pitchFamily="66" charset="0"/>
            </a:endParaRPr>
          </a:p>
        </p:txBody>
      </p:sp>
      <p:graphicFrame>
        <p:nvGraphicFramePr>
          <p:cNvPr id="18" name="Table 17"/>
          <p:cNvGraphicFramePr>
            <a:graphicFrameLocks noGrp="1"/>
          </p:cNvGraphicFramePr>
          <p:nvPr>
            <p:extLst>
              <p:ext uri="{D42A27DB-BD31-4B8C-83A1-F6EECF244321}">
                <p14:modId xmlns="" xmlns:p14="http://schemas.microsoft.com/office/powerpoint/2010/main" val="4157343566"/>
              </p:ext>
            </p:extLst>
          </p:nvPr>
        </p:nvGraphicFramePr>
        <p:xfrm>
          <a:off x="755576" y="1124743"/>
          <a:ext cx="8208912" cy="5656044"/>
        </p:xfrm>
        <a:graphic>
          <a:graphicData uri="http://schemas.openxmlformats.org/drawingml/2006/table">
            <a:tbl>
              <a:tblPr firstRow="1" bandRow="1">
                <a:tableStyleId>{5C22544A-7EE6-4342-B048-85BDC9FD1C3A}</a:tableStyleId>
              </a:tblPr>
              <a:tblGrid>
                <a:gridCol w="8208912"/>
              </a:tblGrid>
              <a:tr h="973585">
                <a:tc>
                  <a:txBody>
                    <a:bodyPr/>
                    <a:lstStyle/>
                    <a:p>
                      <a:pPr marL="742950" lvl="1" indent="-285750" algn="l">
                        <a:spcBef>
                          <a:spcPts val="0"/>
                        </a:spcBef>
                        <a:spcAft>
                          <a:spcPts val="0"/>
                        </a:spcAft>
                        <a:buFont typeface="+mj-lt"/>
                        <a:buNone/>
                      </a:pPr>
                      <a:r>
                        <a:rPr lang="en-GB" sz="3000" dirty="0" err="1" smtClean="0">
                          <a:solidFill>
                            <a:schemeClr val="tx1"/>
                          </a:solidFill>
                          <a:latin typeface="Comic Sans MS"/>
                          <a:ea typeface="Calibri"/>
                          <a:cs typeface="Times New Roman"/>
                        </a:rPr>
                        <a:t>i</a:t>
                      </a:r>
                      <a:r>
                        <a:rPr lang="en-GB" sz="3000" dirty="0" smtClean="0">
                          <a:solidFill>
                            <a:schemeClr val="tx1"/>
                          </a:solidFill>
                          <a:latin typeface="Comic Sans MS"/>
                          <a:ea typeface="Calibri"/>
                          <a:cs typeface="Times New Roman"/>
                        </a:rPr>
                        <a:t>. Ensures Quarter Guard is mounted</a:t>
                      </a:r>
                    </a:p>
                    <a:p>
                      <a:pPr marL="742950" lvl="1" indent="-285750" algn="just">
                        <a:spcBef>
                          <a:spcPts val="0"/>
                        </a:spcBef>
                        <a:spcAft>
                          <a:spcPts val="0"/>
                        </a:spcAft>
                        <a:buFont typeface="+mj-lt"/>
                        <a:buNone/>
                      </a:pPr>
                      <a:r>
                        <a:rPr lang="en-GB" sz="3000" dirty="0" smtClean="0">
                          <a:solidFill>
                            <a:schemeClr val="tx1"/>
                          </a:solidFill>
                          <a:latin typeface="Comic Sans MS"/>
                          <a:ea typeface="Calibri"/>
                          <a:cs typeface="Times New Roman"/>
                        </a:rPr>
                        <a:t>   for Reviewing Officer/VIPs</a:t>
                      </a:r>
                      <a:endParaRPr lang="en-US" sz="3000" dirty="0" smtClean="0">
                        <a:solidFill>
                          <a:schemeClr val="tx1"/>
                        </a:solidFill>
                        <a:latin typeface="Comic Sans MS"/>
                        <a:ea typeface="Calibri"/>
                        <a:cs typeface="Times New Roman"/>
                      </a:endParaRPr>
                    </a:p>
                  </a:txBody>
                  <a:tcPr>
                    <a:solidFill>
                      <a:schemeClr val="accent2">
                        <a:lumMod val="40000"/>
                        <a:lumOff val="60000"/>
                      </a:schemeClr>
                    </a:solidFill>
                  </a:tcPr>
                </a:tc>
              </a:tr>
              <a:tr h="1082393">
                <a:tc>
                  <a:txBody>
                    <a:bodyPr/>
                    <a:lstStyle/>
                    <a:p>
                      <a:pPr marL="742950" lvl="1" indent="-285750" algn="just">
                        <a:spcBef>
                          <a:spcPts val="0"/>
                        </a:spcBef>
                        <a:spcAft>
                          <a:spcPts val="0"/>
                        </a:spcAft>
                        <a:buFont typeface="+mj-lt"/>
                        <a:buNone/>
                      </a:pPr>
                      <a:r>
                        <a:rPr lang="en-US" sz="3000" dirty="0" smtClean="0">
                          <a:latin typeface="Comic Sans MS"/>
                          <a:ea typeface="Calibri"/>
                          <a:cs typeface="Times New Roman"/>
                        </a:rPr>
                        <a:t>ii.</a:t>
                      </a:r>
                      <a:r>
                        <a:rPr lang="en-US" sz="3000" baseline="0" dirty="0" smtClean="0">
                          <a:latin typeface="Comic Sans MS"/>
                          <a:ea typeface="Calibri"/>
                          <a:cs typeface="Times New Roman"/>
                        </a:rPr>
                        <a:t>  </a:t>
                      </a:r>
                      <a:r>
                        <a:rPr lang="en-GB" sz="3000" dirty="0" smtClean="0">
                          <a:latin typeface="Comic Sans MS"/>
                          <a:ea typeface="Calibri"/>
                          <a:cs typeface="Times New Roman"/>
                        </a:rPr>
                        <a:t>Ensures Officers and Marshals are</a:t>
                      </a:r>
                    </a:p>
                    <a:p>
                      <a:pPr marL="742950" lvl="1" indent="-285750" algn="just">
                        <a:spcBef>
                          <a:spcPts val="0"/>
                        </a:spcBef>
                        <a:spcAft>
                          <a:spcPts val="0"/>
                        </a:spcAft>
                        <a:buFont typeface="+mj-lt"/>
                        <a:buNone/>
                      </a:pPr>
                      <a:r>
                        <a:rPr lang="en-GB" sz="3000" dirty="0" smtClean="0">
                          <a:latin typeface="Comic Sans MS"/>
                          <a:ea typeface="Calibri"/>
                          <a:cs typeface="Times New Roman"/>
                        </a:rPr>
                        <a:t>   formed up for inspection and address.</a:t>
                      </a:r>
                      <a:endParaRPr lang="en-US" sz="3000" dirty="0" smtClean="0">
                        <a:latin typeface="Comic Sans MS"/>
                        <a:ea typeface="Calibri"/>
                        <a:cs typeface="Times New Roman"/>
                      </a:endParaRPr>
                    </a:p>
                    <a:p>
                      <a:endParaRPr lang="en-US" sz="3000" dirty="0" smtClean="0">
                        <a:latin typeface="Comic Sans MS"/>
                        <a:ea typeface="Calibri"/>
                        <a:cs typeface="Times New Roman"/>
                      </a:endParaRPr>
                    </a:p>
                  </a:txBody>
                  <a:tcPr>
                    <a:solidFill>
                      <a:schemeClr val="tx2">
                        <a:lumMod val="40000"/>
                        <a:lumOff val="60000"/>
                      </a:schemeClr>
                    </a:solidFill>
                  </a:tcPr>
                </a:tc>
              </a:tr>
              <a:tr h="973585">
                <a:tc>
                  <a:txBody>
                    <a:bodyPr/>
                    <a:lstStyle/>
                    <a:p>
                      <a:r>
                        <a:rPr lang="en-US" sz="3000" dirty="0" smtClean="0">
                          <a:latin typeface="Comic Sans MS" pitchFamily="66" charset="0"/>
                          <a:ea typeface="Times New Roman"/>
                        </a:rPr>
                        <a:t> </a:t>
                      </a:r>
                      <a:r>
                        <a:rPr lang="en-US" sz="3000" baseline="0" dirty="0" smtClean="0">
                          <a:latin typeface="Comic Sans MS" pitchFamily="66" charset="0"/>
                          <a:ea typeface="Times New Roman"/>
                        </a:rPr>
                        <a:t>   </a:t>
                      </a:r>
                      <a:r>
                        <a:rPr lang="en-US" sz="3000" dirty="0" smtClean="0">
                          <a:latin typeface="Comic Sans MS" pitchFamily="66" charset="0"/>
                          <a:ea typeface="Times New Roman"/>
                        </a:rPr>
                        <a:t>iii.  Escorts Reviewing Officer to the</a:t>
                      </a:r>
                    </a:p>
                    <a:p>
                      <a:r>
                        <a:rPr lang="en-US" sz="3000" dirty="0" smtClean="0">
                          <a:latin typeface="Comic Sans MS" pitchFamily="66" charset="0"/>
                          <a:ea typeface="Times New Roman"/>
                        </a:rPr>
                        <a:t>          parade</a:t>
                      </a:r>
                      <a:endParaRPr lang="en-US" sz="3000" dirty="0">
                        <a:latin typeface="Comic Sans MS" pitchFamily="66" charset="0"/>
                        <a:ea typeface="Calibri"/>
                        <a:cs typeface="Times New Roman"/>
                      </a:endParaRPr>
                    </a:p>
                  </a:txBody>
                  <a:tcPr>
                    <a:solidFill>
                      <a:schemeClr val="accent2">
                        <a:lumMod val="60000"/>
                        <a:lumOff val="40000"/>
                      </a:schemeClr>
                    </a:solidFill>
                  </a:tcPr>
                </a:tc>
              </a:tr>
              <a:tr h="890734">
                <a:tc>
                  <a:txBody>
                    <a:bodyPr/>
                    <a:lstStyle/>
                    <a:p>
                      <a:pPr lvl="0"/>
                      <a:r>
                        <a:rPr lang="en-GB" sz="3000" kern="1200" dirty="0" smtClean="0">
                          <a:solidFill>
                            <a:schemeClr val="dk1"/>
                          </a:solidFill>
                          <a:latin typeface="Comic Sans MS" pitchFamily="66" charset="0"/>
                          <a:ea typeface="+mn-ea"/>
                          <a:cs typeface="+mn-cs"/>
                        </a:rPr>
                        <a:t>     iv.  Publishing</a:t>
                      </a:r>
                      <a:r>
                        <a:rPr lang="en-GB" sz="3000" kern="1200" baseline="0" dirty="0" smtClean="0">
                          <a:solidFill>
                            <a:schemeClr val="dk1"/>
                          </a:solidFill>
                          <a:latin typeface="Comic Sans MS" pitchFamily="66" charset="0"/>
                          <a:ea typeface="+mn-ea"/>
                          <a:cs typeface="+mn-cs"/>
                        </a:rPr>
                        <a:t> list of </a:t>
                      </a:r>
                      <a:r>
                        <a:rPr lang="en-GB" sz="3000" kern="1200" baseline="0" dirty="0" smtClean="0">
                          <a:solidFill>
                            <a:schemeClr val="dk1"/>
                          </a:solidFill>
                          <a:latin typeface="Comic Sans MS" pitchFamily="66" charset="0"/>
                          <a:ea typeface="+mn-ea"/>
                          <a:cs typeface="+mn-cs"/>
                        </a:rPr>
                        <a:t>Reviewing Officers</a:t>
                      </a:r>
                      <a:endParaRPr lang="en-US" sz="3000" kern="1200" dirty="0" smtClean="0">
                        <a:solidFill>
                          <a:schemeClr val="dk1"/>
                        </a:solidFill>
                        <a:latin typeface="Comic Sans MS" pitchFamily="66" charset="0"/>
                        <a:ea typeface="+mn-ea"/>
                        <a:cs typeface="+mn-cs"/>
                      </a:endParaRPr>
                    </a:p>
                  </a:txBody>
                  <a:tcPr>
                    <a:solidFill>
                      <a:schemeClr val="accent5">
                        <a:lumMod val="60000"/>
                        <a:lumOff val="40000"/>
                      </a:schemeClr>
                    </a:solidFill>
                  </a:tcPr>
                </a:tc>
              </a:tr>
              <a:tr h="1290590">
                <a:tc>
                  <a:txBody>
                    <a:bodyPr/>
                    <a:lstStyle/>
                    <a:p>
                      <a:pPr lvl="0"/>
                      <a:r>
                        <a:rPr lang="en-US" sz="3000" kern="1200" dirty="0" smtClean="0">
                          <a:solidFill>
                            <a:schemeClr val="dk1"/>
                          </a:solidFill>
                          <a:latin typeface="Comic Sans MS" pitchFamily="66" charset="0"/>
                          <a:ea typeface="+mn-ea"/>
                          <a:cs typeface="+mn-cs"/>
                        </a:rPr>
                        <a:t>     v.</a:t>
                      </a:r>
                      <a:r>
                        <a:rPr lang="en-US" sz="3000" kern="1200" baseline="0" dirty="0" smtClean="0">
                          <a:solidFill>
                            <a:schemeClr val="dk1"/>
                          </a:solidFill>
                          <a:latin typeface="Comic Sans MS" pitchFamily="66" charset="0"/>
                          <a:ea typeface="+mn-ea"/>
                          <a:cs typeface="+mn-cs"/>
                        </a:rPr>
                        <a:t> </a:t>
                      </a:r>
                      <a:r>
                        <a:rPr lang="en-GB" sz="3000" kern="1200" dirty="0" smtClean="0">
                          <a:solidFill>
                            <a:schemeClr val="dk1"/>
                          </a:solidFill>
                          <a:latin typeface="Comic Sans MS" pitchFamily="66" charset="0"/>
                          <a:ea typeface="+mn-ea"/>
                          <a:cs typeface="+mn-cs"/>
                        </a:rPr>
                        <a:t>Report of parade is maintained</a:t>
                      </a:r>
                    </a:p>
                    <a:p>
                      <a:pPr lvl="0"/>
                      <a:r>
                        <a:rPr lang="en-GB" sz="3000" kern="1200" dirty="0" smtClean="0">
                          <a:solidFill>
                            <a:schemeClr val="dk1"/>
                          </a:solidFill>
                          <a:latin typeface="Comic Sans MS" pitchFamily="66" charset="0"/>
                          <a:ea typeface="+mn-ea"/>
                          <a:cs typeface="+mn-cs"/>
                        </a:rPr>
                        <a:t>            weekly.</a:t>
                      </a:r>
                      <a:endParaRPr lang="en-US" sz="3000" dirty="0">
                        <a:latin typeface="Comic Sans MS" pitchFamily="66" charset="0"/>
                        <a:ea typeface="Calibri"/>
                        <a:cs typeface="Times New Roman"/>
                      </a:endParaRPr>
                    </a:p>
                  </a:txBody>
                  <a:tcPr>
                    <a:solidFill>
                      <a:schemeClr val="accent6">
                        <a:lumMod val="60000"/>
                        <a:lumOff val="40000"/>
                      </a:schemeClr>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a:xfrm>
            <a:off x="971600" y="188640"/>
            <a:ext cx="7992888" cy="64807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grpSp>
        <p:nvGrpSpPr>
          <p:cNvPr id="2" name="Group 17"/>
          <p:cNvGrpSpPr>
            <a:grpSpLocks/>
          </p:cNvGrpSpPr>
          <p:nvPr/>
        </p:nvGrpSpPr>
        <p:grpSpPr bwMode="auto">
          <a:xfrm>
            <a:off x="107132" y="70725"/>
            <a:ext cx="322014" cy="6787275"/>
            <a:chOff x="288" y="0"/>
            <a:chExt cx="292" cy="4320"/>
          </a:xfrm>
          <a:solidFill>
            <a:schemeClr val="tx2"/>
          </a:solidFill>
        </p:grpSpPr>
        <p:sp>
          <p:nvSpPr>
            <p:cNvPr id="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graphicFrame>
        <p:nvGraphicFramePr>
          <p:cNvPr id="16" name="Table 15"/>
          <p:cNvGraphicFramePr>
            <a:graphicFrameLocks noGrp="1"/>
          </p:cNvGraphicFramePr>
          <p:nvPr>
            <p:extLst>
              <p:ext uri="{D42A27DB-BD31-4B8C-83A1-F6EECF244321}">
                <p14:modId xmlns="" xmlns:p14="http://schemas.microsoft.com/office/powerpoint/2010/main" val="951719154"/>
              </p:ext>
            </p:extLst>
          </p:nvPr>
        </p:nvGraphicFramePr>
        <p:xfrm>
          <a:off x="611560" y="980728"/>
          <a:ext cx="8319298" cy="5688632"/>
        </p:xfrm>
        <a:graphic>
          <a:graphicData uri="http://schemas.openxmlformats.org/drawingml/2006/table">
            <a:tbl>
              <a:tblPr firstRow="1" bandRow="1">
                <a:tableStyleId>{5C22544A-7EE6-4342-B048-85BDC9FD1C3A}</a:tableStyleId>
              </a:tblPr>
              <a:tblGrid>
                <a:gridCol w="662599"/>
                <a:gridCol w="7656699"/>
              </a:tblGrid>
              <a:tr h="1218083">
                <a:tc>
                  <a:txBody>
                    <a:bodyPr/>
                    <a:lstStyle/>
                    <a:p>
                      <a:r>
                        <a:rPr lang="en-GB" sz="2400" dirty="0" smtClean="0">
                          <a:effectLst>
                            <a:outerShdw blurRad="38100" dist="38100" dir="2700000" algn="tl">
                              <a:srgbClr val="000000">
                                <a:alpha val="43137"/>
                              </a:srgbClr>
                            </a:outerShdw>
                          </a:effectLst>
                          <a:latin typeface="Comic Sans MS" pitchFamily="66" charset="0"/>
                        </a:rPr>
                        <a:t>1</a:t>
                      </a:r>
                      <a:endParaRPr lang="en-GB" sz="2400" dirty="0">
                        <a:effectLst>
                          <a:outerShdw blurRad="38100" dist="38100" dir="2700000" algn="tl">
                            <a:srgbClr val="000000">
                              <a:alpha val="43137"/>
                            </a:srgbClr>
                          </a:outerShdw>
                        </a:effectLst>
                        <a:latin typeface="Comic Sans MS" pitchFamily="66" charset="0"/>
                      </a:endParaRPr>
                    </a:p>
                  </a:txBody>
                  <a:tcPr/>
                </a:tc>
                <a:tc>
                  <a:txBody>
                    <a:bodyPr/>
                    <a:lstStyle/>
                    <a:p>
                      <a:pPr marL="742950" lvl="1" indent="-285750" algn="l">
                        <a:spcBef>
                          <a:spcPts val="0"/>
                        </a:spcBef>
                        <a:spcAft>
                          <a:spcPts val="0"/>
                        </a:spcAft>
                        <a:buFont typeface="+mj-lt"/>
                        <a:buNone/>
                      </a:pPr>
                      <a:r>
                        <a:rPr lang="en-GB" sz="3000" dirty="0" smtClean="0">
                          <a:solidFill>
                            <a:schemeClr val="tx1"/>
                          </a:solidFill>
                          <a:latin typeface="Comic Sans MS"/>
                          <a:ea typeface="Calibri"/>
                          <a:cs typeface="Times New Roman"/>
                        </a:rPr>
                        <a:t>Ensures Quarter Guard is mounted</a:t>
                      </a:r>
                    </a:p>
                    <a:p>
                      <a:pPr marL="742950" lvl="1" indent="-285750" algn="just">
                        <a:spcBef>
                          <a:spcPts val="0"/>
                        </a:spcBef>
                        <a:spcAft>
                          <a:spcPts val="0"/>
                        </a:spcAft>
                        <a:buFont typeface="+mj-lt"/>
                        <a:buNone/>
                      </a:pPr>
                      <a:r>
                        <a:rPr lang="en-GB" sz="3000" dirty="0" smtClean="0">
                          <a:solidFill>
                            <a:schemeClr val="tx1"/>
                          </a:solidFill>
                          <a:latin typeface="Comic Sans MS"/>
                          <a:ea typeface="Calibri"/>
                          <a:cs typeface="Times New Roman"/>
                        </a:rPr>
                        <a:t>   for Reviewing Officer/VIPs</a:t>
                      </a:r>
                      <a:endParaRPr lang="en-GB" sz="2400" dirty="0">
                        <a:effectLst>
                          <a:outerShdw blurRad="38100" dist="38100" dir="2700000" algn="tl">
                            <a:srgbClr val="000000">
                              <a:alpha val="43137"/>
                            </a:srgbClr>
                          </a:outerShdw>
                        </a:effectLst>
                        <a:latin typeface="Comic Sans MS" pitchFamily="66" charset="0"/>
                      </a:endParaRPr>
                    </a:p>
                  </a:txBody>
                  <a:tcPr/>
                </a:tc>
              </a:tr>
              <a:tr h="1734845">
                <a:tc>
                  <a:txBody>
                    <a:bodyPr/>
                    <a:lstStyle/>
                    <a:p>
                      <a:r>
                        <a:rPr lang="en-GB" sz="2400" dirty="0" smtClean="0">
                          <a:effectLst>
                            <a:outerShdw blurRad="38100" dist="38100" dir="2700000" algn="tl">
                              <a:srgbClr val="000000">
                                <a:alpha val="43137"/>
                              </a:srgbClr>
                            </a:outerShdw>
                          </a:effectLst>
                          <a:latin typeface="Comic Sans MS" pitchFamily="66" charset="0"/>
                        </a:rPr>
                        <a:t>2</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b="1" kern="1200" dirty="0" smtClean="0">
                          <a:solidFill>
                            <a:schemeClr val="lt1"/>
                          </a:solidFill>
                          <a:latin typeface="Comic Sans MS" pitchFamily="66" charset="0"/>
                          <a:ea typeface="+mn-ea"/>
                          <a:cs typeface="+mn-cs"/>
                        </a:rPr>
                        <a:t>Ensures defaulters are securely confined in the Guardroom or Mess.</a:t>
                      </a:r>
                      <a:endParaRPr lang="en-US" sz="3200" b="1" kern="1200" dirty="0" smtClean="0">
                        <a:solidFill>
                          <a:schemeClr val="lt1"/>
                        </a:solidFill>
                        <a:latin typeface="Comic Sans MS" pitchFamily="66" charset="0"/>
                        <a:ea typeface="+mn-ea"/>
                        <a:cs typeface="+mn-cs"/>
                      </a:endParaRPr>
                    </a:p>
                    <a:p>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r>
              <a:tr h="1291906">
                <a:tc>
                  <a:txBody>
                    <a:bodyPr/>
                    <a:lstStyle/>
                    <a:p>
                      <a:r>
                        <a:rPr lang="en-GB" sz="2400" dirty="0" smtClean="0">
                          <a:effectLst>
                            <a:outerShdw blurRad="38100" dist="38100" dir="2700000" algn="tl">
                              <a:srgbClr val="000000">
                                <a:alpha val="43137"/>
                              </a:srgbClr>
                            </a:outerShdw>
                          </a:effectLst>
                          <a:latin typeface="Comic Sans MS" pitchFamily="66" charset="0"/>
                        </a:rPr>
                        <a:t>3</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3">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3200" b="1" kern="1200" dirty="0" smtClean="0">
                          <a:solidFill>
                            <a:schemeClr val="tx1">
                              <a:lumMod val="75000"/>
                              <a:lumOff val="25000"/>
                            </a:schemeClr>
                          </a:solidFill>
                          <a:latin typeface="Comic Sans MS" pitchFamily="66" charset="0"/>
                          <a:ea typeface="+mn-ea"/>
                          <a:cs typeface="+mn-cs"/>
                        </a:rPr>
                        <a:t>Ensures cases of breach of security are adequately investigated</a:t>
                      </a:r>
                      <a:endParaRPr lang="en-GB" sz="3200" dirty="0" smtClean="0">
                        <a:solidFill>
                          <a:schemeClr val="tx1">
                            <a:lumMod val="75000"/>
                            <a:lumOff val="25000"/>
                          </a:schemeClr>
                        </a:solidFill>
                        <a:effectLst>
                          <a:outerShdw blurRad="38100" dist="38100" dir="2700000" algn="tl">
                            <a:srgbClr val="000000">
                              <a:alpha val="43137"/>
                            </a:srgbClr>
                          </a:outerShdw>
                        </a:effectLst>
                        <a:latin typeface="Comic Sans MS" pitchFamily="66" charset="0"/>
                      </a:endParaRPr>
                    </a:p>
                  </a:txBody>
                  <a:tcPr>
                    <a:solidFill>
                      <a:schemeClr val="accent3">
                        <a:lumMod val="60000"/>
                        <a:lumOff val="40000"/>
                      </a:schemeClr>
                    </a:solidFill>
                  </a:tcPr>
                </a:tc>
              </a:tr>
              <a:tr h="1443798">
                <a:tc>
                  <a:txBody>
                    <a:bodyPr/>
                    <a:lstStyle/>
                    <a:p>
                      <a:r>
                        <a:rPr lang="en-GB" sz="2400" dirty="0" smtClean="0">
                          <a:effectLst>
                            <a:outerShdw blurRad="38100" dist="38100" dir="2700000" algn="tl">
                              <a:srgbClr val="000000">
                                <a:alpha val="43137"/>
                              </a:srgbClr>
                            </a:outerShdw>
                          </a:effectLst>
                          <a:latin typeface="Comic Sans MS" pitchFamily="66" charset="0"/>
                        </a:rPr>
                        <a:t>4</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2">
                        <a:lumMod val="40000"/>
                        <a:lumOff val="60000"/>
                      </a:schemeClr>
                    </a:solidFill>
                  </a:tcPr>
                </a:tc>
                <a:tc>
                  <a:txBody>
                    <a:bodyPr/>
                    <a:lstStyle/>
                    <a:p>
                      <a:r>
                        <a:rPr lang="en-GB" sz="3600" dirty="0" smtClean="0">
                          <a:effectLst>
                            <a:outerShdw blurRad="38100" dist="38100" dir="2700000" algn="tl">
                              <a:srgbClr val="000000">
                                <a:alpha val="43137"/>
                              </a:srgbClr>
                            </a:outerShdw>
                          </a:effectLst>
                          <a:latin typeface="Comic Sans MS" pitchFamily="66" charset="0"/>
                        </a:rPr>
                        <a:t>Forwarding of report of purported investigation to </a:t>
                      </a:r>
                      <a:r>
                        <a:rPr lang="en-GB" sz="3600" baseline="0" dirty="0" smtClean="0">
                          <a:effectLst>
                            <a:outerShdw blurRad="38100" dist="38100" dir="2700000" algn="tl">
                              <a:srgbClr val="000000">
                                <a:alpha val="43137"/>
                              </a:srgbClr>
                            </a:outerShdw>
                          </a:effectLst>
                          <a:latin typeface="Comic Sans MS" pitchFamily="66" charset="0"/>
                        </a:rPr>
                        <a:t> CM.</a:t>
                      </a:r>
                      <a:endParaRPr lang="en-GB" sz="3600" dirty="0">
                        <a:effectLst>
                          <a:outerShdw blurRad="38100" dist="38100" dir="2700000" algn="tl">
                            <a:srgbClr val="000000">
                              <a:alpha val="43137"/>
                            </a:srgbClr>
                          </a:outerShdw>
                        </a:effectLst>
                        <a:latin typeface="Comic Sans MS" pitchFamily="66" charset="0"/>
                      </a:endParaRPr>
                    </a:p>
                  </a:txBody>
                  <a:tcPr>
                    <a:solidFill>
                      <a:schemeClr val="accent2">
                        <a:lumMod val="40000"/>
                        <a:lumOff val="60000"/>
                      </a:schemeClr>
                    </a:solidFill>
                  </a:tcPr>
                </a:tc>
              </a:tr>
            </a:tbl>
          </a:graphicData>
        </a:graphic>
      </p:graphicFrame>
      <p:sp>
        <p:nvSpPr>
          <p:cNvPr id="19" name="Rectangle 18"/>
          <p:cNvSpPr/>
          <p:nvPr/>
        </p:nvSpPr>
        <p:spPr>
          <a:xfrm>
            <a:off x="1115616" y="260648"/>
            <a:ext cx="7974625" cy="523220"/>
          </a:xfrm>
          <a:prstGeom prst="rect">
            <a:avLst/>
          </a:prstGeom>
        </p:spPr>
        <p:txBody>
          <a:bodyPr wrap="square">
            <a:spAutoFit/>
          </a:bodyPr>
          <a:lstStyle/>
          <a:p>
            <a:r>
              <a:rPr lang="en-US" sz="2800" b="1" dirty="0" smtClean="0">
                <a:ln>
                  <a:solidFill>
                    <a:schemeClr val="bg1"/>
                  </a:solidFill>
                </a:ln>
                <a:solidFill>
                  <a:schemeClr val="bg1"/>
                </a:solidFill>
                <a:latin typeface="Comic Sans MS" pitchFamily="66" charset="0"/>
              </a:rPr>
              <a:t>ORGANIZES CORPS MARSHAL’S PARADE</a:t>
            </a:r>
            <a:endParaRPr lang="en-US" sz="2800" dirty="0">
              <a:ln>
                <a:solidFill>
                  <a:schemeClr val="bg1"/>
                </a:solidFill>
              </a:ln>
              <a:solidFill>
                <a:schemeClr val="bg1"/>
              </a:solidFill>
              <a:latin typeface="Comic Sans MS" pitchFamily="66" charset="0"/>
            </a:endParaRPr>
          </a:p>
        </p:txBody>
      </p:sp>
      <p:pic>
        <p:nvPicPr>
          <p:cNvPr id="20"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899592" cy="738188"/>
          </a:xfrm>
          <a:prstGeom prst="rect">
            <a:avLst/>
          </a:prstGeom>
          <a:effectLst>
            <a:outerShdw sx="1000" sy="1000" algn="ctr" rotWithShape="0">
              <a:srgbClr val="000000"/>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a:xfrm>
            <a:off x="899592" y="188640"/>
            <a:ext cx="7272808" cy="64807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grpSp>
        <p:nvGrpSpPr>
          <p:cNvPr id="2" name="Group 17"/>
          <p:cNvGrpSpPr>
            <a:grpSpLocks/>
          </p:cNvGrpSpPr>
          <p:nvPr/>
        </p:nvGrpSpPr>
        <p:grpSpPr bwMode="auto">
          <a:xfrm>
            <a:off x="107132" y="70725"/>
            <a:ext cx="322014" cy="6787275"/>
            <a:chOff x="288" y="0"/>
            <a:chExt cx="292" cy="4320"/>
          </a:xfrm>
          <a:solidFill>
            <a:schemeClr val="tx2"/>
          </a:solidFill>
        </p:grpSpPr>
        <p:sp>
          <p:nvSpPr>
            <p:cNvPr id="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sp>
        <p:nvSpPr>
          <p:cNvPr id="27649" name="Rectangle 1"/>
          <p:cNvSpPr>
            <a:spLocks noChangeArrowheads="1"/>
          </p:cNvSpPr>
          <p:nvPr/>
        </p:nvSpPr>
        <p:spPr bwMode="auto">
          <a:xfrm>
            <a:off x="539552" y="231232"/>
            <a:ext cx="8280920" cy="477054"/>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lang="en-GB" sz="2500" b="1" dirty="0" smtClean="0">
                <a:solidFill>
                  <a:schemeClr val="bg1"/>
                </a:solidFill>
                <a:latin typeface="Comic Sans MS" pitchFamily="66" charset="0"/>
                <a:ea typeface="Calibri" pitchFamily="34" charset="0"/>
                <a:cs typeface="Times New Roman" pitchFamily="18" charset="0"/>
              </a:rPr>
              <a:t>   </a:t>
            </a:r>
            <a:r>
              <a:rPr kumimoji="0" lang="en-GB" sz="25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ARREST/INVESTIGATION OF DEFAULTERS</a:t>
            </a:r>
            <a:endParaRPr kumimoji="0" lang="en-GB" sz="2500" b="0" i="0" u="none" strike="noStrike" cap="none" normalizeH="0" baseline="0" dirty="0" smtClean="0">
              <a:ln>
                <a:noFill/>
              </a:ln>
              <a:solidFill>
                <a:schemeClr val="bg1"/>
              </a:solidFill>
              <a:effectLst/>
              <a:latin typeface="Arial" pitchFamily="34" charset="0"/>
              <a:cs typeface="Arial" pitchFamily="34" charset="0"/>
            </a:endParaRPr>
          </a:p>
        </p:txBody>
      </p:sp>
      <p:graphicFrame>
        <p:nvGraphicFramePr>
          <p:cNvPr id="16" name="Table 15"/>
          <p:cNvGraphicFramePr>
            <a:graphicFrameLocks noGrp="1"/>
          </p:cNvGraphicFramePr>
          <p:nvPr>
            <p:extLst>
              <p:ext uri="{D42A27DB-BD31-4B8C-83A1-F6EECF244321}">
                <p14:modId xmlns="" xmlns:p14="http://schemas.microsoft.com/office/powerpoint/2010/main" val="951719154"/>
              </p:ext>
            </p:extLst>
          </p:nvPr>
        </p:nvGraphicFramePr>
        <p:xfrm>
          <a:off x="827584" y="980728"/>
          <a:ext cx="8103274" cy="5367986"/>
        </p:xfrm>
        <a:graphic>
          <a:graphicData uri="http://schemas.openxmlformats.org/drawingml/2006/table">
            <a:tbl>
              <a:tblPr firstRow="1" bandRow="1">
                <a:tableStyleId>{5C22544A-7EE6-4342-B048-85BDC9FD1C3A}</a:tableStyleId>
              </a:tblPr>
              <a:tblGrid>
                <a:gridCol w="645394"/>
                <a:gridCol w="7457880"/>
              </a:tblGrid>
              <a:tr h="825387">
                <a:tc>
                  <a:txBody>
                    <a:bodyPr/>
                    <a:lstStyle/>
                    <a:p>
                      <a:r>
                        <a:rPr lang="en-GB" sz="2400" dirty="0" smtClean="0">
                          <a:effectLst>
                            <a:outerShdw blurRad="38100" dist="38100" dir="2700000" algn="tl">
                              <a:srgbClr val="000000">
                                <a:alpha val="43137"/>
                              </a:srgbClr>
                            </a:outerShdw>
                          </a:effectLst>
                          <a:latin typeface="Comic Sans MS" pitchFamily="66" charset="0"/>
                        </a:rPr>
                        <a:t>1</a:t>
                      </a:r>
                      <a:endParaRPr lang="en-GB" sz="2400" dirty="0">
                        <a:effectLst>
                          <a:outerShdw blurRad="38100" dist="38100" dir="2700000" algn="tl">
                            <a:srgbClr val="000000">
                              <a:alpha val="43137"/>
                            </a:srgbClr>
                          </a:outerShdw>
                        </a:effectLst>
                        <a:latin typeface="Comic Sans MS" pitchFamily="66" charset="0"/>
                      </a:endParaRPr>
                    </a:p>
                  </a:txBody>
                  <a:tcPr/>
                </a:tc>
                <a:tc>
                  <a:txBody>
                    <a:bodyPr/>
                    <a:lstStyle/>
                    <a:p>
                      <a:pPr lvl="0"/>
                      <a:r>
                        <a:rPr lang="en-GB" sz="4000" b="1" kern="1200" dirty="0" smtClean="0">
                          <a:solidFill>
                            <a:schemeClr val="lt1"/>
                          </a:solidFill>
                          <a:latin typeface="Comic Sans MS" pitchFamily="66" charset="0"/>
                          <a:ea typeface="+mn-ea"/>
                          <a:cs typeface="+mn-cs"/>
                        </a:rPr>
                        <a:t>Ensures arrest of defaulters.</a:t>
                      </a:r>
                      <a:endParaRPr lang="en-US" sz="4000" b="1" kern="1200" dirty="0" smtClean="0">
                        <a:solidFill>
                          <a:schemeClr val="lt1"/>
                        </a:solidFill>
                        <a:latin typeface="Comic Sans MS" pitchFamily="66" charset="0"/>
                        <a:ea typeface="+mn-ea"/>
                        <a:cs typeface="+mn-cs"/>
                      </a:endParaRPr>
                    </a:p>
                    <a:p>
                      <a:endParaRPr lang="en-GB" sz="2400" dirty="0">
                        <a:effectLst>
                          <a:outerShdw blurRad="38100" dist="38100" dir="2700000" algn="tl">
                            <a:srgbClr val="000000">
                              <a:alpha val="43137"/>
                            </a:srgbClr>
                          </a:outerShdw>
                        </a:effectLst>
                        <a:latin typeface="Comic Sans MS" pitchFamily="66" charset="0"/>
                      </a:endParaRPr>
                    </a:p>
                  </a:txBody>
                  <a:tcPr/>
                </a:tc>
              </a:tr>
              <a:tr h="1192226">
                <a:tc>
                  <a:txBody>
                    <a:bodyPr/>
                    <a:lstStyle/>
                    <a:p>
                      <a:r>
                        <a:rPr lang="en-GB" sz="2400" dirty="0" smtClean="0">
                          <a:effectLst>
                            <a:outerShdw blurRad="38100" dist="38100" dir="2700000" algn="tl">
                              <a:srgbClr val="000000">
                                <a:alpha val="43137"/>
                              </a:srgbClr>
                            </a:outerShdw>
                          </a:effectLst>
                          <a:latin typeface="Comic Sans MS" pitchFamily="66" charset="0"/>
                        </a:rPr>
                        <a:t>2</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b="1" kern="1200" dirty="0" smtClean="0">
                          <a:solidFill>
                            <a:schemeClr val="lt1"/>
                          </a:solidFill>
                          <a:latin typeface="Comic Sans MS" pitchFamily="66" charset="0"/>
                          <a:ea typeface="+mn-ea"/>
                          <a:cs typeface="+mn-cs"/>
                        </a:rPr>
                        <a:t>Ensures defaulters are securely confined in the Guardroom or Mess.</a:t>
                      </a:r>
                      <a:endParaRPr lang="en-US" sz="3200" b="1" kern="1200" dirty="0" smtClean="0">
                        <a:solidFill>
                          <a:schemeClr val="lt1"/>
                        </a:solidFill>
                        <a:latin typeface="Comic Sans MS" pitchFamily="66" charset="0"/>
                        <a:ea typeface="+mn-ea"/>
                        <a:cs typeface="+mn-cs"/>
                      </a:endParaRPr>
                    </a:p>
                    <a:p>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r>
              <a:tr h="825387">
                <a:tc>
                  <a:txBody>
                    <a:bodyPr/>
                    <a:lstStyle/>
                    <a:p>
                      <a:r>
                        <a:rPr lang="en-GB" sz="2400" dirty="0" smtClean="0">
                          <a:effectLst>
                            <a:outerShdw blurRad="38100" dist="38100" dir="2700000" algn="tl">
                              <a:srgbClr val="000000">
                                <a:alpha val="43137"/>
                              </a:srgbClr>
                            </a:outerShdw>
                          </a:effectLst>
                          <a:latin typeface="Comic Sans MS" pitchFamily="66" charset="0"/>
                        </a:rPr>
                        <a:t>3</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3">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3200" b="1" kern="1200" dirty="0" smtClean="0">
                          <a:solidFill>
                            <a:schemeClr val="tx1">
                              <a:lumMod val="75000"/>
                              <a:lumOff val="25000"/>
                            </a:schemeClr>
                          </a:solidFill>
                          <a:latin typeface="Comic Sans MS" pitchFamily="66" charset="0"/>
                          <a:ea typeface="+mn-ea"/>
                          <a:cs typeface="+mn-cs"/>
                        </a:rPr>
                        <a:t>Ensures cases of breach of security are adequately investigated</a:t>
                      </a:r>
                      <a:endParaRPr lang="en-GB" sz="3200" dirty="0" smtClean="0">
                        <a:solidFill>
                          <a:schemeClr val="tx1">
                            <a:lumMod val="75000"/>
                            <a:lumOff val="25000"/>
                          </a:schemeClr>
                        </a:solidFill>
                        <a:effectLst>
                          <a:outerShdw blurRad="38100" dist="38100" dir="2700000" algn="tl">
                            <a:srgbClr val="000000">
                              <a:alpha val="43137"/>
                            </a:srgbClr>
                          </a:outerShdw>
                        </a:effectLst>
                        <a:latin typeface="Comic Sans MS" pitchFamily="66" charset="0"/>
                      </a:endParaRPr>
                    </a:p>
                  </a:txBody>
                  <a:tcPr>
                    <a:solidFill>
                      <a:schemeClr val="accent3">
                        <a:lumMod val="60000"/>
                        <a:lumOff val="40000"/>
                      </a:schemeClr>
                    </a:solidFill>
                  </a:tcPr>
                </a:tc>
              </a:tr>
              <a:tr h="1192226">
                <a:tc>
                  <a:txBody>
                    <a:bodyPr/>
                    <a:lstStyle/>
                    <a:p>
                      <a:r>
                        <a:rPr lang="en-GB" sz="2400" dirty="0" smtClean="0">
                          <a:effectLst>
                            <a:outerShdw blurRad="38100" dist="38100" dir="2700000" algn="tl">
                              <a:srgbClr val="000000">
                                <a:alpha val="43137"/>
                              </a:srgbClr>
                            </a:outerShdw>
                          </a:effectLst>
                          <a:latin typeface="Comic Sans MS" pitchFamily="66" charset="0"/>
                        </a:rPr>
                        <a:t>4</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2">
                        <a:lumMod val="40000"/>
                        <a:lumOff val="60000"/>
                      </a:schemeClr>
                    </a:solidFill>
                  </a:tcPr>
                </a:tc>
                <a:tc>
                  <a:txBody>
                    <a:bodyPr/>
                    <a:lstStyle/>
                    <a:p>
                      <a:r>
                        <a:rPr lang="en-GB" sz="3600" dirty="0" smtClean="0">
                          <a:effectLst>
                            <a:outerShdw blurRad="38100" dist="38100" dir="2700000" algn="tl">
                              <a:srgbClr val="000000">
                                <a:alpha val="43137"/>
                              </a:srgbClr>
                            </a:outerShdw>
                          </a:effectLst>
                          <a:latin typeface="Comic Sans MS" pitchFamily="66" charset="0"/>
                        </a:rPr>
                        <a:t>Forwarding of report of purported investigation to </a:t>
                      </a:r>
                      <a:r>
                        <a:rPr lang="en-GB" sz="3600" baseline="0" dirty="0" smtClean="0">
                          <a:effectLst>
                            <a:outerShdw blurRad="38100" dist="38100" dir="2700000" algn="tl">
                              <a:srgbClr val="000000">
                                <a:alpha val="43137"/>
                              </a:srgbClr>
                            </a:outerShdw>
                          </a:effectLst>
                          <a:latin typeface="Comic Sans MS" pitchFamily="66" charset="0"/>
                        </a:rPr>
                        <a:t> CM.</a:t>
                      </a:r>
                      <a:endParaRPr lang="en-GB" sz="3600" dirty="0">
                        <a:effectLst>
                          <a:outerShdw blurRad="38100" dist="38100" dir="2700000" algn="tl">
                            <a:srgbClr val="000000">
                              <a:alpha val="43137"/>
                            </a:srgbClr>
                          </a:outerShdw>
                        </a:effectLst>
                        <a:latin typeface="Comic Sans MS" pitchFamily="66" charset="0"/>
                      </a:endParaRPr>
                    </a:p>
                  </a:txBody>
                  <a:tcPr>
                    <a:solidFill>
                      <a:schemeClr val="accent2">
                        <a:lumMod val="40000"/>
                        <a:lumOff val="60000"/>
                      </a:schemeClr>
                    </a:solidFill>
                  </a:tcPr>
                </a:tc>
              </a:tr>
            </a:tbl>
          </a:graphicData>
        </a:graphic>
      </p:graphicFrame>
      <p:pic>
        <p:nvPicPr>
          <p:cNvPr id="19"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899592" cy="738188"/>
          </a:xfrm>
          <a:prstGeom prst="rect">
            <a:avLst/>
          </a:prstGeom>
          <a:effectLst>
            <a:outerShdw sx="1000" sy="1000" algn="ctr" rotWithShape="0">
              <a:srgbClr val="000000"/>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404664"/>
            <a:ext cx="7974625" cy="523220"/>
          </a:xfrm>
          <a:prstGeom prst="rect">
            <a:avLst/>
          </a:prstGeom>
        </p:spPr>
        <p:txBody>
          <a:bodyPr wrap="square">
            <a:spAutoFit/>
          </a:bodyPr>
          <a:lstStyle/>
          <a:p>
            <a:r>
              <a:rPr lang="en-US" sz="2800" b="1" dirty="0" smtClean="0">
                <a:ln>
                  <a:solidFill>
                    <a:schemeClr val="bg1"/>
                  </a:solidFill>
                </a:ln>
                <a:solidFill>
                  <a:schemeClr val="bg1"/>
                </a:solidFill>
                <a:latin typeface="Comic Sans MS" pitchFamily="66" charset="0"/>
              </a:rPr>
              <a:t>ORGANIZES CORPS MARSHAL’S PARADE</a:t>
            </a:r>
            <a:endParaRPr lang="en-US" sz="2800" dirty="0">
              <a:ln>
                <a:solidFill>
                  <a:schemeClr val="bg1"/>
                </a:solidFill>
              </a:ln>
              <a:solidFill>
                <a:schemeClr val="bg1"/>
              </a:solidFill>
              <a:latin typeface="Comic Sans MS" pitchFamily="66" charset="0"/>
            </a:endParaRPr>
          </a:p>
        </p:txBody>
      </p:sp>
      <p:graphicFrame>
        <p:nvGraphicFramePr>
          <p:cNvPr id="3" name="Table 2"/>
          <p:cNvGraphicFramePr>
            <a:graphicFrameLocks noGrp="1"/>
          </p:cNvGraphicFramePr>
          <p:nvPr>
            <p:extLst>
              <p:ext uri="{D42A27DB-BD31-4B8C-83A1-F6EECF244321}">
                <p14:modId xmlns="" xmlns:p14="http://schemas.microsoft.com/office/powerpoint/2010/main" val="4157343566"/>
              </p:ext>
            </p:extLst>
          </p:nvPr>
        </p:nvGraphicFramePr>
        <p:xfrm>
          <a:off x="755576" y="1268760"/>
          <a:ext cx="7503438" cy="5212080"/>
        </p:xfrm>
        <a:graphic>
          <a:graphicData uri="http://schemas.openxmlformats.org/drawingml/2006/table">
            <a:tbl>
              <a:tblPr firstRow="1" bandRow="1">
                <a:tableStyleId>{5C22544A-7EE6-4342-B048-85BDC9FD1C3A}</a:tableStyleId>
              </a:tblPr>
              <a:tblGrid>
                <a:gridCol w="7503438"/>
              </a:tblGrid>
              <a:tr h="946645">
                <a:tc>
                  <a:txBody>
                    <a:bodyPr/>
                    <a:lstStyle/>
                    <a:p>
                      <a:pPr marL="742950" marR="0" lvl="1" indent="-285750" algn="just" defTabSz="914400" rtl="0" eaLnBrk="1" fontAlgn="auto" latinLnBrk="0" hangingPunct="1">
                        <a:lnSpc>
                          <a:spcPct val="100000"/>
                        </a:lnSpc>
                        <a:spcBef>
                          <a:spcPts val="0"/>
                        </a:spcBef>
                        <a:spcAft>
                          <a:spcPts val="0"/>
                        </a:spcAft>
                        <a:buClrTx/>
                        <a:buSzTx/>
                        <a:buFont typeface="+mj-lt"/>
                        <a:buNone/>
                        <a:tabLst/>
                        <a:defRPr/>
                      </a:pPr>
                      <a:r>
                        <a:rPr lang="en-GB" sz="3600" b="1" kern="1200" dirty="0" err="1" smtClean="0">
                          <a:solidFill>
                            <a:schemeClr val="accent2">
                              <a:lumMod val="50000"/>
                            </a:schemeClr>
                          </a:solidFill>
                          <a:latin typeface="Comic Sans MS" pitchFamily="66" charset="0"/>
                          <a:ea typeface="+mn-ea"/>
                          <a:cs typeface="+mn-cs"/>
                        </a:rPr>
                        <a:t>i</a:t>
                      </a:r>
                      <a:r>
                        <a:rPr lang="en-GB" sz="4400" b="1" kern="1200" dirty="0" smtClean="0">
                          <a:solidFill>
                            <a:schemeClr val="accent2">
                              <a:lumMod val="50000"/>
                            </a:schemeClr>
                          </a:solidFill>
                          <a:latin typeface="Comic Sans MS" pitchFamily="66" charset="0"/>
                          <a:ea typeface="+mn-ea"/>
                          <a:cs typeface="+mn-cs"/>
                        </a:rPr>
                        <a:t>. Ensures that visitors to RSHQ are screened </a:t>
                      </a:r>
                      <a:r>
                        <a:rPr lang="en-GB" sz="4400" b="1" kern="1200" dirty="0" smtClean="0">
                          <a:solidFill>
                            <a:schemeClr val="accent2">
                              <a:lumMod val="50000"/>
                            </a:schemeClr>
                          </a:solidFill>
                          <a:latin typeface="Comic Sans MS" pitchFamily="66" charset="0"/>
                          <a:ea typeface="+mn-ea"/>
                          <a:cs typeface="+mn-cs"/>
                        </a:rPr>
                        <a:t>and</a:t>
                      </a:r>
                      <a:r>
                        <a:rPr lang="en-GB" sz="4400" b="1" kern="1200" baseline="0" dirty="0" smtClean="0">
                          <a:solidFill>
                            <a:schemeClr val="accent2">
                              <a:lumMod val="50000"/>
                            </a:schemeClr>
                          </a:solidFill>
                          <a:latin typeface="Comic Sans MS" pitchFamily="66" charset="0"/>
                          <a:ea typeface="+mn-ea"/>
                          <a:cs typeface="+mn-cs"/>
                        </a:rPr>
                        <a:t> </a:t>
                      </a:r>
                      <a:r>
                        <a:rPr lang="en-GB" sz="4400" b="1" kern="1200" dirty="0" smtClean="0">
                          <a:solidFill>
                            <a:schemeClr val="accent2">
                              <a:lumMod val="50000"/>
                            </a:schemeClr>
                          </a:solidFill>
                          <a:latin typeface="Comic Sans MS" pitchFamily="66" charset="0"/>
                          <a:ea typeface="+mn-ea"/>
                          <a:cs typeface="+mn-cs"/>
                        </a:rPr>
                        <a:t>issued</a:t>
                      </a:r>
                      <a:r>
                        <a:rPr lang="en-GB" sz="4400" b="1" kern="1200" baseline="0" dirty="0" smtClean="0">
                          <a:solidFill>
                            <a:schemeClr val="accent2">
                              <a:lumMod val="50000"/>
                            </a:schemeClr>
                          </a:solidFill>
                          <a:latin typeface="Comic Sans MS" pitchFamily="66" charset="0"/>
                          <a:ea typeface="+mn-ea"/>
                          <a:cs typeface="+mn-cs"/>
                        </a:rPr>
                        <a:t> </a:t>
                      </a:r>
                      <a:r>
                        <a:rPr lang="en-GB" sz="4400" b="1" kern="1200" dirty="0" smtClean="0">
                          <a:solidFill>
                            <a:schemeClr val="accent2">
                              <a:lumMod val="50000"/>
                            </a:schemeClr>
                          </a:solidFill>
                          <a:latin typeface="Comic Sans MS" pitchFamily="66" charset="0"/>
                          <a:ea typeface="+mn-ea"/>
                          <a:cs typeface="+mn-cs"/>
                        </a:rPr>
                        <a:t>visitor’s Tags</a:t>
                      </a:r>
                      <a:r>
                        <a:rPr lang="en-GB" sz="3600" b="1" kern="1200" dirty="0" smtClean="0">
                          <a:solidFill>
                            <a:schemeClr val="accent2">
                              <a:lumMod val="50000"/>
                            </a:schemeClr>
                          </a:solidFill>
                          <a:latin typeface="Comic Sans MS" pitchFamily="66" charset="0"/>
                          <a:ea typeface="+mn-ea"/>
                          <a:cs typeface="+mn-cs"/>
                        </a:rPr>
                        <a:t>.</a:t>
                      </a:r>
                      <a:endParaRPr lang="en-US" sz="3600" b="1" kern="1200" dirty="0" smtClean="0">
                        <a:solidFill>
                          <a:schemeClr val="accent2">
                            <a:lumMod val="50000"/>
                          </a:schemeClr>
                        </a:solidFill>
                        <a:latin typeface="Comic Sans MS" pitchFamily="66" charset="0"/>
                        <a:ea typeface="+mn-ea"/>
                        <a:cs typeface="+mn-cs"/>
                      </a:endParaRPr>
                    </a:p>
                    <a:p>
                      <a:pPr marL="742950" lvl="1" indent="-285750" algn="just">
                        <a:spcBef>
                          <a:spcPts val="0"/>
                        </a:spcBef>
                        <a:spcAft>
                          <a:spcPts val="0"/>
                        </a:spcAft>
                        <a:buFont typeface="+mj-lt"/>
                        <a:buNone/>
                      </a:pPr>
                      <a:endParaRPr lang="en-US" sz="2800" dirty="0" smtClean="0">
                        <a:latin typeface="Comic Sans MS"/>
                        <a:ea typeface="Calibri"/>
                        <a:cs typeface="Times New Roman"/>
                      </a:endParaRPr>
                    </a:p>
                  </a:txBody>
                  <a:tcPr>
                    <a:solidFill>
                      <a:schemeClr val="accent2">
                        <a:lumMod val="40000"/>
                        <a:lumOff val="60000"/>
                      </a:schemeClr>
                    </a:solidFill>
                  </a:tcPr>
                </a:tc>
              </a:tr>
              <a:tr h="1186453">
                <a:tc>
                  <a:txBody>
                    <a:bodyPr/>
                    <a:lstStyle/>
                    <a:p>
                      <a:pPr algn="just"/>
                      <a:r>
                        <a:rPr lang="en-US" sz="4000" kern="1200" dirty="0" smtClean="0">
                          <a:solidFill>
                            <a:schemeClr val="dk1"/>
                          </a:solidFill>
                          <a:latin typeface="Comic Sans MS" pitchFamily="66" charset="0"/>
                          <a:ea typeface="+mn-ea"/>
                          <a:cs typeface="+mn-cs"/>
                        </a:rPr>
                        <a:t>ii. </a:t>
                      </a:r>
                      <a:r>
                        <a:rPr lang="en-US" sz="4200" kern="1200" dirty="0" smtClean="0">
                          <a:solidFill>
                            <a:schemeClr val="dk1"/>
                          </a:solidFill>
                          <a:latin typeface="Comic Sans MS" pitchFamily="66" charset="0"/>
                          <a:ea typeface="+mn-ea"/>
                          <a:cs typeface="+mn-cs"/>
                        </a:rPr>
                        <a:t>Ensures that staff visiting RSHQ on weekends are checked</a:t>
                      </a:r>
                      <a:endParaRPr lang="en-US" sz="4200" dirty="0" smtClean="0">
                        <a:latin typeface="Comic Sans MS" pitchFamily="66" charset="0"/>
                        <a:ea typeface="Calibri"/>
                        <a:cs typeface="Times New Roman"/>
                      </a:endParaRPr>
                    </a:p>
                  </a:txBody>
                  <a:tcPr>
                    <a:solidFill>
                      <a:schemeClr val="tx2">
                        <a:lumMod val="40000"/>
                        <a:lumOff val="60000"/>
                      </a:schemeClr>
                    </a:solidFill>
                  </a:tcPr>
                </a:tc>
              </a:tr>
            </a:tbl>
          </a:graphicData>
        </a:graphic>
      </p:graphicFrame>
      <p:sp>
        <p:nvSpPr>
          <p:cNvPr id="4" name="Rounded Rectangle 3"/>
          <p:cNvSpPr/>
          <p:nvPr/>
        </p:nvSpPr>
        <p:spPr>
          <a:xfrm>
            <a:off x="1259632" y="260648"/>
            <a:ext cx="7200800" cy="64807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742950" lvl="1" indent="-285750" algn="just">
              <a:spcBef>
                <a:spcPts val="0"/>
              </a:spcBef>
              <a:spcAft>
                <a:spcPts val="0"/>
              </a:spcAft>
              <a:buFont typeface="+mj-lt"/>
              <a:buNone/>
            </a:pPr>
            <a:r>
              <a:rPr lang="en-US" sz="3200" b="1" dirty="0" smtClean="0">
                <a:latin typeface="Comic Sans MS" pitchFamily="66" charset="0"/>
              </a:rPr>
              <a:t>        ACCESS CONTROL</a:t>
            </a:r>
            <a:endParaRPr lang="en-US" sz="4400" dirty="0" smtClean="0">
              <a:latin typeface="Comic Sans MS" pitchFamily="66" charset="0"/>
              <a:ea typeface="Calibri"/>
              <a:cs typeface="Times New Roman"/>
            </a:endParaRPr>
          </a:p>
        </p:txBody>
      </p:sp>
      <p:grpSp>
        <p:nvGrpSpPr>
          <p:cNvPr id="5" name="Group 17"/>
          <p:cNvGrpSpPr>
            <a:grpSpLocks/>
          </p:cNvGrpSpPr>
          <p:nvPr/>
        </p:nvGrpSpPr>
        <p:grpSpPr bwMode="auto">
          <a:xfrm>
            <a:off x="107132" y="70725"/>
            <a:ext cx="322014" cy="6787275"/>
            <a:chOff x="288" y="0"/>
            <a:chExt cx="292" cy="4320"/>
          </a:xfrm>
          <a:solidFill>
            <a:schemeClr val="tx2"/>
          </a:solidFill>
        </p:grpSpPr>
        <p:sp>
          <p:nvSpPr>
            <p:cNvPr id="6"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7"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18"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899592" cy="738188"/>
          </a:xfrm>
          <a:prstGeom prst="rect">
            <a:avLst/>
          </a:prstGeom>
          <a:effectLst>
            <a:outerShdw sx="1000" sy="1000" algn="ctr" rotWithShape="0">
              <a:srgbClr val="000000"/>
            </a:out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ounded Rectangle 22"/>
          <p:cNvSpPr/>
          <p:nvPr/>
        </p:nvSpPr>
        <p:spPr>
          <a:xfrm>
            <a:off x="683568" y="188640"/>
            <a:ext cx="8352928" cy="64807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grpSp>
        <p:nvGrpSpPr>
          <p:cNvPr id="6" name="Group 17"/>
          <p:cNvGrpSpPr>
            <a:grpSpLocks/>
          </p:cNvGrpSpPr>
          <p:nvPr/>
        </p:nvGrpSpPr>
        <p:grpSpPr bwMode="auto">
          <a:xfrm>
            <a:off x="107132" y="70725"/>
            <a:ext cx="322014" cy="6787275"/>
            <a:chOff x="288" y="0"/>
            <a:chExt cx="292" cy="4320"/>
          </a:xfrm>
          <a:solidFill>
            <a:schemeClr val="tx2"/>
          </a:solidFill>
        </p:grpSpPr>
        <p:sp>
          <p:nvSpPr>
            <p:cNvPr id="7"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8"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graphicFrame>
        <p:nvGraphicFramePr>
          <p:cNvPr id="20" name="Table 19"/>
          <p:cNvGraphicFramePr>
            <a:graphicFrameLocks noGrp="1"/>
          </p:cNvGraphicFramePr>
          <p:nvPr>
            <p:extLst>
              <p:ext uri="{D42A27DB-BD31-4B8C-83A1-F6EECF244321}">
                <p14:modId xmlns="" xmlns:p14="http://schemas.microsoft.com/office/powerpoint/2010/main" val="951719154"/>
              </p:ext>
            </p:extLst>
          </p:nvPr>
        </p:nvGraphicFramePr>
        <p:xfrm>
          <a:off x="611560" y="908720"/>
          <a:ext cx="8352928" cy="5790332"/>
        </p:xfrm>
        <a:graphic>
          <a:graphicData uri="http://schemas.openxmlformats.org/drawingml/2006/table">
            <a:tbl>
              <a:tblPr firstRow="1" bandRow="1">
                <a:tableStyleId>{5C22544A-7EE6-4342-B048-85BDC9FD1C3A}</a:tableStyleId>
              </a:tblPr>
              <a:tblGrid>
                <a:gridCol w="665278"/>
                <a:gridCol w="7687650"/>
              </a:tblGrid>
              <a:tr h="1246659">
                <a:tc>
                  <a:txBody>
                    <a:bodyPr/>
                    <a:lstStyle/>
                    <a:p>
                      <a:r>
                        <a:rPr lang="en-GB" sz="2400" dirty="0" smtClean="0">
                          <a:effectLst>
                            <a:outerShdw blurRad="38100" dist="38100" dir="2700000" algn="tl">
                              <a:srgbClr val="000000">
                                <a:alpha val="43137"/>
                              </a:srgbClr>
                            </a:outerShdw>
                          </a:effectLst>
                          <a:latin typeface="Comic Sans MS" pitchFamily="66" charset="0"/>
                        </a:rPr>
                        <a:t>1</a:t>
                      </a:r>
                      <a:endParaRPr lang="en-GB" sz="2400" dirty="0">
                        <a:effectLst>
                          <a:outerShdw blurRad="38100" dist="38100" dir="2700000" algn="tl">
                            <a:srgbClr val="000000">
                              <a:alpha val="43137"/>
                            </a:srgbClr>
                          </a:outerShdw>
                        </a:effectLst>
                        <a:latin typeface="Comic Sans MS" pitchFamily="66" charset="0"/>
                      </a:endParaRPr>
                    </a:p>
                  </a:txBody>
                  <a:tcPr/>
                </a:tc>
                <a:tc>
                  <a:txBody>
                    <a:bodyPr/>
                    <a:lstStyle/>
                    <a:p>
                      <a:r>
                        <a:rPr lang="en-US" sz="4000" b="1" kern="1200" dirty="0" smtClean="0">
                          <a:solidFill>
                            <a:schemeClr val="lt1"/>
                          </a:solidFill>
                          <a:latin typeface="Comic Sans MS" pitchFamily="66" charset="0"/>
                          <a:ea typeface="+mn-ea"/>
                          <a:cs typeface="+mn-cs"/>
                        </a:rPr>
                        <a:t>Ensures that complaints among FRSC staff and members of the public are promptly treated</a:t>
                      </a:r>
                      <a:endParaRPr lang="en-GB" sz="4000" dirty="0">
                        <a:effectLst>
                          <a:outerShdw blurRad="38100" dist="38100" dir="2700000" algn="tl">
                            <a:srgbClr val="000000">
                              <a:alpha val="43137"/>
                            </a:srgbClr>
                          </a:outerShdw>
                        </a:effectLst>
                        <a:latin typeface="Comic Sans MS" pitchFamily="66" charset="0"/>
                      </a:endParaRPr>
                    </a:p>
                  </a:txBody>
                  <a:tcPr/>
                </a:tc>
              </a:tr>
              <a:tr h="1630246">
                <a:tc>
                  <a:txBody>
                    <a:bodyPr/>
                    <a:lstStyle/>
                    <a:p>
                      <a:r>
                        <a:rPr lang="en-GB" sz="2400" dirty="0" smtClean="0">
                          <a:effectLst>
                            <a:outerShdw blurRad="38100" dist="38100" dir="2700000" algn="tl">
                              <a:srgbClr val="000000">
                                <a:alpha val="43137"/>
                              </a:srgbClr>
                            </a:outerShdw>
                          </a:effectLst>
                          <a:latin typeface="Comic Sans MS" pitchFamily="66" charset="0"/>
                        </a:rPr>
                        <a:t>2</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kern="1200" dirty="0" smtClean="0">
                          <a:solidFill>
                            <a:schemeClr val="dk1"/>
                          </a:solidFill>
                          <a:latin typeface="Comic Sans MS" pitchFamily="66" charset="0"/>
                          <a:ea typeface="+mn-ea"/>
                          <a:cs typeface="+mn-cs"/>
                        </a:rPr>
                        <a:t>Prepares</a:t>
                      </a:r>
                      <a:r>
                        <a:rPr lang="en-GB" sz="4000" kern="1200" baseline="0" dirty="0" smtClean="0">
                          <a:solidFill>
                            <a:schemeClr val="dk1"/>
                          </a:solidFill>
                          <a:latin typeface="Comic Sans MS" pitchFamily="66" charset="0"/>
                          <a:ea typeface="+mn-ea"/>
                          <a:cs typeface="+mn-cs"/>
                        </a:rPr>
                        <a:t> </a:t>
                      </a:r>
                      <a:r>
                        <a:rPr lang="en-GB" sz="4000" kern="1200" dirty="0" smtClean="0">
                          <a:solidFill>
                            <a:schemeClr val="dk1"/>
                          </a:solidFill>
                          <a:latin typeface="Comic Sans MS" pitchFamily="66" charset="0"/>
                          <a:ea typeface="+mn-ea"/>
                          <a:cs typeface="+mn-cs"/>
                        </a:rPr>
                        <a:t>Weekly </a:t>
                      </a:r>
                      <a:r>
                        <a:rPr lang="en-GB" sz="4000" kern="1200" dirty="0" smtClean="0">
                          <a:solidFill>
                            <a:schemeClr val="dk1"/>
                          </a:solidFill>
                          <a:latin typeface="Comic Sans MS" pitchFamily="66" charset="0"/>
                          <a:ea typeface="+mn-ea"/>
                          <a:cs typeface="+mn-cs"/>
                        </a:rPr>
                        <a:t>Security </a:t>
                      </a:r>
                      <a:r>
                        <a:rPr lang="en-GB" sz="4000" kern="1200" dirty="0" smtClean="0">
                          <a:solidFill>
                            <a:schemeClr val="dk1"/>
                          </a:solidFill>
                          <a:latin typeface="Comic Sans MS" pitchFamily="66" charset="0"/>
                          <a:ea typeface="+mn-ea"/>
                          <a:cs typeface="+mn-cs"/>
                        </a:rPr>
                        <a:t>Tips</a:t>
                      </a:r>
                      <a:r>
                        <a:rPr lang="en-GB" sz="4000" b="1" kern="1200" dirty="0" smtClean="0">
                          <a:solidFill>
                            <a:schemeClr val="dk1"/>
                          </a:solidFill>
                          <a:latin typeface="Comic Sans MS" pitchFamily="66" charset="0"/>
                          <a:ea typeface="+mn-ea"/>
                          <a:cs typeface="+mn-cs"/>
                        </a:rPr>
                        <a:t>        </a:t>
                      </a:r>
                      <a:endParaRPr lang="en-US" sz="4000" kern="1200" dirty="0" smtClean="0">
                        <a:solidFill>
                          <a:schemeClr val="dk1"/>
                        </a:solidFill>
                        <a:latin typeface="Comic Sans MS" pitchFamily="66" charset="0"/>
                        <a:ea typeface="+mn-ea"/>
                        <a:cs typeface="+mn-cs"/>
                      </a:endParaRPr>
                    </a:p>
                    <a:p>
                      <a:endParaRPr lang="en-GB" sz="4000" dirty="0">
                        <a:effectLst>
                          <a:outerShdw blurRad="38100" dist="38100" dir="2700000" algn="tl">
                            <a:srgbClr val="000000">
                              <a:alpha val="43137"/>
                            </a:srgbClr>
                          </a:outerShdw>
                        </a:effectLst>
                        <a:latin typeface="Comic Sans MS" pitchFamily="66" charset="0"/>
                      </a:endParaRPr>
                    </a:p>
                  </a:txBody>
                  <a:tcPr>
                    <a:solidFill>
                      <a:schemeClr val="accent6"/>
                    </a:solidFill>
                  </a:tcPr>
                </a:tc>
              </a:tr>
              <a:tr h="1630246">
                <a:tc>
                  <a:txBody>
                    <a:bodyPr/>
                    <a:lstStyle/>
                    <a:p>
                      <a:r>
                        <a:rPr lang="en-GB" sz="2400" dirty="0" smtClean="0">
                          <a:effectLst>
                            <a:outerShdw blurRad="38100" dist="38100" dir="2700000" algn="tl">
                              <a:srgbClr val="000000">
                                <a:alpha val="43137"/>
                              </a:srgbClr>
                            </a:outerShdw>
                          </a:effectLst>
                          <a:latin typeface="Comic Sans MS" pitchFamily="66" charset="0"/>
                        </a:rPr>
                        <a:t>3</a:t>
                      </a:r>
                      <a:endParaRPr lang="en-GB" sz="2400" dirty="0">
                        <a:effectLst>
                          <a:outerShdw blurRad="38100" dist="38100" dir="2700000" algn="tl">
                            <a:srgbClr val="000000">
                              <a:alpha val="43137"/>
                            </a:srgbClr>
                          </a:outerShdw>
                        </a:effectLst>
                        <a:latin typeface="Comic Sans MS" pitchFamily="66" charset="0"/>
                      </a:endParaRPr>
                    </a:p>
                  </a:txBody>
                  <a:tcPr>
                    <a:solidFill>
                      <a:schemeClr val="accent6"/>
                    </a:solidFill>
                  </a:tcPr>
                </a:tc>
                <a:tc>
                  <a:txBody>
                    <a:bodyPr/>
                    <a:lstStyle/>
                    <a:p>
                      <a:r>
                        <a:rPr lang="en-GB" sz="4800" dirty="0" smtClean="0">
                          <a:effectLst>
                            <a:outerShdw blurRad="38100" dist="38100" dir="2700000" algn="tl">
                              <a:srgbClr val="000000">
                                <a:alpha val="43137"/>
                              </a:srgbClr>
                            </a:outerShdw>
                          </a:effectLst>
                          <a:latin typeface="Comic Sans MS" pitchFamily="66" charset="0"/>
                        </a:rPr>
                        <a:t>Monthly Regimentation</a:t>
                      </a:r>
                      <a:r>
                        <a:rPr lang="en-GB" sz="4800" baseline="0" dirty="0" smtClean="0">
                          <a:effectLst>
                            <a:outerShdw blurRad="38100" dist="38100" dir="2700000" algn="tl">
                              <a:srgbClr val="000000">
                                <a:alpha val="43137"/>
                              </a:srgbClr>
                            </a:outerShdw>
                          </a:effectLst>
                          <a:latin typeface="Comic Sans MS" pitchFamily="66" charset="0"/>
                        </a:rPr>
                        <a:t> guard</a:t>
                      </a:r>
                      <a:endParaRPr lang="en-GB" sz="4800" dirty="0">
                        <a:effectLst>
                          <a:outerShdw blurRad="38100" dist="38100" dir="2700000" algn="tl">
                            <a:srgbClr val="000000">
                              <a:alpha val="43137"/>
                            </a:srgbClr>
                          </a:outerShdw>
                        </a:effectLst>
                        <a:latin typeface="Comic Sans MS" pitchFamily="66" charset="0"/>
                      </a:endParaRPr>
                    </a:p>
                  </a:txBody>
                  <a:tcPr>
                    <a:solidFill>
                      <a:schemeClr val="accent6"/>
                    </a:solidFill>
                  </a:tcPr>
                </a:tc>
              </a:tr>
            </a:tbl>
          </a:graphicData>
        </a:graphic>
      </p:graphicFrame>
      <p:sp>
        <p:nvSpPr>
          <p:cNvPr id="22" name="TextBox 21"/>
          <p:cNvSpPr txBox="1"/>
          <p:nvPr/>
        </p:nvSpPr>
        <p:spPr>
          <a:xfrm>
            <a:off x="683568" y="260648"/>
            <a:ext cx="8280920" cy="430887"/>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200" b="1" dirty="0" smtClean="0">
                <a:solidFill>
                  <a:schemeClr val="bg1"/>
                </a:solidFill>
                <a:latin typeface="Comic Sans MS" pitchFamily="66" charset="0"/>
              </a:rPr>
              <a:t>GENERAL ADMINISTRATION OF THE PROVOST OFFICE </a:t>
            </a:r>
            <a:endParaRPr lang="en-US" sz="2200" dirty="0">
              <a:solidFill>
                <a:schemeClr val="bg1"/>
              </a:solidFill>
              <a:latin typeface="Comic Sans MS" pitchFamily="66" charset="0"/>
            </a:endParaRPr>
          </a:p>
        </p:txBody>
      </p:sp>
      <p:pic>
        <p:nvPicPr>
          <p:cNvPr id="35" name="Content Placeholder 21" descr="frsc logo.gif"/>
          <p:cNvPicPr>
            <a:picLocks noChangeAspect="1"/>
          </p:cNvPicPr>
          <p:nvPr/>
        </p:nvPicPr>
        <p:blipFill>
          <a:blip r:embed="rId2" cstate="print">
            <a:clrChange>
              <a:clrFrom>
                <a:srgbClr val="FFFFFF"/>
              </a:clrFrom>
              <a:clrTo>
                <a:srgbClr val="FFFFFF">
                  <a:alpha val="0"/>
                </a:srgbClr>
              </a:clrTo>
            </a:clrChange>
          </a:blip>
          <a:stretch>
            <a:fillRect/>
          </a:stretch>
        </p:blipFill>
        <p:spPr>
          <a:xfrm>
            <a:off x="0" y="0"/>
            <a:ext cx="668648" cy="548680"/>
          </a:xfrm>
          <a:prstGeom prst="rect">
            <a:avLst/>
          </a:prstGeom>
          <a:effectLst>
            <a:outerShdw sx="1000" sy="1000" algn="ctr" rotWithShape="0">
              <a:srgbClr val="000000"/>
            </a:outerShdw>
          </a:effec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1290</TotalTime>
  <Words>816</Words>
  <Application>Microsoft Office PowerPoint</Application>
  <PresentationFormat>On-screen Show (4:3)</PresentationFormat>
  <Paragraphs>124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CORPS PROVOST FUNCTIONS  Presented by  CC Ibrahim Abubakar pjsc (CP)   During  One(1) Day Capacity Building Programme for Principal Officers in RSHQ. Held  Monday 24th May, 2021 @ RSHQ Abuja  </vt:lpstr>
      <vt:lpstr>INTRODUCTION</vt:lpstr>
      <vt:lpstr>MAINTAINS SECURITY OF FACILITIES</vt:lpstr>
      <vt:lpstr>Slide 4</vt:lpstr>
      <vt:lpstr>Slide 5</vt:lpstr>
      <vt:lpstr>Slide 6</vt:lpstr>
      <vt:lpstr>Slide 7</vt:lpstr>
      <vt:lpstr>Slide 8</vt:lpstr>
      <vt:lpstr>Slide 9</vt:lpstr>
      <vt:lpstr>COMMANDS ADMINISTRATION</vt:lpstr>
      <vt:lpstr>WORK TARGET FOR YEAR 2021</vt:lpstr>
      <vt:lpstr>Slide 12</vt:lpstr>
      <vt:lpstr>Slide 13</vt:lpstr>
      <vt:lpstr>Slide 14</vt:lpstr>
      <vt:lpstr>Slide 15</vt:lpstr>
      <vt:lpstr>CONCLUSION</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SUSTAINING THE ISO 9001:2008 QMS CERTIFICATION IN FRSC: THE REQUIREMENTS</dc:title>
  <dc:creator>hp</dc:creator>
  <cp:lastModifiedBy>WEFA</cp:lastModifiedBy>
  <cp:revision>223</cp:revision>
  <dcterms:created xsi:type="dcterms:W3CDTF">2013-11-01T11:28:52Z</dcterms:created>
  <dcterms:modified xsi:type="dcterms:W3CDTF">2021-05-21T08:16:07Z</dcterms:modified>
</cp:coreProperties>
</file>