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1"/>
  </p:sldMasterIdLst>
  <p:notesMasterIdLst>
    <p:notesMasterId r:id="rId10"/>
  </p:notesMasterIdLst>
  <p:sldIdLst>
    <p:sldId id="256" r:id="rId2"/>
    <p:sldId id="257" r:id="rId3"/>
    <p:sldId id="258" r:id="rId4"/>
    <p:sldId id="259"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91" d="100"/>
          <a:sy n="91" d="100"/>
        </p:scale>
        <p:origin x="534"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DD2D46-E884-4180-BEA7-5F06F4F5786E}" type="datetimeFigureOut">
              <a:rPr lang="en-US" smtClean="0"/>
              <a:pPr/>
              <a:t>5/24/2021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1A16AA-84E3-4291-8A2D-15D79F10CEF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6DD0721-8BDC-4F50-812F-45E5332CA6D1}" type="datetime1">
              <a:rPr lang="en-US" smtClean="0"/>
              <a:pPr/>
              <a:t>5/24/2021</a:t>
            </a:fld>
            <a:endParaRPr lang="en-US"/>
          </a:p>
        </p:txBody>
      </p:sp>
      <p:sp>
        <p:nvSpPr>
          <p:cNvPr id="5" name="Footer Placeholder 4"/>
          <p:cNvSpPr>
            <a:spLocks noGrp="1"/>
          </p:cNvSpPr>
          <p:nvPr>
            <p:ph type="ftr" sz="quarter" idx="11"/>
          </p:nvPr>
        </p:nvSpPr>
        <p:spPr/>
        <p:txBody>
          <a:bodyPr/>
          <a:lstStyle/>
          <a:p>
            <a:r>
              <a:rPr lang="en-US" smtClean="0"/>
              <a:t>RESTRICTED</a:t>
            </a:r>
            <a:endParaRPr lang="en-US"/>
          </a:p>
        </p:txBody>
      </p:sp>
      <p:sp>
        <p:nvSpPr>
          <p:cNvPr id="6" name="Slide Number Placeholder 5"/>
          <p:cNvSpPr>
            <a:spLocks noGrp="1"/>
          </p:cNvSpPr>
          <p:nvPr>
            <p:ph type="sldNum" sz="quarter" idx="12"/>
          </p:nvPr>
        </p:nvSpPr>
        <p:spPr/>
        <p:txBody>
          <a:bodyPr/>
          <a:lstStyle/>
          <a:p>
            <a:fld id="{DFF1618D-B8BF-4B31-A3CE-2882E9476D36}"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337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C23C5D-8A36-48B1-B918-DD6845F48E79}" type="datetime1">
              <a:rPr lang="en-US" smtClean="0"/>
              <a:pPr/>
              <a:t>5/24/2021</a:t>
            </a:fld>
            <a:endParaRPr lang="en-US"/>
          </a:p>
        </p:txBody>
      </p:sp>
      <p:sp>
        <p:nvSpPr>
          <p:cNvPr id="5" name="Footer Placeholder 4"/>
          <p:cNvSpPr>
            <a:spLocks noGrp="1"/>
          </p:cNvSpPr>
          <p:nvPr>
            <p:ph type="ftr" sz="quarter" idx="11"/>
          </p:nvPr>
        </p:nvSpPr>
        <p:spPr/>
        <p:txBody>
          <a:bodyPr/>
          <a:lstStyle/>
          <a:p>
            <a:r>
              <a:rPr lang="en-US" smtClean="0"/>
              <a:t>RESTRICTED</a:t>
            </a:r>
            <a:endParaRPr lang="en-US"/>
          </a:p>
        </p:txBody>
      </p:sp>
      <p:sp>
        <p:nvSpPr>
          <p:cNvPr id="6" name="Slide Number Placeholder 5"/>
          <p:cNvSpPr>
            <a:spLocks noGrp="1"/>
          </p:cNvSpPr>
          <p:nvPr>
            <p:ph type="sldNum" sz="quarter" idx="12"/>
          </p:nvPr>
        </p:nvSpPr>
        <p:spPr/>
        <p:txBody>
          <a:bodyPr/>
          <a:lstStyle/>
          <a:p>
            <a:fld id="{DFF1618D-B8BF-4B31-A3CE-2882E9476D36}" type="slidenum">
              <a:rPr lang="en-US" smtClean="0"/>
              <a:pPr/>
              <a:t>‹#›</a:t>
            </a:fld>
            <a:endParaRPr lang="en-US"/>
          </a:p>
        </p:txBody>
      </p:sp>
    </p:spTree>
    <p:extLst>
      <p:ext uri="{BB962C8B-B14F-4D97-AF65-F5344CB8AC3E}">
        <p14:creationId xmlns:p14="http://schemas.microsoft.com/office/powerpoint/2010/main" val="3681506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4478DB-DCF1-4E0B-B235-512FF2C66809}" type="datetime1">
              <a:rPr lang="en-US" smtClean="0"/>
              <a:pPr/>
              <a:t>5/24/2021</a:t>
            </a:fld>
            <a:endParaRPr lang="en-US"/>
          </a:p>
        </p:txBody>
      </p:sp>
      <p:sp>
        <p:nvSpPr>
          <p:cNvPr id="5" name="Footer Placeholder 4"/>
          <p:cNvSpPr>
            <a:spLocks noGrp="1"/>
          </p:cNvSpPr>
          <p:nvPr>
            <p:ph type="ftr" sz="quarter" idx="11"/>
          </p:nvPr>
        </p:nvSpPr>
        <p:spPr/>
        <p:txBody>
          <a:bodyPr/>
          <a:lstStyle/>
          <a:p>
            <a:r>
              <a:rPr lang="en-US" smtClean="0"/>
              <a:t>RESTRICTED</a:t>
            </a:r>
            <a:endParaRPr lang="en-US"/>
          </a:p>
        </p:txBody>
      </p:sp>
      <p:sp>
        <p:nvSpPr>
          <p:cNvPr id="6" name="Slide Number Placeholder 5"/>
          <p:cNvSpPr>
            <a:spLocks noGrp="1"/>
          </p:cNvSpPr>
          <p:nvPr>
            <p:ph type="sldNum" sz="quarter" idx="12"/>
          </p:nvPr>
        </p:nvSpPr>
        <p:spPr/>
        <p:txBody>
          <a:bodyPr/>
          <a:lstStyle/>
          <a:p>
            <a:fld id="{DFF1618D-B8BF-4B31-A3CE-2882E9476D36}" type="slidenum">
              <a:rPr lang="en-US" smtClean="0"/>
              <a:pPr/>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08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D29453-E5B8-445C-A0A5-5A961C8B82D6}" type="datetime1">
              <a:rPr lang="en-US" smtClean="0"/>
              <a:pPr/>
              <a:t>5/24/2021</a:t>
            </a:fld>
            <a:endParaRPr lang="en-US"/>
          </a:p>
        </p:txBody>
      </p:sp>
      <p:sp>
        <p:nvSpPr>
          <p:cNvPr id="5" name="Footer Placeholder 4"/>
          <p:cNvSpPr>
            <a:spLocks noGrp="1"/>
          </p:cNvSpPr>
          <p:nvPr>
            <p:ph type="ftr" sz="quarter" idx="11"/>
          </p:nvPr>
        </p:nvSpPr>
        <p:spPr/>
        <p:txBody>
          <a:bodyPr/>
          <a:lstStyle/>
          <a:p>
            <a:r>
              <a:rPr lang="en-US" smtClean="0"/>
              <a:t>RESTRICTED</a:t>
            </a:r>
            <a:endParaRPr lang="en-US"/>
          </a:p>
        </p:txBody>
      </p:sp>
      <p:sp>
        <p:nvSpPr>
          <p:cNvPr id="6" name="Slide Number Placeholder 5"/>
          <p:cNvSpPr>
            <a:spLocks noGrp="1"/>
          </p:cNvSpPr>
          <p:nvPr>
            <p:ph type="sldNum" sz="quarter" idx="12"/>
          </p:nvPr>
        </p:nvSpPr>
        <p:spPr/>
        <p:txBody>
          <a:bodyPr/>
          <a:lstStyle/>
          <a:p>
            <a:fld id="{DFF1618D-B8BF-4B31-A3CE-2882E9476D36}" type="slidenum">
              <a:rPr lang="en-US" smtClean="0"/>
              <a:pPr/>
              <a:t>‹#›</a:t>
            </a:fld>
            <a:endParaRPr lang="en-US"/>
          </a:p>
        </p:txBody>
      </p:sp>
    </p:spTree>
    <p:extLst>
      <p:ext uri="{BB962C8B-B14F-4D97-AF65-F5344CB8AC3E}">
        <p14:creationId xmlns:p14="http://schemas.microsoft.com/office/powerpoint/2010/main" val="138915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C17C5F-32A6-4B91-A766-8AD223082547}" type="datetime1">
              <a:rPr lang="en-US" smtClean="0"/>
              <a:pPr/>
              <a:t>5/24/2021</a:t>
            </a:fld>
            <a:endParaRPr lang="en-US"/>
          </a:p>
        </p:txBody>
      </p:sp>
      <p:sp>
        <p:nvSpPr>
          <p:cNvPr id="5" name="Footer Placeholder 4"/>
          <p:cNvSpPr>
            <a:spLocks noGrp="1"/>
          </p:cNvSpPr>
          <p:nvPr>
            <p:ph type="ftr" sz="quarter" idx="11"/>
          </p:nvPr>
        </p:nvSpPr>
        <p:spPr/>
        <p:txBody>
          <a:bodyPr/>
          <a:lstStyle/>
          <a:p>
            <a:r>
              <a:rPr lang="en-US" smtClean="0"/>
              <a:t>RESTRICTED</a:t>
            </a:r>
            <a:endParaRPr lang="en-US"/>
          </a:p>
        </p:txBody>
      </p:sp>
      <p:sp>
        <p:nvSpPr>
          <p:cNvPr id="6" name="Slide Number Placeholder 5"/>
          <p:cNvSpPr>
            <a:spLocks noGrp="1"/>
          </p:cNvSpPr>
          <p:nvPr>
            <p:ph type="sldNum" sz="quarter" idx="12"/>
          </p:nvPr>
        </p:nvSpPr>
        <p:spPr/>
        <p:txBody>
          <a:bodyPr/>
          <a:lstStyle/>
          <a:p>
            <a:fld id="{DFF1618D-B8BF-4B31-A3CE-2882E9476D36}"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66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0F8AAC-3750-46AD-BFD5-EF68392B7549}" type="datetime1">
              <a:rPr lang="en-US" smtClean="0"/>
              <a:pPr/>
              <a:t>5/24/2021</a:t>
            </a:fld>
            <a:endParaRPr lang="en-US"/>
          </a:p>
        </p:txBody>
      </p:sp>
      <p:sp>
        <p:nvSpPr>
          <p:cNvPr id="6" name="Footer Placeholder 5"/>
          <p:cNvSpPr>
            <a:spLocks noGrp="1"/>
          </p:cNvSpPr>
          <p:nvPr>
            <p:ph type="ftr" sz="quarter" idx="11"/>
          </p:nvPr>
        </p:nvSpPr>
        <p:spPr/>
        <p:txBody>
          <a:bodyPr/>
          <a:lstStyle/>
          <a:p>
            <a:r>
              <a:rPr lang="en-US" smtClean="0"/>
              <a:t>RESTRICTED</a:t>
            </a:r>
            <a:endParaRPr lang="en-US"/>
          </a:p>
        </p:txBody>
      </p:sp>
      <p:sp>
        <p:nvSpPr>
          <p:cNvPr id="7" name="Slide Number Placeholder 6"/>
          <p:cNvSpPr>
            <a:spLocks noGrp="1"/>
          </p:cNvSpPr>
          <p:nvPr>
            <p:ph type="sldNum" sz="quarter" idx="12"/>
          </p:nvPr>
        </p:nvSpPr>
        <p:spPr/>
        <p:txBody>
          <a:bodyPr/>
          <a:lstStyle/>
          <a:p>
            <a:fld id="{DFF1618D-B8BF-4B31-A3CE-2882E9476D36}" type="slidenum">
              <a:rPr lang="en-US" smtClean="0"/>
              <a:pPr/>
              <a:t>‹#›</a:t>
            </a:fld>
            <a:endParaRPr lang="en-US"/>
          </a:p>
        </p:txBody>
      </p:sp>
    </p:spTree>
    <p:extLst>
      <p:ext uri="{BB962C8B-B14F-4D97-AF65-F5344CB8AC3E}">
        <p14:creationId xmlns:p14="http://schemas.microsoft.com/office/powerpoint/2010/main" val="2482080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99FD70-9673-4787-95CF-FB6A83319DD8}" type="datetime1">
              <a:rPr lang="en-US" smtClean="0"/>
              <a:pPr/>
              <a:t>5/24/2021</a:t>
            </a:fld>
            <a:endParaRPr lang="en-US"/>
          </a:p>
        </p:txBody>
      </p:sp>
      <p:sp>
        <p:nvSpPr>
          <p:cNvPr id="8" name="Footer Placeholder 7"/>
          <p:cNvSpPr>
            <a:spLocks noGrp="1"/>
          </p:cNvSpPr>
          <p:nvPr>
            <p:ph type="ftr" sz="quarter" idx="11"/>
          </p:nvPr>
        </p:nvSpPr>
        <p:spPr/>
        <p:txBody>
          <a:bodyPr/>
          <a:lstStyle/>
          <a:p>
            <a:r>
              <a:rPr lang="en-US" smtClean="0"/>
              <a:t>RESTRICTED</a:t>
            </a:r>
            <a:endParaRPr lang="en-US"/>
          </a:p>
        </p:txBody>
      </p:sp>
      <p:sp>
        <p:nvSpPr>
          <p:cNvPr id="9" name="Slide Number Placeholder 8"/>
          <p:cNvSpPr>
            <a:spLocks noGrp="1"/>
          </p:cNvSpPr>
          <p:nvPr>
            <p:ph type="sldNum" sz="quarter" idx="12"/>
          </p:nvPr>
        </p:nvSpPr>
        <p:spPr/>
        <p:txBody>
          <a:bodyPr/>
          <a:lstStyle/>
          <a:p>
            <a:fld id="{DFF1618D-B8BF-4B31-A3CE-2882E9476D36}" type="slidenum">
              <a:rPr lang="en-US" smtClean="0"/>
              <a:pPr/>
              <a:t>‹#›</a:t>
            </a:fld>
            <a:endParaRPr lang="en-US"/>
          </a:p>
        </p:txBody>
      </p:sp>
    </p:spTree>
    <p:extLst>
      <p:ext uri="{BB962C8B-B14F-4D97-AF65-F5344CB8AC3E}">
        <p14:creationId xmlns:p14="http://schemas.microsoft.com/office/powerpoint/2010/main" val="1053380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4C5761-6DA1-441E-A56C-4FA31222CA8E}" type="datetime1">
              <a:rPr lang="en-US" smtClean="0"/>
              <a:pPr/>
              <a:t>5/24/2021</a:t>
            </a:fld>
            <a:endParaRPr lang="en-US"/>
          </a:p>
        </p:txBody>
      </p:sp>
      <p:sp>
        <p:nvSpPr>
          <p:cNvPr id="4" name="Footer Placeholder 3"/>
          <p:cNvSpPr>
            <a:spLocks noGrp="1"/>
          </p:cNvSpPr>
          <p:nvPr>
            <p:ph type="ftr" sz="quarter" idx="11"/>
          </p:nvPr>
        </p:nvSpPr>
        <p:spPr/>
        <p:txBody>
          <a:bodyPr/>
          <a:lstStyle/>
          <a:p>
            <a:r>
              <a:rPr lang="en-US" smtClean="0"/>
              <a:t>RESTRICTED</a:t>
            </a:r>
            <a:endParaRPr lang="en-US"/>
          </a:p>
        </p:txBody>
      </p:sp>
      <p:sp>
        <p:nvSpPr>
          <p:cNvPr id="5" name="Slide Number Placeholder 4"/>
          <p:cNvSpPr>
            <a:spLocks noGrp="1"/>
          </p:cNvSpPr>
          <p:nvPr>
            <p:ph type="sldNum" sz="quarter" idx="12"/>
          </p:nvPr>
        </p:nvSpPr>
        <p:spPr/>
        <p:txBody>
          <a:bodyPr/>
          <a:lstStyle/>
          <a:p>
            <a:fld id="{DFF1618D-B8BF-4B31-A3CE-2882E9476D36}" type="slidenum">
              <a:rPr lang="en-US" smtClean="0"/>
              <a:pPr/>
              <a:t>‹#›</a:t>
            </a:fld>
            <a:endParaRPr lang="en-US"/>
          </a:p>
        </p:txBody>
      </p:sp>
    </p:spTree>
    <p:extLst>
      <p:ext uri="{BB962C8B-B14F-4D97-AF65-F5344CB8AC3E}">
        <p14:creationId xmlns:p14="http://schemas.microsoft.com/office/powerpoint/2010/main" val="3370812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07AE2-99F3-43A2-B691-F03CDE91FAF0}" type="datetime1">
              <a:rPr lang="en-US" smtClean="0"/>
              <a:pPr/>
              <a:t>5/24/2021</a:t>
            </a:fld>
            <a:endParaRPr lang="en-US"/>
          </a:p>
        </p:txBody>
      </p:sp>
      <p:sp>
        <p:nvSpPr>
          <p:cNvPr id="3" name="Footer Placeholder 2"/>
          <p:cNvSpPr>
            <a:spLocks noGrp="1"/>
          </p:cNvSpPr>
          <p:nvPr>
            <p:ph type="ftr" sz="quarter" idx="11"/>
          </p:nvPr>
        </p:nvSpPr>
        <p:spPr/>
        <p:txBody>
          <a:bodyPr/>
          <a:lstStyle/>
          <a:p>
            <a:r>
              <a:rPr lang="en-US" smtClean="0"/>
              <a:t>RESTRICTED</a:t>
            </a:r>
            <a:endParaRPr lang="en-US"/>
          </a:p>
        </p:txBody>
      </p:sp>
      <p:sp>
        <p:nvSpPr>
          <p:cNvPr id="4" name="Slide Number Placeholder 3"/>
          <p:cNvSpPr>
            <a:spLocks noGrp="1"/>
          </p:cNvSpPr>
          <p:nvPr>
            <p:ph type="sldNum" sz="quarter" idx="12"/>
          </p:nvPr>
        </p:nvSpPr>
        <p:spPr/>
        <p:txBody>
          <a:bodyPr/>
          <a:lstStyle/>
          <a:p>
            <a:fld id="{DFF1618D-B8BF-4B31-A3CE-2882E9476D36}" type="slidenum">
              <a:rPr lang="en-US" smtClean="0"/>
              <a:pPr/>
              <a:t>‹#›</a:t>
            </a:fld>
            <a:endParaRPr lang="en-US"/>
          </a:p>
        </p:txBody>
      </p:sp>
    </p:spTree>
    <p:extLst>
      <p:ext uri="{BB962C8B-B14F-4D97-AF65-F5344CB8AC3E}">
        <p14:creationId xmlns:p14="http://schemas.microsoft.com/office/powerpoint/2010/main" val="113599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9B476A-6422-4186-AF42-50D5E23A6AE1}" type="datetime1">
              <a:rPr lang="en-US" smtClean="0"/>
              <a:pPr/>
              <a:t>5/24/2021</a:t>
            </a:fld>
            <a:endParaRPr lang="en-US"/>
          </a:p>
        </p:txBody>
      </p:sp>
      <p:sp>
        <p:nvSpPr>
          <p:cNvPr id="6" name="Footer Placeholder 5"/>
          <p:cNvSpPr>
            <a:spLocks noGrp="1"/>
          </p:cNvSpPr>
          <p:nvPr>
            <p:ph type="ftr" sz="quarter" idx="11"/>
          </p:nvPr>
        </p:nvSpPr>
        <p:spPr/>
        <p:txBody>
          <a:bodyPr/>
          <a:lstStyle/>
          <a:p>
            <a:r>
              <a:rPr lang="en-US" smtClean="0"/>
              <a:t>RESTRICTED</a:t>
            </a:r>
            <a:endParaRPr lang="en-US"/>
          </a:p>
        </p:txBody>
      </p:sp>
      <p:sp>
        <p:nvSpPr>
          <p:cNvPr id="7" name="Slide Number Placeholder 6"/>
          <p:cNvSpPr>
            <a:spLocks noGrp="1"/>
          </p:cNvSpPr>
          <p:nvPr>
            <p:ph type="sldNum" sz="quarter" idx="12"/>
          </p:nvPr>
        </p:nvSpPr>
        <p:spPr/>
        <p:txBody>
          <a:bodyPr/>
          <a:lstStyle/>
          <a:p>
            <a:fld id="{DFF1618D-B8BF-4B31-A3CE-2882E9476D36}" type="slidenum">
              <a:rPr lang="en-US" smtClean="0"/>
              <a:pPr/>
              <a:t>‹#›</a:t>
            </a:fld>
            <a:endParaRPr lang="en-US"/>
          </a:p>
        </p:txBody>
      </p:sp>
    </p:spTree>
    <p:extLst>
      <p:ext uri="{BB962C8B-B14F-4D97-AF65-F5344CB8AC3E}">
        <p14:creationId xmlns:p14="http://schemas.microsoft.com/office/powerpoint/2010/main" val="215842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6E2762-C2B9-447A-8A0C-A9EBF738F7C5}" type="datetime1">
              <a:rPr lang="en-US" smtClean="0"/>
              <a:pPr/>
              <a:t>5/24/2021</a:t>
            </a:fld>
            <a:endParaRPr lang="en-US"/>
          </a:p>
        </p:txBody>
      </p:sp>
      <p:sp>
        <p:nvSpPr>
          <p:cNvPr id="6" name="Footer Placeholder 5"/>
          <p:cNvSpPr>
            <a:spLocks noGrp="1"/>
          </p:cNvSpPr>
          <p:nvPr>
            <p:ph type="ftr" sz="quarter" idx="11"/>
          </p:nvPr>
        </p:nvSpPr>
        <p:spPr/>
        <p:txBody>
          <a:bodyPr/>
          <a:lstStyle/>
          <a:p>
            <a:r>
              <a:rPr lang="en-US" smtClean="0"/>
              <a:t>RESTRICTED</a:t>
            </a:r>
            <a:endParaRPr lang="en-US"/>
          </a:p>
        </p:txBody>
      </p:sp>
      <p:sp>
        <p:nvSpPr>
          <p:cNvPr id="7" name="Slide Number Placeholder 6"/>
          <p:cNvSpPr>
            <a:spLocks noGrp="1"/>
          </p:cNvSpPr>
          <p:nvPr>
            <p:ph type="sldNum" sz="quarter" idx="12"/>
          </p:nvPr>
        </p:nvSpPr>
        <p:spPr/>
        <p:txBody>
          <a:bodyPr/>
          <a:lstStyle/>
          <a:p>
            <a:fld id="{DFF1618D-B8BF-4B31-A3CE-2882E9476D36}"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258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9E05733-2C13-4789-9433-86DC63B91B74}" type="datetime1">
              <a:rPr lang="en-US" smtClean="0"/>
              <a:pPr/>
              <a:t>5/24/2021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smtClean="0"/>
              <a:t>RESTRICTED</a:t>
            </a:r>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FF1618D-B8BF-4B31-A3CE-2882E9476D36}"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67009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9796" y="550186"/>
            <a:ext cx="10482146" cy="4880457"/>
          </a:xfrm>
        </p:spPr>
        <p:style>
          <a:lnRef idx="2">
            <a:schemeClr val="accent2"/>
          </a:lnRef>
          <a:fillRef idx="1">
            <a:schemeClr val="lt1"/>
          </a:fillRef>
          <a:effectRef idx="0">
            <a:schemeClr val="accent2"/>
          </a:effectRef>
          <a:fontRef idx="minor">
            <a:schemeClr val="dk1"/>
          </a:fontRef>
        </p:style>
        <p:txBody>
          <a:bodyPr>
            <a:noAutofit/>
          </a:bodyPr>
          <a:lstStyle/>
          <a:p>
            <a:endParaRPr lang="en-US" sz="3600" b="1" dirty="0" smtClean="0">
              <a:latin typeface="Comic Sans MS" panose="030F0702030302020204" pitchFamily="66" charset="0"/>
            </a:endParaRPr>
          </a:p>
          <a:p>
            <a:pPr algn="ctr"/>
            <a:r>
              <a:rPr lang="en-US" sz="3600" b="1" dirty="0" smtClean="0">
                <a:latin typeface="Comic Sans MS" panose="030F0702030302020204" pitchFamily="66" charset="0"/>
              </a:rPr>
              <a:t>JOB SCHEDULES OF </a:t>
            </a:r>
          </a:p>
          <a:p>
            <a:pPr algn="ctr"/>
            <a:r>
              <a:rPr lang="en-US" sz="3600" b="1" dirty="0" smtClean="0">
                <a:latin typeface="Comic Sans MS" panose="030F0702030302020204" pitchFamily="66" charset="0"/>
              </a:rPr>
              <a:t>DCM FINANCE AND ACCOUNTS </a:t>
            </a:r>
          </a:p>
          <a:p>
            <a:pPr algn="ctr"/>
            <a:endParaRPr lang="en-US" sz="2400" b="1" dirty="0" smtClean="0">
              <a:latin typeface="Comic Sans MS" panose="030F0702030302020204" pitchFamily="66" charset="0"/>
            </a:endParaRPr>
          </a:p>
          <a:p>
            <a:pPr algn="ctr"/>
            <a:r>
              <a:rPr lang="en-US" sz="3600" b="1" dirty="0" smtClean="0">
                <a:latin typeface="Bradley Hand ITC" panose="03070402050302030203" pitchFamily="66" charset="0"/>
              </a:rPr>
              <a:t>AND </a:t>
            </a:r>
          </a:p>
          <a:p>
            <a:pPr algn="ctr"/>
            <a:endParaRPr lang="en-US" b="1" dirty="0" smtClean="0">
              <a:latin typeface="Comic Sans MS" panose="030F0702030302020204" pitchFamily="66" charset="0"/>
            </a:endParaRPr>
          </a:p>
          <a:p>
            <a:pPr algn="ctr"/>
            <a:r>
              <a:rPr lang="en-US" sz="3600" b="1" dirty="0" smtClean="0">
                <a:latin typeface="Comic Sans MS" panose="030F0702030302020204" pitchFamily="66" charset="0"/>
              </a:rPr>
              <a:t>FINANCE AND ACCOUNTS </a:t>
            </a:r>
          </a:p>
          <a:p>
            <a:pPr algn="ctr"/>
            <a:r>
              <a:rPr lang="en-US" sz="3600" b="1" dirty="0" smtClean="0">
                <a:latin typeface="Comic Sans MS" panose="030F0702030302020204" pitchFamily="66" charset="0"/>
              </a:rPr>
              <a:t>DEPARTMENT’S </a:t>
            </a:r>
          </a:p>
          <a:p>
            <a:pPr algn="ctr"/>
            <a:r>
              <a:rPr lang="en-US" sz="3600" b="1" dirty="0" smtClean="0">
                <a:latin typeface="Comic Sans MS" panose="030F0702030302020204" pitchFamily="66" charset="0"/>
              </a:rPr>
              <a:t>WORK PLAN FOR YEAR 2021</a:t>
            </a:r>
            <a:endParaRPr lang="en-US" sz="3600" b="1" dirty="0">
              <a:latin typeface="Comic Sans MS" panose="030F0702030302020204" pitchFamily="66" charset="0"/>
            </a:endParaRPr>
          </a:p>
        </p:txBody>
      </p:sp>
    </p:spTree>
    <p:extLst>
      <p:ext uri="{BB962C8B-B14F-4D97-AF65-F5344CB8AC3E}">
        <p14:creationId xmlns:p14="http://schemas.microsoft.com/office/powerpoint/2010/main" val="2917365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536027" y="629865"/>
            <a:ext cx="10972800" cy="585554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Rectangle 1"/>
          <p:cNvSpPr/>
          <p:nvPr/>
        </p:nvSpPr>
        <p:spPr>
          <a:xfrm>
            <a:off x="714702" y="1511963"/>
            <a:ext cx="10352689" cy="4313873"/>
          </a:xfrm>
          <a:prstGeom prst="rect">
            <a:avLst/>
          </a:prstGeom>
        </p:spPr>
        <p:txBody>
          <a:bodyPr wrap="square">
            <a:spAutoFit/>
          </a:bodyPr>
          <a:lstStyle/>
          <a:p>
            <a:pPr marL="457200" marR="0" algn="just">
              <a:lnSpc>
                <a:spcPct val="115000"/>
              </a:lnSpc>
              <a:spcBef>
                <a:spcPts val="0"/>
              </a:spcBef>
              <a:spcAft>
                <a:spcPts val="1000"/>
              </a:spcAft>
              <a:tabLst>
                <a:tab pos="0" algn="l"/>
              </a:tabLst>
            </a:pPr>
            <a:r>
              <a:rPr lang="en-US" sz="2400" dirty="0">
                <a:latin typeface="Comic Sans MS" panose="030F0702030302020204" pitchFamily="66" charset="0"/>
                <a:ea typeface="Calibri" panose="020F0502020204030204" pitchFamily="34" charset="0"/>
                <a:cs typeface="Times New Roman" panose="02020603050405020304" pitchFamily="18" charset="0"/>
              </a:rPr>
              <a:t>DCM Finance and Accounts oversees the entire processes of Finance and Accounts Department. He is responsible for the management of financial portfolio of the Corps as it relates to sourcing, management and disbursement of all approved funds in line with Financial Regulations and extant Treasury circulars. However, the final authority, as it concerns deployment of funds </a:t>
            </a:r>
            <a:r>
              <a:rPr lang="en-US" sz="2400" dirty="0" smtClean="0">
                <a:latin typeface="Comic Sans MS" panose="030F0702030302020204" pitchFamily="66" charset="0"/>
                <a:ea typeface="Calibri" panose="020F0502020204030204" pitchFamily="34" charset="0"/>
                <a:cs typeface="Times New Roman" panose="02020603050405020304" pitchFamily="18" charset="0"/>
              </a:rPr>
              <a:t>or </a:t>
            </a:r>
            <a:r>
              <a:rPr lang="en-US" sz="2400" dirty="0">
                <a:latin typeface="Comic Sans MS" panose="030F0702030302020204" pitchFamily="66" charset="0"/>
                <a:ea typeface="Calibri" panose="020F0502020204030204" pitchFamily="34" charset="0"/>
                <a:cs typeface="Times New Roman" panose="02020603050405020304" pitchFamily="18" charset="0"/>
              </a:rPr>
              <a:t>financial resources of the Corps is the Corps Marshal, as the final approval for all financial requests within the Corps rests on the Corps Marshals. DCM Finance and Accounts reports directly to the Corps Marshal.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4004442" y="747005"/>
            <a:ext cx="3310758" cy="523220"/>
          </a:xfrm>
          <a:prstGeom prst="rect">
            <a:avLst/>
          </a:prstGeom>
          <a:noFill/>
        </p:spPr>
        <p:txBody>
          <a:bodyPr wrap="square" rtlCol="0">
            <a:spAutoFit/>
          </a:bodyPr>
          <a:lstStyle/>
          <a:p>
            <a:pPr algn="ctr"/>
            <a:r>
              <a:rPr lang="en-US" sz="2800" b="1" dirty="0" smtClean="0">
                <a:latin typeface="Comic Sans MS" panose="030F0702030302020204" pitchFamily="66" charset="0"/>
              </a:rPr>
              <a:t>INTRODUCTION</a:t>
            </a:r>
            <a:endParaRPr lang="en-US" sz="2800" b="1" dirty="0">
              <a:latin typeface="Comic Sans MS" panose="030F0702030302020204" pitchFamily="66" charset="0"/>
            </a:endParaRPr>
          </a:p>
        </p:txBody>
      </p:sp>
      <p:sp>
        <p:nvSpPr>
          <p:cNvPr id="5" name="Footer Placeholder 4"/>
          <p:cNvSpPr>
            <a:spLocks noGrp="1"/>
          </p:cNvSpPr>
          <p:nvPr>
            <p:ph type="ftr" sz="quarter" idx="11"/>
          </p:nvPr>
        </p:nvSpPr>
        <p:spPr/>
        <p:txBody>
          <a:bodyPr/>
          <a:lstStyle/>
          <a:p>
            <a:r>
              <a:rPr lang="en-US" dirty="0" smtClean="0"/>
              <a:t>RESTRICTED</a:t>
            </a:r>
            <a:endParaRPr lang="en-US" dirty="0"/>
          </a:p>
        </p:txBody>
      </p:sp>
      <p:sp>
        <p:nvSpPr>
          <p:cNvPr id="7" name="Slide Number Placeholder 6"/>
          <p:cNvSpPr>
            <a:spLocks noGrp="1"/>
          </p:cNvSpPr>
          <p:nvPr>
            <p:ph type="sldNum" sz="quarter" idx="12"/>
          </p:nvPr>
        </p:nvSpPr>
        <p:spPr/>
        <p:txBody>
          <a:bodyPr/>
          <a:lstStyle/>
          <a:p>
            <a:fld id="{DFF1618D-B8BF-4B31-A3CE-2882E9476D36}" type="slidenum">
              <a:rPr lang="en-US" smtClean="0"/>
              <a:pPr/>
              <a:t>2</a:t>
            </a:fld>
            <a:endParaRPr lang="en-US"/>
          </a:p>
        </p:txBody>
      </p:sp>
    </p:spTree>
    <p:extLst>
      <p:ext uri="{BB962C8B-B14F-4D97-AF65-F5344CB8AC3E}">
        <p14:creationId xmlns:p14="http://schemas.microsoft.com/office/powerpoint/2010/main" val="3090757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536027" y="629865"/>
            <a:ext cx="10972800" cy="585554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Rectangle 1"/>
          <p:cNvSpPr/>
          <p:nvPr/>
        </p:nvSpPr>
        <p:spPr>
          <a:xfrm>
            <a:off x="514350" y="1388333"/>
            <a:ext cx="10684421" cy="5602559"/>
          </a:xfrm>
          <a:prstGeom prst="rect">
            <a:avLst/>
          </a:prstGeom>
        </p:spPr>
        <p:txBody>
          <a:bodyPr wrap="square">
            <a:spAutoFit/>
          </a:bodyPr>
          <a:lstStyle/>
          <a:p>
            <a:pPr marL="457200" marR="0" algn="just">
              <a:lnSpc>
                <a:spcPct val="115000"/>
              </a:lnSpc>
              <a:spcBef>
                <a:spcPts val="0"/>
              </a:spcBef>
              <a:spcAft>
                <a:spcPts val="1000"/>
              </a:spcAft>
              <a:tabLst>
                <a:tab pos="0" algn="l"/>
              </a:tabLst>
            </a:pPr>
            <a:r>
              <a:rPr lang="en-US" sz="1600" dirty="0" smtClean="0">
                <a:latin typeface="Comic Sans MS" panose="030F0702030302020204" pitchFamily="66" charset="0"/>
                <a:ea typeface="Calibri" panose="020F0502020204030204" pitchFamily="34" charset="0"/>
                <a:cs typeface="Times New Roman" panose="02020603050405020304" pitchFamily="18" charset="0"/>
              </a:rPr>
              <a:t>Job schedules of DCM </a:t>
            </a:r>
            <a:r>
              <a:rPr lang="en-US" sz="1600" dirty="0">
                <a:latin typeface="Comic Sans MS" panose="030F0702030302020204" pitchFamily="66" charset="0"/>
                <a:ea typeface="Calibri" panose="020F0502020204030204" pitchFamily="34" charset="0"/>
                <a:cs typeface="Times New Roman" panose="02020603050405020304" pitchFamily="18" charset="0"/>
              </a:rPr>
              <a:t>Finance and </a:t>
            </a:r>
            <a:r>
              <a:rPr lang="en-US" sz="1600" dirty="0" smtClean="0">
                <a:latin typeface="Comic Sans MS" panose="030F0702030302020204" pitchFamily="66" charset="0"/>
                <a:ea typeface="Calibri" panose="020F0502020204030204" pitchFamily="34" charset="0"/>
                <a:cs typeface="Times New Roman" panose="02020603050405020304" pitchFamily="18" charset="0"/>
              </a:rPr>
              <a:t>Accounts as provided in the Financial Regulations include the following:</a:t>
            </a:r>
          </a:p>
          <a:p>
            <a:pPr marL="457200" marR="0" algn="just">
              <a:lnSpc>
                <a:spcPct val="115000"/>
              </a:lnSpc>
              <a:spcBef>
                <a:spcPts val="0"/>
              </a:spcBef>
              <a:spcAft>
                <a:spcPts val="1000"/>
              </a:spcAft>
              <a:tabLst>
                <a:tab pos="0" algn="l"/>
              </a:tabLst>
            </a:pPr>
            <a:endParaRPr lang="en-US" sz="1400" dirty="0" smtClean="0">
              <a:latin typeface="Comic Sans MS" panose="030F0702030302020204" pitchFamily="66" charset="0"/>
              <a:ea typeface="Calibri" panose="020F0502020204030204" pitchFamily="34" charset="0"/>
              <a:cs typeface="Times New Roman" panose="02020603050405020304" pitchFamily="18" charset="0"/>
            </a:endParaRPr>
          </a:p>
          <a:p>
            <a:pPr marL="342900" indent="-342900" algn="just">
              <a:buFont typeface="+mj-lt"/>
              <a:buAutoNum type="arabicParenR"/>
            </a:pPr>
            <a:r>
              <a:rPr lang="en-US" sz="1600" dirty="0" smtClean="0">
                <a:latin typeface="Comic Sans MS" panose="030F0702030302020204" pitchFamily="66" charset="0"/>
              </a:rPr>
              <a:t>DCM Finance and Accounts ensures compliance with Financial Regulations and the Accounting Code by all staff under his control and supervision .</a:t>
            </a:r>
          </a:p>
          <a:p>
            <a:pPr marL="342900" indent="-342900" algn="just">
              <a:buFont typeface="+mj-lt"/>
              <a:buAutoNum type="arabicParenR"/>
            </a:pPr>
            <a:endParaRPr lang="en-US" sz="1100" dirty="0" smtClean="0">
              <a:latin typeface="Comic Sans MS" panose="030F0702030302020204" pitchFamily="66" charset="0"/>
            </a:endParaRPr>
          </a:p>
          <a:p>
            <a:pPr marL="342900" indent="-342900">
              <a:buFont typeface="+mj-lt"/>
              <a:buAutoNum type="arabicParenR"/>
            </a:pPr>
            <a:r>
              <a:rPr lang="en-US" sz="1600" dirty="0" smtClean="0">
                <a:latin typeface="Comic Sans MS" panose="030F0702030302020204" pitchFamily="66" charset="0"/>
              </a:rPr>
              <a:t>Upon receipt of the Corps Marshal’s approval, DCM Finance and Accounts ensures adequate supervision of the disbursement of funds and proper monitoring and accounting for revenue.</a:t>
            </a:r>
          </a:p>
          <a:p>
            <a:pPr marL="342900" indent="-342900">
              <a:buFont typeface="+mj-lt"/>
              <a:buAutoNum type="arabicParenR"/>
            </a:pPr>
            <a:endParaRPr lang="en-US" sz="1050" dirty="0" smtClean="0">
              <a:latin typeface="Comic Sans MS" panose="030F0702030302020204" pitchFamily="66" charset="0"/>
            </a:endParaRPr>
          </a:p>
          <a:p>
            <a:pPr marL="342900" lvl="0" indent="-342900">
              <a:buFont typeface="+mj-lt"/>
              <a:buAutoNum type="arabicParenR"/>
            </a:pPr>
            <a:r>
              <a:rPr lang="en-US" dirty="0" smtClean="0">
                <a:latin typeface="Comic Sans MS" panose="030F0702030302020204" pitchFamily="66" charset="0"/>
              </a:rPr>
              <a:t>DCM Finance and Accounts advises Corps Marshal on all financial matters as well as the more technical provisions of the Financial Regulations and other Treasury and Finance Circulars.</a:t>
            </a:r>
          </a:p>
          <a:p>
            <a:pPr marL="342900" lvl="0" indent="-342900">
              <a:buFont typeface="+mj-lt"/>
              <a:buAutoNum type="arabicParenR"/>
            </a:pPr>
            <a:endParaRPr lang="en-US" sz="1000" dirty="0" smtClean="0">
              <a:latin typeface="Comic Sans MS" panose="030F0702030302020204" pitchFamily="66" charset="0"/>
            </a:endParaRPr>
          </a:p>
          <a:p>
            <a:pPr marL="342900" indent="-342900">
              <a:buFont typeface="+mj-lt"/>
              <a:buAutoNum type="arabicParenR"/>
            </a:pPr>
            <a:r>
              <a:rPr lang="en-US" dirty="0" smtClean="0">
                <a:latin typeface="Comic Sans MS" panose="030F0702030302020204" pitchFamily="66" charset="0"/>
              </a:rPr>
              <a:t>In line with the provisions of Financial Regulations, DCM Finance and Accounts maintains proper accounting records such as books  of accounts, Main and Subsidiary Ledgers.</a:t>
            </a:r>
          </a:p>
          <a:p>
            <a:pPr marL="342900" indent="-342900">
              <a:buFont typeface="+mj-lt"/>
              <a:buAutoNum type="arabicParenR"/>
            </a:pPr>
            <a:endParaRPr lang="en-US" sz="800" dirty="0" smtClean="0">
              <a:latin typeface="Comic Sans MS" panose="030F0702030302020204" pitchFamily="66" charset="0"/>
            </a:endParaRPr>
          </a:p>
          <a:p>
            <a:pPr marL="342900" indent="-342900">
              <a:buFont typeface="+mj-lt"/>
              <a:buAutoNum type="arabicParenR"/>
            </a:pPr>
            <a:r>
              <a:rPr lang="en-US" dirty="0" smtClean="0">
                <a:latin typeface="Comic Sans MS" panose="030F0702030302020204" pitchFamily="66" charset="0"/>
              </a:rPr>
              <a:t>He ensures prompt electronic rendition of all returns e.g. Consolidated Accounts (quarterly monthly Trial Balance), Bank reconciliation statements, Revenue and Expenditure returns as prescribed in the Financial Regulations.</a:t>
            </a:r>
          </a:p>
          <a:p>
            <a:pPr marL="342900" lvl="0" indent="-342900"/>
            <a:endParaRPr lang="en-US" dirty="0" smtClean="0">
              <a:latin typeface="Comic Sans MS" panose="030F0702030302020204" pitchFamily="66" charset="0"/>
            </a:endParaRPr>
          </a:p>
          <a:p>
            <a:pPr marL="285750" lvl="0" indent="-285750"/>
            <a:endParaRPr lang="en-US" dirty="0"/>
          </a:p>
          <a:p>
            <a:pPr marL="457200" marR="0" algn="just">
              <a:lnSpc>
                <a:spcPct val="115000"/>
              </a:lnSpc>
              <a:spcBef>
                <a:spcPts val="0"/>
              </a:spcBef>
              <a:spcAft>
                <a:spcPts val="1000"/>
              </a:spcAft>
              <a:tabLst>
                <a:tab pos="0" algn="l"/>
              </a:tabLst>
            </a:pPr>
            <a:endParaRPr lang="en-US" dirty="0" smtClean="0">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TextBox 3"/>
          <p:cNvSpPr txBox="1"/>
          <p:nvPr/>
        </p:nvSpPr>
        <p:spPr>
          <a:xfrm>
            <a:off x="2081048" y="629865"/>
            <a:ext cx="8103476" cy="707886"/>
          </a:xfrm>
          <a:prstGeom prst="rect">
            <a:avLst/>
          </a:prstGeom>
          <a:noFill/>
        </p:spPr>
        <p:txBody>
          <a:bodyPr wrap="square" rtlCol="0">
            <a:spAutoFit/>
          </a:bodyPr>
          <a:lstStyle/>
          <a:p>
            <a:pPr algn="ctr"/>
            <a:r>
              <a:rPr lang="en-US" sz="2000" b="1" dirty="0" smtClean="0">
                <a:latin typeface="Comic Sans MS" panose="030F0702030302020204" pitchFamily="66" charset="0"/>
              </a:rPr>
              <a:t>JOB SCHEDULES OF </a:t>
            </a:r>
          </a:p>
          <a:p>
            <a:pPr algn="ctr"/>
            <a:r>
              <a:rPr lang="en-US" sz="2000" b="1" dirty="0" smtClean="0">
                <a:latin typeface="Comic Sans MS" panose="030F0702030302020204" pitchFamily="66" charset="0"/>
              </a:rPr>
              <a:t>DCM FINANCE AND ACCOUNTS</a:t>
            </a:r>
            <a:endParaRPr lang="en-US" sz="2000" b="1" dirty="0">
              <a:latin typeface="Comic Sans MS" panose="030F0702030302020204" pitchFamily="66" charset="0"/>
            </a:endParaRPr>
          </a:p>
        </p:txBody>
      </p:sp>
      <p:sp>
        <p:nvSpPr>
          <p:cNvPr id="5" name="Footer Placeholder 4"/>
          <p:cNvSpPr>
            <a:spLocks noGrp="1"/>
          </p:cNvSpPr>
          <p:nvPr>
            <p:ph type="ftr" sz="quarter" idx="11"/>
          </p:nvPr>
        </p:nvSpPr>
        <p:spPr/>
        <p:txBody>
          <a:bodyPr/>
          <a:lstStyle/>
          <a:p>
            <a:r>
              <a:rPr lang="en-US" smtClean="0"/>
              <a:t>RESTRICTED</a:t>
            </a:r>
            <a:endParaRPr lang="en-US"/>
          </a:p>
        </p:txBody>
      </p:sp>
      <p:sp>
        <p:nvSpPr>
          <p:cNvPr id="7" name="Slide Number Placeholder 6"/>
          <p:cNvSpPr>
            <a:spLocks noGrp="1"/>
          </p:cNvSpPr>
          <p:nvPr>
            <p:ph type="sldNum" sz="quarter" idx="12"/>
          </p:nvPr>
        </p:nvSpPr>
        <p:spPr/>
        <p:txBody>
          <a:bodyPr/>
          <a:lstStyle/>
          <a:p>
            <a:fld id="{DFF1618D-B8BF-4B31-A3CE-2882E9476D36}" type="slidenum">
              <a:rPr lang="en-US" smtClean="0"/>
              <a:pPr/>
              <a:t>3</a:t>
            </a:fld>
            <a:endParaRPr lang="en-US"/>
          </a:p>
        </p:txBody>
      </p:sp>
    </p:spTree>
    <p:extLst>
      <p:ext uri="{BB962C8B-B14F-4D97-AF65-F5344CB8AC3E}">
        <p14:creationId xmlns:p14="http://schemas.microsoft.com/office/powerpoint/2010/main" val="544310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536027" y="629865"/>
            <a:ext cx="10972800" cy="585554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Rectangle 1"/>
          <p:cNvSpPr/>
          <p:nvPr/>
        </p:nvSpPr>
        <p:spPr>
          <a:xfrm>
            <a:off x="865132" y="1258005"/>
            <a:ext cx="10717268" cy="4284250"/>
          </a:xfrm>
          <a:prstGeom prst="rect">
            <a:avLst/>
          </a:prstGeom>
        </p:spPr>
        <p:txBody>
          <a:bodyPr wrap="square">
            <a:spAutoFit/>
          </a:bodyPr>
          <a:lstStyle/>
          <a:p>
            <a:pPr marL="285750" lvl="0" indent="-285750"/>
            <a:endParaRPr lang="en-US" sz="1600" dirty="0" smtClean="0">
              <a:latin typeface="Comic Sans MS" panose="030F0702030302020204" pitchFamily="66" charset="0"/>
            </a:endParaRPr>
          </a:p>
          <a:p>
            <a:endParaRPr lang="en-US" sz="1050" dirty="0" smtClean="0">
              <a:latin typeface="Comic Sans MS" panose="030F0702030302020204" pitchFamily="66" charset="0"/>
            </a:endParaRPr>
          </a:p>
          <a:p>
            <a:endParaRPr lang="en-US" sz="900" dirty="0" smtClean="0">
              <a:latin typeface="Comic Sans MS" panose="030F0702030302020204" pitchFamily="66" charset="0"/>
            </a:endParaRPr>
          </a:p>
          <a:p>
            <a:pPr lvl="0"/>
            <a:endParaRPr lang="en-US" sz="1050" dirty="0">
              <a:latin typeface="Comic Sans MS" panose="030F0702030302020204" pitchFamily="66" charset="0"/>
            </a:endParaRPr>
          </a:p>
          <a:p>
            <a:pPr marL="342900" indent="-342900"/>
            <a:r>
              <a:rPr lang="en-US" sz="1600" dirty="0" smtClean="0">
                <a:latin typeface="Comic Sans MS" panose="030F0702030302020204" pitchFamily="66" charset="0"/>
              </a:rPr>
              <a:t>6)    DCM Finance and Accounts in consultation with Corps Budget Office ensures compilation and </a:t>
            </a:r>
            <a:r>
              <a:rPr lang="en-US" sz="1600" dirty="0" err="1" smtClean="0">
                <a:latin typeface="Comic Sans MS" panose="030F0702030302020204" pitchFamily="66" charset="0"/>
              </a:rPr>
              <a:t>defence</a:t>
            </a:r>
            <a:r>
              <a:rPr lang="en-US" sz="1600" dirty="0" smtClean="0">
                <a:latin typeface="Comic Sans MS" panose="030F0702030302020204" pitchFamily="66" charset="0"/>
              </a:rPr>
              <a:t> of budget proposal of the Corps. He ensures effective budget control  by matching and comparing budgeted figures with actual expenditure or revenue as the case may be and advise the Corps Marshal appropriately. </a:t>
            </a:r>
          </a:p>
          <a:p>
            <a:pPr marL="342900" indent="-342900">
              <a:buFont typeface="+mj-lt"/>
              <a:buAutoNum type="alphaLcParenR"/>
            </a:pPr>
            <a:endParaRPr lang="en-US" sz="1200" dirty="0" smtClean="0">
              <a:effectLst/>
              <a:latin typeface="Comic Sans MS" panose="030F0702030302020204" pitchFamily="66" charset="0"/>
            </a:endParaRPr>
          </a:p>
          <a:p>
            <a:pPr marL="342900" lvl="0" indent="-342900"/>
            <a:r>
              <a:rPr lang="en-US" sz="1600" dirty="0" smtClean="0">
                <a:latin typeface="Comic Sans MS" panose="030F0702030302020204" pitchFamily="66" charset="0"/>
              </a:rPr>
              <a:t>7)   DCM Finance and Accounts  liaises with the Office of the Accountant-General of the Federation  from time to time when in doubt in the interpretation of provisions of the Financial Regulations  and other extant Treasury Circulars.</a:t>
            </a:r>
          </a:p>
          <a:p>
            <a:pPr marL="342900" lvl="0" indent="-342900">
              <a:buFont typeface="+mj-lt"/>
              <a:buAutoNum type="alphaLcParenR"/>
            </a:pPr>
            <a:endParaRPr lang="en-US" sz="1400" dirty="0" smtClean="0">
              <a:latin typeface="Comic Sans MS" panose="030F0702030302020204" pitchFamily="66" charset="0"/>
            </a:endParaRPr>
          </a:p>
          <a:p>
            <a:pPr marL="342900" lvl="0" indent="-342900"/>
            <a:r>
              <a:rPr lang="en-US" sz="1600" smtClean="0">
                <a:latin typeface="Comic Sans MS" panose="030F0702030302020204" pitchFamily="66" charset="0"/>
              </a:rPr>
              <a:t>8)    </a:t>
            </a:r>
            <a:r>
              <a:rPr lang="en-US" sz="1600" dirty="0" smtClean="0">
                <a:latin typeface="Comic Sans MS" panose="030F0702030302020204" pitchFamily="66" charset="0"/>
              </a:rPr>
              <a:t>DCM Finance and Accounts ensures all Audit queries are promptly dealt with , especially queries from Corps Internal Audit, Inspectorate department of the Office of the Accountant-General of the Federation, Office of the Auditor-General for the Federation and Public Accounts Committee of both the Senate and House of the representatives.</a:t>
            </a:r>
          </a:p>
          <a:p>
            <a:pPr marL="342900" indent="-342900">
              <a:buFont typeface="+mj-lt"/>
              <a:buAutoNum type="alphaLcParenR"/>
            </a:pPr>
            <a:endParaRPr lang="en-US" sz="1600" dirty="0">
              <a:latin typeface="Comic Sans MS" panose="030F0702030302020204" pitchFamily="66" charset="0"/>
            </a:endParaRPr>
          </a:p>
          <a:p>
            <a:pPr marL="457200" marR="0" algn="just">
              <a:lnSpc>
                <a:spcPct val="115000"/>
              </a:lnSpc>
              <a:spcBef>
                <a:spcPts val="0"/>
              </a:spcBef>
              <a:spcAft>
                <a:spcPts val="1000"/>
              </a:spcAft>
              <a:tabLst>
                <a:tab pos="0" algn="l"/>
              </a:tabLst>
            </a:pPr>
            <a:endParaRPr lang="en-US" sz="1600" dirty="0" smtClean="0">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TextBox 3"/>
          <p:cNvSpPr txBox="1"/>
          <p:nvPr/>
        </p:nvSpPr>
        <p:spPr>
          <a:xfrm>
            <a:off x="2081048" y="629865"/>
            <a:ext cx="8103476" cy="707886"/>
          </a:xfrm>
          <a:prstGeom prst="rect">
            <a:avLst/>
          </a:prstGeom>
          <a:noFill/>
        </p:spPr>
        <p:txBody>
          <a:bodyPr wrap="square" rtlCol="0">
            <a:spAutoFit/>
          </a:bodyPr>
          <a:lstStyle/>
          <a:p>
            <a:pPr algn="ctr"/>
            <a:r>
              <a:rPr lang="en-US" sz="2000" b="1" dirty="0" smtClean="0">
                <a:latin typeface="Comic Sans MS" panose="030F0702030302020204" pitchFamily="66" charset="0"/>
              </a:rPr>
              <a:t>JOB SCHEDULES OF </a:t>
            </a:r>
          </a:p>
          <a:p>
            <a:pPr algn="ctr"/>
            <a:r>
              <a:rPr lang="en-US" sz="2000" b="1" dirty="0" smtClean="0">
                <a:latin typeface="Comic Sans MS" panose="030F0702030302020204" pitchFamily="66" charset="0"/>
              </a:rPr>
              <a:t>DCM FINANCE AND ACCOUNTS</a:t>
            </a:r>
            <a:endParaRPr lang="en-US" sz="2000" b="1" dirty="0">
              <a:latin typeface="Comic Sans MS" panose="030F0702030302020204" pitchFamily="66" charset="0"/>
            </a:endParaRPr>
          </a:p>
        </p:txBody>
      </p:sp>
      <p:sp>
        <p:nvSpPr>
          <p:cNvPr id="5" name="Footer Placeholder 4"/>
          <p:cNvSpPr>
            <a:spLocks noGrp="1"/>
          </p:cNvSpPr>
          <p:nvPr>
            <p:ph type="ftr" sz="quarter" idx="11"/>
          </p:nvPr>
        </p:nvSpPr>
        <p:spPr/>
        <p:txBody>
          <a:bodyPr/>
          <a:lstStyle/>
          <a:p>
            <a:r>
              <a:rPr lang="en-US" smtClean="0"/>
              <a:t>RESTRICTED</a:t>
            </a:r>
            <a:endParaRPr lang="en-US"/>
          </a:p>
        </p:txBody>
      </p:sp>
      <p:sp>
        <p:nvSpPr>
          <p:cNvPr id="7" name="Slide Number Placeholder 6"/>
          <p:cNvSpPr>
            <a:spLocks noGrp="1"/>
          </p:cNvSpPr>
          <p:nvPr>
            <p:ph type="sldNum" sz="quarter" idx="12"/>
          </p:nvPr>
        </p:nvSpPr>
        <p:spPr/>
        <p:txBody>
          <a:bodyPr/>
          <a:lstStyle/>
          <a:p>
            <a:fld id="{DFF1618D-B8BF-4B31-A3CE-2882E9476D36}" type="slidenum">
              <a:rPr lang="en-US" smtClean="0"/>
              <a:pPr/>
              <a:t>4</a:t>
            </a:fld>
            <a:endParaRPr lang="en-US"/>
          </a:p>
        </p:txBody>
      </p:sp>
    </p:spTree>
    <p:extLst>
      <p:ext uri="{BB962C8B-B14F-4D97-AF65-F5344CB8AC3E}">
        <p14:creationId xmlns:p14="http://schemas.microsoft.com/office/powerpoint/2010/main" val="1197734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082" y="1674082"/>
            <a:ext cx="10352689" cy="584775"/>
          </a:xfrm>
          <a:prstGeom prst="rect">
            <a:avLst/>
          </a:prstGeom>
        </p:spPr>
        <p:txBody>
          <a:bodyPr wrap="square">
            <a:spAutoFit/>
          </a:bodyPr>
          <a:lstStyle/>
          <a:p>
            <a:endParaRPr lang="en-US" sz="1600" dirty="0" smtClean="0">
              <a:latin typeface="Comic Sans MS" panose="030F0702030302020204" pitchFamily="66" charset="0"/>
            </a:endParaRPr>
          </a:p>
          <a:p>
            <a:endParaRPr lang="en-US" sz="1600" dirty="0" smtClean="0">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TextBox 3"/>
          <p:cNvSpPr txBox="1"/>
          <p:nvPr/>
        </p:nvSpPr>
        <p:spPr>
          <a:xfrm>
            <a:off x="2081048" y="629865"/>
            <a:ext cx="8103476" cy="707886"/>
          </a:xfrm>
          <a:prstGeom prst="rect">
            <a:avLst/>
          </a:prstGeom>
          <a:noFill/>
        </p:spPr>
        <p:txBody>
          <a:bodyPr wrap="square" rtlCol="0">
            <a:spAutoFit/>
          </a:bodyPr>
          <a:lstStyle/>
          <a:p>
            <a:pPr algn="ctr"/>
            <a:r>
              <a:rPr lang="en-US" sz="2000" b="1" dirty="0" smtClean="0">
                <a:latin typeface="Comic Sans MS" panose="030F0702030302020204" pitchFamily="66" charset="0"/>
              </a:rPr>
              <a:t>WORK PLAN OF FINANCE AND ACCOUNTS DEPARTMENT FOR YEAR 2021</a:t>
            </a:r>
            <a:endParaRPr lang="en-US" sz="2000" b="1" dirty="0">
              <a:latin typeface="Comic Sans MS" panose="030F0702030302020204" pitchFamily="66"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00818928"/>
              </p:ext>
            </p:extLst>
          </p:nvPr>
        </p:nvGraphicFramePr>
        <p:xfrm>
          <a:off x="628650" y="1629397"/>
          <a:ext cx="10953751" cy="4171000"/>
        </p:xfrm>
        <a:graphic>
          <a:graphicData uri="http://schemas.openxmlformats.org/drawingml/2006/table">
            <a:tbl>
              <a:tblPr firstRow="1" bandRow="1">
                <a:tableStyleId>{5C22544A-7EE6-4342-B048-85BDC9FD1C3A}</a:tableStyleId>
              </a:tblPr>
              <a:tblGrid>
                <a:gridCol w="461503">
                  <a:extLst>
                    <a:ext uri="{9D8B030D-6E8A-4147-A177-3AD203B41FA5}">
                      <a16:colId xmlns:a16="http://schemas.microsoft.com/office/drawing/2014/main" val="1290772931"/>
                    </a:ext>
                  </a:extLst>
                </a:gridCol>
                <a:gridCol w="1445673">
                  <a:extLst>
                    <a:ext uri="{9D8B030D-6E8A-4147-A177-3AD203B41FA5}">
                      <a16:colId xmlns:a16="http://schemas.microsoft.com/office/drawing/2014/main" val="445231736"/>
                    </a:ext>
                  </a:extLst>
                </a:gridCol>
                <a:gridCol w="3236083">
                  <a:extLst>
                    <a:ext uri="{9D8B030D-6E8A-4147-A177-3AD203B41FA5}">
                      <a16:colId xmlns:a16="http://schemas.microsoft.com/office/drawing/2014/main" val="224502379"/>
                    </a:ext>
                  </a:extLst>
                </a:gridCol>
                <a:gridCol w="1968340">
                  <a:extLst>
                    <a:ext uri="{9D8B030D-6E8A-4147-A177-3AD203B41FA5}">
                      <a16:colId xmlns:a16="http://schemas.microsoft.com/office/drawing/2014/main" val="2879722141"/>
                    </a:ext>
                  </a:extLst>
                </a:gridCol>
                <a:gridCol w="2082495">
                  <a:extLst>
                    <a:ext uri="{9D8B030D-6E8A-4147-A177-3AD203B41FA5}">
                      <a16:colId xmlns:a16="http://schemas.microsoft.com/office/drawing/2014/main" val="982208342"/>
                    </a:ext>
                  </a:extLst>
                </a:gridCol>
                <a:gridCol w="1759657">
                  <a:extLst>
                    <a:ext uri="{9D8B030D-6E8A-4147-A177-3AD203B41FA5}">
                      <a16:colId xmlns:a16="http://schemas.microsoft.com/office/drawing/2014/main" val="4212732656"/>
                    </a:ext>
                  </a:extLst>
                </a:gridCol>
              </a:tblGrid>
              <a:tr h="513400">
                <a:tc>
                  <a:txBody>
                    <a:bodyPr/>
                    <a:lstStyle/>
                    <a:p>
                      <a:r>
                        <a:rPr lang="en-US" sz="1050" dirty="0" smtClean="0">
                          <a:latin typeface="Comic Sans MS" panose="030F0702030302020204" pitchFamily="66" charset="0"/>
                        </a:rPr>
                        <a:t>S/N</a:t>
                      </a:r>
                      <a:endParaRPr lang="en-US" sz="1050" dirty="0">
                        <a:latin typeface="Comic Sans MS" panose="030F0702030302020204" pitchFamily="66" charset="0"/>
                      </a:endParaRPr>
                    </a:p>
                  </a:txBody>
                  <a:tcPr/>
                </a:tc>
                <a:tc>
                  <a:txBody>
                    <a:bodyPr/>
                    <a:lstStyle/>
                    <a:p>
                      <a:r>
                        <a:rPr lang="en-US" sz="1050" dirty="0" smtClean="0">
                          <a:latin typeface="Comic Sans MS" panose="030F0702030302020204" pitchFamily="66" charset="0"/>
                        </a:rPr>
                        <a:t>MONTH</a:t>
                      </a:r>
                      <a:endParaRPr lang="en-US" sz="1050" dirty="0">
                        <a:latin typeface="Comic Sans MS" panose="030F0702030302020204" pitchFamily="66" charset="0"/>
                      </a:endParaRPr>
                    </a:p>
                  </a:txBody>
                  <a:tcPr/>
                </a:tc>
                <a:tc>
                  <a:txBody>
                    <a:bodyPr/>
                    <a:lstStyle/>
                    <a:p>
                      <a:r>
                        <a:rPr lang="en-US" sz="1050" dirty="0" smtClean="0">
                          <a:latin typeface="Comic Sans MS" panose="030F0702030302020204" pitchFamily="66" charset="0"/>
                        </a:rPr>
                        <a:t>PLANNED</a:t>
                      </a:r>
                      <a:r>
                        <a:rPr lang="en-US" sz="1050" baseline="0" dirty="0" smtClean="0">
                          <a:latin typeface="Comic Sans MS" panose="030F0702030302020204" pitchFamily="66" charset="0"/>
                        </a:rPr>
                        <a:t> ACTION</a:t>
                      </a:r>
                      <a:endParaRPr lang="en-US" sz="1050" dirty="0">
                        <a:latin typeface="Comic Sans MS" panose="030F0702030302020204" pitchFamily="66" charset="0"/>
                      </a:endParaRPr>
                    </a:p>
                  </a:txBody>
                  <a:tcPr/>
                </a:tc>
                <a:tc>
                  <a:txBody>
                    <a:bodyPr/>
                    <a:lstStyle/>
                    <a:p>
                      <a:r>
                        <a:rPr lang="en-US" sz="1050" dirty="0" smtClean="0">
                          <a:latin typeface="Comic Sans MS" panose="030F0702030302020204" pitchFamily="66" charset="0"/>
                        </a:rPr>
                        <a:t>JUSTIFICATION/</a:t>
                      </a:r>
                      <a:endParaRPr lang="en-US" sz="1050" dirty="0">
                        <a:latin typeface="Comic Sans MS" panose="030F0702030302020204" pitchFamily="66" charset="0"/>
                      </a:endParaRPr>
                    </a:p>
                  </a:txBody>
                  <a:tcPr/>
                </a:tc>
                <a:tc>
                  <a:txBody>
                    <a:bodyPr/>
                    <a:lstStyle/>
                    <a:p>
                      <a:r>
                        <a:rPr lang="en-US" sz="1050" dirty="0" smtClean="0">
                          <a:latin typeface="Comic Sans MS" panose="030F0702030302020204" pitchFamily="66" charset="0"/>
                        </a:rPr>
                        <a:t>DURATION</a:t>
                      </a:r>
                      <a:endParaRPr lang="en-US" sz="1050" dirty="0">
                        <a:latin typeface="Comic Sans MS" panose="030F0702030302020204" pitchFamily="66" charset="0"/>
                      </a:endParaRPr>
                    </a:p>
                  </a:txBody>
                  <a:tcPr/>
                </a:tc>
                <a:tc>
                  <a:txBody>
                    <a:bodyPr/>
                    <a:lstStyle/>
                    <a:p>
                      <a:r>
                        <a:rPr lang="en-US" sz="1050" dirty="0" smtClean="0">
                          <a:latin typeface="Comic Sans MS" panose="030F0702030302020204" pitchFamily="66" charset="0"/>
                        </a:rPr>
                        <a:t>REMARKS</a:t>
                      </a:r>
                      <a:endParaRPr lang="en-US" sz="1050" dirty="0">
                        <a:latin typeface="Comic Sans MS" panose="030F0702030302020204" pitchFamily="66" charset="0"/>
                      </a:endParaRPr>
                    </a:p>
                  </a:txBody>
                  <a:tcPr/>
                </a:tc>
                <a:extLst>
                  <a:ext uri="{0D108BD9-81ED-4DB2-BD59-A6C34878D82A}">
                    <a16:rowId xmlns:a16="http://schemas.microsoft.com/office/drawing/2014/main" val="1996091395"/>
                  </a:ext>
                </a:extLst>
              </a:tr>
              <a:tr h="630620">
                <a:tc>
                  <a:txBody>
                    <a:bodyPr/>
                    <a:lstStyle/>
                    <a:p>
                      <a:r>
                        <a:rPr lang="en-US" sz="1200" dirty="0" smtClean="0">
                          <a:latin typeface="Comic Sans MS" panose="030F0702030302020204" pitchFamily="66" charset="0"/>
                        </a:rPr>
                        <a:t>1</a:t>
                      </a:r>
                      <a:endParaRPr lang="en-US" sz="1200" dirty="0">
                        <a:latin typeface="Comic Sans MS" panose="030F0702030302020204" pitchFamily="66" charset="0"/>
                      </a:endParaRPr>
                    </a:p>
                  </a:txBody>
                  <a:tcPr/>
                </a:tc>
                <a:tc>
                  <a:txBody>
                    <a:bodyPr/>
                    <a:lstStyle/>
                    <a:p>
                      <a:r>
                        <a:rPr lang="en-US" sz="1200" dirty="0" smtClean="0">
                          <a:latin typeface="Comic Sans MS" panose="030F0702030302020204" pitchFamily="66" charset="0"/>
                        </a:rPr>
                        <a:t>JANUARY</a:t>
                      </a:r>
                      <a:endParaRPr lang="en-US" sz="1200" dirty="0">
                        <a:latin typeface="Comic Sans MS" panose="030F0702030302020204" pitchFamily="66"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Comic Sans MS" panose="030F0702030302020204" pitchFamily="66" charset="0"/>
                          <a:ea typeface="+mn-ea"/>
                          <a:cs typeface="+mn-cs"/>
                        </a:rPr>
                        <a:t>Release of AIEs for payment of monthly allocations to field Commands and RSHQ immediately Overhead allocation is paid, </a:t>
                      </a:r>
                    </a:p>
                    <a:p>
                      <a:endParaRPr lang="en-US" sz="1200" dirty="0">
                        <a:latin typeface="Comic Sans MS" panose="030F0702030302020204" pitchFamily="66" charset="0"/>
                      </a:endParaRPr>
                    </a:p>
                  </a:txBody>
                  <a:tcPr/>
                </a:tc>
                <a:tc>
                  <a:txBody>
                    <a:bodyPr/>
                    <a:lstStyle/>
                    <a:p>
                      <a:r>
                        <a:rPr lang="en-US" sz="1200" dirty="0" smtClean="0">
                          <a:latin typeface="Comic Sans MS" panose="030F0702030302020204" pitchFamily="66" charset="0"/>
                        </a:rPr>
                        <a:t>Corps Marshal</a:t>
                      </a:r>
                      <a:r>
                        <a:rPr lang="en-US" sz="1200" baseline="0" dirty="0" smtClean="0">
                          <a:latin typeface="Comic Sans MS" panose="030F0702030302020204" pitchFamily="66" charset="0"/>
                        </a:rPr>
                        <a:t> ‘Approval </a:t>
                      </a:r>
                      <a:r>
                        <a:rPr lang="en-US" sz="1200" baseline="0" smtClean="0">
                          <a:latin typeface="Comic Sans MS" panose="030F0702030302020204" pitchFamily="66" charset="0"/>
                        </a:rPr>
                        <a:t>relying on </a:t>
                      </a:r>
                      <a:r>
                        <a:rPr lang="en-US" sz="1200" baseline="0" dirty="0" smtClean="0">
                          <a:latin typeface="Comic Sans MS" panose="030F0702030302020204" pitchFamily="66" charset="0"/>
                        </a:rPr>
                        <a:t>relevant section of FRSC Establishment Acts 2007</a:t>
                      </a:r>
                      <a:endParaRPr lang="en-US" sz="1200" dirty="0">
                        <a:latin typeface="Comic Sans MS" panose="030F0702030302020204" pitchFamily="66" charset="0"/>
                      </a:endParaRPr>
                    </a:p>
                  </a:txBody>
                  <a:tcPr/>
                </a:tc>
                <a:tc>
                  <a:txBody>
                    <a:bodyPr/>
                    <a:lstStyle/>
                    <a:p>
                      <a:r>
                        <a:rPr lang="en-US" sz="1200" dirty="0" smtClean="0">
                          <a:latin typeface="Comic Sans MS" panose="030F0702030302020204" pitchFamily="66" charset="0"/>
                        </a:rPr>
                        <a:t>JANUARY</a:t>
                      </a:r>
                      <a:r>
                        <a:rPr lang="en-US" sz="1200" baseline="0" dirty="0" smtClean="0">
                          <a:latin typeface="Comic Sans MS" panose="030F0702030302020204" pitchFamily="66" charset="0"/>
                        </a:rPr>
                        <a:t> – DECEMBER, 2021 </a:t>
                      </a:r>
                      <a:endParaRPr lang="en-US" sz="1200" dirty="0">
                        <a:latin typeface="Comic Sans MS" panose="030F0702030302020204" pitchFamily="66" charset="0"/>
                      </a:endParaRPr>
                    </a:p>
                  </a:txBody>
                  <a:tcPr/>
                </a:tc>
                <a:tc>
                  <a:txBody>
                    <a:bodyPr/>
                    <a:lstStyle/>
                    <a:p>
                      <a:r>
                        <a:rPr lang="en-US" sz="1200" dirty="0" smtClean="0">
                          <a:latin typeface="Comic Sans MS" panose="030F0702030302020204" pitchFamily="66" charset="0"/>
                        </a:rPr>
                        <a:t>This is however subject to availability</a:t>
                      </a:r>
                      <a:r>
                        <a:rPr lang="en-US" sz="1200" baseline="0" dirty="0" smtClean="0">
                          <a:latin typeface="Comic Sans MS" panose="030F0702030302020204" pitchFamily="66" charset="0"/>
                        </a:rPr>
                        <a:t> of funds and release of Overhead cost by Federal Government. However, The department has paid allocation to RSHQ, Field Commands and DLCs up to March 2021</a:t>
                      </a:r>
                      <a:endParaRPr lang="en-US" sz="1200" dirty="0">
                        <a:latin typeface="Comic Sans MS" panose="030F0702030302020204" pitchFamily="66" charset="0"/>
                      </a:endParaRPr>
                    </a:p>
                  </a:txBody>
                  <a:tcPr/>
                </a:tc>
                <a:extLst>
                  <a:ext uri="{0D108BD9-81ED-4DB2-BD59-A6C34878D82A}">
                    <a16:rowId xmlns:a16="http://schemas.microsoft.com/office/drawing/2014/main" val="1416662127"/>
                  </a:ext>
                </a:extLst>
              </a:tr>
              <a:tr h="363932">
                <a:tc>
                  <a:txBody>
                    <a:bodyPr/>
                    <a:lstStyle/>
                    <a:p>
                      <a:r>
                        <a:rPr lang="en-US" sz="1200" dirty="0" smtClean="0">
                          <a:latin typeface="Comic Sans MS" panose="030F0702030302020204" pitchFamily="66" charset="0"/>
                        </a:rPr>
                        <a:t>2</a:t>
                      </a:r>
                      <a:endParaRPr lang="en-US" sz="1200" dirty="0">
                        <a:latin typeface="Comic Sans MS" panose="030F0702030302020204" pitchFamily="66" charset="0"/>
                      </a:endParaRPr>
                    </a:p>
                  </a:txBody>
                  <a:tcPr/>
                </a:tc>
                <a:tc>
                  <a:txBody>
                    <a:bodyPr/>
                    <a:lstStyle/>
                    <a:p>
                      <a:r>
                        <a:rPr lang="en-US" sz="1200" dirty="0" smtClean="0">
                          <a:latin typeface="Comic Sans MS" panose="030F0702030302020204" pitchFamily="66" charset="0"/>
                        </a:rPr>
                        <a:t>FEBRUARY</a:t>
                      </a:r>
                      <a:endParaRPr lang="en-US" sz="1200" dirty="0">
                        <a:latin typeface="Comic Sans MS" panose="030F0702030302020204" pitchFamily="66" charset="0"/>
                      </a:endParaRPr>
                    </a:p>
                  </a:txBody>
                  <a:tcPr/>
                </a:tc>
                <a:tc>
                  <a:txBody>
                    <a:bodyPr/>
                    <a:lstStyle/>
                    <a:p>
                      <a:r>
                        <a:rPr lang="en-US" sz="1200" dirty="0" smtClean="0">
                          <a:latin typeface="Comic Sans MS" panose="030F0702030302020204" pitchFamily="66" charset="0"/>
                        </a:rPr>
                        <a:t>Commencement</a:t>
                      </a:r>
                      <a:r>
                        <a:rPr lang="en-US" sz="1200" baseline="0" dirty="0" smtClean="0">
                          <a:latin typeface="Comic Sans MS" panose="030F0702030302020204" pitchFamily="66" charset="0"/>
                        </a:rPr>
                        <a:t> of preparation of Financial Statement of the Corps for the year ended 31</a:t>
                      </a:r>
                      <a:r>
                        <a:rPr lang="en-US" sz="1200" baseline="30000" dirty="0" smtClean="0">
                          <a:latin typeface="Comic Sans MS" panose="030F0702030302020204" pitchFamily="66" charset="0"/>
                        </a:rPr>
                        <a:t>st</a:t>
                      </a:r>
                      <a:r>
                        <a:rPr lang="en-US" sz="1200" baseline="0" dirty="0" smtClean="0">
                          <a:latin typeface="Comic Sans MS" panose="030F0702030302020204" pitchFamily="66" charset="0"/>
                        </a:rPr>
                        <a:t> December 2020. The Department to also seek the approval of the Corps Marshal to invite External Auditors to commencement the auditing of books and records of accounts the Corps for the period under review, Corps-wide  </a:t>
                      </a:r>
                      <a:endParaRPr lang="en-US" sz="1200" dirty="0">
                        <a:latin typeface="Comic Sans MS" panose="030F0702030302020204" pitchFamily="66"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omic Sans MS" panose="030F0702030302020204" pitchFamily="66" charset="0"/>
                        </a:rPr>
                        <a:t>Corps Marshal</a:t>
                      </a:r>
                      <a:r>
                        <a:rPr lang="en-US" sz="1200" baseline="0" dirty="0" smtClean="0">
                          <a:latin typeface="Comic Sans MS" panose="030F0702030302020204" pitchFamily="66" charset="0"/>
                        </a:rPr>
                        <a:t> Approval relying of relevant section of FRSC Establishment Acts 2007</a:t>
                      </a:r>
                      <a:endParaRPr lang="en-US" sz="1200" dirty="0" smtClean="0">
                        <a:latin typeface="Comic Sans MS" panose="030F0702030302020204" pitchFamily="66" charset="0"/>
                      </a:endParaRPr>
                    </a:p>
                    <a:p>
                      <a:endParaRPr lang="en-US" sz="1200" dirty="0">
                        <a:latin typeface="Comic Sans MS" panose="030F0702030302020204" pitchFamily="66" charset="0"/>
                      </a:endParaRPr>
                    </a:p>
                  </a:txBody>
                  <a:tcPr/>
                </a:tc>
                <a:tc>
                  <a:txBody>
                    <a:bodyPr/>
                    <a:lstStyle/>
                    <a:p>
                      <a:r>
                        <a:rPr lang="en-US" sz="1200" dirty="0" smtClean="0">
                          <a:latin typeface="Comic Sans MS" panose="030F0702030302020204" pitchFamily="66" charset="0"/>
                        </a:rPr>
                        <a:t>JANUARY</a:t>
                      </a:r>
                      <a:r>
                        <a:rPr lang="en-US" sz="1200" baseline="0" dirty="0" smtClean="0">
                          <a:latin typeface="Comic Sans MS" panose="030F0702030302020204" pitchFamily="66" charset="0"/>
                        </a:rPr>
                        <a:t>-JULY 2021</a:t>
                      </a:r>
                      <a:endParaRPr lang="en-US" sz="1200" dirty="0">
                        <a:latin typeface="Comic Sans MS" panose="030F0702030302020204" pitchFamily="66" charset="0"/>
                      </a:endParaRPr>
                    </a:p>
                  </a:txBody>
                  <a:tcPr/>
                </a:tc>
                <a:tc>
                  <a:txBody>
                    <a:bodyPr/>
                    <a:lstStyle/>
                    <a:p>
                      <a:endParaRPr lang="en-US" sz="1200" dirty="0">
                        <a:latin typeface="Comic Sans MS" panose="030F0702030302020204" pitchFamily="66" charset="0"/>
                      </a:endParaRPr>
                    </a:p>
                  </a:txBody>
                  <a:tcPr/>
                </a:tc>
                <a:extLst>
                  <a:ext uri="{0D108BD9-81ED-4DB2-BD59-A6C34878D82A}">
                    <a16:rowId xmlns:a16="http://schemas.microsoft.com/office/drawing/2014/main" val="4017373674"/>
                  </a:ext>
                </a:extLst>
              </a:tr>
            </a:tbl>
          </a:graphicData>
        </a:graphic>
      </p:graphicFrame>
      <p:sp>
        <p:nvSpPr>
          <p:cNvPr id="5" name="Footer Placeholder 4"/>
          <p:cNvSpPr>
            <a:spLocks noGrp="1"/>
          </p:cNvSpPr>
          <p:nvPr>
            <p:ph type="ftr" sz="quarter" idx="11"/>
          </p:nvPr>
        </p:nvSpPr>
        <p:spPr/>
        <p:txBody>
          <a:bodyPr/>
          <a:lstStyle/>
          <a:p>
            <a:r>
              <a:rPr lang="en-US" smtClean="0"/>
              <a:t>RESTRICTED</a:t>
            </a:r>
            <a:endParaRPr lang="en-US"/>
          </a:p>
        </p:txBody>
      </p:sp>
      <p:sp>
        <p:nvSpPr>
          <p:cNvPr id="6" name="Slide Number Placeholder 5"/>
          <p:cNvSpPr>
            <a:spLocks noGrp="1"/>
          </p:cNvSpPr>
          <p:nvPr>
            <p:ph type="sldNum" sz="quarter" idx="12"/>
          </p:nvPr>
        </p:nvSpPr>
        <p:spPr/>
        <p:txBody>
          <a:bodyPr/>
          <a:lstStyle/>
          <a:p>
            <a:fld id="{DFF1618D-B8BF-4B31-A3CE-2882E9476D36}" type="slidenum">
              <a:rPr lang="en-US" smtClean="0"/>
              <a:pPr/>
              <a:t>5</a:t>
            </a:fld>
            <a:endParaRPr lang="en-US"/>
          </a:p>
        </p:txBody>
      </p:sp>
    </p:spTree>
    <p:extLst>
      <p:ext uri="{BB962C8B-B14F-4D97-AF65-F5344CB8AC3E}">
        <p14:creationId xmlns:p14="http://schemas.microsoft.com/office/powerpoint/2010/main" val="37214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082" y="1674082"/>
            <a:ext cx="10352689" cy="584775"/>
          </a:xfrm>
          <a:prstGeom prst="rect">
            <a:avLst/>
          </a:prstGeom>
        </p:spPr>
        <p:txBody>
          <a:bodyPr wrap="square">
            <a:spAutoFit/>
          </a:bodyPr>
          <a:lstStyle/>
          <a:p>
            <a:endParaRPr lang="en-US" sz="1600" dirty="0" smtClean="0">
              <a:latin typeface="Comic Sans MS" panose="030F0702030302020204" pitchFamily="66" charset="0"/>
            </a:endParaRPr>
          </a:p>
          <a:p>
            <a:endParaRPr lang="en-US" sz="1600" dirty="0" smtClean="0">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TextBox 3"/>
          <p:cNvSpPr txBox="1"/>
          <p:nvPr/>
        </p:nvSpPr>
        <p:spPr>
          <a:xfrm>
            <a:off x="2081048" y="629865"/>
            <a:ext cx="8103476" cy="707886"/>
          </a:xfrm>
          <a:prstGeom prst="rect">
            <a:avLst/>
          </a:prstGeom>
          <a:noFill/>
        </p:spPr>
        <p:txBody>
          <a:bodyPr wrap="square" rtlCol="0">
            <a:spAutoFit/>
          </a:bodyPr>
          <a:lstStyle/>
          <a:p>
            <a:pPr algn="ctr"/>
            <a:r>
              <a:rPr lang="en-US" sz="2000" b="1" dirty="0" smtClean="0">
                <a:latin typeface="Comic Sans MS" panose="030F0702030302020204" pitchFamily="66" charset="0"/>
              </a:rPr>
              <a:t>WORK PLAN OF FINANCE AND ACCOUNTS DEPARTMENT FOR YEAR 2021</a:t>
            </a:r>
            <a:endParaRPr lang="en-US" sz="2000" b="1" dirty="0">
              <a:latin typeface="Comic Sans MS" panose="030F0702030302020204" pitchFamily="66"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85229382"/>
              </p:ext>
            </p:extLst>
          </p:nvPr>
        </p:nvGraphicFramePr>
        <p:xfrm>
          <a:off x="846083" y="1515097"/>
          <a:ext cx="10812517" cy="4079560"/>
        </p:xfrm>
        <a:graphic>
          <a:graphicData uri="http://schemas.openxmlformats.org/drawingml/2006/table">
            <a:tbl>
              <a:tblPr firstRow="1" bandRow="1">
                <a:tableStyleId>{5C22544A-7EE6-4342-B048-85BDC9FD1C3A}</a:tableStyleId>
              </a:tblPr>
              <a:tblGrid>
                <a:gridCol w="554347">
                  <a:extLst>
                    <a:ext uri="{9D8B030D-6E8A-4147-A177-3AD203B41FA5}">
                      <a16:colId xmlns:a16="http://schemas.microsoft.com/office/drawing/2014/main" val="1290772931"/>
                    </a:ext>
                  </a:extLst>
                </a:gridCol>
                <a:gridCol w="1328239">
                  <a:extLst>
                    <a:ext uri="{9D8B030D-6E8A-4147-A177-3AD203B41FA5}">
                      <a16:colId xmlns:a16="http://schemas.microsoft.com/office/drawing/2014/main" val="445231736"/>
                    </a:ext>
                  </a:extLst>
                </a:gridCol>
                <a:gridCol w="3194358">
                  <a:extLst>
                    <a:ext uri="{9D8B030D-6E8A-4147-A177-3AD203B41FA5}">
                      <a16:colId xmlns:a16="http://schemas.microsoft.com/office/drawing/2014/main" val="224502379"/>
                    </a:ext>
                  </a:extLst>
                </a:gridCol>
                <a:gridCol w="1942960">
                  <a:extLst>
                    <a:ext uri="{9D8B030D-6E8A-4147-A177-3AD203B41FA5}">
                      <a16:colId xmlns:a16="http://schemas.microsoft.com/office/drawing/2014/main" val="2879722141"/>
                    </a:ext>
                  </a:extLst>
                </a:gridCol>
                <a:gridCol w="2055644">
                  <a:extLst>
                    <a:ext uri="{9D8B030D-6E8A-4147-A177-3AD203B41FA5}">
                      <a16:colId xmlns:a16="http://schemas.microsoft.com/office/drawing/2014/main" val="982208342"/>
                    </a:ext>
                  </a:extLst>
                </a:gridCol>
                <a:gridCol w="1736969">
                  <a:extLst>
                    <a:ext uri="{9D8B030D-6E8A-4147-A177-3AD203B41FA5}">
                      <a16:colId xmlns:a16="http://schemas.microsoft.com/office/drawing/2014/main" val="4212732656"/>
                    </a:ext>
                  </a:extLst>
                </a:gridCol>
              </a:tblGrid>
              <a:tr h="513400">
                <a:tc>
                  <a:txBody>
                    <a:bodyPr/>
                    <a:lstStyle/>
                    <a:p>
                      <a:r>
                        <a:rPr lang="en-US" sz="1050" dirty="0" smtClean="0">
                          <a:latin typeface="Comic Sans MS" panose="030F0702030302020204" pitchFamily="66" charset="0"/>
                        </a:rPr>
                        <a:t>S/N</a:t>
                      </a:r>
                      <a:endParaRPr lang="en-US" sz="1050" dirty="0">
                        <a:latin typeface="Comic Sans MS" panose="030F0702030302020204" pitchFamily="66" charset="0"/>
                      </a:endParaRPr>
                    </a:p>
                  </a:txBody>
                  <a:tcPr/>
                </a:tc>
                <a:tc>
                  <a:txBody>
                    <a:bodyPr/>
                    <a:lstStyle/>
                    <a:p>
                      <a:r>
                        <a:rPr lang="en-US" sz="1050" dirty="0" smtClean="0">
                          <a:latin typeface="Comic Sans MS" panose="030F0702030302020204" pitchFamily="66" charset="0"/>
                        </a:rPr>
                        <a:t>MONTH</a:t>
                      </a:r>
                      <a:endParaRPr lang="en-US" sz="1050" dirty="0">
                        <a:latin typeface="Comic Sans MS" panose="030F0702030302020204" pitchFamily="66" charset="0"/>
                      </a:endParaRPr>
                    </a:p>
                  </a:txBody>
                  <a:tcPr/>
                </a:tc>
                <a:tc>
                  <a:txBody>
                    <a:bodyPr/>
                    <a:lstStyle/>
                    <a:p>
                      <a:r>
                        <a:rPr lang="en-US" sz="1050" dirty="0" smtClean="0">
                          <a:latin typeface="Comic Sans MS" panose="030F0702030302020204" pitchFamily="66" charset="0"/>
                        </a:rPr>
                        <a:t>PLANNED</a:t>
                      </a:r>
                      <a:r>
                        <a:rPr lang="en-US" sz="1050" baseline="0" dirty="0" smtClean="0">
                          <a:latin typeface="Comic Sans MS" panose="030F0702030302020204" pitchFamily="66" charset="0"/>
                        </a:rPr>
                        <a:t> ACTION</a:t>
                      </a:r>
                      <a:endParaRPr lang="en-US" sz="1050" dirty="0">
                        <a:latin typeface="Comic Sans MS" panose="030F0702030302020204" pitchFamily="66" charset="0"/>
                      </a:endParaRPr>
                    </a:p>
                  </a:txBody>
                  <a:tcPr/>
                </a:tc>
                <a:tc>
                  <a:txBody>
                    <a:bodyPr/>
                    <a:lstStyle/>
                    <a:p>
                      <a:r>
                        <a:rPr lang="en-US" sz="1050" dirty="0" smtClean="0">
                          <a:latin typeface="Comic Sans MS" panose="030F0702030302020204" pitchFamily="66" charset="0"/>
                        </a:rPr>
                        <a:t>JUSTIFICATION/</a:t>
                      </a:r>
                      <a:endParaRPr lang="en-US" sz="1050" dirty="0">
                        <a:latin typeface="Comic Sans MS" panose="030F0702030302020204" pitchFamily="66" charset="0"/>
                      </a:endParaRPr>
                    </a:p>
                  </a:txBody>
                  <a:tcPr/>
                </a:tc>
                <a:tc>
                  <a:txBody>
                    <a:bodyPr/>
                    <a:lstStyle/>
                    <a:p>
                      <a:r>
                        <a:rPr lang="en-US" sz="1050" dirty="0" smtClean="0">
                          <a:latin typeface="Comic Sans MS" panose="030F0702030302020204" pitchFamily="66" charset="0"/>
                        </a:rPr>
                        <a:t>DURATION</a:t>
                      </a:r>
                      <a:endParaRPr lang="en-US" sz="1050" dirty="0">
                        <a:latin typeface="Comic Sans MS" panose="030F0702030302020204" pitchFamily="66" charset="0"/>
                      </a:endParaRPr>
                    </a:p>
                  </a:txBody>
                  <a:tcPr/>
                </a:tc>
                <a:tc>
                  <a:txBody>
                    <a:bodyPr/>
                    <a:lstStyle/>
                    <a:p>
                      <a:r>
                        <a:rPr lang="en-US" sz="1050" dirty="0" smtClean="0">
                          <a:latin typeface="Comic Sans MS" panose="030F0702030302020204" pitchFamily="66" charset="0"/>
                        </a:rPr>
                        <a:t>REMARKS</a:t>
                      </a:r>
                      <a:endParaRPr lang="en-US" sz="1050" dirty="0">
                        <a:latin typeface="Comic Sans MS" panose="030F0702030302020204" pitchFamily="66" charset="0"/>
                      </a:endParaRPr>
                    </a:p>
                  </a:txBody>
                  <a:tcPr/>
                </a:tc>
                <a:extLst>
                  <a:ext uri="{0D108BD9-81ED-4DB2-BD59-A6C34878D82A}">
                    <a16:rowId xmlns:a16="http://schemas.microsoft.com/office/drawing/2014/main" val="1996091395"/>
                  </a:ext>
                </a:extLst>
              </a:tr>
              <a:tr h="1345324">
                <a:tc>
                  <a:txBody>
                    <a:bodyPr/>
                    <a:lstStyle/>
                    <a:p>
                      <a:r>
                        <a:rPr lang="en-US" sz="1200" dirty="0" smtClean="0">
                          <a:latin typeface="Comic Sans MS" panose="030F0702030302020204" pitchFamily="66" charset="0"/>
                        </a:rPr>
                        <a:t>3</a:t>
                      </a:r>
                      <a:endParaRPr lang="en-US" sz="1200" dirty="0">
                        <a:latin typeface="Comic Sans MS" panose="030F0702030302020204" pitchFamily="66" charset="0"/>
                      </a:endParaRPr>
                    </a:p>
                  </a:txBody>
                  <a:tcPr/>
                </a:tc>
                <a:tc>
                  <a:txBody>
                    <a:bodyPr/>
                    <a:lstStyle/>
                    <a:p>
                      <a:r>
                        <a:rPr lang="en-US" sz="1200" dirty="0" smtClean="0">
                          <a:latin typeface="Comic Sans MS" panose="030F0702030302020204" pitchFamily="66" charset="0"/>
                        </a:rPr>
                        <a:t>MARCH</a:t>
                      </a:r>
                      <a:endParaRPr lang="en-US" sz="1200" dirty="0">
                        <a:latin typeface="Comic Sans MS" panose="030F0702030302020204" pitchFamily="66"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Comic Sans MS" panose="030F0702030302020204" pitchFamily="66" charset="0"/>
                          <a:ea typeface="+mn-ea"/>
                          <a:cs typeface="+mn-cs"/>
                        </a:rPr>
                        <a:t>Monitoring, Inspection</a:t>
                      </a:r>
                      <a:r>
                        <a:rPr lang="en-US" sz="1200" kern="1200" baseline="0" dirty="0" smtClean="0">
                          <a:solidFill>
                            <a:schemeClr val="dk1"/>
                          </a:solidFill>
                          <a:effectLst/>
                          <a:latin typeface="Comic Sans MS" panose="030F0702030302020204" pitchFamily="66" charset="0"/>
                          <a:ea typeface="+mn-ea"/>
                          <a:cs typeface="+mn-cs"/>
                        </a:rPr>
                        <a:t> and Reconciliation of books and records of accounts of Commands and Formations corps-wide with a view to ensuring compliance with the provision of Financial Regulations and other extant treasury circulars</a:t>
                      </a:r>
                      <a:r>
                        <a:rPr lang="en-US" sz="1200" kern="1200" dirty="0" smtClean="0">
                          <a:solidFill>
                            <a:schemeClr val="dk1"/>
                          </a:solidFill>
                          <a:effectLst/>
                          <a:latin typeface="Comic Sans MS" panose="030F0702030302020204" pitchFamily="66" charset="0"/>
                          <a:ea typeface="+mn-ea"/>
                          <a:cs typeface="+mn-cs"/>
                        </a:rPr>
                        <a:t> </a:t>
                      </a:r>
                    </a:p>
                    <a:p>
                      <a:endParaRPr lang="en-US" sz="1200" dirty="0">
                        <a:latin typeface="Comic Sans MS" panose="030F0702030302020204" pitchFamily="66" charset="0"/>
                      </a:endParaRPr>
                    </a:p>
                  </a:txBody>
                  <a:tcPr/>
                </a:tc>
                <a:tc>
                  <a:txBody>
                    <a:bodyPr/>
                    <a:lstStyle/>
                    <a:p>
                      <a:r>
                        <a:rPr lang="en-US" sz="1200" dirty="0" smtClean="0">
                          <a:latin typeface="Comic Sans MS" panose="030F0702030302020204" pitchFamily="66" charset="0"/>
                        </a:rPr>
                        <a:t>Corps Marshal</a:t>
                      </a:r>
                      <a:r>
                        <a:rPr lang="en-US" sz="1200" baseline="0" dirty="0" smtClean="0">
                          <a:latin typeface="Comic Sans MS" panose="030F0702030302020204" pitchFamily="66" charset="0"/>
                        </a:rPr>
                        <a:t> Approval relying of relevant section of FRSC Establishment Acts 2007</a:t>
                      </a:r>
                      <a:endParaRPr lang="en-US" sz="1200" dirty="0">
                        <a:latin typeface="Comic Sans MS" panose="030F0702030302020204" pitchFamily="66" charset="0"/>
                      </a:endParaRPr>
                    </a:p>
                  </a:txBody>
                  <a:tcPr/>
                </a:tc>
                <a:tc>
                  <a:txBody>
                    <a:bodyPr/>
                    <a:lstStyle/>
                    <a:p>
                      <a:r>
                        <a:rPr lang="en-US" sz="1200" dirty="0" smtClean="0">
                          <a:latin typeface="Comic Sans MS" panose="030F0702030302020204" pitchFamily="66" charset="0"/>
                        </a:rPr>
                        <a:t>Quarterly</a:t>
                      </a:r>
                      <a:endParaRPr lang="en-US" sz="1200" dirty="0">
                        <a:latin typeface="Comic Sans MS" panose="030F0702030302020204" pitchFamily="66" charset="0"/>
                      </a:endParaRPr>
                    </a:p>
                  </a:txBody>
                  <a:tcPr/>
                </a:tc>
                <a:tc>
                  <a:txBody>
                    <a:bodyPr/>
                    <a:lstStyle/>
                    <a:p>
                      <a:r>
                        <a:rPr lang="en-US" sz="1200" dirty="0" smtClean="0">
                          <a:latin typeface="Comic Sans MS" panose="030F0702030302020204" pitchFamily="66" charset="0"/>
                        </a:rPr>
                        <a:t>The</a:t>
                      </a:r>
                      <a:r>
                        <a:rPr lang="en-US" sz="1200" baseline="0" dirty="0" smtClean="0">
                          <a:latin typeface="Comic Sans MS" panose="030F0702030302020204" pitchFamily="66" charset="0"/>
                        </a:rPr>
                        <a:t> exercise has been carefully staggered due to restriction occasioned by second waves of COVID-19</a:t>
                      </a:r>
                      <a:endParaRPr lang="en-US" sz="1200" dirty="0">
                        <a:latin typeface="Comic Sans MS" panose="030F0702030302020204" pitchFamily="66" charset="0"/>
                      </a:endParaRPr>
                    </a:p>
                  </a:txBody>
                  <a:tcPr/>
                </a:tc>
                <a:extLst>
                  <a:ext uri="{0D108BD9-81ED-4DB2-BD59-A6C34878D82A}">
                    <a16:rowId xmlns:a16="http://schemas.microsoft.com/office/drawing/2014/main" val="1416662127"/>
                  </a:ext>
                </a:extLst>
              </a:tr>
              <a:tr h="363932">
                <a:tc>
                  <a:txBody>
                    <a:bodyPr/>
                    <a:lstStyle/>
                    <a:p>
                      <a:r>
                        <a:rPr lang="en-US" sz="1200" dirty="0" smtClean="0">
                          <a:latin typeface="Comic Sans MS" panose="030F0702030302020204" pitchFamily="66" charset="0"/>
                        </a:rPr>
                        <a:t>4</a:t>
                      </a:r>
                      <a:endParaRPr lang="en-US" sz="1200" dirty="0">
                        <a:latin typeface="Comic Sans MS" panose="030F0702030302020204" pitchFamily="66" charset="0"/>
                      </a:endParaRPr>
                    </a:p>
                  </a:txBody>
                  <a:tcPr/>
                </a:tc>
                <a:tc>
                  <a:txBody>
                    <a:bodyPr/>
                    <a:lstStyle/>
                    <a:p>
                      <a:r>
                        <a:rPr lang="en-US" sz="1200" dirty="0" smtClean="0">
                          <a:latin typeface="Comic Sans MS" panose="030F0702030302020204" pitchFamily="66" charset="0"/>
                        </a:rPr>
                        <a:t>APRIL</a:t>
                      </a:r>
                      <a:endParaRPr lang="en-US" sz="1200" dirty="0">
                        <a:latin typeface="Comic Sans MS" panose="030F0702030302020204" pitchFamily="66" charset="0"/>
                      </a:endParaRPr>
                    </a:p>
                  </a:txBody>
                  <a:tcPr/>
                </a:tc>
                <a:tc>
                  <a:txBody>
                    <a:bodyPr/>
                    <a:lstStyle/>
                    <a:p>
                      <a:r>
                        <a:rPr lang="en-US" sz="1200" kern="1200" dirty="0" smtClean="0">
                          <a:solidFill>
                            <a:schemeClr val="dk1"/>
                          </a:solidFill>
                          <a:effectLst/>
                          <a:latin typeface="Comic Sans MS" panose="030F0702030302020204" pitchFamily="66" charset="0"/>
                          <a:ea typeface="+mn-ea"/>
                          <a:cs typeface="+mn-cs"/>
                        </a:rPr>
                        <a:t>Periodic visitations to the identified Stakeholders such as Office</a:t>
                      </a:r>
                      <a:r>
                        <a:rPr lang="en-US" sz="1200" kern="1200" baseline="0" dirty="0" smtClean="0">
                          <a:solidFill>
                            <a:schemeClr val="dk1"/>
                          </a:solidFill>
                          <a:effectLst/>
                          <a:latin typeface="Comic Sans MS" panose="030F0702030302020204" pitchFamily="66" charset="0"/>
                          <a:ea typeface="+mn-ea"/>
                          <a:cs typeface="+mn-cs"/>
                        </a:rPr>
                        <a:t> of the Accountant-General of the Federation, Auditor-General of the Federation, Central Bank of Nigeria etc. This is </a:t>
                      </a:r>
                      <a:r>
                        <a:rPr lang="en-US" sz="1200" kern="1200" dirty="0" smtClean="0">
                          <a:solidFill>
                            <a:schemeClr val="dk1"/>
                          </a:solidFill>
                          <a:effectLst/>
                          <a:latin typeface="Comic Sans MS" panose="030F0702030302020204" pitchFamily="66" charset="0"/>
                          <a:ea typeface="+mn-ea"/>
                          <a:cs typeface="+mn-cs"/>
                        </a:rPr>
                        <a:t>with a view to deepening  existing relationships.</a:t>
                      </a:r>
                      <a:endParaRPr lang="en-US" sz="1800" kern="1200" dirty="0">
                        <a:solidFill>
                          <a:schemeClr val="dk1"/>
                        </a:solidFill>
                        <a:effectLst/>
                        <a:latin typeface="+mn-lt"/>
                        <a:ea typeface="+mn-ea"/>
                        <a:cs typeface="+mn-cs"/>
                      </a:endParaRPr>
                    </a:p>
                  </a:txBody>
                  <a:tcPr/>
                </a:tc>
                <a:tc>
                  <a:txBody>
                    <a:bodyPr/>
                    <a:lstStyle/>
                    <a:p>
                      <a:endParaRPr lang="en-US" sz="1200" dirty="0">
                        <a:latin typeface="Comic Sans MS" panose="030F0702030302020204" pitchFamily="66" charset="0"/>
                      </a:endParaRPr>
                    </a:p>
                  </a:txBody>
                  <a:tcPr/>
                </a:tc>
                <a:tc>
                  <a:txBody>
                    <a:bodyPr/>
                    <a:lstStyle/>
                    <a:p>
                      <a:r>
                        <a:rPr lang="en-US" sz="1200" dirty="0" smtClean="0">
                          <a:latin typeface="Comic Sans MS" panose="030F0702030302020204" pitchFamily="66" charset="0"/>
                        </a:rPr>
                        <a:t>PERIODICALLY</a:t>
                      </a:r>
                      <a:endParaRPr lang="en-US" sz="1200" dirty="0">
                        <a:latin typeface="Comic Sans MS" panose="030F0702030302020204" pitchFamily="66" charset="0"/>
                      </a:endParaRPr>
                    </a:p>
                  </a:txBody>
                  <a:tcPr/>
                </a:tc>
                <a:tc>
                  <a:txBody>
                    <a:bodyPr/>
                    <a:lstStyle/>
                    <a:p>
                      <a:endParaRPr lang="en-US" sz="1200" dirty="0">
                        <a:latin typeface="Comic Sans MS" panose="030F0702030302020204" pitchFamily="66" charset="0"/>
                      </a:endParaRPr>
                    </a:p>
                  </a:txBody>
                  <a:tcPr/>
                </a:tc>
                <a:extLst>
                  <a:ext uri="{0D108BD9-81ED-4DB2-BD59-A6C34878D82A}">
                    <a16:rowId xmlns:a16="http://schemas.microsoft.com/office/drawing/2014/main" val="4017373674"/>
                  </a:ext>
                </a:extLst>
              </a:tr>
              <a:tr h="363932">
                <a:tc>
                  <a:txBody>
                    <a:bodyPr/>
                    <a:lstStyle/>
                    <a:p>
                      <a:r>
                        <a:rPr lang="en-US" sz="1200" dirty="0" smtClean="0">
                          <a:latin typeface="Comic Sans MS" panose="030F0702030302020204" pitchFamily="66" charset="0"/>
                        </a:rPr>
                        <a:t>5</a:t>
                      </a:r>
                      <a:endParaRPr lang="en-US" sz="1200" dirty="0">
                        <a:latin typeface="Comic Sans MS" panose="030F0702030302020204" pitchFamily="66" charset="0"/>
                      </a:endParaRPr>
                    </a:p>
                  </a:txBody>
                  <a:tcPr/>
                </a:tc>
                <a:tc>
                  <a:txBody>
                    <a:bodyPr/>
                    <a:lstStyle/>
                    <a:p>
                      <a:r>
                        <a:rPr lang="en-US" sz="1200" dirty="0" smtClean="0">
                          <a:latin typeface="Comic Sans MS" panose="030F0702030302020204" pitchFamily="66" charset="0"/>
                        </a:rPr>
                        <a:t>MAY</a:t>
                      </a:r>
                      <a:endParaRPr lang="en-US" sz="1200" dirty="0">
                        <a:latin typeface="Comic Sans MS" panose="030F0702030302020204" pitchFamily="66" charset="0"/>
                      </a:endParaRPr>
                    </a:p>
                  </a:txBody>
                  <a:tcPr/>
                </a:tc>
                <a:tc>
                  <a:txBody>
                    <a:bodyPr/>
                    <a:lstStyle/>
                    <a:p>
                      <a:r>
                        <a:rPr lang="en-US" sz="1200" kern="1200" dirty="0" smtClean="0">
                          <a:solidFill>
                            <a:schemeClr val="dk1"/>
                          </a:solidFill>
                          <a:effectLst/>
                          <a:latin typeface="Comic Sans MS" panose="030F0702030302020204" pitchFamily="66" charset="0"/>
                          <a:ea typeface="+mn-ea"/>
                          <a:cs typeface="+mn-cs"/>
                        </a:rPr>
                        <a:t>Receipt</a:t>
                      </a:r>
                      <a:r>
                        <a:rPr lang="en-US" sz="1200" kern="1200" baseline="0" dirty="0" smtClean="0">
                          <a:solidFill>
                            <a:schemeClr val="dk1"/>
                          </a:solidFill>
                          <a:effectLst/>
                          <a:latin typeface="Comic Sans MS" panose="030F0702030302020204" pitchFamily="66" charset="0"/>
                          <a:ea typeface="+mn-ea"/>
                          <a:cs typeface="+mn-cs"/>
                        </a:rPr>
                        <a:t> of Auditors from office of the Auditor-General for the Federation for various statutory period inspection and auditing of books and records of accounts of the Corps.</a:t>
                      </a:r>
                      <a:endParaRPr lang="en-US" sz="1200" kern="1200" dirty="0">
                        <a:solidFill>
                          <a:schemeClr val="dk1"/>
                        </a:solidFill>
                        <a:effectLst/>
                        <a:latin typeface="Comic Sans MS" panose="030F0702030302020204" pitchFamily="66" charset="0"/>
                        <a:ea typeface="+mn-ea"/>
                        <a:cs typeface="+mn-cs"/>
                      </a:endParaRPr>
                    </a:p>
                  </a:txBody>
                  <a:tcPr/>
                </a:tc>
                <a:tc>
                  <a:txBody>
                    <a:bodyPr/>
                    <a:lstStyle/>
                    <a:p>
                      <a:r>
                        <a:rPr lang="en-US" sz="1200" dirty="0" smtClean="0">
                          <a:latin typeface="Comic Sans MS" panose="030F0702030302020204" pitchFamily="66" charset="0"/>
                        </a:rPr>
                        <a:t>Financial</a:t>
                      </a:r>
                      <a:r>
                        <a:rPr lang="en-US" sz="1200" baseline="0" dirty="0" smtClean="0">
                          <a:latin typeface="Comic Sans MS" panose="030F0702030302020204" pitchFamily="66" charset="0"/>
                        </a:rPr>
                        <a:t> Regulations, Extant Treasury Circular and Letter of Notification from </a:t>
                      </a:r>
                      <a:r>
                        <a:rPr lang="en-US" sz="1200" baseline="0" dirty="0" err="1" smtClean="0">
                          <a:latin typeface="Comic Sans MS" panose="030F0702030302020204" pitchFamily="66" charset="0"/>
                        </a:rPr>
                        <a:t>OAuGF</a:t>
                      </a:r>
                      <a:endParaRPr lang="en-US" sz="1200" dirty="0">
                        <a:latin typeface="Comic Sans MS" panose="030F0702030302020204" pitchFamily="66" charset="0"/>
                      </a:endParaRPr>
                    </a:p>
                  </a:txBody>
                  <a:tcPr/>
                </a:tc>
                <a:tc>
                  <a:txBody>
                    <a:bodyPr/>
                    <a:lstStyle/>
                    <a:p>
                      <a:r>
                        <a:rPr lang="en-US" sz="1200" dirty="0" smtClean="0">
                          <a:latin typeface="Comic Sans MS" panose="030F0702030302020204" pitchFamily="66" charset="0"/>
                        </a:rPr>
                        <a:t>Quarterly</a:t>
                      </a:r>
                      <a:endParaRPr lang="en-US" sz="1200" dirty="0">
                        <a:latin typeface="Comic Sans MS" panose="030F0702030302020204" pitchFamily="66" charset="0"/>
                      </a:endParaRPr>
                    </a:p>
                  </a:txBody>
                  <a:tcPr/>
                </a:tc>
                <a:tc>
                  <a:txBody>
                    <a:bodyPr/>
                    <a:lstStyle/>
                    <a:p>
                      <a:endParaRPr lang="en-US" sz="1200" dirty="0">
                        <a:latin typeface="Comic Sans MS" panose="030F0702030302020204" pitchFamily="66" charset="0"/>
                      </a:endParaRPr>
                    </a:p>
                  </a:txBody>
                  <a:tcPr/>
                </a:tc>
                <a:extLst>
                  <a:ext uri="{0D108BD9-81ED-4DB2-BD59-A6C34878D82A}">
                    <a16:rowId xmlns:a16="http://schemas.microsoft.com/office/drawing/2014/main" val="347667336"/>
                  </a:ext>
                </a:extLst>
              </a:tr>
            </a:tbl>
          </a:graphicData>
        </a:graphic>
      </p:graphicFrame>
      <p:sp>
        <p:nvSpPr>
          <p:cNvPr id="5" name="Footer Placeholder 4"/>
          <p:cNvSpPr>
            <a:spLocks noGrp="1"/>
          </p:cNvSpPr>
          <p:nvPr>
            <p:ph type="ftr" sz="quarter" idx="11"/>
          </p:nvPr>
        </p:nvSpPr>
        <p:spPr/>
        <p:txBody>
          <a:bodyPr/>
          <a:lstStyle/>
          <a:p>
            <a:r>
              <a:rPr lang="en-US" smtClean="0"/>
              <a:t>RESTRICTED</a:t>
            </a:r>
            <a:endParaRPr lang="en-US"/>
          </a:p>
        </p:txBody>
      </p:sp>
      <p:sp>
        <p:nvSpPr>
          <p:cNvPr id="6" name="Slide Number Placeholder 5"/>
          <p:cNvSpPr>
            <a:spLocks noGrp="1"/>
          </p:cNvSpPr>
          <p:nvPr>
            <p:ph type="sldNum" sz="quarter" idx="12"/>
          </p:nvPr>
        </p:nvSpPr>
        <p:spPr/>
        <p:txBody>
          <a:bodyPr/>
          <a:lstStyle/>
          <a:p>
            <a:fld id="{DFF1618D-B8BF-4B31-A3CE-2882E9476D36}" type="slidenum">
              <a:rPr lang="en-US" smtClean="0"/>
              <a:pPr/>
              <a:t>6</a:t>
            </a:fld>
            <a:endParaRPr lang="en-US"/>
          </a:p>
        </p:txBody>
      </p:sp>
    </p:spTree>
    <p:extLst>
      <p:ext uri="{BB962C8B-B14F-4D97-AF65-F5344CB8AC3E}">
        <p14:creationId xmlns:p14="http://schemas.microsoft.com/office/powerpoint/2010/main" val="244651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082" y="1674082"/>
            <a:ext cx="10352689" cy="584775"/>
          </a:xfrm>
          <a:prstGeom prst="rect">
            <a:avLst/>
          </a:prstGeom>
        </p:spPr>
        <p:txBody>
          <a:bodyPr wrap="square">
            <a:spAutoFit/>
          </a:bodyPr>
          <a:lstStyle/>
          <a:p>
            <a:endParaRPr lang="en-US" sz="1600" dirty="0" smtClean="0">
              <a:latin typeface="Comic Sans MS" panose="030F0702030302020204" pitchFamily="66" charset="0"/>
            </a:endParaRPr>
          </a:p>
          <a:p>
            <a:endParaRPr lang="en-US" sz="1600" dirty="0" smtClean="0">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TextBox 3"/>
          <p:cNvSpPr txBox="1"/>
          <p:nvPr/>
        </p:nvSpPr>
        <p:spPr>
          <a:xfrm>
            <a:off x="2042948" y="496515"/>
            <a:ext cx="8103476" cy="707886"/>
          </a:xfrm>
          <a:prstGeom prst="rect">
            <a:avLst/>
          </a:prstGeom>
          <a:noFill/>
        </p:spPr>
        <p:txBody>
          <a:bodyPr wrap="square" rtlCol="0">
            <a:spAutoFit/>
          </a:bodyPr>
          <a:lstStyle/>
          <a:p>
            <a:pPr algn="ctr"/>
            <a:r>
              <a:rPr lang="en-US" sz="2000" b="1" dirty="0" smtClean="0">
                <a:latin typeface="Comic Sans MS" panose="030F0702030302020204" pitchFamily="66" charset="0"/>
              </a:rPr>
              <a:t>WORK PLAN OF FINANCE AND ACCOUNTS DEPARTMENT FOR YEAR 2021</a:t>
            </a:r>
            <a:endParaRPr lang="en-US" sz="2000" b="1" dirty="0">
              <a:latin typeface="Comic Sans MS" panose="030F0702030302020204" pitchFamily="66"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04754261"/>
              </p:ext>
            </p:extLst>
          </p:nvPr>
        </p:nvGraphicFramePr>
        <p:xfrm>
          <a:off x="647701" y="1476997"/>
          <a:ext cx="11106150" cy="4536760"/>
        </p:xfrm>
        <a:graphic>
          <a:graphicData uri="http://schemas.openxmlformats.org/drawingml/2006/table">
            <a:tbl>
              <a:tblPr firstRow="1" bandRow="1">
                <a:tableStyleId>{5C22544A-7EE6-4342-B048-85BDC9FD1C3A}</a:tableStyleId>
              </a:tblPr>
              <a:tblGrid>
                <a:gridCol w="569401">
                  <a:extLst>
                    <a:ext uri="{9D8B030D-6E8A-4147-A177-3AD203B41FA5}">
                      <a16:colId xmlns:a16="http://schemas.microsoft.com/office/drawing/2014/main" val="1290772931"/>
                    </a:ext>
                  </a:extLst>
                </a:gridCol>
                <a:gridCol w="1364309">
                  <a:extLst>
                    <a:ext uri="{9D8B030D-6E8A-4147-A177-3AD203B41FA5}">
                      <a16:colId xmlns:a16="http://schemas.microsoft.com/office/drawing/2014/main" val="445231736"/>
                    </a:ext>
                  </a:extLst>
                </a:gridCol>
                <a:gridCol w="3281107">
                  <a:extLst>
                    <a:ext uri="{9D8B030D-6E8A-4147-A177-3AD203B41FA5}">
                      <a16:colId xmlns:a16="http://schemas.microsoft.com/office/drawing/2014/main" val="224502379"/>
                    </a:ext>
                  </a:extLst>
                </a:gridCol>
                <a:gridCol w="1995725">
                  <a:extLst>
                    <a:ext uri="{9D8B030D-6E8A-4147-A177-3AD203B41FA5}">
                      <a16:colId xmlns:a16="http://schemas.microsoft.com/office/drawing/2014/main" val="2879722141"/>
                    </a:ext>
                  </a:extLst>
                </a:gridCol>
                <a:gridCol w="2111468">
                  <a:extLst>
                    <a:ext uri="{9D8B030D-6E8A-4147-A177-3AD203B41FA5}">
                      <a16:colId xmlns:a16="http://schemas.microsoft.com/office/drawing/2014/main" val="982208342"/>
                    </a:ext>
                  </a:extLst>
                </a:gridCol>
                <a:gridCol w="1784140">
                  <a:extLst>
                    <a:ext uri="{9D8B030D-6E8A-4147-A177-3AD203B41FA5}">
                      <a16:colId xmlns:a16="http://schemas.microsoft.com/office/drawing/2014/main" val="4212732656"/>
                    </a:ext>
                  </a:extLst>
                </a:gridCol>
              </a:tblGrid>
              <a:tr h="513400">
                <a:tc>
                  <a:txBody>
                    <a:bodyPr/>
                    <a:lstStyle/>
                    <a:p>
                      <a:r>
                        <a:rPr lang="en-US" sz="1050" dirty="0" smtClean="0">
                          <a:latin typeface="Comic Sans MS" panose="030F0702030302020204" pitchFamily="66" charset="0"/>
                        </a:rPr>
                        <a:t>S/N</a:t>
                      </a:r>
                      <a:endParaRPr lang="en-US" sz="1050" dirty="0">
                        <a:latin typeface="Comic Sans MS" panose="030F0702030302020204" pitchFamily="66" charset="0"/>
                      </a:endParaRPr>
                    </a:p>
                  </a:txBody>
                  <a:tcPr/>
                </a:tc>
                <a:tc>
                  <a:txBody>
                    <a:bodyPr/>
                    <a:lstStyle/>
                    <a:p>
                      <a:r>
                        <a:rPr lang="en-US" sz="1050" dirty="0" smtClean="0">
                          <a:latin typeface="Comic Sans MS" panose="030F0702030302020204" pitchFamily="66" charset="0"/>
                        </a:rPr>
                        <a:t>MONTH</a:t>
                      </a:r>
                      <a:endParaRPr lang="en-US" sz="1050" dirty="0">
                        <a:latin typeface="Comic Sans MS" panose="030F0702030302020204" pitchFamily="66" charset="0"/>
                      </a:endParaRPr>
                    </a:p>
                  </a:txBody>
                  <a:tcPr/>
                </a:tc>
                <a:tc>
                  <a:txBody>
                    <a:bodyPr/>
                    <a:lstStyle/>
                    <a:p>
                      <a:r>
                        <a:rPr lang="en-US" sz="1050" dirty="0" smtClean="0">
                          <a:latin typeface="Comic Sans MS" panose="030F0702030302020204" pitchFamily="66" charset="0"/>
                        </a:rPr>
                        <a:t>PLANNED</a:t>
                      </a:r>
                      <a:r>
                        <a:rPr lang="en-US" sz="1050" baseline="0" dirty="0" smtClean="0">
                          <a:latin typeface="Comic Sans MS" panose="030F0702030302020204" pitchFamily="66" charset="0"/>
                        </a:rPr>
                        <a:t> ACTION</a:t>
                      </a:r>
                      <a:endParaRPr lang="en-US" sz="1050" dirty="0">
                        <a:latin typeface="Comic Sans MS" panose="030F0702030302020204" pitchFamily="66" charset="0"/>
                      </a:endParaRPr>
                    </a:p>
                  </a:txBody>
                  <a:tcPr/>
                </a:tc>
                <a:tc>
                  <a:txBody>
                    <a:bodyPr/>
                    <a:lstStyle/>
                    <a:p>
                      <a:r>
                        <a:rPr lang="en-US" sz="1050" dirty="0" smtClean="0">
                          <a:latin typeface="Comic Sans MS" panose="030F0702030302020204" pitchFamily="66" charset="0"/>
                        </a:rPr>
                        <a:t>JUSTIFICATION/</a:t>
                      </a:r>
                      <a:endParaRPr lang="en-US" sz="1050" dirty="0">
                        <a:latin typeface="Comic Sans MS" panose="030F0702030302020204" pitchFamily="66" charset="0"/>
                      </a:endParaRPr>
                    </a:p>
                  </a:txBody>
                  <a:tcPr/>
                </a:tc>
                <a:tc>
                  <a:txBody>
                    <a:bodyPr/>
                    <a:lstStyle/>
                    <a:p>
                      <a:r>
                        <a:rPr lang="en-US" sz="1050" dirty="0" smtClean="0">
                          <a:latin typeface="Comic Sans MS" panose="030F0702030302020204" pitchFamily="66" charset="0"/>
                        </a:rPr>
                        <a:t>DURATION</a:t>
                      </a:r>
                      <a:endParaRPr lang="en-US" sz="1050" dirty="0">
                        <a:latin typeface="Comic Sans MS" panose="030F0702030302020204" pitchFamily="66" charset="0"/>
                      </a:endParaRPr>
                    </a:p>
                  </a:txBody>
                  <a:tcPr/>
                </a:tc>
                <a:tc>
                  <a:txBody>
                    <a:bodyPr/>
                    <a:lstStyle/>
                    <a:p>
                      <a:r>
                        <a:rPr lang="en-US" sz="1050" dirty="0" smtClean="0">
                          <a:latin typeface="Comic Sans MS" panose="030F0702030302020204" pitchFamily="66" charset="0"/>
                        </a:rPr>
                        <a:t>REMARKS</a:t>
                      </a:r>
                      <a:endParaRPr lang="en-US" sz="1050" dirty="0">
                        <a:latin typeface="Comic Sans MS" panose="030F0702030302020204" pitchFamily="66" charset="0"/>
                      </a:endParaRPr>
                    </a:p>
                  </a:txBody>
                  <a:tcPr/>
                </a:tc>
                <a:extLst>
                  <a:ext uri="{0D108BD9-81ED-4DB2-BD59-A6C34878D82A}">
                    <a16:rowId xmlns:a16="http://schemas.microsoft.com/office/drawing/2014/main" val="1996091395"/>
                  </a:ext>
                </a:extLst>
              </a:tr>
              <a:tr h="1345324">
                <a:tc>
                  <a:txBody>
                    <a:bodyPr/>
                    <a:lstStyle/>
                    <a:p>
                      <a:r>
                        <a:rPr lang="en-US" sz="1200" dirty="0" smtClean="0">
                          <a:latin typeface="Comic Sans MS" panose="030F0702030302020204" pitchFamily="66" charset="0"/>
                        </a:rPr>
                        <a:t>6</a:t>
                      </a:r>
                      <a:endParaRPr lang="en-US" sz="1200" dirty="0">
                        <a:latin typeface="Comic Sans MS" panose="030F0702030302020204" pitchFamily="66" charset="0"/>
                      </a:endParaRPr>
                    </a:p>
                  </a:txBody>
                  <a:tcPr/>
                </a:tc>
                <a:tc>
                  <a:txBody>
                    <a:bodyPr/>
                    <a:lstStyle/>
                    <a:p>
                      <a:r>
                        <a:rPr lang="en-US" sz="1200" dirty="0" smtClean="0">
                          <a:latin typeface="Comic Sans MS" panose="030F0702030302020204" pitchFamily="66" charset="0"/>
                        </a:rPr>
                        <a:t>JUNE</a:t>
                      </a:r>
                      <a:endParaRPr lang="en-US" sz="1200" dirty="0">
                        <a:latin typeface="Comic Sans MS" panose="030F0702030302020204" pitchFamily="66"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Comic Sans MS" panose="030F0702030302020204" pitchFamily="66" charset="0"/>
                          <a:ea typeface="+mn-ea"/>
                          <a:cs typeface="+mn-cs"/>
                        </a:rPr>
                        <a:t>Interaction with the States Board of Internal Revenue through effective Tax Reconciliatory Committee (TARC) meetings as may be summoned by the Services with a review to resolving lingering Tax Audit liabilities</a:t>
                      </a:r>
                      <a:endParaRPr lang="en-US" sz="1200" dirty="0">
                        <a:latin typeface="Comic Sans MS" panose="030F0702030302020204" pitchFamily="66" charset="0"/>
                      </a:endParaRPr>
                    </a:p>
                  </a:txBody>
                  <a:tcPr/>
                </a:tc>
                <a:tc>
                  <a:txBody>
                    <a:bodyPr/>
                    <a:lstStyle/>
                    <a:p>
                      <a:r>
                        <a:rPr lang="en-US" sz="1200" dirty="0" smtClean="0">
                          <a:latin typeface="Comic Sans MS" panose="030F0702030302020204" pitchFamily="66" charset="0"/>
                        </a:rPr>
                        <a:t>Corps Marshal</a:t>
                      </a:r>
                      <a:r>
                        <a:rPr lang="en-US" sz="1200" baseline="0" dirty="0" smtClean="0">
                          <a:latin typeface="Comic Sans MS" panose="030F0702030302020204" pitchFamily="66" charset="0"/>
                        </a:rPr>
                        <a:t> Approval and receipt of notification of various States Board of Internal Revenue for PAYE Tax Reconciliatory Committee meeting at the instance of the States.</a:t>
                      </a:r>
                      <a:endParaRPr lang="en-US" sz="1200" dirty="0">
                        <a:latin typeface="Comic Sans MS" panose="030F0702030302020204" pitchFamily="66" charset="0"/>
                      </a:endParaRPr>
                    </a:p>
                  </a:txBody>
                  <a:tcPr/>
                </a:tc>
                <a:tc>
                  <a:txBody>
                    <a:bodyPr/>
                    <a:lstStyle/>
                    <a:p>
                      <a:r>
                        <a:rPr lang="en-US" sz="1200" dirty="0" smtClean="0">
                          <a:latin typeface="Comic Sans MS" panose="030F0702030302020204" pitchFamily="66" charset="0"/>
                        </a:rPr>
                        <a:t>Quarterly</a:t>
                      </a:r>
                      <a:endParaRPr lang="en-US" sz="1200" dirty="0">
                        <a:latin typeface="Comic Sans MS" panose="030F0702030302020204" pitchFamily="66" charset="0"/>
                      </a:endParaRPr>
                    </a:p>
                  </a:txBody>
                  <a:tcPr/>
                </a:tc>
                <a:tc>
                  <a:txBody>
                    <a:bodyPr/>
                    <a:lstStyle/>
                    <a:p>
                      <a:r>
                        <a:rPr lang="en-US" sz="1200" dirty="0" smtClean="0">
                          <a:latin typeface="Comic Sans MS" panose="030F0702030302020204" pitchFamily="66" charset="0"/>
                        </a:rPr>
                        <a:t>The</a:t>
                      </a:r>
                      <a:r>
                        <a:rPr lang="en-US" sz="1200" baseline="0" dirty="0" smtClean="0">
                          <a:latin typeface="Comic Sans MS" panose="030F0702030302020204" pitchFamily="66" charset="0"/>
                        </a:rPr>
                        <a:t> exercise has been put on hold due to restriction occasioned by second waves of COVID-19</a:t>
                      </a:r>
                      <a:endParaRPr lang="en-US" sz="1200" dirty="0">
                        <a:latin typeface="Comic Sans MS" panose="030F0702030302020204" pitchFamily="66" charset="0"/>
                      </a:endParaRPr>
                    </a:p>
                  </a:txBody>
                  <a:tcPr/>
                </a:tc>
                <a:extLst>
                  <a:ext uri="{0D108BD9-81ED-4DB2-BD59-A6C34878D82A}">
                    <a16:rowId xmlns:a16="http://schemas.microsoft.com/office/drawing/2014/main" val="1416662127"/>
                  </a:ext>
                </a:extLst>
              </a:tr>
              <a:tr h="363932">
                <a:tc>
                  <a:txBody>
                    <a:bodyPr/>
                    <a:lstStyle/>
                    <a:p>
                      <a:r>
                        <a:rPr lang="en-US" sz="1200" dirty="0" smtClean="0">
                          <a:latin typeface="Comic Sans MS" panose="030F0702030302020204" pitchFamily="66" charset="0"/>
                        </a:rPr>
                        <a:t>7</a:t>
                      </a:r>
                      <a:endParaRPr lang="en-US" sz="1200" dirty="0">
                        <a:latin typeface="Comic Sans MS" panose="030F0702030302020204" pitchFamily="66" charset="0"/>
                      </a:endParaRPr>
                    </a:p>
                  </a:txBody>
                  <a:tcPr/>
                </a:tc>
                <a:tc>
                  <a:txBody>
                    <a:bodyPr/>
                    <a:lstStyle/>
                    <a:p>
                      <a:r>
                        <a:rPr lang="en-US" sz="1200" dirty="0" smtClean="0">
                          <a:latin typeface="Comic Sans MS" panose="030F0702030302020204" pitchFamily="66" charset="0"/>
                        </a:rPr>
                        <a:t>JULY</a:t>
                      </a:r>
                      <a:endParaRPr lang="en-US" sz="1200" dirty="0">
                        <a:latin typeface="Comic Sans MS" panose="030F0702030302020204" pitchFamily="66" charset="0"/>
                      </a:endParaRPr>
                    </a:p>
                  </a:txBody>
                  <a:tcPr/>
                </a:tc>
                <a:tc>
                  <a:txBody>
                    <a:bodyPr/>
                    <a:lstStyle/>
                    <a:p>
                      <a:r>
                        <a:rPr lang="en-US" sz="1200" kern="1200" dirty="0" smtClean="0">
                          <a:solidFill>
                            <a:schemeClr val="dk1"/>
                          </a:solidFill>
                          <a:effectLst/>
                          <a:latin typeface="Comic Sans MS" panose="030F0702030302020204" pitchFamily="66" charset="0"/>
                          <a:ea typeface="+mn-ea"/>
                          <a:cs typeface="+mn-cs"/>
                        </a:rPr>
                        <a:t>Letter</a:t>
                      </a:r>
                      <a:r>
                        <a:rPr lang="en-US" sz="1200" kern="1200" baseline="0" dirty="0" smtClean="0">
                          <a:solidFill>
                            <a:schemeClr val="dk1"/>
                          </a:solidFill>
                          <a:effectLst/>
                          <a:latin typeface="Comic Sans MS" panose="030F0702030302020204" pitchFamily="66" charset="0"/>
                          <a:ea typeface="+mn-ea"/>
                          <a:cs typeface="+mn-cs"/>
                        </a:rPr>
                        <a:t> of r</a:t>
                      </a:r>
                      <a:r>
                        <a:rPr lang="en-US" sz="1200" kern="1200" dirty="0" smtClean="0">
                          <a:solidFill>
                            <a:schemeClr val="dk1"/>
                          </a:solidFill>
                          <a:effectLst/>
                          <a:latin typeface="Comic Sans MS" panose="030F0702030302020204" pitchFamily="66" charset="0"/>
                          <a:ea typeface="+mn-ea"/>
                          <a:cs typeface="+mn-cs"/>
                        </a:rPr>
                        <a:t>eminder to the Honourable</a:t>
                      </a:r>
                      <a:r>
                        <a:rPr lang="en-US" sz="1200" kern="1200" baseline="0" dirty="0" smtClean="0">
                          <a:solidFill>
                            <a:schemeClr val="dk1"/>
                          </a:solidFill>
                          <a:effectLst/>
                          <a:latin typeface="Comic Sans MS" panose="030F0702030302020204" pitchFamily="66" charset="0"/>
                          <a:ea typeface="+mn-ea"/>
                          <a:cs typeface="+mn-cs"/>
                        </a:rPr>
                        <a:t> Minister of Finance on various staff’ arrears of salaries, rents and other claims</a:t>
                      </a:r>
                      <a:endParaRPr lang="en-US" sz="1200" kern="1200" dirty="0">
                        <a:solidFill>
                          <a:schemeClr val="dk1"/>
                        </a:solidFill>
                        <a:effectLst/>
                        <a:latin typeface="Comic Sans MS" panose="030F0702030302020204" pitchFamily="66" charset="0"/>
                        <a:ea typeface="+mn-ea"/>
                        <a:cs typeface="+mn-cs"/>
                      </a:endParaRPr>
                    </a:p>
                  </a:txBody>
                  <a:tcPr/>
                </a:tc>
                <a:tc>
                  <a:txBody>
                    <a:bodyPr/>
                    <a:lstStyle/>
                    <a:p>
                      <a:r>
                        <a:rPr lang="en-US" sz="1200" dirty="0" smtClean="0">
                          <a:latin typeface="Comic Sans MS" panose="030F0702030302020204" pitchFamily="66" charset="0"/>
                        </a:rPr>
                        <a:t>Routine</a:t>
                      </a:r>
                      <a:endParaRPr lang="en-US" sz="1200" dirty="0">
                        <a:latin typeface="Comic Sans MS" panose="030F0702030302020204" pitchFamily="66" charset="0"/>
                      </a:endParaRPr>
                    </a:p>
                  </a:txBody>
                  <a:tcPr/>
                </a:tc>
                <a:tc>
                  <a:txBody>
                    <a:bodyPr/>
                    <a:lstStyle/>
                    <a:p>
                      <a:r>
                        <a:rPr lang="en-US" sz="1200" dirty="0" smtClean="0">
                          <a:latin typeface="Comic Sans MS" panose="030F0702030302020204" pitchFamily="66" charset="0"/>
                        </a:rPr>
                        <a:t>JULY-DECEMBER </a:t>
                      </a:r>
                      <a:endParaRPr lang="en-US" sz="1200" dirty="0">
                        <a:latin typeface="Comic Sans MS" panose="030F0702030302020204" pitchFamily="66" charset="0"/>
                      </a:endParaRPr>
                    </a:p>
                  </a:txBody>
                  <a:tcPr/>
                </a:tc>
                <a:tc>
                  <a:txBody>
                    <a:bodyPr/>
                    <a:lstStyle/>
                    <a:p>
                      <a:endParaRPr lang="en-US" sz="1200" dirty="0">
                        <a:latin typeface="Comic Sans MS" panose="030F0702030302020204" pitchFamily="66" charset="0"/>
                      </a:endParaRPr>
                    </a:p>
                  </a:txBody>
                  <a:tcPr/>
                </a:tc>
                <a:extLst>
                  <a:ext uri="{0D108BD9-81ED-4DB2-BD59-A6C34878D82A}">
                    <a16:rowId xmlns:a16="http://schemas.microsoft.com/office/drawing/2014/main" val="4017373674"/>
                  </a:ext>
                </a:extLst>
              </a:tr>
              <a:tr h="363932">
                <a:tc>
                  <a:txBody>
                    <a:bodyPr/>
                    <a:lstStyle/>
                    <a:p>
                      <a:r>
                        <a:rPr lang="en-US" sz="1200" dirty="0" smtClean="0">
                          <a:latin typeface="Comic Sans MS" panose="030F0702030302020204" pitchFamily="66" charset="0"/>
                        </a:rPr>
                        <a:t>8</a:t>
                      </a:r>
                      <a:endParaRPr lang="en-US" sz="1200" dirty="0">
                        <a:latin typeface="Comic Sans MS" panose="030F0702030302020204" pitchFamily="66" charset="0"/>
                      </a:endParaRPr>
                    </a:p>
                  </a:txBody>
                  <a:tcPr/>
                </a:tc>
                <a:tc>
                  <a:txBody>
                    <a:bodyPr/>
                    <a:lstStyle/>
                    <a:p>
                      <a:r>
                        <a:rPr lang="en-US" sz="1200" dirty="0" smtClean="0">
                          <a:latin typeface="Comic Sans MS" panose="030F0702030302020204" pitchFamily="66" charset="0"/>
                        </a:rPr>
                        <a:t>AUGUST/SEPTEMBER</a:t>
                      </a:r>
                      <a:endParaRPr lang="en-US" sz="1200" dirty="0">
                        <a:latin typeface="Comic Sans MS" panose="030F0702030302020204" pitchFamily="66" charset="0"/>
                      </a:endParaRPr>
                    </a:p>
                  </a:txBody>
                  <a:tcPr/>
                </a:tc>
                <a:tc>
                  <a:txBody>
                    <a:bodyPr/>
                    <a:lstStyle/>
                    <a:p>
                      <a:r>
                        <a:rPr lang="en-US" sz="1200" kern="1200" dirty="0" smtClean="0">
                          <a:solidFill>
                            <a:schemeClr val="dk1"/>
                          </a:solidFill>
                          <a:effectLst/>
                          <a:latin typeface="Comic Sans MS" panose="030F0702030302020204" pitchFamily="66" charset="0"/>
                          <a:ea typeface="+mn-ea"/>
                          <a:cs typeface="+mn-cs"/>
                        </a:rPr>
                        <a:t>Letter to the Office of the Honourable Minister of Finance, Budget and National Planning for special intervention funds for the execution of 2021 End of Year special patrol Operations by September 2021</a:t>
                      </a:r>
                      <a:endParaRPr lang="en-US" sz="1200" kern="1200" dirty="0">
                        <a:solidFill>
                          <a:schemeClr val="dk1"/>
                        </a:solidFill>
                        <a:effectLst/>
                        <a:latin typeface="Comic Sans MS" panose="030F0702030302020204" pitchFamily="66" charset="0"/>
                        <a:ea typeface="+mn-ea"/>
                        <a:cs typeface="+mn-cs"/>
                      </a:endParaRPr>
                    </a:p>
                  </a:txBody>
                  <a:tcPr/>
                </a:tc>
                <a:tc>
                  <a:txBody>
                    <a:bodyPr/>
                    <a:lstStyle/>
                    <a:p>
                      <a:r>
                        <a:rPr lang="en-US" sz="1200" dirty="0" smtClean="0">
                          <a:latin typeface="Comic Sans MS" panose="030F0702030302020204" pitchFamily="66" charset="0"/>
                        </a:rPr>
                        <a:t>Routine</a:t>
                      </a:r>
                      <a:endParaRPr lang="en-US" sz="1200" dirty="0">
                        <a:latin typeface="Comic Sans MS" panose="030F0702030302020204" pitchFamily="66" charset="0"/>
                      </a:endParaRPr>
                    </a:p>
                  </a:txBody>
                  <a:tcPr/>
                </a:tc>
                <a:tc>
                  <a:txBody>
                    <a:bodyPr/>
                    <a:lstStyle/>
                    <a:p>
                      <a:r>
                        <a:rPr lang="en-US" sz="1200" dirty="0" smtClean="0">
                          <a:latin typeface="Comic Sans MS" panose="030F0702030302020204" pitchFamily="66" charset="0"/>
                        </a:rPr>
                        <a:t>September</a:t>
                      </a:r>
                      <a:r>
                        <a:rPr lang="en-US" sz="1200" baseline="0" dirty="0" smtClean="0">
                          <a:latin typeface="Comic Sans MS" panose="030F0702030302020204" pitchFamily="66" charset="0"/>
                        </a:rPr>
                        <a:t>-December 2021</a:t>
                      </a:r>
                      <a:endParaRPr lang="en-US" sz="1200" dirty="0">
                        <a:latin typeface="Comic Sans MS" panose="030F0702030302020204" pitchFamily="66" charset="0"/>
                      </a:endParaRPr>
                    </a:p>
                  </a:txBody>
                  <a:tcPr/>
                </a:tc>
                <a:tc>
                  <a:txBody>
                    <a:bodyPr/>
                    <a:lstStyle/>
                    <a:p>
                      <a:endParaRPr lang="en-US" sz="1200" dirty="0">
                        <a:latin typeface="Comic Sans MS" panose="030F0702030302020204" pitchFamily="66" charset="0"/>
                      </a:endParaRPr>
                    </a:p>
                  </a:txBody>
                  <a:tcPr/>
                </a:tc>
                <a:extLst>
                  <a:ext uri="{0D108BD9-81ED-4DB2-BD59-A6C34878D82A}">
                    <a16:rowId xmlns:a16="http://schemas.microsoft.com/office/drawing/2014/main" val="347667336"/>
                  </a:ext>
                </a:extLst>
              </a:tr>
              <a:tr h="363932">
                <a:tc>
                  <a:txBody>
                    <a:bodyPr/>
                    <a:lstStyle/>
                    <a:p>
                      <a:r>
                        <a:rPr lang="en-US" sz="1200" dirty="0" smtClean="0">
                          <a:latin typeface="Comic Sans MS" panose="030F0702030302020204" pitchFamily="66" charset="0"/>
                        </a:rPr>
                        <a:t>9</a:t>
                      </a:r>
                      <a:endParaRPr lang="en-US" sz="1200" dirty="0">
                        <a:latin typeface="Comic Sans MS" panose="030F0702030302020204" pitchFamily="66" charset="0"/>
                      </a:endParaRPr>
                    </a:p>
                  </a:txBody>
                  <a:tcPr/>
                </a:tc>
                <a:tc>
                  <a:txBody>
                    <a:bodyPr/>
                    <a:lstStyle/>
                    <a:p>
                      <a:r>
                        <a:rPr lang="en-US" sz="1200" dirty="0" smtClean="0">
                          <a:latin typeface="Comic Sans MS" panose="030F0702030302020204" pitchFamily="66" charset="0"/>
                        </a:rPr>
                        <a:t>OCTOBER</a:t>
                      </a:r>
                      <a:endParaRPr lang="en-US" sz="1200" dirty="0">
                        <a:latin typeface="Comic Sans MS" panose="030F0702030302020204" pitchFamily="66" charset="0"/>
                      </a:endParaRPr>
                    </a:p>
                  </a:txBody>
                  <a:tcPr/>
                </a:tc>
                <a:tc>
                  <a:txBody>
                    <a:bodyPr/>
                    <a:lstStyle/>
                    <a:p>
                      <a:r>
                        <a:rPr lang="en-US" sz="1200" kern="1200" dirty="0" smtClean="0">
                          <a:solidFill>
                            <a:schemeClr val="dk1"/>
                          </a:solidFill>
                          <a:effectLst/>
                          <a:latin typeface="Comic Sans MS" panose="030F0702030302020204" pitchFamily="66" charset="0"/>
                          <a:ea typeface="+mn-ea"/>
                          <a:cs typeface="+mn-cs"/>
                        </a:rPr>
                        <a:t>Extraction</a:t>
                      </a:r>
                      <a:r>
                        <a:rPr lang="en-US" sz="1200" kern="1200" baseline="0" dirty="0" smtClean="0">
                          <a:solidFill>
                            <a:schemeClr val="dk1"/>
                          </a:solidFill>
                          <a:effectLst/>
                          <a:latin typeface="Comic Sans MS" panose="030F0702030302020204" pitchFamily="66" charset="0"/>
                          <a:ea typeface="+mn-ea"/>
                          <a:cs typeface="+mn-cs"/>
                        </a:rPr>
                        <a:t> and collation of transcripts of accounts from books and records of accounts of Commands and formations, Corps-wide </a:t>
                      </a:r>
                      <a:endParaRPr lang="en-US" sz="1200" kern="1200" dirty="0">
                        <a:solidFill>
                          <a:schemeClr val="dk1"/>
                        </a:solidFill>
                        <a:effectLst/>
                        <a:latin typeface="Comic Sans MS" panose="030F0702030302020204" pitchFamily="66" charset="0"/>
                        <a:ea typeface="+mn-ea"/>
                        <a:cs typeface="+mn-cs"/>
                      </a:endParaRPr>
                    </a:p>
                  </a:txBody>
                  <a:tcPr/>
                </a:tc>
                <a:tc>
                  <a:txBody>
                    <a:bodyPr/>
                    <a:lstStyle/>
                    <a:p>
                      <a:r>
                        <a:rPr lang="en-US" sz="1200" dirty="0" smtClean="0">
                          <a:latin typeface="Comic Sans MS" panose="030F0702030302020204" pitchFamily="66" charset="0"/>
                        </a:rPr>
                        <a:t>Statutory (Financial</a:t>
                      </a:r>
                      <a:r>
                        <a:rPr lang="en-US" sz="1200" baseline="0" dirty="0" smtClean="0">
                          <a:latin typeface="Comic Sans MS" panose="030F0702030302020204" pitchFamily="66" charset="0"/>
                        </a:rPr>
                        <a:t> Regulations</a:t>
                      </a:r>
                      <a:endParaRPr lang="en-US" sz="1200" dirty="0">
                        <a:latin typeface="Comic Sans MS" panose="030F0702030302020204" pitchFamily="66" charset="0"/>
                      </a:endParaRPr>
                    </a:p>
                  </a:txBody>
                  <a:tcPr/>
                </a:tc>
                <a:tc>
                  <a:txBody>
                    <a:bodyPr/>
                    <a:lstStyle/>
                    <a:p>
                      <a:r>
                        <a:rPr lang="en-US" sz="1200" smtClean="0">
                          <a:latin typeface="Comic Sans MS" panose="030F0702030302020204" pitchFamily="66" charset="0"/>
                        </a:rPr>
                        <a:t>October-December</a:t>
                      </a:r>
                      <a:r>
                        <a:rPr lang="en-US" sz="1200" baseline="0" smtClean="0">
                          <a:latin typeface="Comic Sans MS" panose="030F0702030302020204" pitchFamily="66" charset="0"/>
                        </a:rPr>
                        <a:t> 2021</a:t>
                      </a:r>
                      <a:endParaRPr lang="en-US" sz="1200" dirty="0">
                        <a:latin typeface="Comic Sans MS" panose="030F0702030302020204" pitchFamily="66" charset="0"/>
                      </a:endParaRPr>
                    </a:p>
                  </a:txBody>
                  <a:tcPr/>
                </a:tc>
                <a:tc>
                  <a:txBody>
                    <a:bodyPr/>
                    <a:lstStyle/>
                    <a:p>
                      <a:endParaRPr lang="en-US" sz="1200" dirty="0">
                        <a:latin typeface="Comic Sans MS" panose="030F0702030302020204" pitchFamily="66" charset="0"/>
                      </a:endParaRPr>
                    </a:p>
                  </a:txBody>
                  <a:tcPr/>
                </a:tc>
                <a:extLst>
                  <a:ext uri="{0D108BD9-81ED-4DB2-BD59-A6C34878D82A}">
                    <a16:rowId xmlns:a16="http://schemas.microsoft.com/office/drawing/2014/main" val="177596409"/>
                  </a:ext>
                </a:extLst>
              </a:tr>
            </a:tbl>
          </a:graphicData>
        </a:graphic>
      </p:graphicFrame>
      <p:sp>
        <p:nvSpPr>
          <p:cNvPr id="5" name="Footer Placeholder 4"/>
          <p:cNvSpPr>
            <a:spLocks noGrp="1"/>
          </p:cNvSpPr>
          <p:nvPr>
            <p:ph type="ftr" sz="quarter" idx="11"/>
          </p:nvPr>
        </p:nvSpPr>
        <p:spPr/>
        <p:txBody>
          <a:bodyPr/>
          <a:lstStyle/>
          <a:p>
            <a:r>
              <a:rPr lang="en-US" smtClean="0"/>
              <a:t>RESTRICTED</a:t>
            </a:r>
            <a:endParaRPr lang="en-US"/>
          </a:p>
        </p:txBody>
      </p:sp>
      <p:sp>
        <p:nvSpPr>
          <p:cNvPr id="6" name="Slide Number Placeholder 5"/>
          <p:cNvSpPr>
            <a:spLocks noGrp="1"/>
          </p:cNvSpPr>
          <p:nvPr>
            <p:ph type="sldNum" sz="quarter" idx="12"/>
          </p:nvPr>
        </p:nvSpPr>
        <p:spPr/>
        <p:txBody>
          <a:bodyPr/>
          <a:lstStyle/>
          <a:p>
            <a:fld id="{DFF1618D-B8BF-4B31-A3CE-2882E9476D36}" type="slidenum">
              <a:rPr lang="en-US" smtClean="0"/>
              <a:pPr/>
              <a:t>7</a:t>
            </a:fld>
            <a:endParaRPr lang="en-US"/>
          </a:p>
        </p:txBody>
      </p:sp>
    </p:spTree>
    <p:extLst>
      <p:ext uri="{BB962C8B-B14F-4D97-AF65-F5344CB8AC3E}">
        <p14:creationId xmlns:p14="http://schemas.microsoft.com/office/powerpoint/2010/main" val="449331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17802" y="771049"/>
            <a:ext cx="10102236" cy="539097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Rectangle 1"/>
          <p:cNvSpPr/>
          <p:nvPr/>
        </p:nvSpPr>
        <p:spPr>
          <a:xfrm>
            <a:off x="846082" y="1674082"/>
            <a:ext cx="10352689" cy="584775"/>
          </a:xfrm>
          <a:prstGeom prst="rect">
            <a:avLst/>
          </a:prstGeom>
        </p:spPr>
        <p:txBody>
          <a:bodyPr wrap="square">
            <a:spAutoFit/>
          </a:bodyPr>
          <a:lstStyle/>
          <a:p>
            <a:endParaRPr lang="en-US" sz="1600" dirty="0" smtClean="0">
              <a:latin typeface="Comic Sans MS" panose="030F0702030302020204" pitchFamily="66" charset="0"/>
            </a:endParaRPr>
          </a:p>
          <a:p>
            <a:endParaRPr lang="en-US" sz="1600" dirty="0" smtClean="0">
              <a:latin typeface="Comic Sans MS" panose="030F0702030302020204" pitchFamily="66" charset="0"/>
              <a:ea typeface="Calibri" panose="020F0502020204030204" pitchFamily="34" charset="0"/>
              <a:cs typeface="Times New Roman" panose="02020603050405020304" pitchFamily="18" charset="0"/>
            </a:endParaRPr>
          </a:p>
        </p:txBody>
      </p:sp>
      <p:sp>
        <p:nvSpPr>
          <p:cNvPr id="5" name="TextBox 4"/>
          <p:cNvSpPr txBox="1"/>
          <p:nvPr/>
        </p:nvSpPr>
        <p:spPr>
          <a:xfrm>
            <a:off x="2933700" y="2846348"/>
            <a:ext cx="6267450" cy="1569660"/>
          </a:xfrm>
          <a:prstGeom prst="rect">
            <a:avLst/>
          </a:prstGeom>
          <a:noFill/>
        </p:spPr>
        <p:txBody>
          <a:bodyPr wrap="square" rtlCol="0">
            <a:spAutoFit/>
          </a:bodyPr>
          <a:lstStyle/>
          <a:p>
            <a:pPr algn="ctr"/>
            <a:r>
              <a:rPr lang="en-US" sz="8000" dirty="0" smtClean="0">
                <a:solidFill>
                  <a:schemeClr val="bg1"/>
                </a:solidFill>
                <a:latin typeface="Brush Script MT" pitchFamily="66" charset="0"/>
              </a:rPr>
              <a:t>Thank </a:t>
            </a:r>
            <a:r>
              <a:rPr lang="en-US" sz="9600" dirty="0" smtClean="0">
                <a:solidFill>
                  <a:schemeClr val="bg1"/>
                </a:solidFill>
                <a:latin typeface="Brush Script MT" pitchFamily="66" charset="0"/>
              </a:rPr>
              <a:t>you</a:t>
            </a:r>
            <a:r>
              <a:rPr lang="en-US" sz="8000" dirty="0" smtClean="0">
                <a:solidFill>
                  <a:schemeClr val="bg1"/>
                </a:solidFill>
                <a:latin typeface="Brush Script MT" pitchFamily="66" charset="0"/>
              </a:rPr>
              <a:t>.</a:t>
            </a:r>
            <a:endParaRPr lang="en-US" sz="8000" dirty="0">
              <a:solidFill>
                <a:schemeClr val="bg1"/>
              </a:solidFill>
              <a:latin typeface="Brush Script MT" pitchFamily="66" charset="0"/>
            </a:endParaRPr>
          </a:p>
        </p:txBody>
      </p:sp>
      <p:sp>
        <p:nvSpPr>
          <p:cNvPr id="7" name="Footer Placeholder 6"/>
          <p:cNvSpPr>
            <a:spLocks noGrp="1"/>
          </p:cNvSpPr>
          <p:nvPr>
            <p:ph type="ftr" sz="quarter" idx="11"/>
          </p:nvPr>
        </p:nvSpPr>
        <p:spPr/>
        <p:txBody>
          <a:bodyPr/>
          <a:lstStyle/>
          <a:p>
            <a:r>
              <a:rPr lang="en-US" smtClean="0"/>
              <a:t>RESTRICTED</a:t>
            </a:r>
            <a:endParaRPr lang="en-US"/>
          </a:p>
        </p:txBody>
      </p:sp>
      <p:sp>
        <p:nvSpPr>
          <p:cNvPr id="8" name="Slide Number Placeholder 7"/>
          <p:cNvSpPr>
            <a:spLocks noGrp="1"/>
          </p:cNvSpPr>
          <p:nvPr>
            <p:ph type="sldNum" sz="quarter" idx="12"/>
          </p:nvPr>
        </p:nvSpPr>
        <p:spPr/>
        <p:txBody>
          <a:bodyPr/>
          <a:lstStyle/>
          <a:p>
            <a:fld id="{DFF1618D-B8BF-4B31-A3CE-2882E9476D36}" type="slidenum">
              <a:rPr lang="en-US" smtClean="0"/>
              <a:pPr/>
              <a:t>8</a:t>
            </a:fld>
            <a:endParaRPr lang="en-US"/>
          </a:p>
        </p:txBody>
      </p:sp>
    </p:spTree>
    <p:extLst>
      <p:ext uri="{BB962C8B-B14F-4D97-AF65-F5344CB8AC3E}">
        <p14:creationId xmlns:p14="http://schemas.microsoft.com/office/powerpoint/2010/main" val="25608238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169</TotalTime>
  <Words>960</Words>
  <Application>Microsoft Office PowerPoint</Application>
  <PresentationFormat>Widescreen</PresentationFormat>
  <Paragraphs>119</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Bradley Hand ITC</vt:lpstr>
      <vt:lpstr>Brush Script MT</vt:lpstr>
      <vt:lpstr>Calibri</vt:lpstr>
      <vt:lpstr>Comic Sans MS</vt:lpstr>
      <vt:lpstr>Times New Roman</vt:lpstr>
      <vt:lpstr>Tw Cen MT</vt:lpstr>
      <vt:lpstr>Tw Cen MT Condensed</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F&amp;A</dc:creator>
  <cp:lastModifiedBy>F&amp;A</cp:lastModifiedBy>
  <cp:revision>22</cp:revision>
  <dcterms:created xsi:type="dcterms:W3CDTF">2021-05-19T16:07:38Z</dcterms:created>
  <dcterms:modified xsi:type="dcterms:W3CDTF">2021-05-24T08:26:51Z</dcterms:modified>
</cp:coreProperties>
</file>