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1"/>
  </p:notesMasterIdLst>
  <p:handoutMasterIdLst>
    <p:handoutMasterId r:id="rId22"/>
  </p:handoutMasterIdLst>
  <p:sldIdLst>
    <p:sldId id="267" r:id="rId2"/>
    <p:sldId id="257" r:id="rId3"/>
    <p:sldId id="258" r:id="rId4"/>
    <p:sldId id="25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1F6224-7D61-4D27-A590-4C47CBD06950}" type="datetimeFigureOut">
              <a:rPr lang="en-US" smtClean="0"/>
              <a:pPr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136C30-FE3F-4272-A990-B7D20E00D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6730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074D17-D371-4F1E-8D34-6D8FC2788F32}" type="datetimeFigureOut">
              <a:rPr lang="en-US" smtClean="0"/>
              <a:pPr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014B0DF-217F-4FDC-BDC0-711407926F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971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4B0DF-217F-4FDC-BDC0-711407926F2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5671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5966-0EB7-455E-86F9-C1ECC29758D5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2503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222-5CE1-45EE-9AED-6DBCF00E1F74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255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9E6F-92C4-4DE3-8C52-C1C9DBC56D92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348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B516-B74A-4B78-A504-1054F383BF2C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746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D48A-750E-4102-A3A4-D0A61C2A0A84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9884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F2AF-3259-40CA-900B-F318A4B3ACCD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649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F972-FFBD-4100-8103-5E00115A53AC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477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44BC-B036-4959-B067-C11D8E3AA0BA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67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C727-BC34-4965-86A1-FD7A520EA1A2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194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9256C8-F7E8-423A-B9EF-AE3FFCDCBC1E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006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06A2-9085-49FF-9599-34C41EF29759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107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4F0F2A-04F0-4469-97EB-9F7EC2AD100C}" type="datetime1">
              <a:rPr lang="en-US" smtClean="0"/>
              <a:pPr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F4C061-C751-485E-B1B0-088071C06FD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3150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568388" y="893422"/>
            <a:ext cx="7715162" cy="1651755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CORPS INTERNAL AUDIT</a:t>
            </a:r>
            <a:b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b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JOB </a:t>
            </a:r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SCHEDULE AND WORK </a:t>
            </a:r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PLAN FOR 2021</a:t>
            </a:r>
            <a:endParaRPr lang="en-US" sz="3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55694" y="2783542"/>
            <a:ext cx="9316204" cy="2504038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Presented by 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cc, </a:t>
            </a:r>
            <a:r>
              <a:rPr lang="en-US" sz="30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Tukur</a:t>
            </a:r>
            <a:r>
              <a:rPr lang="en-US" sz="3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d </a:t>
            </a:r>
            <a:r>
              <a:rPr lang="en-US" sz="30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Sifawa</a:t>
            </a:r>
            <a:r>
              <a:rPr lang="en-US" sz="3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, </a:t>
            </a:r>
            <a:r>
              <a:rPr lang="en-US" sz="2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CNA</a:t>
            </a:r>
          </a:p>
          <a:p>
            <a:pPr algn="ctr"/>
            <a:r>
              <a:rPr 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CORPS INTERNAL AUDITOR</a:t>
            </a:r>
          </a:p>
          <a:p>
            <a:pPr algn="ctr"/>
            <a:r>
              <a:rPr 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AT A ONE </a:t>
            </a:r>
            <a:r>
              <a:rPr 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DAY CAPACITY </a:t>
            </a:r>
            <a:r>
              <a:rPr 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BUILDING PROGRAMME ORGANIZED FOR PRINCIPAL OFFICERS IN RSHQ</a:t>
            </a:r>
            <a:endParaRPr lang="en-US" sz="20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/>
            <a:endParaRPr lang="en-US" sz="30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/>
            <a:endParaRPr lang="en-US" sz="3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9EE9D809-9AFC-4395-B853-288B0A267D38}"/>
              </a:ext>
            </a:extLst>
          </p:cNvPr>
          <p:cNvGrpSpPr/>
          <p:nvPr/>
        </p:nvGrpSpPr>
        <p:grpSpPr>
          <a:xfrm>
            <a:off x="10377377" y="9975"/>
            <a:ext cx="1812037" cy="6942593"/>
            <a:chOff x="10377377" y="9975"/>
            <a:chExt cx="1812037" cy="6942593"/>
          </a:xfrm>
        </p:grpSpPr>
        <p:grpSp>
          <p:nvGrpSpPr>
            <p:cNvPr id="10" name="Group 17">
              <a:extLst>
                <a:ext uri="{FF2B5EF4-FFF2-40B4-BE49-F238E27FC236}">
                  <a16:creationId xmlns:a16="http://schemas.microsoft.com/office/drawing/2014/main" xmlns="" id="{5331DA10-DF61-48A2-9AAB-B416522A59D0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1614173" y="958609"/>
              <a:ext cx="570779" cy="5993959"/>
              <a:chOff x="288" y="0"/>
              <a:chExt cx="292" cy="4320"/>
            </a:xfrm>
            <a:solidFill>
              <a:srgbClr val="0070C0"/>
            </a:solidFill>
          </p:grpSpPr>
          <p:sp>
            <p:nvSpPr>
              <p:cNvPr id="12" name="AutoShape 5">
                <a:extLst>
                  <a:ext uri="{FF2B5EF4-FFF2-40B4-BE49-F238E27FC236}">
                    <a16:creationId xmlns:a16="http://schemas.microsoft.com/office/drawing/2014/main" xmlns="" id="{CA39A430-660D-4A40-9E5F-493C78265D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16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3" name="AutoShape 6">
                <a:extLst>
                  <a:ext uri="{FF2B5EF4-FFF2-40B4-BE49-F238E27FC236}">
                    <a16:creationId xmlns:a16="http://schemas.microsoft.com/office/drawing/2014/main" xmlns="" id="{2DCC1065-1008-45FA-BC83-B776A5857D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550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4" name="AutoShape 7">
                <a:extLst>
                  <a:ext uri="{FF2B5EF4-FFF2-40B4-BE49-F238E27FC236}">
                    <a16:creationId xmlns:a16="http://schemas.microsoft.com/office/drawing/2014/main" xmlns="" id="{83DA0F7C-40BE-4B8F-A5A3-AF6296C93B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934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5" name="AutoShape 8">
                <a:extLst>
                  <a:ext uri="{FF2B5EF4-FFF2-40B4-BE49-F238E27FC236}">
                    <a16:creationId xmlns:a16="http://schemas.microsoft.com/office/drawing/2014/main" xmlns="" id="{63D67F48-AA70-42AA-B7EC-C560449E7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1318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6" name="AutoShape 9">
                <a:extLst>
                  <a:ext uri="{FF2B5EF4-FFF2-40B4-BE49-F238E27FC236}">
                    <a16:creationId xmlns:a16="http://schemas.microsoft.com/office/drawing/2014/main" xmlns="" id="{E86B432C-9557-47B8-AA15-1265371470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1702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" name="AutoShape 10">
                <a:extLst>
                  <a:ext uri="{FF2B5EF4-FFF2-40B4-BE49-F238E27FC236}">
                    <a16:creationId xmlns:a16="http://schemas.microsoft.com/office/drawing/2014/main" xmlns="" id="{9ED80A17-2C1D-4D08-ACF6-F205208ED3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208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8" name="AutoShape 11">
                <a:extLst>
                  <a:ext uri="{FF2B5EF4-FFF2-40B4-BE49-F238E27FC236}">
                    <a16:creationId xmlns:a16="http://schemas.microsoft.com/office/drawing/2014/main" xmlns="" id="{6A7782A0-87B9-47F6-B7C7-7239137CC3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2470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" name="AutoShape 12">
                <a:extLst>
                  <a:ext uri="{FF2B5EF4-FFF2-40B4-BE49-F238E27FC236}">
                    <a16:creationId xmlns:a16="http://schemas.microsoft.com/office/drawing/2014/main" xmlns="" id="{5703D79B-20F7-4C9E-8F2B-40B7BC9C2A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2854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" name="AutoShape 13">
                <a:extLst>
                  <a:ext uri="{FF2B5EF4-FFF2-40B4-BE49-F238E27FC236}">
                    <a16:creationId xmlns:a16="http://schemas.microsoft.com/office/drawing/2014/main" xmlns="" id="{1777A047-907F-4E44-ABF8-5890D4A55F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3238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1" name="AutoShape 14">
                <a:extLst>
                  <a:ext uri="{FF2B5EF4-FFF2-40B4-BE49-F238E27FC236}">
                    <a16:creationId xmlns:a16="http://schemas.microsoft.com/office/drawing/2014/main" xmlns="" id="{4590E5A7-DBC4-4EDA-AE5A-52F1E1E67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3622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" name="AutoShape 15">
                <a:extLst>
                  <a:ext uri="{FF2B5EF4-FFF2-40B4-BE49-F238E27FC236}">
                    <a16:creationId xmlns:a16="http://schemas.microsoft.com/office/drawing/2014/main" xmlns="" id="{768063FE-CF83-4330-BF30-8F2E979F1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14" y="400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FC0DA480-5DE9-476B-BA99-854135E1A1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0"/>
                <a:ext cx="96" cy="4320"/>
              </a:xfrm>
              <a:prstGeom prst="rect">
                <a:avLst/>
              </a:prstGeom>
              <a:grp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457200">
                  <a:buSzPct val="90000"/>
                  <a:defRPr/>
                </a:pPr>
                <a:endParaRPr lang="en-US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xmlns="" id="{1626D229-D5D4-4AE7-BFD7-88DEC41A82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377377" y="9975"/>
              <a:ext cx="1812037" cy="1567585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86511560"/>
              </p:ext>
            </p:extLst>
          </p:nvPr>
        </p:nvGraphicFramePr>
        <p:xfrm>
          <a:off x="0" y="0"/>
          <a:ext cx="2752725" cy="6353172"/>
        </p:xfrm>
        <a:graphic>
          <a:graphicData uri="http://schemas.openxmlformats.org/presentationml/2006/ole">
            <p:oleObj spid="_x0000_s1031" r:id="rId4" imgW="5671440" imgH="10913760" progId="CorelDRAW.Graphic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16536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b="1" u="sng" dirty="0">
                <a:solidFill>
                  <a:schemeClr val="accent2"/>
                </a:solidFill>
                <a:latin typeface="Comic Sans MS" panose="030F0702030302020204" pitchFamily="66" charset="0"/>
              </a:rPr>
              <a:t>FUNCTIONS OF CORPS AUDIT cont..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>
                <a:schemeClr val="tx1"/>
              </a:buClr>
              <a:buFont typeface="+mj-lt"/>
              <a:buAutoNum type="arabicPeriod" startAt="5"/>
            </a:pPr>
            <a:r>
              <a:rPr lang="en-GB" sz="4000" dirty="0" smtClean="0">
                <a:latin typeface="Comic Sans MS" pitchFamily="66" charset="0"/>
              </a:rPr>
              <a:t>Carrying out i</a:t>
            </a:r>
            <a:r>
              <a:rPr lang="en-GB" sz="4000" dirty="0" smtClean="0">
                <a:latin typeface="Comic Sans MS" pitchFamily="66" charset="0"/>
              </a:rPr>
              <a:t>nvestigation </a:t>
            </a:r>
            <a:r>
              <a:rPr lang="en-GB" sz="4000" dirty="0">
                <a:latin typeface="Comic Sans MS" pitchFamily="66" charset="0"/>
              </a:rPr>
              <a:t>and </a:t>
            </a:r>
            <a:r>
              <a:rPr lang="en-GB" sz="4000" dirty="0" smtClean="0">
                <a:latin typeface="Comic Sans MS" pitchFamily="66" charset="0"/>
              </a:rPr>
              <a:t>verification </a:t>
            </a:r>
            <a:r>
              <a:rPr lang="en-GB" sz="4000" dirty="0">
                <a:latin typeface="Comic Sans MS" pitchFamily="66" charset="0"/>
              </a:rPr>
              <a:t>of projects </a:t>
            </a:r>
            <a:r>
              <a:rPr lang="en-GB" sz="4000" dirty="0" smtClean="0">
                <a:latin typeface="Comic Sans MS" pitchFamily="66" charset="0"/>
              </a:rPr>
              <a:t>execution to ensure compliance</a:t>
            </a:r>
            <a:r>
              <a:rPr lang="en-GB" sz="4000" dirty="0" smtClean="0">
                <a:latin typeface="Comic Sans MS" pitchFamily="66" charset="0"/>
              </a:rPr>
              <a:t> with memorandum,</a:t>
            </a:r>
            <a:r>
              <a:rPr lang="en-GB" sz="4000" dirty="0" smtClean="0">
                <a:latin typeface="Comic Sans MS" pitchFamily="66" charset="0"/>
              </a:rPr>
              <a:t> relevant laws </a:t>
            </a:r>
            <a:r>
              <a:rPr lang="en-GB" sz="4000" dirty="0">
                <a:latin typeface="Comic Sans MS" pitchFamily="66" charset="0"/>
              </a:rPr>
              <a:t>and directives.</a:t>
            </a:r>
            <a:endParaRPr lang="en-US" sz="4000" dirty="0">
              <a:latin typeface="Comic Sans MS" pitchFamily="66" charset="0"/>
            </a:endParaRP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69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389966"/>
            <a:ext cx="10467191" cy="82027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  <a:latin typeface="Comic Sans MS" pitchFamily="66" charset="0"/>
              </a:rPr>
              <a:t>CORPS INTERNAL AUDIT UNITS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 smtClean="0">
                <a:latin typeface="Comic Sans MS" pitchFamily="66" charset="0"/>
              </a:rPr>
              <a:t>The Corps Internal Audit has four Units:</a:t>
            </a:r>
            <a:endParaRPr lang="en-US" sz="3600" dirty="0">
              <a:latin typeface="Comic Sans MS" pitchFamily="66" charset="0"/>
            </a:endParaRPr>
          </a:p>
          <a:p>
            <a:pPr marL="742950" indent="-742950" fontAlgn="auto">
              <a:spcAft>
                <a:spcPts val="0"/>
              </a:spcAft>
              <a:buClrTx/>
              <a:buFont typeface="Arial" panose="020B0604020202020204" pitchFamily="34" charset="0"/>
              <a:buAutoNum type="arabicPeriod"/>
              <a:defRPr/>
            </a:pPr>
            <a:r>
              <a:rPr lang="en-US" sz="3600" dirty="0" smtClean="0">
                <a:latin typeface="Comic Sans MS" pitchFamily="66" charset="0"/>
              </a:rPr>
              <a:t>Pre-payment</a:t>
            </a:r>
          </a:p>
          <a:p>
            <a:pPr marL="742950" indent="-742950" fontAlgn="auto">
              <a:spcAft>
                <a:spcPts val="0"/>
              </a:spcAft>
              <a:buClrTx/>
              <a:buFont typeface="Arial" panose="020B0604020202020204" pitchFamily="34" charset="0"/>
              <a:buAutoNum type="arabicPeriod"/>
              <a:defRPr/>
            </a:pPr>
            <a:r>
              <a:rPr lang="en-US" sz="3600" dirty="0" smtClean="0">
                <a:latin typeface="Comic Sans MS" pitchFamily="66" charset="0"/>
              </a:rPr>
              <a:t>Monitoring &amp; Evaluation / Post-Payment</a:t>
            </a:r>
          </a:p>
          <a:p>
            <a:pPr marL="742950" indent="-742950" fontAlgn="auto">
              <a:spcAft>
                <a:spcPts val="0"/>
              </a:spcAft>
              <a:buClrTx/>
              <a:buFont typeface="Arial" panose="020B0604020202020204" pitchFamily="34" charset="0"/>
              <a:buAutoNum type="arabicPeriod"/>
              <a:defRPr/>
            </a:pPr>
            <a:r>
              <a:rPr lang="en-US" sz="3600" dirty="0" smtClean="0">
                <a:latin typeface="Comic Sans MS" pitchFamily="66" charset="0"/>
              </a:rPr>
              <a:t>Salaries</a:t>
            </a:r>
            <a:endParaRPr lang="en-US" sz="3600" dirty="0">
              <a:latin typeface="Comic Sans MS" pitchFamily="66" charset="0"/>
            </a:endParaRPr>
          </a:p>
          <a:p>
            <a:pPr marL="742950" indent="-742950" fontAlgn="auto">
              <a:spcAft>
                <a:spcPts val="0"/>
              </a:spcAft>
              <a:buClrTx/>
              <a:buFont typeface="Arial" panose="020B0604020202020204" pitchFamily="34" charset="0"/>
              <a:buAutoNum type="arabicPeriod"/>
              <a:defRPr/>
            </a:pPr>
            <a:r>
              <a:rPr lang="en-US" sz="3600" dirty="0" smtClean="0">
                <a:latin typeface="Comic Sans MS" pitchFamily="66" charset="0"/>
              </a:rPr>
              <a:t>Admin 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5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435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PLANS</a:t>
            </a:r>
            <a:endParaRPr lang="en-US" sz="3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075765"/>
            <a:ext cx="11860306" cy="4793329"/>
          </a:xfrm>
        </p:spPr>
        <p:txBody>
          <a:bodyPr>
            <a:noAutofit/>
          </a:bodyPr>
          <a:lstStyle/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Comic Sans MS" panose="030F0702030302020204" pitchFamily="66" charset="0"/>
              </a:rPr>
              <a:t>Conduct of Jan – Dec 2020 Annual Audit of RSHQ and all FRSC formations including DLCs, NVIS plants, Signage plant and clinics in march 2021</a:t>
            </a:r>
          </a:p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Comic Sans MS" panose="030F0702030302020204" pitchFamily="66" charset="0"/>
              </a:rPr>
              <a:t>Carrying out 100% continuous daily Prepayment Audit of all requests pertaining to staff claims and all procurement contracts pertaining to supply, works and services.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25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8745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</a:t>
            </a:r>
            <a:r>
              <a:rPr lang="en-US" sz="3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PLANS cont..</a:t>
            </a:r>
            <a:endParaRPr lang="en-US" sz="3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365" y="874060"/>
            <a:ext cx="11914093" cy="5392269"/>
          </a:xfrm>
        </p:spPr>
        <p:txBody>
          <a:bodyPr>
            <a:noAutofit/>
          </a:bodyPr>
          <a:lstStyle/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Comic Sans MS" panose="030F0702030302020204" pitchFamily="66" charset="0"/>
              </a:rPr>
              <a:t>Carrying out </a:t>
            </a:r>
            <a:r>
              <a:rPr lang="en-US" sz="4000" dirty="0">
                <a:latin typeface="Comic Sans MS" panose="030F0702030302020204" pitchFamily="66" charset="0"/>
              </a:rPr>
              <a:t>verification of all variation advice raised for all charges that affect staff salary  such as promotion, demotion, penalties, arrears, transfer </a:t>
            </a:r>
            <a:r>
              <a:rPr lang="en-US" sz="4000" dirty="0" smtClean="0">
                <a:latin typeface="Comic Sans MS" panose="030F0702030302020204" pitchFamily="66" charset="0"/>
              </a:rPr>
              <a:t>allowances</a:t>
            </a:r>
            <a:r>
              <a:rPr lang="en-US" sz="4000" dirty="0">
                <a:latin typeface="Comic Sans MS" panose="030F0702030302020204" pitchFamily="66" charset="0"/>
              </a:rPr>
              <a:t>, change of name </a:t>
            </a:r>
            <a:r>
              <a:rPr lang="en-US" sz="4000" dirty="0" err="1">
                <a:latin typeface="Comic Sans MS" panose="030F0702030302020204" pitchFamily="66" charset="0"/>
              </a:rPr>
              <a:t>etc</a:t>
            </a:r>
            <a:r>
              <a:rPr lang="en-US" sz="4000" dirty="0">
                <a:latin typeface="Comic Sans MS" panose="030F0702030302020204" pitchFamily="66" charset="0"/>
              </a:rPr>
              <a:t> as could be prepared by F&amp;A department and passed to audit on daily </a:t>
            </a:r>
            <a:r>
              <a:rPr lang="en-US" sz="4000" dirty="0" smtClean="0">
                <a:latin typeface="Comic Sans MS" panose="030F0702030302020204" pitchFamily="66" charset="0"/>
              </a:rPr>
              <a:t>basis or as the need arises.</a:t>
            </a:r>
            <a:endParaRPr lang="en-US" sz="4000" dirty="0">
              <a:latin typeface="Comic Sans MS" panose="030F0702030302020204" pitchFamily="66" charset="0"/>
            </a:endParaRPr>
          </a:p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Conducting monthly market survey with a view to constantly updating the Audit price data bank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  <a:endParaRPr lang="en-US" sz="4000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390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68138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</a:t>
            </a:r>
            <a:r>
              <a:rPr lang="en-US" sz="3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PLANS cont..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283" y="1075765"/>
            <a:ext cx="11672046" cy="5177117"/>
          </a:xfrm>
        </p:spPr>
        <p:txBody>
          <a:bodyPr>
            <a:noAutofit/>
          </a:bodyPr>
          <a:lstStyle/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Monthly verification of salary payroll to ensure that all vetted and passed variation advices are implemented as verified and make audit observations for correction by F&amp;A were necessary.</a:t>
            </a:r>
          </a:p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Carryout physical inspection </a:t>
            </a:r>
            <a:r>
              <a:rPr lang="en-US" sz="4000" dirty="0" smtClean="0">
                <a:latin typeface="Comic Sans MS" panose="030F0702030302020204" pitchFamily="66" charset="0"/>
              </a:rPr>
              <a:t>of contracts of </a:t>
            </a:r>
            <a:r>
              <a:rPr lang="en-US" sz="4000" dirty="0">
                <a:latin typeface="Comic Sans MS" panose="030F0702030302020204" pitchFamily="66" charset="0"/>
              </a:rPr>
              <a:t>purchases/supplies and construction before recommending final payment to the Corps Marshal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  <a:endParaRPr lang="en-US" sz="40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en-US" sz="4000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674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60562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PLANS cont..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8188"/>
            <a:ext cx="12035117" cy="5325036"/>
          </a:xfrm>
        </p:spPr>
        <p:txBody>
          <a:bodyPr>
            <a:noAutofit/>
          </a:bodyPr>
          <a:lstStyle/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Monthly checking of all payment vouchers  in RSHQ by M&amp;E unit and at the commands level by the field auditors as well as submitting monthly progress report to CM and a copy to the audit monitoring unit of the Auditor General office.</a:t>
            </a:r>
          </a:p>
          <a:p>
            <a:pPr marL="511175" indent="-511175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Comic Sans MS" panose="030F0702030302020204" pitchFamily="66" charset="0"/>
              </a:rPr>
              <a:t>Carrying out </a:t>
            </a:r>
            <a:r>
              <a:rPr lang="en-US" sz="4000" dirty="0">
                <a:latin typeface="Comic Sans MS" panose="030F0702030302020204" pitchFamily="66" charset="0"/>
              </a:rPr>
              <a:t>Quarterly audit and rendering of Quarterly reports to CM and a copy to Auditor General of the federation.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225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74009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PLANS cont..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0612"/>
            <a:ext cx="12192000" cy="5008482"/>
          </a:xfrm>
        </p:spPr>
        <p:txBody>
          <a:bodyPr>
            <a:noAutofit/>
          </a:bodyPr>
          <a:lstStyle/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Conducting investigation into alleged financial impropriety as the need arises and as directed by CM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</a:p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 err="1" smtClean="0">
                <a:latin typeface="Comic Sans MS" panose="030F0702030302020204" pitchFamily="66" charset="0"/>
              </a:rPr>
              <a:t>Carryingout</a:t>
            </a:r>
            <a:r>
              <a:rPr lang="en-US" sz="4000" dirty="0" smtClean="0">
                <a:latin typeface="Comic Sans MS" panose="030F0702030302020204" pitchFamily="66" charset="0"/>
              </a:rPr>
              <a:t> of half yearly stock taking verification and inspection of all FRSC stores in RSHQ, NVIS plants in </a:t>
            </a:r>
            <a:r>
              <a:rPr lang="en-US" sz="4000" dirty="0" err="1" smtClean="0">
                <a:latin typeface="Comic Sans MS" panose="030F0702030302020204" pitchFamily="66" charset="0"/>
              </a:rPr>
              <a:t>lagos</a:t>
            </a:r>
            <a:r>
              <a:rPr lang="en-US" sz="4000" dirty="0" smtClean="0">
                <a:latin typeface="Comic Sans MS" panose="030F0702030302020204" pitchFamily="66" charset="0"/>
              </a:rPr>
              <a:t>, </a:t>
            </a:r>
            <a:r>
              <a:rPr lang="en-US" sz="4000" dirty="0" err="1" smtClean="0">
                <a:latin typeface="Comic Sans MS" panose="030F0702030302020204" pitchFamily="66" charset="0"/>
              </a:rPr>
              <a:t>Awka</a:t>
            </a:r>
            <a:r>
              <a:rPr lang="en-US" sz="4000" dirty="0" smtClean="0">
                <a:latin typeface="Comic Sans MS" panose="030F0702030302020204" pitchFamily="66" charset="0"/>
              </a:rPr>
              <a:t>, </a:t>
            </a:r>
            <a:r>
              <a:rPr lang="en-US" sz="4000" dirty="0" err="1" smtClean="0">
                <a:latin typeface="Comic Sans MS" panose="030F0702030302020204" pitchFamily="66" charset="0"/>
              </a:rPr>
              <a:t>Gwagwalada</a:t>
            </a:r>
            <a:r>
              <a:rPr lang="en-US" sz="4000" dirty="0" smtClean="0">
                <a:latin typeface="Comic Sans MS" panose="030F0702030302020204" pitchFamily="66" charset="0"/>
              </a:rPr>
              <a:t>, </a:t>
            </a:r>
            <a:r>
              <a:rPr lang="en-US" sz="4000" dirty="0" err="1" smtClean="0">
                <a:latin typeface="Comic Sans MS" panose="030F0702030302020204" pitchFamily="66" charset="0"/>
              </a:rPr>
              <a:t>Sokoto</a:t>
            </a:r>
            <a:r>
              <a:rPr lang="en-US" sz="4000" dirty="0" smtClean="0">
                <a:latin typeface="Comic Sans MS" panose="030F0702030302020204" pitchFamily="66" charset="0"/>
              </a:rPr>
              <a:t>, </a:t>
            </a:r>
            <a:r>
              <a:rPr lang="en-US" sz="4000" dirty="0" err="1" smtClean="0">
                <a:latin typeface="Comic Sans MS" panose="030F0702030302020204" pitchFamily="66" charset="0"/>
              </a:rPr>
              <a:t>Asaba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smtClean="0">
                <a:latin typeface="Comic Sans MS" panose="030F0702030302020204" pitchFamily="66" charset="0"/>
              </a:rPr>
              <a:t>and </a:t>
            </a:r>
            <a:r>
              <a:rPr lang="en-US" sz="4000" dirty="0" err="1" smtClean="0">
                <a:latin typeface="Comic Sans MS" panose="030F0702030302020204" pitchFamily="66" charset="0"/>
              </a:rPr>
              <a:t>kano</a:t>
            </a:r>
            <a:r>
              <a:rPr lang="en-US" sz="4000" dirty="0" smtClean="0">
                <a:latin typeface="Comic Sans MS" panose="030F0702030302020204" pitchFamily="66" charset="0"/>
              </a:rPr>
              <a:t> as well as the print farm and signage plant.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62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27797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PLANS cont..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14400"/>
            <a:ext cx="10058400" cy="4954694"/>
          </a:xfrm>
        </p:spPr>
        <p:txBody>
          <a:bodyPr>
            <a:normAutofit/>
          </a:bodyPr>
          <a:lstStyle/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Carryout special Duty Room Audit to ensure compliance with </a:t>
            </a:r>
            <a:r>
              <a:rPr lang="en-US" sz="4000" dirty="0" err="1">
                <a:latin typeface="Comic Sans MS" panose="030F0702030302020204" pitchFamily="66" charset="0"/>
              </a:rPr>
              <a:t>Remita</a:t>
            </a:r>
            <a:r>
              <a:rPr lang="en-US" sz="4000" dirty="0">
                <a:latin typeface="Comic Sans MS" panose="030F0702030302020204" pitchFamily="66" charset="0"/>
              </a:rPr>
              <a:t> Retrieval Reference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 smtClean="0">
                <a:latin typeface="Comic Sans MS" panose="030F0702030302020204" pitchFamily="66" charset="0"/>
              </a:rPr>
              <a:t>RRR) </a:t>
            </a:r>
            <a:r>
              <a:rPr lang="en-US" sz="4000" dirty="0">
                <a:latin typeface="Comic Sans MS" panose="030F0702030302020204" pitchFamily="66" charset="0"/>
              </a:rPr>
              <a:t>in July, 2021.</a:t>
            </a:r>
          </a:p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Conduct special Audit on Zonal Clinics, Road side Clinics, Zebra and help area </a:t>
            </a:r>
            <a:r>
              <a:rPr lang="en-US" sz="4000" dirty="0" err="1">
                <a:latin typeface="Comic Sans MS" panose="030F0702030302020204" pitchFamily="66" charset="0"/>
              </a:rPr>
              <a:t>centres</a:t>
            </a:r>
            <a:r>
              <a:rPr lang="en-US" sz="4000" dirty="0">
                <a:latin typeface="Comic Sans MS" panose="030F0702030302020204" pitchFamily="66" charset="0"/>
              </a:rPr>
              <a:t> in September 2021.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454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60562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2"/>
                </a:solidFill>
                <a:latin typeface="Comic Sans MS" panose="030F0702030302020204" pitchFamily="66" charset="0"/>
              </a:rPr>
              <a:t>2021 CORPS INTERNAL AUDIT WORK PLANS cont..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847166"/>
            <a:ext cx="10058400" cy="5021928"/>
          </a:xfrm>
        </p:spPr>
        <p:txBody>
          <a:bodyPr>
            <a:normAutofit/>
          </a:bodyPr>
          <a:lstStyle/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Carryout Annual stock taking on RSHQ stores with the External Auditors in the last week of Dec., 2021.</a:t>
            </a:r>
          </a:p>
          <a:p>
            <a:pPr marL="511175" indent="-511175">
              <a:buFont typeface="Wingdings" panose="05000000000000000000" pitchFamily="2" charset="2"/>
              <a:buChar char="Ø"/>
            </a:pPr>
            <a:r>
              <a:rPr lang="en-US" sz="4000" dirty="0">
                <a:latin typeface="Comic Sans MS" panose="030F0702030302020204" pitchFamily="66" charset="0"/>
              </a:rPr>
              <a:t>Carryout stock taking/ verification of FRSC plants stores on 31/12/21  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38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407" y="443359"/>
            <a:ext cx="2991394" cy="7323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Comic Sans MS" pitchFamily="66" charset="0"/>
              </a:rPr>
              <a:t>CONCLUSION</a:t>
            </a:r>
            <a:endParaRPr lang="en-US" sz="32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78148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sz="60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123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</a:t>
            </a:r>
            <a:r>
              <a:rPr lang="en-US" sz="123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audit unit wish to request for the cooperation of all for the realization of its work plan for the year. </a:t>
            </a:r>
            <a:r>
              <a:rPr lang="en-US" sz="123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Thank </a:t>
            </a:r>
            <a:r>
              <a:rPr lang="en-US" sz="123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you</a:t>
            </a:r>
            <a:endParaRPr lang="en-US" sz="12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240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338" y="0"/>
            <a:ext cx="9601196" cy="127747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INTRODUCTION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4128" y="1371600"/>
            <a:ext cx="12286128" cy="4504268"/>
          </a:xfrm>
        </p:spPr>
        <p:txBody>
          <a:bodyPr>
            <a:noAutofit/>
          </a:bodyPr>
          <a:lstStyle/>
          <a:p>
            <a:r>
              <a:rPr lang="en-US" altLang="en-US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Corps </a:t>
            </a:r>
            <a:r>
              <a:rPr lang="en-US" alt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Internal Audit </a:t>
            </a:r>
            <a:r>
              <a:rPr lang="en-US" altLang="en-US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is the Internal Audit Unit of the Commission established to provide a complete and continuous audit of FRSC </a:t>
            </a:r>
            <a:r>
              <a:rPr lang="en-US" alt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accounts, </a:t>
            </a:r>
            <a:r>
              <a:rPr lang="en-US" altLang="en-US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records of revenue and expenditure, plants, allocated stores and unallocated stores in line with Chapter 17 of Financial Regulations (Revised to 2009). Simply put, the Corps Internal Audit serves as a managerial control for measuring and evaluating the effectiveness of resource allocation and utilization </a:t>
            </a:r>
            <a:r>
              <a:rPr lang="en-US" alt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as well as the </a:t>
            </a:r>
            <a:r>
              <a:rPr lang="en-US" altLang="en-US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FRSC Internal Control System.</a:t>
            </a: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474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VISION: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  <a:latin typeface="Comic Sans MS" pitchFamily="66" charset="0"/>
              </a:rPr>
              <a:t>To achieve optimum utilization of the human and material resources of the Corps in line with extant standards, rules and regulations.</a:t>
            </a:r>
          </a:p>
          <a:p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247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807" y="255493"/>
            <a:ext cx="2930463" cy="739589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MISSION</a:t>
            </a:r>
            <a:r>
              <a:rPr lang="en-US" sz="4000" b="1" u="sng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80882"/>
            <a:ext cx="12062012" cy="3297517"/>
          </a:xfrm>
        </p:spPr>
        <p:txBody>
          <a:bodyPr>
            <a:noAutofit/>
          </a:bodyPr>
          <a:lstStyle/>
          <a:p>
            <a:pPr algn="l"/>
            <a:r>
              <a:rPr lang="en-GB" sz="4000" cap="none" dirty="0" smtClean="0">
                <a:solidFill>
                  <a:schemeClr val="tx1"/>
                </a:solidFill>
                <a:latin typeface="Comic Sans MS" pitchFamily="66" charset="0"/>
              </a:rPr>
              <a:t>To safeguard the assets of the commission by ensuring value-for-money in all transactions, through</a:t>
            </a:r>
            <a:r>
              <a:rPr lang="en-GB" sz="4000" cap="none" dirty="0" smtClean="0">
                <a:solidFill>
                  <a:schemeClr val="tx1"/>
                </a:solidFill>
              </a:rPr>
              <a:t>: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069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3833"/>
            <a:ext cx="4416014" cy="782619"/>
          </a:xfrm>
        </p:spPr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MISSION cont..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438960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GB" sz="4000" dirty="0">
                <a:solidFill>
                  <a:schemeClr val="tx1"/>
                </a:solidFill>
                <a:latin typeface="Comic Sans MS" pitchFamily="66" charset="0"/>
              </a:rPr>
              <a:t>Sustained one hundred per cent (100%) Continuous pre-auditing of all 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transactions;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Ensuring </a:t>
            </a: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that prices quoted for goods and services are fair and reasonable</a:t>
            </a: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;</a:t>
            </a:r>
            <a:endParaRPr lang="en-US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Clr>
                <a:schemeClr val="tx1">
                  <a:lumMod val="50000"/>
                  <a:lumOff val="50000"/>
                </a:schemeClr>
              </a:buClr>
              <a:buNone/>
            </a:pPr>
            <a:endParaRPr lang="en-US" sz="4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31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4362226" cy="950526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MISSION cont..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37130"/>
            <a:ext cx="10058400" cy="5109882"/>
          </a:xfrm>
        </p:spPr>
        <p:txBody>
          <a:bodyPr>
            <a:noAutofit/>
          </a:bodyPr>
          <a:lstStyle/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Monitoring strict compliance with </a:t>
            </a: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all relevant laws and guidelines for all transactions of the Commission</a:t>
            </a:r>
            <a:r>
              <a:rPr lang="en-US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 through post-payment/examination of accounts/records: (compliance follow-up audit</a:t>
            </a:r>
            <a:r>
              <a:rPr lang="en-US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);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Ensuring </a:t>
            </a: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that Audit Work serves as a basis for measuring the efficiency of resource allocation and utilization</a:t>
            </a: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marL="457200" indent="-457200"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Ø"/>
            </a:pPr>
            <a:endParaRPr lang="en-US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65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8302214" cy="842950"/>
          </a:xfrm>
        </p:spPr>
        <p:txBody>
          <a:bodyPr>
            <a:normAutofit/>
          </a:bodyPr>
          <a:lstStyle/>
          <a:p>
            <a:r>
              <a:rPr lang="en-US" altLang="en-US" sz="4000" b="1" u="sng" dirty="0">
                <a:solidFill>
                  <a:schemeClr val="accent2"/>
                </a:solidFill>
                <a:latin typeface="Comic Sans MS" panose="030F0702030302020204" pitchFamily="66" charset="0"/>
              </a:rPr>
              <a:t>FUNCTIONS OF CORPS AUDIT</a:t>
            </a:r>
            <a:r>
              <a:rPr lang="en-US" altLang="en-US" sz="4000" b="1" u="sng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:</a:t>
            </a:r>
            <a:endParaRPr lang="en-US" sz="4000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220195"/>
          </a:xfrm>
        </p:spPr>
        <p:txBody>
          <a:bodyPr>
            <a:noAutofit/>
          </a:bodyPr>
          <a:lstStyle/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The functions of Corps Audit include but not limited to the following</a:t>
            </a:r>
            <a:r>
              <a:rPr lang="en-US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:</a:t>
            </a:r>
            <a:r>
              <a:rPr lang="en-US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/>
            </a:r>
            <a:br>
              <a:rPr lang="en-US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endParaRPr lang="en-US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908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b="1" u="sng" dirty="0">
                <a:solidFill>
                  <a:schemeClr val="accent2"/>
                </a:solidFill>
                <a:latin typeface="Comic Sans MS" panose="030F0702030302020204" pitchFamily="66" charset="0"/>
              </a:rPr>
              <a:t>FUNCTIONS OF CORPS </a:t>
            </a:r>
            <a:r>
              <a:rPr lang="en-US" altLang="en-US" sz="4000" b="1" u="sng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AUDIT cont..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Ensuring efficiency, effectiveness and economy in the use of FRSC resources;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Checking the adequacy of FRSC Internal Control Mechanisms</a:t>
            </a: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;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endParaRPr lang="en-US" altLang="en-US" sz="1400" dirty="0"/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endParaRPr lang="en-GB" altLang="en-US" sz="4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endParaRPr lang="en-US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23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b="1" u="sng" dirty="0">
                <a:solidFill>
                  <a:schemeClr val="accent2"/>
                </a:solidFill>
                <a:latin typeface="Comic Sans MS" panose="030F0702030302020204" pitchFamily="66" charset="0"/>
              </a:rPr>
              <a:t>FUNCTIONS OF CORPS AUDIT cont..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>
                <a:schemeClr val="tx1"/>
              </a:buClr>
              <a:buFont typeface="+mj-lt"/>
              <a:buAutoNum type="arabicPeriod" startAt="3"/>
            </a:pP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Checking compliance with laws, instructions and directives</a:t>
            </a: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;</a:t>
            </a:r>
            <a:endParaRPr lang="en-US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 startAt="3"/>
            </a:pPr>
            <a:r>
              <a:rPr lang="en-GB" altLang="en-US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Enhancing the    policy of Probity, Transparency and Accountability</a:t>
            </a:r>
            <a:r>
              <a:rPr lang="en-GB" altLang="en-US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;</a:t>
            </a:r>
          </a:p>
          <a:p>
            <a:pPr marL="0" indent="0">
              <a:buClr>
                <a:schemeClr val="tx1"/>
              </a:buClr>
              <a:buNone/>
            </a:pPr>
            <a:endParaRPr lang="en-GB" altLang="en-US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C061-C751-485E-B1B0-088071C06FD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904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404</TotalTime>
  <Words>804</Words>
  <Application>Microsoft Office PowerPoint</Application>
  <PresentationFormat>Custom</PresentationFormat>
  <Paragraphs>79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Retrospect</vt:lpstr>
      <vt:lpstr>CorelDRAW 12.0 Graphic</vt:lpstr>
      <vt:lpstr>CORPS INTERNAL AUDIT   JOB SCHEDULE AND WORK PLAN FOR 2021</vt:lpstr>
      <vt:lpstr>INTRODUCTION </vt:lpstr>
      <vt:lpstr>VISION:</vt:lpstr>
      <vt:lpstr>MISSION:</vt:lpstr>
      <vt:lpstr>MISSION cont..</vt:lpstr>
      <vt:lpstr>MISSION cont..</vt:lpstr>
      <vt:lpstr>FUNCTIONS OF CORPS AUDIT:</vt:lpstr>
      <vt:lpstr>FUNCTIONS OF CORPS AUDIT cont..</vt:lpstr>
      <vt:lpstr>FUNCTIONS OF CORPS AUDIT cont..</vt:lpstr>
      <vt:lpstr>FUNCTIONS OF CORPS AUDIT cont..</vt:lpstr>
      <vt:lpstr>CORPS INTERNAL AUDIT UNITS</vt:lpstr>
      <vt:lpstr>2021 CORPS INTERNAL AUDIT WORK PLANS</vt:lpstr>
      <vt:lpstr>2021 CORPS INTERNAL AUDIT WORK PLANS cont..</vt:lpstr>
      <vt:lpstr>2021 CORPS INTERNAL AUDIT WORK PLANS cont..</vt:lpstr>
      <vt:lpstr>2021 CORPS INTERNAL AUDIT WORK PLANS cont..</vt:lpstr>
      <vt:lpstr>2021 CORPS INTERNAL AUDIT WORK PLANS cont..</vt:lpstr>
      <vt:lpstr>2021 CORPS INTERNAL AUDIT WORK PLANS cont..</vt:lpstr>
      <vt:lpstr>2021 CORPS INTERNAL AUDIT WORK PLANS cont..</vt:lpstr>
      <vt:lpstr>CONCLUSION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Ogungbe</dc:creator>
  <cp:lastModifiedBy>DCM OPS</cp:lastModifiedBy>
  <cp:revision>45</cp:revision>
  <cp:lastPrinted>2021-05-19T09:53:18Z</cp:lastPrinted>
  <dcterms:created xsi:type="dcterms:W3CDTF">2021-05-18T11:01:33Z</dcterms:created>
  <dcterms:modified xsi:type="dcterms:W3CDTF">2021-05-21T08:08:30Z</dcterms:modified>
</cp:coreProperties>
</file>