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5"/>
  </p:handoutMasterIdLst>
  <p:sldIdLst>
    <p:sldId id="275" r:id="rId2"/>
    <p:sldId id="276" r:id="rId3"/>
    <p:sldId id="277" r:id="rId4"/>
    <p:sldId id="278" r:id="rId5"/>
    <p:sldId id="279" r:id="rId6"/>
    <p:sldId id="280" r:id="rId7"/>
    <p:sldId id="283" r:id="rId8"/>
    <p:sldId id="286" r:id="rId9"/>
    <p:sldId id="287" r:id="rId10"/>
    <p:sldId id="288" r:id="rId11"/>
    <p:sldId id="289" r:id="rId12"/>
    <p:sldId id="290" r:id="rId13"/>
    <p:sldId id="291" r:id="rId14"/>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1302" y="-78"/>
      </p:cViewPr>
      <p:guideLst>
        <p:guide orient="horz" pos="2160"/>
        <p:guide pos="2880"/>
      </p:guideLst>
    </p:cSldViewPr>
  </p:slideViewPr>
  <p:notesTextViewPr>
    <p:cViewPr>
      <p:scale>
        <a:sx n="1" d="1"/>
        <a:sy n="1" d="1"/>
      </p:scale>
      <p:origin x="0" y="0"/>
    </p:cViewPr>
  </p:notesTextViewPr>
  <p:sorterViewPr>
    <p:cViewPr>
      <p:scale>
        <a:sx n="100" d="100"/>
        <a:sy n="100" d="100"/>
      </p:scale>
      <p:origin x="0" y="53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97" tIns="46749" rIns="93497" bIns="46749" rtlCol="0"/>
          <a:lstStyle>
            <a:lvl1pPr algn="l">
              <a:defRPr sz="1200"/>
            </a:lvl1pPr>
          </a:lstStyle>
          <a:p>
            <a:endParaRPr lang="en-US"/>
          </a:p>
        </p:txBody>
      </p:sp>
      <p:sp>
        <p:nvSpPr>
          <p:cNvPr id="3" name="Date Placeholder 2"/>
          <p:cNvSpPr>
            <a:spLocks noGrp="1"/>
          </p:cNvSpPr>
          <p:nvPr>
            <p:ph type="dt" sz="quarter" idx="1"/>
          </p:nvPr>
        </p:nvSpPr>
        <p:spPr>
          <a:xfrm>
            <a:off x="3995217" y="0"/>
            <a:ext cx="3056414" cy="465455"/>
          </a:xfrm>
          <a:prstGeom prst="rect">
            <a:avLst/>
          </a:prstGeom>
        </p:spPr>
        <p:txBody>
          <a:bodyPr vert="horz" lIns="93497" tIns="46749" rIns="93497" bIns="46749" rtlCol="0"/>
          <a:lstStyle>
            <a:lvl1pPr algn="r">
              <a:defRPr sz="1200"/>
            </a:lvl1pPr>
          </a:lstStyle>
          <a:p>
            <a:fld id="{1A260045-06C0-4687-A53D-7DDF74C483B2}" type="datetimeFigureOut">
              <a:rPr lang="en-US" smtClean="0"/>
              <a:pPr/>
              <a:t>5/20/2021</a:t>
            </a:fld>
            <a:endParaRPr lang="en-US"/>
          </a:p>
        </p:txBody>
      </p:sp>
      <p:sp>
        <p:nvSpPr>
          <p:cNvPr id="4" name="Footer Placeholder 3"/>
          <p:cNvSpPr>
            <a:spLocks noGrp="1"/>
          </p:cNvSpPr>
          <p:nvPr>
            <p:ph type="ftr" sz="quarter" idx="2"/>
          </p:nvPr>
        </p:nvSpPr>
        <p:spPr>
          <a:xfrm>
            <a:off x="0" y="8842029"/>
            <a:ext cx="3056414" cy="465455"/>
          </a:xfrm>
          <a:prstGeom prst="rect">
            <a:avLst/>
          </a:prstGeom>
        </p:spPr>
        <p:txBody>
          <a:bodyPr vert="horz" lIns="93497" tIns="46749" rIns="93497" bIns="46749" rtlCol="0" anchor="b"/>
          <a:lstStyle>
            <a:lvl1pPr algn="l">
              <a:defRPr sz="1200"/>
            </a:lvl1pPr>
          </a:lstStyle>
          <a:p>
            <a:endParaRPr lang="en-US"/>
          </a:p>
        </p:txBody>
      </p:sp>
      <p:sp>
        <p:nvSpPr>
          <p:cNvPr id="5" name="Slide Number Placeholder 4"/>
          <p:cNvSpPr>
            <a:spLocks noGrp="1"/>
          </p:cNvSpPr>
          <p:nvPr>
            <p:ph type="sldNum" sz="quarter" idx="3"/>
          </p:nvPr>
        </p:nvSpPr>
        <p:spPr>
          <a:xfrm>
            <a:off x="3995217" y="8842029"/>
            <a:ext cx="3056414" cy="465455"/>
          </a:xfrm>
          <a:prstGeom prst="rect">
            <a:avLst/>
          </a:prstGeom>
        </p:spPr>
        <p:txBody>
          <a:bodyPr vert="horz" lIns="93497" tIns="46749" rIns="93497" bIns="46749" rtlCol="0" anchor="b"/>
          <a:lstStyle>
            <a:lvl1pPr algn="r">
              <a:defRPr sz="1200"/>
            </a:lvl1pPr>
          </a:lstStyle>
          <a:p>
            <a:fld id="{DD427B09-DC83-403C-A33F-1FC20937929F}" type="slidenum">
              <a:rPr lang="en-US" smtClean="0"/>
              <a:pPr/>
              <a:t>‹#›</a:t>
            </a:fld>
            <a:endParaRPr lang="en-US"/>
          </a:p>
        </p:txBody>
      </p:sp>
    </p:spTree>
    <p:extLst>
      <p:ext uri="{BB962C8B-B14F-4D97-AF65-F5344CB8AC3E}">
        <p14:creationId xmlns="" xmlns:p14="http://schemas.microsoft.com/office/powerpoint/2010/main" val="380603001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BB81600-5AD4-415F-A1AC-83BB13DB455A}" type="datetimeFigureOut">
              <a:rPr lang="en-US" smtClean="0"/>
              <a:pPr/>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28B1DD-B265-43F9-B96C-51D976576B8F}" type="slidenum">
              <a:rPr lang="en-US" smtClean="0"/>
              <a:pPr/>
              <a:t>‹#›</a:t>
            </a:fld>
            <a:endParaRPr lang="en-US"/>
          </a:p>
        </p:txBody>
      </p:sp>
    </p:spTree>
    <p:extLst>
      <p:ext uri="{BB962C8B-B14F-4D97-AF65-F5344CB8AC3E}">
        <p14:creationId xmlns="" xmlns:p14="http://schemas.microsoft.com/office/powerpoint/2010/main" val="2012161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B81600-5AD4-415F-A1AC-83BB13DB455A}" type="datetimeFigureOut">
              <a:rPr lang="en-US" smtClean="0"/>
              <a:pPr/>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28B1DD-B265-43F9-B96C-51D976576B8F}" type="slidenum">
              <a:rPr lang="en-US" smtClean="0"/>
              <a:pPr/>
              <a:t>‹#›</a:t>
            </a:fld>
            <a:endParaRPr lang="en-US"/>
          </a:p>
        </p:txBody>
      </p:sp>
    </p:spTree>
    <p:extLst>
      <p:ext uri="{BB962C8B-B14F-4D97-AF65-F5344CB8AC3E}">
        <p14:creationId xmlns="" xmlns:p14="http://schemas.microsoft.com/office/powerpoint/2010/main" val="3173122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B81600-5AD4-415F-A1AC-83BB13DB455A}" type="datetimeFigureOut">
              <a:rPr lang="en-US" smtClean="0"/>
              <a:pPr/>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28B1DD-B265-43F9-B96C-51D976576B8F}" type="slidenum">
              <a:rPr lang="en-US" smtClean="0"/>
              <a:pPr/>
              <a:t>‹#›</a:t>
            </a:fld>
            <a:endParaRPr lang="en-US"/>
          </a:p>
        </p:txBody>
      </p:sp>
    </p:spTree>
    <p:extLst>
      <p:ext uri="{BB962C8B-B14F-4D97-AF65-F5344CB8AC3E}">
        <p14:creationId xmlns="" xmlns:p14="http://schemas.microsoft.com/office/powerpoint/2010/main" val="332003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B81600-5AD4-415F-A1AC-83BB13DB455A}" type="datetimeFigureOut">
              <a:rPr lang="en-US" smtClean="0"/>
              <a:pPr/>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28B1DD-B265-43F9-B96C-51D976576B8F}" type="slidenum">
              <a:rPr lang="en-US" smtClean="0"/>
              <a:pPr/>
              <a:t>‹#›</a:t>
            </a:fld>
            <a:endParaRPr lang="en-US"/>
          </a:p>
        </p:txBody>
      </p:sp>
    </p:spTree>
    <p:extLst>
      <p:ext uri="{BB962C8B-B14F-4D97-AF65-F5344CB8AC3E}">
        <p14:creationId xmlns="" xmlns:p14="http://schemas.microsoft.com/office/powerpoint/2010/main" val="3669972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B81600-5AD4-415F-A1AC-83BB13DB455A}" type="datetimeFigureOut">
              <a:rPr lang="en-US" smtClean="0"/>
              <a:pPr/>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28B1DD-B265-43F9-B96C-51D976576B8F}" type="slidenum">
              <a:rPr lang="en-US" smtClean="0"/>
              <a:pPr/>
              <a:t>‹#›</a:t>
            </a:fld>
            <a:endParaRPr lang="en-US"/>
          </a:p>
        </p:txBody>
      </p:sp>
    </p:spTree>
    <p:extLst>
      <p:ext uri="{BB962C8B-B14F-4D97-AF65-F5344CB8AC3E}">
        <p14:creationId xmlns="" xmlns:p14="http://schemas.microsoft.com/office/powerpoint/2010/main" val="1041090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B81600-5AD4-415F-A1AC-83BB13DB455A}" type="datetimeFigureOut">
              <a:rPr lang="en-US" smtClean="0"/>
              <a:pPr/>
              <a:t>5/20/2021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28B1DD-B265-43F9-B96C-51D976576B8F}" type="slidenum">
              <a:rPr lang="en-US" smtClean="0"/>
              <a:pPr/>
              <a:t>‹#›</a:t>
            </a:fld>
            <a:endParaRPr lang="en-US"/>
          </a:p>
        </p:txBody>
      </p:sp>
    </p:spTree>
    <p:extLst>
      <p:ext uri="{BB962C8B-B14F-4D97-AF65-F5344CB8AC3E}">
        <p14:creationId xmlns="" xmlns:p14="http://schemas.microsoft.com/office/powerpoint/2010/main" val="160324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BB81600-5AD4-415F-A1AC-83BB13DB455A}" type="datetimeFigureOut">
              <a:rPr lang="en-US" smtClean="0"/>
              <a:pPr/>
              <a:t>5/20/2021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28B1DD-B265-43F9-B96C-51D976576B8F}" type="slidenum">
              <a:rPr lang="en-US" smtClean="0"/>
              <a:pPr/>
              <a:t>‹#›</a:t>
            </a:fld>
            <a:endParaRPr lang="en-US"/>
          </a:p>
        </p:txBody>
      </p:sp>
    </p:spTree>
    <p:extLst>
      <p:ext uri="{BB962C8B-B14F-4D97-AF65-F5344CB8AC3E}">
        <p14:creationId xmlns="" xmlns:p14="http://schemas.microsoft.com/office/powerpoint/2010/main" val="4217694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BB81600-5AD4-415F-A1AC-83BB13DB455A}" type="datetimeFigureOut">
              <a:rPr lang="en-US" smtClean="0"/>
              <a:pPr/>
              <a:t>5/20/2021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28B1DD-B265-43F9-B96C-51D976576B8F}" type="slidenum">
              <a:rPr lang="en-US" smtClean="0"/>
              <a:pPr/>
              <a:t>‹#›</a:t>
            </a:fld>
            <a:endParaRPr lang="en-US"/>
          </a:p>
        </p:txBody>
      </p:sp>
    </p:spTree>
    <p:extLst>
      <p:ext uri="{BB962C8B-B14F-4D97-AF65-F5344CB8AC3E}">
        <p14:creationId xmlns="" xmlns:p14="http://schemas.microsoft.com/office/powerpoint/2010/main" val="29785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B81600-5AD4-415F-A1AC-83BB13DB455A}" type="datetimeFigureOut">
              <a:rPr lang="en-US" smtClean="0"/>
              <a:pPr/>
              <a:t>5/20/2021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28B1DD-B265-43F9-B96C-51D976576B8F}" type="slidenum">
              <a:rPr lang="en-US" smtClean="0"/>
              <a:pPr/>
              <a:t>‹#›</a:t>
            </a:fld>
            <a:endParaRPr lang="en-US"/>
          </a:p>
        </p:txBody>
      </p:sp>
    </p:spTree>
    <p:extLst>
      <p:ext uri="{BB962C8B-B14F-4D97-AF65-F5344CB8AC3E}">
        <p14:creationId xmlns="" xmlns:p14="http://schemas.microsoft.com/office/powerpoint/2010/main" val="1433040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B81600-5AD4-415F-A1AC-83BB13DB455A}" type="datetimeFigureOut">
              <a:rPr lang="en-US" smtClean="0"/>
              <a:pPr/>
              <a:t>5/20/2021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28B1DD-B265-43F9-B96C-51D976576B8F}" type="slidenum">
              <a:rPr lang="en-US" smtClean="0"/>
              <a:pPr/>
              <a:t>‹#›</a:t>
            </a:fld>
            <a:endParaRPr lang="en-US"/>
          </a:p>
        </p:txBody>
      </p:sp>
    </p:spTree>
    <p:extLst>
      <p:ext uri="{BB962C8B-B14F-4D97-AF65-F5344CB8AC3E}">
        <p14:creationId xmlns="" xmlns:p14="http://schemas.microsoft.com/office/powerpoint/2010/main" val="2997425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B81600-5AD4-415F-A1AC-83BB13DB455A}" type="datetimeFigureOut">
              <a:rPr lang="en-US" smtClean="0"/>
              <a:pPr/>
              <a:t>5/20/2021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28B1DD-B265-43F9-B96C-51D976576B8F}" type="slidenum">
              <a:rPr lang="en-US" smtClean="0"/>
              <a:pPr/>
              <a:t>‹#›</a:t>
            </a:fld>
            <a:endParaRPr lang="en-US"/>
          </a:p>
        </p:txBody>
      </p:sp>
    </p:spTree>
    <p:extLst>
      <p:ext uri="{BB962C8B-B14F-4D97-AF65-F5344CB8AC3E}">
        <p14:creationId xmlns="" xmlns:p14="http://schemas.microsoft.com/office/powerpoint/2010/main" val="1183931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B81600-5AD4-415F-A1AC-83BB13DB455A}" type="datetimeFigureOut">
              <a:rPr lang="en-US" smtClean="0"/>
              <a:pPr/>
              <a:t>5/20/2021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28B1DD-B265-43F9-B96C-51D976576B8F}" type="slidenum">
              <a:rPr lang="en-US" smtClean="0"/>
              <a:pPr/>
              <a:t>‹#›</a:t>
            </a:fld>
            <a:endParaRPr lang="en-US"/>
          </a:p>
        </p:txBody>
      </p:sp>
    </p:spTree>
    <p:extLst>
      <p:ext uri="{BB962C8B-B14F-4D97-AF65-F5344CB8AC3E}">
        <p14:creationId xmlns="" xmlns:p14="http://schemas.microsoft.com/office/powerpoint/2010/main" val="2676078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81000"/>
            <a:ext cx="8534400" cy="6172200"/>
          </a:xfrm>
        </p:spPr>
        <p:txBody>
          <a:bodyPr>
            <a:normAutofit/>
          </a:bodyPr>
          <a:lstStyle/>
          <a:p>
            <a:pPr>
              <a:lnSpc>
                <a:spcPct val="150000"/>
              </a:lnSpc>
            </a:pPr>
            <a:r>
              <a:rPr lang="en-US" sz="2400" b="1" dirty="0" smtClean="0">
                <a:solidFill>
                  <a:schemeClr val="tx1"/>
                </a:solidFill>
                <a:latin typeface="Comic Sans MS" pitchFamily="66" charset="0"/>
              </a:rPr>
              <a:t>PRESENTATION</a:t>
            </a:r>
          </a:p>
          <a:p>
            <a:pPr>
              <a:lnSpc>
                <a:spcPct val="150000"/>
              </a:lnSpc>
            </a:pPr>
            <a:r>
              <a:rPr lang="en-US" sz="2400" b="1" dirty="0" smtClean="0">
                <a:solidFill>
                  <a:schemeClr val="tx1"/>
                </a:solidFill>
                <a:latin typeface="Comic Sans MS" pitchFamily="66" charset="0"/>
              </a:rPr>
              <a:t> BY </a:t>
            </a:r>
          </a:p>
          <a:p>
            <a:pPr>
              <a:lnSpc>
                <a:spcPct val="150000"/>
              </a:lnSpc>
            </a:pPr>
            <a:r>
              <a:rPr lang="en-US" sz="2400" b="1" dirty="0" smtClean="0">
                <a:solidFill>
                  <a:schemeClr val="tx1"/>
                </a:solidFill>
                <a:latin typeface="Comic Sans MS" pitchFamily="66" charset="0"/>
              </a:rPr>
              <a:t>THE CORPS TRANSPORT STANDARDIZATION OFFICER </a:t>
            </a:r>
          </a:p>
          <a:p>
            <a:pPr>
              <a:lnSpc>
                <a:spcPct val="150000"/>
              </a:lnSpc>
            </a:pPr>
            <a:r>
              <a:rPr lang="en-US" sz="2400" b="1" dirty="0" smtClean="0">
                <a:solidFill>
                  <a:schemeClr val="tx1"/>
                </a:solidFill>
                <a:latin typeface="Comic Sans MS" pitchFamily="66" charset="0"/>
              </a:rPr>
              <a:t>@ </a:t>
            </a:r>
          </a:p>
          <a:p>
            <a:pPr>
              <a:lnSpc>
                <a:spcPct val="150000"/>
              </a:lnSpc>
            </a:pPr>
            <a:r>
              <a:rPr lang="en-US" sz="2400" b="1" dirty="0" smtClean="0">
                <a:solidFill>
                  <a:schemeClr val="tx1"/>
                </a:solidFill>
                <a:latin typeface="Comic Sans MS" pitchFamily="66" charset="0"/>
              </a:rPr>
              <a:t>THE CAPACITY DEVELOPMENT PROGRAMME FOR SENIOR OFFICERS</a:t>
            </a:r>
            <a:endParaRPr lang="en-US" sz="2000" b="1" dirty="0" smtClean="0">
              <a:solidFill>
                <a:schemeClr val="tx1"/>
              </a:solidFill>
              <a:latin typeface="Comic Sans MS" pitchFamily="66" charset="0"/>
            </a:endParaRPr>
          </a:p>
          <a:p>
            <a:pPr>
              <a:lnSpc>
                <a:spcPct val="150000"/>
              </a:lnSpc>
            </a:pPr>
            <a:r>
              <a:rPr lang="en-US" sz="2400" b="1" dirty="0" smtClean="0">
                <a:solidFill>
                  <a:schemeClr val="tx1"/>
                </a:solidFill>
                <a:latin typeface="Comic Sans MS" pitchFamily="66" charset="0"/>
              </a:rPr>
              <a:t>HELD ON </a:t>
            </a:r>
          </a:p>
          <a:p>
            <a:pPr>
              <a:lnSpc>
                <a:spcPct val="150000"/>
              </a:lnSpc>
            </a:pPr>
            <a:r>
              <a:rPr lang="en-US" sz="2400" b="1" dirty="0" smtClean="0">
                <a:solidFill>
                  <a:schemeClr val="tx1"/>
                </a:solidFill>
                <a:latin typeface="Comic Sans MS" pitchFamily="66" charset="0"/>
              </a:rPr>
              <a:t>THURSDAY 20</a:t>
            </a:r>
            <a:r>
              <a:rPr lang="en-US" sz="2400" b="1" baseline="30000" dirty="0" smtClean="0">
                <a:solidFill>
                  <a:schemeClr val="tx1"/>
                </a:solidFill>
                <a:latin typeface="Comic Sans MS" pitchFamily="66" charset="0"/>
              </a:rPr>
              <a:t>TH</a:t>
            </a:r>
            <a:r>
              <a:rPr lang="en-US" sz="2400" b="1" dirty="0" smtClean="0">
                <a:solidFill>
                  <a:schemeClr val="tx1"/>
                </a:solidFill>
                <a:latin typeface="Comic Sans MS" pitchFamily="66" charset="0"/>
              </a:rPr>
              <a:t> MAY, 2021</a:t>
            </a:r>
          </a:p>
          <a:p>
            <a:endParaRPr lang="en-US" sz="2400" b="1" dirty="0">
              <a:solidFill>
                <a:srgbClr val="C00000"/>
              </a:solidFill>
              <a:latin typeface="Comic Sans MS" pitchFamily="66" charset="0"/>
            </a:endParaRPr>
          </a:p>
        </p:txBody>
      </p:sp>
    </p:spTree>
    <p:extLst>
      <p:ext uri="{BB962C8B-B14F-4D97-AF65-F5344CB8AC3E}">
        <p14:creationId xmlns="" xmlns:p14="http://schemas.microsoft.com/office/powerpoint/2010/main" val="2334322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81001"/>
            <a:ext cx="7772400" cy="685800"/>
          </a:xfrm>
        </p:spPr>
        <p:txBody>
          <a:bodyPr>
            <a:noAutofit/>
          </a:bodyPr>
          <a:lstStyle/>
          <a:p>
            <a:pPr algn="l"/>
            <a:r>
              <a:rPr lang="en-US" sz="2400" b="1" dirty="0">
                <a:solidFill>
                  <a:srgbClr val="C00000"/>
                </a:solidFill>
                <a:latin typeface="Comic Sans MS" pitchFamily="66" charset="0"/>
              </a:rPr>
              <a:t>CTSO 2021 ACTIO PLAN AND JOB SCHEDULES</a:t>
            </a:r>
            <a:endParaRPr lang="en-US" sz="2400" dirty="0">
              <a:solidFill>
                <a:srgbClr val="C00000"/>
              </a:solidFill>
              <a:latin typeface="Comic Sans MS" pitchFamily="66" charset="0"/>
            </a:endParaRPr>
          </a:p>
        </p:txBody>
      </p:sp>
      <p:graphicFrame>
        <p:nvGraphicFramePr>
          <p:cNvPr id="6" name="Table 5"/>
          <p:cNvGraphicFramePr>
            <a:graphicFrameLocks noGrp="1"/>
          </p:cNvGraphicFramePr>
          <p:nvPr>
            <p:extLst>
              <p:ext uri="{D42A27DB-BD31-4B8C-83A1-F6EECF244321}">
                <p14:modId xmlns="" xmlns:p14="http://schemas.microsoft.com/office/powerpoint/2010/main" val="2249771590"/>
              </p:ext>
            </p:extLst>
          </p:nvPr>
        </p:nvGraphicFramePr>
        <p:xfrm>
          <a:off x="381000" y="1143001"/>
          <a:ext cx="8534400" cy="3223688"/>
        </p:xfrm>
        <a:graphic>
          <a:graphicData uri="http://schemas.openxmlformats.org/drawingml/2006/table">
            <a:tbl>
              <a:tblPr firstRow="1" bandRow="1">
                <a:tableStyleId>{5C22544A-7EE6-4342-B048-85BDC9FD1C3A}</a:tableStyleId>
              </a:tblPr>
              <a:tblGrid>
                <a:gridCol w="2844800"/>
                <a:gridCol w="2032000"/>
                <a:gridCol w="3657600"/>
              </a:tblGrid>
              <a:tr h="350515">
                <a:tc>
                  <a:txBody>
                    <a:bodyPr/>
                    <a:lstStyle/>
                    <a:p>
                      <a:r>
                        <a:rPr lang="en-US" sz="1800" dirty="0" smtClean="0">
                          <a:latin typeface="Comic Sans MS" pitchFamily="66" charset="0"/>
                        </a:rPr>
                        <a:t>ACTION</a:t>
                      </a:r>
                      <a:r>
                        <a:rPr lang="en-US" sz="1800" baseline="0" dirty="0" smtClean="0">
                          <a:latin typeface="Comic Sans MS" pitchFamily="66" charset="0"/>
                        </a:rPr>
                        <a:t> PLAN</a:t>
                      </a:r>
                      <a:endParaRPr lang="en-US" sz="1800" dirty="0">
                        <a:latin typeface="Comic Sans MS" pitchFamily="66" charset="0"/>
                      </a:endParaRPr>
                    </a:p>
                  </a:txBody>
                  <a:tcPr/>
                </a:tc>
                <a:tc>
                  <a:txBody>
                    <a:bodyPr/>
                    <a:lstStyle/>
                    <a:p>
                      <a:r>
                        <a:rPr lang="en-US" sz="1800" dirty="0" smtClean="0">
                          <a:latin typeface="Comic Sans MS" pitchFamily="66" charset="0"/>
                        </a:rPr>
                        <a:t>SCHEDULE</a:t>
                      </a:r>
                      <a:endParaRPr lang="en-US" sz="1800" dirty="0">
                        <a:latin typeface="Comic Sans MS" pitchFamily="66" charset="0"/>
                      </a:endParaRPr>
                    </a:p>
                  </a:txBody>
                  <a:tcPr/>
                </a:tc>
                <a:tc>
                  <a:txBody>
                    <a:bodyPr/>
                    <a:lstStyle/>
                    <a:p>
                      <a:r>
                        <a:rPr lang="en-US" sz="1800" smtClean="0">
                          <a:latin typeface="Comic Sans MS" pitchFamily="66" charset="0"/>
                        </a:rPr>
                        <a:t>KPI</a:t>
                      </a:r>
                      <a:endParaRPr lang="en-US" sz="1800" dirty="0">
                        <a:latin typeface="Comic Sans MS" pitchFamily="66" charset="0"/>
                      </a:endParaRPr>
                    </a:p>
                  </a:txBody>
                  <a:tcPr/>
                </a:tc>
              </a:tr>
              <a:tr h="1615439">
                <a:tc>
                  <a:txBody>
                    <a:bodyPr/>
                    <a:lstStyle/>
                    <a:p>
                      <a:pPr marL="0" marR="0">
                        <a:lnSpc>
                          <a:spcPct val="115000"/>
                        </a:lnSpc>
                        <a:spcBef>
                          <a:spcPts val="0"/>
                        </a:spcBef>
                        <a:spcAft>
                          <a:spcPts val="0"/>
                        </a:spcAft>
                      </a:pPr>
                      <a:r>
                        <a:rPr lang="en-US" sz="1800" dirty="0" smtClean="0">
                          <a:effectLst/>
                          <a:latin typeface="Comic Sans MS"/>
                          <a:ea typeface="Calibri"/>
                          <a:cs typeface="Times New Roman"/>
                        </a:rPr>
                        <a:t>Safety </a:t>
                      </a:r>
                      <a:r>
                        <a:rPr lang="en-US" sz="1800" dirty="0">
                          <a:effectLst/>
                          <a:latin typeface="Comic Sans MS"/>
                          <a:ea typeface="Calibri"/>
                          <a:cs typeface="Times New Roman"/>
                        </a:rPr>
                        <a:t>Managers’ Retreat</a:t>
                      </a:r>
                      <a:endParaRPr lang="en-US" sz="18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dirty="0" smtClean="0">
                          <a:effectLst/>
                          <a:latin typeface="Comic Sans MS"/>
                          <a:ea typeface="Calibri"/>
                          <a:cs typeface="Times New Roman"/>
                        </a:rPr>
                        <a:t>Jul-Aug</a:t>
                      </a:r>
                      <a:endParaRPr lang="en-US" sz="18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dirty="0">
                          <a:effectLst/>
                          <a:latin typeface="Comic Sans MS"/>
                          <a:ea typeface="Calibri"/>
                          <a:cs typeface="Times New Roman"/>
                        </a:rPr>
                        <a:t>Report of Safety Managers Retreat forwarded to CM on or before the 1</a:t>
                      </a:r>
                      <a:r>
                        <a:rPr lang="en-US" sz="1800" b="1" baseline="30000" dirty="0">
                          <a:effectLst/>
                          <a:latin typeface="Comic Sans MS"/>
                          <a:ea typeface="Calibri"/>
                          <a:cs typeface="Times New Roman"/>
                        </a:rPr>
                        <a:t>st</a:t>
                      </a:r>
                      <a:r>
                        <a:rPr lang="en-US" sz="1800" b="1" dirty="0">
                          <a:effectLst/>
                          <a:latin typeface="Comic Sans MS"/>
                          <a:ea typeface="Calibri"/>
                          <a:cs typeface="Times New Roman"/>
                        </a:rPr>
                        <a:t> week of </a:t>
                      </a:r>
                      <a:r>
                        <a:rPr lang="en-US" sz="1800" b="1" dirty="0" smtClean="0">
                          <a:effectLst/>
                          <a:latin typeface="Comic Sans MS"/>
                          <a:ea typeface="Calibri"/>
                          <a:cs typeface="Times New Roman"/>
                        </a:rPr>
                        <a:t>Sept </a:t>
                      </a:r>
                      <a:endParaRPr lang="en-US" sz="1800" dirty="0">
                        <a:effectLst/>
                        <a:latin typeface="Calibri"/>
                        <a:ea typeface="Calibri"/>
                        <a:cs typeface="Times New Roman"/>
                      </a:endParaRPr>
                    </a:p>
                  </a:txBody>
                  <a:tcPr marL="68580" marR="68580" marT="0" marB="0"/>
                </a:tc>
              </a:tr>
              <a:tr h="1242489">
                <a:tc>
                  <a:txBody>
                    <a:bodyPr/>
                    <a:lstStyle/>
                    <a:p>
                      <a:pPr marL="0" marR="0">
                        <a:lnSpc>
                          <a:spcPct val="115000"/>
                        </a:lnSpc>
                        <a:spcBef>
                          <a:spcPts val="0"/>
                        </a:spcBef>
                        <a:spcAft>
                          <a:spcPts val="0"/>
                        </a:spcAft>
                      </a:pPr>
                      <a:r>
                        <a:rPr lang="en-US" sz="1800" dirty="0" smtClean="0">
                          <a:effectLst/>
                          <a:latin typeface="Comic Sans MS"/>
                          <a:ea typeface="Calibri"/>
                          <a:cs typeface="Times New Roman"/>
                        </a:rPr>
                        <a:t>Issuance </a:t>
                      </a:r>
                      <a:r>
                        <a:rPr lang="en-US" sz="1800" dirty="0">
                          <a:effectLst/>
                          <a:latin typeface="Comic Sans MS"/>
                          <a:ea typeface="Calibri"/>
                          <a:cs typeface="Times New Roman"/>
                        </a:rPr>
                        <a:t>of 2020 Certified Vehicle Stickers</a:t>
                      </a:r>
                      <a:endParaRPr lang="en-US" sz="18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a:effectLst/>
                          <a:latin typeface="Comic Sans MS"/>
                          <a:ea typeface="Calibri"/>
                          <a:cs typeface="Times New Roman"/>
                        </a:rPr>
                        <a:t>December</a:t>
                      </a:r>
                      <a:endParaRPr lang="en-US" sz="18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dirty="0">
                          <a:effectLst/>
                          <a:latin typeface="Comic Sans MS"/>
                          <a:ea typeface="Calibri"/>
                          <a:cs typeface="Times New Roman"/>
                        </a:rPr>
                        <a:t>Record of Issued Safety Stickers Compiled on or before last week of </a:t>
                      </a:r>
                      <a:r>
                        <a:rPr lang="en-US" sz="1800" b="1" dirty="0" smtClean="0">
                          <a:effectLst/>
                          <a:latin typeface="Comic Sans MS"/>
                          <a:ea typeface="Calibri"/>
                          <a:cs typeface="Times New Roman"/>
                        </a:rPr>
                        <a:t>January</a:t>
                      </a:r>
                      <a:endParaRPr lang="en-US" sz="1800" dirty="0">
                        <a:effectLst/>
                        <a:latin typeface="Calibri"/>
                        <a:ea typeface="Calibri"/>
                        <a:cs typeface="Times New Roman"/>
                      </a:endParaRPr>
                    </a:p>
                  </a:txBody>
                  <a:tcPr marL="68580" marR="68580" marT="0" marB="0"/>
                </a:tc>
              </a:tr>
            </a:tbl>
          </a:graphicData>
        </a:graphic>
      </p:graphicFrame>
    </p:spTree>
    <p:extLst>
      <p:ext uri="{BB962C8B-B14F-4D97-AF65-F5344CB8AC3E}">
        <p14:creationId xmlns="" xmlns:p14="http://schemas.microsoft.com/office/powerpoint/2010/main" val="37114223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81001"/>
            <a:ext cx="7772400" cy="685800"/>
          </a:xfrm>
        </p:spPr>
        <p:txBody>
          <a:bodyPr>
            <a:noAutofit/>
          </a:bodyPr>
          <a:lstStyle/>
          <a:p>
            <a:pPr algn="l"/>
            <a:r>
              <a:rPr lang="en-US" sz="2400" b="1" dirty="0">
                <a:solidFill>
                  <a:srgbClr val="C00000"/>
                </a:solidFill>
                <a:latin typeface="Comic Sans MS" pitchFamily="66" charset="0"/>
              </a:rPr>
              <a:t>CTSO 2021 ACTIO PLAN AND JOB SCHEDULES</a:t>
            </a:r>
            <a:endParaRPr lang="en-US" sz="2400" dirty="0">
              <a:solidFill>
                <a:srgbClr val="C00000"/>
              </a:solidFill>
              <a:latin typeface="Comic Sans MS" pitchFamily="66" charset="0"/>
            </a:endParaRPr>
          </a:p>
        </p:txBody>
      </p:sp>
      <p:graphicFrame>
        <p:nvGraphicFramePr>
          <p:cNvPr id="6" name="Table 5"/>
          <p:cNvGraphicFramePr>
            <a:graphicFrameLocks noGrp="1"/>
          </p:cNvGraphicFramePr>
          <p:nvPr>
            <p:extLst>
              <p:ext uri="{D42A27DB-BD31-4B8C-83A1-F6EECF244321}">
                <p14:modId xmlns="" xmlns:p14="http://schemas.microsoft.com/office/powerpoint/2010/main" val="377595100"/>
              </p:ext>
            </p:extLst>
          </p:nvPr>
        </p:nvGraphicFramePr>
        <p:xfrm>
          <a:off x="381000" y="1143001"/>
          <a:ext cx="8534400" cy="5701453"/>
        </p:xfrm>
        <a:graphic>
          <a:graphicData uri="http://schemas.openxmlformats.org/drawingml/2006/table">
            <a:tbl>
              <a:tblPr firstRow="1" bandRow="1">
                <a:tableStyleId>{5C22544A-7EE6-4342-B048-85BDC9FD1C3A}</a:tableStyleId>
              </a:tblPr>
              <a:tblGrid>
                <a:gridCol w="2844800"/>
                <a:gridCol w="2336800"/>
                <a:gridCol w="3352800"/>
              </a:tblGrid>
              <a:tr h="338542">
                <a:tc>
                  <a:txBody>
                    <a:bodyPr/>
                    <a:lstStyle/>
                    <a:p>
                      <a:r>
                        <a:rPr lang="en-US" sz="1800" b="1" dirty="0" smtClean="0">
                          <a:latin typeface="Comic Sans MS" pitchFamily="66" charset="0"/>
                        </a:rPr>
                        <a:t>ACTION</a:t>
                      </a:r>
                      <a:r>
                        <a:rPr lang="en-US" sz="1800" b="1" baseline="0" dirty="0" smtClean="0">
                          <a:latin typeface="Comic Sans MS" pitchFamily="66" charset="0"/>
                        </a:rPr>
                        <a:t> PLAN</a:t>
                      </a:r>
                      <a:endParaRPr lang="en-US" sz="1800" b="1" dirty="0">
                        <a:latin typeface="Comic Sans MS" pitchFamily="66" charset="0"/>
                      </a:endParaRPr>
                    </a:p>
                  </a:txBody>
                  <a:tcPr/>
                </a:tc>
                <a:tc>
                  <a:txBody>
                    <a:bodyPr/>
                    <a:lstStyle/>
                    <a:p>
                      <a:r>
                        <a:rPr lang="en-US" sz="1800" dirty="0" smtClean="0">
                          <a:latin typeface="Comic Sans MS" pitchFamily="66" charset="0"/>
                        </a:rPr>
                        <a:t>SCHEDULE</a:t>
                      </a:r>
                      <a:endParaRPr lang="en-US" sz="1800" dirty="0">
                        <a:latin typeface="Comic Sans MS" pitchFamily="66" charset="0"/>
                      </a:endParaRPr>
                    </a:p>
                  </a:txBody>
                  <a:tcPr/>
                </a:tc>
                <a:tc>
                  <a:txBody>
                    <a:bodyPr/>
                    <a:lstStyle/>
                    <a:p>
                      <a:r>
                        <a:rPr lang="en-US" sz="1800" smtClean="0">
                          <a:latin typeface="Comic Sans MS" pitchFamily="66" charset="0"/>
                        </a:rPr>
                        <a:t>KPI</a:t>
                      </a:r>
                      <a:endParaRPr lang="en-US" sz="1800" dirty="0">
                        <a:latin typeface="Comic Sans MS" pitchFamily="66" charset="0"/>
                      </a:endParaRPr>
                    </a:p>
                  </a:txBody>
                  <a:tcPr/>
                </a:tc>
              </a:tr>
              <a:tr h="1354166">
                <a:tc>
                  <a:txBody>
                    <a:bodyPr/>
                    <a:lstStyle/>
                    <a:p>
                      <a:pPr marL="0" marR="0">
                        <a:lnSpc>
                          <a:spcPct val="115000"/>
                        </a:lnSpc>
                        <a:spcBef>
                          <a:spcPts val="0"/>
                        </a:spcBef>
                        <a:spcAft>
                          <a:spcPts val="0"/>
                        </a:spcAft>
                      </a:pPr>
                      <a:r>
                        <a:rPr lang="en-US" sz="1600" b="1" dirty="0" smtClean="0">
                          <a:effectLst/>
                          <a:latin typeface="Comic Sans MS"/>
                          <a:ea typeface="Calibri"/>
                          <a:cs typeface="Times New Roman"/>
                        </a:rPr>
                        <a:t>Annual Inspection/Certification </a:t>
                      </a:r>
                      <a:r>
                        <a:rPr lang="en-US" sz="1600" b="1" dirty="0">
                          <a:effectLst/>
                          <a:latin typeface="Comic Sans MS"/>
                          <a:ea typeface="Calibri"/>
                          <a:cs typeface="Times New Roman"/>
                        </a:rPr>
                        <a:t>Of Haulage Operators In Nigeria For Safe-To-Load</a:t>
                      </a:r>
                      <a:endParaRPr lang="en-US" sz="1600" b="1"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b="1" dirty="0" smtClean="0">
                          <a:effectLst/>
                          <a:latin typeface="Comic Sans MS"/>
                          <a:ea typeface="Calibri"/>
                          <a:cs typeface="Times New Roman"/>
                        </a:rPr>
                        <a:t>December</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b="1">
                          <a:effectLst/>
                          <a:latin typeface="Comic Sans MS"/>
                          <a:ea typeface="Calibri"/>
                          <a:cs typeface="Times New Roman"/>
                        </a:rPr>
                        <a:t>Report of Haulage Operators Inspection/Certification forwarded to CM within the first week of completion of the exercise in each case</a:t>
                      </a:r>
                      <a:endParaRPr lang="en-US" sz="1600">
                        <a:effectLst/>
                        <a:latin typeface="Calibri"/>
                        <a:ea typeface="Calibri"/>
                        <a:cs typeface="Times New Roman"/>
                      </a:endParaRPr>
                    </a:p>
                  </a:txBody>
                  <a:tcPr marL="68580" marR="68580" marT="0" marB="0"/>
                </a:tc>
              </a:tr>
              <a:tr h="1057943">
                <a:tc>
                  <a:txBody>
                    <a:bodyPr/>
                    <a:lstStyle/>
                    <a:p>
                      <a:pPr marL="0" marR="0">
                        <a:lnSpc>
                          <a:spcPct val="115000"/>
                        </a:lnSpc>
                        <a:spcBef>
                          <a:spcPts val="0"/>
                        </a:spcBef>
                        <a:spcAft>
                          <a:spcPts val="0"/>
                        </a:spcAft>
                      </a:pPr>
                      <a:r>
                        <a:rPr lang="en-US" sz="1600" b="1" dirty="0">
                          <a:effectLst/>
                          <a:latin typeface="Comic Sans MS"/>
                          <a:ea typeface="Calibri"/>
                          <a:cs typeface="Times New Roman"/>
                        </a:rPr>
                        <a:t>Engagement </a:t>
                      </a:r>
                      <a:r>
                        <a:rPr lang="en-US" sz="1600" b="1" dirty="0" smtClean="0">
                          <a:effectLst/>
                          <a:latin typeface="Comic Sans MS"/>
                          <a:ea typeface="Calibri"/>
                          <a:cs typeface="Times New Roman"/>
                        </a:rPr>
                        <a:t>of more </a:t>
                      </a:r>
                      <a:r>
                        <a:rPr lang="en-US" sz="1600" b="1" dirty="0">
                          <a:effectLst/>
                          <a:latin typeface="Comic Sans MS"/>
                          <a:ea typeface="Calibri"/>
                          <a:cs typeface="Times New Roman"/>
                        </a:rPr>
                        <a:t>Major Fleet Operators </a:t>
                      </a:r>
                      <a:r>
                        <a:rPr lang="en-US" sz="1600" b="1" dirty="0" smtClean="0">
                          <a:effectLst/>
                          <a:latin typeface="Comic Sans MS"/>
                          <a:ea typeface="Calibri"/>
                          <a:cs typeface="Times New Roman"/>
                        </a:rPr>
                        <a:t>to have an </a:t>
                      </a:r>
                      <a:r>
                        <a:rPr lang="en-US" sz="1600" b="1" dirty="0">
                          <a:effectLst/>
                          <a:latin typeface="Comic Sans MS"/>
                          <a:ea typeface="Calibri"/>
                          <a:cs typeface="Times New Roman"/>
                        </a:rPr>
                        <a:t>MoU </a:t>
                      </a:r>
                      <a:r>
                        <a:rPr lang="en-US" sz="1600" b="1" dirty="0" smtClean="0">
                          <a:effectLst/>
                          <a:latin typeface="Comic Sans MS"/>
                          <a:ea typeface="Calibri"/>
                          <a:cs typeface="Times New Roman"/>
                        </a:rPr>
                        <a:t>with the </a:t>
                      </a:r>
                      <a:r>
                        <a:rPr lang="en-US" sz="1600" b="1" dirty="0">
                          <a:effectLst/>
                          <a:latin typeface="Comic Sans MS"/>
                          <a:ea typeface="Calibri"/>
                          <a:cs typeface="Times New Roman"/>
                        </a:rPr>
                        <a:t>Corps </a:t>
                      </a:r>
                      <a:r>
                        <a:rPr lang="en-US" sz="1600" b="1" dirty="0" smtClean="0">
                          <a:effectLst/>
                          <a:latin typeface="Comic Sans MS"/>
                          <a:ea typeface="Calibri"/>
                          <a:cs typeface="Times New Roman"/>
                        </a:rPr>
                        <a:t>on </a:t>
                      </a:r>
                      <a:r>
                        <a:rPr lang="en-US" sz="1600" b="1" dirty="0">
                          <a:effectLst/>
                          <a:latin typeface="Comic Sans MS"/>
                          <a:ea typeface="Calibri"/>
                          <a:cs typeface="Times New Roman"/>
                        </a:rPr>
                        <a:t>RTSSS Implementation</a:t>
                      </a:r>
                      <a:endParaRPr lang="en-US" sz="1600" b="1"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b="1">
                          <a:effectLst/>
                          <a:latin typeface="Comic Sans MS"/>
                          <a:ea typeface="Calibri"/>
                          <a:cs typeface="Times New Roman"/>
                        </a:rPr>
                        <a:t>December</a:t>
                      </a:r>
                      <a:endParaRPr lang="en-US" sz="16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b="1">
                          <a:effectLst/>
                          <a:latin typeface="Comic Sans MS"/>
                          <a:ea typeface="Calibri"/>
                          <a:cs typeface="Times New Roman"/>
                        </a:rPr>
                        <a:t>Report of consummated MoUs forwarded to CM not later than a week after consummation</a:t>
                      </a:r>
                      <a:endParaRPr lang="en-US" sz="1600">
                        <a:effectLst/>
                        <a:latin typeface="Calibri"/>
                        <a:ea typeface="Calibri"/>
                        <a:cs typeface="Times New Roman"/>
                      </a:endParaRPr>
                    </a:p>
                  </a:txBody>
                  <a:tcPr marL="68580" marR="68580" marT="0" marB="0"/>
                </a:tc>
              </a:tr>
              <a:tr h="1150028">
                <a:tc>
                  <a:txBody>
                    <a:bodyPr/>
                    <a:lstStyle/>
                    <a:p>
                      <a:pPr marL="0" marR="0">
                        <a:lnSpc>
                          <a:spcPct val="115000"/>
                        </a:lnSpc>
                        <a:spcBef>
                          <a:spcPts val="0"/>
                        </a:spcBef>
                        <a:spcAft>
                          <a:spcPts val="0"/>
                        </a:spcAft>
                      </a:pPr>
                      <a:r>
                        <a:rPr lang="en-US" sz="1600" b="1">
                          <a:effectLst/>
                          <a:latin typeface="Comic Sans MS"/>
                          <a:ea typeface="Calibri"/>
                          <a:cs typeface="Times New Roman"/>
                        </a:rPr>
                        <a:t>Interface by Organized Major Transport Unions/Associations With FRSC Management </a:t>
                      </a:r>
                      <a:endParaRPr lang="en-US" sz="1600" b="1">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b="1" dirty="0" smtClean="0">
                          <a:effectLst/>
                          <a:latin typeface="Comic Sans MS"/>
                          <a:ea typeface="Calibri"/>
                          <a:cs typeface="Times New Roman"/>
                        </a:rPr>
                        <a:t>December</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b="1">
                          <a:effectLst/>
                          <a:latin typeface="Comic Sans MS"/>
                          <a:ea typeface="Calibri"/>
                          <a:cs typeface="Times New Roman"/>
                        </a:rPr>
                        <a:t>Report of Interface with Organized Transport Unions forwarded to CM </a:t>
                      </a:r>
                      <a:r>
                        <a:rPr lang="en-US" sz="1600">
                          <a:effectLst/>
                          <a:latin typeface="Comic Sans MS"/>
                          <a:ea typeface="Calibri"/>
                          <a:cs typeface="Times New Roman"/>
                        </a:rPr>
                        <a:t>not later a week after completion </a:t>
                      </a:r>
                      <a:endParaRPr lang="en-US" sz="1600">
                        <a:effectLst/>
                        <a:latin typeface="Calibri"/>
                        <a:ea typeface="Calibri"/>
                        <a:cs typeface="Times New Roman"/>
                      </a:endParaRPr>
                    </a:p>
                  </a:txBody>
                  <a:tcPr marL="68580" marR="68580" marT="0" marB="0"/>
                </a:tc>
              </a:tr>
              <a:tr h="1661921">
                <a:tc>
                  <a:txBody>
                    <a:bodyPr/>
                    <a:lstStyle/>
                    <a:p>
                      <a:pPr marL="0" marR="0">
                        <a:lnSpc>
                          <a:spcPct val="115000"/>
                        </a:lnSpc>
                        <a:spcBef>
                          <a:spcPts val="0"/>
                        </a:spcBef>
                        <a:spcAft>
                          <a:spcPts val="0"/>
                        </a:spcAft>
                      </a:pPr>
                      <a:r>
                        <a:rPr lang="en-US" sz="1600" b="1" dirty="0">
                          <a:effectLst/>
                          <a:latin typeface="Comic Sans MS"/>
                          <a:ea typeface="Calibri"/>
                          <a:cs typeface="Times New Roman"/>
                        </a:rPr>
                        <a:t>Certification of Fleet Operators’ Safety Managers and Drivers</a:t>
                      </a:r>
                      <a:endParaRPr lang="en-US" sz="1600" b="1"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b="1">
                          <a:effectLst/>
                          <a:latin typeface="Comic Sans MS"/>
                          <a:ea typeface="Calibri"/>
                          <a:cs typeface="Times New Roman"/>
                        </a:rPr>
                        <a:t>Oct-Dec</a:t>
                      </a:r>
                      <a:endParaRPr lang="en-US" sz="16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b="1" dirty="0">
                          <a:effectLst/>
                          <a:latin typeface="Comic Sans MS"/>
                          <a:ea typeface="Calibri"/>
                          <a:cs typeface="Times New Roman"/>
                        </a:rPr>
                        <a:t>Record of certified Safety Managers and drivers compiled on or before 2</a:t>
                      </a:r>
                      <a:r>
                        <a:rPr lang="en-US" sz="1600" b="1" baseline="30000" dirty="0">
                          <a:effectLst/>
                          <a:latin typeface="Comic Sans MS"/>
                          <a:ea typeface="Calibri"/>
                          <a:cs typeface="Times New Roman"/>
                        </a:rPr>
                        <a:t>nd</a:t>
                      </a:r>
                      <a:r>
                        <a:rPr lang="en-US" sz="1600" b="1" dirty="0">
                          <a:effectLst/>
                          <a:latin typeface="Comic Sans MS"/>
                          <a:ea typeface="Calibri"/>
                          <a:cs typeface="Times New Roman"/>
                        </a:rPr>
                        <a:t> week of December</a:t>
                      </a:r>
                      <a:endParaRPr lang="en-US" sz="1600" dirty="0">
                        <a:effectLst/>
                        <a:latin typeface="Calibri"/>
                        <a:ea typeface="Calibri"/>
                        <a:cs typeface="Times New Roman"/>
                      </a:endParaRPr>
                    </a:p>
                  </a:txBody>
                  <a:tcPr marL="68580" marR="68580" marT="0" marB="0"/>
                </a:tc>
              </a:tr>
            </a:tbl>
          </a:graphicData>
        </a:graphic>
      </p:graphicFrame>
    </p:spTree>
    <p:extLst>
      <p:ext uri="{BB962C8B-B14F-4D97-AF65-F5344CB8AC3E}">
        <p14:creationId xmlns="" xmlns:p14="http://schemas.microsoft.com/office/powerpoint/2010/main" val="615117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b="1" u="sng" dirty="0" smtClean="0">
                <a:solidFill>
                  <a:srgbClr val="C00000"/>
                </a:solidFill>
                <a:latin typeface="Comic Sans MS" pitchFamily="66" charset="0"/>
              </a:rPr>
              <a:t>CONCLUSION</a:t>
            </a:r>
            <a:r>
              <a:rPr lang="en-US" sz="3000" dirty="0" smtClean="0">
                <a:solidFill>
                  <a:srgbClr val="C00000"/>
                </a:solidFill>
                <a:latin typeface="Comic Sans MS" pitchFamily="66" charset="0"/>
              </a:rPr>
              <a:t/>
            </a:r>
            <a:br>
              <a:rPr lang="en-US" sz="3000" dirty="0" smtClean="0">
                <a:solidFill>
                  <a:srgbClr val="C00000"/>
                </a:solidFill>
                <a:latin typeface="Comic Sans MS" pitchFamily="66" charset="0"/>
              </a:rPr>
            </a:br>
            <a:endParaRPr lang="en-US" sz="3000" dirty="0"/>
          </a:p>
        </p:txBody>
      </p:sp>
      <p:sp>
        <p:nvSpPr>
          <p:cNvPr id="3" name="Content Placeholder 2"/>
          <p:cNvSpPr>
            <a:spLocks noGrp="1"/>
          </p:cNvSpPr>
          <p:nvPr>
            <p:ph idx="1"/>
          </p:nvPr>
        </p:nvSpPr>
        <p:spPr>
          <a:xfrm>
            <a:off x="457200" y="1600201"/>
            <a:ext cx="8229600" cy="4267200"/>
          </a:xfrm>
        </p:spPr>
        <p:txBody>
          <a:bodyPr>
            <a:normAutofit/>
          </a:bodyPr>
          <a:lstStyle/>
          <a:p>
            <a:pPr marL="109728" algn="just"/>
            <a:r>
              <a:rPr lang="en-US" sz="2600" dirty="0" smtClean="0">
                <a:latin typeface="Comic Sans MS" pitchFamily="66" charset="0"/>
              </a:rPr>
              <a:t>The Corps through RTSSS has risen to its responsibilities and introduced a well thought out, compact and articulated Fleet Operator’s Safety Policy, quite encompassing with consideration for passengers’ safety, vehicle safety and operator’s standards. Therefore, all hands must be on deck to ensure a vibrant, responsive, effective and efficient implementation geared towards enhancing the success of the Scheme in its entirety.</a:t>
            </a:r>
          </a:p>
          <a:p>
            <a:pPr marL="109728" algn="just"/>
            <a:endParaRPr lang="en-US" dirty="0">
              <a:latin typeface="Comic Sans MS" pitchFamily="66"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600" dirty="0" smtClean="0">
                <a:latin typeface="Comic Sans MS" pitchFamily="66" charset="0"/>
              </a:rPr>
              <a:t>Thank you for listening  </a:t>
            </a:r>
            <a:endParaRPr lang="en-US" sz="3600" dirty="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609600"/>
          </a:xfrm>
        </p:spPr>
        <p:txBody>
          <a:bodyPr>
            <a:normAutofit fontScale="90000"/>
          </a:bodyPr>
          <a:lstStyle/>
          <a:p>
            <a:r>
              <a:rPr lang="en-US" b="1" u="sng" dirty="0" smtClean="0"/>
              <a:t/>
            </a:r>
            <a:br>
              <a:rPr lang="en-US" b="1" u="sng" dirty="0" smtClean="0"/>
            </a:br>
            <a:r>
              <a:rPr lang="en-US" sz="3300" b="1" u="sng" dirty="0" smtClean="0">
                <a:solidFill>
                  <a:srgbClr val="C00000"/>
                </a:solidFill>
                <a:latin typeface="Comic Sans MS" pitchFamily="66" charset="0"/>
              </a:rPr>
              <a:t>PRESENTATION </a:t>
            </a:r>
            <a:r>
              <a:rPr lang="en-US" sz="3300" b="1" u="sng" dirty="0">
                <a:solidFill>
                  <a:srgbClr val="C00000"/>
                </a:solidFill>
                <a:latin typeface="Comic Sans MS" pitchFamily="66" charset="0"/>
              </a:rPr>
              <a:t>OUTLINE</a:t>
            </a:r>
            <a:r>
              <a:rPr lang="en-US" dirty="0"/>
              <a:t/>
            </a:r>
            <a:br>
              <a:rPr lang="en-US" dirty="0"/>
            </a:br>
            <a:endParaRPr lang="en-US" dirty="0"/>
          </a:p>
        </p:txBody>
      </p:sp>
      <p:sp>
        <p:nvSpPr>
          <p:cNvPr id="3" name="Subtitle 2"/>
          <p:cNvSpPr>
            <a:spLocks noGrp="1"/>
          </p:cNvSpPr>
          <p:nvPr>
            <p:ph type="subTitle" idx="1"/>
          </p:nvPr>
        </p:nvSpPr>
        <p:spPr>
          <a:xfrm>
            <a:off x="533400" y="1143000"/>
            <a:ext cx="8153400" cy="5181600"/>
          </a:xfrm>
        </p:spPr>
        <p:txBody>
          <a:bodyPr>
            <a:noAutofit/>
          </a:bodyPr>
          <a:lstStyle/>
          <a:p>
            <a:pPr marL="457200" indent="-457200" algn="l">
              <a:buFont typeface="+mj-lt"/>
              <a:buAutoNum type="arabicPeriod"/>
            </a:pPr>
            <a:r>
              <a:rPr lang="en-US" sz="2400" dirty="0" smtClean="0">
                <a:solidFill>
                  <a:schemeClr val="tx1"/>
                </a:solidFill>
                <a:latin typeface="Comic Sans MS" pitchFamily="66" charset="0"/>
              </a:rPr>
              <a:t>Introduction</a:t>
            </a:r>
            <a:endParaRPr lang="en-US" sz="2400" dirty="0">
              <a:solidFill>
                <a:schemeClr val="tx1"/>
              </a:solidFill>
              <a:latin typeface="Comic Sans MS" pitchFamily="66" charset="0"/>
            </a:endParaRPr>
          </a:p>
          <a:p>
            <a:pPr marL="457200" indent="-457200" algn="l">
              <a:buFont typeface="+mj-lt"/>
              <a:buAutoNum type="arabicPeriod"/>
            </a:pPr>
            <a:r>
              <a:rPr lang="en-US" sz="2400" dirty="0" smtClean="0">
                <a:solidFill>
                  <a:schemeClr val="tx1"/>
                </a:solidFill>
                <a:latin typeface="Comic Sans MS" pitchFamily="66" charset="0"/>
              </a:rPr>
              <a:t>Functions </a:t>
            </a:r>
            <a:r>
              <a:rPr lang="en-US" sz="2400" dirty="0">
                <a:solidFill>
                  <a:schemeClr val="tx1"/>
                </a:solidFill>
                <a:latin typeface="Comic Sans MS" pitchFamily="66" charset="0"/>
              </a:rPr>
              <a:t>of the </a:t>
            </a:r>
            <a:r>
              <a:rPr lang="en-US" sz="2400" dirty="0" smtClean="0">
                <a:solidFill>
                  <a:schemeClr val="tx1"/>
                </a:solidFill>
                <a:latin typeface="Comic Sans MS" pitchFamily="66" charset="0"/>
              </a:rPr>
              <a:t>CTSO</a:t>
            </a:r>
            <a:endParaRPr lang="en-US" sz="2400" dirty="0">
              <a:solidFill>
                <a:schemeClr val="tx1"/>
              </a:solidFill>
              <a:latin typeface="Comic Sans MS" pitchFamily="66" charset="0"/>
            </a:endParaRPr>
          </a:p>
          <a:p>
            <a:pPr marL="457200" indent="-457200" algn="l">
              <a:buFont typeface="+mj-lt"/>
              <a:buAutoNum type="arabicPeriod"/>
            </a:pPr>
            <a:r>
              <a:rPr lang="en-US" sz="2400" dirty="0" smtClean="0">
                <a:solidFill>
                  <a:schemeClr val="tx1"/>
                </a:solidFill>
                <a:latin typeface="Comic Sans MS" pitchFamily="66" charset="0"/>
              </a:rPr>
              <a:t>Administration </a:t>
            </a:r>
            <a:r>
              <a:rPr lang="en-US" sz="2400" dirty="0">
                <a:solidFill>
                  <a:schemeClr val="tx1"/>
                </a:solidFill>
                <a:latin typeface="Comic Sans MS" pitchFamily="66" charset="0"/>
              </a:rPr>
              <a:t>of the </a:t>
            </a:r>
            <a:r>
              <a:rPr lang="en-US" sz="2400" dirty="0" smtClean="0">
                <a:solidFill>
                  <a:schemeClr val="tx1"/>
                </a:solidFill>
                <a:latin typeface="Comic Sans MS" pitchFamily="66" charset="0"/>
              </a:rPr>
              <a:t>CTSO</a:t>
            </a:r>
          </a:p>
          <a:p>
            <a:pPr marL="457200" indent="-457200" algn="l">
              <a:buFont typeface="+mj-lt"/>
              <a:buAutoNum type="arabicPeriod"/>
            </a:pPr>
            <a:r>
              <a:rPr lang="en-US" sz="2400" dirty="0" smtClean="0">
                <a:solidFill>
                  <a:schemeClr val="tx1"/>
                </a:solidFill>
                <a:latin typeface="Comic Sans MS" pitchFamily="66" charset="0"/>
              </a:rPr>
              <a:t>2021 CTSO Action </a:t>
            </a:r>
            <a:r>
              <a:rPr lang="en-US" sz="2400" dirty="0" smtClean="0">
                <a:solidFill>
                  <a:schemeClr val="tx1"/>
                </a:solidFill>
                <a:latin typeface="Comic Sans MS" pitchFamily="66" charset="0"/>
              </a:rPr>
              <a:t>Plan</a:t>
            </a:r>
          </a:p>
          <a:p>
            <a:pPr marL="457200" indent="-457200" algn="l">
              <a:buFont typeface="+mj-lt"/>
              <a:buAutoNum type="arabicPeriod"/>
            </a:pPr>
            <a:r>
              <a:rPr lang="en-US" sz="2400" smtClean="0">
                <a:solidFill>
                  <a:schemeClr val="tx1"/>
                </a:solidFill>
                <a:latin typeface="Comic Sans MS" pitchFamily="66" charset="0"/>
              </a:rPr>
              <a:t>Conclusion. </a:t>
            </a:r>
            <a:endParaRPr lang="en-US" sz="2400" dirty="0">
              <a:solidFill>
                <a:schemeClr val="tx1"/>
              </a:solidFill>
              <a:latin typeface="Comic Sans MS" pitchFamily="66" charset="0"/>
            </a:endParaRPr>
          </a:p>
        </p:txBody>
      </p:sp>
    </p:spTree>
    <p:extLst>
      <p:ext uri="{BB962C8B-B14F-4D97-AF65-F5344CB8AC3E}">
        <p14:creationId xmlns="" xmlns:p14="http://schemas.microsoft.com/office/powerpoint/2010/main" val="19459679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533400"/>
          </a:xfrm>
        </p:spPr>
        <p:txBody>
          <a:bodyPr>
            <a:noAutofit/>
          </a:bodyPr>
          <a:lstStyle/>
          <a:p>
            <a:pPr algn="l"/>
            <a:r>
              <a:rPr lang="en-US" sz="3000" b="1" dirty="0" smtClean="0">
                <a:solidFill>
                  <a:srgbClr val="C00000"/>
                </a:solidFill>
                <a:latin typeface="Comic Sans MS" pitchFamily="66" charset="0"/>
              </a:rPr>
              <a:t/>
            </a:r>
            <a:br>
              <a:rPr lang="en-US" sz="3000" b="1" dirty="0" smtClean="0">
                <a:solidFill>
                  <a:srgbClr val="C00000"/>
                </a:solidFill>
                <a:latin typeface="Comic Sans MS" pitchFamily="66" charset="0"/>
              </a:rPr>
            </a:br>
            <a:r>
              <a:rPr lang="en-US" sz="3000" b="1" dirty="0" smtClean="0">
                <a:solidFill>
                  <a:srgbClr val="C00000"/>
                </a:solidFill>
                <a:latin typeface="Comic Sans MS" pitchFamily="66" charset="0"/>
              </a:rPr>
              <a:t>1.	</a:t>
            </a:r>
            <a:r>
              <a:rPr lang="en-US" sz="3000" b="1" u="sng" dirty="0" smtClean="0">
                <a:solidFill>
                  <a:srgbClr val="C00000"/>
                </a:solidFill>
                <a:latin typeface="Comic Sans MS" pitchFamily="66" charset="0"/>
              </a:rPr>
              <a:t>INTRODUCTION</a:t>
            </a:r>
            <a:r>
              <a:rPr lang="en-US" sz="3000" dirty="0">
                <a:solidFill>
                  <a:srgbClr val="C00000"/>
                </a:solidFill>
                <a:latin typeface="Comic Sans MS" pitchFamily="66" charset="0"/>
              </a:rPr>
              <a:t/>
            </a:r>
            <a:br>
              <a:rPr lang="en-US" sz="3000" dirty="0">
                <a:solidFill>
                  <a:srgbClr val="C00000"/>
                </a:solidFill>
                <a:latin typeface="Comic Sans MS" pitchFamily="66" charset="0"/>
              </a:rPr>
            </a:br>
            <a:endParaRPr lang="en-US" sz="3000" dirty="0">
              <a:solidFill>
                <a:srgbClr val="C00000"/>
              </a:solidFill>
              <a:latin typeface="Comic Sans MS" pitchFamily="66" charset="0"/>
            </a:endParaRPr>
          </a:p>
        </p:txBody>
      </p:sp>
      <p:sp>
        <p:nvSpPr>
          <p:cNvPr id="3" name="Subtitle 2"/>
          <p:cNvSpPr>
            <a:spLocks noGrp="1"/>
          </p:cNvSpPr>
          <p:nvPr>
            <p:ph type="subTitle" idx="1"/>
          </p:nvPr>
        </p:nvSpPr>
        <p:spPr>
          <a:xfrm>
            <a:off x="152400" y="685800"/>
            <a:ext cx="8915400" cy="5562600"/>
          </a:xfrm>
        </p:spPr>
        <p:txBody>
          <a:bodyPr>
            <a:noAutofit/>
          </a:bodyPr>
          <a:lstStyle/>
          <a:p>
            <a:pPr algn="just"/>
            <a:r>
              <a:rPr lang="en-US" sz="2000" dirty="0">
                <a:solidFill>
                  <a:schemeClr val="tx1"/>
                </a:solidFill>
                <a:latin typeface="Comic Sans MS" pitchFamily="66" charset="0"/>
              </a:rPr>
              <a:t>The Road Transport Safety Standardization </a:t>
            </a:r>
            <a:r>
              <a:rPr lang="en-US" sz="2000" dirty="0" smtClean="0">
                <a:solidFill>
                  <a:schemeClr val="tx1"/>
                </a:solidFill>
                <a:latin typeface="Comic Sans MS" pitchFamily="66" charset="0"/>
              </a:rPr>
              <a:t>(RTSSS) </a:t>
            </a:r>
            <a:r>
              <a:rPr lang="en-GB" sz="2000" dirty="0" smtClean="0">
                <a:solidFill>
                  <a:schemeClr val="tx1"/>
                </a:solidFill>
                <a:latin typeface="Comic Sans MS" pitchFamily="66" charset="0"/>
              </a:rPr>
              <a:t>is </a:t>
            </a:r>
            <a:r>
              <a:rPr lang="en-GB" sz="2000" dirty="0">
                <a:solidFill>
                  <a:schemeClr val="tx1"/>
                </a:solidFill>
                <a:latin typeface="Comic Sans MS" pitchFamily="66" charset="0"/>
              </a:rPr>
              <a:t>a road transport regulatory policy which stipulates minimum safety requirement for fleet operators (organizations, companies, ministries, agencies, departments and other road transport owners) with at least five (5) vehicles in their fleet.</a:t>
            </a:r>
            <a:endParaRPr lang="en-US" sz="2000" dirty="0">
              <a:solidFill>
                <a:schemeClr val="tx1"/>
              </a:solidFill>
              <a:latin typeface="Comic Sans MS" pitchFamily="66" charset="0"/>
            </a:endParaRPr>
          </a:p>
          <a:p>
            <a:pPr algn="just"/>
            <a:endParaRPr lang="en-US" sz="800" dirty="0" smtClean="0">
              <a:solidFill>
                <a:schemeClr val="tx1"/>
              </a:solidFill>
              <a:latin typeface="Comic Sans MS" pitchFamily="66" charset="0"/>
            </a:endParaRPr>
          </a:p>
          <a:p>
            <a:pPr algn="just"/>
            <a:r>
              <a:rPr lang="en-US" sz="2000" dirty="0" smtClean="0">
                <a:solidFill>
                  <a:schemeClr val="tx1"/>
                </a:solidFill>
                <a:latin typeface="Comic Sans MS" pitchFamily="66" charset="0"/>
              </a:rPr>
              <a:t>(</a:t>
            </a:r>
            <a:r>
              <a:rPr lang="en-US" sz="2000" dirty="0">
                <a:solidFill>
                  <a:schemeClr val="tx1"/>
                </a:solidFill>
                <a:latin typeface="Comic Sans MS" pitchFamily="66" charset="0"/>
              </a:rPr>
              <a:t>RTSSS) derives its authority from </a:t>
            </a:r>
            <a:r>
              <a:rPr lang="en-US" sz="2000" dirty="0" smtClean="0">
                <a:solidFill>
                  <a:schemeClr val="tx1"/>
                </a:solidFill>
                <a:latin typeface="Comic Sans MS" pitchFamily="66" charset="0"/>
              </a:rPr>
              <a:t>Regulations 198 - 202 </a:t>
            </a:r>
            <a:r>
              <a:rPr lang="en-US" sz="2000" dirty="0">
                <a:solidFill>
                  <a:schemeClr val="tx1"/>
                </a:solidFill>
                <a:latin typeface="Comic Sans MS" pitchFamily="66" charset="0"/>
              </a:rPr>
              <a:t>of the National Road Traffic Regulations (NRTR) </a:t>
            </a:r>
            <a:r>
              <a:rPr lang="en-US" sz="2000" dirty="0" smtClean="0">
                <a:solidFill>
                  <a:schemeClr val="tx1"/>
                </a:solidFill>
                <a:latin typeface="Comic Sans MS" pitchFamily="66" charset="0"/>
              </a:rPr>
              <a:t>2012 &amp; 2016 (as amended) </a:t>
            </a:r>
            <a:r>
              <a:rPr lang="en-US" sz="2000" dirty="0">
                <a:solidFill>
                  <a:schemeClr val="tx1"/>
                </a:solidFill>
                <a:latin typeface="Comic Sans MS" pitchFamily="66" charset="0"/>
              </a:rPr>
              <a:t>made pursuant to sections 5 and 10 (10) of the FRSC (Establishment) Act </a:t>
            </a:r>
            <a:r>
              <a:rPr lang="en-US" sz="2000" dirty="0" smtClean="0">
                <a:solidFill>
                  <a:schemeClr val="tx1"/>
                </a:solidFill>
                <a:latin typeface="Comic Sans MS" pitchFamily="66" charset="0"/>
              </a:rPr>
              <a:t>2007. </a:t>
            </a:r>
          </a:p>
          <a:p>
            <a:pPr algn="just"/>
            <a:endParaRPr lang="en-US" sz="900" dirty="0">
              <a:solidFill>
                <a:schemeClr val="tx1"/>
              </a:solidFill>
              <a:latin typeface="Comic Sans MS" pitchFamily="66" charset="0"/>
            </a:endParaRPr>
          </a:p>
          <a:p>
            <a:pPr algn="just"/>
            <a:r>
              <a:rPr lang="en-US" sz="2000" dirty="0" smtClean="0">
                <a:solidFill>
                  <a:schemeClr val="tx1"/>
                </a:solidFill>
                <a:latin typeface="Comic Sans MS" pitchFamily="66" charset="0"/>
              </a:rPr>
              <a:t>Though </a:t>
            </a:r>
            <a:r>
              <a:rPr lang="en-US" sz="2000" dirty="0">
                <a:solidFill>
                  <a:schemeClr val="tx1"/>
                </a:solidFill>
                <a:latin typeface="Comic Sans MS" pitchFamily="66" charset="0"/>
              </a:rPr>
              <a:t>officially launched on 11</a:t>
            </a:r>
            <a:r>
              <a:rPr lang="en-US" sz="2000" baseline="30000" dirty="0">
                <a:solidFill>
                  <a:schemeClr val="tx1"/>
                </a:solidFill>
                <a:latin typeface="Comic Sans MS" pitchFamily="66" charset="0"/>
              </a:rPr>
              <a:t>th</a:t>
            </a:r>
            <a:r>
              <a:rPr lang="en-US" sz="2000" dirty="0">
                <a:solidFill>
                  <a:schemeClr val="tx1"/>
                </a:solidFill>
                <a:latin typeface="Comic Sans MS" pitchFamily="66" charset="0"/>
              </a:rPr>
              <a:t> September, 2007 its full implementation began on the 30</a:t>
            </a:r>
            <a:r>
              <a:rPr lang="en-US" sz="2000" baseline="30000" dirty="0">
                <a:solidFill>
                  <a:schemeClr val="tx1"/>
                </a:solidFill>
                <a:latin typeface="Comic Sans MS" pitchFamily="66" charset="0"/>
              </a:rPr>
              <a:t>th</a:t>
            </a:r>
            <a:r>
              <a:rPr lang="en-US" sz="2000" dirty="0">
                <a:solidFill>
                  <a:schemeClr val="tx1"/>
                </a:solidFill>
                <a:latin typeface="Comic Sans MS" pitchFamily="66" charset="0"/>
              </a:rPr>
              <a:t> of January </a:t>
            </a:r>
            <a:r>
              <a:rPr lang="en-US" sz="2000" dirty="0" smtClean="0">
                <a:solidFill>
                  <a:schemeClr val="tx1"/>
                </a:solidFill>
                <a:latin typeface="Comic Sans MS" pitchFamily="66" charset="0"/>
              </a:rPr>
              <a:t>2009. The </a:t>
            </a:r>
            <a:r>
              <a:rPr lang="en-US" sz="2000" dirty="0">
                <a:solidFill>
                  <a:schemeClr val="tx1"/>
                </a:solidFill>
                <a:latin typeface="Comic Sans MS" pitchFamily="66" charset="0"/>
              </a:rPr>
              <a:t>scheme is basically designed to: </a:t>
            </a:r>
          </a:p>
          <a:p>
            <a:pPr marL="514350" lvl="0" indent="-514350" algn="just">
              <a:buFont typeface="+mj-lt"/>
              <a:buAutoNum type="alphaLcPeriod"/>
            </a:pPr>
            <a:r>
              <a:rPr lang="en-US" sz="2000" dirty="0">
                <a:solidFill>
                  <a:schemeClr val="tx1"/>
                </a:solidFill>
                <a:latin typeface="Comic Sans MS" pitchFamily="66" charset="0"/>
              </a:rPr>
              <a:t>Regulate Road Transportation</a:t>
            </a:r>
          </a:p>
          <a:p>
            <a:pPr marL="514350" lvl="0" indent="-514350" algn="just">
              <a:buFont typeface="+mj-lt"/>
              <a:buAutoNum type="alphaLcPeriod"/>
            </a:pPr>
            <a:r>
              <a:rPr lang="en-US" sz="2000" dirty="0">
                <a:solidFill>
                  <a:schemeClr val="tx1"/>
                </a:solidFill>
                <a:latin typeface="Comic Sans MS" pitchFamily="66" charset="0"/>
              </a:rPr>
              <a:t>Ensure safe and standardized fleet transport operation</a:t>
            </a:r>
          </a:p>
          <a:p>
            <a:pPr marL="514350" lvl="0" indent="-514350" algn="just">
              <a:buFont typeface="+mj-lt"/>
              <a:buAutoNum type="alphaLcPeriod"/>
            </a:pPr>
            <a:r>
              <a:rPr lang="en-US" sz="2000" dirty="0">
                <a:solidFill>
                  <a:schemeClr val="tx1"/>
                </a:solidFill>
                <a:latin typeface="Comic Sans MS" pitchFamily="66" charset="0"/>
              </a:rPr>
              <a:t>Check the excesses of transport operators</a:t>
            </a:r>
          </a:p>
          <a:p>
            <a:pPr marL="514350" lvl="0" indent="-514350" algn="just">
              <a:buFont typeface="+mj-lt"/>
              <a:buAutoNum type="alphaLcPeriod"/>
            </a:pPr>
            <a:r>
              <a:rPr lang="en-US" sz="2000" dirty="0">
                <a:solidFill>
                  <a:schemeClr val="tx1"/>
                </a:solidFill>
                <a:latin typeface="Comic Sans MS" pitchFamily="66" charset="0"/>
              </a:rPr>
              <a:t>Entrench a culture of safety consciousness in organization and companies with fleet of vehicles</a:t>
            </a:r>
          </a:p>
          <a:p>
            <a:pPr algn="just"/>
            <a:endParaRPr lang="en-US" sz="2000" dirty="0">
              <a:solidFill>
                <a:schemeClr val="tx1"/>
              </a:solidFill>
              <a:latin typeface="Comic Sans MS" pitchFamily="66" charset="0"/>
            </a:endParaRPr>
          </a:p>
        </p:txBody>
      </p:sp>
    </p:spTree>
    <p:extLst>
      <p:ext uri="{BB962C8B-B14F-4D97-AF65-F5344CB8AC3E}">
        <p14:creationId xmlns="" xmlns:p14="http://schemas.microsoft.com/office/powerpoint/2010/main" val="29984695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609600"/>
          </a:xfrm>
        </p:spPr>
        <p:txBody>
          <a:bodyPr>
            <a:noAutofit/>
          </a:bodyPr>
          <a:lstStyle/>
          <a:p>
            <a:pPr algn="l"/>
            <a:r>
              <a:rPr lang="en-US" sz="2400" b="1" dirty="0" smtClean="0">
                <a:solidFill>
                  <a:srgbClr val="C00000"/>
                </a:solidFill>
                <a:latin typeface="Comic Sans MS" pitchFamily="66" charset="0"/>
              </a:rPr>
              <a:t/>
            </a:r>
            <a:br>
              <a:rPr lang="en-US" sz="2400" b="1" dirty="0" smtClean="0">
                <a:solidFill>
                  <a:srgbClr val="C00000"/>
                </a:solidFill>
                <a:latin typeface="Comic Sans MS" pitchFamily="66" charset="0"/>
              </a:rPr>
            </a:br>
            <a:r>
              <a:rPr lang="en-US" sz="2400" b="1" dirty="0" smtClean="0">
                <a:solidFill>
                  <a:srgbClr val="C00000"/>
                </a:solidFill>
                <a:latin typeface="Comic Sans MS" pitchFamily="66" charset="0"/>
              </a:rPr>
              <a:t>The </a:t>
            </a:r>
            <a:r>
              <a:rPr lang="en-US" sz="2400" b="1" dirty="0">
                <a:solidFill>
                  <a:srgbClr val="C00000"/>
                </a:solidFill>
                <a:latin typeface="Comic Sans MS" pitchFamily="66" charset="0"/>
              </a:rPr>
              <a:t>implementation of RTSSS is carried out through the following strategies</a:t>
            </a:r>
            <a:r>
              <a:rPr lang="en-US" sz="2400" b="1" u="sng" dirty="0">
                <a:solidFill>
                  <a:srgbClr val="C00000"/>
                </a:solidFill>
                <a:latin typeface="Comic Sans MS" pitchFamily="66" charset="0"/>
              </a:rPr>
              <a:t>:</a:t>
            </a:r>
            <a:r>
              <a:rPr lang="en-US" sz="2400" b="1" dirty="0">
                <a:solidFill>
                  <a:srgbClr val="C00000"/>
                </a:solidFill>
                <a:latin typeface="Comic Sans MS" pitchFamily="66" charset="0"/>
              </a:rPr>
              <a:t/>
            </a:r>
            <a:br>
              <a:rPr lang="en-US" sz="2400" b="1" dirty="0">
                <a:solidFill>
                  <a:srgbClr val="C00000"/>
                </a:solidFill>
                <a:latin typeface="Comic Sans MS" pitchFamily="66" charset="0"/>
              </a:rPr>
            </a:br>
            <a:endParaRPr lang="en-US" sz="2400" b="1" dirty="0">
              <a:solidFill>
                <a:srgbClr val="C00000"/>
              </a:solidFill>
              <a:latin typeface="Comic Sans MS" pitchFamily="66" charset="0"/>
            </a:endParaRPr>
          </a:p>
        </p:txBody>
      </p:sp>
      <p:sp>
        <p:nvSpPr>
          <p:cNvPr id="3" name="Subtitle 2"/>
          <p:cNvSpPr>
            <a:spLocks noGrp="1"/>
          </p:cNvSpPr>
          <p:nvPr>
            <p:ph type="subTitle" idx="1"/>
          </p:nvPr>
        </p:nvSpPr>
        <p:spPr>
          <a:xfrm>
            <a:off x="304800" y="1066800"/>
            <a:ext cx="8534400" cy="5334000"/>
          </a:xfrm>
        </p:spPr>
        <p:txBody>
          <a:bodyPr>
            <a:normAutofit fontScale="62500" lnSpcReduction="20000"/>
          </a:bodyPr>
          <a:lstStyle/>
          <a:p>
            <a:pPr marL="514350" lvl="0" indent="-514350" algn="l">
              <a:buFont typeface="+mj-lt"/>
              <a:buAutoNum type="alphaLcPeriod"/>
            </a:pPr>
            <a:r>
              <a:rPr lang="en-US" dirty="0">
                <a:solidFill>
                  <a:schemeClr val="tx1"/>
                </a:solidFill>
                <a:latin typeface="Comic Sans MS" pitchFamily="66" charset="0"/>
              </a:rPr>
              <a:t>Public education and enlightenment of </a:t>
            </a:r>
            <a:r>
              <a:rPr lang="en-US" dirty="0" smtClean="0">
                <a:solidFill>
                  <a:schemeClr val="tx1"/>
                </a:solidFill>
                <a:latin typeface="Comic Sans MS" pitchFamily="66" charset="0"/>
              </a:rPr>
              <a:t>stakeholders</a:t>
            </a:r>
          </a:p>
          <a:p>
            <a:pPr marL="514350" lvl="0" indent="-514350" algn="l"/>
            <a:endParaRPr lang="en-US" dirty="0">
              <a:solidFill>
                <a:schemeClr val="tx1"/>
              </a:solidFill>
              <a:latin typeface="Comic Sans MS" pitchFamily="66" charset="0"/>
            </a:endParaRPr>
          </a:p>
          <a:p>
            <a:pPr marL="514350" lvl="0" indent="-514350" algn="l">
              <a:buFont typeface="+mj-lt"/>
              <a:buAutoNum type="alphaLcPeriod"/>
            </a:pPr>
            <a:r>
              <a:rPr lang="en-US" dirty="0">
                <a:solidFill>
                  <a:schemeClr val="tx1"/>
                </a:solidFill>
                <a:latin typeface="Comic Sans MS" pitchFamily="66" charset="0"/>
              </a:rPr>
              <a:t>Creation of database of all registered companies, organizations, road transport companies, governmental agencies, schools, learning institutions with at least five (5) vehicles in their fleet. This enables the Corps to have the necessary information for planning, regulation, certification and monitoring of all registered companies. </a:t>
            </a:r>
            <a:endParaRPr lang="en-US" dirty="0" smtClean="0">
              <a:solidFill>
                <a:schemeClr val="tx1"/>
              </a:solidFill>
              <a:latin typeface="Comic Sans MS" pitchFamily="66" charset="0"/>
            </a:endParaRPr>
          </a:p>
          <a:p>
            <a:pPr marL="514350" lvl="0" indent="-514350" algn="l">
              <a:buFont typeface="+mj-lt"/>
              <a:buAutoNum type="alphaLcPeriod"/>
            </a:pPr>
            <a:endParaRPr lang="en-US" dirty="0">
              <a:solidFill>
                <a:schemeClr val="tx1"/>
              </a:solidFill>
              <a:latin typeface="Comic Sans MS" pitchFamily="66" charset="0"/>
            </a:endParaRPr>
          </a:p>
          <a:p>
            <a:pPr marL="514350" lvl="0" indent="-514350" algn="l">
              <a:buFont typeface="+mj-lt"/>
              <a:buAutoNum type="alphaLcPeriod"/>
            </a:pPr>
            <a:r>
              <a:rPr lang="en-US" dirty="0">
                <a:solidFill>
                  <a:schemeClr val="tx1"/>
                </a:solidFill>
                <a:latin typeface="Comic Sans MS" pitchFamily="66" charset="0"/>
              </a:rPr>
              <a:t>Continuous inspection, assessment, certification and suspension of relevant companies, organizations and road transport operators in accordance with the standards as contained in NRTR 2012 and amended 2016 with the three (3) broad areas</a:t>
            </a:r>
            <a:r>
              <a:rPr lang="en-US" dirty="0" smtClean="0">
                <a:solidFill>
                  <a:schemeClr val="tx1"/>
                </a:solidFill>
                <a:latin typeface="Comic Sans MS" pitchFamily="66" charset="0"/>
              </a:rPr>
              <a:t>;</a:t>
            </a:r>
          </a:p>
          <a:p>
            <a:pPr lvl="0" algn="l"/>
            <a:endParaRPr lang="en-US" dirty="0">
              <a:solidFill>
                <a:schemeClr val="tx1"/>
              </a:solidFill>
              <a:latin typeface="Comic Sans MS" pitchFamily="66" charset="0"/>
            </a:endParaRPr>
          </a:p>
          <a:p>
            <a:pPr marL="914400" lvl="1" indent="-457200" algn="l">
              <a:buFont typeface="Wingdings" pitchFamily="2" charset="2"/>
              <a:buChar char="Ø"/>
            </a:pPr>
            <a:r>
              <a:rPr lang="en-US" dirty="0">
                <a:solidFill>
                  <a:schemeClr val="tx1"/>
                </a:solidFill>
                <a:latin typeface="Comic Sans MS" pitchFamily="66" charset="0"/>
              </a:rPr>
              <a:t>Operators’ Safety Standard</a:t>
            </a:r>
          </a:p>
          <a:p>
            <a:pPr marL="914400" lvl="1" indent="-457200" algn="l">
              <a:buFont typeface="Wingdings" pitchFamily="2" charset="2"/>
              <a:buChar char="Ø"/>
            </a:pPr>
            <a:r>
              <a:rPr lang="en-US" dirty="0">
                <a:solidFill>
                  <a:schemeClr val="tx1"/>
                </a:solidFill>
                <a:latin typeface="Comic Sans MS" pitchFamily="66" charset="0"/>
              </a:rPr>
              <a:t>Driver’s Safety Standard</a:t>
            </a:r>
          </a:p>
          <a:p>
            <a:pPr marL="914400" lvl="1" indent="-457200" algn="l">
              <a:buFont typeface="Wingdings" pitchFamily="2" charset="2"/>
              <a:buChar char="Ø"/>
            </a:pPr>
            <a:r>
              <a:rPr lang="en-US" dirty="0">
                <a:solidFill>
                  <a:schemeClr val="tx1"/>
                </a:solidFill>
                <a:latin typeface="Comic Sans MS" pitchFamily="66" charset="0"/>
              </a:rPr>
              <a:t>Vehicle Safety Standard</a:t>
            </a:r>
          </a:p>
          <a:p>
            <a:pPr algn="l"/>
            <a:endParaRPr lang="en-US" dirty="0">
              <a:solidFill>
                <a:schemeClr val="tx1"/>
              </a:solidFill>
              <a:latin typeface="Comic Sans MS" pitchFamily="66" charset="0"/>
            </a:endParaRPr>
          </a:p>
        </p:txBody>
      </p:sp>
    </p:spTree>
    <p:extLst>
      <p:ext uri="{BB962C8B-B14F-4D97-AF65-F5344CB8AC3E}">
        <p14:creationId xmlns="" xmlns:p14="http://schemas.microsoft.com/office/powerpoint/2010/main" val="284812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1"/>
            <a:ext cx="7772400" cy="609600"/>
          </a:xfrm>
        </p:spPr>
        <p:txBody>
          <a:bodyPr>
            <a:noAutofit/>
          </a:bodyPr>
          <a:lstStyle/>
          <a:p>
            <a:pPr algn="l"/>
            <a:r>
              <a:rPr lang="en-US" sz="3000" b="1" dirty="0">
                <a:solidFill>
                  <a:srgbClr val="C00000"/>
                </a:solidFill>
                <a:latin typeface="Comic Sans MS" pitchFamily="66" charset="0"/>
              </a:rPr>
              <a:t>2.	</a:t>
            </a:r>
            <a:r>
              <a:rPr lang="en-US" sz="3000" b="1" u="sng" dirty="0">
                <a:solidFill>
                  <a:srgbClr val="C00000"/>
                </a:solidFill>
                <a:latin typeface="Comic Sans MS" pitchFamily="66" charset="0"/>
              </a:rPr>
              <a:t>FUNCTIONS OF CTSO</a:t>
            </a:r>
            <a:r>
              <a:rPr lang="en-US" sz="3000" dirty="0">
                <a:solidFill>
                  <a:srgbClr val="C00000"/>
                </a:solidFill>
                <a:latin typeface="Comic Sans MS" pitchFamily="66" charset="0"/>
              </a:rPr>
              <a:t/>
            </a:r>
            <a:br>
              <a:rPr lang="en-US" sz="3000" dirty="0">
                <a:solidFill>
                  <a:srgbClr val="C00000"/>
                </a:solidFill>
                <a:latin typeface="Comic Sans MS" pitchFamily="66" charset="0"/>
              </a:rPr>
            </a:br>
            <a:endParaRPr lang="en-US" sz="3000" dirty="0">
              <a:solidFill>
                <a:srgbClr val="C00000"/>
              </a:solidFill>
              <a:latin typeface="Comic Sans MS" pitchFamily="66" charset="0"/>
            </a:endParaRPr>
          </a:p>
        </p:txBody>
      </p:sp>
      <p:sp>
        <p:nvSpPr>
          <p:cNvPr id="3" name="Subtitle 2"/>
          <p:cNvSpPr>
            <a:spLocks noGrp="1"/>
          </p:cNvSpPr>
          <p:nvPr>
            <p:ph type="subTitle" idx="1"/>
          </p:nvPr>
        </p:nvSpPr>
        <p:spPr>
          <a:xfrm>
            <a:off x="304800" y="685800"/>
            <a:ext cx="8534400" cy="5715000"/>
          </a:xfrm>
        </p:spPr>
        <p:txBody>
          <a:bodyPr>
            <a:noAutofit/>
          </a:bodyPr>
          <a:lstStyle/>
          <a:p>
            <a:pPr algn="just"/>
            <a:r>
              <a:rPr lang="en-US" sz="1800" dirty="0" smtClean="0">
                <a:solidFill>
                  <a:schemeClr val="tx1"/>
                </a:solidFill>
                <a:latin typeface="Comic Sans MS" pitchFamily="66" charset="0"/>
              </a:rPr>
              <a:t>The Scheme is been implemented through the  </a:t>
            </a:r>
            <a:r>
              <a:rPr lang="en-US" sz="1800" dirty="0">
                <a:solidFill>
                  <a:schemeClr val="tx1"/>
                </a:solidFill>
                <a:latin typeface="Comic Sans MS" pitchFamily="66" charset="0"/>
              </a:rPr>
              <a:t>Corps Transport Standardization Office  </a:t>
            </a:r>
            <a:r>
              <a:rPr lang="en-US" sz="1800" dirty="0" smtClean="0">
                <a:solidFill>
                  <a:schemeClr val="tx1"/>
                </a:solidFill>
                <a:latin typeface="Comic Sans MS" pitchFamily="66" charset="0"/>
              </a:rPr>
              <a:t>presently </a:t>
            </a:r>
            <a:r>
              <a:rPr lang="en-US" sz="1800" dirty="0">
                <a:solidFill>
                  <a:schemeClr val="tx1"/>
                </a:solidFill>
                <a:latin typeface="Comic Sans MS" pitchFamily="66" charset="0"/>
              </a:rPr>
              <a:t>manned by </a:t>
            </a:r>
            <a:r>
              <a:rPr lang="en-US" sz="1800" b="1" dirty="0">
                <a:solidFill>
                  <a:schemeClr val="tx1"/>
                </a:solidFill>
                <a:latin typeface="Comic Sans MS" pitchFamily="66" charset="0"/>
              </a:rPr>
              <a:t>Corps Transport Standardization Officer, Corps Commander </a:t>
            </a:r>
            <a:r>
              <a:rPr lang="en-US" sz="1800" b="1" dirty="0" smtClean="0">
                <a:solidFill>
                  <a:schemeClr val="tx1"/>
                </a:solidFill>
                <a:latin typeface="Comic Sans MS" pitchFamily="66" charset="0"/>
              </a:rPr>
              <a:t>Abiodun Akinlade</a:t>
            </a:r>
            <a:r>
              <a:rPr lang="en-US" sz="1800" dirty="0" smtClean="0">
                <a:solidFill>
                  <a:schemeClr val="tx1"/>
                </a:solidFill>
                <a:latin typeface="Comic Sans MS" pitchFamily="66" charset="0"/>
              </a:rPr>
              <a:t> </a:t>
            </a:r>
            <a:endParaRPr lang="en-US" sz="1800" dirty="0">
              <a:solidFill>
                <a:schemeClr val="tx1"/>
              </a:solidFill>
              <a:latin typeface="Comic Sans MS" pitchFamily="66" charset="0"/>
            </a:endParaRPr>
          </a:p>
          <a:p>
            <a:pPr algn="just"/>
            <a:r>
              <a:rPr lang="en-US" sz="1800" dirty="0">
                <a:solidFill>
                  <a:schemeClr val="tx1"/>
                </a:solidFill>
                <a:latin typeface="Comic Sans MS" pitchFamily="66" charset="0"/>
              </a:rPr>
              <a:t> </a:t>
            </a:r>
          </a:p>
          <a:p>
            <a:pPr algn="just"/>
            <a:r>
              <a:rPr lang="en-US" sz="1800" b="1" dirty="0">
                <a:solidFill>
                  <a:schemeClr val="tx1"/>
                </a:solidFill>
                <a:latin typeface="Comic Sans MS" pitchFamily="66" charset="0"/>
              </a:rPr>
              <a:t>The function of the Corps Office includes the following:- </a:t>
            </a:r>
            <a:endParaRPr lang="en-US" sz="1800" dirty="0">
              <a:solidFill>
                <a:schemeClr val="tx1"/>
              </a:solidFill>
              <a:latin typeface="Comic Sans MS" pitchFamily="66" charset="0"/>
            </a:endParaRPr>
          </a:p>
          <a:p>
            <a:pPr marL="800100" lvl="1" indent="-342900" algn="just">
              <a:buFont typeface="+mj-lt"/>
              <a:buAutoNum type="alphaLcPeriod"/>
            </a:pPr>
            <a:r>
              <a:rPr lang="en-US" sz="1800" dirty="0">
                <a:solidFill>
                  <a:schemeClr val="tx1"/>
                </a:solidFill>
                <a:latin typeface="Comic Sans MS" pitchFamily="66" charset="0"/>
              </a:rPr>
              <a:t>Compilation and registration of Fleet Operators</a:t>
            </a:r>
          </a:p>
          <a:p>
            <a:pPr marL="800100" lvl="1" indent="-342900" algn="just">
              <a:buFont typeface="+mj-lt"/>
              <a:buAutoNum type="alphaLcPeriod"/>
            </a:pPr>
            <a:r>
              <a:rPr lang="en-US" sz="1800" dirty="0">
                <a:solidFill>
                  <a:schemeClr val="tx1"/>
                </a:solidFill>
                <a:latin typeface="Comic Sans MS" pitchFamily="66" charset="0"/>
              </a:rPr>
              <a:t>Certification of </a:t>
            </a:r>
            <a:r>
              <a:rPr lang="en-US" sz="1800" dirty="0" smtClean="0">
                <a:solidFill>
                  <a:schemeClr val="tx1"/>
                </a:solidFill>
                <a:latin typeface="Comic Sans MS" pitchFamily="66" charset="0"/>
              </a:rPr>
              <a:t>Fleet </a:t>
            </a:r>
            <a:r>
              <a:rPr lang="en-US" sz="1800" dirty="0">
                <a:solidFill>
                  <a:schemeClr val="tx1"/>
                </a:solidFill>
                <a:latin typeface="Comic Sans MS" pitchFamily="66" charset="0"/>
              </a:rPr>
              <a:t>Operators</a:t>
            </a:r>
          </a:p>
          <a:p>
            <a:pPr marL="800100" lvl="1" indent="-342900" algn="just">
              <a:buFont typeface="+mj-lt"/>
              <a:buAutoNum type="alphaLcPeriod"/>
            </a:pPr>
            <a:r>
              <a:rPr lang="en-US" sz="1800" dirty="0">
                <a:solidFill>
                  <a:schemeClr val="tx1"/>
                </a:solidFill>
                <a:latin typeface="Comic Sans MS" pitchFamily="66" charset="0"/>
              </a:rPr>
              <a:t>Collaborating with other law enforcement agencies and transport operators;</a:t>
            </a:r>
          </a:p>
          <a:p>
            <a:pPr marL="800100" lvl="1" indent="-342900" algn="just">
              <a:buFont typeface="+mj-lt"/>
              <a:buAutoNum type="alphaLcPeriod"/>
            </a:pPr>
            <a:r>
              <a:rPr lang="en-US" sz="1800" dirty="0">
                <a:solidFill>
                  <a:schemeClr val="tx1"/>
                </a:solidFill>
                <a:latin typeface="Comic Sans MS" pitchFamily="66" charset="0"/>
              </a:rPr>
              <a:t>Continuous inspection of Fleet Operators/activities;</a:t>
            </a:r>
          </a:p>
          <a:p>
            <a:pPr marL="800100" lvl="1" indent="-342900" algn="just">
              <a:buFont typeface="+mj-lt"/>
              <a:buAutoNum type="alphaLcPeriod"/>
            </a:pPr>
            <a:r>
              <a:rPr lang="en-US" sz="1800" dirty="0">
                <a:solidFill>
                  <a:schemeClr val="tx1"/>
                </a:solidFill>
                <a:latin typeface="Comic Sans MS" pitchFamily="66" charset="0"/>
              </a:rPr>
              <a:t>Enforcement of set standards for Fleet Operators to ensure compliance.</a:t>
            </a:r>
          </a:p>
          <a:p>
            <a:pPr marL="800100" lvl="1" indent="-342900" algn="just">
              <a:buFont typeface="+mj-lt"/>
              <a:buAutoNum type="alphaLcPeriod"/>
            </a:pPr>
            <a:r>
              <a:rPr lang="en-US" sz="1800" dirty="0">
                <a:solidFill>
                  <a:schemeClr val="tx1"/>
                </a:solidFill>
                <a:latin typeface="Comic Sans MS" pitchFamily="66" charset="0"/>
              </a:rPr>
              <a:t>Identification and classification of parks/terminals </a:t>
            </a:r>
          </a:p>
          <a:p>
            <a:pPr marL="800100" lvl="1" indent="-342900" algn="just">
              <a:buFont typeface="+mj-lt"/>
              <a:buAutoNum type="alphaLcPeriod"/>
            </a:pPr>
            <a:r>
              <a:rPr lang="en-US" sz="1800" dirty="0">
                <a:solidFill>
                  <a:schemeClr val="tx1"/>
                </a:solidFill>
                <a:latin typeface="Comic Sans MS" pitchFamily="66" charset="0"/>
              </a:rPr>
              <a:t>Monitoring of vehicle and passenger movements and collation of data on passenger travelled, vehicle travelled and kilometer coverage in parks/terminals.  </a:t>
            </a:r>
          </a:p>
          <a:p>
            <a:pPr marL="800100" lvl="1" indent="-342900" algn="just">
              <a:buFont typeface="+mj-lt"/>
              <a:buAutoNum type="alphaLcPeriod"/>
            </a:pPr>
            <a:r>
              <a:rPr lang="en-US" sz="1800" dirty="0">
                <a:solidFill>
                  <a:schemeClr val="tx1"/>
                </a:solidFill>
                <a:latin typeface="Comic Sans MS" pitchFamily="66" charset="0"/>
              </a:rPr>
              <a:t>Evaluation and reporting, fleet operation activities. </a:t>
            </a:r>
          </a:p>
          <a:p>
            <a:pPr marL="800100" lvl="1" indent="-342900" algn="just">
              <a:buFont typeface="+mj-lt"/>
              <a:buAutoNum type="alphaLcPeriod"/>
            </a:pPr>
            <a:r>
              <a:rPr lang="en-US" sz="1800" dirty="0">
                <a:solidFill>
                  <a:schemeClr val="tx1"/>
                </a:solidFill>
                <a:latin typeface="Comic Sans MS" pitchFamily="66" charset="0"/>
              </a:rPr>
              <a:t>Identification of trade </a:t>
            </a:r>
            <a:r>
              <a:rPr lang="en-US" sz="1800" dirty="0" smtClean="0">
                <a:solidFill>
                  <a:schemeClr val="tx1"/>
                </a:solidFill>
                <a:latin typeface="Comic Sans MS" pitchFamily="66" charset="0"/>
              </a:rPr>
              <a:t>barriers </a:t>
            </a:r>
            <a:r>
              <a:rPr lang="en-US" sz="1800" dirty="0">
                <a:solidFill>
                  <a:schemeClr val="tx1"/>
                </a:solidFill>
                <a:latin typeface="Comic Sans MS" pitchFamily="66" charset="0"/>
              </a:rPr>
              <a:t>relating to transport safety and encouraging trade facilitation in Nigeria.  </a:t>
            </a:r>
          </a:p>
          <a:p>
            <a:pPr algn="just"/>
            <a:endParaRPr lang="en-US" sz="1800" dirty="0">
              <a:solidFill>
                <a:schemeClr val="tx1"/>
              </a:solidFill>
              <a:latin typeface="Comic Sans MS" pitchFamily="66" charset="0"/>
            </a:endParaRPr>
          </a:p>
        </p:txBody>
      </p:sp>
    </p:spTree>
    <p:extLst>
      <p:ext uri="{BB962C8B-B14F-4D97-AF65-F5344CB8AC3E}">
        <p14:creationId xmlns="" xmlns:p14="http://schemas.microsoft.com/office/powerpoint/2010/main" val="24613025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609600"/>
          </a:xfrm>
        </p:spPr>
        <p:txBody>
          <a:bodyPr>
            <a:noAutofit/>
          </a:bodyPr>
          <a:lstStyle/>
          <a:p>
            <a:pPr algn="l"/>
            <a:r>
              <a:rPr lang="en-US" sz="3000" b="1" dirty="0">
                <a:solidFill>
                  <a:srgbClr val="C00000"/>
                </a:solidFill>
                <a:latin typeface="Comic Sans MS" pitchFamily="66" charset="0"/>
              </a:rPr>
              <a:t>3.	</a:t>
            </a:r>
            <a:r>
              <a:rPr lang="en-US" sz="2400" b="1" u="sng" dirty="0">
                <a:solidFill>
                  <a:srgbClr val="C00000"/>
                </a:solidFill>
                <a:latin typeface="Comic Sans MS" pitchFamily="66" charset="0"/>
              </a:rPr>
              <a:t>ADMINISTRATION OF THE CTSO</a:t>
            </a:r>
            <a:r>
              <a:rPr lang="en-US" sz="3000" dirty="0">
                <a:solidFill>
                  <a:srgbClr val="C00000"/>
                </a:solidFill>
                <a:latin typeface="Comic Sans MS" pitchFamily="66" charset="0"/>
              </a:rPr>
              <a:t/>
            </a:r>
            <a:br>
              <a:rPr lang="en-US" sz="3000" dirty="0">
                <a:solidFill>
                  <a:srgbClr val="C00000"/>
                </a:solidFill>
                <a:latin typeface="Comic Sans MS" pitchFamily="66" charset="0"/>
              </a:rPr>
            </a:br>
            <a:endParaRPr lang="en-US" sz="3000" dirty="0">
              <a:solidFill>
                <a:srgbClr val="C00000"/>
              </a:solidFill>
              <a:latin typeface="Comic Sans MS" pitchFamily="66" charset="0"/>
            </a:endParaRPr>
          </a:p>
        </p:txBody>
      </p:sp>
      <p:sp>
        <p:nvSpPr>
          <p:cNvPr id="3" name="Subtitle 2"/>
          <p:cNvSpPr>
            <a:spLocks noGrp="1"/>
          </p:cNvSpPr>
          <p:nvPr>
            <p:ph type="subTitle" idx="1"/>
          </p:nvPr>
        </p:nvSpPr>
        <p:spPr>
          <a:xfrm>
            <a:off x="304800" y="1066800"/>
            <a:ext cx="8534400" cy="5562600"/>
          </a:xfrm>
        </p:spPr>
        <p:txBody>
          <a:bodyPr>
            <a:normAutofit fontScale="70000" lnSpcReduction="20000"/>
          </a:bodyPr>
          <a:lstStyle/>
          <a:p>
            <a:pPr algn="l"/>
            <a:r>
              <a:rPr lang="en-US" b="1" dirty="0">
                <a:solidFill>
                  <a:schemeClr val="tx1"/>
                </a:solidFill>
                <a:latin typeface="Comic Sans MS" pitchFamily="66" charset="0"/>
              </a:rPr>
              <a:t>The CTSO comprises of the under listed </a:t>
            </a:r>
            <a:r>
              <a:rPr lang="en-US" b="1" dirty="0" smtClean="0">
                <a:solidFill>
                  <a:schemeClr val="tx1"/>
                </a:solidFill>
                <a:latin typeface="Comic Sans MS" pitchFamily="66" charset="0"/>
              </a:rPr>
              <a:t>four (4) </a:t>
            </a:r>
            <a:r>
              <a:rPr lang="en-US" b="1" dirty="0">
                <a:solidFill>
                  <a:schemeClr val="tx1"/>
                </a:solidFill>
                <a:latin typeface="Comic Sans MS" pitchFamily="66" charset="0"/>
              </a:rPr>
              <a:t>units namely</a:t>
            </a:r>
            <a:r>
              <a:rPr lang="en-US" dirty="0">
                <a:solidFill>
                  <a:schemeClr val="tx1"/>
                </a:solidFill>
                <a:latin typeface="Comic Sans MS" pitchFamily="66" charset="0"/>
              </a:rPr>
              <a:t>: </a:t>
            </a:r>
          </a:p>
          <a:p>
            <a:pPr marL="514350" lvl="0" indent="-514350" algn="l">
              <a:buFont typeface="+mj-lt"/>
              <a:buAutoNum type="alphaLcPeriod"/>
            </a:pPr>
            <a:r>
              <a:rPr lang="en-US" b="1" dirty="0">
                <a:solidFill>
                  <a:schemeClr val="tx1"/>
                </a:solidFill>
                <a:latin typeface="Comic Sans MS" pitchFamily="66" charset="0"/>
              </a:rPr>
              <a:t>Administration Unit</a:t>
            </a:r>
            <a:r>
              <a:rPr lang="en-US" dirty="0">
                <a:solidFill>
                  <a:schemeClr val="tx1"/>
                </a:solidFill>
                <a:latin typeface="Comic Sans MS" pitchFamily="66" charset="0"/>
              </a:rPr>
              <a:t>: Handles Administrative/routine activities of the Corps office</a:t>
            </a:r>
            <a:r>
              <a:rPr lang="en-US" dirty="0" smtClean="0">
                <a:solidFill>
                  <a:schemeClr val="tx1"/>
                </a:solidFill>
                <a:latin typeface="Comic Sans MS" pitchFamily="66" charset="0"/>
              </a:rPr>
              <a:t>.</a:t>
            </a:r>
          </a:p>
          <a:p>
            <a:pPr marL="514350" lvl="0" indent="-514350" algn="l">
              <a:buFont typeface="+mj-lt"/>
              <a:buAutoNum type="alphaLcPeriod"/>
            </a:pPr>
            <a:endParaRPr lang="en-US" dirty="0">
              <a:solidFill>
                <a:schemeClr val="tx1"/>
              </a:solidFill>
              <a:latin typeface="Comic Sans MS" pitchFamily="66" charset="0"/>
            </a:endParaRPr>
          </a:p>
          <a:p>
            <a:pPr marL="514350" indent="-514350" algn="l">
              <a:buFont typeface="+mj-lt"/>
              <a:buAutoNum type="alphaLcPeriod"/>
            </a:pPr>
            <a:r>
              <a:rPr lang="en-US" b="1" dirty="0">
                <a:solidFill>
                  <a:schemeClr val="tx1"/>
                </a:solidFill>
                <a:latin typeface="Comic Sans MS" pitchFamily="66" charset="0"/>
              </a:rPr>
              <a:t>Inspection and Enforcement Unit</a:t>
            </a:r>
            <a:r>
              <a:rPr lang="en-US" dirty="0">
                <a:solidFill>
                  <a:schemeClr val="tx1"/>
                </a:solidFill>
                <a:latin typeface="Comic Sans MS" pitchFamily="66" charset="0"/>
              </a:rPr>
              <a:t>: Handles the continuous inspections of fleet operator’s </a:t>
            </a:r>
            <a:r>
              <a:rPr lang="en-US" dirty="0" smtClean="0">
                <a:solidFill>
                  <a:schemeClr val="tx1"/>
                </a:solidFill>
                <a:latin typeface="Comic Sans MS" pitchFamily="66" charset="0"/>
              </a:rPr>
              <a:t>parks/terminals </a:t>
            </a:r>
            <a:r>
              <a:rPr lang="en-US" dirty="0">
                <a:solidFill>
                  <a:schemeClr val="tx1"/>
                </a:solidFill>
                <a:latin typeface="Comic Sans MS" pitchFamily="66" charset="0"/>
              </a:rPr>
              <a:t>to ensure conformity to RTSSS safety set standards via operators, drivers and vehicles. The unit also liaises with CLA for prosecution of non-compliant fleet operators and enforces the implementation of RTSSS set </a:t>
            </a:r>
            <a:r>
              <a:rPr lang="en-US" dirty="0" smtClean="0">
                <a:solidFill>
                  <a:schemeClr val="tx1"/>
                </a:solidFill>
                <a:latin typeface="Comic Sans MS" pitchFamily="66" charset="0"/>
              </a:rPr>
              <a:t>standards</a:t>
            </a:r>
          </a:p>
          <a:p>
            <a:pPr marL="514350" lvl="0" indent="-514350" algn="l">
              <a:buFont typeface="+mj-lt"/>
              <a:buAutoNum type="alphaLcPeriod"/>
            </a:pPr>
            <a:endParaRPr lang="en-US" dirty="0">
              <a:solidFill>
                <a:schemeClr val="tx1"/>
              </a:solidFill>
              <a:latin typeface="Comic Sans MS" pitchFamily="66" charset="0"/>
            </a:endParaRPr>
          </a:p>
          <a:p>
            <a:pPr marL="514350" lvl="0" indent="-514350" algn="l">
              <a:buFont typeface="+mj-lt"/>
              <a:buAutoNum type="alphaLcPeriod"/>
            </a:pPr>
            <a:r>
              <a:rPr lang="en-US" b="1" dirty="0" smtClean="0">
                <a:solidFill>
                  <a:schemeClr val="tx1"/>
                </a:solidFill>
                <a:latin typeface="Comic Sans MS" pitchFamily="66" charset="0"/>
              </a:rPr>
              <a:t>Monitoring </a:t>
            </a:r>
            <a:r>
              <a:rPr lang="en-US" b="1" dirty="0">
                <a:solidFill>
                  <a:schemeClr val="tx1"/>
                </a:solidFill>
                <a:latin typeface="Comic Sans MS" pitchFamily="66" charset="0"/>
              </a:rPr>
              <a:t>and Evaluation Unit</a:t>
            </a:r>
            <a:r>
              <a:rPr lang="en-US" dirty="0">
                <a:solidFill>
                  <a:schemeClr val="tx1"/>
                </a:solidFill>
                <a:latin typeface="Comic Sans MS" pitchFamily="66" charset="0"/>
              </a:rPr>
              <a:t>: The sub-unit monitors and evaluates implementation of the office </a:t>
            </a:r>
            <a:r>
              <a:rPr lang="en-US" dirty="0" smtClean="0">
                <a:solidFill>
                  <a:schemeClr val="tx1"/>
                </a:solidFill>
                <a:latin typeface="Comic Sans MS" pitchFamily="66" charset="0"/>
              </a:rPr>
              <a:t>activities</a:t>
            </a:r>
          </a:p>
          <a:p>
            <a:pPr marL="514350" lvl="0" indent="-514350" algn="l">
              <a:buFont typeface="+mj-lt"/>
              <a:buAutoNum type="alphaLcPeriod"/>
            </a:pPr>
            <a:endParaRPr lang="en-US" dirty="0">
              <a:solidFill>
                <a:schemeClr val="tx1"/>
              </a:solidFill>
              <a:latin typeface="Comic Sans MS" pitchFamily="66" charset="0"/>
            </a:endParaRPr>
          </a:p>
          <a:p>
            <a:pPr marL="514350" lvl="0" indent="-514350" algn="l">
              <a:buFont typeface="+mj-lt"/>
              <a:buAutoNum type="alphaLcPeriod"/>
            </a:pPr>
            <a:r>
              <a:rPr lang="en-US" b="1" dirty="0">
                <a:solidFill>
                  <a:schemeClr val="tx1"/>
                </a:solidFill>
                <a:latin typeface="Comic Sans MS" pitchFamily="66" charset="0"/>
              </a:rPr>
              <a:t>Strategy Unit</a:t>
            </a:r>
            <a:r>
              <a:rPr lang="en-US" dirty="0">
                <a:solidFill>
                  <a:schemeClr val="tx1"/>
                </a:solidFill>
                <a:latin typeface="Comic Sans MS" pitchFamily="66" charset="0"/>
              </a:rPr>
              <a:t>: Handles the data base and RTSSS portal of the office</a:t>
            </a:r>
          </a:p>
          <a:p>
            <a:pPr algn="l"/>
            <a:endParaRPr lang="en-US" dirty="0">
              <a:solidFill>
                <a:schemeClr val="tx1"/>
              </a:solidFill>
              <a:latin typeface="Comic Sans MS" pitchFamily="66" charset="0"/>
            </a:endParaRPr>
          </a:p>
        </p:txBody>
      </p:sp>
    </p:spTree>
    <p:extLst>
      <p:ext uri="{BB962C8B-B14F-4D97-AF65-F5344CB8AC3E}">
        <p14:creationId xmlns="" xmlns:p14="http://schemas.microsoft.com/office/powerpoint/2010/main" val="2470532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81001"/>
            <a:ext cx="7924800" cy="685800"/>
          </a:xfrm>
        </p:spPr>
        <p:txBody>
          <a:bodyPr>
            <a:noAutofit/>
          </a:bodyPr>
          <a:lstStyle/>
          <a:p>
            <a:pPr algn="l"/>
            <a:r>
              <a:rPr lang="en-US" sz="2400" b="1" dirty="0" smtClean="0">
                <a:solidFill>
                  <a:srgbClr val="C00000"/>
                </a:solidFill>
                <a:latin typeface="Comic Sans MS" pitchFamily="66" charset="0"/>
              </a:rPr>
              <a:t>4.	CTSO 2021 ACTION PLAN</a:t>
            </a:r>
            <a:endParaRPr lang="en-US" sz="2400" b="1" dirty="0">
              <a:solidFill>
                <a:srgbClr val="C00000"/>
              </a:solidFill>
              <a:latin typeface="Comic Sans MS" pitchFamily="66" charset="0"/>
            </a:endParaRPr>
          </a:p>
        </p:txBody>
      </p:sp>
      <p:graphicFrame>
        <p:nvGraphicFramePr>
          <p:cNvPr id="6" name="Table 5"/>
          <p:cNvGraphicFramePr>
            <a:graphicFrameLocks noGrp="1"/>
          </p:cNvGraphicFramePr>
          <p:nvPr>
            <p:extLst>
              <p:ext uri="{D42A27DB-BD31-4B8C-83A1-F6EECF244321}">
                <p14:modId xmlns="" xmlns:p14="http://schemas.microsoft.com/office/powerpoint/2010/main" val="340476942"/>
              </p:ext>
            </p:extLst>
          </p:nvPr>
        </p:nvGraphicFramePr>
        <p:xfrm>
          <a:off x="381000" y="1397000"/>
          <a:ext cx="8382000" cy="3525520"/>
        </p:xfrm>
        <a:graphic>
          <a:graphicData uri="http://schemas.openxmlformats.org/drawingml/2006/table">
            <a:tbl>
              <a:tblPr firstRow="1" bandRow="1">
                <a:tableStyleId>{5C22544A-7EE6-4342-B048-85BDC9FD1C3A}</a:tableStyleId>
              </a:tblPr>
              <a:tblGrid>
                <a:gridCol w="2794000"/>
                <a:gridCol w="2794000"/>
                <a:gridCol w="2794000"/>
              </a:tblGrid>
              <a:tr h="370840">
                <a:tc>
                  <a:txBody>
                    <a:bodyPr/>
                    <a:lstStyle/>
                    <a:p>
                      <a:r>
                        <a:rPr lang="en-US" sz="1800" dirty="0" smtClean="0">
                          <a:latin typeface="Comic Sans MS" pitchFamily="66" charset="0"/>
                        </a:rPr>
                        <a:t>ACTION</a:t>
                      </a:r>
                      <a:r>
                        <a:rPr lang="en-US" sz="1800" baseline="0" dirty="0" smtClean="0">
                          <a:latin typeface="Comic Sans MS" pitchFamily="66" charset="0"/>
                        </a:rPr>
                        <a:t> PLAN</a:t>
                      </a:r>
                      <a:endParaRPr lang="en-US" sz="1800" dirty="0">
                        <a:latin typeface="Comic Sans MS" pitchFamily="66" charset="0"/>
                      </a:endParaRPr>
                    </a:p>
                  </a:txBody>
                  <a:tcPr/>
                </a:tc>
                <a:tc>
                  <a:txBody>
                    <a:bodyPr/>
                    <a:lstStyle/>
                    <a:p>
                      <a:r>
                        <a:rPr lang="en-US" sz="1800" dirty="0" smtClean="0">
                          <a:latin typeface="Comic Sans MS" pitchFamily="66" charset="0"/>
                        </a:rPr>
                        <a:t>SCHEDULE</a:t>
                      </a:r>
                      <a:endParaRPr lang="en-US" sz="1800" dirty="0">
                        <a:latin typeface="Comic Sans MS" pitchFamily="66" charset="0"/>
                      </a:endParaRPr>
                    </a:p>
                  </a:txBody>
                  <a:tcPr/>
                </a:tc>
                <a:tc>
                  <a:txBody>
                    <a:bodyPr/>
                    <a:lstStyle/>
                    <a:p>
                      <a:r>
                        <a:rPr lang="en-US" sz="1800" dirty="0" smtClean="0">
                          <a:latin typeface="Comic Sans MS" pitchFamily="66" charset="0"/>
                        </a:rPr>
                        <a:t>KPI</a:t>
                      </a:r>
                      <a:endParaRPr lang="en-US" sz="1800" dirty="0">
                        <a:latin typeface="Comic Sans MS" pitchFamily="66" charset="0"/>
                      </a:endParaRPr>
                    </a:p>
                  </a:txBody>
                  <a:tcPr/>
                </a:tc>
              </a:tr>
              <a:tr h="370840">
                <a:tc>
                  <a:txBody>
                    <a:bodyPr/>
                    <a:lstStyle/>
                    <a:p>
                      <a:pPr marL="0" marR="0">
                        <a:lnSpc>
                          <a:spcPct val="115000"/>
                        </a:lnSpc>
                        <a:spcBef>
                          <a:spcPts val="0"/>
                        </a:spcBef>
                        <a:spcAft>
                          <a:spcPts val="0"/>
                        </a:spcAft>
                      </a:pPr>
                      <a:r>
                        <a:rPr lang="en-US" sz="1800" dirty="0" smtClean="0">
                          <a:effectLst/>
                          <a:latin typeface="Comic Sans MS" pitchFamily="66" charset="0"/>
                          <a:ea typeface="Calibri"/>
                          <a:cs typeface="Times New Roman"/>
                        </a:rPr>
                        <a:t>Collation </a:t>
                      </a:r>
                      <a:r>
                        <a:rPr lang="en-US" sz="1800" dirty="0">
                          <a:effectLst/>
                          <a:latin typeface="Comic Sans MS" pitchFamily="66" charset="0"/>
                          <a:ea typeface="Calibri"/>
                          <a:cs typeface="Times New Roman"/>
                        </a:rPr>
                        <a:t>and Flagging </a:t>
                      </a:r>
                      <a:r>
                        <a:rPr lang="en-US" sz="1800" dirty="0" smtClean="0">
                          <a:effectLst/>
                          <a:latin typeface="Comic Sans MS" pitchFamily="66" charset="0"/>
                          <a:ea typeface="Calibri"/>
                          <a:cs typeface="Times New Roman"/>
                        </a:rPr>
                        <a:t>off major </a:t>
                      </a:r>
                      <a:r>
                        <a:rPr lang="en-US" sz="1800" dirty="0">
                          <a:effectLst/>
                          <a:latin typeface="Comic Sans MS" pitchFamily="66" charset="0"/>
                          <a:ea typeface="Calibri"/>
                          <a:cs typeface="Times New Roman"/>
                        </a:rPr>
                        <a:t>non certified fleet Operators</a:t>
                      </a:r>
                    </a:p>
                  </a:txBody>
                  <a:tcPr marL="68580" marR="68580" marT="0" marB="0"/>
                </a:tc>
                <a:tc>
                  <a:txBody>
                    <a:bodyPr/>
                    <a:lstStyle/>
                    <a:p>
                      <a:pPr marL="0" marR="0">
                        <a:lnSpc>
                          <a:spcPct val="115000"/>
                        </a:lnSpc>
                        <a:spcBef>
                          <a:spcPts val="0"/>
                        </a:spcBef>
                        <a:spcAft>
                          <a:spcPts val="0"/>
                        </a:spcAft>
                      </a:pPr>
                      <a:r>
                        <a:rPr lang="en-US" sz="1800" b="1">
                          <a:effectLst/>
                          <a:latin typeface="Comic Sans MS" pitchFamily="66" charset="0"/>
                          <a:ea typeface="Calibri"/>
                          <a:cs typeface="Times New Roman"/>
                        </a:rPr>
                        <a:t>December</a:t>
                      </a:r>
                      <a:endParaRPr lang="en-US" sz="1800">
                        <a:effectLst/>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dirty="0">
                          <a:effectLst/>
                          <a:latin typeface="Comic Sans MS" pitchFamily="66" charset="0"/>
                          <a:ea typeface="Calibri"/>
                          <a:cs typeface="Times New Roman"/>
                        </a:rPr>
                        <a:t>List of Non-Certified Major Fleet Operators collated and forwarded to CM on or before 2</a:t>
                      </a:r>
                      <a:r>
                        <a:rPr lang="en-US" sz="1800" b="1" baseline="30000" dirty="0">
                          <a:effectLst/>
                          <a:latin typeface="Comic Sans MS" pitchFamily="66" charset="0"/>
                          <a:ea typeface="Calibri"/>
                          <a:cs typeface="Times New Roman"/>
                        </a:rPr>
                        <a:t>nd</a:t>
                      </a:r>
                      <a:r>
                        <a:rPr lang="en-US" sz="1800" b="1" dirty="0">
                          <a:effectLst/>
                          <a:latin typeface="Comic Sans MS" pitchFamily="66" charset="0"/>
                          <a:ea typeface="Calibri"/>
                          <a:cs typeface="Times New Roman"/>
                        </a:rPr>
                        <a:t> week of December.</a:t>
                      </a:r>
                      <a:endParaRPr lang="en-US" sz="1800" dirty="0">
                        <a:effectLst/>
                        <a:latin typeface="Comic Sans MS" pitchFamily="66" charset="0"/>
                        <a:ea typeface="Calibri"/>
                        <a:cs typeface="Times New Roman"/>
                      </a:endParaRPr>
                    </a:p>
                  </a:txBody>
                  <a:tcPr marL="68580" marR="68580" marT="0" marB="0"/>
                </a:tc>
              </a:tr>
              <a:tr h="370840">
                <a:tc>
                  <a:txBody>
                    <a:bodyPr/>
                    <a:lstStyle/>
                    <a:p>
                      <a:pPr marL="0" marR="0">
                        <a:lnSpc>
                          <a:spcPct val="115000"/>
                        </a:lnSpc>
                        <a:spcBef>
                          <a:spcPts val="0"/>
                        </a:spcBef>
                        <a:spcAft>
                          <a:spcPts val="0"/>
                        </a:spcAft>
                      </a:pPr>
                      <a:r>
                        <a:rPr lang="en-US" sz="1800" dirty="0" smtClean="0">
                          <a:effectLst/>
                          <a:latin typeface="Comic Sans MS" pitchFamily="66" charset="0"/>
                          <a:ea typeface="Calibri"/>
                          <a:cs typeface="Times New Roman"/>
                        </a:rPr>
                        <a:t>Compilation </a:t>
                      </a:r>
                      <a:r>
                        <a:rPr lang="en-US" sz="1800" dirty="0">
                          <a:effectLst/>
                          <a:latin typeface="Comic Sans MS" pitchFamily="66" charset="0"/>
                          <a:ea typeface="Calibri"/>
                          <a:cs typeface="Times New Roman"/>
                        </a:rPr>
                        <a:t>of list of unregistered Fleet Operators for prosecution</a:t>
                      </a:r>
                    </a:p>
                  </a:txBody>
                  <a:tcPr marL="68580" marR="68580" marT="0" marB="0"/>
                </a:tc>
                <a:tc>
                  <a:txBody>
                    <a:bodyPr/>
                    <a:lstStyle/>
                    <a:p>
                      <a:pPr marL="0" marR="0">
                        <a:lnSpc>
                          <a:spcPct val="115000"/>
                        </a:lnSpc>
                        <a:spcBef>
                          <a:spcPts val="0"/>
                        </a:spcBef>
                        <a:spcAft>
                          <a:spcPts val="0"/>
                        </a:spcAft>
                      </a:pPr>
                      <a:r>
                        <a:rPr lang="en-US" sz="1800" b="1">
                          <a:effectLst/>
                          <a:latin typeface="Comic Sans MS" pitchFamily="66" charset="0"/>
                          <a:ea typeface="Calibri"/>
                          <a:cs typeface="Times New Roman"/>
                        </a:rPr>
                        <a:t>December</a:t>
                      </a:r>
                      <a:endParaRPr lang="en-US" sz="1800">
                        <a:effectLst/>
                        <a:latin typeface="Comic Sans MS" pitchFamily="66" charset="0"/>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dirty="0">
                          <a:effectLst/>
                          <a:latin typeface="Comic Sans MS" pitchFamily="66" charset="0"/>
                          <a:ea typeface="Calibri"/>
                          <a:cs typeface="Times New Roman"/>
                        </a:rPr>
                        <a:t>List of unregistered Fleet Operators   forwarded to CM on or before the last week of November</a:t>
                      </a:r>
                      <a:endParaRPr lang="en-US" sz="1800" dirty="0">
                        <a:effectLst/>
                        <a:latin typeface="Comic Sans MS" pitchFamily="66" charset="0"/>
                        <a:ea typeface="Calibri"/>
                        <a:cs typeface="Times New Roman"/>
                      </a:endParaRPr>
                    </a:p>
                  </a:txBody>
                  <a:tcPr marL="68580" marR="68580" marT="0" marB="0"/>
                </a:tc>
              </a:tr>
            </a:tbl>
          </a:graphicData>
        </a:graphic>
      </p:graphicFrame>
    </p:spTree>
    <p:extLst>
      <p:ext uri="{BB962C8B-B14F-4D97-AF65-F5344CB8AC3E}">
        <p14:creationId xmlns="" xmlns:p14="http://schemas.microsoft.com/office/powerpoint/2010/main" val="1444110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81001"/>
            <a:ext cx="7772400" cy="685800"/>
          </a:xfrm>
        </p:spPr>
        <p:txBody>
          <a:bodyPr>
            <a:noAutofit/>
          </a:bodyPr>
          <a:lstStyle/>
          <a:p>
            <a:pPr algn="l"/>
            <a:r>
              <a:rPr lang="en-US" sz="2400" b="1" dirty="0">
                <a:solidFill>
                  <a:srgbClr val="C00000"/>
                </a:solidFill>
                <a:latin typeface="Comic Sans MS" pitchFamily="66" charset="0"/>
              </a:rPr>
              <a:t>CTSO 2021 ACTIO PLAN AND JOB SCHEDULES</a:t>
            </a:r>
            <a:endParaRPr lang="en-US" sz="2400" dirty="0">
              <a:solidFill>
                <a:srgbClr val="C00000"/>
              </a:solidFill>
              <a:latin typeface="Comic Sans MS" pitchFamily="66" charset="0"/>
            </a:endParaRPr>
          </a:p>
        </p:txBody>
      </p:sp>
      <p:graphicFrame>
        <p:nvGraphicFramePr>
          <p:cNvPr id="6" name="Table 5"/>
          <p:cNvGraphicFramePr>
            <a:graphicFrameLocks noGrp="1"/>
          </p:cNvGraphicFramePr>
          <p:nvPr>
            <p:extLst>
              <p:ext uri="{D42A27DB-BD31-4B8C-83A1-F6EECF244321}">
                <p14:modId xmlns="" xmlns:p14="http://schemas.microsoft.com/office/powerpoint/2010/main" val="434781392"/>
              </p:ext>
            </p:extLst>
          </p:nvPr>
        </p:nvGraphicFramePr>
        <p:xfrm>
          <a:off x="381000" y="914401"/>
          <a:ext cx="8534400" cy="5791199"/>
        </p:xfrm>
        <a:graphic>
          <a:graphicData uri="http://schemas.openxmlformats.org/drawingml/2006/table">
            <a:tbl>
              <a:tblPr firstRow="1" bandRow="1">
                <a:tableStyleId>{5C22544A-7EE6-4342-B048-85BDC9FD1C3A}</a:tableStyleId>
              </a:tblPr>
              <a:tblGrid>
                <a:gridCol w="2844800"/>
                <a:gridCol w="2844800"/>
                <a:gridCol w="2844800"/>
              </a:tblGrid>
              <a:tr h="369749">
                <a:tc>
                  <a:txBody>
                    <a:bodyPr/>
                    <a:lstStyle/>
                    <a:p>
                      <a:r>
                        <a:rPr lang="en-US" sz="1800" dirty="0" smtClean="0">
                          <a:latin typeface="Comic Sans MS" pitchFamily="66" charset="0"/>
                        </a:rPr>
                        <a:t>ACTION</a:t>
                      </a:r>
                      <a:r>
                        <a:rPr lang="en-US" sz="1800" baseline="0" dirty="0" smtClean="0">
                          <a:latin typeface="Comic Sans MS" pitchFamily="66" charset="0"/>
                        </a:rPr>
                        <a:t> PLAN</a:t>
                      </a:r>
                      <a:endParaRPr lang="en-US" sz="1800" dirty="0">
                        <a:latin typeface="Comic Sans MS" pitchFamily="66" charset="0"/>
                      </a:endParaRPr>
                    </a:p>
                  </a:txBody>
                  <a:tcPr/>
                </a:tc>
                <a:tc>
                  <a:txBody>
                    <a:bodyPr/>
                    <a:lstStyle/>
                    <a:p>
                      <a:r>
                        <a:rPr lang="en-US" sz="1800" dirty="0" smtClean="0">
                          <a:latin typeface="Comic Sans MS" pitchFamily="66" charset="0"/>
                        </a:rPr>
                        <a:t>SCHEDULE</a:t>
                      </a:r>
                      <a:endParaRPr lang="en-US" sz="1800" dirty="0">
                        <a:latin typeface="Comic Sans MS" pitchFamily="66" charset="0"/>
                      </a:endParaRPr>
                    </a:p>
                  </a:txBody>
                  <a:tcPr/>
                </a:tc>
                <a:tc>
                  <a:txBody>
                    <a:bodyPr/>
                    <a:lstStyle/>
                    <a:p>
                      <a:r>
                        <a:rPr lang="en-US" sz="1800" dirty="0" smtClean="0">
                          <a:latin typeface="Comic Sans MS" pitchFamily="66" charset="0"/>
                        </a:rPr>
                        <a:t>KPI</a:t>
                      </a:r>
                      <a:endParaRPr lang="en-US" sz="1800" dirty="0">
                        <a:latin typeface="Comic Sans MS" pitchFamily="66" charset="0"/>
                      </a:endParaRPr>
                    </a:p>
                  </a:txBody>
                  <a:tcPr/>
                </a:tc>
              </a:tr>
              <a:tr h="1594544">
                <a:tc>
                  <a:txBody>
                    <a:bodyPr/>
                    <a:lstStyle/>
                    <a:p>
                      <a:pPr marL="0" marR="0">
                        <a:lnSpc>
                          <a:spcPct val="115000"/>
                        </a:lnSpc>
                        <a:spcBef>
                          <a:spcPts val="0"/>
                        </a:spcBef>
                        <a:spcAft>
                          <a:spcPts val="0"/>
                        </a:spcAft>
                      </a:pPr>
                      <a:r>
                        <a:rPr lang="en-US" sz="1800" dirty="0" smtClean="0">
                          <a:effectLst/>
                          <a:latin typeface="Comic Sans MS"/>
                          <a:ea typeface="Calibri"/>
                          <a:cs typeface="Times New Roman"/>
                        </a:rPr>
                        <a:t>Weekly </a:t>
                      </a:r>
                      <a:r>
                        <a:rPr lang="en-US" sz="1800" dirty="0">
                          <a:effectLst/>
                          <a:latin typeface="Comic Sans MS"/>
                          <a:ea typeface="Calibri"/>
                          <a:cs typeface="Times New Roman"/>
                        </a:rPr>
                        <a:t>SLD enforcement check on major fleet Operators</a:t>
                      </a:r>
                      <a:endParaRPr lang="en-US" sz="18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a:effectLst/>
                          <a:latin typeface="Comic Sans MS"/>
                          <a:ea typeface="Calibri"/>
                          <a:cs typeface="Times New Roman"/>
                        </a:rPr>
                        <a:t>December</a:t>
                      </a:r>
                      <a:endParaRPr lang="en-US" sz="18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a:effectLst/>
                          <a:latin typeface="Comic Sans MS"/>
                          <a:ea typeface="Calibri"/>
                          <a:cs typeface="Times New Roman"/>
                        </a:rPr>
                        <a:t>Report of SLD Enforcement Exercise forwarded to CM on or before Friday of the succeeding week</a:t>
                      </a:r>
                      <a:endParaRPr lang="en-US" sz="1800">
                        <a:effectLst/>
                        <a:latin typeface="Calibri"/>
                        <a:ea typeface="Calibri"/>
                        <a:cs typeface="Times New Roman"/>
                      </a:endParaRPr>
                    </a:p>
                  </a:txBody>
                  <a:tcPr marL="68580" marR="68580" marT="0" marB="0"/>
                </a:tc>
              </a:tr>
              <a:tr h="1594544">
                <a:tc>
                  <a:txBody>
                    <a:bodyPr/>
                    <a:lstStyle/>
                    <a:p>
                      <a:pPr marL="0" marR="0">
                        <a:lnSpc>
                          <a:spcPct val="115000"/>
                        </a:lnSpc>
                        <a:spcBef>
                          <a:spcPts val="0"/>
                        </a:spcBef>
                        <a:spcAft>
                          <a:spcPts val="0"/>
                        </a:spcAft>
                      </a:pPr>
                      <a:r>
                        <a:rPr lang="en-US" sz="1800" dirty="0" smtClean="0">
                          <a:effectLst/>
                          <a:latin typeface="Comic Sans MS"/>
                          <a:ea typeface="Calibri"/>
                          <a:cs typeface="Times New Roman"/>
                        </a:rPr>
                        <a:t>Monitoring </a:t>
                      </a:r>
                      <a:r>
                        <a:rPr lang="en-US" sz="1800" dirty="0">
                          <a:effectLst/>
                          <a:latin typeface="Comic Sans MS"/>
                          <a:ea typeface="Calibri"/>
                          <a:cs typeface="Times New Roman"/>
                        </a:rPr>
                        <a:t>of fleet operators compliance level at motor parks </a:t>
                      </a:r>
                      <a:endParaRPr lang="en-US" sz="18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a:effectLst/>
                          <a:latin typeface="Comic Sans MS"/>
                          <a:ea typeface="Calibri"/>
                          <a:cs typeface="Times New Roman"/>
                        </a:rPr>
                        <a:t>December</a:t>
                      </a:r>
                      <a:endParaRPr lang="en-US" sz="18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a:effectLst/>
                          <a:latin typeface="Comic Sans MS"/>
                          <a:ea typeface="Calibri"/>
                          <a:cs typeface="Times New Roman"/>
                        </a:rPr>
                        <a:t>Report of monitoring compiled from Field Commands on or before 1</a:t>
                      </a:r>
                      <a:r>
                        <a:rPr lang="en-US" sz="1800" b="1" baseline="30000">
                          <a:effectLst/>
                          <a:latin typeface="Comic Sans MS"/>
                          <a:ea typeface="Calibri"/>
                          <a:cs typeface="Times New Roman"/>
                        </a:rPr>
                        <a:t>st</a:t>
                      </a:r>
                      <a:r>
                        <a:rPr lang="en-US" sz="1800" b="1">
                          <a:effectLst/>
                          <a:latin typeface="Comic Sans MS"/>
                          <a:ea typeface="Calibri"/>
                          <a:cs typeface="Times New Roman"/>
                        </a:rPr>
                        <a:t> week of the succeeding month</a:t>
                      </a:r>
                      <a:endParaRPr lang="en-US" sz="1800">
                        <a:effectLst/>
                        <a:latin typeface="Calibri"/>
                        <a:ea typeface="Calibri"/>
                        <a:cs typeface="Times New Roman"/>
                      </a:endParaRPr>
                    </a:p>
                  </a:txBody>
                  <a:tcPr marL="68580" marR="68580" marT="0" marB="0"/>
                </a:tc>
              </a:tr>
              <a:tr h="2232362">
                <a:tc>
                  <a:txBody>
                    <a:bodyPr/>
                    <a:lstStyle/>
                    <a:p>
                      <a:pPr marL="0" marR="0">
                        <a:lnSpc>
                          <a:spcPct val="115000"/>
                        </a:lnSpc>
                        <a:spcBef>
                          <a:spcPts val="0"/>
                        </a:spcBef>
                        <a:spcAft>
                          <a:spcPts val="0"/>
                        </a:spcAft>
                      </a:pPr>
                      <a:r>
                        <a:rPr lang="en-US" sz="1800" dirty="0">
                          <a:effectLst/>
                          <a:latin typeface="Comic Sans MS"/>
                          <a:ea typeface="Calibri"/>
                          <a:cs typeface="Times New Roman"/>
                        </a:rPr>
                        <a:t>Organizing interface with fleet operators involved in 5 crashes &amp; above in a quarter</a:t>
                      </a:r>
                      <a:endParaRPr lang="en-US" sz="18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dirty="0">
                          <a:effectLst/>
                          <a:latin typeface="Comic Sans MS"/>
                          <a:ea typeface="Calibri"/>
                          <a:cs typeface="Times New Roman"/>
                        </a:rPr>
                        <a:t> </a:t>
                      </a:r>
                      <a:endParaRPr lang="en-US" sz="1800" dirty="0">
                        <a:effectLst/>
                        <a:latin typeface="Calibri"/>
                        <a:ea typeface="Calibri"/>
                        <a:cs typeface="Times New Roman"/>
                      </a:endParaRPr>
                    </a:p>
                    <a:p>
                      <a:pPr marL="0" marR="0">
                        <a:lnSpc>
                          <a:spcPct val="115000"/>
                        </a:lnSpc>
                        <a:spcBef>
                          <a:spcPts val="0"/>
                        </a:spcBef>
                        <a:spcAft>
                          <a:spcPts val="0"/>
                        </a:spcAft>
                      </a:pPr>
                      <a:r>
                        <a:rPr lang="en-US" sz="1800" b="1" dirty="0">
                          <a:effectLst/>
                          <a:latin typeface="Comic Sans MS"/>
                          <a:ea typeface="Calibri"/>
                          <a:cs typeface="Times New Roman"/>
                        </a:rPr>
                        <a:t>Quarterly</a:t>
                      </a:r>
                      <a:endParaRPr lang="en-US" sz="18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dirty="0">
                          <a:effectLst/>
                          <a:latin typeface="Comic Sans MS"/>
                          <a:ea typeface="Calibri"/>
                          <a:cs typeface="Times New Roman"/>
                        </a:rPr>
                        <a:t>Report of quarterly interface with Fleet Operators recording 5 RTC in a quarter forwarded to CM on or before 1</a:t>
                      </a:r>
                      <a:r>
                        <a:rPr lang="en-US" sz="1800" b="1" baseline="30000" dirty="0">
                          <a:effectLst/>
                          <a:latin typeface="Comic Sans MS"/>
                          <a:ea typeface="Calibri"/>
                          <a:cs typeface="Times New Roman"/>
                        </a:rPr>
                        <a:t>st</a:t>
                      </a:r>
                      <a:r>
                        <a:rPr lang="en-US" sz="1800" b="1" dirty="0">
                          <a:effectLst/>
                          <a:latin typeface="Comic Sans MS"/>
                          <a:ea typeface="Calibri"/>
                          <a:cs typeface="Times New Roman"/>
                        </a:rPr>
                        <a:t> week of the succeeding quarter</a:t>
                      </a:r>
                      <a:endParaRPr lang="en-US" sz="1800" dirty="0">
                        <a:effectLst/>
                        <a:latin typeface="Calibri"/>
                        <a:ea typeface="Calibri"/>
                        <a:cs typeface="Times New Roman"/>
                      </a:endParaRPr>
                    </a:p>
                  </a:txBody>
                  <a:tcPr marL="68580" marR="68580" marT="0" marB="0"/>
                </a:tc>
              </a:tr>
            </a:tbl>
          </a:graphicData>
        </a:graphic>
      </p:graphicFrame>
    </p:spTree>
    <p:extLst>
      <p:ext uri="{BB962C8B-B14F-4D97-AF65-F5344CB8AC3E}">
        <p14:creationId xmlns="" xmlns:p14="http://schemas.microsoft.com/office/powerpoint/2010/main" val="12187757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81001"/>
            <a:ext cx="7772400" cy="685800"/>
          </a:xfrm>
        </p:spPr>
        <p:txBody>
          <a:bodyPr>
            <a:noAutofit/>
          </a:bodyPr>
          <a:lstStyle/>
          <a:p>
            <a:pPr algn="l"/>
            <a:r>
              <a:rPr lang="en-US" sz="2400" b="1" dirty="0">
                <a:solidFill>
                  <a:srgbClr val="C00000"/>
                </a:solidFill>
                <a:latin typeface="Comic Sans MS" pitchFamily="66" charset="0"/>
              </a:rPr>
              <a:t>CTSO 2021 ACTIO PLAN AND JOB SCHEDULES</a:t>
            </a:r>
            <a:endParaRPr lang="en-US" sz="2400" dirty="0">
              <a:solidFill>
                <a:srgbClr val="C00000"/>
              </a:solidFill>
              <a:latin typeface="Comic Sans MS" pitchFamily="66" charset="0"/>
            </a:endParaRPr>
          </a:p>
        </p:txBody>
      </p:sp>
      <p:graphicFrame>
        <p:nvGraphicFramePr>
          <p:cNvPr id="6" name="Table 5"/>
          <p:cNvGraphicFramePr>
            <a:graphicFrameLocks noGrp="1"/>
          </p:cNvGraphicFramePr>
          <p:nvPr>
            <p:extLst>
              <p:ext uri="{D42A27DB-BD31-4B8C-83A1-F6EECF244321}">
                <p14:modId xmlns="" xmlns:p14="http://schemas.microsoft.com/office/powerpoint/2010/main" val="1628192718"/>
              </p:ext>
            </p:extLst>
          </p:nvPr>
        </p:nvGraphicFramePr>
        <p:xfrm>
          <a:off x="381000" y="1143001"/>
          <a:ext cx="8534400" cy="4466844"/>
        </p:xfrm>
        <a:graphic>
          <a:graphicData uri="http://schemas.openxmlformats.org/drawingml/2006/table">
            <a:tbl>
              <a:tblPr firstRow="1" bandRow="1">
                <a:tableStyleId>{5C22544A-7EE6-4342-B048-85BDC9FD1C3A}</a:tableStyleId>
              </a:tblPr>
              <a:tblGrid>
                <a:gridCol w="2844800"/>
                <a:gridCol w="2032000"/>
                <a:gridCol w="3657600"/>
              </a:tblGrid>
              <a:tr h="350515">
                <a:tc>
                  <a:txBody>
                    <a:bodyPr/>
                    <a:lstStyle/>
                    <a:p>
                      <a:r>
                        <a:rPr lang="en-US" sz="1800" dirty="0" smtClean="0">
                          <a:latin typeface="Comic Sans MS" pitchFamily="66" charset="0"/>
                        </a:rPr>
                        <a:t>ACTION</a:t>
                      </a:r>
                      <a:r>
                        <a:rPr lang="en-US" sz="1800" baseline="0" dirty="0" smtClean="0">
                          <a:latin typeface="Comic Sans MS" pitchFamily="66" charset="0"/>
                        </a:rPr>
                        <a:t> PLAN</a:t>
                      </a:r>
                      <a:endParaRPr lang="en-US" sz="1800" dirty="0">
                        <a:latin typeface="Comic Sans MS" pitchFamily="66" charset="0"/>
                      </a:endParaRPr>
                    </a:p>
                  </a:txBody>
                  <a:tcPr/>
                </a:tc>
                <a:tc>
                  <a:txBody>
                    <a:bodyPr/>
                    <a:lstStyle/>
                    <a:p>
                      <a:r>
                        <a:rPr lang="en-US" sz="1800" dirty="0" smtClean="0">
                          <a:latin typeface="Comic Sans MS" pitchFamily="66" charset="0"/>
                        </a:rPr>
                        <a:t>SCHEDULE</a:t>
                      </a:r>
                      <a:endParaRPr lang="en-US" sz="1800" dirty="0">
                        <a:latin typeface="Comic Sans MS" pitchFamily="66" charset="0"/>
                      </a:endParaRPr>
                    </a:p>
                  </a:txBody>
                  <a:tcPr/>
                </a:tc>
                <a:tc>
                  <a:txBody>
                    <a:bodyPr/>
                    <a:lstStyle/>
                    <a:p>
                      <a:r>
                        <a:rPr lang="en-US" sz="1800" smtClean="0">
                          <a:latin typeface="Comic Sans MS" pitchFamily="66" charset="0"/>
                        </a:rPr>
                        <a:t>KPI</a:t>
                      </a:r>
                      <a:endParaRPr lang="en-US" sz="1800" dirty="0">
                        <a:latin typeface="Comic Sans MS" pitchFamily="66" charset="0"/>
                      </a:endParaRPr>
                    </a:p>
                  </a:txBody>
                  <a:tcPr/>
                </a:tc>
              </a:tr>
              <a:tr h="2097857">
                <a:tc>
                  <a:txBody>
                    <a:bodyPr/>
                    <a:lstStyle/>
                    <a:p>
                      <a:pPr marL="0" marR="0">
                        <a:lnSpc>
                          <a:spcPct val="115000"/>
                        </a:lnSpc>
                        <a:spcBef>
                          <a:spcPts val="0"/>
                        </a:spcBef>
                        <a:spcAft>
                          <a:spcPts val="0"/>
                        </a:spcAft>
                      </a:pPr>
                      <a:r>
                        <a:rPr lang="en-US" sz="1800" dirty="0">
                          <a:effectLst/>
                          <a:latin typeface="Comic Sans MS"/>
                          <a:ea typeface="Calibri"/>
                          <a:cs typeface="Times New Roman"/>
                        </a:rPr>
                        <a:t>Prosecution of RTSSS non-compliant fleet operators and erring fleet operators </a:t>
                      </a:r>
                      <a:endParaRPr lang="en-US" sz="18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a:effectLst/>
                          <a:latin typeface="Comic Sans MS"/>
                          <a:ea typeface="Calibri"/>
                          <a:cs typeface="Times New Roman"/>
                        </a:rPr>
                        <a:t>June</a:t>
                      </a:r>
                      <a:endParaRPr lang="en-US" sz="18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a:effectLst/>
                          <a:latin typeface="Comic Sans MS"/>
                          <a:ea typeface="Calibri"/>
                          <a:cs typeface="Times New Roman"/>
                        </a:rPr>
                        <a:t>List of non-RTSSS compliant fleet operators forwarded to CLA for prosecution</a:t>
                      </a:r>
                      <a:endParaRPr lang="en-US" sz="1800">
                        <a:effectLst/>
                        <a:latin typeface="Calibri"/>
                        <a:ea typeface="Calibri"/>
                        <a:cs typeface="Times New Roman"/>
                      </a:endParaRPr>
                    </a:p>
                    <a:p>
                      <a:pPr marL="0" marR="0">
                        <a:lnSpc>
                          <a:spcPct val="115000"/>
                        </a:lnSpc>
                        <a:spcBef>
                          <a:spcPts val="0"/>
                        </a:spcBef>
                        <a:spcAft>
                          <a:spcPts val="0"/>
                        </a:spcAft>
                      </a:pPr>
                      <a:r>
                        <a:rPr lang="en-US" sz="1800" b="1">
                          <a:effectLst/>
                          <a:latin typeface="Comic Sans MS"/>
                          <a:ea typeface="Calibri"/>
                          <a:cs typeface="Times New Roman"/>
                        </a:rPr>
                        <a:t> </a:t>
                      </a:r>
                      <a:endParaRPr lang="en-US" sz="1800">
                        <a:effectLst/>
                        <a:latin typeface="Calibri"/>
                        <a:ea typeface="Calibri"/>
                        <a:cs typeface="Times New Roman"/>
                      </a:endParaRPr>
                    </a:p>
                    <a:p>
                      <a:pPr marL="0" marR="0">
                        <a:lnSpc>
                          <a:spcPct val="115000"/>
                        </a:lnSpc>
                        <a:spcBef>
                          <a:spcPts val="0"/>
                        </a:spcBef>
                        <a:spcAft>
                          <a:spcPts val="0"/>
                        </a:spcAft>
                      </a:pPr>
                      <a:r>
                        <a:rPr lang="en-US" sz="1800" b="1">
                          <a:effectLst/>
                          <a:latin typeface="Comic Sans MS"/>
                          <a:ea typeface="Calibri"/>
                          <a:cs typeface="Times New Roman"/>
                        </a:rPr>
                        <a:t>Report of Prosecuted fleet Operators forwarded to CM in 2</a:t>
                      </a:r>
                      <a:r>
                        <a:rPr lang="en-US" sz="1800" b="1" baseline="30000">
                          <a:effectLst/>
                          <a:latin typeface="Comic Sans MS"/>
                          <a:ea typeface="Calibri"/>
                          <a:cs typeface="Times New Roman"/>
                        </a:rPr>
                        <a:t>nd</a:t>
                      </a:r>
                      <a:r>
                        <a:rPr lang="en-US" sz="1800" b="1">
                          <a:effectLst/>
                          <a:latin typeface="Comic Sans MS"/>
                          <a:ea typeface="Calibri"/>
                          <a:cs typeface="Times New Roman"/>
                        </a:rPr>
                        <a:t> week of July</a:t>
                      </a:r>
                      <a:endParaRPr lang="en-US" sz="1800">
                        <a:effectLst/>
                        <a:latin typeface="Calibri"/>
                        <a:ea typeface="Calibri"/>
                        <a:cs typeface="Times New Roman"/>
                      </a:endParaRPr>
                    </a:p>
                  </a:txBody>
                  <a:tcPr marL="68580" marR="68580" marT="0" marB="0"/>
                </a:tc>
              </a:tr>
              <a:tr h="1795538">
                <a:tc>
                  <a:txBody>
                    <a:bodyPr/>
                    <a:lstStyle/>
                    <a:p>
                      <a:pPr marL="0" marR="0">
                        <a:lnSpc>
                          <a:spcPct val="115000"/>
                        </a:lnSpc>
                        <a:spcBef>
                          <a:spcPts val="0"/>
                        </a:spcBef>
                        <a:spcAft>
                          <a:spcPts val="0"/>
                        </a:spcAft>
                      </a:pPr>
                      <a:r>
                        <a:rPr lang="en-US" sz="1800" dirty="0">
                          <a:effectLst/>
                          <a:latin typeface="Comic Sans MS"/>
                          <a:ea typeface="Calibri"/>
                          <a:cs typeface="Times New Roman"/>
                        </a:rPr>
                        <a:t>Collation of vehicles and passenger travelled and kilometer distance covered </a:t>
                      </a:r>
                      <a:r>
                        <a:rPr lang="en-US" sz="1800" dirty="0" smtClean="0">
                          <a:effectLst/>
                          <a:latin typeface="Comic Sans MS"/>
                          <a:ea typeface="Calibri"/>
                          <a:cs typeface="Times New Roman"/>
                        </a:rPr>
                        <a:t>for</a:t>
                      </a:r>
                      <a:r>
                        <a:rPr lang="en-US" sz="1800" baseline="0" dirty="0" smtClean="0">
                          <a:effectLst/>
                          <a:latin typeface="Comic Sans MS"/>
                          <a:ea typeface="Calibri"/>
                          <a:cs typeface="Times New Roman"/>
                        </a:rPr>
                        <a:t> </a:t>
                      </a:r>
                      <a:r>
                        <a:rPr lang="en-US" sz="1800" dirty="0" smtClean="0">
                          <a:effectLst/>
                          <a:latin typeface="Comic Sans MS"/>
                          <a:ea typeface="Calibri"/>
                          <a:cs typeface="Times New Roman"/>
                        </a:rPr>
                        <a:t>fleet </a:t>
                      </a:r>
                      <a:r>
                        <a:rPr lang="en-US" sz="1800" dirty="0">
                          <a:effectLst/>
                          <a:latin typeface="Comic Sans MS"/>
                          <a:ea typeface="Calibri"/>
                          <a:cs typeface="Times New Roman"/>
                        </a:rPr>
                        <a:t>operators</a:t>
                      </a:r>
                      <a:endParaRPr lang="en-US" sz="1800" dirty="0">
                        <a:effectLst/>
                        <a:latin typeface="Calibri"/>
                        <a:ea typeface="Calibri"/>
                        <a:cs typeface="Times New Roman"/>
                      </a:endParaRPr>
                    </a:p>
                    <a:p>
                      <a:pPr marL="0" marR="0">
                        <a:lnSpc>
                          <a:spcPct val="115000"/>
                        </a:lnSpc>
                        <a:spcBef>
                          <a:spcPts val="0"/>
                        </a:spcBef>
                        <a:spcAft>
                          <a:spcPts val="0"/>
                        </a:spcAft>
                      </a:pPr>
                      <a:r>
                        <a:rPr lang="en-US" sz="1800" dirty="0">
                          <a:effectLst/>
                          <a:latin typeface="Comic Sans MS"/>
                          <a:ea typeface="Calibri"/>
                          <a:cs typeface="Times New Roman"/>
                        </a:rPr>
                        <a:t> </a:t>
                      </a:r>
                      <a:endParaRPr lang="en-US" sz="18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dirty="0">
                          <a:effectLst/>
                          <a:latin typeface="Comic Sans MS"/>
                          <a:ea typeface="Calibri"/>
                          <a:cs typeface="Times New Roman"/>
                        </a:rPr>
                        <a:t>Weekly</a:t>
                      </a:r>
                      <a:endParaRPr lang="en-US" sz="1800" dirty="0">
                        <a:effectLst/>
                        <a:latin typeface="Calibri"/>
                        <a:ea typeface="Calibri"/>
                        <a:cs typeface="Times New Roman"/>
                      </a:endParaRPr>
                    </a:p>
                    <a:p>
                      <a:pPr marL="0" marR="0">
                        <a:lnSpc>
                          <a:spcPct val="115000"/>
                        </a:lnSpc>
                        <a:spcBef>
                          <a:spcPts val="0"/>
                        </a:spcBef>
                        <a:spcAft>
                          <a:spcPts val="0"/>
                        </a:spcAft>
                      </a:pPr>
                      <a:r>
                        <a:rPr lang="en-US" sz="1800" b="1" dirty="0">
                          <a:effectLst/>
                          <a:latin typeface="Comic Sans MS"/>
                          <a:ea typeface="Calibri"/>
                          <a:cs typeface="Times New Roman"/>
                        </a:rPr>
                        <a:t> </a:t>
                      </a:r>
                      <a:endParaRPr lang="en-US" sz="1800" dirty="0">
                        <a:effectLst/>
                        <a:latin typeface="Calibri"/>
                        <a:ea typeface="Calibri"/>
                        <a:cs typeface="Times New Roman"/>
                      </a:endParaRPr>
                    </a:p>
                    <a:p>
                      <a:pPr marL="0" marR="0">
                        <a:lnSpc>
                          <a:spcPct val="115000"/>
                        </a:lnSpc>
                        <a:spcBef>
                          <a:spcPts val="0"/>
                        </a:spcBef>
                        <a:spcAft>
                          <a:spcPts val="0"/>
                        </a:spcAft>
                      </a:pPr>
                      <a:r>
                        <a:rPr lang="en-US" sz="1800" b="1" dirty="0">
                          <a:effectLst/>
                          <a:latin typeface="Comic Sans MS"/>
                          <a:ea typeface="Calibri"/>
                          <a:cs typeface="Times New Roman"/>
                        </a:rPr>
                        <a:t> </a:t>
                      </a:r>
                      <a:endParaRPr lang="en-US" sz="1800" dirty="0">
                        <a:effectLst/>
                        <a:latin typeface="Calibri"/>
                        <a:ea typeface="Calibri"/>
                        <a:cs typeface="Times New Roman"/>
                      </a:endParaRPr>
                    </a:p>
                    <a:p>
                      <a:pPr marL="0" marR="0">
                        <a:lnSpc>
                          <a:spcPct val="115000"/>
                        </a:lnSpc>
                        <a:spcBef>
                          <a:spcPts val="0"/>
                        </a:spcBef>
                        <a:spcAft>
                          <a:spcPts val="0"/>
                        </a:spcAft>
                      </a:pPr>
                      <a:r>
                        <a:rPr lang="en-US" sz="1800" b="1" dirty="0">
                          <a:effectLst/>
                          <a:latin typeface="Comic Sans MS"/>
                          <a:ea typeface="Calibri"/>
                          <a:cs typeface="Times New Roman"/>
                        </a:rPr>
                        <a:t> </a:t>
                      </a:r>
                      <a:endParaRPr lang="en-US" sz="1800" dirty="0">
                        <a:effectLst/>
                        <a:latin typeface="Calibri"/>
                        <a:ea typeface="Calibri"/>
                        <a:cs typeface="Times New Roman"/>
                      </a:endParaRPr>
                    </a:p>
                    <a:p>
                      <a:pPr marL="0" marR="0">
                        <a:lnSpc>
                          <a:spcPct val="115000"/>
                        </a:lnSpc>
                        <a:spcBef>
                          <a:spcPts val="0"/>
                        </a:spcBef>
                        <a:spcAft>
                          <a:spcPts val="0"/>
                        </a:spcAft>
                      </a:pPr>
                      <a:r>
                        <a:rPr lang="en-US" sz="1800" b="1" dirty="0">
                          <a:effectLst/>
                          <a:latin typeface="Comic Sans MS"/>
                          <a:ea typeface="Calibri"/>
                          <a:cs typeface="Times New Roman"/>
                        </a:rPr>
                        <a:t> </a:t>
                      </a:r>
                      <a:endParaRPr lang="en-US" sz="1800" dirty="0">
                        <a:effectLst/>
                        <a:latin typeface="Calibri"/>
                        <a:ea typeface="Calibri"/>
                        <a:cs typeface="Times New Roman"/>
                      </a:endParaRPr>
                    </a:p>
                    <a:p>
                      <a:pPr marL="0" marR="0">
                        <a:lnSpc>
                          <a:spcPct val="115000"/>
                        </a:lnSpc>
                        <a:spcBef>
                          <a:spcPts val="0"/>
                        </a:spcBef>
                        <a:spcAft>
                          <a:spcPts val="0"/>
                        </a:spcAft>
                      </a:pPr>
                      <a:r>
                        <a:rPr lang="en-US" sz="1800" b="1" dirty="0">
                          <a:effectLst/>
                          <a:latin typeface="Comic Sans MS"/>
                          <a:ea typeface="Calibri"/>
                          <a:cs typeface="Times New Roman"/>
                        </a:rPr>
                        <a:t> </a:t>
                      </a:r>
                      <a:endParaRPr lang="en-US" sz="18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800" b="1" dirty="0">
                          <a:effectLst/>
                          <a:latin typeface="Comic Sans MS"/>
                          <a:ea typeface="Calibri"/>
                          <a:cs typeface="Times New Roman"/>
                        </a:rPr>
                        <a:t>Data on passengers recorded by fleet operators collated on or before 1</a:t>
                      </a:r>
                      <a:r>
                        <a:rPr lang="en-US" sz="1800" b="1" baseline="30000" dirty="0">
                          <a:effectLst/>
                          <a:latin typeface="Comic Sans MS"/>
                          <a:ea typeface="Calibri"/>
                          <a:cs typeface="Times New Roman"/>
                        </a:rPr>
                        <a:t>st</a:t>
                      </a:r>
                      <a:r>
                        <a:rPr lang="en-US" sz="1800" b="1" dirty="0">
                          <a:effectLst/>
                          <a:latin typeface="Comic Sans MS"/>
                          <a:ea typeface="Calibri"/>
                          <a:cs typeface="Times New Roman"/>
                        </a:rPr>
                        <a:t> week of the succeeding month </a:t>
                      </a:r>
                      <a:endParaRPr lang="en-US" sz="1800" dirty="0">
                        <a:effectLst/>
                        <a:latin typeface="Calibri"/>
                        <a:ea typeface="Calibri"/>
                        <a:cs typeface="Times New Roman"/>
                      </a:endParaRPr>
                    </a:p>
                    <a:p>
                      <a:pPr marL="0" marR="0">
                        <a:lnSpc>
                          <a:spcPct val="115000"/>
                        </a:lnSpc>
                        <a:spcBef>
                          <a:spcPts val="0"/>
                        </a:spcBef>
                        <a:spcAft>
                          <a:spcPts val="0"/>
                        </a:spcAft>
                      </a:pPr>
                      <a:r>
                        <a:rPr lang="en-US" sz="1800" b="1" dirty="0">
                          <a:effectLst/>
                          <a:latin typeface="Comic Sans MS"/>
                          <a:ea typeface="Calibri"/>
                          <a:cs typeface="Times New Roman"/>
                        </a:rPr>
                        <a:t> </a:t>
                      </a:r>
                      <a:endParaRPr lang="en-US" sz="1800" dirty="0">
                        <a:effectLst/>
                        <a:latin typeface="Calibri"/>
                        <a:ea typeface="Calibri"/>
                        <a:cs typeface="Times New Roman"/>
                      </a:endParaRPr>
                    </a:p>
                  </a:txBody>
                  <a:tcPr marL="68580" marR="68580" marT="0" marB="0"/>
                </a:tc>
              </a:tr>
            </a:tbl>
          </a:graphicData>
        </a:graphic>
      </p:graphicFrame>
    </p:spTree>
    <p:extLst>
      <p:ext uri="{BB962C8B-B14F-4D97-AF65-F5344CB8AC3E}">
        <p14:creationId xmlns="" xmlns:p14="http://schemas.microsoft.com/office/powerpoint/2010/main" val="25359490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1696</TotalTime>
  <Words>904</Words>
  <Application>Microsoft Office PowerPoint</Application>
  <PresentationFormat>On-screen Show (4:3)</PresentationFormat>
  <Paragraphs>127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 PRESENTATION OUTLINE </vt:lpstr>
      <vt:lpstr> 1. INTRODUCTION </vt:lpstr>
      <vt:lpstr> The implementation of RTSSS is carried out through the following strategies: </vt:lpstr>
      <vt:lpstr>2. FUNCTIONS OF CTSO </vt:lpstr>
      <vt:lpstr>3. ADMINISTRATION OF THE CTSO </vt:lpstr>
      <vt:lpstr>4. CTSO 2021 ACTION PLAN</vt:lpstr>
      <vt:lpstr>CTSO 2021 ACTIO PLAN AND JOB SCHEDULES</vt:lpstr>
      <vt:lpstr>CTSO 2021 ACTIO PLAN AND JOB SCHEDULES</vt:lpstr>
      <vt:lpstr>CTSO 2021 ACTIO PLAN AND JOB SCHEDULES</vt:lpstr>
      <vt:lpstr>CTSO 2021 ACTIO PLAN AND JOB SCHEDULES</vt:lpstr>
      <vt:lpstr>CONCLUSION </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DCM OPS</cp:lastModifiedBy>
  <cp:revision>155</cp:revision>
  <dcterms:created xsi:type="dcterms:W3CDTF">2018-07-31T07:30:47Z</dcterms:created>
  <dcterms:modified xsi:type="dcterms:W3CDTF">2021-05-20T08:50:34Z</dcterms:modified>
</cp:coreProperties>
</file>