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7" r:id="rId2"/>
    <p:sldId id="261" r:id="rId3"/>
    <p:sldId id="262" r:id="rId4"/>
    <p:sldId id="264" r:id="rId5"/>
    <p:sldId id="265" r:id="rId6"/>
    <p:sldId id="266" r:id="rId7"/>
    <p:sldId id="267" r:id="rId8"/>
    <p:sldId id="276" r:id="rId9"/>
    <p:sldId id="268" r:id="rId10"/>
    <p:sldId id="269" r:id="rId11"/>
    <p:sldId id="270" r:id="rId12"/>
    <p:sldId id="277" r:id="rId13"/>
    <p:sldId id="278" r:id="rId14"/>
    <p:sldId id="279" r:id="rId15"/>
    <p:sldId id="281" r:id="rId16"/>
    <p:sldId id="282"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758"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40B68-8CF8-4A93-A8E6-AE45D012003C}" type="doc">
      <dgm:prSet loTypeId="urn:microsoft.com/office/officeart/2005/8/layout/default#1"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9E4C3298-CCD3-4F04-93A2-F1F9B3DE4E5B}">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smtClean="0">
              <a:solidFill>
                <a:sysClr val="window" lastClr="FFFFFF"/>
              </a:solidFill>
              <a:latin typeface="Comic Sans MS" pitchFamily="66" charset="0"/>
              <a:ea typeface="+mn-ea"/>
              <a:cs typeface="+mn-cs"/>
            </a:rPr>
            <a:t>In 2009, the Corps Marshal in his wisdom discovered that for the Corps to effectively prevent and minimize crashes on Nigerian roads, there is need to restructure and professionalize engineering activities in the Corps.</a:t>
          </a:r>
          <a:endParaRPr lang="en-US" cap="none" dirty="0" smtClean="0">
            <a:solidFill>
              <a:sysClr val="window" lastClr="FFFFFF"/>
            </a:solidFill>
            <a:latin typeface="Comic Sans MS" pitchFamily="66" charset="0"/>
            <a:ea typeface="+mn-ea"/>
            <a:cs typeface="+mn-cs"/>
          </a:endParaRPr>
        </a:p>
      </dgm:t>
    </dgm:pt>
    <dgm:pt modelId="{B6E05A33-9D9B-44C5-A91E-DED473C6F3FF}" type="parTrans" cxnId="{B20B35CC-9EAF-4616-AC84-F43F727A8BAF}">
      <dgm:prSet/>
      <dgm:spPr/>
      <dgm:t>
        <a:bodyPr/>
        <a:lstStyle/>
        <a:p>
          <a:endParaRPr lang="en-US"/>
        </a:p>
      </dgm:t>
    </dgm:pt>
    <dgm:pt modelId="{A034D43F-4437-4F5D-8C52-B79F4B55A444}" type="sibTrans" cxnId="{B20B35CC-9EAF-4616-AC84-F43F727A8BAF}">
      <dgm:prSet/>
      <dgm:spPr/>
      <dgm:t>
        <a:bodyPr/>
        <a:lstStyle/>
        <a:p>
          <a:endParaRPr lang="en-US"/>
        </a:p>
      </dgm:t>
    </dgm:pt>
    <dgm:pt modelId="{E1332612-9B25-4EBA-A46E-8C77E38BF335}">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By so doing, CM decided to restructure the Department of Engineering and Technical Services in order to remove support services and professionalize the Engineering services in the Corps. </a:t>
          </a:r>
        </a:p>
      </dgm:t>
    </dgm:pt>
    <dgm:pt modelId="{9C43600A-31DD-4041-9D7F-1B3AB7E233F3}" type="parTrans" cxnId="{4154FC34-9054-4516-A867-ACC5622F7CE9}">
      <dgm:prSet/>
      <dgm:spPr/>
      <dgm:t>
        <a:bodyPr/>
        <a:lstStyle/>
        <a:p>
          <a:endParaRPr lang="en-US"/>
        </a:p>
      </dgm:t>
    </dgm:pt>
    <dgm:pt modelId="{5BF6D213-B734-47ED-8CF4-67E802360520}" type="sibTrans" cxnId="{4154FC34-9054-4516-A867-ACC5622F7CE9}">
      <dgm:prSet/>
      <dgm:spPr/>
      <dgm:t>
        <a:bodyPr/>
        <a:lstStyle/>
        <a:p>
          <a:endParaRPr lang="en-US"/>
        </a:p>
      </dgm:t>
    </dgm:pt>
    <dgm:pt modelId="{E106EBF9-EE5C-4CC6-BAD5-3AF5956E4844}">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This situation gave rise to the constitution of a Committee to develop a framework for the restructuring in order to create a professionalized Engineering Department. The Department was established as “Safety Engineering Department (SED)” in 2009.</a:t>
          </a:r>
        </a:p>
      </dgm:t>
    </dgm:pt>
    <dgm:pt modelId="{ECE12170-6AED-4471-9071-98B6384D61A3}" type="parTrans" cxnId="{FFF9071F-CA74-4B65-AD81-49409B5A5B9C}">
      <dgm:prSet/>
      <dgm:spPr/>
      <dgm:t>
        <a:bodyPr/>
        <a:lstStyle/>
        <a:p>
          <a:endParaRPr lang="en-US"/>
        </a:p>
      </dgm:t>
    </dgm:pt>
    <dgm:pt modelId="{F66507E9-4211-41FA-89DE-461F17CE6DEA}" type="sibTrans" cxnId="{FFF9071F-CA74-4B65-AD81-49409B5A5B9C}">
      <dgm:prSet/>
      <dgm:spPr/>
      <dgm:t>
        <a:bodyPr/>
        <a:lstStyle/>
        <a:p>
          <a:endParaRPr lang="en-US"/>
        </a:p>
      </dgm:t>
    </dgm:pt>
    <dgm:pt modelId="{9E53D9EF-E7DD-4469-862B-A54439FB01AF}" type="pres">
      <dgm:prSet presAssocID="{50640B68-8CF8-4A93-A8E6-AE45D012003C}" presName="diagram" presStyleCnt="0">
        <dgm:presLayoutVars>
          <dgm:dir/>
          <dgm:resizeHandles val="exact"/>
        </dgm:presLayoutVars>
      </dgm:prSet>
      <dgm:spPr/>
      <dgm:t>
        <a:bodyPr/>
        <a:lstStyle/>
        <a:p>
          <a:endParaRPr lang="en-US"/>
        </a:p>
      </dgm:t>
    </dgm:pt>
    <dgm:pt modelId="{58B7E199-1BC4-45E0-92B8-0C89FE9F6E30}" type="pres">
      <dgm:prSet presAssocID="{9E4C3298-CCD3-4F04-93A2-F1F9B3DE4E5B}" presName="node" presStyleLbl="node1" presStyleIdx="0" presStyleCnt="3" custScaleX="296296">
        <dgm:presLayoutVars>
          <dgm:bulletEnabled val="1"/>
        </dgm:presLayoutVars>
      </dgm:prSet>
      <dgm:spPr>
        <a:xfrm>
          <a:off x="1194" y="210195"/>
          <a:ext cx="8227210" cy="1666011"/>
        </a:xfrm>
        <a:prstGeom prst="rect">
          <a:avLst/>
        </a:prstGeom>
      </dgm:spPr>
      <dgm:t>
        <a:bodyPr/>
        <a:lstStyle/>
        <a:p>
          <a:endParaRPr lang="en-US"/>
        </a:p>
      </dgm:t>
    </dgm:pt>
    <dgm:pt modelId="{2DD2D2F6-1667-4727-8876-5C7C7733BF7C}" type="pres">
      <dgm:prSet presAssocID="{A034D43F-4437-4F5D-8C52-B79F4B55A444}"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F950242-D698-4502-B305-EC66B740EC86}" type="pres">
      <dgm:prSet presAssocID="{E1332612-9B25-4EBA-A46E-8C77E38BF335}" presName="node" presStyleLbl="node1" presStyleIdx="1" presStyleCnt="3" custScaleX="291738">
        <dgm:presLayoutVars>
          <dgm:bulletEnabled val="1"/>
        </dgm:presLayoutVars>
      </dgm:prSet>
      <dgm:spPr>
        <a:xfrm>
          <a:off x="64475" y="2153875"/>
          <a:ext cx="8100649" cy="1666011"/>
        </a:xfrm>
        <a:prstGeom prst="rect">
          <a:avLst/>
        </a:prstGeom>
      </dgm:spPr>
      <dgm:t>
        <a:bodyPr/>
        <a:lstStyle/>
        <a:p>
          <a:endParaRPr lang="en-US"/>
        </a:p>
      </dgm:t>
    </dgm:pt>
    <dgm:pt modelId="{733DD36B-5B49-46D5-8724-ABEB73E4F928}" type="pres">
      <dgm:prSet presAssocID="{5BF6D213-B734-47ED-8CF4-67E802360520}"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3E81DAE-7F92-48B3-B04F-721C53C2191B}" type="pres">
      <dgm:prSet presAssocID="{E106EBF9-EE5C-4CC6-BAD5-3AF5956E4844}" presName="node" presStyleLbl="node1" presStyleIdx="2" presStyleCnt="3" custScaleX="285405">
        <dgm:presLayoutVars>
          <dgm:bulletEnabled val="1"/>
        </dgm:presLayoutVars>
      </dgm:prSet>
      <dgm:spPr>
        <a:xfrm>
          <a:off x="152399" y="4097556"/>
          <a:ext cx="7924801" cy="1666011"/>
        </a:xfrm>
        <a:prstGeom prst="rect">
          <a:avLst/>
        </a:prstGeom>
      </dgm:spPr>
      <dgm:t>
        <a:bodyPr/>
        <a:lstStyle/>
        <a:p>
          <a:endParaRPr lang="en-US"/>
        </a:p>
      </dgm:t>
    </dgm:pt>
  </dgm:ptLst>
  <dgm:cxnLst>
    <dgm:cxn modelId="{2C6FDA11-C0E6-4F63-ABB1-DB963C789618}" type="presOf" srcId="{E106EBF9-EE5C-4CC6-BAD5-3AF5956E4844}" destId="{13E81DAE-7F92-48B3-B04F-721C53C2191B}" srcOrd="0" destOrd="0" presId="urn:microsoft.com/office/officeart/2005/8/layout/default#1"/>
    <dgm:cxn modelId="{B20B35CC-9EAF-4616-AC84-F43F727A8BAF}" srcId="{50640B68-8CF8-4A93-A8E6-AE45D012003C}" destId="{9E4C3298-CCD3-4F04-93A2-F1F9B3DE4E5B}" srcOrd="0" destOrd="0" parTransId="{B6E05A33-9D9B-44C5-A91E-DED473C6F3FF}" sibTransId="{A034D43F-4437-4F5D-8C52-B79F4B55A444}"/>
    <dgm:cxn modelId="{FFF9071F-CA74-4B65-AD81-49409B5A5B9C}" srcId="{50640B68-8CF8-4A93-A8E6-AE45D012003C}" destId="{E106EBF9-EE5C-4CC6-BAD5-3AF5956E4844}" srcOrd="2" destOrd="0" parTransId="{ECE12170-6AED-4471-9071-98B6384D61A3}" sibTransId="{F66507E9-4211-41FA-89DE-461F17CE6DEA}"/>
    <dgm:cxn modelId="{F5D093F7-878F-4E99-9988-1F134DA2B8C3}" type="presOf" srcId="{9E4C3298-CCD3-4F04-93A2-F1F9B3DE4E5B}" destId="{58B7E199-1BC4-45E0-92B8-0C89FE9F6E30}" srcOrd="0" destOrd="0" presId="urn:microsoft.com/office/officeart/2005/8/layout/default#1"/>
    <dgm:cxn modelId="{DA445A77-C2F8-4B0B-94E9-1DFB06F9AC6E}" type="presOf" srcId="{50640B68-8CF8-4A93-A8E6-AE45D012003C}" destId="{9E53D9EF-E7DD-4469-862B-A54439FB01AF}" srcOrd="0" destOrd="0" presId="urn:microsoft.com/office/officeart/2005/8/layout/default#1"/>
    <dgm:cxn modelId="{4154FC34-9054-4516-A867-ACC5622F7CE9}" srcId="{50640B68-8CF8-4A93-A8E6-AE45D012003C}" destId="{E1332612-9B25-4EBA-A46E-8C77E38BF335}" srcOrd="1" destOrd="0" parTransId="{9C43600A-31DD-4041-9D7F-1B3AB7E233F3}" sibTransId="{5BF6D213-B734-47ED-8CF4-67E802360520}"/>
    <dgm:cxn modelId="{83861872-77D2-4AF5-B8D8-325F449145D4}" type="presOf" srcId="{E1332612-9B25-4EBA-A46E-8C77E38BF335}" destId="{9F950242-D698-4502-B305-EC66B740EC86}" srcOrd="0" destOrd="0" presId="urn:microsoft.com/office/officeart/2005/8/layout/default#1"/>
    <dgm:cxn modelId="{9F8295D0-2DF4-4AE2-ACAE-3F1A16211FF4}" type="presParOf" srcId="{9E53D9EF-E7DD-4469-862B-A54439FB01AF}" destId="{58B7E199-1BC4-45E0-92B8-0C89FE9F6E30}" srcOrd="0" destOrd="0" presId="urn:microsoft.com/office/officeart/2005/8/layout/default#1"/>
    <dgm:cxn modelId="{592D76B6-C4D9-4741-B7D9-7FFAB035EBFC}" type="presParOf" srcId="{9E53D9EF-E7DD-4469-862B-A54439FB01AF}" destId="{2DD2D2F6-1667-4727-8876-5C7C7733BF7C}" srcOrd="1" destOrd="0" presId="urn:microsoft.com/office/officeart/2005/8/layout/default#1"/>
    <dgm:cxn modelId="{88E6B067-6415-4E22-91E1-A39C02C5C903}" type="presParOf" srcId="{9E53D9EF-E7DD-4469-862B-A54439FB01AF}" destId="{9F950242-D698-4502-B305-EC66B740EC86}" srcOrd="2" destOrd="0" presId="urn:microsoft.com/office/officeart/2005/8/layout/default#1"/>
    <dgm:cxn modelId="{0923403F-454A-4242-92A7-D0C9F7175915}" type="presParOf" srcId="{9E53D9EF-E7DD-4469-862B-A54439FB01AF}" destId="{733DD36B-5B49-46D5-8724-ABEB73E4F928}" srcOrd="3" destOrd="0" presId="urn:microsoft.com/office/officeart/2005/8/layout/default#1"/>
    <dgm:cxn modelId="{0D195BA4-64C4-4D71-94DD-911098773738}" type="presParOf" srcId="{9E53D9EF-E7DD-4469-862B-A54439FB01AF}" destId="{13E81DAE-7F92-48B3-B04F-721C53C2191B}" srcOrd="4" destOrd="0" presId="urn:microsoft.com/office/officeart/2005/8/layout/defaul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CB7F6C-74EC-499E-85FB-21A0D003C07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089B13C-5079-4C02-B71A-E6969BB45769}">
      <dgm:prSet phldrT="[Text]"/>
      <dgm:spPr>
        <a:xfrm>
          <a:off x="0" y="0"/>
          <a:ext cx="8382000" cy="998230"/>
        </a:xfr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dirty="0" smtClean="0">
              <a:solidFill>
                <a:schemeClr val="bg1"/>
              </a:solidFill>
              <a:latin typeface="Comic Sans MS" pitchFamily="66" charset="0"/>
            </a:rPr>
            <a:t>In order to improve performance, the Office has done a gap analysis and identified as follows:</a:t>
          </a:r>
          <a:endParaRPr lang="en-US" dirty="0">
            <a:solidFill>
              <a:schemeClr val="bg1"/>
            </a:solidFill>
            <a:latin typeface="Calibri"/>
            <a:ea typeface="+mn-ea"/>
            <a:cs typeface="+mn-cs"/>
          </a:endParaRPr>
        </a:p>
      </dgm:t>
    </dgm:pt>
    <dgm:pt modelId="{6B8DECF0-DD13-4FBC-BEBD-3C63120657F8}" type="sibTrans" cxnId="{EEC2C114-9903-4971-A754-AE7D21FC47A7}">
      <dgm:prSet/>
      <dgm:spPr/>
      <dgm:t>
        <a:bodyPr/>
        <a:lstStyle/>
        <a:p>
          <a:endParaRPr lang="en-US"/>
        </a:p>
      </dgm:t>
    </dgm:pt>
    <dgm:pt modelId="{CD00FA5C-C74C-4CA2-9C98-012C36C6551C}" type="parTrans" cxnId="{EEC2C114-9903-4971-A754-AE7D21FC47A7}">
      <dgm:prSet/>
      <dgm:spPr/>
      <dgm:t>
        <a:bodyPr/>
        <a:lstStyle/>
        <a:p>
          <a:endParaRPr lang="en-US"/>
        </a:p>
      </dgm:t>
    </dgm:pt>
    <dgm:pt modelId="{4162360E-3B4B-4BF0-89A3-22CE95F6D332}">
      <dgm:prSet/>
      <dgm:spPr/>
      <dgm:t>
        <a:bodyPr/>
        <a:lstStyle/>
        <a:p>
          <a:endParaRPr lang="en-US"/>
        </a:p>
      </dgm:t>
    </dgm:pt>
    <dgm:pt modelId="{90DB8B2C-5812-440C-ABD6-45B718C4FCB7}" type="sibTrans" cxnId="{D7FF7C2D-7704-41B6-8886-3CB1589E0F16}">
      <dgm:prSet/>
      <dgm:spPr/>
      <dgm:t>
        <a:bodyPr/>
        <a:lstStyle/>
        <a:p>
          <a:endParaRPr lang="en-US"/>
        </a:p>
      </dgm:t>
    </dgm:pt>
    <dgm:pt modelId="{46D90896-46BB-4AA8-AFC8-56D43476E68F}" type="parTrans" cxnId="{D7FF7C2D-7704-41B6-8886-3CB1589E0F16}">
      <dgm:prSet/>
      <dgm:spPr/>
      <dgm:t>
        <a:bodyPr/>
        <a:lstStyle/>
        <a:p>
          <a:endParaRPr lang="en-US"/>
        </a:p>
      </dgm:t>
    </dgm:pt>
    <dgm:pt modelId="{6EB0BD06-6B15-4F74-A44A-EB7135BA198C}">
      <dgm:prSet/>
      <dgm:spPr/>
      <dgm:t>
        <a:bodyPr/>
        <a:lstStyle/>
        <a:p>
          <a:endParaRPr lang="en-US"/>
        </a:p>
      </dgm:t>
    </dgm:pt>
    <dgm:pt modelId="{0FDEB13D-B2BC-4E57-8638-5C58B6FFCCB7}" type="sibTrans" cxnId="{49CD9785-50C5-49F4-8D6B-A6480DE67E80}">
      <dgm:prSet/>
      <dgm:spPr/>
      <dgm:t>
        <a:bodyPr/>
        <a:lstStyle/>
        <a:p>
          <a:endParaRPr lang="en-US"/>
        </a:p>
      </dgm:t>
    </dgm:pt>
    <dgm:pt modelId="{7716F09D-9A84-4528-B96D-6AD476BD1219}" type="parTrans" cxnId="{49CD9785-50C5-49F4-8D6B-A6480DE67E80}">
      <dgm:prSet/>
      <dgm:spPr/>
      <dgm:t>
        <a:bodyPr/>
        <a:lstStyle/>
        <a:p>
          <a:endParaRPr lang="en-US"/>
        </a:p>
      </dgm:t>
    </dgm:pt>
    <dgm:pt modelId="{7B34DF18-29A7-4DBE-BDB4-F805A95F3E73}">
      <dgm:prSet/>
      <dgm:spPr>
        <a:xfrm>
          <a:off x="73669" y="1032549"/>
          <a:ext cx="8308330" cy="5292050"/>
        </a:xfr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dirty="0" smtClean="0">
              <a:solidFill>
                <a:schemeClr val="bg1"/>
              </a:solidFill>
              <a:latin typeface="Comic Sans MS" pitchFamily="66" charset="0"/>
            </a:rPr>
            <a:t>A.</a:t>
          </a:r>
          <a:r>
            <a:rPr lang="en-US" dirty="0" smtClean="0">
              <a:solidFill>
                <a:schemeClr val="tx1"/>
              </a:solidFill>
              <a:latin typeface="Comic Sans MS" pitchFamily="66" charset="0"/>
            </a:rPr>
            <a:t> </a:t>
          </a:r>
          <a:r>
            <a:rPr lang="en-US" dirty="0" smtClean="0">
              <a:solidFill>
                <a:schemeClr val="bg1"/>
              </a:solidFill>
              <a:latin typeface="Comic Sans MS" pitchFamily="66" charset="0"/>
            </a:rPr>
            <a:t>Inadequate manpower to conduct crash investigation of all fatal crashes across the country.</a:t>
          </a:r>
        </a:p>
        <a:p>
          <a:pPr algn="just"/>
          <a:r>
            <a:rPr lang="en-US" dirty="0" smtClean="0">
              <a:solidFill>
                <a:schemeClr val="bg1"/>
              </a:solidFill>
              <a:latin typeface="Comic Sans MS" pitchFamily="66" charset="0"/>
            </a:rPr>
            <a:t>B. Untimely and inadequate data reporting of RTC from field commands.</a:t>
          </a:r>
        </a:p>
        <a:p>
          <a:pPr algn="just"/>
          <a:r>
            <a:rPr lang="en-US" dirty="0" smtClean="0">
              <a:solidFill>
                <a:schemeClr val="bg1"/>
              </a:solidFill>
              <a:latin typeface="Comic Sans MS" pitchFamily="66" charset="0"/>
            </a:rPr>
            <a:t>C. Slow response to crash scene wherein crash evidences are tampered with before arrival. This usually leads to scanty report rendition of RTC by some crash investigators.</a:t>
          </a:r>
          <a:endParaRPr lang="en-US" cap="none" dirty="0" smtClean="0">
            <a:solidFill>
              <a:schemeClr val="bg1"/>
            </a:solidFill>
            <a:latin typeface="Comic Sans MS" pitchFamily="66" charset="0"/>
            <a:ea typeface="+mn-ea"/>
            <a:cs typeface="+mn-cs"/>
          </a:endParaRPr>
        </a:p>
      </dgm:t>
    </dgm:pt>
    <dgm:pt modelId="{00AE1927-A02C-4831-A4A1-7424020E3EAD}" type="sibTrans" cxnId="{335A8812-3A68-4373-8F1E-4FFC61FC494E}">
      <dgm:prSet/>
      <dgm:spPr/>
      <dgm:t>
        <a:bodyPr/>
        <a:lstStyle/>
        <a:p>
          <a:endParaRPr lang="en-US"/>
        </a:p>
      </dgm:t>
    </dgm:pt>
    <dgm:pt modelId="{0445BCC0-8FB9-423E-8849-1902E4BED2C1}" type="parTrans" cxnId="{335A8812-3A68-4373-8F1E-4FFC61FC494E}">
      <dgm:prSet/>
      <dgm:spPr/>
      <dgm:t>
        <a:bodyPr/>
        <a:lstStyle/>
        <a:p>
          <a:endParaRPr lang="en-US"/>
        </a:p>
      </dgm:t>
    </dgm:pt>
    <dgm:pt modelId="{4A143716-5F2B-4A57-A699-02366B2B30B5}">
      <dgm:prSet phldrT="[Text]"/>
      <dgm:spPr>
        <a:xfrm flipV="1">
          <a:off x="2521" y="3536463"/>
          <a:ext cx="68626" cy="457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1EA9CEF-1995-4586-A636-22177AAB576C}" type="sibTrans" cxnId="{77862C2E-6C35-4BFF-848D-EC7451144147}">
      <dgm:prSet/>
      <dgm:spPr/>
      <dgm:t>
        <a:bodyPr/>
        <a:lstStyle/>
        <a:p>
          <a:endParaRPr lang="en-US"/>
        </a:p>
      </dgm:t>
    </dgm:pt>
    <dgm:pt modelId="{2F4A0E37-6220-4713-8D56-55CABEB692A1}" type="parTrans" cxnId="{77862C2E-6C35-4BFF-848D-EC7451144147}">
      <dgm:prSet/>
      <dgm:spPr/>
      <dgm:t>
        <a:bodyPr/>
        <a:lstStyle/>
        <a:p>
          <a:endParaRPr lang="en-US"/>
        </a:p>
      </dgm:t>
    </dgm:pt>
    <dgm:pt modelId="{7DFB4B99-B966-4DEE-90F1-5A983488567A}" type="pres">
      <dgm:prSet presAssocID="{40CB7F6C-74EC-499E-85FB-21A0D003C077}" presName="composite" presStyleCnt="0">
        <dgm:presLayoutVars>
          <dgm:chMax val="1"/>
          <dgm:dir/>
          <dgm:resizeHandles val="exact"/>
        </dgm:presLayoutVars>
      </dgm:prSet>
      <dgm:spPr/>
      <dgm:t>
        <a:bodyPr/>
        <a:lstStyle/>
        <a:p>
          <a:endParaRPr lang="en-US"/>
        </a:p>
      </dgm:t>
    </dgm:pt>
    <dgm:pt modelId="{D00468E5-26C1-45FB-ADFC-B5E3326FFE1E}" type="pres">
      <dgm:prSet presAssocID="{D089B13C-5079-4C02-B71A-E6969BB45769}" presName="roof" presStyleLbl="dkBgShp" presStyleIdx="0" presStyleCnt="2" custScaleY="92178" custLinFactNeighborX="46" custLinFactNeighborY="-1968"/>
      <dgm:spPr>
        <a:prstGeom prst="rect">
          <a:avLst/>
        </a:prstGeom>
      </dgm:spPr>
      <dgm:t>
        <a:bodyPr/>
        <a:lstStyle/>
        <a:p>
          <a:endParaRPr lang="en-US"/>
        </a:p>
      </dgm:t>
    </dgm:pt>
    <dgm:pt modelId="{3701CC0C-54AD-4C6C-8244-261AFEB28B37}" type="pres">
      <dgm:prSet presAssocID="{D089B13C-5079-4C02-B71A-E6969BB45769}" presName="pillars" presStyleCnt="0"/>
      <dgm:spPr/>
    </dgm:pt>
    <dgm:pt modelId="{82A27942-64FB-4DA7-B208-BEF4D697A599}" type="pres">
      <dgm:prSet presAssocID="{D089B13C-5079-4C02-B71A-E6969BB45769}" presName="pillar1" presStyleLbl="node1" presStyleIdx="0" presStyleCnt="2" custFlipVert="1" custScaleX="826" custScaleY="1147">
        <dgm:presLayoutVars>
          <dgm:bulletEnabled val="1"/>
        </dgm:presLayoutVars>
      </dgm:prSet>
      <dgm:spPr>
        <a:prstGeom prst="rect">
          <a:avLst/>
        </a:prstGeom>
      </dgm:spPr>
      <dgm:t>
        <a:bodyPr/>
        <a:lstStyle/>
        <a:p>
          <a:endParaRPr lang="en-US"/>
        </a:p>
      </dgm:t>
    </dgm:pt>
    <dgm:pt modelId="{EAC98694-A5DE-42CB-88D2-7CC2A4020864}" type="pres">
      <dgm:prSet presAssocID="{7B34DF18-29A7-4DBE-BDB4-F805A95F3E73}" presName="pillarX" presStyleLbl="node1" presStyleIdx="1" presStyleCnt="2" custScaleY="112343" custLinFactNeighborX="-392" custLinFactNeighborY="8576">
        <dgm:presLayoutVars>
          <dgm:bulletEnabled val="1"/>
        </dgm:presLayoutVars>
      </dgm:prSet>
      <dgm:spPr>
        <a:prstGeom prst="rect">
          <a:avLst/>
        </a:prstGeom>
      </dgm:spPr>
      <dgm:t>
        <a:bodyPr/>
        <a:lstStyle/>
        <a:p>
          <a:endParaRPr lang="en-US"/>
        </a:p>
      </dgm:t>
    </dgm:pt>
    <dgm:pt modelId="{CD4EF1C6-6F21-4CE7-B491-E9B45BF00F37}" type="pres">
      <dgm:prSet presAssocID="{D089B13C-5079-4C02-B71A-E6969BB45769}" presName="base" presStyleLbl="dkBgShp" presStyleIdx="1" presStyleCnt="2" custFlipVert="0" custFlipHor="0" custScaleX="1923" custScaleY="62822" custLinFactNeighborX="49038" custLinFactNeighborY="68847"/>
      <dgm:spPr>
        <a:xfrm>
          <a:off x="8220772" y="5938661"/>
          <a:ext cx="161185" cy="278126"/>
        </a:xfrm>
        <a:prstGeom prst="rect">
          <a:avLst/>
        </a:prstGeom>
        <a:solidFill>
          <a:srgbClr val="4F81BD">
            <a:shade val="80000"/>
            <a:hueOff val="0"/>
            <a:satOff val="0"/>
            <a:lumOff val="0"/>
            <a:alphaOff val="0"/>
          </a:srgbClr>
        </a:solidFill>
        <a:ln>
          <a:noFill/>
        </a:ln>
        <a:effectLst/>
      </dgm:spPr>
      <dgm:t>
        <a:bodyPr/>
        <a:lstStyle/>
        <a:p>
          <a:endParaRPr lang="en-US"/>
        </a:p>
      </dgm:t>
    </dgm:pt>
  </dgm:ptLst>
  <dgm:cxnLst>
    <dgm:cxn modelId="{34FAF748-D9AD-484B-92A8-C1254FD3FA53}" type="presOf" srcId="{D089B13C-5079-4C02-B71A-E6969BB45769}" destId="{D00468E5-26C1-45FB-ADFC-B5E3326FFE1E}" srcOrd="0" destOrd="0" presId="urn:microsoft.com/office/officeart/2005/8/layout/hList3"/>
    <dgm:cxn modelId="{F1AFC644-D8C1-4273-81EB-29E73F8857A4}" type="presOf" srcId="{40CB7F6C-74EC-499E-85FB-21A0D003C077}" destId="{7DFB4B99-B966-4DEE-90F1-5A983488567A}" srcOrd="0" destOrd="0" presId="urn:microsoft.com/office/officeart/2005/8/layout/hList3"/>
    <dgm:cxn modelId="{D7FF7C2D-7704-41B6-8886-3CB1589E0F16}" srcId="{40CB7F6C-74EC-499E-85FB-21A0D003C077}" destId="{4162360E-3B4B-4BF0-89A3-22CE95F6D332}" srcOrd="2" destOrd="0" parTransId="{46D90896-46BB-4AA8-AFC8-56D43476E68F}" sibTransId="{90DB8B2C-5812-440C-ABD6-45B718C4FCB7}"/>
    <dgm:cxn modelId="{08D9DDB0-6A64-48F2-B40A-4A1D62F52CE6}" type="presOf" srcId="{7B34DF18-29A7-4DBE-BDB4-F805A95F3E73}" destId="{EAC98694-A5DE-42CB-88D2-7CC2A4020864}" srcOrd="0" destOrd="0" presId="urn:microsoft.com/office/officeart/2005/8/layout/hList3"/>
    <dgm:cxn modelId="{77862C2E-6C35-4BFF-848D-EC7451144147}" srcId="{D089B13C-5079-4C02-B71A-E6969BB45769}" destId="{4A143716-5F2B-4A57-A699-02366B2B30B5}" srcOrd="0" destOrd="0" parTransId="{2F4A0E37-6220-4713-8D56-55CABEB692A1}" sibTransId="{F1EA9CEF-1995-4586-A636-22177AAB576C}"/>
    <dgm:cxn modelId="{49CD9785-50C5-49F4-8D6B-A6480DE67E80}" srcId="{40CB7F6C-74EC-499E-85FB-21A0D003C077}" destId="{6EB0BD06-6B15-4F74-A44A-EB7135BA198C}" srcOrd="1" destOrd="0" parTransId="{7716F09D-9A84-4528-B96D-6AD476BD1219}" sibTransId="{0FDEB13D-B2BC-4E57-8638-5C58B6FFCCB7}"/>
    <dgm:cxn modelId="{EEC2C114-9903-4971-A754-AE7D21FC47A7}" srcId="{40CB7F6C-74EC-499E-85FB-21A0D003C077}" destId="{D089B13C-5079-4C02-B71A-E6969BB45769}" srcOrd="0" destOrd="0" parTransId="{CD00FA5C-C74C-4CA2-9C98-012C36C6551C}" sibTransId="{6B8DECF0-DD13-4FBC-BEBD-3C63120657F8}"/>
    <dgm:cxn modelId="{335A8812-3A68-4373-8F1E-4FFC61FC494E}" srcId="{D089B13C-5079-4C02-B71A-E6969BB45769}" destId="{7B34DF18-29A7-4DBE-BDB4-F805A95F3E73}" srcOrd="1" destOrd="0" parTransId="{0445BCC0-8FB9-423E-8849-1902E4BED2C1}" sibTransId="{00AE1927-A02C-4831-A4A1-7424020E3EAD}"/>
    <dgm:cxn modelId="{1C092080-4127-49D8-B7F1-8D1684A8984A}" type="presOf" srcId="{4A143716-5F2B-4A57-A699-02366B2B30B5}" destId="{82A27942-64FB-4DA7-B208-BEF4D697A599}" srcOrd="0" destOrd="0" presId="urn:microsoft.com/office/officeart/2005/8/layout/hList3"/>
    <dgm:cxn modelId="{E89F6D38-FC9D-4543-87F4-B29DB43D1515}" type="presParOf" srcId="{7DFB4B99-B966-4DEE-90F1-5A983488567A}" destId="{D00468E5-26C1-45FB-ADFC-B5E3326FFE1E}" srcOrd="0" destOrd="0" presId="urn:microsoft.com/office/officeart/2005/8/layout/hList3"/>
    <dgm:cxn modelId="{CF6BE975-C496-4A1C-B6E4-52387A74B3DA}" type="presParOf" srcId="{7DFB4B99-B966-4DEE-90F1-5A983488567A}" destId="{3701CC0C-54AD-4C6C-8244-261AFEB28B37}" srcOrd="1" destOrd="0" presId="urn:microsoft.com/office/officeart/2005/8/layout/hList3"/>
    <dgm:cxn modelId="{0E6A6A90-2B93-4727-96D7-4E1E4FA93ED3}" type="presParOf" srcId="{3701CC0C-54AD-4C6C-8244-261AFEB28B37}" destId="{82A27942-64FB-4DA7-B208-BEF4D697A599}" srcOrd="0" destOrd="0" presId="urn:microsoft.com/office/officeart/2005/8/layout/hList3"/>
    <dgm:cxn modelId="{ADED01A7-338A-4C9E-91AB-C6348D7D0119}" type="presParOf" srcId="{3701CC0C-54AD-4C6C-8244-261AFEB28B37}" destId="{EAC98694-A5DE-42CB-88D2-7CC2A4020864}" srcOrd="1" destOrd="0" presId="urn:microsoft.com/office/officeart/2005/8/layout/hList3"/>
    <dgm:cxn modelId="{5AD9F661-1BDF-4BAB-9177-5B2B865C3F12}" type="presParOf" srcId="{7DFB4B99-B966-4DEE-90F1-5A983488567A}" destId="{CD4EF1C6-6F21-4CE7-B491-E9B45BF00F37}"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CB7F6C-74EC-499E-85FB-21A0D003C07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089B13C-5079-4C02-B71A-E6969BB45769}">
      <dgm:prSet phldrT="[Text]"/>
      <dgm:spPr>
        <a:xfrm>
          <a:off x="0" y="0"/>
          <a:ext cx="8382000" cy="998230"/>
        </a:xfr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dirty="0" smtClean="0">
              <a:solidFill>
                <a:schemeClr val="bg1"/>
              </a:solidFill>
              <a:latin typeface="Comic Sans MS" pitchFamily="66" charset="0"/>
            </a:rPr>
            <a:t>The Office being the engineering hub of FRSC with necessary prowess, recommend as follows: </a:t>
          </a:r>
          <a:endParaRPr lang="en-US" dirty="0">
            <a:solidFill>
              <a:schemeClr val="bg1"/>
            </a:solidFill>
            <a:latin typeface="Calibri"/>
            <a:ea typeface="+mn-ea"/>
            <a:cs typeface="+mn-cs"/>
          </a:endParaRPr>
        </a:p>
      </dgm:t>
    </dgm:pt>
    <dgm:pt modelId="{6B8DECF0-DD13-4FBC-BEBD-3C63120657F8}" type="sibTrans" cxnId="{EEC2C114-9903-4971-A754-AE7D21FC47A7}">
      <dgm:prSet/>
      <dgm:spPr/>
      <dgm:t>
        <a:bodyPr/>
        <a:lstStyle/>
        <a:p>
          <a:endParaRPr lang="en-US"/>
        </a:p>
      </dgm:t>
    </dgm:pt>
    <dgm:pt modelId="{CD00FA5C-C74C-4CA2-9C98-012C36C6551C}" type="parTrans" cxnId="{EEC2C114-9903-4971-A754-AE7D21FC47A7}">
      <dgm:prSet/>
      <dgm:spPr/>
      <dgm:t>
        <a:bodyPr/>
        <a:lstStyle/>
        <a:p>
          <a:endParaRPr lang="en-US"/>
        </a:p>
      </dgm:t>
    </dgm:pt>
    <dgm:pt modelId="{4162360E-3B4B-4BF0-89A3-22CE95F6D332}">
      <dgm:prSet/>
      <dgm:spPr/>
      <dgm:t>
        <a:bodyPr/>
        <a:lstStyle/>
        <a:p>
          <a:endParaRPr lang="en-US"/>
        </a:p>
      </dgm:t>
    </dgm:pt>
    <dgm:pt modelId="{90DB8B2C-5812-440C-ABD6-45B718C4FCB7}" type="sibTrans" cxnId="{D7FF7C2D-7704-41B6-8886-3CB1589E0F16}">
      <dgm:prSet/>
      <dgm:spPr/>
      <dgm:t>
        <a:bodyPr/>
        <a:lstStyle/>
        <a:p>
          <a:endParaRPr lang="en-US"/>
        </a:p>
      </dgm:t>
    </dgm:pt>
    <dgm:pt modelId="{46D90896-46BB-4AA8-AFC8-56D43476E68F}" type="parTrans" cxnId="{D7FF7C2D-7704-41B6-8886-3CB1589E0F16}">
      <dgm:prSet/>
      <dgm:spPr/>
      <dgm:t>
        <a:bodyPr/>
        <a:lstStyle/>
        <a:p>
          <a:endParaRPr lang="en-US"/>
        </a:p>
      </dgm:t>
    </dgm:pt>
    <dgm:pt modelId="{6EB0BD06-6B15-4F74-A44A-EB7135BA198C}">
      <dgm:prSet/>
      <dgm:spPr/>
      <dgm:t>
        <a:bodyPr/>
        <a:lstStyle/>
        <a:p>
          <a:endParaRPr lang="en-US"/>
        </a:p>
      </dgm:t>
    </dgm:pt>
    <dgm:pt modelId="{0FDEB13D-B2BC-4E57-8638-5C58B6FFCCB7}" type="sibTrans" cxnId="{49CD9785-50C5-49F4-8D6B-A6480DE67E80}">
      <dgm:prSet/>
      <dgm:spPr/>
      <dgm:t>
        <a:bodyPr/>
        <a:lstStyle/>
        <a:p>
          <a:endParaRPr lang="en-US"/>
        </a:p>
      </dgm:t>
    </dgm:pt>
    <dgm:pt modelId="{7716F09D-9A84-4528-B96D-6AD476BD1219}" type="parTrans" cxnId="{49CD9785-50C5-49F4-8D6B-A6480DE67E80}">
      <dgm:prSet/>
      <dgm:spPr/>
      <dgm:t>
        <a:bodyPr/>
        <a:lstStyle/>
        <a:p>
          <a:endParaRPr lang="en-US"/>
        </a:p>
      </dgm:t>
    </dgm:pt>
    <dgm:pt modelId="{7B34DF18-29A7-4DBE-BDB4-F805A95F3E73}">
      <dgm:prSet/>
      <dgm:spPr>
        <a:xfrm>
          <a:off x="73669" y="1032549"/>
          <a:ext cx="8308330" cy="5292050"/>
        </a:xfr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dirty="0" smtClean="0">
              <a:solidFill>
                <a:schemeClr val="bg1"/>
              </a:solidFill>
              <a:latin typeface="Comic Sans MS" pitchFamily="66" charset="0"/>
            </a:rPr>
            <a:t>A. Training and re-training of more crash investigators is germane in order for the Corps to have adequate manpower to investigate all fatal crashes as stated in the FRSC 2021 Agenda.</a:t>
          </a:r>
        </a:p>
        <a:p>
          <a:pPr algn="just"/>
          <a:r>
            <a:rPr lang="en-US" dirty="0" smtClean="0">
              <a:solidFill>
                <a:schemeClr val="bg1"/>
              </a:solidFill>
              <a:latin typeface="Comic Sans MS" pitchFamily="66" charset="0"/>
            </a:rPr>
            <a:t>B. In recent times, it is observed that our personnel are being knocked down in the course of their duty wherein the drivers need to prosecuted. To this vein, such crashes require professional investigation which can be used for prosecution of the case in court.</a:t>
          </a:r>
          <a:endParaRPr lang="en-US" cap="none" dirty="0" smtClean="0">
            <a:solidFill>
              <a:schemeClr val="bg1"/>
            </a:solidFill>
            <a:latin typeface="Comic Sans MS" pitchFamily="66" charset="0"/>
            <a:ea typeface="+mn-ea"/>
            <a:cs typeface="+mn-cs"/>
          </a:endParaRPr>
        </a:p>
      </dgm:t>
    </dgm:pt>
    <dgm:pt modelId="{00AE1927-A02C-4831-A4A1-7424020E3EAD}" type="sibTrans" cxnId="{335A8812-3A68-4373-8F1E-4FFC61FC494E}">
      <dgm:prSet/>
      <dgm:spPr/>
      <dgm:t>
        <a:bodyPr/>
        <a:lstStyle/>
        <a:p>
          <a:endParaRPr lang="en-US"/>
        </a:p>
      </dgm:t>
    </dgm:pt>
    <dgm:pt modelId="{0445BCC0-8FB9-423E-8849-1902E4BED2C1}" type="parTrans" cxnId="{335A8812-3A68-4373-8F1E-4FFC61FC494E}">
      <dgm:prSet/>
      <dgm:spPr/>
      <dgm:t>
        <a:bodyPr/>
        <a:lstStyle/>
        <a:p>
          <a:endParaRPr lang="en-US"/>
        </a:p>
      </dgm:t>
    </dgm:pt>
    <dgm:pt modelId="{4A143716-5F2B-4A57-A699-02366B2B30B5}">
      <dgm:prSet phldrT="[Text]"/>
      <dgm:spPr>
        <a:xfrm flipV="1">
          <a:off x="2521" y="3536463"/>
          <a:ext cx="68626" cy="4570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1EA9CEF-1995-4586-A636-22177AAB576C}" type="sibTrans" cxnId="{77862C2E-6C35-4BFF-848D-EC7451144147}">
      <dgm:prSet/>
      <dgm:spPr/>
      <dgm:t>
        <a:bodyPr/>
        <a:lstStyle/>
        <a:p>
          <a:endParaRPr lang="en-US"/>
        </a:p>
      </dgm:t>
    </dgm:pt>
    <dgm:pt modelId="{2F4A0E37-6220-4713-8D56-55CABEB692A1}" type="parTrans" cxnId="{77862C2E-6C35-4BFF-848D-EC7451144147}">
      <dgm:prSet/>
      <dgm:spPr/>
      <dgm:t>
        <a:bodyPr/>
        <a:lstStyle/>
        <a:p>
          <a:endParaRPr lang="en-US"/>
        </a:p>
      </dgm:t>
    </dgm:pt>
    <dgm:pt modelId="{7DFB4B99-B966-4DEE-90F1-5A983488567A}" type="pres">
      <dgm:prSet presAssocID="{40CB7F6C-74EC-499E-85FB-21A0D003C077}" presName="composite" presStyleCnt="0">
        <dgm:presLayoutVars>
          <dgm:chMax val="1"/>
          <dgm:dir/>
          <dgm:resizeHandles val="exact"/>
        </dgm:presLayoutVars>
      </dgm:prSet>
      <dgm:spPr/>
      <dgm:t>
        <a:bodyPr/>
        <a:lstStyle/>
        <a:p>
          <a:endParaRPr lang="en-US"/>
        </a:p>
      </dgm:t>
    </dgm:pt>
    <dgm:pt modelId="{D00468E5-26C1-45FB-ADFC-B5E3326FFE1E}" type="pres">
      <dgm:prSet presAssocID="{D089B13C-5079-4C02-B71A-E6969BB45769}" presName="roof" presStyleLbl="dkBgShp" presStyleIdx="0" presStyleCnt="2" custScaleY="92178" custLinFactNeighborX="46" custLinFactNeighborY="-1968"/>
      <dgm:spPr>
        <a:prstGeom prst="rect">
          <a:avLst/>
        </a:prstGeom>
      </dgm:spPr>
      <dgm:t>
        <a:bodyPr/>
        <a:lstStyle/>
        <a:p>
          <a:endParaRPr lang="en-US"/>
        </a:p>
      </dgm:t>
    </dgm:pt>
    <dgm:pt modelId="{3701CC0C-54AD-4C6C-8244-261AFEB28B37}" type="pres">
      <dgm:prSet presAssocID="{D089B13C-5079-4C02-B71A-E6969BB45769}" presName="pillars" presStyleCnt="0"/>
      <dgm:spPr/>
    </dgm:pt>
    <dgm:pt modelId="{82A27942-64FB-4DA7-B208-BEF4D697A599}" type="pres">
      <dgm:prSet presAssocID="{D089B13C-5079-4C02-B71A-E6969BB45769}" presName="pillar1" presStyleLbl="node1" presStyleIdx="0" presStyleCnt="2" custFlipVert="1" custScaleX="826" custScaleY="1147">
        <dgm:presLayoutVars>
          <dgm:bulletEnabled val="1"/>
        </dgm:presLayoutVars>
      </dgm:prSet>
      <dgm:spPr>
        <a:prstGeom prst="rect">
          <a:avLst/>
        </a:prstGeom>
      </dgm:spPr>
      <dgm:t>
        <a:bodyPr/>
        <a:lstStyle/>
        <a:p>
          <a:endParaRPr lang="en-US"/>
        </a:p>
      </dgm:t>
    </dgm:pt>
    <dgm:pt modelId="{EAC98694-A5DE-42CB-88D2-7CC2A4020864}" type="pres">
      <dgm:prSet presAssocID="{7B34DF18-29A7-4DBE-BDB4-F805A95F3E73}" presName="pillarX" presStyleLbl="node1" presStyleIdx="1" presStyleCnt="2" custScaleY="112343" custLinFactNeighborX="-392" custLinFactNeighborY="8576">
        <dgm:presLayoutVars>
          <dgm:bulletEnabled val="1"/>
        </dgm:presLayoutVars>
      </dgm:prSet>
      <dgm:spPr>
        <a:prstGeom prst="rect">
          <a:avLst/>
        </a:prstGeom>
      </dgm:spPr>
      <dgm:t>
        <a:bodyPr/>
        <a:lstStyle/>
        <a:p>
          <a:endParaRPr lang="en-US"/>
        </a:p>
      </dgm:t>
    </dgm:pt>
    <dgm:pt modelId="{CD4EF1C6-6F21-4CE7-B491-E9B45BF00F37}" type="pres">
      <dgm:prSet presAssocID="{D089B13C-5079-4C02-B71A-E6969BB45769}" presName="base" presStyleLbl="dkBgShp" presStyleIdx="1" presStyleCnt="2" custFlipVert="0" custFlipHor="0" custScaleX="1923" custScaleY="62822" custLinFactNeighborX="49038" custLinFactNeighborY="68847"/>
      <dgm:spPr>
        <a:xfrm>
          <a:off x="8220772" y="5938661"/>
          <a:ext cx="161185" cy="278126"/>
        </a:xfrm>
        <a:prstGeom prst="rect">
          <a:avLst/>
        </a:prstGeom>
        <a:solidFill>
          <a:srgbClr val="4F81BD">
            <a:shade val="80000"/>
            <a:hueOff val="0"/>
            <a:satOff val="0"/>
            <a:lumOff val="0"/>
            <a:alphaOff val="0"/>
          </a:srgbClr>
        </a:solidFill>
        <a:ln>
          <a:noFill/>
        </a:ln>
        <a:effectLst/>
      </dgm:spPr>
      <dgm:t>
        <a:bodyPr/>
        <a:lstStyle/>
        <a:p>
          <a:endParaRPr lang="en-US"/>
        </a:p>
      </dgm:t>
    </dgm:pt>
  </dgm:ptLst>
  <dgm:cxnLst>
    <dgm:cxn modelId="{CAD280AB-8449-4F58-871B-905767E62666}" type="presOf" srcId="{7B34DF18-29A7-4DBE-BDB4-F805A95F3E73}" destId="{EAC98694-A5DE-42CB-88D2-7CC2A4020864}" srcOrd="0" destOrd="0" presId="urn:microsoft.com/office/officeart/2005/8/layout/hList3"/>
    <dgm:cxn modelId="{088C496A-602A-4B2A-94BC-D5D0CAE9590A}" type="presOf" srcId="{D089B13C-5079-4C02-B71A-E6969BB45769}" destId="{D00468E5-26C1-45FB-ADFC-B5E3326FFE1E}" srcOrd="0" destOrd="0" presId="urn:microsoft.com/office/officeart/2005/8/layout/hList3"/>
    <dgm:cxn modelId="{D7FF7C2D-7704-41B6-8886-3CB1589E0F16}" srcId="{40CB7F6C-74EC-499E-85FB-21A0D003C077}" destId="{4162360E-3B4B-4BF0-89A3-22CE95F6D332}" srcOrd="2" destOrd="0" parTransId="{46D90896-46BB-4AA8-AFC8-56D43476E68F}" sibTransId="{90DB8B2C-5812-440C-ABD6-45B718C4FCB7}"/>
    <dgm:cxn modelId="{BDC17B91-95A7-49BF-8B3C-2A4EAB58F501}" type="presOf" srcId="{4A143716-5F2B-4A57-A699-02366B2B30B5}" destId="{82A27942-64FB-4DA7-B208-BEF4D697A599}" srcOrd="0" destOrd="0" presId="urn:microsoft.com/office/officeart/2005/8/layout/hList3"/>
    <dgm:cxn modelId="{77862C2E-6C35-4BFF-848D-EC7451144147}" srcId="{D089B13C-5079-4C02-B71A-E6969BB45769}" destId="{4A143716-5F2B-4A57-A699-02366B2B30B5}" srcOrd="0" destOrd="0" parTransId="{2F4A0E37-6220-4713-8D56-55CABEB692A1}" sibTransId="{F1EA9CEF-1995-4586-A636-22177AAB576C}"/>
    <dgm:cxn modelId="{49CD9785-50C5-49F4-8D6B-A6480DE67E80}" srcId="{40CB7F6C-74EC-499E-85FB-21A0D003C077}" destId="{6EB0BD06-6B15-4F74-A44A-EB7135BA198C}" srcOrd="1" destOrd="0" parTransId="{7716F09D-9A84-4528-B96D-6AD476BD1219}" sibTransId="{0FDEB13D-B2BC-4E57-8638-5C58B6FFCCB7}"/>
    <dgm:cxn modelId="{F10C8B1E-FD7A-4E72-9312-885072D6CDE8}" type="presOf" srcId="{40CB7F6C-74EC-499E-85FB-21A0D003C077}" destId="{7DFB4B99-B966-4DEE-90F1-5A983488567A}" srcOrd="0" destOrd="0" presId="urn:microsoft.com/office/officeart/2005/8/layout/hList3"/>
    <dgm:cxn modelId="{EEC2C114-9903-4971-A754-AE7D21FC47A7}" srcId="{40CB7F6C-74EC-499E-85FB-21A0D003C077}" destId="{D089B13C-5079-4C02-B71A-E6969BB45769}" srcOrd="0" destOrd="0" parTransId="{CD00FA5C-C74C-4CA2-9C98-012C36C6551C}" sibTransId="{6B8DECF0-DD13-4FBC-BEBD-3C63120657F8}"/>
    <dgm:cxn modelId="{335A8812-3A68-4373-8F1E-4FFC61FC494E}" srcId="{D089B13C-5079-4C02-B71A-E6969BB45769}" destId="{7B34DF18-29A7-4DBE-BDB4-F805A95F3E73}" srcOrd="1" destOrd="0" parTransId="{0445BCC0-8FB9-423E-8849-1902E4BED2C1}" sibTransId="{00AE1927-A02C-4831-A4A1-7424020E3EAD}"/>
    <dgm:cxn modelId="{69D1DA13-053D-471B-ADEC-C1CEE15B1FEE}" type="presParOf" srcId="{7DFB4B99-B966-4DEE-90F1-5A983488567A}" destId="{D00468E5-26C1-45FB-ADFC-B5E3326FFE1E}" srcOrd="0" destOrd="0" presId="urn:microsoft.com/office/officeart/2005/8/layout/hList3"/>
    <dgm:cxn modelId="{8E5BBFBB-D1E0-4C4E-B10E-F73D497CCA6E}" type="presParOf" srcId="{7DFB4B99-B966-4DEE-90F1-5A983488567A}" destId="{3701CC0C-54AD-4C6C-8244-261AFEB28B37}" srcOrd="1" destOrd="0" presId="urn:microsoft.com/office/officeart/2005/8/layout/hList3"/>
    <dgm:cxn modelId="{9F97E903-85C8-4ED1-B746-6FF27C75A245}" type="presParOf" srcId="{3701CC0C-54AD-4C6C-8244-261AFEB28B37}" destId="{82A27942-64FB-4DA7-B208-BEF4D697A599}" srcOrd="0" destOrd="0" presId="urn:microsoft.com/office/officeart/2005/8/layout/hList3"/>
    <dgm:cxn modelId="{350997C4-B1D8-4FEA-ABC6-BC9CBC7C3880}" type="presParOf" srcId="{3701CC0C-54AD-4C6C-8244-261AFEB28B37}" destId="{EAC98694-A5DE-42CB-88D2-7CC2A4020864}" srcOrd="1" destOrd="0" presId="urn:microsoft.com/office/officeart/2005/8/layout/hList3"/>
    <dgm:cxn modelId="{9FA34362-1CD5-4B98-92B5-D7C66D1F4E47}" type="presParOf" srcId="{7DFB4B99-B966-4DEE-90F1-5A983488567A}" destId="{CD4EF1C6-6F21-4CE7-B491-E9B45BF00F37}"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F4C90D-A686-4893-9143-E53551FF514A}" type="doc">
      <dgm:prSet loTypeId="urn:microsoft.com/office/officeart/2005/8/layout/defaul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81D2279D-9FF2-4009-9BFD-5EB7852279BC}">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The Department which is now known as “Corps Safety Engineering Office (CSEO)” was established to offer professional support to the Corps, road authorities, transport operators and the general public in areas of vehicle fitness inspection, traffic engineering, traffic management and RTC investigation aimed at improving public safety on our roads.</a:t>
          </a:r>
        </a:p>
      </dgm:t>
    </dgm:pt>
    <dgm:pt modelId="{83D17316-C8CD-4441-8DED-5300600A7B61}" type="parTrans" cxnId="{3EB178CE-7BCF-424E-9AD6-BAB1209ED990}">
      <dgm:prSet/>
      <dgm:spPr/>
      <dgm:t>
        <a:bodyPr/>
        <a:lstStyle/>
        <a:p>
          <a:endParaRPr lang="en-US"/>
        </a:p>
      </dgm:t>
    </dgm:pt>
    <dgm:pt modelId="{4F8AD08D-0273-418E-977E-CB8D0615B240}" type="sibTrans" cxnId="{3EB178CE-7BCF-424E-9AD6-BAB1209ED990}">
      <dgm:prSet/>
      <dgm:spPr/>
      <dgm:t>
        <a:bodyPr/>
        <a:lstStyle/>
        <a:p>
          <a:endParaRPr lang="en-US"/>
        </a:p>
      </dgm:t>
    </dgm:pt>
    <dgm:pt modelId="{75B0B7FA-6366-4BA1-AE88-F0917EC8FFF4}">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The mandate of CSEO as enshrined in the FRSC (Establishment) Act 2007 cut across the Five Pillars of UN Decade of Action which are carried out through the three </a:t>
          </a:r>
          <a:r>
            <a:rPr lang="en-US" cap="none" smtClean="0">
              <a:solidFill>
                <a:sysClr val="window" lastClr="FFFFFF"/>
              </a:solidFill>
              <a:latin typeface="Comic Sans MS" pitchFamily="66" charset="0"/>
              <a:ea typeface="+mn-ea"/>
              <a:cs typeface="+mn-cs"/>
            </a:rPr>
            <a:t>following Units below:</a:t>
          </a:r>
          <a:endParaRPr lang="en-US" cap="none" dirty="0" smtClean="0">
            <a:solidFill>
              <a:sysClr val="window" lastClr="FFFFFF"/>
            </a:solidFill>
            <a:latin typeface="Comic Sans MS" pitchFamily="66" charset="0"/>
            <a:ea typeface="+mn-ea"/>
            <a:cs typeface="+mn-cs"/>
          </a:endParaRPr>
        </a:p>
      </dgm:t>
    </dgm:pt>
    <dgm:pt modelId="{0493EF68-420B-4D30-81BB-3FB18BE37BBA}" type="parTrans" cxnId="{C2BF215F-542E-4A24-BBC1-67AD044ECF96}">
      <dgm:prSet/>
      <dgm:spPr/>
      <dgm:t>
        <a:bodyPr/>
        <a:lstStyle/>
        <a:p>
          <a:endParaRPr lang="en-US"/>
        </a:p>
      </dgm:t>
    </dgm:pt>
    <dgm:pt modelId="{639C9E71-2A41-4B3C-B741-1E6BADA14669}" type="sibTrans" cxnId="{C2BF215F-542E-4A24-BBC1-67AD044ECF96}">
      <dgm:prSet/>
      <dgm:spPr/>
      <dgm:t>
        <a:bodyPr/>
        <a:lstStyle/>
        <a:p>
          <a:endParaRPr lang="en-US"/>
        </a:p>
      </dgm:t>
    </dgm:pt>
    <dgm:pt modelId="{D2DE3581-F171-4F08-AA95-549FC6011B9C}">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b="1" cap="none" dirty="0" smtClean="0">
              <a:solidFill>
                <a:sysClr val="window" lastClr="FFFFFF"/>
              </a:solidFill>
              <a:latin typeface="Comic Sans MS" pitchFamily="66" charset="0"/>
              <a:ea typeface="+mn-ea"/>
              <a:cs typeface="+mn-cs"/>
            </a:rPr>
            <a:t>Traffic Engineering (TE)</a:t>
          </a:r>
        </a:p>
      </dgm:t>
    </dgm:pt>
    <dgm:pt modelId="{92AD9CB1-584B-4146-80C5-29CAF4A24259}" type="parTrans" cxnId="{740DEB10-6AD6-4974-BEA3-1A56BA17D00E}">
      <dgm:prSet/>
      <dgm:spPr/>
      <dgm:t>
        <a:bodyPr/>
        <a:lstStyle/>
        <a:p>
          <a:endParaRPr lang="en-US"/>
        </a:p>
      </dgm:t>
    </dgm:pt>
    <dgm:pt modelId="{B037276B-FA2E-40A7-B80F-73C1E18C472E}" type="sibTrans" cxnId="{740DEB10-6AD6-4974-BEA3-1A56BA17D00E}">
      <dgm:prSet/>
      <dgm:spPr/>
      <dgm:t>
        <a:bodyPr/>
        <a:lstStyle/>
        <a:p>
          <a:endParaRPr lang="en-US"/>
        </a:p>
      </dgm:t>
    </dgm:pt>
    <dgm:pt modelId="{0A09AB71-E99D-4F4F-8765-DB52DC05755F}">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b="1" cap="none" dirty="0" smtClean="0">
              <a:solidFill>
                <a:sysClr val="window" lastClr="FFFFFF"/>
              </a:solidFill>
              <a:latin typeface="Comic Sans MS" pitchFamily="66" charset="0"/>
              <a:ea typeface="+mn-ea"/>
              <a:cs typeface="+mn-cs"/>
            </a:rPr>
            <a:t>Vehicle Inspection and Certification (VIC)</a:t>
          </a:r>
        </a:p>
      </dgm:t>
    </dgm:pt>
    <dgm:pt modelId="{300FB571-00AC-41FC-BAE8-55B05B809825}" type="parTrans" cxnId="{FA0E674C-706F-4C48-A9B3-0CFA420C7E79}">
      <dgm:prSet/>
      <dgm:spPr/>
      <dgm:t>
        <a:bodyPr/>
        <a:lstStyle/>
        <a:p>
          <a:endParaRPr lang="en-US"/>
        </a:p>
      </dgm:t>
    </dgm:pt>
    <dgm:pt modelId="{1013539C-E790-48A4-A2BC-40A3F09B9409}" type="sibTrans" cxnId="{FA0E674C-706F-4C48-A9B3-0CFA420C7E79}">
      <dgm:prSet/>
      <dgm:spPr/>
      <dgm:t>
        <a:bodyPr/>
        <a:lstStyle/>
        <a:p>
          <a:endParaRPr lang="en-US"/>
        </a:p>
      </dgm:t>
    </dgm:pt>
    <dgm:pt modelId="{86ABAC76-6FCB-4FD9-9D2E-147AD55AB6C2}">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b="1" cap="none" dirty="0" smtClean="0">
              <a:solidFill>
                <a:sysClr val="window" lastClr="FFFFFF"/>
              </a:solidFill>
              <a:latin typeface="Comic Sans MS" pitchFamily="66" charset="0"/>
              <a:ea typeface="+mn-ea"/>
              <a:cs typeface="+mn-cs"/>
            </a:rPr>
            <a:t>Crash Investigation and Analysis (CIA)</a:t>
          </a:r>
          <a:endParaRPr lang="en-US" b="1" cap="none" dirty="0">
            <a:solidFill>
              <a:sysClr val="window" lastClr="FFFFFF"/>
            </a:solidFill>
            <a:latin typeface="Comic Sans MS" pitchFamily="66" charset="0"/>
            <a:ea typeface="+mn-ea"/>
            <a:cs typeface="+mn-cs"/>
          </a:endParaRPr>
        </a:p>
      </dgm:t>
    </dgm:pt>
    <dgm:pt modelId="{708A3216-9A4A-403A-9955-EAB45166DA4D}" type="parTrans" cxnId="{2CAD37F6-B403-4EED-9016-27E202FF4860}">
      <dgm:prSet/>
      <dgm:spPr/>
      <dgm:t>
        <a:bodyPr/>
        <a:lstStyle/>
        <a:p>
          <a:endParaRPr lang="en-US"/>
        </a:p>
      </dgm:t>
    </dgm:pt>
    <dgm:pt modelId="{D3E5E995-1935-41BD-A4D9-0DED2DBD6346}" type="sibTrans" cxnId="{2CAD37F6-B403-4EED-9016-27E202FF4860}">
      <dgm:prSet/>
      <dgm:spPr/>
      <dgm:t>
        <a:bodyPr/>
        <a:lstStyle/>
        <a:p>
          <a:endParaRPr lang="en-US"/>
        </a:p>
      </dgm:t>
    </dgm:pt>
    <dgm:pt modelId="{336479F8-E627-4CC9-9886-4DE51F255187}" type="pres">
      <dgm:prSet presAssocID="{B7F4C90D-A686-4893-9143-E53551FF514A}" presName="diagram" presStyleCnt="0">
        <dgm:presLayoutVars>
          <dgm:dir/>
          <dgm:resizeHandles val="exact"/>
        </dgm:presLayoutVars>
      </dgm:prSet>
      <dgm:spPr/>
      <dgm:t>
        <a:bodyPr/>
        <a:lstStyle/>
        <a:p>
          <a:endParaRPr lang="en-US"/>
        </a:p>
      </dgm:t>
    </dgm:pt>
    <dgm:pt modelId="{CB0F492C-C05C-4A46-8C7A-AC06ED654075}" type="pres">
      <dgm:prSet presAssocID="{81D2279D-9FF2-4009-9BFD-5EB7852279BC}" presName="node" presStyleLbl="node1" presStyleIdx="0" presStyleCnt="2" custScaleX="194416" custScaleY="110644" custLinFactNeighborX="-251" custLinFactNeighborY="1396">
        <dgm:presLayoutVars>
          <dgm:bulletEnabled val="1"/>
        </dgm:presLayoutVars>
      </dgm:prSet>
      <dgm:spPr>
        <a:xfrm>
          <a:off x="152864" y="254750"/>
          <a:ext cx="7765459" cy="2396549"/>
        </a:xfrm>
        <a:prstGeom prst="rect">
          <a:avLst/>
        </a:prstGeom>
      </dgm:spPr>
      <dgm:t>
        <a:bodyPr/>
        <a:lstStyle/>
        <a:p>
          <a:endParaRPr lang="en-US"/>
        </a:p>
      </dgm:t>
    </dgm:pt>
    <dgm:pt modelId="{28F5FF67-1AA9-4EFB-8656-8ECC0451AD2E}" type="pres">
      <dgm:prSet presAssocID="{4F8AD08D-0273-418E-977E-CB8D0615B240}"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BEEC346-4C71-4748-AEF0-F6B6A2B8A0AF}" type="pres">
      <dgm:prSet presAssocID="{75B0B7FA-6366-4BA1-AE88-F0917EC8FFF4}" presName="node" presStyleLbl="node1" presStyleIdx="1" presStyleCnt="2" custScaleX="194590" custScaleY="116414">
        <dgm:presLayoutVars>
          <dgm:bulletEnabled val="1"/>
        </dgm:presLayoutVars>
      </dgm:prSet>
      <dgm:spPr>
        <a:xfrm>
          <a:off x="228595" y="3072293"/>
          <a:ext cx="7772409" cy="2396549"/>
        </a:xfrm>
        <a:prstGeom prst="rect">
          <a:avLst/>
        </a:prstGeom>
      </dgm:spPr>
      <dgm:t>
        <a:bodyPr/>
        <a:lstStyle/>
        <a:p>
          <a:endParaRPr lang="en-US"/>
        </a:p>
      </dgm:t>
    </dgm:pt>
  </dgm:ptLst>
  <dgm:cxnLst>
    <dgm:cxn modelId="{C2BF215F-542E-4A24-BBC1-67AD044ECF96}" srcId="{B7F4C90D-A686-4893-9143-E53551FF514A}" destId="{75B0B7FA-6366-4BA1-AE88-F0917EC8FFF4}" srcOrd="1" destOrd="0" parTransId="{0493EF68-420B-4D30-81BB-3FB18BE37BBA}" sibTransId="{639C9E71-2A41-4B3C-B741-1E6BADA14669}"/>
    <dgm:cxn modelId="{5020B21D-8BEC-4B9C-B4C9-EB9620A8BE6B}" type="presOf" srcId="{0A09AB71-E99D-4F4F-8765-DB52DC05755F}" destId="{0BEEC346-4C71-4748-AEF0-F6B6A2B8A0AF}" srcOrd="0" destOrd="2" presId="urn:microsoft.com/office/officeart/2005/8/layout/default#2"/>
    <dgm:cxn modelId="{438F37CE-A1F1-46B9-8E79-B2F3E5A2CA11}" type="presOf" srcId="{81D2279D-9FF2-4009-9BFD-5EB7852279BC}" destId="{CB0F492C-C05C-4A46-8C7A-AC06ED654075}" srcOrd="0" destOrd="0" presId="urn:microsoft.com/office/officeart/2005/8/layout/default#2"/>
    <dgm:cxn modelId="{0C1C29E2-79F4-488F-8DF9-5BCC82E530A1}" type="presOf" srcId="{B7F4C90D-A686-4893-9143-E53551FF514A}" destId="{336479F8-E627-4CC9-9886-4DE51F255187}" srcOrd="0" destOrd="0" presId="urn:microsoft.com/office/officeart/2005/8/layout/default#2"/>
    <dgm:cxn modelId="{740DEB10-6AD6-4974-BEA3-1A56BA17D00E}" srcId="{75B0B7FA-6366-4BA1-AE88-F0917EC8FFF4}" destId="{D2DE3581-F171-4F08-AA95-549FC6011B9C}" srcOrd="0" destOrd="0" parTransId="{92AD9CB1-584B-4146-80C5-29CAF4A24259}" sibTransId="{B037276B-FA2E-40A7-B80F-73C1E18C472E}"/>
    <dgm:cxn modelId="{FA0E674C-706F-4C48-A9B3-0CFA420C7E79}" srcId="{75B0B7FA-6366-4BA1-AE88-F0917EC8FFF4}" destId="{0A09AB71-E99D-4F4F-8765-DB52DC05755F}" srcOrd="1" destOrd="0" parTransId="{300FB571-00AC-41FC-BAE8-55B05B809825}" sibTransId="{1013539C-E790-48A4-A2BC-40A3F09B9409}"/>
    <dgm:cxn modelId="{2CAD37F6-B403-4EED-9016-27E202FF4860}" srcId="{75B0B7FA-6366-4BA1-AE88-F0917EC8FFF4}" destId="{86ABAC76-6FCB-4FD9-9D2E-147AD55AB6C2}" srcOrd="2" destOrd="0" parTransId="{708A3216-9A4A-403A-9955-EAB45166DA4D}" sibTransId="{D3E5E995-1935-41BD-A4D9-0DED2DBD6346}"/>
    <dgm:cxn modelId="{F11A5ECF-FE5E-46C1-A2DF-198A04A08814}" type="presOf" srcId="{D2DE3581-F171-4F08-AA95-549FC6011B9C}" destId="{0BEEC346-4C71-4748-AEF0-F6B6A2B8A0AF}" srcOrd="0" destOrd="1" presId="urn:microsoft.com/office/officeart/2005/8/layout/default#2"/>
    <dgm:cxn modelId="{BD1D5C3E-0770-42EC-BBF5-4A61CC4140D9}" type="presOf" srcId="{75B0B7FA-6366-4BA1-AE88-F0917EC8FFF4}" destId="{0BEEC346-4C71-4748-AEF0-F6B6A2B8A0AF}" srcOrd="0" destOrd="0" presId="urn:microsoft.com/office/officeart/2005/8/layout/default#2"/>
    <dgm:cxn modelId="{29EC7C45-42E9-4125-A0BC-9360F58F93CC}" type="presOf" srcId="{86ABAC76-6FCB-4FD9-9D2E-147AD55AB6C2}" destId="{0BEEC346-4C71-4748-AEF0-F6B6A2B8A0AF}" srcOrd="0" destOrd="3" presId="urn:microsoft.com/office/officeart/2005/8/layout/default#2"/>
    <dgm:cxn modelId="{3EB178CE-7BCF-424E-9AD6-BAB1209ED990}" srcId="{B7F4C90D-A686-4893-9143-E53551FF514A}" destId="{81D2279D-9FF2-4009-9BFD-5EB7852279BC}" srcOrd="0" destOrd="0" parTransId="{83D17316-C8CD-4441-8DED-5300600A7B61}" sibTransId="{4F8AD08D-0273-418E-977E-CB8D0615B240}"/>
    <dgm:cxn modelId="{B4AB2C1A-AC28-4067-B63F-F2488E09DC8B}" type="presParOf" srcId="{336479F8-E627-4CC9-9886-4DE51F255187}" destId="{CB0F492C-C05C-4A46-8C7A-AC06ED654075}" srcOrd="0" destOrd="0" presId="urn:microsoft.com/office/officeart/2005/8/layout/default#2"/>
    <dgm:cxn modelId="{501B9DD4-110D-4E99-A600-BCA55D272F7E}" type="presParOf" srcId="{336479F8-E627-4CC9-9886-4DE51F255187}" destId="{28F5FF67-1AA9-4EFB-8656-8ECC0451AD2E}" srcOrd="1" destOrd="0" presId="urn:microsoft.com/office/officeart/2005/8/layout/default#2"/>
    <dgm:cxn modelId="{31EB75D7-FCDA-4A27-BFE9-8A272882586B}" type="presParOf" srcId="{336479F8-E627-4CC9-9886-4DE51F255187}" destId="{0BEEC346-4C71-4748-AEF0-F6B6A2B8A0AF}" srcOrd="2" destOrd="0" presId="urn:microsoft.com/office/officeart/2005/8/layout/defaul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88B246-8580-4936-9EC3-A2A788943FB9}"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B5F533E1-7E0E-42FD-B149-D1B437C5E8E1}">
      <dgm:prSet phldrT="[Text]" custT="1"/>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sz="3000" cap="none" smtClean="0">
              <a:solidFill>
                <a:sysClr val="window" lastClr="FFFFFF"/>
              </a:solidFill>
              <a:latin typeface="Calibri"/>
              <a:ea typeface="+mn-ea"/>
              <a:cs typeface="+mn-cs"/>
            </a:rPr>
            <a:t>.</a:t>
          </a:r>
          <a:r>
            <a:rPr lang="en-US" sz="1600" cap="none" smtClean="0">
              <a:solidFill>
                <a:sysClr val="window" lastClr="FFFFFF"/>
              </a:solidFill>
              <a:latin typeface="Calibri"/>
              <a:ea typeface="+mn-ea"/>
              <a:cs typeface="+mn-cs"/>
            </a:rPr>
            <a:t> </a:t>
          </a:r>
          <a:r>
            <a:rPr lang="en-US" sz="1600" cap="none" smtClean="0">
              <a:solidFill>
                <a:sysClr val="window" lastClr="FFFFFF"/>
              </a:solidFill>
              <a:latin typeface="Comic Sans MS" pitchFamily="66" charset="0"/>
              <a:ea typeface="+mn-ea"/>
              <a:cs typeface="+mn-cs"/>
            </a:rPr>
            <a:t>Conduct road safety audit and inspection of new and existing roads and other related schemes across the country.</a:t>
          </a:r>
        </a:p>
        <a:p>
          <a:pPr algn="just"/>
          <a:r>
            <a:rPr lang="en-US" sz="3000" cap="none" smtClean="0">
              <a:solidFill>
                <a:sysClr val="window" lastClr="FFFFFF"/>
              </a:solidFill>
              <a:latin typeface="Comic Sans MS" pitchFamily="66" charset="0"/>
              <a:ea typeface="+mn-ea"/>
              <a:cs typeface="+mn-cs"/>
            </a:rPr>
            <a:t>.</a:t>
          </a:r>
          <a:r>
            <a:rPr lang="en-US" sz="3600" cap="none" smtClean="0">
              <a:solidFill>
                <a:sysClr val="window" lastClr="FFFFFF"/>
              </a:solidFill>
              <a:latin typeface="Comic Sans MS" pitchFamily="66" charset="0"/>
              <a:ea typeface="+mn-ea"/>
              <a:cs typeface="+mn-cs"/>
            </a:rPr>
            <a:t> </a:t>
          </a:r>
          <a:r>
            <a:rPr lang="en-US" sz="1600" cap="none" smtClean="0">
              <a:solidFill>
                <a:sysClr val="window" lastClr="FFFFFF"/>
              </a:solidFill>
              <a:latin typeface="Comic Sans MS" pitchFamily="66" charset="0"/>
              <a:ea typeface="+mn-ea"/>
              <a:cs typeface="+mn-cs"/>
            </a:rPr>
            <a:t>Making appropriate recommendations of countermeasures to road authorities on works and devices aimed at eliminating road safety threats.</a:t>
          </a:r>
          <a:endParaRPr lang="en-US" sz="1700" dirty="0">
            <a:solidFill>
              <a:sysClr val="window" lastClr="FFFFFF"/>
            </a:solidFill>
            <a:latin typeface="Comic Sans MS" pitchFamily="66" charset="0"/>
            <a:ea typeface="+mn-ea"/>
            <a:cs typeface="+mn-cs"/>
          </a:endParaRPr>
        </a:p>
      </dgm:t>
    </dgm:pt>
    <dgm:pt modelId="{BB516460-038C-4976-B02C-04B6DBE75821}" type="parTrans" cxnId="{819BC849-86BB-4883-99BC-0937767E0D7B}">
      <dgm:prSet/>
      <dgm:spPr/>
      <dgm:t>
        <a:bodyPr/>
        <a:lstStyle/>
        <a:p>
          <a:endParaRPr lang="en-US"/>
        </a:p>
      </dgm:t>
    </dgm:pt>
    <dgm:pt modelId="{ACAD153F-27F1-4872-8CC1-6AB5E5869BF3}" type="sibTrans" cxnId="{819BC849-86BB-4883-99BC-0937767E0D7B}">
      <dgm:prSet/>
      <dgm:spPr/>
      <dgm:t>
        <a:bodyPr/>
        <a:lstStyle/>
        <a:p>
          <a:endParaRPr lang="en-US"/>
        </a:p>
      </dgm:t>
    </dgm:pt>
    <dgm:pt modelId="{942A0445-2EB5-4BF7-86E3-C9922FE88A2F}">
      <dgm:prSet phldrT="[Text]" custT="1"/>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sz="3000" cap="none" dirty="0" smtClean="0">
              <a:solidFill>
                <a:sysClr val="window" lastClr="FFFFFF"/>
              </a:solidFill>
              <a:latin typeface="Georgia" pitchFamily="18" charset="0"/>
              <a:ea typeface="+mn-ea"/>
              <a:cs typeface="+mn-cs"/>
            </a:rPr>
            <a:t>.</a:t>
          </a:r>
          <a:r>
            <a:rPr lang="en-US" sz="1600" cap="none" dirty="0" smtClean="0">
              <a:solidFill>
                <a:sysClr val="window" lastClr="FFFFFF"/>
              </a:solidFill>
              <a:latin typeface="Georgia" pitchFamily="18" charset="0"/>
              <a:ea typeface="+mn-ea"/>
              <a:cs typeface="+mn-cs"/>
            </a:rPr>
            <a:t> </a:t>
          </a:r>
          <a:r>
            <a:rPr lang="en-US" sz="1500" cap="none" dirty="0" smtClean="0">
              <a:solidFill>
                <a:sysClr val="window" lastClr="FFFFFF"/>
              </a:solidFill>
              <a:latin typeface="Comic Sans MS" pitchFamily="66" charset="0"/>
              <a:ea typeface="+mn-ea"/>
              <a:cs typeface="+mn-cs"/>
            </a:rPr>
            <a:t>Carry out road traffic crash investigation and analysis in a professional and scientific manner needed for the recognition of scope of road safety problems.</a:t>
          </a:r>
        </a:p>
        <a:p>
          <a:pPr algn="just"/>
          <a:r>
            <a:rPr lang="en-US" sz="3000" cap="none" dirty="0" smtClean="0">
              <a:solidFill>
                <a:sysClr val="window" lastClr="FFFFFF"/>
              </a:solidFill>
              <a:latin typeface="Comic Sans MS" pitchFamily="66" charset="0"/>
              <a:ea typeface="+mn-ea"/>
              <a:cs typeface="+mn-cs"/>
            </a:rPr>
            <a:t>.</a:t>
          </a:r>
          <a:r>
            <a:rPr lang="en-US" sz="1600" cap="none" dirty="0" smtClean="0">
              <a:solidFill>
                <a:sysClr val="window" lastClr="FFFFFF"/>
              </a:solidFill>
              <a:latin typeface="Comic Sans MS" pitchFamily="66" charset="0"/>
              <a:ea typeface="+mn-ea"/>
              <a:cs typeface="+mn-cs"/>
            </a:rPr>
            <a:t> Providing necessary inputs for creating public awareness on road traffic crashes and consequence.</a:t>
          </a:r>
          <a:endParaRPr lang="en-US" sz="2100" dirty="0">
            <a:solidFill>
              <a:sysClr val="window" lastClr="FFFFFF"/>
            </a:solidFill>
            <a:latin typeface="Georgia" pitchFamily="18" charset="0"/>
            <a:ea typeface="+mn-ea"/>
            <a:cs typeface="+mn-cs"/>
          </a:endParaRPr>
        </a:p>
      </dgm:t>
    </dgm:pt>
    <dgm:pt modelId="{6B45CD99-353E-4ECA-95D1-5AB9598B73A4}" type="parTrans" cxnId="{D6102E49-6DC4-4060-BCD1-14E40C81B413}">
      <dgm:prSet/>
      <dgm:spPr/>
      <dgm:t>
        <a:bodyPr/>
        <a:lstStyle/>
        <a:p>
          <a:endParaRPr lang="en-US"/>
        </a:p>
      </dgm:t>
    </dgm:pt>
    <dgm:pt modelId="{DAEC6D67-825F-44E7-A49E-BAEF56D08F3F}" type="sibTrans" cxnId="{D6102E49-6DC4-4060-BCD1-14E40C81B413}">
      <dgm:prSet/>
      <dgm:spPr/>
      <dgm:t>
        <a:bodyPr/>
        <a:lstStyle/>
        <a:p>
          <a:endParaRPr lang="en-US"/>
        </a:p>
      </dgm:t>
    </dgm:pt>
    <dgm:pt modelId="{7C5339AD-A55C-4E90-A68F-2A96DEC1A208}">
      <dgm:prSet phldrT="[Text]" custT="1"/>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sz="3000" cap="none" dirty="0" smtClean="0">
              <a:solidFill>
                <a:sysClr val="window" lastClr="FFFFFF"/>
              </a:solidFill>
              <a:latin typeface="Calibri"/>
              <a:ea typeface="+mn-ea"/>
              <a:cs typeface="+mn-cs"/>
            </a:rPr>
            <a:t>. </a:t>
          </a:r>
          <a:r>
            <a:rPr lang="en-US" sz="1500" cap="none" dirty="0" smtClean="0">
              <a:solidFill>
                <a:sysClr val="window" lastClr="FFFFFF"/>
              </a:solidFill>
              <a:latin typeface="Comic Sans MS" pitchFamily="66" charset="0"/>
              <a:ea typeface="+mn-ea"/>
              <a:cs typeface="+mn-cs"/>
            </a:rPr>
            <a:t>Developing appropriate frameworks and coordinating the implementation of vehicle inspection and certification through partnership with the Federal, States including the FCT.</a:t>
          </a:r>
        </a:p>
        <a:p>
          <a:pPr algn="just"/>
          <a:r>
            <a:rPr lang="en-US" sz="3000" cap="none" dirty="0" smtClean="0">
              <a:solidFill>
                <a:sysClr val="window" lastClr="FFFFFF"/>
              </a:solidFill>
              <a:latin typeface="Comic Sans MS" pitchFamily="66" charset="0"/>
              <a:ea typeface="+mn-ea"/>
              <a:cs typeface="+mn-cs"/>
            </a:rPr>
            <a:t>.</a:t>
          </a:r>
          <a:r>
            <a:rPr lang="en-US" sz="1600" cap="none" dirty="0" smtClean="0">
              <a:solidFill>
                <a:sysClr val="window" lastClr="FFFFFF"/>
              </a:solidFill>
              <a:latin typeface="Comic Sans MS" pitchFamily="66" charset="0"/>
              <a:ea typeface="+mn-ea"/>
              <a:cs typeface="+mn-cs"/>
            </a:rPr>
            <a:t> Providing other professional road safety engineering services</a:t>
          </a:r>
          <a:endParaRPr lang="en-US" sz="1600" dirty="0">
            <a:solidFill>
              <a:sysClr val="window" lastClr="FFFFFF"/>
            </a:solidFill>
            <a:latin typeface="Comic Sans MS" pitchFamily="66" charset="0"/>
            <a:ea typeface="+mn-ea"/>
            <a:cs typeface="+mn-cs"/>
          </a:endParaRPr>
        </a:p>
      </dgm:t>
    </dgm:pt>
    <dgm:pt modelId="{08902E03-D5FA-4527-B244-05D0F088EAC4}" type="parTrans" cxnId="{22AF8E68-5BE7-4C2C-8E6C-EEC2FDBD3E86}">
      <dgm:prSet/>
      <dgm:spPr/>
      <dgm:t>
        <a:bodyPr/>
        <a:lstStyle/>
        <a:p>
          <a:endParaRPr lang="en-US"/>
        </a:p>
      </dgm:t>
    </dgm:pt>
    <dgm:pt modelId="{2BBB5418-1C08-4E52-8F8B-C4B52E072BF7}" type="sibTrans" cxnId="{22AF8E68-5BE7-4C2C-8E6C-EEC2FDBD3E86}">
      <dgm:prSet/>
      <dgm:spPr/>
      <dgm:t>
        <a:bodyPr/>
        <a:lstStyle/>
        <a:p>
          <a:endParaRPr lang="en-US"/>
        </a:p>
      </dgm:t>
    </dgm:pt>
    <dgm:pt modelId="{A2EDF994-E783-4FCF-9EF9-D04534EDE968}" type="pres">
      <dgm:prSet presAssocID="{BF88B246-8580-4936-9EC3-A2A788943FB9}" presName="Name0" presStyleCnt="0">
        <dgm:presLayoutVars>
          <dgm:dir/>
          <dgm:resizeHandles val="exact"/>
        </dgm:presLayoutVars>
      </dgm:prSet>
      <dgm:spPr/>
      <dgm:t>
        <a:bodyPr/>
        <a:lstStyle/>
        <a:p>
          <a:endParaRPr lang="en-US"/>
        </a:p>
      </dgm:t>
    </dgm:pt>
    <dgm:pt modelId="{C8791FF7-7D0E-4CF0-A636-8FFB383BA6B8}" type="pres">
      <dgm:prSet presAssocID="{B5F533E1-7E0E-42FD-B149-D1B437C5E8E1}" presName="node" presStyleLbl="node1" presStyleIdx="0" presStyleCnt="3" custScaleX="104830">
        <dgm:presLayoutVars>
          <dgm:bulletEnabled val="1"/>
        </dgm:presLayoutVars>
      </dgm:prSet>
      <dgm:spPr>
        <a:xfrm rot="16200000">
          <a:off x="-1633605" y="1637670"/>
          <a:ext cx="5867399" cy="2592058"/>
        </a:xfrm>
        <a:prstGeom prst="flowChartManualOperation">
          <a:avLst/>
        </a:prstGeom>
      </dgm:spPr>
      <dgm:t>
        <a:bodyPr/>
        <a:lstStyle/>
        <a:p>
          <a:endParaRPr lang="en-US"/>
        </a:p>
      </dgm:t>
    </dgm:pt>
    <dgm:pt modelId="{88CC28F6-0CC1-4857-9492-A66F4BFD28F9}" type="pres">
      <dgm:prSet presAssocID="{ACAD153F-27F1-4872-8CC1-6AB5E5869BF3}"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01C74357-054B-4D0E-85F8-479D3B7429ED}" type="pres">
      <dgm:prSet presAssocID="{942A0445-2EB5-4BF7-86E3-C9922FE88A2F}" presName="node" presStyleLbl="node1" presStyleIdx="1" presStyleCnt="3" custScaleX="100342">
        <dgm:presLayoutVars>
          <dgm:bulletEnabled val="1"/>
        </dgm:presLayoutVars>
      </dgm:prSet>
      <dgm:spPr>
        <a:xfrm rot="16200000">
          <a:off x="1088414" y="1693156"/>
          <a:ext cx="5867399" cy="2481086"/>
        </a:xfrm>
        <a:prstGeom prst="flowChartManualOperation">
          <a:avLst/>
        </a:prstGeom>
      </dgm:spPr>
      <dgm:t>
        <a:bodyPr/>
        <a:lstStyle/>
        <a:p>
          <a:endParaRPr lang="en-US"/>
        </a:p>
      </dgm:t>
    </dgm:pt>
    <dgm:pt modelId="{F839BD26-74FE-4B6E-A1C7-C8F00353A16B}" type="pres">
      <dgm:prSet presAssocID="{DAEC6D67-825F-44E7-A49E-BAEF56D08F3F}"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71448A57-45AA-45AA-9A34-AF3AA4DDE217}" type="pres">
      <dgm:prSet presAssocID="{7C5339AD-A55C-4E90-A68F-2A96DEC1A208}" presName="node" presStyleLbl="node1" presStyleIdx="2" presStyleCnt="3">
        <dgm:presLayoutVars>
          <dgm:bulletEnabled val="1"/>
        </dgm:presLayoutVars>
      </dgm:prSet>
      <dgm:spPr>
        <a:xfrm rot="16200000">
          <a:off x="3750719" y="1697384"/>
          <a:ext cx="5867399" cy="2472630"/>
        </a:xfrm>
        <a:prstGeom prst="flowChartManualOperation">
          <a:avLst/>
        </a:prstGeom>
      </dgm:spPr>
      <dgm:t>
        <a:bodyPr/>
        <a:lstStyle/>
        <a:p>
          <a:endParaRPr lang="en-US"/>
        </a:p>
      </dgm:t>
    </dgm:pt>
  </dgm:ptLst>
  <dgm:cxnLst>
    <dgm:cxn modelId="{BE3525D6-4768-4A1E-9828-E90B1349A67D}" type="presOf" srcId="{7C5339AD-A55C-4E90-A68F-2A96DEC1A208}" destId="{71448A57-45AA-45AA-9A34-AF3AA4DDE217}" srcOrd="0" destOrd="0" presId="urn:microsoft.com/office/officeart/2005/8/layout/hList6"/>
    <dgm:cxn modelId="{99DC53FC-DB50-4FDD-B428-4C32BC8AF430}" type="presOf" srcId="{942A0445-2EB5-4BF7-86E3-C9922FE88A2F}" destId="{01C74357-054B-4D0E-85F8-479D3B7429ED}" srcOrd="0" destOrd="0" presId="urn:microsoft.com/office/officeart/2005/8/layout/hList6"/>
    <dgm:cxn modelId="{819BC849-86BB-4883-99BC-0937767E0D7B}" srcId="{BF88B246-8580-4936-9EC3-A2A788943FB9}" destId="{B5F533E1-7E0E-42FD-B149-D1B437C5E8E1}" srcOrd="0" destOrd="0" parTransId="{BB516460-038C-4976-B02C-04B6DBE75821}" sibTransId="{ACAD153F-27F1-4872-8CC1-6AB5E5869BF3}"/>
    <dgm:cxn modelId="{6E1F205A-232A-4645-BA9A-37E4E99AEF82}" type="presOf" srcId="{BF88B246-8580-4936-9EC3-A2A788943FB9}" destId="{A2EDF994-E783-4FCF-9EF9-D04534EDE968}" srcOrd="0" destOrd="0" presId="urn:microsoft.com/office/officeart/2005/8/layout/hList6"/>
    <dgm:cxn modelId="{F4AC550F-0E46-4DB1-9E04-90429F1BC5FB}" type="presOf" srcId="{B5F533E1-7E0E-42FD-B149-D1B437C5E8E1}" destId="{C8791FF7-7D0E-4CF0-A636-8FFB383BA6B8}" srcOrd="0" destOrd="0" presId="urn:microsoft.com/office/officeart/2005/8/layout/hList6"/>
    <dgm:cxn modelId="{22AF8E68-5BE7-4C2C-8E6C-EEC2FDBD3E86}" srcId="{BF88B246-8580-4936-9EC3-A2A788943FB9}" destId="{7C5339AD-A55C-4E90-A68F-2A96DEC1A208}" srcOrd="2" destOrd="0" parTransId="{08902E03-D5FA-4527-B244-05D0F088EAC4}" sibTransId="{2BBB5418-1C08-4E52-8F8B-C4B52E072BF7}"/>
    <dgm:cxn modelId="{D6102E49-6DC4-4060-BCD1-14E40C81B413}" srcId="{BF88B246-8580-4936-9EC3-A2A788943FB9}" destId="{942A0445-2EB5-4BF7-86E3-C9922FE88A2F}" srcOrd="1" destOrd="0" parTransId="{6B45CD99-353E-4ECA-95D1-5AB9598B73A4}" sibTransId="{DAEC6D67-825F-44E7-A49E-BAEF56D08F3F}"/>
    <dgm:cxn modelId="{0EEF8662-BB5B-4754-90D7-A143AE4AB965}" type="presParOf" srcId="{A2EDF994-E783-4FCF-9EF9-D04534EDE968}" destId="{C8791FF7-7D0E-4CF0-A636-8FFB383BA6B8}" srcOrd="0" destOrd="0" presId="urn:microsoft.com/office/officeart/2005/8/layout/hList6"/>
    <dgm:cxn modelId="{07B44D68-8FFE-43B2-B724-316F56A1D470}" type="presParOf" srcId="{A2EDF994-E783-4FCF-9EF9-D04534EDE968}" destId="{88CC28F6-0CC1-4857-9492-A66F4BFD28F9}" srcOrd="1" destOrd="0" presId="urn:microsoft.com/office/officeart/2005/8/layout/hList6"/>
    <dgm:cxn modelId="{5A639A18-1A29-4923-BEE1-C26BE7419257}" type="presParOf" srcId="{A2EDF994-E783-4FCF-9EF9-D04534EDE968}" destId="{01C74357-054B-4D0E-85F8-479D3B7429ED}" srcOrd="2" destOrd="0" presId="urn:microsoft.com/office/officeart/2005/8/layout/hList6"/>
    <dgm:cxn modelId="{9909C2B3-4841-4B2A-A857-FC9750A5F8AB}" type="presParOf" srcId="{A2EDF994-E783-4FCF-9EF9-D04534EDE968}" destId="{F839BD26-74FE-4B6E-A1C7-C8F00353A16B}" srcOrd="3" destOrd="0" presId="urn:microsoft.com/office/officeart/2005/8/layout/hList6"/>
    <dgm:cxn modelId="{87BD8335-40E3-4991-AA14-89FFE5877DF7}" type="presParOf" srcId="{A2EDF994-E783-4FCF-9EF9-D04534EDE968}" destId="{71448A57-45AA-45AA-9A34-AF3AA4DDE21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63F63E-A517-4C1F-B49F-0CFF7DBAB836}" type="doc">
      <dgm:prSet loTypeId="urn:microsoft.com/office/officeart/2005/8/layout/default#3"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492B1C83-3D58-4B4C-A849-54F3F970653E}">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cap="none" dirty="0" smtClean="0">
              <a:solidFill>
                <a:sysClr val="window" lastClr="FFFFFF"/>
              </a:solidFill>
              <a:latin typeface="Comic Sans MS" pitchFamily="66" charset="0"/>
              <a:ea typeface="+mn-ea"/>
              <a:cs typeface="+mn-cs"/>
            </a:rPr>
            <a:t>In 2009, to kick-start professional and scientific crash investigation in the Corps, a set of 35 Officers were trained on crash investigation by North Western University, USA. After this first training, CSEO has been able to carryout train-the-trainer </a:t>
          </a:r>
          <a:r>
            <a:rPr lang="en-US" cap="none" dirty="0" err="1" smtClean="0">
              <a:solidFill>
                <a:sysClr val="window" lastClr="FFFFFF"/>
              </a:solidFill>
              <a:latin typeface="Comic Sans MS" pitchFamily="66" charset="0"/>
              <a:ea typeface="+mn-ea"/>
              <a:cs typeface="+mn-cs"/>
            </a:rPr>
            <a:t>programmes</a:t>
          </a:r>
          <a:r>
            <a:rPr lang="en-US" cap="none" dirty="0" smtClean="0">
              <a:solidFill>
                <a:sysClr val="window" lastClr="FFFFFF"/>
              </a:solidFill>
              <a:latin typeface="Comic Sans MS" pitchFamily="66" charset="0"/>
              <a:ea typeface="+mn-ea"/>
              <a:cs typeface="+mn-cs"/>
            </a:rPr>
            <a:t> in order to extend the </a:t>
          </a:r>
          <a:r>
            <a:rPr lang="en-US" cap="none" dirty="0" smtClean="0">
              <a:solidFill>
                <a:sysClr val="window" lastClr="FFFFFF"/>
              </a:solidFill>
              <a:latin typeface="Comic Sans MS" pitchFamily="66" charset="0"/>
              <a:ea typeface="+mn-ea"/>
              <a:cs typeface="+mn-cs"/>
            </a:rPr>
            <a:t>coverage </a:t>
          </a:r>
          <a:r>
            <a:rPr lang="en-US" cap="none" dirty="0" smtClean="0">
              <a:solidFill>
                <a:sysClr val="window" lastClr="FFFFFF"/>
              </a:solidFill>
              <a:latin typeface="Comic Sans MS" pitchFamily="66" charset="0"/>
              <a:ea typeface="+mn-ea"/>
              <a:cs typeface="+mn-cs"/>
            </a:rPr>
            <a:t>of professional crash investigation in the Corps. The Office further developed </a:t>
          </a:r>
          <a:r>
            <a:rPr lang="en-US" cap="none" dirty="0" smtClean="0">
              <a:solidFill>
                <a:sysClr val="window" lastClr="FFFFFF"/>
              </a:solidFill>
              <a:latin typeface="Comic Sans MS" pitchFamily="66" charset="0"/>
              <a:ea typeface="+mn-ea"/>
              <a:cs typeface="+mn-cs"/>
            </a:rPr>
            <a:t>guidelines </a:t>
          </a:r>
          <a:r>
            <a:rPr lang="en-US" cap="none" dirty="0" smtClean="0">
              <a:solidFill>
                <a:sysClr val="window" lastClr="FFFFFF"/>
              </a:solidFill>
              <a:latin typeface="Comic Sans MS" pitchFamily="66" charset="0"/>
              <a:ea typeface="+mn-ea"/>
              <a:cs typeface="+mn-cs"/>
            </a:rPr>
            <a:t>for road traffic crash investigation for the Corps in 2009. </a:t>
          </a:r>
        </a:p>
      </dgm:t>
    </dgm:pt>
    <dgm:pt modelId="{8CB9573D-2754-4E1C-90D2-73DE7C876044}" type="parTrans" cxnId="{11B0588C-389E-495F-A603-DFE51DC7D82C}">
      <dgm:prSet/>
      <dgm:spPr/>
      <dgm:t>
        <a:bodyPr/>
        <a:lstStyle/>
        <a:p>
          <a:endParaRPr lang="en-US"/>
        </a:p>
      </dgm:t>
    </dgm:pt>
    <dgm:pt modelId="{E240171B-BD17-4081-881E-8191BF58B505}" type="sibTrans" cxnId="{11B0588C-389E-495F-A603-DFE51DC7D82C}">
      <dgm:prSet/>
      <dgm:spPr/>
      <dgm:t>
        <a:bodyPr/>
        <a:lstStyle/>
        <a:p>
          <a:endParaRPr lang="en-US"/>
        </a:p>
      </dgm:t>
    </dgm:pt>
    <dgm:pt modelId="{C6462C7C-FC70-4C1D-916A-C03FF2F5C3AA}">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cap="none" dirty="0" smtClean="0">
              <a:solidFill>
                <a:sysClr val="window" lastClr="FFFFFF"/>
              </a:solidFill>
              <a:latin typeface="Comic Sans MS" pitchFamily="66" charset="0"/>
              <a:ea typeface="+mn-ea"/>
              <a:cs typeface="+mn-cs"/>
            </a:rPr>
            <a:t>In 2014, the Office developed a Model Law for Motor Vehicle Administration across </a:t>
          </a:r>
          <a:r>
            <a:rPr lang="en-US" cap="none" dirty="0" smtClean="0">
              <a:solidFill>
                <a:sysClr val="window" lastClr="FFFFFF"/>
              </a:solidFill>
              <a:latin typeface="Comic Sans MS" pitchFamily="66" charset="0"/>
              <a:ea typeface="+mn-ea"/>
              <a:cs typeface="+mn-cs"/>
            </a:rPr>
            <a:t>the country which was adopted by </a:t>
          </a:r>
          <a:r>
            <a:rPr lang="en-US" cap="none" dirty="0" smtClean="0">
              <a:solidFill>
                <a:sysClr val="window" lastClr="FFFFFF"/>
              </a:solidFill>
              <a:latin typeface="Comic Sans MS" pitchFamily="66" charset="0"/>
              <a:ea typeface="+mn-ea"/>
              <a:cs typeface="+mn-cs"/>
            </a:rPr>
            <a:t>all the States of the </a:t>
          </a:r>
          <a:r>
            <a:rPr lang="en-US" cap="none" dirty="0" smtClean="0">
              <a:solidFill>
                <a:sysClr val="window" lastClr="FFFFFF"/>
              </a:solidFill>
              <a:latin typeface="Comic Sans MS" pitchFamily="66" charset="0"/>
              <a:ea typeface="+mn-ea"/>
              <a:cs typeface="+mn-cs"/>
            </a:rPr>
            <a:t>Federation. The Model Law served as a standard for which all the States used for the establishment of </a:t>
          </a:r>
          <a:r>
            <a:rPr lang="en-US" cap="none" dirty="0" smtClean="0">
              <a:solidFill>
                <a:sysClr val="window" lastClr="FFFFFF"/>
              </a:solidFill>
              <a:latin typeface="Comic Sans MS" pitchFamily="66" charset="0"/>
              <a:ea typeface="+mn-ea"/>
              <a:cs typeface="+mn-cs"/>
            </a:rPr>
            <a:t>their </a:t>
          </a:r>
          <a:r>
            <a:rPr lang="en-US" cap="none" dirty="0" smtClean="0">
              <a:solidFill>
                <a:sysClr val="window" lastClr="FFFFFF"/>
              </a:solidFill>
              <a:latin typeface="Comic Sans MS" pitchFamily="66" charset="0"/>
              <a:ea typeface="+mn-ea"/>
              <a:cs typeface="+mn-cs"/>
            </a:rPr>
            <a:t>State Traffic </a:t>
          </a:r>
          <a:r>
            <a:rPr lang="en-US" cap="none" dirty="0" smtClean="0">
              <a:solidFill>
                <a:sysClr val="window" lastClr="FFFFFF"/>
              </a:solidFill>
              <a:latin typeface="Comic Sans MS" pitchFamily="66" charset="0"/>
              <a:ea typeface="+mn-ea"/>
              <a:cs typeface="+mn-cs"/>
            </a:rPr>
            <a:t>Management Agencies.</a:t>
          </a:r>
        </a:p>
      </dgm:t>
    </dgm:pt>
    <dgm:pt modelId="{78BEE450-1861-45FA-938C-E4154CD5A80C}" type="parTrans" cxnId="{DB372C93-7C8B-4977-AE0E-C03F94DCFE8A}">
      <dgm:prSet/>
      <dgm:spPr/>
      <dgm:t>
        <a:bodyPr/>
        <a:lstStyle/>
        <a:p>
          <a:endParaRPr lang="en-US"/>
        </a:p>
      </dgm:t>
    </dgm:pt>
    <dgm:pt modelId="{0B820596-A719-4016-A691-CF66B048EDF9}" type="sibTrans" cxnId="{DB372C93-7C8B-4977-AE0E-C03F94DCFE8A}">
      <dgm:prSet/>
      <dgm:spPr/>
      <dgm:t>
        <a:bodyPr/>
        <a:lstStyle/>
        <a:p>
          <a:endParaRPr lang="en-US"/>
        </a:p>
      </dgm:t>
    </dgm:pt>
    <dgm:pt modelId="{7A6EB9DA-C2A0-4B22-B179-0672ACBF2CF5}">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cap="none" dirty="0" smtClean="0">
              <a:solidFill>
                <a:sysClr val="window" lastClr="FFFFFF"/>
              </a:solidFill>
              <a:latin typeface="Comic Sans MS" pitchFamily="66" charset="0"/>
              <a:ea typeface="+mn-ea"/>
              <a:cs typeface="+mn-cs"/>
            </a:rPr>
            <a:t>In 2016, the Office developed </a:t>
          </a:r>
          <a:r>
            <a:rPr lang="en-US" cap="none" dirty="0" smtClean="0">
              <a:solidFill>
                <a:sysClr val="window" lastClr="FFFFFF"/>
              </a:solidFill>
              <a:latin typeface="Comic Sans MS" pitchFamily="66" charset="0"/>
              <a:ea typeface="+mn-ea"/>
              <a:cs typeface="+mn-cs"/>
            </a:rPr>
            <a:t>a National </a:t>
          </a:r>
          <a:r>
            <a:rPr lang="en-US" cap="none" dirty="0" smtClean="0">
              <a:solidFill>
                <a:sysClr val="window" lastClr="FFFFFF"/>
              </a:solidFill>
              <a:latin typeface="Comic Sans MS" pitchFamily="66" charset="0"/>
              <a:ea typeface="+mn-ea"/>
              <a:cs typeface="+mn-cs"/>
            </a:rPr>
            <a:t>Guideline for Road Safety Audit and Safety Impact Assessment for Nigeria. The Guideline was submitted to Directors of Engineering, National Council on Works for approval.</a:t>
          </a:r>
        </a:p>
      </dgm:t>
    </dgm:pt>
    <dgm:pt modelId="{DDEEBDF4-9D0D-4DEE-9F57-8454D9DDFF53}" type="parTrans" cxnId="{8F08D6AF-8EDC-4D8A-9316-B834F69A5778}">
      <dgm:prSet/>
      <dgm:spPr/>
      <dgm:t>
        <a:bodyPr/>
        <a:lstStyle/>
        <a:p>
          <a:endParaRPr lang="en-US"/>
        </a:p>
      </dgm:t>
    </dgm:pt>
    <dgm:pt modelId="{1EFF96B6-3149-4016-A6AD-4476774C02C8}" type="sibTrans" cxnId="{8F08D6AF-8EDC-4D8A-9316-B834F69A5778}">
      <dgm:prSet/>
      <dgm:spPr/>
      <dgm:t>
        <a:bodyPr/>
        <a:lstStyle/>
        <a:p>
          <a:endParaRPr lang="en-US"/>
        </a:p>
      </dgm:t>
    </dgm:pt>
    <dgm:pt modelId="{7D49AE74-F582-4828-9CB2-A8B449378BAD}" type="pres">
      <dgm:prSet presAssocID="{A763F63E-A517-4C1F-B49F-0CFF7DBAB836}" presName="diagram" presStyleCnt="0">
        <dgm:presLayoutVars>
          <dgm:dir/>
          <dgm:resizeHandles val="exact"/>
        </dgm:presLayoutVars>
      </dgm:prSet>
      <dgm:spPr/>
      <dgm:t>
        <a:bodyPr/>
        <a:lstStyle/>
        <a:p>
          <a:endParaRPr lang="en-US"/>
        </a:p>
      </dgm:t>
    </dgm:pt>
    <dgm:pt modelId="{4F280EC1-EA1E-4171-BEF2-AA51AC6D04BF}" type="pres">
      <dgm:prSet presAssocID="{492B1C83-3D58-4B4C-A849-54F3F970653E}" presName="node" presStyleLbl="node1" presStyleIdx="0" presStyleCnt="3" custScaleX="249203" custScaleY="94661" custLinFactNeighborX="-9" custLinFactNeighborY="-43792">
        <dgm:presLayoutVars>
          <dgm:bulletEnabled val="1"/>
        </dgm:presLayoutVars>
      </dgm:prSet>
      <dgm:spPr>
        <a:xfrm>
          <a:off x="3738" y="0"/>
          <a:ext cx="8069141" cy="1839062"/>
        </a:xfrm>
        <a:prstGeom prst="rect">
          <a:avLst/>
        </a:prstGeom>
      </dgm:spPr>
      <dgm:t>
        <a:bodyPr/>
        <a:lstStyle/>
        <a:p>
          <a:endParaRPr lang="en-US"/>
        </a:p>
      </dgm:t>
    </dgm:pt>
    <dgm:pt modelId="{290D3C92-9367-4DE9-861E-E697A06AC8F0}" type="pres">
      <dgm:prSet presAssocID="{E240171B-BD17-4081-881E-8191BF58B50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1B54312-2705-4F31-BD1C-747B646B5091}" type="pres">
      <dgm:prSet presAssocID="{C6462C7C-FC70-4C1D-916A-C03FF2F5C3AA}" presName="node" presStyleLbl="node1" presStyleIdx="1" presStyleCnt="3" custScaleX="233780" custLinFactNeighborX="-4757" custLinFactNeighborY="-7550">
        <dgm:presLayoutVars>
          <dgm:bulletEnabled val="1"/>
        </dgm:presLayoutVars>
      </dgm:prSet>
      <dgm:spPr>
        <a:xfrm>
          <a:off x="99695" y="2030463"/>
          <a:ext cx="7569747" cy="1942787"/>
        </a:xfrm>
        <a:prstGeom prst="rect">
          <a:avLst/>
        </a:prstGeom>
      </dgm:spPr>
      <dgm:t>
        <a:bodyPr/>
        <a:lstStyle/>
        <a:p>
          <a:endParaRPr lang="en-US"/>
        </a:p>
      </dgm:t>
    </dgm:pt>
    <dgm:pt modelId="{39FCA2CE-1223-42F5-AA09-959104F25197}" type="pres">
      <dgm:prSet presAssocID="{0B820596-A719-4016-A691-CF66B048EDF9}"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A368338-9EC1-4474-B6A3-D3A33C1411DC}" type="pres">
      <dgm:prSet presAssocID="{7A6EB9DA-C2A0-4B22-B179-0672ACBF2CF5}" presName="node" presStyleLbl="node1" presStyleIdx="2" presStyleCnt="3" custScaleX="204006" custLinFactNeighborX="163" custLinFactNeighborY="-16237">
        <dgm:presLayoutVars>
          <dgm:bulletEnabled val="1"/>
        </dgm:presLayoutVars>
      </dgm:prSet>
      <dgm:spPr>
        <a:xfrm>
          <a:off x="741042" y="4128278"/>
          <a:ext cx="6605671" cy="1942787"/>
        </a:xfrm>
        <a:prstGeom prst="rect">
          <a:avLst/>
        </a:prstGeom>
      </dgm:spPr>
      <dgm:t>
        <a:bodyPr/>
        <a:lstStyle/>
        <a:p>
          <a:endParaRPr lang="en-US"/>
        </a:p>
      </dgm:t>
    </dgm:pt>
  </dgm:ptLst>
  <dgm:cxnLst>
    <dgm:cxn modelId="{11B0588C-389E-495F-A603-DFE51DC7D82C}" srcId="{A763F63E-A517-4C1F-B49F-0CFF7DBAB836}" destId="{492B1C83-3D58-4B4C-A849-54F3F970653E}" srcOrd="0" destOrd="0" parTransId="{8CB9573D-2754-4E1C-90D2-73DE7C876044}" sibTransId="{E240171B-BD17-4081-881E-8191BF58B505}"/>
    <dgm:cxn modelId="{CC2E5157-7FFD-43EF-91D5-2E9E560649F8}" type="presOf" srcId="{7A6EB9DA-C2A0-4B22-B179-0672ACBF2CF5}" destId="{CA368338-9EC1-4474-B6A3-D3A33C1411DC}" srcOrd="0" destOrd="0" presId="urn:microsoft.com/office/officeart/2005/8/layout/default#3"/>
    <dgm:cxn modelId="{8F08D6AF-8EDC-4D8A-9316-B834F69A5778}" srcId="{A763F63E-A517-4C1F-B49F-0CFF7DBAB836}" destId="{7A6EB9DA-C2A0-4B22-B179-0672ACBF2CF5}" srcOrd="2" destOrd="0" parTransId="{DDEEBDF4-9D0D-4DEE-9F57-8454D9DDFF53}" sibTransId="{1EFF96B6-3149-4016-A6AD-4476774C02C8}"/>
    <dgm:cxn modelId="{8426BE50-E5F4-4F60-92A1-2D1DE6F32AA1}" type="presOf" srcId="{A763F63E-A517-4C1F-B49F-0CFF7DBAB836}" destId="{7D49AE74-F582-4828-9CB2-A8B449378BAD}" srcOrd="0" destOrd="0" presId="urn:microsoft.com/office/officeart/2005/8/layout/default#3"/>
    <dgm:cxn modelId="{CEDEA179-76D7-4384-AD97-C9D96A37BD08}" type="presOf" srcId="{492B1C83-3D58-4B4C-A849-54F3F970653E}" destId="{4F280EC1-EA1E-4171-BEF2-AA51AC6D04BF}" srcOrd="0" destOrd="0" presId="urn:microsoft.com/office/officeart/2005/8/layout/default#3"/>
    <dgm:cxn modelId="{DB372C93-7C8B-4977-AE0E-C03F94DCFE8A}" srcId="{A763F63E-A517-4C1F-B49F-0CFF7DBAB836}" destId="{C6462C7C-FC70-4C1D-916A-C03FF2F5C3AA}" srcOrd="1" destOrd="0" parTransId="{78BEE450-1861-45FA-938C-E4154CD5A80C}" sibTransId="{0B820596-A719-4016-A691-CF66B048EDF9}"/>
    <dgm:cxn modelId="{F63F09F8-B737-4D9A-8D6F-7428700E7B18}" type="presOf" srcId="{C6462C7C-FC70-4C1D-916A-C03FF2F5C3AA}" destId="{61B54312-2705-4F31-BD1C-747B646B5091}" srcOrd="0" destOrd="0" presId="urn:microsoft.com/office/officeart/2005/8/layout/default#3"/>
    <dgm:cxn modelId="{5C03CF5E-4EF4-4385-9B7D-E6FF9CCDA732}" type="presParOf" srcId="{7D49AE74-F582-4828-9CB2-A8B449378BAD}" destId="{4F280EC1-EA1E-4171-BEF2-AA51AC6D04BF}" srcOrd="0" destOrd="0" presId="urn:microsoft.com/office/officeart/2005/8/layout/default#3"/>
    <dgm:cxn modelId="{AB087405-B346-4D5D-A4A5-EC91525DED43}" type="presParOf" srcId="{7D49AE74-F582-4828-9CB2-A8B449378BAD}" destId="{290D3C92-9367-4DE9-861E-E697A06AC8F0}" srcOrd="1" destOrd="0" presId="urn:microsoft.com/office/officeart/2005/8/layout/default#3"/>
    <dgm:cxn modelId="{66D71605-183D-4426-A2A8-BBF443727578}" type="presParOf" srcId="{7D49AE74-F582-4828-9CB2-A8B449378BAD}" destId="{61B54312-2705-4F31-BD1C-747B646B5091}" srcOrd="2" destOrd="0" presId="urn:microsoft.com/office/officeart/2005/8/layout/default#3"/>
    <dgm:cxn modelId="{B89D9954-18DE-40A6-BAA8-A70AA4856D88}" type="presParOf" srcId="{7D49AE74-F582-4828-9CB2-A8B449378BAD}" destId="{39FCA2CE-1223-42F5-AA09-959104F25197}" srcOrd="3" destOrd="0" presId="urn:microsoft.com/office/officeart/2005/8/layout/default#3"/>
    <dgm:cxn modelId="{D577BD69-CDFF-447D-924B-AF260AAFF920}" type="presParOf" srcId="{7D49AE74-F582-4828-9CB2-A8B449378BAD}" destId="{CA368338-9EC1-4474-B6A3-D3A33C1411DC}" srcOrd="4" destOrd="0" presId="urn:microsoft.com/office/officeart/2005/8/layout/defaul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63F63E-A517-4C1F-B49F-0CFF7DBAB836}" type="doc">
      <dgm:prSet loTypeId="urn:microsoft.com/office/officeart/2005/8/layout/default#4"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492B1C83-3D58-4B4C-A849-54F3F970653E}">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Currently, CSEO in collaboration with the technical committee for Speed Limiting Device (SLD) has  accredited and certified 87 companies as Vendors for supply, installation and maintenance of SLD in vehicles across the country. </a:t>
          </a:r>
        </a:p>
      </dgm:t>
    </dgm:pt>
    <dgm:pt modelId="{8CB9573D-2754-4E1C-90D2-73DE7C876044}" type="parTrans" cxnId="{11B0588C-389E-495F-A603-DFE51DC7D82C}">
      <dgm:prSet/>
      <dgm:spPr/>
      <dgm:t>
        <a:bodyPr/>
        <a:lstStyle/>
        <a:p>
          <a:endParaRPr lang="en-US"/>
        </a:p>
      </dgm:t>
    </dgm:pt>
    <dgm:pt modelId="{E240171B-BD17-4081-881E-8191BF58B505}" type="sibTrans" cxnId="{11B0588C-389E-495F-A603-DFE51DC7D82C}">
      <dgm:prSet/>
      <dgm:spPr/>
      <dgm:t>
        <a:bodyPr/>
        <a:lstStyle/>
        <a:p>
          <a:endParaRPr lang="en-US"/>
        </a:p>
      </dgm:t>
    </dgm:pt>
    <dgm:pt modelId="{C6462C7C-FC70-4C1D-916A-C03FF2F5C3AA}">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Three Officers of CSEO have acquired Global Certification on Safe Road by Design. The Officers are being addressed globally as Safe Road by Design Practitioners (SRDP). Equally the three Officers have also acquired another global certification as Road Safety Audit Team Leader (RSATL).  </a:t>
          </a:r>
        </a:p>
      </dgm:t>
    </dgm:pt>
    <dgm:pt modelId="{78BEE450-1861-45FA-938C-E4154CD5A80C}" type="parTrans" cxnId="{DB372C93-7C8B-4977-AE0E-C03F94DCFE8A}">
      <dgm:prSet/>
      <dgm:spPr/>
      <dgm:t>
        <a:bodyPr/>
        <a:lstStyle/>
        <a:p>
          <a:endParaRPr lang="en-US"/>
        </a:p>
      </dgm:t>
    </dgm:pt>
    <dgm:pt modelId="{0B820596-A719-4016-A691-CF66B048EDF9}" type="sibTrans" cxnId="{DB372C93-7C8B-4977-AE0E-C03F94DCFE8A}">
      <dgm:prSet/>
      <dgm:spPr/>
      <dgm:t>
        <a:bodyPr/>
        <a:lstStyle/>
        <a:p>
          <a:endParaRPr lang="en-US"/>
        </a:p>
      </dgm:t>
    </dgm:pt>
    <dgm:pt modelId="{7A6EB9DA-C2A0-4B22-B179-0672ACBF2CF5}">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cap="none" dirty="0" smtClean="0">
              <a:solidFill>
                <a:sysClr val="window" lastClr="FFFFFF"/>
              </a:solidFill>
              <a:latin typeface="Comic Sans MS" pitchFamily="66" charset="0"/>
              <a:ea typeface="+mn-ea"/>
              <a:cs typeface="+mn-cs"/>
            </a:rPr>
            <a:t>From 2020 to date, the Office has investigated a total of 98 road traffic crashes  and also conducted 20 road safety audit which recommendations of countermeasures were forwarded to relevant road authorities for appropriate actions.</a:t>
          </a:r>
        </a:p>
      </dgm:t>
    </dgm:pt>
    <dgm:pt modelId="{DDEEBDF4-9D0D-4DEE-9F57-8454D9DDFF53}" type="parTrans" cxnId="{8F08D6AF-8EDC-4D8A-9316-B834F69A5778}">
      <dgm:prSet/>
      <dgm:spPr/>
      <dgm:t>
        <a:bodyPr/>
        <a:lstStyle/>
        <a:p>
          <a:endParaRPr lang="en-US"/>
        </a:p>
      </dgm:t>
    </dgm:pt>
    <dgm:pt modelId="{1EFF96B6-3149-4016-A6AD-4476774C02C8}" type="sibTrans" cxnId="{8F08D6AF-8EDC-4D8A-9316-B834F69A5778}">
      <dgm:prSet/>
      <dgm:spPr/>
      <dgm:t>
        <a:bodyPr/>
        <a:lstStyle/>
        <a:p>
          <a:endParaRPr lang="en-US"/>
        </a:p>
      </dgm:t>
    </dgm:pt>
    <dgm:pt modelId="{7D49AE74-F582-4828-9CB2-A8B449378BAD}" type="pres">
      <dgm:prSet presAssocID="{A763F63E-A517-4C1F-B49F-0CFF7DBAB836}" presName="diagram" presStyleCnt="0">
        <dgm:presLayoutVars>
          <dgm:dir/>
          <dgm:resizeHandles val="exact"/>
        </dgm:presLayoutVars>
      </dgm:prSet>
      <dgm:spPr/>
      <dgm:t>
        <a:bodyPr/>
        <a:lstStyle/>
        <a:p>
          <a:endParaRPr lang="en-US"/>
        </a:p>
      </dgm:t>
    </dgm:pt>
    <dgm:pt modelId="{4F280EC1-EA1E-4171-BEF2-AA51AC6D04BF}" type="pres">
      <dgm:prSet presAssocID="{492B1C83-3D58-4B4C-A849-54F3F970653E}" presName="node" presStyleLbl="node1" presStyleIdx="0" presStyleCnt="3" custScaleX="249203" custScaleY="94661" custLinFactNeighborX="-9" custLinFactNeighborY="-43792">
        <dgm:presLayoutVars>
          <dgm:bulletEnabled val="1"/>
        </dgm:presLayoutVars>
      </dgm:prSet>
      <dgm:spPr>
        <a:xfrm>
          <a:off x="3738" y="0"/>
          <a:ext cx="8069141" cy="1839062"/>
        </a:xfrm>
        <a:prstGeom prst="rect">
          <a:avLst/>
        </a:prstGeom>
      </dgm:spPr>
      <dgm:t>
        <a:bodyPr/>
        <a:lstStyle/>
        <a:p>
          <a:endParaRPr lang="en-US"/>
        </a:p>
      </dgm:t>
    </dgm:pt>
    <dgm:pt modelId="{290D3C92-9367-4DE9-861E-E697A06AC8F0}" type="pres">
      <dgm:prSet presAssocID="{E240171B-BD17-4081-881E-8191BF58B50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1B54312-2705-4F31-BD1C-747B646B5091}" type="pres">
      <dgm:prSet presAssocID="{C6462C7C-FC70-4C1D-916A-C03FF2F5C3AA}" presName="node" presStyleLbl="node1" presStyleIdx="1" presStyleCnt="3" custScaleX="233780" custLinFactNeighborX="-776" custLinFactNeighborY="-10086">
        <dgm:presLayoutVars>
          <dgm:bulletEnabled val="1"/>
        </dgm:presLayoutVars>
      </dgm:prSet>
      <dgm:spPr>
        <a:xfrm>
          <a:off x="228599" y="1981194"/>
          <a:ext cx="7569747" cy="1942787"/>
        </a:xfrm>
        <a:prstGeom prst="rect">
          <a:avLst/>
        </a:prstGeom>
      </dgm:spPr>
      <dgm:t>
        <a:bodyPr/>
        <a:lstStyle/>
        <a:p>
          <a:endParaRPr lang="en-US"/>
        </a:p>
      </dgm:t>
    </dgm:pt>
    <dgm:pt modelId="{39FCA2CE-1223-42F5-AA09-959104F25197}" type="pres">
      <dgm:prSet presAssocID="{0B820596-A719-4016-A691-CF66B048EDF9}"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A368338-9EC1-4474-B6A3-D3A33C1411DC}" type="pres">
      <dgm:prSet presAssocID="{7A6EB9DA-C2A0-4B22-B179-0672ACBF2CF5}" presName="node" presStyleLbl="node1" presStyleIdx="2" presStyleCnt="3" custScaleX="222578" custLinFactNeighborX="163" custLinFactNeighborY="-16237">
        <dgm:presLayoutVars>
          <dgm:bulletEnabled val="1"/>
        </dgm:presLayoutVars>
      </dgm:prSet>
      <dgm:spPr>
        <a:xfrm>
          <a:off x="741042" y="4128278"/>
          <a:ext cx="6605671" cy="1942787"/>
        </a:xfrm>
        <a:prstGeom prst="rect">
          <a:avLst/>
        </a:prstGeom>
      </dgm:spPr>
      <dgm:t>
        <a:bodyPr/>
        <a:lstStyle/>
        <a:p>
          <a:endParaRPr lang="en-US"/>
        </a:p>
      </dgm:t>
    </dgm:pt>
  </dgm:ptLst>
  <dgm:cxnLst>
    <dgm:cxn modelId="{11B0588C-389E-495F-A603-DFE51DC7D82C}" srcId="{A763F63E-A517-4C1F-B49F-0CFF7DBAB836}" destId="{492B1C83-3D58-4B4C-A849-54F3F970653E}" srcOrd="0" destOrd="0" parTransId="{8CB9573D-2754-4E1C-90D2-73DE7C876044}" sibTransId="{E240171B-BD17-4081-881E-8191BF58B505}"/>
    <dgm:cxn modelId="{740627DF-92FC-4019-B29C-A611032AC010}" type="presOf" srcId="{7A6EB9DA-C2A0-4B22-B179-0672ACBF2CF5}" destId="{CA368338-9EC1-4474-B6A3-D3A33C1411DC}" srcOrd="0" destOrd="0" presId="urn:microsoft.com/office/officeart/2005/8/layout/default#4"/>
    <dgm:cxn modelId="{12EF7E65-F016-49F3-9C56-D36A7CEA7135}" type="presOf" srcId="{C6462C7C-FC70-4C1D-916A-C03FF2F5C3AA}" destId="{61B54312-2705-4F31-BD1C-747B646B5091}" srcOrd="0" destOrd="0" presId="urn:microsoft.com/office/officeart/2005/8/layout/default#4"/>
    <dgm:cxn modelId="{26713D64-6AAC-4ED0-B053-277ACFE365EA}" type="presOf" srcId="{492B1C83-3D58-4B4C-A849-54F3F970653E}" destId="{4F280EC1-EA1E-4171-BEF2-AA51AC6D04BF}" srcOrd="0" destOrd="0" presId="urn:microsoft.com/office/officeart/2005/8/layout/default#4"/>
    <dgm:cxn modelId="{8F08D6AF-8EDC-4D8A-9316-B834F69A5778}" srcId="{A763F63E-A517-4C1F-B49F-0CFF7DBAB836}" destId="{7A6EB9DA-C2A0-4B22-B179-0672ACBF2CF5}" srcOrd="2" destOrd="0" parTransId="{DDEEBDF4-9D0D-4DEE-9F57-8454D9DDFF53}" sibTransId="{1EFF96B6-3149-4016-A6AD-4476774C02C8}"/>
    <dgm:cxn modelId="{E1D24E57-BCB6-4E85-9CF4-09055DCA967E}" type="presOf" srcId="{A763F63E-A517-4C1F-B49F-0CFF7DBAB836}" destId="{7D49AE74-F582-4828-9CB2-A8B449378BAD}" srcOrd="0" destOrd="0" presId="urn:microsoft.com/office/officeart/2005/8/layout/default#4"/>
    <dgm:cxn modelId="{DB372C93-7C8B-4977-AE0E-C03F94DCFE8A}" srcId="{A763F63E-A517-4C1F-B49F-0CFF7DBAB836}" destId="{C6462C7C-FC70-4C1D-916A-C03FF2F5C3AA}" srcOrd="1" destOrd="0" parTransId="{78BEE450-1861-45FA-938C-E4154CD5A80C}" sibTransId="{0B820596-A719-4016-A691-CF66B048EDF9}"/>
    <dgm:cxn modelId="{AF1B86A1-3A5F-42A5-8CDD-3EB8374A35A3}" type="presParOf" srcId="{7D49AE74-F582-4828-9CB2-A8B449378BAD}" destId="{4F280EC1-EA1E-4171-BEF2-AA51AC6D04BF}" srcOrd="0" destOrd="0" presId="urn:microsoft.com/office/officeart/2005/8/layout/default#4"/>
    <dgm:cxn modelId="{F6D8553F-C20F-451B-8700-59AE1CACFD19}" type="presParOf" srcId="{7D49AE74-F582-4828-9CB2-A8B449378BAD}" destId="{290D3C92-9367-4DE9-861E-E697A06AC8F0}" srcOrd="1" destOrd="0" presId="urn:microsoft.com/office/officeart/2005/8/layout/default#4"/>
    <dgm:cxn modelId="{8477A41A-6797-403D-9A73-81BD12CF1455}" type="presParOf" srcId="{7D49AE74-F582-4828-9CB2-A8B449378BAD}" destId="{61B54312-2705-4F31-BD1C-747B646B5091}" srcOrd="2" destOrd="0" presId="urn:microsoft.com/office/officeart/2005/8/layout/default#4"/>
    <dgm:cxn modelId="{0485CD77-0F2A-46FB-AF4D-94AF0817D842}" type="presParOf" srcId="{7D49AE74-F582-4828-9CB2-A8B449378BAD}" destId="{39FCA2CE-1223-42F5-AA09-959104F25197}" srcOrd="3" destOrd="0" presId="urn:microsoft.com/office/officeart/2005/8/layout/default#4"/>
    <dgm:cxn modelId="{58AEC8C8-DB0E-43E2-BA1D-82E5F8A5B643}" type="presParOf" srcId="{7D49AE74-F582-4828-9CB2-A8B449378BAD}" destId="{CA368338-9EC1-4474-B6A3-D3A33C1411DC}" srcOrd="4"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63F63E-A517-4C1F-B49F-0CFF7DBAB836}" type="doc">
      <dgm:prSet loTypeId="urn:microsoft.com/office/officeart/2005/8/layout/default#5"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492B1C83-3D58-4B4C-A849-54F3F970653E}">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In </a:t>
          </a:r>
          <a:r>
            <a:rPr lang="en-US" cap="none" dirty="0" smtClean="0">
              <a:solidFill>
                <a:sysClr val="window" lastClr="FFFFFF"/>
              </a:solidFill>
              <a:latin typeface="Comic Sans MS" pitchFamily="66" charset="0"/>
              <a:ea typeface="+mn-ea"/>
              <a:cs typeface="+mn-cs"/>
            </a:rPr>
            <a:t>2018 and 2020, </a:t>
          </a:r>
          <a:r>
            <a:rPr lang="en-US" cap="none" dirty="0" smtClean="0">
              <a:solidFill>
                <a:sysClr val="window" lastClr="FFFFFF"/>
              </a:solidFill>
              <a:latin typeface="Comic Sans MS" pitchFamily="66" charset="0"/>
              <a:ea typeface="+mn-ea"/>
              <a:cs typeface="+mn-cs"/>
            </a:rPr>
            <a:t>the Office </a:t>
          </a:r>
          <a:r>
            <a:rPr lang="en-US" cap="none" dirty="0" smtClean="0">
              <a:solidFill>
                <a:sysClr val="window" lastClr="FFFFFF"/>
              </a:solidFill>
              <a:latin typeface="Comic Sans MS" pitchFamily="66" charset="0"/>
              <a:ea typeface="+mn-ea"/>
              <a:cs typeface="+mn-cs"/>
            </a:rPr>
            <a:t>carried out joint road safety audit with Engineers of FMW&amp;H along critical highways in the country. The results of the audit revealed the signage requirements for the highways audited which was forwarded to the Ministry for procurement from FRSC Signage Plant.</a:t>
          </a:r>
          <a:endParaRPr lang="en-US" cap="none" dirty="0" smtClean="0">
            <a:solidFill>
              <a:sysClr val="window" lastClr="FFFFFF"/>
            </a:solidFill>
            <a:latin typeface="Comic Sans MS" pitchFamily="66" charset="0"/>
            <a:ea typeface="+mn-ea"/>
            <a:cs typeface="+mn-cs"/>
          </a:endParaRPr>
        </a:p>
      </dgm:t>
    </dgm:pt>
    <dgm:pt modelId="{8CB9573D-2754-4E1C-90D2-73DE7C876044}" type="parTrans" cxnId="{11B0588C-389E-495F-A603-DFE51DC7D82C}">
      <dgm:prSet/>
      <dgm:spPr/>
      <dgm:t>
        <a:bodyPr/>
        <a:lstStyle/>
        <a:p>
          <a:endParaRPr lang="en-US"/>
        </a:p>
      </dgm:t>
    </dgm:pt>
    <dgm:pt modelId="{E240171B-BD17-4081-881E-8191BF58B505}" type="sibTrans" cxnId="{11B0588C-389E-495F-A603-DFE51DC7D82C}">
      <dgm:prSet/>
      <dgm:spPr/>
      <dgm:t>
        <a:bodyPr/>
        <a:lstStyle/>
        <a:p>
          <a:endParaRPr lang="en-US"/>
        </a:p>
      </dgm:t>
    </dgm:pt>
    <dgm:pt modelId="{C6462C7C-FC70-4C1D-916A-C03FF2F5C3AA}">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In 2017, the Office carried out signage audit of all Federal Highways in the country with a view to produce the signage requirements of these roads. The result of the audit revealed that a total of 10,632 road signs were required on these highways as </a:t>
          </a:r>
          <a:r>
            <a:rPr lang="en-US" cap="none" dirty="0" smtClean="0">
              <a:solidFill>
                <a:sysClr val="window" lastClr="FFFFFF"/>
              </a:solidFill>
              <a:latin typeface="Comic Sans MS" pitchFamily="66" charset="0"/>
              <a:ea typeface="+mn-ea"/>
              <a:cs typeface="+mn-cs"/>
            </a:rPr>
            <a:t>at 2017. </a:t>
          </a:r>
          <a:r>
            <a:rPr lang="en-US" cap="none" dirty="0" smtClean="0">
              <a:solidFill>
                <a:sysClr val="window" lastClr="FFFFFF"/>
              </a:solidFill>
              <a:latin typeface="Comic Sans MS" pitchFamily="66" charset="0"/>
              <a:ea typeface="+mn-ea"/>
              <a:cs typeface="+mn-cs"/>
            </a:rPr>
            <a:t>The report of the exercise was forwarded to the </a:t>
          </a:r>
          <a:r>
            <a:rPr lang="en-US" cap="none" dirty="0" err="1" smtClean="0">
              <a:solidFill>
                <a:sysClr val="window" lastClr="FFFFFF"/>
              </a:solidFill>
              <a:latin typeface="Comic Sans MS" pitchFamily="66" charset="0"/>
              <a:ea typeface="+mn-ea"/>
              <a:cs typeface="+mn-cs"/>
            </a:rPr>
            <a:t>Honourable</a:t>
          </a:r>
          <a:r>
            <a:rPr lang="en-US" cap="none" dirty="0" smtClean="0">
              <a:solidFill>
                <a:sysClr val="window" lastClr="FFFFFF"/>
              </a:solidFill>
              <a:latin typeface="Comic Sans MS" pitchFamily="66" charset="0"/>
              <a:ea typeface="+mn-ea"/>
              <a:cs typeface="+mn-cs"/>
            </a:rPr>
            <a:t> Minister of Works and Housing which further earned the FRSC Signage Plant to produce standard road signs for contractors of the Ministry.</a:t>
          </a:r>
        </a:p>
      </dgm:t>
    </dgm:pt>
    <dgm:pt modelId="{78BEE450-1861-45FA-938C-E4154CD5A80C}" type="parTrans" cxnId="{DB372C93-7C8B-4977-AE0E-C03F94DCFE8A}">
      <dgm:prSet/>
      <dgm:spPr/>
      <dgm:t>
        <a:bodyPr/>
        <a:lstStyle/>
        <a:p>
          <a:endParaRPr lang="en-US"/>
        </a:p>
      </dgm:t>
    </dgm:pt>
    <dgm:pt modelId="{0B820596-A719-4016-A691-CF66B048EDF9}" type="sibTrans" cxnId="{DB372C93-7C8B-4977-AE0E-C03F94DCFE8A}">
      <dgm:prSet/>
      <dgm:spPr/>
      <dgm:t>
        <a:bodyPr/>
        <a:lstStyle/>
        <a:p>
          <a:endParaRPr lang="en-US"/>
        </a:p>
      </dgm:t>
    </dgm:pt>
    <dgm:pt modelId="{7D49AE74-F582-4828-9CB2-A8B449378BAD}" type="pres">
      <dgm:prSet presAssocID="{A763F63E-A517-4C1F-B49F-0CFF7DBAB836}" presName="diagram" presStyleCnt="0">
        <dgm:presLayoutVars>
          <dgm:dir/>
          <dgm:resizeHandles val="exact"/>
        </dgm:presLayoutVars>
      </dgm:prSet>
      <dgm:spPr/>
      <dgm:t>
        <a:bodyPr/>
        <a:lstStyle/>
        <a:p>
          <a:endParaRPr lang="en-US"/>
        </a:p>
      </dgm:t>
    </dgm:pt>
    <dgm:pt modelId="{4F280EC1-EA1E-4171-BEF2-AA51AC6D04BF}" type="pres">
      <dgm:prSet presAssocID="{492B1C83-3D58-4B4C-A849-54F3F970653E}" presName="node" presStyleLbl="node1" presStyleIdx="0" presStyleCnt="2" custScaleX="236914" custScaleY="109493" custLinFactY="61986" custLinFactNeighborX="1629" custLinFactNeighborY="100000">
        <dgm:presLayoutVars>
          <dgm:bulletEnabled val="1"/>
        </dgm:presLayoutVars>
      </dgm:prSet>
      <dgm:spPr>
        <a:xfrm>
          <a:off x="381002" y="0"/>
          <a:ext cx="7467091" cy="1590757"/>
        </a:xfrm>
        <a:prstGeom prst="rect">
          <a:avLst/>
        </a:prstGeom>
      </dgm:spPr>
      <dgm:t>
        <a:bodyPr/>
        <a:lstStyle/>
        <a:p>
          <a:endParaRPr lang="en-US"/>
        </a:p>
      </dgm:t>
    </dgm:pt>
    <dgm:pt modelId="{290D3C92-9367-4DE9-861E-E697A06AC8F0}" type="pres">
      <dgm:prSet presAssocID="{E240171B-BD17-4081-881E-8191BF58B505}"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1B54312-2705-4F31-BD1C-747B646B5091}" type="pres">
      <dgm:prSet presAssocID="{C6462C7C-FC70-4C1D-916A-C03FF2F5C3AA}" presName="node" presStyleLbl="node1" presStyleIdx="1" presStyleCnt="2" custScaleX="243307" custScaleY="151811" custLinFactY="-24544" custLinFactNeighborX="147" custLinFactNeighborY="-100000">
        <dgm:presLayoutVars>
          <dgm:bulletEnabled val="1"/>
        </dgm:presLayoutVars>
      </dgm:prSet>
      <dgm:spPr>
        <a:xfrm>
          <a:off x="685798" y="1703689"/>
          <a:ext cx="6814533" cy="1680477"/>
        </a:xfrm>
        <a:prstGeom prst="rect">
          <a:avLst/>
        </a:prstGeom>
      </dgm:spPr>
      <dgm:t>
        <a:bodyPr/>
        <a:lstStyle/>
        <a:p>
          <a:endParaRPr lang="en-US"/>
        </a:p>
      </dgm:t>
    </dgm:pt>
  </dgm:ptLst>
  <dgm:cxnLst>
    <dgm:cxn modelId="{11B0588C-389E-495F-A603-DFE51DC7D82C}" srcId="{A763F63E-A517-4C1F-B49F-0CFF7DBAB836}" destId="{492B1C83-3D58-4B4C-A849-54F3F970653E}" srcOrd="0" destOrd="0" parTransId="{8CB9573D-2754-4E1C-90D2-73DE7C876044}" sibTransId="{E240171B-BD17-4081-881E-8191BF58B505}"/>
    <dgm:cxn modelId="{DB372C93-7C8B-4977-AE0E-C03F94DCFE8A}" srcId="{A763F63E-A517-4C1F-B49F-0CFF7DBAB836}" destId="{C6462C7C-FC70-4C1D-916A-C03FF2F5C3AA}" srcOrd="1" destOrd="0" parTransId="{78BEE450-1861-45FA-938C-E4154CD5A80C}" sibTransId="{0B820596-A719-4016-A691-CF66B048EDF9}"/>
    <dgm:cxn modelId="{5D1F63D6-FE77-42A2-A400-67795970B52D}" type="presOf" srcId="{C6462C7C-FC70-4C1D-916A-C03FF2F5C3AA}" destId="{61B54312-2705-4F31-BD1C-747B646B5091}" srcOrd="0" destOrd="0" presId="urn:microsoft.com/office/officeart/2005/8/layout/default#5"/>
    <dgm:cxn modelId="{BB72291B-E4C2-476F-9EE7-F5146F1EF6BB}" type="presOf" srcId="{A763F63E-A517-4C1F-B49F-0CFF7DBAB836}" destId="{7D49AE74-F582-4828-9CB2-A8B449378BAD}" srcOrd="0" destOrd="0" presId="urn:microsoft.com/office/officeart/2005/8/layout/default#5"/>
    <dgm:cxn modelId="{8FFDC27F-F7DB-43C7-9674-053DECC9FE20}" type="presOf" srcId="{492B1C83-3D58-4B4C-A849-54F3F970653E}" destId="{4F280EC1-EA1E-4171-BEF2-AA51AC6D04BF}" srcOrd="0" destOrd="0" presId="urn:microsoft.com/office/officeart/2005/8/layout/default#5"/>
    <dgm:cxn modelId="{A931C5FC-25B7-49BE-B7DB-5FDEDBB65153}" type="presParOf" srcId="{7D49AE74-F582-4828-9CB2-A8B449378BAD}" destId="{4F280EC1-EA1E-4171-BEF2-AA51AC6D04BF}" srcOrd="0" destOrd="0" presId="urn:microsoft.com/office/officeart/2005/8/layout/default#5"/>
    <dgm:cxn modelId="{3302171B-A9F9-4A0F-BE5C-A0F1D0E96E00}" type="presParOf" srcId="{7D49AE74-F582-4828-9CB2-A8B449378BAD}" destId="{290D3C92-9367-4DE9-861E-E697A06AC8F0}" srcOrd="1" destOrd="0" presId="urn:microsoft.com/office/officeart/2005/8/layout/default#5"/>
    <dgm:cxn modelId="{FBEDA6BC-8581-49C4-96DC-A70297DEFC0B}" type="presParOf" srcId="{7D49AE74-F582-4828-9CB2-A8B449378BAD}" destId="{61B54312-2705-4F31-BD1C-747B646B5091}" srcOrd="2"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63F63E-A517-4C1F-B49F-0CFF7DBAB836}" type="doc">
      <dgm:prSet loTypeId="urn:microsoft.com/office/officeart/2005/8/layout/default#5"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C6462C7C-FC70-4C1D-916A-C03FF2F5C3AA}">
      <dgm:prSet/>
      <dgm:spPr>
        <a:solidFill>
          <a:srgbClr val="4F81BD">
            <a:hueOff val="0"/>
            <a:satOff val="0"/>
            <a:lumOff val="0"/>
            <a:alphaOff val="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solidFill>
              <a:latin typeface="Comic Sans MS" pitchFamily="66" charset="0"/>
              <a:ea typeface="+mn-ea"/>
              <a:cs typeface="+mn-cs"/>
            </a:rPr>
            <a:t>In February 2021, the Office coordinated and facilitated the inauguration of the stakeholders committee for the establishment of Nigeria Road Assessment Programme (</a:t>
          </a:r>
          <a:r>
            <a:rPr lang="en-US" cap="none" dirty="0" err="1" smtClean="0">
              <a:solidFill>
                <a:sysClr val="window" lastClr="FFFFFF"/>
              </a:solidFill>
              <a:latin typeface="Comic Sans MS" pitchFamily="66" charset="0"/>
              <a:ea typeface="+mn-ea"/>
              <a:cs typeface="+mn-cs"/>
            </a:rPr>
            <a:t>NigeriaRAP</a:t>
          </a:r>
          <a:r>
            <a:rPr lang="en-US" cap="none" dirty="0" smtClean="0">
              <a:solidFill>
                <a:sysClr val="window" lastClr="FFFFFF"/>
              </a:solidFill>
              <a:latin typeface="Comic Sans MS" pitchFamily="66" charset="0"/>
              <a:ea typeface="+mn-ea"/>
              <a:cs typeface="+mn-cs"/>
            </a:rPr>
            <a:t>). </a:t>
          </a:r>
          <a:r>
            <a:rPr lang="en-US" cap="none" dirty="0" err="1" smtClean="0">
              <a:solidFill>
                <a:sysClr val="window" lastClr="FFFFFF"/>
              </a:solidFill>
              <a:latin typeface="Comic Sans MS" pitchFamily="66" charset="0"/>
              <a:ea typeface="+mn-ea"/>
              <a:cs typeface="+mn-cs"/>
            </a:rPr>
            <a:t>NigeriaRAP</a:t>
          </a:r>
          <a:r>
            <a:rPr lang="en-US" cap="none" dirty="0" smtClean="0">
              <a:solidFill>
                <a:sysClr val="window" lastClr="FFFFFF"/>
              </a:solidFill>
              <a:latin typeface="Comic Sans MS" pitchFamily="66" charset="0"/>
              <a:ea typeface="+mn-ea"/>
              <a:cs typeface="+mn-cs"/>
            </a:rPr>
            <a:t> is meant to domesticate the global best practice tools/techniques of the international Road Assessment Programme (</a:t>
          </a:r>
          <a:r>
            <a:rPr lang="en-US" cap="none" dirty="0" err="1" smtClean="0">
              <a:solidFill>
                <a:sysClr val="window" lastClr="FFFFFF"/>
              </a:solidFill>
              <a:latin typeface="Comic Sans MS" pitchFamily="66" charset="0"/>
              <a:ea typeface="+mn-ea"/>
              <a:cs typeface="+mn-cs"/>
            </a:rPr>
            <a:t>iRAP</a:t>
          </a:r>
          <a:r>
            <a:rPr lang="en-US" cap="none" dirty="0" smtClean="0">
              <a:solidFill>
                <a:sysClr val="window" lastClr="FFFFFF"/>
              </a:solidFill>
              <a:latin typeface="Comic Sans MS" pitchFamily="66" charset="0"/>
              <a:ea typeface="+mn-ea"/>
              <a:cs typeface="+mn-cs"/>
            </a:rPr>
            <a:t>) for Star-Rating of roads in Nigeria to achieve Targets 3 &amp; 4 of Voluntary targets linked Pillar 2 of UN Decade of Action. </a:t>
          </a:r>
          <a:endParaRPr lang="en-US" cap="none" dirty="0" smtClean="0">
            <a:solidFill>
              <a:sysClr val="window" lastClr="FFFFFF"/>
            </a:solidFill>
            <a:latin typeface="Comic Sans MS" pitchFamily="66" charset="0"/>
            <a:ea typeface="+mn-ea"/>
            <a:cs typeface="+mn-cs"/>
          </a:endParaRPr>
        </a:p>
      </dgm:t>
    </dgm:pt>
    <dgm:pt modelId="{0B820596-A719-4016-A691-CF66B048EDF9}" type="sibTrans" cxnId="{DB372C93-7C8B-4977-AE0E-C03F94DCFE8A}">
      <dgm:prSet/>
      <dgm:spPr/>
      <dgm:t>
        <a:bodyPr/>
        <a:lstStyle/>
        <a:p>
          <a:endParaRPr lang="en-US"/>
        </a:p>
      </dgm:t>
    </dgm:pt>
    <dgm:pt modelId="{78BEE450-1861-45FA-938C-E4154CD5A80C}" type="parTrans" cxnId="{DB372C93-7C8B-4977-AE0E-C03F94DCFE8A}">
      <dgm:prSet/>
      <dgm:spPr/>
      <dgm:t>
        <a:bodyPr/>
        <a:lstStyle/>
        <a:p>
          <a:endParaRPr lang="en-US"/>
        </a:p>
      </dgm:t>
    </dgm:pt>
    <dgm:pt modelId="{7D49AE74-F582-4828-9CB2-A8B449378BAD}" type="pres">
      <dgm:prSet presAssocID="{A763F63E-A517-4C1F-B49F-0CFF7DBAB836}" presName="diagram" presStyleCnt="0">
        <dgm:presLayoutVars>
          <dgm:dir/>
          <dgm:resizeHandles val="exact"/>
        </dgm:presLayoutVars>
      </dgm:prSet>
      <dgm:spPr/>
      <dgm:t>
        <a:bodyPr/>
        <a:lstStyle/>
        <a:p>
          <a:endParaRPr lang="en-US"/>
        </a:p>
      </dgm:t>
    </dgm:pt>
    <dgm:pt modelId="{61B54312-2705-4F31-BD1C-747B646B5091}" type="pres">
      <dgm:prSet presAssocID="{C6462C7C-FC70-4C1D-916A-C03FF2F5C3AA}" presName="node" presStyleLbl="node1" presStyleIdx="0" presStyleCnt="1" custScaleX="243307" custScaleY="237846" custLinFactY="-17019" custLinFactNeighborX="-52" custLinFactNeighborY="-100000">
        <dgm:presLayoutVars>
          <dgm:bulletEnabled val="1"/>
        </dgm:presLayoutVars>
      </dgm:prSet>
      <dgm:spPr>
        <a:xfrm>
          <a:off x="685798" y="1703689"/>
          <a:ext cx="6814533" cy="1680477"/>
        </a:xfrm>
        <a:prstGeom prst="rect">
          <a:avLst/>
        </a:prstGeom>
      </dgm:spPr>
      <dgm:t>
        <a:bodyPr/>
        <a:lstStyle/>
        <a:p>
          <a:endParaRPr lang="en-US"/>
        </a:p>
      </dgm:t>
    </dgm:pt>
  </dgm:ptLst>
  <dgm:cxnLst>
    <dgm:cxn modelId="{EB73BE71-5C0B-4AE1-808F-5D9F159EE922}" type="presOf" srcId="{A763F63E-A517-4C1F-B49F-0CFF7DBAB836}" destId="{7D49AE74-F582-4828-9CB2-A8B449378BAD}" srcOrd="0" destOrd="0" presId="urn:microsoft.com/office/officeart/2005/8/layout/default#5"/>
    <dgm:cxn modelId="{DB372C93-7C8B-4977-AE0E-C03F94DCFE8A}" srcId="{A763F63E-A517-4C1F-B49F-0CFF7DBAB836}" destId="{C6462C7C-FC70-4C1D-916A-C03FF2F5C3AA}" srcOrd="0" destOrd="0" parTransId="{78BEE450-1861-45FA-938C-E4154CD5A80C}" sibTransId="{0B820596-A719-4016-A691-CF66B048EDF9}"/>
    <dgm:cxn modelId="{8C45FF00-FA35-442E-873F-57F4A7D6B2A3}" type="presOf" srcId="{C6462C7C-FC70-4C1D-916A-C03FF2F5C3AA}" destId="{61B54312-2705-4F31-BD1C-747B646B5091}" srcOrd="0" destOrd="0" presId="urn:microsoft.com/office/officeart/2005/8/layout/default#5"/>
    <dgm:cxn modelId="{78D880E8-7D97-4765-B2F3-A192682EABC7}" type="presParOf" srcId="{7D49AE74-F582-4828-9CB2-A8B449378BAD}" destId="{61B54312-2705-4F31-BD1C-747B646B5091}" srcOrd="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CB7F6C-74EC-499E-85FB-21A0D003C07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089B13C-5079-4C02-B71A-E6969BB45769}">
      <dgm:prSet phldrT="[Text]"/>
      <dgm:spPr>
        <a:xfrm>
          <a:off x="0" y="0"/>
          <a:ext cx="8382000" cy="998230"/>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cap="none" dirty="0" smtClean="0">
              <a:solidFill>
                <a:sysClr val="window" lastClr="FFFFFF">
                  <a:hueOff val="0"/>
                  <a:satOff val="0"/>
                  <a:lumOff val="0"/>
                  <a:alphaOff val="0"/>
                </a:sysClr>
              </a:solidFill>
              <a:latin typeface="Comic Sans MS" pitchFamily="66" charset="0"/>
              <a:ea typeface="+mn-ea"/>
              <a:cs typeface="+mn-cs"/>
            </a:rPr>
            <a:t>In line with FRSC 2021 Agenda and the Corps Strategic Goals for 2021, the Office designed her work plan for this year. These </a:t>
          </a:r>
          <a:r>
            <a:rPr lang="en-US" cap="none" dirty="0" smtClean="0">
              <a:solidFill>
                <a:sysClr val="window" lastClr="FFFFFF">
                  <a:hueOff val="0"/>
                  <a:satOff val="0"/>
                  <a:lumOff val="0"/>
                  <a:alphaOff val="0"/>
                </a:sysClr>
              </a:solidFill>
              <a:latin typeface="Comic Sans MS" pitchFamily="66" charset="0"/>
              <a:ea typeface="+mn-ea"/>
              <a:cs typeface="+mn-cs"/>
            </a:rPr>
            <a:t>includes:</a:t>
          </a:r>
          <a:endParaRPr lang="en-US" dirty="0">
            <a:solidFill>
              <a:sysClr val="window" lastClr="FFFFFF">
                <a:hueOff val="0"/>
                <a:satOff val="0"/>
                <a:lumOff val="0"/>
                <a:alphaOff val="0"/>
              </a:sysClr>
            </a:solidFill>
            <a:latin typeface="Calibri"/>
            <a:ea typeface="+mn-ea"/>
            <a:cs typeface="+mn-cs"/>
          </a:endParaRPr>
        </a:p>
      </dgm:t>
    </dgm:pt>
    <dgm:pt modelId="{6B8DECF0-DD13-4FBC-BEBD-3C63120657F8}" type="sibTrans" cxnId="{EEC2C114-9903-4971-A754-AE7D21FC47A7}">
      <dgm:prSet/>
      <dgm:spPr/>
      <dgm:t>
        <a:bodyPr/>
        <a:lstStyle/>
        <a:p>
          <a:endParaRPr lang="en-US"/>
        </a:p>
      </dgm:t>
    </dgm:pt>
    <dgm:pt modelId="{CD00FA5C-C74C-4CA2-9C98-012C36C6551C}" type="parTrans" cxnId="{EEC2C114-9903-4971-A754-AE7D21FC47A7}">
      <dgm:prSet/>
      <dgm:spPr/>
      <dgm:t>
        <a:bodyPr/>
        <a:lstStyle/>
        <a:p>
          <a:endParaRPr lang="en-US"/>
        </a:p>
      </dgm:t>
    </dgm:pt>
    <dgm:pt modelId="{4162360E-3B4B-4BF0-89A3-22CE95F6D332}">
      <dgm:prSet/>
      <dgm:spPr/>
      <dgm:t>
        <a:bodyPr/>
        <a:lstStyle/>
        <a:p>
          <a:endParaRPr lang="en-US"/>
        </a:p>
      </dgm:t>
    </dgm:pt>
    <dgm:pt modelId="{90DB8B2C-5812-440C-ABD6-45B718C4FCB7}" type="sibTrans" cxnId="{D7FF7C2D-7704-41B6-8886-3CB1589E0F16}">
      <dgm:prSet/>
      <dgm:spPr/>
      <dgm:t>
        <a:bodyPr/>
        <a:lstStyle/>
        <a:p>
          <a:endParaRPr lang="en-US"/>
        </a:p>
      </dgm:t>
    </dgm:pt>
    <dgm:pt modelId="{46D90896-46BB-4AA8-AFC8-56D43476E68F}" type="parTrans" cxnId="{D7FF7C2D-7704-41B6-8886-3CB1589E0F16}">
      <dgm:prSet/>
      <dgm:spPr/>
      <dgm:t>
        <a:bodyPr/>
        <a:lstStyle/>
        <a:p>
          <a:endParaRPr lang="en-US"/>
        </a:p>
      </dgm:t>
    </dgm:pt>
    <dgm:pt modelId="{6EB0BD06-6B15-4F74-A44A-EB7135BA198C}">
      <dgm:prSet/>
      <dgm:spPr/>
      <dgm:t>
        <a:bodyPr/>
        <a:lstStyle/>
        <a:p>
          <a:endParaRPr lang="en-US"/>
        </a:p>
      </dgm:t>
    </dgm:pt>
    <dgm:pt modelId="{0FDEB13D-B2BC-4E57-8638-5C58B6FFCCB7}" type="sibTrans" cxnId="{49CD9785-50C5-49F4-8D6B-A6480DE67E80}">
      <dgm:prSet/>
      <dgm:spPr/>
      <dgm:t>
        <a:bodyPr/>
        <a:lstStyle/>
        <a:p>
          <a:endParaRPr lang="en-US"/>
        </a:p>
      </dgm:t>
    </dgm:pt>
    <dgm:pt modelId="{7716F09D-9A84-4528-B96D-6AD476BD1219}" type="parTrans" cxnId="{49CD9785-50C5-49F4-8D6B-A6480DE67E80}">
      <dgm:prSet/>
      <dgm:spPr/>
      <dgm:t>
        <a:bodyPr/>
        <a:lstStyle/>
        <a:p>
          <a:endParaRPr lang="en-US"/>
        </a:p>
      </dgm:t>
    </dgm:pt>
    <dgm:pt modelId="{7B34DF18-29A7-4DBE-BDB4-F805A95F3E73}">
      <dgm:prSet/>
      <dgm:spPr>
        <a:xfrm>
          <a:off x="73669" y="1032549"/>
          <a:ext cx="8308330" cy="5292050"/>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n-US" b="1" cap="none" dirty="0" smtClean="0">
              <a:solidFill>
                <a:sysClr val="window" lastClr="FFFFFF"/>
              </a:solidFill>
              <a:latin typeface="Comic Sans MS" pitchFamily="66" charset="0"/>
              <a:ea typeface="+mn-ea"/>
              <a:cs typeface="+mn-cs"/>
            </a:rPr>
            <a:t>A. </a:t>
          </a:r>
          <a:r>
            <a:rPr lang="en-US" b="1" cap="none" dirty="0" smtClean="0">
              <a:solidFill>
                <a:schemeClr val="accent2"/>
              </a:solidFill>
              <a:latin typeface="Comic Sans MS" pitchFamily="66" charset="0"/>
              <a:ea typeface="+mn-ea"/>
              <a:cs typeface="+mn-cs"/>
            </a:rPr>
            <a:t>Training of more crash investigators and re-training of existing ones: </a:t>
          </a:r>
          <a:r>
            <a:rPr lang="en-US" cap="none" dirty="0" smtClean="0">
              <a:solidFill>
                <a:sysClr val="window" lastClr="FFFFFF"/>
              </a:solidFill>
              <a:latin typeface="Comic Sans MS" pitchFamily="66" charset="0"/>
              <a:ea typeface="+mn-ea"/>
              <a:cs typeface="+mn-cs"/>
            </a:rPr>
            <a:t>Among the first </a:t>
          </a:r>
          <a:r>
            <a:rPr lang="en-US" cap="none" dirty="0" smtClean="0">
              <a:solidFill>
                <a:sysClr val="window" lastClr="FFFFFF"/>
              </a:solidFill>
              <a:latin typeface="Comic Sans MS" pitchFamily="66" charset="0"/>
              <a:ea typeface="+mn-ea"/>
              <a:cs typeface="+mn-cs"/>
            </a:rPr>
            <a:t>set of 35 Officers </a:t>
          </a:r>
          <a:r>
            <a:rPr lang="en-US" cap="none" dirty="0" smtClean="0">
              <a:solidFill>
                <a:sysClr val="window" lastClr="FFFFFF"/>
              </a:solidFill>
              <a:latin typeface="Comic Sans MS" pitchFamily="66" charset="0"/>
              <a:ea typeface="+mn-ea"/>
              <a:cs typeface="+mn-cs"/>
            </a:rPr>
            <a:t>trained </a:t>
          </a:r>
          <a:r>
            <a:rPr lang="en-US" cap="none" dirty="0" smtClean="0">
              <a:solidFill>
                <a:sysClr val="window" lastClr="FFFFFF"/>
              </a:solidFill>
              <a:latin typeface="Comic Sans MS" pitchFamily="66" charset="0"/>
              <a:ea typeface="+mn-ea"/>
              <a:cs typeface="+mn-cs"/>
            </a:rPr>
            <a:t>by North Western University, USA in </a:t>
          </a:r>
          <a:r>
            <a:rPr lang="en-US" cap="none" dirty="0" smtClean="0">
              <a:solidFill>
                <a:sysClr val="window" lastClr="FFFFFF"/>
              </a:solidFill>
              <a:latin typeface="Comic Sans MS" pitchFamily="66" charset="0"/>
              <a:ea typeface="+mn-ea"/>
              <a:cs typeface="+mn-cs"/>
            </a:rPr>
            <a:t>2009, many have left the schedule leading to high </a:t>
          </a:r>
          <a:r>
            <a:rPr lang="en-US" cap="none" dirty="0" smtClean="0">
              <a:solidFill>
                <a:sysClr val="window" lastClr="FFFFFF"/>
              </a:solidFill>
              <a:latin typeface="Comic Sans MS" pitchFamily="66" charset="0"/>
              <a:ea typeface="+mn-ea"/>
              <a:cs typeface="+mn-cs"/>
            </a:rPr>
            <a:t>demand </a:t>
          </a:r>
          <a:r>
            <a:rPr lang="en-US" cap="none" dirty="0" smtClean="0">
              <a:solidFill>
                <a:sysClr val="window" lastClr="FFFFFF"/>
              </a:solidFill>
              <a:latin typeface="Comic Sans MS" pitchFamily="66" charset="0"/>
              <a:ea typeface="+mn-ea"/>
              <a:cs typeface="+mn-cs"/>
            </a:rPr>
            <a:t>for manpower to carryout </a:t>
          </a:r>
          <a:r>
            <a:rPr lang="en-US" cap="none" dirty="0" smtClean="0">
              <a:solidFill>
                <a:sysClr val="window" lastClr="FFFFFF"/>
              </a:solidFill>
              <a:latin typeface="Comic Sans MS" pitchFamily="66" charset="0"/>
              <a:ea typeface="+mn-ea"/>
              <a:cs typeface="+mn-cs"/>
            </a:rPr>
            <a:t>the task. </a:t>
          </a:r>
          <a:endParaRPr lang="en-US" cap="none" dirty="0" smtClean="0">
            <a:solidFill>
              <a:sysClr val="window" lastClr="FFFFFF"/>
            </a:solidFill>
            <a:latin typeface="Comic Sans MS" pitchFamily="66" charset="0"/>
            <a:ea typeface="+mn-ea"/>
            <a:cs typeface="+mn-cs"/>
          </a:endParaRPr>
        </a:p>
        <a:p>
          <a:pPr algn="just"/>
          <a:r>
            <a:rPr lang="en-US" cap="none" dirty="0" smtClean="0">
              <a:solidFill>
                <a:sysClr val="window" lastClr="FFFFFF"/>
              </a:solidFill>
              <a:latin typeface="Comic Sans MS" pitchFamily="66" charset="0"/>
              <a:ea typeface="+mn-ea"/>
              <a:cs typeface="+mn-cs"/>
            </a:rPr>
            <a:t>Currently, </a:t>
          </a:r>
          <a:r>
            <a:rPr lang="en-US" cap="none" dirty="0" smtClean="0">
              <a:solidFill>
                <a:sysClr val="window" lastClr="FFFFFF"/>
              </a:solidFill>
              <a:latin typeface="Comic Sans MS" pitchFamily="66" charset="0"/>
              <a:ea typeface="+mn-ea"/>
              <a:cs typeface="+mn-cs"/>
            </a:rPr>
            <a:t>CSEO secured a training and re-training of </a:t>
          </a:r>
          <a:r>
            <a:rPr lang="en-US" cap="none" dirty="0" smtClean="0">
              <a:solidFill>
                <a:sysClr val="window" lastClr="FFFFFF"/>
              </a:solidFill>
              <a:latin typeface="Comic Sans MS" pitchFamily="66" charset="0"/>
              <a:ea typeface="+mn-ea"/>
              <a:cs typeface="+mn-cs"/>
            </a:rPr>
            <a:t>more crash </a:t>
          </a:r>
          <a:r>
            <a:rPr lang="en-US" cap="none" dirty="0" smtClean="0">
              <a:solidFill>
                <a:sysClr val="window" lastClr="FFFFFF"/>
              </a:solidFill>
              <a:latin typeface="Comic Sans MS" pitchFamily="66" charset="0"/>
              <a:ea typeface="+mn-ea"/>
              <a:cs typeface="+mn-cs"/>
            </a:rPr>
            <a:t>investigators </a:t>
          </a:r>
          <a:r>
            <a:rPr lang="en-US" cap="none" dirty="0" smtClean="0">
              <a:solidFill>
                <a:sysClr val="window" lastClr="FFFFFF"/>
              </a:solidFill>
              <a:latin typeface="Comic Sans MS" pitchFamily="66" charset="0"/>
              <a:ea typeface="+mn-ea"/>
              <a:cs typeface="+mn-cs"/>
            </a:rPr>
            <a:t>by a global recognized ISO certified company on crash investigation and reconstruction. </a:t>
          </a:r>
          <a:r>
            <a:rPr lang="en-US" cap="none" dirty="0" smtClean="0">
              <a:solidFill>
                <a:sysClr val="window" lastClr="FFFFFF"/>
              </a:solidFill>
              <a:latin typeface="Comic Sans MS" pitchFamily="66" charset="0"/>
              <a:ea typeface="+mn-ea"/>
              <a:cs typeface="+mn-cs"/>
            </a:rPr>
            <a:t>The training will commence once funds are released by the Corps.</a:t>
          </a:r>
        </a:p>
      </dgm:t>
    </dgm:pt>
    <dgm:pt modelId="{00AE1927-A02C-4831-A4A1-7424020E3EAD}" type="sibTrans" cxnId="{335A8812-3A68-4373-8F1E-4FFC61FC494E}">
      <dgm:prSet/>
      <dgm:spPr/>
      <dgm:t>
        <a:bodyPr/>
        <a:lstStyle/>
        <a:p>
          <a:endParaRPr lang="en-US"/>
        </a:p>
      </dgm:t>
    </dgm:pt>
    <dgm:pt modelId="{0445BCC0-8FB9-423E-8849-1902E4BED2C1}" type="parTrans" cxnId="{335A8812-3A68-4373-8F1E-4FFC61FC494E}">
      <dgm:prSet/>
      <dgm:spPr/>
      <dgm:t>
        <a:bodyPr/>
        <a:lstStyle/>
        <a:p>
          <a:endParaRPr lang="en-US"/>
        </a:p>
      </dgm:t>
    </dgm:pt>
    <dgm:pt modelId="{4A143716-5F2B-4A57-A699-02366B2B30B5}">
      <dgm:prSet phldrT="[Text]"/>
      <dgm:spPr>
        <a:xfrm flipV="1">
          <a:off x="2521" y="3536463"/>
          <a:ext cx="68626" cy="4570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1EA9CEF-1995-4586-A636-22177AAB576C}" type="sibTrans" cxnId="{77862C2E-6C35-4BFF-848D-EC7451144147}">
      <dgm:prSet/>
      <dgm:spPr/>
      <dgm:t>
        <a:bodyPr/>
        <a:lstStyle/>
        <a:p>
          <a:endParaRPr lang="en-US"/>
        </a:p>
      </dgm:t>
    </dgm:pt>
    <dgm:pt modelId="{2F4A0E37-6220-4713-8D56-55CABEB692A1}" type="parTrans" cxnId="{77862C2E-6C35-4BFF-848D-EC7451144147}">
      <dgm:prSet/>
      <dgm:spPr/>
      <dgm:t>
        <a:bodyPr/>
        <a:lstStyle/>
        <a:p>
          <a:endParaRPr lang="en-US"/>
        </a:p>
      </dgm:t>
    </dgm:pt>
    <dgm:pt modelId="{7DFB4B99-B966-4DEE-90F1-5A983488567A}" type="pres">
      <dgm:prSet presAssocID="{40CB7F6C-74EC-499E-85FB-21A0D003C077}" presName="composite" presStyleCnt="0">
        <dgm:presLayoutVars>
          <dgm:chMax val="1"/>
          <dgm:dir/>
          <dgm:resizeHandles val="exact"/>
        </dgm:presLayoutVars>
      </dgm:prSet>
      <dgm:spPr/>
      <dgm:t>
        <a:bodyPr/>
        <a:lstStyle/>
        <a:p>
          <a:endParaRPr lang="en-US"/>
        </a:p>
      </dgm:t>
    </dgm:pt>
    <dgm:pt modelId="{D00468E5-26C1-45FB-ADFC-B5E3326FFE1E}" type="pres">
      <dgm:prSet presAssocID="{D089B13C-5079-4C02-B71A-E6969BB45769}" presName="roof" presStyleLbl="dkBgShp" presStyleIdx="0" presStyleCnt="2" custScaleY="92178" custLinFactNeighborX="46" custLinFactNeighborY="-1968"/>
      <dgm:spPr/>
      <dgm:t>
        <a:bodyPr/>
        <a:lstStyle/>
        <a:p>
          <a:endParaRPr lang="en-US"/>
        </a:p>
      </dgm:t>
    </dgm:pt>
    <dgm:pt modelId="{3701CC0C-54AD-4C6C-8244-261AFEB28B37}" type="pres">
      <dgm:prSet presAssocID="{D089B13C-5079-4C02-B71A-E6969BB45769}" presName="pillars" presStyleCnt="0"/>
      <dgm:spPr/>
    </dgm:pt>
    <dgm:pt modelId="{82A27942-64FB-4DA7-B208-BEF4D697A599}" type="pres">
      <dgm:prSet presAssocID="{D089B13C-5079-4C02-B71A-E6969BB45769}" presName="pillar1" presStyleLbl="node1" presStyleIdx="0" presStyleCnt="2" custFlipVert="1" custScaleX="826" custScaleY="1147">
        <dgm:presLayoutVars>
          <dgm:bulletEnabled val="1"/>
        </dgm:presLayoutVars>
      </dgm:prSet>
      <dgm:spPr/>
      <dgm:t>
        <a:bodyPr/>
        <a:lstStyle/>
        <a:p>
          <a:endParaRPr lang="en-US"/>
        </a:p>
      </dgm:t>
    </dgm:pt>
    <dgm:pt modelId="{EAC98694-A5DE-42CB-88D2-7CC2A4020864}" type="pres">
      <dgm:prSet presAssocID="{7B34DF18-29A7-4DBE-BDB4-F805A95F3E73}" presName="pillarX" presStyleLbl="node1" presStyleIdx="1" presStyleCnt="2" custScaleY="112343" custLinFactNeighborX="-75" custLinFactNeighborY="4399">
        <dgm:presLayoutVars>
          <dgm:bulletEnabled val="1"/>
        </dgm:presLayoutVars>
      </dgm:prSet>
      <dgm:spPr/>
      <dgm:t>
        <a:bodyPr/>
        <a:lstStyle/>
        <a:p>
          <a:endParaRPr lang="en-US"/>
        </a:p>
      </dgm:t>
    </dgm:pt>
    <dgm:pt modelId="{CD4EF1C6-6F21-4CE7-B491-E9B45BF00F37}" type="pres">
      <dgm:prSet presAssocID="{D089B13C-5079-4C02-B71A-E6969BB45769}" presName="base" presStyleLbl="dkBgShp" presStyleIdx="1" presStyleCnt="2" custFlipVert="0" custFlipHor="0" custScaleX="1923" custScaleY="62822" custLinFactNeighborX="49038" custLinFactNeighborY="68847"/>
      <dgm:spPr>
        <a:xfrm>
          <a:off x="8220772" y="5938661"/>
          <a:ext cx="161185" cy="278126"/>
        </a:xfrm>
        <a:prstGeom prst="rect">
          <a:avLst/>
        </a:prstGeom>
        <a:solidFill>
          <a:srgbClr val="4F81BD">
            <a:shade val="80000"/>
            <a:hueOff val="0"/>
            <a:satOff val="0"/>
            <a:lumOff val="0"/>
            <a:alphaOff val="0"/>
          </a:srgbClr>
        </a:solidFill>
        <a:ln>
          <a:noFill/>
        </a:ln>
        <a:effectLst/>
      </dgm:spPr>
      <dgm:t>
        <a:bodyPr/>
        <a:lstStyle/>
        <a:p>
          <a:endParaRPr lang="en-US"/>
        </a:p>
      </dgm:t>
    </dgm:pt>
  </dgm:ptLst>
  <dgm:cxnLst>
    <dgm:cxn modelId="{C8A5CA6A-7835-46F4-9DBE-63CC5F8DB290}" type="presOf" srcId="{4A143716-5F2B-4A57-A699-02366B2B30B5}" destId="{82A27942-64FB-4DA7-B208-BEF4D697A599}" srcOrd="0" destOrd="0" presId="urn:microsoft.com/office/officeart/2005/8/layout/hList3"/>
    <dgm:cxn modelId="{15D73429-7700-4B05-BF0C-FA4236BB0CEF}" type="presOf" srcId="{D089B13C-5079-4C02-B71A-E6969BB45769}" destId="{D00468E5-26C1-45FB-ADFC-B5E3326FFE1E}" srcOrd="0" destOrd="0" presId="urn:microsoft.com/office/officeart/2005/8/layout/hList3"/>
    <dgm:cxn modelId="{D7FF7C2D-7704-41B6-8886-3CB1589E0F16}" srcId="{40CB7F6C-74EC-499E-85FB-21A0D003C077}" destId="{4162360E-3B4B-4BF0-89A3-22CE95F6D332}" srcOrd="2" destOrd="0" parTransId="{46D90896-46BB-4AA8-AFC8-56D43476E68F}" sibTransId="{90DB8B2C-5812-440C-ABD6-45B718C4FCB7}"/>
    <dgm:cxn modelId="{F9A8A36F-AC4B-4A12-85DD-13D676032244}" type="presOf" srcId="{7B34DF18-29A7-4DBE-BDB4-F805A95F3E73}" destId="{EAC98694-A5DE-42CB-88D2-7CC2A4020864}" srcOrd="0" destOrd="0" presId="urn:microsoft.com/office/officeart/2005/8/layout/hList3"/>
    <dgm:cxn modelId="{E602D8EE-9740-4E93-B2F6-4426DC103BA5}" type="presOf" srcId="{40CB7F6C-74EC-499E-85FB-21A0D003C077}" destId="{7DFB4B99-B966-4DEE-90F1-5A983488567A}" srcOrd="0" destOrd="0" presId="urn:microsoft.com/office/officeart/2005/8/layout/hList3"/>
    <dgm:cxn modelId="{77862C2E-6C35-4BFF-848D-EC7451144147}" srcId="{D089B13C-5079-4C02-B71A-E6969BB45769}" destId="{4A143716-5F2B-4A57-A699-02366B2B30B5}" srcOrd="0" destOrd="0" parTransId="{2F4A0E37-6220-4713-8D56-55CABEB692A1}" sibTransId="{F1EA9CEF-1995-4586-A636-22177AAB576C}"/>
    <dgm:cxn modelId="{49CD9785-50C5-49F4-8D6B-A6480DE67E80}" srcId="{40CB7F6C-74EC-499E-85FB-21A0D003C077}" destId="{6EB0BD06-6B15-4F74-A44A-EB7135BA198C}" srcOrd="1" destOrd="0" parTransId="{7716F09D-9A84-4528-B96D-6AD476BD1219}" sibTransId="{0FDEB13D-B2BC-4E57-8638-5C58B6FFCCB7}"/>
    <dgm:cxn modelId="{EEC2C114-9903-4971-A754-AE7D21FC47A7}" srcId="{40CB7F6C-74EC-499E-85FB-21A0D003C077}" destId="{D089B13C-5079-4C02-B71A-E6969BB45769}" srcOrd="0" destOrd="0" parTransId="{CD00FA5C-C74C-4CA2-9C98-012C36C6551C}" sibTransId="{6B8DECF0-DD13-4FBC-BEBD-3C63120657F8}"/>
    <dgm:cxn modelId="{335A8812-3A68-4373-8F1E-4FFC61FC494E}" srcId="{D089B13C-5079-4C02-B71A-E6969BB45769}" destId="{7B34DF18-29A7-4DBE-BDB4-F805A95F3E73}" srcOrd="1" destOrd="0" parTransId="{0445BCC0-8FB9-423E-8849-1902E4BED2C1}" sibTransId="{00AE1927-A02C-4831-A4A1-7424020E3EAD}"/>
    <dgm:cxn modelId="{A7211244-95EA-4237-8A26-DF84A3821AB9}" type="presParOf" srcId="{7DFB4B99-B966-4DEE-90F1-5A983488567A}" destId="{D00468E5-26C1-45FB-ADFC-B5E3326FFE1E}" srcOrd="0" destOrd="0" presId="urn:microsoft.com/office/officeart/2005/8/layout/hList3"/>
    <dgm:cxn modelId="{A9D77700-5E0B-4070-8EFD-2AE88CA345C6}" type="presParOf" srcId="{7DFB4B99-B966-4DEE-90F1-5A983488567A}" destId="{3701CC0C-54AD-4C6C-8244-261AFEB28B37}" srcOrd="1" destOrd="0" presId="urn:microsoft.com/office/officeart/2005/8/layout/hList3"/>
    <dgm:cxn modelId="{6666FFC7-FD5E-4385-9E90-9013D7B01C23}" type="presParOf" srcId="{3701CC0C-54AD-4C6C-8244-261AFEB28B37}" destId="{82A27942-64FB-4DA7-B208-BEF4D697A599}" srcOrd="0" destOrd="0" presId="urn:microsoft.com/office/officeart/2005/8/layout/hList3"/>
    <dgm:cxn modelId="{C937B9B7-73B2-4F65-9EF1-F0AD2183DEE2}" type="presParOf" srcId="{3701CC0C-54AD-4C6C-8244-261AFEB28B37}" destId="{EAC98694-A5DE-42CB-88D2-7CC2A4020864}" srcOrd="1" destOrd="0" presId="urn:microsoft.com/office/officeart/2005/8/layout/hList3"/>
    <dgm:cxn modelId="{54E8DDE5-614B-457E-9617-C4741A09D94B}" type="presParOf" srcId="{7DFB4B99-B966-4DEE-90F1-5A983488567A}" destId="{CD4EF1C6-6F21-4CE7-B491-E9B45BF00F37}"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CB7F6C-74EC-499E-85FB-21A0D003C07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72B1539-7E66-441B-81E7-8427506A0B70}">
      <dgm:prSet phldrT="[Text]" custT="1"/>
      <dgm:spPr>
        <a:xfrm>
          <a:off x="0" y="5"/>
          <a:ext cx="8229600" cy="5745157"/>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rtl="0">
            <a:spcAft>
              <a:spcPct val="35000"/>
            </a:spcAft>
          </a:pPr>
          <a:endParaRPr kumimoji="0" lang="en-US" sz="1900" b="1" i="0" u="none" strike="noStrike" cap="none" spc="400" normalizeH="0" baseline="0" noProof="0" dirty="0" smtClean="0">
            <a:ln>
              <a:noFill/>
            </a:ln>
            <a:solidFill>
              <a:sysClr val="window" lastClr="FFFFFF"/>
            </a:solidFill>
            <a:effectLst/>
            <a:uLnTx/>
            <a:uFillTx/>
            <a:latin typeface="Comic Sans MS" pitchFamily="66" charset="0"/>
            <a:ea typeface="+mn-ea"/>
            <a:cs typeface="Tunga" pitchFamily="2"/>
          </a:endParaRPr>
        </a:p>
        <a:p>
          <a:pPr algn="just" rtl="0">
            <a:spcAft>
              <a:spcPct val="35000"/>
            </a:spcAft>
          </a:pPr>
          <a:r>
            <a:rPr kumimoji="0" lang="en-US" sz="2000" b="1" i="0" u="none" strike="noStrike" cap="none" spc="400" normalizeH="0" baseline="0" noProof="0" dirty="0" smtClean="0">
              <a:ln>
                <a:noFill/>
              </a:ln>
              <a:solidFill>
                <a:sysClr val="window" lastClr="FFFFFF"/>
              </a:solidFill>
              <a:effectLst/>
              <a:uLnTx/>
              <a:uFillTx/>
              <a:latin typeface="Comic Sans MS" pitchFamily="66" charset="0"/>
              <a:ea typeface="+mn-ea"/>
              <a:cs typeface="Tunga" pitchFamily="2"/>
            </a:rPr>
            <a:t>B. </a:t>
          </a:r>
          <a:r>
            <a:rPr kumimoji="0" lang="en-US" sz="2300" b="1" i="0" u="none" strike="noStrike" cap="none" spc="400" normalizeH="0" baseline="0" noProof="0" dirty="0" smtClean="0">
              <a:ln>
                <a:noFill/>
              </a:ln>
              <a:solidFill>
                <a:schemeClr val="accent2"/>
              </a:solidFill>
              <a:effectLst/>
              <a:uLnTx/>
              <a:uFillTx/>
              <a:latin typeface="Comic Sans MS" pitchFamily="66" charset="0"/>
              <a:ea typeface="+mn-ea"/>
              <a:cs typeface="Tunga" pitchFamily="2"/>
            </a:rPr>
            <a:t>State-wide Road Safety Audit of critical intersections in all the urban </a:t>
          </a:r>
          <a:r>
            <a:rPr kumimoji="0" lang="en-US" sz="2300" b="1" i="0" u="none" strike="noStrike" cap="none" spc="400" normalizeH="0" baseline="0" noProof="0" dirty="0" err="1" smtClean="0">
              <a:ln>
                <a:noFill/>
              </a:ln>
              <a:solidFill>
                <a:schemeClr val="accent2"/>
              </a:solidFill>
              <a:effectLst/>
              <a:uLnTx/>
              <a:uFillTx/>
              <a:latin typeface="Comic Sans MS" pitchFamily="66" charset="0"/>
              <a:ea typeface="+mn-ea"/>
              <a:cs typeface="Tunga" pitchFamily="2"/>
            </a:rPr>
            <a:t>centres</a:t>
          </a:r>
          <a:r>
            <a:rPr kumimoji="0" lang="en-US" sz="2300" b="1" i="0" u="none" strike="noStrike" cap="none" spc="400" normalizeH="0" baseline="0" noProof="0" dirty="0" smtClean="0">
              <a:ln>
                <a:noFill/>
              </a:ln>
              <a:solidFill>
                <a:schemeClr val="accent2"/>
              </a:solidFill>
              <a:effectLst/>
              <a:uLnTx/>
              <a:uFillTx/>
              <a:latin typeface="Comic Sans MS" pitchFamily="66" charset="0"/>
              <a:ea typeface="+mn-ea"/>
              <a:cs typeface="Tunga" pitchFamily="2"/>
            </a:rPr>
            <a:t> </a:t>
          </a:r>
          <a:r>
            <a:rPr kumimoji="0" lang="en-US" sz="2300" b="1" i="0" u="none" strike="noStrike" cap="none" spc="400" normalizeH="0" baseline="0" noProof="0" dirty="0" smtClean="0">
              <a:ln>
                <a:noFill/>
              </a:ln>
              <a:solidFill>
                <a:schemeClr val="accent2"/>
              </a:solidFill>
              <a:effectLst/>
              <a:uLnTx/>
              <a:uFillTx/>
              <a:latin typeface="Comic Sans MS" pitchFamily="66" charset="0"/>
              <a:ea typeface="+mn-ea"/>
              <a:cs typeface="Tunga" pitchFamily="2"/>
            </a:rPr>
            <a:t>for proper road safety management: </a:t>
          </a:r>
        </a:p>
        <a:p>
          <a:pPr algn="just" rtl="0">
            <a:spcAft>
              <a:spcPts val="924"/>
            </a:spcAft>
          </a:pPr>
          <a:r>
            <a:rPr lang="en-US" sz="2300" cap="none" dirty="0" smtClean="0">
              <a:solidFill>
                <a:sysClr val="window" lastClr="FFFFFF"/>
              </a:solidFill>
              <a:latin typeface="Comic Sans MS" pitchFamily="66" charset="0"/>
              <a:ea typeface="+mn-ea"/>
              <a:cs typeface="+mn-cs"/>
            </a:rPr>
            <a:t>the Office has commenced the first phase of road safety audit of urban </a:t>
          </a:r>
          <a:r>
            <a:rPr lang="en-US" sz="2300" cap="none" dirty="0" err="1" smtClean="0">
              <a:solidFill>
                <a:sysClr val="window" lastClr="FFFFFF"/>
              </a:solidFill>
              <a:latin typeface="Comic Sans MS" pitchFamily="66" charset="0"/>
              <a:ea typeface="+mn-ea"/>
              <a:cs typeface="+mn-cs"/>
            </a:rPr>
            <a:t>centres</a:t>
          </a:r>
          <a:r>
            <a:rPr lang="en-US" sz="2300" cap="none" dirty="0" smtClean="0">
              <a:solidFill>
                <a:sysClr val="window" lastClr="FFFFFF"/>
              </a:solidFill>
              <a:latin typeface="Comic Sans MS" pitchFamily="66" charset="0"/>
              <a:ea typeface="+mn-ea"/>
              <a:cs typeface="+mn-cs"/>
            </a:rPr>
            <a:t> and link roads in four States; Delta, Plateau, Rivers and </a:t>
          </a:r>
          <a:r>
            <a:rPr lang="en-US" sz="2300" cap="none" dirty="0" err="1" smtClean="0">
              <a:solidFill>
                <a:sysClr val="window" lastClr="FFFFFF"/>
              </a:solidFill>
              <a:latin typeface="Comic Sans MS" pitchFamily="66" charset="0"/>
              <a:ea typeface="+mn-ea"/>
              <a:cs typeface="+mn-cs"/>
            </a:rPr>
            <a:t>Anambra</a:t>
          </a:r>
          <a:r>
            <a:rPr lang="en-US" sz="2300" cap="none" dirty="0" smtClean="0">
              <a:solidFill>
                <a:sysClr val="window" lastClr="FFFFFF"/>
              </a:solidFill>
              <a:latin typeface="Comic Sans MS" pitchFamily="66" charset="0"/>
              <a:ea typeface="+mn-ea"/>
              <a:cs typeface="+mn-cs"/>
            </a:rPr>
            <a:t>. The exercise is meant to establish issues of safety concerns associated with the intersections and road corridors, and also provide their road sign requirements. The results of the exercise will be </a:t>
          </a:r>
          <a:r>
            <a:rPr lang="en-US" sz="2300" cap="none" dirty="0" smtClean="0">
              <a:solidFill>
                <a:sysClr val="window" lastClr="FFFFFF"/>
              </a:solidFill>
              <a:latin typeface="Comic Sans MS" pitchFamily="66" charset="0"/>
              <a:ea typeface="+mn-ea"/>
              <a:cs typeface="+mn-cs"/>
            </a:rPr>
            <a:t>use for proper road safety management and also forwarded </a:t>
          </a:r>
          <a:r>
            <a:rPr lang="en-US" sz="2300" cap="none" dirty="0" smtClean="0">
              <a:solidFill>
                <a:sysClr val="window" lastClr="FFFFFF"/>
              </a:solidFill>
              <a:latin typeface="Comic Sans MS" pitchFamily="66" charset="0"/>
              <a:ea typeface="+mn-ea"/>
              <a:cs typeface="+mn-cs"/>
            </a:rPr>
            <a:t>to relevant road authorities (FMW&amp;H, State Government, </a:t>
          </a:r>
          <a:r>
            <a:rPr lang="en-US" sz="2300" cap="none" dirty="0" err="1" smtClean="0">
              <a:solidFill>
                <a:sysClr val="window" lastClr="FFFFFF"/>
              </a:solidFill>
              <a:latin typeface="Comic Sans MS" pitchFamily="66" charset="0"/>
              <a:ea typeface="+mn-ea"/>
              <a:cs typeface="+mn-cs"/>
            </a:rPr>
            <a:t>etc</a:t>
          </a:r>
          <a:r>
            <a:rPr lang="en-US" sz="2300" cap="none" dirty="0" smtClean="0">
              <a:solidFill>
                <a:sysClr val="window" lastClr="FFFFFF"/>
              </a:solidFill>
              <a:latin typeface="Comic Sans MS" pitchFamily="66" charset="0"/>
              <a:ea typeface="+mn-ea"/>
              <a:cs typeface="+mn-cs"/>
            </a:rPr>
            <a:t>) to take appropriate </a:t>
          </a:r>
          <a:r>
            <a:rPr lang="en-US" sz="2300" cap="none" dirty="0" smtClean="0">
              <a:solidFill>
                <a:sysClr val="window" lastClr="FFFFFF"/>
              </a:solidFill>
              <a:latin typeface="Comic Sans MS" pitchFamily="66" charset="0"/>
              <a:ea typeface="+mn-ea"/>
              <a:cs typeface="+mn-cs"/>
            </a:rPr>
            <a:t>actions.</a:t>
          </a:r>
          <a:endParaRPr kumimoji="0" lang="en-US" sz="2300" b="1" i="0" u="none" strike="noStrike" cap="none" spc="400" normalizeH="0" baseline="0" noProof="0" dirty="0" smtClean="0">
            <a:ln>
              <a:noFill/>
            </a:ln>
            <a:solidFill>
              <a:sysClr val="window" lastClr="FFFFFF"/>
            </a:solidFill>
            <a:effectLst/>
            <a:uLnTx/>
            <a:uFillTx/>
            <a:latin typeface="Comic Sans MS" pitchFamily="66" charset="0"/>
            <a:ea typeface="+mn-ea"/>
            <a:cs typeface="Tunga" pitchFamily="2"/>
          </a:endParaRPr>
        </a:p>
        <a:p>
          <a:pPr algn="ctr" rtl="0">
            <a:spcAft>
              <a:spcPct val="35000"/>
            </a:spcAft>
          </a:pPr>
          <a:endParaRPr kumimoji="0" lang="en-US" sz="1900" b="0" i="0" u="none" strike="noStrike" cap="none" spc="400" normalizeH="0" baseline="0" noProof="0" dirty="0" smtClean="0">
            <a:ln>
              <a:noFill/>
            </a:ln>
            <a:solidFill>
              <a:sysClr val="windowText" lastClr="000000"/>
            </a:solidFill>
            <a:effectLst/>
            <a:uLnTx/>
            <a:uFillTx/>
            <a:latin typeface="Comic Sans MS" pitchFamily="66" charset="0"/>
            <a:ea typeface="+mn-ea"/>
            <a:cs typeface="Tunga" pitchFamily="2"/>
          </a:endParaRPr>
        </a:p>
        <a:p>
          <a:pPr algn="ctr" rtl="0">
            <a:spcAft>
              <a:spcPct val="35000"/>
            </a:spcAft>
          </a:pPr>
          <a:endParaRPr lang="en-US" sz="1900" dirty="0">
            <a:solidFill>
              <a:sysClr val="window" lastClr="FFFFFF"/>
            </a:solidFill>
            <a:latin typeface="Calibri"/>
            <a:ea typeface="+mn-ea"/>
            <a:cs typeface="+mn-cs"/>
          </a:endParaRPr>
        </a:p>
      </dgm:t>
    </dgm:pt>
    <dgm:pt modelId="{B2123160-F939-4EA8-A2FA-C6C55F2DC004}" type="parTrans" cxnId="{38833638-8E28-4E65-8408-EAA1FE626D58}">
      <dgm:prSet/>
      <dgm:spPr/>
      <dgm:t>
        <a:bodyPr/>
        <a:lstStyle/>
        <a:p>
          <a:endParaRPr lang="en-US"/>
        </a:p>
      </dgm:t>
    </dgm:pt>
    <dgm:pt modelId="{06A2AE0E-AA19-4044-9C3F-E0E165F318DF}" type="sibTrans" cxnId="{38833638-8E28-4E65-8408-EAA1FE626D58}">
      <dgm:prSet/>
      <dgm:spPr/>
      <dgm:t>
        <a:bodyPr/>
        <a:lstStyle/>
        <a:p>
          <a:endParaRPr lang="en-US"/>
        </a:p>
      </dgm:t>
    </dgm:pt>
    <dgm:pt modelId="{4162360E-3B4B-4BF0-89A3-22CE95F6D332}">
      <dgm:prSet/>
      <dgm:spPr/>
      <dgm:t>
        <a:bodyPr/>
        <a:lstStyle/>
        <a:p>
          <a:endParaRPr lang="en-US"/>
        </a:p>
      </dgm:t>
    </dgm:pt>
    <dgm:pt modelId="{46D90896-46BB-4AA8-AFC8-56D43476E68F}" type="parTrans" cxnId="{D7FF7C2D-7704-41B6-8886-3CB1589E0F16}">
      <dgm:prSet/>
      <dgm:spPr/>
      <dgm:t>
        <a:bodyPr/>
        <a:lstStyle/>
        <a:p>
          <a:endParaRPr lang="en-US"/>
        </a:p>
      </dgm:t>
    </dgm:pt>
    <dgm:pt modelId="{90DB8B2C-5812-440C-ABD6-45B718C4FCB7}" type="sibTrans" cxnId="{D7FF7C2D-7704-41B6-8886-3CB1589E0F16}">
      <dgm:prSet/>
      <dgm:spPr/>
      <dgm:t>
        <a:bodyPr/>
        <a:lstStyle/>
        <a:p>
          <a:endParaRPr lang="en-US"/>
        </a:p>
      </dgm:t>
    </dgm:pt>
    <dgm:pt modelId="{6EB0BD06-6B15-4F74-A44A-EB7135BA198C}">
      <dgm:prSet/>
      <dgm:spPr/>
      <dgm:t>
        <a:bodyPr/>
        <a:lstStyle/>
        <a:p>
          <a:endParaRPr lang="en-US"/>
        </a:p>
      </dgm:t>
    </dgm:pt>
    <dgm:pt modelId="{7716F09D-9A84-4528-B96D-6AD476BD1219}" type="parTrans" cxnId="{49CD9785-50C5-49F4-8D6B-A6480DE67E80}">
      <dgm:prSet/>
      <dgm:spPr/>
      <dgm:t>
        <a:bodyPr/>
        <a:lstStyle/>
        <a:p>
          <a:endParaRPr lang="en-US"/>
        </a:p>
      </dgm:t>
    </dgm:pt>
    <dgm:pt modelId="{0FDEB13D-B2BC-4E57-8638-5C58B6FFCCB7}" type="sibTrans" cxnId="{49CD9785-50C5-49F4-8D6B-A6480DE67E80}">
      <dgm:prSet/>
      <dgm:spPr/>
      <dgm:t>
        <a:bodyPr/>
        <a:lstStyle/>
        <a:p>
          <a:endParaRPr lang="en-US"/>
        </a:p>
      </dgm:t>
    </dgm:pt>
    <dgm:pt modelId="{7DFB4B99-B966-4DEE-90F1-5A983488567A}" type="pres">
      <dgm:prSet presAssocID="{40CB7F6C-74EC-499E-85FB-21A0D003C077}" presName="composite" presStyleCnt="0">
        <dgm:presLayoutVars>
          <dgm:chMax val="1"/>
          <dgm:dir/>
          <dgm:resizeHandles val="exact"/>
        </dgm:presLayoutVars>
      </dgm:prSet>
      <dgm:spPr/>
      <dgm:t>
        <a:bodyPr/>
        <a:lstStyle/>
        <a:p>
          <a:endParaRPr lang="en-US"/>
        </a:p>
      </dgm:t>
    </dgm:pt>
    <dgm:pt modelId="{4D667F34-5E21-45D8-9D5A-6B6A3E4BDF7A}" type="pres">
      <dgm:prSet presAssocID="{872B1539-7E66-441B-81E7-8427506A0B70}" presName="roof" presStyleLbl="dkBgShp" presStyleIdx="0" presStyleCnt="2" custScaleX="96134" custScaleY="333333" custLinFactNeighborX="-1852" custLinFactNeighborY="58334"/>
      <dgm:spPr/>
      <dgm:t>
        <a:bodyPr/>
        <a:lstStyle/>
        <a:p>
          <a:endParaRPr lang="en-US"/>
        </a:p>
      </dgm:t>
    </dgm:pt>
    <dgm:pt modelId="{17773A46-E8FF-42C5-99FF-284002C336D9}" type="pres">
      <dgm:prSet presAssocID="{872B1539-7E66-441B-81E7-8427506A0B70}" presName="pillars" presStyleCnt="0"/>
      <dgm:spPr/>
    </dgm:pt>
    <dgm:pt modelId="{119EDE95-19D5-470D-82BB-C5E57851E5E7}" type="pres">
      <dgm:prSet presAssocID="{872B1539-7E66-441B-81E7-8427506A0B70}" presName="pillar1" presStyleLbl="node1" presStyleIdx="0" presStyleCnt="1" custFlipVert="1" custScaleY="1551" custLinFactNeighborX="1852" custLinFactNeighborY="33276">
        <dgm:presLayoutVars>
          <dgm:bulletEnabled val="1"/>
        </dgm:presLayoutVars>
      </dgm:prSet>
      <dgm:spPr>
        <a:xfrm flipV="1">
          <a:off x="0" y="5689025"/>
          <a:ext cx="8229600" cy="5613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D7B97AC5-B478-4BC2-8939-0CA70A1F8793}" type="pres">
      <dgm:prSet presAssocID="{872B1539-7E66-441B-81E7-8427506A0B70}" presName="base" presStyleLbl="dkBgShp" presStyleIdx="1" presStyleCnt="2" custAng="315478" custFlipVert="0" custFlipHor="1" custScaleX="1412" custScaleY="58795" custLinFactY="-100000" custLinFactNeighborX="49909" custLinFactNeighborY="-125099"/>
      <dgm:spPr>
        <a:xfrm rot="21284522" flipH="1">
          <a:off x="8124476" y="5567425"/>
          <a:ext cx="116201" cy="236450"/>
        </a:xfrm>
        <a:prstGeom prst="rect">
          <a:avLst/>
        </a:prstGeom>
        <a:solidFill>
          <a:srgbClr val="4F81BD">
            <a:shade val="80000"/>
            <a:hueOff val="0"/>
            <a:satOff val="0"/>
            <a:lumOff val="0"/>
            <a:alphaOff val="0"/>
          </a:srgbClr>
        </a:solidFill>
        <a:ln>
          <a:noFill/>
        </a:ln>
        <a:effectLst/>
      </dgm:spPr>
      <dgm:t>
        <a:bodyPr/>
        <a:lstStyle/>
        <a:p>
          <a:endParaRPr lang="en-US"/>
        </a:p>
      </dgm:t>
    </dgm:pt>
  </dgm:ptLst>
  <dgm:cxnLst>
    <dgm:cxn modelId="{EE4A1132-8CB8-4E53-89AA-5F2964F30E98}" type="presOf" srcId="{40CB7F6C-74EC-499E-85FB-21A0D003C077}" destId="{7DFB4B99-B966-4DEE-90F1-5A983488567A}" srcOrd="0" destOrd="0" presId="urn:microsoft.com/office/officeart/2005/8/layout/hList3"/>
    <dgm:cxn modelId="{49CD9785-50C5-49F4-8D6B-A6480DE67E80}" srcId="{40CB7F6C-74EC-499E-85FB-21A0D003C077}" destId="{6EB0BD06-6B15-4F74-A44A-EB7135BA198C}" srcOrd="1" destOrd="0" parTransId="{7716F09D-9A84-4528-B96D-6AD476BD1219}" sibTransId="{0FDEB13D-B2BC-4E57-8638-5C58B6FFCCB7}"/>
    <dgm:cxn modelId="{38833638-8E28-4E65-8408-EAA1FE626D58}" srcId="{40CB7F6C-74EC-499E-85FB-21A0D003C077}" destId="{872B1539-7E66-441B-81E7-8427506A0B70}" srcOrd="0" destOrd="0" parTransId="{B2123160-F939-4EA8-A2FA-C6C55F2DC004}" sibTransId="{06A2AE0E-AA19-4044-9C3F-E0E165F318DF}"/>
    <dgm:cxn modelId="{5B3A6A2B-9AD4-4588-8405-D72FC0E86B6C}" type="presOf" srcId="{872B1539-7E66-441B-81E7-8427506A0B70}" destId="{4D667F34-5E21-45D8-9D5A-6B6A3E4BDF7A}" srcOrd="0" destOrd="0" presId="urn:microsoft.com/office/officeart/2005/8/layout/hList3"/>
    <dgm:cxn modelId="{D7FF7C2D-7704-41B6-8886-3CB1589E0F16}" srcId="{40CB7F6C-74EC-499E-85FB-21A0D003C077}" destId="{4162360E-3B4B-4BF0-89A3-22CE95F6D332}" srcOrd="2" destOrd="0" parTransId="{46D90896-46BB-4AA8-AFC8-56D43476E68F}" sibTransId="{90DB8B2C-5812-440C-ABD6-45B718C4FCB7}"/>
    <dgm:cxn modelId="{8AD7D668-B2D7-41BC-8B4D-5B54573D339D}" type="presParOf" srcId="{7DFB4B99-B966-4DEE-90F1-5A983488567A}" destId="{4D667F34-5E21-45D8-9D5A-6B6A3E4BDF7A}" srcOrd="0" destOrd="0" presId="urn:microsoft.com/office/officeart/2005/8/layout/hList3"/>
    <dgm:cxn modelId="{4B7FC052-7B8C-4108-AB15-73D6EEC9E3F3}" type="presParOf" srcId="{7DFB4B99-B966-4DEE-90F1-5A983488567A}" destId="{17773A46-E8FF-42C5-99FF-284002C336D9}" srcOrd="1" destOrd="0" presId="urn:microsoft.com/office/officeart/2005/8/layout/hList3"/>
    <dgm:cxn modelId="{6237BD95-764A-4750-9ED0-74FB09A36C0D}" type="presParOf" srcId="{17773A46-E8FF-42C5-99FF-284002C336D9}" destId="{119EDE95-19D5-470D-82BB-C5E57851E5E7}" srcOrd="0" destOrd="0" presId="urn:microsoft.com/office/officeart/2005/8/layout/hList3"/>
    <dgm:cxn modelId="{2545B7FE-32ED-4AB5-AFEB-FE2945085465}" type="presParOf" srcId="{7DFB4B99-B966-4DEE-90F1-5A983488567A}" destId="{D7B97AC5-B478-4BC2-8939-0CA70A1F8793}"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7E199-1BC4-45E0-92B8-0C89FE9F6E30}">
      <dsp:nvSpPr>
        <dsp:cNvPr id="0" name=""/>
        <dsp:cNvSpPr/>
      </dsp:nvSpPr>
      <dsp:spPr>
        <a:xfrm>
          <a:off x="1146" y="191887"/>
          <a:ext cx="7898104" cy="159936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kern="1200" cap="none" smtClean="0">
              <a:solidFill>
                <a:sysClr val="window" lastClr="FFFFFF"/>
              </a:solidFill>
              <a:latin typeface="Comic Sans MS" pitchFamily="66" charset="0"/>
              <a:ea typeface="+mn-ea"/>
              <a:cs typeface="+mn-cs"/>
            </a:rPr>
            <a:t>In 2009, the Corps Marshal in his wisdom discovered that for the Corps to effectively prevent and minimize crashes on Nigerian roads, there is need to restructure and professionalize engineering activities in the Corps.</a:t>
          </a:r>
          <a:endParaRPr lang="en-US" sz="1900" kern="1200" cap="none" dirty="0" smtClean="0">
            <a:solidFill>
              <a:sysClr val="window" lastClr="FFFFFF"/>
            </a:solidFill>
            <a:latin typeface="Comic Sans MS" pitchFamily="66" charset="0"/>
            <a:ea typeface="+mn-ea"/>
            <a:cs typeface="+mn-cs"/>
          </a:endParaRPr>
        </a:p>
      </dsp:txBody>
      <dsp:txXfrm>
        <a:off x="1146" y="191887"/>
        <a:ext cx="7898104" cy="1599367"/>
      </dsp:txXfrm>
    </dsp:sp>
    <dsp:sp modelId="{9F950242-D698-4502-B305-EC66B740EC86}">
      <dsp:nvSpPr>
        <dsp:cNvPr id="0" name=""/>
        <dsp:cNvSpPr/>
      </dsp:nvSpPr>
      <dsp:spPr>
        <a:xfrm>
          <a:off x="61896" y="2057816"/>
          <a:ext cx="7776605" cy="159936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kern="1200" cap="none" dirty="0" smtClean="0">
              <a:solidFill>
                <a:sysClr val="window" lastClr="FFFFFF"/>
              </a:solidFill>
              <a:latin typeface="Comic Sans MS" pitchFamily="66" charset="0"/>
              <a:ea typeface="+mn-ea"/>
              <a:cs typeface="+mn-cs"/>
            </a:rPr>
            <a:t>By so doing, CM decided to restructure the Department of Engineering and Technical Services in order to remove support services and professionalize the Engineering services in the Corps. </a:t>
          </a:r>
        </a:p>
      </dsp:txBody>
      <dsp:txXfrm>
        <a:off x="61896" y="2057816"/>
        <a:ext cx="7776605" cy="1599367"/>
      </dsp:txXfrm>
    </dsp:sp>
    <dsp:sp modelId="{13E81DAE-7F92-48B3-B04F-721C53C2191B}">
      <dsp:nvSpPr>
        <dsp:cNvPr id="0" name=""/>
        <dsp:cNvSpPr/>
      </dsp:nvSpPr>
      <dsp:spPr>
        <a:xfrm>
          <a:off x="146302" y="3923745"/>
          <a:ext cx="7607792" cy="159936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kern="1200" cap="none" dirty="0" smtClean="0">
              <a:solidFill>
                <a:sysClr val="window" lastClr="FFFFFF"/>
              </a:solidFill>
              <a:latin typeface="Comic Sans MS" pitchFamily="66" charset="0"/>
              <a:ea typeface="+mn-ea"/>
              <a:cs typeface="+mn-cs"/>
            </a:rPr>
            <a:t>This situation gave rise to the constitution of a Committee to develop a framework for the restructuring in order to create a professionalized Engineering Department. The Department was established as “Safety Engineering Department (SED)” in 2009.</a:t>
          </a:r>
        </a:p>
      </dsp:txBody>
      <dsp:txXfrm>
        <a:off x="146302" y="3923745"/>
        <a:ext cx="7607792" cy="15993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468E5-26C1-45FB-ADFC-B5E3326FFE1E}">
      <dsp:nvSpPr>
        <dsp:cNvPr id="0" name=""/>
        <dsp:cNvSpPr/>
      </dsp:nvSpPr>
      <dsp:spPr>
        <a:xfrm>
          <a:off x="0" y="37461"/>
          <a:ext cx="7863205" cy="1601463"/>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smtClean="0">
              <a:solidFill>
                <a:schemeClr val="bg1"/>
              </a:solidFill>
              <a:latin typeface="Comic Sans MS" pitchFamily="66" charset="0"/>
            </a:rPr>
            <a:t>In order to improve performance, the Office has done a gap analysis and identified as follows:</a:t>
          </a:r>
          <a:endParaRPr lang="en-US" sz="2800" kern="1200" dirty="0">
            <a:solidFill>
              <a:schemeClr val="bg1"/>
            </a:solidFill>
            <a:latin typeface="Calibri"/>
            <a:ea typeface="+mn-ea"/>
            <a:cs typeface="+mn-cs"/>
          </a:endParaRPr>
        </a:p>
      </dsp:txBody>
      <dsp:txXfrm>
        <a:off x="0" y="37461"/>
        <a:ext cx="7863205" cy="1601463"/>
      </dsp:txXfrm>
    </dsp:sp>
    <dsp:sp modelId="{82A27942-64FB-4DA7-B208-BEF4D697A599}">
      <dsp:nvSpPr>
        <dsp:cNvPr id="0" name=""/>
        <dsp:cNvSpPr/>
      </dsp:nvSpPr>
      <dsp:spPr>
        <a:xfrm flipV="1">
          <a:off x="2365" y="3544368"/>
          <a:ext cx="64379" cy="4184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solidFill>
              <a:sysClr val="window" lastClr="FFFFFF"/>
            </a:solidFill>
            <a:latin typeface="Calibri"/>
            <a:ea typeface="+mn-ea"/>
            <a:cs typeface="+mn-cs"/>
          </a:endParaRPr>
        </a:p>
      </dsp:txBody>
      <dsp:txXfrm rot="10800000">
        <a:off x="2365" y="3544368"/>
        <a:ext cx="64379" cy="41847"/>
      </dsp:txXfrm>
    </dsp:sp>
    <dsp:sp modelId="{EAC98694-A5DE-42CB-88D2-7CC2A4020864}">
      <dsp:nvSpPr>
        <dsp:cNvPr id="0" name=""/>
        <dsp:cNvSpPr/>
      </dsp:nvSpPr>
      <dsp:spPr>
        <a:xfrm>
          <a:off x="36191" y="1692415"/>
          <a:ext cx="7794094" cy="4098784"/>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smtClean="0">
              <a:solidFill>
                <a:schemeClr val="bg1"/>
              </a:solidFill>
              <a:latin typeface="Comic Sans MS" pitchFamily="66" charset="0"/>
            </a:rPr>
            <a:t>A.</a:t>
          </a:r>
          <a:r>
            <a:rPr lang="en-US" sz="2400" kern="1200" dirty="0" smtClean="0">
              <a:solidFill>
                <a:schemeClr val="tx1"/>
              </a:solidFill>
              <a:latin typeface="Comic Sans MS" pitchFamily="66" charset="0"/>
            </a:rPr>
            <a:t> </a:t>
          </a:r>
          <a:r>
            <a:rPr lang="en-US" sz="2400" kern="1200" dirty="0" smtClean="0">
              <a:solidFill>
                <a:schemeClr val="bg1"/>
              </a:solidFill>
              <a:latin typeface="Comic Sans MS" pitchFamily="66" charset="0"/>
            </a:rPr>
            <a:t>Inadequate manpower to conduct crash investigation of all fatal crashes across the country.</a:t>
          </a:r>
        </a:p>
        <a:p>
          <a:pPr lvl="0" algn="just" defTabSz="1066800">
            <a:lnSpc>
              <a:spcPct val="90000"/>
            </a:lnSpc>
            <a:spcBef>
              <a:spcPct val="0"/>
            </a:spcBef>
            <a:spcAft>
              <a:spcPct val="35000"/>
            </a:spcAft>
          </a:pPr>
          <a:r>
            <a:rPr lang="en-US" sz="2400" kern="1200" dirty="0" smtClean="0">
              <a:solidFill>
                <a:schemeClr val="bg1"/>
              </a:solidFill>
              <a:latin typeface="Comic Sans MS" pitchFamily="66" charset="0"/>
            </a:rPr>
            <a:t>B. Untimely and inadequate data reporting of RTC from field commands.</a:t>
          </a:r>
        </a:p>
        <a:p>
          <a:pPr lvl="0" algn="just" defTabSz="1066800">
            <a:lnSpc>
              <a:spcPct val="90000"/>
            </a:lnSpc>
            <a:spcBef>
              <a:spcPct val="0"/>
            </a:spcBef>
            <a:spcAft>
              <a:spcPct val="35000"/>
            </a:spcAft>
          </a:pPr>
          <a:r>
            <a:rPr lang="en-US" sz="2400" kern="1200" dirty="0" smtClean="0">
              <a:solidFill>
                <a:schemeClr val="bg1"/>
              </a:solidFill>
              <a:latin typeface="Comic Sans MS" pitchFamily="66" charset="0"/>
            </a:rPr>
            <a:t>C. Slow response to crash scene wherein crash evidences are tampered with before arrival. This usually leads to scanty report rendition of RTC by some crash investigators.</a:t>
          </a:r>
          <a:endParaRPr lang="en-US" sz="2400" kern="1200" cap="none" dirty="0" smtClean="0">
            <a:solidFill>
              <a:schemeClr val="bg1"/>
            </a:solidFill>
            <a:latin typeface="Comic Sans MS" pitchFamily="66" charset="0"/>
            <a:ea typeface="+mn-ea"/>
            <a:cs typeface="+mn-cs"/>
          </a:endParaRPr>
        </a:p>
      </dsp:txBody>
      <dsp:txXfrm>
        <a:off x="36191" y="1692415"/>
        <a:ext cx="7794094" cy="4098784"/>
      </dsp:txXfrm>
    </dsp:sp>
    <dsp:sp modelId="{CD4EF1C6-6F21-4CE7-B491-E9B45BF00F37}">
      <dsp:nvSpPr>
        <dsp:cNvPr id="0" name=""/>
        <dsp:cNvSpPr/>
      </dsp:nvSpPr>
      <dsp:spPr>
        <a:xfrm>
          <a:off x="7711956" y="5536529"/>
          <a:ext cx="151209" cy="254670"/>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468E5-26C1-45FB-ADFC-B5E3326FFE1E}">
      <dsp:nvSpPr>
        <dsp:cNvPr id="0" name=""/>
        <dsp:cNvSpPr/>
      </dsp:nvSpPr>
      <dsp:spPr>
        <a:xfrm>
          <a:off x="0" y="37461"/>
          <a:ext cx="7863205" cy="1601463"/>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smtClean="0">
              <a:solidFill>
                <a:schemeClr val="bg1"/>
              </a:solidFill>
              <a:latin typeface="Comic Sans MS" pitchFamily="66" charset="0"/>
            </a:rPr>
            <a:t>The Office being the engineering hub of FRSC with necessary prowess, recommend as follows: </a:t>
          </a:r>
          <a:endParaRPr lang="en-US" sz="2800" kern="1200" dirty="0">
            <a:solidFill>
              <a:schemeClr val="bg1"/>
            </a:solidFill>
            <a:latin typeface="Calibri"/>
            <a:ea typeface="+mn-ea"/>
            <a:cs typeface="+mn-cs"/>
          </a:endParaRPr>
        </a:p>
      </dsp:txBody>
      <dsp:txXfrm>
        <a:off x="0" y="37461"/>
        <a:ext cx="7863205" cy="1601463"/>
      </dsp:txXfrm>
    </dsp:sp>
    <dsp:sp modelId="{82A27942-64FB-4DA7-B208-BEF4D697A599}">
      <dsp:nvSpPr>
        <dsp:cNvPr id="0" name=""/>
        <dsp:cNvSpPr/>
      </dsp:nvSpPr>
      <dsp:spPr>
        <a:xfrm flipV="1">
          <a:off x="2365" y="3544368"/>
          <a:ext cx="64379" cy="4184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solidFill>
              <a:sysClr val="window" lastClr="FFFFFF"/>
            </a:solidFill>
            <a:latin typeface="Calibri"/>
            <a:ea typeface="+mn-ea"/>
            <a:cs typeface="+mn-cs"/>
          </a:endParaRPr>
        </a:p>
      </dsp:txBody>
      <dsp:txXfrm rot="10800000">
        <a:off x="2365" y="3544368"/>
        <a:ext cx="64379" cy="41847"/>
      </dsp:txXfrm>
    </dsp:sp>
    <dsp:sp modelId="{EAC98694-A5DE-42CB-88D2-7CC2A4020864}">
      <dsp:nvSpPr>
        <dsp:cNvPr id="0" name=""/>
        <dsp:cNvSpPr/>
      </dsp:nvSpPr>
      <dsp:spPr>
        <a:xfrm>
          <a:off x="36191" y="1692415"/>
          <a:ext cx="7794094" cy="4098784"/>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US" sz="2300" kern="1200" dirty="0" smtClean="0">
              <a:solidFill>
                <a:schemeClr val="bg1"/>
              </a:solidFill>
              <a:latin typeface="Comic Sans MS" pitchFamily="66" charset="0"/>
            </a:rPr>
            <a:t>A. Training and re-training of more crash investigators is germane in order for the Corps to have adequate manpower to investigate all fatal crashes as stated in the FRSC 2021 Agenda.</a:t>
          </a:r>
        </a:p>
        <a:p>
          <a:pPr lvl="0" algn="just" defTabSz="1022350">
            <a:lnSpc>
              <a:spcPct val="90000"/>
            </a:lnSpc>
            <a:spcBef>
              <a:spcPct val="0"/>
            </a:spcBef>
            <a:spcAft>
              <a:spcPct val="35000"/>
            </a:spcAft>
          </a:pPr>
          <a:r>
            <a:rPr lang="en-US" sz="2300" kern="1200" dirty="0" smtClean="0">
              <a:solidFill>
                <a:schemeClr val="bg1"/>
              </a:solidFill>
              <a:latin typeface="Comic Sans MS" pitchFamily="66" charset="0"/>
            </a:rPr>
            <a:t>B. In recent times, it is observed that our personnel are being knocked down in the course of their duty wherein the drivers need to prosecuted. To this vein, such crashes require professional investigation which can be used for prosecution of the case in court.</a:t>
          </a:r>
          <a:endParaRPr lang="en-US" sz="2300" kern="1200" cap="none" dirty="0" smtClean="0">
            <a:solidFill>
              <a:schemeClr val="bg1"/>
            </a:solidFill>
            <a:latin typeface="Comic Sans MS" pitchFamily="66" charset="0"/>
            <a:ea typeface="+mn-ea"/>
            <a:cs typeface="+mn-cs"/>
          </a:endParaRPr>
        </a:p>
      </dsp:txBody>
      <dsp:txXfrm>
        <a:off x="36191" y="1692415"/>
        <a:ext cx="7794094" cy="4098784"/>
      </dsp:txXfrm>
    </dsp:sp>
    <dsp:sp modelId="{CD4EF1C6-6F21-4CE7-B491-E9B45BF00F37}">
      <dsp:nvSpPr>
        <dsp:cNvPr id="0" name=""/>
        <dsp:cNvSpPr/>
      </dsp:nvSpPr>
      <dsp:spPr>
        <a:xfrm>
          <a:off x="7711956" y="5536529"/>
          <a:ext cx="151209" cy="254670"/>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F492C-C05C-4A46-8C7A-AC06ED654075}">
      <dsp:nvSpPr>
        <dsp:cNvPr id="0" name=""/>
        <dsp:cNvSpPr/>
      </dsp:nvSpPr>
      <dsp:spPr>
        <a:xfrm>
          <a:off x="134395" y="34383"/>
          <a:ext cx="7622810" cy="2602928"/>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sz="2100" kern="1200" cap="none" dirty="0" smtClean="0">
              <a:solidFill>
                <a:sysClr val="window" lastClr="FFFFFF"/>
              </a:solidFill>
              <a:latin typeface="Comic Sans MS" pitchFamily="66" charset="0"/>
              <a:ea typeface="+mn-ea"/>
              <a:cs typeface="+mn-cs"/>
            </a:rPr>
            <a:t>The Department which is now known as “Corps Safety Engineering Office (CSEO)” was established to offer professional support to the Corps, road authorities, transport operators and the general public in areas of vehicle fitness inspection, traffic engineering, traffic management and RTC investigation aimed at improving public safety on our roads.</a:t>
          </a:r>
        </a:p>
      </dsp:txBody>
      <dsp:txXfrm>
        <a:off x="134395" y="34383"/>
        <a:ext cx="7622810" cy="2602928"/>
      </dsp:txXfrm>
    </dsp:sp>
    <dsp:sp modelId="{0BEEC346-4C71-4748-AEF0-F6B6A2B8A0AF}">
      <dsp:nvSpPr>
        <dsp:cNvPr id="0" name=""/>
        <dsp:cNvSpPr/>
      </dsp:nvSpPr>
      <dsp:spPr>
        <a:xfrm>
          <a:off x="140826" y="2996558"/>
          <a:ext cx="7629632" cy="2738669"/>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n-US" sz="2100" kern="1200" cap="none" dirty="0" smtClean="0">
              <a:solidFill>
                <a:sysClr val="window" lastClr="FFFFFF"/>
              </a:solidFill>
              <a:latin typeface="Comic Sans MS" pitchFamily="66" charset="0"/>
              <a:ea typeface="+mn-ea"/>
              <a:cs typeface="+mn-cs"/>
            </a:rPr>
            <a:t>The mandate of CSEO as enshrined in the FRSC (Establishment) Act 2007 cut across the Five Pillars of UN Decade of Action which are carried out through the three </a:t>
          </a:r>
          <a:r>
            <a:rPr lang="en-US" sz="2100" kern="1200" cap="none" smtClean="0">
              <a:solidFill>
                <a:sysClr val="window" lastClr="FFFFFF"/>
              </a:solidFill>
              <a:latin typeface="Comic Sans MS" pitchFamily="66" charset="0"/>
              <a:ea typeface="+mn-ea"/>
              <a:cs typeface="+mn-cs"/>
            </a:rPr>
            <a:t>following Units below:</a:t>
          </a:r>
          <a:endParaRPr lang="en-US" sz="2100" kern="1200" cap="none" dirty="0" smtClean="0">
            <a:solidFill>
              <a:sysClr val="window" lastClr="FFFFFF"/>
            </a:solidFill>
            <a:latin typeface="Comic Sans MS" pitchFamily="66" charset="0"/>
            <a:ea typeface="+mn-ea"/>
            <a:cs typeface="+mn-cs"/>
          </a:endParaRPr>
        </a:p>
        <a:p>
          <a:pPr marL="171450" lvl="1" indent="-171450" algn="just" defTabSz="711200">
            <a:lnSpc>
              <a:spcPct val="90000"/>
            </a:lnSpc>
            <a:spcBef>
              <a:spcPct val="0"/>
            </a:spcBef>
            <a:spcAft>
              <a:spcPct val="15000"/>
            </a:spcAft>
            <a:buChar char="••"/>
          </a:pPr>
          <a:r>
            <a:rPr lang="en-US" sz="1600" b="1" kern="1200" cap="none" dirty="0" smtClean="0">
              <a:solidFill>
                <a:sysClr val="window" lastClr="FFFFFF"/>
              </a:solidFill>
              <a:latin typeface="Comic Sans MS" pitchFamily="66" charset="0"/>
              <a:ea typeface="+mn-ea"/>
              <a:cs typeface="+mn-cs"/>
            </a:rPr>
            <a:t>Traffic Engineering (TE)</a:t>
          </a:r>
        </a:p>
        <a:p>
          <a:pPr marL="171450" lvl="1" indent="-171450" algn="just" defTabSz="711200">
            <a:lnSpc>
              <a:spcPct val="90000"/>
            </a:lnSpc>
            <a:spcBef>
              <a:spcPct val="0"/>
            </a:spcBef>
            <a:spcAft>
              <a:spcPct val="15000"/>
            </a:spcAft>
            <a:buChar char="••"/>
          </a:pPr>
          <a:r>
            <a:rPr lang="en-US" sz="1600" b="1" kern="1200" cap="none" dirty="0" smtClean="0">
              <a:solidFill>
                <a:sysClr val="window" lastClr="FFFFFF"/>
              </a:solidFill>
              <a:latin typeface="Comic Sans MS" pitchFamily="66" charset="0"/>
              <a:ea typeface="+mn-ea"/>
              <a:cs typeface="+mn-cs"/>
            </a:rPr>
            <a:t>Vehicle Inspection and Certification (VIC)</a:t>
          </a:r>
        </a:p>
        <a:p>
          <a:pPr marL="171450" lvl="1" indent="-171450" algn="just" defTabSz="711200">
            <a:lnSpc>
              <a:spcPct val="90000"/>
            </a:lnSpc>
            <a:spcBef>
              <a:spcPct val="0"/>
            </a:spcBef>
            <a:spcAft>
              <a:spcPct val="15000"/>
            </a:spcAft>
            <a:buChar char="••"/>
          </a:pPr>
          <a:r>
            <a:rPr lang="en-US" sz="1600" b="1" kern="1200" cap="none" dirty="0" smtClean="0">
              <a:solidFill>
                <a:sysClr val="window" lastClr="FFFFFF"/>
              </a:solidFill>
              <a:latin typeface="Comic Sans MS" pitchFamily="66" charset="0"/>
              <a:ea typeface="+mn-ea"/>
              <a:cs typeface="+mn-cs"/>
            </a:rPr>
            <a:t>Crash Investigation and Analysis (CIA)</a:t>
          </a:r>
          <a:endParaRPr lang="en-US" sz="1600" b="1" kern="1200" cap="none" dirty="0">
            <a:solidFill>
              <a:sysClr val="window" lastClr="FFFFFF"/>
            </a:solidFill>
            <a:latin typeface="Comic Sans MS" pitchFamily="66" charset="0"/>
            <a:ea typeface="+mn-ea"/>
            <a:cs typeface="+mn-cs"/>
          </a:endParaRPr>
        </a:p>
      </dsp:txBody>
      <dsp:txXfrm>
        <a:off x="140826" y="2996558"/>
        <a:ext cx="7629632" cy="2738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91FF7-7D0E-4CF0-A636-8FFB383BA6B8}">
      <dsp:nvSpPr>
        <dsp:cNvPr id="0" name=""/>
        <dsp:cNvSpPr/>
      </dsp:nvSpPr>
      <dsp:spPr>
        <a:xfrm rot="16200000">
          <a:off x="-1587253" y="1591344"/>
          <a:ext cx="5791200" cy="2608511"/>
        </a:xfrm>
        <a:prstGeom prst="flowChartManualOperation">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lvl="0" algn="just" defTabSz="1333500">
            <a:lnSpc>
              <a:spcPct val="90000"/>
            </a:lnSpc>
            <a:spcBef>
              <a:spcPct val="0"/>
            </a:spcBef>
            <a:spcAft>
              <a:spcPct val="35000"/>
            </a:spcAft>
          </a:pPr>
          <a:r>
            <a:rPr lang="en-US" sz="3000" kern="1200" cap="none" smtClean="0">
              <a:solidFill>
                <a:sysClr val="window" lastClr="FFFFFF"/>
              </a:solidFill>
              <a:latin typeface="Calibri"/>
              <a:ea typeface="+mn-ea"/>
              <a:cs typeface="+mn-cs"/>
            </a:rPr>
            <a:t>.</a:t>
          </a:r>
          <a:r>
            <a:rPr lang="en-US" sz="1600" kern="1200" cap="none" smtClean="0">
              <a:solidFill>
                <a:sysClr val="window" lastClr="FFFFFF"/>
              </a:solidFill>
              <a:latin typeface="Calibri"/>
              <a:ea typeface="+mn-ea"/>
              <a:cs typeface="+mn-cs"/>
            </a:rPr>
            <a:t> </a:t>
          </a:r>
          <a:r>
            <a:rPr lang="en-US" sz="1600" kern="1200" cap="none" smtClean="0">
              <a:solidFill>
                <a:sysClr val="window" lastClr="FFFFFF"/>
              </a:solidFill>
              <a:latin typeface="Comic Sans MS" pitchFamily="66" charset="0"/>
              <a:ea typeface="+mn-ea"/>
              <a:cs typeface="+mn-cs"/>
            </a:rPr>
            <a:t>Conduct road safety audit and inspection of new and existing roads and other related schemes across the country.</a:t>
          </a:r>
        </a:p>
        <a:p>
          <a:pPr lvl="0" algn="just" defTabSz="1333500">
            <a:lnSpc>
              <a:spcPct val="90000"/>
            </a:lnSpc>
            <a:spcBef>
              <a:spcPct val="0"/>
            </a:spcBef>
            <a:spcAft>
              <a:spcPct val="35000"/>
            </a:spcAft>
          </a:pPr>
          <a:r>
            <a:rPr lang="en-US" sz="3000" kern="1200" cap="none" smtClean="0">
              <a:solidFill>
                <a:sysClr val="window" lastClr="FFFFFF"/>
              </a:solidFill>
              <a:latin typeface="Comic Sans MS" pitchFamily="66" charset="0"/>
              <a:ea typeface="+mn-ea"/>
              <a:cs typeface="+mn-cs"/>
            </a:rPr>
            <a:t>.</a:t>
          </a:r>
          <a:r>
            <a:rPr lang="en-US" sz="3600" kern="1200" cap="none" smtClean="0">
              <a:solidFill>
                <a:sysClr val="window" lastClr="FFFFFF"/>
              </a:solidFill>
              <a:latin typeface="Comic Sans MS" pitchFamily="66" charset="0"/>
              <a:ea typeface="+mn-ea"/>
              <a:cs typeface="+mn-cs"/>
            </a:rPr>
            <a:t> </a:t>
          </a:r>
          <a:r>
            <a:rPr lang="en-US" sz="1600" kern="1200" cap="none" smtClean="0">
              <a:solidFill>
                <a:sysClr val="window" lastClr="FFFFFF"/>
              </a:solidFill>
              <a:latin typeface="Comic Sans MS" pitchFamily="66" charset="0"/>
              <a:ea typeface="+mn-ea"/>
              <a:cs typeface="+mn-cs"/>
            </a:rPr>
            <a:t>Making appropriate recommendations of countermeasures to road authorities on works and devices aimed at eliminating road safety threats.</a:t>
          </a:r>
          <a:endParaRPr lang="en-US" sz="1700" kern="1200" dirty="0">
            <a:solidFill>
              <a:sysClr val="window" lastClr="FFFFFF"/>
            </a:solidFill>
            <a:latin typeface="Comic Sans MS" pitchFamily="66" charset="0"/>
            <a:ea typeface="+mn-ea"/>
            <a:cs typeface="+mn-cs"/>
          </a:endParaRPr>
        </a:p>
      </dsp:txBody>
      <dsp:txXfrm rot="5400000">
        <a:off x="4091" y="1158240"/>
        <a:ext cx="2608511" cy="3474720"/>
      </dsp:txXfrm>
    </dsp:sp>
    <dsp:sp modelId="{01C74357-054B-4D0E-85F8-479D3B7429ED}">
      <dsp:nvSpPr>
        <dsp:cNvPr id="0" name=""/>
        <dsp:cNvSpPr/>
      </dsp:nvSpPr>
      <dsp:spPr>
        <a:xfrm rot="16200000">
          <a:off x="1152044" y="1647182"/>
          <a:ext cx="5791200" cy="2496835"/>
        </a:xfrm>
        <a:prstGeom prst="flowChartManualOperation">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lvl="0" algn="just" defTabSz="1333500">
            <a:lnSpc>
              <a:spcPct val="90000"/>
            </a:lnSpc>
            <a:spcBef>
              <a:spcPct val="0"/>
            </a:spcBef>
            <a:spcAft>
              <a:spcPct val="35000"/>
            </a:spcAft>
          </a:pPr>
          <a:r>
            <a:rPr lang="en-US" sz="3000" kern="1200" cap="none" dirty="0" smtClean="0">
              <a:solidFill>
                <a:sysClr val="window" lastClr="FFFFFF"/>
              </a:solidFill>
              <a:latin typeface="Georgia" pitchFamily="18" charset="0"/>
              <a:ea typeface="+mn-ea"/>
              <a:cs typeface="+mn-cs"/>
            </a:rPr>
            <a:t>.</a:t>
          </a:r>
          <a:r>
            <a:rPr lang="en-US" sz="1600" kern="1200" cap="none" dirty="0" smtClean="0">
              <a:solidFill>
                <a:sysClr val="window" lastClr="FFFFFF"/>
              </a:solidFill>
              <a:latin typeface="Georgia" pitchFamily="18" charset="0"/>
              <a:ea typeface="+mn-ea"/>
              <a:cs typeface="+mn-cs"/>
            </a:rPr>
            <a:t> </a:t>
          </a:r>
          <a:r>
            <a:rPr lang="en-US" sz="1500" kern="1200" cap="none" dirty="0" smtClean="0">
              <a:solidFill>
                <a:sysClr val="window" lastClr="FFFFFF"/>
              </a:solidFill>
              <a:latin typeface="Comic Sans MS" pitchFamily="66" charset="0"/>
              <a:ea typeface="+mn-ea"/>
              <a:cs typeface="+mn-cs"/>
            </a:rPr>
            <a:t>Carry out road traffic crash investigation and analysis in a professional and scientific manner needed for the recognition of scope of road safety problems.</a:t>
          </a:r>
        </a:p>
        <a:p>
          <a:pPr lvl="0" algn="just" defTabSz="1333500">
            <a:lnSpc>
              <a:spcPct val="90000"/>
            </a:lnSpc>
            <a:spcBef>
              <a:spcPct val="0"/>
            </a:spcBef>
            <a:spcAft>
              <a:spcPct val="35000"/>
            </a:spcAft>
          </a:pPr>
          <a:r>
            <a:rPr lang="en-US" sz="3000" kern="1200" cap="none" dirty="0" smtClean="0">
              <a:solidFill>
                <a:sysClr val="window" lastClr="FFFFFF"/>
              </a:solidFill>
              <a:latin typeface="Comic Sans MS" pitchFamily="66" charset="0"/>
              <a:ea typeface="+mn-ea"/>
              <a:cs typeface="+mn-cs"/>
            </a:rPr>
            <a:t>.</a:t>
          </a:r>
          <a:r>
            <a:rPr lang="en-US" sz="1600" kern="1200" cap="none" dirty="0" smtClean="0">
              <a:solidFill>
                <a:sysClr val="window" lastClr="FFFFFF"/>
              </a:solidFill>
              <a:latin typeface="Comic Sans MS" pitchFamily="66" charset="0"/>
              <a:ea typeface="+mn-ea"/>
              <a:cs typeface="+mn-cs"/>
            </a:rPr>
            <a:t> Providing necessary inputs for creating public awareness on road traffic crashes and consequence.</a:t>
          </a:r>
          <a:endParaRPr lang="en-US" sz="2100" kern="1200" dirty="0">
            <a:solidFill>
              <a:sysClr val="window" lastClr="FFFFFF"/>
            </a:solidFill>
            <a:latin typeface="Georgia" pitchFamily="18" charset="0"/>
            <a:ea typeface="+mn-ea"/>
            <a:cs typeface="+mn-cs"/>
          </a:endParaRPr>
        </a:p>
      </dsp:txBody>
      <dsp:txXfrm rot="5400000">
        <a:off x="2799226" y="1158240"/>
        <a:ext cx="2496835" cy="3474720"/>
      </dsp:txXfrm>
    </dsp:sp>
    <dsp:sp modelId="{71448A57-45AA-45AA-9A34-AF3AA4DDE217}">
      <dsp:nvSpPr>
        <dsp:cNvPr id="0" name=""/>
        <dsp:cNvSpPr/>
      </dsp:nvSpPr>
      <dsp:spPr>
        <a:xfrm rot="16200000">
          <a:off x="3831248" y="1651437"/>
          <a:ext cx="5791200" cy="2488325"/>
        </a:xfrm>
        <a:prstGeom prst="flowChartManualOperation">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lvl="0" algn="just" defTabSz="1333500">
            <a:lnSpc>
              <a:spcPct val="90000"/>
            </a:lnSpc>
            <a:spcBef>
              <a:spcPct val="0"/>
            </a:spcBef>
            <a:spcAft>
              <a:spcPct val="35000"/>
            </a:spcAft>
          </a:pPr>
          <a:r>
            <a:rPr lang="en-US" sz="3000" kern="1200" cap="none" dirty="0" smtClean="0">
              <a:solidFill>
                <a:sysClr val="window" lastClr="FFFFFF"/>
              </a:solidFill>
              <a:latin typeface="Calibri"/>
              <a:ea typeface="+mn-ea"/>
              <a:cs typeface="+mn-cs"/>
            </a:rPr>
            <a:t>. </a:t>
          </a:r>
          <a:r>
            <a:rPr lang="en-US" sz="1500" kern="1200" cap="none" dirty="0" smtClean="0">
              <a:solidFill>
                <a:sysClr val="window" lastClr="FFFFFF"/>
              </a:solidFill>
              <a:latin typeface="Comic Sans MS" pitchFamily="66" charset="0"/>
              <a:ea typeface="+mn-ea"/>
              <a:cs typeface="+mn-cs"/>
            </a:rPr>
            <a:t>Developing appropriate frameworks and coordinating the implementation of vehicle inspection and certification through partnership with the Federal, States including the FCT.</a:t>
          </a:r>
        </a:p>
        <a:p>
          <a:pPr lvl="0" algn="just" defTabSz="1333500">
            <a:lnSpc>
              <a:spcPct val="90000"/>
            </a:lnSpc>
            <a:spcBef>
              <a:spcPct val="0"/>
            </a:spcBef>
            <a:spcAft>
              <a:spcPct val="35000"/>
            </a:spcAft>
          </a:pPr>
          <a:r>
            <a:rPr lang="en-US" sz="3000" kern="1200" cap="none" dirty="0" smtClean="0">
              <a:solidFill>
                <a:sysClr val="window" lastClr="FFFFFF"/>
              </a:solidFill>
              <a:latin typeface="Comic Sans MS" pitchFamily="66" charset="0"/>
              <a:ea typeface="+mn-ea"/>
              <a:cs typeface="+mn-cs"/>
            </a:rPr>
            <a:t>.</a:t>
          </a:r>
          <a:r>
            <a:rPr lang="en-US" sz="1600" kern="1200" cap="none" dirty="0" smtClean="0">
              <a:solidFill>
                <a:sysClr val="window" lastClr="FFFFFF"/>
              </a:solidFill>
              <a:latin typeface="Comic Sans MS" pitchFamily="66" charset="0"/>
              <a:ea typeface="+mn-ea"/>
              <a:cs typeface="+mn-cs"/>
            </a:rPr>
            <a:t> Providing other professional road safety engineering services</a:t>
          </a:r>
          <a:endParaRPr lang="en-US" sz="1600" kern="1200" dirty="0">
            <a:solidFill>
              <a:sysClr val="window" lastClr="FFFFFF"/>
            </a:solidFill>
            <a:latin typeface="Comic Sans MS" pitchFamily="66" charset="0"/>
            <a:ea typeface="+mn-ea"/>
            <a:cs typeface="+mn-cs"/>
          </a:endParaRPr>
        </a:p>
      </dsp:txBody>
      <dsp:txXfrm rot="5400000">
        <a:off x="5482685" y="1158240"/>
        <a:ext cx="2488325" cy="347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0EC1-EA1E-4171-BEF2-AA51AC6D04BF}">
      <dsp:nvSpPr>
        <dsp:cNvPr id="0" name=""/>
        <dsp:cNvSpPr/>
      </dsp:nvSpPr>
      <dsp:spPr>
        <a:xfrm>
          <a:off x="95065" y="0"/>
          <a:ext cx="7716060" cy="1758590"/>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dirty="0" smtClean="0">
              <a:solidFill>
                <a:sysClr val="window" lastClr="FFFFFF"/>
              </a:solidFill>
              <a:latin typeface="Comic Sans MS" pitchFamily="66" charset="0"/>
              <a:ea typeface="+mn-ea"/>
              <a:cs typeface="+mn-cs"/>
            </a:rPr>
            <a:t>In 2009, to kick-start professional and scientific crash investigation in the Corps, a set of 35 Officers were trained on crash investigation by North Western University, USA. After this first training, CSEO has been able to carryout train-the-trainer </a:t>
          </a:r>
          <a:r>
            <a:rPr lang="en-US" sz="1600" kern="1200" cap="none" dirty="0" err="1" smtClean="0">
              <a:solidFill>
                <a:sysClr val="window" lastClr="FFFFFF"/>
              </a:solidFill>
              <a:latin typeface="Comic Sans MS" pitchFamily="66" charset="0"/>
              <a:ea typeface="+mn-ea"/>
              <a:cs typeface="+mn-cs"/>
            </a:rPr>
            <a:t>programmes</a:t>
          </a:r>
          <a:r>
            <a:rPr lang="en-US" sz="1600" kern="1200" cap="none" dirty="0" smtClean="0">
              <a:solidFill>
                <a:sysClr val="window" lastClr="FFFFFF"/>
              </a:solidFill>
              <a:latin typeface="Comic Sans MS" pitchFamily="66" charset="0"/>
              <a:ea typeface="+mn-ea"/>
              <a:cs typeface="+mn-cs"/>
            </a:rPr>
            <a:t> in order to extend the </a:t>
          </a:r>
          <a:r>
            <a:rPr lang="en-US" sz="1600" kern="1200" cap="none" dirty="0" smtClean="0">
              <a:solidFill>
                <a:sysClr val="window" lastClr="FFFFFF"/>
              </a:solidFill>
              <a:latin typeface="Comic Sans MS" pitchFamily="66" charset="0"/>
              <a:ea typeface="+mn-ea"/>
              <a:cs typeface="+mn-cs"/>
            </a:rPr>
            <a:t>coverage </a:t>
          </a:r>
          <a:r>
            <a:rPr lang="en-US" sz="1600" kern="1200" cap="none" dirty="0" smtClean="0">
              <a:solidFill>
                <a:sysClr val="window" lastClr="FFFFFF"/>
              </a:solidFill>
              <a:latin typeface="Comic Sans MS" pitchFamily="66" charset="0"/>
              <a:ea typeface="+mn-ea"/>
              <a:cs typeface="+mn-cs"/>
            </a:rPr>
            <a:t>of professional crash investigation in the Corps. The Office further developed </a:t>
          </a:r>
          <a:r>
            <a:rPr lang="en-US" sz="1600" kern="1200" cap="none" dirty="0" smtClean="0">
              <a:solidFill>
                <a:sysClr val="window" lastClr="FFFFFF"/>
              </a:solidFill>
              <a:latin typeface="Comic Sans MS" pitchFamily="66" charset="0"/>
              <a:ea typeface="+mn-ea"/>
              <a:cs typeface="+mn-cs"/>
            </a:rPr>
            <a:t>guidelines </a:t>
          </a:r>
          <a:r>
            <a:rPr lang="en-US" sz="1600" kern="1200" cap="none" dirty="0" smtClean="0">
              <a:solidFill>
                <a:sysClr val="window" lastClr="FFFFFF"/>
              </a:solidFill>
              <a:latin typeface="Comic Sans MS" pitchFamily="66" charset="0"/>
              <a:ea typeface="+mn-ea"/>
              <a:cs typeface="+mn-cs"/>
            </a:rPr>
            <a:t>for road traffic crash investigation for the Corps in 2009. </a:t>
          </a:r>
        </a:p>
      </dsp:txBody>
      <dsp:txXfrm>
        <a:off x="95065" y="0"/>
        <a:ext cx="7716060" cy="1758590"/>
      </dsp:txXfrm>
    </dsp:sp>
    <dsp:sp modelId="{61B54312-2705-4F31-BD1C-747B646B5091}">
      <dsp:nvSpPr>
        <dsp:cNvPr id="0" name=""/>
        <dsp:cNvSpPr/>
      </dsp:nvSpPr>
      <dsp:spPr>
        <a:xfrm>
          <a:off x="186824" y="1929255"/>
          <a:ext cx="7238519" cy="185777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dirty="0" smtClean="0">
              <a:solidFill>
                <a:sysClr val="window" lastClr="FFFFFF"/>
              </a:solidFill>
              <a:latin typeface="Comic Sans MS" pitchFamily="66" charset="0"/>
              <a:ea typeface="+mn-ea"/>
              <a:cs typeface="+mn-cs"/>
            </a:rPr>
            <a:t>In 2014, the Office developed a Model Law for Motor Vehicle Administration across </a:t>
          </a:r>
          <a:r>
            <a:rPr lang="en-US" sz="1600" kern="1200" cap="none" dirty="0" smtClean="0">
              <a:solidFill>
                <a:sysClr val="window" lastClr="FFFFFF"/>
              </a:solidFill>
              <a:latin typeface="Comic Sans MS" pitchFamily="66" charset="0"/>
              <a:ea typeface="+mn-ea"/>
              <a:cs typeface="+mn-cs"/>
            </a:rPr>
            <a:t>the country which was adopted by </a:t>
          </a:r>
          <a:r>
            <a:rPr lang="en-US" sz="1600" kern="1200" cap="none" dirty="0" smtClean="0">
              <a:solidFill>
                <a:sysClr val="window" lastClr="FFFFFF"/>
              </a:solidFill>
              <a:latin typeface="Comic Sans MS" pitchFamily="66" charset="0"/>
              <a:ea typeface="+mn-ea"/>
              <a:cs typeface="+mn-cs"/>
            </a:rPr>
            <a:t>all the States of the </a:t>
          </a:r>
          <a:r>
            <a:rPr lang="en-US" sz="1600" kern="1200" cap="none" dirty="0" smtClean="0">
              <a:solidFill>
                <a:sysClr val="window" lastClr="FFFFFF"/>
              </a:solidFill>
              <a:latin typeface="Comic Sans MS" pitchFamily="66" charset="0"/>
              <a:ea typeface="+mn-ea"/>
              <a:cs typeface="+mn-cs"/>
            </a:rPr>
            <a:t>Federation. The Model Law served as a standard for which all the States used for the establishment of </a:t>
          </a:r>
          <a:r>
            <a:rPr lang="en-US" sz="1600" kern="1200" cap="none" dirty="0" smtClean="0">
              <a:solidFill>
                <a:sysClr val="window" lastClr="FFFFFF"/>
              </a:solidFill>
              <a:latin typeface="Comic Sans MS" pitchFamily="66" charset="0"/>
              <a:ea typeface="+mn-ea"/>
              <a:cs typeface="+mn-cs"/>
            </a:rPr>
            <a:t>their </a:t>
          </a:r>
          <a:r>
            <a:rPr lang="en-US" sz="1600" kern="1200" cap="none" dirty="0" smtClean="0">
              <a:solidFill>
                <a:sysClr val="window" lastClr="FFFFFF"/>
              </a:solidFill>
              <a:latin typeface="Comic Sans MS" pitchFamily="66" charset="0"/>
              <a:ea typeface="+mn-ea"/>
              <a:cs typeface="+mn-cs"/>
            </a:rPr>
            <a:t>State Traffic </a:t>
          </a:r>
          <a:r>
            <a:rPr lang="en-US" sz="1600" kern="1200" cap="none" dirty="0" smtClean="0">
              <a:solidFill>
                <a:sysClr val="window" lastClr="FFFFFF"/>
              </a:solidFill>
              <a:latin typeface="Comic Sans MS" pitchFamily="66" charset="0"/>
              <a:ea typeface="+mn-ea"/>
              <a:cs typeface="+mn-cs"/>
            </a:rPr>
            <a:t>Management Agencies.</a:t>
          </a:r>
        </a:p>
      </dsp:txBody>
      <dsp:txXfrm>
        <a:off x="186824" y="1929255"/>
        <a:ext cx="7238519" cy="1857777"/>
      </dsp:txXfrm>
    </dsp:sp>
    <dsp:sp modelId="{CA368338-9EC1-4474-B6A3-D3A33C1411DC}">
      <dsp:nvSpPr>
        <dsp:cNvPr id="0" name=""/>
        <dsp:cNvSpPr/>
      </dsp:nvSpPr>
      <dsp:spPr>
        <a:xfrm>
          <a:off x="800107" y="3935277"/>
          <a:ext cx="6316628" cy="185777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cap="none" dirty="0" smtClean="0">
              <a:solidFill>
                <a:sysClr val="window" lastClr="FFFFFF"/>
              </a:solidFill>
              <a:latin typeface="Comic Sans MS" pitchFamily="66" charset="0"/>
              <a:ea typeface="+mn-ea"/>
              <a:cs typeface="+mn-cs"/>
            </a:rPr>
            <a:t>In 2016, the Office developed </a:t>
          </a:r>
          <a:r>
            <a:rPr lang="en-US" sz="1600" kern="1200" cap="none" dirty="0" smtClean="0">
              <a:solidFill>
                <a:sysClr val="window" lastClr="FFFFFF"/>
              </a:solidFill>
              <a:latin typeface="Comic Sans MS" pitchFamily="66" charset="0"/>
              <a:ea typeface="+mn-ea"/>
              <a:cs typeface="+mn-cs"/>
            </a:rPr>
            <a:t>a National </a:t>
          </a:r>
          <a:r>
            <a:rPr lang="en-US" sz="1600" kern="1200" cap="none" dirty="0" smtClean="0">
              <a:solidFill>
                <a:sysClr val="window" lastClr="FFFFFF"/>
              </a:solidFill>
              <a:latin typeface="Comic Sans MS" pitchFamily="66" charset="0"/>
              <a:ea typeface="+mn-ea"/>
              <a:cs typeface="+mn-cs"/>
            </a:rPr>
            <a:t>Guideline for Road Safety Audit and Safety Impact Assessment for Nigeria. The Guideline was submitted to Directors of Engineering, National Council on Works for approval.</a:t>
          </a:r>
        </a:p>
      </dsp:txBody>
      <dsp:txXfrm>
        <a:off x="800107" y="3935277"/>
        <a:ext cx="6316628" cy="1857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0EC1-EA1E-4171-BEF2-AA51AC6D04BF}">
      <dsp:nvSpPr>
        <dsp:cNvPr id="0" name=""/>
        <dsp:cNvSpPr/>
      </dsp:nvSpPr>
      <dsp:spPr>
        <a:xfrm>
          <a:off x="161223" y="0"/>
          <a:ext cx="7525610" cy="1715184"/>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kern="1200" cap="none" dirty="0" smtClean="0">
              <a:solidFill>
                <a:sysClr val="window" lastClr="FFFFFF"/>
              </a:solidFill>
              <a:latin typeface="Comic Sans MS" pitchFamily="66" charset="0"/>
              <a:ea typeface="+mn-ea"/>
              <a:cs typeface="+mn-cs"/>
            </a:rPr>
            <a:t>Currently, CSEO in collaboration with the technical committee for Speed Limiting Device (SLD) has  accredited and certified 87 companies as Vendors for supply, installation and maintenance of SLD in vehicles across the country. </a:t>
          </a:r>
        </a:p>
      </dsp:txBody>
      <dsp:txXfrm>
        <a:off x="161223" y="0"/>
        <a:ext cx="7525610" cy="1715184"/>
      </dsp:txXfrm>
    </dsp:sp>
    <dsp:sp modelId="{61B54312-2705-4F31-BD1C-747B646B5091}">
      <dsp:nvSpPr>
        <dsp:cNvPr id="0" name=""/>
        <dsp:cNvSpPr/>
      </dsp:nvSpPr>
      <dsp:spPr>
        <a:xfrm>
          <a:off x="370938" y="1834718"/>
          <a:ext cx="7059855" cy="1811922"/>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kern="1200" cap="none" dirty="0" smtClean="0">
              <a:solidFill>
                <a:sysClr val="window" lastClr="FFFFFF"/>
              </a:solidFill>
              <a:latin typeface="Comic Sans MS" pitchFamily="66" charset="0"/>
              <a:ea typeface="+mn-ea"/>
              <a:cs typeface="+mn-cs"/>
            </a:rPr>
            <a:t>Three Officers of CSEO have acquired Global Certification on Safe Road by Design. The Officers are being addressed globally as Safe Road by Design Practitioners (SRDP). Equally the three Officers have also acquired another global certification as Road Safety Audit Team Leader (RSATL).  </a:t>
          </a:r>
        </a:p>
      </dsp:txBody>
      <dsp:txXfrm>
        <a:off x="370938" y="1834718"/>
        <a:ext cx="7059855" cy="1811922"/>
      </dsp:txXfrm>
    </dsp:sp>
    <dsp:sp modelId="{CA368338-9EC1-4474-B6A3-D3A33C1411DC}">
      <dsp:nvSpPr>
        <dsp:cNvPr id="0" name=""/>
        <dsp:cNvSpPr/>
      </dsp:nvSpPr>
      <dsp:spPr>
        <a:xfrm>
          <a:off x="568437" y="3837176"/>
          <a:ext cx="6721569" cy="1811922"/>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cap="none" dirty="0" smtClean="0">
              <a:solidFill>
                <a:sysClr val="window" lastClr="FFFFFF"/>
              </a:solidFill>
              <a:latin typeface="Comic Sans MS" pitchFamily="66" charset="0"/>
              <a:ea typeface="+mn-ea"/>
              <a:cs typeface="+mn-cs"/>
            </a:rPr>
            <a:t>From 2020 to date, the Office has investigated a total of 98 road traffic crashes  and also conducted 20 road safety audit which recommendations of countermeasures were forwarded to relevant road authorities for appropriate actions.</a:t>
          </a:r>
        </a:p>
      </dsp:txBody>
      <dsp:txXfrm>
        <a:off x="568437" y="3837176"/>
        <a:ext cx="6721569" cy="1811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0EC1-EA1E-4171-BEF2-AA51AC6D04BF}">
      <dsp:nvSpPr>
        <dsp:cNvPr id="0" name=""/>
        <dsp:cNvSpPr/>
      </dsp:nvSpPr>
      <dsp:spPr>
        <a:xfrm>
          <a:off x="210441" y="3125772"/>
          <a:ext cx="7616918" cy="2112157"/>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cap="none" dirty="0" smtClean="0">
              <a:solidFill>
                <a:sysClr val="window" lastClr="FFFFFF"/>
              </a:solidFill>
              <a:latin typeface="Comic Sans MS" pitchFamily="66" charset="0"/>
              <a:ea typeface="+mn-ea"/>
              <a:cs typeface="+mn-cs"/>
            </a:rPr>
            <a:t>In </a:t>
          </a:r>
          <a:r>
            <a:rPr lang="en-US" sz="2000" kern="1200" cap="none" dirty="0" smtClean="0">
              <a:solidFill>
                <a:sysClr val="window" lastClr="FFFFFF"/>
              </a:solidFill>
              <a:latin typeface="Comic Sans MS" pitchFamily="66" charset="0"/>
              <a:ea typeface="+mn-ea"/>
              <a:cs typeface="+mn-cs"/>
            </a:rPr>
            <a:t>2018 and 2020, </a:t>
          </a:r>
          <a:r>
            <a:rPr lang="en-US" sz="2000" kern="1200" cap="none" dirty="0" smtClean="0">
              <a:solidFill>
                <a:sysClr val="window" lastClr="FFFFFF"/>
              </a:solidFill>
              <a:latin typeface="Comic Sans MS" pitchFamily="66" charset="0"/>
              <a:ea typeface="+mn-ea"/>
              <a:cs typeface="+mn-cs"/>
            </a:rPr>
            <a:t>the Office </a:t>
          </a:r>
          <a:r>
            <a:rPr lang="en-US" sz="2000" kern="1200" cap="none" dirty="0" smtClean="0">
              <a:solidFill>
                <a:sysClr val="window" lastClr="FFFFFF"/>
              </a:solidFill>
              <a:latin typeface="Comic Sans MS" pitchFamily="66" charset="0"/>
              <a:ea typeface="+mn-ea"/>
              <a:cs typeface="+mn-cs"/>
            </a:rPr>
            <a:t>carried out joint road safety audit with Engineers of FMW&amp;H along critical highways in the country. The results of the audit revealed the signage requirements for the highways audited which was forwarded to the Ministry for procurement from FRSC Signage Plant.</a:t>
          </a:r>
          <a:endParaRPr lang="en-US" sz="2000" kern="1200" cap="none" dirty="0" smtClean="0">
            <a:solidFill>
              <a:sysClr val="window" lastClr="FFFFFF"/>
            </a:solidFill>
            <a:latin typeface="Comic Sans MS" pitchFamily="66" charset="0"/>
            <a:ea typeface="+mn-ea"/>
            <a:cs typeface="+mn-cs"/>
          </a:endParaRPr>
        </a:p>
      </dsp:txBody>
      <dsp:txXfrm>
        <a:off x="210441" y="3125772"/>
        <a:ext cx="7616918" cy="2112157"/>
      </dsp:txXfrm>
    </dsp:sp>
    <dsp:sp modelId="{61B54312-2705-4F31-BD1C-747B646B5091}">
      <dsp:nvSpPr>
        <dsp:cNvPr id="0" name=""/>
        <dsp:cNvSpPr/>
      </dsp:nvSpPr>
      <dsp:spPr>
        <a:xfrm>
          <a:off x="60024" y="32174"/>
          <a:ext cx="7822457" cy="2928485"/>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cap="none" dirty="0" smtClean="0">
              <a:solidFill>
                <a:sysClr val="window" lastClr="FFFFFF"/>
              </a:solidFill>
              <a:latin typeface="Comic Sans MS" pitchFamily="66" charset="0"/>
              <a:ea typeface="+mn-ea"/>
              <a:cs typeface="+mn-cs"/>
            </a:rPr>
            <a:t>In 2017, the Office carried out signage audit of all Federal Highways in the country with a view to produce the signage requirements of these roads. The result of the audit revealed that a total of 10,632 road signs were required on these highways as </a:t>
          </a:r>
          <a:r>
            <a:rPr lang="en-US" sz="2000" kern="1200" cap="none" dirty="0" smtClean="0">
              <a:solidFill>
                <a:sysClr val="window" lastClr="FFFFFF"/>
              </a:solidFill>
              <a:latin typeface="Comic Sans MS" pitchFamily="66" charset="0"/>
              <a:ea typeface="+mn-ea"/>
              <a:cs typeface="+mn-cs"/>
            </a:rPr>
            <a:t>at 2017. </a:t>
          </a:r>
          <a:r>
            <a:rPr lang="en-US" sz="2000" kern="1200" cap="none" dirty="0" smtClean="0">
              <a:solidFill>
                <a:sysClr val="window" lastClr="FFFFFF"/>
              </a:solidFill>
              <a:latin typeface="Comic Sans MS" pitchFamily="66" charset="0"/>
              <a:ea typeface="+mn-ea"/>
              <a:cs typeface="+mn-cs"/>
            </a:rPr>
            <a:t>The report of the exercise was forwarded to the </a:t>
          </a:r>
          <a:r>
            <a:rPr lang="en-US" sz="2000" kern="1200" cap="none" dirty="0" err="1" smtClean="0">
              <a:solidFill>
                <a:sysClr val="window" lastClr="FFFFFF"/>
              </a:solidFill>
              <a:latin typeface="Comic Sans MS" pitchFamily="66" charset="0"/>
              <a:ea typeface="+mn-ea"/>
              <a:cs typeface="+mn-cs"/>
            </a:rPr>
            <a:t>Honourable</a:t>
          </a:r>
          <a:r>
            <a:rPr lang="en-US" sz="2000" kern="1200" cap="none" dirty="0" smtClean="0">
              <a:solidFill>
                <a:sysClr val="window" lastClr="FFFFFF"/>
              </a:solidFill>
              <a:latin typeface="Comic Sans MS" pitchFamily="66" charset="0"/>
              <a:ea typeface="+mn-ea"/>
              <a:cs typeface="+mn-cs"/>
            </a:rPr>
            <a:t> Minister of Works and Housing which further earned the FRSC Signage Plant to produce standard road signs for contractors of the Ministry.</a:t>
          </a:r>
        </a:p>
      </dsp:txBody>
      <dsp:txXfrm>
        <a:off x="60024" y="32174"/>
        <a:ext cx="7822457" cy="2928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4312-2705-4F31-BD1C-747B646B5091}">
      <dsp:nvSpPr>
        <dsp:cNvPr id="0" name=""/>
        <dsp:cNvSpPr/>
      </dsp:nvSpPr>
      <dsp:spPr>
        <a:xfrm>
          <a:off x="1769" y="0"/>
          <a:ext cx="7926128" cy="4648936"/>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kern="1200" cap="none" dirty="0" smtClean="0">
              <a:solidFill>
                <a:sysClr val="window" lastClr="FFFFFF"/>
              </a:solidFill>
              <a:latin typeface="Comic Sans MS" pitchFamily="66" charset="0"/>
              <a:ea typeface="+mn-ea"/>
              <a:cs typeface="+mn-cs"/>
            </a:rPr>
            <a:t>In February 2021, the Office coordinated and facilitated the inauguration of the stakeholders committee for the establishment of Nigeria Road Assessment Programme (</a:t>
          </a:r>
          <a:r>
            <a:rPr lang="en-US" sz="2700" kern="1200" cap="none" dirty="0" err="1" smtClean="0">
              <a:solidFill>
                <a:sysClr val="window" lastClr="FFFFFF"/>
              </a:solidFill>
              <a:latin typeface="Comic Sans MS" pitchFamily="66" charset="0"/>
              <a:ea typeface="+mn-ea"/>
              <a:cs typeface="+mn-cs"/>
            </a:rPr>
            <a:t>NigeriaRAP</a:t>
          </a:r>
          <a:r>
            <a:rPr lang="en-US" sz="2700" kern="1200" cap="none" dirty="0" smtClean="0">
              <a:solidFill>
                <a:sysClr val="window" lastClr="FFFFFF"/>
              </a:solidFill>
              <a:latin typeface="Comic Sans MS" pitchFamily="66" charset="0"/>
              <a:ea typeface="+mn-ea"/>
              <a:cs typeface="+mn-cs"/>
            </a:rPr>
            <a:t>). </a:t>
          </a:r>
          <a:r>
            <a:rPr lang="en-US" sz="2700" kern="1200" cap="none" dirty="0" err="1" smtClean="0">
              <a:solidFill>
                <a:sysClr val="window" lastClr="FFFFFF"/>
              </a:solidFill>
              <a:latin typeface="Comic Sans MS" pitchFamily="66" charset="0"/>
              <a:ea typeface="+mn-ea"/>
              <a:cs typeface="+mn-cs"/>
            </a:rPr>
            <a:t>NigeriaRAP</a:t>
          </a:r>
          <a:r>
            <a:rPr lang="en-US" sz="2700" kern="1200" cap="none" dirty="0" smtClean="0">
              <a:solidFill>
                <a:sysClr val="window" lastClr="FFFFFF"/>
              </a:solidFill>
              <a:latin typeface="Comic Sans MS" pitchFamily="66" charset="0"/>
              <a:ea typeface="+mn-ea"/>
              <a:cs typeface="+mn-cs"/>
            </a:rPr>
            <a:t> is meant to domesticate the global best practice tools/techniques of the international Road Assessment Programme (</a:t>
          </a:r>
          <a:r>
            <a:rPr lang="en-US" sz="2700" kern="1200" cap="none" dirty="0" err="1" smtClean="0">
              <a:solidFill>
                <a:sysClr val="window" lastClr="FFFFFF"/>
              </a:solidFill>
              <a:latin typeface="Comic Sans MS" pitchFamily="66" charset="0"/>
              <a:ea typeface="+mn-ea"/>
              <a:cs typeface="+mn-cs"/>
            </a:rPr>
            <a:t>iRAP</a:t>
          </a:r>
          <a:r>
            <a:rPr lang="en-US" sz="2700" kern="1200" cap="none" dirty="0" smtClean="0">
              <a:solidFill>
                <a:sysClr val="window" lastClr="FFFFFF"/>
              </a:solidFill>
              <a:latin typeface="Comic Sans MS" pitchFamily="66" charset="0"/>
              <a:ea typeface="+mn-ea"/>
              <a:cs typeface="+mn-cs"/>
            </a:rPr>
            <a:t>) for Star-Rating of roads in Nigeria to achieve Targets 3 &amp; 4 of Voluntary targets linked Pillar 2 of UN Decade of Action. </a:t>
          </a:r>
          <a:endParaRPr lang="en-US" sz="2700" kern="1200" cap="none" dirty="0" smtClean="0">
            <a:solidFill>
              <a:sysClr val="window" lastClr="FFFFFF"/>
            </a:solidFill>
            <a:latin typeface="Comic Sans MS" pitchFamily="66" charset="0"/>
            <a:ea typeface="+mn-ea"/>
            <a:cs typeface="+mn-cs"/>
          </a:endParaRPr>
        </a:p>
      </dsp:txBody>
      <dsp:txXfrm>
        <a:off x="1769" y="0"/>
        <a:ext cx="7926128" cy="46489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468E5-26C1-45FB-ADFC-B5E3326FFE1E}">
      <dsp:nvSpPr>
        <dsp:cNvPr id="0" name=""/>
        <dsp:cNvSpPr/>
      </dsp:nvSpPr>
      <dsp:spPr>
        <a:xfrm>
          <a:off x="0" y="37461"/>
          <a:ext cx="7863205" cy="1601463"/>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n-US" sz="2700" kern="1200" cap="none" dirty="0" smtClean="0">
              <a:solidFill>
                <a:sysClr val="window" lastClr="FFFFFF">
                  <a:hueOff val="0"/>
                  <a:satOff val="0"/>
                  <a:lumOff val="0"/>
                  <a:alphaOff val="0"/>
                </a:sysClr>
              </a:solidFill>
              <a:latin typeface="Comic Sans MS" pitchFamily="66" charset="0"/>
              <a:ea typeface="+mn-ea"/>
              <a:cs typeface="+mn-cs"/>
            </a:rPr>
            <a:t>In line with FRSC 2021 Agenda and the Corps Strategic Goals for 2021, the Office designed her work plan for this year. These </a:t>
          </a:r>
          <a:r>
            <a:rPr lang="en-US" sz="2700" kern="1200" cap="none" dirty="0" smtClean="0">
              <a:solidFill>
                <a:sysClr val="window" lastClr="FFFFFF">
                  <a:hueOff val="0"/>
                  <a:satOff val="0"/>
                  <a:lumOff val="0"/>
                  <a:alphaOff val="0"/>
                </a:sysClr>
              </a:solidFill>
              <a:latin typeface="Comic Sans MS" pitchFamily="66" charset="0"/>
              <a:ea typeface="+mn-ea"/>
              <a:cs typeface="+mn-cs"/>
            </a:rPr>
            <a:t>includes:</a:t>
          </a:r>
          <a:endParaRPr lang="en-US" sz="2700" kern="1200" dirty="0">
            <a:solidFill>
              <a:sysClr val="window" lastClr="FFFFFF">
                <a:hueOff val="0"/>
                <a:satOff val="0"/>
                <a:lumOff val="0"/>
                <a:alphaOff val="0"/>
              </a:sysClr>
            </a:solidFill>
            <a:latin typeface="Calibri"/>
            <a:ea typeface="+mn-ea"/>
            <a:cs typeface="+mn-cs"/>
          </a:endParaRPr>
        </a:p>
      </dsp:txBody>
      <dsp:txXfrm>
        <a:off x="0" y="37461"/>
        <a:ext cx="7863205" cy="1601463"/>
      </dsp:txXfrm>
    </dsp:sp>
    <dsp:sp modelId="{82A27942-64FB-4DA7-B208-BEF4D697A599}">
      <dsp:nvSpPr>
        <dsp:cNvPr id="0" name=""/>
        <dsp:cNvSpPr/>
      </dsp:nvSpPr>
      <dsp:spPr>
        <a:xfrm flipV="1">
          <a:off x="2365" y="3544368"/>
          <a:ext cx="64379" cy="4184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dirty="0">
            <a:solidFill>
              <a:sysClr val="window" lastClr="FFFFFF"/>
            </a:solidFill>
            <a:latin typeface="Calibri"/>
            <a:ea typeface="+mn-ea"/>
            <a:cs typeface="+mn-cs"/>
          </a:endParaRPr>
        </a:p>
      </dsp:txBody>
      <dsp:txXfrm rot="10800000">
        <a:off x="2365" y="3544368"/>
        <a:ext cx="64379" cy="41847"/>
      </dsp:txXfrm>
    </dsp:sp>
    <dsp:sp modelId="{EAC98694-A5DE-42CB-88D2-7CC2A4020864}">
      <dsp:nvSpPr>
        <dsp:cNvPr id="0" name=""/>
        <dsp:cNvSpPr/>
      </dsp:nvSpPr>
      <dsp:spPr>
        <a:xfrm>
          <a:off x="60899" y="1676395"/>
          <a:ext cx="7794094" cy="4098784"/>
        </a:xfrm>
        <a:prstGeom prst="rect">
          <a:avLst/>
        </a:prstGeom>
        <a:solidFill>
          <a:srgbClr val="4F81BD">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cap="none" dirty="0" smtClean="0">
              <a:solidFill>
                <a:sysClr val="window" lastClr="FFFFFF"/>
              </a:solidFill>
              <a:latin typeface="Comic Sans MS" pitchFamily="66" charset="0"/>
              <a:ea typeface="+mn-ea"/>
              <a:cs typeface="+mn-cs"/>
            </a:rPr>
            <a:t>A. </a:t>
          </a:r>
          <a:r>
            <a:rPr lang="en-US" sz="2200" b="1" kern="1200" cap="none" dirty="0" smtClean="0">
              <a:solidFill>
                <a:schemeClr val="accent2"/>
              </a:solidFill>
              <a:latin typeface="Comic Sans MS" pitchFamily="66" charset="0"/>
              <a:ea typeface="+mn-ea"/>
              <a:cs typeface="+mn-cs"/>
            </a:rPr>
            <a:t>Training of more crash investigators and re-training of existing ones: </a:t>
          </a:r>
          <a:r>
            <a:rPr lang="en-US" sz="2200" kern="1200" cap="none" dirty="0" smtClean="0">
              <a:solidFill>
                <a:sysClr val="window" lastClr="FFFFFF"/>
              </a:solidFill>
              <a:latin typeface="Comic Sans MS" pitchFamily="66" charset="0"/>
              <a:ea typeface="+mn-ea"/>
              <a:cs typeface="+mn-cs"/>
            </a:rPr>
            <a:t>Among the first </a:t>
          </a:r>
          <a:r>
            <a:rPr lang="en-US" sz="2200" kern="1200" cap="none" dirty="0" smtClean="0">
              <a:solidFill>
                <a:sysClr val="window" lastClr="FFFFFF"/>
              </a:solidFill>
              <a:latin typeface="Comic Sans MS" pitchFamily="66" charset="0"/>
              <a:ea typeface="+mn-ea"/>
              <a:cs typeface="+mn-cs"/>
            </a:rPr>
            <a:t>set of 35 Officers </a:t>
          </a:r>
          <a:r>
            <a:rPr lang="en-US" sz="2200" kern="1200" cap="none" dirty="0" smtClean="0">
              <a:solidFill>
                <a:sysClr val="window" lastClr="FFFFFF"/>
              </a:solidFill>
              <a:latin typeface="Comic Sans MS" pitchFamily="66" charset="0"/>
              <a:ea typeface="+mn-ea"/>
              <a:cs typeface="+mn-cs"/>
            </a:rPr>
            <a:t>trained </a:t>
          </a:r>
          <a:r>
            <a:rPr lang="en-US" sz="2200" kern="1200" cap="none" dirty="0" smtClean="0">
              <a:solidFill>
                <a:sysClr val="window" lastClr="FFFFFF"/>
              </a:solidFill>
              <a:latin typeface="Comic Sans MS" pitchFamily="66" charset="0"/>
              <a:ea typeface="+mn-ea"/>
              <a:cs typeface="+mn-cs"/>
            </a:rPr>
            <a:t>by North Western University, USA in </a:t>
          </a:r>
          <a:r>
            <a:rPr lang="en-US" sz="2200" kern="1200" cap="none" dirty="0" smtClean="0">
              <a:solidFill>
                <a:sysClr val="window" lastClr="FFFFFF"/>
              </a:solidFill>
              <a:latin typeface="Comic Sans MS" pitchFamily="66" charset="0"/>
              <a:ea typeface="+mn-ea"/>
              <a:cs typeface="+mn-cs"/>
            </a:rPr>
            <a:t>2009, many have left the schedule leading to high </a:t>
          </a:r>
          <a:r>
            <a:rPr lang="en-US" sz="2200" kern="1200" cap="none" dirty="0" smtClean="0">
              <a:solidFill>
                <a:sysClr val="window" lastClr="FFFFFF"/>
              </a:solidFill>
              <a:latin typeface="Comic Sans MS" pitchFamily="66" charset="0"/>
              <a:ea typeface="+mn-ea"/>
              <a:cs typeface="+mn-cs"/>
            </a:rPr>
            <a:t>demand </a:t>
          </a:r>
          <a:r>
            <a:rPr lang="en-US" sz="2200" kern="1200" cap="none" dirty="0" smtClean="0">
              <a:solidFill>
                <a:sysClr val="window" lastClr="FFFFFF"/>
              </a:solidFill>
              <a:latin typeface="Comic Sans MS" pitchFamily="66" charset="0"/>
              <a:ea typeface="+mn-ea"/>
              <a:cs typeface="+mn-cs"/>
            </a:rPr>
            <a:t>for manpower to carryout </a:t>
          </a:r>
          <a:r>
            <a:rPr lang="en-US" sz="2200" kern="1200" cap="none" dirty="0" smtClean="0">
              <a:solidFill>
                <a:sysClr val="window" lastClr="FFFFFF"/>
              </a:solidFill>
              <a:latin typeface="Comic Sans MS" pitchFamily="66" charset="0"/>
              <a:ea typeface="+mn-ea"/>
              <a:cs typeface="+mn-cs"/>
            </a:rPr>
            <a:t>the task. </a:t>
          </a:r>
          <a:endParaRPr lang="en-US" sz="2200" kern="1200" cap="none" dirty="0" smtClean="0">
            <a:solidFill>
              <a:sysClr val="window" lastClr="FFFFFF"/>
            </a:solidFill>
            <a:latin typeface="Comic Sans MS" pitchFamily="66" charset="0"/>
            <a:ea typeface="+mn-ea"/>
            <a:cs typeface="+mn-cs"/>
          </a:endParaRPr>
        </a:p>
        <a:p>
          <a:pPr lvl="0" algn="just" defTabSz="977900">
            <a:lnSpc>
              <a:spcPct val="90000"/>
            </a:lnSpc>
            <a:spcBef>
              <a:spcPct val="0"/>
            </a:spcBef>
            <a:spcAft>
              <a:spcPct val="35000"/>
            </a:spcAft>
          </a:pPr>
          <a:r>
            <a:rPr lang="en-US" sz="2200" kern="1200" cap="none" dirty="0" smtClean="0">
              <a:solidFill>
                <a:sysClr val="window" lastClr="FFFFFF"/>
              </a:solidFill>
              <a:latin typeface="Comic Sans MS" pitchFamily="66" charset="0"/>
              <a:ea typeface="+mn-ea"/>
              <a:cs typeface="+mn-cs"/>
            </a:rPr>
            <a:t>Currently, </a:t>
          </a:r>
          <a:r>
            <a:rPr lang="en-US" sz="2200" kern="1200" cap="none" dirty="0" smtClean="0">
              <a:solidFill>
                <a:sysClr val="window" lastClr="FFFFFF"/>
              </a:solidFill>
              <a:latin typeface="Comic Sans MS" pitchFamily="66" charset="0"/>
              <a:ea typeface="+mn-ea"/>
              <a:cs typeface="+mn-cs"/>
            </a:rPr>
            <a:t>CSEO secured a training and re-training of </a:t>
          </a:r>
          <a:r>
            <a:rPr lang="en-US" sz="2200" kern="1200" cap="none" dirty="0" smtClean="0">
              <a:solidFill>
                <a:sysClr val="window" lastClr="FFFFFF"/>
              </a:solidFill>
              <a:latin typeface="Comic Sans MS" pitchFamily="66" charset="0"/>
              <a:ea typeface="+mn-ea"/>
              <a:cs typeface="+mn-cs"/>
            </a:rPr>
            <a:t>more crash </a:t>
          </a:r>
          <a:r>
            <a:rPr lang="en-US" sz="2200" kern="1200" cap="none" dirty="0" smtClean="0">
              <a:solidFill>
                <a:sysClr val="window" lastClr="FFFFFF"/>
              </a:solidFill>
              <a:latin typeface="Comic Sans MS" pitchFamily="66" charset="0"/>
              <a:ea typeface="+mn-ea"/>
              <a:cs typeface="+mn-cs"/>
            </a:rPr>
            <a:t>investigators </a:t>
          </a:r>
          <a:r>
            <a:rPr lang="en-US" sz="2200" kern="1200" cap="none" dirty="0" smtClean="0">
              <a:solidFill>
                <a:sysClr val="window" lastClr="FFFFFF"/>
              </a:solidFill>
              <a:latin typeface="Comic Sans MS" pitchFamily="66" charset="0"/>
              <a:ea typeface="+mn-ea"/>
              <a:cs typeface="+mn-cs"/>
            </a:rPr>
            <a:t>by a global recognized ISO certified company on crash investigation and reconstruction. </a:t>
          </a:r>
          <a:r>
            <a:rPr lang="en-US" sz="2200" kern="1200" cap="none" dirty="0" smtClean="0">
              <a:solidFill>
                <a:sysClr val="window" lastClr="FFFFFF"/>
              </a:solidFill>
              <a:latin typeface="Comic Sans MS" pitchFamily="66" charset="0"/>
              <a:ea typeface="+mn-ea"/>
              <a:cs typeface="+mn-cs"/>
            </a:rPr>
            <a:t>The training will commence once funds are released by the Corps.</a:t>
          </a:r>
        </a:p>
      </dsp:txBody>
      <dsp:txXfrm>
        <a:off x="60899" y="1676395"/>
        <a:ext cx="7794094" cy="4098784"/>
      </dsp:txXfrm>
    </dsp:sp>
    <dsp:sp modelId="{CD4EF1C6-6F21-4CE7-B491-E9B45BF00F37}">
      <dsp:nvSpPr>
        <dsp:cNvPr id="0" name=""/>
        <dsp:cNvSpPr/>
      </dsp:nvSpPr>
      <dsp:spPr>
        <a:xfrm>
          <a:off x="7711956" y="5536529"/>
          <a:ext cx="151209" cy="254670"/>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67F34-5E21-45D8-9D5A-6B6A3E4BDF7A}">
      <dsp:nvSpPr>
        <dsp:cNvPr id="0" name=""/>
        <dsp:cNvSpPr/>
      </dsp:nvSpPr>
      <dsp:spPr>
        <a:xfrm>
          <a:off x="6522" y="5"/>
          <a:ext cx="7741476" cy="5714992"/>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endParaRPr kumimoji="0" lang="en-US" sz="1900" b="1" i="0" u="none" strike="noStrike" kern="1200" cap="none" spc="400" normalizeH="0" baseline="0" noProof="0" dirty="0" smtClean="0">
            <a:ln>
              <a:noFill/>
            </a:ln>
            <a:solidFill>
              <a:sysClr val="window" lastClr="FFFFFF"/>
            </a:solidFill>
            <a:effectLst/>
            <a:uLnTx/>
            <a:uFillTx/>
            <a:latin typeface="Comic Sans MS" pitchFamily="66" charset="0"/>
            <a:ea typeface="+mn-ea"/>
            <a:cs typeface="Tunga" pitchFamily="2"/>
          </a:endParaRPr>
        </a:p>
        <a:p>
          <a:pPr lvl="0" algn="just" defTabSz="844550" rtl="0">
            <a:lnSpc>
              <a:spcPct val="90000"/>
            </a:lnSpc>
            <a:spcBef>
              <a:spcPct val="0"/>
            </a:spcBef>
            <a:spcAft>
              <a:spcPct val="35000"/>
            </a:spcAft>
          </a:pPr>
          <a:r>
            <a:rPr kumimoji="0" lang="en-US" sz="2000" b="1" i="0" u="none" strike="noStrike" kern="1200" cap="none" spc="400" normalizeH="0" baseline="0" noProof="0" dirty="0" smtClean="0">
              <a:ln>
                <a:noFill/>
              </a:ln>
              <a:solidFill>
                <a:sysClr val="window" lastClr="FFFFFF"/>
              </a:solidFill>
              <a:effectLst/>
              <a:uLnTx/>
              <a:uFillTx/>
              <a:latin typeface="Comic Sans MS" pitchFamily="66" charset="0"/>
              <a:ea typeface="+mn-ea"/>
              <a:cs typeface="Tunga" pitchFamily="2"/>
            </a:rPr>
            <a:t>B. </a:t>
          </a:r>
          <a:r>
            <a:rPr kumimoji="0" lang="en-US" sz="2300" b="1" i="0" u="none" strike="noStrike" kern="1200" cap="none" spc="400" normalizeH="0" baseline="0" noProof="0" dirty="0" smtClean="0">
              <a:ln>
                <a:noFill/>
              </a:ln>
              <a:solidFill>
                <a:schemeClr val="accent2"/>
              </a:solidFill>
              <a:effectLst/>
              <a:uLnTx/>
              <a:uFillTx/>
              <a:latin typeface="Comic Sans MS" pitchFamily="66" charset="0"/>
              <a:ea typeface="+mn-ea"/>
              <a:cs typeface="Tunga" pitchFamily="2"/>
            </a:rPr>
            <a:t>State-wide Road Safety Audit of critical intersections in all the urban </a:t>
          </a:r>
          <a:r>
            <a:rPr kumimoji="0" lang="en-US" sz="2300" b="1" i="0" u="none" strike="noStrike" kern="1200" cap="none" spc="400" normalizeH="0" baseline="0" noProof="0" dirty="0" err="1" smtClean="0">
              <a:ln>
                <a:noFill/>
              </a:ln>
              <a:solidFill>
                <a:schemeClr val="accent2"/>
              </a:solidFill>
              <a:effectLst/>
              <a:uLnTx/>
              <a:uFillTx/>
              <a:latin typeface="Comic Sans MS" pitchFamily="66" charset="0"/>
              <a:ea typeface="+mn-ea"/>
              <a:cs typeface="Tunga" pitchFamily="2"/>
            </a:rPr>
            <a:t>centres</a:t>
          </a:r>
          <a:r>
            <a:rPr kumimoji="0" lang="en-US" sz="2300" b="1" i="0" u="none" strike="noStrike" kern="1200" cap="none" spc="400" normalizeH="0" baseline="0" noProof="0" dirty="0" smtClean="0">
              <a:ln>
                <a:noFill/>
              </a:ln>
              <a:solidFill>
                <a:schemeClr val="accent2"/>
              </a:solidFill>
              <a:effectLst/>
              <a:uLnTx/>
              <a:uFillTx/>
              <a:latin typeface="Comic Sans MS" pitchFamily="66" charset="0"/>
              <a:ea typeface="+mn-ea"/>
              <a:cs typeface="Tunga" pitchFamily="2"/>
            </a:rPr>
            <a:t> </a:t>
          </a:r>
          <a:r>
            <a:rPr kumimoji="0" lang="en-US" sz="2300" b="1" i="0" u="none" strike="noStrike" kern="1200" cap="none" spc="400" normalizeH="0" baseline="0" noProof="0" dirty="0" smtClean="0">
              <a:ln>
                <a:noFill/>
              </a:ln>
              <a:solidFill>
                <a:schemeClr val="accent2"/>
              </a:solidFill>
              <a:effectLst/>
              <a:uLnTx/>
              <a:uFillTx/>
              <a:latin typeface="Comic Sans MS" pitchFamily="66" charset="0"/>
              <a:ea typeface="+mn-ea"/>
              <a:cs typeface="Tunga" pitchFamily="2"/>
            </a:rPr>
            <a:t>for proper road safety management: </a:t>
          </a:r>
        </a:p>
        <a:p>
          <a:pPr lvl="0" algn="just" defTabSz="844550" rtl="0">
            <a:lnSpc>
              <a:spcPct val="90000"/>
            </a:lnSpc>
            <a:spcBef>
              <a:spcPct val="0"/>
            </a:spcBef>
            <a:spcAft>
              <a:spcPts val="924"/>
            </a:spcAft>
          </a:pPr>
          <a:r>
            <a:rPr lang="en-US" sz="2300" kern="1200" cap="none" dirty="0" smtClean="0">
              <a:solidFill>
                <a:sysClr val="window" lastClr="FFFFFF"/>
              </a:solidFill>
              <a:latin typeface="Comic Sans MS" pitchFamily="66" charset="0"/>
              <a:ea typeface="+mn-ea"/>
              <a:cs typeface="+mn-cs"/>
            </a:rPr>
            <a:t>the Office has commenced the first phase of road safety audit of urban </a:t>
          </a:r>
          <a:r>
            <a:rPr lang="en-US" sz="2300" kern="1200" cap="none" dirty="0" err="1" smtClean="0">
              <a:solidFill>
                <a:sysClr val="window" lastClr="FFFFFF"/>
              </a:solidFill>
              <a:latin typeface="Comic Sans MS" pitchFamily="66" charset="0"/>
              <a:ea typeface="+mn-ea"/>
              <a:cs typeface="+mn-cs"/>
            </a:rPr>
            <a:t>centres</a:t>
          </a:r>
          <a:r>
            <a:rPr lang="en-US" sz="2300" kern="1200" cap="none" dirty="0" smtClean="0">
              <a:solidFill>
                <a:sysClr val="window" lastClr="FFFFFF"/>
              </a:solidFill>
              <a:latin typeface="Comic Sans MS" pitchFamily="66" charset="0"/>
              <a:ea typeface="+mn-ea"/>
              <a:cs typeface="+mn-cs"/>
            </a:rPr>
            <a:t> and link roads in four States; Delta, Plateau, Rivers and </a:t>
          </a:r>
          <a:r>
            <a:rPr lang="en-US" sz="2300" kern="1200" cap="none" dirty="0" err="1" smtClean="0">
              <a:solidFill>
                <a:sysClr val="window" lastClr="FFFFFF"/>
              </a:solidFill>
              <a:latin typeface="Comic Sans MS" pitchFamily="66" charset="0"/>
              <a:ea typeface="+mn-ea"/>
              <a:cs typeface="+mn-cs"/>
            </a:rPr>
            <a:t>Anambra</a:t>
          </a:r>
          <a:r>
            <a:rPr lang="en-US" sz="2300" kern="1200" cap="none" dirty="0" smtClean="0">
              <a:solidFill>
                <a:sysClr val="window" lastClr="FFFFFF"/>
              </a:solidFill>
              <a:latin typeface="Comic Sans MS" pitchFamily="66" charset="0"/>
              <a:ea typeface="+mn-ea"/>
              <a:cs typeface="+mn-cs"/>
            </a:rPr>
            <a:t>. The exercise is meant to establish issues of safety concerns associated with the intersections and road corridors, and also provide their road sign requirements. The results of the exercise will be </a:t>
          </a:r>
          <a:r>
            <a:rPr lang="en-US" sz="2300" kern="1200" cap="none" dirty="0" smtClean="0">
              <a:solidFill>
                <a:sysClr val="window" lastClr="FFFFFF"/>
              </a:solidFill>
              <a:latin typeface="Comic Sans MS" pitchFamily="66" charset="0"/>
              <a:ea typeface="+mn-ea"/>
              <a:cs typeface="+mn-cs"/>
            </a:rPr>
            <a:t>use for proper road safety management and also forwarded </a:t>
          </a:r>
          <a:r>
            <a:rPr lang="en-US" sz="2300" kern="1200" cap="none" dirty="0" smtClean="0">
              <a:solidFill>
                <a:sysClr val="window" lastClr="FFFFFF"/>
              </a:solidFill>
              <a:latin typeface="Comic Sans MS" pitchFamily="66" charset="0"/>
              <a:ea typeface="+mn-ea"/>
              <a:cs typeface="+mn-cs"/>
            </a:rPr>
            <a:t>to relevant road authorities (FMW&amp;H, State Government, </a:t>
          </a:r>
          <a:r>
            <a:rPr lang="en-US" sz="2300" kern="1200" cap="none" dirty="0" err="1" smtClean="0">
              <a:solidFill>
                <a:sysClr val="window" lastClr="FFFFFF"/>
              </a:solidFill>
              <a:latin typeface="Comic Sans MS" pitchFamily="66" charset="0"/>
              <a:ea typeface="+mn-ea"/>
              <a:cs typeface="+mn-cs"/>
            </a:rPr>
            <a:t>etc</a:t>
          </a:r>
          <a:r>
            <a:rPr lang="en-US" sz="2300" kern="1200" cap="none" dirty="0" smtClean="0">
              <a:solidFill>
                <a:sysClr val="window" lastClr="FFFFFF"/>
              </a:solidFill>
              <a:latin typeface="Comic Sans MS" pitchFamily="66" charset="0"/>
              <a:ea typeface="+mn-ea"/>
              <a:cs typeface="+mn-cs"/>
            </a:rPr>
            <a:t>) to take appropriate </a:t>
          </a:r>
          <a:r>
            <a:rPr lang="en-US" sz="2300" kern="1200" cap="none" dirty="0" smtClean="0">
              <a:solidFill>
                <a:sysClr val="window" lastClr="FFFFFF"/>
              </a:solidFill>
              <a:latin typeface="Comic Sans MS" pitchFamily="66" charset="0"/>
              <a:ea typeface="+mn-ea"/>
              <a:cs typeface="+mn-cs"/>
            </a:rPr>
            <a:t>actions.</a:t>
          </a:r>
          <a:endParaRPr kumimoji="0" lang="en-US" sz="2300" b="1" i="0" u="none" strike="noStrike" kern="1200" cap="none" spc="400" normalizeH="0" baseline="0" noProof="0" dirty="0" smtClean="0">
            <a:ln>
              <a:noFill/>
            </a:ln>
            <a:solidFill>
              <a:sysClr val="window" lastClr="FFFFFF"/>
            </a:solidFill>
            <a:effectLst/>
            <a:uLnTx/>
            <a:uFillTx/>
            <a:latin typeface="Comic Sans MS" pitchFamily="66" charset="0"/>
            <a:ea typeface="+mn-ea"/>
            <a:cs typeface="Tunga" pitchFamily="2"/>
          </a:endParaRPr>
        </a:p>
        <a:p>
          <a:pPr lvl="0" algn="ctr" defTabSz="844550" rtl="0">
            <a:lnSpc>
              <a:spcPct val="90000"/>
            </a:lnSpc>
            <a:spcBef>
              <a:spcPct val="0"/>
            </a:spcBef>
            <a:spcAft>
              <a:spcPct val="35000"/>
            </a:spcAft>
          </a:pPr>
          <a:endParaRPr kumimoji="0" lang="en-US" sz="1900" b="0" i="0" u="none" strike="noStrike" kern="1200" cap="none" spc="400" normalizeH="0" baseline="0" noProof="0" dirty="0" smtClean="0">
            <a:ln>
              <a:noFill/>
            </a:ln>
            <a:solidFill>
              <a:sysClr val="windowText" lastClr="000000"/>
            </a:solidFill>
            <a:effectLst/>
            <a:uLnTx/>
            <a:uFillTx/>
            <a:latin typeface="Comic Sans MS" pitchFamily="66" charset="0"/>
            <a:ea typeface="+mn-ea"/>
            <a:cs typeface="Tunga" pitchFamily="2"/>
          </a:endParaRPr>
        </a:p>
        <a:p>
          <a:pPr lvl="0" algn="ctr" defTabSz="844550" rtl="0">
            <a:lnSpc>
              <a:spcPct val="90000"/>
            </a:lnSpc>
            <a:spcBef>
              <a:spcPct val="0"/>
            </a:spcBef>
            <a:spcAft>
              <a:spcPct val="35000"/>
            </a:spcAft>
          </a:pPr>
          <a:endParaRPr lang="en-US" sz="1900" kern="1200" dirty="0">
            <a:solidFill>
              <a:sysClr val="window" lastClr="FFFFFF"/>
            </a:solidFill>
            <a:latin typeface="Calibri"/>
            <a:ea typeface="+mn-ea"/>
            <a:cs typeface="+mn-cs"/>
          </a:endParaRPr>
        </a:p>
      </dsp:txBody>
      <dsp:txXfrm>
        <a:off x="6522" y="5"/>
        <a:ext cx="7741476" cy="5714992"/>
      </dsp:txXfrm>
    </dsp:sp>
    <dsp:sp modelId="{119EDE95-19D5-470D-82BB-C5E57851E5E7}">
      <dsp:nvSpPr>
        <dsp:cNvPr id="0" name=""/>
        <dsp:cNvSpPr/>
      </dsp:nvSpPr>
      <dsp:spPr>
        <a:xfrm flipV="1">
          <a:off x="0" y="5659155"/>
          <a:ext cx="8052798" cy="558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7B97AC5-B478-4BC2-8939-0CA70A1F8793}">
      <dsp:nvSpPr>
        <dsp:cNvPr id="0" name=""/>
        <dsp:cNvSpPr/>
      </dsp:nvSpPr>
      <dsp:spPr>
        <a:xfrm rot="21284522" flipH="1">
          <a:off x="7950109" y="5538193"/>
          <a:ext cx="113705" cy="235209"/>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B56DA-E7DF-48A8-BEFA-F1EFAD1E8EA0}" type="datetimeFigureOut">
              <a:rPr lang="en-US" smtClean="0"/>
              <a:pPr/>
              <a:t>5/21/2021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56716-0DAC-472E-B71C-ACE4B2D1089D}" type="slidenum">
              <a:rPr lang="en-US" smtClean="0"/>
              <a:pPr/>
              <a:t>‹#›</a:t>
            </a:fld>
            <a:endParaRPr lang="en-US"/>
          </a:p>
        </p:txBody>
      </p:sp>
    </p:spTree>
    <p:extLst>
      <p:ext uri="{BB962C8B-B14F-4D97-AF65-F5344CB8AC3E}">
        <p14:creationId xmlns:p14="http://schemas.microsoft.com/office/powerpoint/2010/main" val="333641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56716-0DAC-472E-B71C-ACE4B2D1089D}" type="slidenum">
              <a:rPr lang="en-US" smtClean="0"/>
              <a:pPr/>
              <a:t>3</a:t>
            </a:fld>
            <a:endParaRPr lang="en-US"/>
          </a:p>
        </p:txBody>
      </p:sp>
    </p:spTree>
    <p:extLst>
      <p:ext uri="{BB962C8B-B14F-4D97-AF65-F5344CB8AC3E}">
        <p14:creationId xmlns:p14="http://schemas.microsoft.com/office/powerpoint/2010/main" val="318533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56716-0DAC-472E-B71C-ACE4B2D1089D}" type="slidenum">
              <a:rPr lang="en-US" smtClean="0"/>
              <a:pPr/>
              <a:t>5</a:t>
            </a:fld>
            <a:endParaRPr lang="en-US"/>
          </a:p>
        </p:txBody>
      </p:sp>
    </p:spTree>
    <p:extLst>
      <p:ext uri="{BB962C8B-B14F-4D97-AF65-F5344CB8AC3E}">
        <p14:creationId xmlns:p14="http://schemas.microsoft.com/office/powerpoint/2010/main" val="25810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3C3839-7FBA-4CF1-9ABE-8543F3BC8B31}"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C3839-7FBA-4CF1-9ABE-8543F3BC8B31}"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C3839-7FBA-4CF1-9ABE-8543F3BC8B31}"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C3839-7FBA-4CF1-9ABE-8543F3BC8B31}"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63C3839-7FBA-4CF1-9ABE-8543F3BC8B31}"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3C3839-7FBA-4CF1-9ABE-8543F3BC8B31}"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D8528-18C6-41B3-9AE0-6D6860F4178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3C3839-7FBA-4CF1-9ABE-8543F3BC8B31}" type="datetimeFigureOut">
              <a:rPr lang="en-US" smtClean="0"/>
              <a:pPr/>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C3839-7FBA-4CF1-9ABE-8543F3BC8B31}" type="datetimeFigureOut">
              <a:rPr lang="en-US" smtClean="0"/>
              <a:pPr/>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C3839-7FBA-4CF1-9ABE-8543F3BC8B31}" type="datetimeFigureOut">
              <a:rPr lang="en-US" smtClean="0"/>
              <a:pPr/>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63C3839-7FBA-4CF1-9ABE-8543F3BC8B31}" type="datetimeFigureOut">
              <a:rPr lang="en-US" smtClean="0"/>
              <a:pPr/>
              <a:t>5/21/2021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BD8528-18C6-41B3-9AE0-6D6860F417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C3839-7FBA-4CF1-9ABE-8543F3BC8B31}"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D8528-18C6-41B3-9AE0-6D6860F417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63C3839-7FBA-4CF1-9ABE-8543F3BC8B31}" type="datetimeFigureOut">
              <a:rPr lang="en-US" smtClean="0"/>
              <a:pPr/>
              <a:t>5/21/2021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BD8528-18C6-41B3-9AE0-6D6860F417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5.png"/><Relationship Id="rId7" Type="http://schemas.openxmlformats.org/officeDocument/2006/relationships/diagramLayout" Target="../diagrams/layout10.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Data" Target="../diagrams/data10.xml"/><Relationship Id="rId5" Type="http://schemas.openxmlformats.org/officeDocument/2006/relationships/image" Target="../media/image6.png"/><Relationship Id="rId10" Type="http://schemas.microsoft.com/office/2007/relationships/diagramDrawing" Target="../diagrams/drawing10.xml"/><Relationship Id="rId4" Type="http://schemas.openxmlformats.org/officeDocument/2006/relationships/image" Target="../media/image7.png"/><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5.png"/><Relationship Id="rId7" Type="http://schemas.openxmlformats.org/officeDocument/2006/relationships/diagramLayout" Target="../diagrams/layout1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Data" Target="../diagrams/data11.xml"/><Relationship Id="rId5" Type="http://schemas.openxmlformats.org/officeDocument/2006/relationships/image" Target="../media/image6.png"/><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png"/><Relationship Id="rId7" Type="http://schemas.openxmlformats.org/officeDocument/2006/relationships/diagramData" Target="../diagrams/data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diagramDrawing" Target="../diagrams/drawing4.xml"/><Relationship Id="rId5" Type="http://schemas.openxmlformats.org/officeDocument/2006/relationships/image" Target="../media/image7.png"/><Relationship Id="rId10" Type="http://schemas.openxmlformats.org/officeDocument/2006/relationships/diagramColors" Target="../diagrams/colors4.xml"/><Relationship Id="rId4" Type="http://schemas.openxmlformats.org/officeDocument/2006/relationships/image" Target="../media/image5.png"/><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6.png"/><Relationship Id="rId4" Type="http://schemas.openxmlformats.org/officeDocument/2006/relationships/diagramQuickStyle" Target="../diagrams/quickStyle6.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png"/><Relationship Id="rId4" Type="http://schemas.openxmlformats.org/officeDocument/2006/relationships/diagramQuickStyle" Target="../diagrams/quickStyle7.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5.png"/><Relationship Id="rId7" Type="http://schemas.openxmlformats.org/officeDocument/2006/relationships/diagramLayout" Target="../diagrams/layout8.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Data" Target="../diagrams/data8.xml"/><Relationship Id="rId5" Type="http://schemas.openxmlformats.org/officeDocument/2006/relationships/image" Target="../media/image6.png"/><Relationship Id="rId10" Type="http://schemas.microsoft.com/office/2007/relationships/diagramDrawing" Target="../diagrams/drawing8.xml"/><Relationship Id="rId4" Type="http://schemas.openxmlformats.org/officeDocument/2006/relationships/image" Target="../media/image7.png"/><Relationship Id="rId9"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5171" y="2547256"/>
            <a:ext cx="8044543" cy="4158344"/>
          </a:xfrm>
        </p:spPr>
        <p:style>
          <a:lnRef idx="1">
            <a:schemeClr val="accent6"/>
          </a:lnRef>
          <a:fillRef idx="2">
            <a:schemeClr val="accent6"/>
          </a:fillRef>
          <a:effectRef idx="1">
            <a:schemeClr val="accent6"/>
          </a:effectRef>
          <a:fontRef idx="minor">
            <a:schemeClr val="dk1"/>
          </a:fontRef>
        </p:style>
        <p:txBody>
          <a:bodyPr>
            <a:noAutofit/>
          </a:bodyPr>
          <a:lstStyle/>
          <a:p>
            <a:pPr algn="ctr"/>
            <a:endParaRPr lang="en-US" sz="2400" dirty="0" smtClean="0"/>
          </a:p>
          <a:p>
            <a:pPr algn="ctr"/>
            <a:r>
              <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CORPS SAFETY ENGINEERING OFFICE</a:t>
            </a:r>
          </a:p>
          <a:p>
            <a:pPr algn="ctr"/>
            <a:endParaRPr lang="en-US" sz="2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000" dirty="0" smtClean="0"/>
              <a:t>BY</a:t>
            </a:r>
          </a:p>
          <a:p>
            <a:pPr algn="ctr"/>
            <a:r>
              <a:rPr lang="en-US" sz="2000" dirty="0" smtClean="0"/>
              <a:t> </a:t>
            </a:r>
          </a:p>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ACM RINDOM T KUMVEN, </a:t>
            </a:r>
            <a:r>
              <a:rPr lang="en-US" sz="1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MNSE, SRDP, RE(</a:t>
            </a:r>
            <a:r>
              <a:rPr lang="en-US" sz="16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coren</a:t>
            </a:r>
            <a:r>
              <a:rPr lang="en-US" sz="1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fwc</a:t>
            </a:r>
            <a:endParaRPr lang="en-US" sz="1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CSEO RSHQ</a:t>
            </a:r>
          </a:p>
          <a:p>
            <a:pPr algn="ctr"/>
            <a:endPar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1600" b="1" dirty="0" smtClean="0"/>
              <a:t>THURSDAY 20</a:t>
            </a:r>
            <a:r>
              <a:rPr lang="en-US" sz="1600" b="1" baseline="30000" dirty="0" smtClean="0"/>
              <a:t>TH</a:t>
            </a:r>
            <a:r>
              <a:rPr lang="en-US" sz="1600" b="1" dirty="0" smtClean="0"/>
              <a:t> MAY, 2021</a:t>
            </a:r>
            <a:endParaRPr lang="en-US" sz="1600" b="1" dirty="0"/>
          </a:p>
        </p:txBody>
      </p:sp>
      <p:sp>
        <p:nvSpPr>
          <p:cNvPr id="6" name="Rectangle 5"/>
          <p:cNvSpPr/>
          <p:nvPr/>
        </p:nvSpPr>
        <p:spPr>
          <a:xfrm>
            <a:off x="751114" y="457200"/>
            <a:ext cx="7402286" cy="1661993"/>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CAPACITY BUILDING PROGRAMME FOR SENIOR OFFICERS IN RSHQ</a:t>
            </a:r>
            <a:endParaRPr lang="en-US" sz="3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045029"/>
            <a:ext cx="601345" cy="5812971"/>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354" y="1143000"/>
            <a:ext cx="523875"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979" y="43543"/>
            <a:ext cx="603250" cy="1099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553200" cy="609600"/>
          </a:xfrm>
        </p:spPr>
        <p:txBody>
          <a:bodyPr>
            <a:normAutofit/>
          </a:bodyPr>
          <a:lstStyle/>
          <a:p>
            <a:pPr algn="ctr"/>
            <a:r>
              <a:rPr sz="2800" b="1" dirty="0" err="1">
                <a:solidFill>
                  <a:srgbClr val="000000"/>
                </a:solidFill>
                <a:latin typeface="Comic Sans MS" pitchFamily="66" charset="0"/>
              </a:rPr>
              <a:t>Cseo</a:t>
            </a:r>
            <a:r>
              <a:rPr sz="2800" b="1" dirty="0">
                <a:solidFill>
                  <a:srgbClr val="000000"/>
                </a:solidFill>
                <a:latin typeface="Comic Sans MS" pitchFamily="66" charset="0"/>
              </a:rPr>
              <a:t> </a:t>
            </a:r>
            <a:r>
              <a:rPr sz="2800" b="1" dirty="0" smtClean="0">
                <a:solidFill>
                  <a:srgbClr val="000000"/>
                </a:solidFill>
                <a:latin typeface="Comic Sans MS" pitchFamily="66" charset="0"/>
              </a:rPr>
              <a:t>work plan </a:t>
            </a:r>
            <a:r>
              <a:rPr sz="2800" b="1" dirty="0">
                <a:solidFill>
                  <a:srgbClr val="000000"/>
                </a:solidFill>
                <a:latin typeface="Comic Sans MS" pitchFamily="66" charset="0"/>
              </a:rPr>
              <a:t>for </a:t>
            </a:r>
            <a:r>
              <a:rPr sz="2800" b="1" dirty="0" smtClean="0">
                <a:solidFill>
                  <a:srgbClr val="000000"/>
                </a:solidFill>
                <a:latin typeface="Comic Sans MS" pitchFamily="66" charset="0"/>
              </a:rPr>
              <a:t>2021</a:t>
            </a:r>
            <a:endParaRPr lang="en-US" sz="3200" b="1" dirty="0"/>
          </a:p>
        </p:txBody>
      </p:sp>
      <p:sp>
        <p:nvSpPr>
          <p:cNvPr id="3" name="Text Placeholder 2"/>
          <p:cNvSpPr>
            <a:spLocks noGrp="1"/>
          </p:cNvSpPr>
          <p:nvPr>
            <p:ph type="body" idx="1"/>
          </p:nvPr>
        </p:nvSpPr>
        <p:spPr>
          <a:xfrm>
            <a:off x="1219200" y="1066800"/>
            <a:ext cx="7239000" cy="5105400"/>
          </a:xfrm>
        </p:spPr>
        <p:txBody>
          <a:bodyPr>
            <a:normAutofit/>
          </a:bodyPr>
          <a:lstStyle/>
          <a:p>
            <a:pPr algn="just"/>
            <a:endParaRPr lang="en-US" sz="3600" dirty="0" smtClean="0"/>
          </a:p>
          <a:p>
            <a:endParaRPr lang="en-US" dirty="0"/>
          </a:p>
        </p:txBody>
      </p:sp>
      <p:sp>
        <p:nvSpPr>
          <p:cNvPr id="5" name="Text Placeholder 2"/>
          <p:cNvSpPr txBox="1">
            <a:spLocks/>
          </p:cNvSpPr>
          <p:nvPr/>
        </p:nvSpPr>
        <p:spPr>
          <a:xfrm>
            <a:off x="609600" y="762000"/>
            <a:ext cx="7924800"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marL="0" marR="0" lvl="0" indent="0" algn="just"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1800" b="0" i="0" u="none" strike="noStrike" kern="1200" cap="none" spc="400" normalizeH="0" baseline="0" noProof="0" dirty="0" smtClean="0">
              <a:ln>
                <a:noFill/>
              </a:ln>
              <a:solidFill>
                <a:schemeClr val="tx1"/>
              </a:solidFill>
              <a:effectLst/>
              <a:uLnTx/>
              <a:uFillTx/>
              <a:latin typeface="Comic Sans MS" pitchFamily="66" charset="0"/>
              <a:ea typeface="+mj-ea"/>
              <a:cs typeface="Tunga" pitchFamily="2"/>
            </a:endParaRPr>
          </a:p>
        </p:txBody>
      </p:sp>
      <p:pic>
        <p:nvPicPr>
          <p:cNvPr id="6" name="Picture 5"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8" name="Picture 7"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2655" y="914401"/>
            <a:ext cx="601345" cy="5943600"/>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655" y="0"/>
            <a:ext cx="601345" cy="1000125"/>
          </a:xfrm>
          <a:prstGeom prst="rect">
            <a:avLst/>
          </a:prstGeom>
          <a:noFill/>
        </p:spPr>
      </p:pic>
      <p:graphicFrame>
        <p:nvGraphicFramePr>
          <p:cNvPr id="10" name="Content Placeholder 3"/>
          <p:cNvGraphicFramePr>
            <a:graphicFrameLocks/>
          </p:cNvGraphicFramePr>
          <p:nvPr>
            <p:extLst>
              <p:ext uri="{D42A27DB-BD31-4B8C-83A1-F6EECF244321}">
                <p14:modId xmlns:p14="http://schemas.microsoft.com/office/powerpoint/2010/main" val="2578287688"/>
              </p:ext>
            </p:extLst>
          </p:nvPr>
        </p:nvGraphicFramePr>
        <p:xfrm>
          <a:off x="634002" y="914402"/>
          <a:ext cx="8052798" cy="57149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81800" cy="609600"/>
          </a:xfrm>
        </p:spPr>
        <p:txBody>
          <a:bodyPr>
            <a:normAutofit/>
          </a:bodyPr>
          <a:lstStyle/>
          <a:p>
            <a:pPr algn="ctr"/>
            <a:r>
              <a:rPr lang="en-US" sz="2800" b="1" dirty="0" err="1">
                <a:solidFill>
                  <a:srgbClr val="000000"/>
                </a:solidFill>
                <a:latin typeface="Comic Sans MS" pitchFamily="66" charset="0"/>
              </a:rPr>
              <a:t>Cseo</a:t>
            </a:r>
            <a:r>
              <a:rPr lang="en-US" sz="2800" b="1" dirty="0">
                <a:solidFill>
                  <a:srgbClr val="000000"/>
                </a:solidFill>
                <a:latin typeface="Comic Sans MS" pitchFamily="66" charset="0"/>
              </a:rPr>
              <a:t> </a:t>
            </a:r>
            <a:r>
              <a:rPr lang="en-US" sz="2800" b="1" dirty="0" err="1">
                <a:solidFill>
                  <a:srgbClr val="000000"/>
                </a:solidFill>
                <a:latin typeface="Comic Sans MS" pitchFamily="66" charset="0"/>
              </a:rPr>
              <a:t>workplan</a:t>
            </a:r>
            <a:r>
              <a:rPr lang="en-US" sz="2800" b="1" dirty="0">
                <a:solidFill>
                  <a:srgbClr val="000000"/>
                </a:solidFill>
                <a:latin typeface="Comic Sans MS" pitchFamily="66" charset="0"/>
              </a:rPr>
              <a:t> for </a:t>
            </a:r>
            <a:r>
              <a:rPr lang="en-US" sz="2800" b="1" dirty="0" smtClean="0">
                <a:solidFill>
                  <a:srgbClr val="000000"/>
                </a:solidFill>
                <a:latin typeface="Comic Sans MS" pitchFamily="66" charset="0"/>
              </a:rPr>
              <a:t>2021</a:t>
            </a:r>
            <a:endParaRPr lang="en-US" sz="3600" dirty="0"/>
          </a:p>
        </p:txBody>
      </p:sp>
      <p:sp>
        <p:nvSpPr>
          <p:cNvPr id="3" name="Text Placeholder 2"/>
          <p:cNvSpPr>
            <a:spLocks noGrp="1"/>
          </p:cNvSpPr>
          <p:nvPr>
            <p:ph type="body" idx="1"/>
          </p:nvPr>
        </p:nvSpPr>
        <p:spPr>
          <a:xfrm>
            <a:off x="990600" y="1219200"/>
            <a:ext cx="7783286" cy="5181600"/>
          </a:xfrm>
        </p:spPr>
        <p:txBody>
          <a:bodyPr>
            <a:normAutofit/>
          </a:bodyPr>
          <a:lstStyle/>
          <a:p>
            <a:pPr lvl="0"/>
            <a:endParaRPr lang="en-US" sz="3600" dirty="0" smtClean="0"/>
          </a:p>
          <a:p>
            <a:endParaRPr lang="en-US" dirty="0"/>
          </a:p>
        </p:txBody>
      </p:sp>
      <p:sp>
        <p:nvSpPr>
          <p:cNvPr id="4" name="Text Placeholder 2"/>
          <p:cNvSpPr txBox="1">
            <a:spLocks/>
          </p:cNvSpPr>
          <p:nvPr/>
        </p:nvSpPr>
        <p:spPr>
          <a:xfrm>
            <a:off x="601344" y="914400"/>
            <a:ext cx="8017494"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marL="0" marR="0" lvl="0" indent="0" algn="just" defTabSz="914400" rtl="0" eaLnBrk="1" fontAlgn="auto" latinLnBrk="0" hangingPunct="1">
              <a:lnSpc>
                <a:spcPct val="100000"/>
              </a:lnSpc>
              <a:spcBef>
                <a:spcPts val="800"/>
              </a:spcBef>
              <a:spcAft>
                <a:spcPts val="0"/>
              </a:spcAft>
              <a:buClrTx/>
              <a:buSzTx/>
              <a:buFont typeface="Arial" pitchFamily="34" charset="0"/>
              <a:buNone/>
              <a:tabLst/>
              <a:defRPr/>
            </a:pPr>
            <a:endParaRPr kumimoji="0" lang="en-US" sz="1800" b="0" i="0" u="none" strike="noStrike" kern="1200" cap="none" spc="400" normalizeH="0" baseline="0" noProof="0" dirty="0" smtClean="0">
              <a:ln>
                <a:noFill/>
              </a:ln>
              <a:solidFill>
                <a:schemeClr val="tx1"/>
              </a:solidFill>
              <a:effectLst/>
              <a:uLnTx/>
              <a:uFillTx/>
              <a:latin typeface="Comic Sans MS" pitchFamily="66" charset="0"/>
              <a:ea typeface="+mj-ea"/>
              <a:cs typeface="Tunga" pitchFamily="2"/>
            </a:endParaRPr>
          </a:p>
        </p:txBody>
      </p:sp>
      <p:pic>
        <p:nvPicPr>
          <p:cNvPr id="5" name="Picture 4"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631"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127" y="78345"/>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01262" y="1041400"/>
            <a:ext cx="7741476" cy="5245096"/>
            <a:chOff x="6522" y="5"/>
            <a:chExt cx="7741476" cy="5714992"/>
          </a:xfrm>
          <a:scene3d>
            <a:camera prst="orthographicFront">
              <a:rot lat="0" lon="0" rev="0"/>
            </a:camera>
            <a:lightRig rig="balanced" dir="t">
              <a:rot lat="0" lon="0" rev="8700000"/>
            </a:lightRig>
          </a:scene3d>
        </p:grpSpPr>
        <p:sp>
          <p:nvSpPr>
            <p:cNvPr id="10" name="Rectangle 9"/>
            <p:cNvSpPr/>
            <p:nvPr/>
          </p:nvSpPr>
          <p:spPr>
            <a:xfrm>
              <a:off x="6522" y="5"/>
              <a:ext cx="7741476" cy="5714992"/>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p3d>
              <a:bevelT w="190500" h="38100"/>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11" name="Rectangle 10"/>
            <p:cNvSpPr/>
            <p:nvPr/>
          </p:nvSpPr>
          <p:spPr>
            <a:xfrm>
              <a:off x="6522" y="5"/>
              <a:ext cx="7741476" cy="5714992"/>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endParaRPr kumimoji="0" lang="en-US" sz="1900" b="1" i="0" u="none" strike="noStrike" kern="1200" cap="none" spc="400" normalizeH="0" baseline="0" noProof="0" dirty="0" smtClean="0">
                <a:ln>
                  <a:noFill/>
                </a:ln>
                <a:solidFill>
                  <a:sysClr val="window" lastClr="FFFFFF"/>
                </a:solidFill>
                <a:effectLst/>
                <a:uLnTx/>
                <a:uFillTx/>
                <a:latin typeface="Comic Sans MS" pitchFamily="66" charset="0"/>
                <a:ea typeface="+mn-ea"/>
                <a:cs typeface="Tunga" pitchFamily="2"/>
              </a:endParaRPr>
            </a:p>
            <a:p>
              <a:pPr lvl="0" algn="just" defTabSz="844550" rtl="0">
                <a:lnSpc>
                  <a:spcPct val="90000"/>
                </a:lnSpc>
                <a:spcBef>
                  <a:spcPct val="0"/>
                </a:spcBef>
                <a:spcAft>
                  <a:spcPts val="924"/>
                </a:spcAft>
              </a:pPr>
              <a:r>
                <a:rPr lang="en-US" sz="3000" b="1" spc="400" dirty="0">
                  <a:solidFill>
                    <a:sysClr val="window" lastClr="FFFFFF"/>
                  </a:solidFill>
                  <a:latin typeface="Comic Sans MS" pitchFamily="66" charset="0"/>
                  <a:cs typeface="Tunga" pitchFamily="2"/>
                </a:rPr>
                <a:t>C</a:t>
              </a:r>
              <a:r>
                <a:rPr kumimoji="0" lang="en-US" sz="3000" b="1" i="0" u="none" strike="noStrike" kern="1200" cap="none" spc="400" normalizeH="0" baseline="0" noProof="0" dirty="0" smtClean="0">
                  <a:ln>
                    <a:noFill/>
                  </a:ln>
                  <a:solidFill>
                    <a:sysClr val="window" lastClr="FFFFFF"/>
                  </a:solidFill>
                  <a:effectLst/>
                  <a:uLnTx/>
                  <a:uFillTx/>
                  <a:latin typeface="Comic Sans MS" pitchFamily="66" charset="0"/>
                  <a:cs typeface="Tunga" pitchFamily="2"/>
                </a:rPr>
                <a:t>. </a:t>
              </a:r>
              <a:r>
                <a:rPr lang="en-US" sz="3000" b="1" spc="400" noProof="0" dirty="0" smtClean="0">
                  <a:solidFill>
                    <a:schemeClr val="accent2"/>
                  </a:solidFill>
                  <a:latin typeface="Comic Sans MS" pitchFamily="66" charset="0"/>
                  <a:cs typeface="Tunga" pitchFamily="2"/>
                </a:rPr>
                <a:t>Organize a training section</a:t>
              </a:r>
              <a:r>
                <a:rPr lang="en-US" sz="3000" b="1" spc="400" dirty="0" smtClean="0">
                  <a:solidFill>
                    <a:schemeClr val="accent2"/>
                  </a:solidFill>
                  <a:latin typeface="Comic Sans MS" pitchFamily="66" charset="0"/>
                  <a:cs typeface="Tunga" pitchFamily="2"/>
                </a:rPr>
                <a:t> </a:t>
              </a:r>
              <a:r>
                <a:rPr lang="en-US" sz="3000" b="1" spc="400" dirty="0" smtClean="0">
                  <a:solidFill>
                    <a:schemeClr val="accent2"/>
                  </a:solidFill>
                  <a:latin typeface="Comic Sans MS" pitchFamily="66" charset="0"/>
                  <a:cs typeface="Tunga" pitchFamily="2"/>
                </a:rPr>
                <a:t>for Field Commands to equip the personnel with technical capacity to detect SLD functionality in a vehicle</a:t>
              </a:r>
              <a:r>
                <a:rPr kumimoji="0" lang="en-US" sz="3000" b="1" i="0" u="none" strike="noStrike" kern="1200" cap="none" spc="400" normalizeH="0" baseline="0" noProof="0" dirty="0" smtClean="0">
                  <a:ln>
                    <a:noFill/>
                  </a:ln>
                  <a:solidFill>
                    <a:schemeClr val="accent2"/>
                  </a:solidFill>
                  <a:effectLst/>
                  <a:uLnTx/>
                  <a:uFillTx/>
                  <a:latin typeface="Comic Sans MS" pitchFamily="66" charset="0"/>
                  <a:cs typeface="Tunga" pitchFamily="2"/>
                </a:rPr>
                <a:t>: </a:t>
              </a:r>
              <a:endParaRPr kumimoji="0" lang="en-US" sz="3000" b="1" i="0" u="none" strike="noStrike" kern="1200" cap="none" spc="400" normalizeH="0" baseline="0" noProof="0" dirty="0" smtClean="0">
                <a:ln>
                  <a:noFill/>
                </a:ln>
                <a:solidFill>
                  <a:schemeClr val="accent2"/>
                </a:solidFill>
                <a:effectLst/>
                <a:uLnTx/>
                <a:uFillTx/>
                <a:latin typeface="Comic Sans MS" pitchFamily="66" charset="0"/>
                <a:cs typeface="Tunga" pitchFamily="2"/>
              </a:endParaRPr>
            </a:p>
            <a:p>
              <a:pPr lvl="0" algn="just"/>
              <a:r>
                <a:rPr lang="en-US" sz="3000" dirty="0">
                  <a:solidFill>
                    <a:sysClr val="window" lastClr="FFFFFF"/>
                  </a:solidFill>
                  <a:latin typeface="Comic Sans MS" pitchFamily="66" charset="0"/>
                </a:rPr>
                <a:t>the </a:t>
              </a:r>
              <a:r>
                <a:rPr lang="en-US" sz="3000" dirty="0" smtClean="0">
                  <a:solidFill>
                    <a:sysClr val="window" lastClr="FFFFFF"/>
                  </a:solidFill>
                  <a:latin typeface="Comic Sans MS" pitchFamily="66" charset="0"/>
                </a:rPr>
                <a:t>Office is intending to conduct command-wide training section  for FRSC personnel in the field commands on how to detect the sharp practices by drivers and vendors.  </a:t>
              </a:r>
              <a:endParaRPr lang="en-US" sz="3000" dirty="0"/>
            </a:p>
            <a:p>
              <a:pPr lvl="0" algn="ctr" defTabSz="844550" rtl="0">
                <a:lnSpc>
                  <a:spcPct val="90000"/>
                </a:lnSpc>
                <a:spcBef>
                  <a:spcPct val="0"/>
                </a:spcBef>
                <a:spcAft>
                  <a:spcPct val="35000"/>
                </a:spcAft>
              </a:pPr>
              <a:endParaRPr kumimoji="0" lang="en-US" sz="3000" b="0" i="0" u="none" strike="noStrike" kern="1200" cap="none" spc="400" normalizeH="0" baseline="0" noProof="0" dirty="0" smtClean="0">
                <a:ln>
                  <a:noFill/>
                </a:ln>
                <a:solidFill>
                  <a:sysClr val="windowText" lastClr="000000"/>
                </a:solidFill>
                <a:effectLst/>
                <a:uLnTx/>
                <a:uFillTx/>
                <a:latin typeface="Comic Sans MS" pitchFamily="66" charset="0"/>
                <a:cs typeface="Tunga" pitchFamily="2"/>
              </a:endParaRPr>
            </a:p>
            <a:p>
              <a:pPr lvl="0" algn="ctr" defTabSz="844550" rtl="0">
                <a:lnSpc>
                  <a:spcPct val="90000"/>
                </a:lnSpc>
                <a:spcBef>
                  <a:spcPct val="0"/>
                </a:spcBef>
                <a:spcAft>
                  <a:spcPct val="35000"/>
                </a:spcAft>
              </a:pPr>
              <a:endParaRPr lang="en-US" sz="1900" kern="1200" dirty="0">
                <a:solidFill>
                  <a:sysClr val="window" lastClr="FFFFFF"/>
                </a:solidFill>
                <a:latin typeface="Calibri"/>
                <a:ea typeface="+mn-ea"/>
                <a:cs typeface="+mn-cs"/>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81800" cy="609600"/>
          </a:xfrm>
        </p:spPr>
        <p:txBody>
          <a:bodyPr>
            <a:normAutofit/>
          </a:bodyPr>
          <a:lstStyle/>
          <a:p>
            <a:pPr algn="ctr"/>
            <a:r>
              <a:rPr lang="en-US" sz="2800" b="1" dirty="0" err="1">
                <a:solidFill>
                  <a:srgbClr val="000000"/>
                </a:solidFill>
                <a:latin typeface="Comic Sans MS" pitchFamily="66" charset="0"/>
              </a:rPr>
              <a:t>Cseo</a:t>
            </a:r>
            <a:r>
              <a:rPr lang="en-US" sz="2800" b="1" dirty="0">
                <a:solidFill>
                  <a:srgbClr val="000000"/>
                </a:solidFill>
                <a:latin typeface="Comic Sans MS" pitchFamily="66" charset="0"/>
              </a:rPr>
              <a:t> </a:t>
            </a:r>
            <a:r>
              <a:rPr lang="en-US" sz="2800" b="1" dirty="0" err="1">
                <a:solidFill>
                  <a:srgbClr val="000000"/>
                </a:solidFill>
                <a:latin typeface="Comic Sans MS" pitchFamily="66" charset="0"/>
              </a:rPr>
              <a:t>workplan</a:t>
            </a:r>
            <a:r>
              <a:rPr lang="en-US" sz="2800" b="1" dirty="0">
                <a:solidFill>
                  <a:srgbClr val="000000"/>
                </a:solidFill>
                <a:latin typeface="Comic Sans MS" pitchFamily="66" charset="0"/>
              </a:rPr>
              <a:t> for </a:t>
            </a:r>
            <a:r>
              <a:rPr lang="en-US" sz="2800" b="1" dirty="0" smtClean="0">
                <a:solidFill>
                  <a:srgbClr val="000000"/>
                </a:solidFill>
                <a:latin typeface="Comic Sans MS" pitchFamily="66" charset="0"/>
              </a:rPr>
              <a:t>2021</a:t>
            </a:r>
            <a:endParaRPr lang="en-US" sz="3600" dirty="0"/>
          </a:p>
        </p:txBody>
      </p:sp>
      <p:sp>
        <p:nvSpPr>
          <p:cNvPr id="3" name="Text Placeholder 2"/>
          <p:cNvSpPr>
            <a:spLocks noGrp="1"/>
          </p:cNvSpPr>
          <p:nvPr>
            <p:ph type="body" idx="1"/>
          </p:nvPr>
        </p:nvSpPr>
        <p:spPr>
          <a:xfrm>
            <a:off x="990600" y="1219200"/>
            <a:ext cx="7783286" cy="5181600"/>
          </a:xfrm>
        </p:spPr>
        <p:txBody>
          <a:bodyPr>
            <a:normAutofit/>
          </a:bodyPr>
          <a:lstStyle/>
          <a:p>
            <a:pPr lvl="0"/>
            <a:endParaRPr lang="en-US" sz="3600" dirty="0" smtClean="0"/>
          </a:p>
          <a:p>
            <a:endParaRPr lang="en-US" dirty="0"/>
          </a:p>
        </p:txBody>
      </p:sp>
      <p:sp>
        <p:nvSpPr>
          <p:cNvPr id="4" name="Text Placeholder 2"/>
          <p:cNvSpPr txBox="1">
            <a:spLocks/>
          </p:cNvSpPr>
          <p:nvPr/>
        </p:nvSpPr>
        <p:spPr>
          <a:xfrm>
            <a:off x="601344" y="914400"/>
            <a:ext cx="8017494"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lgn="just">
              <a:spcBef>
                <a:spcPts val="800"/>
              </a:spcBef>
              <a:buFont typeface="Arial" pitchFamily="34" charset="0"/>
              <a:buNone/>
              <a:defRPr/>
            </a:pPr>
            <a:endParaRPr lang="en-US" spc="400" dirty="0" smtClean="0">
              <a:solidFill>
                <a:srgbClr val="000000"/>
              </a:solidFill>
              <a:latin typeface="Comic Sans MS" pitchFamily="66" charset="0"/>
              <a:cs typeface="Tunga" pitchFamily="2"/>
            </a:endParaRPr>
          </a:p>
        </p:txBody>
      </p:sp>
      <p:pic>
        <p:nvPicPr>
          <p:cNvPr id="5" name="Picture 4"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631"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127" y="78345"/>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01262" y="1041400"/>
            <a:ext cx="7741476" cy="5245096"/>
            <a:chOff x="6522" y="5"/>
            <a:chExt cx="7741476" cy="5714992"/>
          </a:xfrm>
          <a:scene3d>
            <a:camera prst="orthographicFront">
              <a:rot lat="0" lon="0" rev="0"/>
            </a:camera>
            <a:lightRig rig="balanced" dir="t">
              <a:rot lat="0" lon="0" rev="8700000"/>
            </a:lightRig>
          </a:scene3d>
        </p:grpSpPr>
        <p:sp>
          <p:nvSpPr>
            <p:cNvPr id="10" name="Rectangle 9"/>
            <p:cNvSpPr/>
            <p:nvPr/>
          </p:nvSpPr>
          <p:spPr>
            <a:xfrm>
              <a:off x="6522" y="5"/>
              <a:ext cx="7741476" cy="5714992"/>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p3d>
              <a:bevelT w="190500" h="38100"/>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11" name="Rectangle 10"/>
            <p:cNvSpPr/>
            <p:nvPr/>
          </p:nvSpPr>
          <p:spPr>
            <a:xfrm>
              <a:off x="6522" y="5"/>
              <a:ext cx="7741476" cy="5714992"/>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72390" tIns="72390" rIns="72390" bIns="72390" numCol="1" spcCol="1270" anchor="ctr" anchorCtr="0">
              <a:noAutofit/>
            </a:bodyPr>
            <a:lstStyle/>
            <a:p>
              <a:pPr algn="just" defTabSz="844550">
                <a:lnSpc>
                  <a:spcPct val="90000"/>
                </a:lnSpc>
                <a:spcBef>
                  <a:spcPct val="0"/>
                </a:spcBef>
                <a:spcAft>
                  <a:spcPct val="35000"/>
                </a:spcAft>
              </a:pPr>
              <a:endParaRPr lang="en-US" sz="1900" b="1" spc="400" dirty="0" smtClean="0">
                <a:solidFill>
                  <a:sysClr val="window" lastClr="FFFFFF"/>
                </a:solidFill>
                <a:latin typeface="Comic Sans MS" pitchFamily="66" charset="0"/>
                <a:cs typeface="Tunga" pitchFamily="2"/>
              </a:endParaRPr>
            </a:p>
            <a:p>
              <a:pPr algn="just" defTabSz="844550">
                <a:lnSpc>
                  <a:spcPct val="90000"/>
                </a:lnSpc>
                <a:spcBef>
                  <a:spcPct val="0"/>
                </a:spcBef>
                <a:spcAft>
                  <a:spcPts val="924"/>
                </a:spcAft>
              </a:pPr>
              <a:endParaRPr lang="en-US" sz="3000" b="1" spc="400" dirty="0" smtClean="0">
                <a:solidFill>
                  <a:sysClr val="window" lastClr="FFFFFF"/>
                </a:solidFill>
                <a:latin typeface="Comic Sans MS" pitchFamily="66" charset="0"/>
                <a:cs typeface="Tunga" pitchFamily="2"/>
              </a:endParaRPr>
            </a:p>
            <a:p>
              <a:pPr algn="just" defTabSz="844550">
                <a:lnSpc>
                  <a:spcPct val="90000"/>
                </a:lnSpc>
                <a:spcBef>
                  <a:spcPct val="0"/>
                </a:spcBef>
                <a:spcAft>
                  <a:spcPts val="924"/>
                </a:spcAft>
              </a:pPr>
              <a:r>
                <a:rPr lang="en-US" sz="3000" b="1" spc="400" dirty="0">
                  <a:solidFill>
                    <a:sysClr val="window" lastClr="FFFFFF"/>
                  </a:solidFill>
                  <a:latin typeface="Comic Sans MS" pitchFamily="66" charset="0"/>
                  <a:cs typeface="Tunga" pitchFamily="2"/>
                </a:rPr>
                <a:t>D</a:t>
              </a:r>
              <a:r>
                <a:rPr lang="en-US" sz="3000" b="1" spc="400" dirty="0" smtClean="0">
                  <a:solidFill>
                    <a:sysClr val="window" lastClr="FFFFFF"/>
                  </a:solidFill>
                  <a:latin typeface="Comic Sans MS" pitchFamily="66" charset="0"/>
                  <a:cs typeface="Tunga" pitchFamily="2"/>
                </a:rPr>
                <a:t>. </a:t>
              </a:r>
              <a:r>
                <a:rPr lang="en-US" sz="2800" b="1" spc="400" dirty="0">
                  <a:solidFill>
                    <a:srgbClr val="F96A1B"/>
                  </a:solidFill>
                  <a:latin typeface="Comic Sans MS" pitchFamily="66" charset="0"/>
                  <a:cs typeface="Tunga" pitchFamily="2"/>
                </a:rPr>
                <a:t>T</a:t>
              </a:r>
              <a:r>
                <a:rPr lang="en-US" sz="2800" b="1" spc="400" dirty="0" smtClean="0">
                  <a:solidFill>
                    <a:srgbClr val="F96A1B"/>
                  </a:solidFill>
                  <a:latin typeface="Comic Sans MS" pitchFamily="66" charset="0"/>
                  <a:cs typeface="Tunga" pitchFamily="2"/>
                </a:rPr>
                <a:t>raining of CSEO Officers  on the use of Star-Rating for Design Tool (SR4D) and Road Safety Screening Appraisal Tool (RSSAT): </a:t>
              </a:r>
              <a:endParaRPr lang="en-US" sz="2800" b="1" spc="400" dirty="0" smtClean="0">
                <a:solidFill>
                  <a:srgbClr val="F96A1B"/>
                </a:solidFill>
                <a:latin typeface="Comic Sans MS" pitchFamily="66" charset="0"/>
                <a:cs typeface="Tunga" pitchFamily="2"/>
              </a:endParaRPr>
            </a:p>
            <a:p>
              <a:pPr algn="just"/>
              <a:r>
                <a:rPr lang="en-US" sz="2800" dirty="0">
                  <a:solidFill>
                    <a:sysClr val="window" lastClr="FFFFFF"/>
                  </a:solidFill>
                  <a:latin typeface="Comic Sans MS" pitchFamily="66" charset="0"/>
                </a:rPr>
                <a:t>the </a:t>
              </a:r>
              <a:r>
                <a:rPr lang="en-US" sz="2800" dirty="0" smtClean="0">
                  <a:solidFill>
                    <a:sysClr val="window" lastClr="FFFFFF"/>
                  </a:solidFill>
                  <a:latin typeface="Comic Sans MS" pitchFamily="66" charset="0"/>
                </a:rPr>
                <a:t>Office </a:t>
              </a:r>
              <a:r>
                <a:rPr lang="en-US" sz="2800" dirty="0" smtClean="0">
                  <a:solidFill>
                    <a:sysClr val="window" lastClr="FFFFFF"/>
                  </a:solidFill>
                  <a:latin typeface="Comic Sans MS" pitchFamily="66" charset="0"/>
                </a:rPr>
                <a:t>intends to train her Engineers on the use of SR4D and RSSAT which are the two tools that are accepted by the World Bank/GRSF and </a:t>
              </a:r>
              <a:r>
                <a:rPr lang="en-US" sz="2800" dirty="0" err="1" smtClean="0">
                  <a:solidFill>
                    <a:sysClr val="window" lastClr="FFFFFF"/>
                  </a:solidFill>
                  <a:latin typeface="Comic Sans MS" pitchFamily="66" charset="0"/>
                </a:rPr>
                <a:t>iRAP</a:t>
              </a:r>
              <a:r>
                <a:rPr lang="en-US" sz="2800" dirty="0" smtClean="0">
                  <a:solidFill>
                    <a:sysClr val="window" lastClr="FFFFFF"/>
                  </a:solidFill>
                  <a:latin typeface="Comic Sans MS" pitchFamily="66" charset="0"/>
                </a:rPr>
                <a:t> for carrying out Star-Rating of roads and determination of the safety capacity of a given road or traffic scheme improvement.  </a:t>
              </a:r>
              <a:endParaRPr lang="en-US" sz="2800" dirty="0">
                <a:solidFill>
                  <a:srgbClr val="FFFFFF">
                    <a:hueOff val="0"/>
                    <a:satOff val="0"/>
                    <a:lumOff val="0"/>
                    <a:alphaOff val="0"/>
                  </a:srgbClr>
                </a:solidFill>
              </a:endParaRPr>
            </a:p>
            <a:p>
              <a:pPr algn="ctr" defTabSz="844550">
                <a:lnSpc>
                  <a:spcPct val="90000"/>
                </a:lnSpc>
                <a:spcBef>
                  <a:spcPct val="0"/>
                </a:spcBef>
                <a:spcAft>
                  <a:spcPct val="35000"/>
                </a:spcAft>
              </a:pPr>
              <a:endParaRPr lang="en-US" sz="2800" spc="400" dirty="0" smtClean="0">
                <a:solidFill>
                  <a:sysClr val="windowText" lastClr="000000"/>
                </a:solidFill>
                <a:latin typeface="Comic Sans MS" pitchFamily="66" charset="0"/>
                <a:cs typeface="Tunga" pitchFamily="2"/>
              </a:endParaRPr>
            </a:p>
            <a:p>
              <a:pPr algn="ctr" defTabSz="844550">
                <a:lnSpc>
                  <a:spcPct val="90000"/>
                </a:lnSpc>
                <a:spcBef>
                  <a:spcPct val="0"/>
                </a:spcBef>
                <a:spcAft>
                  <a:spcPct val="35000"/>
                </a:spcAft>
              </a:pPr>
              <a:endParaRPr lang="en-US" sz="1900" dirty="0">
                <a:solidFill>
                  <a:sysClr val="window" lastClr="FFFFFF"/>
                </a:solidFill>
                <a:latin typeface="Calibri"/>
              </a:endParaRPr>
            </a:p>
          </p:txBody>
        </p:sp>
      </p:grpSp>
    </p:spTree>
    <p:extLst>
      <p:ext uri="{BB962C8B-B14F-4D97-AF65-F5344CB8AC3E}">
        <p14:creationId xmlns:p14="http://schemas.microsoft.com/office/powerpoint/2010/main" val="377671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629400" cy="609600"/>
          </a:xfrm>
        </p:spPr>
        <p:txBody>
          <a:bodyPr>
            <a:normAutofit/>
          </a:bodyPr>
          <a:lstStyle/>
          <a:p>
            <a:pPr algn="ctr"/>
            <a:r>
              <a:rPr lang="en-US" sz="2800" b="1" dirty="0" err="1">
                <a:solidFill>
                  <a:srgbClr val="000000"/>
                </a:solidFill>
                <a:latin typeface="Comic Sans MS" pitchFamily="66" charset="0"/>
              </a:rPr>
              <a:t>CseO</a:t>
            </a:r>
            <a:r>
              <a:rPr lang="en-US" sz="2800" b="1" dirty="0">
                <a:solidFill>
                  <a:srgbClr val="000000"/>
                </a:solidFill>
                <a:latin typeface="Comic Sans MS" pitchFamily="66" charset="0"/>
              </a:rPr>
              <a:t> GAP ANALYSIS</a:t>
            </a:r>
            <a:endParaRPr lang="en-US" dirty="0"/>
          </a:p>
        </p:txBody>
      </p:sp>
      <p:sp>
        <p:nvSpPr>
          <p:cNvPr id="3" name="Text Placeholder 2"/>
          <p:cNvSpPr>
            <a:spLocks noGrp="1"/>
          </p:cNvSpPr>
          <p:nvPr>
            <p:ph type="body" idx="1"/>
          </p:nvPr>
        </p:nvSpPr>
        <p:spPr>
          <a:xfrm>
            <a:off x="609600" y="762000"/>
            <a:ext cx="7848600" cy="5867400"/>
          </a:xfrm>
        </p:spPr>
        <p:style>
          <a:lnRef idx="1">
            <a:schemeClr val="accent6"/>
          </a:lnRef>
          <a:fillRef idx="2">
            <a:schemeClr val="accent6"/>
          </a:fillRef>
          <a:effectRef idx="1">
            <a:schemeClr val="accent6"/>
          </a:effectRef>
          <a:fontRef idx="minor">
            <a:schemeClr val="dk1"/>
          </a:fontRef>
        </p:style>
        <p:txBody>
          <a:bodyPr>
            <a:noAutofit/>
          </a:bodyPr>
          <a:lstStyle/>
          <a:p>
            <a:pPr algn="just"/>
            <a:endParaRPr lang="en-US" sz="1800" cap="none" dirty="0" smtClean="0">
              <a:latin typeface="Comic Sans MS" pitchFamily="66" charset="0"/>
            </a:endParaRPr>
          </a:p>
        </p:txBody>
      </p:sp>
      <p:pic>
        <p:nvPicPr>
          <p:cNvPr id="4" name="Picture 3"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207"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207"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3504125717"/>
              </p:ext>
            </p:extLst>
          </p:nvPr>
        </p:nvGraphicFramePr>
        <p:xfrm>
          <a:off x="634001" y="838200"/>
          <a:ext cx="7863205" cy="5791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28111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781800" cy="609600"/>
          </a:xfrm>
        </p:spPr>
        <p:txBody>
          <a:bodyPr>
            <a:normAutofit/>
          </a:bodyPr>
          <a:lstStyle/>
          <a:p>
            <a:pPr algn="ctr"/>
            <a:r>
              <a:rPr lang="en-US" sz="2800" b="1" dirty="0" err="1">
                <a:solidFill>
                  <a:srgbClr val="000000"/>
                </a:solidFill>
                <a:latin typeface="Comic Sans MS" pitchFamily="66" charset="0"/>
              </a:rPr>
              <a:t>CseO</a:t>
            </a:r>
            <a:r>
              <a:rPr lang="en-US" sz="2800" b="1" dirty="0">
                <a:solidFill>
                  <a:srgbClr val="000000"/>
                </a:solidFill>
                <a:latin typeface="Comic Sans MS" pitchFamily="66" charset="0"/>
              </a:rPr>
              <a:t> GAP ANALYSIS</a:t>
            </a:r>
            <a:endParaRPr lang="en-US" sz="3600" dirty="0"/>
          </a:p>
        </p:txBody>
      </p:sp>
      <p:sp>
        <p:nvSpPr>
          <p:cNvPr id="3" name="Text Placeholder 2"/>
          <p:cNvSpPr>
            <a:spLocks noGrp="1"/>
          </p:cNvSpPr>
          <p:nvPr>
            <p:ph type="body" idx="1"/>
          </p:nvPr>
        </p:nvSpPr>
        <p:spPr>
          <a:xfrm>
            <a:off x="990600" y="1219200"/>
            <a:ext cx="7783286" cy="5181600"/>
          </a:xfrm>
        </p:spPr>
        <p:txBody>
          <a:bodyPr>
            <a:normAutofit/>
          </a:bodyPr>
          <a:lstStyle/>
          <a:p>
            <a:pPr lvl="0"/>
            <a:endParaRPr lang="en-US" sz="3600" dirty="0" smtClean="0"/>
          </a:p>
          <a:p>
            <a:endParaRPr lang="en-US" dirty="0"/>
          </a:p>
        </p:txBody>
      </p:sp>
      <p:sp>
        <p:nvSpPr>
          <p:cNvPr id="4" name="Text Placeholder 2"/>
          <p:cNvSpPr txBox="1">
            <a:spLocks/>
          </p:cNvSpPr>
          <p:nvPr/>
        </p:nvSpPr>
        <p:spPr>
          <a:xfrm>
            <a:off x="601344" y="914400"/>
            <a:ext cx="8017494"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lgn="just">
              <a:spcBef>
                <a:spcPts val="800"/>
              </a:spcBef>
              <a:buFont typeface="Arial" pitchFamily="34" charset="0"/>
              <a:buNone/>
              <a:defRPr/>
            </a:pPr>
            <a:endParaRPr lang="en-US" spc="400" dirty="0" smtClean="0">
              <a:solidFill>
                <a:srgbClr val="000000"/>
              </a:solidFill>
              <a:latin typeface="Comic Sans MS" pitchFamily="66" charset="0"/>
              <a:cs typeface="Tunga" pitchFamily="2"/>
            </a:endParaRPr>
          </a:p>
        </p:txBody>
      </p:sp>
      <p:pic>
        <p:nvPicPr>
          <p:cNvPr id="5" name="Picture 4"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631"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127" y="78345"/>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01262" y="1041400"/>
            <a:ext cx="7741476" cy="5245096"/>
            <a:chOff x="6522" y="5"/>
            <a:chExt cx="7741476" cy="5714992"/>
          </a:xfrm>
          <a:scene3d>
            <a:camera prst="orthographicFront">
              <a:rot lat="0" lon="0" rev="0"/>
            </a:camera>
            <a:lightRig rig="balanced" dir="t">
              <a:rot lat="0" lon="0" rev="8700000"/>
            </a:lightRig>
          </a:scene3d>
        </p:grpSpPr>
        <p:sp>
          <p:nvSpPr>
            <p:cNvPr id="10" name="Rectangle 9"/>
            <p:cNvSpPr/>
            <p:nvPr/>
          </p:nvSpPr>
          <p:spPr>
            <a:xfrm>
              <a:off x="6522" y="5"/>
              <a:ext cx="7741476" cy="5714992"/>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p3d>
              <a:bevelT w="190500" h="38100"/>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11" name="Rectangle 10"/>
            <p:cNvSpPr/>
            <p:nvPr/>
          </p:nvSpPr>
          <p:spPr>
            <a:xfrm>
              <a:off x="6522" y="5"/>
              <a:ext cx="7741476" cy="5714992"/>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72390" tIns="72390" rIns="72390" bIns="72390" numCol="1" spcCol="1270" anchor="ctr" anchorCtr="0">
              <a:noAutofit/>
            </a:bodyPr>
            <a:lstStyle/>
            <a:p>
              <a:pPr algn="just" defTabSz="844550">
                <a:lnSpc>
                  <a:spcPct val="90000"/>
                </a:lnSpc>
                <a:spcBef>
                  <a:spcPct val="0"/>
                </a:spcBef>
                <a:spcAft>
                  <a:spcPct val="35000"/>
                </a:spcAft>
              </a:pPr>
              <a:endParaRPr lang="en-US" sz="1900" b="1" spc="400" dirty="0" smtClean="0">
                <a:solidFill>
                  <a:sysClr val="window" lastClr="FFFFFF"/>
                </a:solidFill>
                <a:latin typeface="Comic Sans MS" pitchFamily="66" charset="0"/>
                <a:cs typeface="Tunga" pitchFamily="2"/>
              </a:endParaRPr>
            </a:p>
            <a:p>
              <a:pPr lvl="0" algn="just">
                <a:spcAft>
                  <a:spcPts val="924"/>
                </a:spcAft>
              </a:pPr>
              <a:r>
                <a:rPr lang="en-US" sz="2300" b="1" spc="400" dirty="0" smtClean="0">
                  <a:solidFill>
                    <a:schemeClr val="bg1"/>
                  </a:solidFill>
                  <a:latin typeface="Comic Sans MS" pitchFamily="66" charset="0"/>
                  <a:cs typeface="Tunga" pitchFamily="2"/>
                </a:rPr>
                <a:t>D.</a:t>
              </a:r>
              <a:r>
                <a:rPr lang="en-US" sz="3000" b="1" spc="400" dirty="0" smtClean="0">
                  <a:solidFill>
                    <a:schemeClr val="bg1"/>
                  </a:solidFill>
                  <a:latin typeface="Comic Sans MS" pitchFamily="66" charset="0"/>
                  <a:cs typeface="Tunga" pitchFamily="2"/>
                </a:rPr>
                <a:t> </a:t>
              </a:r>
              <a:r>
                <a:rPr lang="en-US" sz="2300" dirty="0" smtClean="0">
                  <a:solidFill>
                    <a:schemeClr val="bg1"/>
                  </a:solidFill>
                  <a:latin typeface="Comic Sans MS" pitchFamily="66" charset="0"/>
                </a:rPr>
                <a:t>Poor </a:t>
              </a:r>
              <a:r>
                <a:rPr lang="en-US" sz="2300" dirty="0">
                  <a:solidFill>
                    <a:schemeClr val="bg1"/>
                  </a:solidFill>
                  <a:latin typeface="Comic Sans MS" pitchFamily="66" charset="0"/>
                </a:rPr>
                <a:t>implementation of recommendations arising from crash investigation by relevant road authorities</a:t>
              </a:r>
              <a:r>
                <a:rPr lang="en-US" sz="2300" dirty="0" smtClean="0">
                  <a:solidFill>
                    <a:schemeClr val="bg1"/>
                  </a:solidFill>
                  <a:latin typeface="Comic Sans MS" pitchFamily="66" charset="0"/>
                </a:rPr>
                <a:t>.</a:t>
              </a:r>
            </a:p>
            <a:p>
              <a:pPr lvl="0" algn="just">
                <a:spcAft>
                  <a:spcPts val="924"/>
                </a:spcAft>
              </a:pPr>
              <a:endParaRPr lang="en-US" sz="2300" dirty="0">
                <a:solidFill>
                  <a:schemeClr val="bg1"/>
                </a:solidFill>
                <a:latin typeface="Comic Sans MS" pitchFamily="66" charset="0"/>
              </a:endParaRPr>
            </a:p>
            <a:p>
              <a:pPr lvl="0" algn="just">
                <a:spcAft>
                  <a:spcPts val="924"/>
                </a:spcAft>
              </a:pPr>
              <a:endParaRPr lang="en-US" sz="2300" dirty="0" smtClean="0">
                <a:solidFill>
                  <a:schemeClr val="bg1"/>
                </a:solidFill>
                <a:latin typeface="Comic Sans MS" pitchFamily="66" charset="0"/>
              </a:endParaRPr>
            </a:p>
            <a:p>
              <a:pPr lvl="0" algn="just">
                <a:spcAft>
                  <a:spcPts val="924"/>
                </a:spcAft>
              </a:pPr>
              <a:endParaRPr lang="en-US" sz="2300" dirty="0">
                <a:solidFill>
                  <a:schemeClr val="bg1"/>
                </a:solidFill>
                <a:latin typeface="Comic Sans MS" pitchFamily="66" charset="0"/>
              </a:endParaRPr>
            </a:p>
            <a:p>
              <a:pPr lvl="0" algn="just">
                <a:spcAft>
                  <a:spcPts val="924"/>
                </a:spcAft>
              </a:pPr>
              <a:endParaRPr lang="en-US" sz="2300" dirty="0" smtClean="0">
                <a:solidFill>
                  <a:schemeClr val="bg1"/>
                </a:solidFill>
                <a:latin typeface="Comic Sans MS" pitchFamily="66" charset="0"/>
              </a:endParaRPr>
            </a:p>
            <a:p>
              <a:pPr lvl="0" algn="just">
                <a:spcAft>
                  <a:spcPts val="924"/>
                </a:spcAft>
              </a:pPr>
              <a:endParaRPr lang="en-US" sz="2300" dirty="0" smtClean="0">
                <a:solidFill>
                  <a:schemeClr val="bg1"/>
                </a:solidFill>
                <a:latin typeface="Comic Sans MS" pitchFamily="66" charset="0"/>
              </a:endParaRPr>
            </a:p>
            <a:p>
              <a:pPr lvl="0" algn="just">
                <a:spcAft>
                  <a:spcPts val="924"/>
                </a:spcAft>
              </a:pPr>
              <a:endParaRPr lang="en-US" sz="2300" dirty="0" smtClean="0">
                <a:solidFill>
                  <a:schemeClr val="bg1"/>
                </a:solidFill>
                <a:latin typeface="Comic Sans MS" pitchFamily="66" charset="0"/>
              </a:endParaRPr>
            </a:p>
            <a:p>
              <a:pPr lvl="0" algn="just">
                <a:spcAft>
                  <a:spcPts val="924"/>
                </a:spcAft>
              </a:pPr>
              <a:r>
                <a:rPr lang="en-US" sz="2300" dirty="0" smtClean="0">
                  <a:solidFill>
                    <a:srgbClr val="000000"/>
                  </a:solidFill>
                  <a:latin typeface="Comic Sans MS" pitchFamily="66" charset="0"/>
                </a:rPr>
                <a:t> </a:t>
              </a:r>
              <a:endParaRPr lang="en-US" sz="2300" dirty="0">
                <a:solidFill>
                  <a:srgbClr val="000000"/>
                </a:solidFill>
                <a:latin typeface="Comic Sans MS" pitchFamily="66" charset="0"/>
              </a:endParaRPr>
            </a:p>
            <a:p>
              <a:pPr algn="just"/>
              <a:r>
                <a:rPr lang="en-US" sz="2800" dirty="0" smtClean="0">
                  <a:solidFill>
                    <a:sysClr val="window" lastClr="FFFFFF"/>
                  </a:solidFill>
                  <a:latin typeface="Comic Sans MS" pitchFamily="66" charset="0"/>
                </a:rPr>
                <a:t> </a:t>
              </a:r>
              <a:endParaRPr lang="en-US" sz="2800" dirty="0">
                <a:solidFill>
                  <a:srgbClr val="FFFFFF">
                    <a:hueOff val="0"/>
                    <a:satOff val="0"/>
                    <a:lumOff val="0"/>
                    <a:alphaOff val="0"/>
                  </a:srgbClr>
                </a:solidFill>
              </a:endParaRPr>
            </a:p>
            <a:p>
              <a:pPr algn="ctr" defTabSz="844550">
                <a:lnSpc>
                  <a:spcPct val="90000"/>
                </a:lnSpc>
                <a:spcBef>
                  <a:spcPct val="0"/>
                </a:spcBef>
                <a:spcAft>
                  <a:spcPct val="35000"/>
                </a:spcAft>
              </a:pPr>
              <a:endParaRPr lang="en-US" sz="2800" spc="400" dirty="0" smtClean="0">
                <a:solidFill>
                  <a:sysClr val="windowText" lastClr="000000"/>
                </a:solidFill>
                <a:latin typeface="Comic Sans MS" pitchFamily="66" charset="0"/>
                <a:cs typeface="Tunga" pitchFamily="2"/>
              </a:endParaRPr>
            </a:p>
            <a:p>
              <a:pPr algn="ctr" defTabSz="844550">
                <a:lnSpc>
                  <a:spcPct val="90000"/>
                </a:lnSpc>
                <a:spcBef>
                  <a:spcPct val="0"/>
                </a:spcBef>
                <a:spcAft>
                  <a:spcPct val="35000"/>
                </a:spcAft>
              </a:pPr>
              <a:endParaRPr lang="en-US" sz="1900" dirty="0">
                <a:solidFill>
                  <a:sysClr val="window" lastClr="FFFFFF"/>
                </a:solidFill>
                <a:latin typeface="Calibri"/>
              </a:endParaRPr>
            </a:p>
          </p:txBody>
        </p:sp>
      </p:grpSp>
      <p:sp>
        <p:nvSpPr>
          <p:cNvPr id="14" name="Rectangle 13"/>
          <p:cNvSpPr/>
          <p:nvPr/>
        </p:nvSpPr>
        <p:spPr>
          <a:xfrm>
            <a:off x="701262" y="2674948"/>
            <a:ext cx="7741476" cy="800219"/>
          </a:xfrm>
          <a:prstGeom prst="rect">
            <a:avLst/>
          </a:prstGeom>
        </p:spPr>
        <p:txBody>
          <a:bodyPr wrap="square">
            <a:spAutoFit/>
          </a:bodyPr>
          <a:lstStyle/>
          <a:p>
            <a:pPr lvl="0" algn="just">
              <a:spcAft>
                <a:spcPts val="924"/>
              </a:spcAft>
            </a:pPr>
            <a:r>
              <a:rPr lang="en-US" sz="2300" dirty="0">
                <a:solidFill>
                  <a:schemeClr val="bg1"/>
                </a:solidFill>
                <a:latin typeface="Comic Sans MS" pitchFamily="66" charset="0"/>
              </a:rPr>
              <a:t>E</a:t>
            </a:r>
            <a:r>
              <a:rPr lang="en-US" sz="2300" dirty="0" smtClean="0">
                <a:solidFill>
                  <a:schemeClr val="bg1"/>
                </a:solidFill>
                <a:latin typeface="Comic Sans MS" pitchFamily="66" charset="0"/>
              </a:rPr>
              <a:t>. Scanty </a:t>
            </a:r>
            <a:r>
              <a:rPr lang="en-US" sz="2300" dirty="0">
                <a:solidFill>
                  <a:schemeClr val="bg1"/>
                </a:solidFill>
                <a:latin typeface="Comic Sans MS" pitchFamily="66" charset="0"/>
              </a:rPr>
              <a:t>and unprofessional report rendition of road safety audit conducted by some field commands.</a:t>
            </a:r>
            <a:endParaRPr lang="en-US" sz="2300" dirty="0">
              <a:solidFill>
                <a:schemeClr val="bg1"/>
              </a:solidFill>
              <a:latin typeface="Comic Sans MS" pitchFamily="66" charset="0"/>
            </a:endParaRPr>
          </a:p>
        </p:txBody>
      </p:sp>
    </p:spTree>
    <p:extLst>
      <p:ext uri="{BB962C8B-B14F-4D97-AF65-F5344CB8AC3E}">
        <p14:creationId xmlns:p14="http://schemas.microsoft.com/office/powerpoint/2010/main" val="163949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152400"/>
            <a:ext cx="7239000" cy="609600"/>
          </a:xfrm>
        </p:spPr>
        <p:txBody>
          <a:bodyPr>
            <a:noAutofit/>
          </a:bodyPr>
          <a:lstStyle/>
          <a:p>
            <a:pPr algn="ctr"/>
            <a:r>
              <a:rPr lang="en-US" sz="2800" b="1" dirty="0">
                <a:solidFill>
                  <a:srgbClr val="000000"/>
                </a:solidFill>
                <a:latin typeface="Comic Sans MS" pitchFamily="66" charset="0"/>
              </a:rPr>
              <a:t>WAY FORWARD/RECOMMENDATIONS</a:t>
            </a:r>
            <a:endParaRPr lang="en-US" sz="2800" dirty="0"/>
          </a:p>
        </p:txBody>
      </p:sp>
      <p:sp>
        <p:nvSpPr>
          <p:cNvPr id="3" name="Text Placeholder 2"/>
          <p:cNvSpPr>
            <a:spLocks noGrp="1"/>
          </p:cNvSpPr>
          <p:nvPr>
            <p:ph type="body" idx="1"/>
          </p:nvPr>
        </p:nvSpPr>
        <p:spPr>
          <a:xfrm>
            <a:off x="609600" y="762000"/>
            <a:ext cx="7848600" cy="5867400"/>
          </a:xfrm>
        </p:spPr>
        <p:style>
          <a:lnRef idx="1">
            <a:schemeClr val="accent6"/>
          </a:lnRef>
          <a:fillRef idx="2">
            <a:schemeClr val="accent6"/>
          </a:fillRef>
          <a:effectRef idx="1">
            <a:schemeClr val="accent6"/>
          </a:effectRef>
          <a:fontRef idx="minor">
            <a:schemeClr val="dk1"/>
          </a:fontRef>
        </p:style>
        <p:txBody>
          <a:bodyPr>
            <a:noAutofit/>
          </a:bodyPr>
          <a:lstStyle/>
          <a:p>
            <a:pPr algn="just"/>
            <a:endParaRPr lang="en-US" sz="1800" cap="none" dirty="0" smtClean="0">
              <a:latin typeface="Comic Sans MS" pitchFamily="66" charset="0"/>
            </a:endParaRPr>
          </a:p>
        </p:txBody>
      </p:sp>
      <p:pic>
        <p:nvPicPr>
          <p:cNvPr id="4" name="Picture 3"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207"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207"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1630618112"/>
              </p:ext>
            </p:extLst>
          </p:nvPr>
        </p:nvGraphicFramePr>
        <p:xfrm>
          <a:off x="634001" y="838200"/>
          <a:ext cx="7863205" cy="5791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0280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609600"/>
          </a:xfrm>
        </p:spPr>
        <p:txBody>
          <a:bodyPr>
            <a:normAutofit/>
          </a:bodyPr>
          <a:lstStyle/>
          <a:p>
            <a:pPr algn="ctr"/>
            <a:r>
              <a:rPr lang="en-US" sz="2800" b="1" dirty="0">
                <a:solidFill>
                  <a:srgbClr val="000000"/>
                </a:solidFill>
                <a:latin typeface="Comic Sans MS" pitchFamily="66" charset="0"/>
              </a:rPr>
              <a:t>WAY FORWARD/RECOMMENDATIONS</a:t>
            </a:r>
            <a:endParaRPr lang="en-US" sz="3600" dirty="0"/>
          </a:p>
        </p:txBody>
      </p:sp>
      <p:sp>
        <p:nvSpPr>
          <p:cNvPr id="3" name="Text Placeholder 2"/>
          <p:cNvSpPr>
            <a:spLocks noGrp="1"/>
          </p:cNvSpPr>
          <p:nvPr>
            <p:ph type="body" idx="1"/>
          </p:nvPr>
        </p:nvSpPr>
        <p:spPr>
          <a:xfrm>
            <a:off x="990600" y="1219200"/>
            <a:ext cx="7783286" cy="5181600"/>
          </a:xfrm>
        </p:spPr>
        <p:txBody>
          <a:bodyPr>
            <a:normAutofit/>
          </a:bodyPr>
          <a:lstStyle/>
          <a:p>
            <a:pPr lvl="0"/>
            <a:endParaRPr lang="en-US" sz="3600" dirty="0" smtClean="0"/>
          </a:p>
          <a:p>
            <a:endParaRPr lang="en-US" dirty="0"/>
          </a:p>
        </p:txBody>
      </p:sp>
      <p:sp>
        <p:nvSpPr>
          <p:cNvPr id="4" name="Text Placeholder 2"/>
          <p:cNvSpPr txBox="1">
            <a:spLocks/>
          </p:cNvSpPr>
          <p:nvPr/>
        </p:nvSpPr>
        <p:spPr>
          <a:xfrm>
            <a:off x="601344" y="914400"/>
            <a:ext cx="8017494"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lgn="just">
              <a:spcBef>
                <a:spcPts val="800"/>
              </a:spcBef>
              <a:buFont typeface="Arial" pitchFamily="34" charset="0"/>
              <a:buNone/>
              <a:defRPr/>
            </a:pPr>
            <a:endParaRPr lang="en-US" spc="400" dirty="0" smtClean="0">
              <a:solidFill>
                <a:srgbClr val="000000"/>
              </a:solidFill>
              <a:latin typeface="Comic Sans MS" pitchFamily="66" charset="0"/>
              <a:cs typeface="Tunga" pitchFamily="2"/>
            </a:endParaRPr>
          </a:p>
        </p:txBody>
      </p:sp>
      <p:pic>
        <p:nvPicPr>
          <p:cNvPr id="5" name="Picture 4"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631"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127" y="78345"/>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701262" y="1041400"/>
            <a:ext cx="7741476" cy="5245096"/>
            <a:chOff x="6522" y="5"/>
            <a:chExt cx="7741476" cy="5714992"/>
          </a:xfrm>
          <a:scene3d>
            <a:camera prst="orthographicFront">
              <a:rot lat="0" lon="0" rev="0"/>
            </a:camera>
            <a:lightRig rig="balanced" dir="t">
              <a:rot lat="0" lon="0" rev="8700000"/>
            </a:lightRig>
          </a:scene3d>
        </p:grpSpPr>
        <p:sp>
          <p:nvSpPr>
            <p:cNvPr id="10" name="Rectangle 9"/>
            <p:cNvSpPr/>
            <p:nvPr/>
          </p:nvSpPr>
          <p:spPr>
            <a:xfrm>
              <a:off x="6522" y="5"/>
              <a:ext cx="7741476" cy="5714992"/>
            </a:xfrm>
            <a:prstGeom prst="rect">
              <a:avLst/>
            </a:prstGeom>
            <a:solidFill>
              <a:srgbClr val="4F81BD">
                <a:shade val="80000"/>
                <a:hueOff val="0"/>
                <a:satOff val="0"/>
                <a:lumOff val="0"/>
                <a:alphaOff val="0"/>
              </a:srgbClr>
            </a:solidFill>
            <a:ln>
              <a:noFill/>
            </a:ln>
            <a:effectLst>
              <a:outerShdw blurRad="44450" dist="27940" dir="5400000" algn="ctr" rotWithShape="0">
                <a:srgbClr val="000000">
                  <a:alpha val="32000"/>
                </a:srgbClr>
              </a:outerShdw>
            </a:effectLst>
            <a:sp3d>
              <a:bevelT w="190500" h="38100"/>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11" name="Rectangle 10"/>
            <p:cNvSpPr/>
            <p:nvPr/>
          </p:nvSpPr>
          <p:spPr>
            <a:xfrm>
              <a:off x="6522" y="5"/>
              <a:ext cx="7741476" cy="5714992"/>
            </a:xfrm>
            <a:prstGeom prst="rect">
              <a:avLst/>
            </a:prstGeom>
            <a:sp3d/>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72390" tIns="72390" rIns="72390" bIns="72390" numCol="1" spcCol="1270" anchor="ctr" anchorCtr="0">
              <a:noAutofit/>
            </a:bodyPr>
            <a:lstStyle/>
            <a:p>
              <a:pPr algn="just" defTabSz="844550">
                <a:lnSpc>
                  <a:spcPct val="90000"/>
                </a:lnSpc>
                <a:spcBef>
                  <a:spcPct val="0"/>
                </a:spcBef>
                <a:spcAft>
                  <a:spcPct val="35000"/>
                </a:spcAft>
              </a:pPr>
              <a:endParaRPr lang="en-US" sz="1900" b="1" spc="400" dirty="0" smtClean="0">
                <a:solidFill>
                  <a:sysClr val="window" lastClr="FFFFFF"/>
                </a:solidFill>
                <a:latin typeface="Comic Sans MS" pitchFamily="66" charset="0"/>
                <a:cs typeface="Tunga" pitchFamily="2"/>
              </a:endParaRPr>
            </a:p>
            <a:p>
              <a:pPr marL="457200" lvl="0" indent="-457200" algn="just">
                <a:spcAft>
                  <a:spcPts val="924"/>
                </a:spcAft>
                <a:buFontTx/>
                <a:buAutoNum type="alphaUcPeriod"/>
              </a:pPr>
              <a:endParaRPr lang="en-US" sz="2200" dirty="0" smtClean="0">
                <a:solidFill>
                  <a:srgbClr val="000000"/>
                </a:solidFill>
                <a:latin typeface="Comic Sans MS" pitchFamily="66" charset="0"/>
              </a:endParaRPr>
            </a:p>
            <a:p>
              <a:pPr marL="457200" lvl="0" indent="-457200" algn="just">
                <a:spcAft>
                  <a:spcPts val="924"/>
                </a:spcAft>
                <a:buFontTx/>
                <a:buAutoNum type="alphaUcPeriod"/>
              </a:pPr>
              <a:endParaRPr lang="en-US" sz="2200" dirty="0">
                <a:solidFill>
                  <a:srgbClr val="000000"/>
                </a:solidFill>
                <a:latin typeface="Comic Sans MS" pitchFamily="66" charset="0"/>
              </a:endParaRPr>
            </a:p>
            <a:p>
              <a:pPr lvl="0" algn="just">
                <a:spcAft>
                  <a:spcPts val="924"/>
                </a:spcAft>
              </a:pPr>
              <a:r>
                <a:rPr lang="en-US" sz="2200" dirty="0" smtClean="0">
                  <a:solidFill>
                    <a:schemeClr val="bg1"/>
                  </a:solidFill>
                  <a:latin typeface="Comic Sans MS" pitchFamily="66" charset="0"/>
                </a:rPr>
                <a:t>C. The </a:t>
              </a:r>
              <a:r>
                <a:rPr lang="en-US" sz="2200" dirty="0">
                  <a:solidFill>
                    <a:schemeClr val="bg1"/>
                  </a:solidFill>
                  <a:latin typeface="Comic Sans MS" pitchFamily="66" charset="0"/>
                </a:rPr>
                <a:t>non implementation of some recommendations of road safety measures emanating from the Corps to road authorities calls for a great concern. It is pertinent that the Corps follow-up her recommendations to road authorities for proper implementation.  </a:t>
              </a:r>
            </a:p>
            <a:p>
              <a:pPr algn="just">
                <a:spcAft>
                  <a:spcPts val="924"/>
                </a:spcAft>
              </a:pPr>
              <a:endParaRPr lang="en-US" sz="2300" dirty="0" smtClean="0">
                <a:solidFill>
                  <a:srgbClr val="FFFFFF"/>
                </a:solidFill>
                <a:latin typeface="Comic Sans MS" pitchFamily="66" charset="0"/>
              </a:endParaRPr>
            </a:p>
            <a:p>
              <a:pPr algn="just">
                <a:spcAft>
                  <a:spcPts val="924"/>
                </a:spcAft>
              </a:pPr>
              <a:endParaRPr lang="en-US" sz="2300" dirty="0">
                <a:solidFill>
                  <a:srgbClr val="FFFFFF"/>
                </a:solidFill>
                <a:latin typeface="Comic Sans MS" pitchFamily="66" charset="0"/>
              </a:endParaRPr>
            </a:p>
            <a:p>
              <a:pPr algn="just">
                <a:spcAft>
                  <a:spcPts val="924"/>
                </a:spcAft>
              </a:pPr>
              <a:endParaRPr lang="en-US" sz="2300" dirty="0" smtClean="0">
                <a:solidFill>
                  <a:srgbClr val="FFFFFF"/>
                </a:solidFill>
                <a:latin typeface="Comic Sans MS" pitchFamily="66" charset="0"/>
              </a:endParaRPr>
            </a:p>
            <a:p>
              <a:pPr algn="just">
                <a:spcAft>
                  <a:spcPts val="924"/>
                </a:spcAft>
              </a:pPr>
              <a:endParaRPr lang="en-US" sz="2300" dirty="0" smtClean="0">
                <a:solidFill>
                  <a:srgbClr val="FFFFFF"/>
                </a:solidFill>
                <a:latin typeface="Comic Sans MS" pitchFamily="66" charset="0"/>
              </a:endParaRPr>
            </a:p>
            <a:p>
              <a:pPr algn="just">
                <a:spcAft>
                  <a:spcPts val="924"/>
                </a:spcAft>
              </a:pPr>
              <a:endParaRPr lang="en-US" sz="2300" dirty="0" smtClean="0">
                <a:solidFill>
                  <a:srgbClr val="FFFFFF"/>
                </a:solidFill>
                <a:latin typeface="Comic Sans MS" pitchFamily="66" charset="0"/>
              </a:endParaRPr>
            </a:p>
            <a:p>
              <a:pPr algn="just">
                <a:spcAft>
                  <a:spcPts val="924"/>
                </a:spcAft>
              </a:pPr>
              <a:r>
                <a:rPr lang="en-US" sz="2300" dirty="0" smtClean="0">
                  <a:solidFill>
                    <a:srgbClr val="000000"/>
                  </a:solidFill>
                  <a:latin typeface="Comic Sans MS" pitchFamily="66" charset="0"/>
                </a:rPr>
                <a:t> </a:t>
              </a:r>
              <a:endParaRPr lang="en-US" sz="2300" dirty="0">
                <a:solidFill>
                  <a:srgbClr val="000000"/>
                </a:solidFill>
                <a:latin typeface="Comic Sans MS" pitchFamily="66" charset="0"/>
              </a:endParaRPr>
            </a:p>
            <a:p>
              <a:pPr algn="just"/>
              <a:r>
                <a:rPr lang="en-US" sz="2800" dirty="0" smtClean="0">
                  <a:solidFill>
                    <a:sysClr val="window" lastClr="FFFFFF"/>
                  </a:solidFill>
                  <a:latin typeface="Comic Sans MS" pitchFamily="66" charset="0"/>
                </a:rPr>
                <a:t> </a:t>
              </a:r>
              <a:endParaRPr lang="en-US" sz="2800" dirty="0">
                <a:solidFill>
                  <a:srgbClr val="FFFFFF">
                    <a:hueOff val="0"/>
                    <a:satOff val="0"/>
                    <a:lumOff val="0"/>
                    <a:alphaOff val="0"/>
                  </a:srgbClr>
                </a:solidFill>
              </a:endParaRPr>
            </a:p>
            <a:p>
              <a:pPr algn="ctr" defTabSz="844550">
                <a:lnSpc>
                  <a:spcPct val="90000"/>
                </a:lnSpc>
                <a:spcBef>
                  <a:spcPct val="0"/>
                </a:spcBef>
                <a:spcAft>
                  <a:spcPct val="35000"/>
                </a:spcAft>
              </a:pPr>
              <a:endParaRPr lang="en-US" sz="2800" spc="400" dirty="0" smtClean="0">
                <a:solidFill>
                  <a:sysClr val="windowText" lastClr="000000"/>
                </a:solidFill>
                <a:latin typeface="Comic Sans MS" pitchFamily="66" charset="0"/>
                <a:cs typeface="Tunga" pitchFamily="2"/>
              </a:endParaRPr>
            </a:p>
            <a:p>
              <a:pPr algn="ctr" defTabSz="844550">
                <a:lnSpc>
                  <a:spcPct val="90000"/>
                </a:lnSpc>
                <a:spcBef>
                  <a:spcPct val="0"/>
                </a:spcBef>
                <a:spcAft>
                  <a:spcPct val="35000"/>
                </a:spcAft>
              </a:pPr>
              <a:endParaRPr lang="en-US" sz="1900" dirty="0">
                <a:solidFill>
                  <a:sysClr val="window" lastClr="FFFFFF"/>
                </a:solidFill>
                <a:latin typeface="Calibri"/>
              </a:endParaRPr>
            </a:p>
          </p:txBody>
        </p:sp>
      </p:grpSp>
      <p:sp>
        <p:nvSpPr>
          <p:cNvPr id="14" name="Rectangle 13"/>
          <p:cNvSpPr/>
          <p:nvPr/>
        </p:nvSpPr>
        <p:spPr>
          <a:xfrm>
            <a:off x="763046" y="3700559"/>
            <a:ext cx="7741476" cy="1446550"/>
          </a:xfrm>
          <a:prstGeom prst="rect">
            <a:avLst/>
          </a:prstGeom>
        </p:spPr>
        <p:txBody>
          <a:bodyPr wrap="square">
            <a:spAutoFit/>
          </a:bodyPr>
          <a:lstStyle/>
          <a:p>
            <a:pPr lvl="0" algn="just">
              <a:spcAft>
                <a:spcPts val="924"/>
              </a:spcAft>
            </a:pPr>
            <a:r>
              <a:rPr lang="en-US" sz="2200" dirty="0" smtClean="0">
                <a:solidFill>
                  <a:schemeClr val="bg1"/>
                </a:solidFill>
                <a:latin typeface="Comic Sans MS" pitchFamily="66" charset="0"/>
              </a:rPr>
              <a:t>D. It </a:t>
            </a:r>
            <a:r>
              <a:rPr lang="en-US" sz="2200" dirty="0">
                <a:solidFill>
                  <a:schemeClr val="bg1"/>
                </a:solidFill>
                <a:latin typeface="Comic Sans MS" pitchFamily="66" charset="0"/>
              </a:rPr>
              <a:t>is highly important that the Corps conduct road safety audit of work zones or road construction sites to ensure that any construction company handling any road project compliances with the work zone safety leaders.</a:t>
            </a:r>
          </a:p>
        </p:txBody>
      </p:sp>
    </p:spTree>
    <p:extLst>
      <p:ext uri="{BB962C8B-B14F-4D97-AF65-F5344CB8AC3E}">
        <p14:creationId xmlns:p14="http://schemas.microsoft.com/office/powerpoint/2010/main" val="335530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28800"/>
            <a:ext cx="7010400" cy="1905000"/>
          </a:xfrm>
        </p:spPr>
        <p:txBody>
          <a:bodyPr>
            <a:normAutofit/>
          </a:bodyPr>
          <a:lstStyle/>
          <a:p>
            <a:r>
              <a:rPr lang="en-US" sz="3200" dirty="0" smtClean="0"/>
              <a:t>THANK YOU FOR LISTENING</a:t>
            </a:r>
            <a:endParaRPr lang="en-US" sz="3200" dirty="0"/>
          </a:p>
        </p:txBody>
      </p:sp>
      <p:pic>
        <p:nvPicPr>
          <p:cNvPr id="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14" y="914400"/>
            <a:ext cx="7511403" cy="5449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152400"/>
            <a:ext cx="6567824" cy="538609"/>
          </a:xfrm>
          <a:prstGeom prst="rect">
            <a:avLst/>
          </a:prstGeom>
        </p:spPr>
        <p:txBody>
          <a:bodyPr wrap="none">
            <a:spAutoFit/>
          </a:bodyPr>
          <a:lstStyle/>
          <a:p>
            <a:r>
              <a:rPr lang="en-US" sz="2900" b="1" cap="all" dirty="0" smtClean="0">
                <a:solidFill>
                  <a:srgbClr val="000000"/>
                </a:solidFill>
                <a:latin typeface="Comic Sans MS" pitchFamily="66" charset="0"/>
                <a:ea typeface="+mj-ea"/>
                <a:cs typeface="+mj-cs"/>
              </a:rPr>
              <a:t>Typical road safety problem</a:t>
            </a:r>
            <a:endParaRPr lang="en-US" dirty="0">
              <a:latin typeface="Comic Sans MS" pitchFamily="66" charset="0"/>
            </a:endParaRPr>
          </a:p>
        </p:txBody>
      </p:sp>
      <p:pic>
        <p:nvPicPr>
          <p:cNvPr id="5" name="Picture 4" descr="Capture 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7" name="Picture 6" descr="Capture 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1456" y="1058857"/>
            <a:ext cx="601345" cy="5812971"/>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2655" y="44904"/>
            <a:ext cx="601345" cy="1000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219200"/>
            <a:ext cx="7783286" cy="5181600"/>
          </a:xfrm>
        </p:spPr>
        <p:txBody>
          <a:bodyPr>
            <a:normAutofit/>
          </a:bodyPr>
          <a:lstStyle/>
          <a:p>
            <a:pPr lvl="0"/>
            <a:endParaRPr lang="en-US" sz="3600" dirty="0" smtClean="0"/>
          </a:p>
          <a:p>
            <a:endParaRPr lang="en-US" dirty="0"/>
          </a:p>
        </p:txBody>
      </p:sp>
      <p:sp>
        <p:nvSpPr>
          <p:cNvPr id="4" name="Rectangle 3"/>
          <p:cNvSpPr/>
          <p:nvPr/>
        </p:nvSpPr>
        <p:spPr>
          <a:xfrm>
            <a:off x="988541" y="2890391"/>
            <a:ext cx="6707659" cy="584775"/>
          </a:xfrm>
          <a:prstGeom prst="rect">
            <a:avLst/>
          </a:prstGeom>
        </p:spPr>
        <p:txBody>
          <a:bodyPr wrap="square">
            <a:spAutoFit/>
          </a:bodyPr>
          <a:lstStyle/>
          <a:p>
            <a:r>
              <a:rPr lang="en-US" sz="3200" b="1" cap="all" dirty="0">
                <a:solidFill>
                  <a:srgbClr val="000000"/>
                </a:solidFill>
                <a:latin typeface="Comic Sans MS" pitchFamily="66" charset="0"/>
                <a:ea typeface="+mj-ea"/>
                <a:cs typeface="+mj-cs"/>
              </a:rPr>
              <a:t>THANK YOU FOR LISTENING</a:t>
            </a:r>
            <a:endParaRPr lang="en-US" b="1" dirty="0">
              <a:latin typeface="Comic Sans MS" pitchFamily="66" charset="0"/>
            </a:endParaRPr>
          </a:p>
        </p:txBody>
      </p:sp>
      <p:pic>
        <p:nvPicPr>
          <p:cNvPr id="5" name="Picture 4"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7" name="Picture 6"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2655" y="1028662"/>
            <a:ext cx="601345" cy="5812971"/>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654" y="-93"/>
            <a:ext cx="601345" cy="1000125"/>
          </a:xfrm>
          <a:prstGeom prst="rect">
            <a:avLst/>
          </a:prstGeom>
          <a:noFill/>
        </p:spPr>
      </p:pic>
    </p:spTree>
    <p:extLst>
      <p:ext uri="{BB962C8B-B14F-4D97-AF65-F5344CB8AC3E}">
        <p14:creationId xmlns:p14="http://schemas.microsoft.com/office/powerpoint/2010/main" val="3172837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72" y="121104"/>
            <a:ext cx="6172200" cy="674915"/>
          </a:xfrm>
        </p:spPr>
        <p:txBody>
          <a:bodyPr>
            <a:normAutofit/>
          </a:bodyPr>
          <a:lstStyle/>
          <a:p>
            <a:pPr algn="ctr"/>
            <a:r>
              <a:rPr lang="en-US" sz="3600" b="1" dirty="0" smtClean="0">
                <a:latin typeface="Comic Sans MS" pitchFamily="66" charset="0"/>
              </a:rPr>
              <a:t>INTRODUCTION</a:t>
            </a:r>
            <a:endParaRPr lang="en-US" sz="3600" b="1" dirty="0">
              <a:latin typeface="Comic Sans MS" pitchFamily="66" charset="0"/>
            </a:endParaRPr>
          </a:p>
        </p:txBody>
      </p:sp>
      <p:sp>
        <p:nvSpPr>
          <p:cNvPr id="3" name="Text Placeholder 2"/>
          <p:cNvSpPr>
            <a:spLocks noGrp="1"/>
          </p:cNvSpPr>
          <p:nvPr>
            <p:ph type="body" idx="1"/>
          </p:nvPr>
        </p:nvSpPr>
        <p:spPr>
          <a:xfrm>
            <a:off x="634003" y="838200"/>
            <a:ext cx="7824197" cy="5809343"/>
          </a:xfrm>
        </p:spPr>
        <p:style>
          <a:lnRef idx="1">
            <a:schemeClr val="accent6"/>
          </a:lnRef>
          <a:fillRef idx="2">
            <a:schemeClr val="accent6"/>
          </a:fillRef>
          <a:effectRef idx="1">
            <a:schemeClr val="accent6"/>
          </a:effectRef>
          <a:fontRef idx="minor">
            <a:schemeClr val="dk1"/>
          </a:fontRef>
        </p:style>
        <p:txBody>
          <a:bodyPr>
            <a:normAutofit/>
          </a:bodyPr>
          <a:lstStyle/>
          <a:p>
            <a:pPr lvl="0" algn="just"/>
            <a:endParaRPr lang="en-US" sz="2200" cap="none" dirty="0" smtClean="0">
              <a:latin typeface="Comic Sans MS" pitchFamily="66" charset="0"/>
            </a:endParaRPr>
          </a:p>
          <a:p>
            <a:pPr lvl="0" algn="just">
              <a:buFont typeface="Wingdings" pitchFamily="2" charset="2"/>
              <a:buChar char="v"/>
            </a:pPr>
            <a:endParaRPr lang="en-US" sz="1800" dirty="0">
              <a:latin typeface="Comic Sans MS" pitchFamily="66" charset="0"/>
            </a:endParaRPr>
          </a:p>
          <a:p>
            <a:pPr lvl="0" algn="just"/>
            <a:endParaRPr lang="en-US" sz="1800" cap="none" dirty="0" smtClean="0">
              <a:latin typeface="Comic Sans MS" pitchFamily="66" charset="0"/>
            </a:endParaRPr>
          </a:p>
        </p:txBody>
      </p:sp>
      <p:pic>
        <p:nvPicPr>
          <p:cNvPr id="8" name="Picture 7"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 y="1045029"/>
            <a:ext cx="601345" cy="5812971"/>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857" y="55790"/>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4"/>
          <p:cNvGraphicFramePr>
            <a:graphicFrameLocks/>
          </p:cNvGraphicFramePr>
          <p:nvPr>
            <p:extLst>
              <p:ext uri="{D42A27DB-BD31-4B8C-83A1-F6EECF244321}">
                <p14:modId xmlns:p14="http://schemas.microsoft.com/office/powerpoint/2010/main" val="2077394315"/>
              </p:ext>
            </p:extLst>
          </p:nvPr>
        </p:nvGraphicFramePr>
        <p:xfrm>
          <a:off x="634002" y="762000"/>
          <a:ext cx="7900398" cy="5715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5000" y="1447800"/>
            <a:ext cx="6858000" cy="4800600"/>
          </a:xfrm>
        </p:spPr>
        <p:txBody>
          <a:bodyPr>
            <a:normAutofit lnSpcReduction="10000"/>
          </a:bodyPr>
          <a:lstStyle/>
          <a:p>
            <a:pPr lvl="0">
              <a:buFont typeface="Wingdings" pitchFamily="2" charset="2"/>
              <a:buChar char="v"/>
            </a:pPr>
            <a:r>
              <a:rPr lang="en-US" dirty="0" smtClean="0"/>
              <a:t> </a:t>
            </a:r>
            <a:r>
              <a:rPr lang="en-US" sz="2000" dirty="0" smtClean="0"/>
              <a:t>Location; </a:t>
            </a:r>
            <a:r>
              <a:rPr lang="en-US" sz="2000" dirty="0" err="1" smtClean="0"/>
              <a:t>kilometre</a:t>
            </a:r>
            <a:r>
              <a:rPr lang="en-US" sz="2000" dirty="0" smtClean="0"/>
              <a:t> section or </a:t>
            </a:r>
            <a:r>
              <a:rPr lang="en-US" sz="2000" dirty="0" err="1" smtClean="0"/>
              <a:t>chainage</a:t>
            </a:r>
            <a:r>
              <a:rPr lang="en-US" sz="2000" dirty="0" smtClean="0"/>
              <a:t> of the road</a:t>
            </a:r>
          </a:p>
          <a:p>
            <a:pPr lvl="0"/>
            <a:endParaRPr lang="en-US" sz="2000" dirty="0" smtClean="0"/>
          </a:p>
          <a:p>
            <a:pPr lvl="0">
              <a:buFont typeface="Wingdings" pitchFamily="2" charset="2"/>
              <a:buChar char="v"/>
            </a:pPr>
            <a:r>
              <a:rPr lang="en-US" sz="2000" dirty="0" smtClean="0"/>
              <a:t> Length of the road</a:t>
            </a:r>
          </a:p>
          <a:p>
            <a:pPr lvl="0"/>
            <a:endParaRPr lang="en-US" sz="2000" dirty="0" smtClean="0"/>
          </a:p>
          <a:p>
            <a:pPr lvl="0">
              <a:buFont typeface="Wingdings" pitchFamily="2" charset="2"/>
              <a:buChar char="v"/>
            </a:pPr>
            <a:r>
              <a:rPr lang="en-US" sz="2000" dirty="0" smtClean="0"/>
              <a:t> Age of the road; gives an ideal of the life span of the road</a:t>
            </a:r>
          </a:p>
          <a:p>
            <a:pPr lvl="0"/>
            <a:endParaRPr lang="en-US" sz="2000" dirty="0" smtClean="0"/>
          </a:p>
          <a:p>
            <a:pPr lvl="0">
              <a:buFont typeface="Wingdings" pitchFamily="2" charset="2"/>
              <a:buChar char="v"/>
            </a:pPr>
            <a:r>
              <a:rPr lang="en-US" sz="2000" dirty="0" smtClean="0"/>
              <a:t> Traffic composition; density or percentage of  LGVs &amp; HGVs</a:t>
            </a:r>
          </a:p>
          <a:p>
            <a:pPr lvl="0"/>
            <a:endParaRPr lang="en-US" sz="2000" dirty="0" smtClean="0"/>
          </a:p>
          <a:p>
            <a:pPr lvl="0">
              <a:buFont typeface="Wingdings" pitchFamily="2" charset="2"/>
              <a:buChar char="v"/>
            </a:pPr>
            <a:r>
              <a:rPr lang="en-US" sz="2000" dirty="0" smtClean="0"/>
              <a:t> General speed of traffic; average speed of the traffic</a:t>
            </a:r>
          </a:p>
          <a:p>
            <a:endParaRPr lang="en-US" dirty="0"/>
          </a:p>
        </p:txBody>
      </p:sp>
      <p:sp>
        <p:nvSpPr>
          <p:cNvPr id="4" name="Text Placeholder 2"/>
          <p:cNvSpPr txBox="1">
            <a:spLocks/>
          </p:cNvSpPr>
          <p:nvPr/>
        </p:nvSpPr>
        <p:spPr>
          <a:xfrm>
            <a:off x="631371" y="762000"/>
            <a:ext cx="7892144" cy="573677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just"/>
            <a:endParaRPr lang="en-US" sz="1900" b="1" cap="none" dirty="0">
              <a:latin typeface="Comic Sans MS" pitchFamily="66" charset="0"/>
            </a:endParaRPr>
          </a:p>
        </p:txBody>
      </p:sp>
      <p:pic>
        <p:nvPicPr>
          <p:cNvPr id="5" name="Picture 4" descr="Capture 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1045029"/>
            <a:ext cx="601345" cy="5812971"/>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7" name="Picture 6" descr="Capture 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655" y="1012372"/>
            <a:ext cx="601345" cy="5812971"/>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2655" y="23133"/>
            <a:ext cx="601345" cy="1000125"/>
          </a:xfrm>
          <a:prstGeom prst="rect">
            <a:avLst/>
          </a:prstGeom>
          <a:noFill/>
        </p:spPr>
      </p:pic>
      <p:graphicFrame>
        <p:nvGraphicFramePr>
          <p:cNvPr id="10" name="Content Placeholder 3"/>
          <p:cNvGraphicFramePr>
            <a:graphicFrameLocks/>
          </p:cNvGraphicFramePr>
          <p:nvPr>
            <p:extLst>
              <p:ext uri="{D42A27DB-BD31-4B8C-83A1-F6EECF244321}">
                <p14:modId xmlns:p14="http://schemas.microsoft.com/office/powerpoint/2010/main" val="3885303091"/>
              </p:ext>
            </p:extLst>
          </p:nvPr>
        </p:nvGraphicFramePr>
        <p:xfrm>
          <a:off x="631370" y="762000"/>
          <a:ext cx="7911285" cy="57367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5313"/>
            <a:ext cx="6172200" cy="696686"/>
          </a:xfrm>
        </p:spPr>
        <p:txBody>
          <a:bodyPr>
            <a:normAutofit/>
          </a:bodyPr>
          <a:lstStyle/>
          <a:p>
            <a:r>
              <a:rPr lang="en-US" sz="3600" b="1" dirty="0" smtClean="0">
                <a:solidFill>
                  <a:srgbClr val="000000"/>
                </a:solidFill>
                <a:latin typeface="Georgia" pitchFamily="18" charset="0"/>
              </a:rPr>
              <a:t>Functions </a:t>
            </a:r>
            <a:r>
              <a:rPr lang="en-US" sz="3600" b="1" dirty="0">
                <a:solidFill>
                  <a:srgbClr val="000000"/>
                </a:solidFill>
                <a:latin typeface="Georgia" pitchFamily="18" charset="0"/>
              </a:rPr>
              <a:t>of </a:t>
            </a:r>
            <a:r>
              <a:rPr lang="en-US" sz="3600" b="1" dirty="0" err="1" smtClean="0">
                <a:solidFill>
                  <a:srgbClr val="000000"/>
                </a:solidFill>
                <a:latin typeface="Georgia" pitchFamily="18" charset="0"/>
              </a:rPr>
              <a:t>cseo</a:t>
            </a:r>
            <a:endParaRPr lang="en-US" sz="3600" b="1" dirty="0">
              <a:latin typeface="Georgia" pitchFamily="18" charset="0"/>
            </a:endParaRPr>
          </a:p>
        </p:txBody>
      </p:sp>
      <p:sp>
        <p:nvSpPr>
          <p:cNvPr id="3" name="Text Placeholder 2"/>
          <p:cNvSpPr>
            <a:spLocks noGrp="1"/>
          </p:cNvSpPr>
          <p:nvPr>
            <p:ph type="body" idx="1"/>
          </p:nvPr>
        </p:nvSpPr>
        <p:spPr>
          <a:xfrm>
            <a:off x="2286000" y="1219200"/>
            <a:ext cx="6172200" cy="4343400"/>
          </a:xfrm>
        </p:spPr>
        <p:txBody>
          <a:bodyPr>
            <a:normAutofit/>
          </a:bodyPr>
          <a:lstStyle/>
          <a:p>
            <a:endParaRPr lang="en-US" dirty="0" smtClean="0"/>
          </a:p>
          <a:p>
            <a:endParaRPr lang="en-US" dirty="0"/>
          </a:p>
        </p:txBody>
      </p:sp>
      <p:sp>
        <p:nvSpPr>
          <p:cNvPr id="4" name="Text Placeholder 2"/>
          <p:cNvSpPr txBox="1">
            <a:spLocks/>
          </p:cNvSpPr>
          <p:nvPr/>
        </p:nvSpPr>
        <p:spPr>
          <a:xfrm>
            <a:off x="634003" y="990600"/>
            <a:ext cx="7824197" cy="56388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just"/>
            <a:endParaRPr lang="en-US" sz="1800" cap="none" dirty="0"/>
          </a:p>
        </p:txBody>
      </p:sp>
      <p:graphicFrame>
        <p:nvGraphicFramePr>
          <p:cNvPr id="5" name="Content Placeholder 3"/>
          <p:cNvGraphicFramePr>
            <a:graphicFrameLocks/>
          </p:cNvGraphicFramePr>
          <p:nvPr>
            <p:extLst>
              <p:ext uri="{D42A27DB-BD31-4B8C-83A1-F6EECF244321}">
                <p14:modId xmlns:p14="http://schemas.microsoft.com/office/powerpoint/2010/main" val="1997141538"/>
              </p:ext>
            </p:extLst>
          </p:nvPr>
        </p:nvGraphicFramePr>
        <p:xfrm>
          <a:off x="609600" y="762000"/>
          <a:ext cx="7975102"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apture v"/>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57" y="1045029"/>
            <a:ext cx="601345" cy="5812971"/>
          </a:xfrm>
          <a:prstGeom prst="rect">
            <a:avLst/>
          </a:prstGeom>
          <a:noFill/>
          <a:ln>
            <a:noFill/>
          </a:ln>
        </p:spPr>
      </p:pic>
      <p:pic>
        <p:nvPicPr>
          <p:cNvPr id="7" name="Picture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8" name="Picture 7" descr="Capture v"/>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4702" y="990599"/>
            <a:ext cx="575445" cy="5812971"/>
          </a:xfrm>
          <a:prstGeom prst="rect">
            <a:avLst/>
          </a:prstGeom>
          <a:noFill/>
          <a:ln>
            <a:noFill/>
          </a:ln>
        </p:spPr>
      </p:pic>
      <p:pic>
        <p:nvPicPr>
          <p:cNvPr id="9" name="Picture 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8802" y="21771"/>
            <a:ext cx="601345" cy="1000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73" y="66675"/>
            <a:ext cx="7924800" cy="609600"/>
          </a:xfrm>
        </p:spPr>
        <p:txBody>
          <a:bodyPr>
            <a:normAutofit fontScale="90000"/>
          </a:bodyPr>
          <a:lstStyle/>
          <a:p>
            <a:pPr algn="ctr"/>
            <a:r>
              <a:rPr lang="en-US" sz="3600" b="1" dirty="0" smtClean="0">
                <a:solidFill>
                  <a:srgbClr val="000000"/>
                </a:solidFill>
                <a:latin typeface="Comic Sans MS" pitchFamily="66" charset="0"/>
              </a:rPr>
              <a:t>Salient achievements  of </a:t>
            </a:r>
            <a:r>
              <a:rPr lang="en-US" sz="3600" b="1" dirty="0" err="1" smtClean="0">
                <a:solidFill>
                  <a:srgbClr val="000000"/>
                </a:solidFill>
                <a:latin typeface="Comic Sans MS" pitchFamily="66" charset="0"/>
              </a:rPr>
              <a:t>cseo</a:t>
            </a:r>
            <a:endParaRPr lang="en-US" sz="3200" dirty="0">
              <a:latin typeface="Comic Sans MS" pitchFamily="66" charset="0"/>
            </a:endParaRPr>
          </a:p>
        </p:txBody>
      </p:sp>
      <p:sp>
        <p:nvSpPr>
          <p:cNvPr id="3" name="Text Placeholder 2"/>
          <p:cNvSpPr>
            <a:spLocks noGrp="1"/>
          </p:cNvSpPr>
          <p:nvPr>
            <p:ph type="body" idx="1"/>
          </p:nvPr>
        </p:nvSpPr>
        <p:spPr>
          <a:xfrm>
            <a:off x="583294" y="1341795"/>
            <a:ext cx="7931149" cy="5548862"/>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n-US" sz="1600" cap="none" dirty="0" smtClean="0">
              <a:latin typeface="Comic Sans MS" pitchFamily="66" charset="0"/>
            </a:endParaRPr>
          </a:p>
          <a:p>
            <a:pPr algn="just"/>
            <a:endParaRPr lang="en-US" sz="1600" cap="none" dirty="0" smtClean="0">
              <a:latin typeface="Comic Sans MS" pitchFamily="66" charset="0"/>
            </a:endParaRPr>
          </a:p>
        </p:txBody>
      </p:sp>
      <p:pic>
        <p:nvPicPr>
          <p:cNvPr id="5" name="Picture 4" descr="Capture 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48658"/>
            <a:ext cx="601345" cy="5812971"/>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0750" y="1045029"/>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1636"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11"/>
          <p:cNvGraphicFramePr>
            <a:graphicFrameLocks/>
          </p:cNvGraphicFramePr>
          <p:nvPr>
            <p:extLst>
              <p:ext uri="{D42A27DB-BD31-4B8C-83A1-F6EECF244321}">
                <p14:modId xmlns:p14="http://schemas.microsoft.com/office/powerpoint/2010/main" val="2748868702"/>
              </p:ext>
            </p:extLst>
          </p:nvPr>
        </p:nvGraphicFramePr>
        <p:xfrm>
          <a:off x="634001" y="685801"/>
          <a:ext cx="7906749" cy="609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228600"/>
            <a:ext cx="7990114" cy="533400"/>
          </a:xfrm>
        </p:spPr>
        <p:txBody>
          <a:bodyPr>
            <a:noAutofit/>
          </a:bodyPr>
          <a:lstStyle/>
          <a:p>
            <a:r>
              <a:rPr lang="en-US" b="1" dirty="0">
                <a:solidFill>
                  <a:srgbClr val="000000"/>
                </a:solidFill>
                <a:latin typeface="Comic Sans MS" pitchFamily="66" charset="0"/>
              </a:rPr>
              <a:t>Salient achievements  of </a:t>
            </a:r>
            <a:r>
              <a:rPr lang="en-US" b="1" dirty="0" err="1">
                <a:solidFill>
                  <a:srgbClr val="000000"/>
                </a:solidFill>
                <a:latin typeface="Comic Sans MS" pitchFamily="66" charset="0"/>
              </a:rPr>
              <a:t>cseo</a:t>
            </a:r>
            <a:endParaRPr lang="en-US" sz="3400" dirty="0"/>
          </a:p>
        </p:txBody>
      </p:sp>
      <p:sp>
        <p:nvSpPr>
          <p:cNvPr id="3" name="Text Placeholder 2"/>
          <p:cNvSpPr>
            <a:spLocks noGrp="1"/>
          </p:cNvSpPr>
          <p:nvPr>
            <p:ph type="body" idx="1"/>
          </p:nvPr>
        </p:nvSpPr>
        <p:spPr>
          <a:xfrm>
            <a:off x="762000" y="838199"/>
            <a:ext cx="7620000" cy="5823857"/>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n-US" sz="1600" cap="none" dirty="0">
              <a:latin typeface="Comic Sans MS" pitchFamily="66" charset="0"/>
            </a:endParaRPr>
          </a:p>
        </p:txBody>
      </p:sp>
      <p:graphicFrame>
        <p:nvGraphicFramePr>
          <p:cNvPr id="5" name="Content Placeholder 11"/>
          <p:cNvGraphicFramePr>
            <a:graphicFrameLocks noGrp="1"/>
          </p:cNvGraphicFramePr>
          <p:nvPr>
            <p:ph idx="1"/>
            <p:extLst>
              <p:ext uri="{D42A27DB-BD31-4B8C-83A1-F6EECF244321}">
                <p14:modId xmlns:p14="http://schemas.microsoft.com/office/powerpoint/2010/main" val="3883070303"/>
              </p:ext>
            </p:extLst>
          </p:nvPr>
        </p:nvGraphicFramePr>
        <p:xfrm>
          <a:off x="609600" y="762000"/>
          <a:ext cx="7848600" cy="594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apture v"/>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48658"/>
            <a:ext cx="601345" cy="5812971"/>
          </a:xfrm>
          <a:prstGeom prst="rect">
            <a:avLst/>
          </a:prstGeom>
          <a:noFill/>
          <a:ln>
            <a:noFill/>
          </a:ln>
        </p:spPr>
      </p:pic>
      <p:pic>
        <p:nvPicPr>
          <p:cNvPr id="7" name="Picture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8093"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94984" y="69623"/>
            <a:ext cx="601345" cy="10001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62800" cy="533400"/>
          </a:xfrm>
        </p:spPr>
        <p:txBody>
          <a:bodyPr>
            <a:normAutofit fontScale="90000"/>
          </a:bodyPr>
          <a:lstStyle/>
          <a:p>
            <a:r>
              <a:rPr lang="en-US" b="1" dirty="0">
                <a:solidFill>
                  <a:srgbClr val="000000"/>
                </a:solidFill>
                <a:latin typeface="Comic Sans MS" pitchFamily="66" charset="0"/>
              </a:rPr>
              <a:t>Salient achievements  of </a:t>
            </a:r>
            <a:r>
              <a:rPr lang="en-US" b="1" dirty="0" err="1">
                <a:solidFill>
                  <a:srgbClr val="000000"/>
                </a:solidFill>
                <a:latin typeface="Comic Sans MS" pitchFamily="66" charset="0"/>
              </a:rPr>
              <a:t>cseo</a:t>
            </a:r>
            <a:endParaRPr lang="en-US" sz="2400" dirty="0"/>
          </a:p>
        </p:txBody>
      </p:sp>
      <p:sp>
        <p:nvSpPr>
          <p:cNvPr id="3" name="Text Placeholder 2"/>
          <p:cNvSpPr>
            <a:spLocks noGrp="1"/>
          </p:cNvSpPr>
          <p:nvPr>
            <p:ph type="body" idx="1"/>
          </p:nvPr>
        </p:nvSpPr>
        <p:spPr>
          <a:xfrm>
            <a:off x="816429" y="1219200"/>
            <a:ext cx="7717971" cy="5257800"/>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n-US" sz="2800" dirty="0" smtClean="0"/>
          </a:p>
          <a:p>
            <a:pPr algn="just"/>
            <a:endParaRPr lang="en-US" sz="2800" dirty="0"/>
          </a:p>
        </p:txBody>
      </p:sp>
      <p:graphicFrame>
        <p:nvGraphicFramePr>
          <p:cNvPr id="4" name="Content Placeholder 11"/>
          <p:cNvGraphicFramePr>
            <a:graphicFrameLocks/>
          </p:cNvGraphicFramePr>
          <p:nvPr>
            <p:extLst>
              <p:ext uri="{D42A27DB-BD31-4B8C-83A1-F6EECF244321}">
                <p14:modId xmlns:p14="http://schemas.microsoft.com/office/powerpoint/2010/main" val="1771991774"/>
              </p:ext>
            </p:extLst>
          </p:nvPr>
        </p:nvGraphicFramePr>
        <p:xfrm>
          <a:off x="601345" y="762000"/>
          <a:ext cx="7933055" cy="536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apture v"/>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7207"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7207"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162800" cy="533400"/>
          </a:xfrm>
        </p:spPr>
        <p:txBody>
          <a:bodyPr>
            <a:normAutofit fontScale="90000"/>
          </a:bodyPr>
          <a:lstStyle/>
          <a:p>
            <a:r>
              <a:rPr lang="en-US" b="1" dirty="0">
                <a:solidFill>
                  <a:srgbClr val="000000"/>
                </a:solidFill>
                <a:latin typeface="Comic Sans MS" pitchFamily="66" charset="0"/>
              </a:rPr>
              <a:t>Salient achievements  of </a:t>
            </a:r>
            <a:r>
              <a:rPr lang="en-US" b="1" dirty="0" err="1">
                <a:solidFill>
                  <a:srgbClr val="000000"/>
                </a:solidFill>
                <a:latin typeface="Comic Sans MS" pitchFamily="66" charset="0"/>
              </a:rPr>
              <a:t>cseo</a:t>
            </a:r>
            <a:endParaRPr lang="en-US" sz="2400" dirty="0"/>
          </a:p>
        </p:txBody>
      </p:sp>
      <p:sp>
        <p:nvSpPr>
          <p:cNvPr id="3" name="Text Placeholder 2"/>
          <p:cNvSpPr>
            <a:spLocks noGrp="1"/>
          </p:cNvSpPr>
          <p:nvPr>
            <p:ph type="body" idx="1"/>
          </p:nvPr>
        </p:nvSpPr>
        <p:spPr>
          <a:xfrm>
            <a:off x="816429" y="1219200"/>
            <a:ext cx="7717971" cy="5257800"/>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n-US" sz="2800" dirty="0" smtClean="0"/>
          </a:p>
          <a:p>
            <a:pPr algn="just"/>
            <a:endParaRPr lang="en-US" sz="2800" dirty="0"/>
          </a:p>
        </p:txBody>
      </p:sp>
      <p:graphicFrame>
        <p:nvGraphicFramePr>
          <p:cNvPr id="4" name="Content Placeholder 11"/>
          <p:cNvGraphicFramePr>
            <a:graphicFrameLocks/>
          </p:cNvGraphicFramePr>
          <p:nvPr>
            <p:extLst>
              <p:ext uri="{D42A27DB-BD31-4B8C-83A1-F6EECF244321}">
                <p14:modId xmlns:p14="http://schemas.microsoft.com/office/powerpoint/2010/main" val="1930719678"/>
              </p:ext>
            </p:extLst>
          </p:nvPr>
        </p:nvGraphicFramePr>
        <p:xfrm>
          <a:off x="601345" y="762000"/>
          <a:ext cx="7933055" cy="536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apture v"/>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6" name="Picture 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7207"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7207"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25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629400" cy="609600"/>
          </a:xfrm>
        </p:spPr>
        <p:txBody>
          <a:bodyPr>
            <a:normAutofit/>
          </a:bodyPr>
          <a:lstStyle/>
          <a:p>
            <a:pPr algn="ctr"/>
            <a:r>
              <a:rPr lang="en-US" b="1" dirty="0" smtClean="0">
                <a:solidFill>
                  <a:srgbClr val="000000"/>
                </a:solidFill>
                <a:latin typeface="Comic Sans MS" pitchFamily="66" charset="0"/>
              </a:rPr>
              <a:t>C</a:t>
            </a:r>
            <a:r>
              <a:rPr b="1" smtClean="0">
                <a:solidFill>
                  <a:srgbClr val="000000"/>
                </a:solidFill>
                <a:latin typeface="Comic Sans MS" pitchFamily="66" charset="0"/>
              </a:rPr>
              <a:t>seo workplan for 2021</a:t>
            </a:r>
            <a:endParaRPr lang="en-US" dirty="0"/>
          </a:p>
        </p:txBody>
      </p:sp>
      <p:sp>
        <p:nvSpPr>
          <p:cNvPr id="3" name="Text Placeholder 2"/>
          <p:cNvSpPr>
            <a:spLocks noGrp="1"/>
          </p:cNvSpPr>
          <p:nvPr>
            <p:ph type="body" idx="1"/>
          </p:nvPr>
        </p:nvSpPr>
        <p:spPr>
          <a:xfrm>
            <a:off x="609600" y="762000"/>
            <a:ext cx="7848600" cy="5867400"/>
          </a:xfrm>
        </p:spPr>
        <p:style>
          <a:lnRef idx="1">
            <a:schemeClr val="accent6"/>
          </a:lnRef>
          <a:fillRef idx="2">
            <a:schemeClr val="accent6"/>
          </a:fillRef>
          <a:effectRef idx="1">
            <a:schemeClr val="accent6"/>
          </a:effectRef>
          <a:fontRef idx="minor">
            <a:schemeClr val="dk1"/>
          </a:fontRef>
        </p:style>
        <p:txBody>
          <a:bodyPr>
            <a:noAutofit/>
          </a:bodyPr>
          <a:lstStyle/>
          <a:p>
            <a:pPr algn="just"/>
            <a:endParaRPr lang="en-US" sz="1800" cap="none" dirty="0" smtClean="0">
              <a:latin typeface="Comic Sans MS" pitchFamily="66" charset="0"/>
            </a:endParaRPr>
          </a:p>
        </p:txBody>
      </p:sp>
      <p:pic>
        <p:nvPicPr>
          <p:cNvPr id="4" name="Picture 3" descr="Capture v"/>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045029"/>
            <a:ext cx="601345" cy="5812971"/>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57" y="43542"/>
            <a:ext cx="601345" cy="1000125"/>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207" y="1041400"/>
            <a:ext cx="60325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207" y="44904"/>
            <a:ext cx="6032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3025680267"/>
              </p:ext>
            </p:extLst>
          </p:nvPr>
        </p:nvGraphicFramePr>
        <p:xfrm>
          <a:off x="634001" y="838200"/>
          <a:ext cx="7863205" cy="5791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48907</TotalTime>
  <Words>1602</Words>
  <Application>Microsoft Office PowerPoint</Application>
  <PresentationFormat>On-screen Show (4:3)</PresentationFormat>
  <Paragraphs>105</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Angles</vt:lpstr>
      <vt:lpstr>PowerPoint Presentation</vt:lpstr>
      <vt:lpstr>INTRODUCTION</vt:lpstr>
      <vt:lpstr>PowerPoint Presentation</vt:lpstr>
      <vt:lpstr>Functions of cseo</vt:lpstr>
      <vt:lpstr>Salient achievements  of cseo</vt:lpstr>
      <vt:lpstr>Salient achievements  of cseo</vt:lpstr>
      <vt:lpstr>Salient achievements  of cseo</vt:lpstr>
      <vt:lpstr>Salient achievements  of cseo</vt:lpstr>
      <vt:lpstr>Cseo workplan for 2021</vt:lpstr>
      <vt:lpstr>Cseo work plan for 2021</vt:lpstr>
      <vt:lpstr>Cseo workplan for 2021</vt:lpstr>
      <vt:lpstr>Cseo workplan for 2021</vt:lpstr>
      <vt:lpstr>CseO GAP ANALYSIS</vt:lpstr>
      <vt:lpstr>CseO GAP ANALYSIS</vt:lpstr>
      <vt:lpstr>WAY FORWARD/RECOMMENDATIONS</vt:lpstr>
      <vt:lpstr>WAY FORWARD/RECOMMENDATIONS</vt:lpstr>
      <vt:lpstr>THANK YOU FOR LISTENING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BUILDING PROGRAMME FOR SENIOR OFFICERS IN RSHQ</dc:title>
  <dc:creator>DCM OPS</dc:creator>
  <cp:lastModifiedBy>TE COSEN</cp:lastModifiedBy>
  <cp:revision>369</cp:revision>
  <dcterms:created xsi:type="dcterms:W3CDTF">2021-05-17T11:01:02Z</dcterms:created>
  <dcterms:modified xsi:type="dcterms:W3CDTF">2021-05-21T15:08:54Z</dcterms:modified>
</cp:coreProperties>
</file>