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25"/>
  </p:notesMasterIdLst>
  <p:sldIdLst>
    <p:sldId id="256" r:id="rId2"/>
    <p:sldId id="278" r:id="rId3"/>
    <p:sldId id="257" r:id="rId4"/>
    <p:sldId id="281" r:id="rId5"/>
    <p:sldId id="259" r:id="rId6"/>
    <p:sldId id="260" r:id="rId7"/>
    <p:sldId id="261" r:id="rId8"/>
    <p:sldId id="262" r:id="rId9"/>
    <p:sldId id="263" r:id="rId10"/>
    <p:sldId id="282" r:id="rId11"/>
    <p:sldId id="264" r:id="rId12"/>
    <p:sldId id="265" r:id="rId13"/>
    <p:sldId id="266" r:id="rId14"/>
    <p:sldId id="267" r:id="rId15"/>
    <p:sldId id="268" r:id="rId16"/>
    <p:sldId id="269" r:id="rId17"/>
    <p:sldId id="270" r:id="rId18"/>
    <p:sldId id="271" r:id="rId19"/>
    <p:sldId id="280" r:id="rId20"/>
    <p:sldId id="272" r:id="rId21"/>
    <p:sldId id="273" r:id="rId22"/>
    <p:sldId id="274" r:id="rId23"/>
    <p:sldId id="275"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FD0463-D00C-4E9B-91CB-62F575493242}"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US"/>
        </a:p>
      </dgm:t>
    </dgm:pt>
    <dgm:pt modelId="{D39648AA-B2C4-41CE-9CA7-321F33A41E1C}">
      <dgm:prSet phldrT="[Text]" custT="1"/>
      <dgm:spPr>
        <a:solidFill>
          <a:schemeClr val="accent1"/>
        </a:solidFill>
        <a:ln w="57150">
          <a:solidFill>
            <a:srgbClr val="00B050"/>
          </a:solidFill>
        </a:ln>
      </dgm:spPr>
      <dgm:t>
        <a:bodyPr/>
        <a:lstStyle/>
        <a:p>
          <a:r>
            <a:rPr lang="en-US" sz="1000" b="1" dirty="0" smtClean="0">
              <a:solidFill>
                <a:schemeClr val="bg1"/>
              </a:solidFill>
            </a:rPr>
            <a:t>BUDGET CALL CIRCULAR/ PREPARATION AND SUBMISSION</a:t>
          </a:r>
          <a:endParaRPr lang="en-US" sz="1000" b="1" dirty="0">
            <a:solidFill>
              <a:schemeClr val="bg1"/>
            </a:solidFill>
          </a:endParaRPr>
        </a:p>
      </dgm:t>
    </dgm:pt>
    <dgm:pt modelId="{904B89B4-CE0D-491C-9014-C33160811681}" type="parTrans" cxnId="{EFF225A6-2ED2-4C71-87FC-9BA0A1200AF0}">
      <dgm:prSet/>
      <dgm:spPr/>
      <dgm:t>
        <a:bodyPr/>
        <a:lstStyle/>
        <a:p>
          <a:endParaRPr lang="en-US"/>
        </a:p>
      </dgm:t>
    </dgm:pt>
    <dgm:pt modelId="{E54EE73F-D0C6-42B0-8A23-279C465392AD}" type="sibTrans" cxnId="{EFF225A6-2ED2-4C71-87FC-9BA0A1200AF0}">
      <dgm:prSet/>
      <dgm:spPr>
        <a:solidFill>
          <a:srgbClr val="00B050"/>
        </a:solidFill>
      </dgm:spPr>
      <dgm:t>
        <a:bodyPr/>
        <a:lstStyle/>
        <a:p>
          <a:endParaRPr lang="en-US"/>
        </a:p>
      </dgm:t>
    </dgm:pt>
    <dgm:pt modelId="{72560D5D-09A6-4256-B64D-EC2B39DCA70C}">
      <dgm:prSet phldrT="[Text]" custT="1"/>
      <dgm:spPr>
        <a:solidFill>
          <a:schemeClr val="accent1"/>
        </a:solidFill>
        <a:ln w="57150">
          <a:solidFill>
            <a:srgbClr val="00B0F0"/>
          </a:solidFill>
        </a:ln>
      </dgm:spPr>
      <dgm:t>
        <a:bodyPr/>
        <a:lstStyle/>
        <a:p>
          <a:r>
            <a:rPr lang="en-US" sz="1100" b="1" dirty="0" smtClean="0"/>
            <a:t>BUDGET DEFENCE AT NASS</a:t>
          </a:r>
          <a:endParaRPr lang="en-US" sz="1100" b="1" dirty="0"/>
        </a:p>
      </dgm:t>
    </dgm:pt>
    <dgm:pt modelId="{D547BC92-F42D-4E78-8D37-8665AC4A1620}" type="parTrans" cxnId="{58787D6D-B36E-4C76-90AC-88D97F73BC69}">
      <dgm:prSet/>
      <dgm:spPr/>
      <dgm:t>
        <a:bodyPr/>
        <a:lstStyle/>
        <a:p>
          <a:endParaRPr lang="en-US"/>
        </a:p>
      </dgm:t>
    </dgm:pt>
    <dgm:pt modelId="{5A58B0A5-59A4-49A4-863A-41733CC3601D}" type="sibTrans" cxnId="{58787D6D-B36E-4C76-90AC-88D97F73BC69}">
      <dgm:prSet/>
      <dgm:spPr>
        <a:solidFill>
          <a:srgbClr val="00B050"/>
        </a:solidFill>
      </dgm:spPr>
      <dgm:t>
        <a:bodyPr/>
        <a:lstStyle/>
        <a:p>
          <a:endParaRPr lang="en-US"/>
        </a:p>
      </dgm:t>
    </dgm:pt>
    <dgm:pt modelId="{69176C7A-114D-4C99-9FE9-12191842C3D1}">
      <dgm:prSet phldrT="[Text]" custT="1"/>
      <dgm:spPr/>
      <dgm:t>
        <a:bodyPr/>
        <a:lstStyle/>
        <a:p>
          <a:r>
            <a:rPr lang="en-US" sz="1100" b="1" dirty="0" smtClean="0"/>
            <a:t>BUDGET PASSED BY BOTH NASS</a:t>
          </a:r>
          <a:endParaRPr lang="en-US" sz="1100" b="1" dirty="0"/>
        </a:p>
      </dgm:t>
    </dgm:pt>
    <dgm:pt modelId="{A08E4D6E-E0FC-42FC-B25D-9252A79ED01E}" type="parTrans" cxnId="{303F68F7-9765-4F0B-A5C2-61576BAD750A}">
      <dgm:prSet/>
      <dgm:spPr/>
      <dgm:t>
        <a:bodyPr/>
        <a:lstStyle/>
        <a:p>
          <a:endParaRPr lang="en-US"/>
        </a:p>
      </dgm:t>
    </dgm:pt>
    <dgm:pt modelId="{3DB2A3A3-A267-4EAD-90CF-BD011F36951A}" type="sibTrans" cxnId="{303F68F7-9765-4F0B-A5C2-61576BAD750A}">
      <dgm:prSet/>
      <dgm:spPr>
        <a:solidFill>
          <a:srgbClr val="00B050"/>
        </a:solidFill>
      </dgm:spPr>
      <dgm:t>
        <a:bodyPr/>
        <a:lstStyle/>
        <a:p>
          <a:endParaRPr lang="en-US"/>
        </a:p>
      </dgm:t>
    </dgm:pt>
    <dgm:pt modelId="{5285B2F1-1B1F-48CB-A8C6-075E00922C70}">
      <dgm:prSet phldrT="[Text]" custT="1"/>
      <dgm:spPr/>
      <dgm:t>
        <a:bodyPr/>
        <a:lstStyle/>
        <a:p>
          <a:r>
            <a:rPr lang="en-US" sz="1100" b="1" dirty="0" smtClean="0"/>
            <a:t>THE PRESIDENT ‘S ACCENT AND SIGNING OF THE BUDGET(APPRIOPRIATION) </a:t>
          </a:r>
          <a:endParaRPr lang="en-US" sz="1100" b="1" dirty="0"/>
        </a:p>
      </dgm:t>
    </dgm:pt>
    <dgm:pt modelId="{7A32E55B-535C-4561-915E-951181C754B9}" type="parTrans" cxnId="{A24F7F67-6B4E-45FA-8DA0-6179401DB782}">
      <dgm:prSet/>
      <dgm:spPr/>
      <dgm:t>
        <a:bodyPr/>
        <a:lstStyle/>
        <a:p>
          <a:endParaRPr lang="en-US"/>
        </a:p>
      </dgm:t>
    </dgm:pt>
    <dgm:pt modelId="{14F2D472-01F2-4880-9282-005060D2A6A5}" type="sibTrans" cxnId="{A24F7F67-6B4E-45FA-8DA0-6179401DB782}">
      <dgm:prSet/>
      <dgm:spPr>
        <a:solidFill>
          <a:srgbClr val="00B050"/>
        </a:solidFill>
      </dgm:spPr>
      <dgm:t>
        <a:bodyPr/>
        <a:lstStyle/>
        <a:p>
          <a:endParaRPr lang="en-US"/>
        </a:p>
      </dgm:t>
    </dgm:pt>
    <dgm:pt modelId="{7A0BA84C-93C8-482F-BAC2-17DDB44B387B}">
      <dgm:prSet phldrT="[Text]" custT="1"/>
      <dgm:spPr>
        <a:ln w="57150">
          <a:solidFill>
            <a:schemeClr val="bg2">
              <a:lumMod val="90000"/>
            </a:schemeClr>
          </a:solidFill>
        </a:ln>
      </dgm:spPr>
      <dgm:t>
        <a:bodyPr/>
        <a:lstStyle/>
        <a:p>
          <a:r>
            <a:rPr lang="en-US" sz="1100" b="1" dirty="0" smtClean="0"/>
            <a:t>BUDGET EXECUTION/MONITORING AND EVALUATION</a:t>
          </a:r>
          <a:endParaRPr lang="en-US" sz="1100" b="1" dirty="0"/>
        </a:p>
      </dgm:t>
    </dgm:pt>
    <dgm:pt modelId="{31FDD39F-DFF4-49BD-A7B0-E098AB9CC1A7}" type="parTrans" cxnId="{11DFC750-C57E-4EA2-8F46-A98545CEA05D}">
      <dgm:prSet/>
      <dgm:spPr/>
      <dgm:t>
        <a:bodyPr/>
        <a:lstStyle/>
        <a:p>
          <a:endParaRPr lang="en-US"/>
        </a:p>
      </dgm:t>
    </dgm:pt>
    <dgm:pt modelId="{FF74F009-B9CF-4D32-AAED-4699E2F61122}" type="sibTrans" cxnId="{11DFC750-C57E-4EA2-8F46-A98545CEA05D}">
      <dgm:prSet/>
      <dgm:spPr>
        <a:solidFill>
          <a:srgbClr val="00B050"/>
        </a:solidFill>
      </dgm:spPr>
      <dgm:t>
        <a:bodyPr/>
        <a:lstStyle/>
        <a:p>
          <a:endParaRPr lang="en-US"/>
        </a:p>
      </dgm:t>
    </dgm:pt>
    <dgm:pt modelId="{BBD62D59-35EE-4B15-AFF3-6AB02A5C72C1}" type="pres">
      <dgm:prSet presAssocID="{32FD0463-D00C-4E9B-91CB-62F575493242}" presName="cycle" presStyleCnt="0">
        <dgm:presLayoutVars>
          <dgm:dir/>
          <dgm:resizeHandles val="exact"/>
        </dgm:presLayoutVars>
      </dgm:prSet>
      <dgm:spPr/>
      <dgm:t>
        <a:bodyPr/>
        <a:lstStyle/>
        <a:p>
          <a:endParaRPr lang="en-US"/>
        </a:p>
      </dgm:t>
    </dgm:pt>
    <dgm:pt modelId="{CF85AEC6-71D2-4D31-B7DD-65197A79FB38}" type="pres">
      <dgm:prSet presAssocID="{D39648AA-B2C4-41CE-9CA7-321F33A41E1C}" presName="node" presStyleLbl="node1" presStyleIdx="0" presStyleCnt="5" custScaleX="124300">
        <dgm:presLayoutVars>
          <dgm:bulletEnabled val="1"/>
        </dgm:presLayoutVars>
      </dgm:prSet>
      <dgm:spPr/>
      <dgm:t>
        <a:bodyPr/>
        <a:lstStyle/>
        <a:p>
          <a:endParaRPr lang="en-US"/>
        </a:p>
      </dgm:t>
    </dgm:pt>
    <dgm:pt modelId="{672C1448-6931-46AE-B904-2BC8E6BFCAC8}" type="pres">
      <dgm:prSet presAssocID="{E54EE73F-D0C6-42B0-8A23-279C465392AD}" presName="sibTrans" presStyleLbl="sibTrans2D1" presStyleIdx="0" presStyleCnt="5"/>
      <dgm:spPr/>
      <dgm:t>
        <a:bodyPr/>
        <a:lstStyle/>
        <a:p>
          <a:endParaRPr lang="en-US"/>
        </a:p>
      </dgm:t>
    </dgm:pt>
    <dgm:pt modelId="{6E5566CA-6516-4C42-900E-68C00F3F4CCA}" type="pres">
      <dgm:prSet presAssocID="{E54EE73F-D0C6-42B0-8A23-279C465392AD}" presName="connectorText" presStyleLbl="sibTrans2D1" presStyleIdx="0" presStyleCnt="5"/>
      <dgm:spPr/>
      <dgm:t>
        <a:bodyPr/>
        <a:lstStyle/>
        <a:p>
          <a:endParaRPr lang="en-US"/>
        </a:p>
      </dgm:t>
    </dgm:pt>
    <dgm:pt modelId="{5912E05E-9C71-4D4A-AC4E-4EEC0E4CCBA0}" type="pres">
      <dgm:prSet presAssocID="{72560D5D-09A6-4256-B64D-EC2B39DCA70C}" presName="node" presStyleLbl="node1" presStyleIdx="1" presStyleCnt="5" custScaleX="112154">
        <dgm:presLayoutVars>
          <dgm:bulletEnabled val="1"/>
        </dgm:presLayoutVars>
      </dgm:prSet>
      <dgm:spPr/>
      <dgm:t>
        <a:bodyPr/>
        <a:lstStyle/>
        <a:p>
          <a:endParaRPr lang="en-US"/>
        </a:p>
      </dgm:t>
    </dgm:pt>
    <dgm:pt modelId="{4C0AE5B1-D739-495E-A5A0-5144FBD078ED}" type="pres">
      <dgm:prSet presAssocID="{5A58B0A5-59A4-49A4-863A-41733CC3601D}" presName="sibTrans" presStyleLbl="sibTrans2D1" presStyleIdx="1" presStyleCnt="5"/>
      <dgm:spPr/>
      <dgm:t>
        <a:bodyPr/>
        <a:lstStyle/>
        <a:p>
          <a:endParaRPr lang="en-US"/>
        </a:p>
      </dgm:t>
    </dgm:pt>
    <dgm:pt modelId="{1025A694-2057-4D74-BF98-F960F03F44E9}" type="pres">
      <dgm:prSet presAssocID="{5A58B0A5-59A4-49A4-863A-41733CC3601D}" presName="connectorText" presStyleLbl="sibTrans2D1" presStyleIdx="1" presStyleCnt="5"/>
      <dgm:spPr/>
      <dgm:t>
        <a:bodyPr/>
        <a:lstStyle/>
        <a:p>
          <a:endParaRPr lang="en-US"/>
        </a:p>
      </dgm:t>
    </dgm:pt>
    <dgm:pt modelId="{3D5199BE-2A60-4869-94B4-A1A85D721384}" type="pres">
      <dgm:prSet presAssocID="{69176C7A-114D-4C99-9FE9-12191842C3D1}" presName="node" presStyleLbl="node1" presStyleIdx="2" presStyleCnt="5" custScaleX="118489" custScaleY="107200">
        <dgm:presLayoutVars>
          <dgm:bulletEnabled val="1"/>
        </dgm:presLayoutVars>
      </dgm:prSet>
      <dgm:spPr/>
      <dgm:t>
        <a:bodyPr/>
        <a:lstStyle/>
        <a:p>
          <a:endParaRPr lang="en-US"/>
        </a:p>
      </dgm:t>
    </dgm:pt>
    <dgm:pt modelId="{4EE881F3-FEF3-42A8-B4DB-D2FE5828BCF9}" type="pres">
      <dgm:prSet presAssocID="{3DB2A3A3-A267-4EAD-90CF-BD011F36951A}" presName="sibTrans" presStyleLbl="sibTrans2D1" presStyleIdx="2" presStyleCnt="5"/>
      <dgm:spPr/>
      <dgm:t>
        <a:bodyPr/>
        <a:lstStyle/>
        <a:p>
          <a:endParaRPr lang="en-US"/>
        </a:p>
      </dgm:t>
    </dgm:pt>
    <dgm:pt modelId="{BE415547-09C6-4FC6-A2B4-C09CA48ACA97}" type="pres">
      <dgm:prSet presAssocID="{3DB2A3A3-A267-4EAD-90CF-BD011F36951A}" presName="connectorText" presStyleLbl="sibTrans2D1" presStyleIdx="2" presStyleCnt="5"/>
      <dgm:spPr/>
      <dgm:t>
        <a:bodyPr/>
        <a:lstStyle/>
        <a:p>
          <a:endParaRPr lang="en-US"/>
        </a:p>
      </dgm:t>
    </dgm:pt>
    <dgm:pt modelId="{908FE426-C352-4DA5-8336-CE8D8A2C271F}" type="pres">
      <dgm:prSet presAssocID="{5285B2F1-1B1F-48CB-A8C6-075E00922C70}" presName="node" presStyleLbl="node1" presStyleIdx="3" presStyleCnt="5" custScaleX="139761" custRadScaleRad="106144" custRadScaleInc="8510">
        <dgm:presLayoutVars>
          <dgm:bulletEnabled val="1"/>
        </dgm:presLayoutVars>
      </dgm:prSet>
      <dgm:spPr/>
      <dgm:t>
        <a:bodyPr/>
        <a:lstStyle/>
        <a:p>
          <a:endParaRPr lang="en-US"/>
        </a:p>
      </dgm:t>
    </dgm:pt>
    <dgm:pt modelId="{31A82FF3-FE12-4A38-9040-A9186217906C}" type="pres">
      <dgm:prSet presAssocID="{14F2D472-01F2-4880-9282-005060D2A6A5}" presName="sibTrans" presStyleLbl="sibTrans2D1" presStyleIdx="3" presStyleCnt="5"/>
      <dgm:spPr/>
      <dgm:t>
        <a:bodyPr/>
        <a:lstStyle/>
        <a:p>
          <a:endParaRPr lang="en-US"/>
        </a:p>
      </dgm:t>
    </dgm:pt>
    <dgm:pt modelId="{7FB55638-DD97-4A57-8323-F707B518F508}" type="pres">
      <dgm:prSet presAssocID="{14F2D472-01F2-4880-9282-005060D2A6A5}" presName="connectorText" presStyleLbl="sibTrans2D1" presStyleIdx="3" presStyleCnt="5"/>
      <dgm:spPr/>
      <dgm:t>
        <a:bodyPr/>
        <a:lstStyle/>
        <a:p>
          <a:endParaRPr lang="en-US"/>
        </a:p>
      </dgm:t>
    </dgm:pt>
    <dgm:pt modelId="{BC00BA8F-0511-4FC1-BA34-F9DC66DEFAF2}" type="pres">
      <dgm:prSet presAssocID="{7A0BA84C-93C8-482F-BAC2-17DDB44B387B}" presName="node" presStyleLbl="node1" presStyleIdx="4" presStyleCnt="5" custScaleX="119644">
        <dgm:presLayoutVars>
          <dgm:bulletEnabled val="1"/>
        </dgm:presLayoutVars>
      </dgm:prSet>
      <dgm:spPr/>
      <dgm:t>
        <a:bodyPr/>
        <a:lstStyle/>
        <a:p>
          <a:endParaRPr lang="en-US"/>
        </a:p>
      </dgm:t>
    </dgm:pt>
    <dgm:pt modelId="{D98DB0C7-DB88-4F66-8908-6AFAC1C5D79A}" type="pres">
      <dgm:prSet presAssocID="{FF74F009-B9CF-4D32-AAED-4699E2F61122}" presName="sibTrans" presStyleLbl="sibTrans2D1" presStyleIdx="4" presStyleCnt="5"/>
      <dgm:spPr/>
      <dgm:t>
        <a:bodyPr/>
        <a:lstStyle/>
        <a:p>
          <a:endParaRPr lang="en-US"/>
        </a:p>
      </dgm:t>
    </dgm:pt>
    <dgm:pt modelId="{DD4B23D4-36FF-4BC4-9353-231E618046C5}" type="pres">
      <dgm:prSet presAssocID="{FF74F009-B9CF-4D32-AAED-4699E2F61122}" presName="connectorText" presStyleLbl="sibTrans2D1" presStyleIdx="4" presStyleCnt="5"/>
      <dgm:spPr/>
      <dgm:t>
        <a:bodyPr/>
        <a:lstStyle/>
        <a:p>
          <a:endParaRPr lang="en-US"/>
        </a:p>
      </dgm:t>
    </dgm:pt>
  </dgm:ptLst>
  <dgm:cxnLst>
    <dgm:cxn modelId="{11DFC750-C57E-4EA2-8F46-A98545CEA05D}" srcId="{32FD0463-D00C-4E9B-91CB-62F575493242}" destId="{7A0BA84C-93C8-482F-BAC2-17DDB44B387B}" srcOrd="4" destOrd="0" parTransId="{31FDD39F-DFF4-49BD-A7B0-E098AB9CC1A7}" sibTransId="{FF74F009-B9CF-4D32-AAED-4699E2F61122}"/>
    <dgm:cxn modelId="{CBDDBA12-C1B7-4E69-B506-F500ADCB3097}" type="presOf" srcId="{5285B2F1-1B1F-48CB-A8C6-075E00922C70}" destId="{908FE426-C352-4DA5-8336-CE8D8A2C271F}" srcOrd="0" destOrd="0" presId="urn:microsoft.com/office/officeart/2005/8/layout/cycle2"/>
    <dgm:cxn modelId="{5DD78698-1721-4481-98CD-902EF473532E}" type="presOf" srcId="{D39648AA-B2C4-41CE-9CA7-321F33A41E1C}" destId="{CF85AEC6-71D2-4D31-B7DD-65197A79FB38}" srcOrd="0" destOrd="0" presId="urn:microsoft.com/office/officeart/2005/8/layout/cycle2"/>
    <dgm:cxn modelId="{B2911643-68BF-4D01-AF32-1E8071225D64}" type="presOf" srcId="{7A0BA84C-93C8-482F-BAC2-17DDB44B387B}" destId="{BC00BA8F-0511-4FC1-BA34-F9DC66DEFAF2}" srcOrd="0" destOrd="0" presId="urn:microsoft.com/office/officeart/2005/8/layout/cycle2"/>
    <dgm:cxn modelId="{58787D6D-B36E-4C76-90AC-88D97F73BC69}" srcId="{32FD0463-D00C-4E9B-91CB-62F575493242}" destId="{72560D5D-09A6-4256-B64D-EC2B39DCA70C}" srcOrd="1" destOrd="0" parTransId="{D547BC92-F42D-4E78-8D37-8665AC4A1620}" sibTransId="{5A58B0A5-59A4-49A4-863A-41733CC3601D}"/>
    <dgm:cxn modelId="{EFD7ED1E-CE1A-4463-8947-25CE1AC280DC}" type="presOf" srcId="{3DB2A3A3-A267-4EAD-90CF-BD011F36951A}" destId="{BE415547-09C6-4FC6-A2B4-C09CA48ACA97}" srcOrd="1" destOrd="0" presId="urn:microsoft.com/office/officeart/2005/8/layout/cycle2"/>
    <dgm:cxn modelId="{846C45BA-9DDE-4ED3-ACEC-69A9D44EA267}" type="presOf" srcId="{5A58B0A5-59A4-49A4-863A-41733CC3601D}" destId="{4C0AE5B1-D739-495E-A5A0-5144FBD078ED}" srcOrd="0" destOrd="0" presId="urn:microsoft.com/office/officeart/2005/8/layout/cycle2"/>
    <dgm:cxn modelId="{A24F7F67-6B4E-45FA-8DA0-6179401DB782}" srcId="{32FD0463-D00C-4E9B-91CB-62F575493242}" destId="{5285B2F1-1B1F-48CB-A8C6-075E00922C70}" srcOrd="3" destOrd="0" parTransId="{7A32E55B-535C-4561-915E-951181C754B9}" sibTransId="{14F2D472-01F2-4880-9282-005060D2A6A5}"/>
    <dgm:cxn modelId="{EFF225A6-2ED2-4C71-87FC-9BA0A1200AF0}" srcId="{32FD0463-D00C-4E9B-91CB-62F575493242}" destId="{D39648AA-B2C4-41CE-9CA7-321F33A41E1C}" srcOrd="0" destOrd="0" parTransId="{904B89B4-CE0D-491C-9014-C33160811681}" sibTransId="{E54EE73F-D0C6-42B0-8A23-279C465392AD}"/>
    <dgm:cxn modelId="{3F05DDF3-EEAF-410C-A0EF-A2C558BFBC6D}" type="presOf" srcId="{3DB2A3A3-A267-4EAD-90CF-BD011F36951A}" destId="{4EE881F3-FEF3-42A8-B4DB-D2FE5828BCF9}" srcOrd="0" destOrd="0" presId="urn:microsoft.com/office/officeart/2005/8/layout/cycle2"/>
    <dgm:cxn modelId="{2B5762C3-C709-4420-B260-137A71924FE9}" type="presOf" srcId="{72560D5D-09A6-4256-B64D-EC2B39DCA70C}" destId="{5912E05E-9C71-4D4A-AC4E-4EEC0E4CCBA0}" srcOrd="0" destOrd="0" presId="urn:microsoft.com/office/officeart/2005/8/layout/cycle2"/>
    <dgm:cxn modelId="{BCD7960E-4229-4A5E-81D0-9B11C49BFE97}" type="presOf" srcId="{5A58B0A5-59A4-49A4-863A-41733CC3601D}" destId="{1025A694-2057-4D74-BF98-F960F03F44E9}" srcOrd="1" destOrd="0" presId="urn:microsoft.com/office/officeart/2005/8/layout/cycle2"/>
    <dgm:cxn modelId="{2EF7AA9E-7A43-4951-8985-85651DC048AA}" type="presOf" srcId="{32FD0463-D00C-4E9B-91CB-62F575493242}" destId="{BBD62D59-35EE-4B15-AFF3-6AB02A5C72C1}" srcOrd="0" destOrd="0" presId="urn:microsoft.com/office/officeart/2005/8/layout/cycle2"/>
    <dgm:cxn modelId="{80B161DF-4FAE-4F92-B8A2-ADD8980D8758}" type="presOf" srcId="{FF74F009-B9CF-4D32-AAED-4699E2F61122}" destId="{D98DB0C7-DB88-4F66-8908-6AFAC1C5D79A}" srcOrd="0" destOrd="0" presId="urn:microsoft.com/office/officeart/2005/8/layout/cycle2"/>
    <dgm:cxn modelId="{303F68F7-9765-4F0B-A5C2-61576BAD750A}" srcId="{32FD0463-D00C-4E9B-91CB-62F575493242}" destId="{69176C7A-114D-4C99-9FE9-12191842C3D1}" srcOrd="2" destOrd="0" parTransId="{A08E4D6E-E0FC-42FC-B25D-9252A79ED01E}" sibTransId="{3DB2A3A3-A267-4EAD-90CF-BD011F36951A}"/>
    <dgm:cxn modelId="{5DDD6054-721D-4C6E-A3EE-A73DDE6E6D7A}" type="presOf" srcId="{E54EE73F-D0C6-42B0-8A23-279C465392AD}" destId="{672C1448-6931-46AE-B904-2BC8E6BFCAC8}" srcOrd="0" destOrd="0" presId="urn:microsoft.com/office/officeart/2005/8/layout/cycle2"/>
    <dgm:cxn modelId="{C34DA91C-8677-404B-B97D-D6EB593D7AA7}" type="presOf" srcId="{69176C7A-114D-4C99-9FE9-12191842C3D1}" destId="{3D5199BE-2A60-4869-94B4-A1A85D721384}" srcOrd="0" destOrd="0" presId="urn:microsoft.com/office/officeart/2005/8/layout/cycle2"/>
    <dgm:cxn modelId="{BFD4FF00-3163-4B1C-BF79-60926CF1BA50}" type="presOf" srcId="{14F2D472-01F2-4880-9282-005060D2A6A5}" destId="{7FB55638-DD97-4A57-8323-F707B518F508}" srcOrd="1" destOrd="0" presId="urn:microsoft.com/office/officeart/2005/8/layout/cycle2"/>
    <dgm:cxn modelId="{DAD40820-421C-4652-96A2-5A77735D3ACF}" type="presOf" srcId="{FF74F009-B9CF-4D32-AAED-4699E2F61122}" destId="{DD4B23D4-36FF-4BC4-9353-231E618046C5}" srcOrd="1" destOrd="0" presId="urn:microsoft.com/office/officeart/2005/8/layout/cycle2"/>
    <dgm:cxn modelId="{A8B15A47-4553-401E-B119-7EE0404DDD42}" type="presOf" srcId="{14F2D472-01F2-4880-9282-005060D2A6A5}" destId="{31A82FF3-FE12-4A38-9040-A9186217906C}" srcOrd="0" destOrd="0" presId="urn:microsoft.com/office/officeart/2005/8/layout/cycle2"/>
    <dgm:cxn modelId="{ABF5D428-CCF7-4855-9B7B-D9E67EE0BAED}" type="presOf" srcId="{E54EE73F-D0C6-42B0-8A23-279C465392AD}" destId="{6E5566CA-6516-4C42-900E-68C00F3F4CCA}" srcOrd="1" destOrd="0" presId="urn:microsoft.com/office/officeart/2005/8/layout/cycle2"/>
    <dgm:cxn modelId="{0B1F13D8-7765-4339-8E53-CCE7E9E871C0}" type="presParOf" srcId="{BBD62D59-35EE-4B15-AFF3-6AB02A5C72C1}" destId="{CF85AEC6-71D2-4D31-B7DD-65197A79FB38}" srcOrd="0" destOrd="0" presId="urn:microsoft.com/office/officeart/2005/8/layout/cycle2"/>
    <dgm:cxn modelId="{0B56B4C7-57C4-40BB-8F12-49EC6052B307}" type="presParOf" srcId="{BBD62D59-35EE-4B15-AFF3-6AB02A5C72C1}" destId="{672C1448-6931-46AE-B904-2BC8E6BFCAC8}" srcOrd="1" destOrd="0" presId="urn:microsoft.com/office/officeart/2005/8/layout/cycle2"/>
    <dgm:cxn modelId="{DCEF1E78-BD84-46FE-AAA5-4AF97554B850}" type="presParOf" srcId="{672C1448-6931-46AE-B904-2BC8E6BFCAC8}" destId="{6E5566CA-6516-4C42-900E-68C00F3F4CCA}" srcOrd="0" destOrd="0" presId="urn:microsoft.com/office/officeart/2005/8/layout/cycle2"/>
    <dgm:cxn modelId="{80110879-7C10-4AE9-8BE3-5757A875E362}" type="presParOf" srcId="{BBD62D59-35EE-4B15-AFF3-6AB02A5C72C1}" destId="{5912E05E-9C71-4D4A-AC4E-4EEC0E4CCBA0}" srcOrd="2" destOrd="0" presId="urn:microsoft.com/office/officeart/2005/8/layout/cycle2"/>
    <dgm:cxn modelId="{8580C9FF-595C-4C1D-925A-CC4135EF921D}" type="presParOf" srcId="{BBD62D59-35EE-4B15-AFF3-6AB02A5C72C1}" destId="{4C0AE5B1-D739-495E-A5A0-5144FBD078ED}" srcOrd="3" destOrd="0" presId="urn:microsoft.com/office/officeart/2005/8/layout/cycle2"/>
    <dgm:cxn modelId="{48B44F4A-A788-4D1E-A27E-2F2BC415FB30}" type="presParOf" srcId="{4C0AE5B1-D739-495E-A5A0-5144FBD078ED}" destId="{1025A694-2057-4D74-BF98-F960F03F44E9}" srcOrd="0" destOrd="0" presId="urn:microsoft.com/office/officeart/2005/8/layout/cycle2"/>
    <dgm:cxn modelId="{FB21F149-DC98-4D31-9242-FA5046064C64}" type="presParOf" srcId="{BBD62D59-35EE-4B15-AFF3-6AB02A5C72C1}" destId="{3D5199BE-2A60-4869-94B4-A1A85D721384}" srcOrd="4" destOrd="0" presId="urn:microsoft.com/office/officeart/2005/8/layout/cycle2"/>
    <dgm:cxn modelId="{C64BF441-1E7E-402E-818B-3FA8514AF52B}" type="presParOf" srcId="{BBD62D59-35EE-4B15-AFF3-6AB02A5C72C1}" destId="{4EE881F3-FEF3-42A8-B4DB-D2FE5828BCF9}" srcOrd="5" destOrd="0" presId="urn:microsoft.com/office/officeart/2005/8/layout/cycle2"/>
    <dgm:cxn modelId="{560AC7A0-33A2-4B74-A22F-39CF8C61CB9E}" type="presParOf" srcId="{4EE881F3-FEF3-42A8-B4DB-D2FE5828BCF9}" destId="{BE415547-09C6-4FC6-A2B4-C09CA48ACA97}" srcOrd="0" destOrd="0" presId="urn:microsoft.com/office/officeart/2005/8/layout/cycle2"/>
    <dgm:cxn modelId="{6D7CCC31-381B-48A8-BB33-CA813D1B3678}" type="presParOf" srcId="{BBD62D59-35EE-4B15-AFF3-6AB02A5C72C1}" destId="{908FE426-C352-4DA5-8336-CE8D8A2C271F}" srcOrd="6" destOrd="0" presId="urn:microsoft.com/office/officeart/2005/8/layout/cycle2"/>
    <dgm:cxn modelId="{8ACEAA29-533D-4815-AECB-2BCEF7645354}" type="presParOf" srcId="{BBD62D59-35EE-4B15-AFF3-6AB02A5C72C1}" destId="{31A82FF3-FE12-4A38-9040-A9186217906C}" srcOrd="7" destOrd="0" presId="urn:microsoft.com/office/officeart/2005/8/layout/cycle2"/>
    <dgm:cxn modelId="{BCE69A96-66A8-44BD-8EAD-2C7F3DCCC401}" type="presParOf" srcId="{31A82FF3-FE12-4A38-9040-A9186217906C}" destId="{7FB55638-DD97-4A57-8323-F707B518F508}" srcOrd="0" destOrd="0" presId="urn:microsoft.com/office/officeart/2005/8/layout/cycle2"/>
    <dgm:cxn modelId="{FBE1C74E-504B-44AD-99C5-1BC8EF0134F1}" type="presParOf" srcId="{BBD62D59-35EE-4B15-AFF3-6AB02A5C72C1}" destId="{BC00BA8F-0511-4FC1-BA34-F9DC66DEFAF2}" srcOrd="8" destOrd="0" presId="urn:microsoft.com/office/officeart/2005/8/layout/cycle2"/>
    <dgm:cxn modelId="{83B03CF6-0711-4824-A0BE-F8C91CC87A72}" type="presParOf" srcId="{BBD62D59-35EE-4B15-AFF3-6AB02A5C72C1}" destId="{D98DB0C7-DB88-4F66-8908-6AFAC1C5D79A}" srcOrd="9" destOrd="0" presId="urn:microsoft.com/office/officeart/2005/8/layout/cycle2"/>
    <dgm:cxn modelId="{10C8BB2D-3CB9-4D4D-807E-2058E46E4D0B}" type="presParOf" srcId="{D98DB0C7-DB88-4F66-8908-6AFAC1C5D79A}" destId="{DD4B23D4-36FF-4BC4-9353-231E618046C5}" srcOrd="0" destOrd="0" presId="urn:microsoft.com/office/officeart/2005/8/layout/cycle2"/>
  </dgm:cxnLst>
  <dgm:bg/>
  <dgm:whole/>
</dgm:dataModel>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EA175F-8D7A-40DB-A926-45EBA29B5491}" type="datetimeFigureOut">
              <a:rPr lang="en-US" smtClean="0"/>
              <a:pPr/>
              <a:t>5/20/2021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011CA6-5B3D-496C-8F05-622AD45B6AF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7011CA6-5B3D-496C-8F05-622AD45B6AFA}"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3423E76E-AC2C-4A92-AD45-A5E60D997A6A}" type="datetime1">
              <a:rPr lang="en-US" smtClean="0"/>
              <a:pPr/>
              <a:t>5/20/2021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C8A06DB1-F0D2-47B6-9020-BF468942E0D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B96EF1E-8C6D-46B3-8B64-D71BA073A98D}" type="datetime1">
              <a:rPr lang="en-US" smtClean="0"/>
              <a:pPr/>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A06DB1-F0D2-47B6-9020-BF468942E0D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226FF54-4150-40BB-B44D-7123FD4778C6}" type="datetime1">
              <a:rPr lang="en-US" smtClean="0"/>
              <a:pPr/>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A06DB1-F0D2-47B6-9020-BF468942E0D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70BA18CB-E017-4B3F-B5AE-91528C8FEB38}" type="datetime1">
              <a:rPr lang="en-US" smtClean="0"/>
              <a:pPr/>
              <a:t>5/20/2021</a:t>
            </a:fld>
            <a:endParaRPr lang="en-US"/>
          </a:p>
        </p:txBody>
      </p:sp>
      <p:sp>
        <p:nvSpPr>
          <p:cNvPr id="9" name="Slide Number Placeholder 8"/>
          <p:cNvSpPr>
            <a:spLocks noGrp="1"/>
          </p:cNvSpPr>
          <p:nvPr>
            <p:ph type="sldNum" sz="quarter" idx="15"/>
          </p:nvPr>
        </p:nvSpPr>
        <p:spPr/>
        <p:txBody>
          <a:bodyPr rtlCol="0"/>
          <a:lstStyle/>
          <a:p>
            <a:fld id="{C8A06DB1-F0D2-47B6-9020-BF468942E0DD}"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AF0916EF-909C-4EE3-A043-05D076C2E956}" type="datetime1">
              <a:rPr lang="en-US" smtClean="0"/>
              <a:pPr/>
              <a:t>5/20/2021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C8A06DB1-F0D2-47B6-9020-BF468942E0D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BACF262-233E-44A1-A945-8FBC56C8E34D}" type="datetime1">
              <a:rPr lang="en-US" smtClean="0"/>
              <a:pPr/>
              <a:t>5/20/2021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A06DB1-F0D2-47B6-9020-BF468942E0DD}"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8B4CAC20-A61D-48F9-89BC-CAA36ACA9F67}" type="datetime1">
              <a:rPr lang="en-US" smtClean="0"/>
              <a:pPr/>
              <a:t>5/20/2021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A06DB1-F0D2-47B6-9020-BF468942E0DD}"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7CB60515-9A88-4441-9677-FC65FD38CE4F}" type="datetime1">
              <a:rPr lang="en-US" smtClean="0"/>
              <a:pPr/>
              <a:t>5/20/2021</a:t>
            </a:fld>
            <a:endParaRPr lang="en-US"/>
          </a:p>
        </p:txBody>
      </p:sp>
      <p:sp>
        <p:nvSpPr>
          <p:cNvPr id="7" name="Slide Number Placeholder 6"/>
          <p:cNvSpPr>
            <a:spLocks noGrp="1"/>
          </p:cNvSpPr>
          <p:nvPr>
            <p:ph type="sldNum" sz="quarter" idx="11"/>
          </p:nvPr>
        </p:nvSpPr>
        <p:spPr/>
        <p:txBody>
          <a:bodyPr rtlCol="0"/>
          <a:lstStyle/>
          <a:p>
            <a:fld id="{C8A06DB1-F0D2-47B6-9020-BF468942E0DD}"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90C060-5061-408F-8CBF-922CF469954C}" type="datetime1">
              <a:rPr lang="en-US" smtClean="0"/>
              <a:pPr/>
              <a:t>5/20/2021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A06DB1-F0D2-47B6-9020-BF468942E0D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61EB4558-7F87-49B7-A7E1-C84F5E932D1E}" type="datetime1">
              <a:rPr lang="en-US" smtClean="0"/>
              <a:pPr/>
              <a:t>5/20/2021</a:t>
            </a:fld>
            <a:endParaRPr lang="en-US"/>
          </a:p>
        </p:txBody>
      </p:sp>
      <p:sp>
        <p:nvSpPr>
          <p:cNvPr id="22" name="Slide Number Placeholder 21"/>
          <p:cNvSpPr>
            <a:spLocks noGrp="1"/>
          </p:cNvSpPr>
          <p:nvPr>
            <p:ph type="sldNum" sz="quarter" idx="15"/>
          </p:nvPr>
        </p:nvSpPr>
        <p:spPr/>
        <p:txBody>
          <a:bodyPr rtlCol="0"/>
          <a:lstStyle/>
          <a:p>
            <a:fld id="{C8A06DB1-F0D2-47B6-9020-BF468942E0DD}"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AF2BA2D-AC71-497C-AC43-6D6F188E7C73}" type="datetime1">
              <a:rPr lang="en-US" smtClean="0"/>
              <a:pPr/>
              <a:t>5/20/2021</a:t>
            </a:fld>
            <a:endParaRPr lang="en-US"/>
          </a:p>
        </p:txBody>
      </p:sp>
      <p:sp>
        <p:nvSpPr>
          <p:cNvPr id="18" name="Slide Number Placeholder 17"/>
          <p:cNvSpPr>
            <a:spLocks noGrp="1"/>
          </p:cNvSpPr>
          <p:nvPr>
            <p:ph type="sldNum" sz="quarter" idx="11"/>
          </p:nvPr>
        </p:nvSpPr>
        <p:spPr/>
        <p:txBody>
          <a:bodyPr rtlCol="0"/>
          <a:lstStyle/>
          <a:p>
            <a:fld id="{C8A06DB1-F0D2-47B6-9020-BF468942E0DD}"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08986A0-DC0E-46F9-A64E-5AA912094096}" type="datetime1">
              <a:rPr lang="en-US" smtClean="0"/>
              <a:pPr/>
              <a:t>5/20/2021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8A06DB1-F0D2-47B6-9020-BF468942E0D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investopedia.com/terms/b/budget.asp" TargetMode="External"/><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quarter" idx="1"/>
          </p:nvPr>
        </p:nvSpPr>
        <p:spPr>
          <a:xfrm>
            <a:off x="457200" y="304800"/>
            <a:ext cx="8229600" cy="6172200"/>
          </a:xfrm>
        </p:spPr>
        <p:txBody>
          <a:bodyPr>
            <a:normAutofit/>
          </a:bodyPr>
          <a:lstStyle/>
          <a:p>
            <a:pPr algn="ctr">
              <a:buNone/>
            </a:pPr>
            <a:endParaRPr lang="en-US" sz="2800" b="1" dirty="0" smtClean="0"/>
          </a:p>
          <a:p>
            <a:pPr algn="ctr">
              <a:buNone/>
            </a:pPr>
            <a:r>
              <a:rPr lang="en-US" sz="2800" b="1" dirty="0" smtClean="0">
                <a:latin typeface="Comic Sans MS" pitchFamily="66" charset="0"/>
              </a:rPr>
              <a:t>FEDERAL </a:t>
            </a:r>
            <a:r>
              <a:rPr lang="en-US" sz="2800" b="1" dirty="0">
                <a:latin typeface="Comic Sans MS" pitchFamily="66" charset="0"/>
              </a:rPr>
              <a:t>ROAD SAFETY CORPS</a:t>
            </a:r>
            <a:endParaRPr lang="en-US" sz="2800" dirty="0">
              <a:latin typeface="Comic Sans MS" pitchFamily="66" charset="0"/>
            </a:endParaRPr>
          </a:p>
          <a:p>
            <a:pPr algn="ctr">
              <a:buNone/>
            </a:pPr>
            <a:r>
              <a:rPr lang="en-US" sz="2800" b="1" dirty="0">
                <a:latin typeface="Comic Sans MS" pitchFamily="66" charset="0"/>
              </a:rPr>
              <a:t>CORPS BUDGET </a:t>
            </a:r>
            <a:r>
              <a:rPr lang="en-US" sz="2800" b="1" dirty="0" smtClean="0">
                <a:latin typeface="Comic Sans MS" pitchFamily="66" charset="0"/>
              </a:rPr>
              <a:t>OFFICE</a:t>
            </a:r>
          </a:p>
          <a:p>
            <a:pPr algn="ctr">
              <a:buNone/>
            </a:pPr>
            <a:endParaRPr lang="en-US" sz="2800" dirty="0">
              <a:latin typeface="Comic Sans MS" pitchFamily="66" charset="0"/>
            </a:endParaRPr>
          </a:p>
          <a:p>
            <a:pPr algn="ctr">
              <a:buNone/>
            </a:pPr>
            <a:r>
              <a:rPr lang="en-US" b="1" dirty="0"/>
              <a:t> </a:t>
            </a:r>
            <a:endParaRPr lang="en-US" dirty="0"/>
          </a:p>
          <a:p>
            <a:pPr algn="ctr">
              <a:buNone/>
            </a:pPr>
            <a:r>
              <a:rPr lang="en-US" b="1" dirty="0"/>
              <a:t> </a:t>
            </a:r>
            <a:endParaRPr lang="en-US" dirty="0"/>
          </a:p>
          <a:p>
            <a:pPr algn="ctr">
              <a:buNone/>
            </a:pPr>
            <a:r>
              <a:rPr lang="en-US" b="1" dirty="0"/>
              <a:t> </a:t>
            </a:r>
            <a:endParaRPr lang="en-US" dirty="0"/>
          </a:p>
          <a:p>
            <a:pPr algn="ctr">
              <a:buNone/>
            </a:pPr>
            <a:r>
              <a:rPr lang="en-US" b="1" dirty="0">
                <a:latin typeface="Comic Sans MS" pitchFamily="66" charset="0"/>
              </a:rPr>
              <a:t>CBO FUNCTIONS AND WORK PLAN FOR 2021</a:t>
            </a:r>
            <a:endParaRPr lang="en-US" dirty="0">
              <a:latin typeface="Comic Sans MS" pitchFamily="66" charset="0"/>
            </a:endParaRPr>
          </a:p>
          <a:p>
            <a:pPr algn="ctr">
              <a:buNone/>
            </a:pPr>
            <a:r>
              <a:rPr lang="en-US" b="1" dirty="0">
                <a:latin typeface="Comic Sans MS" pitchFamily="66" charset="0"/>
              </a:rPr>
              <a:t> </a:t>
            </a:r>
            <a:endParaRPr lang="en-US" dirty="0">
              <a:latin typeface="Comic Sans MS" pitchFamily="66" charset="0"/>
            </a:endParaRPr>
          </a:p>
          <a:p>
            <a:pPr algn="ctr">
              <a:buNone/>
            </a:pPr>
            <a:r>
              <a:rPr lang="en-US" b="1" i="1" dirty="0">
                <a:latin typeface="Comic Sans MS" pitchFamily="66" charset="0"/>
              </a:rPr>
              <a:t>Presented by:</a:t>
            </a:r>
            <a:endParaRPr lang="en-US" i="1" dirty="0">
              <a:latin typeface="Comic Sans MS" pitchFamily="66" charset="0"/>
            </a:endParaRPr>
          </a:p>
          <a:p>
            <a:pPr algn="ctr">
              <a:buNone/>
            </a:pPr>
            <a:r>
              <a:rPr lang="en-US" b="1" dirty="0">
                <a:latin typeface="Comic Sans MS" pitchFamily="66" charset="0"/>
              </a:rPr>
              <a:t> </a:t>
            </a:r>
            <a:endParaRPr lang="en-US" dirty="0">
              <a:latin typeface="Comic Sans MS" pitchFamily="66" charset="0"/>
            </a:endParaRPr>
          </a:p>
          <a:p>
            <a:pPr algn="ctr">
              <a:buNone/>
            </a:pPr>
            <a:r>
              <a:rPr lang="en-US" b="1" dirty="0">
                <a:latin typeface="Comic Sans MS" pitchFamily="66" charset="0"/>
              </a:rPr>
              <a:t>ACM Sunday A</a:t>
            </a:r>
            <a:r>
              <a:rPr lang="en-US" b="1" dirty="0" smtClean="0">
                <a:latin typeface="Comic Sans MS" pitchFamily="66" charset="0"/>
              </a:rPr>
              <a:t>. </a:t>
            </a:r>
            <a:r>
              <a:rPr lang="en-US" b="1" dirty="0" err="1" smtClean="0">
                <a:latin typeface="Comic Sans MS" pitchFamily="66" charset="0"/>
              </a:rPr>
              <a:t>Iyamah</a:t>
            </a:r>
            <a:r>
              <a:rPr lang="en-US" b="1" dirty="0" smtClean="0">
                <a:latin typeface="Comic Sans MS" pitchFamily="66" charset="0"/>
              </a:rPr>
              <a:t> </a:t>
            </a:r>
            <a:r>
              <a:rPr lang="en-US" sz="2600" i="1" dirty="0" err="1">
                <a:latin typeface="Comic Sans MS" pitchFamily="66" charset="0"/>
              </a:rPr>
              <a:t>fwc</a:t>
            </a:r>
            <a:endParaRPr lang="en-US" sz="2600" dirty="0">
              <a:latin typeface="Comic Sans MS" pitchFamily="66" charset="0"/>
            </a:endParaRPr>
          </a:p>
          <a:p>
            <a:r>
              <a:rPr lang="en-US" b="1" dirty="0"/>
              <a:t> </a:t>
            </a:r>
            <a:endParaRPr lang="en-US" dirty="0"/>
          </a:p>
          <a:p>
            <a:pPr>
              <a:buNone/>
            </a:pPr>
            <a:endParaRPr lang="en-US" dirty="0"/>
          </a:p>
        </p:txBody>
      </p:sp>
      <p:pic>
        <p:nvPicPr>
          <p:cNvPr id="6" name="Picture 5"/>
          <p:cNvPicPr/>
          <p:nvPr/>
        </p:nvPicPr>
        <p:blipFill>
          <a:blip r:embed="rId3" cstate="print"/>
          <a:srcRect/>
          <a:stretch>
            <a:fillRect/>
          </a:stretch>
        </p:blipFill>
        <p:spPr bwMode="auto">
          <a:xfrm>
            <a:off x="3581400" y="1905000"/>
            <a:ext cx="1828800" cy="1524000"/>
          </a:xfrm>
          <a:prstGeom prst="rect">
            <a:avLst/>
          </a:prstGeom>
          <a:noFill/>
          <a:ln w="9525">
            <a:noFill/>
            <a:miter lim="800000"/>
            <a:headEnd/>
            <a:tailEnd/>
          </a:ln>
        </p:spPr>
      </p:pic>
      <p:sp>
        <p:nvSpPr>
          <p:cNvPr id="4" name="Slide Number Placeholder 3"/>
          <p:cNvSpPr>
            <a:spLocks noGrp="1"/>
          </p:cNvSpPr>
          <p:nvPr>
            <p:ph type="sldNum" sz="quarter" idx="15"/>
          </p:nvPr>
        </p:nvSpPr>
        <p:spPr/>
        <p:txBody>
          <a:bodyPr/>
          <a:lstStyle/>
          <a:p>
            <a:fld id="{C8A06DB1-F0D2-47B6-9020-BF468942E0DD}"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7467600" cy="533400"/>
          </a:xfrm>
        </p:spPr>
        <p:txBody>
          <a:bodyPr>
            <a:normAutofit/>
          </a:bodyPr>
          <a:lstStyle/>
          <a:p>
            <a:r>
              <a:rPr lang="en-US" sz="2000" b="1" dirty="0" smtClean="0">
                <a:latin typeface="Comic Sans MS" pitchFamily="66" charset="0"/>
              </a:rPr>
              <a:t>Federal government of Nigeria  budget life cycle</a:t>
            </a:r>
            <a:endParaRPr lang="en-US" sz="2000" b="1" dirty="0">
              <a:latin typeface="Comic Sans MS" pitchFamily="66" charset="0"/>
            </a:endParaRPr>
          </a:p>
        </p:txBody>
      </p:sp>
      <p:graphicFrame>
        <p:nvGraphicFramePr>
          <p:cNvPr id="6" name="Content Placeholder 5"/>
          <p:cNvGraphicFramePr>
            <a:graphicFrameLocks noGrp="1"/>
          </p:cNvGraphicFramePr>
          <p:nvPr>
            <p:ph sz="quarter" idx="1"/>
          </p:nvPr>
        </p:nvGraphicFramePr>
        <p:xfrm>
          <a:off x="457200" y="1143000"/>
          <a:ext cx="76962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5"/>
          </p:nvPr>
        </p:nvSpPr>
        <p:spPr/>
        <p:txBody>
          <a:bodyPr/>
          <a:lstStyle/>
          <a:p>
            <a:fld id="{C8A06DB1-F0D2-47B6-9020-BF468942E0DD}" type="slidenum">
              <a:rPr lang="en-US" smtClean="0"/>
              <a:pPr/>
              <a:t>10</a:t>
            </a:fld>
            <a:endParaRPr lang="en-US"/>
          </a:p>
        </p:txBody>
      </p:sp>
      <p:sp>
        <p:nvSpPr>
          <p:cNvPr id="5" name="Footer Placeholder 4"/>
          <p:cNvSpPr>
            <a:spLocks noGrp="1"/>
          </p:cNvSpPr>
          <p:nvPr>
            <p:ph type="ftr" sz="quarter" idx="16"/>
          </p:nvPr>
        </p:nvSpPr>
        <p:spPr/>
        <p:txBody>
          <a:bodyPr/>
          <a:lstStyle/>
          <a:p>
            <a:endParaRPr lang="en-US" dirty="0"/>
          </a:p>
        </p:txBody>
      </p:sp>
      <p:sp>
        <p:nvSpPr>
          <p:cNvPr id="8" name="5-Point Star 7"/>
          <p:cNvSpPr/>
          <p:nvPr/>
        </p:nvSpPr>
        <p:spPr>
          <a:xfrm>
            <a:off x="3200400" y="3048000"/>
            <a:ext cx="2057400" cy="2057400"/>
          </a:xfrm>
          <a:prstGeom prst="star5">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3505200" y="3962400"/>
            <a:ext cx="1447800" cy="3048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bg1"/>
                </a:solidFill>
              </a:rPr>
              <a:t>BUDGET FOLLOW UP</a:t>
            </a:r>
            <a:endParaRPr lang="en-US" sz="1100" dirty="0">
              <a:solidFill>
                <a:schemeClr val="bg1"/>
              </a:solidFill>
            </a:endParaRPr>
          </a:p>
        </p:txBody>
      </p:sp>
      <p:sp>
        <p:nvSpPr>
          <p:cNvPr id="10" name="Oval 9"/>
          <p:cNvSpPr/>
          <p:nvPr/>
        </p:nvSpPr>
        <p:spPr>
          <a:xfrm>
            <a:off x="4343400" y="1219200"/>
            <a:ext cx="228600" cy="3048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1</a:t>
            </a:r>
            <a:endParaRPr lang="en-US" dirty="0"/>
          </a:p>
        </p:txBody>
      </p:sp>
      <p:sp>
        <p:nvSpPr>
          <p:cNvPr id="11" name="Oval 10"/>
          <p:cNvSpPr/>
          <p:nvPr/>
        </p:nvSpPr>
        <p:spPr>
          <a:xfrm>
            <a:off x="6096000" y="2667000"/>
            <a:ext cx="304800" cy="3048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2</a:t>
            </a:r>
            <a:endParaRPr lang="en-US" dirty="0"/>
          </a:p>
        </p:txBody>
      </p:sp>
      <p:sp>
        <p:nvSpPr>
          <p:cNvPr id="14" name="Oval 13"/>
          <p:cNvSpPr/>
          <p:nvPr/>
        </p:nvSpPr>
        <p:spPr>
          <a:xfrm>
            <a:off x="5486400" y="5181600"/>
            <a:ext cx="304800" cy="3048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3</a:t>
            </a:r>
            <a:endParaRPr lang="en-US" dirty="0"/>
          </a:p>
        </p:txBody>
      </p:sp>
      <p:sp>
        <p:nvSpPr>
          <p:cNvPr id="15" name="Oval 14"/>
          <p:cNvSpPr/>
          <p:nvPr/>
        </p:nvSpPr>
        <p:spPr>
          <a:xfrm>
            <a:off x="2895600" y="5029200"/>
            <a:ext cx="228600" cy="3048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4</a:t>
            </a:r>
            <a:endParaRPr lang="en-US" dirty="0"/>
          </a:p>
        </p:txBody>
      </p:sp>
      <p:sp>
        <p:nvSpPr>
          <p:cNvPr id="16" name="Oval 15"/>
          <p:cNvSpPr/>
          <p:nvPr/>
        </p:nvSpPr>
        <p:spPr>
          <a:xfrm>
            <a:off x="2286000" y="2743200"/>
            <a:ext cx="228600" cy="3048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5</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838200"/>
            <a:ext cx="8077200" cy="5635752"/>
          </a:xfrm>
        </p:spPr>
        <p:txBody>
          <a:bodyPr>
            <a:noAutofit/>
          </a:bodyPr>
          <a:lstStyle/>
          <a:p>
            <a:pPr algn="just">
              <a:buNone/>
            </a:pPr>
            <a:r>
              <a:rPr lang="en-US" dirty="0" smtClean="0"/>
              <a:t>	</a:t>
            </a:r>
            <a:r>
              <a:rPr lang="en-US" sz="1800" b="1" u="sng" dirty="0" smtClean="0">
                <a:latin typeface="Comic Sans MS" pitchFamily="66" charset="0"/>
              </a:rPr>
              <a:t>CBO 2021 WORK PLAN AND THE FGN BUDGET LIFE CYCLE)</a:t>
            </a:r>
            <a:endParaRPr lang="en-US" sz="1800" dirty="0" smtClean="0"/>
          </a:p>
          <a:p>
            <a:pPr algn="just">
              <a:buNone/>
            </a:pPr>
            <a:r>
              <a:rPr lang="en-US" dirty="0" smtClean="0">
                <a:latin typeface="Comic Sans MS" pitchFamily="66" charset="0"/>
              </a:rPr>
              <a:t>The CBO, in carrying out her functions, aligns with the FGN budget life cycle. </a:t>
            </a:r>
          </a:p>
          <a:p>
            <a:pPr algn="just">
              <a:buNone/>
            </a:pPr>
            <a:r>
              <a:rPr lang="en-US" dirty="0" smtClean="0">
                <a:latin typeface="Comic Sans MS" pitchFamily="66" charset="0"/>
              </a:rPr>
              <a:t>  Therefore CBO, in 2021 work schedule, has since requested Field Commands, Departments, Corps Offices and Units to submit their inputs in preparation for the 2022 Corps Budget Proposal.</a:t>
            </a:r>
          </a:p>
          <a:p>
            <a:pPr algn="just">
              <a:buNone/>
            </a:pPr>
            <a:r>
              <a:rPr lang="en-US" dirty="0" smtClean="0">
                <a:latin typeface="Comic Sans MS" pitchFamily="66" charset="0"/>
              </a:rPr>
              <a:t> This is in anticipation of the Budget Call Circular from Budget Office of the Federation (BOF) for the commencement of the FGN 2022 Budget life cycle.</a:t>
            </a:r>
          </a:p>
          <a:p>
            <a:pPr algn="just">
              <a:buNone/>
            </a:pPr>
            <a:r>
              <a:rPr lang="en-US" dirty="0" smtClean="0">
                <a:latin typeface="Comic Sans MS" pitchFamily="66" charset="0"/>
              </a:rPr>
              <a:t>Meanwhile, the Call Circular for 2022 Personnel Budget has just been received.</a:t>
            </a:r>
            <a:endParaRPr lang="en-US" dirty="0">
              <a:latin typeface="Comic Sans MS" pitchFamily="66" charset="0"/>
            </a:endParaRPr>
          </a:p>
        </p:txBody>
      </p:sp>
      <p:sp>
        <p:nvSpPr>
          <p:cNvPr id="4" name="Slide Number Placeholder 3"/>
          <p:cNvSpPr>
            <a:spLocks noGrp="1"/>
          </p:cNvSpPr>
          <p:nvPr>
            <p:ph type="sldNum" sz="quarter" idx="15"/>
          </p:nvPr>
        </p:nvSpPr>
        <p:spPr/>
        <p:txBody>
          <a:bodyPr/>
          <a:lstStyle/>
          <a:p>
            <a:fld id="{C8A06DB1-F0D2-47B6-9020-BF468942E0DD}"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077200" cy="1143000"/>
          </a:xfrm>
        </p:spPr>
        <p:txBody>
          <a:bodyPr>
            <a:normAutofit fontScale="90000"/>
          </a:bodyPr>
          <a:lstStyle/>
          <a:p>
            <a:pPr algn="ctr"/>
            <a:r>
              <a:rPr lang="en-US" sz="2400" b="1" u="sng" dirty="0" smtClean="0">
                <a:latin typeface="Comic Sans MS" pitchFamily="66" charset="0"/>
              </a:rPr>
              <a:t>BUDGET CALL CIRCULAR</a:t>
            </a:r>
            <a:r>
              <a:rPr lang="en-US" sz="2000" dirty="0" smtClean="0"/>
              <a:t/>
            </a:r>
            <a:br>
              <a:rPr lang="en-US" sz="2000" dirty="0" smtClean="0"/>
            </a:br>
            <a:r>
              <a:rPr lang="en-US" sz="2700" b="1" u="sng" dirty="0" smtClean="0">
                <a:latin typeface="Comic Sans MS" pitchFamily="66" charset="0"/>
              </a:rPr>
              <a:t> </a:t>
            </a:r>
            <a:r>
              <a:rPr lang="en-US" sz="2200" dirty="0" smtClean="0"/>
              <a:t/>
            </a:r>
            <a:br>
              <a:rPr lang="en-US" sz="2200" dirty="0" smtClean="0"/>
            </a:br>
            <a:endParaRPr lang="en-US" sz="2200" dirty="0"/>
          </a:p>
        </p:txBody>
      </p:sp>
      <p:sp>
        <p:nvSpPr>
          <p:cNvPr id="3" name="Content Placeholder 2"/>
          <p:cNvSpPr>
            <a:spLocks noGrp="1"/>
          </p:cNvSpPr>
          <p:nvPr>
            <p:ph sz="quarter" idx="1"/>
          </p:nvPr>
        </p:nvSpPr>
        <p:spPr>
          <a:xfrm>
            <a:off x="457200" y="1371600"/>
            <a:ext cx="8077200" cy="5102352"/>
          </a:xfrm>
        </p:spPr>
        <p:txBody>
          <a:bodyPr>
            <a:noAutofit/>
          </a:bodyPr>
          <a:lstStyle/>
          <a:p>
            <a:pPr algn="just">
              <a:buNone/>
            </a:pPr>
            <a:r>
              <a:rPr lang="en-US" dirty="0" smtClean="0"/>
              <a:t>	</a:t>
            </a:r>
            <a:r>
              <a:rPr lang="en-US" dirty="0" smtClean="0">
                <a:latin typeface="Comic Sans MS" pitchFamily="66" charset="0"/>
              </a:rPr>
              <a:t>Once the Medium Term Expenditure Framework (MTEF), Fiscal Strategy Paper and MDAs’ expenditure ceilings have been approved by the Federal Executive Council, The BOF, under the supervision of the Minister of Finance, issues a Call Circular. The Call Circular instructs the MDAs to allocate and submit their allotted recurrent (personnel and overhead), capital ceiling across their existing and new projects, </a:t>
            </a:r>
            <a:r>
              <a:rPr lang="en-US" dirty="0" err="1" smtClean="0">
                <a:latin typeface="Comic Sans MS" pitchFamily="66" charset="0"/>
              </a:rPr>
              <a:t>programmes</a:t>
            </a:r>
            <a:r>
              <a:rPr lang="en-US" dirty="0" smtClean="0">
                <a:latin typeface="Comic Sans MS" pitchFamily="66" charset="0"/>
              </a:rPr>
              <a:t> and other initiatives. Preparation of Budget proposal is always preceded by a budget Call Circular.</a:t>
            </a:r>
          </a:p>
          <a:p>
            <a:pPr algn="just">
              <a:buNone/>
            </a:pPr>
            <a:endParaRPr lang="en-US" dirty="0">
              <a:latin typeface="Comic Sans MS" pitchFamily="66" charset="0"/>
            </a:endParaRPr>
          </a:p>
        </p:txBody>
      </p:sp>
      <p:sp>
        <p:nvSpPr>
          <p:cNvPr id="4" name="Slide Number Placeholder 3"/>
          <p:cNvSpPr>
            <a:spLocks noGrp="1"/>
          </p:cNvSpPr>
          <p:nvPr>
            <p:ph type="sldNum" sz="quarter" idx="15"/>
          </p:nvPr>
        </p:nvSpPr>
        <p:spPr/>
        <p:txBody>
          <a:bodyPr/>
          <a:lstStyle/>
          <a:p>
            <a:fld id="{C8A06DB1-F0D2-47B6-9020-BF468942E0DD}"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077200" cy="1143000"/>
          </a:xfrm>
        </p:spPr>
        <p:txBody>
          <a:bodyPr>
            <a:normAutofit fontScale="90000"/>
          </a:bodyPr>
          <a:lstStyle/>
          <a:p>
            <a:pPr algn="ctr"/>
            <a:r>
              <a:rPr lang="en-US" sz="2400" b="1" u="sng" dirty="0" smtClean="0">
                <a:latin typeface="Comic Sans MS" pitchFamily="66" charset="0"/>
              </a:rPr>
              <a:t>PREPARATION AND SUBMISSION OF BUDGET</a:t>
            </a:r>
            <a:r>
              <a:rPr lang="en-US" sz="2400" dirty="0" smtClean="0"/>
              <a:t/>
            </a:r>
            <a:br>
              <a:rPr lang="en-US" sz="2400" dirty="0" smtClean="0"/>
            </a:br>
            <a:r>
              <a:rPr lang="en-US" sz="2700" b="1" u="sng" dirty="0" smtClean="0">
                <a:latin typeface="Comic Sans MS" pitchFamily="66" charset="0"/>
              </a:rPr>
              <a:t> </a:t>
            </a:r>
            <a:r>
              <a:rPr lang="en-US" sz="2200" dirty="0" smtClean="0"/>
              <a:t/>
            </a:r>
            <a:br>
              <a:rPr lang="en-US" sz="2200" dirty="0" smtClean="0"/>
            </a:br>
            <a:endParaRPr lang="en-US" sz="2200" dirty="0"/>
          </a:p>
        </p:txBody>
      </p:sp>
      <p:sp>
        <p:nvSpPr>
          <p:cNvPr id="3" name="Content Placeholder 2"/>
          <p:cNvSpPr>
            <a:spLocks noGrp="1"/>
          </p:cNvSpPr>
          <p:nvPr>
            <p:ph sz="quarter" idx="1"/>
          </p:nvPr>
        </p:nvSpPr>
        <p:spPr>
          <a:xfrm>
            <a:off x="457200" y="990600"/>
            <a:ext cx="8077200" cy="5334000"/>
          </a:xfrm>
        </p:spPr>
        <p:txBody>
          <a:bodyPr>
            <a:noAutofit/>
          </a:bodyPr>
          <a:lstStyle/>
          <a:p>
            <a:pPr algn="just">
              <a:buFont typeface="Wingdings" pitchFamily="2" charset="2"/>
              <a:buChar char="Ø"/>
            </a:pPr>
            <a:r>
              <a:rPr lang="en-US" sz="2200" dirty="0" smtClean="0">
                <a:latin typeface="Comic Sans MS" pitchFamily="66" charset="0"/>
              </a:rPr>
              <a:t>	</a:t>
            </a:r>
            <a:r>
              <a:rPr lang="en-US" sz="2000" dirty="0" smtClean="0">
                <a:latin typeface="Comic Sans MS" pitchFamily="66" charset="0"/>
              </a:rPr>
              <a:t>The President’s Executives Order on Budget  requests all MDAs to submit their Medium Term Revenue Framework (MTRF)  and MTEF on or before the end of May of the year, while the budget proposal is expected to be submitted on or before the end of July of the year.</a:t>
            </a:r>
          </a:p>
          <a:p>
            <a:pPr algn="just">
              <a:buNone/>
            </a:pPr>
            <a:endParaRPr lang="en-US" sz="2000" dirty="0" smtClean="0">
              <a:latin typeface="Comic Sans MS" pitchFamily="66" charset="0"/>
            </a:endParaRPr>
          </a:p>
          <a:p>
            <a:pPr algn="just">
              <a:buFont typeface="Wingdings" pitchFamily="2" charset="2"/>
              <a:buChar char="Ø"/>
            </a:pPr>
            <a:r>
              <a:rPr lang="en-US" sz="2000" dirty="0" smtClean="0">
                <a:latin typeface="Comic Sans MS" pitchFamily="66" charset="0"/>
              </a:rPr>
              <a:t>Prepared </a:t>
            </a:r>
            <a:r>
              <a:rPr lang="en-US" sz="2000" dirty="0" smtClean="0">
                <a:latin typeface="Comic Sans MS" pitchFamily="66" charset="0"/>
              </a:rPr>
              <a:t>Corp budget proposal  </a:t>
            </a:r>
            <a:r>
              <a:rPr lang="en-US" sz="2000" dirty="0" smtClean="0">
                <a:latin typeface="Comic Sans MS" pitchFamily="66" charset="0"/>
              </a:rPr>
              <a:t> is </a:t>
            </a:r>
            <a:r>
              <a:rPr lang="en-US" sz="2000" dirty="0" smtClean="0">
                <a:latin typeface="Comic Sans MS" pitchFamily="66" charset="0"/>
              </a:rPr>
              <a:t>always submitted through Office of the Secretary to the Government of the Federation (OSGF)  to BOF by the Corps Marshal (CM). </a:t>
            </a:r>
          </a:p>
          <a:p>
            <a:pPr algn="just">
              <a:buNone/>
            </a:pPr>
            <a:r>
              <a:rPr lang="en-US" sz="2000" dirty="0" smtClean="0">
                <a:latin typeface="Comic Sans MS" pitchFamily="66" charset="0"/>
              </a:rPr>
              <a:t>  </a:t>
            </a:r>
          </a:p>
          <a:p>
            <a:pPr algn="just">
              <a:buFont typeface="Wingdings" pitchFamily="2" charset="2"/>
              <a:buChar char="Ø"/>
            </a:pPr>
            <a:r>
              <a:rPr lang="en-US" sz="2000" dirty="0" smtClean="0">
                <a:latin typeface="Comic Sans MS" pitchFamily="66" charset="0"/>
              </a:rPr>
              <a:t>The CBO is awaiting the Call Circulars for the year 2022 Budget Proposal. However, Corps has since submitted the Corps’ input to BOF for the FGN MTNDP (2021-2025) and has received the Call Circular for the preparation and submission of personnel budget. </a:t>
            </a:r>
          </a:p>
          <a:p>
            <a:pPr algn="just">
              <a:buNone/>
            </a:pPr>
            <a:r>
              <a:rPr lang="en-US" sz="2200" dirty="0" smtClean="0">
                <a:latin typeface="Comic Sans MS" pitchFamily="66" charset="0"/>
              </a:rPr>
              <a:t>	</a:t>
            </a:r>
            <a:endParaRPr lang="en-US" sz="2000" dirty="0" smtClean="0">
              <a:latin typeface="Comic Sans MS" pitchFamily="66" charset="0"/>
            </a:endParaRPr>
          </a:p>
          <a:p>
            <a:pPr algn="just">
              <a:buNone/>
            </a:pPr>
            <a:endParaRPr lang="en-US" sz="2000" dirty="0">
              <a:latin typeface="Comic Sans MS" pitchFamily="66" charset="0"/>
            </a:endParaRPr>
          </a:p>
        </p:txBody>
      </p:sp>
      <p:sp>
        <p:nvSpPr>
          <p:cNvPr id="4" name="Slide Number Placeholder 3"/>
          <p:cNvSpPr>
            <a:spLocks noGrp="1"/>
          </p:cNvSpPr>
          <p:nvPr>
            <p:ph type="sldNum" sz="quarter" idx="15"/>
          </p:nvPr>
        </p:nvSpPr>
        <p:spPr/>
        <p:txBody>
          <a:bodyPr/>
          <a:lstStyle/>
          <a:p>
            <a:fld id="{C8A06DB1-F0D2-47B6-9020-BF468942E0DD}"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990600"/>
            <a:ext cx="8077200" cy="5483352"/>
          </a:xfrm>
        </p:spPr>
        <p:txBody>
          <a:bodyPr>
            <a:noAutofit/>
          </a:bodyPr>
          <a:lstStyle/>
          <a:p>
            <a:pPr algn="just">
              <a:buNone/>
            </a:pPr>
            <a:r>
              <a:rPr lang="en-US" sz="1800" b="1" u="sng" dirty="0" smtClean="0">
                <a:latin typeface="Comic Sans MS" pitchFamily="66" charset="0"/>
              </a:rPr>
              <a:t>PREPARATION AND SUBMISSION OF BUDGET(cont’d)</a:t>
            </a:r>
            <a:endParaRPr lang="en-US" dirty="0" smtClean="0">
              <a:latin typeface="Comic Sans MS" pitchFamily="66" charset="0"/>
            </a:endParaRPr>
          </a:p>
          <a:p>
            <a:pPr algn="just">
              <a:buFont typeface="Wingdings" pitchFamily="2" charset="2"/>
              <a:buChar char="§"/>
            </a:pPr>
            <a:r>
              <a:rPr lang="en-US" dirty="0" smtClean="0">
                <a:latin typeface="Comic Sans MS" pitchFamily="66" charset="0"/>
              </a:rPr>
              <a:t>However, The CBO, in line with her 2021 Work Plan,  has commenced the compilation of approved projects and </a:t>
            </a:r>
            <a:r>
              <a:rPr lang="en-US" dirty="0" err="1" smtClean="0">
                <a:latin typeface="Comic Sans MS" pitchFamily="66" charset="0"/>
              </a:rPr>
              <a:t>programmes</a:t>
            </a:r>
            <a:r>
              <a:rPr lang="en-US" dirty="0" smtClean="0">
                <a:latin typeface="Comic Sans MS" pitchFamily="66" charset="0"/>
              </a:rPr>
              <a:t> by  the CM to be captured in the 2022 Capital Expenditure as well as collating inputs from Department, Corps Offices, Special Units and field Commands.</a:t>
            </a:r>
          </a:p>
          <a:p>
            <a:pPr algn="just">
              <a:buNone/>
            </a:pPr>
            <a:endParaRPr lang="en-US" sz="2000" dirty="0" smtClean="0">
              <a:latin typeface="Comic Sans MS" pitchFamily="66" charset="0"/>
            </a:endParaRPr>
          </a:p>
          <a:p>
            <a:pPr algn="just">
              <a:buNone/>
            </a:pPr>
            <a:endParaRPr lang="en-US" sz="2000" dirty="0">
              <a:latin typeface="Comic Sans MS" pitchFamily="66" charset="0"/>
            </a:endParaRPr>
          </a:p>
        </p:txBody>
      </p:sp>
      <p:sp>
        <p:nvSpPr>
          <p:cNvPr id="4" name="Slide Number Placeholder 3"/>
          <p:cNvSpPr>
            <a:spLocks noGrp="1"/>
          </p:cNvSpPr>
          <p:nvPr>
            <p:ph type="sldNum" sz="quarter" idx="15"/>
          </p:nvPr>
        </p:nvSpPr>
        <p:spPr/>
        <p:txBody>
          <a:bodyPr/>
          <a:lstStyle/>
          <a:p>
            <a:fld id="{C8A06DB1-F0D2-47B6-9020-BF468942E0DD}"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077200" cy="1143000"/>
          </a:xfrm>
        </p:spPr>
        <p:txBody>
          <a:bodyPr>
            <a:normAutofit fontScale="90000"/>
          </a:bodyPr>
          <a:lstStyle/>
          <a:p>
            <a:pPr algn="ctr"/>
            <a:r>
              <a:rPr lang="en-US" sz="2400" b="1" u="sng" dirty="0" smtClean="0">
                <a:latin typeface="Comic Sans MS" pitchFamily="66" charset="0"/>
              </a:rPr>
              <a:t>BUDGET FOLLOW-UP AND FRSC</a:t>
            </a:r>
            <a:r>
              <a:rPr lang="en-US" sz="2000" dirty="0" smtClean="0"/>
              <a:t/>
            </a:r>
            <a:br>
              <a:rPr lang="en-US" sz="2000" dirty="0" smtClean="0"/>
            </a:br>
            <a:r>
              <a:rPr lang="en-US" sz="2700" b="1" u="sng" dirty="0" smtClean="0">
                <a:latin typeface="Comic Sans MS" pitchFamily="66" charset="0"/>
              </a:rPr>
              <a:t> </a:t>
            </a:r>
            <a:r>
              <a:rPr lang="en-US" sz="2200" dirty="0" smtClean="0"/>
              <a:t/>
            </a:r>
            <a:br>
              <a:rPr lang="en-US" sz="2200" dirty="0" smtClean="0"/>
            </a:br>
            <a:endParaRPr lang="en-US" sz="2200" dirty="0"/>
          </a:p>
        </p:txBody>
      </p:sp>
      <p:sp>
        <p:nvSpPr>
          <p:cNvPr id="3" name="Content Placeholder 2"/>
          <p:cNvSpPr>
            <a:spLocks noGrp="1"/>
          </p:cNvSpPr>
          <p:nvPr>
            <p:ph sz="quarter" idx="1"/>
          </p:nvPr>
        </p:nvSpPr>
        <p:spPr>
          <a:xfrm>
            <a:off x="457200" y="990600"/>
            <a:ext cx="8077200" cy="5483352"/>
          </a:xfrm>
        </p:spPr>
        <p:txBody>
          <a:bodyPr>
            <a:noAutofit/>
          </a:bodyPr>
          <a:lstStyle/>
          <a:p>
            <a:pPr algn="just">
              <a:buFont typeface="Wingdings" pitchFamily="2" charset="2"/>
              <a:buChar char="§"/>
            </a:pPr>
            <a:r>
              <a:rPr lang="en-US" dirty="0" smtClean="0">
                <a:latin typeface="Comic Sans MS" pitchFamily="66" charset="0"/>
              </a:rPr>
              <a:t>	</a:t>
            </a:r>
            <a:r>
              <a:rPr lang="en-US" sz="2200" dirty="0" smtClean="0">
                <a:latin typeface="Comic Sans MS" pitchFamily="66" charset="0"/>
              </a:rPr>
              <a:t>Budget follow-up is a sine-qua-non for MDAs that desire a robust or favorable budget appropriation. </a:t>
            </a:r>
          </a:p>
          <a:p>
            <a:pPr algn="just">
              <a:buNone/>
            </a:pPr>
            <a:r>
              <a:rPr lang="en-US" sz="2200" dirty="0" smtClean="0">
                <a:latin typeface="Comic Sans MS" pitchFamily="66" charset="0"/>
              </a:rPr>
              <a:t> </a:t>
            </a:r>
          </a:p>
          <a:p>
            <a:pPr algn="just">
              <a:buFont typeface="Wingdings" pitchFamily="2" charset="2"/>
              <a:buChar char="§"/>
            </a:pPr>
            <a:r>
              <a:rPr lang="en-US" sz="2200" dirty="0" smtClean="0">
                <a:latin typeface="Comic Sans MS" pitchFamily="66" charset="0"/>
              </a:rPr>
              <a:t>It is a way of leveraging on the good relationship between MDAs and relevant Budget stakeholders.</a:t>
            </a:r>
          </a:p>
          <a:p>
            <a:pPr algn="just">
              <a:buNone/>
            </a:pPr>
            <a:endParaRPr lang="en-US" sz="2200" dirty="0" smtClean="0">
              <a:latin typeface="Comic Sans MS" pitchFamily="66" charset="0"/>
            </a:endParaRPr>
          </a:p>
          <a:p>
            <a:pPr algn="just">
              <a:buFont typeface="Wingdings" pitchFamily="2" charset="2"/>
              <a:buChar char="§"/>
            </a:pPr>
            <a:r>
              <a:rPr lang="en-US" sz="2200" dirty="0" smtClean="0">
                <a:latin typeface="Comic Sans MS" pitchFamily="66" charset="0"/>
              </a:rPr>
              <a:t> FRSC has a good working relationship with all the relevant stakeholders in BOF, OSGF and </a:t>
            </a:r>
            <a:r>
              <a:rPr lang="en-US" sz="2200" dirty="0" smtClean="0">
                <a:latin typeface="Comic Sans MS" pitchFamily="66" charset="0"/>
              </a:rPr>
              <a:t>NASS especially at the strategic level. </a:t>
            </a:r>
            <a:endParaRPr lang="en-US" sz="2200" dirty="0" smtClean="0">
              <a:latin typeface="Comic Sans MS" pitchFamily="66" charset="0"/>
            </a:endParaRPr>
          </a:p>
          <a:p>
            <a:pPr algn="just">
              <a:buNone/>
            </a:pPr>
            <a:endParaRPr lang="en-US" sz="2200" dirty="0" smtClean="0">
              <a:latin typeface="Comic Sans MS" pitchFamily="66" charset="0"/>
            </a:endParaRPr>
          </a:p>
          <a:p>
            <a:pPr algn="just">
              <a:buFont typeface="Wingdings" pitchFamily="2" charset="2"/>
              <a:buChar char="§"/>
            </a:pPr>
            <a:r>
              <a:rPr lang="en-US" sz="2200" dirty="0" smtClean="0">
                <a:latin typeface="Comic Sans MS" pitchFamily="66" charset="0"/>
              </a:rPr>
              <a:t> The CBO has paid familiarization visits to the relevant desk officers in OSGF and BOF in other to strengthen this relationship. </a:t>
            </a:r>
          </a:p>
          <a:p>
            <a:pPr algn="just">
              <a:buFont typeface="Wingdings" pitchFamily="2" charset="2"/>
              <a:buChar char="§"/>
            </a:pPr>
            <a:r>
              <a:rPr lang="en-US" sz="2200" dirty="0" smtClean="0">
                <a:latin typeface="Comic Sans MS" pitchFamily="66" charset="0"/>
              </a:rPr>
              <a:t>CBO would continue to do so in her 2021 Work Plan.</a:t>
            </a:r>
          </a:p>
          <a:p>
            <a:pPr algn="just">
              <a:buNone/>
            </a:pPr>
            <a:endParaRPr lang="en-US" sz="2000" dirty="0" smtClean="0">
              <a:latin typeface="Comic Sans MS" pitchFamily="66" charset="0"/>
            </a:endParaRPr>
          </a:p>
          <a:p>
            <a:pPr algn="just">
              <a:buNone/>
            </a:pPr>
            <a:endParaRPr lang="en-US" sz="2000" dirty="0">
              <a:latin typeface="Comic Sans MS" pitchFamily="66" charset="0"/>
            </a:endParaRPr>
          </a:p>
        </p:txBody>
      </p:sp>
      <p:sp>
        <p:nvSpPr>
          <p:cNvPr id="4" name="Slide Number Placeholder 3"/>
          <p:cNvSpPr>
            <a:spLocks noGrp="1"/>
          </p:cNvSpPr>
          <p:nvPr>
            <p:ph type="sldNum" sz="quarter" idx="15"/>
          </p:nvPr>
        </p:nvSpPr>
        <p:spPr/>
        <p:txBody>
          <a:bodyPr/>
          <a:lstStyle/>
          <a:p>
            <a:fld id="{C8A06DB1-F0D2-47B6-9020-BF468942E0DD}"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077200" cy="1143000"/>
          </a:xfrm>
        </p:spPr>
        <p:txBody>
          <a:bodyPr>
            <a:normAutofit fontScale="90000"/>
          </a:bodyPr>
          <a:lstStyle/>
          <a:p>
            <a:pPr algn="ctr"/>
            <a:r>
              <a:rPr lang="en-US" sz="2400" b="1" u="sng" dirty="0" smtClean="0">
                <a:latin typeface="Comic Sans MS" pitchFamily="66" charset="0"/>
              </a:rPr>
              <a:t>BUDGET DEFENCE AND FRSC</a:t>
            </a:r>
            <a:r>
              <a:rPr lang="en-US" sz="2000" dirty="0" smtClean="0"/>
              <a:t/>
            </a:r>
            <a:br>
              <a:rPr lang="en-US" sz="2000" dirty="0" smtClean="0"/>
            </a:br>
            <a:r>
              <a:rPr lang="en-US" sz="2700" b="1" u="sng" dirty="0" smtClean="0">
                <a:latin typeface="Comic Sans MS" pitchFamily="66" charset="0"/>
              </a:rPr>
              <a:t> </a:t>
            </a:r>
            <a:r>
              <a:rPr lang="en-US" sz="2200" dirty="0" smtClean="0"/>
              <a:t/>
            </a:r>
            <a:br>
              <a:rPr lang="en-US" sz="2200" dirty="0" smtClean="0"/>
            </a:br>
            <a:endParaRPr lang="en-US" sz="2200" dirty="0"/>
          </a:p>
        </p:txBody>
      </p:sp>
      <p:sp>
        <p:nvSpPr>
          <p:cNvPr id="3" name="Content Placeholder 2"/>
          <p:cNvSpPr>
            <a:spLocks noGrp="1"/>
          </p:cNvSpPr>
          <p:nvPr>
            <p:ph sz="quarter" idx="1"/>
          </p:nvPr>
        </p:nvSpPr>
        <p:spPr>
          <a:xfrm>
            <a:off x="457200" y="990600"/>
            <a:ext cx="8077200" cy="5483352"/>
          </a:xfrm>
        </p:spPr>
        <p:txBody>
          <a:bodyPr>
            <a:noAutofit/>
          </a:bodyPr>
          <a:lstStyle/>
          <a:p>
            <a:pPr algn="just">
              <a:buFont typeface="Wingdings" pitchFamily="2" charset="2"/>
              <a:buChar char="§"/>
            </a:pPr>
            <a:r>
              <a:rPr lang="en-US" dirty="0" smtClean="0">
                <a:latin typeface="Comic Sans MS" pitchFamily="66" charset="0"/>
              </a:rPr>
              <a:t>The submission of the budget is always followed by budget </a:t>
            </a:r>
            <a:r>
              <a:rPr lang="en-US" dirty="0" err="1" smtClean="0">
                <a:latin typeface="Comic Sans MS" pitchFamily="66" charset="0"/>
              </a:rPr>
              <a:t>defence</a:t>
            </a:r>
            <a:r>
              <a:rPr lang="en-US" dirty="0" smtClean="0">
                <a:latin typeface="Comic Sans MS" pitchFamily="66" charset="0"/>
              </a:rPr>
              <a:t> at both houses of the NASS at the instance of the Committees supervising </a:t>
            </a:r>
            <a:r>
              <a:rPr lang="en-US" dirty="0" smtClean="0">
                <a:latin typeface="Comic Sans MS" pitchFamily="66" charset="0"/>
              </a:rPr>
              <a:t>FRSC. </a:t>
            </a:r>
            <a:endParaRPr lang="en-US" dirty="0" smtClean="0">
              <a:latin typeface="Comic Sans MS" pitchFamily="66" charset="0"/>
            </a:endParaRPr>
          </a:p>
          <a:p>
            <a:pPr algn="just">
              <a:buFont typeface="Wingdings" pitchFamily="2" charset="2"/>
              <a:buChar char="§"/>
            </a:pPr>
            <a:r>
              <a:rPr lang="en-US" dirty="0" smtClean="0">
                <a:latin typeface="Comic Sans MS" pitchFamily="66" charset="0"/>
              </a:rPr>
              <a:t>  It is the responsibility of CBO to prepare a budget defense document for the exercise whenever CM is invited to defend the 2022 Corps budget proposal. This is part of CBO work Plan for 2021.</a:t>
            </a:r>
          </a:p>
          <a:p>
            <a:pPr algn="just">
              <a:buFont typeface="Wingdings" pitchFamily="2" charset="2"/>
              <a:buChar char="§"/>
            </a:pPr>
            <a:endParaRPr lang="en-US" dirty="0" smtClean="0">
              <a:latin typeface="Comic Sans MS" pitchFamily="66" charset="0"/>
            </a:endParaRPr>
          </a:p>
          <a:p>
            <a:pPr algn="just">
              <a:buFont typeface="Wingdings" pitchFamily="2" charset="2"/>
              <a:buChar char="§"/>
            </a:pPr>
            <a:r>
              <a:rPr lang="en-US" dirty="0" smtClean="0">
                <a:latin typeface="Comic Sans MS" pitchFamily="66" charset="0"/>
              </a:rPr>
              <a:t>Whenever The </a:t>
            </a:r>
            <a:r>
              <a:rPr lang="en-US" dirty="0" smtClean="0">
                <a:latin typeface="Comic Sans MS" pitchFamily="66" charset="0"/>
              </a:rPr>
              <a:t>FGN budget, after debates, is passed by the National Assembly and accented to by the President; it becomes a budget appropriation for execution. </a:t>
            </a:r>
          </a:p>
          <a:p>
            <a:pPr algn="just">
              <a:buFont typeface="Wingdings" pitchFamily="2" charset="2"/>
              <a:buChar char="§"/>
            </a:pPr>
            <a:endParaRPr lang="en-US" sz="2000" dirty="0" smtClean="0">
              <a:latin typeface="Comic Sans MS" pitchFamily="66" charset="0"/>
            </a:endParaRPr>
          </a:p>
          <a:p>
            <a:pPr algn="just">
              <a:buNone/>
            </a:pPr>
            <a:endParaRPr lang="en-US" sz="2000" dirty="0">
              <a:latin typeface="Comic Sans MS" pitchFamily="66" charset="0"/>
            </a:endParaRPr>
          </a:p>
        </p:txBody>
      </p:sp>
      <p:sp>
        <p:nvSpPr>
          <p:cNvPr id="4" name="Slide Number Placeholder 3"/>
          <p:cNvSpPr>
            <a:spLocks noGrp="1"/>
          </p:cNvSpPr>
          <p:nvPr>
            <p:ph type="sldNum" sz="quarter" idx="15"/>
          </p:nvPr>
        </p:nvSpPr>
        <p:spPr/>
        <p:txBody>
          <a:bodyPr/>
          <a:lstStyle/>
          <a:p>
            <a:fld id="{C8A06DB1-F0D2-47B6-9020-BF468942E0DD}"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077200" cy="1143000"/>
          </a:xfrm>
        </p:spPr>
        <p:txBody>
          <a:bodyPr>
            <a:normAutofit fontScale="90000"/>
          </a:bodyPr>
          <a:lstStyle/>
          <a:p>
            <a:pPr algn="ctr"/>
            <a:r>
              <a:rPr lang="en-US" sz="2400" b="1" u="sng" dirty="0" smtClean="0">
                <a:latin typeface="Comic Sans MS" pitchFamily="66" charset="0"/>
              </a:rPr>
              <a:t>BUDGET MONITORING AND EVALUATION</a:t>
            </a:r>
            <a:r>
              <a:rPr lang="en-US" sz="2000" dirty="0" smtClean="0"/>
              <a:t/>
            </a:r>
            <a:br>
              <a:rPr lang="en-US" sz="2000" dirty="0" smtClean="0"/>
            </a:br>
            <a:r>
              <a:rPr lang="en-US" sz="2700" b="1" u="sng" dirty="0" smtClean="0">
                <a:latin typeface="Comic Sans MS" pitchFamily="66" charset="0"/>
              </a:rPr>
              <a:t> </a:t>
            </a:r>
            <a:r>
              <a:rPr lang="en-US" sz="2200" dirty="0" smtClean="0"/>
              <a:t/>
            </a:r>
            <a:br>
              <a:rPr lang="en-US" sz="2200" dirty="0" smtClean="0"/>
            </a:br>
            <a:endParaRPr lang="en-US" sz="2200" dirty="0"/>
          </a:p>
        </p:txBody>
      </p:sp>
      <p:sp>
        <p:nvSpPr>
          <p:cNvPr id="3" name="Content Placeholder 2"/>
          <p:cNvSpPr>
            <a:spLocks noGrp="1"/>
          </p:cNvSpPr>
          <p:nvPr>
            <p:ph sz="quarter" idx="1"/>
          </p:nvPr>
        </p:nvSpPr>
        <p:spPr>
          <a:xfrm>
            <a:off x="457200" y="990600"/>
            <a:ext cx="8077200" cy="5483352"/>
          </a:xfrm>
        </p:spPr>
        <p:txBody>
          <a:bodyPr>
            <a:noAutofit/>
          </a:bodyPr>
          <a:lstStyle/>
          <a:p>
            <a:pPr algn="just">
              <a:buFont typeface="Wingdings" pitchFamily="2" charset="2"/>
              <a:buChar char="§"/>
            </a:pPr>
            <a:r>
              <a:rPr lang="en-US" dirty="0" smtClean="0">
                <a:latin typeface="Comic Sans MS" pitchFamily="66" charset="0"/>
              </a:rPr>
              <a:t>	BOF monitors the execution of the approved projects and </a:t>
            </a:r>
            <a:r>
              <a:rPr lang="en-US" dirty="0" err="1" smtClean="0">
                <a:latin typeface="Comic Sans MS" pitchFamily="66" charset="0"/>
              </a:rPr>
              <a:t>programmes</a:t>
            </a:r>
            <a:r>
              <a:rPr lang="en-US" dirty="0" smtClean="0">
                <a:latin typeface="Comic Sans MS" pitchFamily="66" charset="0"/>
              </a:rPr>
              <a:t> in the appropriated </a:t>
            </a:r>
            <a:r>
              <a:rPr lang="en-US" dirty="0" smtClean="0">
                <a:latin typeface="Comic Sans MS" pitchFamily="66" charset="0"/>
              </a:rPr>
              <a:t>budget in all MDAs including FRSC. </a:t>
            </a:r>
            <a:endParaRPr lang="en-US" dirty="0" smtClean="0">
              <a:latin typeface="Comic Sans MS" pitchFamily="66" charset="0"/>
            </a:endParaRPr>
          </a:p>
          <a:p>
            <a:pPr algn="just">
              <a:buNone/>
            </a:pPr>
            <a:endParaRPr lang="en-US" dirty="0" smtClean="0">
              <a:latin typeface="Comic Sans MS" pitchFamily="66" charset="0"/>
            </a:endParaRPr>
          </a:p>
          <a:p>
            <a:pPr algn="just">
              <a:buFont typeface="Wingdings" pitchFamily="2" charset="2"/>
              <a:buChar char="§"/>
            </a:pPr>
            <a:r>
              <a:rPr lang="en-US" dirty="0" smtClean="0">
                <a:latin typeface="Comic Sans MS" pitchFamily="66" charset="0"/>
              </a:rPr>
              <a:t> The CBO, with the approval of CM, has monitored the execution of 2020 projects, 2020 Annual Budget Performance and the 1</a:t>
            </a:r>
            <a:r>
              <a:rPr lang="en-US" baseline="30000" dirty="0" smtClean="0">
                <a:latin typeface="Comic Sans MS" pitchFamily="66" charset="0"/>
              </a:rPr>
              <a:t>st</a:t>
            </a:r>
            <a:r>
              <a:rPr lang="en-US" dirty="0" smtClean="0">
                <a:latin typeface="Comic Sans MS" pitchFamily="66" charset="0"/>
              </a:rPr>
              <a:t> quarter 2021 budget performance.</a:t>
            </a:r>
          </a:p>
          <a:p>
            <a:pPr algn="just">
              <a:buNone/>
            </a:pPr>
            <a:endParaRPr lang="en-US" dirty="0" smtClean="0">
              <a:latin typeface="Comic Sans MS" pitchFamily="66" charset="0"/>
            </a:endParaRPr>
          </a:p>
          <a:p>
            <a:pPr algn="just">
              <a:buFont typeface="Wingdings" pitchFamily="2" charset="2"/>
              <a:buChar char="§"/>
            </a:pPr>
            <a:r>
              <a:rPr lang="en-US" dirty="0" smtClean="0">
                <a:latin typeface="Comic Sans MS" pitchFamily="66" charset="0"/>
              </a:rPr>
              <a:t> Budget Monitoring and Evaluation is part of CBO  2021 work Plan.  </a:t>
            </a:r>
          </a:p>
          <a:p>
            <a:pPr algn="just">
              <a:buNone/>
            </a:pPr>
            <a:endParaRPr lang="en-US" dirty="0" smtClean="0">
              <a:latin typeface="Comic Sans MS" pitchFamily="66" charset="0"/>
            </a:endParaRPr>
          </a:p>
          <a:p>
            <a:pPr algn="just">
              <a:buFont typeface="Wingdings" pitchFamily="2" charset="2"/>
              <a:buChar char="§"/>
            </a:pPr>
            <a:r>
              <a:rPr lang="en-US" dirty="0" smtClean="0">
                <a:latin typeface="Comic Sans MS" pitchFamily="66" charset="0"/>
              </a:rPr>
              <a:t>This is  also carried out  in preparation for the visits of the monitoring team from BOF.  </a:t>
            </a:r>
          </a:p>
          <a:p>
            <a:pPr algn="just">
              <a:buNone/>
            </a:pPr>
            <a:endParaRPr lang="en-US" sz="2000" dirty="0" smtClean="0">
              <a:latin typeface="Comic Sans MS" pitchFamily="66" charset="0"/>
            </a:endParaRPr>
          </a:p>
          <a:p>
            <a:pPr algn="just">
              <a:buNone/>
            </a:pPr>
            <a:endParaRPr lang="en-US" sz="2000" dirty="0">
              <a:latin typeface="Comic Sans MS" pitchFamily="66" charset="0"/>
            </a:endParaRPr>
          </a:p>
        </p:txBody>
      </p:sp>
      <p:sp>
        <p:nvSpPr>
          <p:cNvPr id="4" name="Slide Number Placeholder 3"/>
          <p:cNvSpPr>
            <a:spLocks noGrp="1"/>
          </p:cNvSpPr>
          <p:nvPr>
            <p:ph type="sldNum" sz="quarter" idx="15"/>
          </p:nvPr>
        </p:nvSpPr>
        <p:spPr/>
        <p:txBody>
          <a:bodyPr/>
          <a:lstStyle/>
          <a:p>
            <a:fld id="{C8A06DB1-F0D2-47B6-9020-BF468942E0DD}"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077200" cy="1143000"/>
          </a:xfrm>
        </p:spPr>
        <p:txBody>
          <a:bodyPr>
            <a:normAutofit fontScale="90000"/>
          </a:bodyPr>
          <a:lstStyle/>
          <a:p>
            <a:pPr algn="ctr"/>
            <a:r>
              <a:rPr lang="en-US" sz="2400" b="1" u="sng" dirty="0" smtClean="0">
                <a:latin typeface="Comic Sans MS" pitchFamily="66" charset="0"/>
              </a:rPr>
              <a:t>BUDGET PERFORMANCE ANALYSIS</a:t>
            </a:r>
            <a:r>
              <a:rPr lang="en-US" sz="2000" dirty="0" smtClean="0"/>
              <a:t/>
            </a:r>
            <a:br>
              <a:rPr lang="en-US" sz="2000" dirty="0" smtClean="0"/>
            </a:br>
            <a:r>
              <a:rPr lang="en-US" sz="2700" b="1" u="sng" dirty="0" smtClean="0">
                <a:latin typeface="Comic Sans MS" pitchFamily="66" charset="0"/>
              </a:rPr>
              <a:t> </a:t>
            </a:r>
            <a:r>
              <a:rPr lang="en-US" sz="2200" dirty="0" smtClean="0"/>
              <a:t/>
            </a:r>
            <a:br>
              <a:rPr lang="en-US" sz="2200" dirty="0" smtClean="0"/>
            </a:br>
            <a:endParaRPr lang="en-US" sz="2200" dirty="0"/>
          </a:p>
        </p:txBody>
      </p:sp>
      <p:sp>
        <p:nvSpPr>
          <p:cNvPr id="3" name="Content Placeholder 2"/>
          <p:cNvSpPr>
            <a:spLocks noGrp="1"/>
          </p:cNvSpPr>
          <p:nvPr>
            <p:ph sz="quarter" idx="1"/>
          </p:nvPr>
        </p:nvSpPr>
        <p:spPr>
          <a:xfrm>
            <a:off x="457200" y="990600"/>
            <a:ext cx="8077200" cy="5483352"/>
          </a:xfrm>
        </p:spPr>
        <p:txBody>
          <a:bodyPr>
            <a:noAutofit/>
          </a:bodyPr>
          <a:lstStyle/>
          <a:p>
            <a:pPr algn="just">
              <a:buFont typeface="Wingdings" pitchFamily="2" charset="2"/>
              <a:buChar char="§"/>
            </a:pPr>
            <a:r>
              <a:rPr lang="en-US" dirty="0" smtClean="0">
                <a:latin typeface="Comic Sans MS" pitchFamily="66" charset="0"/>
              </a:rPr>
              <a:t>	It is pertinent to note that it is not every fund that is appropriated that is released by the FGN to MDAs, including FRSC, on a given budget line item. </a:t>
            </a:r>
            <a:r>
              <a:rPr lang="en-US" dirty="0" err="1" smtClean="0">
                <a:latin typeface="Comic Sans MS" pitchFamily="66" charset="0"/>
              </a:rPr>
              <a:t>Moreso</a:t>
            </a:r>
            <a:r>
              <a:rPr lang="en-US" dirty="0" smtClean="0">
                <a:latin typeface="Comic Sans MS" pitchFamily="66" charset="0"/>
              </a:rPr>
              <a:t>, </a:t>
            </a:r>
            <a:r>
              <a:rPr lang="en-US" dirty="0" smtClean="0">
                <a:latin typeface="Comic Sans MS" pitchFamily="66" charset="0"/>
              </a:rPr>
              <a:t> </a:t>
            </a:r>
            <a:r>
              <a:rPr lang="en-US" dirty="0" smtClean="0">
                <a:latin typeface="Comic Sans MS" pitchFamily="66" charset="0"/>
              </a:rPr>
              <a:t>it is not every fund </a:t>
            </a:r>
            <a:r>
              <a:rPr lang="en-US" dirty="0" smtClean="0">
                <a:latin typeface="Comic Sans MS" pitchFamily="66" charset="0"/>
              </a:rPr>
              <a:t>released by the FGN  </a:t>
            </a:r>
            <a:r>
              <a:rPr lang="en-US" dirty="0" smtClean="0">
                <a:latin typeface="Comic Sans MS" pitchFamily="66" charset="0"/>
              </a:rPr>
              <a:t>that is </a:t>
            </a:r>
            <a:r>
              <a:rPr lang="en-US" dirty="0" smtClean="0">
                <a:latin typeface="Comic Sans MS" pitchFamily="66" charset="0"/>
              </a:rPr>
              <a:t>expended by MDAs. </a:t>
            </a:r>
            <a:endParaRPr lang="en-US" dirty="0" smtClean="0">
              <a:latin typeface="Comic Sans MS" pitchFamily="66" charset="0"/>
            </a:endParaRPr>
          </a:p>
          <a:p>
            <a:pPr algn="just">
              <a:buFont typeface="Wingdings" pitchFamily="2" charset="2"/>
              <a:buChar char="§"/>
            </a:pPr>
            <a:r>
              <a:rPr lang="en-US" dirty="0" smtClean="0">
                <a:latin typeface="Comic Sans MS" pitchFamily="66" charset="0"/>
              </a:rPr>
              <a:t>The performance of the Corps Budget Appropriation is being assessed by the CBO on quarterly and yearly basis in relation to appropriation, releases and expenditure. </a:t>
            </a:r>
          </a:p>
          <a:p>
            <a:pPr algn="just">
              <a:buFont typeface="Wingdings" pitchFamily="2" charset="2"/>
              <a:buChar char="§"/>
            </a:pPr>
            <a:r>
              <a:rPr lang="en-US" dirty="0" smtClean="0">
                <a:latin typeface="Comic Sans MS" pitchFamily="66" charset="0"/>
              </a:rPr>
              <a:t>The CBO, in her 2021 Work Plan, has since assessed the performance of the 2020 Annual Budget and 1st quarter 2021 budget based on appropriation, releases and expenditure.  </a:t>
            </a:r>
          </a:p>
          <a:p>
            <a:pPr algn="just">
              <a:buNone/>
            </a:pPr>
            <a:endParaRPr lang="en-US" dirty="0" smtClean="0">
              <a:latin typeface="Comic Sans MS" pitchFamily="66" charset="0"/>
            </a:endParaRPr>
          </a:p>
          <a:p>
            <a:pPr algn="just">
              <a:buNone/>
            </a:pPr>
            <a:endParaRPr lang="en-US" sz="2000" dirty="0" smtClean="0">
              <a:latin typeface="Comic Sans MS" pitchFamily="66" charset="0"/>
            </a:endParaRPr>
          </a:p>
          <a:p>
            <a:pPr algn="just">
              <a:buNone/>
            </a:pPr>
            <a:endParaRPr lang="en-US" sz="2000" dirty="0">
              <a:latin typeface="Comic Sans MS" pitchFamily="66" charset="0"/>
            </a:endParaRPr>
          </a:p>
        </p:txBody>
      </p:sp>
      <p:sp>
        <p:nvSpPr>
          <p:cNvPr id="4" name="Slide Number Placeholder 3"/>
          <p:cNvSpPr>
            <a:spLocks noGrp="1"/>
          </p:cNvSpPr>
          <p:nvPr>
            <p:ph type="sldNum" sz="quarter" idx="15"/>
          </p:nvPr>
        </p:nvSpPr>
        <p:spPr/>
        <p:txBody>
          <a:bodyPr/>
          <a:lstStyle/>
          <a:p>
            <a:fld id="{C8A06DB1-F0D2-47B6-9020-BF468942E0DD}"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229600" cy="411162"/>
          </a:xfrm>
        </p:spPr>
        <p:txBody>
          <a:bodyPr>
            <a:normAutofit fontScale="90000"/>
          </a:bodyPr>
          <a:lstStyle/>
          <a:p>
            <a:pPr algn="ctr"/>
            <a:r>
              <a:rPr lang="en-US" sz="2200" b="1" dirty="0" smtClean="0">
                <a:latin typeface="Comic Sans MS" pitchFamily="66" charset="0"/>
              </a:rPr>
              <a:t>SUMMARY OF CBO 2021 WORK PLAN</a:t>
            </a:r>
            <a:endParaRPr lang="en-US" sz="2200" b="1" dirty="0">
              <a:latin typeface="Comic Sans MS" pitchFamily="66" charset="0"/>
            </a:endParaRPr>
          </a:p>
        </p:txBody>
      </p:sp>
      <p:sp>
        <p:nvSpPr>
          <p:cNvPr id="4" name="Slide Number Placeholder 3"/>
          <p:cNvSpPr>
            <a:spLocks noGrp="1"/>
          </p:cNvSpPr>
          <p:nvPr>
            <p:ph type="sldNum" sz="quarter" idx="15"/>
          </p:nvPr>
        </p:nvSpPr>
        <p:spPr/>
        <p:txBody>
          <a:bodyPr/>
          <a:lstStyle/>
          <a:p>
            <a:fld id="{C8A06DB1-F0D2-47B6-9020-BF468942E0DD}" type="slidenum">
              <a:rPr lang="en-US" smtClean="0"/>
              <a:pPr/>
              <a:t>19</a:t>
            </a:fld>
            <a:endParaRPr lang="en-US"/>
          </a:p>
        </p:txBody>
      </p:sp>
      <p:graphicFrame>
        <p:nvGraphicFramePr>
          <p:cNvPr id="7" name="Table 6"/>
          <p:cNvGraphicFramePr>
            <a:graphicFrameLocks noGrp="1"/>
          </p:cNvGraphicFramePr>
          <p:nvPr/>
        </p:nvGraphicFramePr>
        <p:xfrm>
          <a:off x="228601" y="762000"/>
          <a:ext cx="8382002" cy="5561898"/>
        </p:xfrm>
        <a:graphic>
          <a:graphicData uri="http://schemas.openxmlformats.org/drawingml/2006/table">
            <a:tbl>
              <a:tblPr/>
              <a:tblGrid>
                <a:gridCol w="718185"/>
                <a:gridCol w="1517905"/>
                <a:gridCol w="455487"/>
                <a:gridCol w="444055"/>
                <a:gridCol w="514350"/>
                <a:gridCol w="514350"/>
                <a:gridCol w="514350"/>
                <a:gridCol w="565785"/>
                <a:gridCol w="514350"/>
                <a:gridCol w="565785"/>
                <a:gridCol w="514350"/>
                <a:gridCol w="514350"/>
                <a:gridCol w="514350"/>
                <a:gridCol w="514350"/>
              </a:tblGrid>
              <a:tr h="253821">
                <a:tc gridSpan="14">
                  <a:txBody>
                    <a:bodyPr/>
                    <a:lstStyle/>
                    <a:p>
                      <a:pPr marL="0" marR="118745" algn="ctr">
                        <a:lnSpc>
                          <a:spcPct val="115000"/>
                        </a:lnSpc>
                        <a:spcBef>
                          <a:spcPts val="0"/>
                        </a:spcBef>
                        <a:spcAft>
                          <a:spcPts val="0"/>
                        </a:spcAft>
                      </a:pPr>
                      <a:r>
                        <a:rPr lang="en-US" sz="1000" b="1" dirty="0">
                          <a:latin typeface="Calibri"/>
                          <a:ea typeface="Calibri"/>
                          <a:cs typeface="Times New Roman"/>
                        </a:rPr>
                        <a:t>FEDERAL ROAD SAFETY </a:t>
                      </a:r>
                      <a:r>
                        <a:rPr lang="en-US" sz="1000" b="1" dirty="0" smtClean="0">
                          <a:latin typeface="Calibri"/>
                          <a:ea typeface="Calibri"/>
                          <a:cs typeface="Times New Roman"/>
                        </a:rPr>
                        <a:t>CORPS</a:t>
                      </a:r>
                      <a:endParaRPr lang="en-US" sz="10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17560">
                <a:tc gridSpan="14">
                  <a:txBody>
                    <a:bodyPr/>
                    <a:lstStyle/>
                    <a:p>
                      <a:pPr marL="0" marR="118745" algn="ctr">
                        <a:lnSpc>
                          <a:spcPct val="115000"/>
                        </a:lnSpc>
                        <a:spcBef>
                          <a:spcPts val="0"/>
                        </a:spcBef>
                        <a:spcAft>
                          <a:spcPts val="0"/>
                        </a:spcAft>
                      </a:pPr>
                      <a:r>
                        <a:rPr lang="en-US" sz="1000" b="1" dirty="0">
                          <a:latin typeface="Calibri"/>
                          <a:ea typeface="Calibri"/>
                          <a:cs typeface="Times New Roman"/>
                        </a:rPr>
                        <a:t>2021 CORPS BUDGET OFFICE ACTION PLAN</a:t>
                      </a:r>
                      <a:endParaRPr lang="en-US" sz="10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35121">
                <a:tc>
                  <a:txBody>
                    <a:bodyPr/>
                    <a:lstStyle/>
                    <a:p>
                      <a:pPr marL="0" marR="118745">
                        <a:lnSpc>
                          <a:spcPct val="115000"/>
                        </a:lnSpc>
                        <a:spcBef>
                          <a:spcPts val="0"/>
                        </a:spcBef>
                        <a:spcAft>
                          <a:spcPts val="0"/>
                        </a:spcAft>
                      </a:pPr>
                      <a:r>
                        <a:rPr lang="en-US" sz="800" b="1">
                          <a:latin typeface="Calibri"/>
                          <a:ea typeface="Calibri"/>
                          <a:cs typeface="Times New Roman"/>
                        </a:rPr>
                        <a:t>S/NO</a:t>
                      </a: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r>
                        <a:rPr lang="en-US" sz="1050" b="1" dirty="0">
                          <a:latin typeface="Calibri"/>
                          <a:ea typeface="Calibri"/>
                          <a:cs typeface="Times New Roman"/>
                        </a:rPr>
                        <a:t>ACTIVITIES/MONTH</a:t>
                      </a:r>
                      <a:endParaRPr lang="en-US" sz="105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r>
                        <a:rPr lang="en-US" sz="1000" b="1" dirty="0">
                          <a:latin typeface="Calibri"/>
                          <a:ea typeface="Calibri"/>
                          <a:cs typeface="Times New Roman"/>
                        </a:rPr>
                        <a:t>JAN</a:t>
                      </a:r>
                      <a:endParaRPr lang="en-US" sz="10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r>
                        <a:rPr lang="en-US" sz="1000" b="1" dirty="0">
                          <a:latin typeface="Calibri"/>
                          <a:ea typeface="Calibri"/>
                          <a:cs typeface="Times New Roman"/>
                        </a:rPr>
                        <a:t>FEB</a:t>
                      </a:r>
                      <a:endParaRPr lang="en-US" sz="10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r>
                        <a:rPr lang="en-US" sz="1000" b="1" dirty="0">
                          <a:latin typeface="Calibri"/>
                          <a:ea typeface="Calibri"/>
                          <a:cs typeface="Times New Roman"/>
                        </a:rPr>
                        <a:t>MAR</a:t>
                      </a:r>
                      <a:endParaRPr lang="en-US" sz="10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r>
                        <a:rPr lang="en-US" sz="1000" b="1" dirty="0">
                          <a:latin typeface="Calibri"/>
                          <a:ea typeface="Calibri"/>
                          <a:cs typeface="Times New Roman"/>
                        </a:rPr>
                        <a:t>APR</a:t>
                      </a:r>
                      <a:endParaRPr lang="en-US" sz="10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r>
                        <a:rPr lang="en-US" sz="1000" b="1" dirty="0">
                          <a:latin typeface="Calibri"/>
                          <a:ea typeface="Calibri"/>
                          <a:cs typeface="Times New Roman"/>
                        </a:rPr>
                        <a:t>MAY</a:t>
                      </a:r>
                      <a:endParaRPr lang="en-US" sz="10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r>
                        <a:rPr lang="en-US" sz="1000" b="1" dirty="0">
                          <a:latin typeface="Calibri"/>
                          <a:ea typeface="Calibri"/>
                          <a:cs typeface="Times New Roman"/>
                        </a:rPr>
                        <a:t>JUNE</a:t>
                      </a:r>
                      <a:endParaRPr lang="en-US" sz="10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r>
                        <a:rPr lang="en-US" sz="1000" b="1" dirty="0">
                          <a:latin typeface="Calibri"/>
                          <a:ea typeface="Calibri"/>
                          <a:cs typeface="Times New Roman"/>
                        </a:rPr>
                        <a:t>JULY</a:t>
                      </a:r>
                      <a:endParaRPr lang="en-US" sz="10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r>
                        <a:rPr lang="en-US" sz="1000" b="1" dirty="0">
                          <a:latin typeface="Calibri"/>
                          <a:ea typeface="Calibri"/>
                          <a:cs typeface="Times New Roman"/>
                        </a:rPr>
                        <a:t>AUG</a:t>
                      </a:r>
                      <a:endParaRPr lang="en-US" sz="10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r>
                        <a:rPr lang="en-US" sz="1000" b="1" dirty="0">
                          <a:latin typeface="Calibri"/>
                          <a:ea typeface="Calibri"/>
                          <a:cs typeface="Times New Roman"/>
                        </a:rPr>
                        <a:t>SEPT</a:t>
                      </a:r>
                      <a:endParaRPr lang="en-US" sz="10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r>
                        <a:rPr lang="en-US" sz="1000" b="1" dirty="0">
                          <a:latin typeface="Calibri"/>
                          <a:ea typeface="Calibri"/>
                          <a:cs typeface="Times New Roman"/>
                        </a:rPr>
                        <a:t>OCT</a:t>
                      </a:r>
                      <a:endParaRPr lang="en-US" sz="10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r>
                        <a:rPr lang="en-US" sz="1000" b="1" dirty="0">
                          <a:latin typeface="Calibri"/>
                          <a:ea typeface="Calibri"/>
                          <a:cs typeface="Times New Roman"/>
                        </a:rPr>
                        <a:t>NOV</a:t>
                      </a:r>
                      <a:endParaRPr lang="en-US" sz="10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r>
                        <a:rPr lang="en-US" sz="1000" b="1" dirty="0">
                          <a:latin typeface="Calibri"/>
                          <a:ea typeface="Calibri"/>
                          <a:cs typeface="Times New Roman"/>
                        </a:rPr>
                        <a:t>DEC</a:t>
                      </a:r>
                      <a:endParaRPr lang="en-US" sz="10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9888">
                <a:tc>
                  <a:txBody>
                    <a:bodyPr/>
                    <a:lstStyle/>
                    <a:p>
                      <a:pPr marL="0" marR="118745" algn="ctr">
                        <a:lnSpc>
                          <a:spcPct val="115000"/>
                        </a:lnSpc>
                        <a:spcBef>
                          <a:spcPts val="0"/>
                        </a:spcBef>
                        <a:spcAft>
                          <a:spcPts val="0"/>
                        </a:spcAft>
                      </a:pPr>
                      <a:r>
                        <a:rPr lang="en-US" sz="700" b="1">
                          <a:solidFill>
                            <a:srgbClr val="000000"/>
                          </a:solidFill>
                          <a:latin typeface="Comic Sans MS"/>
                          <a:ea typeface="Calibri"/>
                          <a:cs typeface="Calibri"/>
                        </a:rPr>
                        <a:t>1</a:t>
                      </a:r>
                      <a:endParaRPr lang="en-US" sz="700">
                        <a:latin typeface="Calibri"/>
                        <a:ea typeface="Calibri"/>
                        <a:cs typeface="Times New Roman"/>
                      </a:endParaRPr>
                    </a:p>
                  </a:txBody>
                  <a:tcPr marL="45720" marR="457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r>
                        <a:rPr lang="en-US" sz="1050" b="1" dirty="0">
                          <a:solidFill>
                            <a:srgbClr val="000000"/>
                          </a:solidFill>
                          <a:latin typeface="Comic Sans MS"/>
                          <a:ea typeface="Calibri"/>
                          <a:cs typeface="Calibri"/>
                        </a:rPr>
                        <a:t>BUDGET MONITORING AND EVALUATION</a:t>
                      </a:r>
                      <a:endParaRPr lang="en-US" sz="1050" dirty="0">
                        <a:latin typeface="Calibri"/>
                        <a:ea typeface="Calibri"/>
                        <a:cs typeface="Times New Roman"/>
                      </a:endParaRPr>
                    </a:p>
                  </a:txBody>
                  <a:tcPr marL="45720" marR="457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r>
              <a:tr h="389196">
                <a:tc>
                  <a:txBody>
                    <a:bodyPr/>
                    <a:lstStyle/>
                    <a:p>
                      <a:pPr marL="0" marR="118745" algn="ctr">
                        <a:lnSpc>
                          <a:spcPct val="115000"/>
                        </a:lnSpc>
                        <a:spcBef>
                          <a:spcPts val="0"/>
                        </a:spcBef>
                        <a:spcAft>
                          <a:spcPts val="0"/>
                        </a:spcAft>
                      </a:pPr>
                      <a:r>
                        <a:rPr lang="en-US" sz="700" b="1">
                          <a:solidFill>
                            <a:srgbClr val="000000"/>
                          </a:solidFill>
                          <a:latin typeface="Comic Sans MS"/>
                          <a:ea typeface="Calibri"/>
                          <a:cs typeface="Calibri"/>
                        </a:rPr>
                        <a:t>2</a:t>
                      </a:r>
                      <a:endParaRPr lang="en-US" sz="700">
                        <a:latin typeface="Calibri"/>
                        <a:ea typeface="Calibri"/>
                        <a:cs typeface="Times New Roman"/>
                      </a:endParaRPr>
                    </a:p>
                  </a:txBody>
                  <a:tcPr marL="45720" marR="457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r>
                        <a:rPr lang="en-US" sz="1050" b="1" dirty="0">
                          <a:solidFill>
                            <a:srgbClr val="000000"/>
                          </a:solidFill>
                          <a:latin typeface="Comic Sans MS"/>
                          <a:ea typeface="Calibri"/>
                          <a:cs typeface="Calibri"/>
                        </a:rPr>
                        <a:t>BUDGET PERFORMANCE </a:t>
                      </a:r>
                      <a:endParaRPr lang="en-US" sz="1050" dirty="0">
                        <a:latin typeface="Calibri"/>
                        <a:ea typeface="Calibri"/>
                        <a:cs typeface="Times New Roman"/>
                      </a:endParaRPr>
                    </a:p>
                  </a:txBody>
                  <a:tcPr marL="45720" marR="457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r>
              <a:tr h="389196">
                <a:tc>
                  <a:txBody>
                    <a:bodyPr/>
                    <a:lstStyle/>
                    <a:p>
                      <a:pPr marL="0" marR="118745" algn="ctr">
                        <a:lnSpc>
                          <a:spcPct val="115000"/>
                        </a:lnSpc>
                        <a:spcBef>
                          <a:spcPts val="0"/>
                        </a:spcBef>
                        <a:spcAft>
                          <a:spcPts val="0"/>
                        </a:spcAft>
                      </a:pPr>
                      <a:r>
                        <a:rPr lang="en-US" sz="700" b="1">
                          <a:solidFill>
                            <a:srgbClr val="000000"/>
                          </a:solidFill>
                          <a:latin typeface="Comic Sans MS"/>
                          <a:ea typeface="Calibri"/>
                          <a:cs typeface="Calibri"/>
                        </a:rPr>
                        <a:t>3</a:t>
                      </a:r>
                      <a:endParaRPr lang="en-US" sz="700">
                        <a:latin typeface="Calibri"/>
                        <a:ea typeface="Calibri"/>
                        <a:cs typeface="Times New Roman"/>
                      </a:endParaRPr>
                    </a:p>
                  </a:txBody>
                  <a:tcPr marL="45720" marR="457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r>
                        <a:rPr lang="en-US" sz="1050" b="1" dirty="0">
                          <a:solidFill>
                            <a:srgbClr val="000000"/>
                          </a:solidFill>
                          <a:latin typeface="Comic Sans MS"/>
                          <a:ea typeface="Calibri"/>
                          <a:cs typeface="Calibri"/>
                        </a:rPr>
                        <a:t>PREPARATION OF TEMPLATE</a:t>
                      </a:r>
                      <a:endParaRPr lang="en-US" sz="1050" dirty="0">
                        <a:latin typeface="Calibri"/>
                        <a:ea typeface="Calibri"/>
                        <a:cs typeface="Times New Roman"/>
                      </a:endParaRPr>
                    </a:p>
                  </a:txBody>
                  <a:tcPr marL="45720" marR="457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10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9196">
                <a:tc>
                  <a:txBody>
                    <a:bodyPr/>
                    <a:lstStyle/>
                    <a:p>
                      <a:pPr marL="0" marR="118745" algn="ctr">
                        <a:lnSpc>
                          <a:spcPct val="115000"/>
                        </a:lnSpc>
                        <a:spcBef>
                          <a:spcPts val="0"/>
                        </a:spcBef>
                        <a:spcAft>
                          <a:spcPts val="0"/>
                        </a:spcAft>
                      </a:pPr>
                      <a:r>
                        <a:rPr lang="en-US" sz="700" b="1">
                          <a:solidFill>
                            <a:srgbClr val="000000"/>
                          </a:solidFill>
                          <a:latin typeface="Comic Sans MS"/>
                          <a:ea typeface="Calibri"/>
                          <a:cs typeface="Calibri"/>
                        </a:rPr>
                        <a:t>4</a:t>
                      </a:r>
                      <a:endParaRPr lang="en-US" sz="700">
                        <a:latin typeface="Calibri"/>
                        <a:ea typeface="Calibri"/>
                        <a:cs typeface="Times New Roman"/>
                      </a:endParaRPr>
                    </a:p>
                  </a:txBody>
                  <a:tcPr marL="45720" marR="457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r>
                        <a:rPr lang="en-US" sz="1050" b="1" dirty="0">
                          <a:solidFill>
                            <a:srgbClr val="000000"/>
                          </a:solidFill>
                          <a:latin typeface="Comic Sans MS"/>
                          <a:ea typeface="Calibri"/>
                          <a:cs typeface="Calibri"/>
                        </a:rPr>
                        <a:t>DISTRIBUTION OF TEMPLATE</a:t>
                      </a:r>
                      <a:endParaRPr lang="en-US" sz="1050" dirty="0">
                        <a:latin typeface="Calibri"/>
                        <a:ea typeface="Calibri"/>
                        <a:cs typeface="Times New Roman"/>
                      </a:endParaRPr>
                    </a:p>
                  </a:txBody>
                  <a:tcPr marL="45720" marR="457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0579">
                <a:tc>
                  <a:txBody>
                    <a:bodyPr/>
                    <a:lstStyle/>
                    <a:p>
                      <a:pPr marL="0" marR="118745" algn="ctr">
                        <a:lnSpc>
                          <a:spcPct val="115000"/>
                        </a:lnSpc>
                        <a:spcBef>
                          <a:spcPts val="0"/>
                        </a:spcBef>
                        <a:spcAft>
                          <a:spcPts val="0"/>
                        </a:spcAft>
                      </a:pPr>
                      <a:r>
                        <a:rPr lang="en-US" sz="700" b="1">
                          <a:solidFill>
                            <a:srgbClr val="000000"/>
                          </a:solidFill>
                          <a:latin typeface="Comic Sans MS"/>
                          <a:ea typeface="Calibri"/>
                          <a:cs typeface="Calibri"/>
                        </a:rPr>
                        <a:t>5</a:t>
                      </a:r>
                      <a:endParaRPr lang="en-US" sz="700">
                        <a:latin typeface="Calibri"/>
                        <a:ea typeface="Calibri"/>
                        <a:cs typeface="Times New Roman"/>
                      </a:endParaRPr>
                    </a:p>
                  </a:txBody>
                  <a:tcPr marL="45720" marR="457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r>
                        <a:rPr lang="en-US" sz="1050" b="1" dirty="0">
                          <a:solidFill>
                            <a:srgbClr val="000000"/>
                          </a:solidFill>
                          <a:latin typeface="Comic Sans MS"/>
                          <a:ea typeface="Calibri"/>
                          <a:cs typeface="Calibri"/>
                        </a:rPr>
                        <a:t>COLLECTION AND COLLATION OF INPUTS AND ASSETS</a:t>
                      </a:r>
                      <a:endParaRPr lang="en-US" sz="1050" dirty="0">
                        <a:latin typeface="Calibri"/>
                        <a:ea typeface="Calibri"/>
                        <a:cs typeface="Times New Roman"/>
                      </a:endParaRPr>
                    </a:p>
                  </a:txBody>
                  <a:tcPr marL="45720" marR="457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9196">
                <a:tc>
                  <a:txBody>
                    <a:bodyPr/>
                    <a:lstStyle/>
                    <a:p>
                      <a:pPr marL="0" marR="118745" algn="ctr">
                        <a:lnSpc>
                          <a:spcPct val="115000"/>
                        </a:lnSpc>
                        <a:spcBef>
                          <a:spcPts val="0"/>
                        </a:spcBef>
                        <a:spcAft>
                          <a:spcPts val="0"/>
                        </a:spcAft>
                      </a:pPr>
                      <a:r>
                        <a:rPr lang="en-US" sz="700" b="1">
                          <a:solidFill>
                            <a:srgbClr val="000000"/>
                          </a:solidFill>
                          <a:latin typeface="Comic Sans MS"/>
                          <a:ea typeface="Calibri"/>
                          <a:cs typeface="Calibri"/>
                        </a:rPr>
                        <a:t>6</a:t>
                      </a:r>
                      <a:endParaRPr lang="en-US" sz="700">
                        <a:latin typeface="Calibri"/>
                        <a:ea typeface="Calibri"/>
                        <a:cs typeface="Times New Roman"/>
                      </a:endParaRPr>
                    </a:p>
                  </a:txBody>
                  <a:tcPr marL="45720" marR="457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r>
                        <a:rPr lang="en-US" sz="1050" b="1" dirty="0">
                          <a:solidFill>
                            <a:srgbClr val="000000"/>
                          </a:solidFill>
                          <a:latin typeface="Comic Sans MS"/>
                          <a:ea typeface="Calibri"/>
                          <a:cs typeface="Calibri"/>
                        </a:rPr>
                        <a:t>FRSC REVENUE AND MTEF</a:t>
                      </a:r>
                      <a:endParaRPr lang="en-US" sz="1050" dirty="0">
                        <a:latin typeface="Calibri"/>
                        <a:ea typeface="Calibri"/>
                        <a:cs typeface="Times New Roman"/>
                      </a:endParaRPr>
                    </a:p>
                  </a:txBody>
                  <a:tcPr marL="45720" marR="457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9196">
                <a:tc>
                  <a:txBody>
                    <a:bodyPr/>
                    <a:lstStyle/>
                    <a:p>
                      <a:pPr marL="0" marR="118745" algn="ctr">
                        <a:lnSpc>
                          <a:spcPct val="115000"/>
                        </a:lnSpc>
                        <a:spcBef>
                          <a:spcPts val="0"/>
                        </a:spcBef>
                        <a:spcAft>
                          <a:spcPts val="0"/>
                        </a:spcAft>
                      </a:pPr>
                      <a:r>
                        <a:rPr lang="en-US" sz="700" b="1">
                          <a:solidFill>
                            <a:srgbClr val="000000"/>
                          </a:solidFill>
                          <a:latin typeface="Comic Sans MS"/>
                          <a:ea typeface="Calibri"/>
                          <a:cs typeface="Calibri"/>
                        </a:rPr>
                        <a:t>7</a:t>
                      </a:r>
                      <a:endParaRPr lang="en-US" sz="700">
                        <a:latin typeface="Calibri"/>
                        <a:ea typeface="Calibri"/>
                        <a:cs typeface="Times New Roman"/>
                      </a:endParaRPr>
                    </a:p>
                  </a:txBody>
                  <a:tcPr marL="45720" marR="457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r>
                        <a:rPr lang="en-US" sz="1050" b="1" dirty="0">
                          <a:solidFill>
                            <a:srgbClr val="000000"/>
                          </a:solidFill>
                          <a:latin typeface="Comic Sans MS"/>
                          <a:ea typeface="Calibri"/>
                          <a:cs typeface="Calibri"/>
                        </a:rPr>
                        <a:t>PERSONNEL BUDGET</a:t>
                      </a:r>
                      <a:endParaRPr lang="en-US" sz="1050" dirty="0">
                        <a:latin typeface="Calibri"/>
                        <a:ea typeface="Calibri"/>
                        <a:cs typeface="Times New Roman"/>
                      </a:endParaRPr>
                    </a:p>
                  </a:txBody>
                  <a:tcPr marL="45720" marR="457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5251">
                <a:tc>
                  <a:txBody>
                    <a:bodyPr/>
                    <a:lstStyle/>
                    <a:p>
                      <a:pPr marL="0" marR="118745" algn="ctr">
                        <a:lnSpc>
                          <a:spcPct val="115000"/>
                        </a:lnSpc>
                        <a:spcBef>
                          <a:spcPts val="0"/>
                        </a:spcBef>
                        <a:spcAft>
                          <a:spcPts val="0"/>
                        </a:spcAft>
                      </a:pPr>
                      <a:r>
                        <a:rPr lang="en-US" sz="700" b="1">
                          <a:solidFill>
                            <a:srgbClr val="000000"/>
                          </a:solidFill>
                          <a:latin typeface="Comic Sans MS"/>
                          <a:ea typeface="Calibri"/>
                          <a:cs typeface="Calibri"/>
                        </a:rPr>
                        <a:t>8</a:t>
                      </a:r>
                      <a:endParaRPr lang="en-US" sz="700">
                        <a:latin typeface="Calibri"/>
                        <a:ea typeface="Calibri"/>
                        <a:cs typeface="Times New Roman"/>
                      </a:endParaRPr>
                    </a:p>
                  </a:txBody>
                  <a:tcPr marL="45720" marR="457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r>
                        <a:rPr lang="en-US" sz="1050" b="1" dirty="0">
                          <a:solidFill>
                            <a:srgbClr val="000000"/>
                          </a:solidFill>
                          <a:latin typeface="Comic Sans MS"/>
                          <a:ea typeface="Calibri"/>
                          <a:cs typeface="Calibri"/>
                        </a:rPr>
                        <a:t>BUDGET </a:t>
                      </a:r>
                      <a:r>
                        <a:rPr lang="en-US" sz="1050" b="1" dirty="0" smtClean="0">
                          <a:solidFill>
                            <a:srgbClr val="000000"/>
                          </a:solidFill>
                          <a:latin typeface="Comic Sans MS"/>
                          <a:ea typeface="Calibri"/>
                          <a:cs typeface="Calibri"/>
                        </a:rPr>
                        <a:t>PREPARATION/</a:t>
                      </a:r>
                    </a:p>
                    <a:p>
                      <a:pPr marL="0" marR="118745">
                        <a:lnSpc>
                          <a:spcPct val="115000"/>
                        </a:lnSpc>
                        <a:spcBef>
                          <a:spcPts val="0"/>
                        </a:spcBef>
                        <a:spcAft>
                          <a:spcPts val="0"/>
                        </a:spcAft>
                      </a:pPr>
                      <a:r>
                        <a:rPr lang="en-US" sz="1050" b="1" dirty="0" smtClean="0">
                          <a:solidFill>
                            <a:srgbClr val="000000"/>
                          </a:solidFill>
                          <a:latin typeface="Comic Sans MS"/>
                          <a:ea typeface="Calibri"/>
                          <a:cs typeface="Calibri"/>
                        </a:rPr>
                        <a:t>SUBMISSION </a:t>
                      </a:r>
                      <a:endParaRPr lang="en-US" sz="1050" dirty="0">
                        <a:latin typeface="Calibri"/>
                        <a:ea typeface="Calibri"/>
                        <a:cs typeface="Times New Roman"/>
                      </a:endParaRPr>
                    </a:p>
                  </a:txBody>
                  <a:tcPr marL="45720" marR="457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9430">
                <a:tc>
                  <a:txBody>
                    <a:bodyPr/>
                    <a:lstStyle/>
                    <a:p>
                      <a:pPr marL="0" marR="118745" algn="ctr">
                        <a:lnSpc>
                          <a:spcPct val="115000"/>
                        </a:lnSpc>
                        <a:spcBef>
                          <a:spcPts val="0"/>
                        </a:spcBef>
                        <a:spcAft>
                          <a:spcPts val="0"/>
                        </a:spcAft>
                      </a:pPr>
                      <a:r>
                        <a:rPr lang="en-US" sz="700" b="1">
                          <a:solidFill>
                            <a:srgbClr val="000000"/>
                          </a:solidFill>
                          <a:latin typeface="Comic Sans MS"/>
                          <a:ea typeface="Calibri"/>
                          <a:cs typeface="Calibri"/>
                        </a:rPr>
                        <a:t>9</a:t>
                      </a:r>
                      <a:endParaRPr lang="en-US" sz="700">
                        <a:latin typeface="Calibri"/>
                        <a:ea typeface="Calibri"/>
                        <a:cs typeface="Times New Roman"/>
                      </a:endParaRPr>
                    </a:p>
                  </a:txBody>
                  <a:tcPr marL="45720" marR="457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r>
                        <a:rPr lang="en-US" sz="1050" b="1" dirty="0">
                          <a:solidFill>
                            <a:srgbClr val="000000"/>
                          </a:solidFill>
                          <a:latin typeface="Comic Sans MS"/>
                          <a:ea typeface="Calibri"/>
                          <a:cs typeface="Calibri"/>
                        </a:rPr>
                        <a:t>CALL CIRCULAR</a:t>
                      </a:r>
                      <a:endParaRPr lang="en-US" sz="1050" dirty="0">
                        <a:latin typeface="Calibri"/>
                        <a:ea typeface="Calibri"/>
                        <a:cs typeface="Times New Roman"/>
                      </a:endParaRPr>
                    </a:p>
                  </a:txBody>
                  <a:tcPr marL="45720" marR="457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9196">
                <a:tc>
                  <a:txBody>
                    <a:bodyPr/>
                    <a:lstStyle/>
                    <a:p>
                      <a:pPr marL="0" marR="118745" algn="ctr">
                        <a:lnSpc>
                          <a:spcPct val="115000"/>
                        </a:lnSpc>
                        <a:spcBef>
                          <a:spcPts val="0"/>
                        </a:spcBef>
                        <a:spcAft>
                          <a:spcPts val="0"/>
                        </a:spcAft>
                      </a:pPr>
                      <a:r>
                        <a:rPr lang="en-US" sz="700" b="1">
                          <a:solidFill>
                            <a:srgbClr val="000000"/>
                          </a:solidFill>
                          <a:latin typeface="Comic Sans MS"/>
                          <a:ea typeface="Calibri"/>
                          <a:cs typeface="Calibri"/>
                        </a:rPr>
                        <a:t>10</a:t>
                      </a:r>
                      <a:endParaRPr lang="en-US" sz="700">
                        <a:latin typeface="Calibri"/>
                        <a:ea typeface="Calibri"/>
                        <a:cs typeface="Times New Roman"/>
                      </a:endParaRPr>
                    </a:p>
                  </a:txBody>
                  <a:tcPr marL="45720" marR="457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r>
                        <a:rPr lang="en-US" sz="1050" b="1" dirty="0">
                          <a:solidFill>
                            <a:srgbClr val="000000"/>
                          </a:solidFill>
                          <a:latin typeface="Comic Sans MS"/>
                          <a:ea typeface="Calibri"/>
                          <a:cs typeface="Calibri"/>
                        </a:rPr>
                        <a:t>BILATERAL DISCUSSION</a:t>
                      </a:r>
                      <a:endParaRPr lang="en-US" sz="1050" dirty="0">
                        <a:latin typeface="Calibri"/>
                        <a:ea typeface="Calibri"/>
                        <a:cs typeface="Times New Roman"/>
                      </a:endParaRPr>
                    </a:p>
                  </a:txBody>
                  <a:tcPr marL="45720" marR="457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9430">
                <a:tc>
                  <a:txBody>
                    <a:bodyPr/>
                    <a:lstStyle/>
                    <a:p>
                      <a:pPr marL="0" marR="118745" algn="ctr">
                        <a:lnSpc>
                          <a:spcPct val="115000"/>
                        </a:lnSpc>
                        <a:spcBef>
                          <a:spcPts val="0"/>
                        </a:spcBef>
                        <a:spcAft>
                          <a:spcPts val="0"/>
                        </a:spcAft>
                      </a:pPr>
                      <a:r>
                        <a:rPr lang="en-US" sz="700" b="1">
                          <a:solidFill>
                            <a:srgbClr val="000000"/>
                          </a:solidFill>
                          <a:latin typeface="Comic Sans MS"/>
                          <a:ea typeface="Calibri"/>
                          <a:cs typeface="Calibri"/>
                        </a:rPr>
                        <a:t>11</a:t>
                      </a:r>
                      <a:endParaRPr lang="en-US" sz="700">
                        <a:latin typeface="Calibri"/>
                        <a:ea typeface="Calibri"/>
                        <a:cs typeface="Times New Roman"/>
                      </a:endParaRPr>
                    </a:p>
                  </a:txBody>
                  <a:tcPr marL="45720" marR="457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r>
                        <a:rPr lang="en-US" sz="1050" b="1" dirty="0">
                          <a:solidFill>
                            <a:srgbClr val="000000"/>
                          </a:solidFill>
                          <a:latin typeface="Comic Sans MS"/>
                          <a:ea typeface="Calibri"/>
                          <a:cs typeface="Calibri"/>
                        </a:rPr>
                        <a:t>BUDGET DEFENCE</a:t>
                      </a:r>
                      <a:endParaRPr lang="en-US" sz="1050" dirty="0">
                        <a:latin typeface="Calibri"/>
                        <a:ea typeface="Calibri"/>
                        <a:cs typeface="Times New Roman"/>
                      </a:endParaRPr>
                    </a:p>
                  </a:txBody>
                  <a:tcPr marL="45720" marR="457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marL="0" marR="118745">
                        <a:lnSpc>
                          <a:spcPct val="115000"/>
                        </a:lnSpc>
                        <a:spcBef>
                          <a:spcPts val="0"/>
                        </a:spcBef>
                        <a:spcAft>
                          <a:spcPts val="0"/>
                        </a:spcAft>
                      </a:pPr>
                      <a:endParaRPr lang="en-US" sz="700" dirty="0">
                        <a:latin typeface="Calibri"/>
                        <a:ea typeface="Calibri"/>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r>
              <a:rPr lang="en-US" b="1" dirty="0" smtClean="0">
                <a:latin typeface="Comic Sans MS" pitchFamily="66" charset="0"/>
              </a:rPr>
              <a:t>INTRODUCTION</a:t>
            </a:r>
            <a:endParaRPr lang="en-US" b="1" dirty="0">
              <a:latin typeface="Comic Sans MS" pitchFamily="66" charset="0"/>
            </a:endParaRPr>
          </a:p>
        </p:txBody>
      </p:sp>
      <p:sp>
        <p:nvSpPr>
          <p:cNvPr id="3" name="Content Placeholder 2"/>
          <p:cNvSpPr>
            <a:spLocks noGrp="1"/>
          </p:cNvSpPr>
          <p:nvPr>
            <p:ph sz="quarter" idx="1"/>
          </p:nvPr>
        </p:nvSpPr>
        <p:spPr>
          <a:xfrm>
            <a:off x="457200" y="1371600"/>
            <a:ext cx="7467600" cy="5029200"/>
          </a:xfrm>
        </p:spPr>
        <p:txBody>
          <a:bodyPr/>
          <a:lstStyle/>
          <a:p>
            <a:pPr>
              <a:buNone/>
            </a:pPr>
            <a:endParaRPr lang="en-US" dirty="0" smtClean="0">
              <a:latin typeface="Comic Sans MS" pitchFamily="66" charset="0"/>
            </a:endParaRPr>
          </a:p>
          <a:p>
            <a:endParaRPr lang="en-US" dirty="0"/>
          </a:p>
        </p:txBody>
      </p:sp>
      <p:sp>
        <p:nvSpPr>
          <p:cNvPr id="4" name="Slide Number Placeholder 3"/>
          <p:cNvSpPr>
            <a:spLocks noGrp="1"/>
          </p:cNvSpPr>
          <p:nvPr>
            <p:ph type="sldNum" sz="quarter" idx="15"/>
          </p:nvPr>
        </p:nvSpPr>
        <p:spPr/>
        <p:txBody>
          <a:bodyPr/>
          <a:lstStyle/>
          <a:p>
            <a:fld id="{C8A06DB1-F0D2-47B6-9020-BF468942E0DD}" type="slidenum">
              <a:rPr lang="en-US" smtClean="0"/>
              <a:pPr/>
              <a:t>2</a:t>
            </a:fld>
            <a:endParaRPr lang="en-US"/>
          </a:p>
        </p:txBody>
      </p:sp>
      <p:sp>
        <p:nvSpPr>
          <p:cNvPr id="5" name="Footer Placeholder 4"/>
          <p:cNvSpPr>
            <a:spLocks noGrp="1"/>
          </p:cNvSpPr>
          <p:nvPr>
            <p:ph type="ftr" sz="quarter" idx="16"/>
          </p:nvPr>
        </p:nvSpPr>
        <p:spPr>
          <a:xfrm rot="5400000">
            <a:off x="8332073" y="5079127"/>
            <a:ext cx="795920" cy="86466"/>
          </a:xfrm>
        </p:spPr>
        <p:txBody>
          <a:bodyPr/>
          <a:lstStyle/>
          <a:p>
            <a:endParaRPr lang="en-US" dirty="0"/>
          </a:p>
        </p:txBody>
      </p:sp>
      <p:pic>
        <p:nvPicPr>
          <p:cNvPr id="6" name="Picture 2" descr="What are unlimited wants? Definition and examples - Market Business News"/>
          <p:cNvPicPr>
            <a:picLocks noChangeAspect="1" noChangeArrowheads="1"/>
          </p:cNvPicPr>
          <p:nvPr/>
        </p:nvPicPr>
        <p:blipFill>
          <a:blip r:embed="rId2"/>
          <a:srcRect/>
          <a:stretch>
            <a:fillRect/>
          </a:stretch>
        </p:blipFill>
        <p:spPr bwMode="auto">
          <a:xfrm>
            <a:off x="304800" y="990600"/>
            <a:ext cx="7997825" cy="4343400"/>
          </a:xfrm>
          <a:prstGeom prst="rect">
            <a:avLst/>
          </a:prstGeom>
          <a:noFill/>
        </p:spPr>
      </p:pic>
      <p:sp>
        <p:nvSpPr>
          <p:cNvPr id="7" name="Rectangle 6"/>
          <p:cNvSpPr/>
          <p:nvPr/>
        </p:nvSpPr>
        <p:spPr>
          <a:xfrm>
            <a:off x="381000" y="5562600"/>
            <a:ext cx="7696200" cy="261610"/>
          </a:xfrm>
          <a:prstGeom prst="rect">
            <a:avLst/>
          </a:prstGeom>
        </p:spPr>
        <p:txBody>
          <a:bodyPr wrap="square">
            <a:spAutoFit/>
          </a:bodyPr>
          <a:lstStyle/>
          <a:p>
            <a:r>
              <a:rPr lang="en-US" sz="1100" b="1" dirty="0" smtClean="0"/>
              <a:t>&lt;https://marketbusinessnews.com/financial-glossary/unlimited-wants/&gt;</a:t>
            </a:r>
            <a:endParaRPr lang="en-US" sz="1100"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077200" cy="1143000"/>
          </a:xfrm>
        </p:spPr>
        <p:txBody>
          <a:bodyPr>
            <a:normAutofit fontScale="90000"/>
          </a:bodyPr>
          <a:lstStyle/>
          <a:p>
            <a:pPr algn="ctr"/>
            <a:r>
              <a:rPr lang="en-US" sz="2400" b="1" u="sng" dirty="0" smtClean="0">
                <a:latin typeface="Comic Sans MS" pitchFamily="66" charset="0"/>
              </a:rPr>
              <a:t>CHALLENGES</a:t>
            </a:r>
            <a:r>
              <a:rPr lang="en-US" sz="2000" dirty="0" smtClean="0"/>
              <a:t/>
            </a:r>
            <a:br>
              <a:rPr lang="en-US" sz="2000" dirty="0" smtClean="0"/>
            </a:br>
            <a:r>
              <a:rPr lang="en-US" sz="2700" b="1" u="sng" dirty="0" smtClean="0">
                <a:latin typeface="Comic Sans MS" pitchFamily="66" charset="0"/>
              </a:rPr>
              <a:t> </a:t>
            </a:r>
            <a:r>
              <a:rPr lang="en-US" sz="2200" dirty="0" smtClean="0"/>
              <a:t/>
            </a:r>
            <a:br>
              <a:rPr lang="en-US" sz="2200" dirty="0" smtClean="0"/>
            </a:br>
            <a:endParaRPr lang="en-US" sz="2200" dirty="0"/>
          </a:p>
        </p:txBody>
      </p:sp>
      <p:sp>
        <p:nvSpPr>
          <p:cNvPr id="3" name="Content Placeholder 2"/>
          <p:cNvSpPr>
            <a:spLocks noGrp="1"/>
          </p:cNvSpPr>
          <p:nvPr>
            <p:ph sz="quarter" idx="1"/>
          </p:nvPr>
        </p:nvSpPr>
        <p:spPr>
          <a:xfrm>
            <a:off x="457200" y="990600"/>
            <a:ext cx="8077200" cy="5483352"/>
          </a:xfrm>
        </p:spPr>
        <p:txBody>
          <a:bodyPr>
            <a:noAutofit/>
          </a:bodyPr>
          <a:lstStyle/>
          <a:p>
            <a:pPr marL="457200" lvl="0" indent="-457200">
              <a:buFont typeface="+mj-lt"/>
              <a:buAutoNum type="alphaLcPeriod"/>
            </a:pPr>
            <a:r>
              <a:rPr lang="en-US" dirty="0" smtClean="0">
                <a:solidFill>
                  <a:schemeClr val="tx1">
                    <a:lumMod val="95000"/>
                    <a:lumOff val="5000"/>
                  </a:schemeClr>
                </a:solidFill>
                <a:latin typeface="Comic Sans MS" pitchFamily="66" charset="0"/>
              </a:rPr>
              <a:t>Delay in the submission of inputs from Field    Commands, Departments, Corps offices and special units.</a:t>
            </a:r>
          </a:p>
          <a:p>
            <a:pPr marL="457200" lvl="0" indent="-457200">
              <a:buFont typeface="+mj-lt"/>
              <a:buAutoNum type="alphaLcPeriod"/>
            </a:pPr>
            <a:endParaRPr lang="en-US" sz="1050" dirty="0" smtClean="0">
              <a:solidFill>
                <a:schemeClr val="tx1">
                  <a:lumMod val="95000"/>
                  <a:lumOff val="5000"/>
                </a:schemeClr>
              </a:solidFill>
              <a:latin typeface="Comic Sans MS" pitchFamily="66" charset="0"/>
            </a:endParaRPr>
          </a:p>
          <a:p>
            <a:pPr marL="457200" lvl="0" indent="-457200">
              <a:buFont typeface="+mj-lt"/>
              <a:buAutoNum type="alphaLcPeriod"/>
            </a:pPr>
            <a:r>
              <a:rPr lang="en-US" dirty="0" smtClean="0">
                <a:solidFill>
                  <a:schemeClr val="tx1">
                    <a:lumMod val="95000"/>
                    <a:lumOff val="5000"/>
                  </a:schemeClr>
                </a:solidFill>
                <a:latin typeface="Comic Sans MS" pitchFamily="66" charset="0"/>
              </a:rPr>
              <a:t> Outrageous  submission by Fields commands, departments,  corps offices and special units.</a:t>
            </a:r>
          </a:p>
          <a:p>
            <a:pPr marL="457200" lvl="0" indent="-457200">
              <a:buFont typeface="+mj-lt"/>
              <a:buAutoNum type="alphaLcPeriod"/>
            </a:pPr>
            <a:endParaRPr lang="en-US" sz="1400" dirty="0" smtClean="0">
              <a:solidFill>
                <a:schemeClr val="tx1">
                  <a:lumMod val="95000"/>
                  <a:lumOff val="5000"/>
                </a:schemeClr>
              </a:solidFill>
              <a:latin typeface="Comic Sans MS" pitchFamily="66" charset="0"/>
            </a:endParaRPr>
          </a:p>
          <a:p>
            <a:pPr marL="457200" lvl="0" indent="-457200">
              <a:buFont typeface="+mj-lt"/>
              <a:buAutoNum type="alphaLcPeriod"/>
            </a:pPr>
            <a:r>
              <a:rPr lang="en-US" dirty="0" smtClean="0">
                <a:solidFill>
                  <a:schemeClr val="tx1">
                    <a:lumMod val="95000"/>
                    <a:lumOff val="5000"/>
                  </a:schemeClr>
                </a:solidFill>
                <a:latin typeface="Comic Sans MS" pitchFamily="66" charset="0"/>
              </a:rPr>
              <a:t> Delay in receiving inputs from F&amp;A, TSD and CPRO for budget performance report every quarter.</a:t>
            </a:r>
          </a:p>
          <a:p>
            <a:pPr marL="457200" lvl="0" indent="-457200">
              <a:buFont typeface="+mj-lt"/>
              <a:buAutoNum type="alphaLcPeriod"/>
            </a:pPr>
            <a:endParaRPr lang="en-US" sz="1400" dirty="0" smtClean="0">
              <a:solidFill>
                <a:schemeClr val="tx1">
                  <a:lumMod val="95000"/>
                  <a:lumOff val="5000"/>
                </a:schemeClr>
              </a:solidFill>
              <a:latin typeface="Comic Sans MS" pitchFamily="66" charset="0"/>
            </a:endParaRPr>
          </a:p>
          <a:p>
            <a:pPr marL="457200" lvl="0" indent="-457200">
              <a:buFont typeface="+mj-lt"/>
              <a:buAutoNum type="alphaLcPeriod"/>
            </a:pPr>
            <a:r>
              <a:rPr lang="en-US" dirty="0" smtClean="0">
                <a:solidFill>
                  <a:schemeClr val="tx1">
                    <a:lumMod val="95000"/>
                    <a:lumOff val="5000"/>
                  </a:schemeClr>
                </a:solidFill>
                <a:latin typeface="Comic Sans MS" pitchFamily="66" charset="0"/>
              </a:rPr>
              <a:t>  Obsolete and very low capacity printer and no photocopier. </a:t>
            </a:r>
          </a:p>
          <a:p>
            <a:pPr marL="457200" lvl="0" indent="-457200">
              <a:buFont typeface="+mj-lt"/>
              <a:buAutoNum type="alphaLcPeriod"/>
            </a:pPr>
            <a:endParaRPr lang="en-US" sz="1400" dirty="0" smtClean="0">
              <a:solidFill>
                <a:schemeClr val="tx1">
                  <a:lumMod val="95000"/>
                  <a:lumOff val="5000"/>
                </a:schemeClr>
              </a:solidFill>
              <a:latin typeface="Comic Sans MS" pitchFamily="66" charset="0"/>
            </a:endParaRPr>
          </a:p>
          <a:p>
            <a:pPr marL="457200" lvl="0" indent="-457200">
              <a:buFont typeface="+mj-lt"/>
              <a:buAutoNum type="alphaLcPeriod"/>
            </a:pPr>
            <a:r>
              <a:rPr lang="en-US" dirty="0" smtClean="0">
                <a:solidFill>
                  <a:schemeClr val="tx1">
                    <a:lumMod val="95000"/>
                    <a:lumOff val="5000"/>
                  </a:schemeClr>
                </a:solidFill>
                <a:latin typeface="Comic Sans MS" pitchFamily="66" charset="0"/>
              </a:rPr>
              <a:t> Inadequate desktop and laptop computers.</a:t>
            </a:r>
          </a:p>
          <a:p>
            <a:pPr algn="just">
              <a:buNone/>
            </a:pPr>
            <a:endParaRPr lang="en-US" dirty="0" smtClean="0">
              <a:latin typeface="Comic Sans MS" pitchFamily="66" charset="0"/>
            </a:endParaRPr>
          </a:p>
          <a:p>
            <a:pPr algn="just">
              <a:buNone/>
            </a:pPr>
            <a:endParaRPr lang="en-US" dirty="0" smtClean="0">
              <a:latin typeface="Comic Sans MS" pitchFamily="66" charset="0"/>
            </a:endParaRPr>
          </a:p>
          <a:p>
            <a:pPr algn="just">
              <a:buNone/>
            </a:pPr>
            <a:endParaRPr lang="en-US" sz="2000" dirty="0" smtClean="0">
              <a:latin typeface="Comic Sans MS" pitchFamily="66" charset="0"/>
            </a:endParaRPr>
          </a:p>
          <a:p>
            <a:pPr algn="just">
              <a:buNone/>
            </a:pPr>
            <a:endParaRPr lang="en-US" sz="2000" dirty="0">
              <a:latin typeface="Comic Sans MS" pitchFamily="66" charset="0"/>
            </a:endParaRPr>
          </a:p>
        </p:txBody>
      </p:sp>
      <p:sp>
        <p:nvSpPr>
          <p:cNvPr id="4" name="Slide Number Placeholder 3"/>
          <p:cNvSpPr>
            <a:spLocks noGrp="1"/>
          </p:cNvSpPr>
          <p:nvPr>
            <p:ph type="sldNum" sz="quarter" idx="15"/>
          </p:nvPr>
        </p:nvSpPr>
        <p:spPr/>
        <p:txBody>
          <a:bodyPr/>
          <a:lstStyle/>
          <a:p>
            <a:fld id="{C8A06DB1-F0D2-47B6-9020-BF468942E0DD}"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077200" cy="1143000"/>
          </a:xfrm>
        </p:spPr>
        <p:txBody>
          <a:bodyPr>
            <a:normAutofit fontScale="90000"/>
          </a:bodyPr>
          <a:lstStyle/>
          <a:p>
            <a:pPr algn="ctr"/>
            <a:r>
              <a:rPr lang="en-US" sz="2400" b="1" u="sng" dirty="0" smtClean="0">
                <a:latin typeface="Comic Sans MS" pitchFamily="66" charset="0"/>
              </a:rPr>
              <a:t>RECOMMENDATION</a:t>
            </a:r>
            <a:r>
              <a:rPr lang="en-US" sz="2000" dirty="0" smtClean="0"/>
              <a:t/>
            </a:r>
            <a:br>
              <a:rPr lang="en-US" sz="2000" dirty="0" smtClean="0"/>
            </a:br>
            <a:r>
              <a:rPr lang="en-US" sz="2700" b="1" u="sng" dirty="0" smtClean="0">
                <a:latin typeface="Comic Sans MS" pitchFamily="66" charset="0"/>
              </a:rPr>
              <a:t> </a:t>
            </a:r>
            <a:r>
              <a:rPr lang="en-US" sz="2200" dirty="0" smtClean="0"/>
              <a:t/>
            </a:r>
            <a:br>
              <a:rPr lang="en-US" sz="2200" dirty="0" smtClean="0"/>
            </a:br>
            <a:endParaRPr lang="en-US" sz="2200" dirty="0"/>
          </a:p>
        </p:txBody>
      </p:sp>
      <p:sp>
        <p:nvSpPr>
          <p:cNvPr id="3" name="Content Placeholder 2"/>
          <p:cNvSpPr>
            <a:spLocks noGrp="1"/>
          </p:cNvSpPr>
          <p:nvPr>
            <p:ph sz="quarter" idx="1"/>
          </p:nvPr>
        </p:nvSpPr>
        <p:spPr>
          <a:xfrm>
            <a:off x="457200" y="990600"/>
            <a:ext cx="8077200" cy="5483352"/>
          </a:xfrm>
        </p:spPr>
        <p:txBody>
          <a:bodyPr>
            <a:noAutofit/>
          </a:bodyPr>
          <a:lstStyle/>
          <a:p>
            <a:pPr marL="457200" lvl="0" indent="-457200" algn="just">
              <a:buFont typeface="+mj-lt"/>
              <a:buAutoNum type="alphaLcPeriod"/>
            </a:pPr>
            <a:r>
              <a:rPr lang="en-US" dirty="0" smtClean="0">
                <a:latin typeface="Comic Sans MS" pitchFamily="66" charset="0"/>
              </a:rPr>
              <a:t> All Departments, Corps Offices, Special Units and   Commands to always submit their input on time.</a:t>
            </a:r>
          </a:p>
          <a:p>
            <a:pPr lvl="0" algn="just">
              <a:buFont typeface="+mj-lt"/>
              <a:buAutoNum type="alphaLcPeriod"/>
            </a:pPr>
            <a:endParaRPr lang="en-US" sz="1000" dirty="0" smtClean="0">
              <a:latin typeface="Comic Sans MS" pitchFamily="66" charset="0"/>
            </a:endParaRPr>
          </a:p>
          <a:p>
            <a:pPr marL="457200" lvl="0" indent="-457200" algn="just">
              <a:buFont typeface="+mj-lt"/>
              <a:buAutoNum type="alphaLcPeriod"/>
            </a:pPr>
            <a:r>
              <a:rPr lang="en-US" dirty="0" smtClean="0">
                <a:latin typeface="Comic Sans MS" pitchFamily="66" charset="0"/>
              </a:rPr>
              <a:t>  All commands to always submit realistic 	estimates.</a:t>
            </a:r>
          </a:p>
          <a:p>
            <a:pPr lvl="0" algn="just">
              <a:buFont typeface="+mj-lt"/>
              <a:buAutoNum type="alphaLcPeriod"/>
            </a:pPr>
            <a:endParaRPr lang="en-US" sz="1000" dirty="0" smtClean="0">
              <a:latin typeface="Comic Sans MS" pitchFamily="66" charset="0"/>
            </a:endParaRPr>
          </a:p>
          <a:p>
            <a:pPr marL="509588" lvl="0" indent="-509588" algn="just">
              <a:buFont typeface="+mj-lt"/>
              <a:buAutoNum type="alphaLcPeriod"/>
            </a:pPr>
            <a:r>
              <a:rPr lang="en-US" dirty="0" smtClean="0">
                <a:latin typeface="Comic Sans MS" pitchFamily="66" charset="0"/>
              </a:rPr>
              <a:t> F&amp;A, TSD and CPRO to assist CBO in                                                                                                                                                                                                                            sending the required inputs for analyzing budget  performance on time.</a:t>
            </a:r>
          </a:p>
          <a:p>
            <a:pPr marL="652463" lvl="0" indent="-457200" algn="just">
              <a:buFont typeface="+mj-lt"/>
              <a:buAutoNum type="alphaLcPeriod"/>
            </a:pPr>
            <a:r>
              <a:rPr lang="en-US" dirty="0" smtClean="0">
                <a:latin typeface="Comic Sans MS" pitchFamily="66" charset="0"/>
              </a:rPr>
              <a:t>  There is the need to allocate a high capacity         printer and photocopier  to CBO.</a:t>
            </a:r>
          </a:p>
          <a:p>
            <a:pPr lvl="0" algn="just">
              <a:buFont typeface="+mj-lt"/>
              <a:buAutoNum type="alphaLcPeriod"/>
            </a:pPr>
            <a:endParaRPr lang="en-US" sz="1000" dirty="0" smtClean="0">
              <a:latin typeface="Comic Sans MS" pitchFamily="66" charset="0"/>
            </a:endParaRPr>
          </a:p>
          <a:p>
            <a:pPr marL="579438" lvl="0" indent="-457200" algn="just">
              <a:buFont typeface="+mj-lt"/>
              <a:buAutoNum type="alphaLcPeriod"/>
            </a:pPr>
            <a:r>
              <a:rPr lang="en-US" dirty="0" smtClean="0">
                <a:solidFill>
                  <a:srgbClr val="FF0000"/>
                </a:solidFill>
                <a:latin typeface="Comic Sans MS" pitchFamily="66" charset="0"/>
              </a:rPr>
              <a:t>  </a:t>
            </a:r>
            <a:r>
              <a:rPr lang="en-US" dirty="0" smtClean="0">
                <a:latin typeface="Comic Sans MS" pitchFamily="66" charset="0"/>
              </a:rPr>
              <a:t>There is the need for two (2) desktops and two(2)   laptops to be allocated to CBO.</a:t>
            </a:r>
          </a:p>
          <a:p>
            <a:pPr algn="just">
              <a:buNone/>
            </a:pPr>
            <a:endParaRPr lang="en-US" dirty="0" smtClean="0">
              <a:latin typeface="Comic Sans MS" pitchFamily="66" charset="0"/>
            </a:endParaRPr>
          </a:p>
          <a:p>
            <a:pPr algn="just">
              <a:buNone/>
            </a:pPr>
            <a:endParaRPr lang="en-US" dirty="0" smtClean="0">
              <a:latin typeface="Comic Sans MS" pitchFamily="66" charset="0"/>
            </a:endParaRPr>
          </a:p>
          <a:p>
            <a:pPr algn="just">
              <a:buNone/>
            </a:pPr>
            <a:endParaRPr lang="en-US" sz="2000" dirty="0" smtClean="0">
              <a:latin typeface="Comic Sans MS" pitchFamily="66" charset="0"/>
            </a:endParaRPr>
          </a:p>
          <a:p>
            <a:pPr algn="just">
              <a:buNone/>
            </a:pPr>
            <a:endParaRPr lang="en-US" sz="2000" dirty="0">
              <a:latin typeface="Comic Sans MS" pitchFamily="66" charset="0"/>
            </a:endParaRPr>
          </a:p>
        </p:txBody>
      </p:sp>
      <p:sp>
        <p:nvSpPr>
          <p:cNvPr id="4" name="Slide Number Placeholder 3"/>
          <p:cNvSpPr>
            <a:spLocks noGrp="1"/>
          </p:cNvSpPr>
          <p:nvPr>
            <p:ph type="sldNum" sz="quarter" idx="15"/>
          </p:nvPr>
        </p:nvSpPr>
        <p:spPr/>
        <p:txBody>
          <a:bodyPr/>
          <a:lstStyle/>
          <a:p>
            <a:fld id="{C8A06DB1-F0D2-47B6-9020-BF468942E0DD}"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077200" cy="1143000"/>
          </a:xfrm>
        </p:spPr>
        <p:txBody>
          <a:bodyPr>
            <a:normAutofit fontScale="90000"/>
          </a:bodyPr>
          <a:lstStyle/>
          <a:p>
            <a:pPr algn="ctr"/>
            <a:r>
              <a:rPr lang="en-US" sz="2400" b="1" dirty="0" smtClean="0">
                <a:latin typeface="Comic Sans MS" pitchFamily="66" charset="0"/>
              </a:rPr>
              <a:t>REFERENCES</a:t>
            </a:r>
            <a:r>
              <a:rPr lang="en-US" sz="2000" dirty="0" smtClean="0"/>
              <a:t/>
            </a:r>
            <a:br>
              <a:rPr lang="en-US" sz="2000" dirty="0" smtClean="0"/>
            </a:br>
            <a:r>
              <a:rPr lang="en-US" sz="2700" b="1" u="sng" dirty="0" smtClean="0">
                <a:latin typeface="Comic Sans MS" pitchFamily="66" charset="0"/>
              </a:rPr>
              <a:t> </a:t>
            </a:r>
            <a:r>
              <a:rPr lang="en-US" sz="2200" dirty="0" smtClean="0"/>
              <a:t/>
            </a:r>
            <a:br>
              <a:rPr lang="en-US" sz="2200" dirty="0" smtClean="0"/>
            </a:br>
            <a:endParaRPr lang="en-US" sz="2200" dirty="0"/>
          </a:p>
        </p:txBody>
      </p:sp>
      <p:sp>
        <p:nvSpPr>
          <p:cNvPr id="3" name="Content Placeholder 2"/>
          <p:cNvSpPr>
            <a:spLocks noGrp="1"/>
          </p:cNvSpPr>
          <p:nvPr>
            <p:ph sz="quarter" idx="1"/>
          </p:nvPr>
        </p:nvSpPr>
        <p:spPr>
          <a:xfrm>
            <a:off x="457200" y="990600"/>
            <a:ext cx="8077200" cy="5483352"/>
          </a:xfrm>
        </p:spPr>
        <p:txBody>
          <a:bodyPr>
            <a:noAutofit/>
          </a:bodyPr>
          <a:lstStyle/>
          <a:p>
            <a:pPr>
              <a:buNone/>
            </a:pPr>
            <a:r>
              <a:rPr lang="en-US" dirty="0" smtClean="0"/>
              <a:t>	</a:t>
            </a:r>
          </a:p>
          <a:p>
            <a:pPr>
              <a:buNone/>
            </a:pPr>
            <a:r>
              <a:rPr lang="en-US" sz="1600" dirty="0" smtClean="0">
                <a:latin typeface="Comic Sans MS" pitchFamily="66" charset="0"/>
              </a:rPr>
              <a:t>1.     A </a:t>
            </a:r>
            <a:r>
              <a:rPr lang="en-US" sz="1600" dirty="0" err="1" smtClean="0">
                <a:latin typeface="Comic Sans MS" pitchFamily="66" charset="0"/>
              </a:rPr>
              <a:t>Ganti</a:t>
            </a:r>
            <a:r>
              <a:rPr lang="en-US" sz="1600" dirty="0" smtClean="0">
                <a:latin typeface="Comic Sans MS" pitchFamily="66" charset="0"/>
              </a:rPr>
              <a:t>, “Budget”, </a:t>
            </a:r>
            <a:r>
              <a:rPr lang="en-US" sz="1600" dirty="0" err="1" smtClean="0">
                <a:latin typeface="Comic Sans MS" pitchFamily="66" charset="0"/>
              </a:rPr>
              <a:t>Investopedia</a:t>
            </a:r>
            <a:r>
              <a:rPr lang="en-US" sz="1600" dirty="0" smtClean="0">
                <a:latin typeface="Comic Sans MS" pitchFamily="66" charset="0"/>
              </a:rPr>
              <a:t>, March 18, 2021 &lt;https://www.investopedia.com/terms/b/budget.asp&gt; accessed 18 May 2021</a:t>
            </a:r>
          </a:p>
          <a:p>
            <a:pPr>
              <a:buNone/>
            </a:pPr>
            <a:endParaRPr lang="en-US" sz="1600" dirty="0" smtClean="0">
              <a:latin typeface="Comic Sans MS" pitchFamily="66" charset="0"/>
            </a:endParaRPr>
          </a:p>
          <a:p>
            <a:pPr>
              <a:buNone/>
            </a:pPr>
            <a:r>
              <a:rPr lang="en-US" sz="1600" dirty="0" smtClean="0">
                <a:latin typeface="Comic Sans MS" pitchFamily="66" charset="0"/>
              </a:rPr>
              <a:t>2.    J </a:t>
            </a:r>
            <a:r>
              <a:rPr lang="en-US" sz="1600" dirty="0" err="1" smtClean="0">
                <a:latin typeface="Comic Sans MS" pitchFamily="66" charset="0"/>
              </a:rPr>
              <a:t>Ikard</a:t>
            </a:r>
            <a:r>
              <a:rPr lang="en-US" sz="1600" dirty="0" smtClean="0">
                <a:latin typeface="Comic Sans MS" pitchFamily="66" charset="0"/>
              </a:rPr>
              <a:t>, “,Abundance or Scarcity, Which is it?”, Sept’18 &lt; https://www.johnikerd.com/post/abundance-or-scarcity-which-is-it&gt; accessed 18 May, 2021. </a:t>
            </a:r>
          </a:p>
          <a:p>
            <a:pPr>
              <a:buNone/>
            </a:pPr>
            <a:endParaRPr lang="en-US" sz="1600" dirty="0" smtClean="0">
              <a:latin typeface="Comic Sans MS" pitchFamily="66" charset="0"/>
            </a:endParaRPr>
          </a:p>
          <a:p>
            <a:pPr>
              <a:buNone/>
            </a:pPr>
            <a:r>
              <a:rPr lang="en-US" sz="1600" dirty="0" smtClean="0">
                <a:latin typeface="Comic Sans MS" pitchFamily="66" charset="0"/>
              </a:rPr>
              <a:t> 3.   OSGF, “Presidential Executive Order on Budget” &lt;https://www.osgf.gov.ng/resources/downloads&gt; accessed 18 May 2021. </a:t>
            </a:r>
          </a:p>
          <a:p>
            <a:pPr algn="just">
              <a:buNone/>
            </a:pPr>
            <a:endParaRPr lang="en-US" dirty="0" smtClean="0">
              <a:latin typeface="Comic Sans MS" pitchFamily="66" charset="0"/>
            </a:endParaRPr>
          </a:p>
          <a:p>
            <a:pPr algn="just">
              <a:buNone/>
            </a:pPr>
            <a:endParaRPr lang="en-US" dirty="0" smtClean="0">
              <a:latin typeface="Comic Sans MS" pitchFamily="66" charset="0"/>
            </a:endParaRPr>
          </a:p>
          <a:p>
            <a:pPr algn="just">
              <a:buNone/>
            </a:pPr>
            <a:endParaRPr lang="en-US" sz="2000" dirty="0" smtClean="0">
              <a:latin typeface="Comic Sans MS" pitchFamily="66" charset="0"/>
            </a:endParaRPr>
          </a:p>
          <a:p>
            <a:pPr algn="just">
              <a:buNone/>
            </a:pPr>
            <a:r>
              <a:rPr lang="en-US" sz="2000" smtClean="0">
                <a:latin typeface="Comic Sans MS" pitchFamily="66" charset="0"/>
              </a:rPr>
              <a:t>                         </a:t>
            </a:r>
            <a:endParaRPr lang="en-US" sz="2000" dirty="0">
              <a:latin typeface="Comic Sans MS" pitchFamily="66" charset="0"/>
            </a:endParaRPr>
          </a:p>
        </p:txBody>
      </p:sp>
      <p:sp>
        <p:nvSpPr>
          <p:cNvPr id="4" name="Slide Number Placeholder 3"/>
          <p:cNvSpPr>
            <a:spLocks noGrp="1"/>
          </p:cNvSpPr>
          <p:nvPr>
            <p:ph type="sldNum" sz="quarter" idx="15"/>
          </p:nvPr>
        </p:nvSpPr>
        <p:spPr/>
        <p:txBody>
          <a:bodyPr/>
          <a:lstStyle/>
          <a:p>
            <a:fld id="{C8A06DB1-F0D2-47B6-9020-BF468942E0DD}"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7400"/>
            <a:ext cx="8077200" cy="1447800"/>
          </a:xfrm>
        </p:spPr>
        <p:txBody>
          <a:bodyPr>
            <a:normAutofit/>
          </a:bodyPr>
          <a:lstStyle/>
          <a:p>
            <a:pPr algn="ctr"/>
            <a:r>
              <a:rPr lang="en-US" sz="2400" b="1" dirty="0" smtClean="0">
                <a:latin typeface="Comic Sans MS" pitchFamily="66" charset="0"/>
              </a:rPr>
              <a:t>THANK YOU </a:t>
            </a:r>
            <a:r>
              <a:rPr lang="en-US" sz="2700" b="1" u="sng" dirty="0" smtClean="0">
                <a:latin typeface="Comic Sans MS" pitchFamily="66" charset="0"/>
              </a:rPr>
              <a:t> </a:t>
            </a:r>
            <a:r>
              <a:rPr lang="en-US" sz="2200" dirty="0" smtClean="0"/>
              <a:t/>
            </a:r>
            <a:br>
              <a:rPr lang="en-US" sz="2200" dirty="0" smtClean="0"/>
            </a:br>
            <a:endParaRPr lang="en-US" sz="2200" dirty="0"/>
          </a:p>
        </p:txBody>
      </p:sp>
      <p:sp>
        <p:nvSpPr>
          <p:cNvPr id="4" name="Slide Number Placeholder 3"/>
          <p:cNvSpPr>
            <a:spLocks noGrp="1"/>
          </p:cNvSpPr>
          <p:nvPr>
            <p:ph type="sldNum" sz="quarter" idx="15"/>
          </p:nvPr>
        </p:nvSpPr>
        <p:spPr/>
        <p:txBody>
          <a:bodyPr/>
          <a:lstStyle/>
          <a:p>
            <a:fld id="{C8A06DB1-F0D2-47B6-9020-BF468942E0DD}" type="slidenum">
              <a:rPr lang="en-US" smtClean="0"/>
              <a:pPr/>
              <a:t>23</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5"/>
          </p:nvPr>
        </p:nvSpPr>
        <p:spPr/>
        <p:txBody>
          <a:bodyPr/>
          <a:lstStyle/>
          <a:p>
            <a:fld id="{C8A06DB1-F0D2-47B6-9020-BF468942E0DD}" type="slidenum">
              <a:rPr lang="en-US" smtClean="0"/>
              <a:pPr/>
              <a:t>3</a:t>
            </a:fld>
            <a:endParaRPr lang="en-US"/>
          </a:p>
        </p:txBody>
      </p:sp>
      <p:sp>
        <p:nvSpPr>
          <p:cNvPr id="6" name="Content Placeholder 4"/>
          <p:cNvSpPr>
            <a:spLocks noGrp="1"/>
          </p:cNvSpPr>
          <p:nvPr>
            <p:ph sz="quarter" idx="1"/>
          </p:nvPr>
        </p:nvSpPr>
        <p:spPr>
          <a:xfrm>
            <a:off x="381000" y="1219200"/>
            <a:ext cx="8153400" cy="5334000"/>
          </a:xfrm>
        </p:spPr>
        <p:txBody>
          <a:bodyPr>
            <a:normAutofit fontScale="40000" lnSpcReduction="20000"/>
          </a:bodyPr>
          <a:lstStyle/>
          <a:p>
            <a:pPr algn="just">
              <a:lnSpc>
                <a:spcPct val="120000"/>
              </a:lnSpc>
              <a:buFont typeface="Wingdings" pitchFamily="2" charset="2"/>
              <a:buChar char="§"/>
            </a:pPr>
            <a:r>
              <a:rPr lang="en-US" sz="7000" dirty="0" smtClean="0">
                <a:latin typeface="Comic Sans MS" pitchFamily="66" charset="0"/>
              </a:rPr>
              <a:t>Budget helps to prioritize needs and wants as a result of scarce resources for optimum growth and development.</a:t>
            </a:r>
          </a:p>
          <a:p>
            <a:pPr algn="just">
              <a:lnSpc>
                <a:spcPct val="120000"/>
              </a:lnSpc>
              <a:buNone/>
            </a:pPr>
            <a:r>
              <a:rPr lang="en-US" sz="7000" dirty="0" smtClean="0">
                <a:latin typeface="Comic Sans MS" pitchFamily="66" charset="0"/>
              </a:rPr>
              <a:t>	</a:t>
            </a:r>
          </a:p>
          <a:p>
            <a:pPr algn="just">
              <a:lnSpc>
                <a:spcPct val="120000"/>
              </a:lnSpc>
              <a:buFont typeface="Wingdings" pitchFamily="2" charset="2"/>
              <a:buChar char="§"/>
            </a:pPr>
            <a:r>
              <a:rPr lang="en-US" sz="6000" dirty="0" smtClean="0">
                <a:latin typeface="Comic Sans MS" pitchFamily="66" charset="0"/>
              </a:rPr>
              <a:t> The Corps Budget Office (CBO), one of the Corps Offices in Federal Road Safety Corps (FRSC), performs the general function of budgeting for the Corps. </a:t>
            </a:r>
          </a:p>
          <a:p>
            <a:pPr>
              <a:buNone/>
            </a:pPr>
            <a:r>
              <a:rPr lang="en-US" dirty="0" smtClean="0"/>
              <a:t> </a:t>
            </a:r>
          </a:p>
          <a:p>
            <a:pPr algn="ctr">
              <a:buNone/>
            </a:pPr>
            <a:endParaRPr lang="en-US" b="1" u="sng" dirty="0" smtClean="0">
              <a:latin typeface="Comic Sans MS" pitchFamily="66" charset="0"/>
            </a:endParaRPr>
          </a:p>
          <a:p>
            <a:pPr algn="ctr">
              <a:buNone/>
            </a:pPr>
            <a:endParaRPr lang="en-US" dirty="0" smtClean="0">
              <a:latin typeface="Comic Sans MS" pitchFamily="66" charset="0"/>
            </a:endParaRPr>
          </a:p>
          <a:p>
            <a:pPr algn="just">
              <a:buNone/>
            </a:pPr>
            <a:r>
              <a:rPr lang="en-US" sz="2800" dirty="0" smtClean="0"/>
              <a:t> </a:t>
            </a:r>
          </a:p>
          <a:p>
            <a:pPr>
              <a:buNone/>
            </a:pPr>
            <a:endParaRPr lang="en-US" sz="2000" dirty="0" smtClean="0">
              <a:latin typeface="Comic Sans MS" pitchFamily="66" charset="0"/>
            </a:endParaRPr>
          </a:p>
          <a:p>
            <a:pPr algn="ctr">
              <a:buNone/>
            </a:pPr>
            <a:endParaRPr lang="en-US" sz="2000" b="1" dirty="0" smtClean="0">
              <a:latin typeface="Comic Sans MS" pitchFamily="66" charset="0"/>
            </a:endParaRPr>
          </a:p>
          <a:p>
            <a:pPr>
              <a:buNone/>
            </a:pPr>
            <a:r>
              <a:rPr lang="en-US" sz="2000" b="1" dirty="0">
                <a:latin typeface="Comic Sans MS" pitchFamily="66" charset="0"/>
              </a:rPr>
              <a:t> </a:t>
            </a:r>
            <a:endParaRPr lang="en-US" sz="2000" dirty="0">
              <a:latin typeface="Comic Sans MS" pitchFamily="66" charset="0"/>
            </a:endParaRPr>
          </a:p>
          <a:p>
            <a:pPr>
              <a:buNone/>
            </a:pPr>
            <a:endParaRPr lang="en-US" sz="2000" dirty="0">
              <a:latin typeface="Comic Sans MS" pitchFamily="66" charset="0"/>
            </a:endParaRPr>
          </a:p>
        </p:txBody>
      </p:sp>
      <p:sp>
        <p:nvSpPr>
          <p:cNvPr id="7" name="Content Placeholder 4"/>
          <p:cNvSpPr txBox="1">
            <a:spLocks/>
          </p:cNvSpPr>
          <p:nvPr/>
        </p:nvSpPr>
        <p:spPr>
          <a:xfrm>
            <a:off x="457200" y="838200"/>
            <a:ext cx="8229600" cy="5791200"/>
          </a:xfrm>
          <a:prstGeom prst="rect">
            <a:avLst/>
          </a:prstGeom>
        </p:spPr>
        <p:txBody>
          <a:bodyPr vert="horz">
            <a:normAutofit/>
          </a:bodyPr>
          <a:lstStyle/>
          <a:p>
            <a:pPr marL="274320" marR="0" lvl="0" indent="-274320" algn="just" defTabSz="914400" rtl="0" eaLnBrk="1" fontAlgn="auto" latinLnBrk="0" hangingPunct="1">
              <a:lnSpc>
                <a:spcPct val="100000"/>
              </a:lnSpc>
              <a:spcBef>
                <a:spcPts val="600"/>
              </a:spcBef>
              <a:spcAft>
                <a:spcPts val="0"/>
              </a:spcAft>
              <a:buClr>
                <a:schemeClr val="accent1"/>
              </a:buClr>
              <a:buSzPct val="70000"/>
              <a:buFont typeface="Wingdings"/>
              <a:buNone/>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n-US" sz="2000" b="0" i="0" u="none" strike="noStrike" kern="1200" cap="none" spc="0" normalizeH="0" baseline="0" noProof="0" dirty="0" smtClean="0">
              <a:ln>
                <a:noFill/>
              </a:ln>
              <a:solidFill>
                <a:schemeClr val="tx1"/>
              </a:solidFill>
              <a:effectLst/>
              <a:uLnTx/>
              <a:uFillTx/>
              <a:latin typeface="Comic Sans MS" pitchFamily="66" charset="0"/>
              <a:ea typeface="+mn-ea"/>
              <a:cs typeface="+mn-cs"/>
            </a:endParaRPr>
          </a:p>
          <a:p>
            <a:pPr marL="274320" marR="0" lvl="0" indent="-274320" algn="ctr"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n-US" sz="2000" b="1" i="0" u="none" strike="noStrike" kern="1200" cap="none" spc="0" normalizeH="0" baseline="0" noProof="0" dirty="0" smtClean="0">
              <a:ln>
                <a:noFill/>
              </a:ln>
              <a:solidFill>
                <a:schemeClr val="tx1"/>
              </a:solidFill>
              <a:effectLst/>
              <a:uLnTx/>
              <a:uFillTx/>
              <a:latin typeface="Comic Sans MS" pitchFamily="66" charset="0"/>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kumimoji="0" lang="en-US" sz="2000" b="1" i="0" u="none" strike="noStrike" kern="1200" cap="none" spc="0" normalizeH="0" baseline="0" noProof="0" dirty="0" smtClean="0">
                <a:ln>
                  <a:noFill/>
                </a:ln>
                <a:solidFill>
                  <a:schemeClr val="tx1"/>
                </a:solidFill>
                <a:effectLst/>
                <a:uLnTx/>
                <a:uFillTx/>
                <a:latin typeface="Comic Sans MS" pitchFamily="66" charset="0"/>
                <a:ea typeface="+mn-ea"/>
                <a:cs typeface="+mn-cs"/>
              </a:rPr>
              <a:t> </a:t>
            </a:r>
            <a:endParaRPr kumimoji="0" lang="en-US" sz="2000" b="0" i="0" u="none" strike="noStrike" kern="1200" cap="none" spc="0" normalizeH="0" baseline="0" noProof="0" dirty="0" smtClean="0">
              <a:ln>
                <a:noFill/>
              </a:ln>
              <a:solidFill>
                <a:schemeClr val="tx1"/>
              </a:solidFill>
              <a:effectLst/>
              <a:uLnTx/>
              <a:uFillTx/>
              <a:latin typeface="Comic Sans MS" pitchFamily="66" charset="0"/>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n-US" sz="2000" b="0" i="0" u="none" strike="noStrike" kern="1200" cap="none" spc="0" normalizeH="0" baseline="0" noProof="0" dirty="0">
              <a:ln>
                <a:noFill/>
              </a:ln>
              <a:solidFill>
                <a:schemeClr val="tx1"/>
              </a:solidFill>
              <a:effectLst/>
              <a:uLnTx/>
              <a:uFillTx/>
              <a:latin typeface="Comic Sans MS" pitchFamily="66" charset="0"/>
              <a:ea typeface="+mn-ea"/>
              <a:cs typeface="+mn-cs"/>
            </a:endParaRPr>
          </a:p>
        </p:txBody>
      </p:sp>
      <p:sp>
        <p:nvSpPr>
          <p:cNvPr id="14" name="Content Placeholder 4"/>
          <p:cNvSpPr txBox="1">
            <a:spLocks/>
          </p:cNvSpPr>
          <p:nvPr/>
        </p:nvSpPr>
        <p:spPr>
          <a:xfrm>
            <a:off x="533400" y="304800"/>
            <a:ext cx="8153400" cy="609600"/>
          </a:xfrm>
          <a:prstGeom prst="rect">
            <a:avLst/>
          </a:prstGeom>
        </p:spPr>
        <p:txBody>
          <a:bodyPr vert="horz">
            <a:normAutofit fontScale="25000" lnSpcReduction="20000"/>
          </a:bodyPr>
          <a:lstStyle/>
          <a:p>
            <a:pPr marL="274320" marR="0" lvl="0" indent="-274320" algn="ctr" defTabSz="914400" rtl="0" eaLnBrk="1" fontAlgn="auto" latinLnBrk="0" hangingPunct="1">
              <a:lnSpc>
                <a:spcPct val="100000"/>
              </a:lnSpc>
              <a:spcBef>
                <a:spcPts val="600"/>
              </a:spcBef>
              <a:spcAft>
                <a:spcPts val="0"/>
              </a:spcAft>
              <a:buClr>
                <a:schemeClr val="accent1"/>
              </a:buClr>
              <a:buSzPct val="70000"/>
              <a:buFont typeface="Wingdings"/>
              <a:buNone/>
              <a:tabLst/>
              <a:defRPr/>
            </a:pPr>
            <a:r>
              <a:rPr kumimoji="0" lang="en-US" sz="8800" b="1" i="0" u="sng" strike="noStrike" kern="1200" cap="none" spc="0" normalizeH="0" baseline="0" noProof="0" dirty="0" smtClean="0">
                <a:ln>
                  <a:noFill/>
                </a:ln>
                <a:solidFill>
                  <a:schemeClr val="tx1"/>
                </a:solidFill>
                <a:effectLst/>
                <a:uLnTx/>
                <a:uFillTx/>
                <a:latin typeface="Comic Sans MS" pitchFamily="66" charset="0"/>
                <a:ea typeface="+mn-ea"/>
                <a:cs typeface="+mn-cs"/>
              </a:rPr>
              <a:t>INTRODUCTION(CONT’D)</a:t>
            </a:r>
          </a:p>
          <a:p>
            <a:pPr marL="274320" marR="0" lvl="0" indent="-274320" algn="ctr"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n-US" sz="9600" b="1" i="0" u="sng" strike="noStrike" kern="1200" cap="none" spc="0" normalizeH="0" baseline="0" noProof="0" dirty="0" smtClean="0">
              <a:ln>
                <a:noFill/>
              </a:ln>
              <a:solidFill>
                <a:schemeClr val="tx1"/>
              </a:solidFill>
              <a:effectLst/>
              <a:uLnTx/>
              <a:uFillTx/>
              <a:latin typeface="Comic Sans MS" pitchFamily="66" charset="0"/>
              <a:ea typeface="+mn-ea"/>
              <a:cs typeface="+mn-cs"/>
            </a:endParaRPr>
          </a:p>
          <a:p>
            <a:pPr marL="274320" marR="0" lvl="0" indent="-274320" algn="ctr"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n-US" sz="9600" b="1" i="0" u="sng" strike="noStrike" kern="1200" cap="none" spc="0" normalizeH="0" baseline="0" noProof="0" dirty="0" smtClean="0">
              <a:ln>
                <a:noFill/>
              </a:ln>
              <a:solidFill>
                <a:schemeClr val="tx1"/>
              </a:solidFill>
              <a:effectLst/>
              <a:uLnTx/>
              <a:uFillTx/>
              <a:latin typeface="Comic Sans MS" pitchFamily="66" charset="0"/>
              <a:ea typeface="+mn-ea"/>
              <a:cs typeface="+mn-cs"/>
            </a:endParaRPr>
          </a:p>
          <a:p>
            <a:pPr marL="274320" marR="0" lvl="0" indent="-274320" algn="ctr"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n-US" sz="2400" b="0" i="0" u="none" strike="noStrike" kern="1200" cap="none" spc="0" normalizeH="0" baseline="0" noProof="0" dirty="0" smtClean="0">
              <a:ln>
                <a:noFill/>
              </a:ln>
              <a:solidFill>
                <a:schemeClr val="tx1"/>
              </a:solidFill>
              <a:effectLst/>
              <a:uLnTx/>
              <a:uFillTx/>
              <a:latin typeface="Comic Sans MS" pitchFamily="66" charset="0"/>
              <a:ea typeface="+mn-ea"/>
              <a:cs typeface="+mn-cs"/>
            </a:endParaRPr>
          </a:p>
          <a:p>
            <a:pPr marL="274320" marR="0" lvl="0" indent="-274320" algn="just" defTabSz="914400" rtl="0" eaLnBrk="1" fontAlgn="auto" latinLnBrk="0" hangingPunct="1">
              <a:lnSpc>
                <a:spcPct val="100000"/>
              </a:lnSpc>
              <a:spcBef>
                <a:spcPts val="600"/>
              </a:spcBef>
              <a:spcAft>
                <a:spcPts val="0"/>
              </a:spcAft>
              <a:buClr>
                <a:schemeClr val="accent1"/>
              </a:buClr>
              <a:buSzPct val="70000"/>
              <a:buFont typeface="Wingdings"/>
              <a:buNone/>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n-US" sz="2000" b="0" i="0" u="none" strike="noStrike" kern="1200" cap="none" spc="0" normalizeH="0" baseline="0" noProof="0" dirty="0" smtClean="0">
              <a:ln>
                <a:noFill/>
              </a:ln>
              <a:solidFill>
                <a:schemeClr val="tx1"/>
              </a:solidFill>
              <a:effectLst/>
              <a:uLnTx/>
              <a:uFillTx/>
              <a:latin typeface="Comic Sans MS" pitchFamily="66" charset="0"/>
              <a:ea typeface="+mn-ea"/>
              <a:cs typeface="+mn-cs"/>
            </a:endParaRPr>
          </a:p>
          <a:p>
            <a:pPr marL="274320" marR="0" lvl="0" indent="-274320" algn="ctr"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n-US" sz="2000" b="1" i="0" u="none" strike="noStrike" kern="1200" cap="none" spc="0" normalizeH="0" baseline="0" noProof="0" dirty="0" smtClean="0">
              <a:ln>
                <a:noFill/>
              </a:ln>
              <a:solidFill>
                <a:schemeClr val="tx1"/>
              </a:solidFill>
              <a:effectLst/>
              <a:uLnTx/>
              <a:uFillTx/>
              <a:latin typeface="Comic Sans MS" pitchFamily="66" charset="0"/>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kumimoji="0" lang="en-US" sz="2000" b="1" i="0" u="none" strike="noStrike" kern="1200" cap="none" spc="0" normalizeH="0" baseline="0" noProof="0" dirty="0" smtClean="0">
                <a:ln>
                  <a:noFill/>
                </a:ln>
                <a:solidFill>
                  <a:schemeClr val="tx1"/>
                </a:solidFill>
                <a:effectLst/>
                <a:uLnTx/>
                <a:uFillTx/>
                <a:latin typeface="Comic Sans MS" pitchFamily="66" charset="0"/>
                <a:ea typeface="+mn-ea"/>
                <a:cs typeface="+mn-cs"/>
              </a:rPr>
              <a:t> </a:t>
            </a:r>
            <a:endParaRPr kumimoji="0" lang="en-US" sz="2000" b="0" i="0" u="none" strike="noStrike" kern="1200" cap="none" spc="0" normalizeH="0" baseline="0" noProof="0" dirty="0" smtClean="0">
              <a:ln>
                <a:noFill/>
              </a:ln>
              <a:solidFill>
                <a:schemeClr val="tx1"/>
              </a:solidFill>
              <a:effectLst/>
              <a:uLnTx/>
              <a:uFillTx/>
              <a:latin typeface="Comic Sans MS" pitchFamily="66" charset="0"/>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n-US" sz="2000" b="0" i="0" u="none" strike="noStrike" kern="1200" cap="none" spc="0" normalizeH="0" baseline="0" noProof="0" dirty="0">
              <a:ln>
                <a:noFill/>
              </a:ln>
              <a:solidFill>
                <a:schemeClr val="tx1"/>
              </a:solidFill>
              <a:effectLst/>
              <a:uLnTx/>
              <a:uFillTx/>
              <a:latin typeface="Comic Sans MS" pitchFamily="66" charset="0"/>
              <a:ea typeface="+mn-ea"/>
              <a:cs typeface="+mn-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u="sng" dirty="0" smtClean="0">
                <a:latin typeface="Comic Sans MS" pitchFamily="66" charset="0"/>
              </a:rPr>
              <a:t>DEFINITION OF BUDGET</a:t>
            </a:r>
            <a:endParaRPr lang="en-US" sz="2400" b="1" u="sng" dirty="0">
              <a:latin typeface="Comic Sans MS" pitchFamily="66" charset="0"/>
            </a:endParaRPr>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A06DB1-F0D2-47B6-9020-BF468942E0DD}" type="slidenum">
              <a:rPr lang="en-US" smtClean="0"/>
              <a:pPr/>
              <a:t>4</a:t>
            </a:fld>
            <a:endParaRPr lang="en-US"/>
          </a:p>
        </p:txBody>
      </p:sp>
      <p:pic>
        <p:nvPicPr>
          <p:cNvPr id="8" name="Content Placeholder 4" descr="Budget Allocation and Resource Planning | SSWM - Find tools for sustainable  sanitation and water management!"/>
          <p:cNvPicPr>
            <a:picLocks noGrp="1"/>
          </p:cNvPicPr>
          <p:nvPr>
            <p:ph sz="quarter" idx="2"/>
          </p:nvPr>
        </p:nvPicPr>
        <p:blipFill>
          <a:blip r:embed="rId2"/>
          <a:srcRect/>
          <a:stretch>
            <a:fillRect/>
          </a:stretch>
        </p:blipFill>
        <p:spPr bwMode="auto">
          <a:xfrm>
            <a:off x="4953000" y="1600200"/>
            <a:ext cx="2857500" cy="2857500"/>
          </a:xfrm>
          <a:prstGeom prst="rect">
            <a:avLst/>
          </a:prstGeom>
          <a:noFill/>
          <a:ln w="9525">
            <a:noFill/>
            <a:miter lim="800000"/>
            <a:headEnd/>
            <a:tailEnd/>
          </a:ln>
        </p:spPr>
      </p:pic>
      <p:sp>
        <p:nvSpPr>
          <p:cNvPr id="9" name="Rectangle 8"/>
          <p:cNvSpPr/>
          <p:nvPr/>
        </p:nvSpPr>
        <p:spPr>
          <a:xfrm>
            <a:off x="1371600" y="5334000"/>
            <a:ext cx="5791200" cy="369332"/>
          </a:xfrm>
          <a:prstGeom prst="rect">
            <a:avLst/>
          </a:prstGeom>
        </p:spPr>
        <p:txBody>
          <a:bodyPr wrap="square">
            <a:spAutoFit/>
          </a:bodyPr>
          <a:lstStyle/>
          <a:p>
            <a:r>
              <a:rPr lang="en-US" dirty="0" smtClean="0">
                <a:latin typeface="Comic Sans MS" pitchFamily="66" charset="0"/>
              </a:rPr>
              <a:t>.     </a:t>
            </a:r>
            <a:r>
              <a:rPr lang="en-US" sz="1000" dirty="0" smtClean="0">
                <a:latin typeface="Comic Sans MS" pitchFamily="66" charset="0"/>
              </a:rPr>
              <a:t>A </a:t>
            </a:r>
            <a:r>
              <a:rPr lang="en-US" sz="1000" dirty="0" err="1" smtClean="0">
                <a:latin typeface="Comic Sans MS" pitchFamily="66" charset="0"/>
              </a:rPr>
              <a:t>Ganti</a:t>
            </a:r>
            <a:r>
              <a:rPr lang="en-US" sz="1000" dirty="0" smtClean="0">
                <a:latin typeface="Comic Sans MS" pitchFamily="66" charset="0"/>
              </a:rPr>
              <a:t>, “Budget”, </a:t>
            </a:r>
            <a:r>
              <a:rPr lang="en-US" sz="1000" dirty="0" err="1" smtClean="0">
                <a:latin typeface="Comic Sans MS" pitchFamily="66" charset="0"/>
              </a:rPr>
              <a:t>Investopedia</a:t>
            </a:r>
            <a:r>
              <a:rPr lang="en-US" sz="1000" dirty="0" smtClean="0">
                <a:latin typeface="Comic Sans MS" pitchFamily="66" charset="0"/>
              </a:rPr>
              <a:t>,  &lt;</a:t>
            </a:r>
            <a:r>
              <a:rPr lang="en-US" sz="1000" u="sng" dirty="0" smtClean="0">
                <a:latin typeface="Comic Sans MS" pitchFamily="66" charset="0"/>
                <a:hlinkClick r:id="rId3"/>
              </a:rPr>
              <a:t>https://www.investopedia.com/terms/b/budget.asp</a:t>
            </a:r>
            <a:r>
              <a:rPr lang="en-US" sz="1000" dirty="0" smtClean="0">
                <a:latin typeface="Comic Sans MS" pitchFamily="66" charset="0"/>
              </a:rPr>
              <a:t>&gt; </a:t>
            </a:r>
            <a:endParaRPr lang="en-US" sz="1000" dirty="0"/>
          </a:p>
        </p:txBody>
      </p:sp>
      <p:sp>
        <p:nvSpPr>
          <p:cNvPr id="10" name="Content Placeholder 9"/>
          <p:cNvSpPr>
            <a:spLocks noGrp="1"/>
          </p:cNvSpPr>
          <p:nvPr>
            <p:ph sz="quarter" idx="1"/>
          </p:nvPr>
        </p:nvSpPr>
        <p:spPr>
          <a:xfrm>
            <a:off x="457200" y="1600200"/>
            <a:ext cx="4343400" cy="3581400"/>
          </a:xfrm>
          <a:solidFill>
            <a:schemeClr val="accent5">
              <a:lumMod val="20000"/>
              <a:lumOff val="80000"/>
            </a:schemeClr>
          </a:solidFill>
          <a:ln w="38100">
            <a:solidFill>
              <a:schemeClr val="accent1"/>
            </a:solidFill>
          </a:ln>
        </p:spPr>
        <p:txBody>
          <a:bodyPr/>
          <a:lstStyle/>
          <a:p>
            <a:pPr algn="just">
              <a:buNone/>
            </a:pPr>
            <a:r>
              <a:rPr lang="en-US" dirty="0" smtClean="0">
                <a:latin typeface="Comic Sans MS" pitchFamily="66" charset="0"/>
              </a:rPr>
              <a:t>A budget is an estimation of revenue and expenditure for the purpose of executing a plan over a specified future period of time and it is utilized by governments, businesses and individuals.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200" b="1" u="sng" dirty="0" smtClean="0">
                <a:latin typeface="Comic Sans MS" pitchFamily="66" charset="0"/>
              </a:rPr>
              <a:t>NEED FOR BUDGETING</a:t>
            </a:r>
            <a:r>
              <a:rPr lang="en-US" sz="2200" dirty="0" smtClean="0"/>
              <a:t/>
            </a:r>
            <a:br>
              <a:rPr lang="en-US" sz="2200" dirty="0" smtClean="0"/>
            </a:br>
            <a:endParaRPr lang="en-US" sz="2200" dirty="0"/>
          </a:p>
        </p:txBody>
      </p:sp>
      <p:sp>
        <p:nvSpPr>
          <p:cNvPr id="3" name="Content Placeholder 2"/>
          <p:cNvSpPr>
            <a:spLocks noGrp="1"/>
          </p:cNvSpPr>
          <p:nvPr>
            <p:ph sz="quarter" idx="1"/>
          </p:nvPr>
        </p:nvSpPr>
        <p:spPr/>
        <p:txBody>
          <a:bodyPr/>
          <a:lstStyle/>
          <a:p>
            <a:pPr algn="just">
              <a:buNone/>
            </a:pPr>
            <a:r>
              <a:rPr lang="en-US" dirty="0" smtClean="0">
                <a:latin typeface="Comic Sans MS" pitchFamily="66" charset="0"/>
              </a:rPr>
              <a:t>	</a:t>
            </a:r>
            <a:r>
              <a:rPr lang="en-US" sz="2800" dirty="0" smtClean="0">
                <a:latin typeface="Comic Sans MS" pitchFamily="66" charset="0"/>
              </a:rPr>
              <a:t>Budgeting is necessary for proper financial control and management. It enables individual and organizations to plan and execute their goals and objectives. It provides a window for the effective allocation and utilization of manpower and resources for optimal productivity.</a:t>
            </a:r>
          </a:p>
          <a:p>
            <a:pPr>
              <a:buNone/>
            </a:pPr>
            <a:endParaRPr lang="en-US" dirty="0"/>
          </a:p>
        </p:txBody>
      </p:sp>
      <p:sp>
        <p:nvSpPr>
          <p:cNvPr id="4" name="Slide Number Placeholder 3"/>
          <p:cNvSpPr>
            <a:spLocks noGrp="1"/>
          </p:cNvSpPr>
          <p:nvPr>
            <p:ph type="sldNum" sz="quarter" idx="15"/>
          </p:nvPr>
        </p:nvSpPr>
        <p:spPr/>
        <p:txBody>
          <a:bodyPr/>
          <a:lstStyle/>
          <a:p>
            <a:fld id="{C8A06DB1-F0D2-47B6-9020-BF468942E0DD}"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44562"/>
          </a:xfrm>
        </p:spPr>
        <p:txBody>
          <a:bodyPr>
            <a:normAutofit fontScale="90000"/>
          </a:bodyPr>
          <a:lstStyle/>
          <a:p>
            <a:pPr algn="ctr"/>
            <a:r>
              <a:rPr lang="en-US" sz="2400" b="1" u="sng" dirty="0" smtClean="0">
                <a:latin typeface="Comic Sans MS" pitchFamily="66" charset="0"/>
              </a:rPr>
              <a:t>TYPES OF BUDGET</a:t>
            </a:r>
            <a:r>
              <a:rPr lang="en-US" sz="2400" dirty="0" smtClean="0"/>
              <a:t/>
            </a:r>
            <a:br>
              <a:rPr lang="en-US" sz="2400" dirty="0" smtClean="0"/>
            </a:br>
            <a:r>
              <a:rPr lang="en-US" sz="2200" dirty="0" smtClean="0"/>
              <a:t/>
            </a:r>
            <a:br>
              <a:rPr lang="en-US" sz="2200" dirty="0" smtClean="0"/>
            </a:br>
            <a:endParaRPr lang="en-US" sz="2200" dirty="0"/>
          </a:p>
        </p:txBody>
      </p:sp>
      <p:sp>
        <p:nvSpPr>
          <p:cNvPr id="3" name="Content Placeholder 2"/>
          <p:cNvSpPr>
            <a:spLocks noGrp="1"/>
          </p:cNvSpPr>
          <p:nvPr>
            <p:ph sz="quarter" idx="1"/>
          </p:nvPr>
        </p:nvSpPr>
        <p:spPr>
          <a:xfrm>
            <a:off x="457200" y="914400"/>
            <a:ext cx="7924800" cy="5559552"/>
          </a:xfrm>
        </p:spPr>
        <p:txBody>
          <a:bodyPr>
            <a:normAutofit fontScale="70000" lnSpcReduction="20000"/>
          </a:bodyPr>
          <a:lstStyle/>
          <a:p>
            <a:pPr algn="just">
              <a:buNone/>
            </a:pPr>
            <a:r>
              <a:rPr lang="en-US" sz="3600" b="1" dirty="0" smtClean="0">
                <a:latin typeface="Comic Sans MS" pitchFamily="66" charset="0"/>
              </a:rPr>
              <a:t>There are three types of budget. That is </a:t>
            </a:r>
          </a:p>
          <a:p>
            <a:pPr lvl="0" algn="just">
              <a:buNone/>
            </a:pPr>
            <a:r>
              <a:rPr lang="en-US" sz="3600" dirty="0" smtClean="0">
                <a:latin typeface="Comic Sans MS" pitchFamily="66" charset="0"/>
              </a:rPr>
              <a:t>	1.	</a:t>
            </a:r>
            <a:r>
              <a:rPr lang="en-US" sz="3600" b="1" dirty="0" smtClean="0">
                <a:latin typeface="Comic Sans MS" pitchFamily="66" charset="0"/>
              </a:rPr>
              <a:t>Surplus budget: </a:t>
            </a:r>
            <a:r>
              <a:rPr lang="en-US" sz="3600" dirty="0" smtClean="0">
                <a:latin typeface="Comic Sans MS" pitchFamily="66" charset="0"/>
              </a:rPr>
              <a:t>Revenue &gt; Expenditure:  This refers to a situation where the expected revenue is greater than the proposed expenditure.. </a:t>
            </a:r>
          </a:p>
          <a:p>
            <a:pPr lvl="0" algn="just">
              <a:buNone/>
            </a:pPr>
            <a:r>
              <a:rPr lang="en-US" sz="3600" dirty="0" smtClean="0">
                <a:latin typeface="Comic Sans MS" pitchFamily="66" charset="0"/>
              </a:rPr>
              <a:t>	2.	</a:t>
            </a:r>
            <a:r>
              <a:rPr lang="en-US" sz="3600" b="1" dirty="0" smtClean="0">
                <a:latin typeface="Comic Sans MS" pitchFamily="66" charset="0"/>
              </a:rPr>
              <a:t>Balance budget: </a:t>
            </a:r>
            <a:r>
              <a:rPr lang="en-US" sz="3600" dirty="0" smtClean="0">
                <a:latin typeface="Comic Sans MS" pitchFamily="66" charset="0"/>
              </a:rPr>
              <a:t>Revenue=Expenditure: This is when total revenue is equal to total expenditure. </a:t>
            </a:r>
          </a:p>
          <a:p>
            <a:pPr lvl="0" algn="just">
              <a:buNone/>
            </a:pPr>
            <a:r>
              <a:rPr lang="en-US" sz="3600" dirty="0" smtClean="0">
                <a:latin typeface="Comic Sans MS" pitchFamily="66" charset="0"/>
              </a:rPr>
              <a:t>	3.	</a:t>
            </a:r>
            <a:r>
              <a:rPr lang="en-US" sz="3600" b="1" dirty="0" smtClean="0">
                <a:latin typeface="Comic Sans MS" pitchFamily="66" charset="0"/>
              </a:rPr>
              <a:t>Deficit budget:  </a:t>
            </a:r>
            <a:r>
              <a:rPr lang="en-US" sz="3600" dirty="0" smtClean="0">
                <a:latin typeface="Comic Sans MS" pitchFamily="66" charset="0"/>
              </a:rPr>
              <a:t>Revenue&lt; Expenditure. This is situation where revenue is less that expenditure. </a:t>
            </a:r>
          </a:p>
          <a:p>
            <a:pPr algn="just">
              <a:buNone/>
            </a:pPr>
            <a:r>
              <a:rPr lang="en-US" sz="3600" dirty="0" smtClean="0">
                <a:latin typeface="Comic Sans MS" pitchFamily="66" charset="0"/>
              </a:rPr>
              <a:t>	</a:t>
            </a:r>
          </a:p>
          <a:p>
            <a:pPr algn="just">
              <a:buNone/>
            </a:pPr>
            <a:r>
              <a:rPr lang="en-US" sz="3600" dirty="0" smtClean="0">
                <a:latin typeface="Comic Sans MS" pitchFamily="66" charset="0"/>
              </a:rPr>
              <a:t>	 This presentation would be centered on FGN Budget Life Cycle and CBO functions and work plan for 2021 as well as highlighting Challenges and recommendations</a:t>
            </a:r>
            <a:r>
              <a:rPr lang="en-US" sz="3600" dirty="0" smtClean="0"/>
              <a:t>.</a:t>
            </a:r>
          </a:p>
          <a:p>
            <a:pPr algn="just">
              <a:buNone/>
            </a:pPr>
            <a:endParaRPr lang="en-US" sz="2800" dirty="0" smtClean="0">
              <a:latin typeface="Comic Sans MS" pitchFamily="66" charset="0"/>
            </a:endParaRPr>
          </a:p>
          <a:p>
            <a:pPr>
              <a:buNone/>
            </a:pPr>
            <a:endParaRPr lang="en-US" dirty="0"/>
          </a:p>
        </p:txBody>
      </p:sp>
      <p:sp>
        <p:nvSpPr>
          <p:cNvPr id="4" name="Slide Number Placeholder 3"/>
          <p:cNvSpPr>
            <a:spLocks noGrp="1"/>
          </p:cNvSpPr>
          <p:nvPr>
            <p:ph type="sldNum" sz="quarter" idx="15"/>
          </p:nvPr>
        </p:nvSpPr>
        <p:spPr/>
        <p:txBody>
          <a:bodyPr/>
          <a:lstStyle/>
          <a:p>
            <a:fld id="{C8A06DB1-F0D2-47B6-9020-BF468942E0DD}"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249362"/>
          </a:xfrm>
        </p:spPr>
        <p:txBody>
          <a:bodyPr>
            <a:normAutofit/>
          </a:bodyPr>
          <a:lstStyle/>
          <a:p>
            <a:pPr algn="ctr"/>
            <a:r>
              <a:rPr lang="en-US" sz="2200" b="1" u="sng" dirty="0" smtClean="0">
                <a:latin typeface="Comic Sans MS" pitchFamily="66" charset="0"/>
              </a:rPr>
              <a:t>AIM </a:t>
            </a:r>
            <a:r>
              <a:rPr lang="en-US" sz="2200" dirty="0" smtClean="0"/>
              <a:t/>
            </a:r>
            <a:br>
              <a:rPr lang="en-US" sz="2200" dirty="0" smtClean="0"/>
            </a:br>
            <a:endParaRPr lang="en-US" sz="2200" dirty="0"/>
          </a:p>
        </p:txBody>
      </p:sp>
      <p:sp>
        <p:nvSpPr>
          <p:cNvPr id="3" name="Content Placeholder 2"/>
          <p:cNvSpPr>
            <a:spLocks noGrp="1"/>
          </p:cNvSpPr>
          <p:nvPr>
            <p:ph sz="quarter" idx="1"/>
          </p:nvPr>
        </p:nvSpPr>
        <p:spPr>
          <a:xfrm>
            <a:off x="457200" y="1676400"/>
            <a:ext cx="7924800" cy="4797552"/>
          </a:xfrm>
        </p:spPr>
        <p:txBody>
          <a:bodyPr>
            <a:normAutofit/>
          </a:bodyPr>
          <a:lstStyle/>
          <a:p>
            <a:pPr>
              <a:buNone/>
            </a:pPr>
            <a:r>
              <a:rPr lang="en-US" sz="2800" dirty="0" smtClean="0">
                <a:latin typeface="Comic Sans MS" pitchFamily="66" charset="0"/>
              </a:rPr>
              <a:t>	The aim is to discuss CBO Job function in line with the FGN budget life cycle with a view to highlighting the work plan for 2021.  </a:t>
            </a:r>
          </a:p>
          <a:p>
            <a:pPr algn="just">
              <a:buNone/>
            </a:pPr>
            <a:endParaRPr lang="en-US" sz="2800" dirty="0" smtClean="0">
              <a:latin typeface="Comic Sans MS" pitchFamily="66" charset="0"/>
            </a:endParaRPr>
          </a:p>
          <a:p>
            <a:pPr>
              <a:buNone/>
            </a:pPr>
            <a:endParaRPr lang="en-US" dirty="0"/>
          </a:p>
        </p:txBody>
      </p:sp>
      <p:sp>
        <p:nvSpPr>
          <p:cNvPr id="4" name="Slide Number Placeholder 3"/>
          <p:cNvSpPr>
            <a:spLocks noGrp="1"/>
          </p:cNvSpPr>
          <p:nvPr>
            <p:ph type="sldNum" sz="quarter" idx="15"/>
          </p:nvPr>
        </p:nvSpPr>
        <p:spPr/>
        <p:txBody>
          <a:bodyPr/>
          <a:lstStyle/>
          <a:p>
            <a:fld id="{C8A06DB1-F0D2-47B6-9020-BF468942E0DD}"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249362"/>
          </a:xfrm>
        </p:spPr>
        <p:txBody>
          <a:bodyPr>
            <a:normAutofit/>
          </a:bodyPr>
          <a:lstStyle/>
          <a:p>
            <a:pPr algn="ctr"/>
            <a:r>
              <a:rPr lang="en-US" sz="2400" b="1" u="sng" dirty="0" smtClean="0">
                <a:latin typeface="Comic Sans MS" pitchFamily="66" charset="0"/>
              </a:rPr>
              <a:t>SCOPE</a:t>
            </a:r>
            <a:r>
              <a:rPr lang="en-US" sz="2800" dirty="0" smtClean="0"/>
              <a:t/>
            </a:r>
            <a:br>
              <a:rPr lang="en-US" sz="2800" dirty="0" smtClean="0"/>
            </a:br>
            <a:r>
              <a:rPr lang="en-US" sz="2700" b="1" u="sng" dirty="0" smtClean="0">
                <a:latin typeface="Comic Sans MS" pitchFamily="66" charset="0"/>
              </a:rPr>
              <a:t> </a:t>
            </a:r>
            <a:r>
              <a:rPr lang="en-US" sz="2200" dirty="0" smtClean="0"/>
              <a:t/>
            </a:r>
            <a:br>
              <a:rPr lang="en-US" sz="2200" dirty="0" smtClean="0"/>
            </a:br>
            <a:endParaRPr lang="en-US" sz="2200" dirty="0"/>
          </a:p>
        </p:txBody>
      </p:sp>
      <p:sp>
        <p:nvSpPr>
          <p:cNvPr id="3" name="Content Placeholder 2"/>
          <p:cNvSpPr>
            <a:spLocks noGrp="1"/>
          </p:cNvSpPr>
          <p:nvPr>
            <p:ph sz="quarter" idx="1"/>
          </p:nvPr>
        </p:nvSpPr>
        <p:spPr>
          <a:xfrm>
            <a:off x="457200" y="838200"/>
            <a:ext cx="8077200" cy="5635752"/>
          </a:xfrm>
        </p:spPr>
        <p:txBody>
          <a:bodyPr>
            <a:noAutofit/>
          </a:bodyPr>
          <a:lstStyle/>
          <a:p>
            <a:pPr marL="457200" lvl="0" indent="-457200">
              <a:buNone/>
            </a:pPr>
            <a:r>
              <a:rPr lang="en-US" sz="1800" b="1" dirty="0" smtClean="0">
                <a:solidFill>
                  <a:schemeClr val="tx1">
                    <a:lumMod val="95000"/>
                    <a:lumOff val="5000"/>
                  </a:schemeClr>
                </a:solidFill>
                <a:latin typeface="Comic Sans MS" pitchFamily="66" charset="0"/>
              </a:rPr>
              <a:t>1</a:t>
            </a:r>
            <a:r>
              <a:rPr lang="en-US" sz="2000" dirty="0" smtClean="0">
                <a:solidFill>
                  <a:schemeClr val="tx1">
                    <a:lumMod val="95000"/>
                    <a:lumOff val="5000"/>
                  </a:schemeClr>
                </a:solidFill>
                <a:latin typeface="Comic Sans MS" pitchFamily="66" charset="0"/>
              </a:rPr>
              <a:t>.  FGN BUDGET LIFE CYCLE </a:t>
            </a:r>
          </a:p>
          <a:p>
            <a:pPr marL="457200" lvl="0" indent="-457200">
              <a:buNone/>
            </a:pPr>
            <a:r>
              <a:rPr lang="en-US" sz="2000" dirty="0" smtClean="0">
                <a:solidFill>
                  <a:schemeClr val="tx1">
                    <a:lumMod val="95000"/>
                    <a:lumOff val="5000"/>
                  </a:schemeClr>
                </a:solidFill>
                <a:latin typeface="Comic Sans MS" pitchFamily="66" charset="0"/>
              </a:rPr>
              <a:t>2   CBO FUNCTIONS AND FGN BUDGET LIFE CYCLE</a:t>
            </a:r>
          </a:p>
          <a:p>
            <a:pPr marL="1097280" lvl="2" indent="-457200">
              <a:buNone/>
            </a:pPr>
            <a:r>
              <a:rPr lang="en-US" sz="2000" dirty="0" smtClean="0">
                <a:solidFill>
                  <a:schemeClr val="tx1">
                    <a:lumMod val="95000"/>
                    <a:lumOff val="5000"/>
                  </a:schemeClr>
                </a:solidFill>
                <a:latin typeface="Comic Sans MS" pitchFamily="66" charset="0"/>
              </a:rPr>
              <a:t>a.	BUDGET CALL CIRCULAR</a:t>
            </a:r>
          </a:p>
          <a:p>
            <a:pPr marL="1097280" lvl="2" indent="-457200">
              <a:buNone/>
            </a:pPr>
            <a:r>
              <a:rPr lang="en-US" sz="2000" dirty="0" smtClean="0">
                <a:solidFill>
                  <a:schemeClr val="tx1">
                    <a:lumMod val="95000"/>
                    <a:lumOff val="5000"/>
                  </a:schemeClr>
                </a:solidFill>
                <a:latin typeface="Comic Sans MS" pitchFamily="66" charset="0"/>
              </a:rPr>
              <a:t>b.	PREPARATION AND SUBMISSION OF BUDGET</a:t>
            </a:r>
          </a:p>
          <a:p>
            <a:pPr marL="1097280" lvl="2" indent="-457200">
              <a:buNone/>
            </a:pPr>
            <a:r>
              <a:rPr lang="en-US" sz="2000" dirty="0" smtClean="0">
                <a:solidFill>
                  <a:schemeClr val="tx1">
                    <a:lumMod val="95000"/>
                    <a:lumOff val="5000"/>
                  </a:schemeClr>
                </a:solidFill>
                <a:latin typeface="Comic Sans MS" pitchFamily="66" charset="0"/>
              </a:rPr>
              <a:t>c.	BUDGET FOLLOW UP</a:t>
            </a:r>
          </a:p>
          <a:p>
            <a:pPr marL="1097280" lvl="2" indent="-457200">
              <a:buNone/>
            </a:pPr>
            <a:r>
              <a:rPr lang="en-US" sz="2000" dirty="0" smtClean="0">
                <a:solidFill>
                  <a:schemeClr val="tx1">
                    <a:lumMod val="95000"/>
                    <a:lumOff val="5000"/>
                  </a:schemeClr>
                </a:solidFill>
                <a:latin typeface="Comic Sans MS" pitchFamily="66" charset="0"/>
              </a:rPr>
              <a:t>d.	BUDGET DEFENCE</a:t>
            </a:r>
          </a:p>
          <a:p>
            <a:pPr marL="1097280" lvl="2" indent="-457200">
              <a:buNone/>
            </a:pPr>
            <a:r>
              <a:rPr lang="en-US" sz="2000" dirty="0" smtClean="0">
                <a:solidFill>
                  <a:schemeClr val="tx1">
                    <a:lumMod val="95000"/>
                    <a:lumOff val="5000"/>
                  </a:schemeClr>
                </a:solidFill>
                <a:latin typeface="Comic Sans MS" pitchFamily="66" charset="0"/>
              </a:rPr>
              <a:t>e.   BUDGET MONITORING AND EVALUATION</a:t>
            </a:r>
          </a:p>
          <a:p>
            <a:pPr marL="1097280" lvl="2" indent="-457200">
              <a:buAutoNum type="alphaLcPeriod" startAt="6"/>
            </a:pPr>
            <a:r>
              <a:rPr lang="en-US" sz="2000" dirty="0" smtClean="0">
                <a:solidFill>
                  <a:schemeClr val="tx1">
                    <a:lumMod val="95000"/>
                    <a:lumOff val="5000"/>
                  </a:schemeClr>
                </a:solidFill>
                <a:latin typeface="Comic Sans MS" pitchFamily="66" charset="0"/>
              </a:rPr>
              <a:t>BUDGET PERFORMANCE ANALYSIS</a:t>
            </a:r>
          </a:p>
          <a:p>
            <a:pPr marL="514350" lvl="0" indent="-514350">
              <a:buNone/>
            </a:pPr>
            <a:r>
              <a:rPr lang="en-US" sz="2000" dirty="0" smtClean="0">
                <a:solidFill>
                  <a:schemeClr val="tx1">
                    <a:lumMod val="95000"/>
                    <a:lumOff val="5000"/>
                  </a:schemeClr>
                </a:solidFill>
                <a:latin typeface="Comic Sans MS" pitchFamily="66" charset="0"/>
              </a:rPr>
              <a:t>3.   SUMMARY 2021 CBO WORK PLAN</a:t>
            </a:r>
          </a:p>
          <a:p>
            <a:pPr marL="457200" lvl="0" indent="-457200">
              <a:buNone/>
            </a:pPr>
            <a:r>
              <a:rPr lang="en-US" sz="2000" dirty="0" smtClean="0">
                <a:solidFill>
                  <a:schemeClr val="tx1">
                    <a:lumMod val="95000"/>
                    <a:lumOff val="5000"/>
                  </a:schemeClr>
                </a:solidFill>
                <a:latin typeface="Comic Sans MS" pitchFamily="66" charset="0"/>
              </a:rPr>
              <a:t>4	CHALLENGES</a:t>
            </a:r>
          </a:p>
          <a:p>
            <a:pPr marL="457200" lvl="0" indent="-457200">
              <a:buNone/>
            </a:pPr>
            <a:r>
              <a:rPr lang="en-US" sz="2000" dirty="0" smtClean="0">
                <a:solidFill>
                  <a:schemeClr val="tx1">
                    <a:lumMod val="95000"/>
                    <a:lumOff val="5000"/>
                  </a:schemeClr>
                </a:solidFill>
                <a:latin typeface="Comic Sans MS" pitchFamily="66" charset="0"/>
              </a:rPr>
              <a:t>5	RECOMMENDATI</a:t>
            </a:r>
            <a:r>
              <a:rPr lang="en-US" sz="1800" b="1" dirty="0" smtClean="0">
                <a:solidFill>
                  <a:schemeClr val="tx1">
                    <a:lumMod val="95000"/>
                    <a:lumOff val="5000"/>
                  </a:schemeClr>
                </a:solidFill>
                <a:latin typeface="Comic Sans MS" pitchFamily="66" charset="0"/>
              </a:rPr>
              <a:t>ON</a:t>
            </a:r>
            <a:endParaRPr lang="en-US" sz="1800" b="1" dirty="0">
              <a:solidFill>
                <a:schemeClr val="tx1">
                  <a:lumMod val="95000"/>
                  <a:lumOff val="5000"/>
                </a:schemeClr>
              </a:solidFill>
              <a:latin typeface="Comic Sans MS" pitchFamily="66" charset="0"/>
            </a:endParaRPr>
          </a:p>
        </p:txBody>
      </p:sp>
      <p:sp>
        <p:nvSpPr>
          <p:cNvPr id="4" name="Slide Number Placeholder 3"/>
          <p:cNvSpPr>
            <a:spLocks noGrp="1"/>
          </p:cNvSpPr>
          <p:nvPr>
            <p:ph type="sldNum" sz="quarter" idx="15"/>
          </p:nvPr>
        </p:nvSpPr>
        <p:spPr/>
        <p:txBody>
          <a:bodyPr/>
          <a:lstStyle/>
          <a:p>
            <a:fld id="{C8A06DB1-F0D2-47B6-9020-BF468942E0DD}"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1249362"/>
          </a:xfrm>
        </p:spPr>
        <p:txBody>
          <a:bodyPr>
            <a:normAutofit/>
          </a:bodyPr>
          <a:lstStyle/>
          <a:p>
            <a:pPr algn="ctr"/>
            <a:r>
              <a:rPr lang="en-US" sz="2200" b="1" u="sng" dirty="0" smtClean="0">
                <a:latin typeface="Comic Sans MS" pitchFamily="66" charset="0"/>
              </a:rPr>
              <a:t>FGN BUDGET LIFE CYCLE AND CBO FUNCTIONS</a:t>
            </a:r>
            <a:r>
              <a:rPr lang="en-US" sz="2800" dirty="0" smtClean="0"/>
              <a:t/>
            </a:r>
            <a:br>
              <a:rPr lang="en-US" sz="2800" dirty="0" smtClean="0"/>
            </a:br>
            <a:r>
              <a:rPr lang="en-US" sz="2700" b="1" u="sng" dirty="0" smtClean="0">
                <a:latin typeface="Comic Sans MS" pitchFamily="66" charset="0"/>
              </a:rPr>
              <a:t> </a:t>
            </a:r>
            <a:r>
              <a:rPr lang="en-US" sz="2200" dirty="0" smtClean="0"/>
              <a:t/>
            </a:r>
            <a:br>
              <a:rPr lang="en-US" sz="2200" dirty="0" smtClean="0"/>
            </a:br>
            <a:endParaRPr lang="en-US" sz="2200" dirty="0"/>
          </a:p>
        </p:txBody>
      </p:sp>
      <p:sp>
        <p:nvSpPr>
          <p:cNvPr id="3" name="Content Placeholder 2"/>
          <p:cNvSpPr>
            <a:spLocks noGrp="1"/>
          </p:cNvSpPr>
          <p:nvPr>
            <p:ph sz="quarter" idx="1"/>
          </p:nvPr>
        </p:nvSpPr>
        <p:spPr>
          <a:xfrm>
            <a:off x="457200" y="1066800"/>
            <a:ext cx="8077200" cy="5407152"/>
          </a:xfrm>
        </p:spPr>
        <p:txBody>
          <a:bodyPr>
            <a:noAutofit/>
          </a:bodyPr>
          <a:lstStyle/>
          <a:p>
            <a:pPr algn="just"/>
            <a:r>
              <a:rPr lang="en-US" sz="2800" dirty="0" smtClean="0">
                <a:latin typeface="Comic Sans MS" pitchFamily="66" charset="0"/>
              </a:rPr>
              <a:t>The FGN runs a budget life cycle running from January to December and all MDAs, including FRSC, are aligned to this budget life cycle. </a:t>
            </a:r>
          </a:p>
        </p:txBody>
      </p:sp>
      <p:sp>
        <p:nvSpPr>
          <p:cNvPr id="4" name="Slide Number Placeholder 3"/>
          <p:cNvSpPr>
            <a:spLocks noGrp="1"/>
          </p:cNvSpPr>
          <p:nvPr>
            <p:ph type="sldNum" sz="quarter" idx="15"/>
          </p:nvPr>
        </p:nvSpPr>
        <p:spPr/>
        <p:txBody>
          <a:bodyPr/>
          <a:lstStyle/>
          <a:p>
            <a:fld id="{C8A06DB1-F0D2-47B6-9020-BF468942E0DD}" type="slidenum">
              <a:rPr lang="en-US" smtClean="0"/>
              <a:pPr/>
              <a:t>9</a:t>
            </a:fld>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433</TotalTime>
  <Words>572</Words>
  <Application>Microsoft Office PowerPoint</Application>
  <PresentationFormat>On-screen Show (4:3)</PresentationFormat>
  <Paragraphs>219</Paragraphs>
  <Slides>23</Slides>
  <Notes>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Oriel</vt:lpstr>
      <vt:lpstr>Slide 1</vt:lpstr>
      <vt:lpstr>INTRODUCTION</vt:lpstr>
      <vt:lpstr>Slide 3</vt:lpstr>
      <vt:lpstr>DEFINITION OF BUDGET</vt:lpstr>
      <vt:lpstr>NEED FOR BUDGETING </vt:lpstr>
      <vt:lpstr>TYPES OF BUDGET  </vt:lpstr>
      <vt:lpstr>AIM  </vt:lpstr>
      <vt:lpstr>SCOPE   </vt:lpstr>
      <vt:lpstr>FGN BUDGET LIFE CYCLE AND CBO FUNCTIONS   </vt:lpstr>
      <vt:lpstr>Federal government of Nigeria  budget life cycle</vt:lpstr>
      <vt:lpstr>Slide 11</vt:lpstr>
      <vt:lpstr>BUDGET CALL CIRCULAR   </vt:lpstr>
      <vt:lpstr>PREPARATION AND SUBMISSION OF BUDGET   </vt:lpstr>
      <vt:lpstr>Slide 14</vt:lpstr>
      <vt:lpstr>BUDGET FOLLOW-UP AND FRSC   </vt:lpstr>
      <vt:lpstr>BUDGET DEFENCE AND FRSC   </vt:lpstr>
      <vt:lpstr>BUDGET MONITORING AND EVALUATION   </vt:lpstr>
      <vt:lpstr>BUDGET PERFORMANCE ANALYSIS   </vt:lpstr>
      <vt:lpstr>SUMMARY OF CBO 2021 WORK PLAN</vt:lpstr>
      <vt:lpstr>CHALLENGES   </vt:lpstr>
      <vt:lpstr>RECOMMENDATION   </vt:lpstr>
      <vt:lpstr>REFERENCES   </vt:lpstr>
      <vt:lpstr>THANK YOU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DCM OPS</dc:creator>
  <cp:lastModifiedBy>DCM OPS</cp:lastModifiedBy>
  <cp:revision>101</cp:revision>
  <dcterms:created xsi:type="dcterms:W3CDTF">2021-05-18T13:19:18Z</dcterms:created>
  <dcterms:modified xsi:type="dcterms:W3CDTF">2021-05-20T14:27:04Z</dcterms:modified>
</cp:coreProperties>
</file>