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5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0" y="-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4214B7F-388F-4123-91C2-2A0244377CC0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24C23E5-727C-4FE5-A6BD-8F08A54A55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214B7F-388F-4123-91C2-2A0244377CC0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4C23E5-727C-4FE5-A6BD-8F08A54A55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214B7F-388F-4123-91C2-2A0244377CC0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4C23E5-727C-4FE5-A6BD-8F08A54A55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214B7F-388F-4123-91C2-2A0244377CC0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4C23E5-727C-4FE5-A6BD-8F08A54A55A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214B7F-388F-4123-91C2-2A0244377CC0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4C23E5-727C-4FE5-A6BD-8F08A54A55A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214B7F-388F-4123-91C2-2A0244377CC0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4C23E5-727C-4FE5-A6BD-8F08A54A55A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214B7F-388F-4123-91C2-2A0244377CC0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4C23E5-727C-4FE5-A6BD-8F08A54A55A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214B7F-388F-4123-91C2-2A0244377CC0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4C23E5-727C-4FE5-A6BD-8F08A54A55A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214B7F-388F-4123-91C2-2A0244377CC0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4C23E5-727C-4FE5-A6BD-8F08A54A55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4214B7F-388F-4123-91C2-2A0244377CC0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4C23E5-727C-4FE5-A6BD-8F08A54A55A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4214B7F-388F-4123-91C2-2A0244377CC0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24C23E5-727C-4FE5-A6BD-8F08A54A55A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4214B7F-388F-4123-91C2-2A0244377CC0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24C23E5-727C-4FE5-A6BD-8F08A54A55A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09600" y="609600"/>
            <a:ext cx="79248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DEPARTMENT/CORPS OFFICE: CORPS PROCUREMENT OFFICE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JOB FUNCTION: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By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3600" b="1" dirty="0">
              <a:latin typeface="Comic Sans MS" pitchFamily="66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ACM SHEHU U ILIYASU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CORPS PROCUREMENT OFFICER</a:t>
            </a:r>
            <a:endParaRPr kumimoji="0" 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 68"/>
          <p:cNvSpPr/>
          <p:nvPr/>
        </p:nvSpPr>
        <p:spPr>
          <a:xfrm>
            <a:off x="681619" y="222352"/>
            <a:ext cx="7786106" cy="95410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lgerian" pitchFamily="82" charset="0"/>
              </a:rPr>
              <a:t>FEDERAL ROAD SAFETY CORPS</a:t>
            </a:r>
          </a:p>
          <a:p>
            <a:pPr algn="ctr"/>
            <a:r>
              <a:rPr lang="en-US" sz="2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lgerian" pitchFamily="82" charset="0"/>
              </a:rPr>
              <a:t>CORPS PROCUREMENT OFFICE</a:t>
            </a:r>
            <a:endParaRPr lang="en-US" sz="28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lgerian" pitchFamily="82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381000" y="1600200"/>
            <a:ext cx="8305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atin typeface="Algerian" panose="04020705040A02060702" pitchFamily="82" charset="0"/>
              </a:rPr>
              <a:t>CPRO BRIEF</a:t>
            </a:r>
          </a:p>
          <a:p>
            <a:pPr algn="ctr"/>
            <a:r>
              <a:rPr lang="en-US" sz="3200" b="1" dirty="0" smtClean="0">
                <a:latin typeface="Algerian" panose="04020705040A02060702" pitchFamily="82" charset="0"/>
              </a:rPr>
              <a:t>BY</a:t>
            </a:r>
            <a:endParaRPr lang="en-US" sz="3200" b="1" dirty="0" smtClean="0">
              <a:latin typeface="Algerian" panose="04020705040A02060702" pitchFamily="82" charset="0"/>
            </a:endParaRPr>
          </a:p>
          <a:p>
            <a:pPr algn="ctr"/>
            <a:endParaRPr lang="en-US" sz="3200" b="1" dirty="0" smtClean="0">
              <a:latin typeface="Algerian" panose="04020705040A02060702" pitchFamily="82" charset="0"/>
            </a:endParaRPr>
          </a:p>
          <a:p>
            <a:pPr algn="ctr"/>
            <a:r>
              <a:rPr lang="en-US" sz="3200" b="1" dirty="0" smtClean="0">
                <a:latin typeface="Algerian" panose="04020705040A02060702" pitchFamily="82" charset="0"/>
              </a:rPr>
              <a:t>ACM</a:t>
            </a:r>
            <a:r>
              <a:rPr lang="en-US" sz="3200" b="1" dirty="0" smtClean="0">
                <a:latin typeface="Algerian" panose="04020705040A02060702" pitchFamily="82" charset="0"/>
              </a:rPr>
              <a:t>   SHEHU   </a:t>
            </a:r>
            <a:r>
              <a:rPr lang="en-US" sz="3200" b="1" dirty="0" smtClean="0">
                <a:latin typeface="Algerian" panose="04020705040A02060702" pitchFamily="82" charset="0"/>
              </a:rPr>
              <a:t>USMAN  ILIYASU</a:t>
            </a:r>
          </a:p>
          <a:p>
            <a:pPr algn="ctr"/>
            <a:r>
              <a:rPr lang="en-US" sz="3200" b="1" dirty="0" smtClean="0">
                <a:latin typeface="Algerian" panose="04020705040A02060702" pitchFamily="82" charset="0"/>
              </a:rPr>
              <a:t>(CORPS PROCUREMENT OFFICER)</a:t>
            </a:r>
            <a:endParaRPr lang="en-US" sz="3200" dirty="0">
              <a:latin typeface="Algerian" panose="04020705040A02060702" pitchFamily="8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3400" y="4419600"/>
            <a:ext cx="8153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 </a:t>
            </a:r>
            <a:endParaRPr lang="en-US" sz="3600" dirty="0"/>
          </a:p>
          <a:p>
            <a:pPr algn="ctr"/>
            <a:endParaRPr lang="en-US" sz="3600" b="1" dirty="0" smtClean="0">
              <a:latin typeface="Algerian" panose="04020705040A02060702" pitchFamily="82" charset="0"/>
            </a:endParaRPr>
          </a:p>
          <a:p>
            <a:pPr algn="ctr"/>
            <a:r>
              <a:rPr lang="en-US" sz="3600" b="1" dirty="0"/>
              <a:t> </a:t>
            </a:r>
            <a:endParaRPr lang="en-US" sz="3600" dirty="0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0" y="0"/>
            <a:ext cx="990600" cy="6858000"/>
            <a:chOff x="8244410" y="0"/>
            <a:chExt cx="991168" cy="6858000"/>
          </a:xfrm>
          <a:solidFill>
            <a:srgbClr val="0070C0"/>
          </a:solidFill>
        </p:grpSpPr>
        <p:grpSp>
          <p:nvGrpSpPr>
            <p:cNvPr id="4" name="Group 17"/>
            <p:cNvGrpSpPr>
              <a:grpSpLocks/>
            </p:cNvGrpSpPr>
            <p:nvPr/>
          </p:nvGrpSpPr>
          <p:grpSpPr bwMode="auto">
            <a:xfrm>
              <a:off x="8571802" y="0"/>
              <a:ext cx="429352" cy="6858000"/>
              <a:chOff x="288" y="0"/>
              <a:chExt cx="292" cy="4320"/>
            </a:xfrm>
            <a:grpFill/>
          </p:grpSpPr>
          <p:sp>
            <p:nvSpPr>
              <p:cNvPr id="23" name="AutoShape 5"/>
              <p:cNvSpPr>
                <a:spLocks noChangeArrowheads="1"/>
              </p:cNvSpPr>
              <p:nvPr/>
            </p:nvSpPr>
            <p:spPr bwMode="auto">
              <a:xfrm rot="5400000">
                <a:off x="314" y="166"/>
                <a:ext cx="384" cy="148"/>
              </a:xfrm>
              <a:prstGeom prst="parallelogram">
                <a:avLst>
                  <a:gd name="adj" fmla="val 137019"/>
                </a:avLst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SzPct val="90000"/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cs typeface="Arial" pitchFamily="34" charset="0"/>
                </a:endParaRPr>
              </a:p>
            </p:txBody>
          </p:sp>
          <p:sp>
            <p:nvSpPr>
              <p:cNvPr id="24" name="AutoShape 6"/>
              <p:cNvSpPr>
                <a:spLocks noChangeArrowheads="1"/>
              </p:cNvSpPr>
              <p:nvPr/>
            </p:nvSpPr>
            <p:spPr bwMode="auto">
              <a:xfrm rot="5400000">
                <a:off x="314" y="550"/>
                <a:ext cx="384" cy="148"/>
              </a:xfrm>
              <a:prstGeom prst="parallelogram">
                <a:avLst>
                  <a:gd name="adj" fmla="val 137019"/>
                </a:avLst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SzPct val="90000"/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cs typeface="Arial" pitchFamily="34" charset="0"/>
                </a:endParaRPr>
              </a:p>
            </p:txBody>
          </p:sp>
          <p:sp>
            <p:nvSpPr>
              <p:cNvPr id="25" name="AutoShape 7"/>
              <p:cNvSpPr>
                <a:spLocks noChangeArrowheads="1"/>
              </p:cNvSpPr>
              <p:nvPr/>
            </p:nvSpPr>
            <p:spPr bwMode="auto">
              <a:xfrm rot="5400000">
                <a:off x="314" y="934"/>
                <a:ext cx="384" cy="148"/>
              </a:xfrm>
              <a:prstGeom prst="parallelogram">
                <a:avLst>
                  <a:gd name="adj" fmla="val 137019"/>
                </a:avLst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SzPct val="90000"/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cs typeface="Arial" pitchFamily="34" charset="0"/>
                </a:endParaRPr>
              </a:p>
            </p:txBody>
          </p:sp>
          <p:sp>
            <p:nvSpPr>
              <p:cNvPr id="26" name="AutoShape 8"/>
              <p:cNvSpPr>
                <a:spLocks noChangeArrowheads="1"/>
              </p:cNvSpPr>
              <p:nvPr/>
            </p:nvSpPr>
            <p:spPr bwMode="auto">
              <a:xfrm rot="5400000">
                <a:off x="314" y="1318"/>
                <a:ext cx="384" cy="148"/>
              </a:xfrm>
              <a:prstGeom prst="parallelogram">
                <a:avLst>
                  <a:gd name="adj" fmla="val 137019"/>
                </a:avLst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SzPct val="90000"/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cs typeface="Arial" pitchFamily="34" charset="0"/>
                </a:endParaRPr>
              </a:p>
            </p:txBody>
          </p:sp>
          <p:sp>
            <p:nvSpPr>
              <p:cNvPr id="27" name="AutoShape 9"/>
              <p:cNvSpPr>
                <a:spLocks noChangeArrowheads="1"/>
              </p:cNvSpPr>
              <p:nvPr/>
            </p:nvSpPr>
            <p:spPr bwMode="auto">
              <a:xfrm rot="5400000">
                <a:off x="314" y="1702"/>
                <a:ext cx="384" cy="148"/>
              </a:xfrm>
              <a:prstGeom prst="parallelogram">
                <a:avLst>
                  <a:gd name="adj" fmla="val 137019"/>
                </a:avLst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SzPct val="90000"/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cs typeface="Arial" pitchFamily="34" charset="0"/>
                </a:endParaRPr>
              </a:p>
            </p:txBody>
          </p:sp>
          <p:sp>
            <p:nvSpPr>
              <p:cNvPr id="28" name="AutoShape 10"/>
              <p:cNvSpPr>
                <a:spLocks noChangeArrowheads="1"/>
              </p:cNvSpPr>
              <p:nvPr/>
            </p:nvSpPr>
            <p:spPr bwMode="auto">
              <a:xfrm rot="5400000">
                <a:off x="314" y="2086"/>
                <a:ext cx="384" cy="148"/>
              </a:xfrm>
              <a:prstGeom prst="parallelogram">
                <a:avLst>
                  <a:gd name="adj" fmla="val 137019"/>
                </a:avLst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SzPct val="90000"/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cs typeface="Arial" pitchFamily="34" charset="0"/>
                </a:endParaRPr>
              </a:p>
            </p:txBody>
          </p:sp>
          <p:sp>
            <p:nvSpPr>
              <p:cNvPr id="29" name="AutoShape 11"/>
              <p:cNvSpPr>
                <a:spLocks noChangeArrowheads="1"/>
              </p:cNvSpPr>
              <p:nvPr/>
            </p:nvSpPr>
            <p:spPr bwMode="auto">
              <a:xfrm rot="5400000">
                <a:off x="314" y="2470"/>
                <a:ext cx="384" cy="148"/>
              </a:xfrm>
              <a:prstGeom prst="parallelogram">
                <a:avLst>
                  <a:gd name="adj" fmla="val 137019"/>
                </a:avLst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SzPct val="90000"/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cs typeface="Arial" pitchFamily="34" charset="0"/>
                </a:endParaRPr>
              </a:p>
            </p:txBody>
          </p:sp>
          <p:sp>
            <p:nvSpPr>
              <p:cNvPr id="30" name="AutoShape 12"/>
              <p:cNvSpPr>
                <a:spLocks noChangeArrowheads="1"/>
              </p:cNvSpPr>
              <p:nvPr/>
            </p:nvSpPr>
            <p:spPr bwMode="auto">
              <a:xfrm rot="5400000">
                <a:off x="314" y="2854"/>
                <a:ext cx="384" cy="148"/>
              </a:xfrm>
              <a:prstGeom prst="parallelogram">
                <a:avLst>
                  <a:gd name="adj" fmla="val 137019"/>
                </a:avLst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SzPct val="90000"/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cs typeface="Arial" pitchFamily="34" charset="0"/>
                </a:endParaRPr>
              </a:p>
            </p:txBody>
          </p:sp>
          <p:sp>
            <p:nvSpPr>
              <p:cNvPr id="31" name="AutoShape 13"/>
              <p:cNvSpPr>
                <a:spLocks noChangeArrowheads="1"/>
              </p:cNvSpPr>
              <p:nvPr/>
            </p:nvSpPr>
            <p:spPr bwMode="auto">
              <a:xfrm rot="5400000">
                <a:off x="314" y="3238"/>
                <a:ext cx="384" cy="148"/>
              </a:xfrm>
              <a:prstGeom prst="parallelogram">
                <a:avLst>
                  <a:gd name="adj" fmla="val 137019"/>
                </a:avLst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SzPct val="90000"/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cs typeface="Arial" pitchFamily="34" charset="0"/>
                </a:endParaRPr>
              </a:p>
            </p:txBody>
          </p:sp>
          <p:sp>
            <p:nvSpPr>
              <p:cNvPr id="32" name="AutoShape 14"/>
              <p:cNvSpPr>
                <a:spLocks noChangeArrowheads="1"/>
              </p:cNvSpPr>
              <p:nvPr/>
            </p:nvSpPr>
            <p:spPr bwMode="auto">
              <a:xfrm rot="5400000">
                <a:off x="314" y="3622"/>
                <a:ext cx="384" cy="148"/>
              </a:xfrm>
              <a:prstGeom prst="parallelogram">
                <a:avLst>
                  <a:gd name="adj" fmla="val 137019"/>
                </a:avLst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SzPct val="90000"/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cs typeface="Arial" pitchFamily="34" charset="0"/>
                </a:endParaRPr>
              </a:p>
            </p:txBody>
          </p:sp>
          <p:sp>
            <p:nvSpPr>
              <p:cNvPr id="33" name="AutoShape 15"/>
              <p:cNvSpPr>
                <a:spLocks noChangeArrowheads="1"/>
              </p:cNvSpPr>
              <p:nvPr/>
            </p:nvSpPr>
            <p:spPr bwMode="auto">
              <a:xfrm rot="5400000">
                <a:off x="314" y="4006"/>
                <a:ext cx="384" cy="148"/>
              </a:xfrm>
              <a:prstGeom prst="parallelogram">
                <a:avLst>
                  <a:gd name="adj" fmla="val 137019"/>
                </a:avLst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SzPct val="90000"/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cs typeface="Arial" pitchFamily="34" charset="0"/>
                </a:endParaRPr>
              </a:p>
            </p:txBody>
          </p:sp>
          <p:sp>
            <p:nvSpPr>
              <p:cNvPr id="34" name="Rectangle 33"/>
              <p:cNvSpPr>
                <a:spLocks noChangeArrowheads="1"/>
              </p:cNvSpPr>
              <p:nvPr/>
            </p:nvSpPr>
            <p:spPr bwMode="auto">
              <a:xfrm>
                <a:off x="288" y="0"/>
                <a:ext cx="96" cy="432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SzPct val="90000"/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cs typeface="Arial" pitchFamily="34" charset="0"/>
                </a:endParaRPr>
              </a:p>
            </p:txBody>
          </p:sp>
        </p:grpSp>
        <p:pic>
          <p:nvPicPr>
            <p:cNvPr id="22" name="Picture 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244410" y="44624"/>
              <a:ext cx="991168" cy="76504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457200" y="762000"/>
            <a:ext cx="80772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The Corps Procurement office was created in 2008 following the directives by the Federal Government for all MDAs to key into the Public Procurement act 2007 (PPA) as a standard means of procurement operations for all Federal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Parastatals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Government entities and other entities that derive at least 35% fund for proposed procurement from consolidated Federation revenue (CFR).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28600" y="457200"/>
            <a:ext cx="85344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The CPRO is guided by the PPA 2007 in its operation as out lined below;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PROCUREMENT PLANNING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Needs Assessment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Procurement Methods Procurement Planning Committee (PPC) meeting)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RECEIPT OF REQUESTS AND PROPOSALS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GB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PREPARATION/PUBLICATION OF TENDERS 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(Tenders for the supply of required goods, works and services according to defined format are prepared when required)</a:t>
            </a:r>
            <a:endParaRPr kumimoji="0" lang="en-GB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28600" y="990600"/>
            <a:ext cx="8610600" cy="3954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COLLATION OF BIDS: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Corps Procurement Office maintains registers when there is advert  for the documentation of bids received.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GB" sz="2400" dirty="0">
              <a:latin typeface="Comic Sans MS" pitchFamily="66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REQUESTS FOR QUOTES (NATIONAL SHOPPING)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:</a:t>
            </a: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Corps Procurement Office request for quotes from suppliers where the sum of goods does not exceed a sum set in the procurement regulation.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GB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52400" y="990600"/>
            <a:ext cx="8991600" cy="467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6"/>
              <a:tabLst>
                <a:tab pos="400050" algn="l"/>
              </a:tabLst>
            </a:pPr>
            <a:r>
              <a:rPr kumimoji="0" lang="en-GB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BIDS OPENING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00050" algn="l"/>
              </a:tabLst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7"/>
              <a:tabLst>
                <a:tab pos="400050" algn="l"/>
              </a:tabLst>
            </a:pPr>
            <a:r>
              <a:rPr kumimoji="0" lang="en-GB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EVALUATION OF BIDS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00050" algn="l"/>
              </a:tabLst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8"/>
              <a:tabLst>
                <a:tab pos="400050" algn="l"/>
              </a:tabLs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TENDERS BOARD MEETING</a:t>
            </a: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00050" algn="l"/>
              </a:tabLs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9"/>
              <a:tabLst>
                <a:tab pos="400050" algn="l"/>
              </a:tabLs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en-GB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WARD OF CONTRACTS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00050" algn="l"/>
              </a:tabLst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10"/>
              <a:tabLst>
                <a:tab pos="400050" algn="l"/>
              </a:tabLs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SPECIAL METHODS OF </a:t>
            </a:r>
            <a:r>
              <a:rPr lang="en-US" sz="3200" b="1" dirty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P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ROCUREMENT (DIRECT, RESTRICTED, SELECTIVE AND EMERGENCY METHODS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533399" y="457200"/>
            <a:ext cx="8153401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11"/>
              <a:tabLst>
                <a:tab pos="400050" algn="l"/>
              </a:tabLst>
            </a:pPr>
            <a:endParaRPr kumimoji="0" lang="en-GB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Calibri" pitchFamily="34" charset="0"/>
              <a:cs typeface="Times New Roman" pitchFamily="18" charset="0"/>
            </a:endParaRPr>
          </a:p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11"/>
              <a:tabLst>
                <a:tab pos="400050" algn="l"/>
              </a:tabLst>
            </a:pPr>
            <a:r>
              <a:rPr kumimoji="0" lang="en-GB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MONITOR PROMPT GOODS SERVICE DELIVERY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: CPRO keep track of contractors to ensure prompt and quality deliverables.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00050" algn="l"/>
              </a:tabLst>
            </a:pPr>
            <a:endParaRPr lang="en-GB" sz="2800" dirty="0">
              <a:latin typeface="Comic Sans MS" pitchFamily="66" charset="0"/>
              <a:cs typeface="Times New Roman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00050" algn="l"/>
              </a:tabLst>
            </a:pPr>
            <a:endParaRPr lang="en-GB" sz="2800" dirty="0">
              <a:latin typeface="Comic Sans MS" pitchFamily="66" charset="0"/>
              <a:cs typeface="Times New Roman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00050" algn="l"/>
              </a:tabLst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12"/>
              <a:tabLst>
                <a:tab pos="400050" algn="l"/>
              </a:tabLst>
            </a:pPr>
            <a:r>
              <a:rPr kumimoji="0" lang="en-GB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DISPOSAL OF OBSOLETE ITEMS.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00050" algn="l"/>
              </a:tabLst>
            </a:pPr>
            <a:endParaRPr lang="en-GB" sz="2800" b="1" dirty="0" smtClean="0">
              <a:latin typeface="Comic Sans MS" pitchFamily="66" charset="0"/>
              <a:cs typeface="Times New Roman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00050" algn="l"/>
              </a:tabLst>
            </a:pPr>
            <a:endParaRPr lang="en-GB" sz="2800" b="1" dirty="0">
              <a:latin typeface="Comic Sans MS" pitchFamily="66" charset="0"/>
              <a:cs typeface="Times New Roman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00050" algn="l"/>
              </a:tabLst>
            </a:pPr>
            <a:endParaRPr lang="en-GB" sz="2800" b="1" dirty="0">
              <a:latin typeface="Comic Sans MS" pitchFamily="66" charset="0"/>
              <a:cs typeface="Times New Roman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00050" algn="l"/>
              </a:tabLst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0050" algn="l"/>
              </a:tabLst>
            </a:pPr>
            <a:r>
              <a:rPr kumimoji="0" lang="en-GB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13.	MONITORING OF MARKET PRICES</a:t>
            </a:r>
            <a:endParaRPr kumimoji="0" lang="en-GB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04801" y="228602"/>
          <a:ext cx="8382006" cy="6324597"/>
        </p:xfrm>
        <a:graphic>
          <a:graphicData uri="http://schemas.openxmlformats.org/drawingml/2006/table">
            <a:tbl>
              <a:tblPr/>
              <a:tblGrid>
                <a:gridCol w="313584"/>
                <a:gridCol w="1559442"/>
                <a:gridCol w="542415"/>
                <a:gridCol w="542415"/>
                <a:gridCol w="542415"/>
                <a:gridCol w="542415"/>
                <a:gridCol w="542415"/>
                <a:gridCol w="542415"/>
                <a:gridCol w="542415"/>
                <a:gridCol w="542415"/>
                <a:gridCol w="542415"/>
                <a:gridCol w="542415"/>
                <a:gridCol w="542415"/>
                <a:gridCol w="542415"/>
              </a:tblGrid>
              <a:tr h="234244">
                <a:tc gridSpan="14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FEDERAL ROAD SAFETY COMMISSION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4244">
                <a:tc gridSpan="14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CORPS PROCUREMENT OFFICE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4244">
                <a:tc gridSpan="14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2021 ACTION PLAN 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424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S/N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ACTIVITIES/MONTH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JAN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FEB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MARCH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APR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MAY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JUNE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JULY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AUG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SEPT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OCT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NOV 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DEC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4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1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2021 ANNUAL PROCUREMENT PLAN </a:t>
                      </a:r>
                    </a:p>
                  </a:txBody>
                  <a:tcPr marL="6162" marR="6162" marT="616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2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2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FRSC TENDERS BOARD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93697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3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ENGAGEMENT OF CPRO STAKEHOLDERS (BPP, OSGFTB AND CAO OSGF)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2342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4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RETREAT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2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5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DURBAR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2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6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ANNUAL PROCUREMENT RECORD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2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7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WORKSHOP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2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8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INHOUSE CAPACITY BUIDLING ON PUBLIC PROCUREMENT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702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9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2022 PROCUREMEN PLANNING COMMITTEE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84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10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2022 PROCUREMENT PLAN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234244"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ACM SU ILIYASU ACM (PROCUREMENT)</a:t>
                      </a: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6162" marR="6162" marT="61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6162" marR="6162" marT="61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6162" marR="6162" marT="61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6162" marR="6162" marT="61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6162" marR="6162" marT="61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6162" marR="6162" marT="61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6162" marR="6162" marT="61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6162" marR="6162" marT="61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6162" marR="6162" marT="61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6162" marR="6162" marT="61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6162" marR="6162" marT="61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4244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6162" marR="6162" marT="61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6162" marR="6162" marT="61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6162" marR="6162" marT="61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6162" marR="6162" marT="61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6162" marR="6162" marT="61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6162" marR="6162" marT="61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6162" marR="6162" marT="61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6162" marR="6162" marT="61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6162" marR="6162" marT="61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6162" marR="6162" marT="61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6162" marR="6162" marT="61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latin typeface="Comic Sans MS"/>
                      </a:endParaRPr>
                    </a:p>
                  </a:txBody>
                  <a:tcPr marL="6162" marR="6162" marT="61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2362200"/>
            <a:ext cx="614341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Font typeface="Wingdings 3" pitchFamily="18" charset="2"/>
              <a:buNone/>
            </a:pPr>
            <a:r>
              <a:rPr lang="en-US" sz="9600" dirty="0" smtClean="0"/>
              <a:t>THANK YOU</a:t>
            </a:r>
            <a:endParaRPr lang="en-US" sz="9600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</TotalTime>
  <Words>342</Words>
  <Application>Microsoft Office PowerPoint</Application>
  <PresentationFormat>On-screen Show (4:3)</PresentationFormat>
  <Paragraphs>214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DCM OPS</dc:creator>
  <cp:lastModifiedBy>DCM OPS</cp:lastModifiedBy>
  <cp:revision>2</cp:revision>
  <dcterms:created xsi:type="dcterms:W3CDTF">2021-05-20T14:14:08Z</dcterms:created>
  <dcterms:modified xsi:type="dcterms:W3CDTF">2021-05-20T14:32:22Z</dcterms:modified>
</cp:coreProperties>
</file>