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8039A26-7001-4D20-BEAF-6417D35128D0}" type="datetimeFigureOut">
              <a:rPr lang="en-US" smtClean="0"/>
              <a:pPr/>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D08E4-E79C-493F-92F9-2CA1950AB40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039A26-7001-4D20-BEAF-6417D35128D0}" type="datetimeFigureOut">
              <a:rPr lang="en-US" smtClean="0"/>
              <a:pPr/>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D08E4-E79C-493F-92F9-2CA1950AB4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039A26-7001-4D20-BEAF-6417D35128D0}" type="datetimeFigureOut">
              <a:rPr lang="en-US" smtClean="0"/>
              <a:pPr/>
              <a:t>5/18/2021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5A3D08E4-E79C-493F-92F9-2CA1950AB4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039A26-7001-4D20-BEAF-6417D35128D0}" type="datetimeFigureOut">
              <a:rPr lang="en-US" smtClean="0"/>
              <a:pPr/>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D08E4-E79C-493F-92F9-2CA1950AB4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8039A26-7001-4D20-BEAF-6417D35128D0}" type="datetimeFigureOut">
              <a:rPr lang="en-US" smtClean="0"/>
              <a:pPr/>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D08E4-E79C-493F-92F9-2CA1950AB40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039A26-7001-4D20-BEAF-6417D35128D0}" type="datetimeFigureOut">
              <a:rPr lang="en-US" smtClean="0"/>
              <a:pPr/>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D08E4-E79C-493F-92F9-2CA1950AB4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8039A26-7001-4D20-BEAF-6417D35128D0}" type="datetimeFigureOut">
              <a:rPr lang="en-US" smtClean="0"/>
              <a:pPr/>
              <a:t>5/18/2021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3D08E4-E79C-493F-92F9-2CA1950AB4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039A26-7001-4D20-BEAF-6417D35128D0}" type="datetimeFigureOut">
              <a:rPr lang="en-US" smtClean="0"/>
              <a:pPr/>
              <a:t>5/18/2021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3D08E4-E79C-493F-92F9-2CA1950AB4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39A26-7001-4D20-BEAF-6417D35128D0}" type="datetimeFigureOut">
              <a:rPr lang="en-US" smtClean="0"/>
              <a:pPr/>
              <a:t>5/18/2021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3D08E4-E79C-493F-92F9-2CA1950AB4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039A26-7001-4D20-BEAF-6417D35128D0}" type="datetimeFigureOut">
              <a:rPr lang="en-US" smtClean="0"/>
              <a:pPr/>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D08E4-E79C-493F-92F9-2CA1950AB40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8039A26-7001-4D20-BEAF-6417D35128D0}" type="datetimeFigureOut">
              <a:rPr lang="en-US" smtClean="0"/>
              <a:pPr/>
              <a:t>5/18/2021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5A3D08E4-E79C-493F-92F9-2CA1950AB40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8039A26-7001-4D20-BEAF-6417D35128D0}" type="datetimeFigureOut">
              <a:rPr lang="en-US" smtClean="0"/>
              <a:pPr/>
              <a:t>5/18/2021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A3D08E4-E79C-493F-92F9-2CA1950AB4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90850"/>
          </a:xfrm>
        </p:spPr>
        <p:txBody>
          <a:bodyPr>
            <a:normAutofit/>
          </a:bodyPr>
          <a:lstStyle/>
          <a:p>
            <a:r>
              <a:rPr lang="en-US" sz="4000" dirty="0" smtClean="0">
                <a:solidFill>
                  <a:srgbClr val="7030A0"/>
                </a:solidFill>
                <a:latin typeface="Comic Sans MS" pitchFamily="66" charset="0"/>
              </a:rPr>
              <a:t>2021 JOB SCHEDULE AND WORK PLAN OF THE CORPS PBLIC EDUCATION OFFICER</a:t>
            </a:r>
            <a:endParaRPr lang="en-US" sz="4000" dirty="0">
              <a:solidFill>
                <a:srgbClr val="7030A0"/>
              </a:solidFill>
              <a:latin typeface="Comic Sans MS" pitchFamily="66" charset="0"/>
            </a:endParaRPr>
          </a:p>
        </p:txBody>
      </p:sp>
      <p:sp>
        <p:nvSpPr>
          <p:cNvPr id="3" name="Subtitle 2"/>
          <p:cNvSpPr>
            <a:spLocks noGrp="1"/>
          </p:cNvSpPr>
          <p:nvPr>
            <p:ph type="subTitle" idx="1"/>
          </p:nvPr>
        </p:nvSpPr>
        <p:spPr>
          <a:xfrm>
            <a:off x="533400" y="152400"/>
            <a:ext cx="8077200" cy="3733800"/>
          </a:xfrm>
        </p:spPr>
        <p:txBody>
          <a:bodyPr>
            <a:normAutofit/>
          </a:bodyPr>
          <a:lstStyle/>
          <a:p>
            <a:r>
              <a:rPr lang="en-US" sz="2800" dirty="0" smtClean="0">
                <a:solidFill>
                  <a:srgbClr val="FF0000"/>
                </a:solidFill>
                <a:latin typeface="Comic Sans MS" pitchFamily="66" charset="0"/>
              </a:rPr>
              <a:t>ACM BISI KAZEEM, </a:t>
            </a:r>
            <a:r>
              <a:rPr lang="en-US" sz="2800" dirty="0" err="1" smtClean="0">
                <a:solidFill>
                  <a:srgbClr val="FF0000"/>
                </a:solidFill>
                <a:latin typeface="Comic Sans MS" pitchFamily="66" charset="0"/>
              </a:rPr>
              <a:t>fsi</a:t>
            </a:r>
            <a:endParaRPr lang="en-US" sz="2800" dirty="0">
              <a:solidFill>
                <a:srgbClr val="FF0000"/>
              </a:solidFill>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CONCLUSION</a:t>
            </a:r>
            <a:endParaRPr lang="en-US" dirty="0">
              <a:latin typeface="Comic Sans MS" pitchFamily="66" charset="0"/>
            </a:endParaRPr>
          </a:p>
        </p:txBody>
      </p:sp>
      <p:sp>
        <p:nvSpPr>
          <p:cNvPr id="3" name="Content Placeholder 2"/>
          <p:cNvSpPr>
            <a:spLocks noGrp="1"/>
          </p:cNvSpPr>
          <p:nvPr>
            <p:ph idx="1"/>
          </p:nvPr>
        </p:nvSpPr>
        <p:spPr>
          <a:xfrm>
            <a:off x="457200" y="533400"/>
            <a:ext cx="8229600" cy="5867401"/>
          </a:xfrm>
        </p:spPr>
        <p:txBody>
          <a:bodyPr/>
          <a:lstStyle/>
          <a:p>
            <a:pPr>
              <a:buNone/>
            </a:pPr>
            <a:endParaRPr lang="en-US" dirty="0"/>
          </a:p>
        </p:txBody>
      </p:sp>
      <p:sp>
        <p:nvSpPr>
          <p:cNvPr id="7" name="Horizontal Scroll 6"/>
          <p:cNvSpPr/>
          <p:nvPr/>
        </p:nvSpPr>
        <p:spPr>
          <a:xfrm>
            <a:off x="0" y="1371600"/>
            <a:ext cx="9144000" cy="5486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q"/>
            </a:pPr>
            <a:r>
              <a:rPr lang="en-US" sz="2400" dirty="0" smtClean="0">
                <a:solidFill>
                  <a:schemeClr val="tx1"/>
                </a:solidFill>
                <a:latin typeface="Comic Sans MS" pitchFamily="66" charset="0"/>
              </a:rPr>
              <a:t>The Corps Public Education Office h</a:t>
            </a:r>
            <a:r>
              <a:rPr lang="en-US" sz="2400" dirty="0" smtClean="0">
                <a:solidFill>
                  <a:schemeClr val="tx1"/>
                </a:solidFill>
                <a:latin typeface="Comic Sans MS" pitchFamily="66" charset="0"/>
              </a:rPr>
              <a:t>as </a:t>
            </a:r>
            <a:r>
              <a:rPr lang="en-US" sz="2400" dirty="0" smtClean="0">
                <a:solidFill>
                  <a:schemeClr val="tx1"/>
                </a:solidFill>
                <a:latin typeface="Comic Sans MS" pitchFamily="66" charset="0"/>
              </a:rPr>
              <a:t>the mandate to enlighten the motoring public on best road use practice</a:t>
            </a:r>
            <a:r>
              <a:rPr lang="en-US" sz="2400" dirty="0" smtClean="0">
                <a:solidFill>
                  <a:schemeClr val="tx1"/>
                </a:solidFill>
                <a:latin typeface="Comic Sans MS" pitchFamily="66" charset="0"/>
              </a:rPr>
              <a:t>.</a:t>
            </a:r>
          </a:p>
          <a:p>
            <a:endParaRPr lang="en-US" sz="2400" dirty="0" smtClean="0">
              <a:solidFill>
                <a:schemeClr val="tx1"/>
              </a:solidFill>
              <a:latin typeface="Comic Sans MS" pitchFamily="66" charset="0"/>
            </a:endParaRPr>
          </a:p>
          <a:p>
            <a:pPr>
              <a:buFont typeface="Wingdings" pitchFamily="2" charset="2"/>
              <a:buChar char="q"/>
            </a:pPr>
            <a:r>
              <a:rPr lang="en-US" sz="2400" dirty="0" smtClean="0">
                <a:solidFill>
                  <a:schemeClr val="tx1"/>
                </a:solidFill>
                <a:latin typeface="Comic Sans MS" pitchFamily="66" charset="0"/>
              </a:rPr>
              <a:t>The Office uses different media tools (below the line and above the line media), and interpersonal communication to reach out to a mass, heterogeneous, and targeted audience</a:t>
            </a:r>
            <a:r>
              <a:rPr lang="en-US" sz="2400" dirty="0" smtClean="0">
                <a:solidFill>
                  <a:schemeClr val="tx1"/>
                </a:solidFill>
                <a:latin typeface="Comic Sans MS" pitchFamily="66" charset="0"/>
              </a:rPr>
              <a:t>.</a:t>
            </a:r>
          </a:p>
          <a:p>
            <a:pPr>
              <a:buFont typeface="Wingdings" pitchFamily="2" charset="2"/>
              <a:buChar char="q"/>
            </a:pPr>
            <a:endParaRPr lang="en-US" sz="2400" dirty="0" smtClean="0">
              <a:solidFill>
                <a:schemeClr val="tx1"/>
              </a:solidFill>
              <a:latin typeface="Comic Sans MS" pitchFamily="66" charset="0"/>
            </a:endParaRPr>
          </a:p>
          <a:p>
            <a:endParaRPr lang="en-US" sz="2400" dirty="0" smtClean="0">
              <a:solidFill>
                <a:schemeClr val="tx1"/>
              </a:solidFill>
              <a:latin typeface="Comic Sans MS" pitchFamily="66" charset="0"/>
            </a:endParaRPr>
          </a:p>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THANK YOU FOR LISTENING</a:t>
            </a:r>
            <a:endParaRPr lang="en-US" dirty="0">
              <a:latin typeface="Comic Sans MS" pitchFamily="66" charset="0"/>
            </a:endParaRPr>
          </a:p>
        </p:txBody>
      </p:sp>
      <p:pic>
        <p:nvPicPr>
          <p:cNvPr id="4" name="Content Placeholder 3" descr="9.JPG"/>
          <p:cNvPicPr>
            <a:picLocks noGrp="1" noChangeAspect="1"/>
          </p:cNvPicPr>
          <p:nvPr>
            <p:ph idx="1"/>
          </p:nvPr>
        </p:nvPicPr>
        <p:blipFill>
          <a:blip r:embed="rId2" cstate="print"/>
          <a:stretch>
            <a:fillRect/>
          </a:stretch>
        </p:blipFill>
        <p:spPr>
          <a:xfrm>
            <a:off x="1219200" y="1447800"/>
            <a:ext cx="7391400" cy="5410199"/>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noAutofit/>
          </a:bodyPr>
          <a:lstStyle/>
          <a:p>
            <a:r>
              <a:rPr lang="en-US" sz="2800" dirty="0" smtClean="0"/>
              <a:t/>
            </a:r>
            <a:br>
              <a:rPr lang="en-US" sz="2800" dirty="0" smtClean="0"/>
            </a:br>
            <a:r>
              <a:rPr lang="en-US" sz="2800" dirty="0" smtClean="0">
                <a:latin typeface="Comic Sans MS" pitchFamily="66" charset="0"/>
              </a:rPr>
              <a:t>THE CORPS PUBLIC EDUCATION OFFICER </a:t>
            </a:r>
            <a:r>
              <a:rPr lang="en-US" sz="2800" u="sng" dirty="0" smtClean="0">
                <a:latin typeface="Comic Sans MS" pitchFamily="66" charset="0"/>
              </a:rPr>
              <a:t>SERVES AS THE MEDIA RELATIONS MANAGER AND IMAGE MAKER OF THE CORPS</a:t>
            </a:r>
            <a:r>
              <a:rPr lang="en-US" sz="2800" dirty="0" smtClean="0"/>
              <a:t/>
            </a:r>
            <a:br>
              <a:rPr lang="en-US" sz="2800" dirty="0" smtClean="0"/>
            </a:br>
            <a:endParaRPr lang="en-US" sz="2800" dirty="0"/>
          </a:p>
        </p:txBody>
      </p:sp>
      <p:pic>
        <p:nvPicPr>
          <p:cNvPr id="5" name="Content Placeholder 4" descr="Press-freedom.png"/>
          <p:cNvPicPr>
            <a:picLocks noGrp="1" noChangeAspect="1"/>
          </p:cNvPicPr>
          <p:nvPr>
            <p:ph idx="1"/>
          </p:nvPr>
        </p:nvPicPr>
        <p:blipFill>
          <a:blip r:embed="rId2"/>
          <a:stretch>
            <a:fillRect/>
          </a:stretch>
        </p:blipFill>
        <p:spPr>
          <a:xfrm>
            <a:off x="4495800" y="1447800"/>
            <a:ext cx="4648200" cy="5410200"/>
          </a:xfrm>
        </p:spPr>
      </p:pic>
      <p:sp>
        <p:nvSpPr>
          <p:cNvPr id="6" name="Rectangle 5"/>
          <p:cNvSpPr/>
          <p:nvPr/>
        </p:nvSpPr>
        <p:spPr>
          <a:xfrm>
            <a:off x="0" y="1447800"/>
            <a:ext cx="4495800" cy="541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smtClean="0">
              <a:solidFill>
                <a:schemeClr val="tx1"/>
              </a:solidFill>
            </a:endParaRPr>
          </a:p>
          <a:p>
            <a:endParaRPr lang="en-US" sz="2800" b="1" dirty="0">
              <a:solidFill>
                <a:schemeClr val="tx1"/>
              </a:solidFill>
            </a:endParaRPr>
          </a:p>
          <a:p>
            <a:endParaRPr lang="en-US" sz="2800" b="1" dirty="0" smtClean="0">
              <a:solidFill>
                <a:schemeClr val="tx1"/>
              </a:solidFill>
            </a:endParaRPr>
          </a:p>
          <a:p>
            <a:endParaRPr lang="en-US" sz="2800" b="1" dirty="0">
              <a:solidFill>
                <a:schemeClr val="tx1"/>
              </a:solidFill>
            </a:endParaRPr>
          </a:p>
          <a:p>
            <a:r>
              <a:rPr lang="en-US" sz="2800" b="1" i="1" dirty="0" smtClean="0">
                <a:solidFill>
                  <a:schemeClr val="tx1"/>
                </a:solidFill>
              </a:rPr>
              <a:t>PLANS</a:t>
            </a:r>
          </a:p>
          <a:p>
            <a:pPr>
              <a:buFont typeface="Wingdings" pitchFamily="2" charset="2"/>
              <a:buChar char="q"/>
            </a:pPr>
            <a:r>
              <a:rPr lang="en-US" sz="2400" dirty="0" smtClean="0">
                <a:solidFill>
                  <a:schemeClr val="tx1"/>
                </a:solidFill>
              </a:rPr>
              <a:t>Maintains </a:t>
            </a:r>
            <a:r>
              <a:rPr lang="en-US" sz="2400" dirty="0">
                <a:solidFill>
                  <a:schemeClr val="tx1"/>
                </a:solidFill>
              </a:rPr>
              <a:t>strategic relationship with FRSC </a:t>
            </a:r>
            <a:endParaRPr lang="en-US" sz="2400" dirty="0" smtClean="0">
              <a:solidFill>
                <a:schemeClr val="tx1"/>
              </a:solidFill>
            </a:endParaRPr>
          </a:p>
          <a:p>
            <a:r>
              <a:rPr lang="en-US" sz="2400" dirty="0" smtClean="0">
                <a:solidFill>
                  <a:schemeClr val="tx1"/>
                </a:solidFill>
              </a:rPr>
              <a:t>media partners</a:t>
            </a:r>
          </a:p>
          <a:p>
            <a:pPr lvl="0">
              <a:buFont typeface="Wingdings" pitchFamily="2" charset="2"/>
              <a:buChar char="q"/>
            </a:pPr>
            <a:r>
              <a:rPr lang="en-US" sz="2400" dirty="0">
                <a:solidFill>
                  <a:schemeClr val="tx1"/>
                </a:solidFill>
              </a:rPr>
              <a:t>Initiates and pays courtesy visits to media organizations to build positive synergy between the Corps and the Media</a:t>
            </a:r>
            <a:r>
              <a:rPr lang="en-US" sz="2400" dirty="0" smtClean="0">
                <a:solidFill>
                  <a:schemeClr val="tx1"/>
                </a:solidFill>
              </a:rPr>
              <a:t>.</a:t>
            </a:r>
          </a:p>
          <a:p>
            <a:pPr>
              <a:buFont typeface="Wingdings" pitchFamily="2" charset="2"/>
              <a:buChar char="q"/>
            </a:pPr>
            <a:r>
              <a:rPr lang="en-US" sz="2400" dirty="0">
                <a:solidFill>
                  <a:schemeClr val="tx1"/>
                </a:solidFill>
              </a:rPr>
              <a:t>Undertakes periodic monitoring/evaluation of FRSC relations with media stakeholders (print/electronic) and the general public.</a:t>
            </a:r>
          </a:p>
          <a:p>
            <a:pPr lvl="0"/>
            <a:endParaRPr lang="en-US" sz="2400" dirty="0" smtClean="0">
              <a:solidFill>
                <a:schemeClr val="tx1"/>
              </a:solidFill>
            </a:endParaRPr>
          </a:p>
          <a:p>
            <a:endParaRPr lang="en-US" sz="2800" dirty="0" smtClean="0">
              <a:solidFill>
                <a:schemeClr val="tx1"/>
              </a:solidFill>
            </a:endParaRPr>
          </a:p>
          <a:p>
            <a:endParaRPr lang="en-US" sz="2800" dirty="0" smtClean="0">
              <a:solidFill>
                <a:schemeClr val="tx1"/>
              </a:solidFill>
            </a:endParaRPr>
          </a:p>
          <a:p>
            <a:endParaRPr lang="en-US" sz="2800" dirty="0" smtClean="0">
              <a:solidFill>
                <a:schemeClr val="tx1"/>
              </a:solidFill>
            </a:endParaRPr>
          </a:p>
          <a:p>
            <a:endParaRPr lang="en-US" sz="28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2700" u="sng" dirty="0" smtClean="0"/>
              <a:t/>
            </a:r>
            <a:br>
              <a:rPr lang="en-US" sz="2700" u="sng" dirty="0" smtClean="0"/>
            </a:br>
            <a:r>
              <a:rPr lang="en-US" sz="2700" u="sng" dirty="0" smtClean="0"/>
              <a:t/>
            </a:r>
            <a:br>
              <a:rPr lang="en-US" sz="2700" u="sng" dirty="0" smtClean="0"/>
            </a:br>
            <a:r>
              <a:rPr lang="en-US" sz="2000" u="sng" dirty="0" smtClean="0">
                <a:latin typeface="Comic Sans MS" pitchFamily="66" charset="0"/>
              </a:rPr>
              <a:t>THE CORPS PUBLIC EDUCATION OFFICER ORGANISES MEDIA EVENTS, DESIGNS MEDIA CAMPAIGNS AND WRITES/EDITS SCRIPTS FOR PUBLICITY OF FRSC ACTIVITIES AND ADVANCE ROAD SAFETY ADMINISTRATION</a:t>
            </a:r>
            <a:r>
              <a:rPr lang="en-US" dirty="0" smtClean="0"/>
              <a:t/>
            </a:r>
            <a:br>
              <a:rPr lang="en-US" dirty="0" smtClean="0"/>
            </a:br>
            <a:endParaRPr lang="en-US" dirty="0"/>
          </a:p>
        </p:txBody>
      </p:sp>
      <p:pic>
        <p:nvPicPr>
          <p:cNvPr id="5" name="Content Placeholder 4" descr="DSC_0365.JPG"/>
          <p:cNvPicPr>
            <a:picLocks noGrp="1" noChangeAspect="1"/>
          </p:cNvPicPr>
          <p:nvPr>
            <p:ph idx="1"/>
          </p:nvPr>
        </p:nvPicPr>
        <p:blipFill>
          <a:blip r:embed="rId2" cstate="print"/>
          <a:stretch>
            <a:fillRect/>
          </a:stretch>
        </p:blipFill>
        <p:spPr>
          <a:xfrm>
            <a:off x="4876800" y="1447800"/>
            <a:ext cx="4267200" cy="5181600"/>
          </a:xfrm>
        </p:spPr>
      </p:pic>
      <p:sp>
        <p:nvSpPr>
          <p:cNvPr id="6" name="Rounded Rectangle 5"/>
          <p:cNvSpPr/>
          <p:nvPr/>
        </p:nvSpPr>
        <p:spPr>
          <a:xfrm>
            <a:off x="0" y="1447800"/>
            <a:ext cx="4876800" cy="541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tx1"/>
              </a:solidFill>
              <a:latin typeface="Comic Sans MS" pitchFamily="66" charset="0"/>
            </a:endParaRPr>
          </a:p>
          <a:p>
            <a:pPr algn="ctr"/>
            <a:r>
              <a:rPr lang="en-US" sz="2000" b="1" u="sng" dirty="0" smtClean="0">
                <a:solidFill>
                  <a:schemeClr val="tx1"/>
                </a:solidFill>
                <a:latin typeface="Comic Sans MS" pitchFamily="66" charset="0"/>
              </a:rPr>
              <a:t>PLAN</a:t>
            </a:r>
          </a:p>
          <a:p>
            <a:pPr algn="ctr">
              <a:buFont typeface="Wingdings" pitchFamily="2" charset="2"/>
              <a:buChar char="q"/>
            </a:pPr>
            <a:r>
              <a:rPr lang="en-US" sz="2000" b="1" dirty="0" smtClean="0">
                <a:solidFill>
                  <a:schemeClr val="tx1"/>
                </a:solidFill>
                <a:latin typeface="Comic Sans MS" pitchFamily="66" charset="0"/>
              </a:rPr>
              <a:t>Designs </a:t>
            </a:r>
            <a:r>
              <a:rPr lang="en-US" sz="2000" b="1" dirty="0">
                <a:solidFill>
                  <a:schemeClr val="tx1"/>
                </a:solidFill>
                <a:latin typeface="Comic Sans MS" pitchFamily="66" charset="0"/>
              </a:rPr>
              <a:t>media campaigns for the publicity of FRSC activities</a:t>
            </a:r>
            <a:r>
              <a:rPr lang="en-US" sz="2000" b="1" dirty="0" smtClean="0">
                <a:solidFill>
                  <a:schemeClr val="tx1"/>
                </a:solidFill>
                <a:latin typeface="Comic Sans MS" pitchFamily="66" charset="0"/>
              </a:rPr>
              <a:t>.</a:t>
            </a:r>
          </a:p>
          <a:p>
            <a:pPr algn="ctr"/>
            <a:endParaRPr lang="en-US" sz="2000" b="1" dirty="0">
              <a:solidFill>
                <a:schemeClr val="tx1"/>
              </a:solidFill>
              <a:latin typeface="Comic Sans MS" pitchFamily="66" charset="0"/>
            </a:endParaRPr>
          </a:p>
          <a:p>
            <a:pPr lvl="0" algn="ctr">
              <a:buFont typeface="Wingdings" pitchFamily="2" charset="2"/>
              <a:buChar char="q"/>
            </a:pPr>
            <a:r>
              <a:rPr lang="en-US" sz="2000" b="1" dirty="0">
                <a:solidFill>
                  <a:schemeClr val="tx1"/>
                </a:solidFill>
                <a:latin typeface="Comic Sans MS" pitchFamily="66" charset="0"/>
              </a:rPr>
              <a:t>Writes and edits scripts on FRSC activities for Television Commercials and Radio Jingles</a:t>
            </a:r>
            <a:r>
              <a:rPr lang="en-US" sz="2000" b="1" dirty="0" smtClean="0">
                <a:solidFill>
                  <a:schemeClr val="tx1"/>
                </a:solidFill>
                <a:latin typeface="Comic Sans MS" pitchFamily="66" charset="0"/>
              </a:rPr>
              <a:t>.</a:t>
            </a:r>
          </a:p>
          <a:p>
            <a:pPr lvl="0" algn="ctr">
              <a:buFont typeface="Wingdings" pitchFamily="2" charset="2"/>
              <a:buChar char="q"/>
            </a:pPr>
            <a:endParaRPr lang="en-US" sz="2000" b="1" dirty="0" smtClean="0">
              <a:solidFill>
                <a:schemeClr val="tx1"/>
              </a:solidFill>
              <a:latin typeface="Comic Sans MS" pitchFamily="66" charset="0"/>
            </a:endParaRPr>
          </a:p>
          <a:p>
            <a:pPr algn="ctr">
              <a:buFont typeface="Wingdings" pitchFamily="2" charset="2"/>
              <a:buChar char="q"/>
            </a:pPr>
            <a:r>
              <a:rPr lang="en-US" sz="2000" b="1" dirty="0">
                <a:solidFill>
                  <a:schemeClr val="tx1"/>
                </a:solidFill>
                <a:latin typeface="Comic Sans MS" pitchFamily="66" charset="0"/>
              </a:rPr>
              <a:t>Suggests to the Corps Marshal relevant media campaigns as proposed by external vendors that the Corps should embrace</a:t>
            </a:r>
            <a:r>
              <a:rPr lang="en-US" sz="2000" b="1" dirty="0" smtClean="0">
                <a:solidFill>
                  <a:schemeClr val="tx1"/>
                </a:solidFill>
                <a:latin typeface="Comic Sans MS" pitchFamily="66" charset="0"/>
              </a:rPr>
              <a:t>.</a:t>
            </a:r>
          </a:p>
          <a:p>
            <a:pPr algn="ctr">
              <a:buFont typeface="Wingdings" pitchFamily="2" charset="2"/>
              <a:buChar char="q"/>
            </a:pPr>
            <a:endParaRPr lang="en-US" sz="2000" b="1" dirty="0">
              <a:solidFill>
                <a:schemeClr val="tx1"/>
              </a:solidFill>
              <a:latin typeface="Comic Sans MS" pitchFamily="66" charset="0"/>
            </a:endParaRPr>
          </a:p>
          <a:p>
            <a:pPr algn="ctr">
              <a:buFont typeface="Wingdings" pitchFamily="2" charset="2"/>
              <a:buChar char="q"/>
            </a:pPr>
            <a:r>
              <a:rPr lang="en-US" sz="2000" b="1" dirty="0">
                <a:solidFill>
                  <a:schemeClr val="tx1"/>
                </a:solidFill>
                <a:latin typeface="Comic Sans MS" pitchFamily="66" charset="0"/>
              </a:rPr>
              <a:t>Negotiates media slots and spots for airing FRSC campaigns with Media </a:t>
            </a:r>
            <a:r>
              <a:rPr lang="en-US" sz="2000" b="1" dirty="0" smtClean="0">
                <a:solidFill>
                  <a:schemeClr val="tx1"/>
                </a:solidFill>
                <a:latin typeface="Comic Sans MS" pitchFamily="66" charset="0"/>
              </a:rPr>
              <a:t>Executives.</a:t>
            </a:r>
            <a:endParaRPr lang="en-US" sz="2000" b="1" dirty="0">
              <a:solidFill>
                <a:schemeClr val="tx1"/>
              </a:solidFill>
              <a:latin typeface="Comic Sans MS" pitchFamily="66" charset="0"/>
            </a:endParaRPr>
          </a:p>
          <a:p>
            <a:pPr lvl="0" algn="ctr"/>
            <a:endParaRPr lang="en-US" sz="2000" dirty="0"/>
          </a:p>
          <a:p>
            <a:pPr algn="ct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noAutofit/>
          </a:bodyPr>
          <a:lstStyle/>
          <a:p>
            <a:pPr lvl="0"/>
            <a:r>
              <a:rPr lang="en-US" sz="1800" dirty="0" smtClean="0">
                <a:latin typeface="Comic Sans MS" pitchFamily="66" charset="0"/>
              </a:rPr>
              <a:t>THE CORPS PUBLIC EDUCATION OFFICER SUPERVISES AND COORDINATES THE SOCIAL MEDIA TEAM OF THE CORPS OFFICE TO ENSURE THE ACTIVITIES OF THE CORPS ARE GIVEN MAXIMUM COVERAGE ACROSS ALL SOCIAL </a:t>
            </a:r>
            <a:r>
              <a:rPr lang="en-US" sz="1800" dirty="0" smtClean="0">
                <a:latin typeface="Comic Sans MS" pitchFamily="66" charset="0"/>
              </a:rPr>
              <a:t>NETWORKS</a:t>
            </a:r>
            <a:r>
              <a:rPr lang="en-US" sz="1800" dirty="0" smtClean="0">
                <a:latin typeface="Comic Sans MS" pitchFamily="66" charset="0"/>
              </a:rPr>
              <a:t/>
            </a:r>
            <a:br>
              <a:rPr lang="en-US" sz="1800" dirty="0" smtClean="0">
                <a:latin typeface="Comic Sans MS" pitchFamily="66" charset="0"/>
              </a:rPr>
            </a:br>
            <a:endParaRPr lang="en-US" sz="1800" dirty="0">
              <a:latin typeface="Comic Sans MS" pitchFamily="66" charset="0"/>
            </a:endParaRPr>
          </a:p>
        </p:txBody>
      </p:sp>
      <p:pic>
        <p:nvPicPr>
          <p:cNvPr id="4" name="Content Placeholder 3" descr="IMG-20210429-WA0003.jpg"/>
          <p:cNvPicPr>
            <a:picLocks noGrp="1" noChangeAspect="1"/>
          </p:cNvPicPr>
          <p:nvPr>
            <p:ph idx="1"/>
          </p:nvPr>
        </p:nvPicPr>
        <p:blipFill>
          <a:blip r:embed="rId2"/>
          <a:stretch>
            <a:fillRect/>
          </a:stretch>
        </p:blipFill>
        <p:spPr>
          <a:xfrm>
            <a:off x="3810000" y="1447800"/>
            <a:ext cx="5334000" cy="5410200"/>
          </a:xfrm>
        </p:spPr>
      </p:pic>
      <p:sp>
        <p:nvSpPr>
          <p:cNvPr id="5" name="Regular Pentagon 4"/>
          <p:cNvSpPr/>
          <p:nvPr/>
        </p:nvSpPr>
        <p:spPr>
          <a:xfrm>
            <a:off x="0" y="1447800"/>
            <a:ext cx="3810000" cy="54102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u="sng" dirty="0" smtClean="0">
                <a:solidFill>
                  <a:schemeClr val="tx1"/>
                </a:solidFill>
                <a:latin typeface="Comic Sans MS" pitchFamily="66" charset="0"/>
              </a:rPr>
              <a:t>PLAN</a:t>
            </a:r>
          </a:p>
          <a:p>
            <a:pPr lvl="0" algn="ctr">
              <a:buFont typeface="Wingdings" pitchFamily="2" charset="2"/>
              <a:buChar char="q"/>
            </a:pPr>
            <a:r>
              <a:rPr lang="en-US" b="1" dirty="0" smtClean="0">
                <a:solidFill>
                  <a:schemeClr val="tx1"/>
                </a:solidFill>
                <a:latin typeface="Comic Sans MS" pitchFamily="66" charset="0"/>
              </a:rPr>
              <a:t>Monitors and directs the social media team of the Corps Office to be alert on FRSC stories making rounds in all social networks.</a:t>
            </a:r>
          </a:p>
          <a:p>
            <a:pPr lvl="0" algn="ctr"/>
            <a:endParaRPr lang="en-US" sz="300" b="1" dirty="0" smtClean="0">
              <a:solidFill>
                <a:schemeClr val="tx1"/>
              </a:solidFill>
              <a:latin typeface="Comic Sans MS" pitchFamily="66" charset="0"/>
            </a:endParaRPr>
          </a:p>
          <a:p>
            <a:pPr algn="ctr">
              <a:buFont typeface="Wingdings" pitchFamily="2" charset="2"/>
              <a:buChar char="q"/>
            </a:pPr>
            <a:r>
              <a:rPr lang="en-US" b="1" dirty="0" smtClean="0">
                <a:solidFill>
                  <a:schemeClr val="tx1"/>
                </a:solidFill>
                <a:latin typeface="Comic Sans MS" pitchFamily="66" charset="0"/>
              </a:rPr>
              <a:t>Ensures the Corps activities are captured on all social networks namely: Twitter, </a:t>
            </a:r>
            <a:r>
              <a:rPr lang="en-US" b="1" dirty="0" err="1" smtClean="0">
                <a:solidFill>
                  <a:schemeClr val="tx1"/>
                </a:solidFill>
                <a:latin typeface="Comic Sans MS" pitchFamily="66" charset="0"/>
              </a:rPr>
              <a:t>Facebook</a:t>
            </a:r>
            <a:r>
              <a:rPr lang="en-US" b="1" dirty="0" smtClean="0">
                <a:solidFill>
                  <a:schemeClr val="tx1"/>
                </a:solidFill>
                <a:latin typeface="Comic Sans MS" pitchFamily="66" charset="0"/>
              </a:rPr>
              <a:t>, </a:t>
            </a:r>
            <a:r>
              <a:rPr lang="en-US" b="1" dirty="0" err="1" smtClean="0">
                <a:solidFill>
                  <a:schemeClr val="tx1"/>
                </a:solidFill>
                <a:latin typeface="Comic Sans MS" pitchFamily="66" charset="0"/>
              </a:rPr>
              <a:t>Instagram</a:t>
            </a:r>
            <a:r>
              <a:rPr lang="en-US" b="1" dirty="0" smtClean="0">
                <a:solidFill>
                  <a:schemeClr val="tx1"/>
                </a:solidFill>
                <a:latin typeface="Comic Sans MS" pitchFamily="66" charset="0"/>
              </a:rPr>
              <a:t>, and </a:t>
            </a:r>
            <a:r>
              <a:rPr lang="en-US" b="1" dirty="0" err="1" smtClean="0">
                <a:solidFill>
                  <a:schemeClr val="tx1"/>
                </a:solidFill>
                <a:latin typeface="Comic Sans MS" pitchFamily="66" charset="0"/>
              </a:rPr>
              <a:t>Youtube</a:t>
            </a:r>
            <a:r>
              <a:rPr lang="en-US" b="1" dirty="0" smtClean="0">
                <a:solidFill>
                  <a:schemeClr val="tx1"/>
                </a:solidFill>
                <a:latin typeface="Comic Sans MS" pitchFamily="66" charset="0"/>
              </a:rPr>
              <a:t>.</a:t>
            </a:r>
          </a:p>
          <a:p>
            <a:pPr lvl="0" algn="ctr"/>
            <a:endParaRPr lang="en-US" dirty="0" smtClean="0"/>
          </a:p>
          <a:p>
            <a:pPr algn="ct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normAutofit fontScale="90000"/>
          </a:bodyPr>
          <a:lstStyle/>
          <a:p>
            <a:pPr lvl="0"/>
            <a:r>
              <a:rPr lang="en-US" sz="2000" u="sng" dirty="0" smtClean="0"/>
              <a:t/>
            </a:r>
            <a:br>
              <a:rPr lang="en-US" sz="2000" u="sng" dirty="0" smtClean="0"/>
            </a:br>
            <a:r>
              <a:rPr lang="en-US" sz="2000" u="sng" dirty="0" smtClean="0"/>
              <a:t/>
            </a:r>
            <a:br>
              <a:rPr lang="en-US" sz="2000" u="sng" dirty="0" smtClean="0"/>
            </a:br>
            <a:r>
              <a:rPr lang="en-US" sz="2000" u="sng" dirty="0" smtClean="0">
                <a:latin typeface="Comic Sans MS" pitchFamily="66" charset="0"/>
              </a:rPr>
              <a:t>THE CORPS PUBLIC EDUCATION OFFICER WRITES </a:t>
            </a:r>
            <a:r>
              <a:rPr lang="en-US" sz="2000" u="sng" dirty="0" smtClean="0">
                <a:latin typeface="Comic Sans MS" pitchFamily="66" charset="0"/>
              </a:rPr>
              <a:t>AND EDITS PRESS RELEASES, REJOINDERS, AND CUTLINES FOR PICTURES OF FRSC EVENTS AND NAN ALERTS TO PROMOTE THE CORPS’ ENFORCEMENT PROGRAMMES AND POSTCRASH CARE PROGRAMMES.</a:t>
            </a:r>
            <a:r>
              <a:rPr lang="en-US" dirty="0" smtClean="0"/>
              <a:t/>
            </a:r>
            <a:br>
              <a:rPr lang="en-US" dirty="0" smtClean="0"/>
            </a:br>
            <a:endParaRPr lang="en-US" dirty="0"/>
          </a:p>
        </p:txBody>
      </p:sp>
      <p:pic>
        <p:nvPicPr>
          <p:cNvPr id="4" name="Content Placeholder 3" descr="Sample-Business-Press-Release-56aa160b5f9b58b7d000ca45.jpg"/>
          <p:cNvPicPr>
            <a:picLocks noGrp="1" noChangeAspect="1"/>
          </p:cNvPicPr>
          <p:nvPr>
            <p:ph idx="1"/>
          </p:nvPr>
        </p:nvPicPr>
        <p:blipFill>
          <a:blip r:embed="rId2"/>
          <a:stretch>
            <a:fillRect/>
          </a:stretch>
        </p:blipFill>
        <p:spPr>
          <a:xfrm>
            <a:off x="228600" y="5105400"/>
            <a:ext cx="8686800" cy="1752600"/>
          </a:xfrm>
        </p:spPr>
      </p:pic>
      <p:sp>
        <p:nvSpPr>
          <p:cNvPr id="6" name="Down Arrow 5"/>
          <p:cNvSpPr/>
          <p:nvPr/>
        </p:nvSpPr>
        <p:spPr>
          <a:xfrm>
            <a:off x="0" y="1524000"/>
            <a:ext cx="9144000" cy="3657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1400" b="1" u="sng" dirty="0" smtClean="0">
                <a:solidFill>
                  <a:schemeClr val="tx1"/>
                </a:solidFill>
                <a:latin typeface="Comic Sans MS" pitchFamily="66" charset="0"/>
              </a:rPr>
              <a:t>PLAN</a:t>
            </a:r>
          </a:p>
          <a:p>
            <a:pPr lvl="0" algn="ctr">
              <a:buFont typeface="Wingdings" pitchFamily="2" charset="2"/>
              <a:buChar char="q"/>
            </a:pPr>
            <a:r>
              <a:rPr lang="en-US" sz="1400" b="1" dirty="0" smtClean="0">
                <a:solidFill>
                  <a:schemeClr val="tx1"/>
                </a:solidFill>
                <a:latin typeface="Comic Sans MS" pitchFamily="66" charset="0"/>
              </a:rPr>
              <a:t>Writes Press Releases, </a:t>
            </a:r>
            <a:r>
              <a:rPr lang="en-US" sz="1400" b="1" dirty="0" err="1" smtClean="0">
                <a:solidFill>
                  <a:schemeClr val="tx1"/>
                </a:solidFill>
                <a:latin typeface="Comic Sans MS" pitchFamily="66" charset="0"/>
              </a:rPr>
              <a:t>Cutlines</a:t>
            </a:r>
            <a:r>
              <a:rPr lang="en-US" sz="1400" b="1" dirty="0" smtClean="0">
                <a:solidFill>
                  <a:schemeClr val="tx1"/>
                </a:solidFill>
                <a:latin typeface="Comic Sans MS" pitchFamily="66" charset="0"/>
              </a:rPr>
              <a:t> for Pictures, and Rejoinders to promote FRSC enforcement </a:t>
            </a:r>
            <a:r>
              <a:rPr lang="en-US" sz="1400" b="1" dirty="0" err="1" smtClean="0">
                <a:solidFill>
                  <a:schemeClr val="tx1"/>
                </a:solidFill>
                <a:latin typeface="Comic Sans MS" pitchFamily="66" charset="0"/>
              </a:rPr>
              <a:t>programmes</a:t>
            </a:r>
            <a:r>
              <a:rPr lang="en-US" sz="1400" b="1" dirty="0" smtClean="0">
                <a:solidFill>
                  <a:schemeClr val="tx1"/>
                </a:solidFill>
                <a:latin typeface="Comic Sans MS" pitchFamily="66" charset="0"/>
              </a:rPr>
              <a:t> and post-crash care </a:t>
            </a:r>
            <a:r>
              <a:rPr lang="en-US" sz="1400" b="1" dirty="0" err="1" smtClean="0">
                <a:solidFill>
                  <a:schemeClr val="tx1"/>
                </a:solidFill>
                <a:latin typeface="Comic Sans MS" pitchFamily="66" charset="0"/>
              </a:rPr>
              <a:t>programmes</a:t>
            </a:r>
            <a:r>
              <a:rPr lang="en-US" sz="1400" b="1" dirty="0" smtClean="0">
                <a:solidFill>
                  <a:schemeClr val="tx1"/>
                </a:solidFill>
                <a:latin typeface="Comic Sans MS" pitchFamily="66" charset="0"/>
              </a:rPr>
              <a:t>.</a:t>
            </a:r>
          </a:p>
          <a:p>
            <a:pPr lvl="0" algn="ctr"/>
            <a:endParaRPr lang="en-US" sz="1400" b="1" dirty="0" smtClean="0">
              <a:solidFill>
                <a:schemeClr val="tx1"/>
              </a:solidFill>
              <a:latin typeface="Comic Sans MS" pitchFamily="66" charset="0"/>
            </a:endParaRPr>
          </a:p>
          <a:p>
            <a:pPr algn="ctr">
              <a:buFont typeface="Wingdings" pitchFamily="2" charset="2"/>
              <a:buChar char="q"/>
            </a:pPr>
            <a:r>
              <a:rPr lang="en-US" sz="1400" b="1" dirty="0" smtClean="0">
                <a:solidFill>
                  <a:schemeClr val="tx1"/>
                </a:solidFill>
                <a:latin typeface="Comic Sans MS" pitchFamily="66" charset="0"/>
              </a:rPr>
              <a:t>Edits Press Releases and Rejoinders whose origin is from external vendors, to fit into the needs of the Corps and consequently strengthen professionalism and transparency within the system</a:t>
            </a:r>
            <a:r>
              <a:rPr lang="en-US" sz="1400" b="1" dirty="0" smtClean="0">
                <a:solidFill>
                  <a:schemeClr val="tx1"/>
                </a:solidFill>
                <a:latin typeface="Comic Sans MS" pitchFamily="66" charset="0"/>
              </a:rPr>
              <a:t>.</a:t>
            </a:r>
          </a:p>
          <a:p>
            <a:pPr algn="ctr"/>
            <a:endParaRPr lang="en-US" sz="1400" b="1" dirty="0" smtClean="0">
              <a:solidFill>
                <a:schemeClr val="tx1"/>
              </a:solidFill>
              <a:latin typeface="Comic Sans MS" pitchFamily="66" charset="0"/>
            </a:endParaRPr>
          </a:p>
          <a:p>
            <a:pPr lvl="0" algn="ctr">
              <a:buFont typeface="Wingdings" pitchFamily="2" charset="2"/>
              <a:buChar char="q"/>
            </a:pPr>
            <a:r>
              <a:rPr lang="en-US" sz="1400" b="1" dirty="0" smtClean="0">
                <a:solidFill>
                  <a:schemeClr val="tx1"/>
                </a:solidFill>
                <a:latin typeface="Comic Sans MS" pitchFamily="66" charset="0"/>
              </a:rPr>
              <a:t>Prepares NAN Alerts and forwarding to Media Houses, to inform the Publics on emergency issues like traffic gridlock</a:t>
            </a:r>
            <a:r>
              <a:rPr lang="en-US" dirty="0" smtClean="0"/>
              <a:t>.</a:t>
            </a:r>
          </a:p>
          <a:p>
            <a:pPr algn="ctr">
              <a:buFont typeface="Wingdings" pitchFamily="2" charset="2"/>
              <a:buChar char="q"/>
            </a:pPr>
            <a:endParaRPr lang="en-US" dirty="0" smtClean="0"/>
          </a:p>
          <a:p>
            <a:pPr lvl="0" algn="ctr">
              <a:buFont typeface="Wingdings" pitchFamily="2" charset="2"/>
              <a:buChar char="q"/>
            </a:pPr>
            <a:endParaRPr lang="en-US" dirty="0" smtClean="0"/>
          </a:p>
          <a:p>
            <a:pPr algn="ct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normAutofit fontScale="90000"/>
          </a:bodyPr>
          <a:lstStyle/>
          <a:p>
            <a:pPr lvl="0"/>
            <a:r>
              <a:rPr lang="en-US" sz="2700" u="sng" dirty="0" smtClean="0"/>
              <a:t/>
            </a:r>
            <a:br>
              <a:rPr lang="en-US" sz="2700" u="sng" dirty="0" smtClean="0"/>
            </a:br>
            <a:r>
              <a:rPr lang="en-US" sz="2700" u="sng" dirty="0" smtClean="0">
                <a:latin typeface="Comic Sans MS" pitchFamily="66" charset="0"/>
              </a:rPr>
              <a:t>THE CORPS PUBLIC EDUCATION OFFICER SUPERVISES </a:t>
            </a:r>
            <a:r>
              <a:rPr lang="en-US" sz="2700" u="sng" dirty="0" smtClean="0">
                <a:latin typeface="Comic Sans MS" pitchFamily="66" charset="0"/>
              </a:rPr>
              <a:t>THE OPERATIONS OF THE NATIONAL TRAFFIC RADIO AND THE PERSONNEL’S CONDUCTS</a:t>
            </a:r>
            <a:r>
              <a:rPr lang="en-US" dirty="0" smtClean="0"/>
              <a:t/>
            </a:r>
            <a:br>
              <a:rPr lang="en-US" dirty="0" smtClean="0"/>
            </a:br>
            <a:endParaRPr lang="en-US" dirty="0"/>
          </a:p>
        </p:txBody>
      </p:sp>
      <p:pic>
        <p:nvPicPr>
          <p:cNvPr id="6" name="Content Placeholder 5" descr="Untitled-15-24-500x375.jpg"/>
          <p:cNvPicPr>
            <a:picLocks noGrp="1" noChangeAspect="1"/>
          </p:cNvPicPr>
          <p:nvPr>
            <p:ph idx="1"/>
          </p:nvPr>
        </p:nvPicPr>
        <p:blipFill>
          <a:blip r:embed="rId2"/>
          <a:stretch>
            <a:fillRect/>
          </a:stretch>
        </p:blipFill>
        <p:spPr>
          <a:xfrm>
            <a:off x="3505200" y="1371600"/>
            <a:ext cx="5638800" cy="5486400"/>
          </a:xfrm>
        </p:spPr>
      </p:pic>
      <p:sp>
        <p:nvSpPr>
          <p:cNvPr id="7" name="Can 6"/>
          <p:cNvSpPr/>
          <p:nvPr/>
        </p:nvSpPr>
        <p:spPr>
          <a:xfrm>
            <a:off x="0" y="1447800"/>
            <a:ext cx="3657600" cy="5410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Font typeface="Wingdings" pitchFamily="2" charset="2"/>
              <a:buChar char="q"/>
            </a:pPr>
            <a:endParaRPr lang="en-US" b="1" dirty="0" smtClean="0">
              <a:solidFill>
                <a:schemeClr val="tx1"/>
              </a:solidFill>
            </a:endParaRPr>
          </a:p>
          <a:p>
            <a:pPr lvl="0" algn="ctr">
              <a:buFont typeface="Wingdings" pitchFamily="2" charset="2"/>
              <a:buChar char="q"/>
            </a:pPr>
            <a:endParaRPr lang="en-US" b="1" dirty="0" smtClean="0">
              <a:solidFill>
                <a:schemeClr val="tx1"/>
              </a:solidFill>
            </a:endParaRPr>
          </a:p>
          <a:p>
            <a:pPr lvl="0" algn="ctr"/>
            <a:endParaRPr lang="en-US" sz="2000" b="1" dirty="0" smtClean="0">
              <a:solidFill>
                <a:schemeClr val="tx1"/>
              </a:solidFill>
            </a:endParaRPr>
          </a:p>
          <a:p>
            <a:pPr lvl="0" algn="ctr"/>
            <a:r>
              <a:rPr lang="en-US" sz="2000" b="1" u="sng" dirty="0" smtClean="0">
                <a:solidFill>
                  <a:schemeClr val="tx1"/>
                </a:solidFill>
              </a:rPr>
              <a:t>PLAN</a:t>
            </a:r>
          </a:p>
          <a:p>
            <a:pPr lvl="0" algn="ctr">
              <a:buFont typeface="Wingdings" pitchFamily="2" charset="2"/>
              <a:buChar char="q"/>
            </a:pPr>
            <a:r>
              <a:rPr lang="en-US" b="1" dirty="0" smtClean="0">
                <a:solidFill>
                  <a:schemeClr val="tx1"/>
                </a:solidFill>
              </a:rPr>
              <a:t>Supervises </a:t>
            </a:r>
            <a:r>
              <a:rPr lang="en-US" b="1" dirty="0" smtClean="0">
                <a:solidFill>
                  <a:schemeClr val="tx1"/>
                </a:solidFill>
              </a:rPr>
              <a:t>the Staff of the National Traffic Radio and the administrative team of the station to ensure effective service delivery</a:t>
            </a:r>
            <a:r>
              <a:rPr lang="en-US" b="1" dirty="0" smtClean="0">
                <a:solidFill>
                  <a:schemeClr val="tx1"/>
                </a:solidFill>
              </a:rPr>
              <a:t>.</a:t>
            </a:r>
          </a:p>
          <a:p>
            <a:pPr lvl="0" algn="ctr">
              <a:buFont typeface="Wingdings" pitchFamily="2" charset="2"/>
              <a:buChar char="q"/>
            </a:pPr>
            <a:endParaRPr lang="en-US" b="1" dirty="0" smtClean="0">
              <a:solidFill>
                <a:schemeClr val="tx1"/>
              </a:solidFill>
            </a:endParaRPr>
          </a:p>
          <a:p>
            <a:pPr algn="ctr">
              <a:buFont typeface="Wingdings" pitchFamily="2" charset="2"/>
              <a:buChar char="q"/>
            </a:pPr>
            <a:r>
              <a:rPr lang="en-US" b="1" dirty="0" smtClean="0">
                <a:solidFill>
                  <a:schemeClr val="tx1"/>
                </a:solidFill>
              </a:rPr>
              <a:t>Forwards reviews of the activities of the National Traffic Radio to the Corps </a:t>
            </a:r>
            <a:r>
              <a:rPr lang="en-US" b="1" dirty="0" smtClean="0">
                <a:solidFill>
                  <a:schemeClr val="tx1"/>
                </a:solidFill>
              </a:rPr>
              <a:t>Marshal for deliberations </a:t>
            </a:r>
            <a:r>
              <a:rPr lang="en-US" b="1" dirty="0" smtClean="0">
                <a:solidFill>
                  <a:schemeClr val="tx1"/>
                </a:solidFill>
              </a:rPr>
              <a:t> </a:t>
            </a:r>
            <a:r>
              <a:rPr lang="en-US" b="1" dirty="0" smtClean="0">
                <a:solidFill>
                  <a:schemeClr val="tx1"/>
                </a:solidFill>
              </a:rPr>
              <a:t>in areas that must be improved upon.</a:t>
            </a:r>
          </a:p>
          <a:p>
            <a:pPr algn="ctr"/>
            <a:endParaRPr lang="en-US" b="1" dirty="0" smtClean="0">
              <a:solidFill>
                <a:schemeClr val="tx1"/>
              </a:solidFill>
            </a:endParaRPr>
          </a:p>
          <a:p>
            <a:pPr algn="ctr">
              <a:buFont typeface="Wingdings" pitchFamily="2" charset="2"/>
              <a:buChar char="q"/>
            </a:pPr>
            <a:r>
              <a:rPr lang="en-US" b="1" dirty="0" smtClean="0">
                <a:solidFill>
                  <a:schemeClr val="tx1"/>
                </a:solidFill>
              </a:rPr>
              <a:t>Recommends to the Corps Marshal all necessary equipment that enables the Station to function effectively.</a:t>
            </a:r>
          </a:p>
          <a:p>
            <a:pPr lvl="0" algn="ctr"/>
            <a:endParaRPr lang="en-US" dirty="0" smtClean="0"/>
          </a:p>
          <a:p>
            <a:pPr algn="ct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normAutofit fontScale="90000"/>
          </a:bodyPr>
          <a:lstStyle/>
          <a:p>
            <a:pPr lvl="0"/>
            <a:r>
              <a:rPr lang="en-US" u="sng" dirty="0" smtClean="0"/>
              <a:t/>
            </a:r>
            <a:br>
              <a:rPr lang="en-US" u="sng" dirty="0" smtClean="0"/>
            </a:br>
            <a:r>
              <a:rPr lang="en-US" sz="3600" u="sng" dirty="0" smtClean="0"/>
              <a:t>THE CORPS PUBLIC EDUCATION OFFICER COORDINATES PUBLIC </a:t>
            </a:r>
            <a:r>
              <a:rPr lang="en-US" sz="3600" u="sng" dirty="0" smtClean="0"/>
              <a:t>EDUCATION (PE) ACTIVITIES</a:t>
            </a:r>
            <a:r>
              <a:rPr lang="en-US" dirty="0" smtClean="0"/>
              <a:t/>
            </a:r>
            <a:br>
              <a:rPr lang="en-US" dirty="0" smtClean="0"/>
            </a:br>
            <a:endParaRPr lang="en-US" dirty="0"/>
          </a:p>
        </p:txBody>
      </p:sp>
      <p:pic>
        <p:nvPicPr>
          <p:cNvPr id="4" name="Content Placeholder 3" descr="bisi-300x200.jpeg"/>
          <p:cNvPicPr>
            <a:picLocks noGrp="1" noChangeAspect="1"/>
          </p:cNvPicPr>
          <p:nvPr>
            <p:ph idx="1"/>
          </p:nvPr>
        </p:nvPicPr>
        <p:blipFill>
          <a:blip r:embed="rId2"/>
          <a:stretch>
            <a:fillRect/>
          </a:stretch>
        </p:blipFill>
        <p:spPr>
          <a:xfrm>
            <a:off x="3810000" y="1447800"/>
            <a:ext cx="5334000" cy="5410200"/>
          </a:xfrm>
        </p:spPr>
      </p:pic>
      <p:sp>
        <p:nvSpPr>
          <p:cNvPr id="5" name="Flowchart: Direct Access Storage 4"/>
          <p:cNvSpPr/>
          <p:nvPr/>
        </p:nvSpPr>
        <p:spPr>
          <a:xfrm>
            <a:off x="0" y="1600200"/>
            <a:ext cx="3733800" cy="52578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smtClean="0"/>
          </a:p>
          <a:p>
            <a:pPr lvl="0" algn="ctr"/>
            <a:endParaRPr lang="en-US" dirty="0" smtClean="0"/>
          </a:p>
          <a:p>
            <a:pPr lvl="0" algn="ctr"/>
            <a:r>
              <a:rPr lang="en-US" sz="2400" b="1" u="sng" dirty="0" smtClean="0">
                <a:solidFill>
                  <a:schemeClr val="tx1"/>
                </a:solidFill>
                <a:latin typeface="Comic Sans MS" pitchFamily="66" charset="0"/>
              </a:rPr>
              <a:t>PLAN</a:t>
            </a:r>
          </a:p>
          <a:p>
            <a:pPr lvl="0" algn="ctr">
              <a:buFont typeface="Wingdings" pitchFamily="2" charset="2"/>
              <a:buChar char="q"/>
            </a:pPr>
            <a:r>
              <a:rPr lang="en-US" sz="1400" b="1" dirty="0" smtClean="0">
                <a:solidFill>
                  <a:schemeClr val="tx1"/>
                </a:solidFill>
                <a:latin typeface="Comic Sans MS" pitchFamily="66" charset="0"/>
              </a:rPr>
              <a:t>Organizes </a:t>
            </a:r>
            <a:r>
              <a:rPr lang="en-US" sz="1400" b="1" dirty="0" smtClean="0">
                <a:solidFill>
                  <a:schemeClr val="tx1"/>
                </a:solidFill>
                <a:latin typeface="Comic Sans MS" pitchFamily="66" charset="0"/>
              </a:rPr>
              <a:t>public education </a:t>
            </a:r>
            <a:r>
              <a:rPr lang="en-US" sz="1400" b="1" dirty="0" err="1" smtClean="0">
                <a:solidFill>
                  <a:schemeClr val="tx1"/>
                </a:solidFill>
                <a:latin typeface="Comic Sans MS" pitchFamily="66" charset="0"/>
              </a:rPr>
              <a:t>programmes</a:t>
            </a:r>
            <a:r>
              <a:rPr lang="en-US" sz="1400" b="1" dirty="0" smtClean="0">
                <a:solidFill>
                  <a:schemeClr val="tx1"/>
                </a:solidFill>
                <a:latin typeface="Comic Sans MS" pitchFamily="66" charset="0"/>
              </a:rPr>
              <a:t> and activities such as motor park rallies, road shows, media, schools, churches and mosques advocacy visits, traffic campaigns, traffic offenders lectures, lectures for NDL applicants, Public Enlightenment Lectures for FRSC Drivers, amongst others.</a:t>
            </a:r>
          </a:p>
          <a:p>
            <a:pPr algn="ct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noAutofit/>
          </a:bodyPr>
          <a:lstStyle/>
          <a:p>
            <a:r>
              <a:rPr lang="en-US" sz="2800" u="sng" dirty="0" smtClean="0"/>
              <a:t>THE CORPS PUBLIC EDUCATION OFFICER </a:t>
            </a:r>
            <a:r>
              <a:rPr lang="en-US" sz="2800" u="sng" dirty="0" smtClean="0"/>
              <a:t>COORDINATES </a:t>
            </a:r>
            <a:r>
              <a:rPr lang="en-US" sz="2800" u="sng" dirty="0" smtClean="0"/>
              <a:t>PUBLIC EDUCATION (PE) </a:t>
            </a:r>
            <a:r>
              <a:rPr lang="en-US" sz="2800" u="sng" dirty="0" smtClean="0"/>
              <a:t>ACTIVITIES cont’d.</a:t>
            </a:r>
            <a:endParaRPr lang="en-US" sz="2800" dirty="0"/>
          </a:p>
        </p:txBody>
      </p:sp>
      <p:pic>
        <p:nvPicPr>
          <p:cNvPr id="4" name="Content Placeholder 3" descr="20191224_160441.jpg"/>
          <p:cNvPicPr>
            <a:picLocks noGrp="1" noChangeAspect="1"/>
          </p:cNvPicPr>
          <p:nvPr>
            <p:ph idx="1"/>
          </p:nvPr>
        </p:nvPicPr>
        <p:blipFill>
          <a:blip r:embed="rId2"/>
          <a:stretch>
            <a:fillRect/>
          </a:stretch>
        </p:blipFill>
        <p:spPr>
          <a:xfrm>
            <a:off x="4038600" y="1447800"/>
            <a:ext cx="5105400" cy="5410200"/>
          </a:xfrm>
        </p:spPr>
      </p:pic>
      <p:sp>
        <p:nvSpPr>
          <p:cNvPr id="5" name="Flowchart: Delay 4"/>
          <p:cNvSpPr/>
          <p:nvPr/>
        </p:nvSpPr>
        <p:spPr>
          <a:xfrm>
            <a:off x="228600" y="1447800"/>
            <a:ext cx="3733800" cy="54102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tx1"/>
                </a:solidFill>
                <a:latin typeface="Comic Sans MS" pitchFamily="66" charset="0"/>
              </a:rPr>
              <a:t>PLAN</a:t>
            </a:r>
          </a:p>
          <a:p>
            <a:pPr lvl="0">
              <a:buFont typeface="Wingdings" pitchFamily="2" charset="2"/>
              <a:buChar char="q"/>
            </a:pPr>
            <a:r>
              <a:rPr lang="en-US" sz="2400" b="1" dirty="0" smtClean="0">
                <a:solidFill>
                  <a:schemeClr val="tx1"/>
                </a:solidFill>
                <a:latin typeface="Comic Sans MS" pitchFamily="66" charset="0"/>
              </a:rPr>
              <a:t>Ensures collaboration with relevant offices to carry out rallies and other PE activities.</a:t>
            </a:r>
          </a:p>
          <a:p>
            <a:pPr lvl="0"/>
            <a:endParaRPr lang="en-US" sz="2400" b="1" dirty="0" smtClean="0">
              <a:solidFill>
                <a:schemeClr val="tx1"/>
              </a:solidFill>
              <a:latin typeface="Comic Sans MS" pitchFamily="66" charset="0"/>
            </a:endParaRPr>
          </a:p>
          <a:p>
            <a:pPr lvl="0">
              <a:buFont typeface="Wingdings" pitchFamily="2" charset="2"/>
              <a:buChar char="q"/>
            </a:pPr>
            <a:r>
              <a:rPr lang="en-US" sz="2400" b="1" dirty="0" smtClean="0">
                <a:solidFill>
                  <a:schemeClr val="tx1"/>
                </a:solidFill>
                <a:latin typeface="Comic Sans MS" pitchFamily="66" charset="0"/>
              </a:rPr>
              <a:t>Supervises </a:t>
            </a:r>
            <a:r>
              <a:rPr lang="en-US" sz="2400" b="1" dirty="0" smtClean="0">
                <a:solidFill>
                  <a:schemeClr val="tx1"/>
                </a:solidFill>
                <a:latin typeface="Comic Sans MS" pitchFamily="66" charset="0"/>
              </a:rPr>
              <a:t>and monitor all PE activities in Field Commands.</a:t>
            </a:r>
          </a:p>
          <a:p>
            <a:pPr algn="ct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normAutofit fontScale="90000"/>
          </a:bodyPr>
          <a:lstStyle/>
          <a:p>
            <a:r>
              <a:rPr lang="en-US" sz="3100" u="sng" dirty="0" smtClean="0"/>
              <a:t/>
            </a:r>
            <a:br>
              <a:rPr lang="en-US" sz="3100" u="sng" dirty="0" smtClean="0"/>
            </a:br>
            <a:r>
              <a:rPr lang="en-US" sz="3100" u="sng" dirty="0" smtClean="0"/>
              <a:t/>
            </a:r>
            <a:br>
              <a:rPr lang="en-US" sz="3100" u="sng" dirty="0" smtClean="0"/>
            </a:br>
            <a:r>
              <a:rPr lang="en-US" sz="3100" u="sng" dirty="0" smtClean="0">
                <a:latin typeface="Comic Sans MS" pitchFamily="66" charset="0"/>
              </a:rPr>
              <a:t>THE CORPS PUBLIC EDUCATION OFFICER </a:t>
            </a:r>
            <a:r>
              <a:rPr lang="en-US" sz="2800" u="sng" dirty="0" smtClean="0">
                <a:latin typeface="Comic Sans MS" pitchFamily="66" charset="0"/>
              </a:rPr>
              <a:t>COORDINATES  </a:t>
            </a:r>
            <a:r>
              <a:rPr lang="en-US" sz="2800" u="sng" dirty="0" smtClean="0">
                <a:latin typeface="Comic Sans MS" pitchFamily="66" charset="0"/>
              </a:rPr>
              <a:t>FRSC REGIMENTAL BAND</a:t>
            </a:r>
            <a:r>
              <a:rPr lang="en-US" sz="2800" dirty="0" smtClean="0"/>
              <a:t/>
            </a:r>
            <a:br>
              <a:rPr lang="en-US" sz="2800" dirty="0" smtClean="0"/>
            </a:br>
            <a:r>
              <a:rPr lang="en-US" dirty="0" smtClean="0"/>
              <a:t/>
            </a:r>
            <a:br>
              <a:rPr lang="en-US" dirty="0" smtClean="0"/>
            </a:br>
            <a:endParaRPr lang="en-US" dirty="0"/>
          </a:p>
        </p:txBody>
      </p:sp>
      <p:pic>
        <p:nvPicPr>
          <p:cNvPr id="4" name="Content Placeholder 3" descr="DSC_0689.JPG"/>
          <p:cNvPicPr>
            <a:picLocks noGrp="1" noChangeAspect="1"/>
          </p:cNvPicPr>
          <p:nvPr>
            <p:ph idx="1"/>
          </p:nvPr>
        </p:nvPicPr>
        <p:blipFill>
          <a:blip r:embed="rId2" cstate="print"/>
          <a:stretch>
            <a:fillRect/>
          </a:stretch>
        </p:blipFill>
        <p:spPr>
          <a:xfrm>
            <a:off x="4191000" y="1447800"/>
            <a:ext cx="4953000" cy="5410199"/>
          </a:xfrm>
        </p:spPr>
      </p:pic>
      <p:sp>
        <p:nvSpPr>
          <p:cNvPr id="6" name="Horizontal Scroll 5"/>
          <p:cNvSpPr/>
          <p:nvPr/>
        </p:nvSpPr>
        <p:spPr>
          <a:xfrm>
            <a:off x="304800" y="1447800"/>
            <a:ext cx="3581400" cy="5410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tx1"/>
              </a:solidFill>
              <a:latin typeface="Comic Sans MS" pitchFamily="66" charset="0"/>
            </a:endParaRPr>
          </a:p>
          <a:p>
            <a:pPr algn="ctr"/>
            <a:endParaRPr lang="en-US" sz="2000" b="1" dirty="0" smtClean="0">
              <a:solidFill>
                <a:schemeClr val="tx1"/>
              </a:solidFill>
              <a:latin typeface="Comic Sans MS" pitchFamily="66" charset="0"/>
            </a:endParaRPr>
          </a:p>
          <a:p>
            <a:pPr algn="ctr"/>
            <a:r>
              <a:rPr lang="en-US" sz="2000" b="1" u="sng" dirty="0" smtClean="0">
                <a:solidFill>
                  <a:schemeClr val="tx1"/>
                </a:solidFill>
                <a:latin typeface="Comic Sans MS" pitchFamily="66" charset="0"/>
              </a:rPr>
              <a:t>PLAN</a:t>
            </a:r>
          </a:p>
          <a:p>
            <a:pPr lvl="0" algn="ctr">
              <a:buFont typeface="Wingdings" pitchFamily="2" charset="2"/>
              <a:buChar char="q"/>
            </a:pPr>
            <a:r>
              <a:rPr lang="en-US" sz="2000" b="1" dirty="0" smtClean="0">
                <a:solidFill>
                  <a:schemeClr val="tx1"/>
                </a:solidFill>
                <a:latin typeface="Comic Sans MS" pitchFamily="66" charset="0"/>
              </a:rPr>
              <a:t>Receives request from Departments/Corps offices for use of the FRSC Band</a:t>
            </a:r>
            <a:r>
              <a:rPr lang="en-US" sz="2000" b="1" dirty="0" smtClean="0">
                <a:solidFill>
                  <a:schemeClr val="tx1"/>
                </a:solidFill>
                <a:latin typeface="Comic Sans MS" pitchFamily="66" charset="0"/>
              </a:rPr>
              <a:t>.</a:t>
            </a:r>
          </a:p>
          <a:p>
            <a:pPr lvl="0" algn="ctr">
              <a:buFont typeface="Wingdings" pitchFamily="2" charset="2"/>
              <a:buChar char="q"/>
            </a:pPr>
            <a:endParaRPr lang="en-US" sz="2000" b="1" dirty="0" smtClean="0">
              <a:solidFill>
                <a:schemeClr val="tx1"/>
              </a:solidFill>
              <a:latin typeface="Comic Sans MS" pitchFamily="66" charset="0"/>
            </a:endParaRPr>
          </a:p>
          <a:p>
            <a:pPr algn="ctr">
              <a:buFont typeface="Wingdings" pitchFamily="2" charset="2"/>
              <a:buChar char="q"/>
            </a:pPr>
            <a:r>
              <a:rPr lang="en-US" sz="2000" b="1" dirty="0" smtClean="0">
                <a:solidFill>
                  <a:schemeClr val="tx1"/>
                </a:solidFill>
                <a:latin typeface="Comic Sans MS" pitchFamily="66" charset="0"/>
              </a:rPr>
              <a:t>Ensures Bandsmen are trained weekly for skills improvement.</a:t>
            </a:r>
          </a:p>
          <a:p>
            <a:pPr lvl="0" algn="ctr">
              <a:buFont typeface="Wingdings" pitchFamily="2" charset="2"/>
              <a:buChar char="q"/>
            </a:pPr>
            <a:endParaRPr lang="en-US" sz="2000" b="1" dirty="0" smtClean="0">
              <a:solidFill>
                <a:schemeClr val="tx1"/>
              </a:solidFill>
              <a:latin typeface="Comic Sans MS" pitchFamily="66" charset="0"/>
            </a:endParaRPr>
          </a:p>
          <a:p>
            <a:pPr algn="ctr">
              <a:buFont typeface="Wingdings" pitchFamily="2" charset="2"/>
              <a:buChar char="q"/>
            </a:pPr>
            <a:r>
              <a:rPr lang="en-US" sz="2000" b="1" dirty="0" smtClean="0">
                <a:solidFill>
                  <a:schemeClr val="tx1"/>
                </a:solidFill>
                <a:latin typeface="Comic Sans MS" pitchFamily="66" charset="0"/>
              </a:rPr>
              <a:t>Ensures annual maintenance of musical equipment.</a:t>
            </a:r>
          </a:p>
          <a:p>
            <a:pPr lvl="0" algn="ctr"/>
            <a:endParaRPr lang="en-US" dirty="0" smtClean="0"/>
          </a:p>
          <a:p>
            <a:pPr algn="ct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188</TotalTime>
  <Words>500</Words>
  <Application>Microsoft Office PowerPoint</Application>
  <PresentationFormat>On-screen Show (4:3)</PresentationFormat>
  <Paragraphs>78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Module</vt:lpstr>
      <vt:lpstr>2021 JOB SCHEDULE AND WORK PLAN OF THE CORPS PBLIC EDUCATION OFFICER</vt:lpstr>
      <vt:lpstr> THE CORPS PUBLIC EDUCATION OFFICER SERVES AS THE MEDIA RELATIONS MANAGER AND IMAGE MAKER OF THE CORPS </vt:lpstr>
      <vt:lpstr>  THE CORPS PUBLIC EDUCATION OFFICER ORGANISES MEDIA EVENTS, DESIGNS MEDIA CAMPAIGNS AND WRITES/EDITS SCRIPTS FOR PUBLICITY OF FRSC ACTIVITIES AND ADVANCE ROAD SAFETY ADMINISTRATION </vt:lpstr>
      <vt:lpstr>THE CORPS PUBLIC EDUCATION OFFICER SUPERVISES AND COORDINATES THE SOCIAL MEDIA TEAM OF THE CORPS OFFICE TO ENSURE THE ACTIVITIES OF THE CORPS ARE GIVEN MAXIMUM COVERAGE ACROSS ALL SOCIAL NETWORKS </vt:lpstr>
      <vt:lpstr>  THE CORPS PUBLIC EDUCATION OFFICER WRITES AND EDITS PRESS RELEASES, REJOINDERS, AND CUTLINES FOR PICTURES OF FRSC EVENTS AND NAN ALERTS TO PROMOTE THE CORPS’ ENFORCEMENT PROGRAMMES AND POSTCRASH CARE PROGRAMMES. </vt:lpstr>
      <vt:lpstr> THE CORPS PUBLIC EDUCATION OFFICER SUPERVISES THE OPERATIONS OF THE NATIONAL TRAFFIC RADIO AND THE PERSONNEL’S CONDUCTS </vt:lpstr>
      <vt:lpstr> THE CORPS PUBLIC EDUCATION OFFICER COORDINATES PUBLIC EDUCATION (PE) ACTIVITIES </vt:lpstr>
      <vt:lpstr>THE CORPS PUBLIC EDUCATION OFFICER COORDINATES PUBLIC EDUCATION (PE) ACTIVITIES cont’d.</vt:lpstr>
      <vt:lpstr>  THE CORPS PUBLIC EDUCATION OFFICER COORDINATES  FRSC REGIMENTAL BAND  </vt:lpstr>
      <vt:lpstr>CONCLUSION</vt:lpstr>
      <vt:lpstr>THANK YOU FOR LISTENING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JOB SCHEDULE AND WORK PLAN OF THE CORPS PBLIC EDUCATION OFFICER</dc:title>
  <dc:creator>DCM OPS</dc:creator>
  <cp:lastModifiedBy>DCM OPS</cp:lastModifiedBy>
  <cp:revision>67</cp:revision>
  <dcterms:created xsi:type="dcterms:W3CDTF">2021-05-18T11:59:14Z</dcterms:created>
  <dcterms:modified xsi:type="dcterms:W3CDTF">2021-05-18T15:32:08Z</dcterms:modified>
</cp:coreProperties>
</file>