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78" r:id="rId4"/>
    <p:sldId id="258" r:id="rId5"/>
    <p:sldId id="274" r:id="rId6"/>
    <p:sldId id="276" r:id="rId7"/>
    <p:sldId id="264" r:id="rId8"/>
    <p:sldId id="271"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816"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D6296-5D16-4C7D-B269-3CC5A2B0569F}" type="datetimeFigureOut">
              <a:rPr lang="en-US" smtClean="0"/>
              <a:t>5/20/2021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142EF-A48E-49D3-92F3-0461DFCE9950}" type="slidenum">
              <a:rPr lang="en-US" smtClean="0"/>
              <a:t>‹#›</a:t>
            </a:fld>
            <a:endParaRPr lang="en-US"/>
          </a:p>
        </p:txBody>
      </p:sp>
    </p:spTree>
    <p:extLst>
      <p:ext uri="{BB962C8B-B14F-4D97-AF65-F5344CB8AC3E}">
        <p14:creationId xmlns:p14="http://schemas.microsoft.com/office/powerpoint/2010/main" val="2714922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4D44848-617F-4CCF-804E-AE6669992A0E}" type="datetimeFigureOut">
              <a:rPr lang="en-US" smtClean="0"/>
              <a:t>5/20/2021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D9271C-5320-4A70-BB34-4A66E555981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9271C-5320-4A70-BB34-4A66E55598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9271C-5320-4A70-BB34-4A66E55598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9271C-5320-4A70-BB34-4A66E5559817}"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9271C-5320-4A70-BB34-4A66E5559817}"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D9271C-5320-4A70-BB34-4A66E5559817}"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D9271C-5320-4A70-BB34-4A66E555981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D9271C-5320-4A70-BB34-4A66E5559817}"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4D44848-617F-4CCF-804E-AE6669992A0E}" type="datetimeFigureOut">
              <a:rPr lang="en-US" smtClean="0"/>
              <a:t>5/20/2021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D9271C-5320-4A70-BB34-4A66E55598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4D44848-617F-4CCF-804E-AE6669992A0E}" type="datetimeFigureOut">
              <a:rPr lang="en-US" smtClean="0"/>
              <a:t>5/20/2021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D9271C-5320-4A70-BB34-4A66E555981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4D44848-617F-4CCF-804E-AE6669992A0E}" type="datetimeFigureOut">
              <a:rPr lang="en-US" smtClean="0"/>
              <a:t>5/20/2021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3D9271C-5320-4A70-BB34-4A66E5559817}"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4D44848-617F-4CCF-804E-AE6669992A0E}" type="datetimeFigureOut">
              <a:rPr lang="en-US" smtClean="0"/>
              <a:t>5/20/2021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D9271C-5320-4A70-BB34-4A66E555981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0"/>
            <a:ext cx="8839200" cy="1295401"/>
          </a:xfrm>
        </p:spPr>
        <p:txBody>
          <a:bodyPr>
            <a:noAutofit/>
          </a:bodyPr>
          <a:lstStyle/>
          <a:p>
            <a:pPr marR="64008" algn="ctr">
              <a:spcBef>
                <a:spcPts val="400"/>
              </a:spcBef>
              <a:buClr>
                <a:schemeClr val="accent1"/>
              </a:buClr>
              <a:buSzPct val="68000"/>
            </a:pPr>
            <a:r>
              <a:rPr lang="en-GB" sz="2000" dirty="0">
                <a:solidFill>
                  <a:schemeClr val="tx1"/>
                </a:solidFill>
                <a:latin typeface="Comic Sans MS" pitchFamily="66" charset="0"/>
                <a:ea typeface="+mn-ea"/>
                <a:cs typeface="+mn-cs"/>
              </a:rPr>
              <a:t>OFFICE OF THE CORPS SECRETARY</a:t>
            </a:r>
            <a:r>
              <a:rPr lang="en-US" sz="2000" dirty="0">
                <a:solidFill>
                  <a:schemeClr val="tx1"/>
                </a:solidFill>
                <a:latin typeface="Comic Sans MS" pitchFamily="66" charset="0"/>
                <a:ea typeface="+mn-ea"/>
                <a:cs typeface="+mn-cs"/>
              </a:rPr>
              <a:t/>
            </a:r>
            <a:br>
              <a:rPr lang="en-US" sz="2000" dirty="0">
                <a:solidFill>
                  <a:schemeClr val="tx1"/>
                </a:solidFill>
                <a:latin typeface="Comic Sans MS" pitchFamily="66" charset="0"/>
                <a:ea typeface="+mn-ea"/>
                <a:cs typeface="+mn-cs"/>
              </a:rPr>
            </a:br>
            <a:r>
              <a:rPr lang="en-GB" sz="2000" dirty="0">
                <a:solidFill>
                  <a:schemeClr val="tx1"/>
                </a:solidFill>
                <a:latin typeface="Comic Sans MS" pitchFamily="66" charset="0"/>
                <a:ea typeface="+mn-ea"/>
                <a:cs typeface="+mn-cs"/>
              </a:rPr>
              <a:t>PRESENTATION TO TOP MANAGEMENT ON CAPACITY BUILDING </a:t>
            </a:r>
            <a:r>
              <a:rPr lang="en-GB" sz="1800" dirty="0">
                <a:solidFill>
                  <a:schemeClr val="tx1"/>
                </a:solidFill>
                <a:latin typeface="Comic Sans MS" pitchFamily="66" charset="0"/>
                <a:ea typeface="+mn-ea"/>
                <a:cs typeface="+mn-cs"/>
              </a:rPr>
              <a:t>PROGRAMME</a:t>
            </a:r>
            <a:r>
              <a:rPr lang="en-GB" sz="2000" dirty="0">
                <a:solidFill>
                  <a:schemeClr val="tx1"/>
                </a:solidFill>
                <a:latin typeface="Comic Sans MS" pitchFamily="66" charset="0"/>
                <a:ea typeface="+mn-ea"/>
                <a:cs typeface="+mn-cs"/>
              </a:rPr>
              <a:t> </a:t>
            </a:r>
            <a:r>
              <a:rPr lang="en-US" sz="2000" dirty="0">
                <a:solidFill>
                  <a:schemeClr val="tx1"/>
                </a:solidFill>
                <a:latin typeface="Comic Sans MS" pitchFamily="66" charset="0"/>
                <a:ea typeface="+mn-ea"/>
                <a:cs typeface="+mn-cs"/>
              </a:rPr>
              <a:t/>
            </a:r>
            <a:br>
              <a:rPr lang="en-US" sz="2000" dirty="0">
                <a:solidFill>
                  <a:schemeClr val="tx1"/>
                </a:solidFill>
                <a:latin typeface="Comic Sans MS" pitchFamily="66" charset="0"/>
                <a:ea typeface="+mn-ea"/>
                <a:cs typeface="+mn-cs"/>
              </a:rPr>
            </a:br>
            <a:endParaRPr lang="en-US" sz="2000" dirty="0">
              <a:solidFill>
                <a:schemeClr val="tx1"/>
              </a:solidFill>
              <a:latin typeface="Comic Sans MS" pitchFamily="66" charset="0"/>
              <a:ea typeface="+mn-ea"/>
              <a:cs typeface="+mn-cs"/>
            </a:endParaRPr>
          </a:p>
        </p:txBody>
      </p:sp>
      <p:sp>
        <p:nvSpPr>
          <p:cNvPr id="3" name="Subtitle 2"/>
          <p:cNvSpPr>
            <a:spLocks noGrp="1"/>
          </p:cNvSpPr>
          <p:nvPr>
            <p:ph type="subTitle" idx="1"/>
          </p:nvPr>
        </p:nvSpPr>
        <p:spPr>
          <a:xfrm>
            <a:off x="381000" y="1828800"/>
            <a:ext cx="8763000" cy="4419600"/>
          </a:xfrm>
        </p:spPr>
        <p:txBody>
          <a:bodyPr/>
          <a:lstStyle/>
          <a:p>
            <a:pPr algn="ctr"/>
            <a:r>
              <a:rPr lang="en-US" sz="1800" b="1" dirty="0" smtClean="0">
                <a:solidFill>
                  <a:schemeClr val="tx1"/>
                </a:solidFill>
                <a:latin typeface="Comic Sans MS" pitchFamily="66" charset="0"/>
              </a:rPr>
              <a:t>Presented by</a:t>
            </a:r>
          </a:p>
          <a:p>
            <a:pPr algn="ctr"/>
            <a:endParaRPr lang="en-US" sz="900" b="1" dirty="0" smtClean="0">
              <a:solidFill>
                <a:schemeClr val="tx1"/>
              </a:solidFill>
              <a:latin typeface="Comic Sans MS" pitchFamily="66" charset="0"/>
            </a:endParaRPr>
          </a:p>
          <a:p>
            <a:pPr algn="ctr"/>
            <a:r>
              <a:rPr lang="en-US" sz="2000" b="1" dirty="0" smtClean="0">
                <a:solidFill>
                  <a:schemeClr val="tx1"/>
                </a:solidFill>
                <a:latin typeface="Comic Sans MS" pitchFamily="66" charset="0"/>
              </a:rPr>
              <a:t>ACM SUSAN ADA AJENGE, </a:t>
            </a:r>
            <a:r>
              <a:rPr lang="en-US" sz="2000" b="1" dirty="0" err="1" smtClean="0">
                <a:solidFill>
                  <a:schemeClr val="tx1"/>
                </a:solidFill>
                <a:latin typeface="Comic Sans MS" pitchFamily="66" charset="0"/>
              </a:rPr>
              <a:t>mni</a:t>
            </a:r>
            <a:endParaRPr lang="en-US" sz="2000" b="1" dirty="0" smtClean="0">
              <a:solidFill>
                <a:schemeClr val="tx1"/>
              </a:solidFill>
              <a:latin typeface="Comic Sans MS" pitchFamily="66" charset="0"/>
            </a:endParaRPr>
          </a:p>
          <a:p>
            <a:pPr algn="ctr"/>
            <a:r>
              <a:rPr lang="en-US" sz="2000" b="1" dirty="0" smtClean="0">
                <a:solidFill>
                  <a:schemeClr val="tx1"/>
                </a:solidFill>
                <a:latin typeface="Comic Sans MS" pitchFamily="66" charset="0"/>
              </a:rPr>
              <a:t>Corps Secretary</a:t>
            </a:r>
          </a:p>
          <a:p>
            <a:pPr algn="ctr"/>
            <a:endParaRPr lang="en-US" sz="1600" b="1" dirty="0" smtClean="0">
              <a:solidFill>
                <a:schemeClr val="tx1"/>
              </a:solidFill>
              <a:latin typeface="Comic Sans MS" pitchFamily="66" charset="0"/>
            </a:endParaRPr>
          </a:p>
          <a:p>
            <a:pPr algn="ctr"/>
            <a:r>
              <a:rPr lang="en-US" sz="2000" b="1" dirty="0" smtClean="0">
                <a:solidFill>
                  <a:schemeClr val="tx1"/>
                </a:solidFill>
                <a:latin typeface="Comic Sans MS" pitchFamily="66" charset="0"/>
              </a:rPr>
              <a:t>to</a:t>
            </a:r>
            <a:endParaRPr lang="en-US" sz="2000" dirty="0" smtClean="0">
              <a:solidFill>
                <a:schemeClr val="tx1"/>
              </a:solidFill>
              <a:latin typeface="Comic Sans MS" pitchFamily="66" charset="0"/>
            </a:endParaRPr>
          </a:p>
          <a:p>
            <a:pPr algn="ctr"/>
            <a:endParaRPr lang="en-US" sz="1200" dirty="0" smtClean="0">
              <a:solidFill>
                <a:schemeClr val="tx1"/>
              </a:solidFill>
              <a:latin typeface="Comic Sans MS" pitchFamily="66" charset="0"/>
            </a:endParaRPr>
          </a:p>
          <a:p>
            <a:pPr algn="ctr"/>
            <a:r>
              <a:rPr lang="en-US" sz="2000" b="1" dirty="0" smtClean="0">
                <a:solidFill>
                  <a:schemeClr val="tx1"/>
                </a:solidFill>
                <a:latin typeface="Comic Sans MS" pitchFamily="66" charset="0"/>
              </a:rPr>
              <a:t>FRSC TOP MANAGEMENT ON MONDAY 24 MAY 21</a:t>
            </a:r>
            <a:endParaRPr lang="en-US" sz="2000" dirty="0" smtClean="0">
              <a:solidFill>
                <a:schemeClr val="tx1"/>
              </a:solidFill>
              <a:latin typeface="Comic Sans MS" pitchFamily="66" charset="0"/>
            </a:endParaRPr>
          </a:p>
          <a:p>
            <a:pPr algn="ct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8991600" cy="5791200"/>
          </a:xfrm>
        </p:spPr>
        <p:txBody>
          <a:bodyPr>
            <a:noAutofit/>
          </a:bodyPr>
          <a:lstStyle/>
          <a:p>
            <a:pPr lvl="0"/>
            <a:r>
              <a:rPr lang="en-US" sz="2000" dirty="0" smtClean="0">
                <a:latin typeface="Comic Sans MS" pitchFamily="66" charset="0"/>
              </a:rPr>
              <a:t>Maintains </a:t>
            </a:r>
            <a:r>
              <a:rPr lang="en-US" sz="2000" dirty="0">
                <a:latin typeface="Comic Sans MS" pitchFamily="66" charset="0"/>
              </a:rPr>
              <a:t>and updates records of Officers of the Corps in relation to day-to-day administration, appointment, promotion, career development, discipline, disengagement and other related duties</a:t>
            </a:r>
            <a:r>
              <a:rPr lang="en-US" sz="2000" dirty="0" smtClean="0">
                <a:latin typeface="Comic Sans MS" pitchFamily="66" charset="0"/>
              </a:rPr>
              <a:t>.</a:t>
            </a:r>
          </a:p>
          <a:p>
            <a:pPr marL="109728" lvl="0" indent="0">
              <a:buNone/>
            </a:pPr>
            <a:endParaRPr lang="en-US" sz="500" dirty="0" smtClean="0">
              <a:latin typeface="Comic Sans MS" pitchFamily="66" charset="0"/>
            </a:endParaRPr>
          </a:p>
          <a:p>
            <a:pPr lvl="0"/>
            <a:r>
              <a:rPr lang="en-US" sz="2000" dirty="0" smtClean="0">
                <a:latin typeface="Comic Sans MS" pitchFamily="66" charset="0"/>
              </a:rPr>
              <a:t>Conducts </a:t>
            </a:r>
            <a:r>
              <a:rPr lang="en-US" sz="2000" dirty="0">
                <a:latin typeface="Comic Sans MS" pitchFamily="66" charset="0"/>
              </a:rPr>
              <a:t>manpower forecast and statistics of Officers of the Corps</a:t>
            </a:r>
            <a:r>
              <a:rPr lang="en-US" sz="2000" dirty="0" smtClean="0">
                <a:latin typeface="Comic Sans MS" pitchFamily="66" charset="0"/>
              </a:rPr>
              <a:t>.</a:t>
            </a:r>
          </a:p>
          <a:p>
            <a:pPr marL="109728" lvl="0" indent="0">
              <a:buNone/>
            </a:pPr>
            <a:endParaRPr lang="en-US" sz="700" dirty="0" smtClean="0">
              <a:latin typeface="Comic Sans MS" pitchFamily="66" charset="0"/>
            </a:endParaRPr>
          </a:p>
          <a:p>
            <a:pPr lvl="0"/>
            <a:r>
              <a:rPr lang="en-US" sz="2000" dirty="0" smtClean="0">
                <a:latin typeface="Comic Sans MS" pitchFamily="66" charset="0"/>
              </a:rPr>
              <a:t>Appoints </a:t>
            </a:r>
            <a:r>
              <a:rPr lang="en-US" sz="2000" dirty="0">
                <a:latin typeface="Comic Sans MS" pitchFamily="66" charset="0"/>
              </a:rPr>
              <a:t>Officers into positions on the </a:t>
            </a:r>
            <a:r>
              <a:rPr lang="en-US" sz="2000" dirty="0" smtClean="0">
                <a:latin typeface="Comic Sans MS" pitchFamily="66" charset="0"/>
              </a:rPr>
              <a:t>job</a:t>
            </a:r>
          </a:p>
          <a:p>
            <a:pPr marL="109728" lvl="0" indent="0">
              <a:buNone/>
            </a:pPr>
            <a:endParaRPr lang="en-US" sz="900" dirty="0" smtClean="0">
              <a:latin typeface="Comic Sans MS" pitchFamily="66" charset="0"/>
            </a:endParaRPr>
          </a:p>
          <a:p>
            <a:pPr lvl="0"/>
            <a:r>
              <a:rPr lang="en-US" sz="2000" dirty="0" smtClean="0">
                <a:latin typeface="Comic Sans MS" pitchFamily="66" charset="0"/>
              </a:rPr>
              <a:t>Prepares </a:t>
            </a:r>
            <a:r>
              <a:rPr lang="en-US" sz="2000" dirty="0">
                <a:latin typeface="Comic Sans MS" pitchFamily="66" charset="0"/>
              </a:rPr>
              <a:t>and forwards list of promotable Officers to the Management Promotion Committee (MPC</a:t>
            </a:r>
            <a:r>
              <a:rPr lang="en-US" sz="2000" dirty="0" smtClean="0">
                <a:latin typeface="Comic Sans MS" pitchFamily="66" charset="0"/>
              </a:rPr>
              <a:t>).</a:t>
            </a:r>
          </a:p>
          <a:p>
            <a:pPr marL="109728" lvl="0" indent="0">
              <a:buNone/>
            </a:pPr>
            <a:endParaRPr lang="en-US" sz="200" dirty="0" smtClean="0">
              <a:latin typeface="Comic Sans MS" pitchFamily="66" charset="0"/>
            </a:endParaRPr>
          </a:p>
          <a:p>
            <a:pPr lvl="0"/>
            <a:r>
              <a:rPr lang="en-US" sz="2000" dirty="0" smtClean="0">
                <a:latin typeface="Comic Sans MS" pitchFamily="66" charset="0"/>
              </a:rPr>
              <a:t>Posts </a:t>
            </a:r>
            <a:r>
              <a:rPr lang="en-US" sz="2000" dirty="0">
                <a:latin typeface="Comic Sans MS" pitchFamily="66" charset="0"/>
              </a:rPr>
              <a:t>and deploys Officers</a:t>
            </a:r>
            <a:r>
              <a:rPr lang="en-US" sz="2000" dirty="0" smtClean="0">
                <a:latin typeface="Comic Sans MS" pitchFamily="66" charset="0"/>
              </a:rPr>
              <a:t>.</a:t>
            </a:r>
          </a:p>
          <a:p>
            <a:pPr marL="109728" lvl="0" indent="0">
              <a:buNone/>
            </a:pPr>
            <a:endParaRPr lang="en-US" sz="300" dirty="0" smtClean="0">
              <a:latin typeface="Comic Sans MS" pitchFamily="66" charset="0"/>
            </a:endParaRPr>
          </a:p>
          <a:p>
            <a:pPr lvl="0"/>
            <a:r>
              <a:rPr lang="en-US" sz="2000" dirty="0" smtClean="0">
                <a:latin typeface="Comic Sans MS" pitchFamily="66" charset="0"/>
              </a:rPr>
              <a:t>Provides </a:t>
            </a:r>
            <a:r>
              <a:rPr lang="en-US" sz="2000" dirty="0">
                <a:latin typeface="Comic Sans MS" pitchFamily="66" charset="0"/>
              </a:rPr>
              <a:t>secretariat services </a:t>
            </a:r>
            <a:r>
              <a:rPr lang="en-US" sz="2000" dirty="0" smtClean="0">
                <a:latin typeface="Comic Sans MS" pitchFamily="66" charset="0"/>
              </a:rPr>
              <a:t>for the Commission, Management, Management’s Committees, Conferences, Seminars and Workshops</a:t>
            </a:r>
            <a:endParaRPr lang="en-US" sz="2000" dirty="0">
              <a:latin typeface="Comic Sans MS" pitchFamily="66" charset="0"/>
            </a:endParaRPr>
          </a:p>
          <a:p>
            <a:pPr lvl="0"/>
            <a:endParaRPr lang="en-US" sz="2000" dirty="0">
              <a:latin typeface="Comic Sans MS" pitchFamily="66" charset="0"/>
            </a:endParaRPr>
          </a:p>
        </p:txBody>
      </p:sp>
      <p:sp>
        <p:nvSpPr>
          <p:cNvPr id="3" name="Title 2"/>
          <p:cNvSpPr>
            <a:spLocks noGrp="1"/>
          </p:cNvSpPr>
          <p:nvPr>
            <p:ph type="title"/>
          </p:nvPr>
        </p:nvSpPr>
        <p:spPr>
          <a:xfrm>
            <a:off x="533400" y="381000"/>
            <a:ext cx="8229600" cy="304800"/>
          </a:xfrm>
        </p:spPr>
        <p:txBody>
          <a:bodyPr>
            <a:noAutofit/>
          </a:bodyPr>
          <a:lstStyle/>
          <a:p>
            <a:pPr algn="ctr"/>
            <a:r>
              <a:rPr lang="en-US" sz="3000" u="sng" dirty="0" smtClean="0">
                <a:solidFill>
                  <a:schemeClr val="tx1"/>
                </a:solidFill>
                <a:effectLst/>
                <a:latin typeface="Comic Sans MS" pitchFamily="66" charset="0"/>
              </a:rPr>
              <a:t/>
            </a:r>
            <a:br>
              <a:rPr lang="en-US" sz="3000" u="sng" dirty="0" smtClean="0">
                <a:solidFill>
                  <a:schemeClr val="tx1"/>
                </a:solidFill>
                <a:effectLst/>
                <a:latin typeface="Comic Sans MS" pitchFamily="66" charset="0"/>
              </a:rPr>
            </a:br>
            <a:r>
              <a:rPr lang="en-US" sz="2400" u="sng" dirty="0" smtClean="0">
                <a:solidFill>
                  <a:schemeClr val="tx1"/>
                </a:solidFill>
                <a:effectLst/>
                <a:latin typeface="Comic Sans MS" pitchFamily="66" charset="0"/>
              </a:rPr>
              <a:t>JOB SCHEDULE</a:t>
            </a:r>
            <a:endParaRPr lang="en-US" sz="3600" dirty="0">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latin typeface="Comic Sans MS" pitchFamily="66" charset="0"/>
              </a:rPr>
              <a:t>Attainment </a:t>
            </a:r>
            <a:r>
              <a:rPr lang="en-GB" dirty="0">
                <a:latin typeface="Comic Sans MS" pitchFamily="66" charset="0"/>
              </a:rPr>
              <a:t>of </a:t>
            </a:r>
            <a:r>
              <a:rPr lang="en-GB" dirty="0" smtClean="0">
                <a:latin typeface="Comic Sans MS" pitchFamily="66" charset="0"/>
              </a:rPr>
              <a:t>excellence </a:t>
            </a:r>
            <a:r>
              <a:rPr lang="en-GB" dirty="0">
                <a:latin typeface="Comic Sans MS" pitchFamily="66" charset="0"/>
              </a:rPr>
              <a:t>and delivery of </a:t>
            </a:r>
            <a:r>
              <a:rPr lang="en-GB" dirty="0" smtClean="0">
                <a:latin typeface="Comic Sans MS" pitchFamily="66" charset="0"/>
              </a:rPr>
              <a:t>prompt</a:t>
            </a:r>
            <a:r>
              <a:rPr lang="en-GB" smtClean="0">
                <a:latin typeface="Comic Sans MS" pitchFamily="66" charset="0"/>
              </a:rPr>
              <a:t>, dependable </a:t>
            </a:r>
            <a:r>
              <a:rPr lang="en-GB" dirty="0">
                <a:latin typeface="Comic Sans MS" pitchFamily="66" charset="0"/>
              </a:rPr>
              <a:t>and error free services to the Corps. </a:t>
            </a:r>
            <a:endParaRPr lang="en-US" dirty="0">
              <a:latin typeface="Comic Sans MS" pitchFamily="66" charset="0"/>
            </a:endParaRPr>
          </a:p>
          <a:p>
            <a:pPr marL="109728" indent="0">
              <a:buNone/>
            </a:pPr>
            <a:endParaRPr lang="en-US" dirty="0">
              <a:latin typeface="Comic Sans MS" pitchFamily="66" charset="0"/>
            </a:endParaRPr>
          </a:p>
        </p:txBody>
      </p:sp>
      <p:sp>
        <p:nvSpPr>
          <p:cNvPr id="3" name="Title 2"/>
          <p:cNvSpPr>
            <a:spLocks noGrp="1"/>
          </p:cNvSpPr>
          <p:nvPr>
            <p:ph type="title"/>
          </p:nvPr>
        </p:nvSpPr>
        <p:spPr/>
        <p:txBody>
          <a:bodyPr/>
          <a:lstStyle/>
          <a:p>
            <a:r>
              <a:rPr lang="en-US" dirty="0" smtClean="0">
                <a:latin typeface="Comic Sans MS" pitchFamily="66" charset="0"/>
              </a:rPr>
              <a:t>FOCUS</a:t>
            </a:r>
            <a:endParaRPr lang="en-US" dirty="0">
              <a:latin typeface="Comic Sans MS" pitchFamily="66" charset="0"/>
            </a:endParaRPr>
          </a:p>
        </p:txBody>
      </p:sp>
    </p:spTree>
    <p:extLst>
      <p:ext uri="{BB962C8B-B14F-4D97-AF65-F5344CB8AC3E}">
        <p14:creationId xmlns:p14="http://schemas.microsoft.com/office/powerpoint/2010/main" val="2158497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686800" cy="4940491"/>
          </a:xfrm>
        </p:spPr>
        <p:txBody>
          <a:bodyPr>
            <a:normAutofit/>
          </a:bodyPr>
          <a:lstStyle/>
          <a:p>
            <a:pPr>
              <a:buFont typeface="Wingdings" pitchFamily="2" charset="2"/>
              <a:buChar char="Ø"/>
            </a:pPr>
            <a:r>
              <a:rPr lang="en-US" sz="2400" dirty="0" smtClean="0">
                <a:latin typeface="Comic Sans MS" pitchFamily="66" charset="0"/>
              </a:rPr>
              <a:t>To produce 2021 </a:t>
            </a:r>
            <a:r>
              <a:rPr lang="en-US" sz="2400" dirty="0">
                <a:latin typeface="Comic Sans MS" pitchFamily="66" charset="0"/>
              </a:rPr>
              <a:t>Compendium of Minutes of </a:t>
            </a:r>
            <a:r>
              <a:rPr lang="en-US" sz="2400" dirty="0" smtClean="0">
                <a:latin typeface="Comic Sans MS" pitchFamily="66" charset="0"/>
              </a:rPr>
              <a:t>Management Meetings</a:t>
            </a:r>
          </a:p>
          <a:p>
            <a:pPr marL="109728" indent="0">
              <a:buNone/>
            </a:pPr>
            <a:endParaRPr lang="en-US" sz="1300" dirty="0" smtClean="0">
              <a:latin typeface="Comic Sans MS" pitchFamily="66" charset="0"/>
            </a:endParaRPr>
          </a:p>
          <a:p>
            <a:pPr>
              <a:buFont typeface="Wingdings" pitchFamily="2" charset="2"/>
              <a:buChar char="Ø"/>
            </a:pPr>
            <a:r>
              <a:rPr lang="en-US" sz="2400" dirty="0" smtClean="0">
                <a:latin typeface="Comic Sans MS" pitchFamily="66" charset="0"/>
              </a:rPr>
              <a:t>To produce </a:t>
            </a:r>
            <a:r>
              <a:rPr lang="en-US" sz="2400" dirty="0">
                <a:latin typeface="Comic Sans MS" pitchFamily="66" charset="0"/>
              </a:rPr>
              <a:t>2020 Compendium of Commission Meetings</a:t>
            </a:r>
          </a:p>
          <a:p>
            <a:pPr marL="109728" indent="0">
              <a:buNone/>
            </a:pPr>
            <a:endParaRPr lang="en-US" sz="1200" dirty="0" smtClean="0">
              <a:latin typeface="Comic Sans MS" pitchFamily="66" charset="0"/>
            </a:endParaRPr>
          </a:p>
          <a:p>
            <a:pPr marL="109728" indent="0">
              <a:buNone/>
            </a:pPr>
            <a:endParaRPr lang="en-US" sz="100" dirty="0">
              <a:latin typeface="Comic Sans MS" pitchFamily="66" charset="0"/>
            </a:endParaRPr>
          </a:p>
          <a:p>
            <a:pPr>
              <a:buFont typeface="Wingdings" pitchFamily="2" charset="2"/>
              <a:buChar char="Ø"/>
            </a:pPr>
            <a:r>
              <a:rPr lang="en-US" sz="2400" dirty="0" smtClean="0">
                <a:latin typeface="Comic Sans MS" pitchFamily="66" charset="0"/>
              </a:rPr>
              <a:t>To produce </a:t>
            </a:r>
            <a:r>
              <a:rPr lang="en-US" sz="2400" dirty="0">
                <a:latin typeface="Comic Sans MS" pitchFamily="66" charset="0"/>
              </a:rPr>
              <a:t>distribution of staff strength for Federal Character </a:t>
            </a:r>
            <a:r>
              <a:rPr lang="en-US" sz="2400" dirty="0" smtClean="0">
                <a:latin typeface="Comic Sans MS" pitchFamily="66" charset="0"/>
              </a:rPr>
              <a:t>Commission.</a:t>
            </a:r>
          </a:p>
          <a:p>
            <a:pPr marL="109728" indent="0">
              <a:buNone/>
            </a:pPr>
            <a:endParaRPr lang="en-US" sz="900" dirty="0">
              <a:latin typeface="Comic Sans MS" pitchFamily="66" charset="0"/>
            </a:endParaRPr>
          </a:p>
          <a:p>
            <a:pPr>
              <a:buFont typeface="Wingdings" pitchFamily="2" charset="2"/>
              <a:buChar char="Ø"/>
            </a:pPr>
            <a:r>
              <a:rPr lang="en-US" sz="2400" dirty="0" smtClean="0">
                <a:latin typeface="Comic Sans MS" pitchFamily="66" charset="0"/>
              </a:rPr>
              <a:t>To provide </a:t>
            </a:r>
            <a:r>
              <a:rPr lang="en-US" sz="2400" dirty="0">
                <a:latin typeface="Comic Sans MS" pitchFamily="66" charset="0"/>
              </a:rPr>
              <a:t>input for </a:t>
            </a:r>
            <a:r>
              <a:rPr lang="en-US" sz="2400" dirty="0" smtClean="0">
                <a:latin typeface="Comic Sans MS" pitchFamily="66" charset="0"/>
              </a:rPr>
              <a:t>2022 Manpower Budget</a:t>
            </a:r>
          </a:p>
          <a:p>
            <a:pPr marL="109728" indent="0">
              <a:buNone/>
            </a:pPr>
            <a:endParaRPr lang="en-US" sz="1000" dirty="0">
              <a:latin typeface="Comic Sans MS" pitchFamily="66" charset="0"/>
            </a:endParaRPr>
          </a:p>
          <a:p>
            <a:pPr>
              <a:buFont typeface="Wingdings" pitchFamily="2" charset="2"/>
              <a:buChar char="Ø"/>
            </a:pPr>
            <a:r>
              <a:rPr lang="en-US" sz="2400" dirty="0" smtClean="0">
                <a:latin typeface="Comic Sans MS" pitchFamily="66" charset="0"/>
              </a:rPr>
              <a:t>To generate </a:t>
            </a:r>
            <a:r>
              <a:rPr lang="en-US" sz="2400" dirty="0">
                <a:latin typeface="Comic Sans MS" pitchFamily="66" charset="0"/>
              </a:rPr>
              <a:t>list of promotable Officers for 2020 Promotion </a:t>
            </a:r>
            <a:r>
              <a:rPr lang="en-US" sz="2400" dirty="0" smtClean="0">
                <a:latin typeface="Comic Sans MS" pitchFamily="66" charset="0"/>
              </a:rPr>
              <a:t>Exercise</a:t>
            </a:r>
          </a:p>
          <a:p>
            <a:pPr>
              <a:buFont typeface="Wingdings" pitchFamily="2" charset="2"/>
              <a:buChar char="Ø"/>
            </a:pPr>
            <a:r>
              <a:rPr lang="en-US" sz="2400" dirty="0" smtClean="0">
                <a:latin typeface="Comic Sans MS" pitchFamily="66" charset="0"/>
              </a:rPr>
              <a:t>To deploy Officers to all LGA Station Offices</a:t>
            </a:r>
          </a:p>
        </p:txBody>
      </p:sp>
      <p:sp>
        <p:nvSpPr>
          <p:cNvPr id="3" name="Title 2"/>
          <p:cNvSpPr>
            <a:spLocks noGrp="1"/>
          </p:cNvSpPr>
          <p:nvPr>
            <p:ph type="title"/>
          </p:nvPr>
        </p:nvSpPr>
        <p:spPr>
          <a:xfrm>
            <a:off x="457200" y="152400"/>
            <a:ext cx="8229600" cy="762000"/>
          </a:xfrm>
        </p:spPr>
        <p:txBody>
          <a:bodyPr>
            <a:normAutofit fontScale="90000"/>
          </a:bodyPr>
          <a:lstStyle/>
          <a:p>
            <a:pPr algn="ctr"/>
            <a:r>
              <a:rPr lang="en-US" u="sng" dirty="0" smtClean="0"/>
              <a:t/>
            </a:r>
            <a:br>
              <a:rPr lang="en-US" u="sng" dirty="0" smtClean="0"/>
            </a:br>
            <a:r>
              <a:rPr lang="en-US" sz="2700" u="sng" dirty="0" smtClean="0">
                <a:solidFill>
                  <a:schemeClr val="tx1"/>
                </a:solidFill>
                <a:effectLst/>
                <a:latin typeface="Comic Sans MS" pitchFamily="66" charset="0"/>
              </a:rPr>
              <a:t>WORK PLAN</a:t>
            </a:r>
            <a:endParaRPr lang="en-US" sz="2700" dirty="0">
              <a:solidFill>
                <a:schemeClr val="tx1"/>
              </a:solidFill>
              <a:effectLst/>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GB" dirty="0" smtClean="0"/>
              <a:t>Committed </a:t>
            </a:r>
            <a:r>
              <a:rPr lang="en-GB" dirty="0"/>
              <a:t>and dedicated staff.</a:t>
            </a:r>
            <a:endParaRPr lang="en-US" dirty="0"/>
          </a:p>
          <a:p>
            <a:pPr lvl="0"/>
            <a:r>
              <a:rPr lang="en-GB" dirty="0"/>
              <a:t>Effective coverage of Management meetings.</a:t>
            </a:r>
            <a:endParaRPr lang="en-US" dirty="0"/>
          </a:p>
          <a:p>
            <a:pPr lvl="0"/>
            <a:r>
              <a:rPr lang="en-GB" dirty="0"/>
              <a:t>Prompt conveyance of actionable items to addresses.</a:t>
            </a:r>
            <a:endParaRPr lang="en-US" dirty="0"/>
          </a:p>
          <a:p>
            <a:pPr lvl="0"/>
            <a:r>
              <a:rPr lang="en-GB" dirty="0"/>
              <a:t>Generation and protection of Officers data.</a:t>
            </a:r>
            <a:endParaRPr lang="en-US" dirty="0"/>
          </a:p>
          <a:p>
            <a:pPr lvl="0"/>
            <a:r>
              <a:rPr lang="en-GB" dirty="0"/>
              <a:t>Timely delivery of assigned task.</a:t>
            </a:r>
            <a:endParaRPr lang="en-US" dirty="0"/>
          </a:p>
          <a:p>
            <a:endParaRPr lang="en-US" dirty="0"/>
          </a:p>
        </p:txBody>
      </p:sp>
      <p:sp>
        <p:nvSpPr>
          <p:cNvPr id="3" name="Title 2"/>
          <p:cNvSpPr>
            <a:spLocks noGrp="1"/>
          </p:cNvSpPr>
          <p:nvPr>
            <p:ph type="title"/>
          </p:nvPr>
        </p:nvSpPr>
        <p:spPr/>
        <p:txBody>
          <a:bodyPr>
            <a:normAutofit/>
          </a:bodyPr>
          <a:lstStyle/>
          <a:p>
            <a:r>
              <a:rPr lang="en-US" dirty="0"/>
              <a:t>MAJOR </a:t>
            </a:r>
            <a:r>
              <a:rPr lang="en-US" dirty="0" smtClean="0"/>
              <a:t>STRENGHT</a:t>
            </a:r>
            <a:endParaRPr lang="en-US" dirty="0"/>
          </a:p>
        </p:txBody>
      </p:sp>
    </p:spTree>
    <p:extLst>
      <p:ext uri="{BB962C8B-B14F-4D97-AF65-F5344CB8AC3E}">
        <p14:creationId xmlns:p14="http://schemas.microsoft.com/office/powerpoint/2010/main" val="3810292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GB" dirty="0" smtClean="0"/>
              <a:t>Inadequate </a:t>
            </a:r>
            <a:r>
              <a:rPr lang="en-GB" dirty="0"/>
              <a:t>office space for staff and hardcopy records inform of management and committee files, staff personal files and other policy documents.</a:t>
            </a:r>
            <a:endParaRPr lang="en-US" dirty="0"/>
          </a:p>
          <a:p>
            <a:pPr lvl="0"/>
            <a:r>
              <a:rPr lang="en-GB" dirty="0"/>
              <a:t>Training and re-training of staff meet the dynamic nature of modern personnel and information management system.</a:t>
            </a:r>
            <a:endParaRPr lang="en-US" dirty="0"/>
          </a:p>
          <a:p>
            <a:pPr lvl="0"/>
            <a:r>
              <a:rPr lang="en-GB" dirty="0"/>
              <a:t>Functional office equipment.</a:t>
            </a:r>
            <a:endParaRPr lang="en-US" dirty="0"/>
          </a:p>
          <a:p>
            <a:pPr lvl="0"/>
            <a:r>
              <a:rPr lang="en-GB" dirty="0"/>
              <a:t>Utility vehicle of staff closing late.</a:t>
            </a:r>
            <a:endParaRPr lang="en-US" dirty="0"/>
          </a:p>
          <a:p>
            <a:r>
              <a:rPr lang="en-GB" b="1" dirty="0"/>
              <a:t> </a:t>
            </a:r>
            <a:endParaRPr lang="en-US" dirty="0"/>
          </a:p>
          <a:p>
            <a:endParaRPr lang="en-US" dirty="0"/>
          </a:p>
        </p:txBody>
      </p:sp>
      <p:sp>
        <p:nvSpPr>
          <p:cNvPr id="3" name="Title 2"/>
          <p:cNvSpPr>
            <a:spLocks noGrp="1"/>
          </p:cNvSpPr>
          <p:nvPr>
            <p:ph type="title"/>
          </p:nvPr>
        </p:nvSpPr>
        <p:spPr/>
        <p:txBody>
          <a:bodyPr/>
          <a:lstStyle/>
          <a:p>
            <a:r>
              <a:rPr lang="en-US" dirty="0" smtClean="0"/>
              <a:t>CHALLENGES</a:t>
            </a:r>
            <a:endParaRPr lang="en-US" dirty="0"/>
          </a:p>
        </p:txBody>
      </p:sp>
    </p:spTree>
    <p:extLst>
      <p:ext uri="{BB962C8B-B14F-4D97-AF65-F5344CB8AC3E}">
        <p14:creationId xmlns:p14="http://schemas.microsoft.com/office/powerpoint/2010/main" val="2716996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idx="1"/>
          </p:nvPr>
        </p:nvSpPr>
        <p:spPr>
          <a:xfrm>
            <a:off x="152400" y="533400"/>
            <a:ext cx="8915400" cy="6553200"/>
          </a:xfrm>
        </p:spPr>
        <p:txBody>
          <a:bodyPr>
            <a:normAutofit fontScale="97500"/>
          </a:bodyPr>
          <a:lstStyle/>
          <a:p>
            <a:pPr marL="109728" indent="0">
              <a:buNone/>
            </a:pPr>
            <a:r>
              <a:rPr lang="en-GB" sz="3200" b="1" u="sng" dirty="0"/>
              <a:t>RECOMMENDATIONS</a:t>
            </a:r>
            <a:endParaRPr lang="en-US" sz="3200" dirty="0"/>
          </a:p>
          <a:p>
            <a:pPr lvl="0"/>
            <a:r>
              <a:rPr lang="en-GB" sz="3200" dirty="0"/>
              <a:t>Provision of a larger office space to accommodate staff and working tools of the office.</a:t>
            </a:r>
            <a:endParaRPr lang="en-US" sz="3200" dirty="0"/>
          </a:p>
          <a:p>
            <a:pPr lvl="0"/>
            <a:r>
              <a:rPr lang="en-GB" sz="3200" dirty="0"/>
              <a:t>Training and capacity building for staff to meet the ever growing demands of the office.</a:t>
            </a:r>
            <a:endParaRPr lang="en-US" sz="3200" dirty="0"/>
          </a:p>
          <a:p>
            <a:pPr lvl="0"/>
            <a:r>
              <a:rPr lang="en-GB" sz="3200" dirty="0"/>
              <a:t>Provision of functional office equipment.</a:t>
            </a:r>
            <a:endParaRPr lang="en-US" sz="3200" dirty="0"/>
          </a:p>
          <a:p>
            <a:pPr lvl="0"/>
            <a:r>
              <a:rPr lang="en-GB" sz="3200" dirty="0"/>
              <a:t>Deployment of a serviceable utility vehicle to cater of the welfare of staff closing late</a:t>
            </a:r>
            <a:r>
              <a:rPr lang="en-GB" sz="3200" dirty="0" smtClean="0"/>
              <a:t>.</a:t>
            </a:r>
            <a:endParaRPr lang="en-US" sz="3200" dirty="0"/>
          </a:p>
        </p:txBody>
      </p:sp>
    </p:spTree>
    <p:extLst>
      <p:ext uri="{BB962C8B-B14F-4D97-AF65-F5344CB8AC3E}">
        <p14:creationId xmlns:p14="http://schemas.microsoft.com/office/powerpoint/2010/main" val="2878734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pPr marL="109728" indent="0">
              <a:buNone/>
            </a:pPr>
            <a:r>
              <a:rPr lang="en-US" sz="3000" dirty="0" smtClean="0">
                <a:latin typeface="Comic Sans MS" pitchFamily="66" charset="0"/>
              </a:rPr>
              <a:t>The Corps Secretary Office has been the custodian of Officers records for career progression and other relevant service documents. In addition to that, maintains and service Commission’s and Management Meetings with maximum </a:t>
            </a:r>
            <a:r>
              <a:rPr lang="en-US" sz="3000" dirty="0" err="1" smtClean="0">
                <a:latin typeface="Comic Sans MS" pitchFamily="66" charset="0"/>
              </a:rPr>
              <a:t>deligence</a:t>
            </a:r>
            <a:r>
              <a:rPr lang="en-US" sz="3000" dirty="0" smtClean="0">
                <a:latin typeface="Comic Sans MS" pitchFamily="66" charset="0"/>
              </a:rPr>
              <a:t> and commitment.</a:t>
            </a:r>
            <a:endParaRPr lang="en-US" sz="3000" dirty="0">
              <a:latin typeface="Comic Sans MS" pitchFamily="66" charset="0"/>
            </a:endParaRPr>
          </a:p>
        </p:txBody>
      </p:sp>
      <p:sp>
        <p:nvSpPr>
          <p:cNvPr id="3" name="Title 2"/>
          <p:cNvSpPr>
            <a:spLocks noGrp="1"/>
          </p:cNvSpPr>
          <p:nvPr>
            <p:ph type="title"/>
          </p:nvPr>
        </p:nvSpPr>
        <p:spPr>
          <a:xfrm>
            <a:off x="228600" y="152400"/>
            <a:ext cx="8686800" cy="914400"/>
          </a:xfrm>
        </p:spPr>
        <p:txBody>
          <a:bodyPr>
            <a:noAutofit/>
          </a:bodyPr>
          <a:lstStyle/>
          <a:p>
            <a:pPr algn="ctr"/>
            <a:r>
              <a:rPr lang="en-US" sz="3000" u="sng" dirty="0" smtClean="0">
                <a:solidFill>
                  <a:schemeClr val="tx1"/>
                </a:solidFill>
                <a:effectLst/>
                <a:latin typeface="Comic Sans MS" pitchFamily="66" charset="0"/>
              </a:rPr>
              <a:t/>
            </a:r>
            <a:br>
              <a:rPr lang="en-US" sz="3000" u="sng" dirty="0" smtClean="0">
                <a:solidFill>
                  <a:schemeClr val="tx1"/>
                </a:solidFill>
                <a:effectLst/>
                <a:latin typeface="Comic Sans MS" pitchFamily="66" charset="0"/>
              </a:rPr>
            </a:br>
            <a:r>
              <a:rPr lang="en-US" sz="3000" u="sng" dirty="0" smtClean="0">
                <a:solidFill>
                  <a:schemeClr val="tx1"/>
                </a:solidFill>
                <a:effectLst/>
                <a:latin typeface="Comic Sans MS" pitchFamily="66" charset="0"/>
              </a:rPr>
              <a:t>CONCLUSION</a:t>
            </a:r>
            <a:r>
              <a:rPr lang="en-US" sz="3000" dirty="0">
                <a:solidFill>
                  <a:schemeClr val="tx1"/>
                </a:solidFill>
                <a:effectLst/>
                <a:latin typeface="Comic Sans MS" pitchFamily="66" charset="0"/>
              </a:rPr>
              <a:t/>
            </a:r>
            <a:br>
              <a:rPr lang="en-US" sz="3000" dirty="0">
                <a:solidFill>
                  <a:schemeClr val="tx1"/>
                </a:solidFill>
                <a:effectLst/>
                <a:latin typeface="Comic Sans MS" pitchFamily="66" charset="0"/>
              </a:rPr>
            </a:br>
            <a:endParaRPr lang="en-US" sz="3000" dirty="0">
              <a:solidFill>
                <a:schemeClr val="tx1"/>
              </a:solidFill>
              <a:effectLst/>
              <a:latin typeface="Comic Sans MS" pitchFamily="66" charset="0"/>
            </a:endParaRPr>
          </a:p>
        </p:txBody>
      </p:sp>
    </p:spTree>
    <p:extLst>
      <p:ext uri="{BB962C8B-B14F-4D97-AF65-F5344CB8AC3E}">
        <p14:creationId xmlns:p14="http://schemas.microsoft.com/office/powerpoint/2010/main" val="1881783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idx="1"/>
          </p:nvPr>
        </p:nvSpPr>
        <p:spPr>
          <a:xfrm>
            <a:off x="152400" y="304800"/>
            <a:ext cx="8839200" cy="5943600"/>
          </a:xfrm>
        </p:spPr>
        <p:txBody>
          <a:bodyPr>
            <a:normAutofit fontScale="97500"/>
          </a:bodyPr>
          <a:lstStyle/>
          <a:p>
            <a:pPr marL="109728" indent="0" algn="ctr">
              <a:buNone/>
            </a:pPr>
            <a:endParaRPr lang="en-US" sz="6000" dirty="0" smtClean="0">
              <a:latin typeface="Comic Sans MS" pitchFamily="66" charset="0"/>
            </a:endParaRPr>
          </a:p>
          <a:p>
            <a:pPr marL="109728" indent="0" algn="ctr">
              <a:buNone/>
            </a:pPr>
            <a:endParaRPr lang="en-US" sz="6000" dirty="0">
              <a:latin typeface="Comic Sans MS" pitchFamily="66" charset="0"/>
            </a:endParaRPr>
          </a:p>
          <a:p>
            <a:pPr marL="109728" indent="0" algn="ctr">
              <a:buNone/>
            </a:pPr>
            <a:r>
              <a:rPr lang="en-US" sz="6000" dirty="0" smtClean="0">
                <a:latin typeface="Comic Sans MS" pitchFamily="66" charset="0"/>
              </a:rPr>
              <a:t>Thank you</a:t>
            </a:r>
            <a:endParaRPr lang="en-US" sz="6000" dirty="0">
              <a:latin typeface="Comic Sans MS" pitchFamily="66" charset="0"/>
            </a:endParaRPr>
          </a:p>
        </p:txBody>
      </p:sp>
    </p:spTree>
    <p:extLst>
      <p:ext uri="{BB962C8B-B14F-4D97-AF65-F5344CB8AC3E}">
        <p14:creationId xmlns:p14="http://schemas.microsoft.com/office/powerpoint/2010/main" val="15703994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303</TotalTime>
  <Words>360</Words>
  <Application>Microsoft Office PowerPoint</Application>
  <PresentationFormat>On-screen Show (4:3)</PresentationFormat>
  <Paragraphs>57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OFFICE OF THE CORPS SECRETARY PRESENTATION TO TOP MANAGEMENT ON CAPACITY BUILDING PROGRAMME  </vt:lpstr>
      <vt:lpstr> JOB SCHEDULE</vt:lpstr>
      <vt:lpstr>FOCUS</vt:lpstr>
      <vt:lpstr> WORK PLAN</vt:lpstr>
      <vt:lpstr>MAJOR STRENGHT</vt:lpstr>
      <vt:lpstr>CHALLENGES</vt:lpstr>
      <vt:lpstr>PowerPoint Presentation</vt:lpstr>
      <vt:lpstr> CONCLUSION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ROAD SAFETY COMMISSION SERVICE/STAFF WRITING</dc:title>
  <dc:creator>DCM OPS</dc:creator>
  <cp:lastModifiedBy>Administrator</cp:lastModifiedBy>
  <cp:revision>34</cp:revision>
  <dcterms:created xsi:type="dcterms:W3CDTF">2020-09-29T17:29:42Z</dcterms:created>
  <dcterms:modified xsi:type="dcterms:W3CDTF">2021-05-20T15:34:05Z</dcterms:modified>
</cp:coreProperties>
</file>