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79" r:id="rId4"/>
    <p:sldId id="278" r:id="rId5"/>
    <p:sldId id="280" r:id="rId6"/>
    <p:sldId id="261" r:id="rId7"/>
    <p:sldId id="263" r:id="rId8"/>
    <p:sldId id="289" r:id="rId9"/>
    <p:sldId id="290" r:id="rId10"/>
    <p:sldId id="291" r:id="rId11"/>
    <p:sldId id="292" r:id="rId12"/>
    <p:sldId id="293" r:id="rId13"/>
    <p:sldId id="294" r:id="rId14"/>
    <p:sldId id="295" r:id="rId15"/>
    <p:sldId id="296" r:id="rId16"/>
    <p:sldId id="262" r:id="rId17"/>
    <p:sldId id="282" r:id="rId18"/>
    <p:sldId id="281" r:id="rId19"/>
    <p:sldId id="266" r:id="rId20"/>
    <p:sldId id="288" r:id="rId21"/>
    <p:sldId id="267" r:id="rId22"/>
    <p:sldId id="270" r:id="rId23"/>
    <p:sldId id="271" r:id="rId24"/>
    <p:sldId id="272" r:id="rId25"/>
    <p:sldId id="273" r:id="rId26"/>
    <p:sldId id="274" r:id="rId27"/>
    <p:sldId id="275" r:id="rId28"/>
    <p:sldId id="276" r:id="rId29"/>
    <p:sldId id="268" r:id="rId30"/>
    <p:sldId id="283" r:id="rId31"/>
    <p:sldId id="297" r:id="rId32"/>
    <p:sldId id="286" r:id="rId33"/>
    <p:sldId id="287" r:id="rId34"/>
    <p:sldId id="284" r:id="rId35"/>
    <p:sldId id="285" r:id="rId36"/>
    <p:sldId id="259" r:id="rId37"/>
    <p:sldId id="27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6" d="100"/>
          <a:sy n="86" d="100"/>
        </p:scale>
        <p:origin x="-9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0C95A-B1CD-491E-996C-51FE60EC6705}"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03C74111-F867-4089-8DB3-A0DAFD91249A}">
      <dgm:prSet phldrT="[Text]"/>
      <dgm:spPr>
        <a:solidFill>
          <a:srgbClr val="002060"/>
        </a:solidFill>
      </dgm:spPr>
      <dgm:t>
        <a:bodyPr/>
        <a:lstStyle/>
        <a:p>
          <a:endParaRPr lang="en-US" dirty="0"/>
        </a:p>
      </dgm:t>
    </dgm:pt>
    <dgm:pt modelId="{9CA2FC53-A3A9-4BC6-8218-D87E1999687D}" type="parTrans" cxnId="{952368F8-8FF5-4191-AE0F-EE33FCA9E680}">
      <dgm:prSet/>
      <dgm:spPr/>
      <dgm:t>
        <a:bodyPr/>
        <a:lstStyle/>
        <a:p>
          <a:endParaRPr lang="en-US"/>
        </a:p>
      </dgm:t>
    </dgm:pt>
    <dgm:pt modelId="{5FCEFC2F-5A1E-42F6-A7C9-6F05347F3104}" type="sibTrans" cxnId="{952368F8-8FF5-4191-AE0F-EE33FCA9E680}">
      <dgm:prSet/>
      <dgm:spPr/>
      <dgm:t>
        <a:bodyPr/>
        <a:lstStyle/>
        <a:p>
          <a:endParaRPr lang="en-US"/>
        </a:p>
      </dgm:t>
    </dgm:pt>
    <dgm:pt modelId="{1C9F5213-745F-4455-BC27-9FEEF8BC22D3}">
      <dgm:prSet phldrT="[Text]"/>
      <dgm:spPr>
        <a:solidFill>
          <a:srgbClr val="FFC000"/>
        </a:solidFill>
      </dgm:spPr>
      <dgm:t>
        <a:bodyPr/>
        <a:lstStyle/>
        <a:p>
          <a:r>
            <a:rPr lang="en-US" dirty="0" smtClean="0"/>
            <a:t>ADMINISTRATION</a:t>
          </a:r>
          <a:endParaRPr lang="en-US" dirty="0"/>
        </a:p>
      </dgm:t>
    </dgm:pt>
    <dgm:pt modelId="{FB7CEB5C-14A8-471F-96F5-BA64BDE36C81}" type="parTrans" cxnId="{E2CBCB13-0F36-498E-A2AB-61944AD9558B}">
      <dgm:prSet/>
      <dgm:spPr/>
      <dgm:t>
        <a:bodyPr/>
        <a:lstStyle/>
        <a:p>
          <a:endParaRPr lang="en-US"/>
        </a:p>
      </dgm:t>
    </dgm:pt>
    <dgm:pt modelId="{F113FCCC-ECBF-43E8-8A8E-015D9ACA5DCA}" type="sibTrans" cxnId="{E2CBCB13-0F36-498E-A2AB-61944AD9558B}">
      <dgm:prSet/>
      <dgm:spPr/>
      <dgm:t>
        <a:bodyPr/>
        <a:lstStyle/>
        <a:p>
          <a:endParaRPr lang="en-US"/>
        </a:p>
      </dgm:t>
    </dgm:pt>
    <dgm:pt modelId="{33C03F38-0593-4EF2-81D3-A17E2ACBBFD1}">
      <dgm:prSet phldrT="[Text]"/>
      <dgm:spPr>
        <a:solidFill>
          <a:srgbClr val="00B0F0"/>
        </a:solidFill>
      </dgm:spPr>
      <dgm:t>
        <a:bodyPr/>
        <a:lstStyle/>
        <a:p>
          <a:r>
            <a:rPr lang="en-US" dirty="0" smtClean="0"/>
            <a:t>PERSONNEL</a:t>
          </a:r>
          <a:endParaRPr lang="en-US" dirty="0"/>
        </a:p>
      </dgm:t>
    </dgm:pt>
    <dgm:pt modelId="{3E1CDBE6-7DE1-4FFE-9924-0C1B8302CB66}" type="parTrans" cxnId="{09B2CBF1-A03C-4729-BD98-6E649046E6E2}">
      <dgm:prSet/>
      <dgm:spPr/>
      <dgm:t>
        <a:bodyPr/>
        <a:lstStyle/>
        <a:p>
          <a:endParaRPr lang="en-US"/>
        </a:p>
      </dgm:t>
    </dgm:pt>
    <dgm:pt modelId="{D7EFC15B-EC00-4B65-93A9-BB7D27BFF896}" type="sibTrans" cxnId="{09B2CBF1-A03C-4729-BD98-6E649046E6E2}">
      <dgm:prSet/>
      <dgm:spPr/>
      <dgm:t>
        <a:bodyPr/>
        <a:lstStyle/>
        <a:p>
          <a:endParaRPr lang="en-US"/>
        </a:p>
      </dgm:t>
    </dgm:pt>
    <dgm:pt modelId="{40C8D7DF-F19E-4AB9-89F0-BC3A53F1A79E}">
      <dgm:prSet phldrT="[Text]"/>
      <dgm:spPr>
        <a:solidFill>
          <a:srgbClr val="00B050"/>
        </a:solidFill>
      </dgm:spPr>
      <dgm:t>
        <a:bodyPr/>
        <a:lstStyle/>
        <a:p>
          <a:r>
            <a:rPr lang="en-US" dirty="0" smtClean="0"/>
            <a:t>PENSION &amp; INSURANCE</a:t>
          </a:r>
          <a:endParaRPr lang="en-US" dirty="0"/>
        </a:p>
      </dgm:t>
    </dgm:pt>
    <dgm:pt modelId="{A2905C8D-6BA6-481E-B82C-574993A25433}" type="parTrans" cxnId="{9D3C3D83-23B3-4996-8AF3-B5C4EE8F1C49}">
      <dgm:prSet/>
      <dgm:spPr/>
      <dgm:t>
        <a:bodyPr/>
        <a:lstStyle/>
        <a:p>
          <a:endParaRPr lang="en-US"/>
        </a:p>
      </dgm:t>
    </dgm:pt>
    <dgm:pt modelId="{51511937-615E-46A8-8746-C6A8CF69C311}" type="sibTrans" cxnId="{9D3C3D83-23B3-4996-8AF3-B5C4EE8F1C49}">
      <dgm:prSet/>
      <dgm:spPr/>
      <dgm:t>
        <a:bodyPr/>
        <a:lstStyle/>
        <a:p>
          <a:endParaRPr lang="en-US"/>
        </a:p>
      </dgm:t>
    </dgm:pt>
    <dgm:pt modelId="{E5141CC4-5AFE-4E8A-985A-C3E329851820}">
      <dgm:prSet/>
      <dgm:spPr>
        <a:solidFill>
          <a:srgbClr val="FF0000"/>
        </a:solidFill>
      </dgm:spPr>
      <dgm:t>
        <a:bodyPr/>
        <a:lstStyle/>
        <a:p>
          <a:r>
            <a:rPr lang="en-US" dirty="0" smtClean="0"/>
            <a:t>DISCIPLINE</a:t>
          </a:r>
          <a:endParaRPr lang="en-US" dirty="0"/>
        </a:p>
      </dgm:t>
    </dgm:pt>
    <dgm:pt modelId="{CD71768A-2AD3-4181-AD33-7B159115E2E1}" type="parTrans" cxnId="{448F94CF-F4A9-495A-BBF7-61B56FC4CB38}">
      <dgm:prSet/>
      <dgm:spPr/>
      <dgm:t>
        <a:bodyPr/>
        <a:lstStyle/>
        <a:p>
          <a:endParaRPr lang="en-US"/>
        </a:p>
      </dgm:t>
    </dgm:pt>
    <dgm:pt modelId="{3786E39D-A883-4933-A6A4-E8AF47FD3EEE}" type="sibTrans" cxnId="{448F94CF-F4A9-495A-BBF7-61B56FC4CB38}">
      <dgm:prSet/>
      <dgm:spPr/>
      <dgm:t>
        <a:bodyPr/>
        <a:lstStyle/>
        <a:p>
          <a:endParaRPr lang="en-US"/>
        </a:p>
      </dgm:t>
    </dgm:pt>
    <dgm:pt modelId="{BCD517E9-183F-4A04-9BAA-D570F2F4FE47}" type="pres">
      <dgm:prSet presAssocID="{B5A0C95A-B1CD-491E-996C-51FE60EC6705}" presName="Name0" presStyleCnt="0">
        <dgm:presLayoutVars>
          <dgm:chPref val="1"/>
          <dgm:dir/>
          <dgm:animOne val="branch"/>
          <dgm:animLvl val="lvl"/>
          <dgm:resizeHandles val="exact"/>
        </dgm:presLayoutVars>
      </dgm:prSet>
      <dgm:spPr/>
      <dgm:t>
        <a:bodyPr/>
        <a:lstStyle/>
        <a:p>
          <a:endParaRPr lang="en-US"/>
        </a:p>
      </dgm:t>
    </dgm:pt>
    <dgm:pt modelId="{4D2E4A8A-F775-4AA8-B709-DFC75F38182D}" type="pres">
      <dgm:prSet presAssocID="{03C74111-F867-4089-8DB3-A0DAFD91249A}" presName="root1" presStyleCnt="0"/>
      <dgm:spPr/>
    </dgm:pt>
    <dgm:pt modelId="{DAFE87D0-1217-4D36-96F0-354AD95EE87A}" type="pres">
      <dgm:prSet presAssocID="{03C74111-F867-4089-8DB3-A0DAFD91249A}" presName="LevelOneTextNode" presStyleLbl="node0" presStyleIdx="0" presStyleCnt="1" custScaleX="292808" custLinFactNeighborX="-11079">
        <dgm:presLayoutVars>
          <dgm:chPref val="3"/>
        </dgm:presLayoutVars>
      </dgm:prSet>
      <dgm:spPr/>
      <dgm:t>
        <a:bodyPr/>
        <a:lstStyle/>
        <a:p>
          <a:endParaRPr lang="en-US"/>
        </a:p>
      </dgm:t>
    </dgm:pt>
    <dgm:pt modelId="{6D8484C8-67D4-43B3-AA95-D4E8C20234E6}" type="pres">
      <dgm:prSet presAssocID="{03C74111-F867-4089-8DB3-A0DAFD91249A}" presName="level2hierChild" presStyleCnt="0"/>
      <dgm:spPr/>
    </dgm:pt>
    <dgm:pt modelId="{369BC29F-B802-44F4-B787-68971466CA67}" type="pres">
      <dgm:prSet presAssocID="{FB7CEB5C-14A8-471F-96F5-BA64BDE36C81}" presName="conn2-1" presStyleLbl="parChTrans1D2" presStyleIdx="0" presStyleCnt="4"/>
      <dgm:spPr/>
      <dgm:t>
        <a:bodyPr/>
        <a:lstStyle/>
        <a:p>
          <a:endParaRPr lang="en-US"/>
        </a:p>
      </dgm:t>
    </dgm:pt>
    <dgm:pt modelId="{A8C6835F-BA41-4822-99DD-84E2875EBA9F}" type="pres">
      <dgm:prSet presAssocID="{FB7CEB5C-14A8-471F-96F5-BA64BDE36C81}" presName="connTx" presStyleLbl="parChTrans1D2" presStyleIdx="0" presStyleCnt="4"/>
      <dgm:spPr/>
      <dgm:t>
        <a:bodyPr/>
        <a:lstStyle/>
        <a:p>
          <a:endParaRPr lang="en-US"/>
        </a:p>
      </dgm:t>
    </dgm:pt>
    <dgm:pt modelId="{8AF1B159-A44F-4B6B-A4B6-2FD2D0C8AB63}" type="pres">
      <dgm:prSet presAssocID="{1C9F5213-745F-4455-BC27-9FEEF8BC22D3}" presName="root2" presStyleCnt="0"/>
      <dgm:spPr/>
    </dgm:pt>
    <dgm:pt modelId="{5DDF549F-C6F8-4ACB-8DC5-1FD017A0F866}" type="pres">
      <dgm:prSet presAssocID="{1C9F5213-745F-4455-BC27-9FEEF8BC22D3}" presName="LevelTwoTextNode" presStyleLbl="node2" presStyleIdx="0" presStyleCnt="4" custLinFactNeighborX="1129" custLinFactNeighborY="31234">
        <dgm:presLayoutVars>
          <dgm:chPref val="3"/>
        </dgm:presLayoutVars>
      </dgm:prSet>
      <dgm:spPr/>
      <dgm:t>
        <a:bodyPr/>
        <a:lstStyle/>
        <a:p>
          <a:endParaRPr lang="en-US"/>
        </a:p>
      </dgm:t>
    </dgm:pt>
    <dgm:pt modelId="{53B1ECCE-8B71-4C20-A6E8-683822F48603}" type="pres">
      <dgm:prSet presAssocID="{1C9F5213-745F-4455-BC27-9FEEF8BC22D3}" presName="level3hierChild" presStyleCnt="0"/>
      <dgm:spPr/>
    </dgm:pt>
    <dgm:pt modelId="{4494ECBD-CFA6-4D7B-8861-10F7072DC1BB}" type="pres">
      <dgm:prSet presAssocID="{3E1CDBE6-7DE1-4FFE-9924-0C1B8302CB66}" presName="conn2-1" presStyleLbl="parChTrans1D2" presStyleIdx="1" presStyleCnt="4"/>
      <dgm:spPr/>
      <dgm:t>
        <a:bodyPr/>
        <a:lstStyle/>
        <a:p>
          <a:endParaRPr lang="en-US"/>
        </a:p>
      </dgm:t>
    </dgm:pt>
    <dgm:pt modelId="{AB724C95-554F-4E4A-8CFE-CA66AF92F323}" type="pres">
      <dgm:prSet presAssocID="{3E1CDBE6-7DE1-4FFE-9924-0C1B8302CB66}" presName="connTx" presStyleLbl="parChTrans1D2" presStyleIdx="1" presStyleCnt="4"/>
      <dgm:spPr/>
      <dgm:t>
        <a:bodyPr/>
        <a:lstStyle/>
        <a:p>
          <a:endParaRPr lang="en-US"/>
        </a:p>
      </dgm:t>
    </dgm:pt>
    <dgm:pt modelId="{6A3D7FCB-57E8-479B-BF28-60323E40691C}" type="pres">
      <dgm:prSet presAssocID="{33C03F38-0593-4EF2-81D3-A17E2ACBBFD1}" presName="root2" presStyleCnt="0"/>
      <dgm:spPr/>
    </dgm:pt>
    <dgm:pt modelId="{F25DFE3D-1A0F-4C4D-88CC-7616F50D61C4}" type="pres">
      <dgm:prSet presAssocID="{33C03F38-0593-4EF2-81D3-A17E2ACBBFD1}" presName="LevelTwoTextNode" presStyleLbl="node2" presStyleIdx="1" presStyleCnt="4" custLinFactNeighborX="733" custLinFactNeighborY="14979">
        <dgm:presLayoutVars>
          <dgm:chPref val="3"/>
        </dgm:presLayoutVars>
      </dgm:prSet>
      <dgm:spPr/>
      <dgm:t>
        <a:bodyPr/>
        <a:lstStyle/>
        <a:p>
          <a:endParaRPr lang="en-US"/>
        </a:p>
      </dgm:t>
    </dgm:pt>
    <dgm:pt modelId="{C654D9A0-A654-44E6-8070-880631D69E6F}" type="pres">
      <dgm:prSet presAssocID="{33C03F38-0593-4EF2-81D3-A17E2ACBBFD1}" presName="level3hierChild" presStyleCnt="0"/>
      <dgm:spPr/>
    </dgm:pt>
    <dgm:pt modelId="{19208380-AC6D-4C55-ADAB-5C029962E71B}" type="pres">
      <dgm:prSet presAssocID="{A2905C8D-6BA6-481E-B82C-574993A25433}" presName="conn2-1" presStyleLbl="parChTrans1D2" presStyleIdx="2" presStyleCnt="4"/>
      <dgm:spPr/>
      <dgm:t>
        <a:bodyPr/>
        <a:lstStyle/>
        <a:p>
          <a:endParaRPr lang="en-US"/>
        </a:p>
      </dgm:t>
    </dgm:pt>
    <dgm:pt modelId="{46E16687-D041-4C9E-9095-69EF086C91A6}" type="pres">
      <dgm:prSet presAssocID="{A2905C8D-6BA6-481E-B82C-574993A25433}" presName="connTx" presStyleLbl="parChTrans1D2" presStyleIdx="2" presStyleCnt="4"/>
      <dgm:spPr/>
      <dgm:t>
        <a:bodyPr/>
        <a:lstStyle/>
        <a:p>
          <a:endParaRPr lang="en-US"/>
        </a:p>
      </dgm:t>
    </dgm:pt>
    <dgm:pt modelId="{2DF14D1E-CE1A-44CB-ABF0-9CFBAF7263E9}" type="pres">
      <dgm:prSet presAssocID="{40C8D7DF-F19E-4AB9-89F0-BC3A53F1A79E}" presName="root2" presStyleCnt="0"/>
      <dgm:spPr/>
    </dgm:pt>
    <dgm:pt modelId="{AD7A5E19-2BDC-4850-93A2-1BB16C3D06E9}" type="pres">
      <dgm:prSet presAssocID="{40C8D7DF-F19E-4AB9-89F0-BC3A53F1A79E}" presName="LevelTwoTextNode" presStyleLbl="node2" presStyleIdx="2" presStyleCnt="4" custLinFactNeighborX="733" custLinFactNeighborY="-2512">
        <dgm:presLayoutVars>
          <dgm:chPref val="3"/>
        </dgm:presLayoutVars>
      </dgm:prSet>
      <dgm:spPr/>
      <dgm:t>
        <a:bodyPr/>
        <a:lstStyle/>
        <a:p>
          <a:endParaRPr lang="en-US"/>
        </a:p>
      </dgm:t>
    </dgm:pt>
    <dgm:pt modelId="{5867DB6A-3F76-4243-9B6B-E11067A71F69}" type="pres">
      <dgm:prSet presAssocID="{40C8D7DF-F19E-4AB9-89F0-BC3A53F1A79E}" presName="level3hierChild" presStyleCnt="0"/>
      <dgm:spPr/>
    </dgm:pt>
    <dgm:pt modelId="{C624A622-19BE-4BAF-B7CC-D6BFA7A73C1A}" type="pres">
      <dgm:prSet presAssocID="{CD71768A-2AD3-4181-AD33-7B159115E2E1}" presName="conn2-1" presStyleLbl="parChTrans1D2" presStyleIdx="3" presStyleCnt="4"/>
      <dgm:spPr/>
      <dgm:t>
        <a:bodyPr/>
        <a:lstStyle/>
        <a:p>
          <a:endParaRPr lang="en-US"/>
        </a:p>
      </dgm:t>
    </dgm:pt>
    <dgm:pt modelId="{036B3951-7EEE-4F25-AA6D-771C5520A39E}" type="pres">
      <dgm:prSet presAssocID="{CD71768A-2AD3-4181-AD33-7B159115E2E1}" presName="connTx" presStyleLbl="parChTrans1D2" presStyleIdx="3" presStyleCnt="4"/>
      <dgm:spPr/>
      <dgm:t>
        <a:bodyPr/>
        <a:lstStyle/>
        <a:p>
          <a:endParaRPr lang="en-US"/>
        </a:p>
      </dgm:t>
    </dgm:pt>
    <dgm:pt modelId="{556617BA-8BEE-4CC6-8168-7A069875D30B}" type="pres">
      <dgm:prSet presAssocID="{E5141CC4-5AFE-4E8A-985A-C3E329851820}" presName="root2" presStyleCnt="0"/>
      <dgm:spPr/>
    </dgm:pt>
    <dgm:pt modelId="{8413B007-C3B5-4235-A872-30F2F87E7722}" type="pres">
      <dgm:prSet presAssocID="{E5141CC4-5AFE-4E8A-985A-C3E329851820}" presName="LevelTwoTextNode" presStyleLbl="node2" presStyleIdx="3" presStyleCnt="4" custScaleY="80180" custLinFactNeighborY="-20800">
        <dgm:presLayoutVars>
          <dgm:chPref val="3"/>
        </dgm:presLayoutVars>
      </dgm:prSet>
      <dgm:spPr/>
      <dgm:t>
        <a:bodyPr/>
        <a:lstStyle/>
        <a:p>
          <a:endParaRPr lang="en-US"/>
        </a:p>
      </dgm:t>
    </dgm:pt>
    <dgm:pt modelId="{CB01EC5B-5D72-4698-9D75-26BE7F236B14}" type="pres">
      <dgm:prSet presAssocID="{E5141CC4-5AFE-4E8A-985A-C3E329851820}" presName="level3hierChild" presStyleCnt="0"/>
      <dgm:spPr/>
    </dgm:pt>
  </dgm:ptLst>
  <dgm:cxnLst>
    <dgm:cxn modelId="{5624057C-7390-46E6-973B-01476C068295}" type="presOf" srcId="{B5A0C95A-B1CD-491E-996C-51FE60EC6705}" destId="{BCD517E9-183F-4A04-9BAA-D570F2F4FE47}" srcOrd="0" destOrd="0" presId="urn:microsoft.com/office/officeart/2008/layout/HorizontalMultiLevelHierarchy"/>
    <dgm:cxn modelId="{09B2CBF1-A03C-4729-BD98-6E649046E6E2}" srcId="{03C74111-F867-4089-8DB3-A0DAFD91249A}" destId="{33C03F38-0593-4EF2-81D3-A17E2ACBBFD1}" srcOrd="1" destOrd="0" parTransId="{3E1CDBE6-7DE1-4FFE-9924-0C1B8302CB66}" sibTransId="{D7EFC15B-EC00-4B65-93A9-BB7D27BFF896}"/>
    <dgm:cxn modelId="{11516DF8-C2CD-4DDC-B891-D8B556A7C60A}" type="presOf" srcId="{A2905C8D-6BA6-481E-B82C-574993A25433}" destId="{19208380-AC6D-4C55-ADAB-5C029962E71B}" srcOrd="0" destOrd="0" presId="urn:microsoft.com/office/officeart/2008/layout/HorizontalMultiLevelHierarchy"/>
    <dgm:cxn modelId="{28017327-7B9A-48E2-B858-6FFC6D455BFB}" type="presOf" srcId="{1C9F5213-745F-4455-BC27-9FEEF8BC22D3}" destId="{5DDF549F-C6F8-4ACB-8DC5-1FD017A0F866}" srcOrd="0" destOrd="0" presId="urn:microsoft.com/office/officeart/2008/layout/HorizontalMultiLevelHierarchy"/>
    <dgm:cxn modelId="{8B4E964F-7C80-413C-9E3B-E28D4D2FA4B0}" type="presOf" srcId="{A2905C8D-6BA6-481E-B82C-574993A25433}" destId="{46E16687-D041-4C9E-9095-69EF086C91A6}" srcOrd="1" destOrd="0" presId="urn:microsoft.com/office/officeart/2008/layout/HorizontalMultiLevelHierarchy"/>
    <dgm:cxn modelId="{C0BE8B27-5CF1-472F-B0FF-D7A22237E0E4}" type="presOf" srcId="{E5141CC4-5AFE-4E8A-985A-C3E329851820}" destId="{8413B007-C3B5-4235-A872-30F2F87E7722}" srcOrd="0" destOrd="0" presId="urn:microsoft.com/office/officeart/2008/layout/HorizontalMultiLevelHierarchy"/>
    <dgm:cxn modelId="{8C06728B-6C5E-4B36-AB95-3A4DDD6B0893}" type="presOf" srcId="{CD71768A-2AD3-4181-AD33-7B159115E2E1}" destId="{036B3951-7EEE-4F25-AA6D-771C5520A39E}" srcOrd="1" destOrd="0" presId="urn:microsoft.com/office/officeart/2008/layout/HorizontalMultiLevelHierarchy"/>
    <dgm:cxn modelId="{952368F8-8FF5-4191-AE0F-EE33FCA9E680}" srcId="{B5A0C95A-B1CD-491E-996C-51FE60EC6705}" destId="{03C74111-F867-4089-8DB3-A0DAFD91249A}" srcOrd="0" destOrd="0" parTransId="{9CA2FC53-A3A9-4BC6-8218-D87E1999687D}" sibTransId="{5FCEFC2F-5A1E-42F6-A7C9-6F05347F3104}"/>
    <dgm:cxn modelId="{3200FD44-AEE2-4B6C-8F3C-0CFAE336AA4E}" type="presOf" srcId="{3E1CDBE6-7DE1-4FFE-9924-0C1B8302CB66}" destId="{4494ECBD-CFA6-4D7B-8861-10F7072DC1BB}" srcOrd="0" destOrd="0" presId="urn:microsoft.com/office/officeart/2008/layout/HorizontalMultiLevelHierarchy"/>
    <dgm:cxn modelId="{64D17E17-4BA6-45E0-AC55-D5B2175A19B7}" type="presOf" srcId="{3E1CDBE6-7DE1-4FFE-9924-0C1B8302CB66}" destId="{AB724C95-554F-4E4A-8CFE-CA66AF92F323}" srcOrd="1" destOrd="0" presId="urn:microsoft.com/office/officeart/2008/layout/HorizontalMultiLevelHierarchy"/>
    <dgm:cxn modelId="{A6DAD62F-DF43-4A4A-9F30-2815B87CF3E6}" type="presOf" srcId="{40C8D7DF-F19E-4AB9-89F0-BC3A53F1A79E}" destId="{AD7A5E19-2BDC-4850-93A2-1BB16C3D06E9}" srcOrd="0" destOrd="0" presId="urn:microsoft.com/office/officeart/2008/layout/HorizontalMultiLevelHierarchy"/>
    <dgm:cxn modelId="{8C6A7155-D189-4F5E-BC20-9D7754DCB61F}" type="presOf" srcId="{CD71768A-2AD3-4181-AD33-7B159115E2E1}" destId="{C624A622-19BE-4BAF-B7CC-D6BFA7A73C1A}" srcOrd="0" destOrd="0" presId="urn:microsoft.com/office/officeart/2008/layout/HorizontalMultiLevelHierarchy"/>
    <dgm:cxn modelId="{9D3C3D83-23B3-4996-8AF3-B5C4EE8F1C49}" srcId="{03C74111-F867-4089-8DB3-A0DAFD91249A}" destId="{40C8D7DF-F19E-4AB9-89F0-BC3A53F1A79E}" srcOrd="2" destOrd="0" parTransId="{A2905C8D-6BA6-481E-B82C-574993A25433}" sibTransId="{51511937-615E-46A8-8746-C6A8CF69C311}"/>
    <dgm:cxn modelId="{448F94CF-F4A9-495A-BBF7-61B56FC4CB38}" srcId="{03C74111-F867-4089-8DB3-A0DAFD91249A}" destId="{E5141CC4-5AFE-4E8A-985A-C3E329851820}" srcOrd="3" destOrd="0" parTransId="{CD71768A-2AD3-4181-AD33-7B159115E2E1}" sibTransId="{3786E39D-A883-4933-A6A4-E8AF47FD3EEE}"/>
    <dgm:cxn modelId="{B577D434-4682-4390-9F3A-9C67F758704F}" type="presOf" srcId="{03C74111-F867-4089-8DB3-A0DAFD91249A}" destId="{DAFE87D0-1217-4D36-96F0-354AD95EE87A}" srcOrd="0" destOrd="0" presId="urn:microsoft.com/office/officeart/2008/layout/HorizontalMultiLevelHierarchy"/>
    <dgm:cxn modelId="{E2CBCB13-0F36-498E-A2AB-61944AD9558B}" srcId="{03C74111-F867-4089-8DB3-A0DAFD91249A}" destId="{1C9F5213-745F-4455-BC27-9FEEF8BC22D3}" srcOrd="0" destOrd="0" parTransId="{FB7CEB5C-14A8-471F-96F5-BA64BDE36C81}" sibTransId="{F113FCCC-ECBF-43E8-8A8E-015D9ACA5DCA}"/>
    <dgm:cxn modelId="{6AE28420-005E-4B02-A359-B3A0B5493BD1}" type="presOf" srcId="{FB7CEB5C-14A8-471F-96F5-BA64BDE36C81}" destId="{369BC29F-B802-44F4-B787-68971466CA67}" srcOrd="0" destOrd="0" presId="urn:microsoft.com/office/officeart/2008/layout/HorizontalMultiLevelHierarchy"/>
    <dgm:cxn modelId="{29115223-16CB-4244-9C15-644F8FB30DA1}" type="presOf" srcId="{33C03F38-0593-4EF2-81D3-A17E2ACBBFD1}" destId="{F25DFE3D-1A0F-4C4D-88CC-7616F50D61C4}" srcOrd="0" destOrd="0" presId="urn:microsoft.com/office/officeart/2008/layout/HorizontalMultiLevelHierarchy"/>
    <dgm:cxn modelId="{75123975-6618-43AF-A0AD-70FCE63DB2CD}" type="presOf" srcId="{FB7CEB5C-14A8-471F-96F5-BA64BDE36C81}" destId="{A8C6835F-BA41-4822-99DD-84E2875EBA9F}" srcOrd="1" destOrd="0" presId="urn:microsoft.com/office/officeart/2008/layout/HorizontalMultiLevelHierarchy"/>
    <dgm:cxn modelId="{63629772-9D8D-44C2-B8E8-64C3CEA77228}" type="presParOf" srcId="{BCD517E9-183F-4A04-9BAA-D570F2F4FE47}" destId="{4D2E4A8A-F775-4AA8-B709-DFC75F38182D}" srcOrd="0" destOrd="0" presId="urn:microsoft.com/office/officeart/2008/layout/HorizontalMultiLevelHierarchy"/>
    <dgm:cxn modelId="{C58C0578-A18B-4E9D-99F7-395E5B8FB478}" type="presParOf" srcId="{4D2E4A8A-F775-4AA8-B709-DFC75F38182D}" destId="{DAFE87D0-1217-4D36-96F0-354AD95EE87A}" srcOrd="0" destOrd="0" presId="urn:microsoft.com/office/officeart/2008/layout/HorizontalMultiLevelHierarchy"/>
    <dgm:cxn modelId="{1B27D1B4-D465-40B2-B5E8-69927A04E91E}" type="presParOf" srcId="{4D2E4A8A-F775-4AA8-B709-DFC75F38182D}" destId="{6D8484C8-67D4-43B3-AA95-D4E8C20234E6}" srcOrd="1" destOrd="0" presId="urn:microsoft.com/office/officeart/2008/layout/HorizontalMultiLevelHierarchy"/>
    <dgm:cxn modelId="{040866E9-B400-4E6F-8E76-48A173C49285}" type="presParOf" srcId="{6D8484C8-67D4-43B3-AA95-D4E8C20234E6}" destId="{369BC29F-B802-44F4-B787-68971466CA67}" srcOrd="0" destOrd="0" presId="urn:microsoft.com/office/officeart/2008/layout/HorizontalMultiLevelHierarchy"/>
    <dgm:cxn modelId="{C3966571-C0FE-47BA-B99F-FE1627C9C08C}" type="presParOf" srcId="{369BC29F-B802-44F4-B787-68971466CA67}" destId="{A8C6835F-BA41-4822-99DD-84E2875EBA9F}" srcOrd="0" destOrd="0" presId="urn:microsoft.com/office/officeart/2008/layout/HorizontalMultiLevelHierarchy"/>
    <dgm:cxn modelId="{0D3E55D8-5C56-42EB-9F37-612F68974CCE}" type="presParOf" srcId="{6D8484C8-67D4-43B3-AA95-D4E8C20234E6}" destId="{8AF1B159-A44F-4B6B-A4B6-2FD2D0C8AB63}" srcOrd="1" destOrd="0" presId="urn:microsoft.com/office/officeart/2008/layout/HorizontalMultiLevelHierarchy"/>
    <dgm:cxn modelId="{E77FB9DC-5A8E-4C0C-8963-5804AAA54FC8}" type="presParOf" srcId="{8AF1B159-A44F-4B6B-A4B6-2FD2D0C8AB63}" destId="{5DDF549F-C6F8-4ACB-8DC5-1FD017A0F866}" srcOrd="0" destOrd="0" presId="urn:microsoft.com/office/officeart/2008/layout/HorizontalMultiLevelHierarchy"/>
    <dgm:cxn modelId="{CC05C0F2-33B2-4FEA-97FD-0784DFEDE117}" type="presParOf" srcId="{8AF1B159-A44F-4B6B-A4B6-2FD2D0C8AB63}" destId="{53B1ECCE-8B71-4C20-A6E8-683822F48603}" srcOrd="1" destOrd="0" presId="urn:microsoft.com/office/officeart/2008/layout/HorizontalMultiLevelHierarchy"/>
    <dgm:cxn modelId="{33F05EF2-BF20-4432-8674-A25AA6C794CC}" type="presParOf" srcId="{6D8484C8-67D4-43B3-AA95-D4E8C20234E6}" destId="{4494ECBD-CFA6-4D7B-8861-10F7072DC1BB}" srcOrd="2" destOrd="0" presId="urn:microsoft.com/office/officeart/2008/layout/HorizontalMultiLevelHierarchy"/>
    <dgm:cxn modelId="{D2746BD4-C877-4263-BA27-649C20B362BA}" type="presParOf" srcId="{4494ECBD-CFA6-4D7B-8861-10F7072DC1BB}" destId="{AB724C95-554F-4E4A-8CFE-CA66AF92F323}" srcOrd="0" destOrd="0" presId="urn:microsoft.com/office/officeart/2008/layout/HorizontalMultiLevelHierarchy"/>
    <dgm:cxn modelId="{A7DB8B18-FF86-4A80-840E-5A3DE9BE5F76}" type="presParOf" srcId="{6D8484C8-67D4-43B3-AA95-D4E8C20234E6}" destId="{6A3D7FCB-57E8-479B-BF28-60323E40691C}" srcOrd="3" destOrd="0" presId="urn:microsoft.com/office/officeart/2008/layout/HorizontalMultiLevelHierarchy"/>
    <dgm:cxn modelId="{5DF4C30B-2EC5-4C3D-A039-10CCC2E957B4}" type="presParOf" srcId="{6A3D7FCB-57E8-479B-BF28-60323E40691C}" destId="{F25DFE3D-1A0F-4C4D-88CC-7616F50D61C4}" srcOrd="0" destOrd="0" presId="urn:microsoft.com/office/officeart/2008/layout/HorizontalMultiLevelHierarchy"/>
    <dgm:cxn modelId="{5BBD7798-EC3A-4FE2-A591-47BABB46E617}" type="presParOf" srcId="{6A3D7FCB-57E8-479B-BF28-60323E40691C}" destId="{C654D9A0-A654-44E6-8070-880631D69E6F}" srcOrd="1" destOrd="0" presId="urn:microsoft.com/office/officeart/2008/layout/HorizontalMultiLevelHierarchy"/>
    <dgm:cxn modelId="{FFD5B33E-B52C-48E6-B8EC-11C76EC111AD}" type="presParOf" srcId="{6D8484C8-67D4-43B3-AA95-D4E8C20234E6}" destId="{19208380-AC6D-4C55-ADAB-5C029962E71B}" srcOrd="4" destOrd="0" presId="urn:microsoft.com/office/officeart/2008/layout/HorizontalMultiLevelHierarchy"/>
    <dgm:cxn modelId="{0C89362D-A0AA-4503-AB1D-BF1030AA75D1}" type="presParOf" srcId="{19208380-AC6D-4C55-ADAB-5C029962E71B}" destId="{46E16687-D041-4C9E-9095-69EF086C91A6}" srcOrd="0" destOrd="0" presId="urn:microsoft.com/office/officeart/2008/layout/HorizontalMultiLevelHierarchy"/>
    <dgm:cxn modelId="{2965EC97-A4AF-4760-96A5-3BE566FE18A0}" type="presParOf" srcId="{6D8484C8-67D4-43B3-AA95-D4E8C20234E6}" destId="{2DF14D1E-CE1A-44CB-ABF0-9CFBAF7263E9}" srcOrd="5" destOrd="0" presId="urn:microsoft.com/office/officeart/2008/layout/HorizontalMultiLevelHierarchy"/>
    <dgm:cxn modelId="{0805A5CF-87D3-4A8C-B808-98ABE6247836}" type="presParOf" srcId="{2DF14D1E-CE1A-44CB-ABF0-9CFBAF7263E9}" destId="{AD7A5E19-2BDC-4850-93A2-1BB16C3D06E9}" srcOrd="0" destOrd="0" presId="urn:microsoft.com/office/officeart/2008/layout/HorizontalMultiLevelHierarchy"/>
    <dgm:cxn modelId="{E059B740-B346-4938-8F08-F07A8A6A803C}" type="presParOf" srcId="{2DF14D1E-CE1A-44CB-ABF0-9CFBAF7263E9}" destId="{5867DB6A-3F76-4243-9B6B-E11067A71F69}" srcOrd="1" destOrd="0" presId="urn:microsoft.com/office/officeart/2008/layout/HorizontalMultiLevelHierarchy"/>
    <dgm:cxn modelId="{BDB84A28-4D8A-438B-96BD-26A578DE1FBA}" type="presParOf" srcId="{6D8484C8-67D4-43B3-AA95-D4E8C20234E6}" destId="{C624A622-19BE-4BAF-B7CC-D6BFA7A73C1A}" srcOrd="6" destOrd="0" presId="urn:microsoft.com/office/officeart/2008/layout/HorizontalMultiLevelHierarchy"/>
    <dgm:cxn modelId="{754ACCD5-116A-4140-8EE3-A67A6E0C1EB3}" type="presParOf" srcId="{C624A622-19BE-4BAF-B7CC-D6BFA7A73C1A}" destId="{036B3951-7EEE-4F25-AA6D-771C5520A39E}" srcOrd="0" destOrd="0" presId="urn:microsoft.com/office/officeart/2008/layout/HorizontalMultiLevelHierarchy"/>
    <dgm:cxn modelId="{53266877-8923-499A-A406-29E66E1DD652}" type="presParOf" srcId="{6D8484C8-67D4-43B3-AA95-D4E8C20234E6}" destId="{556617BA-8BEE-4CC6-8168-7A069875D30B}" srcOrd="7" destOrd="0" presId="urn:microsoft.com/office/officeart/2008/layout/HorizontalMultiLevelHierarchy"/>
    <dgm:cxn modelId="{E2D3884F-9AF6-4A64-9609-3BDB5C34C5C3}" type="presParOf" srcId="{556617BA-8BEE-4CC6-8168-7A069875D30B}" destId="{8413B007-C3B5-4235-A872-30F2F87E7722}" srcOrd="0" destOrd="0" presId="urn:microsoft.com/office/officeart/2008/layout/HorizontalMultiLevelHierarchy"/>
    <dgm:cxn modelId="{9362E466-093C-4E9E-BD15-955DDD207ABF}" type="presParOf" srcId="{556617BA-8BEE-4CC6-8168-7A069875D30B}" destId="{CB01EC5B-5D72-4698-9D75-26BE7F236B1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4A622-19BE-4BAF-B7CC-D6BFA7A73C1A}">
      <dsp:nvSpPr>
        <dsp:cNvPr id="0" name=""/>
        <dsp:cNvSpPr/>
      </dsp:nvSpPr>
      <dsp:spPr>
        <a:xfrm>
          <a:off x="4802143" y="2695432"/>
          <a:ext cx="785395" cy="1707448"/>
        </a:xfrm>
        <a:custGeom>
          <a:avLst/>
          <a:gdLst/>
          <a:ahLst/>
          <a:cxnLst/>
          <a:rect l="0" t="0" r="0" b="0"/>
          <a:pathLst>
            <a:path>
              <a:moveTo>
                <a:pt x="0" y="0"/>
              </a:moveTo>
              <a:lnTo>
                <a:pt x="392697" y="0"/>
              </a:lnTo>
              <a:lnTo>
                <a:pt x="392697" y="1707448"/>
              </a:lnTo>
              <a:lnTo>
                <a:pt x="785395" y="17074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147855" y="3502170"/>
        <a:ext cx="93971" cy="93971"/>
      </dsp:txXfrm>
    </dsp:sp>
    <dsp:sp modelId="{19208380-AC6D-4C55-ADAB-5C029962E71B}">
      <dsp:nvSpPr>
        <dsp:cNvPr id="0" name=""/>
        <dsp:cNvSpPr/>
      </dsp:nvSpPr>
      <dsp:spPr>
        <a:xfrm>
          <a:off x="4802143" y="2695432"/>
          <a:ext cx="810021" cy="715940"/>
        </a:xfrm>
        <a:custGeom>
          <a:avLst/>
          <a:gdLst/>
          <a:ahLst/>
          <a:cxnLst/>
          <a:rect l="0" t="0" r="0" b="0"/>
          <a:pathLst>
            <a:path>
              <a:moveTo>
                <a:pt x="0" y="0"/>
              </a:moveTo>
              <a:lnTo>
                <a:pt x="405010" y="0"/>
              </a:lnTo>
              <a:lnTo>
                <a:pt x="405010" y="715940"/>
              </a:lnTo>
              <a:lnTo>
                <a:pt x="810021" y="7159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80127" y="3026375"/>
        <a:ext cx="54053" cy="54053"/>
      </dsp:txXfrm>
    </dsp:sp>
    <dsp:sp modelId="{4494ECBD-CFA6-4D7B-8861-10F7072DC1BB}">
      <dsp:nvSpPr>
        <dsp:cNvPr id="0" name=""/>
        <dsp:cNvSpPr/>
      </dsp:nvSpPr>
      <dsp:spPr>
        <a:xfrm>
          <a:off x="4802143" y="2310196"/>
          <a:ext cx="810021" cy="385235"/>
        </a:xfrm>
        <a:custGeom>
          <a:avLst/>
          <a:gdLst/>
          <a:ahLst/>
          <a:cxnLst/>
          <a:rect l="0" t="0" r="0" b="0"/>
          <a:pathLst>
            <a:path>
              <a:moveTo>
                <a:pt x="0" y="385235"/>
              </a:moveTo>
              <a:lnTo>
                <a:pt x="405010" y="385235"/>
              </a:lnTo>
              <a:lnTo>
                <a:pt x="405010" y="0"/>
              </a:lnTo>
              <a:lnTo>
                <a:pt x="810021"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84729" y="2480389"/>
        <a:ext cx="44848" cy="44848"/>
      </dsp:txXfrm>
    </dsp:sp>
    <dsp:sp modelId="{369BC29F-B802-44F4-B787-68971466CA67}">
      <dsp:nvSpPr>
        <dsp:cNvPr id="0" name=""/>
        <dsp:cNvSpPr/>
      </dsp:nvSpPr>
      <dsp:spPr>
        <a:xfrm>
          <a:off x="4802143" y="1196359"/>
          <a:ext cx="823325" cy="1499072"/>
        </a:xfrm>
        <a:custGeom>
          <a:avLst/>
          <a:gdLst/>
          <a:ahLst/>
          <a:cxnLst/>
          <a:rect l="0" t="0" r="0" b="0"/>
          <a:pathLst>
            <a:path>
              <a:moveTo>
                <a:pt x="0" y="1499072"/>
              </a:moveTo>
              <a:lnTo>
                <a:pt x="411662" y="1499072"/>
              </a:lnTo>
              <a:lnTo>
                <a:pt x="411662" y="0"/>
              </a:lnTo>
              <a:lnTo>
                <a:pt x="82332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5171048" y="1903138"/>
        <a:ext cx="85514" cy="85514"/>
      </dsp:txXfrm>
    </dsp:sp>
    <dsp:sp modelId="{DAFE87D0-1217-4D36-96F0-354AD95EE87A}">
      <dsp:nvSpPr>
        <dsp:cNvPr id="0" name=""/>
        <dsp:cNvSpPr/>
      </dsp:nvSpPr>
      <dsp:spPr>
        <a:xfrm rot="16200000">
          <a:off x="607147" y="1195868"/>
          <a:ext cx="5390864" cy="2999127"/>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en-US" sz="6500" kern="1200" dirty="0"/>
        </a:p>
      </dsp:txBody>
      <dsp:txXfrm>
        <a:off x="607147" y="1195868"/>
        <a:ext cx="5390864" cy="2999127"/>
      </dsp:txXfrm>
    </dsp:sp>
    <dsp:sp modelId="{5DDF549F-C6F8-4ACB-8DC5-1FD017A0F866}">
      <dsp:nvSpPr>
        <dsp:cNvPr id="0" name=""/>
        <dsp:cNvSpPr/>
      </dsp:nvSpPr>
      <dsp:spPr>
        <a:xfrm>
          <a:off x="5625468" y="684227"/>
          <a:ext cx="3359586" cy="102426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ADMINISTRATION</a:t>
          </a:r>
          <a:endParaRPr lang="en-US" sz="3500" kern="1200" dirty="0"/>
        </a:p>
      </dsp:txBody>
      <dsp:txXfrm>
        <a:off x="5625468" y="684227"/>
        <a:ext cx="3359586" cy="1024264"/>
      </dsp:txXfrm>
    </dsp:sp>
    <dsp:sp modelId="{F25DFE3D-1A0F-4C4D-88CC-7616F50D61C4}">
      <dsp:nvSpPr>
        <dsp:cNvPr id="0" name=""/>
        <dsp:cNvSpPr/>
      </dsp:nvSpPr>
      <dsp:spPr>
        <a:xfrm>
          <a:off x="5612164" y="1798063"/>
          <a:ext cx="3359586" cy="1024264"/>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PERSONNEL</a:t>
          </a:r>
          <a:endParaRPr lang="en-US" sz="3500" kern="1200" dirty="0"/>
        </a:p>
      </dsp:txBody>
      <dsp:txXfrm>
        <a:off x="5612164" y="1798063"/>
        <a:ext cx="3359586" cy="1024264"/>
      </dsp:txXfrm>
    </dsp:sp>
    <dsp:sp modelId="{AD7A5E19-2BDC-4850-93A2-1BB16C3D06E9}">
      <dsp:nvSpPr>
        <dsp:cNvPr id="0" name=""/>
        <dsp:cNvSpPr/>
      </dsp:nvSpPr>
      <dsp:spPr>
        <a:xfrm>
          <a:off x="5612164" y="2899240"/>
          <a:ext cx="3359586" cy="1024264"/>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PENSION &amp; INSURANCE</a:t>
          </a:r>
          <a:endParaRPr lang="en-US" sz="3500" kern="1200" dirty="0"/>
        </a:p>
      </dsp:txBody>
      <dsp:txXfrm>
        <a:off x="5612164" y="2899240"/>
        <a:ext cx="3359586" cy="1024264"/>
      </dsp:txXfrm>
    </dsp:sp>
    <dsp:sp modelId="{8413B007-C3B5-4235-A872-30F2F87E7722}">
      <dsp:nvSpPr>
        <dsp:cNvPr id="0" name=""/>
        <dsp:cNvSpPr/>
      </dsp:nvSpPr>
      <dsp:spPr>
        <a:xfrm>
          <a:off x="5587538" y="3992252"/>
          <a:ext cx="3359586" cy="821255"/>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DISCIPLINE</a:t>
          </a:r>
          <a:endParaRPr lang="en-US" sz="3500" kern="1200" dirty="0"/>
        </a:p>
      </dsp:txBody>
      <dsp:txXfrm>
        <a:off x="5587538" y="3992252"/>
        <a:ext cx="3359586" cy="82125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F28C6-F155-40E1-B25A-5D9635F198D4}" type="datetimeFigureOut">
              <a:rPr lang="en-GB" smtClean="0"/>
              <a:t>24/05/2021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A7E067-DD75-4CA0-814C-F56B04BE9665}" type="slidenum">
              <a:rPr lang="en-GB" smtClean="0"/>
              <a:t>‹#›</a:t>
            </a:fld>
            <a:endParaRPr lang="en-GB"/>
          </a:p>
        </p:txBody>
      </p:sp>
    </p:spTree>
    <p:extLst>
      <p:ext uri="{BB962C8B-B14F-4D97-AF65-F5344CB8AC3E}">
        <p14:creationId xmlns:p14="http://schemas.microsoft.com/office/powerpoint/2010/main" val="774225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F3957CC-37F8-4C0E-BD9B-43AA4A96D22B}" type="datetime1">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175569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0662B8E-F3C8-4025-B1AA-53172CACEBBA}" type="datetime1">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776008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27712B-7C5E-4DB0-8705-FD26255DB0E8}" type="datetime1">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33269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7EF63E-5DCE-450D-A390-7EC604780B2F}" type="datetime1">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653478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490C0D-B70B-441B-8B2A-866C5CD1CD18}" type="datetime1">
              <a:rPr lang="en-GB" smtClean="0"/>
              <a:t>24/05/2021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87457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07491F7-9032-47BC-B6F1-68EFC1785206}" type="datetime1">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1451449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CE21F4-5E68-4D75-850A-7F8DFE2F6C0F}" type="datetime1">
              <a:rPr lang="en-GB" smtClean="0"/>
              <a:t>24/05/2021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90344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43AE2DD-D8AB-48CD-A75F-4A9EEBF202F2}" type="datetime1">
              <a:rPr lang="en-GB" smtClean="0"/>
              <a:t>24/05/2021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238919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6B1D-D6F5-4C4F-8FCD-549E34952455}" type="datetime1">
              <a:rPr lang="en-GB" smtClean="0"/>
              <a:t>24/05/2021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1208162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E3C223-3142-425C-A678-F4992B2CB3FE}" type="datetime1">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3675944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FDF8F4-5B66-4316-8BC8-31D899D4858A}" type="datetime1">
              <a:rPr lang="en-GB" smtClean="0"/>
              <a:t>24/05/2021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7341DC-AB02-4987-B995-DFE1A795DAB1}" type="slidenum">
              <a:rPr lang="en-GB" smtClean="0"/>
              <a:t>‹#›</a:t>
            </a:fld>
            <a:endParaRPr lang="en-GB"/>
          </a:p>
        </p:txBody>
      </p:sp>
    </p:spTree>
    <p:extLst>
      <p:ext uri="{BB962C8B-B14F-4D97-AF65-F5344CB8AC3E}">
        <p14:creationId xmlns:p14="http://schemas.microsoft.com/office/powerpoint/2010/main" val="2400188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742DF-2885-4A4B-AE96-B114141C5C74}" type="datetime1">
              <a:rPr lang="en-GB" smtClean="0"/>
              <a:t>24/05/2021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341DC-AB02-4987-B995-DFE1A795DAB1}" type="slidenum">
              <a:rPr lang="en-GB" smtClean="0"/>
              <a:t>‹#›</a:t>
            </a:fld>
            <a:endParaRPr lang="en-GB"/>
          </a:p>
        </p:txBody>
      </p:sp>
    </p:spTree>
    <p:extLst>
      <p:ext uri="{BB962C8B-B14F-4D97-AF65-F5344CB8AC3E}">
        <p14:creationId xmlns:p14="http://schemas.microsoft.com/office/powerpoint/2010/main" val="250141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8833"/>
            <a:ext cx="12192000" cy="1200329"/>
          </a:xfrm>
          <a:prstGeom prst="rect">
            <a:avLst/>
          </a:prstGeom>
          <a:solidFill>
            <a:schemeClr val="tx1"/>
          </a:solidFill>
        </p:spPr>
        <p:txBody>
          <a:bodyPr wrap="square" rtlCol="0">
            <a:spAutoFit/>
          </a:bodyPr>
          <a:lstStyle/>
          <a:p>
            <a:pPr algn="ctr"/>
            <a:r>
              <a:rPr lang="en-GB" sz="7200" b="1" dirty="0" smtClean="0">
                <a:solidFill>
                  <a:schemeClr val="bg1"/>
                </a:solidFill>
              </a:rPr>
              <a:t>Job Schedule &amp; Work Plan</a:t>
            </a:r>
            <a:endParaRPr lang="en-GB" sz="7200" b="1" dirty="0">
              <a:solidFill>
                <a:schemeClr val="bg1"/>
              </a:solidFill>
            </a:endParaRPr>
          </a:p>
        </p:txBody>
      </p:sp>
      <p:sp>
        <p:nvSpPr>
          <p:cNvPr id="5" name="TextBox 4"/>
          <p:cNvSpPr txBox="1"/>
          <p:nvPr/>
        </p:nvSpPr>
        <p:spPr>
          <a:xfrm>
            <a:off x="286604" y="3254337"/>
            <a:ext cx="6864824" cy="1569660"/>
          </a:xfrm>
          <a:prstGeom prst="rect">
            <a:avLst/>
          </a:prstGeom>
          <a:noFill/>
        </p:spPr>
        <p:txBody>
          <a:bodyPr wrap="square" rtlCol="0">
            <a:spAutoFit/>
          </a:bodyPr>
          <a:lstStyle/>
          <a:p>
            <a:pPr algn="ctr"/>
            <a:r>
              <a:rPr lang="en-GB" sz="4800" b="1" dirty="0" smtClean="0">
                <a:solidFill>
                  <a:srgbClr val="00B050"/>
                </a:solidFill>
              </a:rPr>
              <a:t>Admin and Human Resources Department</a:t>
            </a:r>
            <a:endParaRPr lang="en-GB" sz="4800" b="1" dirty="0">
              <a:solidFill>
                <a:srgbClr val="00B050"/>
              </a:solidFill>
            </a:endParaRPr>
          </a:p>
        </p:txBody>
      </p:sp>
      <p:sp>
        <p:nvSpPr>
          <p:cNvPr id="6" name="TextBox 5"/>
          <p:cNvSpPr txBox="1"/>
          <p:nvPr/>
        </p:nvSpPr>
        <p:spPr>
          <a:xfrm>
            <a:off x="2873992" y="2546811"/>
            <a:ext cx="1690048" cy="646331"/>
          </a:xfrm>
          <a:prstGeom prst="rect">
            <a:avLst/>
          </a:prstGeom>
          <a:noFill/>
        </p:spPr>
        <p:txBody>
          <a:bodyPr wrap="square" rtlCol="0">
            <a:spAutoFit/>
          </a:bodyPr>
          <a:lstStyle/>
          <a:p>
            <a:pPr algn="ctr"/>
            <a:r>
              <a:rPr lang="en-GB" sz="3600" i="1" dirty="0" smtClean="0"/>
              <a:t>of</a:t>
            </a:r>
            <a:endParaRPr lang="en-GB" sz="3600" i="1" dirty="0"/>
          </a:p>
        </p:txBody>
      </p:sp>
      <p:sp>
        <p:nvSpPr>
          <p:cNvPr id="7" name="Rectangle 6"/>
          <p:cNvSpPr/>
          <p:nvPr/>
        </p:nvSpPr>
        <p:spPr>
          <a:xfrm>
            <a:off x="0" y="75109"/>
            <a:ext cx="12192000" cy="7483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QUALITY PRACTICES IN HUMAN RESOURCES MANAGEMENT | Sigma Loop Coaching Ltd"/>
          <p:cNvPicPr>
            <a:picLocks noChangeAspect="1" noChangeArrowheads="1"/>
          </p:cNvPicPr>
          <p:nvPr/>
        </p:nvPicPr>
        <p:blipFill>
          <a:blip r:embed="rId2">
            <a:clrChange>
              <a:clrFrom>
                <a:srgbClr val="121E2C"/>
              </a:clrFrom>
              <a:clrTo>
                <a:srgbClr val="121E2C">
                  <a:alpha val="0"/>
                </a:srgbClr>
              </a:clrTo>
            </a:clrChange>
            <a:extLst>
              <a:ext uri="{28A0092B-C50C-407E-A947-70E740481C1C}">
                <a14:useLocalDpi xmlns:a14="http://schemas.microsoft.com/office/drawing/2010/main" val="0"/>
              </a:ext>
            </a:extLst>
          </a:blip>
          <a:srcRect/>
          <a:stretch>
            <a:fillRect/>
          </a:stretch>
        </p:blipFill>
        <p:spPr bwMode="auto">
          <a:xfrm>
            <a:off x="6908861" y="2417595"/>
            <a:ext cx="4867170" cy="24335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240588" y="215487"/>
            <a:ext cx="10058399" cy="523220"/>
          </a:xfrm>
          <a:prstGeom prst="rect">
            <a:avLst/>
          </a:prstGeom>
          <a:noFill/>
        </p:spPr>
        <p:txBody>
          <a:bodyPr wrap="square" rtlCol="0">
            <a:spAutoFit/>
          </a:bodyPr>
          <a:lstStyle/>
          <a:p>
            <a:r>
              <a:rPr lang="en-GB" sz="2800" b="1" i="1" dirty="0" smtClean="0">
                <a:solidFill>
                  <a:srgbClr val="FF0000"/>
                </a:solidFill>
              </a:rPr>
              <a:t>2021 Capacity Building Programme for Principal Officers in RSHQ</a:t>
            </a:r>
            <a:endParaRPr lang="en-GB" sz="2800" b="1" i="1" dirty="0">
              <a:solidFill>
                <a:srgbClr val="FF0000"/>
              </a:solidFill>
            </a:endParaRPr>
          </a:p>
        </p:txBody>
      </p:sp>
      <p:sp>
        <p:nvSpPr>
          <p:cNvPr id="11" name="Rectangle 10"/>
          <p:cNvSpPr/>
          <p:nvPr/>
        </p:nvSpPr>
        <p:spPr>
          <a:xfrm>
            <a:off x="-17583" y="5141595"/>
            <a:ext cx="12192001" cy="13938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p:nvPr/>
        </p:nvGrpSpPr>
        <p:grpSpPr>
          <a:xfrm>
            <a:off x="242851" y="6365439"/>
            <a:ext cx="11931567" cy="90622"/>
            <a:chOff x="120020" y="788856"/>
            <a:chExt cx="11597377" cy="165012"/>
          </a:xfrm>
        </p:grpSpPr>
        <p:sp>
          <p:nvSpPr>
            <p:cNvPr id="13" name="Rectangle 13"/>
            <p:cNvSpPr/>
            <p:nvPr/>
          </p:nvSpPr>
          <p:spPr>
            <a:xfrm>
              <a:off x="1200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85154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3"/>
            <p:cNvSpPr/>
            <p:nvPr/>
          </p:nvSpPr>
          <p:spPr>
            <a:xfrm>
              <a:off x="158306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3"/>
            <p:cNvSpPr/>
            <p:nvPr/>
          </p:nvSpPr>
          <p:spPr>
            <a:xfrm>
              <a:off x="231458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p:cNvSpPr/>
            <p:nvPr/>
          </p:nvSpPr>
          <p:spPr>
            <a:xfrm>
              <a:off x="304610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3"/>
            <p:cNvSpPr/>
            <p:nvPr/>
          </p:nvSpPr>
          <p:spPr>
            <a:xfrm>
              <a:off x="37776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3"/>
            <p:cNvSpPr/>
            <p:nvPr/>
          </p:nvSpPr>
          <p:spPr>
            <a:xfrm>
              <a:off x="450914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3"/>
            <p:cNvSpPr/>
            <p:nvPr/>
          </p:nvSpPr>
          <p:spPr>
            <a:xfrm>
              <a:off x="524066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13"/>
            <p:cNvSpPr/>
            <p:nvPr/>
          </p:nvSpPr>
          <p:spPr>
            <a:xfrm>
              <a:off x="597218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3"/>
            <p:cNvSpPr/>
            <p:nvPr/>
          </p:nvSpPr>
          <p:spPr>
            <a:xfrm>
              <a:off x="670370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p:cNvSpPr/>
            <p:nvPr/>
          </p:nvSpPr>
          <p:spPr>
            <a:xfrm>
              <a:off x="74352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3"/>
            <p:cNvSpPr/>
            <p:nvPr/>
          </p:nvSpPr>
          <p:spPr>
            <a:xfrm>
              <a:off x="816674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p:cNvSpPr/>
            <p:nvPr/>
          </p:nvSpPr>
          <p:spPr>
            <a:xfrm>
              <a:off x="889826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13"/>
            <p:cNvSpPr/>
            <p:nvPr/>
          </p:nvSpPr>
          <p:spPr>
            <a:xfrm>
              <a:off x="962978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3"/>
            <p:cNvSpPr/>
            <p:nvPr/>
          </p:nvSpPr>
          <p:spPr>
            <a:xfrm>
              <a:off x="1036130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13"/>
            <p:cNvSpPr/>
            <p:nvPr/>
          </p:nvSpPr>
          <p:spPr>
            <a:xfrm>
              <a:off x="11092820" y="788856"/>
              <a:ext cx="624577" cy="165012"/>
            </a:xfrm>
            <a:custGeom>
              <a:avLst/>
              <a:gdLst>
                <a:gd name="connsiteX0" fmla="*/ 0 w 525517"/>
                <a:gd name="connsiteY0" fmla="*/ 0 h 165012"/>
                <a:gd name="connsiteX1" fmla="*/ 525517 w 525517"/>
                <a:gd name="connsiteY1" fmla="*/ 0 h 165012"/>
                <a:gd name="connsiteX2" fmla="*/ 525517 w 525517"/>
                <a:gd name="connsiteY2" fmla="*/ 165012 h 165012"/>
                <a:gd name="connsiteX3" fmla="*/ 0 w 525517"/>
                <a:gd name="connsiteY3" fmla="*/ 165012 h 165012"/>
                <a:gd name="connsiteX4" fmla="*/ 0 w 525517"/>
                <a:gd name="connsiteY4" fmla="*/ 0 h 165012"/>
                <a:gd name="connsiteX0" fmla="*/ 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0 w 624577"/>
                <a:gd name="connsiteY4" fmla="*/ 0 h 165012"/>
                <a:gd name="connsiteX0" fmla="*/ 91440 w 624577"/>
                <a:gd name="connsiteY0" fmla="*/ 0 h 165012"/>
                <a:gd name="connsiteX1" fmla="*/ 624577 w 624577"/>
                <a:gd name="connsiteY1" fmla="*/ 0 h 165012"/>
                <a:gd name="connsiteX2" fmla="*/ 525517 w 624577"/>
                <a:gd name="connsiteY2" fmla="*/ 165012 h 165012"/>
                <a:gd name="connsiteX3" fmla="*/ 0 w 624577"/>
                <a:gd name="connsiteY3" fmla="*/ 165012 h 165012"/>
                <a:gd name="connsiteX4" fmla="*/ 91440 w 624577"/>
                <a:gd name="connsiteY4" fmla="*/ 0 h 1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77" h="165012">
                  <a:moveTo>
                    <a:pt x="91440" y="0"/>
                  </a:moveTo>
                  <a:lnTo>
                    <a:pt x="624577" y="0"/>
                  </a:lnTo>
                  <a:lnTo>
                    <a:pt x="525517" y="165012"/>
                  </a:lnTo>
                  <a:lnTo>
                    <a:pt x="0" y="165012"/>
                  </a:lnTo>
                  <a:lnTo>
                    <a:pt x="9144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9" name="Straight Connector 28"/>
          <p:cNvCxnSpPr/>
          <p:nvPr/>
        </p:nvCxnSpPr>
        <p:spPr>
          <a:xfrm>
            <a:off x="242851" y="6529467"/>
            <a:ext cx="1193156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07910" y="5717494"/>
            <a:ext cx="2732163" cy="338554"/>
          </a:xfrm>
          <a:prstGeom prst="rect">
            <a:avLst/>
          </a:prstGeom>
          <a:noFill/>
        </p:spPr>
        <p:txBody>
          <a:bodyPr wrap="square" rtlCol="0">
            <a:spAutoFit/>
          </a:bodyPr>
          <a:lstStyle/>
          <a:p>
            <a:r>
              <a:rPr lang="en-US" sz="1600" b="1" dirty="0" smtClean="0">
                <a:ln w="0"/>
              </a:rPr>
              <a:t>Deputy Corps Marshal (DCM)</a:t>
            </a:r>
            <a:endParaRPr lang="en-US" sz="1600" b="1" dirty="0">
              <a:ln w="0"/>
            </a:endParaRPr>
          </a:p>
        </p:txBody>
      </p:sp>
      <p:sp>
        <p:nvSpPr>
          <p:cNvPr id="31" name="TextBox 30"/>
          <p:cNvSpPr txBox="1"/>
          <p:nvPr/>
        </p:nvSpPr>
        <p:spPr>
          <a:xfrm>
            <a:off x="772612" y="5278239"/>
            <a:ext cx="4433120" cy="523220"/>
          </a:xfrm>
          <a:prstGeom prst="rect">
            <a:avLst/>
          </a:prstGeom>
          <a:noFill/>
        </p:spPr>
        <p:txBody>
          <a:bodyPr wrap="square" rtlCol="0">
            <a:spAutoFit/>
          </a:bodyPr>
          <a:lstStyle/>
          <a:p>
            <a:r>
              <a:rPr lang="en-US" sz="2800" b="1" dirty="0" err="1" smtClean="0">
                <a:ln w="0"/>
                <a:solidFill>
                  <a:schemeClr val="bg1"/>
                </a:solidFill>
              </a:rPr>
              <a:t>Ojeme</a:t>
            </a:r>
            <a:r>
              <a:rPr lang="en-US" sz="2800" b="1" dirty="0" smtClean="0">
                <a:ln w="0"/>
                <a:solidFill>
                  <a:schemeClr val="bg1"/>
                </a:solidFill>
              </a:rPr>
              <a:t> </a:t>
            </a:r>
            <a:r>
              <a:rPr lang="en-US" sz="2800" b="1" dirty="0" err="1" smtClean="0">
                <a:ln w="0"/>
                <a:solidFill>
                  <a:schemeClr val="bg1"/>
                </a:solidFill>
              </a:rPr>
              <a:t>Ewhrudjakpor</a:t>
            </a:r>
            <a:r>
              <a:rPr lang="en-US" sz="2800" b="1" dirty="0" smtClean="0">
                <a:ln w="0"/>
                <a:solidFill>
                  <a:schemeClr val="bg1"/>
                </a:solidFill>
              </a:rPr>
              <a:t> </a:t>
            </a:r>
            <a:r>
              <a:rPr lang="en-US" sz="1600" dirty="0" smtClean="0">
                <a:ln w="0"/>
                <a:solidFill>
                  <a:schemeClr val="bg1"/>
                </a:solidFill>
              </a:rPr>
              <a:t> </a:t>
            </a:r>
            <a:r>
              <a:rPr lang="en-US" sz="1600" dirty="0" err="1" smtClean="0">
                <a:ln w="0"/>
                <a:solidFill>
                  <a:schemeClr val="bg1"/>
                </a:solidFill>
              </a:rPr>
              <a:t>fdc,NPoM</a:t>
            </a:r>
            <a:endParaRPr lang="en-US" sz="1600" dirty="0">
              <a:ln w="0"/>
              <a:solidFill>
                <a:schemeClr val="bg1"/>
              </a:solidFill>
            </a:endParaRPr>
          </a:p>
        </p:txBody>
      </p:sp>
      <p:sp>
        <p:nvSpPr>
          <p:cNvPr id="32" name="TextBox 31"/>
          <p:cNvSpPr txBox="1"/>
          <p:nvPr/>
        </p:nvSpPr>
        <p:spPr>
          <a:xfrm>
            <a:off x="9836371" y="5480015"/>
            <a:ext cx="1880812" cy="646331"/>
          </a:xfrm>
          <a:prstGeom prst="rect">
            <a:avLst/>
          </a:prstGeom>
          <a:noFill/>
        </p:spPr>
        <p:txBody>
          <a:bodyPr wrap="square" rtlCol="0">
            <a:spAutoFit/>
          </a:bodyPr>
          <a:lstStyle/>
          <a:p>
            <a:pPr algn="ctr"/>
            <a:r>
              <a:rPr lang="en-US" sz="2000" b="1" dirty="0" smtClean="0">
                <a:ln w="0"/>
                <a:solidFill>
                  <a:schemeClr val="bg1"/>
                </a:solidFill>
              </a:rPr>
              <a:t>RSHQ- IT Hall</a:t>
            </a:r>
          </a:p>
          <a:p>
            <a:pPr algn="ctr"/>
            <a:r>
              <a:rPr lang="en-US" sz="1600" b="1" dirty="0" smtClean="0">
                <a:ln w="0"/>
              </a:rPr>
              <a:t>Abuja</a:t>
            </a:r>
            <a:endParaRPr lang="en-US" sz="1600" dirty="0">
              <a:ln w="0"/>
            </a:endParaRPr>
          </a:p>
        </p:txBody>
      </p:sp>
      <p:sp>
        <p:nvSpPr>
          <p:cNvPr id="33" name="TextBox 32"/>
          <p:cNvSpPr txBox="1"/>
          <p:nvPr/>
        </p:nvSpPr>
        <p:spPr>
          <a:xfrm>
            <a:off x="6039806" y="5401071"/>
            <a:ext cx="1456115" cy="707886"/>
          </a:xfrm>
          <a:prstGeom prst="rect">
            <a:avLst/>
          </a:prstGeom>
          <a:noFill/>
        </p:spPr>
        <p:txBody>
          <a:bodyPr wrap="square" rtlCol="0">
            <a:spAutoFit/>
          </a:bodyPr>
          <a:lstStyle/>
          <a:p>
            <a:pPr algn="ctr"/>
            <a:r>
              <a:rPr lang="en-US" sz="2000" b="1" dirty="0" smtClean="0">
                <a:ln w="0"/>
                <a:solidFill>
                  <a:schemeClr val="bg1"/>
                </a:solidFill>
              </a:rPr>
              <a:t>24</a:t>
            </a:r>
          </a:p>
          <a:p>
            <a:pPr algn="ctr"/>
            <a:r>
              <a:rPr lang="en-US" sz="2000" b="1" dirty="0" smtClean="0">
                <a:ln w="0"/>
                <a:solidFill>
                  <a:schemeClr val="bg1"/>
                </a:solidFill>
              </a:rPr>
              <a:t>May, 2021</a:t>
            </a:r>
            <a:endParaRPr lang="en-US" sz="2000" dirty="0">
              <a:ln w="0"/>
              <a:solidFill>
                <a:schemeClr val="bg1"/>
              </a:solidFill>
            </a:endParaRPr>
          </a:p>
        </p:txBody>
      </p:sp>
      <p:sp>
        <p:nvSpPr>
          <p:cNvPr id="34" name="TextBox 33"/>
          <p:cNvSpPr txBox="1"/>
          <p:nvPr/>
        </p:nvSpPr>
        <p:spPr>
          <a:xfrm>
            <a:off x="2243867" y="5989353"/>
            <a:ext cx="1156138" cy="338554"/>
          </a:xfrm>
          <a:prstGeom prst="rect">
            <a:avLst/>
          </a:prstGeom>
          <a:noFill/>
        </p:spPr>
        <p:txBody>
          <a:bodyPr wrap="square" rtlCol="0">
            <a:spAutoFit/>
          </a:bodyPr>
          <a:lstStyle/>
          <a:p>
            <a:r>
              <a:rPr lang="en-US" sz="1600" b="1" dirty="0" smtClean="0">
                <a:ln w="0"/>
              </a:rPr>
              <a:t>DCM (AHR)</a:t>
            </a:r>
            <a:endParaRPr lang="en-US" sz="1600" b="1" dirty="0">
              <a:ln w="0"/>
            </a:endParaRPr>
          </a:p>
        </p:txBody>
      </p:sp>
      <p:sp>
        <p:nvSpPr>
          <p:cNvPr id="2" name="Slide Number Placeholder 1"/>
          <p:cNvSpPr>
            <a:spLocks noGrp="1"/>
          </p:cNvSpPr>
          <p:nvPr>
            <p:ph type="sldNum" sz="quarter" idx="12"/>
          </p:nvPr>
        </p:nvSpPr>
        <p:spPr/>
        <p:txBody>
          <a:bodyPr/>
          <a:lstStyle/>
          <a:p>
            <a:fld id="{7C7341DC-AB02-4987-B995-DFE1A795DAB1}" type="slidenum">
              <a:rPr lang="en-GB" smtClean="0"/>
              <a:t>1</a:t>
            </a:fld>
            <a:endParaRPr lang="en-GB"/>
          </a:p>
        </p:txBody>
      </p:sp>
    </p:spTree>
    <p:extLst>
      <p:ext uri="{BB962C8B-B14F-4D97-AF65-F5344CB8AC3E}">
        <p14:creationId xmlns:p14="http://schemas.microsoft.com/office/powerpoint/2010/main" val="1894815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1529038" y="1102267"/>
            <a:ext cx="4052895" cy="461665"/>
          </a:xfrm>
          <a:prstGeom prst="rect">
            <a:avLst/>
          </a:prstGeom>
          <a:solidFill>
            <a:srgbClr val="00B0F0"/>
          </a:solidFill>
        </p:spPr>
        <p:txBody>
          <a:bodyPr wrap="square">
            <a:spAutoFit/>
          </a:bodyPr>
          <a:lstStyle/>
          <a:p>
            <a:r>
              <a:rPr lang="en-GB" sz="2400" b="1" dirty="0" smtClean="0"/>
              <a:t>Personnel Section: (1/2)</a:t>
            </a:r>
            <a:endParaRPr lang="en-GB" sz="2400" b="1" dirty="0"/>
          </a:p>
        </p:txBody>
      </p:sp>
      <p:sp>
        <p:nvSpPr>
          <p:cNvPr id="6" name="TextBox 5"/>
          <p:cNvSpPr txBox="1"/>
          <p:nvPr/>
        </p:nvSpPr>
        <p:spPr>
          <a:xfrm>
            <a:off x="1529038" y="1842702"/>
            <a:ext cx="10030615" cy="4185761"/>
          </a:xfrm>
          <a:prstGeom prst="rect">
            <a:avLst/>
          </a:prstGeom>
          <a:noFill/>
        </p:spPr>
        <p:txBody>
          <a:bodyPr wrap="square" rtlCol="0">
            <a:spAutoFit/>
          </a:bodyPr>
          <a:lstStyle/>
          <a:p>
            <a:r>
              <a:rPr lang="en-GB" sz="2800" dirty="0" smtClean="0"/>
              <a:t>The Section handles the following functions:</a:t>
            </a:r>
          </a:p>
          <a:p>
            <a:pPr lvl="3"/>
            <a:endParaRPr lang="en-GB" sz="1400" dirty="0" smtClean="0"/>
          </a:p>
          <a:p>
            <a:pPr marL="1657350" lvl="3" indent="-285750">
              <a:buFont typeface="Wingdings" panose="05000000000000000000" pitchFamily="2" charset="2"/>
              <a:buChar char="§"/>
            </a:pPr>
            <a:r>
              <a:rPr lang="en-GB" sz="2800" dirty="0" smtClean="0"/>
              <a:t>Recruitment</a:t>
            </a:r>
          </a:p>
          <a:p>
            <a:pPr marL="1657350" lvl="3" indent="-285750">
              <a:buFont typeface="Wingdings" panose="05000000000000000000" pitchFamily="2" charset="2"/>
              <a:buChar char="§"/>
            </a:pPr>
            <a:r>
              <a:rPr lang="en-GB" sz="2800" dirty="0" smtClean="0"/>
              <a:t>Issuance of Appointment Letters</a:t>
            </a:r>
          </a:p>
          <a:p>
            <a:pPr marL="1657350" lvl="3" indent="-285750">
              <a:buFont typeface="Wingdings" panose="05000000000000000000" pitchFamily="2" charset="2"/>
              <a:buChar char="§"/>
            </a:pPr>
            <a:r>
              <a:rPr lang="en-GB" sz="2800" dirty="0" smtClean="0"/>
              <a:t>Marshals Posting (General, Compassionate)</a:t>
            </a:r>
          </a:p>
          <a:p>
            <a:pPr marL="1657350" lvl="3" indent="-285750">
              <a:buFont typeface="Wingdings" panose="05000000000000000000" pitchFamily="2" charset="2"/>
              <a:buChar char="§"/>
            </a:pPr>
            <a:r>
              <a:rPr lang="en-GB" sz="2800" dirty="0" smtClean="0"/>
              <a:t>Assumption of Duty of Posted Marshals</a:t>
            </a:r>
          </a:p>
          <a:p>
            <a:pPr marL="1657350" lvl="3" indent="-285750">
              <a:buFont typeface="Wingdings" panose="05000000000000000000" pitchFamily="2" charset="2"/>
              <a:buChar char="§"/>
            </a:pPr>
            <a:r>
              <a:rPr lang="en-GB" sz="2800" dirty="0" smtClean="0"/>
              <a:t>Marshals Promotion and Issuance of Promotion Letters</a:t>
            </a:r>
          </a:p>
          <a:p>
            <a:pPr marL="1657350" lvl="3" indent="-285750">
              <a:buFont typeface="Wingdings" panose="05000000000000000000" pitchFamily="2" charset="2"/>
              <a:buChar char="§"/>
            </a:pPr>
            <a:r>
              <a:rPr lang="en-GB" sz="2800" dirty="0" smtClean="0"/>
              <a:t>COMPRO-II Confirmation and Promotion Examinations</a:t>
            </a:r>
          </a:p>
          <a:p>
            <a:pPr marL="1657350" lvl="3" indent="-285750">
              <a:buFont typeface="Wingdings" panose="05000000000000000000" pitchFamily="2" charset="2"/>
              <a:buChar char="§"/>
            </a:pPr>
            <a:r>
              <a:rPr lang="en-GB" sz="2800" dirty="0" smtClean="0"/>
              <a:t>Staff Resignation</a:t>
            </a:r>
          </a:p>
          <a:p>
            <a:pPr marL="1657350" lvl="3" indent="-285750">
              <a:buFont typeface="Wingdings" panose="05000000000000000000" pitchFamily="2" charset="2"/>
              <a:buChar char="§"/>
            </a:pPr>
            <a:r>
              <a:rPr lang="en-GB" sz="2800" dirty="0" smtClean="0"/>
              <a:t>Marshal Conversion</a:t>
            </a:r>
          </a:p>
        </p:txBody>
      </p:sp>
      <p:sp>
        <p:nvSpPr>
          <p:cNvPr id="4" name="Slide Number Placeholder 3"/>
          <p:cNvSpPr>
            <a:spLocks noGrp="1"/>
          </p:cNvSpPr>
          <p:nvPr>
            <p:ph type="sldNum" sz="quarter" idx="12"/>
          </p:nvPr>
        </p:nvSpPr>
        <p:spPr/>
        <p:txBody>
          <a:bodyPr/>
          <a:lstStyle/>
          <a:p>
            <a:fld id="{7C7341DC-AB02-4987-B995-DFE1A795DAB1}" type="slidenum">
              <a:rPr lang="en-GB" smtClean="0"/>
              <a:t>10</a:t>
            </a:fld>
            <a:endParaRPr lang="en-GB"/>
          </a:p>
        </p:txBody>
      </p:sp>
      <p:sp>
        <p:nvSpPr>
          <p:cNvPr id="10" name="TextBox 9"/>
          <p:cNvSpPr txBox="1"/>
          <p:nvPr/>
        </p:nvSpPr>
        <p:spPr>
          <a:xfrm>
            <a:off x="707978" y="1102266"/>
            <a:ext cx="627797" cy="461665"/>
          </a:xfrm>
          <a:prstGeom prst="rect">
            <a:avLst/>
          </a:prstGeom>
          <a:solidFill>
            <a:srgbClr val="00B0F0"/>
          </a:solidFill>
        </p:spPr>
        <p:txBody>
          <a:bodyPr wrap="square" rtlCol="0">
            <a:spAutoFit/>
          </a:bodyPr>
          <a:lstStyle/>
          <a:p>
            <a:pPr algn="ctr"/>
            <a:r>
              <a:rPr lang="en-GB" sz="2400" b="1" dirty="0" smtClean="0"/>
              <a:t>2</a:t>
            </a:r>
            <a:endParaRPr lang="en-GB" sz="2400" b="1" dirty="0"/>
          </a:p>
        </p:txBody>
      </p:sp>
    </p:spTree>
    <p:extLst>
      <p:ext uri="{BB962C8B-B14F-4D97-AF65-F5344CB8AC3E}">
        <p14:creationId xmlns:p14="http://schemas.microsoft.com/office/powerpoint/2010/main" val="2975347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614638" y="1102267"/>
            <a:ext cx="4052895" cy="461665"/>
          </a:xfrm>
          <a:prstGeom prst="rect">
            <a:avLst/>
          </a:prstGeom>
          <a:solidFill>
            <a:srgbClr val="00B0F0"/>
          </a:solidFill>
        </p:spPr>
        <p:txBody>
          <a:bodyPr wrap="square">
            <a:spAutoFit/>
          </a:bodyPr>
          <a:lstStyle/>
          <a:p>
            <a:r>
              <a:rPr lang="en-GB" sz="2400" b="1" dirty="0" smtClean="0"/>
              <a:t>Personnel Section: (2/2)</a:t>
            </a:r>
            <a:endParaRPr lang="en-GB" sz="2400" b="1" dirty="0"/>
          </a:p>
        </p:txBody>
      </p:sp>
      <p:sp>
        <p:nvSpPr>
          <p:cNvPr id="6" name="TextBox 5"/>
          <p:cNvSpPr txBox="1"/>
          <p:nvPr/>
        </p:nvSpPr>
        <p:spPr>
          <a:xfrm>
            <a:off x="614638" y="1842702"/>
            <a:ext cx="10658413" cy="3970318"/>
          </a:xfrm>
          <a:prstGeom prst="rect">
            <a:avLst/>
          </a:prstGeom>
          <a:noFill/>
        </p:spPr>
        <p:txBody>
          <a:bodyPr wrap="square" rtlCol="0">
            <a:spAutoFit/>
          </a:bodyPr>
          <a:lstStyle/>
          <a:p>
            <a:pPr marL="1657350" lvl="3" indent="-285750">
              <a:buFont typeface="Wingdings" panose="05000000000000000000" pitchFamily="2" charset="2"/>
              <a:buChar char="§"/>
            </a:pPr>
            <a:r>
              <a:rPr lang="en-GB" sz="2800" dirty="0" smtClean="0"/>
              <a:t>Staff Retirement</a:t>
            </a:r>
          </a:p>
          <a:p>
            <a:pPr marL="1657350" lvl="3" indent="-285750">
              <a:buFont typeface="Wingdings" panose="05000000000000000000" pitchFamily="2" charset="2"/>
              <a:buChar char="§"/>
            </a:pPr>
            <a:r>
              <a:rPr lang="en-GB" sz="2800" dirty="0" smtClean="0"/>
              <a:t>Update of Marshals Database</a:t>
            </a:r>
          </a:p>
          <a:p>
            <a:pPr marL="1657350" lvl="3" indent="-285750">
              <a:buFont typeface="Wingdings" panose="05000000000000000000" pitchFamily="2" charset="2"/>
              <a:buChar char="§"/>
            </a:pPr>
            <a:r>
              <a:rPr lang="en-GB" sz="2800" dirty="0" smtClean="0"/>
              <a:t>Movement of Staff (Marshals) Personal Files</a:t>
            </a:r>
          </a:p>
          <a:p>
            <a:pPr marL="1657350" lvl="3" indent="-285750">
              <a:buFont typeface="Wingdings" panose="05000000000000000000" pitchFamily="2" charset="2"/>
              <a:buChar char="§"/>
            </a:pPr>
            <a:r>
              <a:rPr lang="en-GB" sz="2800" dirty="0" smtClean="0"/>
              <a:t>Validation of Marshals to Drivers</a:t>
            </a:r>
          </a:p>
          <a:p>
            <a:pPr marL="1657350" lvl="3" indent="-285750">
              <a:buFont typeface="Wingdings" panose="05000000000000000000" pitchFamily="2" charset="2"/>
              <a:buChar char="§"/>
            </a:pPr>
            <a:r>
              <a:rPr lang="en-GB" sz="2800" dirty="0" smtClean="0"/>
              <a:t>Re-validation of Drivers</a:t>
            </a:r>
          </a:p>
          <a:p>
            <a:pPr marL="1657350" lvl="3" indent="-285750">
              <a:buFont typeface="Wingdings" panose="05000000000000000000" pitchFamily="2" charset="2"/>
              <a:buChar char="§"/>
            </a:pPr>
            <a:r>
              <a:rPr lang="en-GB" sz="2800" dirty="0" smtClean="0"/>
              <a:t>Excuse from Driving for FRSC Drivers on Age 50</a:t>
            </a:r>
          </a:p>
          <a:p>
            <a:pPr marL="1657350" lvl="3" indent="-285750">
              <a:buFont typeface="Wingdings" panose="05000000000000000000" pitchFamily="2" charset="2"/>
              <a:buChar char="§"/>
            </a:pPr>
            <a:r>
              <a:rPr lang="en-GB" sz="2800" dirty="0" smtClean="0"/>
              <a:t>Driver / Riders Posting</a:t>
            </a:r>
          </a:p>
          <a:p>
            <a:pPr marL="1657350" lvl="3" indent="-285750">
              <a:buFont typeface="Wingdings" panose="05000000000000000000" pitchFamily="2" charset="2"/>
              <a:buChar char="§"/>
            </a:pPr>
            <a:r>
              <a:rPr lang="en-GB" sz="2800" dirty="0" smtClean="0"/>
              <a:t>Update of Nominal Roll of Drivers and Riders</a:t>
            </a:r>
          </a:p>
          <a:p>
            <a:pPr marL="1657350" lvl="3" indent="-285750">
              <a:buFont typeface="Wingdings" panose="05000000000000000000" pitchFamily="2" charset="2"/>
              <a:buChar char="§"/>
            </a:pPr>
            <a:r>
              <a:rPr lang="en-GB" sz="2800" dirty="0" smtClean="0"/>
              <a:t>Drivers / Riders Promotion</a:t>
            </a:r>
          </a:p>
        </p:txBody>
      </p:sp>
      <p:sp>
        <p:nvSpPr>
          <p:cNvPr id="4" name="Slide Number Placeholder 3"/>
          <p:cNvSpPr>
            <a:spLocks noGrp="1"/>
          </p:cNvSpPr>
          <p:nvPr>
            <p:ph type="sldNum" sz="quarter" idx="12"/>
          </p:nvPr>
        </p:nvSpPr>
        <p:spPr/>
        <p:txBody>
          <a:bodyPr/>
          <a:lstStyle/>
          <a:p>
            <a:fld id="{7C7341DC-AB02-4987-B995-DFE1A795DAB1}" type="slidenum">
              <a:rPr lang="en-GB" smtClean="0"/>
              <a:t>11</a:t>
            </a:fld>
            <a:endParaRPr lang="en-GB"/>
          </a:p>
        </p:txBody>
      </p:sp>
    </p:spTree>
    <p:extLst>
      <p:ext uri="{BB962C8B-B14F-4D97-AF65-F5344CB8AC3E}">
        <p14:creationId xmlns:p14="http://schemas.microsoft.com/office/powerpoint/2010/main" val="2388400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1474447" y="1102266"/>
            <a:ext cx="4052895" cy="461665"/>
          </a:xfrm>
          <a:prstGeom prst="rect">
            <a:avLst/>
          </a:prstGeom>
          <a:solidFill>
            <a:srgbClr val="00B050"/>
          </a:solidFill>
        </p:spPr>
        <p:txBody>
          <a:bodyPr wrap="square">
            <a:spAutoFit/>
          </a:bodyPr>
          <a:lstStyle/>
          <a:p>
            <a:r>
              <a:rPr lang="en-GB" sz="2400" b="1" dirty="0" smtClean="0"/>
              <a:t>Pension and Insurance: (1/3)</a:t>
            </a:r>
            <a:endParaRPr lang="en-GB" sz="2400" b="1" dirty="0"/>
          </a:p>
        </p:txBody>
      </p:sp>
      <p:sp>
        <p:nvSpPr>
          <p:cNvPr id="7" name="TextBox 6"/>
          <p:cNvSpPr txBox="1"/>
          <p:nvPr/>
        </p:nvSpPr>
        <p:spPr>
          <a:xfrm>
            <a:off x="1474447" y="1842700"/>
            <a:ext cx="10303571" cy="4185761"/>
          </a:xfrm>
          <a:prstGeom prst="rect">
            <a:avLst/>
          </a:prstGeom>
          <a:noFill/>
        </p:spPr>
        <p:txBody>
          <a:bodyPr wrap="square" rtlCol="0">
            <a:spAutoFit/>
          </a:bodyPr>
          <a:lstStyle/>
          <a:p>
            <a:r>
              <a:rPr lang="en-GB" sz="2800" dirty="0" smtClean="0"/>
              <a:t>The Section is in charge of the following functions:</a:t>
            </a:r>
          </a:p>
          <a:p>
            <a:pPr lvl="3"/>
            <a:endParaRPr lang="en-GB" sz="1400" dirty="0" smtClean="0"/>
          </a:p>
          <a:p>
            <a:pPr marL="1657350" lvl="3" indent="-285750">
              <a:buFont typeface="Wingdings" panose="05000000000000000000" pitchFamily="2" charset="2"/>
              <a:buChar char="§"/>
            </a:pPr>
            <a:r>
              <a:rPr lang="en-GB" sz="2800" dirty="0" smtClean="0"/>
              <a:t>Compilation of Complaints from Staff Regarding Issues for onward submission to IPPIS or PENCOM</a:t>
            </a:r>
          </a:p>
          <a:p>
            <a:pPr marL="1657350" lvl="3" indent="-285750">
              <a:buFont typeface="Wingdings" panose="05000000000000000000" pitchFamily="2" charset="2"/>
              <a:buChar char="§"/>
            </a:pPr>
            <a:r>
              <a:rPr lang="en-GB" sz="2800" dirty="0" smtClean="0"/>
              <a:t>Complaints from Retirees under Act 102 of 1979</a:t>
            </a:r>
          </a:p>
          <a:p>
            <a:pPr marL="1657350" lvl="3" indent="-285750">
              <a:buFont typeface="Wingdings" panose="05000000000000000000" pitchFamily="2" charset="2"/>
              <a:buChar char="§"/>
            </a:pPr>
            <a:r>
              <a:rPr lang="en-GB" sz="2800" dirty="0" smtClean="0"/>
              <a:t>Presentation of FRSC Retirees on Defined Benefits Scheme (Old Scheme) to PTAD</a:t>
            </a:r>
          </a:p>
          <a:p>
            <a:pPr marL="1657350" lvl="3" indent="-285750">
              <a:buFont typeface="Wingdings" panose="05000000000000000000" pitchFamily="2" charset="2"/>
              <a:buChar char="§"/>
            </a:pPr>
            <a:r>
              <a:rPr lang="en-GB" sz="2800" dirty="0" smtClean="0"/>
              <a:t>Submission of Potential Retirees’ Data every March to PENCOM in Readiness for Documentation / Enrolment exercise.</a:t>
            </a:r>
          </a:p>
        </p:txBody>
      </p:sp>
      <p:sp>
        <p:nvSpPr>
          <p:cNvPr id="4" name="Slide Number Placeholder 3"/>
          <p:cNvSpPr>
            <a:spLocks noGrp="1"/>
          </p:cNvSpPr>
          <p:nvPr>
            <p:ph type="sldNum" sz="quarter" idx="12"/>
          </p:nvPr>
        </p:nvSpPr>
        <p:spPr/>
        <p:txBody>
          <a:bodyPr/>
          <a:lstStyle/>
          <a:p>
            <a:fld id="{7C7341DC-AB02-4987-B995-DFE1A795DAB1}" type="slidenum">
              <a:rPr lang="en-GB" smtClean="0"/>
              <a:t>12</a:t>
            </a:fld>
            <a:endParaRPr lang="en-GB"/>
          </a:p>
        </p:txBody>
      </p:sp>
      <p:sp>
        <p:nvSpPr>
          <p:cNvPr id="9" name="TextBox 8"/>
          <p:cNvSpPr txBox="1"/>
          <p:nvPr/>
        </p:nvSpPr>
        <p:spPr>
          <a:xfrm>
            <a:off x="707978" y="1102266"/>
            <a:ext cx="627797" cy="461665"/>
          </a:xfrm>
          <a:prstGeom prst="rect">
            <a:avLst/>
          </a:prstGeom>
          <a:solidFill>
            <a:srgbClr val="00B050"/>
          </a:solidFill>
        </p:spPr>
        <p:txBody>
          <a:bodyPr wrap="square" rtlCol="0">
            <a:spAutoFit/>
          </a:bodyPr>
          <a:lstStyle/>
          <a:p>
            <a:pPr algn="ctr"/>
            <a:r>
              <a:rPr lang="en-GB" sz="2400" b="1" dirty="0" smtClean="0"/>
              <a:t>3</a:t>
            </a:r>
            <a:endParaRPr lang="en-GB" sz="2400" b="1" dirty="0"/>
          </a:p>
        </p:txBody>
      </p:sp>
    </p:spTree>
    <p:extLst>
      <p:ext uri="{BB962C8B-B14F-4D97-AF65-F5344CB8AC3E}">
        <p14:creationId xmlns:p14="http://schemas.microsoft.com/office/powerpoint/2010/main" val="212942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614638" y="1102267"/>
            <a:ext cx="4052895" cy="461665"/>
          </a:xfrm>
          <a:prstGeom prst="rect">
            <a:avLst/>
          </a:prstGeom>
          <a:solidFill>
            <a:srgbClr val="00B050"/>
          </a:solidFill>
        </p:spPr>
        <p:txBody>
          <a:bodyPr wrap="square">
            <a:spAutoFit/>
          </a:bodyPr>
          <a:lstStyle/>
          <a:p>
            <a:r>
              <a:rPr lang="en-GB" sz="2400" b="1" dirty="0" smtClean="0"/>
              <a:t>Pension and Insurance: (2/3)</a:t>
            </a:r>
            <a:endParaRPr lang="en-GB" sz="2400" b="1" dirty="0"/>
          </a:p>
        </p:txBody>
      </p:sp>
      <p:sp>
        <p:nvSpPr>
          <p:cNvPr id="7" name="TextBox 6"/>
          <p:cNvSpPr txBox="1"/>
          <p:nvPr/>
        </p:nvSpPr>
        <p:spPr>
          <a:xfrm>
            <a:off x="614638" y="1747167"/>
            <a:ext cx="10904072" cy="4832092"/>
          </a:xfrm>
          <a:prstGeom prst="rect">
            <a:avLst/>
          </a:prstGeom>
          <a:noFill/>
        </p:spPr>
        <p:txBody>
          <a:bodyPr wrap="square" rtlCol="0">
            <a:spAutoFit/>
          </a:bodyPr>
          <a:lstStyle/>
          <a:p>
            <a:pPr marL="1657350" lvl="3" indent="-285750">
              <a:buFont typeface="Wingdings" panose="05000000000000000000" pitchFamily="2" charset="2"/>
              <a:buChar char="§"/>
            </a:pPr>
            <a:r>
              <a:rPr lang="en-GB" sz="2800" dirty="0" smtClean="0"/>
              <a:t>Presentation of Retired / Potential Retirees for PENCOM Documentation / Enrolment</a:t>
            </a:r>
          </a:p>
          <a:p>
            <a:pPr marL="1657350" lvl="3" indent="-285750">
              <a:buFont typeface="Wingdings" panose="05000000000000000000" pitchFamily="2" charset="2"/>
              <a:buChar char="§"/>
            </a:pPr>
            <a:r>
              <a:rPr lang="en-GB" sz="2800" dirty="0" smtClean="0"/>
              <a:t>Sensitization of FRSC Staff on Contributory Pension Scheme (CPS) and Insurance Matters</a:t>
            </a:r>
          </a:p>
          <a:p>
            <a:pPr marL="1657350" lvl="3" indent="-285750">
              <a:buFont typeface="Wingdings" panose="05000000000000000000" pitchFamily="2" charset="2"/>
              <a:buChar char="§"/>
            </a:pPr>
            <a:r>
              <a:rPr lang="en-GB" sz="2800" dirty="0" smtClean="0"/>
              <a:t>Submission of FRSC Staff Nominal Roll to PENCOM in respect of Staff Complaints</a:t>
            </a:r>
          </a:p>
          <a:p>
            <a:pPr marL="1657350" lvl="3" indent="-285750">
              <a:buFont typeface="Wingdings" panose="05000000000000000000" pitchFamily="2" charset="2"/>
              <a:buChar char="§"/>
            </a:pPr>
            <a:r>
              <a:rPr lang="en-GB" sz="2800" dirty="0" smtClean="0"/>
              <a:t>Submission of Retirees Data to Corps Intelligence Office for Production of Identity Cards</a:t>
            </a:r>
          </a:p>
          <a:p>
            <a:pPr marL="1657350" lvl="3" indent="-285750">
              <a:buFont typeface="Wingdings" panose="05000000000000000000" pitchFamily="2" charset="2"/>
              <a:buChar char="§"/>
            </a:pPr>
            <a:r>
              <a:rPr lang="en-GB" sz="2800" dirty="0" smtClean="0"/>
              <a:t>Group Life Insurance (GLI) Claims for Next-of-Kin (</a:t>
            </a:r>
            <a:r>
              <a:rPr lang="en-GB" sz="2800" dirty="0" err="1" smtClean="0"/>
              <a:t>NoK</a:t>
            </a:r>
            <a:r>
              <a:rPr lang="en-GB" sz="2800" dirty="0" smtClean="0"/>
              <a:t>)</a:t>
            </a:r>
          </a:p>
          <a:p>
            <a:pPr marL="1657350" lvl="3" indent="-285750">
              <a:buFont typeface="Wingdings" panose="05000000000000000000" pitchFamily="2" charset="2"/>
              <a:buChar char="§"/>
            </a:pPr>
            <a:r>
              <a:rPr lang="en-GB" sz="2800" dirty="0" smtClean="0"/>
              <a:t>Proposals from Underwriters / Brokers</a:t>
            </a:r>
          </a:p>
          <a:p>
            <a:pPr marL="1657350" lvl="3" indent="-285750">
              <a:buFont typeface="Wingdings" panose="05000000000000000000" pitchFamily="2" charset="2"/>
              <a:buChar char="§"/>
            </a:pPr>
            <a:endParaRPr lang="en-GB" sz="2800" dirty="0" smtClean="0"/>
          </a:p>
        </p:txBody>
      </p:sp>
      <p:sp>
        <p:nvSpPr>
          <p:cNvPr id="4" name="Slide Number Placeholder 3"/>
          <p:cNvSpPr>
            <a:spLocks noGrp="1"/>
          </p:cNvSpPr>
          <p:nvPr>
            <p:ph type="sldNum" sz="quarter" idx="12"/>
          </p:nvPr>
        </p:nvSpPr>
        <p:spPr/>
        <p:txBody>
          <a:bodyPr/>
          <a:lstStyle/>
          <a:p>
            <a:fld id="{7C7341DC-AB02-4987-B995-DFE1A795DAB1}" type="slidenum">
              <a:rPr lang="en-GB" smtClean="0"/>
              <a:t>13</a:t>
            </a:fld>
            <a:endParaRPr lang="en-GB"/>
          </a:p>
        </p:txBody>
      </p:sp>
    </p:spTree>
    <p:extLst>
      <p:ext uri="{BB962C8B-B14F-4D97-AF65-F5344CB8AC3E}">
        <p14:creationId xmlns:p14="http://schemas.microsoft.com/office/powerpoint/2010/main" val="895973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614638" y="1102267"/>
            <a:ext cx="4052895" cy="461665"/>
          </a:xfrm>
          <a:prstGeom prst="rect">
            <a:avLst/>
          </a:prstGeom>
          <a:solidFill>
            <a:srgbClr val="00B050"/>
          </a:solidFill>
        </p:spPr>
        <p:txBody>
          <a:bodyPr wrap="square">
            <a:spAutoFit/>
          </a:bodyPr>
          <a:lstStyle/>
          <a:p>
            <a:r>
              <a:rPr lang="en-GB" sz="2400" b="1" dirty="0" smtClean="0"/>
              <a:t>Pension and Insurance: (3/3)</a:t>
            </a:r>
            <a:endParaRPr lang="en-GB" sz="2400" b="1" dirty="0"/>
          </a:p>
        </p:txBody>
      </p:sp>
      <p:sp>
        <p:nvSpPr>
          <p:cNvPr id="7" name="TextBox 6"/>
          <p:cNvSpPr txBox="1"/>
          <p:nvPr/>
        </p:nvSpPr>
        <p:spPr>
          <a:xfrm>
            <a:off x="942185" y="1965786"/>
            <a:ext cx="9935081" cy="3970318"/>
          </a:xfrm>
          <a:prstGeom prst="rect">
            <a:avLst/>
          </a:prstGeom>
          <a:noFill/>
        </p:spPr>
        <p:txBody>
          <a:bodyPr wrap="square" rtlCol="0">
            <a:spAutoFit/>
          </a:bodyPr>
          <a:lstStyle/>
          <a:p>
            <a:pPr marL="1657350" lvl="3" indent="-285750">
              <a:buFont typeface="Wingdings" panose="05000000000000000000" pitchFamily="2" charset="2"/>
              <a:buChar char="§"/>
            </a:pPr>
            <a:r>
              <a:rPr lang="en-GB" sz="2800" dirty="0" smtClean="0"/>
              <a:t>Processing of Claims of Staff and Special Marshals on Group Personal Accidents (GPA) Insurance with Brokers / Underwriters</a:t>
            </a:r>
          </a:p>
          <a:p>
            <a:pPr lvl="3"/>
            <a:endParaRPr lang="en-GB" sz="2800" dirty="0" smtClean="0"/>
          </a:p>
          <a:p>
            <a:pPr marL="1657350" lvl="3" indent="-285750">
              <a:buFont typeface="Wingdings" panose="05000000000000000000" pitchFamily="2" charset="2"/>
              <a:buChar char="§"/>
            </a:pPr>
            <a:r>
              <a:rPr lang="en-GB" sz="2800" dirty="0" smtClean="0"/>
              <a:t>Advise Management on the Need to Insure the Corps Fleet (Admin and Operational Vehicles)</a:t>
            </a:r>
          </a:p>
          <a:p>
            <a:pPr lvl="3"/>
            <a:endParaRPr lang="en-GB" sz="2800" dirty="0" smtClean="0"/>
          </a:p>
          <a:p>
            <a:pPr marL="1657350" lvl="3" indent="-285750">
              <a:buFont typeface="Wingdings" panose="05000000000000000000" pitchFamily="2" charset="2"/>
              <a:buChar char="§"/>
            </a:pPr>
            <a:r>
              <a:rPr lang="en-GB" sz="2800" dirty="0" smtClean="0"/>
              <a:t>Processing Corps’ Plants / ICT Equipment claims Under Fire and Burglary Insurance Policy</a:t>
            </a:r>
          </a:p>
        </p:txBody>
      </p:sp>
      <p:sp>
        <p:nvSpPr>
          <p:cNvPr id="4" name="Slide Number Placeholder 3"/>
          <p:cNvSpPr>
            <a:spLocks noGrp="1"/>
          </p:cNvSpPr>
          <p:nvPr>
            <p:ph type="sldNum" sz="quarter" idx="12"/>
          </p:nvPr>
        </p:nvSpPr>
        <p:spPr/>
        <p:txBody>
          <a:bodyPr/>
          <a:lstStyle/>
          <a:p>
            <a:fld id="{7C7341DC-AB02-4987-B995-DFE1A795DAB1}" type="slidenum">
              <a:rPr lang="en-GB" smtClean="0"/>
              <a:t>14</a:t>
            </a:fld>
            <a:endParaRPr lang="en-GB"/>
          </a:p>
        </p:txBody>
      </p:sp>
    </p:spTree>
    <p:extLst>
      <p:ext uri="{BB962C8B-B14F-4D97-AF65-F5344CB8AC3E}">
        <p14:creationId xmlns:p14="http://schemas.microsoft.com/office/powerpoint/2010/main" val="1210512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1526843" y="1102266"/>
            <a:ext cx="1691834" cy="461665"/>
          </a:xfrm>
          <a:prstGeom prst="rect">
            <a:avLst/>
          </a:prstGeom>
          <a:solidFill>
            <a:srgbClr val="FF0000"/>
          </a:solidFill>
        </p:spPr>
        <p:txBody>
          <a:bodyPr wrap="square">
            <a:spAutoFit/>
          </a:bodyPr>
          <a:lstStyle/>
          <a:p>
            <a:r>
              <a:rPr lang="en-GB" sz="2400" b="1" dirty="0" smtClean="0"/>
              <a:t>Discipline: </a:t>
            </a:r>
            <a:endParaRPr lang="en-GB" sz="2400" b="1" dirty="0"/>
          </a:p>
        </p:txBody>
      </p:sp>
      <p:sp>
        <p:nvSpPr>
          <p:cNvPr id="6" name="TextBox 5"/>
          <p:cNvSpPr txBox="1"/>
          <p:nvPr/>
        </p:nvSpPr>
        <p:spPr>
          <a:xfrm>
            <a:off x="1526843" y="2102009"/>
            <a:ext cx="9387141" cy="2677656"/>
          </a:xfrm>
          <a:prstGeom prst="rect">
            <a:avLst/>
          </a:prstGeom>
          <a:noFill/>
        </p:spPr>
        <p:txBody>
          <a:bodyPr wrap="square" rtlCol="0">
            <a:spAutoFit/>
          </a:bodyPr>
          <a:lstStyle/>
          <a:p>
            <a:r>
              <a:rPr lang="en-GB" sz="2800" dirty="0" smtClean="0"/>
              <a:t>The Section is in charge of the following functions:</a:t>
            </a:r>
          </a:p>
          <a:p>
            <a:pPr lvl="3"/>
            <a:endParaRPr lang="en-GB" sz="2800" dirty="0" smtClean="0"/>
          </a:p>
          <a:p>
            <a:pPr marL="1657350" lvl="3" indent="-285750">
              <a:buFont typeface="Wingdings" panose="05000000000000000000" pitchFamily="2" charset="2"/>
              <a:buChar char="§"/>
            </a:pPr>
            <a:r>
              <a:rPr lang="en-GB" sz="2800" dirty="0" smtClean="0"/>
              <a:t>Constitution of FDP</a:t>
            </a:r>
          </a:p>
          <a:p>
            <a:pPr lvl="3"/>
            <a:endParaRPr lang="en-GB" sz="2800" dirty="0" smtClean="0"/>
          </a:p>
          <a:p>
            <a:pPr marL="1657350" lvl="3" indent="-285750">
              <a:buFont typeface="Wingdings" panose="05000000000000000000" pitchFamily="2" charset="2"/>
              <a:buChar char="§"/>
            </a:pPr>
            <a:r>
              <a:rPr lang="en-GB" sz="2800" dirty="0" smtClean="0"/>
              <a:t>Attend to Staff requiring / recommended or referred for Counselling</a:t>
            </a:r>
          </a:p>
        </p:txBody>
      </p:sp>
      <p:sp>
        <p:nvSpPr>
          <p:cNvPr id="4" name="Slide Number Placeholder 3"/>
          <p:cNvSpPr>
            <a:spLocks noGrp="1"/>
          </p:cNvSpPr>
          <p:nvPr>
            <p:ph type="sldNum" sz="quarter" idx="12"/>
          </p:nvPr>
        </p:nvSpPr>
        <p:spPr/>
        <p:txBody>
          <a:bodyPr/>
          <a:lstStyle/>
          <a:p>
            <a:fld id="{7C7341DC-AB02-4987-B995-DFE1A795DAB1}" type="slidenum">
              <a:rPr lang="en-GB" smtClean="0"/>
              <a:t>15</a:t>
            </a:fld>
            <a:endParaRPr lang="en-GB"/>
          </a:p>
        </p:txBody>
      </p:sp>
      <p:sp>
        <p:nvSpPr>
          <p:cNvPr id="9" name="TextBox 8"/>
          <p:cNvSpPr txBox="1"/>
          <p:nvPr/>
        </p:nvSpPr>
        <p:spPr>
          <a:xfrm>
            <a:off x="707978" y="1102266"/>
            <a:ext cx="627797" cy="461665"/>
          </a:xfrm>
          <a:prstGeom prst="rect">
            <a:avLst/>
          </a:prstGeom>
          <a:solidFill>
            <a:srgbClr val="FF0000"/>
          </a:solidFill>
        </p:spPr>
        <p:txBody>
          <a:bodyPr wrap="square" rtlCol="0">
            <a:spAutoFit/>
          </a:bodyPr>
          <a:lstStyle/>
          <a:p>
            <a:pPr algn="ctr"/>
            <a:r>
              <a:rPr lang="en-GB" sz="2400" b="1" dirty="0" smtClean="0"/>
              <a:t>4</a:t>
            </a:r>
            <a:endParaRPr lang="en-GB" sz="2400" b="1" dirty="0"/>
          </a:p>
        </p:txBody>
      </p:sp>
    </p:spTree>
    <p:extLst>
      <p:ext uri="{BB962C8B-B14F-4D97-AF65-F5344CB8AC3E}">
        <p14:creationId xmlns:p14="http://schemas.microsoft.com/office/powerpoint/2010/main" val="3920587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7328847" cy="707886"/>
          </a:xfrm>
          <a:prstGeom prst="rect">
            <a:avLst/>
          </a:prstGeom>
          <a:noFill/>
        </p:spPr>
        <p:txBody>
          <a:bodyPr wrap="square" rtlCol="0">
            <a:spAutoFit/>
          </a:bodyPr>
          <a:lstStyle/>
          <a:p>
            <a:r>
              <a:rPr lang="en-GB" sz="4000" dirty="0" smtClean="0">
                <a:solidFill>
                  <a:schemeClr val="bg1"/>
                </a:solidFill>
              </a:rPr>
              <a:t>Responsibilities of the DCM</a:t>
            </a:r>
            <a:r>
              <a:rPr lang="en-GB" sz="4000" dirty="0">
                <a:solidFill>
                  <a:schemeClr val="bg1"/>
                </a:solidFill>
              </a:rPr>
              <a:t> </a:t>
            </a:r>
            <a:r>
              <a:rPr lang="en-GB" sz="4000" dirty="0" smtClean="0">
                <a:solidFill>
                  <a:schemeClr val="bg1"/>
                </a:solidFill>
              </a:rPr>
              <a:t>(AHR)</a:t>
            </a:r>
            <a:endParaRPr lang="en-GB" sz="4000" dirty="0">
              <a:solidFill>
                <a:schemeClr val="bg1"/>
              </a:solidFill>
            </a:endParaRPr>
          </a:p>
        </p:txBody>
      </p:sp>
      <p:sp>
        <p:nvSpPr>
          <p:cNvPr id="6" name="Rectangle 5"/>
          <p:cNvSpPr/>
          <p:nvPr/>
        </p:nvSpPr>
        <p:spPr>
          <a:xfrm>
            <a:off x="641446" y="2481253"/>
            <a:ext cx="10604309" cy="2246769"/>
          </a:xfrm>
          <a:prstGeom prst="rect">
            <a:avLst/>
          </a:prstGeom>
        </p:spPr>
        <p:txBody>
          <a:bodyPr wrap="square">
            <a:spAutoFit/>
          </a:bodyPr>
          <a:lstStyle/>
          <a:p>
            <a:pPr marL="457200" indent="-457200">
              <a:buFont typeface="Wingdings" panose="05000000000000000000" pitchFamily="2" charset="2"/>
              <a:buChar char="§"/>
            </a:pPr>
            <a:r>
              <a:rPr lang="en-GB" sz="2800" dirty="0"/>
              <a:t>The Deputy Corps Marshal, Administration and Human Resources reports directly to the Corps Marshal and is responsible for putting in place administrative strategies to ensure the sustenance of a world class administration, with rich human resources capacity, disciplined and highly motivated work force.</a:t>
            </a:r>
          </a:p>
        </p:txBody>
      </p:sp>
      <p:sp>
        <p:nvSpPr>
          <p:cNvPr id="8" name="Rectangle 7"/>
          <p:cNvSpPr/>
          <p:nvPr/>
        </p:nvSpPr>
        <p:spPr>
          <a:xfrm>
            <a:off x="641446" y="1469170"/>
            <a:ext cx="2873287" cy="584775"/>
          </a:xfrm>
          <a:prstGeom prst="rect">
            <a:avLst/>
          </a:prstGeom>
          <a:solidFill>
            <a:schemeClr val="tx1"/>
          </a:solidFill>
        </p:spPr>
        <p:txBody>
          <a:bodyPr wrap="none">
            <a:spAutoFit/>
          </a:bodyPr>
          <a:lstStyle/>
          <a:p>
            <a:r>
              <a:rPr lang="en-GB" sz="3200" dirty="0">
                <a:solidFill>
                  <a:schemeClr val="bg1"/>
                </a:solidFill>
                <a:ea typeface="Calibri" panose="020F0502020204030204" pitchFamily="34" charset="0"/>
                <a:cs typeface="Times New Roman" panose="02020603050405020304" pitchFamily="18" charset="0"/>
              </a:rPr>
              <a:t>JOB FUNCTIONS</a:t>
            </a:r>
            <a:endParaRPr lang="en-GB" sz="3200" dirty="0">
              <a:solidFill>
                <a:schemeClr val="bg1"/>
              </a:solidFill>
            </a:endParaRPr>
          </a:p>
        </p:txBody>
      </p:sp>
      <p:sp>
        <p:nvSpPr>
          <p:cNvPr id="9" name="Rectangle 8"/>
          <p:cNvSpPr/>
          <p:nvPr/>
        </p:nvSpPr>
        <p:spPr>
          <a:xfrm>
            <a:off x="8120418" y="298279"/>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16</a:t>
            </a:fld>
            <a:endParaRPr lang="en-GB"/>
          </a:p>
        </p:txBody>
      </p:sp>
    </p:spTree>
    <p:extLst>
      <p:ext uri="{BB962C8B-B14F-4D97-AF65-F5344CB8AC3E}">
        <p14:creationId xmlns:p14="http://schemas.microsoft.com/office/powerpoint/2010/main" val="1678208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7328847" cy="707886"/>
          </a:xfrm>
          <a:prstGeom prst="rect">
            <a:avLst/>
          </a:prstGeom>
          <a:noFill/>
        </p:spPr>
        <p:txBody>
          <a:bodyPr wrap="square" rtlCol="0">
            <a:spAutoFit/>
          </a:bodyPr>
          <a:lstStyle/>
          <a:p>
            <a:r>
              <a:rPr lang="en-GB" sz="4000" dirty="0" smtClean="0">
                <a:solidFill>
                  <a:schemeClr val="bg1"/>
                </a:solidFill>
              </a:rPr>
              <a:t>Responsibilities of the DCM</a:t>
            </a:r>
            <a:r>
              <a:rPr lang="en-GB" sz="4000" dirty="0">
                <a:solidFill>
                  <a:schemeClr val="bg1"/>
                </a:solidFill>
              </a:rPr>
              <a:t> </a:t>
            </a:r>
            <a:r>
              <a:rPr lang="en-GB" sz="4000" dirty="0" smtClean="0">
                <a:solidFill>
                  <a:schemeClr val="bg1"/>
                </a:solidFill>
              </a:rPr>
              <a:t>(AHR)</a:t>
            </a:r>
            <a:endParaRPr lang="en-GB" sz="4000" dirty="0">
              <a:solidFill>
                <a:schemeClr val="bg1"/>
              </a:solidFill>
            </a:endParaRPr>
          </a:p>
        </p:txBody>
      </p:sp>
      <p:sp>
        <p:nvSpPr>
          <p:cNvPr id="6" name="Rectangle 5"/>
          <p:cNvSpPr/>
          <p:nvPr/>
        </p:nvSpPr>
        <p:spPr>
          <a:xfrm>
            <a:off x="472839" y="2889142"/>
            <a:ext cx="2147531" cy="1200329"/>
          </a:xfrm>
          <a:prstGeom prst="rect">
            <a:avLst/>
          </a:prstGeom>
          <a:ln>
            <a:solidFill>
              <a:srgbClr val="FF0000"/>
            </a:solidFill>
          </a:ln>
        </p:spPr>
        <p:txBody>
          <a:bodyPr wrap="square">
            <a:spAutoFit/>
          </a:bodyPr>
          <a:lstStyle/>
          <a:p>
            <a:r>
              <a:rPr lang="en-GB" sz="2400" dirty="0" smtClean="0"/>
              <a:t>a. Supervision </a:t>
            </a:r>
            <a:r>
              <a:rPr lang="en-GB" sz="2400" dirty="0"/>
              <a:t>of staff of AHR Department</a:t>
            </a:r>
          </a:p>
        </p:txBody>
      </p:sp>
      <p:sp>
        <p:nvSpPr>
          <p:cNvPr id="8" name="Rectangle 7"/>
          <p:cNvSpPr/>
          <p:nvPr/>
        </p:nvSpPr>
        <p:spPr>
          <a:xfrm>
            <a:off x="372690" y="1103819"/>
            <a:ext cx="3573414" cy="584775"/>
          </a:xfrm>
          <a:prstGeom prst="rect">
            <a:avLst/>
          </a:prstGeom>
          <a:solidFill>
            <a:schemeClr val="tx1"/>
          </a:solidFill>
        </p:spPr>
        <p:txBody>
          <a:bodyPr wrap="none">
            <a:spAutoFit/>
          </a:bodyPr>
          <a:lstStyle/>
          <a:p>
            <a:r>
              <a:rPr lang="en-GB" sz="3200" dirty="0">
                <a:solidFill>
                  <a:schemeClr val="bg1"/>
                </a:solidFill>
                <a:ea typeface="Calibri" panose="020F0502020204030204" pitchFamily="34" charset="0"/>
                <a:cs typeface="Times New Roman" panose="02020603050405020304" pitchFamily="18" charset="0"/>
              </a:rPr>
              <a:t>JOB SPECIFICATIONS</a:t>
            </a:r>
            <a:endParaRPr lang="en-GB" sz="3200" dirty="0">
              <a:solidFill>
                <a:schemeClr val="bg1"/>
              </a:solidFill>
            </a:endParaRPr>
          </a:p>
        </p:txBody>
      </p:sp>
      <p:sp>
        <p:nvSpPr>
          <p:cNvPr id="4" name="Rectangle 3"/>
          <p:cNvSpPr/>
          <p:nvPr/>
        </p:nvSpPr>
        <p:spPr>
          <a:xfrm>
            <a:off x="328685" y="1871300"/>
            <a:ext cx="10872718" cy="830997"/>
          </a:xfrm>
          <a:prstGeom prst="rect">
            <a:avLst/>
          </a:prstGeom>
        </p:spPr>
        <p:txBody>
          <a:bodyPr wrap="square">
            <a:spAutoFit/>
          </a:bodyPr>
          <a:lstStyle/>
          <a:p>
            <a:r>
              <a:rPr lang="en-GB" sz="2400" dirty="0"/>
              <a:t>The job specifications of the Head, Administration and Human Resources include the following:</a:t>
            </a:r>
          </a:p>
        </p:txBody>
      </p:sp>
      <p:sp>
        <p:nvSpPr>
          <p:cNvPr id="7" name="Rectangle 6"/>
          <p:cNvSpPr/>
          <p:nvPr/>
        </p:nvSpPr>
        <p:spPr>
          <a:xfrm>
            <a:off x="4358185" y="2939601"/>
            <a:ext cx="3615246" cy="1200329"/>
          </a:xfrm>
          <a:prstGeom prst="rect">
            <a:avLst/>
          </a:prstGeom>
          <a:ln>
            <a:solidFill>
              <a:srgbClr val="00B050"/>
            </a:solidFill>
          </a:ln>
        </p:spPr>
        <p:txBody>
          <a:bodyPr wrap="square">
            <a:spAutoFit/>
          </a:bodyPr>
          <a:lstStyle/>
          <a:p>
            <a:r>
              <a:rPr lang="en-GB" sz="2400" dirty="0" smtClean="0"/>
              <a:t>b. Enforcement </a:t>
            </a:r>
            <a:r>
              <a:rPr lang="en-GB" sz="2400" dirty="0"/>
              <a:t>of the Regulations on Discipline, 2018</a:t>
            </a:r>
          </a:p>
        </p:txBody>
      </p:sp>
      <p:sp>
        <p:nvSpPr>
          <p:cNvPr id="9" name="Rectangle 8"/>
          <p:cNvSpPr/>
          <p:nvPr/>
        </p:nvSpPr>
        <p:spPr>
          <a:xfrm>
            <a:off x="9285038" y="2773953"/>
            <a:ext cx="2590799" cy="1200329"/>
          </a:xfrm>
          <a:prstGeom prst="rect">
            <a:avLst/>
          </a:prstGeom>
          <a:ln>
            <a:solidFill>
              <a:srgbClr val="7030A0"/>
            </a:solidFill>
          </a:ln>
        </p:spPr>
        <p:txBody>
          <a:bodyPr wrap="square">
            <a:spAutoFit/>
          </a:bodyPr>
          <a:lstStyle/>
          <a:p>
            <a:r>
              <a:rPr lang="en-GB" sz="2400" dirty="0" smtClean="0"/>
              <a:t>c. </a:t>
            </a:r>
            <a:r>
              <a:rPr lang="en-GB" sz="2400" dirty="0"/>
              <a:t>Maintenance of Comprehensive Marshals Records.</a:t>
            </a:r>
          </a:p>
        </p:txBody>
      </p:sp>
      <p:sp>
        <p:nvSpPr>
          <p:cNvPr id="10" name="Rectangle 9"/>
          <p:cNvSpPr/>
          <p:nvPr/>
        </p:nvSpPr>
        <p:spPr>
          <a:xfrm>
            <a:off x="499264" y="4232123"/>
            <a:ext cx="2179094" cy="830997"/>
          </a:xfrm>
          <a:prstGeom prst="rect">
            <a:avLst/>
          </a:prstGeom>
          <a:ln>
            <a:solidFill>
              <a:srgbClr val="FF0000"/>
            </a:solidFill>
          </a:ln>
        </p:spPr>
        <p:txBody>
          <a:bodyPr wrap="square">
            <a:spAutoFit/>
          </a:bodyPr>
          <a:lstStyle/>
          <a:p>
            <a:r>
              <a:rPr lang="en-GB" sz="2400" dirty="0" smtClean="0"/>
              <a:t>d. </a:t>
            </a:r>
            <a:r>
              <a:rPr lang="en-GB" sz="2400" dirty="0"/>
              <a:t>Confirmation and Promotion</a:t>
            </a:r>
          </a:p>
        </p:txBody>
      </p:sp>
      <p:sp>
        <p:nvSpPr>
          <p:cNvPr id="11" name="Rectangle 10"/>
          <p:cNvSpPr/>
          <p:nvPr/>
        </p:nvSpPr>
        <p:spPr>
          <a:xfrm>
            <a:off x="4071876" y="4249860"/>
            <a:ext cx="3901555" cy="830997"/>
          </a:xfrm>
          <a:prstGeom prst="rect">
            <a:avLst/>
          </a:prstGeom>
          <a:ln>
            <a:solidFill>
              <a:srgbClr val="00B050"/>
            </a:solidFill>
          </a:ln>
        </p:spPr>
        <p:txBody>
          <a:bodyPr wrap="square">
            <a:spAutoFit/>
          </a:bodyPr>
          <a:lstStyle/>
          <a:p>
            <a:r>
              <a:rPr lang="en-GB" sz="2400" dirty="0" smtClean="0"/>
              <a:t>e. </a:t>
            </a:r>
            <a:r>
              <a:rPr lang="en-GB" sz="2400" dirty="0"/>
              <a:t>Supervision of the Pension and Insurance Section</a:t>
            </a:r>
          </a:p>
        </p:txBody>
      </p:sp>
      <p:sp>
        <p:nvSpPr>
          <p:cNvPr id="12" name="Rectangle 11"/>
          <p:cNvSpPr/>
          <p:nvPr/>
        </p:nvSpPr>
        <p:spPr>
          <a:xfrm>
            <a:off x="9285038" y="4171409"/>
            <a:ext cx="2421068" cy="830997"/>
          </a:xfrm>
          <a:prstGeom prst="rect">
            <a:avLst/>
          </a:prstGeom>
          <a:ln>
            <a:solidFill>
              <a:srgbClr val="7030A0"/>
            </a:solidFill>
          </a:ln>
        </p:spPr>
        <p:txBody>
          <a:bodyPr wrap="square">
            <a:spAutoFit/>
          </a:bodyPr>
          <a:lstStyle/>
          <a:p>
            <a:r>
              <a:rPr lang="en-GB" sz="2400" dirty="0" smtClean="0"/>
              <a:t>f. </a:t>
            </a:r>
            <a:r>
              <a:rPr lang="en-GB" sz="2400" dirty="0"/>
              <a:t>Heads the FRSC Medical Board</a:t>
            </a:r>
          </a:p>
        </p:txBody>
      </p:sp>
      <p:sp>
        <p:nvSpPr>
          <p:cNvPr id="13" name="Rectangle 12"/>
          <p:cNvSpPr/>
          <p:nvPr/>
        </p:nvSpPr>
        <p:spPr>
          <a:xfrm>
            <a:off x="536811" y="5403243"/>
            <a:ext cx="3639120" cy="830997"/>
          </a:xfrm>
          <a:prstGeom prst="rect">
            <a:avLst/>
          </a:prstGeom>
          <a:ln>
            <a:solidFill>
              <a:srgbClr val="FF0000"/>
            </a:solidFill>
          </a:ln>
        </p:spPr>
        <p:txBody>
          <a:bodyPr wrap="square">
            <a:spAutoFit/>
          </a:bodyPr>
          <a:lstStyle/>
          <a:p>
            <a:r>
              <a:rPr lang="en-GB" sz="2400" dirty="0" smtClean="0"/>
              <a:t>g. Coordinate Recruitment / Replacement Programmes</a:t>
            </a:r>
            <a:endParaRPr lang="en-GB" sz="2400" dirty="0"/>
          </a:p>
        </p:txBody>
      </p:sp>
      <p:sp>
        <p:nvSpPr>
          <p:cNvPr id="14" name="Rectangle 13"/>
          <p:cNvSpPr/>
          <p:nvPr/>
        </p:nvSpPr>
        <p:spPr>
          <a:xfrm>
            <a:off x="7436901" y="5356703"/>
            <a:ext cx="3143536" cy="830997"/>
          </a:xfrm>
          <a:prstGeom prst="rect">
            <a:avLst/>
          </a:prstGeom>
          <a:ln>
            <a:solidFill>
              <a:srgbClr val="7030A0"/>
            </a:solidFill>
          </a:ln>
        </p:spPr>
        <p:txBody>
          <a:bodyPr wrap="square">
            <a:spAutoFit/>
          </a:bodyPr>
          <a:lstStyle/>
          <a:p>
            <a:r>
              <a:rPr lang="en-GB" sz="2400" dirty="0" smtClean="0"/>
              <a:t>h. Oversees Promotion </a:t>
            </a:r>
            <a:r>
              <a:rPr lang="en-GB" sz="2400" dirty="0"/>
              <a:t>of Marshals</a:t>
            </a:r>
          </a:p>
        </p:txBody>
      </p:sp>
      <p:sp>
        <p:nvSpPr>
          <p:cNvPr id="16" name="Half Frame 15"/>
          <p:cNvSpPr/>
          <p:nvPr/>
        </p:nvSpPr>
        <p:spPr>
          <a:xfrm>
            <a:off x="3177367" y="2974760"/>
            <a:ext cx="998564" cy="1043159"/>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Half Frame 16"/>
          <p:cNvSpPr/>
          <p:nvPr/>
        </p:nvSpPr>
        <p:spPr>
          <a:xfrm>
            <a:off x="8173151" y="2910780"/>
            <a:ext cx="998564" cy="1043159"/>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Half Frame 17"/>
          <p:cNvSpPr/>
          <p:nvPr/>
        </p:nvSpPr>
        <p:spPr>
          <a:xfrm rot="10800000">
            <a:off x="2809356" y="4019961"/>
            <a:ext cx="998564" cy="1043159"/>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Half Frame 18"/>
          <p:cNvSpPr/>
          <p:nvPr/>
        </p:nvSpPr>
        <p:spPr>
          <a:xfrm rot="10800000">
            <a:off x="8023593" y="3793386"/>
            <a:ext cx="985076" cy="1209020"/>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Half Frame 19"/>
          <p:cNvSpPr/>
          <p:nvPr/>
        </p:nvSpPr>
        <p:spPr>
          <a:xfrm>
            <a:off x="4358185" y="5418453"/>
            <a:ext cx="1104623" cy="806471"/>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Half Frame 20"/>
          <p:cNvSpPr/>
          <p:nvPr/>
        </p:nvSpPr>
        <p:spPr>
          <a:xfrm rot="10800000">
            <a:off x="5974010" y="5391382"/>
            <a:ext cx="1314741" cy="773031"/>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Rectangle 21"/>
          <p:cNvSpPr/>
          <p:nvPr/>
        </p:nvSpPr>
        <p:spPr>
          <a:xfrm>
            <a:off x="8502483" y="285530"/>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8957492" y="291115"/>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lide Number Placeholder 4"/>
          <p:cNvSpPr>
            <a:spLocks noGrp="1"/>
          </p:cNvSpPr>
          <p:nvPr>
            <p:ph type="sldNum" sz="quarter" idx="12"/>
          </p:nvPr>
        </p:nvSpPr>
        <p:spPr/>
        <p:txBody>
          <a:bodyPr/>
          <a:lstStyle/>
          <a:p>
            <a:fld id="{7C7341DC-AB02-4987-B995-DFE1A795DAB1}" type="slidenum">
              <a:rPr lang="en-GB" smtClean="0"/>
              <a:t>17</a:t>
            </a:fld>
            <a:endParaRPr lang="en-GB"/>
          </a:p>
        </p:txBody>
      </p:sp>
    </p:spTree>
    <p:extLst>
      <p:ext uri="{BB962C8B-B14F-4D97-AF65-F5344CB8AC3E}">
        <p14:creationId xmlns:p14="http://schemas.microsoft.com/office/powerpoint/2010/main" val="681751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9307772" cy="707886"/>
          </a:xfrm>
          <a:prstGeom prst="rect">
            <a:avLst/>
          </a:prstGeom>
          <a:noFill/>
        </p:spPr>
        <p:txBody>
          <a:bodyPr wrap="square" rtlCol="0">
            <a:spAutoFit/>
          </a:bodyPr>
          <a:lstStyle/>
          <a:p>
            <a:r>
              <a:rPr lang="en-GB" sz="4000" dirty="0" smtClean="0">
                <a:solidFill>
                  <a:schemeClr val="bg1"/>
                </a:solidFill>
              </a:rPr>
              <a:t>Focus of AHR Department for year 2021</a:t>
            </a:r>
            <a:endParaRPr lang="en-GB" sz="4000" dirty="0">
              <a:solidFill>
                <a:schemeClr val="bg1"/>
              </a:solidFill>
            </a:endParaRPr>
          </a:p>
        </p:txBody>
      </p:sp>
      <p:pic>
        <p:nvPicPr>
          <p:cNvPr id="4" name="Picture 3"/>
          <p:cNvPicPr>
            <a:picLocks noChangeAspect="1"/>
          </p:cNvPicPr>
          <p:nvPr/>
        </p:nvPicPr>
        <p:blipFill>
          <a:blip r:embed="rId2"/>
          <a:stretch>
            <a:fillRect/>
          </a:stretch>
        </p:blipFill>
        <p:spPr>
          <a:xfrm>
            <a:off x="0" y="1284457"/>
            <a:ext cx="6978316" cy="4654537"/>
          </a:xfrm>
          <a:prstGeom prst="rect">
            <a:avLst/>
          </a:prstGeom>
        </p:spPr>
      </p:pic>
      <p:sp>
        <p:nvSpPr>
          <p:cNvPr id="5" name="Rectangle 4"/>
          <p:cNvSpPr/>
          <p:nvPr/>
        </p:nvSpPr>
        <p:spPr>
          <a:xfrm>
            <a:off x="7666915" y="1322346"/>
            <a:ext cx="3278589" cy="4616648"/>
          </a:xfrm>
          <a:prstGeom prst="rect">
            <a:avLst/>
          </a:prstGeom>
          <a:ln>
            <a:solidFill>
              <a:srgbClr val="0070C0"/>
            </a:solidFill>
          </a:ln>
        </p:spPr>
        <p:txBody>
          <a:bodyPr wrap="square">
            <a:spAutoFit/>
          </a:bodyPr>
          <a:lstStyle/>
          <a:p>
            <a:r>
              <a:rPr lang="en-GB" sz="4200" dirty="0" smtClean="0"/>
              <a:t>The main focus of the Admin and Human Resources Department are as follows:</a:t>
            </a:r>
            <a:endParaRPr lang="en-GB" sz="4200" dirty="0"/>
          </a:p>
        </p:txBody>
      </p:sp>
      <p:sp>
        <p:nvSpPr>
          <p:cNvPr id="6" name="Slide Number Placeholder 5"/>
          <p:cNvSpPr>
            <a:spLocks noGrp="1"/>
          </p:cNvSpPr>
          <p:nvPr>
            <p:ph type="sldNum" sz="quarter" idx="12"/>
          </p:nvPr>
        </p:nvSpPr>
        <p:spPr/>
        <p:txBody>
          <a:bodyPr/>
          <a:lstStyle/>
          <a:p>
            <a:fld id="{7C7341DC-AB02-4987-B995-DFE1A795DAB1}" type="slidenum">
              <a:rPr lang="en-GB" smtClean="0"/>
              <a:t>18</a:t>
            </a:fld>
            <a:endParaRPr lang="en-GB"/>
          </a:p>
        </p:txBody>
      </p:sp>
    </p:spTree>
    <p:extLst>
      <p:ext uri="{BB962C8B-B14F-4D97-AF65-F5344CB8AC3E}">
        <p14:creationId xmlns:p14="http://schemas.microsoft.com/office/powerpoint/2010/main" val="478202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9307772" cy="707886"/>
          </a:xfrm>
          <a:prstGeom prst="rect">
            <a:avLst/>
          </a:prstGeom>
          <a:noFill/>
        </p:spPr>
        <p:txBody>
          <a:bodyPr wrap="square" rtlCol="0">
            <a:spAutoFit/>
          </a:bodyPr>
          <a:lstStyle/>
          <a:p>
            <a:r>
              <a:rPr lang="en-GB" sz="4000" dirty="0" smtClean="0">
                <a:solidFill>
                  <a:schemeClr val="bg1"/>
                </a:solidFill>
              </a:rPr>
              <a:t>Focus of AHR Department for year 2021</a:t>
            </a:r>
            <a:endParaRPr lang="en-GB" sz="4000" dirty="0">
              <a:solidFill>
                <a:schemeClr val="bg1"/>
              </a:solidFill>
            </a:endParaRPr>
          </a:p>
        </p:txBody>
      </p:sp>
      <p:sp>
        <p:nvSpPr>
          <p:cNvPr id="6" name="Rectangle 5"/>
          <p:cNvSpPr/>
          <p:nvPr/>
        </p:nvSpPr>
        <p:spPr>
          <a:xfrm>
            <a:off x="773373" y="1426908"/>
            <a:ext cx="10645253" cy="4154984"/>
          </a:xfrm>
          <a:prstGeom prst="rect">
            <a:avLst/>
          </a:prstGeom>
        </p:spPr>
        <p:txBody>
          <a:bodyPr wrap="square">
            <a:spAutoFit/>
          </a:bodyPr>
          <a:lstStyle/>
          <a:p>
            <a:r>
              <a:rPr lang="en-GB" sz="2400" dirty="0" smtClean="0"/>
              <a:t>a.	Retrain AHR Officers and Marshals for greater productivity.</a:t>
            </a:r>
          </a:p>
          <a:p>
            <a:endParaRPr lang="en-GB" sz="2400" dirty="0" smtClean="0"/>
          </a:p>
          <a:p>
            <a:r>
              <a:rPr lang="en-GB" sz="2400" dirty="0" smtClean="0"/>
              <a:t>b.  	Attend promptly to complaints and find solutions.</a:t>
            </a:r>
          </a:p>
          <a:p>
            <a:endParaRPr lang="en-GB" sz="2400" dirty="0" smtClean="0"/>
          </a:p>
          <a:p>
            <a:r>
              <a:rPr lang="en-GB" sz="2400" dirty="0" smtClean="0"/>
              <a:t>c. 	Track Sectional activities to ensure optimal productivity.</a:t>
            </a:r>
          </a:p>
          <a:p>
            <a:endParaRPr lang="en-GB" sz="2400" dirty="0" smtClean="0"/>
          </a:p>
          <a:p>
            <a:r>
              <a:rPr lang="en-GB" sz="2400" dirty="0" smtClean="0"/>
              <a:t>d. </a:t>
            </a:r>
            <a:r>
              <a:rPr lang="en-GB" sz="2400" dirty="0"/>
              <a:t> </a:t>
            </a:r>
            <a:r>
              <a:rPr lang="en-GB" sz="2400" dirty="0" smtClean="0"/>
              <a:t>	Welfare of staff is paramount; these are achieved through prompt response 	to issues bothering on Marriages, Maternity leave and death benefits of 	deceased staff to mention a few. </a:t>
            </a:r>
          </a:p>
          <a:p>
            <a:endParaRPr lang="en-GB" sz="2400" dirty="0" smtClean="0"/>
          </a:p>
          <a:p>
            <a:r>
              <a:rPr lang="en-GB" sz="2400" dirty="0" smtClean="0"/>
              <a:t>e.  	Prompt attendance to Disciplinary matters.</a:t>
            </a:r>
            <a:endParaRPr lang="en-GB" sz="2400" dirty="0"/>
          </a:p>
        </p:txBody>
      </p:sp>
      <p:sp>
        <p:nvSpPr>
          <p:cNvPr id="8" name="Rectangle 7"/>
          <p:cNvSpPr/>
          <p:nvPr/>
        </p:nvSpPr>
        <p:spPr>
          <a:xfrm>
            <a:off x="9330436" y="303550"/>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9785445" y="309135"/>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19</a:t>
            </a:fld>
            <a:endParaRPr lang="en-GB"/>
          </a:p>
        </p:txBody>
      </p:sp>
    </p:spTree>
    <p:extLst>
      <p:ext uri="{BB962C8B-B14F-4D97-AF65-F5344CB8AC3E}">
        <p14:creationId xmlns:p14="http://schemas.microsoft.com/office/powerpoint/2010/main" val="313221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3248167" cy="707886"/>
          </a:xfrm>
          <a:prstGeom prst="rect">
            <a:avLst/>
          </a:prstGeom>
          <a:noFill/>
        </p:spPr>
        <p:txBody>
          <a:bodyPr wrap="square" rtlCol="0">
            <a:spAutoFit/>
          </a:bodyPr>
          <a:lstStyle/>
          <a:p>
            <a:r>
              <a:rPr lang="en-GB" sz="4000" dirty="0" smtClean="0">
                <a:solidFill>
                  <a:schemeClr val="bg1"/>
                </a:solidFill>
              </a:rPr>
              <a:t>Contents</a:t>
            </a:r>
            <a:endParaRPr lang="en-GB" sz="4000" dirty="0">
              <a:solidFill>
                <a:schemeClr val="bg1"/>
              </a:solidFill>
            </a:endParaRPr>
          </a:p>
        </p:txBody>
      </p:sp>
      <p:pic>
        <p:nvPicPr>
          <p:cNvPr id="2050" name="Picture 2" descr="6 Great Books To Help You Outline Your Novel In Record Tim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04" r="8768"/>
          <a:stretch/>
        </p:blipFill>
        <p:spPr bwMode="auto">
          <a:xfrm>
            <a:off x="-36962" y="1377615"/>
            <a:ext cx="5362646" cy="45278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905500" y="1411962"/>
            <a:ext cx="5067300" cy="4493538"/>
          </a:xfrm>
          <a:prstGeom prst="rect">
            <a:avLst/>
          </a:prstGeom>
          <a:noFill/>
          <a:ln>
            <a:solidFill>
              <a:srgbClr val="FF0000"/>
            </a:solidFill>
          </a:ln>
        </p:spPr>
        <p:txBody>
          <a:bodyPr wrap="square" rtlCol="0">
            <a:spAutoFit/>
          </a:bodyPr>
          <a:lstStyle/>
          <a:p>
            <a:pPr marL="285750" indent="-285750">
              <a:buFont typeface="Wingdings" panose="05000000000000000000" pitchFamily="2" charset="2"/>
              <a:buChar char="§"/>
            </a:pPr>
            <a:r>
              <a:rPr lang="en-GB" sz="2600" dirty="0" smtClean="0">
                <a:solidFill>
                  <a:srgbClr val="002060"/>
                </a:solidFill>
              </a:rPr>
              <a:t>Introduction</a:t>
            </a:r>
          </a:p>
          <a:p>
            <a:pPr marL="285750" indent="-285750">
              <a:buFont typeface="Wingdings" panose="05000000000000000000" pitchFamily="2" charset="2"/>
              <a:buChar char="§"/>
            </a:pPr>
            <a:r>
              <a:rPr lang="en-GB" sz="2600" dirty="0" smtClean="0">
                <a:solidFill>
                  <a:srgbClr val="002060"/>
                </a:solidFill>
              </a:rPr>
              <a:t>Definition of key terms</a:t>
            </a:r>
          </a:p>
          <a:p>
            <a:pPr marL="285750" indent="-285750">
              <a:buFont typeface="Wingdings" panose="05000000000000000000" pitchFamily="2" charset="2"/>
              <a:buChar char="§"/>
            </a:pPr>
            <a:r>
              <a:rPr lang="en-GB" sz="2600" dirty="0" smtClean="0">
                <a:solidFill>
                  <a:srgbClr val="002060"/>
                </a:solidFill>
              </a:rPr>
              <a:t>Origin of AHR Department</a:t>
            </a:r>
          </a:p>
          <a:p>
            <a:pPr marL="285750" indent="-285750">
              <a:buFont typeface="Wingdings" panose="05000000000000000000" pitchFamily="2" charset="2"/>
              <a:buChar char="§"/>
            </a:pPr>
            <a:r>
              <a:rPr lang="en-GB" sz="2600" dirty="0" smtClean="0">
                <a:solidFill>
                  <a:srgbClr val="002060"/>
                </a:solidFill>
              </a:rPr>
              <a:t>Sections of AHR</a:t>
            </a:r>
          </a:p>
          <a:p>
            <a:pPr marL="285750" indent="-285750">
              <a:buFont typeface="Wingdings" panose="05000000000000000000" pitchFamily="2" charset="2"/>
              <a:buChar char="§"/>
            </a:pPr>
            <a:r>
              <a:rPr lang="en-GB" sz="2600" dirty="0" smtClean="0">
                <a:solidFill>
                  <a:srgbClr val="002060"/>
                </a:solidFill>
              </a:rPr>
              <a:t>Responsibilities of DCM (AHR)</a:t>
            </a:r>
          </a:p>
          <a:p>
            <a:pPr marL="285750" indent="-285750">
              <a:buFont typeface="Wingdings" panose="05000000000000000000" pitchFamily="2" charset="2"/>
              <a:buChar char="§"/>
            </a:pPr>
            <a:r>
              <a:rPr lang="en-GB" sz="2600" dirty="0" smtClean="0">
                <a:solidFill>
                  <a:srgbClr val="002060"/>
                </a:solidFill>
              </a:rPr>
              <a:t>Focus of AHR for 2021</a:t>
            </a:r>
          </a:p>
          <a:p>
            <a:pPr marL="285750" indent="-285750">
              <a:buFont typeface="Wingdings" panose="05000000000000000000" pitchFamily="2" charset="2"/>
              <a:buChar char="§"/>
            </a:pPr>
            <a:r>
              <a:rPr lang="en-GB" sz="2600" dirty="0" smtClean="0">
                <a:solidFill>
                  <a:srgbClr val="002060"/>
                </a:solidFill>
              </a:rPr>
              <a:t>2021 Strategic Initiatives</a:t>
            </a:r>
          </a:p>
          <a:p>
            <a:pPr marL="285750" indent="-285750">
              <a:buFont typeface="Wingdings" panose="05000000000000000000" pitchFamily="2" charset="2"/>
              <a:buChar char="§"/>
            </a:pPr>
            <a:r>
              <a:rPr lang="en-GB" sz="2600" dirty="0" smtClean="0">
                <a:solidFill>
                  <a:srgbClr val="002060"/>
                </a:solidFill>
              </a:rPr>
              <a:t>Work Plan</a:t>
            </a:r>
          </a:p>
          <a:p>
            <a:pPr marL="285750" indent="-285750">
              <a:buFont typeface="Wingdings" panose="05000000000000000000" pitchFamily="2" charset="2"/>
              <a:buChar char="§"/>
            </a:pPr>
            <a:r>
              <a:rPr lang="en-GB" sz="2600" dirty="0" smtClean="0">
                <a:solidFill>
                  <a:srgbClr val="002060"/>
                </a:solidFill>
              </a:rPr>
              <a:t>Achievements</a:t>
            </a:r>
          </a:p>
          <a:p>
            <a:pPr marL="285750" indent="-285750">
              <a:buFont typeface="Wingdings" panose="05000000000000000000" pitchFamily="2" charset="2"/>
              <a:buChar char="§"/>
            </a:pPr>
            <a:r>
              <a:rPr lang="en-GB" sz="2600" dirty="0" smtClean="0">
                <a:solidFill>
                  <a:srgbClr val="002060"/>
                </a:solidFill>
              </a:rPr>
              <a:t>Challenges</a:t>
            </a:r>
          </a:p>
          <a:p>
            <a:pPr marL="285750" indent="-285750">
              <a:buFont typeface="Wingdings" panose="05000000000000000000" pitchFamily="2" charset="2"/>
              <a:buChar char="§"/>
            </a:pPr>
            <a:r>
              <a:rPr lang="en-GB" sz="2600" dirty="0" smtClean="0">
                <a:solidFill>
                  <a:srgbClr val="002060"/>
                </a:solidFill>
              </a:rPr>
              <a:t>Conclusion</a:t>
            </a:r>
            <a:endParaRPr lang="en-GB" sz="2600" dirty="0">
              <a:solidFill>
                <a:srgbClr val="002060"/>
              </a:solidFill>
            </a:endParaRPr>
          </a:p>
        </p:txBody>
      </p:sp>
      <p:sp>
        <p:nvSpPr>
          <p:cNvPr id="4" name="Slide Number Placeholder 3"/>
          <p:cNvSpPr>
            <a:spLocks noGrp="1"/>
          </p:cNvSpPr>
          <p:nvPr>
            <p:ph type="sldNum" sz="quarter" idx="12"/>
          </p:nvPr>
        </p:nvSpPr>
        <p:spPr/>
        <p:txBody>
          <a:bodyPr/>
          <a:lstStyle/>
          <a:p>
            <a:fld id="{7C7341DC-AB02-4987-B995-DFE1A795DAB1}" type="slidenum">
              <a:rPr lang="en-GB" smtClean="0"/>
              <a:t>2</a:t>
            </a:fld>
            <a:endParaRPr lang="en-GB"/>
          </a:p>
        </p:txBody>
      </p:sp>
    </p:spTree>
    <p:extLst>
      <p:ext uri="{BB962C8B-B14F-4D97-AF65-F5344CB8AC3E}">
        <p14:creationId xmlns:p14="http://schemas.microsoft.com/office/powerpoint/2010/main" val="179052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9307772" cy="707886"/>
          </a:xfrm>
          <a:prstGeom prst="rect">
            <a:avLst/>
          </a:prstGeom>
          <a:noFill/>
        </p:spPr>
        <p:txBody>
          <a:bodyPr wrap="square" rtlCol="0">
            <a:spAutoFit/>
          </a:bodyPr>
          <a:lstStyle/>
          <a:p>
            <a:r>
              <a:rPr lang="en-GB" sz="4000" dirty="0" smtClean="0">
                <a:solidFill>
                  <a:schemeClr val="bg1"/>
                </a:solidFill>
              </a:rPr>
              <a:t>Focus of AHR Department for year 2021</a:t>
            </a:r>
            <a:endParaRPr lang="en-GB" sz="4000" dirty="0">
              <a:solidFill>
                <a:schemeClr val="bg1"/>
              </a:solidFill>
            </a:endParaRPr>
          </a:p>
        </p:txBody>
      </p:sp>
      <p:sp>
        <p:nvSpPr>
          <p:cNvPr id="7" name="Rectangle 6"/>
          <p:cNvSpPr/>
          <p:nvPr/>
        </p:nvSpPr>
        <p:spPr>
          <a:xfrm>
            <a:off x="493594" y="1126657"/>
            <a:ext cx="11204811" cy="5078313"/>
          </a:xfrm>
          <a:prstGeom prst="rect">
            <a:avLst/>
          </a:prstGeom>
        </p:spPr>
        <p:txBody>
          <a:bodyPr wrap="square">
            <a:spAutoFit/>
          </a:bodyPr>
          <a:lstStyle/>
          <a:p>
            <a:pPr>
              <a:lnSpc>
                <a:spcPct val="150000"/>
              </a:lnSpc>
            </a:pPr>
            <a:r>
              <a:rPr lang="en-GB" sz="2400" dirty="0" smtClean="0"/>
              <a:t>f. 	To ensure that the Corps’ Assets and Human Resources are placed under 	Insurance cover.</a:t>
            </a:r>
          </a:p>
          <a:p>
            <a:pPr>
              <a:lnSpc>
                <a:spcPct val="150000"/>
              </a:lnSpc>
            </a:pPr>
            <a:r>
              <a:rPr lang="en-GB" sz="2400" dirty="0" smtClean="0"/>
              <a:t>g. 	To ensure that Retirees under the old scheme are attended to by Pension 	Transitional Arrangement Directorate (PTAD) when they have any challenge 	with the Directorate.</a:t>
            </a:r>
          </a:p>
          <a:p>
            <a:pPr>
              <a:lnSpc>
                <a:spcPct val="150000"/>
              </a:lnSpc>
            </a:pPr>
            <a:r>
              <a:rPr lang="en-GB" sz="2400" dirty="0" smtClean="0"/>
              <a:t>h. 	To ensure that potential Retirees are prepared for post service life.</a:t>
            </a:r>
          </a:p>
          <a:p>
            <a:pPr>
              <a:lnSpc>
                <a:spcPct val="150000"/>
              </a:lnSpc>
            </a:pPr>
            <a:r>
              <a:rPr lang="en-GB" sz="2400" dirty="0" err="1" smtClean="0"/>
              <a:t>i</a:t>
            </a:r>
            <a:r>
              <a:rPr lang="en-GB" sz="2400" dirty="0" smtClean="0"/>
              <a:t>. 	Carry out sensitization/enlightenment programmes on matters relating to 	Pensions and Insurance within the Corps subject to availability of funds and 	receipt of request by relevant Commands and Offices.</a:t>
            </a:r>
          </a:p>
        </p:txBody>
      </p:sp>
      <p:sp>
        <p:nvSpPr>
          <p:cNvPr id="5" name="Rectangle 4"/>
          <p:cNvSpPr/>
          <p:nvPr/>
        </p:nvSpPr>
        <p:spPr>
          <a:xfrm>
            <a:off x="9330436" y="303550"/>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9785445" y="29548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206167" y="28990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20</a:t>
            </a:fld>
            <a:endParaRPr lang="en-GB"/>
          </a:p>
        </p:txBody>
      </p:sp>
    </p:spTree>
    <p:extLst>
      <p:ext uri="{BB962C8B-B14F-4D97-AF65-F5344CB8AC3E}">
        <p14:creationId xmlns:p14="http://schemas.microsoft.com/office/powerpoint/2010/main" val="1738390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9307772" cy="707886"/>
          </a:xfrm>
          <a:prstGeom prst="rect">
            <a:avLst/>
          </a:prstGeom>
          <a:noFill/>
        </p:spPr>
        <p:txBody>
          <a:bodyPr wrap="square" rtlCol="0">
            <a:spAutoFit/>
          </a:bodyPr>
          <a:lstStyle/>
          <a:p>
            <a:r>
              <a:rPr lang="en-GB" sz="4000" dirty="0" smtClean="0">
                <a:solidFill>
                  <a:schemeClr val="bg1"/>
                </a:solidFill>
              </a:rPr>
              <a:t>Focus of AHR Department for year 2021</a:t>
            </a:r>
            <a:endParaRPr lang="en-GB" sz="4000" dirty="0">
              <a:solidFill>
                <a:schemeClr val="bg1"/>
              </a:solidFill>
            </a:endParaRPr>
          </a:p>
        </p:txBody>
      </p:sp>
      <p:sp>
        <p:nvSpPr>
          <p:cNvPr id="6" name="Rectangle 5"/>
          <p:cNvSpPr/>
          <p:nvPr/>
        </p:nvSpPr>
        <p:spPr>
          <a:xfrm>
            <a:off x="791571" y="1144568"/>
            <a:ext cx="10809026" cy="5078313"/>
          </a:xfrm>
          <a:prstGeom prst="rect">
            <a:avLst/>
          </a:prstGeom>
        </p:spPr>
        <p:txBody>
          <a:bodyPr wrap="square">
            <a:spAutoFit/>
          </a:bodyPr>
          <a:lstStyle/>
          <a:p>
            <a:pPr>
              <a:lnSpc>
                <a:spcPct val="150000"/>
              </a:lnSpc>
            </a:pPr>
            <a:r>
              <a:rPr lang="en-GB" sz="2400" dirty="0" smtClean="0"/>
              <a:t>j.	To improve on service delivery by timely release of promotable list.</a:t>
            </a:r>
          </a:p>
          <a:p>
            <a:pPr>
              <a:lnSpc>
                <a:spcPct val="150000"/>
              </a:lnSpc>
            </a:pPr>
            <a:r>
              <a:rPr lang="en-GB" sz="2400" dirty="0" smtClean="0"/>
              <a:t>k.	Timely production of promotion letters.</a:t>
            </a:r>
          </a:p>
          <a:p>
            <a:pPr>
              <a:lnSpc>
                <a:spcPct val="150000"/>
              </a:lnSpc>
            </a:pPr>
            <a:r>
              <a:rPr lang="en-GB" sz="2400" dirty="0" smtClean="0"/>
              <a:t>l.	Rearrange staff files RMAIII – CRMA files according to PIN, to make retrieval 	easy.</a:t>
            </a:r>
          </a:p>
          <a:p>
            <a:pPr>
              <a:lnSpc>
                <a:spcPct val="150000"/>
              </a:lnSpc>
            </a:pPr>
            <a:r>
              <a:rPr lang="en-GB" sz="2400" dirty="0" smtClean="0"/>
              <a:t>m.	To achieve zero errors in staff records/SAP.</a:t>
            </a:r>
          </a:p>
          <a:p>
            <a:pPr>
              <a:lnSpc>
                <a:spcPct val="150000"/>
              </a:lnSpc>
            </a:pPr>
            <a:r>
              <a:rPr lang="en-GB" sz="2400" dirty="0" smtClean="0"/>
              <a:t>n.	Updates Marshals records in SPFs.</a:t>
            </a:r>
          </a:p>
          <a:p>
            <a:pPr>
              <a:lnSpc>
                <a:spcPct val="150000"/>
              </a:lnSpc>
            </a:pPr>
            <a:r>
              <a:rPr lang="en-GB" sz="2400" dirty="0" smtClean="0"/>
              <a:t>o.	To improve in quick response to mails/memo.</a:t>
            </a:r>
          </a:p>
          <a:p>
            <a:pPr>
              <a:lnSpc>
                <a:spcPct val="150000"/>
              </a:lnSpc>
            </a:pPr>
            <a:r>
              <a:rPr lang="en-GB" sz="2400" dirty="0" smtClean="0"/>
              <a:t>p.	To create a reliable drivers and riders data base.</a:t>
            </a:r>
          </a:p>
          <a:p>
            <a:pPr>
              <a:lnSpc>
                <a:spcPct val="150000"/>
              </a:lnSpc>
            </a:pPr>
            <a:r>
              <a:rPr lang="en-GB" sz="2400" dirty="0" smtClean="0"/>
              <a:t>q.	Improve on counselling of staff to enhance their productivity. </a:t>
            </a:r>
          </a:p>
        </p:txBody>
      </p:sp>
      <p:sp>
        <p:nvSpPr>
          <p:cNvPr id="5" name="Rectangle 4"/>
          <p:cNvSpPr/>
          <p:nvPr/>
        </p:nvSpPr>
        <p:spPr>
          <a:xfrm>
            <a:off x="9330436" y="303550"/>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85445" y="309135"/>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213157" y="311613"/>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668166" y="317198"/>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21</a:t>
            </a:fld>
            <a:endParaRPr lang="en-GB"/>
          </a:p>
        </p:txBody>
      </p:sp>
    </p:spTree>
    <p:extLst>
      <p:ext uri="{BB962C8B-B14F-4D97-AF65-F5344CB8AC3E}">
        <p14:creationId xmlns:p14="http://schemas.microsoft.com/office/powerpoint/2010/main" val="2560543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66570" y="156915"/>
            <a:ext cx="11144250" cy="584775"/>
          </a:xfrm>
          <a:prstGeom prst="rect">
            <a:avLst/>
          </a:prstGeom>
          <a:noFill/>
        </p:spPr>
        <p:txBody>
          <a:bodyPr wrap="square" rtlCol="0">
            <a:spAutoFit/>
          </a:bodyPr>
          <a:lstStyle/>
          <a:p>
            <a:r>
              <a:rPr lang="en-GB" sz="3200" dirty="0">
                <a:solidFill>
                  <a:schemeClr val="bg1"/>
                </a:solidFill>
              </a:rPr>
              <a:t>2021 Strategic Initiatives </a:t>
            </a:r>
            <a:r>
              <a:rPr lang="en-GB" sz="3200" dirty="0" smtClean="0">
                <a:solidFill>
                  <a:schemeClr val="bg1"/>
                </a:solidFill>
              </a:rPr>
              <a:t>of AHR</a:t>
            </a:r>
            <a:endParaRPr lang="en-GB" sz="3200"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30607060"/>
              </p:ext>
            </p:extLst>
          </p:nvPr>
        </p:nvGraphicFramePr>
        <p:xfrm>
          <a:off x="366570" y="1041780"/>
          <a:ext cx="11458860" cy="5339926"/>
        </p:xfrm>
        <a:graphic>
          <a:graphicData uri="http://schemas.openxmlformats.org/drawingml/2006/table">
            <a:tbl>
              <a:tblPr firstRow="1" firstCol="1" bandRow="1">
                <a:tableStyleId>{BDBED569-4797-4DF1-A0F4-6AAB3CD982D8}</a:tableStyleId>
              </a:tblPr>
              <a:tblGrid>
                <a:gridCol w="641695">
                  <a:extLst>
                    <a:ext uri="{9D8B030D-6E8A-4147-A177-3AD203B41FA5}">
                      <a16:colId xmlns="" xmlns:a16="http://schemas.microsoft.com/office/drawing/2014/main" val="1428971648"/>
                    </a:ext>
                  </a:extLst>
                </a:gridCol>
                <a:gridCol w="1528560">
                  <a:extLst>
                    <a:ext uri="{9D8B030D-6E8A-4147-A177-3AD203B41FA5}">
                      <a16:colId xmlns="" xmlns:a16="http://schemas.microsoft.com/office/drawing/2014/main" val="2601815510"/>
                    </a:ext>
                  </a:extLst>
                </a:gridCol>
                <a:gridCol w="1328405">
                  <a:extLst>
                    <a:ext uri="{9D8B030D-6E8A-4147-A177-3AD203B41FA5}">
                      <a16:colId xmlns="" xmlns:a16="http://schemas.microsoft.com/office/drawing/2014/main" val="4196233312"/>
                    </a:ext>
                  </a:extLst>
                </a:gridCol>
                <a:gridCol w="1975629">
                  <a:extLst>
                    <a:ext uri="{9D8B030D-6E8A-4147-A177-3AD203B41FA5}">
                      <a16:colId xmlns="" xmlns:a16="http://schemas.microsoft.com/office/drawing/2014/main" val="1791307841"/>
                    </a:ext>
                  </a:extLst>
                </a:gridCol>
                <a:gridCol w="4334493">
                  <a:extLst>
                    <a:ext uri="{9D8B030D-6E8A-4147-A177-3AD203B41FA5}">
                      <a16:colId xmlns="" xmlns:a16="http://schemas.microsoft.com/office/drawing/2014/main" val="1198808108"/>
                    </a:ext>
                  </a:extLst>
                </a:gridCol>
                <a:gridCol w="1650078">
                  <a:extLst>
                    <a:ext uri="{9D8B030D-6E8A-4147-A177-3AD203B41FA5}">
                      <a16:colId xmlns="" xmlns:a16="http://schemas.microsoft.com/office/drawing/2014/main" val="2086962803"/>
                    </a:ext>
                  </a:extLst>
                </a:gridCol>
              </a:tblGrid>
              <a:tr h="726270">
                <a:tc>
                  <a:txBody>
                    <a:bodyPr/>
                    <a:lstStyle/>
                    <a:p>
                      <a:pPr algn="l">
                        <a:lnSpc>
                          <a:spcPct val="115000"/>
                        </a:lnSpc>
                        <a:spcAft>
                          <a:spcPts val="0"/>
                        </a:spcAft>
                      </a:pPr>
                      <a:r>
                        <a:rPr lang="en-US" sz="1600">
                          <a:effectLst/>
                        </a:rPr>
                        <a:t>S/N</a:t>
                      </a:r>
                      <a:endParaRPr lang="en-GB" sz="1600">
                        <a:effectLst/>
                      </a:endParaRPr>
                    </a:p>
                    <a:p>
                      <a:pPr algn="ctr">
                        <a:lnSpc>
                          <a:spcPct val="115000"/>
                        </a:lnSpc>
                        <a:spcAft>
                          <a:spcPts val="0"/>
                        </a:spcAft>
                      </a:pPr>
                      <a:r>
                        <a:rPr lang="en-US" sz="1600">
                          <a:effectLst/>
                        </a:rPr>
                        <a:t> </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GOAL </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718349">
                <a:tc>
                  <a:txBody>
                    <a:bodyPr/>
                    <a:lstStyle/>
                    <a:p>
                      <a:pPr algn="l">
                        <a:lnSpc>
                          <a:spcPct val="115000"/>
                        </a:lnSpc>
                        <a:spcAft>
                          <a:spcPts val="0"/>
                        </a:spcAft>
                      </a:pPr>
                      <a:r>
                        <a:rPr lang="en-US" sz="1600" dirty="0">
                          <a:effectLst/>
                        </a:rPr>
                        <a:t>1.</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Minimize the Risk of Death in Road Traffic </a:t>
                      </a:r>
                      <a:endParaRPr lang="en-GB" sz="1600" dirty="0">
                        <a:effectLst/>
                      </a:endParaRPr>
                    </a:p>
                    <a:p>
                      <a:pPr algn="l">
                        <a:lnSpc>
                          <a:spcPct val="115000"/>
                        </a:lnSpc>
                        <a:spcAft>
                          <a:spcPts val="0"/>
                        </a:spcAft>
                      </a:pPr>
                      <a:r>
                        <a:rPr lang="en-US" sz="1600" dirty="0">
                          <a:effectLst/>
                        </a:rPr>
                        <a:t>Reduce:</a:t>
                      </a:r>
                      <a:endParaRPr lang="en-GB" sz="1600" dirty="0">
                        <a:effectLst/>
                      </a:endParaRPr>
                    </a:p>
                    <a:p>
                      <a:pPr algn="l">
                        <a:lnSpc>
                          <a:spcPct val="115000"/>
                        </a:lnSpc>
                        <a:spcAft>
                          <a:spcPts val="0"/>
                        </a:spcAft>
                      </a:pPr>
                      <a:r>
                        <a:rPr lang="en-US" sz="1600" dirty="0">
                          <a:effectLst/>
                        </a:rPr>
                        <a:t>-RTC by 15%</a:t>
                      </a:r>
                      <a:endParaRPr lang="en-GB" sz="1600" dirty="0">
                        <a:effectLst/>
                      </a:endParaRPr>
                    </a:p>
                    <a:p>
                      <a:pPr algn="l">
                        <a:lnSpc>
                          <a:spcPct val="115000"/>
                        </a:lnSpc>
                        <a:spcAft>
                          <a:spcPts val="0"/>
                        </a:spcAft>
                      </a:pPr>
                      <a:r>
                        <a:rPr lang="en-US" sz="1600" dirty="0">
                          <a:effectLst/>
                        </a:rPr>
                        <a:t>-Fatality by 20%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Reduce RTC and Fatality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endParaRPr lang="en-GB" sz="1600" dirty="0">
                        <a:effectLst/>
                      </a:endParaRPr>
                    </a:p>
                    <a:p>
                      <a:pPr algn="l">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a. Collate requests, profile and post Personnel to areas of need; </a:t>
                      </a:r>
                      <a:endParaRPr lang="en-GB" sz="1600" dirty="0">
                        <a:effectLst/>
                      </a:endParaRPr>
                    </a:p>
                    <a:p>
                      <a:pPr algn="l">
                        <a:lnSpc>
                          <a:spcPct val="115000"/>
                        </a:lnSpc>
                        <a:spcAft>
                          <a:spcPts val="0"/>
                        </a:spcAft>
                      </a:pPr>
                      <a:r>
                        <a:rPr lang="en-US" sz="1600" dirty="0" err="1">
                          <a:effectLst/>
                        </a:rPr>
                        <a:t>Analyse</a:t>
                      </a:r>
                      <a:r>
                        <a:rPr lang="en-US" sz="1600" dirty="0">
                          <a:effectLst/>
                        </a:rPr>
                        <a:t> Personnel distribution amongst Commands to determine posting of needed Staff.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1000"/>
                        </a:spcAft>
                      </a:pPr>
                      <a:r>
                        <a:rPr lang="en-US" sz="1600" dirty="0">
                          <a:effectLst/>
                        </a:rPr>
                        <a:t>When there  is a request for deployment of personnel to existing Commands, DLCs, Clinics, Zebras, Outposts, disbanded Commands, newly created Commands;</a:t>
                      </a:r>
                      <a:endParaRPr lang="en-GB" sz="1600" dirty="0">
                        <a:effectLst/>
                      </a:endParaRPr>
                    </a:p>
                    <a:p>
                      <a:pPr marL="342900" lvl="0" indent="-342900" algn="l">
                        <a:lnSpc>
                          <a:spcPct val="115000"/>
                        </a:lnSpc>
                        <a:spcAft>
                          <a:spcPts val="0"/>
                        </a:spcAft>
                        <a:buFont typeface="+mj-lt"/>
                        <a:buAutoNum type="romanLcPeriod"/>
                      </a:pPr>
                      <a:r>
                        <a:rPr lang="en-GB" sz="1600" dirty="0">
                          <a:effectLst/>
                        </a:rPr>
                        <a:t>The DCM (AHR) receives requests for staff from all FRSC formations or CM depending on needs and minutes to DCC (</a:t>
                      </a:r>
                      <a:r>
                        <a:rPr lang="en-GB" sz="1600" dirty="0" err="1">
                          <a:effectLst/>
                        </a:rPr>
                        <a:t>Pers</a:t>
                      </a:r>
                      <a:r>
                        <a:rPr lang="en-GB" sz="1600" dirty="0">
                          <a:effectLst/>
                        </a:rPr>
                        <a:t>) through CC (</a:t>
                      </a:r>
                      <a:r>
                        <a:rPr lang="en-GB" sz="1600" dirty="0" err="1">
                          <a:effectLst/>
                        </a:rPr>
                        <a:t>Pers</a:t>
                      </a:r>
                      <a:r>
                        <a:rPr lang="en-GB" sz="1600" dirty="0">
                          <a:effectLst/>
                        </a:rPr>
                        <a:t>) within 2 days.</a:t>
                      </a:r>
                    </a:p>
                    <a:p>
                      <a:pPr marL="342900" lvl="0" indent="-342900" algn="l">
                        <a:lnSpc>
                          <a:spcPct val="115000"/>
                        </a:lnSpc>
                        <a:spcAft>
                          <a:spcPts val="0"/>
                        </a:spcAft>
                        <a:buFont typeface="+mj-lt"/>
                        <a:buAutoNum type="romanLcPeriod"/>
                      </a:pPr>
                      <a:r>
                        <a:rPr lang="en-GB" sz="1600" dirty="0">
                          <a:effectLst/>
                        </a:rPr>
                        <a:t>Staff are selected from the Personnel databank and a proposal forwarded to CM through the DCM AHR within 1 week of request for approval</a:t>
                      </a:r>
                      <a:r>
                        <a:rPr lang="en-GB" sz="1600" dirty="0" smtClean="0">
                          <a:effectLst/>
                        </a:rPr>
                        <a:t>.</a:t>
                      </a:r>
                    </a:p>
                    <a:p>
                      <a:pPr marL="342900" lvl="0" indent="-342900" algn="l">
                        <a:lnSpc>
                          <a:spcPct val="115000"/>
                        </a:lnSpc>
                        <a:spcAft>
                          <a:spcPts val="0"/>
                        </a:spcAft>
                        <a:buFont typeface="+mj-lt"/>
                        <a:buAutoNum type="romanLcPeriod"/>
                      </a:pPr>
                      <a:r>
                        <a:rPr lang="en-GB" sz="1600" dirty="0" smtClean="0">
                          <a:effectLst/>
                        </a:rPr>
                        <a:t>DCM (AHR) receives approval for the posting proposal from CM through PSO after profiling and forwards same to DCC (</a:t>
                      </a:r>
                      <a:r>
                        <a:rPr lang="en-GB" sz="1600" dirty="0" err="1" smtClean="0">
                          <a:effectLst/>
                        </a:rPr>
                        <a:t>Pers</a:t>
                      </a:r>
                      <a:r>
                        <a:rPr lang="en-GB" sz="1600" dirty="0" smtClean="0">
                          <a:effectLst/>
                        </a:rPr>
                        <a:t>) through CC (</a:t>
                      </a:r>
                      <a:r>
                        <a:rPr lang="en-GB" sz="1600" dirty="0" err="1" smtClean="0">
                          <a:effectLst/>
                        </a:rPr>
                        <a:t>Pers</a:t>
                      </a:r>
                      <a:r>
                        <a:rPr lang="en-GB" sz="1600" dirty="0" smtClean="0">
                          <a:effectLst/>
                        </a:rPr>
                        <a:t>) to publish on FRSC website.</a:t>
                      </a:r>
                      <a:endParaRPr lang="en-GB" sz="1600" dirty="0">
                        <a:effectLst/>
                        <a:latin typeface="+mn-lt"/>
                        <a:ea typeface="Calibri" panose="020F0502020204030204" pitchFamily="34"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31</a:t>
                      </a:r>
                      <a:r>
                        <a:rPr lang="en-US" sz="1600" baseline="30000" dirty="0">
                          <a:effectLst/>
                        </a:rPr>
                        <a:t>st</a:t>
                      </a:r>
                      <a:r>
                        <a:rPr lang="en-US" sz="1600" dirty="0">
                          <a:effectLst/>
                        </a:rPr>
                        <a:t> Dec. 2021</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r>
                        <a:rPr lang="en-US" sz="1600" dirty="0">
                          <a:effectLst/>
                        </a:rPr>
                        <a:t> </a:t>
                      </a:r>
                      <a:endParaRPr lang="en-GB" sz="1600" dirty="0">
                        <a:effectLst/>
                      </a:endParaRPr>
                    </a:p>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027677"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22</a:t>
            </a:fld>
            <a:endParaRPr lang="en-GB"/>
          </a:p>
        </p:txBody>
      </p:sp>
    </p:spTree>
    <p:extLst>
      <p:ext uri="{BB962C8B-B14F-4D97-AF65-F5344CB8AC3E}">
        <p14:creationId xmlns:p14="http://schemas.microsoft.com/office/powerpoint/2010/main" val="2722642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a:solidFill>
                  <a:schemeClr val="bg1"/>
                </a:solidFill>
              </a:rPr>
              <a:t>2021 Strategic Initiatives of AHR</a:t>
            </a:r>
          </a:p>
        </p:txBody>
      </p:sp>
      <p:graphicFrame>
        <p:nvGraphicFramePr>
          <p:cNvPr id="9" name="Table 8"/>
          <p:cNvGraphicFramePr>
            <a:graphicFrameLocks noGrp="1"/>
          </p:cNvGraphicFramePr>
          <p:nvPr>
            <p:extLst>
              <p:ext uri="{D42A27DB-BD31-4B8C-83A1-F6EECF244321}">
                <p14:modId xmlns:p14="http://schemas.microsoft.com/office/powerpoint/2010/main" val="3723295158"/>
              </p:ext>
            </p:extLst>
          </p:nvPr>
        </p:nvGraphicFramePr>
        <p:xfrm>
          <a:off x="523875" y="1150963"/>
          <a:ext cx="10844711" cy="4581097"/>
        </p:xfrm>
        <a:graphic>
          <a:graphicData uri="http://schemas.openxmlformats.org/drawingml/2006/table">
            <a:tbl>
              <a:tblPr firstRow="1" firstCol="1" bandRow="1">
                <a:tableStyleId>{BDBED569-4797-4DF1-A0F4-6AAB3CD982D8}</a:tableStyleId>
              </a:tblPr>
              <a:tblGrid>
                <a:gridCol w="607303">
                  <a:extLst>
                    <a:ext uri="{9D8B030D-6E8A-4147-A177-3AD203B41FA5}">
                      <a16:colId xmlns="" xmlns:a16="http://schemas.microsoft.com/office/drawing/2014/main" val="1428971648"/>
                    </a:ext>
                  </a:extLst>
                </a:gridCol>
                <a:gridCol w="1446635">
                  <a:extLst>
                    <a:ext uri="{9D8B030D-6E8A-4147-A177-3AD203B41FA5}">
                      <a16:colId xmlns="" xmlns:a16="http://schemas.microsoft.com/office/drawing/2014/main" val="2601815510"/>
                    </a:ext>
                  </a:extLst>
                </a:gridCol>
                <a:gridCol w="1564175">
                  <a:extLst>
                    <a:ext uri="{9D8B030D-6E8A-4147-A177-3AD203B41FA5}">
                      <a16:colId xmlns="" xmlns:a16="http://schemas.microsoft.com/office/drawing/2014/main" val="4196233312"/>
                    </a:ext>
                  </a:extLst>
                </a:gridCol>
                <a:gridCol w="1985858">
                  <a:extLst>
                    <a:ext uri="{9D8B030D-6E8A-4147-A177-3AD203B41FA5}">
                      <a16:colId xmlns="" xmlns:a16="http://schemas.microsoft.com/office/drawing/2014/main" val="1791307841"/>
                    </a:ext>
                  </a:extLst>
                </a:gridCol>
                <a:gridCol w="3679100">
                  <a:extLst>
                    <a:ext uri="{9D8B030D-6E8A-4147-A177-3AD203B41FA5}">
                      <a16:colId xmlns="" xmlns:a16="http://schemas.microsoft.com/office/drawing/2014/main" val="1198808108"/>
                    </a:ext>
                  </a:extLst>
                </a:gridCol>
                <a:gridCol w="1561640">
                  <a:extLst>
                    <a:ext uri="{9D8B030D-6E8A-4147-A177-3AD203B41FA5}">
                      <a16:colId xmlns="" xmlns:a16="http://schemas.microsoft.com/office/drawing/2014/main" val="2086962803"/>
                    </a:ext>
                  </a:extLst>
                </a:gridCol>
              </a:tblGrid>
              <a:tr h="763979">
                <a:tc>
                  <a:txBody>
                    <a:bodyPr/>
                    <a:lstStyle/>
                    <a:p>
                      <a:pPr algn="l">
                        <a:lnSpc>
                          <a:spcPct val="115000"/>
                        </a:lnSpc>
                        <a:spcAft>
                          <a:spcPts val="0"/>
                        </a:spcAft>
                      </a:pPr>
                      <a:r>
                        <a:rPr lang="en-US" sz="1600" dirty="0">
                          <a:effectLst/>
                        </a:rPr>
                        <a:t>S/N</a:t>
                      </a:r>
                      <a:endParaRPr lang="en-GB" sz="1600" dirty="0">
                        <a:effectLst/>
                      </a:endParaRPr>
                    </a:p>
                    <a:p>
                      <a:pPr algn="ctr">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GOAL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817118">
                <a:tc>
                  <a:txBody>
                    <a:bodyPr/>
                    <a:lstStyle/>
                    <a:p>
                      <a:pPr algn="l">
                        <a:lnSpc>
                          <a:spcPct val="115000"/>
                        </a:lnSpc>
                        <a:spcAft>
                          <a:spcPts val="0"/>
                        </a:spcAft>
                      </a:pPr>
                      <a:r>
                        <a:rPr lang="en-US" sz="1600" dirty="0">
                          <a:effectLst/>
                        </a:rPr>
                        <a:t>1.</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Improve data collation and analysis for proper planning and appropriate intervention </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600" dirty="0" smtClean="0">
                          <a:effectLst/>
                        </a:rPr>
                        <a:t>b. Collation of data of knocked down Staff for analysis, informed decision, and appropriate intervention.</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a. Collate data from P&amp;I and Ops </a:t>
                      </a:r>
                      <a:r>
                        <a:rPr lang="en-GB" sz="1600" dirty="0" err="1" smtClean="0">
                          <a:effectLst/>
                        </a:rPr>
                        <a:t>dept</a:t>
                      </a:r>
                      <a:r>
                        <a:rPr lang="en-GB" sz="1600" dirty="0" smtClean="0">
                          <a:effectLst/>
                        </a:rPr>
                        <a:t> on or before 30th march, 2021.</a:t>
                      </a:r>
                    </a:p>
                    <a:p>
                      <a:pPr algn="l">
                        <a:lnSpc>
                          <a:spcPct val="115000"/>
                        </a:lnSpc>
                        <a:spcAft>
                          <a:spcPts val="0"/>
                        </a:spcAft>
                      </a:pPr>
                      <a:r>
                        <a:rPr lang="en-GB" sz="1600" dirty="0" smtClean="0">
                          <a:effectLst/>
                        </a:rPr>
                        <a:t>b. </a:t>
                      </a:r>
                      <a:r>
                        <a:rPr lang="en-GB" sz="1600" dirty="0" err="1" smtClean="0">
                          <a:effectLst/>
                        </a:rPr>
                        <a:t>Analyze</a:t>
                      </a:r>
                      <a:r>
                        <a:rPr lang="en-GB" sz="1600" dirty="0" smtClean="0">
                          <a:effectLst/>
                        </a:rPr>
                        <a:t> and forward report to CM through DCM (AHR) on or before second week of the succeeding quarter.</a:t>
                      </a:r>
                    </a:p>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31st Dec. 2021</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246042" y="310193"/>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701051" y="315778"/>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23</a:t>
            </a:fld>
            <a:endParaRPr lang="en-GB"/>
          </a:p>
        </p:txBody>
      </p:sp>
    </p:spTree>
    <p:extLst>
      <p:ext uri="{BB962C8B-B14F-4D97-AF65-F5344CB8AC3E}">
        <p14:creationId xmlns:p14="http://schemas.microsoft.com/office/powerpoint/2010/main" val="1141818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a:solidFill>
                  <a:schemeClr val="bg1"/>
                </a:solidFill>
              </a:rPr>
              <a:t>2021 Strategic Initiatives of AHR</a:t>
            </a:r>
          </a:p>
        </p:txBody>
      </p:sp>
      <p:graphicFrame>
        <p:nvGraphicFramePr>
          <p:cNvPr id="9" name="Table 8"/>
          <p:cNvGraphicFramePr>
            <a:graphicFrameLocks noGrp="1"/>
          </p:cNvGraphicFramePr>
          <p:nvPr>
            <p:extLst>
              <p:ext uri="{D42A27DB-BD31-4B8C-83A1-F6EECF244321}">
                <p14:modId xmlns:p14="http://schemas.microsoft.com/office/powerpoint/2010/main" val="3702095501"/>
              </p:ext>
            </p:extLst>
          </p:nvPr>
        </p:nvGraphicFramePr>
        <p:xfrm>
          <a:off x="523875" y="1150963"/>
          <a:ext cx="10844711" cy="5070803"/>
        </p:xfrm>
        <a:graphic>
          <a:graphicData uri="http://schemas.openxmlformats.org/drawingml/2006/table">
            <a:tbl>
              <a:tblPr firstRow="1" firstCol="1" bandRow="1">
                <a:tableStyleId>{E8B1032C-EA38-4F05-BA0D-38AFFFC7BED3}</a:tableStyleId>
              </a:tblPr>
              <a:tblGrid>
                <a:gridCol w="607303">
                  <a:extLst>
                    <a:ext uri="{9D8B030D-6E8A-4147-A177-3AD203B41FA5}">
                      <a16:colId xmlns="" xmlns:a16="http://schemas.microsoft.com/office/drawing/2014/main" val="1428971648"/>
                    </a:ext>
                  </a:extLst>
                </a:gridCol>
                <a:gridCol w="1446635">
                  <a:extLst>
                    <a:ext uri="{9D8B030D-6E8A-4147-A177-3AD203B41FA5}">
                      <a16:colId xmlns="" xmlns:a16="http://schemas.microsoft.com/office/drawing/2014/main" val="2601815510"/>
                    </a:ext>
                  </a:extLst>
                </a:gridCol>
                <a:gridCol w="1564175">
                  <a:extLst>
                    <a:ext uri="{9D8B030D-6E8A-4147-A177-3AD203B41FA5}">
                      <a16:colId xmlns="" xmlns:a16="http://schemas.microsoft.com/office/drawing/2014/main" val="4196233312"/>
                    </a:ext>
                  </a:extLst>
                </a:gridCol>
                <a:gridCol w="1985858">
                  <a:extLst>
                    <a:ext uri="{9D8B030D-6E8A-4147-A177-3AD203B41FA5}">
                      <a16:colId xmlns="" xmlns:a16="http://schemas.microsoft.com/office/drawing/2014/main" val="1791307841"/>
                    </a:ext>
                  </a:extLst>
                </a:gridCol>
                <a:gridCol w="3679100">
                  <a:extLst>
                    <a:ext uri="{9D8B030D-6E8A-4147-A177-3AD203B41FA5}">
                      <a16:colId xmlns="" xmlns:a16="http://schemas.microsoft.com/office/drawing/2014/main" val="1198808108"/>
                    </a:ext>
                  </a:extLst>
                </a:gridCol>
                <a:gridCol w="1561640">
                  <a:extLst>
                    <a:ext uri="{9D8B030D-6E8A-4147-A177-3AD203B41FA5}">
                      <a16:colId xmlns="" xmlns:a16="http://schemas.microsoft.com/office/drawing/2014/main" val="2086962803"/>
                    </a:ext>
                  </a:extLst>
                </a:gridCol>
              </a:tblGrid>
              <a:tr h="763979">
                <a:tc>
                  <a:txBody>
                    <a:bodyPr/>
                    <a:lstStyle/>
                    <a:p>
                      <a:pPr algn="l">
                        <a:lnSpc>
                          <a:spcPct val="115000"/>
                        </a:lnSpc>
                        <a:spcAft>
                          <a:spcPts val="0"/>
                        </a:spcAft>
                      </a:pPr>
                      <a:r>
                        <a:rPr lang="en-US" sz="1600" dirty="0">
                          <a:effectLst/>
                        </a:rPr>
                        <a:t>S/N</a:t>
                      </a:r>
                      <a:endParaRPr lang="en-GB" sz="1600" dirty="0">
                        <a:effectLst/>
                      </a:endParaRPr>
                    </a:p>
                    <a:p>
                      <a:pPr algn="ctr">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GOAL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817118">
                <a:tc>
                  <a:txBody>
                    <a:bodyPr/>
                    <a:lstStyle/>
                    <a:p>
                      <a:pPr algn="l">
                        <a:lnSpc>
                          <a:spcPct val="115000"/>
                        </a:lnSpc>
                        <a:spcAft>
                          <a:spcPts val="0"/>
                        </a:spcAft>
                      </a:pPr>
                      <a:r>
                        <a:rPr lang="en-US" sz="1600" dirty="0" smtClean="0">
                          <a:effectLst/>
                        </a:rPr>
                        <a:t>2.</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GB" sz="1600" dirty="0" smtClean="0">
                          <a:effectLst/>
                        </a:rPr>
                        <a:t>Improve personnel capacity and competence in Road Safety Management</a:t>
                      </a: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Effective training program for staff.</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indent="0" algn="l">
                        <a:lnSpc>
                          <a:spcPct val="115000"/>
                        </a:lnSpc>
                        <a:spcAft>
                          <a:spcPts val="1000"/>
                        </a:spcAft>
                        <a:buNone/>
                      </a:pPr>
                      <a:r>
                        <a:rPr lang="en-GB" sz="1600" dirty="0" smtClean="0">
                          <a:effectLst/>
                        </a:rPr>
                        <a:t>a. Sensitization workshop for Sector Heads of AHR</a:t>
                      </a:r>
                    </a:p>
                    <a:p>
                      <a:pPr marL="0" indent="0" algn="l">
                        <a:lnSpc>
                          <a:spcPct val="115000"/>
                        </a:lnSpc>
                        <a:spcAft>
                          <a:spcPts val="1000"/>
                        </a:spcAft>
                        <a:buNone/>
                      </a:pPr>
                      <a:r>
                        <a:rPr lang="en-GB" sz="1600" dirty="0" smtClean="0">
                          <a:effectLst/>
                        </a:rPr>
                        <a:t>b. Organize Eleven(11)</a:t>
                      </a:r>
                      <a:r>
                        <a:rPr lang="en-GB" sz="1600" baseline="0" dirty="0" smtClean="0">
                          <a:effectLst/>
                        </a:rPr>
                        <a:t> </a:t>
                      </a:r>
                      <a:r>
                        <a:rPr lang="en-GB" sz="1600" dirty="0" smtClean="0">
                          <a:effectLst/>
                        </a:rPr>
                        <a:t>workshop as follows:</a:t>
                      </a:r>
                    </a:p>
                    <a:p>
                      <a:pPr marL="0" indent="0" algn="l">
                        <a:lnSpc>
                          <a:spcPct val="115000"/>
                        </a:lnSpc>
                        <a:spcAft>
                          <a:spcPts val="1000"/>
                        </a:spcAft>
                        <a:buNone/>
                      </a:pPr>
                      <a:r>
                        <a:rPr lang="en-GB" sz="1600" dirty="0" err="1" smtClean="0">
                          <a:effectLst/>
                        </a:rPr>
                        <a:t>i</a:t>
                      </a:r>
                      <a:r>
                        <a:rPr lang="en-GB" sz="1600" dirty="0" smtClean="0">
                          <a:effectLst/>
                        </a:rPr>
                        <a:t>.	The Effects of Health Status of FRSC staff for Optimal Productivity.</a:t>
                      </a:r>
                    </a:p>
                    <a:p>
                      <a:pPr marL="0" indent="0" algn="l">
                        <a:lnSpc>
                          <a:spcPct val="115000"/>
                        </a:lnSpc>
                        <a:spcAft>
                          <a:spcPts val="1000"/>
                        </a:spcAft>
                        <a:buNone/>
                      </a:pPr>
                      <a:r>
                        <a:rPr lang="en-GB" sz="1600" dirty="0" smtClean="0">
                          <a:effectLst/>
                        </a:rPr>
                        <a:t>ii.	Teamwork and Group Dynamics in an Organization: An Appraisal of FRSC Work Environment.</a:t>
                      </a: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Proposal to CM for consideration and approval.</a:t>
                      </a:r>
                    </a:p>
                    <a:p>
                      <a:pPr algn="l">
                        <a:lnSpc>
                          <a:spcPct val="115000"/>
                        </a:lnSpc>
                        <a:spcAft>
                          <a:spcPts val="0"/>
                        </a:spcAft>
                      </a:pPr>
                      <a:endParaRPr lang="en-GB" sz="1600" dirty="0" smtClean="0">
                        <a:effectLst/>
                      </a:endParaRPr>
                    </a:p>
                    <a:p>
                      <a:pPr algn="l">
                        <a:lnSpc>
                          <a:spcPct val="115000"/>
                        </a:lnSpc>
                        <a:spcAft>
                          <a:spcPts val="0"/>
                        </a:spcAft>
                      </a:pPr>
                      <a:endParaRPr lang="en-GB" sz="1000" dirty="0" smtClean="0">
                        <a:effectLst/>
                      </a:endParaRPr>
                    </a:p>
                    <a:p>
                      <a:pPr algn="l">
                        <a:lnSpc>
                          <a:spcPct val="115000"/>
                        </a:lnSpc>
                        <a:spcAft>
                          <a:spcPts val="0"/>
                        </a:spcAft>
                      </a:pPr>
                      <a:r>
                        <a:rPr lang="en-GB" sz="1600" dirty="0" smtClean="0">
                          <a:effectLst/>
                        </a:rPr>
                        <a:t>February -  CMRO </a:t>
                      </a:r>
                    </a:p>
                    <a:p>
                      <a:pPr algn="l">
                        <a:lnSpc>
                          <a:spcPct val="115000"/>
                        </a:lnSpc>
                        <a:spcAft>
                          <a:spcPts val="0"/>
                        </a:spcAft>
                      </a:pPr>
                      <a:endParaRPr lang="en-GB" sz="1600" dirty="0" smtClean="0">
                        <a:effectLst/>
                      </a:endParaRPr>
                    </a:p>
                    <a:p>
                      <a:pPr algn="l">
                        <a:lnSpc>
                          <a:spcPct val="115000"/>
                        </a:lnSpc>
                        <a:spcAft>
                          <a:spcPts val="0"/>
                        </a:spcAft>
                      </a:pPr>
                      <a:r>
                        <a:rPr lang="en-GB" sz="1600" dirty="0" smtClean="0">
                          <a:effectLst/>
                        </a:rPr>
                        <a:t>February-DCM (AHR)</a:t>
                      </a:r>
                    </a:p>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31st Dec. 2021</a:t>
                      </a: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31st Dec. 2021</a:t>
                      </a:r>
                    </a:p>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50535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60359"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13365"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24</a:t>
            </a:fld>
            <a:endParaRPr lang="en-GB"/>
          </a:p>
        </p:txBody>
      </p:sp>
    </p:spTree>
    <p:extLst>
      <p:ext uri="{BB962C8B-B14F-4D97-AF65-F5344CB8AC3E}">
        <p14:creationId xmlns:p14="http://schemas.microsoft.com/office/powerpoint/2010/main" val="14670815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a:solidFill>
                  <a:schemeClr val="bg1"/>
                </a:solidFill>
              </a:rPr>
              <a:t>2021 Strategic Initiatives of AHR</a:t>
            </a:r>
          </a:p>
        </p:txBody>
      </p:sp>
      <p:graphicFrame>
        <p:nvGraphicFramePr>
          <p:cNvPr id="9" name="Table 8"/>
          <p:cNvGraphicFramePr>
            <a:graphicFrameLocks noGrp="1"/>
          </p:cNvGraphicFramePr>
          <p:nvPr>
            <p:extLst>
              <p:ext uri="{D42A27DB-BD31-4B8C-83A1-F6EECF244321}">
                <p14:modId xmlns:p14="http://schemas.microsoft.com/office/powerpoint/2010/main" val="538605265"/>
              </p:ext>
            </p:extLst>
          </p:nvPr>
        </p:nvGraphicFramePr>
        <p:xfrm>
          <a:off x="523875" y="1191906"/>
          <a:ext cx="10844711" cy="4790387"/>
        </p:xfrm>
        <a:graphic>
          <a:graphicData uri="http://schemas.openxmlformats.org/drawingml/2006/table">
            <a:tbl>
              <a:tblPr firstRow="1" firstCol="1" bandRow="1">
                <a:tableStyleId>{E8B1032C-EA38-4F05-BA0D-38AFFFC7BED3}</a:tableStyleId>
              </a:tblPr>
              <a:tblGrid>
                <a:gridCol w="607303">
                  <a:extLst>
                    <a:ext uri="{9D8B030D-6E8A-4147-A177-3AD203B41FA5}">
                      <a16:colId xmlns="" xmlns:a16="http://schemas.microsoft.com/office/drawing/2014/main" val="1428971648"/>
                    </a:ext>
                  </a:extLst>
                </a:gridCol>
                <a:gridCol w="943282">
                  <a:extLst>
                    <a:ext uri="{9D8B030D-6E8A-4147-A177-3AD203B41FA5}">
                      <a16:colId xmlns="" xmlns:a16="http://schemas.microsoft.com/office/drawing/2014/main" val="2601815510"/>
                    </a:ext>
                  </a:extLst>
                </a:gridCol>
                <a:gridCol w="1351128">
                  <a:extLst>
                    <a:ext uri="{9D8B030D-6E8A-4147-A177-3AD203B41FA5}">
                      <a16:colId xmlns="" xmlns:a16="http://schemas.microsoft.com/office/drawing/2014/main" val="4196233312"/>
                    </a:ext>
                  </a:extLst>
                </a:gridCol>
                <a:gridCol w="2702258">
                  <a:extLst>
                    <a:ext uri="{9D8B030D-6E8A-4147-A177-3AD203B41FA5}">
                      <a16:colId xmlns="" xmlns:a16="http://schemas.microsoft.com/office/drawing/2014/main" val="1791307841"/>
                    </a:ext>
                  </a:extLst>
                </a:gridCol>
                <a:gridCol w="3679100">
                  <a:extLst>
                    <a:ext uri="{9D8B030D-6E8A-4147-A177-3AD203B41FA5}">
                      <a16:colId xmlns="" xmlns:a16="http://schemas.microsoft.com/office/drawing/2014/main" val="1198808108"/>
                    </a:ext>
                  </a:extLst>
                </a:gridCol>
                <a:gridCol w="1561640">
                  <a:extLst>
                    <a:ext uri="{9D8B030D-6E8A-4147-A177-3AD203B41FA5}">
                      <a16:colId xmlns="" xmlns:a16="http://schemas.microsoft.com/office/drawing/2014/main" val="2086962803"/>
                    </a:ext>
                  </a:extLst>
                </a:gridCol>
              </a:tblGrid>
              <a:tr h="763979">
                <a:tc>
                  <a:txBody>
                    <a:bodyPr/>
                    <a:lstStyle/>
                    <a:p>
                      <a:pPr algn="l">
                        <a:lnSpc>
                          <a:spcPct val="115000"/>
                        </a:lnSpc>
                        <a:spcAft>
                          <a:spcPts val="0"/>
                        </a:spcAft>
                      </a:pPr>
                      <a:r>
                        <a:rPr lang="en-US" sz="1600" dirty="0">
                          <a:effectLst/>
                        </a:rPr>
                        <a:t>S/N</a:t>
                      </a:r>
                      <a:endParaRPr lang="en-GB" sz="1600" dirty="0">
                        <a:effectLst/>
                      </a:endParaRPr>
                    </a:p>
                    <a:p>
                      <a:pPr algn="ctr">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GOAL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817118">
                <a:tc>
                  <a:txBody>
                    <a:bodyPr/>
                    <a:lstStyle/>
                    <a:p>
                      <a:pPr algn="l">
                        <a:lnSpc>
                          <a:spcPct val="115000"/>
                        </a:lnSpc>
                        <a:spcAft>
                          <a:spcPts val="0"/>
                        </a:spcAft>
                      </a:pPr>
                      <a:r>
                        <a:rPr lang="en-US" sz="1600" dirty="0" smtClean="0">
                          <a:effectLst/>
                        </a:rPr>
                        <a:t>2.</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400050" indent="-400050" algn="l">
                        <a:lnSpc>
                          <a:spcPct val="115000"/>
                        </a:lnSpc>
                        <a:spcAft>
                          <a:spcPts val="1000"/>
                        </a:spcAft>
                        <a:buAutoNum type="romanLcPeriod" startAt="3"/>
                      </a:pPr>
                      <a:r>
                        <a:rPr lang="en-GB" sz="1600" dirty="0" smtClean="0">
                          <a:effectLst/>
                        </a:rPr>
                        <a:t>Planning for Retirement in the Service.</a:t>
                      </a:r>
                    </a:p>
                    <a:p>
                      <a:pPr marL="400050" indent="-400050" algn="l">
                        <a:lnSpc>
                          <a:spcPct val="115000"/>
                        </a:lnSpc>
                        <a:spcAft>
                          <a:spcPts val="1000"/>
                        </a:spcAft>
                        <a:buAutoNum type="romanLcPeriod" startAt="3"/>
                      </a:pPr>
                      <a:r>
                        <a:rPr lang="en-GB" sz="1600" dirty="0" smtClean="0">
                          <a:effectLst/>
                        </a:rPr>
                        <a:t>Emotional Intelligence: An Effective tool for achieving organizational goals: Lessons for FRSC staff.</a:t>
                      </a:r>
                    </a:p>
                    <a:p>
                      <a:pPr marL="400050" indent="-400050" algn="l">
                        <a:lnSpc>
                          <a:spcPct val="115000"/>
                        </a:lnSpc>
                        <a:spcAft>
                          <a:spcPts val="1000"/>
                        </a:spcAft>
                        <a:buAutoNum type="romanLcPeriod" startAt="3"/>
                      </a:pPr>
                      <a:r>
                        <a:rPr lang="en-GB" sz="1600" dirty="0" smtClean="0">
                          <a:effectLst/>
                        </a:rPr>
                        <a:t>Benefits of Insurance Policies in the Life of a Public Servant: Processes and Procedures.</a:t>
                      </a:r>
                    </a:p>
                    <a:p>
                      <a:pPr marL="400050" indent="-400050" algn="l">
                        <a:lnSpc>
                          <a:spcPct val="115000"/>
                        </a:lnSpc>
                        <a:spcAft>
                          <a:spcPts val="1000"/>
                        </a:spcAft>
                        <a:buAutoNum type="romanLcPeriod" startAt="3"/>
                      </a:pPr>
                      <a:r>
                        <a:rPr lang="en-GB" sz="1600" dirty="0" smtClean="0">
                          <a:effectLst/>
                        </a:rPr>
                        <a:t>Essentials of Memo and Report Writing.</a:t>
                      </a: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March -  P&amp;I </a:t>
                      </a:r>
                    </a:p>
                    <a:p>
                      <a:pPr algn="l">
                        <a:lnSpc>
                          <a:spcPct val="115000"/>
                        </a:lnSpc>
                        <a:spcAft>
                          <a:spcPts val="0"/>
                        </a:spcAft>
                      </a:pPr>
                      <a:endParaRPr lang="en-GB" sz="1600" dirty="0" smtClean="0">
                        <a:effectLst/>
                      </a:endParaRPr>
                    </a:p>
                    <a:p>
                      <a:pPr algn="l">
                        <a:lnSpc>
                          <a:spcPct val="115000"/>
                        </a:lnSpc>
                        <a:spcAft>
                          <a:spcPts val="0"/>
                        </a:spcAft>
                      </a:pPr>
                      <a:r>
                        <a:rPr lang="en-GB" sz="1600" dirty="0" smtClean="0">
                          <a:effectLst/>
                        </a:rPr>
                        <a:t>April </a:t>
                      </a:r>
                      <a:r>
                        <a:rPr lang="en-GB" sz="1600" dirty="0" smtClean="0">
                          <a:effectLst/>
                        </a:rPr>
                        <a:t>- </a:t>
                      </a:r>
                      <a:endParaRPr lang="en-GB" sz="1600" dirty="0" smtClean="0">
                        <a:effectLst/>
                      </a:endParaRPr>
                    </a:p>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50535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60359"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13365"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839075"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25</a:t>
            </a:fld>
            <a:endParaRPr lang="en-GB"/>
          </a:p>
        </p:txBody>
      </p:sp>
    </p:spTree>
    <p:extLst>
      <p:ext uri="{BB962C8B-B14F-4D97-AF65-F5344CB8AC3E}">
        <p14:creationId xmlns:p14="http://schemas.microsoft.com/office/powerpoint/2010/main" val="2190056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a:solidFill>
                  <a:schemeClr val="bg1"/>
                </a:solidFill>
              </a:rPr>
              <a:t>2021 Strategic Initiatives of AHR</a:t>
            </a:r>
          </a:p>
        </p:txBody>
      </p:sp>
      <p:graphicFrame>
        <p:nvGraphicFramePr>
          <p:cNvPr id="9" name="Table 8"/>
          <p:cNvGraphicFramePr>
            <a:graphicFrameLocks noGrp="1"/>
          </p:cNvGraphicFramePr>
          <p:nvPr>
            <p:extLst>
              <p:ext uri="{D42A27DB-BD31-4B8C-83A1-F6EECF244321}">
                <p14:modId xmlns:p14="http://schemas.microsoft.com/office/powerpoint/2010/main" val="3194786902"/>
              </p:ext>
            </p:extLst>
          </p:nvPr>
        </p:nvGraphicFramePr>
        <p:xfrm>
          <a:off x="523875" y="1069076"/>
          <a:ext cx="10844711" cy="5044387"/>
        </p:xfrm>
        <a:graphic>
          <a:graphicData uri="http://schemas.openxmlformats.org/drawingml/2006/table">
            <a:tbl>
              <a:tblPr firstRow="1" firstCol="1" bandRow="1">
                <a:tableStyleId>{E8B1032C-EA38-4F05-BA0D-38AFFFC7BED3}</a:tableStyleId>
              </a:tblPr>
              <a:tblGrid>
                <a:gridCol w="607303">
                  <a:extLst>
                    <a:ext uri="{9D8B030D-6E8A-4147-A177-3AD203B41FA5}">
                      <a16:colId xmlns="" xmlns:a16="http://schemas.microsoft.com/office/drawing/2014/main" val="1428971648"/>
                    </a:ext>
                  </a:extLst>
                </a:gridCol>
                <a:gridCol w="943282">
                  <a:extLst>
                    <a:ext uri="{9D8B030D-6E8A-4147-A177-3AD203B41FA5}">
                      <a16:colId xmlns="" xmlns:a16="http://schemas.microsoft.com/office/drawing/2014/main" val="2601815510"/>
                    </a:ext>
                  </a:extLst>
                </a:gridCol>
                <a:gridCol w="1351128">
                  <a:extLst>
                    <a:ext uri="{9D8B030D-6E8A-4147-A177-3AD203B41FA5}">
                      <a16:colId xmlns="" xmlns:a16="http://schemas.microsoft.com/office/drawing/2014/main" val="4196233312"/>
                    </a:ext>
                  </a:extLst>
                </a:gridCol>
                <a:gridCol w="3548418">
                  <a:extLst>
                    <a:ext uri="{9D8B030D-6E8A-4147-A177-3AD203B41FA5}">
                      <a16:colId xmlns="" xmlns:a16="http://schemas.microsoft.com/office/drawing/2014/main" val="1791307841"/>
                    </a:ext>
                  </a:extLst>
                </a:gridCol>
                <a:gridCol w="2832940">
                  <a:extLst>
                    <a:ext uri="{9D8B030D-6E8A-4147-A177-3AD203B41FA5}">
                      <a16:colId xmlns="" xmlns:a16="http://schemas.microsoft.com/office/drawing/2014/main" val="1198808108"/>
                    </a:ext>
                  </a:extLst>
                </a:gridCol>
                <a:gridCol w="1561640">
                  <a:extLst>
                    <a:ext uri="{9D8B030D-6E8A-4147-A177-3AD203B41FA5}">
                      <a16:colId xmlns="" xmlns:a16="http://schemas.microsoft.com/office/drawing/2014/main" val="2086962803"/>
                    </a:ext>
                  </a:extLst>
                </a:gridCol>
              </a:tblGrid>
              <a:tr h="763979">
                <a:tc>
                  <a:txBody>
                    <a:bodyPr/>
                    <a:lstStyle/>
                    <a:p>
                      <a:pPr algn="l">
                        <a:lnSpc>
                          <a:spcPct val="115000"/>
                        </a:lnSpc>
                        <a:spcAft>
                          <a:spcPts val="0"/>
                        </a:spcAft>
                      </a:pPr>
                      <a:r>
                        <a:rPr lang="en-US" sz="1600" dirty="0">
                          <a:effectLst/>
                        </a:rPr>
                        <a:t>S/N</a:t>
                      </a:r>
                      <a:endParaRPr lang="en-GB" sz="1600" dirty="0">
                        <a:effectLst/>
                      </a:endParaRPr>
                    </a:p>
                    <a:p>
                      <a:pPr algn="ctr">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GOAL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817118">
                <a:tc>
                  <a:txBody>
                    <a:bodyPr/>
                    <a:lstStyle/>
                    <a:p>
                      <a:pPr algn="l">
                        <a:lnSpc>
                          <a:spcPct val="115000"/>
                        </a:lnSpc>
                        <a:spcAft>
                          <a:spcPts val="0"/>
                        </a:spcAft>
                      </a:pPr>
                      <a:r>
                        <a:rPr lang="en-US" sz="1600" dirty="0" smtClean="0">
                          <a:effectLst/>
                        </a:rPr>
                        <a:t>2.</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endParaRPr lang="en-GB" sz="1600" b="1"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0" indent="0" algn="l">
                        <a:lnSpc>
                          <a:spcPct val="115000"/>
                        </a:lnSpc>
                        <a:spcAft>
                          <a:spcPts val="1000"/>
                        </a:spcAft>
                        <a:buNone/>
                      </a:pPr>
                      <a:r>
                        <a:rPr lang="en-GB" sz="1600" dirty="0" smtClean="0">
                          <a:effectLst/>
                        </a:rPr>
                        <a:t>vii.</a:t>
                      </a:r>
                      <a:r>
                        <a:rPr lang="en-GB" sz="1600" baseline="0" dirty="0" smtClean="0">
                          <a:effectLst/>
                        </a:rPr>
                        <a:t>  </a:t>
                      </a:r>
                      <a:r>
                        <a:rPr lang="en-GB" sz="1600" dirty="0" smtClean="0">
                          <a:effectLst/>
                        </a:rPr>
                        <a:t>Benefits of NHF Scheme.</a:t>
                      </a:r>
                    </a:p>
                    <a:p>
                      <a:pPr marL="400050" indent="-400050" algn="l">
                        <a:lnSpc>
                          <a:spcPct val="115000"/>
                        </a:lnSpc>
                        <a:spcAft>
                          <a:spcPts val="1000"/>
                        </a:spcAft>
                        <a:buAutoNum type="romanLcPeriod" startAt="8"/>
                      </a:pPr>
                      <a:r>
                        <a:rPr lang="en-GB" sz="1600" dirty="0" smtClean="0">
                          <a:effectLst/>
                        </a:rPr>
                        <a:t>Mail, Coding and Document Handling in Public Service.</a:t>
                      </a:r>
                    </a:p>
                    <a:p>
                      <a:pPr marL="0" indent="0" algn="l">
                        <a:lnSpc>
                          <a:spcPct val="115000"/>
                        </a:lnSpc>
                        <a:spcAft>
                          <a:spcPts val="1000"/>
                        </a:spcAft>
                        <a:buNone/>
                      </a:pPr>
                      <a:r>
                        <a:rPr lang="en-GB" sz="1600" dirty="0" smtClean="0">
                          <a:effectLst/>
                        </a:rPr>
                        <a:t>ix.</a:t>
                      </a:r>
                      <a:r>
                        <a:rPr lang="en-GB" sz="1600" baseline="0" dirty="0" smtClean="0">
                          <a:effectLst/>
                        </a:rPr>
                        <a:t>   </a:t>
                      </a:r>
                      <a:r>
                        <a:rPr lang="en-GB" sz="1600" dirty="0" smtClean="0">
                          <a:effectLst/>
                        </a:rPr>
                        <a:t>The Role of Personnel Management as a Pivot for the Realization of Organizational goals.</a:t>
                      </a:r>
                    </a:p>
                    <a:p>
                      <a:pPr marL="400050" indent="-400050" algn="l">
                        <a:lnSpc>
                          <a:spcPct val="115000"/>
                        </a:lnSpc>
                        <a:spcAft>
                          <a:spcPts val="1000"/>
                        </a:spcAft>
                        <a:buAutoNum type="romanLcPeriod" startAt="10"/>
                      </a:pPr>
                      <a:r>
                        <a:rPr lang="en-GB" sz="1600" dirty="0" smtClean="0">
                          <a:effectLst/>
                        </a:rPr>
                        <a:t>Discipline as a Hallmark of Para-Military Organization: The role of FRSC Regulations on Discipline (2018) Issues and Challenges.</a:t>
                      </a:r>
                    </a:p>
                    <a:p>
                      <a:pPr marL="0" indent="0" algn="l">
                        <a:lnSpc>
                          <a:spcPct val="115000"/>
                        </a:lnSpc>
                        <a:spcAft>
                          <a:spcPts val="1000"/>
                        </a:spcAft>
                        <a:buNone/>
                      </a:pPr>
                      <a:r>
                        <a:rPr lang="en-GB" sz="1600" dirty="0" smtClean="0">
                          <a:effectLst/>
                        </a:rPr>
                        <a:t>xi.</a:t>
                      </a:r>
                      <a:r>
                        <a:rPr lang="en-GB" sz="1600" baseline="0" dirty="0" smtClean="0">
                          <a:effectLst/>
                        </a:rPr>
                        <a:t>  </a:t>
                      </a:r>
                      <a:r>
                        <a:rPr lang="en-GB" sz="1600" dirty="0" smtClean="0">
                          <a:effectLst/>
                        </a:rPr>
                        <a:t>The Impact of Performance Evaluation on Workers Productivity.</a:t>
                      </a:r>
                    </a:p>
                    <a:p>
                      <a:pPr marL="400050" indent="-400050" algn="l">
                        <a:lnSpc>
                          <a:spcPct val="115000"/>
                        </a:lnSpc>
                        <a:spcAft>
                          <a:spcPts val="1000"/>
                        </a:spcAft>
                        <a:buAutoNum type="romanLcPeriod" startAt="8"/>
                      </a:pP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r>
                        <a:rPr lang="en-GB" sz="1600" dirty="0" smtClean="0">
                          <a:effectLst/>
                        </a:rPr>
                        <a:t>Oct </a:t>
                      </a:r>
                      <a:r>
                        <a:rPr lang="en-GB" sz="1600" dirty="0" smtClean="0">
                          <a:effectLst/>
                        </a:rPr>
                        <a:t>-</a:t>
                      </a: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r>
                        <a:rPr lang="en-GB" sz="1600" dirty="0" smtClean="0">
                          <a:effectLst/>
                        </a:rPr>
                        <a:t>Nov - </a:t>
                      </a:r>
                    </a:p>
                    <a:p>
                      <a:pPr algn="l">
                        <a:lnSpc>
                          <a:spcPct val="115000"/>
                        </a:lnSpc>
                        <a:spcAft>
                          <a:spcPts val="0"/>
                        </a:spcAft>
                      </a:pPr>
                      <a:endParaRPr lang="en-GB" sz="1600" dirty="0" smtClean="0">
                        <a:effectLst/>
                      </a:endParaRPr>
                    </a:p>
                    <a:p>
                      <a:pPr algn="l">
                        <a:lnSpc>
                          <a:spcPct val="115000"/>
                        </a:lnSpc>
                        <a:spcAft>
                          <a:spcPts val="0"/>
                        </a:spcAft>
                      </a:pPr>
                      <a:endParaRPr lang="en-GB" sz="1600" dirty="0" smtClean="0">
                        <a:effectLst/>
                      </a:endParaRPr>
                    </a:p>
                    <a:p>
                      <a:pPr algn="l">
                        <a:lnSpc>
                          <a:spcPct val="115000"/>
                        </a:lnSpc>
                        <a:spcAft>
                          <a:spcPts val="0"/>
                        </a:spcAft>
                      </a:pPr>
                      <a:r>
                        <a:rPr lang="en-GB" sz="1600" dirty="0" smtClean="0">
                          <a:effectLst/>
                        </a:rPr>
                        <a:t>Dec - </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50535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60359"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13365"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868374"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2138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26</a:t>
            </a:fld>
            <a:endParaRPr lang="en-GB"/>
          </a:p>
        </p:txBody>
      </p:sp>
    </p:spTree>
    <p:extLst>
      <p:ext uri="{BB962C8B-B14F-4D97-AF65-F5344CB8AC3E}">
        <p14:creationId xmlns:p14="http://schemas.microsoft.com/office/powerpoint/2010/main" val="1163269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a:solidFill>
                  <a:schemeClr val="bg1"/>
                </a:solidFill>
              </a:rPr>
              <a:t>2021 Strategic Initiatives of AHR</a:t>
            </a:r>
          </a:p>
        </p:txBody>
      </p:sp>
      <p:graphicFrame>
        <p:nvGraphicFramePr>
          <p:cNvPr id="9" name="Table 8"/>
          <p:cNvGraphicFramePr>
            <a:graphicFrameLocks noGrp="1"/>
          </p:cNvGraphicFramePr>
          <p:nvPr>
            <p:extLst>
              <p:ext uri="{D42A27DB-BD31-4B8C-83A1-F6EECF244321}">
                <p14:modId xmlns:p14="http://schemas.microsoft.com/office/powerpoint/2010/main" val="1777967584"/>
              </p:ext>
            </p:extLst>
          </p:nvPr>
        </p:nvGraphicFramePr>
        <p:xfrm>
          <a:off x="305511" y="1014485"/>
          <a:ext cx="11362615" cy="5531051"/>
        </p:xfrm>
        <a:graphic>
          <a:graphicData uri="http://schemas.openxmlformats.org/drawingml/2006/table">
            <a:tbl>
              <a:tblPr firstRow="1" firstCol="1" bandRow="1">
                <a:tableStyleId>{5DA37D80-6434-44D0-A028-1B22A696006F}</a:tableStyleId>
              </a:tblPr>
              <a:tblGrid>
                <a:gridCol w="636306">
                  <a:extLst>
                    <a:ext uri="{9D8B030D-6E8A-4147-A177-3AD203B41FA5}">
                      <a16:colId xmlns="" xmlns:a16="http://schemas.microsoft.com/office/drawing/2014/main" val="1428971648"/>
                    </a:ext>
                  </a:extLst>
                </a:gridCol>
                <a:gridCol w="1445914">
                  <a:extLst>
                    <a:ext uri="{9D8B030D-6E8A-4147-A177-3AD203B41FA5}">
                      <a16:colId xmlns="" xmlns:a16="http://schemas.microsoft.com/office/drawing/2014/main" val="2601815510"/>
                    </a:ext>
                  </a:extLst>
                </a:gridCol>
                <a:gridCol w="1601547">
                  <a:extLst>
                    <a:ext uri="{9D8B030D-6E8A-4147-A177-3AD203B41FA5}">
                      <a16:colId xmlns="" xmlns:a16="http://schemas.microsoft.com/office/drawing/2014/main" val="4196233312"/>
                    </a:ext>
                  </a:extLst>
                </a:gridCol>
                <a:gridCol w="3074399">
                  <a:extLst>
                    <a:ext uri="{9D8B030D-6E8A-4147-A177-3AD203B41FA5}">
                      <a16:colId xmlns="" xmlns:a16="http://schemas.microsoft.com/office/drawing/2014/main" val="1791307841"/>
                    </a:ext>
                  </a:extLst>
                </a:gridCol>
                <a:gridCol w="2968231">
                  <a:extLst>
                    <a:ext uri="{9D8B030D-6E8A-4147-A177-3AD203B41FA5}">
                      <a16:colId xmlns="" xmlns:a16="http://schemas.microsoft.com/office/drawing/2014/main" val="1198808108"/>
                    </a:ext>
                  </a:extLst>
                </a:gridCol>
                <a:gridCol w="1636218">
                  <a:extLst>
                    <a:ext uri="{9D8B030D-6E8A-4147-A177-3AD203B41FA5}">
                      <a16:colId xmlns="" xmlns:a16="http://schemas.microsoft.com/office/drawing/2014/main" val="2086962803"/>
                    </a:ext>
                  </a:extLst>
                </a:gridCol>
              </a:tblGrid>
              <a:tr h="763979">
                <a:tc>
                  <a:txBody>
                    <a:bodyPr/>
                    <a:lstStyle/>
                    <a:p>
                      <a:pPr algn="l">
                        <a:lnSpc>
                          <a:spcPct val="115000"/>
                        </a:lnSpc>
                        <a:spcAft>
                          <a:spcPts val="0"/>
                        </a:spcAft>
                      </a:pPr>
                      <a:r>
                        <a:rPr lang="en-US" sz="1600" dirty="0">
                          <a:effectLst/>
                        </a:rPr>
                        <a:t>S/N</a:t>
                      </a:r>
                      <a:endParaRPr lang="en-GB" sz="1600" dirty="0">
                        <a:effectLst/>
                      </a:endParaRPr>
                    </a:p>
                    <a:p>
                      <a:pPr algn="ctr">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GOAL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817118">
                <a:tc>
                  <a:txBody>
                    <a:bodyPr/>
                    <a:lstStyle/>
                    <a:p>
                      <a:pPr algn="l">
                        <a:lnSpc>
                          <a:spcPct val="115000"/>
                        </a:lnSpc>
                        <a:spcAft>
                          <a:spcPts val="0"/>
                        </a:spcAft>
                      </a:pPr>
                      <a:r>
                        <a:rPr lang="en-US" sz="1600" dirty="0" smtClean="0">
                          <a:effectLst/>
                        </a:rPr>
                        <a:t>3.</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Broaden and Sustain Stakeholders’ Engagement</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US" sz="1600" dirty="0">
                          <a:effectLst/>
                        </a:rPr>
                        <a:t>Improve on FRSC External Relations</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marL="342900" indent="-342900" algn="l">
                        <a:lnSpc>
                          <a:spcPct val="115000"/>
                        </a:lnSpc>
                        <a:spcAft>
                          <a:spcPts val="0"/>
                        </a:spcAft>
                        <a:buAutoNum type="alphaLcPeriod"/>
                      </a:pPr>
                      <a:r>
                        <a:rPr lang="en-US" sz="1600" dirty="0" smtClean="0">
                          <a:effectLst/>
                        </a:rPr>
                        <a:t>Meeting </a:t>
                      </a:r>
                      <a:r>
                        <a:rPr lang="en-US" sz="1600" dirty="0">
                          <a:effectLst/>
                        </a:rPr>
                        <a:t>with PFAs to resolve RSA issues and staff retirement benefits ones a </a:t>
                      </a:r>
                      <a:r>
                        <a:rPr lang="en-US" sz="1600" dirty="0" smtClean="0">
                          <a:effectLst/>
                        </a:rPr>
                        <a:t>quarter</a:t>
                      </a:r>
                    </a:p>
                    <a:p>
                      <a:pPr marL="342900" indent="-342900" algn="l">
                        <a:lnSpc>
                          <a:spcPct val="115000"/>
                        </a:lnSpc>
                        <a:spcAft>
                          <a:spcPts val="0"/>
                        </a:spcAft>
                        <a:buAutoNum type="alphaLcPeriod"/>
                      </a:pPr>
                      <a:endParaRPr lang="en-US" sz="1600" dirty="0" smtClean="0">
                        <a:effectLst/>
                      </a:endParaRPr>
                    </a:p>
                    <a:p>
                      <a:pPr marL="342900" indent="-342900" algn="l">
                        <a:lnSpc>
                          <a:spcPct val="115000"/>
                        </a:lnSpc>
                        <a:spcAft>
                          <a:spcPts val="0"/>
                        </a:spcAft>
                        <a:buAutoNum type="alphaLcPeriod"/>
                      </a:pPr>
                      <a:endParaRPr lang="en-US" sz="1600" dirty="0" smtClean="0">
                        <a:effectLst/>
                      </a:endParaRPr>
                    </a:p>
                    <a:p>
                      <a:pPr marL="342900" indent="-342900" algn="l">
                        <a:lnSpc>
                          <a:spcPct val="115000"/>
                        </a:lnSpc>
                        <a:spcAft>
                          <a:spcPts val="0"/>
                        </a:spcAft>
                        <a:buAutoNum type="alphaLcPeriod"/>
                      </a:pPr>
                      <a:endParaRPr lang="en-US" sz="1600" dirty="0" smtClean="0">
                        <a:effectLst/>
                      </a:endParaRPr>
                    </a:p>
                    <a:p>
                      <a:pPr marL="342900" indent="-342900" algn="l">
                        <a:lnSpc>
                          <a:spcPct val="115000"/>
                        </a:lnSpc>
                        <a:spcAft>
                          <a:spcPts val="0"/>
                        </a:spcAft>
                        <a:buAutoNum type="alphaLcPeriod"/>
                      </a:pPr>
                      <a:endParaRPr lang="en-US" sz="1600" dirty="0" smtClean="0">
                        <a:effectLst/>
                      </a:endParaRPr>
                    </a:p>
                    <a:p>
                      <a:pPr marL="0" indent="0" algn="l">
                        <a:lnSpc>
                          <a:spcPct val="115000"/>
                        </a:lnSpc>
                        <a:spcAft>
                          <a:spcPts val="0"/>
                        </a:spcAft>
                        <a:buNone/>
                      </a:pPr>
                      <a:endParaRPr lang="en-US" sz="1600" dirty="0" smtClean="0">
                        <a:effectLst/>
                      </a:endParaRPr>
                    </a:p>
                    <a:p>
                      <a:pPr marL="0" indent="0" algn="l">
                        <a:lnSpc>
                          <a:spcPct val="115000"/>
                        </a:lnSpc>
                        <a:spcAft>
                          <a:spcPts val="0"/>
                        </a:spcAft>
                        <a:buNone/>
                      </a:pPr>
                      <a:endParaRPr lang="en-US" sz="1600" dirty="0" smtClean="0">
                        <a:effectLst/>
                      </a:endParaRPr>
                    </a:p>
                    <a:p>
                      <a:pPr marL="0" indent="0" algn="l">
                        <a:lnSpc>
                          <a:spcPct val="115000"/>
                        </a:lnSpc>
                        <a:spcAft>
                          <a:spcPts val="0"/>
                        </a:spcAft>
                        <a:buNone/>
                      </a:pPr>
                      <a:endParaRPr lang="en-US" sz="1600" dirty="0" smtClean="0">
                        <a:effectLst/>
                      </a:endParaRPr>
                    </a:p>
                    <a:p>
                      <a:pPr marL="0" indent="0" algn="l">
                        <a:lnSpc>
                          <a:spcPct val="115000"/>
                        </a:lnSpc>
                        <a:spcAft>
                          <a:spcPts val="0"/>
                        </a:spcAft>
                        <a:buNone/>
                      </a:pPr>
                      <a:r>
                        <a:rPr lang="en-GB" sz="1600" dirty="0" smtClean="0">
                          <a:effectLst/>
                        </a:rPr>
                        <a:t>b.    Meeting with Underwriters and Brokers to review their activities on policies and claim payment.</a:t>
                      </a:r>
                      <a:endParaRPr lang="en-GB" sz="1600" dirty="0">
                        <a:effectLst/>
                      </a:endParaRPr>
                    </a:p>
                    <a:p>
                      <a:pPr algn="l">
                        <a:lnSpc>
                          <a:spcPct val="115000"/>
                        </a:lnSpc>
                        <a:spcAft>
                          <a:spcPts val="0"/>
                        </a:spcAft>
                      </a:pPr>
                      <a:endParaRPr lang="en-US" sz="1600" dirty="0" smtClean="0">
                        <a:effectLst/>
                      </a:endParaRPr>
                    </a:p>
                    <a:p>
                      <a:pPr algn="l">
                        <a:lnSpc>
                          <a:spcPct val="115000"/>
                        </a:lnSpc>
                        <a:spcAft>
                          <a:spcPts val="0"/>
                        </a:spcAft>
                      </a:pPr>
                      <a:endParaRPr lang="en-GB" sz="1600" dirty="0">
                        <a:effectLst/>
                      </a:endParaRPr>
                    </a:p>
                    <a:p>
                      <a:pPr algn="l">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US" sz="1600" dirty="0">
                          <a:effectLst/>
                        </a:rPr>
                        <a:t>QUARTERLY Notices of Meeting will be sent in Feb 2021 to PFAs patronized by FRSC Staff for 1</a:t>
                      </a:r>
                      <a:r>
                        <a:rPr lang="en-US" sz="1600" baseline="30000" dirty="0">
                          <a:effectLst/>
                        </a:rPr>
                        <a:t>st</a:t>
                      </a:r>
                      <a:r>
                        <a:rPr lang="en-US" sz="1600" dirty="0">
                          <a:effectLst/>
                        </a:rPr>
                        <a:t> quarter meeting and before the end of Mar 2021, the meeting would have been held.</a:t>
                      </a:r>
                      <a:endParaRPr lang="en-GB" sz="1600" dirty="0">
                        <a:effectLst/>
                      </a:endParaRPr>
                    </a:p>
                    <a:p>
                      <a:pPr algn="just">
                        <a:lnSpc>
                          <a:spcPct val="115000"/>
                        </a:lnSpc>
                        <a:spcAft>
                          <a:spcPts val="1000"/>
                        </a:spcAft>
                      </a:pPr>
                      <a:r>
                        <a:rPr lang="en-US" sz="1600" dirty="0">
                          <a:effectLst/>
                        </a:rPr>
                        <a:t>The same process applies to 2</a:t>
                      </a:r>
                      <a:r>
                        <a:rPr lang="en-US" sz="1600" baseline="30000" dirty="0">
                          <a:effectLst/>
                        </a:rPr>
                        <a:t>nd</a:t>
                      </a:r>
                      <a:r>
                        <a:rPr lang="en-US" sz="1600" dirty="0">
                          <a:effectLst/>
                        </a:rPr>
                        <a:t>, 3</a:t>
                      </a:r>
                      <a:r>
                        <a:rPr lang="en-US" sz="1600" baseline="30000" dirty="0">
                          <a:effectLst/>
                        </a:rPr>
                        <a:t>rd</a:t>
                      </a:r>
                      <a:r>
                        <a:rPr lang="en-US" sz="1600" dirty="0">
                          <a:effectLst/>
                        </a:rPr>
                        <a:t> and last quarter meeting respectively.  </a:t>
                      </a:r>
                      <a:endParaRPr lang="en-US" sz="1600" dirty="0" smtClean="0">
                        <a:effectLst/>
                      </a:endParaRPr>
                    </a:p>
                    <a:p>
                      <a:pPr algn="just">
                        <a:lnSpc>
                          <a:spcPct val="115000"/>
                        </a:lnSpc>
                        <a:spcAft>
                          <a:spcPts val="1000"/>
                        </a:spcAft>
                      </a:pPr>
                      <a:r>
                        <a:rPr lang="en-GB" sz="1600" dirty="0" smtClean="0">
                          <a:effectLst/>
                        </a:rPr>
                        <a:t>BI-ANNUAL </a:t>
                      </a:r>
                    </a:p>
                    <a:p>
                      <a:pPr algn="just">
                        <a:lnSpc>
                          <a:spcPct val="115000"/>
                        </a:lnSpc>
                        <a:spcAft>
                          <a:spcPts val="1000"/>
                        </a:spcAft>
                      </a:pPr>
                      <a:r>
                        <a:rPr lang="en-GB" sz="1600" dirty="0" smtClean="0">
                          <a:effectLst/>
                        </a:rPr>
                        <a:t>Notices of Meeting will be sent to all Underwriters and Brokers in May 2021 and before the end of June 2021, the meeting would have been held.</a:t>
                      </a: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1600" dirty="0">
                          <a:effectLst/>
                        </a:rPr>
                        <a:t>31</a:t>
                      </a:r>
                      <a:r>
                        <a:rPr lang="en-US" sz="1600" baseline="30000" dirty="0">
                          <a:effectLst/>
                        </a:rPr>
                        <a:t>st</a:t>
                      </a:r>
                      <a:r>
                        <a:rPr lang="en-US" sz="1600" dirty="0">
                          <a:effectLst/>
                        </a:rPr>
                        <a:t> Dec. </a:t>
                      </a:r>
                      <a:r>
                        <a:rPr lang="en-US" sz="1600" dirty="0" smtClean="0">
                          <a:effectLst/>
                        </a:rPr>
                        <a:t>2021</a:t>
                      </a: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50535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60359"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13365"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868374"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2138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759191"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27</a:t>
            </a:fld>
            <a:endParaRPr lang="en-GB"/>
          </a:p>
        </p:txBody>
      </p:sp>
    </p:spTree>
    <p:extLst>
      <p:ext uri="{BB962C8B-B14F-4D97-AF65-F5344CB8AC3E}">
        <p14:creationId xmlns:p14="http://schemas.microsoft.com/office/powerpoint/2010/main" val="1017520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a:solidFill>
                  <a:schemeClr val="bg1"/>
                </a:solidFill>
              </a:rPr>
              <a:t>2021 Strategic Initiatives of AHR</a:t>
            </a:r>
          </a:p>
        </p:txBody>
      </p:sp>
      <p:graphicFrame>
        <p:nvGraphicFramePr>
          <p:cNvPr id="9" name="Table 8"/>
          <p:cNvGraphicFramePr>
            <a:graphicFrameLocks noGrp="1"/>
          </p:cNvGraphicFramePr>
          <p:nvPr>
            <p:extLst>
              <p:ext uri="{D42A27DB-BD31-4B8C-83A1-F6EECF244321}">
                <p14:modId xmlns:p14="http://schemas.microsoft.com/office/powerpoint/2010/main" val="3125185320"/>
              </p:ext>
            </p:extLst>
          </p:nvPr>
        </p:nvGraphicFramePr>
        <p:xfrm>
          <a:off x="305511" y="1014485"/>
          <a:ext cx="11362615" cy="4605983"/>
        </p:xfrm>
        <a:graphic>
          <a:graphicData uri="http://schemas.openxmlformats.org/drawingml/2006/table">
            <a:tbl>
              <a:tblPr firstRow="1" firstCol="1" bandRow="1">
                <a:tableStyleId>{5DA37D80-6434-44D0-A028-1B22A696006F}</a:tableStyleId>
              </a:tblPr>
              <a:tblGrid>
                <a:gridCol w="636306">
                  <a:extLst>
                    <a:ext uri="{9D8B030D-6E8A-4147-A177-3AD203B41FA5}">
                      <a16:colId xmlns="" xmlns:a16="http://schemas.microsoft.com/office/drawing/2014/main" val="1428971648"/>
                    </a:ext>
                  </a:extLst>
                </a:gridCol>
                <a:gridCol w="982517">
                  <a:extLst>
                    <a:ext uri="{9D8B030D-6E8A-4147-A177-3AD203B41FA5}">
                      <a16:colId xmlns="" xmlns:a16="http://schemas.microsoft.com/office/drawing/2014/main" val="2601815510"/>
                    </a:ext>
                  </a:extLst>
                </a:gridCol>
                <a:gridCol w="1528550">
                  <a:extLst>
                    <a:ext uri="{9D8B030D-6E8A-4147-A177-3AD203B41FA5}">
                      <a16:colId xmlns="" xmlns:a16="http://schemas.microsoft.com/office/drawing/2014/main" val="4196233312"/>
                    </a:ext>
                  </a:extLst>
                </a:gridCol>
                <a:gridCol w="3610793">
                  <a:extLst>
                    <a:ext uri="{9D8B030D-6E8A-4147-A177-3AD203B41FA5}">
                      <a16:colId xmlns="" xmlns:a16="http://schemas.microsoft.com/office/drawing/2014/main" val="1791307841"/>
                    </a:ext>
                  </a:extLst>
                </a:gridCol>
                <a:gridCol w="2968231">
                  <a:extLst>
                    <a:ext uri="{9D8B030D-6E8A-4147-A177-3AD203B41FA5}">
                      <a16:colId xmlns="" xmlns:a16="http://schemas.microsoft.com/office/drawing/2014/main" val="1198808108"/>
                    </a:ext>
                  </a:extLst>
                </a:gridCol>
                <a:gridCol w="1636218">
                  <a:extLst>
                    <a:ext uri="{9D8B030D-6E8A-4147-A177-3AD203B41FA5}">
                      <a16:colId xmlns="" xmlns:a16="http://schemas.microsoft.com/office/drawing/2014/main" val="2086962803"/>
                    </a:ext>
                  </a:extLst>
                </a:gridCol>
              </a:tblGrid>
              <a:tr h="763979">
                <a:tc>
                  <a:txBody>
                    <a:bodyPr/>
                    <a:lstStyle/>
                    <a:p>
                      <a:pPr algn="l">
                        <a:lnSpc>
                          <a:spcPct val="115000"/>
                        </a:lnSpc>
                        <a:spcAft>
                          <a:spcPts val="0"/>
                        </a:spcAft>
                      </a:pPr>
                      <a:r>
                        <a:rPr lang="en-US" sz="1600" dirty="0">
                          <a:effectLst/>
                        </a:rPr>
                        <a:t>S/N</a:t>
                      </a:r>
                      <a:endParaRPr lang="en-GB" sz="1600" dirty="0">
                        <a:effectLst/>
                      </a:endParaRPr>
                    </a:p>
                    <a:p>
                      <a:pPr algn="ctr">
                        <a:lnSpc>
                          <a:spcPct val="115000"/>
                        </a:lnSpc>
                        <a:spcAft>
                          <a:spcPts val="0"/>
                        </a:spcAft>
                      </a:pPr>
                      <a:r>
                        <a:rPr lang="en-US" sz="1600" dirty="0">
                          <a:effectLst/>
                        </a:rPr>
                        <a:t>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GOAL </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OBJECTIVES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STRATEGIC INITIATIVES</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a:effectLst/>
                        </a:rPr>
                        <a:t>PLANNED ACTIVITIES TO ACHIEVE THE INITIATIVES</a:t>
                      </a:r>
                      <a:endParaRPr lang="en-GB" sz="160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r>
                        <a:rPr lang="en-US" sz="1600" dirty="0">
                          <a:effectLst/>
                        </a:rPr>
                        <a:t>EXPECTED TIME OF COMPLETION</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extLst>
                  <a:ext uri="{0D108BD9-81ED-4DB2-BD59-A6C34878D82A}">
                    <a16:rowId xmlns="" xmlns:a16="http://schemas.microsoft.com/office/drawing/2014/main" val="3735068276"/>
                  </a:ext>
                </a:extLst>
              </a:tr>
              <a:tr h="3817118">
                <a:tc>
                  <a:txBody>
                    <a:bodyPr/>
                    <a:lstStyle/>
                    <a:p>
                      <a:pPr algn="l">
                        <a:lnSpc>
                          <a:spcPct val="115000"/>
                        </a:lnSpc>
                        <a:spcAft>
                          <a:spcPts val="0"/>
                        </a:spcAft>
                      </a:pPr>
                      <a:r>
                        <a:rPr lang="en-US" sz="1600" dirty="0" smtClean="0">
                          <a:effectLst/>
                        </a:rPr>
                        <a:t>3.</a:t>
                      </a:r>
                      <a:endParaRPr lang="en-GB" sz="1600" dirty="0">
                        <a:effectLst/>
                        <a:latin typeface="+mn-lt"/>
                        <a:ea typeface="Times New Roman" panose="02020603050405020304" pitchFamily="18" charset="0"/>
                        <a:cs typeface="Times New Roman" panose="02020603050405020304" pitchFamily="18" charset="0"/>
                      </a:endParaRPr>
                    </a:p>
                  </a:txBody>
                  <a:tcPr marL="24101" marR="24101" marT="0" marB="0"/>
                </a:tc>
                <a:tc>
                  <a:txBody>
                    <a:bodyPr/>
                    <a:lstStyle/>
                    <a:p>
                      <a:pPr algn="l">
                        <a:lnSpc>
                          <a:spcPct val="115000"/>
                        </a:lnSpc>
                        <a:spcAft>
                          <a:spcPts val="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600" dirty="0" smtClean="0">
                          <a:effectLst/>
                        </a:rPr>
                        <a:t>c. Destruction of obsolete records in FRSC in conjunction with National Archives and Abuja Environmental Protection Agency. </a:t>
                      </a:r>
                    </a:p>
                    <a:p>
                      <a:pPr algn="l">
                        <a:lnSpc>
                          <a:spcPct val="115000"/>
                        </a:lnSpc>
                        <a:spcAft>
                          <a:spcPts val="0"/>
                        </a:spcAft>
                      </a:pPr>
                      <a:endParaRPr lang="en-GB" sz="1600" dirty="0" smtClean="0">
                        <a:effectLst/>
                      </a:endParaRPr>
                    </a:p>
                    <a:p>
                      <a:pPr marL="0" marR="0" lvl="0" indent="0" algn="l" defTabSz="914400" rtl="0" eaLnBrk="1" fontAlgn="auto" latinLnBrk="0" hangingPunct="1">
                        <a:lnSpc>
                          <a:spcPct val="115000"/>
                        </a:lnSpc>
                        <a:spcBef>
                          <a:spcPts val="0"/>
                        </a:spcBef>
                        <a:spcAft>
                          <a:spcPts val="0"/>
                        </a:spcAft>
                        <a:buClrTx/>
                        <a:buSzTx/>
                        <a:buFontTx/>
                        <a:buNone/>
                        <a:tabLst/>
                        <a:defRPr/>
                      </a:pPr>
                      <a:r>
                        <a:rPr lang="en-GB" sz="1600" dirty="0" smtClean="0">
                          <a:effectLst/>
                        </a:rPr>
                        <a:t>d. Meeting with food vendors to review activities and quality of service once a quarter.</a:t>
                      </a:r>
                    </a:p>
                    <a:p>
                      <a:pPr algn="l">
                        <a:lnSpc>
                          <a:spcPct val="115000"/>
                        </a:lnSpc>
                        <a:spcAft>
                          <a:spcPts val="0"/>
                        </a:spcAft>
                      </a:pP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en-GB" sz="1600" dirty="0" smtClean="0">
                          <a:effectLst/>
                        </a:rPr>
                        <a:t>Disposal of obsolete records in 2nd and 4th quarters, 2021.</a:t>
                      </a:r>
                    </a:p>
                    <a:p>
                      <a:pPr algn="just">
                        <a:lnSpc>
                          <a:spcPct val="115000"/>
                        </a:lnSpc>
                        <a:spcAft>
                          <a:spcPts val="1000"/>
                        </a:spcAft>
                      </a:pPr>
                      <a:endParaRPr lang="en-GB" sz="1600" dirty="0" smtClean="0">
                        <a:effectLst/>
                      </a:endParaRPr>
                    </a:p>
                    <a:p>
                      <a:pPr marL="342900" indent="-342900" algn="l">
                        <a:lnSpc>
                          <a:spcPct val="115000"/>
                        </a:lnSpc>
                        <a:spcAft>
                          <a:spcPts val="0"/>
                        </a:spcAft>
                        <a:buAutoNum type="alphaLcPeriod"/>
                      </a:pPr>
                      <a:r>
                        <a:rPr lang="en-GB" sz="1600" dirty="0" smtClean="0">
                          <a:effectLst/>
                        </a:rPr>
                        <a:t>Invites all food vendors for a meeting either last of February or first week of March, 2021.</a:t>
                      </a:r>
                    </a:p>
                    <a:p>
                      <a:pPr marL="0" indent="0" algn="l">
                        <a:lnSpc>
                          <a:spcPct val="115000"/>
                        </a:lnSpc>
                        <a:spcAft>
                          <a:spcPts val="0"/>
                        </a:spcAft>
                        <a:buNone/>
                      </a:pPr>
                      <a:endParaRPr lang="en-GB" sz="1600" dirty="0" smtClean="0">
                        <a:effectLst/>
                      </a:endParaRPr>
                    </a:p>
                    <a:p>
                      <a:pPr algn="l">
                        <a:lnSpc>
                          <a:spcPct val="115000"/>
                        </a:lnSpc>
                        <a:spcAft>
                          <a:spcPts val="0"/>
                        </a:spcAft>
                      </a:pPr>
                      <a:r>
                        <a:rPr lang="en-GB" sz="1600" dirty="0" smtClean="0">
                          <a:effectLst/>
                        </a:rPr>
                        <a:t>b.   Write report to DCM (AHR) on or before second week of the succeeding quarter.</a:t>
                      </a:r>
                      <a:endParaRPr lang="en-GB" sz="1600" dirty="0" smtClean="0">
                        <a:effectLst/>
                        <a:latin typeface="+mn-lt"/>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US" sz="1600" dirty="0">
                          <a:effectLst/>
                        </a:rPr>
                        <a:t>31</a:t>
                      </a:r>
                      <a:r>
                        <a:rPr lang="en-US" sz="1600" baseline="30000" dirty="0">
                          <a:effectLst/>
                        </a:rPr>
                        <a:t>st</a:t>
                      </a:r>
                      <a:r>
                        <a:rPr lang="en-US" sz="1600" dirty="0">
                          <a:effectLst/>
                        </a:rPr>
                        <a:t> Dec. </a:t>
                      </a:r>
                      <a:r>
                        <a:rPr lang="en-US" sz="1600" dirty="0" smtClean="0">
                          <a:effectLst/>
                        </a:rPr>
                        <a:t>2021</a:t>
                      </a:r>
                    </a:p>
                    <a:p>
                      <a:pPr algn="l">
                        <a:lnSpc>
                          <a:spcPct val="115000"/>
                        </a:lnSpc>
                        <a:spcAft>
                          <a:spcPts val="1000"/>
                        </a:spcAft>
                      </a:pPr>
                      <a:endParaRPr lang="en-US" sz="1600" dirty="0" smtClean="0">
                        <a:effectLst/>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US" sz="1000" dirty="0" smtClean="0">
                        <a:effectLst/>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600" dirty="0" smtClean="0">
                          <a:effectLst/>
                        </a:rPr>
                        <a:t>31</a:t>
                      </a:r>
                      <a:r>
                        <a:rPr lang="en-US" sz="1600" baseline="30000" dirty="0" smtClean="0">
                          <a:effectLst/>
                        </a:rPr>
                        <a:t>st</a:t>
                      </a:r>
                      <a:r>
                        <a:rPr lang="en-US" sz="1600" dirty="0" smtClean="0">
                          <a:effectLst/>
                        </a:rPr>
                        <a:t> Dec. 2021</a:t>
                      </a: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US" sz="1600" dirty="0" smtClean="0">
                        <a:effectLst/>
                      </a:endParaRPr>
                    </a:p>
                    <a:p>
                      <a:pPr algn="l">
                        <a:lnSpc>
                          <a:spcPct val="115000"/>
                        </a:lnSpc>
                        <a:spcAft>
                          <a:spcPts val="1000"/>
                        </a:spcAft>
                      </a:pPr>
                      <a:endParaRPr lang="en-GB" sz="16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554022370"/>
                  </a:ext>
                </a:extLst>
              </a:tr>
            </a:tbl>
          </a:graphicData>
        </a:graphic>
      </p:graphicFrame>
      <p:sp>
        <p:nvSpPr>
          <p:cNvPr id="5" name="Rectangle 4"/>
          <p:cNvSpPr/>
          <p:nvPr/>
        </p:nvSpPr>
        <p:spPr>
          <a:xfrm>
            <a:off x="650535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960359"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13365"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7868374"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832138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8761194" y="28848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9214200" y="2828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28</a:t>
            </a:fld>
            <a:endParaRPr lang="en-GB"/>
          </a:p>
        </p:txBody>
      </p:sp>
    </p:spTree>
    <p:extLst>
      <p:ext uri="{BB962C8B-B14F-4D97-AF65-F5344CB8AC3E}">
        <p14:creationId xmlns:p14="http://schemas.microsoft.com/office/powerpoint/2010/main" val="31829801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The 2021 Work Plan</a:t>
            </a:r>
            <a:endParaRPr lang="en-GB" sz="3200" dirty="0">
              <a:solidFill>
                <a:schemeClr val="bg1"/>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5829476"/>
              </p:ext>
            </p:extLst>
          </p:nvPr>
        </p:nvGraphicFramePr>
        <p:xfrm>
          <a:off x="285750" y="1062038"/>
          <a:ext cx="11382375" cy="5418137"/>
        </p:xfrm>
        <a:graphic>
          <a:graphicData uri="http://schemas.openxmlformats.org/presentationml/2006/ole">
            <mc:AlternateContent xmlns:mc="http://schemas.openxmlformats.org/markup-compatibility/2006">
              <mc:Choice xmlns:v="urn:schemas-microsoft-com:vml" Requires="v">
                <p:oleObj spid="_x0000_s1108" name="Worksheet" r:id="rId3" imgW="25841506" imgH="19869296" progId="Excel.Sheet.12">
                  <p:embed/>
                </p:oleObj>
              </mc:Choice>
              <mc:Fallback>
                <p:oleObj name="Worksheet" r:id="rId3" imgW="25841506" imgH="19869296" progId="Excel.Sheet.12">
                  <p:embed/>
                  <p:pic>
                    <p:nvPicPr>
                      <p:cNvPr id="0" name=""/>
                      <p:cNvPicPr/>
                      <p:nvPr/>
                    </p:nvPicPr>
                    <p:blipFill>
                      <a:blip r:embed="rId4"/>
                      <a:stretch>
                        <a:fillRect/>
                      </a:stretch>
                    </p:blipFill>
                    <p:spPr>
                      <a:xfrm>
                        <a:off x="285750" y="1062038"/>
                        <a:ext cx="11382375" cy="5418137"/>
                      </a:xfrm>
                      <a:prstGeom prst="rect">
                        <a:avLst/>
                      </a:prstGeom>
                    </p:spPr>
                  </p:pic>
                </p:oleObj>
              </mc:Fallback>
            </mc:AlternateContent>
          </a:graphicData>
        </a:graphic>
      </p:graphicFrame>
      <p:sp>
        <p:nvSpPr>
          <p:cNvPr id="5" name="Slide Number Placeholder 4"/>
          <p:cNvSpPr>
            <a:spLocks noGrp="1"/>
          </p:cNvSpPr>
          <p:nvPr>
            <p:ph type="sldNum" sz="quarter" idx="12"/>
          </p:nvPr>
        </p:nvSpPr>
        <p:spPr/>
        <p:txBody>
          <a:bodyPr/>
          <a:lstStyle/>
          <a:p>
            <a:fld id="{7C7341DC-AB02-4987-B995-DFE1A795DAB1}" type="slidenum">
              <a:rPr lang="en-GB" smtClean="0"/>
              <a:t>29</a:t>
            </a:fld>
            <a:endParaRPr lang="en-GB"/>
          </a:p>
        </p:txBody>
      </p:sp>
    </p:spTree>
    <p:extLst>
      <p:ext uri="{BB962C8B-B14F-4D97-AF65-F5344CB8AC3E}">
        <p14:creationId xmlns:p14="http://schemas.microsoft.com/office/powerpoint/2010/main" val="2199620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3248167" cy="707886"/>
          </a:xfrm>
          <a:prstGeom prst="rect">
            <a:avLst/>
          </a:prstGeom>
          <a:noFill/>
        </p:spPr>
        <p:txBody>
          <a:bodyPr wrap="square" rtlCol="0">
            <a:spAutoFit/>
          </a:bodyPr>
          <a:lstStyle/>
          <a:p>
            <a:r>
              <a:rPr lang="en-GB" sz="4000" dirty="0" smtClean="0">
                <a:solidFill>
                  <a:schemeClr val="bg1"/>
                </a:solidFill>
              </a:rPr>
              <a:t>Introduction</a:t>
            </a:r>
            <a:endParaRPr lang="en-GB" sz="4000" dirty="0">
              <a:solidFill>
                <a:schemeClr val="bg1"/>
              </a:solidFill>
            </a:endParaRPr>
          </a:p>
        </p:txBody>
      </p:sp>
      <p:sp>
        <p:nvSpPr>
          <p:cNvPr id="5" name="Rectangle 4"/>
          <p:cNvSpPr/>
          <p:nvPr/>
        </p:nvSpPr>
        <p:spPr>
          <a:xfrm>
            <a:off x="664191" y="1528384"/>
            <a:ext cx="10863617" cy="4093428"/>
          </a:xfrm>
          <a:prstGeom prst="rect">
            <a:avLst/>
          </a:prstGeom>
        </p:spPr>
        <p:txBody>
          <a:bodyPr wrap="square">
            <a:spAutoFit/>
          </a:bodyPr>
          <a:lstStyle/>
          <a:p>
            <a:pPr marL="342900" indent="-342900">
              <a:buFont typeface="Wingdings" panose="05000000000000000000" pitchFamily="2" charset="2"/>
              <a:buChar char="§"/>
            </a:pPr>
            <a:r>
              <a:rPr lang="en-GB" sz="2600" dirty="0" smtClean="0"/>
              <a:t>Administration in any organization is very essential for effective coordination and management of both human and material resources.</a:t>
            </a:r>
          </a:p>
          <a:p>
            <a:pPr marL="342900" indent="-342900">
              <a:buFont typeface="Wingdings" panose="05000000000000000000" pitchFamily="2" charset="2"/>
              <a:buChar char="§"/>
            </a:pPr>
            <a:endParaRPr lang="en-GB" sz="2600" dirty="0"/>
          </a:p>
          <a:p>
            <a:pPr marL="342900" indent="-342900">
              <a:buFont typeface="Wingdings" panose="05000000000000000000" pitchFamily="2" charset="2"/>
              <a:buChar char="§"/>
            </a:pPr>
            <a:r>
              <a:rPr lang="en-GB" sz="2600" dirty="0" smtClean="0"/>
              <a:t>FRSC as a public service organization with over 25,000 enlisted personnel cannot neglect its huge manpower base with respect to proper management as failure to do so will have undesirable consequences in the Corps service outputs to the country.</a:t>
            </a:r>
          </a:p>
          <a:p>
            <a:pPr marL="342900" indent="-342900">
              <a:buFont typeface="Wingdings" panose="05000000000000000000" pitchFamily="2" charset="2"/>
              <a:buChar char="§"/>
            </a:pPr>
            <a:endParaRPr lang="en-GB" sz="2600" dirty="0"/>
          </a:p>
          <a:p>
            <a:pPr marL="342900" indent="-342900">
              <a:buFont typeface="Wingdings" panose="05000000000000000000" pitchFamily="2" charset="2"/>
              <a:buChar char="§"/>
            </a:pPr>
            <a:r>
              <a:rPr lang="en-GB" sz="2600" dirty="0" smtClean="0"/>
              <a:t>The Administration and Human Resource (AHR) Department was therefore established to meet that goal.</a:t>
            </a:r>
            <a:endParaRPr lang="en-GB" sz="2600" dirty="0"/>
          </a:p>
        </p:txBody>
      </p:sp>
      <p:sp>
        <p:nvSpPr>
          <p:cNvPr id="4" name="Slide Number Placeholder 3"/>
          <p:cNvSpPr>
            <a:spLocks noGrp="1"/>
          </p:cNvSpPr>
          <p:nvPr>
            <p:ph type="sldNum" sz="quarter" idx="12"/>
          </p:nvPr>
        </p:nvSpPr>
        <p:spPr/>
        <p:txBody>
          <a:bodyPr/>
          <a:lstStyle/>
          <a:p>
            <a:fld id="{7C7341DC-AB02-4987-B995-DFE1A795DAB1}" type="slidenum">
              <a:rPr lang="en-GB" smtClean="0"/>
              <a:t>3</a:t>
            </a:fld>
            <a:endParaRPr lang="en-GB"/>
          </a:p>
        </p:txBody>
      </p:sp>
    </p:spTree>
    <p:extLst>
      <p:ext uri="{BB962C8B-B14F-4D97-AF65-F5344CB8AC3E}">
        <p14:creationId xmlns:p14="http://schemas.microsoft.com/office/powerpoint/2010/main" val="2107560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Achievements</a:t>
            </a:r>
            <a:endParaRPr lang="en-GB" sz="3200" dirty="0">
              <a:solidFill>
                <a:schemeClr val="bg1"/>
              </a:solidFill>
            </a:endParaRPr>
          </a:p>
        </p:txBody>
      </p:sp>
      <p:sp>
        <p:nvSpPr>
          <p:cNvPr id="5" name="Rectangle 4"/>
          <p:cNvSpPr/>
          <p:nvPr/>
        </p:nvSpPr>
        <p:spPr>
          <a:xfrm>
            <a:off x="536812" y="1035557"/>
            <a:ext cx="11144250" cy="5262979"/>
          </a:xfrm>
          <a:prstGeom prst="rect">
            <a:avLst/>
          </a:prstGeom>
        </p:spPr>
        <p:txBody>
          <a:bodyPr wrap="square">
            <a:spAutoFit/>
          </a:bodyPr>
          <a:lstStyle/>
          <a:p>
            <a:r>
              <a:rPr lang="en-GB" sz="2400" dirty="0"/>
              <a:t>The following </a:t>
            </a:r>
            <a:r>
              <a:rPr lang="en-GB" sz="2400" dirty="0" smtClean="0"/>
              <a:t>are major </a:t>
            </a:r>
            <a:r>
              <a:rPr lang="en-GB" sz="2400" dirty="0"/>
              <a:t>activities were carried out </a:t>
            </a:r>
            <a:r>
              <a:rPr lang="en-GB" sz="2400" dirty="0" smtClean="0"/>
              <a:t>from January to April, 2021:</a:t>
            </a:r>
          </a:p>
          <a:p>
            <a:endParaRPr lang="en-GB" sz="1400" dirty="0"/>
          </a:p>
          <a:p>
            <a:r>
              <a:rPr lang="en-GB" sz="2400" dirty="0"/>
              <a:t>a.	Designed a data form for all personnel in the Corps.</a:t>
            </a:r>
          </a:p>
          <a:p>
            <a:r>
              <a:rPr lang="en-GB" sz="2400" dirty="0"/>
              <a:t>b.	Conducted three (3) Workshops to enhance staff competencies and a Retreat; </a:t>
            </a:r>
            <a:r>
              <a:rPr lang="en-GB" sz="2400" dirty="0" smtClean="0"/>
              <a:t>	a strategy </a:t>
            </a:r>
            <a:r>
              <a:rPr lang="en-GB" sz="2400" dirty="0"/>
              <a:t>session for improved performance for year 2021.</a:t>
            </a:r>
          </a:p>
          <a:p>
            <a:r>
              <a:rPr lang="en-GB" sz="2400" dirty="0"/>
              <a:t>c.	Generated </a:t>
            </a:r>
            <a:r>
              <a:rPr lang="en-GB" sz="2400" dirty="0" smtClean="0"/>
              <a:t>Standard Operating Procedures (SOPs) </a:t>
            </a:r>
            <a:r>
              <a:rPr lang="en-GB" sz="2400" dirty="0"/>
              <a:t>for smooth operations of the </a:t>
            </a:r>
            <a:r>
              <a:rPr lang="en-GB" sz="2400" dirty="0" smtClean="0"/>
              <a:t>	Corps </a:t>
            </a:r>
            <a:r>
              <a:rPr lang="en-GB" sz="2400" dirty="0"/>
              <a:t>activities and they are </a:t>
            </a:r>
            <a:r>
              <a:rPr lang="en-GB" sz="2400" dirty="0" smtClean="0"/>
              <a:t>	SOPs on</a:t>
            </a:r>
            <a:r>
              <a:rPr lang="en-GB" sz="2400" dirty="0"/>
              <a:t>:</a:t>
            </a:r>
          </a:p>
          <a:p>
            <a:pPr marL="2171700" lvl="4" indent="-342900">
              <a:buFont typeface="Wingdings" panose="05000000000000000000" pitchFamily="2" charset="2"/>
              <a:buChar char="§"/>
            </a:pPr>
            <a:r>
              <a:rPr lang="en-GB" sz="2400" dirty="0" smtClean="0">
                <a:solidFill>
                  <a:srgbClr val="FF0000"/>
                </a:solidFill>
              </a:rPr>
              <a:t>Administration </a:t>
            </a:r>
            <a:r>
              <a:rPr lang="en-GB" sz="2400" dirty="0">
                <a:solidFill>
                  <a:srgbClr val="FF0000"/>
                </a:solidFill>
              </a:rPr>
              <a:t>and Human Resource Department  </a:t>
            </a:r>
          </a:p>
          <a:p>
            <a:pPr marL="2171700" lvl="4" indent="-342900">
              <a:buFont typeface="Wingdings" panose="05000000000000000000" pitchFamily="2" charset="2"/>
              <a:buChar char="§"/>
            </a:pPr>
            <a:r>
              <a:rPr lang="en-GB" sz="2400" dirty="0" smtClean="0">
                <a:solidFill>
                  <a:srgbClr val="FF0000"/>
                </a:solidFill>
              </a:rPr>
              <a:t>Deployment </a:t>
            </a:r>
            <a:r>
              <a:rPr lang="en-GB" sz="2400" dirty="0">
                <a:solidFill>
                  <a:srgbClr val="FF0000"/>
                </a:solidFill>
              </a:rPr>
              <a:t>of FRSC Personnel to retired Senior Officers as AIDES</a:t>
            </a:r>
          </a:p>
          <a:p>
            <a:pPr marL="2171700" lvl="4" indent="-342900">
              <a:buFont typeface="Wingdings" panose="05000000000000000000" pitchFamily="2" charset="2"/>
              <a:buChar char="§"/>
            </a:pPr>
            <a:r>
              <a:rPr lang="en-GB" sz="2400" dirty="0" smtClean="0">
                <a:solidFill>
                  <a:srgbClr val="FF0000"/>
                </a:solidFill>
              </a:rPr>
              <a:t>Secure </a:t>
            </a:r>
            <a:r>
              <a:rPr lang="en-GB" sz="2400" dirty="0">
                <a:solidFill>
                  <a:srgbClr val="FF0000"/>
                </a:solidFill>
              </a:rPr>
              <a:t>handling of Staff Personnel file while on transit to the next Command during redeployment.</a:t>
            </a:r>
          </a:p>
          <a:p>
            <a:pPr marL="2171700" lvl="4" indent="-342900">
              <a:buFont typeface="Wingdings" panose="05000000000000000000" pitchFamily="2" charset="2"/>
              <a:buChar char="§"/>
            </a:pPr>
            <a:r>
              <a:rPr lang="en-GB" sz="2400" dirty="0" smtClean="0">
                <a:solidFill>
                  <a:srgbClr val="FF0000"/>
                </a:solidFill>
              </a:rPr>
              <a:t>Secondment </a:t>
            </a:r>
            <a:r>
              <a:rPr lang="en-GB" sz="2400" dirty="0">
                <a:solidFill>
                  <a:srgbClr val="FF0000"/>
                </a:solidFill>
              </a:rPr>
              <a:t>and transfer of Service from FRSC.</a:t>
            </a:r>
          </a:p>
          <a:p>
            <a:pPr marL="2171700" lvl="4" indent="-342900">
              <a:buFont typeface="Wingdings" panose="05000000000000000000" pitchFamily="2" charset="2"/>
              <a:buChar char="§"/>
            </a:pPr>
            <a:r>
              <a:rPr lang="en-GB" sz="2400" dirty="0" smtClean="0">
                <a:solidFill>
                  <a:srgbClr val="FF0000"/>
                </a:solidFill>
              </a:rPr>
              <a:t>Disengagement </a:t>
            </a:r>
            <a:r>
              <a:rPr lang="en-GB" sz="2400" dirty="0">
                <a:solidFill>
                  <a:srgbClr val="FF0000"/>
                </a:solidFill>
              </a:rPr>
              <a:t>of Staff from FRSC.</a:t>
            </a:r>
          </a:p>
          <a:p>
            <a:pPr marL="2171700" lvl="4" indent="-342900">
              <a:buFont typeface="Wingdings" panose="05000000000000000000" pitchFamily="2" charset="2"/>
              <a:buChar char="§"/>
            </a:pPr>
            <a:r>
              <a:rPr lang="en-GB" sz="2400" dirty="0" smtClean="0">
                <a:solidFill>
                  <a:srgbClr val="FF0000"/>
                </a:solidFill>
              </a:rPr>
              <a:t>Interdiction, Suspension </a:t>
            </a:r>
            <a:r>
              <a:rPr lang="en-GB" sz="2400" dirty="0">
                <a:solidFill>
                  <a:srgbClr val="FF0000"/>
                </a:solidFill>
              </a:rPr>
              <a:t>and Lifting of Suspension of Salary.</a:t>
            </a:r>
          </a:p>
        </p:txBody>
      </p:sp>
      <p:sp>
        <p:nvSpPr>
          <p:cNvPr id="6" name="Rectangle 5"/>
          <p:cNvSpPr/>
          <p:nvPr/>
        </p:nvSpPr>
        <p:spPr>
          <a:xfrm>
            <a:off x="3380013" y="31011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204528" y="6298536"/>
            <a:ext cx="476534" cy="365125"/>
          </a:xfrm>
        </p:spPr>
        <p:txBody>
          <a:bodyPr/>
          <a:lstStyle/>
          <a:p>
            <a:fld id="{7C7341DC-AB02-4987-B995-DFE1A795DAB1}" type="slidenum">
              <a:rPr lang="en-GB" smtClean="0"/>
              <a:t>30</a:t>
            </a:fld>
            <a:endParaRPr lang="en-GB"/>
          </a:p>
        </p:txBody>
      </p:sp>
    </p:spTree>
    <p:extLst>
      <p:ext uri="{BB962C8B-B14F-4D97-AF65-F5344CB8AC3E}">
        <p14:creationId xmlns:p14="http://schemas.microsoft.com/office/powerpoint/2010/main" val="1247448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Achievements</a:t>
            </a:r>
            <a:endParaRPr lang="en-GB" sz="3200" dirty="0">
              <a:solidFill>
                <a:schemeClr val="bg1"/>
              </a:solidFill>
            </a:endParaRPr>
          </a:p>
        </p:txBody>
      </p:sp>
      <p:sp>
        <p:nvSpPr>
          <p:cNvPr id="5" name="Rectangle 4"/>
          <p:cNvSpPr/>
          <p:nvPr/>
        </p:nvSpPr>
        <p:spPr>
          <a:xfrm>
            <a:off x="536812" y="1035557"/>
            <a:ext cx="11144250" cy="5262979"/>
          </a:xfrm>
          <a:prstGeom prst="rect">
            <a:avLst/>
          </a:prstGeom>
        </p:spPr>
        <p:txBody>
          <a:bodyPr wrap="square">
            <a:spAutoFit/>
          </a:bodyPr>
          <a:lstStyle/>
          <a:p>
            <a:r>
              <a:rPr lang="en-GB" sz="2400" dirty="0"/>
              <a:t>The following </a:t>
            </a:r>
            <a:r>
              <a:rPr lang="en-GB" sz="2400" dirty="0" smtClean="0"/>
              <a:t>are major </a:t>
            </a:r>
            <a:r>
              <a:rPr lang="en-GB" sz="2400" dirty="0"/>
              <a:t>activities were carried out </a:t>
            </a:r>
            <a:r>
              <a:rPr lang="en-GB" sz="2400" dirty="0" smtClean="0"/>
              <a:t>from January to April, 2021:</a:t>
            </a:r>
          </a:p>
          <a:p>
            <a:endParaRPr lang="en-GB" sz="1400" dirty="0"/>
          </a:p>
          <a:p>
            <a:r>
              <a:rPr lang="en-GB" sz="2400" dirty="0"/>
              <a:t>a.	Designed a data form for all personnel in the Corps.</a:t>
            </a:r>
          </a:p>
          <a:p>
            <a:r>
              <a:rPr lang="en-GB" sz="2400" dirty="0"/>
              <a:t>b.	Conducted three (3) Workshops to enhance staff competencies and a Retreat; </a:t>
            </a:r>
            <a:r>
              <a:rPr lang="en-GB" sz="2400" dirty="0" smtClean="0"/>
              <a:t>	a strategy </a:t>
            </a:r>
            <a:r>
              <a:rPr lang="en-GB" sz="2400" dirty="0"/>
              <a:t>session for improved performance for year 2021.</a:t>
            </a:r>
          </a:p>
          <a:p>
            <a:r>
              <a:rPr lang="en-GB" sz="2400" dirty="0"/>
              <a:t>c.	Generated </a:t>
            </a:r>
            <a:r>
              <a:rPr lang="en-GB" sz="2400" dirty="0" smtClean="0"/>
              <a:t>Standard Operating Procedures (SOPs) </a:t>
            </a:r>
            <a:r>
              <a:rPr lang="en-GB" sz="2400" dirty="0"/>
              <a:t>for smooth operations of the </a:t>
            </a:r>
            <a:r>
              <a:rPr lang="en-GB" sz="2400" dirty="0" smtClean="0"/>
              <a:t>	Corps </a:t>
            </a:r>
            <a:r>
              <a:rPr lang="en-GB" sz="2400" dirty="0"/>
              <a:t>activities and they are </a:t>
            </a:r>
            <a:r>
              <a:rPr lang="en-GB" sz="2400" dirty="0" smtClean="0"/>
              <a:t>	SOPs on</a:t>
            </a:r>
            <a:r>
              <a:rPr lang="en-GB" sz="2400" dirty="0"/>
              <a:t>:</a:t>
            </a:r>
          </a:p>
          <a:p>
            <a:pPr marL="2171700" lvl="4" indent="-342900">
              <a:buFont typeface="Wingdings" panose="05000000000000000000" pitchFamily="2" charset="2"/>
              <a:buChar char="§"/>
            </a:pPr>
            <a:r>
              <a:rPr lang="en-GB" sz="2400" dirty="0" smtClean="0">
                <a:solidFill>
                  <a:srgbClr val="FF0000"/>
                </a:solidFill>
              </a:rPr>
              <a:t>Administration </a:t>
            </a:r>
            <a:r>
              <a:rPr lang="en-GB" sz="2400" dirty="0">
                <a:solidFill>
                  <a:srgbClr val="FF0000"/>
                </a:solidFill>
              </a:rPr>
              <a:t>and Human Resource Department  </a:t>
            </a:r>
          </a:p>
          <a:p>
            <a:pPr marL="2171700" lvl="4" indent="-342900">
              <a:buFont typeface="Wingdings" panose="05000000000000000000" pitchFamily="2" charset="2"/>
              <a:buChar char="§"/>
            </a:pPr>
            <a:r>
              <a:rPr lang="en-GB" sz="2400" dirty="0" smtClean="0">
                <a:solidFill>
                  <a:srgbClr val="FF0000"/>
                </a:solidFill>
              </a:rPr>
              <a:t>Deployment </a:t>
            </a:r>
            <a:r>
              <a:rPr lang="en-GB" sz="2400" dirty="0">
                <a:solidFill>
                  <a:srgbClr val="FF0000"/>
                </a:solidFill>
              </a:rPr>
              <a:t>of FRSC Personnel to retired Senior Officers as AIDES</a:t>
            </a:r>
          </a:p>
          <a:p>
            <a:pPr marL="2171700" lvl="4" indent="-342900">
              <a:buFont typeface="Wingdings" panose="05000000000000000000" pitchFamily="2" charset="2"/>
              <a:buChar char="§"/>
            </a:pPr>
            <a:r>
              <a:rPr lang="en-GB" sz="2400" dirty="0" smtClean="0">
                <a:solidFill>
                  <a:srgbClr val="FF0000"/>
                </a:solidFill>
              </a:rPr>
              <a:t>Secure </a:t>
            </a:r>
            <a:r>
              <a:rPr lang="en-GB" sz="2400" dirty="0">
                <a:solidFill>
                  <a:srgbClr val="FF0000"/>
                </a:solidFill>
              </a:rPr>
              <a:t>handling of Staff Personnel file while on transit to the next Command during redeployment.</a:t>
            </a:r>
          </a:p>
          <a:p>
            <a:pPr marL="2171700" lvl="4" indent="-342900">
              <a:buFont typeface="Wingdings" panose="05000000000000000000" pitchFamily="2" charset="2"/>
              <a:buChar char="§"/>
            </a:pPr>
            <a:r>
              <a:rPr lang="en-GB" sz="2400" dirty="0" smtClean="0">
                <a:solidFill>
                  <a:srgbClr val="FF0000"/>
                </a:solidFill>
              </a:rPr>
              <a:t>Secondment </a:t>
            </a:r>
            <a:r>
              <a:rPr lang="en-GB" sz="2400" dirty="0">
                <a:solidFill>
                  <a:srgbClr val="FF0000"/>
                </a:solidFill>
              </a:rPr>
              <a:t>and transfer of Service from FRSC.</a:t>
            </a:r>
          </a:p>
          <a:p>
            <a:pPr marL="2171700" lvl="4" indent="-342900">
              <a:buFont typeface="Wingdings" panose="05000000000000000000" pitchFamily="2" charset="2"/>
              <a:buChar char="§"/>
            </a:pPr>
            <a:r>
              <a:rPr lang="en-GB" sz="2400" dirty="0" smtClean="0">
                <a:solidFill>
                  <a:srgbClr val="FF0000"/>
                </a:solidFill>
              </a:rPr>
              <a:t>Disengagement </a:t>
            </a:r>
            <a:r>
              <a:rPr lang="en-GB" sz="2400" dirty="0">
                <a:solidFill>
                  <a:srgbClr val="FF0000"/>
                </a:solidFill>
              </a:rPr>
              <a:t>of Staff from FRSC.</a:t>
            </a:r>
          </a:p>
          <a:p>
            <a:pPr marL="2171700" lvl="4" indent="-342900">
              <a:buFont typeface="Wingdings" panose="05000000000000000000" pitchFamily="2" charset="2"/>
              <a:buChar char="§"/>
            </a:pPr>
            <a:r>
              <a:rPr lang="en-GB" sz="2400" dirty="0" smtClean="0">
                <a:solidFill>
                  <a:srgbClr val="FF0000"/>
                </a:solidFill>
              </a:rPr>
              <a:t>Interdiction, Suspension </a:t>
            </a:r>
            <a:r>
              <a:rPr lang="en-GB" sz="2400" dirty="0">
                <a:solidFill>
                  <a:srgbClr val="FF0000"/>
                </a:solidFill>
              </a:rPr>
              <a:t>and Lifting of Suspension of Salary.</a:t>
            </a:r>
          </a:p>
        </p:txBody>
      </p:sp>
      <p:sp>
        <p:nvSpPr>
          <p:cNvPr id="6" name="Rectangle 5"/>
          <p:cNvSpPr/>
          <p:nvPr/>
        </p:nvSpPr>
        <p:spPr>
          <a:xfrm>
            <a:off x="3380013" y="31011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a:xfrm>
            <a:off x="11204528" y="6298536"/>
            <a:ext cx="476534" cy="365125"/>
          </a:xfrm>
        </p:spPr>
        <p:txBody>
          <a:bodyPr/>
          <a:lstStyle/>
          <a:p>
            <a:fld id="{7C7341DC-AB02-4987-B995-DFE1A795DAB1}" type="slidenum">
              <a:rPr lang="en-GB" smtClean="0"/>
              <a:t>31</a:t>
            </a:fld>
            <a:endParaRPr lang="en-GB"/>
          </a:p>
        </p:txBody>
      </p:sp>
    </p:spTree>
    <p:extLst>
      <p:ext uri="{BB962C8B-B14F-4D97-AF65-F5344CB8AC3E}">
        <p14:creationId xmlns:p14="http://schemas.microsoft.com/office/powerpoint/2010/main" val="30649059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Achievements</a:t>
            </a:r>
            <a:endParaRPr lang="en-GB" sz="3200" dirty="0">
              <a:solidFill>
                <a:schemeClr val="bg1"/>
              </a:solidFill>
            </a:endParaRPr>
          </a:p>
        </p:txBody>
      </p:sp>
      <p:sp>
        <p:nvSpPr>
          <p:cNvPr id="5" name="Rectangle 4"/>
          <p:cNvSpPr/>
          <p:nvPr/>
        </p:nvSpPr>
        <p:spPr>
          <a:xfrm>
            <a:off x="707054" y="1143100"/>
            <a:ext cx="10777892" cy="4893647"/>
          </a:xfrm>
          <a:prstGeom prst="rect">
            <a:avLst/>
          </a:prstGeom>
        </p:spPr>
        <p:txBody>
          <a:bodyPr wrap="square">
            <a:spAutoFit/>
          </a:bodyPr>
          <a:lstStyle/>
          <a:p>
            <a:pPr marL="457200" indent="-457200">
              <a:buAutoNum type="alphaLcPeriod" startAt="4"/>
            </a:pPr>
            <a:r>
              <a:rPr lang="en-GB" sz="2400" dirty="0" smtClean="0"/>
              <a:t>Generated </a:t>
            </a:r>
            <a:r>
              <a:rPr lang="en-GB" sz="2400" dirty="0"/>
              <a:t>Marshal Conversion Policy 2020 (AS AMENDED) RMA </a:t>
            </a:r>
            <a:r>
              <a:rPr lang="en-GB" sz="2400" dirty="0" smtClean="0"/>
              <a:t>- MI CADRE and RMA and MI Cadre to Officer Cadre.</a:t>
            </a:r>
          </a:p>
          <a:p>
            <a:endParaRPr lang="en-GB" sz="2400" dirty="0"/>
          </a:p>
          <a:p>
            <a:pPr marL="457200" indent="-457200">
              <a:buAutoNum type="alphaLcPeriod" startAt="5"/>
            </a:pPr>
            <a:r>
              <a:rPr lang="en-GB" sz="2400" dirty="0" smtClean="0"/>
              <a:t>NHF </a:t>
            </a:r>
            <a:r>
              <a:rPr lang="en-GB" sz="2400" dirty="0"/>
              <a:t>Desk Officer worked with Federal Mortgage Bank to reconcile staff contributions and payments to retirees have commenced</a:t>
            </a:r>
            <a:r>
              <a:rPr lang="en-GB" sz="2400" dirty="0" smtClean="0"/>
              <a:t>.</a:t>
            </a:r>
          </a:p>
          <a:p>
            <a:endParaRPr lang="en-GB" sz="2400" dirty="0"/>
          </a:p>
          <a:p>
            <a:pPr marL="457200" indent="-457200">
              <a:buAutoNum type="alphaLcPeriod" startAt="6"/>
            </a:pPr>
            <a:r>
              <a:rPr lang="en-GB" sz="2400" dirty="0" smtClean="0"/>
              <a:t>Worked </a:t>
            </a:r>
            <a:r>
              <a:rPr lang="en-GB" sz="2400" dirty="0"/>
              <a:t>with National Archives and Abuja Environmental Protection Agency to destroy obsolete documents in line with best practices and QMS.  </a:t>
            </a:r>
            <a:endParaRPr lang="en-GB" sz="2400" dirty="0" smtClean="0"/>
          </a:p>
          <a:p>
            <a:r>
              <a:rPr lang="en-GB" sz="2400" dirty="0" smtClean="0"/>
              <a:t>   </a:t>
            </a:r>
            <a:endParaRPr lang="en-GB" sz="2400" dirty="0"/>
          </a:p>
          <a:p>
            <a:pPr marL="457200" indent="-457200">
              <a:buAutoNum type="alphaLcPeriod" startAt="7"/>
            </a:pPr>
            <a:r>
              <a:rPr lang="en-GB" sz="2400" dirty="0" smtClean="0"/>
              <a:t>Conducted </a:t>
            </a:r>
            <a:r>
              <a:rPr lang="en-GB" sz="2400" dirty="0"/>
              <a:t>Clients’ Development Plan Workshop tagged “</a:t>
            </a:r>
            <a:r>
              <a:rPr lang="en-GB" sz="2400" b="1" dirty="0"/>
              <a:t>Retire Well</a:t>
            </a:r>
            <a:r>
              <a:rPr lang="en-GB" sz="2400" dirty="0"/>
              <a:t>” with IBTC Pension Managers on 4 Mar 2021</a:t>
            </a:r>
            <a:r>
              <a:rPr lang="en-GB" sz="2400" dirty="0" smtClean="0"/>
              <a:t>.</a:t>
            </a:r>
          </a:p>
          <a:p>
            <a:endParaRPr lang="en-GB" sz="2400" dirty="0" smtClean="0"/>
          </a:p>
          <a:p>
            <a:r>
              <a:rPr lang="en-GB" sz="2400" dirty="0" smtClean="0"/>
              <a:t>h.   Conducted </a:t>
            </a:r>
            <a:r>
              <a:rPr lang="en-GB" sz="2400" dirty="0"/>
              <a:t>Pre-retirement workshop for 2021 retirees</a:t>
            </a:r>
            <a:r>
              <a:rPr lang="en-GB" sz="2400" dirty="0" smtClean="0"/>
              <a:t>.</a:t>
            </a:r>
            <a:endParaRPr lang="en-GB" sz="2400" dirty="0"/>
          </a:p>
        </p:txBody>
      </p:sp>
      <p:sp>
        <p:nvSpPr>
          <p:cNvPr id="6" name="Rectangle 5"/>
          <p:cNvSpPr/>
          <p:nvPr/>
        </p:nvSpPr>
        <p:spPr>
          <a:xfrm>
            <a:off x="3380013" y="31011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835022" y="3156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32</a:t>
            </a:fld>
            <a:endParaRPr lang="en-GB"/>
          </a:p>
        </p:txBody>
      </p:sp>
    </p:spTree>
    <p:extLst>
      <p:ext uri="{BB962C8B-B14F-4D97-AF65-F5344CB8AC3E}">
        <p14:creationId xmlns:p14="http://schemas.microsoft.com/office/powerpoint/2010/main" val="3305741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Achievements</a:t>
            </a:r>
            <a:endParaRPr lang="en-GB" sz="3200" dirty="0">
              <a:solidFill>
                <a:schemeClr val="bg1"/>
              </a:solidFill>
            </a:endParaRPr>
          </a:p>
        </p:txBody>
      </p:sp>
      <p:sp>
        <p:nvSpPr>
          <p:cNvPr id="5" name="Rectangle 4"/>
          <p:cNvSpPr/>
          <p:nvPr/>
        </p:nvSpPr>
        <p:spPr>
          <a:xfrm>
            <a:off x="666465" y="1219411"/>
            <a:ext cx="11001659" cy="4909036"/>
          </a:xfrm>
          <a:prstGeom prst="rect">
            <a:avLst/>
          </a:prstGeom>
        </p:spPr>
        <p:txBody>
          <a:bodyPr wrap="square">
            <a:spAutoFit/>
          </a:bodyPr>
          <a:lstStyle/>
          <a:p>
            <a:pPr marL="514350" indent="-514350">
              <a:buAutoNum type="romanLcPeriod"/>
            </a:pPr>
            <a:r>
              <a:rPr lang="en-GB" sz="2400" dirty="0" smtClean="0"/>
              <a:t>Obtained </a:t>
            </a:r>
            <a:r>
              <a:rPr lang="en-GB" sz="2400" dirty="0"/>
              <a:t>claim settlement of ten (10) #ENDSARS malicious damage to FRSC vehicles and one (1) Mobile A01 585 RS assigned to RS11.13 Ipetu-Ijesha Unit Command</a:t>
            </a:r>
            <a:r>
              <a:rPr lang="en-GB" sz="2400" dirty="0" smtClean="0"/>
              <a:t>.</a:t>
            </a:r>
          </a:p>
          <a:p>
            <a:endParaRPr lang="en-GB" sz="1200" dirty="0"/>
          </a:p>
          <a:p>
            <a:pPr marL="457200" indent="-457200">
              <a:buAutoNum type="alphaLcPeriod" startAt="10"/>
            </a:pPr>
            <a:r>
              <a:rPr lang="en-GB" sz="2400" dirty="0" smtClean="0"/>
              <a:t>Carried </a:t>
            </a:r>
            <a:r>
              <a:rPr lang="en-GB" sz="2400" dirty="0"/>
              <a:t>out pre-loss survey on FRSC National Headquarter building and equipment against fire outbreak in conjunction with Sovereign Trust Insurance Plc, RSM Ltd</a:t>
            </a:r>
            <a:r>
              <a:rPr lang="en-GB" sz="2400" dirty="0" smtClean="0"/>
              <a:t>.</a:t>
            </a:r>
          </a:p>
          <a:p>
            <a:endParaRPr lang="en-GB" sz="1400" dirty="0"/>
          </a:p>
          <a:p>
            <a:pPr marL="457200" indent="-457200">
              <a:buAutoNum type="alphaLcPeriod" startAt="11"/>
            </a:pPr>
            <a:r>
              <a:rPr lang="en-GB" sz="2400" dirty="0" smtClean="0"/>
              <a:t>Updated </a:t>
            </a:r>
            <a:r>
              <a:rPr lang="en-GB" sz="2400" dirty="0"/>
              <a:t>Seventeen thousand, five hundred and seventy-four (</a:t>
            </a:r>
            <a:r>
              <a:rPr lang="en-GB" sz="2400" b="1" dirty="0" smtClean="0"/>
              <a:t>17,574</a:t>
            </a:r>
            <a:r>
              <a:rPr lang="en-GB" sz="2400" dirty="0"/>
              <a:t>) Marshals’ Bio data/SAP</a:t>
            </a:r>
            <a:r>
              <a:rPr lang="en-GB" sz="2400" dirty="0" smtClean="0"/>
              <a:t>.</a:t>
            </a:r>
          </a:p>
          <a:p>
            <a:endParaRPr lang="en-GB" sz="1100" dirty="0"/>
          </a:p>
          <a:p>
            <a:pPr marL="457200" indent="-457200">
              <a:buAutoNum type="alphaLcPeriod" startAt="12"/>
            </a:pPr>
            <a:r>
              <a:rPr lang="en-GB" sz="2400" dirty="0" smtClean="0"/>
              <a:t>Created </a:t>
            </a:r>
            <a:r>
              <a:rPr lang="en-GB" sz="2400" dirty="0"/>
              <a:t>Excel sheet for inputting Records such as </a:t>
            </a:r>
            <a:r>
              <a:rPr lang="en-GB" sz="2400" b="1" dirty="0"/>
              <a:t>NHF, NHIS, IPPIS, NIN, RSA </a:t>
            </a:r>
            <a:r>
              <a:rPr lang="en-GB" sz="2400" dirty="0" err="1"/>
              <a:t>etc</a:t>
            </a:r>
            <a:r>
              <a:rPr lang="en-GB" sz="2400" dirty="0"/>
              <a:t> of staff for SAP update/populating</a:t>
            </a:r>
            <a:r>
              <a:rPr lang="en-GB" sz="2400" dirty="0" smtClean="0"/>
              <a:t>.</a:t>
            </a:r>
          </a:p>
          <a:p>
            <a:endParaRPr lang="en-GB" sz="1200" dirty="0"/>
          </a:p>
          <a:p>
            <a:r>
              <a:rPr lang="en-GB" sz="2400" dirty="0" smtClean="0"/>
              <a:t>m.  Verified two </a:t>
            </a:r>
            <a:r>
              <a:rPr lang="en-GB" sz="2400" dirty="0"/>
              <a:t>thousand and ninety-nine (</a:t>
            </a:r>
            <a:r>
              <a:rPr lang="en-GB" sz="2400" dirty="0" smtClean="0"/>
              <a:t>2,099</a:t>
            </a:r>
            <a:r>
              <a:rPr lang="en-GB" sz="2400" dirty="0"/>
              <a:t>) </a:t>
            </a:r>
            <a:r>
              <a:rPr lang="en-GB" sz="2400" dirty="0" smtClean="0"/>
              <a:t>Staff </a:t>
            </a:r>
            <a:r>
              <a:rPr lang="en-GB" sz="2400" dirty="0"/>
              <a:t>personal files: -</a:t>
            </a:r>
            <a:r>
              <a:rPr lang="en-GB" sz="2400" dirty="0" smtClean="0"/>
              <a:t>1,360 -HND </a:t>
            </a:r>
            <a:r>
              <a:rPr lang="en-GB" sz="2400" dirty="0"/>
              <a:t>holders, </a:t>
            </a:r>
            <a:r>
              <a:rPr lang="en-GB" sz="2400" dirty="0" smtClean="0"/>
              <a:t>219-HND </a:t>
            </a:r>
            <a:r>
              <a:rPr lang="en-GB" sz="2400" dirty="0"/>
              <a:t>Additional qualification and </a:t>
            </a:r>
            <a:r>
              <a:rPr lang="en-GB" sz="2400" dirty="0" smtClean="0"/>
              <a:t>520 -</a:t>
            </a:r>
            <a:r>
              <a:rPr lang="en-GB" sz="2400" dirty="0" err="1" smtClean="0"/>
              <a:t>B.Sc</a:t>
            </a:r>
            <a:r>
              <a:rPr lang="en-GB" sz="2400" dirty="0" smtClean="0"/>
              <a:t> </a:t>
            </a:r>
            <a:r>
              <a:rPr lang="en-GB" sz="2400" dirty="0"/>
              <a:t>Additional qualification.</a:t>
            </a:r>
          </a:p>
        </p:txBody>
      </p:sp>
      <p:sp>
        <p:nvSpPr>
          <p:cNvPr id="6" name="Rectangle 5"/>
          <p:cNvSpPr/>
          <p:nvPr/>
        </p:nvSpPr>
        <p:spPr>
          <a:xfrm>
            <a:off x="3380013" y="31011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835022" y="3156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60732" y="31011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p:cNvSpPr>
            <a:spLocks noGrp="1"/>
          </p:cNvSpPr>
          <p:nvPr>
            <p:ph type="sldNum" sz="quarter" idx="12"/>
          </p:nvPr>
        </p:nvSpPr>
        <p:spPr/>
        <p:txBody>
          <a:bodyPr/>
          <a:lstStyle/>
          <a:p>
            <a:fld id="{7C7341DC-AB02-4987-B995-DFE1A795DAB1}" type="slidenum">
              <a:rPr lang="en-GB" smtClean="0"/>
              <a:t>33</a:t>
            </a:fld>
            <a:endParaRPr lang="en-GB"/>
          </a:p>
        </p:txBody>
      </p:sp>
    </p:spTree>
    <p:extLst>
      <p:ext uri="{BB962C8B-B14F-4D97-AF65-F5344CB8AC3E}">
        <p14:creationId xmlns:p14="http://schemas.microsoft.com/office/powerpoint/2010/main" val="4146795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Challenges</a:t>
            </a:r>
            <a:endParaRPr lang="en-GB" sz="3200" dirty="0">
              <a:solidFill>
                <a:schemeClr val="bg1"/>
              </a:solidFill>
            </a:endParaRPr>
          </a:p>
        </p:txBody>
      </p:sp>
      <p:sp>
        <p:nvSpPr>
          <p:cNvPr id="4" name="Rectangle 3"/>
          <p:cNvSpPr/>
          <p:nvPr/>
        </p:nvSpPr>
        <p:spPr>
          <a:xfrm>
            <a:off x="652818" y="1150163"/>
            <a:ext cx="10388222" cy="4893647"/>
          </a:xfrm>
          <a:prstGeom prst="rect">
            <a:avLst/>
          </a:prstGeom>
        </p:spPr>
        <p:txBody>
          <a:bodyPr wrap="square">
            <a:spAutoFit/>
          </a:bodyPr>
          <a:lstStyle/>
          <a:p>
            <a:r>
              <a:rPr lang="en-GB" sz="2400" dirty="0"/>
              <a:t>The following are the challenges faced by Admin and Human Resources Department</a:t>
            </a:r>
            <a:r>
              <a:rPr lang="en-GB" sz="2400" dirty="0" smtClean="0"/>
              <a:t>:</a:t>
            </a:r>
          </a:p>
          <a:p>
            <a:endParaRPr lang="en-GB" sz="2400" dirty="0" smtClean="0"/>
          </a:p>
          <a:p>
            <a:r>
              <a:rPr lang="en-GB" sz="2400" dirty="0"/>
              <a:t>a.	Inadequate office space for all Sections of Department.</a:t>
            </a:r>
          </a:p>
          <a:p>
            <a:r>
              <a:rPr lang="en-GB" sz="2400" dirty="0"/>
              <a:t>b.	Inadequate office furniture for Staff of the Department.</a:t>
            </a:r>
          </a:p>
          <a:p>
            <a:r>
              <a:rPr lang="en-GB" sz="2400" dirty="0"/>
              <a:t>c.	Inadequate Staff particularly, Marshal Clerk and Computer Operators for </a:t>
            </a:r>
            <a:r>
              <a:rPr lang="en-GB" sz="2400" dirty="0" smtClean="0"/>
              <a:t>	Discipline </a:t>
            </a:r>
            <a:r>
              <a:rPr lang="en-GB" sz="2400" dirty="0"/>
              <a:t>Unit and FDP</a:t>
            </a:r>
          </a:p>
          <a:p>
            <a:r>
              <a:rPr lang="en-GB" sz="2400" dirty="0"/>
              <a:t>d.	Non- compliance by field Commands with FRSC Disciplinary processes and </a:t>
            </a:r>
            <a:r>
              <a:rPr lang="en-GB" sz="2400" dirty="0" smtClean="0"/>
              <a:t>	provisions </a:t>
            </a:r>
            <a:r>
              <a:rPr lang="en-GB" sz="2400" dirty="0"/>
              <a:t>of FRSC Regulation on Discipline</a:t>
            </a:r>
          </a:p>
          <a:p>
            <a:r>
              <a:rPr lang="en-GB" sz="2400" dirty="0"/>
              <a:t>e.	Delay in forwarding disciplinary reports/proceedings from the field </a:t>
            </a:r>
            <a:r>
              <a:rPr lang="en-GB" sz="2400" dirty="0" smtClean="0"/>
              <a:t>	Commands</a:t>
            </a:r>
            <a:endParaRPr lang="en-GB" sz="2400" dirty="0"/>
          </a:p>
          <a:p>
            <a:r>
              <a:rPr lang="en-GB" sz="2400" dirty="0"/>
              <a:t>f.	Failure, neglect or delay by field Commands in re- investigating </a:t>
            </a:r>
            <a:r>
              <a:rPr lang="en-GB" sz="2400" dirty="0" smtClean="0"/>
              <a:t>	defaulter(s</a:t>
            </a:r>
            <a:r>
              <a:rPr lang="en-GB" sz="2400" dirty="0"/>
              <a:t>), </a:t>
            </a:r>
            <a:r>
              <a:rPr lang="en-GB" sz="2400" dirty="0" smtClean="0"/>
              <a:t>where </a:t>
            </a:r>
            <a:r>
              <a:rPr lang="en-GB" sz="2400" dirty="0"/>
              <a:t>necessary, and complying with the timeline as directed</a:t>
            </a:r>
            <a:r>
              <a:rPr lang="en-GB" sz="2400" dirty="0" smtClean="0"/>
              <a:t>.</a:t>
            </a:r>
            <a:endParaRPr lang="en-GB" sz="2400" dirty="0"/>
          </a:p>
        </p:txBody>
      </p:sp>
      <p:sp>
        <p:nvSpPr>
          <p:cNvPr id="5" name="Rectangle 4"/>
          <p:cNvSpPr/>
          <p:nvPr/>
        </p:nvSpPr>
        <p:spPr>
          <a:xfrm>
            <a:off x="2697625" y="291275"/>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2"/>
          </p:nvPr>
        </p:nvSpPr>
        <p:spPr/>
        <p:txBody>
          <a:bodyPr/>
          <a:lstStyle/>
          <a:p>
            <a:fld id="{7C7341DC-AB02-4987-B995-DFE1A795DAB1}" type="slidenum">
              <a:rPr lang="en-GB" smtClean="0"/>
              <a:t>34</a:t>
            </a:fld>
            <a:endParaRPr lang="en-GB"/>
          </a:p>
        </p:txBody>
      </p:sp>
    </p:spTree>
    <p:extLst>
      <p:ext uri="{BB962C8B-B14F-4D97-AF65-F5344CB8AC3E}">
        <p14:creationId xmlns:p14="http://schemas.microsoft.com/office/powerpoint/2010/main" val="20660203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3875" y="156915"/>
            <a:ext cx="11144250" cy="584775"/>
          </a:xfrm>
          <a:prstGeom prst="rect">
            <a:avLst/>
          </a:prstGeom>
          <a:noFill/>
        </p:spPr>
        <p:txBody>
          <a:bodyPr wrap="square" rtlCol="0">
            <a:spAutoFit/>
          </a:bodyPr>
          <a:lstStyle/>
          <a:p>
            <a:r>
              <a:rPr lang="en-GB" sz="3200" dirty="0" smtClean="0">
                <a:solidFill>
                  <a:schemeClr val="bg1"/>
                </a:solidFill>
              </a:rPr>
              <a:t>Challenges</a:t>
            </a:r>
            <a:endParaRPr lang="en-GB" sz="3200" dirty="0">
              <a:solidFill>
                <a:schemeClr val="bg1"/>
              </a:solidFill>
            </a:endParaRPr>
          </a:p>
        </p:txBody>
      </p:sp>
      <p:sp>
        <p:nvSpPr>
          <p:cNvPr id="4" name="Rectangle 3"/>
          <p:cNvSpPr/>
          <p:nvPr/>
        </p:nvSpPr>
        <p:spPr>
          <a:xfrm>
            <a:off x="925951" y="905303"/>
            <a:ext cx="10340098" cy="5632311"/>
          </a:xfrm>
          <a:prstGeom prst="rect">
            <a:avLst/>
          </a:prstGeom>
        </p:spPr>
        <p:txBody>
          <a:bodyPr wrap="square">
            <a:spAutoFit/>
          </a:bodyPr>
          <a:lstStyle/>
          <a:p>
            <a:pPr>
              <a:lnSpc>
                <a:spcPct val="150000"/>
              </a:lnSpc>
            </a:pPr>
            <a:r>
              <a:rPr lang="en-GB" sz="2400" dirty="0" smtClean="0"/>
              <a:t>g</a:t>
            </a:r>
            <a:r>
              <a:rPr lang="en-GB" sz="2400" dirty="0"/>
              <a:t>.	Failure to report RTC cases on time by Field Commands.</a:t>
            </a:r>
          </a:p>
          <a:p>
            <a:pPr>
              <a:lnSpc>
                <a:spcPct val="150000"/>
              </a:lnSpc>
            </a:pPr>
            <a:r>
              <a:rPr lang="en-GB" sz="2400" dirty="0"/>
              <a:t>h.	Staff Lackadaisical attitude towards accessing information on Pension and </a:t>
            </a:r>
            <a:r>
              <a:rPr lang="en-GB" sz="2400" dirty="0" smtClean="0"/>
              <a:t>	Insurance </a:t>
            </a:r>
            <a:r>
              <a:rPr lang="en-GB" sz="2400" dirty="0"/>
              <a:t>issues sent to them online.</a:t>
            </a:r>
          </a:p>
          <a:p>
            <a:pPr>
              <a:lnSpc>
                <a:spcPct val="150000"/>
              </a:lnSpc>
            </a:pPr>
            <a:r>
              <a:rPr lang="en-GB" sz="2400" dirty="0" err="1"/>
              <a:t>i</a:t>
            </a:r>
            <a:r>
              <a:rPr lang="en-GB" sz="2400" dirty="0"/>
              <a:t>.	Difficulty in locating Next of Kin due to insufficient data of our fallen </a:t>
            </a:r>
            <a:r>
              <a:rPr lang="en-GB" sz="2400" dirty="0" smtClean="0"/>
              <a:t>	colleagues</a:t>
            </a:r>
            <a:r>
              <a:rPr lang="en-GB" sz="2400" dirty="0"/>
              <a:t>, particularly under the Old Scheme. </a:t>
            </a:r>
          </a:p>
          <a:p>
            <a:pPr>
              <a:lnSpc>
                <a:spcPct val="150000"/>
              </a:lnSpc>
            </a:pPr>
            <a:r>
              <a:rPr lang="en-GB" sz="2400" dirty="0"/>
              <a:t>j.	Restoration of Skipped NHF transactions between 1998 through 2012</a:t>
            </a:r>
          </a:p>
          <a:p>
            <a:pPr>
              <a:lnSpc>
                <a:spcPct val="150000"/>
              </a:lnSpc>
            </a:pPr>
            <a:r>
              <a:rPr lang="en-GB" sz="2400" dirty="0"/>
              <a:t>k.	Concluded updates not forwarded to records/SAP for updates timely.</a:t>
            </a:r>
          </a:p>
          <a:p>
            <a:pPr>
              <a:lnSpc>
                <a:spcPct val="150000"/>
              </a:lnSpc>
            </a:pPr>
            <a:r>
              <a:rPr lang="en-GB" sz="2400" dirty="0"/>
              <a:t>l.	Lack of UPS for back up.</a:t>
            </a:r>
          </a:p>
          <a:p>
            <a:pPr>
              <a:lnSpc>
                <a:spcPct val="150000"/>
              </a:lnSpc>
            </a:pPr>
            <a:r>
              <a:rPr lang="en-GB" sz="2400" dirty="0"/>
              <a:t>m.	Inability of Commands/formations to send updated nominal roll of </a:t>
            </a:r>
            <a:r>
              <a:rPr lang="en-GB" sz="2400" dirty="0" smtClean="0"/>
              <a:t>	drivers/riders </a:t>
            </a:r>
            <a:r>
              <a:rPr lang="en-GB" sz="2400" dirty="0"/>
              <a:t>regularly.</a:t>
            </a:r>
          </a:p>
        </p:txBody>
      </p:sp>
      <p:sp>
        <p:nvSpPr>
          <p:cNvPr id="5" name="Rectangle 4"/>
          <p:cNvSpPr/>
          <p:nvPr/>
        </p:nvSpPr>
        <p:spPr>
          <a:xfrm>
            <a:off x="2670329" y="310112"/>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125338" y="315697"/>
            <a:ext cx="327546" cy="32754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6"/>
          <p:cNvSpPr>
            <a:spLocks noGrp="1"/>
          </p:cNvSpPr>
          <p:nvPr>
            <p:ph type="sldNum" sz="quarter" idx="12"/>
          </p:nvPr>
        </p:nvSpPr>
        <p:spPr/>
        <p:txBody>
          <a:bodyPr/>
          <a:lstStyle/>
          <a:p>
            <a:fld id="{7C7341DC-AB02-4987-B995-DFE1A795DAB1}" type="slidenum">
              <a:rPr lang="en-GB" smtClean="0"/>
              <a:t>35</a:t>
            </a:fld>
            <a:endParaRPr lang="en-GB"/>
          </a:p>
        </p:txBody>
      </p:sp>
    </p:spTree>
    <p:extLst>
      <p:ext uri="{BB962C8B-B14F-4D97-AF65-F5344CB8AC3E}">
        <p14:creationId xmlns:p14="http://schemas.microsoft.com/office/powerpoint/2010/main" val="1871798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3248167" cy="707886"/>
          </a:xfrm>
          <a:prstGeom prst="rect">
            <a:avLst/>
          </a:prstGeom>
          <a:noFill/>
        </p:spPr>
        <p:txBody>
          <a:bodyPr wrap="square" rtlCol="0">
            <a:spAutoFit/>
          </a:bodyPr>
          <a:lstStyle/>
          <a:p>
            <a:r>
              <a:rPr lang="en-GB" sz="4000" dirty="0" smtClean="0">
                <a:solidFill>
                  <a:schemeClr val="bg1"/>
                </a:solidFill>
              </a:rPr>
              <a:t>Conclusion</a:t>
            </a:r>
            <a:endParaRPr lang="en-GB" sz="4000" dirty="0">
              <a:solidFill>
                <a:schemeClr val="bg1"/>
              </a:solidFill>
            </a:endParaRPr>
          </a:p>
        </p:txBody>
      </p:sp>
      <p:sp>
        <p:nvSpPr>
          <p:cNvPr id="4" name="Rectangle 3"/>
          <p:cNvSpPr/>
          <p:nvPr/>
        </p:nvSpPr>
        <p:spPr>
          <a:xfrm>
            <a:off x="526575" y="2169829"/>
            <a:ext cx="11138849" cy="2308324"/>
          </a:xfrm>
          <a:prstGeom prst="rect">
            <a:avLst/>
          </a:prstGeom>
          <a:solidFill>
            <a:schemeClr val="tx1"/>
          </a:solidFill>
        </p:spPr>
        <p:txBody>
          <a:bodyPr wrap="square">
            <a:spAutoFit/>
          </a:bodyPr>
          <a:lstStyle/>
          <a:p>
            <a:pPr marL="342900" indent="-342900">
              <a:buFont typeface="Wingdings" panose="05000000000000000000" pitchFamily="2" charset="2"/>
              <a:buChar char="§"/>
            </a:pPr>
            <a:r>
              <a:rPr lang="en-GB" sz="3600" dirty="0" smtClean="0">
                <a:solidFill>
                  <a:schemeClr val="bg1"/>
                </a:solidFill>
              </a:rPr>
              <a:t>The AHR Department is committed to delivering World Class Human Resource Services to ensure optimal utilization of personnel and resource for greater productivity in the Corps.</a:t>
            </a:r>
            <a:endParaRPr lang="en-GB" sz="3600" dirty="0">
              <a:solidFill>
                <a:schemeClr val="bg1"/>
              </a:solidFill>
            </a:endParaRPr>
          </a:p>
        </p:txBody>
      </p:sp>
      <p:sp>
        <p:nvSpPr>
          <p:cNvPr id="5" name="Slide Number Placeholder 4"/>
          <p:cNvSpPr>
            <a:spLocks noGrp="1"/>
          </p:cNvSpPr>
          <p:nvPr>
            <p:ph type="sldNum" sz="quarter" idx="12"/>
          </p:nvPr>
        </p:nvSpPr>
        <p:spPr/>
        <p:txBody>
          <a:bodyPr/>
          <a:lstStyle/>
          <a:p>
            <a:fld id="{7C7341DC-AB02-4987-B995-DFE1A795DAB1}" type="slidenum">
              <a:rPr lang="en-GB" smtClean="0"/>
              <a:t>36</a:t>
            </a:fld>
            <a:endParaRPr lang="en-GB"/>
          </a:p>
        </p:txBody>
      </p:sp>
    </p:spTree>
    <p:extLst>
      <p:ext uri="{BB962C8B-B14F-4D97-AF65-F5344CB8AC3E}">
        <p14:creationId xmlns:p14="http://schemas.microsoft.com/office/powerpoint/2010/main" val="16993538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98987" y="6325934"/>
            <a:ext cx="485401" cy="365125"/>
          </a:xfrm>
        </p:spPr>
        <p:txBody>
          <a:bodyPr/>
          <a:lstStyle/>
          <a:p>
            <a:fld id="{3CE5E805-A2C6-485A-87EB-14CC44F27027}" type="slidenum">
              <a:rPr lang="en-US" smtClean="0">
                <a:solidFill>
                  <a:prstClr val="black">
                    <a:tint val="75000"/>
                  </a:prstClr>
                </a:solidFill>
              </a:rPr>
              <a:pPr/>
              <a:t>37</a:t>
            </a:fld>
            <a:endParaRPr lang="en-US">
              <a:solidFill>
                <a:prstClr val="black">
                  <a:tint val="75000"/>
                </a:prstClr>
              </a:solidFill>
            </a:endParaRPr>
          </a:p>
        </p:txBody>
      </p:sp>
      <p:pic>
        <p:nvPicPr>
          <p:cNvPr id="4" name="Picture 1" descr="C:\Users\ANALYSTPAU\Desktop\FRSC Fotoz\ISO 9001 Certified Logo.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8596" y="1179609"/>
            <a:ext cx="5287963" cy="4035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t2.gstatic.com/images?q=tbn:ANd9GcQg58L7A-B83QI8V8H51UYiP8Bx-9p8JyTvlJzy8fXhRcw5xk7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9572" y="2144298"/>
            <a:ext cx="2618698" cy="2624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6372779" y="5165008"/>
            <a:ext cx="3153886" cy="364714"/>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70249" tIns="35125" rIns="70249" bIns="35125" anchor="ctr" anchorCtr="1">
            <a:spAutoFit/>
          </a:bodyPr>
          <a:lstStyle/>
          <a:p>
            <a:pPr marL="273797" indent="-273797" algn="ctr" defTabSz="730123">
              <a:defRPr/>
            </a:pPr>
            <a:r>
              <a:rPr lang="en-US" sz="1801" b="1" dirty="0">
                <a:solidFill>
                  <a:prstClr val="white"/>
                </a:solidFill>
                <a:latin typeface="Comic Sans MS" pitchFamily="66" charset="0"/>
              </a:rPr>
              <a:t>080 7769 0362</a:t>
            </a:r>
            <a:endParaRPr lang="en-GB" sz="1801" b="1" dirty="0">
              <a:solidFill>
                <a:prstClr val="white"/>
              </a:solidFill>
              <a:latin typeface="Comic Sans MS" pitchFamily="66" charset="0"/>
            </a:endParaRPr>
          </a:p>
        </p:txBody>
      </p:sp>
      <p:sp>
        <p:nvSpPr>
          <p:cNvPr id="8" name="Rectangle 7"/>
          <p:cNvSpPr/>
          <p:nvPr/>
        </p:nvSpPr>
        <p:spPr bwMode="auto">
          <a:xfrm>
            <a:off x="7854908" y="1763480"/>
            <a:ext cx="1791526" cy="364714"/>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lIns="70249" tIns="35125" rIns="70249" bIns="35125">
            <a:spAutoFit/>
          </a:bodyPr>
          <a:lstStyle/>
          <a:p>
            <a:pPr algn="ctr">
              <a:defRPr/>
            </a:pPr>
            <a:r>
              <a:rPr lang="en-US" sz="1801" b="1" dirty="0">
                <a:solidFill>
                  <a:prstClr val="white"/>
                </a:solidFill>
                <a:latin typeface="Comic Sans MS" pitchFamily="66" charset="0"/>
              </a:rPr>
              <a:t>SMS Only</a:t>
            </a:r>
            <a:endParaRPr lang="en-GB" sz="1801" dirty="0">
              <a:solidFill>
                <a:prstClr val="white"/>
              </a:solidFill>
            </a:endParaRPr>
          </a:p>
        </p:txBody>
      </p:sp>
      <p:sp>
        <p:nvSpPr>
          <p:cNvPr id="9" name="Rectangle 8"/>
          <p:cNvSpPr/>
          <p:nvPr/>
        </p:nvSpPr>
        <p:spPr bwMode="auto">
          <a:xfrm>
            <a:off x="2297347" y="1801738"/>
            <a:ext cx="2044371" cy="364714"/>
          </a:xfrm>
          <a:prstGeom prst="rect">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lIns="70249" tIns="35125" rIns="70249" bIns="35125">
            <a:spAutoFit/>
          </a:bodyPr>
          <a:lstStyle/>
          <a:p>
            <a:pPr algn="ctr">
              <a:defRPr/>
            </a:pPr>
            <a:r>
              <a:rPr lang="en-US" sz="1801" b="1" dirty="0">
                <a:solidFill>
                  <a:prstClr val="white"/>
                </a:solidFill>
                <a:latin typeface="Comic Sans MS" pitchFamily="66" charset="0"/>
              </a:rPr>
              <a:t>Phone Only</a:t>
            </a:r>
            <a:endParaRPr lang="en-GB" sz="1801" dirty="0">
              <a:solidFill>
                <a:prstClr val="white"/>
              </a:solidFill>
            </a:endParaRPr>
          </a:p>
        </p:txBody>
      </p:sp>
      <p:pic>
        <p:nvPicPr>
          <p:cNvPr id="10" name="Picture 8" descr="http://t0.gstatic.com/images?q=tbn:ANd9GcSTj4D7ipE8YXRs3mCPXcQwNeSvKqUt9mmQMXNK4gi5QycLgG8-"/>
          <p:cNvPicPr>
            <a:picLocks noChangeAspect="1" noChangeArrowheads="1"/>
          </p:cNvPicPr>
          <p:nvPr/>
        </p:nvPicPr>
        <p:blipFill>
          <a:blip r:embed="rId4" cstate="print">
            <a:clrChange>
              <a:clrFrom>
                <a:srgbClr val="FBF6FC"/>
              </a:clrFrom>
              <a:clrTo>
                <a:srgbClr val="FBF6FC">
                  <a:alpha val="0"/>
                </a:srgbClr>
              </a:clrTo>
            </a:clrChange>
            <a:extLst>
              <a:ext uri="{28A0092B-C50C-407E-A947-70E740481C1C}">
                <a14:useLocalDpi xmlns:a14="http://schemas.microsoft.com/office/drawing/2010/main" val="0"/>
              </a:ext>
            </a:extLst>
          </a:blip>
          <a:srcRect/>
          <a:stretch>
            <a:fillRect/>
          </a:stretch>
        </p:blipFill>
        <p:spPr bwMode="auto">
          <a:xfrm>
            <a:off x="8245099" y="2451432"/>
            <a:ext cx="1556035" cy="2016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bwMode="auto">
          <a:xfrm>
            <a:off x="2154291" y="4865800"/>
            <a:ext cx="3627967" cy="945481"/>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70249" tIns="35125" rIns="70249" bIns="35125">
            <a:spAutoFit/>
          </a:bodyPr>
          <a:lstStyle/>
          <a:p>
            <a:pPr marL="273797" indent="-273797" algn="ctr" defTabSz="730123">
              <a:defRPr/>
            </a:pPr>
            <a:r>
              <a:rPr lang="en-US" sz="1801" b="1" dirty="0">
                <a:solidFill>
                  <a:prstClr val="white"/>
                </a:solidFill>
                <a:latin typeface="Comic Sans MS" pitchFamily="66" charset="0"/>
              </a:rPr>
              <a:t>Call toll free on: 122</a:t>
            </a:r>
          </a:p>
          <a:p>
            <a:pPr marL="273797" indent="-273797" algn="ctr" defTabSz="730123">
              <a:defRPr/>
            </a:pPr>
            <a:r>
              <a:rPr lang="en-US" sz="1801" b="1" dirty="0">
                <a:solidFill>
                  <a:prstClr val="white"/>
                </a:solidFill>
                <a:latin typeface="Comic Sans MS" pitchFamily="66" charset="0"/>
              </a:rPr>
              <a:t>0700 – CALL - FRSC</a:t>
            </a:r>
          </a:p>
          <a:p>
            <a:pPr marL="273797" indent="-273797" algn="ctr" defTabSz="730123">
              <a:defRPr/>
            </a:pPr>
            <a:r>
              <a:rPr lang="en-US" sz="1801" b="1" dirty="0">
                <a:solidFill>
                  <a:prstClr val="white"/>
                </a:solidFill>
                <a:latin typeface="Comic Sans MS" pitchFamily="66" charset="0"/>
              </a:rPr>
              <a:t>0700 – 2255 – 3772</a:t>
            </a:r>
          </a:p>
        </p:txBody>
      </p:sp>
      <p:sp>
        <p:nvSpPr>
          <p:cNvPr id="13" name="Rectangle 12"/>
          <p:cNvSpPr/>
          <p:nvPr/>
        </p:nvSpPr>
        <p:spPr bwMode="auto">
          <a:xfrm>
            <a:off x="4341717" y="5929104"/>
            <a:ext cx="3153886" cy="396830"/>
          </a:xfrm>
          <a:prstGeom prst="rect">
            <a:avLst/>
          </a:prstGeom>
          <a:solidFill>
            <a:schemeClr val="tx2">
              <a:lumMod val="50000"/>
            </a:schemeClr>
          </a:solidFill>
        </p:spPr>
        <p:style>
          <a:lnRef idx="0">
            <a:schemeClr val="accent4"/>
          </a:lnRef>
          <a:fillRef idx="3">
            <a:schemeClr val="accent4"/>
          </a:fillRef>
          <a:effectRef idx="3">
            <a:schemeClr val="accent4"/>
          </a:effectRef>
          <a:fontRef idx="minor">
            <a:schemeClr val="lt1"/>
          </a:fontRef>
        </p:style>
        <p:txBody>
          <a:bodyPr lIns="70249" tIns="35125" rIns="70249" bIns="35125" anchor="ctr" anchorCtr="1">
            <a:spAutoFit/>
          </a:bodyPr>
          <a:lstStyle/>
          <a:p>
            <a:pPr marL="273797" indent="-273797" defTabSz="730123">
              <a:defRPr/>
            </a:pPr>
            <a:r>
              <a:rPr lang="en-US" sz="2000" b="1" dirty="0">
                <a:solidFill>
                  <a:prstClr val="white"/>
                </a:solidFill>
                <a:latin typeface="Comic Sans MS" pitchFamily="66" charset="0"/>
              </a:rPr>
              <a:t>www.frsc.gov.ng</a:t>
            </a:r>
            <a:endParaRPr lang="en-GB" sz="2000" b="1" dirty="0">
              <a:solidFill>
                <a:prstClr val="white"/>
              </a:solidFill>
              <a:latin typeface="Comic Sans MS" pitchFamily="66" charset="0"/>
            </a:endParaRPr>
          </a:p>
        </p:txBody>
      </p:sp>
      <p:cxnSp>
        <p:nvCxnSpPr>
          <p:cNvPr id="14" name="Straight Connector 13"/>
          <p:cNvCxnSpPr/>
          <p:nvPr/>
        </p:nvCxnSpPr>
        <p:spPr>
          <a:xfrm>
            <a:off x="0" y="958988"/>
            <a:ext cx="12192000"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0"/>
            <a:ext cx="12192001" cy="11094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TextBox 34"/>
          <p:cNvSpPr txBox="1"/>
          <p:nvPr/>
        </p:nvSpPr>
        <p:spPr>
          <a:xfrm>
            <a:off x="1065941" y="277520"/>
            <a:ext cx="9705438" cy="584775"/>
          </a:xfrm>
          <a:prstGeom prst="rect">
            <a:avLst/>
          </a:prstGeom>
          <a:noFill/>
        </p:spPr>
        <p:txBody>
          <a:bodyPr wrap="square" rtlCol="0">
            <a:spAutoFit/>
          </a:bodyPr>
          <a:lstStyle/>
          <a:p>
            <a:pPr algn="ctr"/>
            <a:r>
              <a:rPr lang="en-US" sz="3200" b="1" dirty="0" smtClean="0">
                <a:solidFill>
                  <a:prstClr val="white"/>
                </a:solidFill>
              </a:rPr>
              <a:t>Thank you</a:t>
            </a:r>
            <a:endParaRPr lang="en-US" sz="3200" b="1" dirty="0">
              <a:solidFill>
                <a:prstClr val="white"/>
              </a:solidFill>
            </a:endParaRPr>
          </a:p>
        </p:txBody>
      </p:sp>
      <p:pic>
        <p:nvPicPr>
          <p:cNvPr id="3" name="Picture 2"/>
          <p:cNvPicPr>
            <a:picLocks noChangeAspect="1"/>
          </p:cNvPicPr>
          <p:nvPr/>
        </p:nvPicPr>
        <p:blipFill>
          <a:blip r:embed="rId5" cstate="print">
            <a:clrChange>
              <a:clrFrom>
                <a:srgbClr val="FFFFFF"/>
              </a:clrFrom>
              <a:clrTo>
                <a:srgbClr val="FFFFFF">
                  <a:alpha val="0"/>
                </a:srgbClr>
              </a:clrTo>
            </a:clrChange>
          </a:blip>
          <a:stretch>
            <a:fillRect/>
          </a:stretch>
        </p:blipFill>
        <p:spPr>
          <a:xfrm>
            <a:off x="3116822" y="863246"/>
            <a:ext cx="6145636" cy="4693032"/>
          </a:xfrm>
          <a:prstGeom prst="rect">
            <a:avLst/>
          </a:prstGeom>
        </p:spPr>
      </p:pic>
    </p:spTree>
    <p:extLst>
      <p:ext uri="{BB962C8B-B14F-4D97-AF65-F5344CB8AC3E}">
        <p14:creationId xmlns:p14="http://schemas.microsoft.com/office/powerpoint/2010/main" val="3697457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91571" y="75109"/>
            <a:ext cx="8529850" cy="707886"/>
          </a:xfrm>
          <a:prstGeom prst="rect">
            <a:avLst/>
          </a:prstGeom>
          <a:noFill/>
        </p:spPr>
        <p:txBody>
          <a:bodyPr wrap="square" rtlCol="0">
            <a:spAutoFit/>
          </a:bodyPr>
          <a:lstStyle/>
          <a:p>
            <a:r>
              <a:rPr lang="en-GB" sz="4000" dirty="0" smtClean="0">
                <a:solidFill>
                  <a:schemeClr val="bg1"/>
                </a:solidFill>
              </a:rPr>
              <a:t>Definitions</a:t>
            </a:r>
            <a:endParaRPr lang="en-GB" sz="4000" dirty="0">
              <a:solidFill>
                <a:schemeClr val="bg1"/>
              </a:solidFill>
            </a:endParaRPr>
          </a:p>
        </p:txBody>
      </p:sp>
      <p:grpSp>
        <p:nvGrpSpPr>
          <p:cNvPr id="21" name="Group 20"/>
          <p:cNvGrpSpPr/>
          <p:nvPr/>
        </p:nvGrpSpPr>
        <p:grpSpPr>
          <a:xfrm>
            <a:off x="791571" y="1059727"/>
            <a:ext cx="3152633" cy="5295332"/>
            <a:chOff x="791570" y="1310184"/>
            <a:chExt cx="3152633" cy="5295332"/>
          </a:xfrm>
        </p:grpSpPr>
        <p:sp>
          <p:nvSpPr>
            <p:cNvPr id="5" name="Rectangle 4"/>
            <p:cNvSpPr/>
            <p:nvPr/>
          </p:nvSpPr>
          <p:spPr>
            <a:xfrm>
              <a:off x="1007738" y="2257849"/>
              <a:ext cx="2606680" cy="1938992"/>
            </a:xfrm>
            <a:prstGeom prst="rect">
              <a:avLst/>
            </a:prstGeom>
          </p:spPr>
          <p:txBody>
            <a:bodyPr wrap="square">
              <a:spAutoFit/>
            </a:bodyPr>
            <a:lstStyle/>
            <a:p>
              <a:pPr marL="342900" indent="-342900">
                <a:buFont typeface="Wingdings" panose="05000000000000000000" pitchFamily="2" charset="2"/>
                <a:buChar char="§"/>
              </a:pPr>
              <a:r>
                <a:rPr lang="en-GB" sz="2400" i="1" dirty="0" smtClean="0"/>
                <a:t>The </a:t>
              </a:r>
              <a:r>
                <a:rPr lang="en-GB" sz="2400" i="1" dirty="0"/>
                <a:t>act of managing duties, responsibilities, or rules.</a:t>
              </a:r>
            </a:p>
          </p:txBody>
        </p:sp>
        <p:sp>
          <p:nvSpPr>
            <p:cNvPr id="6" name="Rectangle 5"/>
            <p:cNvSpPr/>
            <p:nvPr/>
          </p:nvSpPr>
          <p:spPr>
            <a:xfrm>
              <a:off x="791571" y="1310185"/>
              <a:ext cx="3138984" cy="764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Administration</a:t>
              </a:r>
              <a:endParaRPr lang="en-GB" dirty="0"/>
            </a:p>
          </p:txBody>
        </p:sp>
        <p:sp>
          <p:nvSpPr>
            <p:cNvPr id="11" name="Rectangle 10"/>
            <p:cNvSpPr/>
            <p:nvPr/>
          </p:nvSpPr>
          <p:spPr>
            <a:xfrm>
              <a:off x="950769" y="5954949"/>
              <a:ext cx="2720617" cy="400110"/>
            </a:xfrm>
            <a:prstGeom prst="rect">
              <a:avLst/>
            </a:prstGeom>
          </p:spPr>
          <p:txBody>
            <a:bodyPr wrap="none">
              <a:spAutoFit/>
            </a:bodyPr>
            <a:lstStyle/>
            <a:p>
              <a:r>
                <a:rPr lang="en-GB" sz="1000" dirty="0" smtClean="0"/>
                <a:t>Source:</a:t>
              </a:r>
            </a:p>
            <a:p>
              <a:r>
                <a:rPr lang="en-GB" sz="1000" dirty="0" smtClean="0"/>
                <a:t>https</a:t>
              </a:r>
              <a:r>
                <a:rPr lang="en-GB" sz="1000" dirty="0"/>
                <a:t>://www.yourdictionary.com/administration</a:t>
              </a:r>
            </a:p>
          </p:txBody>
        </p:sp>
        <p:cxnSp>
          <p:nvCxnSpPr>
            <p:cNvPr id="13" name="Straight Connector 12"/>
            <p:cNvCxnSpPr/>
            <p:nvPr/>
          </p:nvCxnSpPr>
          <p:spPr>
            <a:xfrm>
              <a:off x="3944203" y="1310185"/>
              <a:ext cx="0" cy="5295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91570" y="1310184"/>
              <a:ext cx="0" cy="5295331"/>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4490418" y="1085498"/>
            <a:ext cx="3138984" cy="5295331"/>
            <a:chOff x="4690282" y="1310184"/>
            <a:chExt cx="3138984" cy="5295331"/>
          </a:xfrm>
        </p:grpSpPr>
        <p:sp>
          <p:nvSpPr>
            <p:cNvPr id="7" name="Rectangle 6"/>
            <p:cNvSpPr/>
            <p:nvPr/>
          </p:nvSpPr>
          <p:spPr>
            <a:xfrm>
              <a:off x="4690282" y="1310185"/>
              <a:ext cx="3138984" cy="76427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Human</a:t>
              </a:r>
              <a:endParaRPr lang="en-GB" dirty="0"/>
            </a:p>
          </p:txBody>
        </p:sp>
        <p:sp>
          <p:nvSpPr>
            <p:cNvPr id="9" name="Rectangle 8"/>
            <p:cNvSpPr/>
            <p:nvPr/>
          </p:nvSpPr>
          <p:spPr>
            <a:xfrm>
              <a:off x="4890450" y="2257849"/>
              <a:ext cx="2602195" cy="2308324"/>
            </a:xfrm>
            <a:prstGeom prst="rect">
              <a:avLst/>
            </a:prstGeom>
          </p:spPr>
          <p:txBody>
            <a:bodyPr wrap="square">
              <a:spAutoFit/>
            </a:bodyPr>
            <a:lstStyle/>
            <a:p>
              <a:pPr marL="342900" indent="-342900">
                <a:buFont typeface="Wingdings" panose="05000000000000000000" pitchFamily="2" charset="2"/>
                <a:buChar char="§"/>
              </a:pPr>
              <a:r>
                <a:rPr lang="en-GB" sz="2400" i="1" dirty="0" smtClean="0"/>
                <a:t>Being</a:t>
              </a:r>
              <a:r>
                <a:rPr lang="en-GB" sz="2400" i="1" dirty="0"/>
                <a:t>, relating to, or belonging to a person or to people as opposed to </a:t>
              </a:r>
              <a:r>
                <a:rPr lang="en-GB" sz="2400" i="1" dirty="0" smtClean="0"/>
                <a:t>animals</a:t>
              </a:r>
              <a:endParaRPr lang="en-GB" sz="2400" i="1" dirty="0"/>
            </a:p>
          </p:txBody>
        </p:sp>
        <p:cxnSp>
          <p:nvCxnSpPr>
            <p:cNvPr id="14" name="Straight Connector 13"/>
            <p:cNvCxnSpPr/>
            <p:nvPr/>
          </p:nvCxnSpPr>
          <p:spPr>
            <a:xfrm>
              <a:off x="4690282" y="1310184"/>
              <a:ext cx="0" cy="5295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829266" y="1310184"/>
              <a:ext cx="0" cy="5295331"/>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890450" y="5801061"/>
              <a:ext cx="2784224" cy="553998"/>
            </a:xfrm>
            <a:prstGeom prst="rect">
              <a:avLst/>
            </a:prstGeom>
          </p:spPr>
          <p:txBody>
            <a:bodyPr wrap="square">
              <a:spAutoFit/>
            </a:bodyPr>
            <a:lstStyle/>
            <a:p>
              <a:r>
                <a:rPr lang="en-GB" sz="1000" dirty="0" smtClean="0"/>
                <a:t>Source:</a:t>
              </a:r>
            </a:p>
            <a:p>
              <a:r>
                <a:rPr lang="en-GB" sz="1000" dirty="0"/>
                <a:t>https://dictionary.cambridge.org/dictionary/english/human</a:t>
              </a:r>
            </a:p>
          </p:txBody>
        </p:sp>
      </p:grpSp>
      <p:grpSp>
        <p:nvGrpSpPr>
          <p:cNvPr id="23" name="Group 22"/>
          <p:cNvGrpSpPr/>
          <p:nvPr/>
        </p:nvGrpSpPr>
        <p:grpSpPr>
          <a:xfrm>
            <a:off x="8189265" y="1085498"/>
            <a:ext cx="3138984" cy="5322627"/>
            <a:chOff x="8466164" y="1310185"/>
            <a:chExt cx="3138984" cy="5322627"/>
          </a:xfrm>
        </p:grpSpPr>
        <p:sp>
          <p:nvSpPr>
            <p:cNvPr id="8" name="Rectangle 7"/>
            <p:cNvSpPr/>
            <p:nvPr/>
          </p:nvSpPr>
          <p:spPr>
            <a:xfrm>
              <a:off x="8466164" y="1310185"/>
              <a:ext cx="3138984" cy="7642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Resources</a:t>
              </a:r>
              <a:endParaRPr lang="en-GB" dirty="0"/>
            </a:p>
          </p:txBody>
        </p:sp>
        <p:sp>
          <p:nvSpPr>
            <p:cNvPr id="10" name="Rectangle 9"/>
            <p:cNvSpPr/>
            <p:nvPr/>
          </p:nvSpPr>
          <p:spPr>
            <a:xfrm>
              <a:off x="8588994" y="2249689"/>
              <a:ext cx="2811321" cy="3416320"/>
            </a:xfrm>
            <a:prstGeom prst="rect">
              <a:avLst/>
            </a:prstGeom>
          </p:spPr>
          <p:txBody>
            <a:bodyPr wrap="square">
              <a:spAutoFit/>
            </a:bodyPr>
            <a:lstStyle/>
            <a:p>
              <a:pPr marL="342900" indent="-342900">
                <a:buFont typeface="Wingdings" panose="05000000000000000000" pitchFamily="2" charset="2"/>
                <a:buChar char="§"/>
              </a:pPr>
              <a:r>
                <a:rPr lang="en-GB" sz="2400" i="1" dirty="0" smtClean="0"/>
                <a:t>A </a:t>
              </a:r>
              <a:r>
                <a:rPr lang="en-GB" sz="2400" i="1" dirty="0"/>
                <a:t>stock or supply of money, materials, staff, and other assets that can be drawn on by a person or organization in order to function effectively.</a:t>
              </a:r>
            </a:p>
          </p:txBody>
        </p:sp>
        <p:cxnSp>
          <p:nvCxnSpPr>
            <p:cNvPr id="16" name="Straight Connector 15"/>
            <p:cNvCxnSpPr/>
            <p:nvPr/>
          </p:nvCxnSpPr>
          <p:spPr>
            <a:xfrm>
              <a:off x="8466164" y="1337481"/>
              <a:ext cx="0" cy="52953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605148" y="1337481"/>
              <a:ext cx="0" cy="5295331"/>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829984" y="5954949"/>
              <a:ext cx="1919823" cy="254782"/>
            </a:xfrm>
            <a:prstGeom prst="rect">
              <a:avLst/>
            </a:prstGeom>
          </p:spPr>
          <p:txBody>
            <a:bodyPr wrap="square">
              <a:spAutoFit/>
            </a:bodyPr>
            <a:lstStyle/>
            <a:p>
              <a:r>
                <a:rPr lang="en-GB" sz="1000" dirty="0" smtClean="0"/>
                <a:t>Source: The Oxford Dictionary</a:t>
              </a:r>
            </a:p>
          </p:txBody>
        </p:sp>
      </p:grpSp>
      <p:sp>
        <p:nvSpPr>
          <p:cNvPr id="4" name="Slide Number Placeholder 3"/>
          <p:cNvSpPr>
            <a:spLocks noGrp="1"/>
          </p:cNvSpPr>
          <p:nvPr>
            <p:ph type="sldNum" sz="quarter" idx="12"/>
          </p:nvPr>
        </p:nvSpPr>
        <p:spPr/>
        <p:txBody>
          <a:bodyPr/>
          <a:lstStyle/>
          <a:p>
            <a:fld id="{7C7341DC-AB02-4987-B995-DFE1A795DAB1}" type="slidenum">
              <a:rPr lang="en-GB" smtClean="0"/>
              <a:t>4</a:t>
            </a:fld>
            <a:endParaRPr lang="en-GB"/>
          </a:p>
        </p:txBody>
      </p:sp>
    </p:spTree>
    <p:extLst>
      <p:ext uri="{BB962C8B-B14F-4D97-AF65-F5344CB8AC3E}">
        <p14:creationId xmlns:p14="http://schemas.microsoft.com/office/powerpoint/2010/main" val="470818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77923" y="187693"/>
            <a:ext cx="7165074" cy="523220"/>
          </a:xfrm>
          <a:prstGeom prst="rect">
            <a:avLst/>
          </a:prstGeom>
          <a:noFill/>
        </p:spPr>
        <p:txBody>
          <a:bodyPr wrap="square" rtlCol="0">
            <a:spAutoFit/>
          </a:bodyPr>
          <a:lstStyle/>
          <a:p>
            <a:r>
              <a:rPr lang="en-GB" sz="2800" dirty="0">
                <a:solidFill>
                  <a:schemeClr val="bg1"/>
                </a:solidFill>
              </a:rPr>
              <a:t>ORIGIN AND FUNCTIONS OF THE DEPARTMENT</a:t>
            </a:r>
            <a:endParaRPr lang="en-GB" sz="4000" dirty="0">
              <a:solidFill>
                <a:schemeClr val="bg1"/>
              </a:solidFill>
            </a:endParaRPr>
          </a:p>
        </p:txBody>
      </p:sp>
      <p:sp>
        <p:nvSpPr>
          <p:cNvPr id="4" name="Rectangle 3"/>
          <p:cNvSpPr/>
          <p:nvPr/>
        </p:nvSpPr>
        <p:spPr>
          <a:xfrm>
            <a:off x="526575" y="1111411"/>
            <a:ext cx="10964840" cy="2677656"/>
          </a:xfrm>
          <a:prstGeom prst="rect">
            <a:avLst/>
          </a:prstGeom>
        </p:spPr>
        <p:txBody>
          <a:bodyPr wrap="square">
            <a:spAutoFit/>
          </a:bodyPr>
          <a:lstStyle/>
          <a:p>
            <a:pPr marL="342900" indent="-342900" algn="just">
              <a:buFont typeface="Wingdings" panose="05000000000000000000" pitchFamily="2" charset="2"/>
              <a:buChar char="§"/>
            </a:pPr>
            <a:r>
              <a:rPr lang="en-GB" sz="2400" dirty="0" smtClean="0"/>
              <a:t>The Department of Administration and Human Resources, RSHQ, Abuja, is one of the key Departments from inception of the Commission in 1988. It was initially called the Directorate of Administration and Finance until the re-organization in 2003 when the Department of Finance and Accounts was carved out of the Department while the Supply Unit of the Department of Logistics was appended to Administration, hence the nomenclature Department of Administration and Supplies. </a:t>
            </a:r>
            <a:endParaRPr lang="en-GB" sz="2400" dirty="0"/>
          </a:p>
        </p:txBody>
      </p:sp>
      <p:sp>
        <p:nvSpPr>
          <p:cNvPr id="5" name="Rectangle 4"/>
          <p:cNvSpPr/>
          <p:nvPr/>
        </p:nvSpPr>
        <p:spPr>
          <a:xfrm>
            <a:off x="526575" y="4076981"/>
            <a:ext cx="10964840" cy="1938992"/>
          </a:xfrm>
          <a:prstGeom prst="rect">
            <a:avLst/>
          </a:prstGeom>
        </p:spPr>
        <p:txBody>
          <a:bodyPr wrap="square">
            <a:spAutoFit/>
          </a:bodyPr>
          <a:lstStyle/>
          <a:p>
            <a:pPr marL="342900" indent="-342900" algn="just">
              <a:buFont typeface="Wingdings" panose="05000000000000000000" pitchFamily="2" charset="2"/>
              <a:buChar char="§"/>
            </a:pPr>
            <a:r>
              <a:rPr lang="en-GB" sz="2400" dirty="0" smtClean="0"/>
              <a:t>In 2007, the Medical Section of the Department was removed to form Corps Medical and Rescue Services. In 2008, the Supply Section was also removed as a result of the Procurement Act, to form the Corps Procurement Office. Consequently, the FRSC Management changed the nomenclature to Department of Administration and Human Resources (AHR).</a:t>
            </a:r>
            <a:endParaRPr lang="en-GB" sz="2400" dirty="0"/>
          </a:p>
        </p:txBody>
      </p:sp>
      <p:sp>
        <p:nvSpPr>
          <p:cNvPr id="6" name="Slide Number Placeholder 5"/>
          <p:cNvSpPr>
            <a:spLocks noGrp="1"/>
          </p:cNvSpPr>
          <p:nvPr>
            <p:ph type="sldNum" sz="quarter" idx="12"/>
          </p:nvPr>
        </p:nvSpPr>
        <p:spPr/>
        <p:txBody>
          <a:bodyPr/>
          <a:lstStyle/>
          <a:p>
            <a:fld id="{7C7341DC-AB02-4987-B995-DFE1A795DAB1}" type="slidenum">
              <a:rPr lang="en-GB" smtClean="0"/>
              <a:t>5</a:t>
            </a:fld>
            <a:endParaRPr lang="en-GB"/>
          </a:p>
        </p:txBody>
      </p:sp>
    </p:spTree>
    <p:extLst>
      <p:ext uri="{BB962C8B-B14F-4D97-AF65-F5344CB8AC3E}">
        <p14:creationId xmlns:p14="http://schemas.microsoft.com/office/powerpoint/2010/main" val="2050063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75481" y="156915"/>
            <a:ext cx="11041038" cy="584775"/>
          </a:xfrm>
          <a:prstGeom prst="rect">
            <a:avLst/>
          </a:prstGeom>
          <a:noFill/>
        </p:spPr>
        <p:txBody>
          <a:bodyPr wrap="square" rtlCol="0">
            <a:spAutoFit/>
          </a:bodyPr>
          <a:lstStyle/>
          <a:p>
            <a:r>
              <a:rPr lang="en-GB" sz="3200" dirty="0" smtClean="0">
                <a:solidFill>
                  <a:schemeClr val="bg1"/>
                </a:solidFill>
              </a:rPr>
              <a:t>FUNCTIONS OF ADMIN AND HUMAN RESOURCES DEPARTMENT</a:t>
            </a:r>
            <a:endParaRPr lang="en-GB" sz="3200" dirty="0">
              <a:solidFill>
                <a:schemeClr val="bg1"/>
              </a:solidFill>
            </a:endParaRPr>
          </a:p>
        </p:txBody>
      </p:sp>
      <p:sp>
        <p:nvSpPr>
          <p:cNvPr id="4" name="Rectangle 3"/>
          <p:cNvSpPr/>
          <p:nvPr/>
        </p:nvSpPr>
        <p:spPr>
          <a:xfrm>
            <a:off x="377261" y="905303"/>
            <a:ext cx="11437477" cy="1200329"/>
          </a:xfrm>
          <a:prstGeom prst="rect">
            <a:avLst/>
          </a:prstGeom>
        </p:spPr>
        <p:txBody>
          <a:bodyPr wrap="square">
            <a:spAutoFit/>
          </a:bodyPr>
          <a:lstStyle/>
          <a:p>
            <a:r>
              <a:rPr lang="en-GB" sz="2400" dirty="0" smtClean="0"/>
              <a:t>Head of Administration and Human </a:t>
            </a:r>
            <a:r>
              <a:rPr lang="en-GB" sz="2400" smtClean="0"/>
              <a:t>Resources Department  </a:t>
            </a:r>
            <a:r>
              <a:rPr lang="en-GB" sz="2400" dirty="0" smtClean="0"/>
              <a:t>reports directly to CM and is responsible for putting in place administrative strategies to ensure the sustenance of a disciplined, highly gratified and motivated work force through the following:</a:t>
            </a:r>
            <a:endParaRPr lang="en-GB" sz="2400" dirty="0"/>
          </a:p>
        </p:txBody>
      </p:sp>
      <p:sp>
        <p:nvSpPr>
          <p:cNvPr id="5" name="Rectangle 4"/>
          <p:cNvSpPr/>
          <p:nvPr/>
        </p:nvSpPr>
        <p:spPr>
          <a:xfrm>
            <a:off x="377261" y="2259285"/>
            <a:ext cx="1534430" cy="923330"/>
          </a:xfrm>
          <a:prstGeom prst="rect">
            <a:avLst/>
          </a:prstGeom>
          <a:ln>
            <a:solidFill>
              <a:srgbClr val="0070C0"/>
            </a:solidFill>
          </a:ln>
        </p:spPr>
        <p:txBody>
          <a:bodyPr wrap="square">
            <a:spAutoFit/>
          </a:bodyPr>
          <a:lstStyle/>
          <a:p>
            <a:r>
              <a:rPr lang="en-GB" dirty="0" smtClean="0"/>
              <a:t>a. Supervision of staff of AHR Department.</a:t>
            </a:r>
            <a:endParaRPr lang="en-GB" dirty="0"/>
          </a:p>
        </p:txBody>
      </p:sp>
      <p:sp>
        <p:nvSpPr>
          <p:cNvPr id="6" name="Rectangle 5"/>
          <p:cNvSpPr/>
          <p:nvPr/>
        </p:nvSpPr>
        <p:spPr>
          <a:xfrm>
            <a:off x="2080493" y="2255026"/>
            <a:ext cx="2469141" cy="923330"/>
          </a:xfrm>
          <a:prstGeom prst="rect">
            <a:avLst/>
          </a:prstGeom>
          <a:ln>
            <a:solidFill>
              <a:srgbClr val="0070C0"/>
            </a:solidFill>
          </a:ln>
        </p:spPr>
        <p:txBody>
          <a:bodyPr wrap="square">
            <a:spAutoFit/>
          </a:bodyPr>
          <a:lstStyle/>
          <a:p>
            <a:r>
              <a:rPr lang="en-GB" dirty="0" smtClean="0"/>
              <a:t>b. Enforcement of Regulations on Discipline in the Corps.</a:t>
            </a:r>
            <a:endParaRPr lang="en-GB" dirty="0"/>
          </a:p>
        </p:txBody>
      </p:sp>
      <p:sp>
        <p:nvSpPr>
          <p:cNvPr id="7" name="Rectangle 6"/>
          <p:cNvSpPr/>
          <p:nvPr/>
        </p:nvSpPr>
        <p:spPr>
          <a:xfrm>
            <a:off x="4687552" y="2255026"/>
            <a:ext cx="3051516" cy="923330"/>
          </a:xfrm>
          <a:prstGeom prst="rect">
            <a:avLst/>
          </a:prstGeom>
          <a:ln>
            <a:solidFill>
              <a:srgbClr val="0070C0"/>
            </a:solidFill>
          </a:ln>
        </p:spPr>
        <p:txBody>
          <a:bodyPr wrap="square">
            <a:spAutoFit/>
          </a:bodyPr>
          <a:lstStyle/>
          <a:p>
            <a:r>
              <a:rPr lang="en-GB" dirty="0" smtClean="0"/>
              <a:t>c. Conduct Counselling session for staff with counselling related issues in Corps.</a:t>
            </a:r>
            <a:endParaRPr lang="en-GB" dirty="0"/>
          </a:p>
        </p:txBody>
      </p:sp>
      <p:sp>
        <p:nvSpPr>
          <p:cNvPr id="8" name="Rectangle 7"/>
          <p:cNvSpPr/>
          <p:nvPr/>
        </p:nvSpPr>
        <p:spPr>
          <a:xfrm>
            <a:off x="2080493" y="5598935"/>
            <a:ext cx="5977658" cy="646331"/>
          </a:xfrm>
          <a:prstGeom prst="rect">
            <a:avLst/>
          </a:prstGeom>
          <a:ln>
            <a:solidFill>
              <a:srgbClr val="0070C0"/>
            </a:solidFill>
          </a:ln>
        </p:spPr>
        <p:txBody>
          <a:bodyPr wrap="square">
            <a:spAutoFit/>
          </a:bodyPr>
          <a:lstStyle/>
          <a:p>
            <a:r>
              <a:rPr lang="en-GB" dirty="0"/>
              <a:t>k</a:t>
            </a:r>
            <a:r>
              <a:rPr lang="en-GB" dirty="0" smtClean="0"/>
              <a:t>. Approval for marriages and Change of Name. Granting of maternity leave for all Female Staff (Officers &amp; Marshals) </a:t>
            </a:r>
            <a:endParaRPr lang="en-GB" dirty="0"/>
          </a:p>
        </p:txBody>
      </p:sp>
      <p:sp>
        <p:nvSpPr>
          <p:cNvPr id="9" name="Rectangle 8"/>
          <p:cNvSpPr/>
          <p:nvPr/>
        </p:nvSpPr>
        <p:spPr>
          <a:xfrm>
            <a:off x="401079" y="3372983"/>
            <a:ext cx="1580036" cy="2862322"/>
          </a:xfrm>
          <a:prstGeom prst="rect">
            <a:avLst/>
          </a:prstGeom>
          <a:ln>
            <a:solidFill>
              <a:srgbClr val="0070C0"/>
            </a:solidFill>
          </a:ln>
        </p:spPr>
        <p:txBody>
          <a:bodyPr wrap="square">
            <a:spAutoFit/>
          </a:bodyPr>
          <a:lstStyle/>
          <a:p>
            <a:r>
              <a:rPr lang="en-GB" dirty="0" smtClean="0"/>
              <a:t>e. Compilation and presentation of Marshals’ list for confirmation and promotion examinations within the eligible period.</a:t>
            </a:r>
            <a:endParaRPr lang="en-GB" dirty="0"/>
          </a:p>
        </p:txBody>
      </p:sp>
      <p:sp>
        <p:nvSpPr>
          <p:cNvPr id="10" name="Rectangle 9"/>
          <p:cNvSpPr/>
          <p:nvPr/>
        </p:nvSpPr>
        <p:spPr>
          <a:xfrm>
            <a:off x="2136487" y="3372983"/>
            <a:ext cx="1680399" cy="2031325"/>
          </a:xfrm>
          <a:prstGeom prst="rect">
            <a:avLst/>
          </a:prstGeom>
          <a:ln>
            <a:solidFill>
              <a:srgbClr val="0070C0"/>
            </a:solidFill>
          </a:ln>
        </p:spPr>
        <p:txBody>
          <a:bodyPr wrap="square">
            <a:spAutoFit/>
          </a:bodyPr>
          <a:lstStyle/>
          <a:p>
            <a:r>
              <a:rPr lang="en-GB" dirty="0" smtClean="0"/>
              <a:t>f. Prepare and forward confirmation and promotion letters to successful Marshals.</a:t>
            </a:r>
            <a:endParaRPr lang="en-GB" dirty="0"/>
          </a:p>
        </p:txBody>
      </p:sp>
      <p:sp>
        <p:nvSpPr>
          <p:cNvPr id="11" name="Rectangle 10"/>
          <p:cNvSpPr/>
          <p:nvPr/>
        </p:nvSpPr>
        <p:spPr>
          <a:xfrm>
            <a:off x="3983648" y="3372983"/>
            <a:ext cx="2414274" cy="2031325"/>
          </a:xfrm>
          <a:prstGeom prst="rect">
            <a:avLst/>
          </a:prstGeom>
          <a:ln>
            <a:solidFill>
              <a:srgbClr val="0070C0"/>
            </a:solidFill>
          </a:ln>
        </p:spPr>
        <p:txBody>
          <a:bodyPr wrap="square">
            <a:spAutoFit/>
          </a:bodyPr>
          <a:lstStyle/>
          <a:p>
            <a:r>
              <a:rPr lang="en-GB" dirty="0" smtClean="0"/>
              <a:t>g.  Administration of FRSC Pensions related matters but the old Scheme (Act 102 of 1979) the new Scheme (Pension Reform Act. 2014) respectively.</a:t>
            </a:r>
            <a:endParaRPr lang="en-GB" dirty="0"/>
          </a:p>
        </p:txBody>
      </p:sp>
      <p:sp>
        <p:nvSpPr>
          <p:cNvPr id="12" name="Rectangle 11"/>
          <p:cNvSpPr/>
          <p:nvPr/>
        </p:nvSpPr>
        <p:spPr>
          <a:xfrm>
            <a:off x="6506492" y="3372983"/>
            <a:ext cx="1886881" cy="2031325"/>
          </a:xfrm>
          <a:prstGeom prst="rect">
            <a:avLst/>
          </a:prstGeom>
          <a:ln>
            <a:solidFill>
              <a:srgbClr val="0070C0"/>
            </a:solidFill>
          </a:ln>
        </p:spPr>
        <p:txBody>
          <a:bodyPr wrap="square">
            <a:spAutoFit/>
          </a:bodyPr>
          <a:lstStyle/>
          <a:p>
            <a:r>
              <a:rPr lang="en-GB" dirty="0" smtClean="0"/>
              <a:t>h. Manages all Insurances policies of the Corps by placing ASSETS and Human Resources under cover.</a:t>
            </a:r>
            <a:endParaRPr lang="en-GB" dirty="0"/>
          </a:p>
        </p:txBody>
      </p:sp>
      <p:sp>
        <p:nvSpPr>
          <p:cNvPr id="13" name="Rectangle 12"/>
          <p:cNvSpPr/>
          <p:nvPr/>
        </p:nvSpPr>
        <p:spPr>
          <a:xfrm>
            <a:off x="8558307" y="3372983"/>
            <a:ext cx="1418206" cy="1754326"/>
          </a:xfrm>
          <a:prstGeom prst="rect">
            <a:avLst/>
          </a:prstGeom>
          <a:ln>
            <a:solidFill>
              <a:srgbClr val="0070C0"/>
            </a:solidFill>
          </a:ln>
        </p:spPr>
        <p:txBody>
          <a:bodyPr wrap="square">
            <a:spAutoFit/>
          </a:bodyPr>
          <a:lstStyle/>
          <a:p>
            <a:r>
              <a:rPr lang="en-GB" dirty="0" err="1" smtClean="0"/>
              <a:t>i</a:t>
            </a:r>
            <a:r>
              <a:rPr lang="en-GB" dirty="0" smtClean="0"/>
              <a:t>. Generation of file codes and disposal of obsolete materials of the Corps.</a:t>
            </a:r>
            <a:endParaRPr lang="en-GB" dirty="0"/>
          </a:p>
        </p:txBody>
      </p:sp>
      <p:sp>
        <p:nvSpPr>
          <p:cNvPr id="14" name="Rectangle 13"/>
          <p:cNvSpPr/>
          <p:nvPr/>
        </p:nvSpPr>
        <p:spPr>
          <a:xfrm>
            <a:off x="10091629" y="3381364"/>
            <a:ext cx="1809935" cy="2031325"/>
          </a:xfrm>
          <a:prstGeom prst="rect">
            <a:avLst/>
          </a:prstGeom>
          <a:ln>
            <a:solidFill>
              <a:srgbClr val="0070C0"/>
            </a:solidFill>
          </a:ln>
        </p:spPr>
        <p:txBody>
          <a:bodyPr wrap="square">
            <a:spAutoFit/>
          </a:bodyPr>
          <a:lstStyle/>
          <a:p>
            <a:r>
              <a:rPr lang="en-GB" dirty="0" smtClean="0"/>
              <a:t>j. Follow-Up on every Actionable Item raised in the Management meeting as it concerns the Department.</a:t>
            </a:r>
            <a:endParaRPr lang="en-GB" dirty="0"/>
          </a:p>
        </p:txBody>
      </p:sp>
      <p:sp>
        <p:nvSpPr>
          <p:cNvPr id="15" name="Rectangle 14"/>
          <p:cNvSpPr/>
          <p:nvPr/>
        </p:nvSpPr>
        <p:spPr>
          <a:xfrm>
            <a:off x="8281694" y="5588974"/>
            <a:ext cx="3619870" cy="646331"/>
          </a:xfrm>
          <a:prstGeom prst="rect">
            <a:avLst/>
          </a:prstGeom>
          <a:ln>
            <a:solidFill>
              <a:srgbClr val="0070C0"/>
            </a:solidFill>
          </a:ln>
        </p:spPr>
        <p:txBody>
          <a:bodyPr wrap="square">
            <a:spAutoFit/>
          </a:bodyPr>
          <a:lstStyle/>
          <a:p>
            <a:r>
              <a:rPr lang="en-GB" dirty="0"/>
              <a:t>l</a:t>
            </a:r>
            <a:r>
              <a:rPr lang="en-GB" dirty="0" smtClean="0"/>
              <a:t>. Makes request for burial assistance for all Staff </a:t>
            </a:r>
            <a:endParaRPr lang="en-GB" dirty="0"/>
          </a:p>
        </p:txBody>
      </p:sp>
      <p:sp>
        <p:nvSpPr>
          <p:cNvPr id="16" name="Rectangle 15"/>
          <p:cNvSpPr/>
          <p:nvPr/>
        </p:nvSpPr>
        <p:spPr>
          <a:xfrm>
            <a:off x="7871455" y="2273368"/>
            <a:ext cx="4158630" cy="923330"/>
          </a:xfrm>
          <a:prstGeom prst="rect">
            <a:avLst/>
          </a:prstGeom>
          <a:ln>
            <a:solidFill>
              <a:srgbClr val="0070C0"/>
            </a:solidFill>
          </a:ln>
        </p:spPr>
        <p:txBody>
          <a:bodyPr wrap="square">
            <a:spAutoFit/>
          </a:bodyPr>
          <a:lstStyle/>
          <a:p>
            <a:r>
              <a:rPr lang="en-GB" dirty="0" smtClean="0"/>
              <a:t>d. Maintaining a Comprehensive Marshals Nominal Roll and Records including posting, confirmation of Appointment</a:t>
            </a:r>
            <a:endParaRPr lang="en-GB" dirty="0"/>
          </a:p>
        </p:txBody>
      </p:sp>
      <p:sp>
        <p:nvSpPr>
          <p:cNvPr id="17" name="Slide Number Placeholder 16"/>
          <p:cNvSpPr>
            <a:spLocks noGrp="1"/>
          </p:cNvSpPr>
          <p:nvPr>
            <p:ph type="sldNum" sz="quarter" idx="12"/>
          </p:nvPr>
        </p:nvSpPr>
        <p:spPr/>
        <p:txBody>
          <a:bodyPr/>
          <a:lstStyle/>
          <a:p>
            <a:fld id="{7C7341DC-AB02-4987-B995-DFE1A795DAB1}" type="slidenum">
              <a:rPr lang="en-GB" smtClean="0"/>
              <a:t>6</a:t>
            </a:fld>
            <a:endParaRPr lang="en-GB"/>
          </a:p>
        </p:txBody>
      </p:sp>
    </p:spTree>
    <p:extLst>
      <p:ext uri="{BB962C8B-B14F-4D97-AF65-F5344CB8AC3E}">
        <p14:creationId xmlns:p14="http://schemas.microsoft.com/office/powerpoint/2010/main" val="2992459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4485279" cy="707886"/>
          </a:xfrm>
          <a:prstGeom prst="rect">
            <a:avLst/>
          </a:prstGeom>
          <a:noFill/>
        </p:spPr>
        <p:txBody>
          <a:bodyPr wrap="square" rtlCol="0">
            <a:spAutoFit/>
          </a:bodyPr>
          <a:lstStyle/>
          <a:p>
            <a:r>
              <a:rPr lang="en-GB" sz="4000" dirty="0" smtClean="0">
                <a:solidFill>
                  <a:schemeClr val="bg1"/>
                </a:solidFill>
              </a:rPr>
              <a:t>Sections in AHR</a:t>
            </a:r>
            <a:endParaRPr lang="en-GB" sz="4000" dirty="0">
              <a:solidFill>
                <a:schemeClr val="bg1"/>
              </a:solidFill>
            </a:endParaRPr>
          </a:p>
        </p:txBody>
      </p:sp>
      <p:graphicFrame>
        <p:nvGraphicFramePr>
          <p:cNvPr id="4" name="Diagram 3"/>
          <p:cNvGraphicFramePr/>
          <p:nvPr>
            <p:extLst>
              <p:ext uri="{D42A27DB-BD31-4B8C-83A1-F6EECF244321}">
                <p14:modId xmlns:p14="http://schemas.microsoft.com/office/powerpoint/2010/main" val="2588002790"/>
              </p:ext>
            </p:extLst>
          </p:nvPr>
        </p:nvGraphicFramePr>
        <p:xfrm>
          <a:off x="-1323834" y="1216706"/>
          <a:ext cx="10863619" cy="5390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66785" y="2857629"/>
            <a:ext cx="3045155" cy="1261884"/>
          </a:xfrm>
          <a:prstGeom prst="rect">
            <a:avLst/>
          </a:prstGeom>
          <a:noFill/>
        </p:spPr>
        <p:txBody>
          <a:bodyPr wrap="square" rtlCol="0">
            <a:spAutoFit/>
          </a:bodyPr>
          <a:lstStyle/>
          <a:p>
            <a:pPr algn="ctr"/>
            <a:r>
              <a:rPr lang="en-GB" sz="3800" dirty="0" smtClean="0">
                <a:solidFill>
                  <a:schemeClr val="bg1"/>
                </a:solidFill>
              </a:rPr>
              <a:t>ADMIN </a:t>
            </a:r>
          </a:p>
          <a:p>
            <a:pPr algn="ctr"/>
            <a:r>
              <a:rPr lang="en-GB" sz="3800" dirty="0" smtClean="0">
                <a:solidFill>
                  <a:schemeClr val="bg1"/>
                </a:solidFill>
              </a:rPr>
              <a:t>DEPARTMENT</a:t>
            </a:r>
            <a:endParaRPr lang="en-GB" sz="3800" dirty="0">
              <a:solidFill>
                <a:schemeClr val="bg1"/>
              </a:solidFill>
            </a:endParaRPr>
          </a:p>
        </p:txBody>
      </p:sp>
      <p:sp>
        <p:nvSpPr>
          <p:cNvPr id="6" name="Rectangle 5"/>
          <p:cNvSpPr/>
          <p:nvPr/>
        </p:nvSpPr>
        <p:spPr>
          <a:xfrm>
            <a:off x="4674998" y="1196116"/>
            <a:ext cx="2607718" cy="520587"/>
          </a:xfrm>
          <a:prstGeom prst="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FF0000"/>
                </a:solidFill>
              </a:rPr>
              <a:t>4</a:t>
            </a:r>
            <a:r>
              <a:rPr lang="en-GB" sz="2800" b="1" dirty="0" smtClean="0">
                <a:solidFill>
                  <a:srgbClr val="FF0000"/>
                </a:solidFill>
              </a:rPr>
              <a:t> Sections</a:t>
            </a:r>
            <a:endParaRPr lang="en-GB" b="1" dirty="0">
              <a:solidFill>
                <a:srgbClr val="FF0000"/>
              </a:solidFill>
            </a:endParaRPr>
          </a:p>
        </p:txBody>
      </p:sp>
      <p:sp>
        <p:nvSpPr>
          <p:cNvPr id="10" name="Rounded Rectangle 9"/>
          <p:cNvSpPr/>
          <p:nvPr/>
        </p:nvSpPr>
        <p:spPr>
          <a:xfrm>
            <a:off x="8958902" y="1166153"/>
            <a:ext cx="2422193" cy="520587"/>
          </a:xfrm>
          <a:prstGeom prst="roundRect">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rgbClr val="FF0000"/>
                </a:solidFill>
              </a:rPr>
              <a:t>12 Units</a:t>
            </a:r>
            <a:endParaRPr lang="en-GB" b="1" dirty="0">
              <a:solidFill>
                <a:srgbClr val="FF0000"/>
              </a:solidFill>
            </a:endParaRPr>
          </a:p>
        </p:txBody>
      </p:sp>
      <p:sp>
        <p:nvSpPr>
          <p:cNvPr id="12" name="TextBox 11"/>
          <p:cNvSpPr txBox="1"/>
          <p:nvPr/>
        </p:nvSpPr>
        <p:spPr>
          <a:xfrm>
            <a:off x="8513321" y="1861580"/>
            <a:ext cx="3226633" cy="4154984"/>
          </a:xfrm>
          <a:prstGeom prst="rect">
            <a:avLst/>
          </a:prstGeom>
          <a:noFill/>
          <a:ln>
            <a:solidFill>
              <a:srgbClr val="FF0000"/>
            </a:solidFill>
          </a:ln>
        </p:spPr>
        <p:txBody>
          <a:bodyPr wrap="square" rtlCol="0">
            <a:spAutoFit/>
          </a:bodyPr>
          <a:lstStyle/>
          <a:p>
            <a:pPr marL="285750" indent="-285750">
              <a:buFont typeface="Wingdings" panose="05000000000000000000" pitchFamily="2" charset="2"/>
              <a:buChar char="§"/>
            </a:pPr>
            <a:r>
              <a:rPr lang="en-GB" sz="2200" b="1" dirty="0" smtClean="0">
                <a:solidFill>
                  <a:srgbClr val="FFC000"/>
                </a:solidFill>
              </a:rPr>
              <a:t>Administration</a:t>
            </a:r>
          </a:p>
          <a:p>
            <a:pPr marL="285750" indent="-285750">
              <a:buFont typeface="Wingdings" panose="05000000000000000000" pitchFamily="2" charset="2"/>
              <a:buChar char="§"/>
            </a:pPr>
            <a:r>
              <a:rPr lang="en-GB" sz="2200" b="1" dirty="0" smtClean="0">
                <a:solidFill>
                  <a:srgbClr val="FFC000"/>
                </a:solidFill>
              </a:rPr>
              <a:t>Welfare</a:t>
            </a:r>
          </a:p>
          <a:p>
            <a:pPr marL="285750" indent="-285750">
              <a:buFont typeface="Wingdings" panose="05000000000000000000" pitchFamily="2" charset="2"/>
              <a:buChar char="§"/>
            </a:pPr>
            <a:r>
              <a:rPr lang="en-GB" sz="2200" b="1" dirty="0" smtClean="0">
                <a:solidFill>
                  <a:srgbClr val="FFC000"/>
                </a:solidFill>
              </a:rPr>
              <a:t>Records and Archiving</a:t>
            </a:r>
          </a:p>
          <a:p>
            <a:pPr marL="285750" indent="-285750">
              <a:buFont typeface="Wingdings" panose="05000000000000000000" pitchFamily="2" charset="2"/>
              <a:buChar char="§"/>
            </a:pPr>
            <a:r>
              <a:rPr lang="en-GB" sz="2200" dirty="0" smtClean="0">
                <a:solidFill>
                  <a:srgbClr val="00B0F0"/>
                </a:solidFill>
              </a:rPr>
              <a:t>Personnel (MIs &amp; RMAs)</a:t>
            </a:r>
          </a:p>
          <a:p>
            <a:pPr marL="285750" indent="-285750">
              <a:buFont typeface="Wingdings" panose="05000000000000000000" pitchFamily="2" charset="2"/>
              <a:buChar char="§"/>
            </a:pPr>
            <a:r>
              <a:rPr lang="en-GB" sz="2200" dirty="0" smtClean="0">
                <a:solidFill>
                  <a:srgbClr val="00B0F0"/>
                </a:solidFill>
              </a:rPr>
              <a:t>Establishment</a:t>
            </a:r>
          </a:p>
          <a:p>
            <a:pPr marL="285750" indent="-285750">
              <a:buFont typeface="Wingdings" panose="05000000000000000000" pitchFamily="2" charset="2"/>
              <a:buChar char="§"/>
            </a:pPr>
            <a:r>
              <a:rPr lang="en-GB" sz="2200" dirty="0" smtClean="0">
                <a:solidFill>
                  <a:srgbClr val="00B0F0"/>
                </a:solidFill>
              </a:rPr>
              <a:t>Records</a:t>
            </a:r>
          </a:p>
          <a:p>
            <a:pPr marL="285750" indent="-285750">
              <a:buFont typeface="Wingdings" panose="05000000000000000000" pitchFamily="2" charset="2"/>
              <a:buChar char="§"/>
            </a:pPr>
            <a:r>
              <a:rPr lang="en-GB" sz="2200" dirty="0" smtClean="0">
                <a:solidFill>
                  <a:srgbClr val="00B0F0"/>
                </a:solidFill>
              </a:rPr>
              <a:t>Drivers &amp; Riders</a:t>
            </a:r>
          </a:p>
          <a:p>
            <a:pPr marL="285750" indent="-285750">
              <a:buFont typeface="Wingdings" panose="05000000000000000000" pitchFamily="2" charset="2"/>
              <a:buChar char="§"/>
            </a:pPr>
            <a:r>
              <a:rPr lang="en-GB" sz="2200" dirty="0" smtClean="0">
                <a:solidFill>
                  <a:srgbClr val="00B050"/>
                </a:solidFill>
              </a:rPr>
              <a:t>Pensions</a:t>
            </a:r>
          </a:p>
          <a:p>
            <a:pPr marL="285750" indent="-285750">
              <a:buFont typeface="Wingdings" panose="05000000000000000000" pitchFamily="2" charset="2"/>
              <a:buChar char="§"/>
            </a:pPr>
            <a:r>
              <a:rPr lang="en-GB" sz="2200" dirty="0" smtClean="0">
                <a:solidFill>
                  <a:srgbClr val="00B050"/>
                </a:solidFill>
              </a:rPr>
              <a:t>Insurance</a:t>
            </a:r>
          </a:p>
          <a:p>
            <a:pPr marL="285750" indent="-285750">
              <a:buFont typeface="Wingdings" panose="05000000000000000000" pitchFamily="2" charset="2"/>
              <a:buChar char="§"/>
            </a:pPr>
            <a:r>
              <a:rPr lang="en-GB" sz="2200" dirty="0" smtClean="0">
                <a:solidFill>
                  <a:srgbClr val="FF0000"/>
                </a:solidFill>
              </a:rPr>
              <a:t>Discipline</a:t>
            </a:r>
          </a:p>
          <a:p>
            <a:pPr marL="285750" indent="-285750">
              <a:buFont typeface="Wingdings" panose="05000000000000000000" pitchFamily="2" charset="2"/>
              <a:buChar char="§"/>
            </a:pPr>
            <a:r>
              <a:rPr lang="en-GB" sz="2200" dirty="0" smtClean="0">
                <a:solidFill>
                  <a:srgbClr val="FF0000"/>
                </a:solidFill>
              </a:rPr>
              <a:t>FDP Registrar</a:t>
            </a:r>
          </a:p>
          <a:p>
            <a:pPr marL="285750" indent="-285750">
              <a:buFont typeface="Wingdings" panose="05000000000000000000" pitchFamily="2" charset="2"/>
              <a:buChar char="§"/>
            </a:pPr>
            <a:r>
              <a:rPr lang="en-GB" sz="2200" dirty="0" smtClean="0">
                <a:solidFill>
                  <a:srgbClr val="FF0000"/>
                </a:solidFill>
              </a:rPr>
              <a:t>Counselling</a:t>
            </a:r>
            <a:endParaRPr lang="en-GB" sz="2200" dirty="0">
              <a:solidFill>
                <a:srgbClr val="FF0000"/>
              </a:solidFill>
            </a:endParaRPr>
          </a:p>
        </p:txBody>
      </p:sp>
      <p:sp>
        <p:nvSpPr>
          <p:cNvPr id="7" name="Striped Right Arrow 6"/>
          <p:cNvSpPr/>
          <p:nvPr/>
        </p:nvSpPr>
        <p:spPr>
          <a:xfrm>
            <a:off x="7792872" y="1716703"/>
            <a:ext cx="614150" cy="1127278"/>
          </a:xfrm>
          <a:prstGeom prst="striped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riped Right Arrow 12"/>
          <p:cNvSpPr/>
          <p:nvPr/>
        </p:nvSpPr>
        <p:spPr>
          <a:xfrm>
            <a:off x="7772401" y="2811793"/>
            <a:ext cx="614150" cy="1473603"/>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triped Right Arrow 13"/>
          <p:cNvSpPr/>
          <p:nvPr/>
        </p:nvSpPr>
        <p:spPr>
          <a:xfrm>
            <a:off x="7772401" y="4349117"/>
            <a:ext cx="614150" cy="621325"/>
          </a:xfrm>
          <a:prstGeom prst="striped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riped Right Arrow 14"/>
          <p:cNvSpPr/>
          <p:nvPr/>
        </p:nvSpPr>
        <p:spPr>
          <a:xfrm>
            <a:off x="7751930" y="5034163"/>
            <a:ext cx="614150" cy="1080034"/>
          </a:xfrm>
          <a:prstGeom prst="strip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7C7341DC-AB02-4987-B995-DFE1A795DAB1}" type="slidenum">
              <a:rPr lang="en-GB" smtClean="0"/>
              <a:t>7</a:t>
            </a:fld>
            <a:endParaRPr lang="en-GB"/>
          </a:p>
        </p:txBody>
      </p:sp>
    </p:spTree>
    <p:extLst>
      <p:ext uri="{BB962C8B-B14F-4D97-AF65-F5344CB8AC3E}">
        <p14:creationId xmlns:p14="http://schemas.microsoft.com/office/powerpoint/2010/main" val="115307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of Sections – Cont’d</a:t>
            </a:r>
            <a:endParaRPr lang="en-GB" sz="4000" dirty="0">
              <a:solidFill>
                <a:schemeClr val="bg1"/>
              </a:solidFill>
            </a:endParaRPr>
          </a:p>
        </p:txBody>
      </p:sp>
      <p:sp>
        <p:nvSpPr>
          <p:cNvPr id="8" name="Rectangle 7"/>
          <p:cNvSpPr/>
          <p:nvPr/>
        </p:nvSpPr>
        <p:spPr>
          <a:xfrm>
            <a:off x="1010422" y="996294"/>
            <a:ext cx="3930067" cy="461665"/>
          </a:xfrm>
          <a:prstGeom prst="rect">
            <a:avLst/>
          </a:prstGeom>
          <a:solidFill>
            <a:srgbClr val="FFC000"/>
          </a:solidFill>
        </p:spPr>
        <p:txBody>
          <a:bodyPr wrap="square">
            <a:spAutoFit/>
          </a:bodyPr>
          <a:lstStyle/>
          <a:p>
            <a:r>
              <a:rPr lang="en-GB" sz="2400" b="1" dirty="0" smtClean="0"/>
              <a:t>Administration Section: (1/2)</a:t>
            </a:r>
            <a:endParaRPr lang="en-GB" sz="2400" b="1" dirty="0"/>
          </a:p>
        </p:txBody>
      </p:sp>
      <p:sp>
        <p:nvSpPr>
          <p:cNvPr id="9" name="TextBox 8"/>
          <p:cNvSpPr txBox="1"/>
          <p:nvPr/>
        </p:nvSpPr>
        <p:spPr>
          <a:xfrm>
            <a:off x="695387" y="1788873"/>
            <a:ext cx="10658413" cy="4216539"/>
          </a:xfrm>
          <a:prstGeom prst="rect">
            <a:avLst/>
          </a:prstGeom>
          <a:noFill/>
        </p:spPr>
        <p:txBody>
          <a:bodyPr wrap="square" rtlCol="0">
            <a:spAutoFit/>
          </a:bodyPr>
          <a:lstStyle/>
          <a:p>
            <a:r>
              <a:rPr lang="en-GB" sz="2800" dirty="0" smtClean="0"/>
              <a:t>The Section handles the following functions:</a:t>
            </a:r>
          </a:p>
          <a:p>
            <a:pPr lvl="3"/>
            <a:endParaRPr lang="en-GB" sz="1400" dirty="0" smtClean="0"/>
          </a:p>
          <a:p>
            <a:pPr marL="1657350" lvl="3" indent="-285750">
              <a:buFont typeface="Wingdings" panose="05000000000000000000" pitchFamily="2" charset="2"/>
              <a:buChar char="§"/>
            </a:pPr>
            <a:r>
              <a:rPr lang="en-GB" sz="2800" dirty="0" smtClean="0"/>
              <a:t>Marriage application</a:t>
            </a:r>
          </a:p>
          <a:p>
            <a:pPr marL="1657350" lvl="3" indent="-285750">
              <a:buFont typeface="Wingdings" panose="05000000000000000000" pitchFamily="2" charset="2"/>
              <a:buChar char="§"/>
            </a:pPr>
            <a:r>
              <a:rPr lang="en-GB" sz="2800" dirty="0" smtClean="0"/>
              <a:t>Change of Name</a:t>
            </a:r>
          </a:p>
          <a:p>
            <a:pPr marL="1657350" lvl="3" indent="-285750">
              <a:buFont typeface="Wingdings" panose="05000000000000000000" pitchFamily="2" charset="2"/>
              <a:buChar char="§"/>
            </a:pPr>
            <a:r>
              <a:rPr lang="en-GB" sz="2800" dirty="0" smtClean="0"/>
              <a:t>Leave matters (Annual, Casual, Maternity, Sick, Examination, 			  Pro-Rata Leave)</a:t>
            </a:r>
          </a:p>
          <a:p>
            <a:pPr marL="1657350" lvl="3" indent="-285750">
              <a:buFont typeface="Wingdings" panose="05000000000000000000" pitchFamily="2" charset="2"/>
              <a:buChar char="§"/>
            </a:pPr>
            <a:r>
              <a:rPr lang="en-GB" sz="2800" dirty="0" smtClean="0"/>
              <a:t>Administering and Catering Services of the Corps</a:t>
            </a:r>
          </a:p>
          <a:p>
            <a:pPr marL="1657350" lvl="3" indent="-285750">
              <a:buFont typeface="Wingdings" panose="05000000000000000000" pitchFamily="2" charset="2"/>
              <a:buChar char="§"/>
            </a:pPr>
            <a:r>
              <a:rPr lang="en-GB" sz="2800" dirty="0" smtClean="0"/>
              <a:t>Report of Welfare Issues of Staff from Counselling Unit</a:t>
            </a:r>
          </a:p>
          <a:p>
            <a:pPr marL="1657350" lvl="3" indent="-285750">
              <a:buFont typeface="Wingdings" panose="05000000000000000000" pitchFamily="2" charset="2"/>
              <a:buChar char="§"/>
            </a:pPr>
            <a:r>
              <a:rPr lang="en-GB" sz="2800" dirty="0" smtClean="0"/>
              <a:t>Welfare Complaints from Staff on Corps’ sponsored courses</a:t>
            </a:r>
          </a:p>
          <a:p>
            <a:pPr marL="1657350" lvl="3" indent="-285750">
              <a:buFont typeface="Wingdings" panose="05000000000000000000" pitchFamily="2" charset="2"/>
              <a:buChar char="§"/>
            </a:pPr>
            <a:r>
              <a:rPr lang="en-GB" sz="2800" dirty="0" smtClean="0"/>
              <a:t>Interfaces in posting of bereaved Staff</a:t>
            </a:r>
          </a:p>
        </p:txBody>
      </p:sp>
      <p:sp>
        <p:nvSpPr>
          <p:cNvPr id="11" name="Slide Number Placeholder 10"/>
          <p:cNvSpPr>
            <a:spLocks noGrp="1"/>
          </p:cNvSpPr>
          <p:nvPr>
            <p:ph type="sldNum" sz="quarter" idx="12"/>
          </p:nvPr>
        </p:nvSpPr>
        <p:spPr/>
        <p:txBody>
          <a:bodyPr/>
          <a:lstStyle/>
          <a:p>
            <a:fld id="{7C7341DC-AB02-4987-B995-DFE1A795DAB1}" type="slidenum">
              <a:rPr lang="en-GB" smtClean="0"/>
              <a:t>8</a:t>
            </a:fld>
            <a:endParaRPr lang="en-GB"/>
          </a:p>
        </p:txBody>
      </p:sp>
      <p:sp>
        <p:nvSpPr>
          <p:cNvPr id="16" name="TextBox 15"/>
          <p:cNvSpPr txBox="1"/>
          <p:nvPr/>
        </p:nvSpPr>
        <p:spPr>
          <a:xfrm>
            <a:off x="134772" y="976998"/>
            <a:ext cx="627797" cy="461665"/>
          </a:xfrm>
          <a:prstGeom prst="rect">
            <a:avLst/>
          </a:prstGeom>
          <a:solidFill>
            <a:srgbClr val="FFC000"/>
          </a:solidFill>
        </p:spPr>
        <p:txBody>
          <a:bodyPr wrap="square" rtlCol="0">
            <a:spAutoFit/>
          </a:bodyPr>
          <a:lstStyle/>
          <a:p>
            <a:pPr algn="ctr"/>
            <a:r>
              <a:rPr lang="en-GB" sz="2400" b="1" dirty="0" smtClean="0"/>
              <a:t>a</a:t>
            </a:r>
            <a:endParaRPr lang="en-GB" sz="2400" b="1" dirty="0"/>
          </a:p>
        </p:txBody>
      </p:sp>
    </p:spTree>
    <p:extLst>
      <p:ext uri="{BB962C8B-B14F-4D97-AF65-F5344CB8AC3E}">
        <p14:creationId xmlns:p14="http://schemas.microsoft.com/office/powerpoint/2010/main" val="2209661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09"/>
            <a:ext cx="12192000" cy="748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48671" y="95360"/>
            <a:ext cx="8244953" cy="707886"/>
          </a:xfrm>
          <a:prstGeom prst="rect">
            <a:avLst/>
          </a:prstGeom>
          <a:noFill/>
        </p:spPr>
        <p:txBody>
          <a:bodyPr wrap="square" rtlCol="0">
            <a:spAutoFit/>
          </a:bodyPr>
          <a:lstStyle/>
          <a:p>
            <a:r>
              <a:rPr lang="en-GB" sz="4000" dirty="0" smtClean="0">
                <a:solidFill>
                  <a:schemeClr val="bg1"/>
                </a:solidFill>
              </a:rPr>
              <a:t>Specific Function </a:t>
            </a:r>
            <a:r>
              <a:rPr lang="en-GB" sz="4000" dirty="0">
                <a:solidFill>
                  <a:schemeClr val="bg1"/>
                </a:solidFill>
              </a:rPr>
              <a:t>of Sections – Cont’d</a:t>
            </a:r>
          </a:p>
        </p:txBody>
      </p:sp>
      <p:sp>
        <p:nvSpPr>
          <p:cNvPr id="8" name="Rectangle 7"/>
          <p:cNvSpPr/>
          <p:nvPr/>
        </p:nvSpPr>
        <p:spPr>
          <a:xfrm>
            <a:off x="614638" y="1102267"/>
            <a:ext cx="4052895" cy="461665"/>
          </a:xfrm>
          <a:prstGeom prst="rect">
            <a:avLst/>
          </a:prstGeom>
          <a:solidFill>
            <a:srgbClr val="FFC000"/>
          </a:solidFill>
        </p:spPr>
        <p:txBody>
          <a:bodyPr wrap="square">
            <a:spAutoFit/>
          </a:bodyPr>
          <a:lstStyle/>
          <a:p>
            <a:r>
              <a:rPr lang="en-GB" sz="2400" b="1" dirty="0" smtClean="0"/>
              <a:t>Administration Section: (2/2)</a:t>
            </a:r>
            <a:endParaRPr lang="en-GB" sz="2400" b="1" dirty="0"/>
          </a:p>
        </p:txBody>
      </p:sp>
      <p:sp>
        <p:nvSpPr>
          <p:cNvPr id="9" name="TextBox 8"/>
          <p:cNvSpPr txBox="1"/>
          <p:nvPr/>
        </p:nvSpPr>
        <p:spPr>
          <a:xfrm>
            <a:off x="614638" y="1733521"/>
            <a:ext cx="11086287" cy="4832092"/>
          </a:xfrm>
          <a:prstGeom prst="rect">
            <a:avLst/>
          </a:prstGeom>
          <a:noFill/>
        </p:spPr>
        <p:txBody>
          <a:bodyPr wrap="square" rtlCol="0">
            <a:spAutoFit/>
          </a:bodyPr>
          <a:lstStyle/>
          <a:p>
            <a:pPr marL="1657350" lvl="3" indent="-285750">
              <a:buFont typeface="Wingdings" panose="05000000000000000000" pitchFamily="2" charset="2"/>
              <a:buChar char="§"/>
            </a:pPr>
            <a:r>
              <a:rPr lang="en-GB" sz="2800" dirty="0" smtClean="0"/>
              <a:t>Quarterly Interface with Retired Senior Officers and Monitoring of Aides</a:t>
            </a:r>
          </a:p>
          <a:p>
            <a:pPr marL="1657350" lvl="3" indent="-285750">
              <a:buFont typeface="Wingdings" panose="05000000000000000000" pitchFamily="2" charset="2"/>
              <a:buChar char="§"/>
            </a:pPr>
            <a:r>
              <a:rPr lang="en-GB" sz="2800" dirty="0" smtClean="0"/>
              <a:t>Compilation of FRSC non-current records</a:t>
            </a:r>
          </a:p>
          <a:p>
            <a:pPr marL="1657350" lvl="3" indent="-285750">
              <a:buFont typeface="Wingdings" panose="05000000000000000000" pitchFamily="2" charset="2"/>
              <a:buChar char="§"/>
            </a:pPr>
            <a:r>
              <a:rPr lang="en-GB" sz="2800" dirty="0" smtClean="0"/>
              <a:t>Disposal of Obsolete Documents</a:t>
            </a:r>
          </a:p>
          <a:p>
            <a:pPr marL="1657350" lvl="3" indent="-285750">
              <a:buFont typeface="Wingdings" panose="05000000000000000000" pitchFamily="2" charset="2"/>
              <a:buChar char="§"/>
            </a:pPr>
            <a:r>
              <a:rPr lang="en-GB" sz="2800" dirty="0" smtClean="0"/>
              <a:t>Generation of Files Titles and Codes for the Corps</a:t>
            </a:r>
          </a:p>
          <a:p>
            <a:pPr marL="1657350" lvl="3" indent="-285750">
              <a:buFont typeface="Wingdings" panose="05000000000000000000" pitchFamily="2" charset="2"/>
              <a:buChar char="§"/>
            </a:pPr>
            <a:r>
              <a:rPr lang="en-GB" sz="2800" dirty="0" smtClean="0"/>
              <a:t>Preservation of FRSC Records with Archived Value</a:t>
            </a:r>
          </a:p>
          <a:p>
            <a:pPr marL="1657350" lvl="3" indent="-285750">
              <a:buFont typeface="Wingdings" panose="05000000000000000000" pitchFamily="2" charset="2"/>
              <a:buChar char="§"/>
            </a:pPr>
            <a:r>
              <a:rPr lang="en-GB" sz="2800" dirty="0" smtClean="0"/>
              <a:t>Conduct of In-House Lecture for Staff </a:t>
            </a:r>
          </a:p>
          <a:p>
            <a:pPr marL="1657350" lvl="3" indent="-285750">
              <a:buFont typeface="Wingdings" panose="05000000000000000000" pitchFamily="2" charset="2"/>
              <a:buChar char="§"/>
            </a:pPr>
            <a:r>
              <a:rPr lang="en-GB" sz="2800" dirty="0" smtClean="0"/>
              <a:t>Collation of Weekly, Monthly and Quarterly Reports</a:t>
            </a:r>
          </a:p>
          <a:p>
            <a:pPr marL="1657350" lvl="3" indent="-285750">
              <a:buFont typeface="Wingdings" panose="05000000000000000000" pitchFamily="2" charset="2"/>
              <a:buChar char="§"/>
            </a:pPr>
            <a:r>
              <a:rPr lang="en-GB" sz="2800" dirty="0" smtClean="0"/>
              <a:t>Collation of Quarterly Assessment Reports</a:t>
            </a:r>
          </a:p>
          <a:p>
            <a:pPr marL="1657350" lvl="3" indent="-285750">
              <a:buFont typeface="Wingdings" panose="05000000000000000000" pitchFamily="2" charset="2"/>
              <a:buChar char="§"/>
            </a:pPr>
            <a:r>
              <a:rPr lang="en-GB" sz="2800" dirty="0" smtClean="0"/>
              <a:t>Collation of Service Rendered Reports</a:t>
            </a:r>
          </a:p>
          <a:p>
            <a:pPr marL="1657350" lvl="3" indent="-285750">
              <a:buFont typeface="Wingdings" panose="05000000000000000000" pitchFamily="2" charset="2"/>
              <a:buChar char="§"/>
            </a:pPr>
            <a:r>
              <a:rPr lang="en-GB" sz="2800" dirty="0" smtClean="0"/>
              <a:t>Collation of Services Improvement Reports</a:t>
            </a:r>
          </a:p>
        </p:txBody>
      </p:sp>
      <p:sp>
        <p:nvSpPr>
          <p:cNvPr id="4" name="Slide Number Placeholder 3"/>
          <p:cNvSpPr>
            <a:spLocks noGrp="1"/>
          </p:cNvSpPr>
          <p:nvPr>
            <p:ph type="sldNum" sz="quarter" idx="12"/>
          </p:nvPr>
        </p:nvSpPr>
        <p:spPr/>
        <p:txBody>
          <a:bodyPr/>
          <a:lstStyle/>
          <a:p>
            <a:fld id="{7C7341DC-AB02-4987-B995-DFE1A795DAB1}" type="slidenum">
              <a:rPr lang="en-GB" smtClean="0"/>
              <a:t>9</a:t>
            </a:fld>
            <a:endParaRPr lang="en-GB"/>
          </a:p>
        </p:txBody>
      </p:sp>
    </p:spTree>
    <p:extLst>
      <p:ext uri="{BB962C8B-B14F-4D97-AF65-F5344CB8AC3E}">
        <p14:creationId xmlns:p14="http://schemas.microsoft.com/office/powerpoint/2010/main" val="3842328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503</TotalTime>
  <Words>2494</Words>
  <Application>Microsoft Office PowerPoint</Application>
  <PresentationFormat>Custom</PresentationFormat>
  <Paragraphs>496</Paragraphs>
  <Slides>37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FRSC</dc:creator>
  <cp:lastModifiedBy>TRPC-001</cp:lastModifiedBy>
  <cp:revision>119</cp:revision>
  <dcterms:created xsi:type="dcterms:W3CDTF">2021-05-21T05:50:21Z</dcterms:created>
  <dcterms:modified xsi:type="dcterms:W3CDTF">2021-05-24T12:40:50Z</dcterms:modified>
</cp:coreProperties>
</file>