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58" r:id="rId4"/>
    <p:sldId id="259" r:id="rId5"/>
    <p:sldId id="264" r:id="rId6"/>
    <p:sldId id="263" r:id="rId7"/>
    <p:sldId id="270" r:id="rId8"/>
    <p:sldId id="269" r:id="rId9"/>
    <p:sldId id="268" r:id="rId10"/>
    <p:sldId id="267" r:id="rId11"/>
    <p:sldId id="266" r:id="rId12"/>
    <p:sldId id="265" r:id="rId13"/>
    <p:sldId id="262" r:id="rId14"/>
    <p:sldId id="261" r:id="rId15"/>
    <p:sldId id="274" r:id="rId16"/>
    <p:sldId id="273" r:id="rId17"/>
    <p:sldId id="272" r:id="rId18"/>
    <p:sldId id="271" r:id="rId19"/>
    <p:sldId id="275" r:id="rId20"/>
    <p:sldId id="276" r:id="rId21"/>
  </p:sldIdLst>
  <p:sldSz cx="9525000" cy="7239000"/>
  <p:notesSz cx="6858000" cy="9144000"/>
  <p:defaultTextStyle>
    <a:defPPr>
      <a:defRPr lang="en-US"/>
    </a:defPPr>
    <a:lvl1pPr marL="0" algn="l" defTabSz="957925" rtl="0" eaLnBrk="1" latinLnBrk="0" hangingPunct="1">
      <a:defRPr sz="1900" kern="1200">
        <a:solidFill>
          <a:schemeClr val="tx1"/>
        </a:solidFill>
        <a:latin typeface="+mn-lt"/>
        <a:ea typeface="+mn-ea"/>
        <a:cs typeface="+mn-cs"/>
      </a:defRPr>
    </a:lvl1pPr>
    <a:lvl2pPr marL="478963" algn="l" defTabSz="957925" rtl="0" eaLnBrk="1" latinLnBrk="0" hangingPunct="1">
      <a:defRPr sz="1900" kern="1200">
        <a:solidFill>
          <a:schemeClr val="tx1"/>
        </a:solidFill>
        <a:latin typeface="+mn-lt"/>
        <a:ea typeface="+mn-ea"/>
        <a:cs typeface="+mn-cs"/>
      </a:defRPr>
    </a:lvl2pPr>
    <a:lvl3pPr marL="957925" algn="l" defTabSz="957925" rtl="0" eaLnBrk="1" latinLnBrk="0" hangingPunct="1">
      <a:defRPr sz="1900" kern="1200">
        <a:solidFill>
          <a:schemeClr val="tx1"/>
        </a:solidFill>
        <a:latin typeface="+mn-lt"/>
        <a:ea typeface="+mn-ea"/>
        <a:cs typeface="+mn-cs"/>
      </a:defRPr>
    </a:lvl3pPr>
    <a:lvl4pPr marL="1436888" algn="l" defTabSz="957925" rtl="0" eaLnBrk="1" latinLnBrk="0" hangingPunct="1">
      <a:defRPr sz="1900" kern="1200">
        <a:solidFill>
          <a:schemeClr val="tx1"/>
        </a:solidFill>
        <a:latin typeface="+mn-lt"/>
        <a:ea typeface="+mn-ea"/>
        <a:cs typeface="+mn-cs"/>
      </a:defRPr>
    </a:lvl4pPr>
    <a:lvl5pPr marL="1915851" algn="l" defTabSz="957925" rtl="0" eaLnBrk="1" latinLnBrk="0" hangingPunct="1">
      <a:defRPr sz="1900" kern="1200">
        <a:solidFill>
          <a:schemeClr val="tx1"/>
        </a:solidFill>
        <a:latin typeface="+mn-lt"/>
        <a:ea typeface="+mn-ea"/>
        <a:cs typeface="+mn-cs"/>
      </a:defRPr>
    </a:lvl5pPr>
    <a:lvl6pPr marL="2394814" algn="l" defTabSz="957925" rtl="0" eaLnBrk="1" latinLnBrk="0" hangingPunct="1">
      <a:defRPr sz="1900" kern="1200">
        <a:solidFill>
          <a:schemeClr val="tx1"/>
        </a:solidFill>
        <a:latin typeface="+mn-lt"/>
        <a:ea typeface="+mn-ea"/>
        <a:cs typeface="+mn-cs"/>
      </a:defRPr>
    </a:lvl6pPr>
    <a:lvl7pPr marL="2873776" algn="l" defTabSz="957925" rtl="0" eaLnBrk="1" latinLnBrk="0" hangingPunct="1">
      <a:defRPr sz="1900" kern="1200">
        <a:solidFill>
          <a:schemeClr val="tx1"/>
        </a:solidFill>
        <a:latin typeface="+mn-lt"/>
        <a:ea typeface="+mn-ea"/>
        <a:cs typeface="+mn-cs"/>
      </a:defRPr>
    </a:lvl7pPr>
    <a:lvl8pPr marL="3352739" algn="l" defTabSz="957925" rtl="0" eaLnBrk="1" latinLnBrk="0" hangingPunct="1">
      <a:defRPr sz="1900" kern="1200">
        <a:solidFill>
          <a:schemeClr val="tx1"/>
        </a:solidFill>
        <a:latin typeface="+mn-lt"/>
        <a:ea typeface="+mn-ea"/>
        <a:cs typeface="+mn-cs"/>
      </a:defRPr>
    </a:lvl8pPr>
    <a:lvl9pPr marL="3831702" algn="l" defTabSz="957925" rtl="0" eaLnBrk="1" latinLnBrk="0" hangingPunct="1">
      <a:defRPr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05" autoAdjust="0"/>
  </p:normalViewPr>
  <p:slideViewPr>
    <p:cSldViewPr>
      <p:cViewPr varScale="1">
        <p:scale>
          <a:sx n="66" d="100"/>
          <a:sy n="66" d="100"/>
        </p:scale>
        <p:origin x="-1416" y="-102"/>
      </p:cViewPr>
      <p:guideLst>
        <p:guide orient="horz" pos="2280"/>
        <p:guide pos="30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0DAB24-F20F-4D10-9BF1-F11877E2BA49}" type="datetimeFigureOut">
              <a:rPr lang="en-US" smtClean="0"/>
              <a:t>2/8/2021</a:t>
            </a:fld>
            <a:endParaRPr lang="en-US"/>
          </a:p>
        </p:txBody>
      </p:sp>
      <p:sp>
        <p:nvSpPr>
          <p:cNvPr id="4" name="Slide Image Placeholder 3"/>
          <p:cNvSpPr>
            <a:spLocks noGrp="1" noRot="1" noChangeAspect="1"/>
          </p:cNvSpPr>
          <p:nvPr>
            <p:ph type="sldImg" idx="2"/>
          </p:nvPr>
        </p:nvSpPr>
        <p:spPr>
          <a:xfrm>
            <a:off x="1173163" y="685800"/>
            <a:ext cx="45116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27301-DFA3-45E6-A955-5A53036D3795}" type="slidenum">
              <a:rPr lang="en-US" smtClean="0"/>
              <a:t>‹#›</a:t>
            </a:fld>
            <a:endParaRPr lang="en-US"/>
          </a:p>
        </p:txBody>
      </p:sp>
    </p:spTree>
    <p:extLst>
      <p:ext uri="{BB962C8B-B14F-4D97-AF65-F5344CB8AC3E}">
        <p14:creationId xmlns:p14="http://schemas.microsoft.com/office/powerpoint/2010/main" val="86336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C27301-DFA3-45E6-A955-5A53036D3795}"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39615" y="1447800"/>
            <a:ext cx="8572500" cy="1930400"/>
          </a:xfrm>
        </p:spPr>
        <p:txBody>
          <a:bodyPr vert="horz" lIns="47896" tIns="0" rIns="47896" bIns="0" anchor="b">
            <a:normAutofit/>
            <a:scene3d>
              <a:camera prst="orthographicFront"/>
              <a:lightRig rig="soft" dir="t">
                <a:rot lat="0" lon="0" rev="17220000"/>
              </a:lightRig>
            </a:scene3d>
            <a:sp3d prstMaterial="softEdge">
              <a:bevelT w="38100" h="38100"/>
            </a:sp3d>
          </a:bodyPr>
          <a:lstStyle>
            <a:lvl1pPr>
              <a:defRPr sz="50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D146898-F51B-45AA-B1A8-533FA6B44AB8}" type="datetimeFigureOut">
              <a:rPr lang="en-US" smtClean="0"/>
              <a:pPr/>
              <a:t>2/8/2021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DB5A9B4E-4A69-444C-8221-2C5059CF32A3}" type="slidenum">
              <a:rPr lang="en-US" smtClean="0"/>
              <a:pPr/>
              <a:t>‹#›</a:t>
            </a:fld>
            <a:endParaRPr lang="en-US"/>
          </a:p>
        </p:txBody>
      </p:sp>
      <p:sp>
        <p:nvSpPr>
          <p:cNvPr id="9" name="Subtitle 8"/>
          <p:cNvSpPr>
            <a:spLocks noGrp="1"/>
          </p:cNvSpPr>
          <p:nvPr>
            <p:ph type="subTitle" idx="1"/>
          </p:nvPr>
        </p:nvSpPr>
        <p:spPr>
          <a:xfrm>
            <a:off x="1428750" y="3516792"/>
            <a:ext cx="6667500" cy="1849967"/>
          </a:xfrm>
        </p:spPr>
        <p:txBody>
          <a:bodyPr/>
          <a:lstStyle>
            <a:lvl1pPr marL="0" indent="0" algn="ctr">
              <a:buNone/>
              <a:defRPr>
                <a:solidFill>
                  <a:schemeClr val="tx1"/>
                </a:solidFill>
              </a:defRPr>
            </a:lvl1pPr>
            <a:lvl2pPr marL="478963" indent="0" algn="ctr">
              <a:buNone/>
            </a:lvl2pPr>
            <a:lvl3pPr marL="957925" indent="0" algn="ctr">
              <a:buNone/>
            </a:lvl3pPr>
            <a:lvl4pPr marL="1436888" indent="0" algn="ctr">
              <a:buNone/>
            </a:lvl4pPr>
            <a:lvl5pPr marL="1915851" indent="0" algn="ctr">
              <a:buNone/>
            </a:lvl5pPr>
            <a:lvl6pPr marL="2394814" indent="0" algn="ctr">
              <a:buNone/>
            </a:lvl6pPr>
            <a:lvl7pPr marL="2873776" indent="0" algn="ctr">
              <a:buNone/>
            </a:lvl7pPr>
            <a:lvl8pPr marL="3352739" indent="0" algn="ctr">
              <a:buNone/>
            </a:lvl8pPr>
            <a:lvl9pPr marL="3831702"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146898-F51B-45AA-B1A8-533FA6B44AB8}" type="datetimeFigureOut">
              <a:rPr lang="en-US" smtClean="0"/>
              <a:pPr/>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05625" y="289896"/>
            <a:ext cx="2143125" cy="617661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76250" y="289896"/>
            <a:ext cx="6270625" cy="617661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146898-F51B-45AA-B1A8-533FA6B44AB8}" type="datetimeFigureOut">
              <a:rPr lang="en-US" smtClean="0"/>
              <a:pPr/>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146898-F51B-45AA-B1A8-533FA6B44AB8}" type="datetimeFigureOut">
              <a:rPr lang="en-US" smtClean="0"/>
              <a:pPr/>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66875" y="643467"/>
            <a:ext cx="7381875" cy="1930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0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66875" y="2647107"/>
            <a:ext cx="7381875" cy="1593585"/>
          </a:xfrm>
        </p:spPr>
        <p:txBody>
          <a:bodyPr anchor="t"/>
          <a:lstStyle>
            <a:lvl1pPr marL="76634" indent="0" algn="l">
              <a:buNone/>
              <a:defRPr sz="2100">
                <a:solidFill>
                  <a:schemeClr val="tx1"/>
                </a:solidFill>
              </a:defRPr>
            </a:lvl1pPr>
            <a:lvl2pPr>
              <a:buNone/>
              <a:defRPr sz="1900">
                <a:solidFill>
                  <a:schemeClr val="tx1">
                    <a:tint val="75000"/>
                  </a:schemeClr>
                </a:solidFill>
              </a:defRPr>
            </a:lvl2pPr>
            <a:lvl3pPr>
              <a:buNone/>
              <a:defRPr sz="17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146898-F51B-45AA-B1A8-533FA6B44AB8}" type="datetimeFigureOut">
              <a:rPr lang="en-US" smtClean="0"/>
              <a:pPr/>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55000" y="6773157"/>
            <a:ext cx="793750" cy="385410"/>
          </a:xfrm>
        </p:spPr>
        <p:txBody>
          <a:bodyPr/>
          <a:lstStyle/>
          <a:p>
            <a:fld id="{DB5A9B4E-4A69-444C-8221-2C5059CF32A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76250" y="1689101"/>
            <a:ext cx="4206875" cy="4777405"/>
          </a:xfrm>
        </p:spPr>
        <p:txBody>
          <a:bodyPr/>
          <a:lstStyle>
            <a:lvl1pPr>
              <a:defRPr sz="2700"/>
            </a:lvl1pPr>
            <a:lvl2pPr>
              <a:defRPr sz="2500"/>
            </a:lvl2pPr>
            <a:lvl3pPr>
              <a:defRPr sz="2100"/>
            </a:lvl3pPr>
            <a:lvl4pPr>
              <a:defRPr sz="19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841875" y="1689101"/>
            <a:ext cx="4206875" cy="4777405"/>
          </a:xfrm>
        </p:spPr>
        <p:txBody>
          <a:bodyPr/>
          <a:lstStyle>
            <a:lvl1pPr>
              <a:defRPr sz="2700"/>
            </a:lvl1pPr>
            <a:lvl2pPr>
              <a:defRPr sz="2500"/>
            </a:lvl2pPr>
            <a:lvl3pPr>
              <a:defRPr sz="2100"/>
            </a:lvl3pPr>
            <a:lvl4pPr>
              <a:defRPr sz="19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146898-F51B-45AA-B1A8-533FA6B44AB8}" type="datetimeFigureOut">
              <a:rPr lang="en-US" smtClean="0"/>
              <a:pPr/>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6250" y="288219"/>
            <a:ext cx="8572500" cy="12065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76250" y="1620397"/>
            <a:ext cx="4208529" cy="792603"/>
          </a:xfrm>
        </p:spPr>
        <p:txBody>
          <a:bodyPr anchor="ctr"/>
          <a:lstStyle>
            <a:lvl1pPr marL="0" indent="0">
              <a:buNone/>
              <a:defRPr sz="2500" b="0" cap="all" baseline="0">
                <a:solidFill>
                  <a:schemeClr val="tx1"/>
                </a:solidFill>
              </a:defRPr>
            </a:lvl1pPr>
            <a:lvl2pPr>
              <a:buNone/>
              <a:defRPr sz="2100" b="1"/>
            </a:lvl2pPr>
            <a:lvl3pPr>
              <a:buNone/>
              <a:defRPr sz="1900" b="1"/>
            </a:lvl3pPr>
            <a:lvl4pPr>
              <a:buNone/>
              <a:defRPr sz="1700" b="1"/>
            </a:lvl4pPr>
            <a:lvl5pPr>
              <a:buNone/>
              <a:defRPr sz="17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838568" y="1620397"/>
            <a:ext cx="4210182" cy="792603"/>
          </a:xfrm>
        </p:spPr>
        <p:txBody>
          <a:bodyPr anchor="ctr"/>
          <a:lstStyle>
            <a:lvl1pPr marL="0" indent="0">
              <a:buNone/>
              <a:defRPr sz="2500" b="0" cap="all" baseline="0">
                <a:solidFill>
                  <a:schemeClr val="tx1"/>
                </a:solidFill>
              </a:defRPr>
            </a:lvl1pPr>
            <a:lvl2pPr>
              <a:buNone/>
              <a:defRPr sz="2100" b="1"/>
            </a:lvl2pPr>
            <a:lvl3pPr>
              <a:buNone/>
              <a:defRPr sz="1900" b="1"/>
            </a:lvl3pPr>
            <a:lvl4pPr>
              <a:buNone/>
              <a:defRPr sz="1700" b="1"/>
            </a:lvl4pPr>
            <a:lvl5pPr>
              <a:buNone/>
              <a:defRPr sz="17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76250" y="2493434"/>
            <a:ext cx="4208529" cy="3973072"/>
          </a:xfrm>
        </p:spPr>
        <p:txBody>
          <a:bodyPr/>
          <a:lstStyle>
            <a:lvl1pPr>
              <a:defRPr sz="2500"/>
            </a:lvl1pPr>
            <a:lvl2pPr>
              <a:defRPr sz="2100"/>
            </a:lvl2pPr>
            <a:lvl3pPr>
              <a:defRPr sz="1900"/>
            </a:lvl3pPr>
            <a:lvl4pPr>
              <a:defRPr sz="1700"/>
            </a:lvl4pPr>
            <a:lvl5pPr>
              <a:defRPr sz="1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838568" y="2493434"/>
            <a:ext cx="4210182" cy="3973072"/>
          </a:xfrm>
        </p:spPr>
        <p:txBody>
          <a:bodyPr/>
          <a:lstStyle>
            <a:lvl1pPr>
              <a:defRPr sz="2500"/>
            </a:lvl1pPr>
            <a:lvl2pPr>
              <a:defRPr sz="2100"/>
            </a:lvl2pPr>
            <a:lvl3pPr>
              <a:defRPr sz="1900"/>
            </a:lvl3pPr>
            <a:lvl4pPr>
              <a:defRPr sz="1700"/>
            </a:lvl4pPr>
            <a:lvl5pPr>
              <a:defRPr sz="1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146898-F51B-45AA-B1A8-533FA6B44AB8}" type="datetimeFigureOut">
              <a:rPr lang="en-US" smtClean="0"/>
              <a:pPr/>
              <a:t>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146898-F51B-45AA-B1A8-533FA6B44AB8}" type="datetimeFigureOut">
              <a:rPr lang="en-US" smtClean="0"/>
              <a:pPr/>
              <a:t>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146898-F51B-45AA-B1A8-533FA6B44AB8}" type="datetimeFigureOut">
              <a:rPr lang="en-US" smtClean="0"/>
              <a:pPr/>
              <a:t>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6251" y="288220"/>
            <a:ext cx="3133659" cy="1226608"/>
          </a:xfrm>
        </p:spPr>
        <p:txBody>
          <a:bodyPr vert="horz" anchor="b">
            <a:normAutofit/>
            <a:sp3d prstMaterial="softEdge"/>
          </a:bodyPr>
          <a:lstStyle>
            <a:lvl1pPr algn="l">
              <a:buNone/>
              <a:defRPr sz="23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76251" y="1608667"/>
            <a:ext cx="3133659" cy="4857839"/>
          </a:xfrm>
        </p:spPr>
        <p:txBody>
          <a:bodyPr/>
          <a:lstStyle>
            <a:lvl1pPr marL="0" indent="0">
              <a:buNone/>
              <a:defRPr sz="1500"/>
            </a:lvl1pPr>
            <a:lvl2pPr>
              <a:buNone/>
              <a:defRPr sz="13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724010" y="288220"/>
            <a:ext cx="5324740" cy="6178286"/>
          </a:xfrm>
        </p:spPr>
        <p:txBody>
          <a:bodyPr/>
          <a:lstStyle>
            <a:lvl1pPr>
              <a:defRPr sz="2700"/>
            </a:lvl1pPr>
            <a:lvl2pPr>
              <a:defRPr sz="2500"/>
            </a:lvl2pPr>
            <a:lvl3pPr>
              <a:defRPr sz="2300"/>
            </a:lvl3pPr>
            <a:lvl4pPr>
              <a:defRPr sz="21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146898-F51B-45AA-B1A8-533FA6B44AB8}" type="datetimeFigureOut">
              <a:rPr lang="en-US" smtClean="0"/>
              <a:pPr/>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5000" y="643467"/>
            <a:ext cx="5715000" cy="551304"/>
          </a:xfrm>
        </p:spPr>
        <p:txBody>
          <a:bodyPr lIns="47896" rIns="47896" bIns="0" anchor="b">
            <a:sp3d prstMaterial="softEdge"/>
          </a:bodyPr>
          <a:lstStyle>
            <a:lvl1pPr algn="ctr">
              <a:buNone/>
              <a:defRPr sz="21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905000" y="1933752"/>
            <a:ext cx="5715000" cy="4182533"/>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4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905000" y="1231609"/>
            <a:ext cx="5715000" cy="559816"/>
          </a:xfrm>
        </p:spPr>
        <p:txBody>
          <a:bodyPr lIns="47896" tIns="47896" rIns="47896" anchor="t"/>
          <a:lstStyle>
            <a:lvl1pPr marL="0" indent="0" algn="ctr">
              <a:buNone/>
              <a:defRPr sz="1500"/>
            </a:lvl1pPr>
            <a:lvl2pPr>
              <a:defRPr sz="13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146898-F51B-45AA-B1A8-533FA6B44AB8}" type="datetimeFigureOut">
              <a:rPr lang="en-US" smtClean="0"/>
              <a:pPr/>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A9B4E-4A69-444C-8221-2C5059CF32A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76250" y="289896"/>
            <a:ext cx="8572500" cy="1206500"/>
          </a:xfrm>
          <a:prstGeom prst="rect">
            <a:avLst/>
          </a:prstGeom>
        </p:spPr>
        <p:txBody>
          <a:bodyPr vert="horz" lIns="95793" tIns="47896" rIns="95793" bIns="47896"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76250" y="1689100"/>
            <a:ext cx="8572500" cy="4970780"/>
          </a:xfrm>
          <a:prstGeom prst="rect">
            <a:avLst/>
          </a:prstGeom>
        </p:spPr>
        <p:txBody>
          <a:bodyPr vert="horz" lIns="95793" tIns="47896" rIns="95793" bIns="47896">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6250" y="6773157"/>
            <a:ext cx="2222500" cy="385410"/>
          </a:xfrm>
          <a:prstGeom prst="rect">
            <a:avLst/>
          </a:prstGeom>
        </p:spPr>
        <p:txBody>
          <a:bodyPr vert="horz" lIns="95793" tIns="47896" rIns="95793" bIns="47896" anchor="b"/>
          <a:lstStyle>
            <a:lvl1pPr algn="l" eaLnBrk="1" latinLnBrk="0" hangingPunct="1">
              <a:defRPr kumimoji="0" sz="1300">
                <a:solidFill>
                  <a:schemeClr val="tx1">
                    <a:shade val="50000"/>
                  </a:schemeClr>
                </a:solidFill>
              </a:defRPr>
            </a:lvl1pPr>
          </a:lstStyle>
          <a:p>
            <a:fld id="{4D146898-F51B-45AA-B1A8-533FA6B44AB8}" type="datetimeFigureOut">
              <a:rPr lang="en-US" smtClean="0"/>
              <a:pPr/>
              <a:t>2/8/2021</a:t>
            </a:fld>
            <a:endParaRPr lang="en-US"/>
          </a:p>
        </p:txBody>
      </p:sp>
      <p:sp>
        <p:nvSpPr>
          <p:cNvPr id="3" name="Footer Placeholder 2"/>
          <p:cNvSpPr>
            <a:spLocks noGrp="1"/>
          </p:cNvSpPr>
          <p:nvPr>
            <p:ph type="ftr" sz="quarter" idx="3"/>
          </p:nvPr>
        </p:nvSpPr>
        <p:spPr>
          <a:xfrm>
            <a:off x="3254375" y="6773157"/>
            <a:ext cx="3016250" cy="385410"/>
          </a:xfrm>
          <a:prstGeom prst="rect">
            <a:avLst/>
          </a:prstGeom>
        </p:spPr>
        <p:txBody>
          <a:bodyPr vert="horz" lIns="95793" tIns="47896" rIns="95793" bIns="47896"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255000" y="6773157"/>
            <a:ext cx="793750" cy="385410"/>
          </a:xfrm>
          <a:prstGeom prst="rect">
            <a:avLst/>
          </a:prstGeom>
        </p:spPr>
        <p:txBody>
          <a:bodyPr vert="horz" lIns="0" tIns="47896" rIns="0" bIns="47896" anchor="b"/>
          <a:lstStyle>
            <a:lvl1pPr algn="r" eaLnBrk="1" latinLnBrk="0" hangingPunct="1">
              <a:defRPr kumimoji="0" sz="1300">
                <a:solidFill>
                  <a:schemeClr val="tx1">
                    <a:shade val="50000"/>
                  </a:schemeClr>
                </a:solidFill>
              </a:defRPr>
            </a:lvl1pPr>
          </a:lstStyle>
          <a:p>
            <a:fld id="{DB5A9B4E-4A69-444C-8221-2C5059CF32A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3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74755" indent="-431066" algn="l" rtl="0" eaLnBrk="1" latinLnBrk="0" hangingPunct="1">
        <a:spcBef>
          <a:spcPct val="20000"/>
        </a:spcBef>
        <a:buClr>
          <a:schemeClr val="tx1">
            <a:shade val="95000"/>
          </a:schemeClr>
        </a:buClr>
        <a:buSzPct val="65000"/>
        <a:buFont typeface="Wingdings 2"/>
        <a:buChar char=""/>
        <a:defRPr kumimoji="0" sz="2900" kern="1200">
          <a:solidFill>
            <a:schemeClr val="tx1"/>
          </a:solidFill>
          <a:latin typeface="+mn-lt"/>
          <a:ea typeface="+mn-ea"/>
          <a:cs typeface="+mn-cs"/>
        </a:defRPr>
      </a:lvl1pPr>
      <a:lvl2pPr marL="910029" indent="-296957" algn="l" rtl="0" eaLnBrk="1" latinLnBrk="0" hangingPunct="1">
        <a:spcBef>
          <a:spcPct val="20000"/>
        </a:spcBef>
        <a:buClr>
          <a:schemeClr val="tx1"/>
        </a:buClr>
        <a:buSzPct val="80000"/>
        <a:buFont typeface="Wingdings 2"/>
        <a:buChar char=""/>
        <a:defRPr kumimoji="0" sz="2500" kern="1200">
          <a:solidFill>
            <a:schemeClr val="tx1"/>
          </a:solidFill>
          <a:latin typeface="+mn-lt"/>
          <a:ea typeface="+mn-ea"/>
          <a:cs typeface="+mn-cs"/>
        </a:defRPr>
      </a:lvl2pPr>
      <a:lvl3pPr marL="1187828" indent="-239481" algn="l" rtl="0" eaLnBrk="1" latinLnBrk="0" hangingPunct="1">
        <a:spcBef>
          <a:spcPct val="20000"/>
        </a:spcBef>
        <a:buClr>
          <a:schemeClr val="tx1"/>
        </a:buClr>
        <a:buSzPct val="95000"/>
        <a:buFont typeface="Wingdings"/>
        <a:buChar char=""/>
        <a:defRPr kumimoji="0" sz="2300" kern="1200">
          <a:solidFill>
            <a:schemeClr val="tx1"/>
          </a:solidFill>
          <a:latin typeface="+mn-lt"/>
          <a:ea typeface="+mn-ea"/>
          <a:cs typeface="+mn-cs"/>
        </a:defRPr>
      </a:lvl3pPr>
      <a:lvl4pPr marL="1417730" indent="-191585" algn="l" rtl="0" eaLnBrk="1" latinLnBrk="0" hangingPunct="1">
        <a:spcBef>
          <a:spcPct val="20000"/>
        </a:spcBef>
        <a:buClr>
          <a:schemeClr val="tx1"/>
        </a:buClr>
        <a:buSzPct val="100000"/>
        <a:buFont typeface="Wingdings 3"/>
        <a:buChar char=""/>
        <a:defRPr kumimoji="0" sz="2100" kern="1200">
          <a:solidFill>
            <a:schemeClr val="tx1"/>
          </a:solidFill>
          <a:latin typeface="+mn-lt"/>
          <a:ea typeface="+mn-ea"/>
          <a:cs typeface="+mn-cs"/>
        </a:defRPr>
      </a:lvl4pPr>
      <a:lvl5pPr marL="1618894" indent="-191585" algn="l" rtl="0" eaLnBrk="1" latinLnBrk="0" hangingPunct="1">
        <a:spcBef>
          <a:spcPct val="20000"/>
        </a:spcBef>
        <a:buClr>
          <a:schemeClr val="tx1"/>
        </a:buClr>
        <a:buFont typeface="Wingdings 2"/>
        <a:buChar char=""/>
        <a:defRPr kumimoji="0" sz="2100" kern="1200">
          <a:solidFill>
            <a:schemeClr val="tx1"/>
          </a:solidFill>
          <a:latin typeface="+mn-lt"/>
          <a:ea typeface="+mn-ea"/>
          <a:cs typeface="+mn-cs"/>
        </a:defRPr>
      </a:lvl5pPr>
      <a:lvl6pPr marL="1848796" indent="-191585" algn="l" rtl="0" eaLnBrk="1" latinLnBrk="0" hangingPunct="1">
        <a:spcBef>
          <a:spcPct val="20000"/>
        </a:spcBef>
        <a:buClr>
          <a:schemeClr val="tx1"/>
        </a:buClr>
        <a:buFont typeface="Wingdings 3"/>
        <a:buChar char=""/>
        <a:defRPr kumimoji="0" sz="1900" kern="1200">
          <a:solidFill>
            <a:schemeClr val="tx1"/>
          </a:solidFill>
          <a:latin typeface="+mn-lt"/>
          <a:ea typeface="+mn-ea"/>
          <a:cs typeface="+mn-cs"/>
        </a:defRPr>
      </a:lvl6pPr>
      <a:lvl7pPr marL="2059540" indent="-191585" algn="l" rtl="0" eaLnBrk="1" latinLnBrk="0" hangingPunct="1">
        <a:spcBef>
          <a:spcPct val="20000"/>
        </a:spcBef>
        <a:buClr>
          <a:schemeClr val="tx1"/>
        </a:buClr>
        <a:buFont typeface="Wingdings 2"/>
        <a:buChar char=""/>
        <a:defRPr kumimoji="0" sz="1700" kern="1200">
          <a:solidFill>
            <a:schemeClr val="tx1"/>
          </a:solidFill>
          <a:latin typeface="+mn-lt"/>
          <a:ea typeface="+mn-ea"/>
          <a:cs typeface="+mn-cs"/>
        </a:defRPr>
      </a:lvl7pPr>
      <a:lvl8pPr marL="2270283" indent="-191585" algn="l" rtl="0" eaLnBrk="1" latinLnBrk="0" hangingPunct="1">
        <a:spcBef>
          <a:spcPct val="20000"/>
        </a:spcBef>
        <a:buClr>
          <a:schemeClr val="tx1"/>
        </a:buClr>
        <a:buFont typeface="Wingdings 2"/>
        <a:buChar char=""/>
        <a:defRPr kumimoji="0" sz="1500" kern="1200">
          <a:solidFill>
            <a:schemeClr val="tx1"/>
          </a:solidFill>
          <a:latin typeface="+mn-lt"/>
          <a:ea typeface="+mn-ea"/>
          <a:cs typeface="+mn-cs"/>
        </a:defRPr>
      </a:lvl8pPr>
      <a:lvl9pPr marL="2481027" indent="-191585" algn="l" rtl="0" eaLnBrk="1" latinLnBrk="0" hangingPunct="1">
        <a:spcBef>
          <a:spcPct val="20000"/>
        </a:spcBef>
        <a:buClr>
          <a:schemeClr val="tx1"/>
        </a:buClr>
        <a:buFont typeface="Wingdings 2"/>
        <a:buChar char=""/>
        <a:defRPr kumimoji="0" sz="15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78963" algn="l" rtl="0" eaLnBrk="1" latinLnBrk="0" hangingPunct="1">
        <a:defRPr kumimoji="0" kern="1200">
          <a:solidFill>
            <a:schemeClr val="tx1"/>
          </a:solidFill>
          <a:latin typeface="+mn-lt"/>
          <a:ea typeface="+mn-ea"/>
          <a:cs typeface="+mn-cs"/>
        </a:defRPr>
      </a:lvl2pPr>
      <a:lvl3pPr marL="957925" algn="l" rtl="0" eaLnBrk="1" latinLnBrk="0" hangingPunct="1">
        <a:defRPr kumimoji="0" kern="1200">
          <a:solidFill>
            <a:schemeClr val="tx1"/>
          </a:solidFill>
          <a:latin typeface="+mn-lt"/>
          <a:ea typeface="+mn-ea"/>
          <a:cs typeface="+mn-cs"/>
        </a:defRPr>
      </a:lvl3pPr>
      <a:lvl4pPr marL="1436888" algn="l" rtl="0" eaLnBrk="1" latinLnBrk="0" hangingPunct="1">
        <a:defRPr kumimoji="0" kern="1200">
          <a:solidFill>
            <a:schemeClr val="tx1"/>
          </a:solidFill>
          <a:latin typeface="+mn-lt"/>
          <a:ea typeface="+mn-ea"/>
          <a:cs typeface="+mn-cs"/>
        </a:defRPr>
      </a:lvl4pPr>
      <a:lvl5pPr marL="1915851" algn="l" rtl="0" eaLnBrk="1" latinLnBrk="0" hangingPunct="1">
        <a:defRPr kumimoji="0" kern="1200">
          <a:solidFill>
            <a:schemeClr val="tx1"/>
          </a:solidFill>
          <a:latin typeface="+mn-lt"/>
          <a:ea typeface="+mn-ea"/>
          <a:cs typeface="+mn-cs"/>
        </a:defRPr>
      </a:lvl5pPr>
      <a:lvl6pPr marL="2394814" algn="l" rtl="0" eaLnBrk="1" latinLnBrk="0" hangingPunct="1">
        <a:defRPr kumimoji="0" kern="1200">
          <a:solidFill>
            <a:schemeClr val="tx1"/>
          </a:solidFill>
          <a:latin typeface="+mn-lt"/>
          <a:ea typeface="+mn-ea"/>
          <a:cs typeface="+mn-cs"/>
        </a:defRPr>
      </a:lvl6pPr>
      <a:lvl7pPr marL="2873776" algn="l" rtl="0" eaLnBrk="1" latinLnBrk="0" hangingPunct="1">
        <a:defRPr kumimoji="0" kern="1200">
          <a:solidFill>
            <a:schemeClr val="tx1"/>
          </a:solidFill>
          <a:latin typeface="+mn-lt"/>
          <a:ea typeface="+mn-ea"/>
          <a:cs typeface="+mn-cs"/>
        </a:defRPr>
      </a:lvl7pPr>
      <a:lvl8pPr marL="3352739" algn="l" rtl="0" eaLnBrk="1" latinLnBrk="0" hangingPunct="1">
        <a:defRPr kumimoji="0" kern="1200">
          <a:solidFill>
            <a:schemeClr val="tx1"/>
          </a:solidFill>
          <a:latin typeface="+mn-lt"/>
          <a:ea typeface="+mn-ea"/>
          <a:cs typeface="+mn-cs"/>
        </a:defRPr>
      </a:lvl8pPr>
      <a:lvl9pPr marL="383170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9375" y="643467"/>
            <a:ext cx="6667500" cy="5469467"/>
          </a:xfrm>
        </p:spPr>
        <p:txBody>
          <a:bodyPr>
            <a:normAutofit/>
          </a:bodyPr>
          <a:lstStyle/>
          <a:p>
            <a:pPr fontAlgn="base">
              <a:spcBef>
                <a:spcPct val="0"/>
              </a:spcBef>
              <a:spcAft>
                <a:spcPct val="0"/>
              </a:spcAft>
            </a:pPr>
            <a:r>
              <a:rPr lang="en-US" b="1" dirty="0"/>
              <a:t>IMPROVING OPERATIONAL ACTIVITIES IN FIELD COMMANDS </a:t>
            </a:r>
            <a:endParaRPr lang="en-US" b="1" dirty="0" smtClean="0">
              <a:latin typeface="Comic Sans MS" pitchFamily="66" charset="0"/>
              <a:ea typeface="Times New Roman" pitchFamily="18" charset="0"/>
              <a:cs typeface="Times New Roman" pitchFamily="18" charset="0"/>
            </a:endParaRPr>
          </a:p>
          <a:p>
            <a:pPr lvl="0" fontAlgn="base">
              <a:spcBef>
                <a:spcPct val="0"/>
              </a:spcBef>
              <a:spcAft>
                <a:spcPct val="0"/>
              </a:spcAft>
            </a:pPr>
            <a:endParaRPr kumimoji="0" lang="en-US"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83798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190500"/>
            <a:ext cx="8572500" cy="6858000"/>
          </a:xfrm>
        </p:spPr>
        <p:txBody>
          <a:bodyPr>
            <a:normAutofit fontScale="47500" lnSpcReduction="20000"/>
          </a:bodyPr>
          <a:lstStyle/>
          <a:p>
            <a:pPr marL="143689" indent="0">
              <a:buNone/>
            </a:pPr>
            <a:r>
              <a:rPr lang="en-US" dirty="0"/>
              <a:t>Field Commander</a:t>
            </a:r>
          </a:p>
          <a:p>
            <a:pPr marL="143689" indent="0">
              <a:buNone/>
            </a:pPr>
            <a:r>
              <a:rPr lang="en-US" dirty="0" smtClean="0"/>
              <a:t>…………………………………………………………………………………………………………………………</a:t>
            </a:r>
            <a:r>
              <a:rPr lang="en-US" dirty="0"/>
              <a:t>								</a:t>
            </a:r>
            <a:r>
              <a:rPr lang="en-US" dirty="0" smtClean="0"/>
              <a:t>                          							(</a:t>
            </a:r>
            <a:r>
              <a:rPr lang="en-US" dirty="0"/>
              <a:t>Responsibilities)</a:t>
            </a:r>
          </a:p>
          <a:p>
            <a:pPr marL="143689" indent="0">
              <a:buNone/>
            </a:pPr>
            <a:r>
              <a:rPr lang="en-US" dirty="0"/>
              <a:t>Team/ Squad Leader</a:t>
            </a:r>
          </a:p>
          <a:p>
            <a:pPr marL="143689" indent="0">
              <a:buNone/>
            </a:pPr>
            <a:r>
              <a:rPr lang="en-US" dirty="0" smtClean="0"/>
              <a:t>………………………………………………………………………….………………………………………………</a:t>
            </a:r>
          </a:p>
          <a:p>
            <a:pPr marL="143689" indent="0">
              <a:buNone/>
            </a:pPr>
            <a:r>
              <a:rPr lang="en-US" dirty="0" smtClean="0"/>
              <a:t>                                                                                                                                                                                                                                                          							(Responsibilities)</a:t>
            </a:r>
          </a:p>
          <a:p>
            <a:pPr marL="143689" indent="0">
              <a:buNone/>
            </a:pPr>
            <a:r>
              <a:rPr lang="en-US" dirty="0" smtClean="0"/>
              <a:t>Logistics </a:t>
            </a:r>
            <a:r>
              <a:rPr lang="en-US" dirty="0"/>
              <a:t>Officer</a:t>
            </a:r>
          </a:p>
          <a:p>
            <a:pPr marL="143689" indent="0">
              <a:buNone/>
            </a:pPr>
            <a:r>
              <a:rPr lang="en-US" dirty="0" smtClean="0"/>
              <a:t>…………………………………………………………………………………………………………………………</a:t>
            </a:r>
            <a:r>
              <a:rPr lang="en-US" dirty="0"/>
              <a:t>									</a:t>
            </a:r>
            <a:r>
              <a:rPr lang="en-US" dirty="0" smtClean="0"/>
              <a:t>							(</a:t>
            </a:r>
            <a:r>
              <a:rPr lang="en-US" dirty="0"/>
              <a:t>Responsibilities)</a:t>
            </a:r>
          </a:p>
          <a:p>
            <a:pPr marL="143689" indent="0">
              <a:buNone/>
            </a:pPr>
            <a:r>
              <a:rPr lang="en-US" dirty="0"/>
              <a:t>Provost</a:t>
            </a:r>
          </a:p>
          <a:p>
            <a:pPr marL="143689" indent="0">
              <a:buNone/>
            </a:pPr>
            <a:r>
              <a:rPr lang="en-US" dirty="0" smtClean="0"/>
              <a:t>…………………………………………………………………………………………………………………………</a:t>
            </a:r>
            <a:r>
              <a:rPr lang="en-US" dirty="0"/>
              <a:t>									</a:t>
            </a:r>
            <a:r>
              <a:rPr lang="en-US" dirty="0" smtClean="0"/>
              <a:t>							(</a:t>
            </a:r>
            <a:r>
              <a:rPr lang="en-US" dirty="0"/>
              <a:t>Responsibilities)</a:t>
            </a:r>
          </a:p>
          <a:p>
            <a:pPr marL="143689" indent="0">
              <a:buNone/>
            </a:pPr>
            <a:r>
              <a:rPr lang="en-US" dirty="0"/>
              <a:t>Rescue</a:t>
            </a:r>
          </a:p>
          <a:p>
            <a:pPr marL="143689" indent="0">
              <a:buNone/>
            </a:pPr>
            <a:r>
              <a:rPr lang="en-US" dirty="0" smtClean="0"/>
              <a:t>…………………………………………………………………………………………………………………………</a:t>
            </a:r>
            <a:r>
              <a:rPr lang="en-US" dirty="0"/>
              <a:t>								</a:t>
            </a:r>
            <a:r>
              <a:rPr lang="en-US" dirty="0" smtClean="0"/>
              <a:t>                                							(</a:t>
            </a:r>
            <a:r>
              <a:rPr lang="en-US" dirty="0"/>
              <a:t>Responsibilities)</a:t>
            </a:r>
          </a:p>
          <a:p>
            <a:pPr marL="143689" indent="0">
              <a:buNone/>
            </a:pPr>
            <a:r>
              <a:rPr lang="en-US" dirty="0" err="1"/>
              <a:t>Int</a:t>
            </a:r>
            <a:endParaRPr lang="en-US" dirty="0"/>
          </a:p>
          <a:p>
            <a:pPr marL="143689" indent="0">
              <a:buNone/>
            </a:pPr>
            <a:r>
              <a:rPr lang="en-US" dirty="0" smtClean="0"/>
              <a:t>………………………………………………………………………………………………………………………….</a:t>
            </a:r>
            <a:endParaRPr lang="en-US" dirty="0"/>
          </a:p>
          <a:p>
            <a:pPr marL="143689" indent="0">
              <a:buNone/>
            </a:pPr>
            <a:r>
              <a:rPr lang="en-US" dirty="0"/>
              <a:t>							(Responsibilities)</a:t>
            </a:r>
          </a:p>
          <a:p>
            <a:pPr marL="143689" indent="0">
              <a:buNone/>
            </a:pPr>
            <a:r>
              <a:rPr lang="en-US" dirty="0"/>
              <a:t>ADMINISTRATION:</a:t>
            </a:r>
          </a:p>
          <a:p>
            <a:pPr marL="143689" indent="0">
              <a:buNone/>
            </a:pPr>
            <a:r>
              <a:rPr lang="en-US" dirty="0"/>
              <a:t>Transport</a:t>
            </a:r>
          </a:p>
          <a:p>
            <a:pPr marL="143689" indent="0">
              <a:buNone/>
            </a:pPr>
            <a:r>
              <a:rPr lang="en-US" dirty="0" smtClean="0"/>
              <a:t>…………………………………………………………………………………………………………………………                     (</a:t>
            </a:r>
            <a:r>
              <a:rPr lang="en-US" dirty="0"/>
              <a:t>Those expected for the operation to be listed out)</a:t>
            </a:r>
          </a:p>
          <a:p>
            <a:pPr marL="143689" indent="0">
              <a:buNone/>
            </a:pPr>
            <a:r>
              <a:rPr lang="en-US" dirty="0"/>
              <a:t> </a:t>
            </a:r>
          </a:p>
          <a:p>
            <a:pPr marL="143689" indent="0">
              <a:buNone/>
            </a:pPr>
            <a:endParaRPr lang="en-US" dirty="0"/>
          </a:p>
        </p:txBody>
      </p:sp>
    </p:spTree>
    <p:extLst>
      <p:ext uri="{BB962C8B-B14F-4D97-AF65-F5344CB8AC3E}">
        <p14:creationId xmlns:p14="http://schemas.microsoft.com/office/powerpoint/2010/main" val="3757630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800100"/>
            <a:ext cx="8572500" cy="5859780"/>
          </a:xfrm>
        </p:spPr>
        <p:txBody>
          <a:bodyPr>
            <a:normAutofit fontScale="47500" lnSpcReduction="20000"/>
          </a:bodyPr>
          <a:lstStyle/>
          <a:p>
            <a:pPr marL="143689" indent="0">
              <a:buNone/>
            </a:pPr>
            <a:r>
              <a:rPr lang="en-US" dirty="0"/>
              <a:t>Communication</a:t>
            </a:r>
          </a:p>
          <a:p>
            <a:pPr marL="143689" indent="0">
              <a:buNone/>
            </a:pPr>
            <a:r>
              <a:rPr lang="en-US" dirty="0" smtClean="0"/>
              <a:t>………………………………………………………………………………………………………………………</a:t>
            </a:r>
            <a:endParaRPr lang="en-US" dirty="0"/>
          </a:p>
          <a:p>
            <a:pPr marL="143689" indent="0">
              <a:buNone/>
            </a:pPr>
            <a:r>
              <a:rPr lang="en-US" dirty="0"/>
              <a:t>(Relevant ones to be listed e.g. </a:t>
            </a:r>
            <a:r>
              <a:rPr lang="en-US" dirty="0" err="1"/>
              <a:t>walkie</a:t>
            </a:r>
            <a:r>
              <a:rPr lang="en-US" dirty="0"/>
              <a:t> talkies. CUGs including numbers and names of handlers)</a:t>
            </a:r>
          </a:p>
          <a:p>
            <a:pPr marL="143689" indent="0">
              <a:buNone/>
            </a:pPr>
            <a:endParaRPr lang="en-US" dirty="0"/>
          </a:p>
          <a:p>
            <a:pPr marL="143689" indent="0">
              <a:buNone/>
            </a:pPr>
            <a:r>
              <a:rPr lang="en-US" dirty="0"/>
              <a:t>Timing</a:t>
            </a:r>
          </a:p>
          <a:p>
            <a:pPr marL="143689" indent="0">
              <a:buNone/>
            </a:pPr>
            <a:r>
              <a:rPr lang="en-US" dirty="0" smtClean="0"/>
              <a:t>…………………………………………………………………………………………………………………………			</a:t>
            </a:r>
            <a:r>
              <a:rPr lang="en-US" dirty="0"/>
              <a:t>			(Commencement, shifts </a:t>
            </a:r>
            <a:r>
              <a:rPr lang="en-US" dirty="0" err="1"/>
              <a:t>etc</a:t>
            </a:r>
            <a:r>
              <a:rPr lang="en-US" dirty="0"/>
              <a:t>)</a:t>
            </a:r>
          </a:p>
          <a:p>
            <a:pPr marL="143689" indent="0">
              <a:buNone/>
            </a:pPr>
            <a:r>
              <a:rPr lang="en-US" dirty="0"/>
              <a:t>Dressing</a:t>
            </a:r>
          </a:p>
          <a:p>
            <a:pPr marL="143689" indent="0">
              <a:buNone/>
            </a:pPr>
            <a:r>
              <a:rPr lang="en-US" dirty="0" smtClean="0"/>
              <a:t>…………………………………………………………………………………………………………………………</a:t>
            </a:r>
            <a:endParaRPr lang="en-US" dirty="0"/>
          </a:p>
          <a:p>
            <a:pPr marL="143689" indent="0">
              <a:buNone/>
            </a:pPr>
            <a:r>
              <a:rPr lang="en-US" dirty="0"/>
              <a:t>       </a:t>
            </a:r>
            <a:r>
              <a:rPr lang="en-US" dirty="0" smtClean="0"/>
              <a:t>						 </a:t>
            </a:r>
            <a:r>
              <a:rPr lang="en-US" dirty="0"/>
              <a:t>(Dress code)</a:t>
            </a:r>
          </a:p>
          <a:p>
            <a:pPr marL="143689" indent="0">
              <a:buNone/>
            </a:pPr>
            <a:endParaRPr lang="en-US" dirty="0"/>
          </a:p>
          <a:p>
            <a:pPr marL="143689" indent="0">
              <a:buNone/>
            </a:pPr>
            <a:r>
              <a:rPr lang="en-US" dirty="0"/>
              <a:t>Security Equipment</a:t>
            </a:r>
          </a:p>
          <a:p>
            <a:pPr marL="143689" indent="0">
              <a:buNone/>
            </a:pPr>
            <a:r>
              <a:rPr lang="en-US" dirty="0" smtClean="0"/>
              <a:t>…………………………………………………………………………………………………………………………</a:t>
            </a:r>
            <a:endParaRPr lang="en-US" dirty="0"/>
          </a:p>
          <a:p>
            <a:pPr marL="143689" indent="0">
              <a:buNone/>
            </a:pPr>
            <a:r>
              <a:rPr lang="en-US" dirty="0"/>
              <a:t>				</a:t>
            </a:r>
            <a:r>
              <a:rPr lang="en-US" dirty="0" smtClean="0"/>
              <a:t>	(</a:t>
            </a:r>
            <a:r>
              <a:rPr lang="en-US" dirty="0" err="1"/>
              <a:t>e.g</a:t>
            </a:r>
            <a:r>
              <a:rPr lang="en-US" dirty="0"/>
              <a:t> spray pepper, handcuff, stun gun </a:t>
            </a:r>
            <a:r>
              <a:rPr lang="en-US" dirty="0" smtClean="0"/>
              <a:t>etc.)</a:t>
            </a:r>
            <a:endParaRPr lang="en-US" dirty="0"/>
          </a:p>
          <a:p>
            <a:pPr marL="143689" indent="0">
              <a:buNone/>
            </a:pPr>
            <a:r>
              <a:rPr lang="en-US" dirty="0"/>
              <a:t>        f. Other equipment</a:t>
            </a:r>
          </a:p>
          <a:p>
            <a:pPr marL="143689" indent="0">
              <a:buNone/>
            </a:pPr>
            <a:r>
              <a:rPr lang="en-US" dirty="0" smtClean="0"/>
              <a:t>…………………………………………………………………………………………………………………………</a:t>
            </a:r>
            <a:endParaRPr lang="en-US" dirty="0"/>
          </a:p>
          <a:p>
            <a:pPr marL="143689" indent="0">
              <a:buNone/>
            </a:pPr>
            <a:r>
              <a:rPr lang="en-US" dirty="0"/>
              <a:t>					(Stretchers, flash bars </a:t>
            </a:r>
            <a:r>
              <a:rPr lang="en-US" dirty="0" err="1"/>
              <a:t>etc</a:t>
            </a:r>
            <a:r>
              <a:rPr lang="en-US" dirty="0"/>
              <a:t>) </a:t>
            </a:r>
          </a:p>
          <a:p>
            <a:pPr marL="143689" indent="0">
              <a:buNone/>
            </a:pPr>
            <a:endParaRPr lang="en-US" dirty="0"/>
          </a:p>
          <a:p>
            <a:pPr marL="143689" indent="0">
              <a:buNone/>
            </a:pPr>
            <a:r>
              <a:rPr lang="en-US" dirty="0"/>
              <a:t>Briefing </a:t>
            </a:r>
          </a:p>
          <a:p>
            <a:pPr marL="143689" indent="0">
              <a:buNone/>
            </a:pPr>
            <a:r>
              <a:rPr lang="en-US" dirty="0" smtClean="0"/>
              <a:t>…………………………………………………………………………………………………………………………</a:t>
            </a:r>
            <a:endParaRPr lang="en-US" dirty="0"/>
          </a:p>
          <a:p>
            <a:pPr marL="143689" indent="0">
              <a:buNone/>
            </a:pPr>
            <a:r>
              <a:rPr lang="en-US" dirty="0"/>
              <a:t>			</a:t>
            </a:r>
            <a:r>
              <a:rPr lang="en-US" dirty="0" smtClean="0"/>
              <a:t>	(</a:t>
            </a:r>
            <a:r>
              <a:rPr lang="en-US" dirty="0"/>
              <a:t>Time and place of briefing prelude to operation)</a:t>
            </a:r>
          </a:p>
          <a:p>
            <a:pPr marL="143689" indent="0">
              <a:buNone/>
            </a:pPr>
            <a:endParaRPr lang="en-US" dirty="0"/>
          </a:p>
        </p:txBody>
      </p:sp>
    </p:spTree>
    <p:extLst>
      <p:ext uri="{BB962C8B-B14F-4D97-AF65-F5344CB8AC3E}">
        <p14:creationId xmlns:p14="http://schemas.microsoft.com/office/powerpoint/2010/main" val="1280287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RULES OF ENGAGEMENT</a:t>
            </a:r>
            <a:br>
              <a:rPr lang="en-US" dirty="0"/>
            </a:br>
            <a:endParaRPr lang="en-US" dirty="0"/>
          </a:p>
        </p:txBody>
      </p:sp>
      <p:sp>
        <p:nvSpPr>
          <p:cNvPr id="3" name="Content Placeholder 2"/>
          <p:cNvSpPr>
            <a:spLocks noGrp="1"/>
          </p:cNvSpPr>
          <p:nvPr>
            <p:ph idx="1"/>
          </p:nvPr>
        </p:nvSpPr>
        <p:spPr>
          <a:xfrm>
            <a:off x="476250" y="1104900"/>
            <a:ext cx="8572500" cy="5554980"/>
          </a:xfrm>
        </p:spPr>
        <p:txBody>
          <a:bodyPr>
            <a:normAutofit/>
          </a:bodyPr>
          <a:lstStyle/>
          <a:p>
            <a:pPr marL="143689" indent="0">
              <a:buNone/>
            </a:pPr>
            <a:endParaRPr lang="en-US" dirty="0"/>
          </a:p>
          <a:p>
            <a:pPr marL="658039" lvl="0" indent="-514350">
              <a:buFont typeface="+mj-lt"/>
              <a:buAutoNum type="alphaLcPeriod"/>
            </a:pPr>
            <a:r>
              <a:rPr lang="en-US" dirty="0"/>
              <a:t>Friendly Forces</a:t>
            </a:r>
          </a:p>
          <a:p>
            <a:pPr marL="143689" indent="0">
              <a:buNone/>
            </a:pPr>
            <a:r>
              <a:rPr lang="en-US" dirty="0"/>
              <a:t>Military units </a:t>
            </a:r>
            <a:r>
              <a:rPr lang="en-US" dirty="0" smtClean="0"/>
              <a:t>reroute</a:t>
            </a:r>
          </a:p>
          <a:p>
            <a:pPr marL="715189" indent="-571500">
              <a:buFont typeface="+mj-lt"/>
              <a:buAutoNum type="romanLcPeriod"/>
            </a:pPr>
            <a:r>
              <a:rPr lang="en-US" dirty="0" smtClean="0"/>
              <a:t>The </a:t>
            </a:r>
            <a:r>
              <a:rPr lang="en-US" dirty="0"/>
              <a:t>Police</a:t>
            </a:r>
          </a:p>
          <a:p>
            <a:pPr marL="715189" indent="-571500">
              <a:buFont typeface="+mj-lt"/>
              <a:buAutoNum type="romanLcPeriod"/>
            </a:pPr>
            <a:r>
              <a:rPr lang="en-US" dirty="0" smtClean="0"/>
              <a:t>NSCDC</a:t>
            </a:r>
            <a:endParaRPr lang="en-US" dirty="0"/>
          </a:p>
          <a:p>
            <a:pPr marL="715189" indent="-571500">
              <a:buFont typeface="+mj-lt"/>
              <a:buAutoNum type="romanLcPeriod"/>
            </a:pPr>
            <a:r>
              <a:rPr lang="en-US" dirty="0" smtClean="0"/>
              <a:t>Other </a:t>
            </a:r>
            <a:r>
              <a:rPr lang="en-US" dirty="0"/>
              <a:t>system elements reroute</a:t>
            </a:r>
          </a:p>
          <a:p>
            <a:pPr marL="143689" indent="0">
              <a:buNone/>
            </a:pPr>
            <a:r>
              <a:rPr lang="en-US" dirty="0"/>
              <a:t>b. Dissidents</a:t>
            </a:r>
          </a:p>
          <a:p>
            <a:pPr marL="715189" indent="-571500">
              <a:buFont typeface="+mj-lt"/>
              <a:buAutoNum type="romanLcPeriod"/>
            </a:pPr>
            <a:r>
              <a:rPr lang="en-US" dirty="0" smtClean="0"/>
              <a:t>Armed </a:t>
            </a:r>
            <a:r>
              <a:rPr lang="en-US" dirty="0"/>
              <a:t>Robbers</a:t>
            </a:r>
          </a:p>
          <a:p>
            <a:pPr marL="715189" indent="-571500">
              <a:buFont typeface="+mj-lt"/>
              <a:buAutoNum type="romanLcPeriod"/>
            </a:pPr>
            <a:r>
              <a:rPr lang="en-US" dirty="0" smtClean="0"/>
              <a:t>Saboteurs</a:t>
            </a:r>
            <a:endParaRPr lang="en-US" dirty="0"/>
          </a:p>
          <a:p>
            <a:pPr marL="715189" indent="-571500">
              <a:buFont typeface="+mj-lt"/>
              <a:buAutoNum type="romanLcPeriod"/>
            </a:pPr>
            <a:r>
              <a:rPr lang="en-US" dirty="0" smtClean="0"/>
              <a:t>Anti </a:t>
            </a:r>
            <a:r>
              <a:rPr lang="en-US" dirty="0"/>
              <a:t>FRSC element</a:t>
            </a:r>
          </a:p>
          <a:p>
            <a:pPr marL="143689" indent="0">
              <a:buNone/>
            </a:pPr>
            <a:endParaRPr lang="en-US" dirty="0"/>
          </a:p>
        </p:txBody>
      </p:sp>
    </p:spTree>
    <p:extLst>
      <p:ext uri="{BB962C8B-B14F-4D97-AF65-F5344CB8AC3E}">
        <p14:creationId xmlns:p14="http://schemas.microsoft.com/office/powerpoint/2010/main" val="364240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571500"/>
            <a:ext cx="8572500" cy="6088380"/>
          </a:xfrm>
        </p:spPr>
        <p:txBody>
          <a:bodyPr>
            <a:normAutofit fontScale="62500" lnSpcReduction="20000"/>
          </a:bodyPr>
          <a:lstStyle/>
          <a:p>
            <a:pPr marL="143689" indent="0" algn="ctr">
              <a:buNone/>
            </a:pPr>
            <a:r>
              <a:rPr lang="en-US" sz="4500" b="1" dirty="0">
                <a:solidFill>
                  <a:schemeClr val="accent1"/>
                </a:solidFill>
              </a:rPr>
              <a:t>COMMAND &amp; </a:t>
            </a:r>
            <a:r>
              <a:rPr lang="en-US" sz="4500" b="1" dirty="0" smtClean="0">
                <a:solidFill>
                  <a:schemeClr val="accent1"/>
                </a:solidFill>
              </a:rPr>
              <a:t>CONTROL</a:t>
            </a:r>
            <a:endParaRPr lang="en-US" sz="4500" b="1" dirty="0">
              <a:solidFill>
                <a:schemeClr val="accent1"/>
              </a:solidFill>
            </a:endParaRPr>
          </a:p>
          <a:p>
            <a:pPr marL="143689" indent="0">
              <a:buNone/>
            </a:pPr>
            <a:endParaRPr lang="en-US" dirty="0" smtClean="0"/>
          </a:p>
          <a:p>
            <a:pPr marL="143689" indent="0">
              <a:buNone/>
            </a:pPr>
            <a:r>
              <a:rPr lang="en-US" dirty="0" smtClean="0"/>
              <a:t>Coordinator</a:t>
            </a:r>
            <a:endParaRPr lang="en-US" dirty="0"/>
          </a:p>
          <a:p>
            <a:pPr marL="143689" indent="0">
              <a:buNone/>
            </a:pPr>
            <a:r>
              <a:rPr lang="en-US" dirty="0" smtClean="0"/>
              <a:t>………………………………………………………………………………………………</a:t>
            </a:r>
            <a:r>
              <a:rPr lang="en-US" dirty="0"/>
              <a:t>						(Name of coordinator)</a:t>
            </a:r>
          </a:p>
          <a:p>
            <a:pPr marL="143689" indent="0">
              <a:buNone/>
            </a:pPr>
            <a:endParaRPr lang="en-US" dirty="0"/>
          </a:p>
          <a:p>
            <a:pPr marL="143689" indent="0">
              <a:buNone/>
            </a:pPr>
            <a:r>
              <a:rPr lang="en-US" dirty="0"/>
              <a:t>Operation Commander</a:t>
            </a:r>
          </a:p>
          <a:p>
            <a:pPr marL="143689" indent="0">
              <a:buNone/>
            </a:pPr>
            <a:r>
              <a:rPr lang="en-US" dirty="0" smtClean="0"/>
              <a:t>………………………………………………………………………………………………</a:t>
            </a:r>
            <a:r>
              <a:rPr lang="en-US" dirty="0"/>
              <a:t>		(Name of supervising Officer for the specific operation</a:t>
            </a:r>
            <a:r>
              <a:rPr lang="en-US" dirty="0" smtClean="0"/>
              <a:t>)</a:t>
            </a:r>
          </a:p>
          <a:p>
            <a:pPr marL="143689" indent="0">
              <a:buNone/>
            </a:pPr>
            <a:r>
              <a:rPr lang="en-US" dirty="0" smtClean="0"/>
              <a:t> </a:t>
            </a:r>
          </a:p>
          <a:p>
            <a:pPr marL="143689" indent="0">
              <a:buNone/>
            </a:pPr>
            <a:r>
              <a:rPr lang="en-US" dirty="0" smtClean="0"/>
              <a:t>Grand </a:t>
            </a:r>
            <a:r>
              <a:rPr lang="en-US" dirty="0"/>
              <a:t>Commander</a:t>
            </a:r>
          </a:p>
          <a:p>
            <a:pPr marL="143689" indent="0">
              <a:buNone/>
            </a:pPr>
            <a:r>
              <a:rPr lang="en-US" dirty="0" smtClean="0"/>
              <a:t>………………………………………………………………………………………………</a:t>
            </a:r>
          </a:p>
          <a:p>
            <a:pPr marL="143689" indent="0">
              <a:buNone/>
            </a:pPr>
            <a:r>
              <a:rPr lang="en-US" dirty="0" smtClean="0"/>
              <a:t>				(Usually COMACE or highest Officer within)</a:t>
            </a:r>
          </a:p>
          <a:p>
            <a:pPr marL="143689" indent="0">
              <a:buNone/>
            </a:pPr>
            <a:endParaRPr lang="en-US" dirty="0" smtClean="0"/>
          </a:p>
          <a:p>
            <a:pPr marL="143689" indent="0">
              <a:buNone/>
            </a:pPr>
            <a:r>
              <a:rPr lang="en-US" dirty="0" smtClean="0"/>
              <a:t>Stand </a:t>
            </a:r>
            <a:r>
              <a:rPr lang="en-US" dirty="0"/>
              <a:t>down Order</a:t>
            </a:r>
          </a:p>
          <a:p>
            <a:pPr marL="143689" indent="0">
              <a:buNone/>
            </a:pPr>
            <a:r>
              <a:rPr lang="en-US" dirty="0" smtClean="0"/>
              <a:t>………………………………………………………………………………………………</a:t>
            </a:r>
            <a:endParaRPr lang="en-US" dirty="0"/>
          </a:p>
          <a:p>
            <a:pPr marL="143689" indent="0">
              <a:buNone/>
            </a:pPr>
            <a:r>
              <a:rPr lang="en-US" dirty="0" smtClean="0"/>
              <a:t>				(Will </a:t>
            </a:r>
            <a:r>
              <a:rPr lang="en-US" dirty="0"/>
              <a:t>be at the instance of the Grand Commander)</a:t>
            </a:r>
          </a:p>
          <a:p>
            <a:pPr marL="143689" indent="0">
              <a:buNone/>
            </a:pPr>
            <a:endParaRPr lang="en-US" dirty="0"/>
          </a:p>
        </p:txBody>
      </p:sp>
    </p:spTree>
    <p:extLst>
      <p:ext uri="{BB962C8B-B14F-4D97-AF65-F5344CB8AC3E}">
        <p14:creationId xmlns:p14="http://schemas.microsoft.com/office/powerpoint/2010/main" val="16359687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95300"/>
            <a:ext cx="8572500" cy="6164580"/>
          </a:xfrm>
        </p:spPr>
        <p:txBody>
          <a:bodyPr>
            <a:normAutofit fontScale="62500" lnSpcReduction="20000"/>
          </a:bodyPr>
          <a:lstStyle/>
          <a:p>
            <a:pPr marL="143689" indent="0" algn="just">
              <a:buNone/>
            </a:pPr>
            <a:r>
              <a:rPr lang="en-US" b="1" dirty="0">
                <a:solidFill>
                  <a:schemeClr val="accent1"/>
                </a:solidFill>
                <a:latin typeface="Comic Sans MS" pitchFamily="66" charset="0"/>
              </a:rPr>
              <a:t>MOBILIZATION AND DEPLOYMENT OF HUMAN AND MATERIAL RESOURCES</a:t>
            </a:r>
            <a:endParaRPr lang="en-US" dirty="0">
              <a:solidFill>
                <a:schemeClr val="accent1"/>
              </a:solidFill>
              <a:latin typeface="Comic Sans MS" pitchFamily="66" charset="0"/>
            </a:endParaRPr>
          </a:p>
          <a:p>
            <a:pPr marL="143689" indent="0" algn="just">
              <a:buNone/>
            </a:pPr>
            <a:endParaRPr lang="en-US" dirty="0" smtClean="0">
              <a:latin typeface="Comic Sans MS" pitchFamily="66" charset="0"/>
            </a:endParaRPr>
          </a:p>
          <a:p>
            <a:pPr marL="143689" indent="0" algn="just">
              <a:buNone/>
            </a:pPr>
            <a:r>
              <a:rPr lang="en-US" dirty="0" smtClean="0">
                <a:latin typeface="Comic Sans MS" pitchFamily="66" charset="0"/>
              </a:rPr>
              <a:t>Operational </a:t>
            </a:r>
            <a:r>
              <a:rPr lang="en-US" dirty="0">
                <a:latin typeface="Comic Sans MS" pitchFamily="66" charset="0"/>
              </a:rPr>
              <a:t>activity is the pivot of FRSC function, hence a successful operations depends largely on the effort and time put in to ensure adequate mobilization and deployment of human and material resources.</a:t>
            </a:r>
          </a:p>
          <a:p>
            <a:pPr marL="143689" indent="0" algn="just">
              <a:buNone/>
            </a:pPr>
            <a:endParaRPr lang="en-US" dirty="0" smtClean="0">
              <a:latin typeface="Comic Sans MS" pitchFamily="66" charset="0"/>
            </a:endParaRPr>
          </a:p>
          <a:p>
            <a:pPr marL="143689" indent="0" algn="just">
              <a:buNone/>
            </a:pPr>
            <a:r>
              <a:rPr lang="en-US" dirty="0" smtClean="0">
                <a:latin typeface="Comic Sans MS" pitchFamily="66" charset="0"/>
              </a:rPr>
              <a:t>Personnel </a:t>
            </a:r>
            <a:r>
              <a:rPr lang="en-US" dirty="0">
                <a:latin typeface="Comic Sans MS" pitchFamily="66" charset="0"/>
              </a:rPr>
              <a:t>of every unit Command who are within the patrol bracket are  usually engaged in such operations with additional support from adjoining Commands. In addition personnel from the NSCDC, Police, SSS, are also mobilized to beef up the number and provide security backup.</a:t>
            </a:r>
          </a:p>
          <a:p>
            <a:pPr marL="143689" indent="0" algn="just">
              <a:buNone/>
            </a:pPr>
            <a:r>
              <a:rPr lang="en-US" dirty="0">
                <a:latin typeface="Comic Sans MS" pitchFamily="66" charset="0"/>
              </a:rPr>
              <a:t> </a:t>
            </a:r>
          </a:p>
          <a:p>
            <a:pPr marL="143689" indent="0" algn="just">
              <a:buNone/>
            </a:pPr>
            <a:r>
              <a:rPr lang="en-US" dirty="0">
                <a:latin typeface="Comic Sans MS" pitchFamily="66" charset="0"/>
              </a:rPr>
              <a:t>The following items must be made available to ensure smooth and hitch free operations.</a:t>
            </a:r>
          </a:p>
          <a:p>
            <a:pPr marL="715189" lvl="0" indent="-571500" algn="just">
              <a:buFont typeface="+mj-lt"/>
              <a:buAutoNum type="romanLcPeriod"/>
            </a:pPr>
            <a:r>
              <a:rPr lang="en-US" dirty="0">
                <a:latin typeface="Comic Sans MS" pitchFamily="66" charset="0"/>
              </a:rPr>
              <a:t>Authority devices</a:t>
            </a:r>
          </a:p>
          <a:p>
            <a:pPr marL="715189" lvl="0" indent="-571500" algn="just">
              <a:buFont typeface="+mj-lt"/>
              <a:buAutoNum type="romanLcPeriod"/>
            </a:pPr>
            <a:r>
              <a:rPr lang="en-US" dirty="0">
                <a:latin typeface="Comic Sans MS" pitchFamily="66" charset="0"/>
              </a:rPr>
              <a:t>Rescue devices</a:t>
            </a:r>
          </a:p>
          <a:p>
            <a:pPr marL="715189" lvl="0" indent="-571500" algn="just">
              <a:buFont typeface="+mj-lt"/>
              <a:buAutoNum type="romanLcPeriod"/>
            </a:pPr>
            <a:r>
              <a:rPr lang="en-US" dirty="0">
                <a:latin typeface="Comic Sans MS" pitchFamily="66" charset="0"/>
              </a:rPr>
              <a:t>Protective devices </a:t>
            </a:r>
          </a:p>
          <a:p>
            <a:pPr marL="715189" lvl="0" indent="-571500" algn="just">
              <a:buFont typeface="+mj-lt"/>
              <a:buAutoNum type="romanLcPeriod"/>
            </a:pPr>
            <a:r>
              <a:rPr lang="en-US" dirty="0">
                <a:latin typeface="Comic Sans MS" pitchFamily="66" charset="0"/>
              </a:rPr>
              <a:t>Auxiliary devices</a:t>
            </a:r>
          </a:p>
          <a:p>
            <a:pPr marL="715189" lvl="0" indent="-571500" algn="just">
              <a:buFont typeface="+mj-lt"/>
              <a:buAutoNum type="romanLcPeriod"/>
            </a:pPr>
            <a:r>
              <a:rPr lang="en-US" dirty="0">
                <a:latin typeface="Comic Sans MS" pitchFamily="66" charset="0"/>
              </a:rPr>
              <a:t>Security devices</a:t>
            </a:r>
          </a:p>
          <a:p>
            <a:pPr marL="715189" lvl="0" indent="-571500" algn="just">
              <a:buFont typeface="+mj-lt"/>
              <a:buAutoNum type="romanLcPeriod"/>
            </a:pPr>
            <a:r>
              <a:rPr lang="en-US" dirty="0">
                <a:latin typeface="Comic Sans MS" pitchFamily="66" charset="0"/>
              </a:rPr>
              <a:t>Stationeries</a:t>
            </a:r>
          </a:p>
          <a:p>
            <a:pPr marL="715189" lvl="0" indent="-571500" algn="just">
              <a:buFont typeface="+mj-lt"/>
              <a:buAutoNum type="romanLcPeriod"/>
            </a:pPr>
            <a:r>
              <a:rPr lang="en-US" dirty="0">
                <a:latin typeface="Comic Sans MS" pitchFamily="66" charset="0"/>
              </a:rPr>
              <a:t>Communication devices</a:t>
            </a:r>
          </a:p>
          <a:p>
            <a:pPr marL="143689" indent="0" algn="just">
              <a:buNone/>
            </a:pPr>
            <a:endParaRPr lang="en-US" dirty="0">
              <a:latin typeface="Comic Sans MS" pitchFamily="66" charset="0"/>
            </a:endParaRPr>
          </a:p>
        </p:txBody>
      </p:sp>
    </p:spTree>
    <p:extLst>
      <p:ext uri="{BB962C8B-B14F-4D97-AF65-F5344CB8AC3E}">
        <p14:creationId xmlns:p14="http://schemas.microsoft.com/office/powerpoint/2010/main" val="4231558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19100"/>
            <a:ext cx="8572500" cy="6240780"/>
          </a:xfrm>
        </p:spPr>
        <p:txBody>
          <a:bodyPr>
            <a:normAutofit/>
          </a:bodyPr>
          <a:lstStyle/>
          <a:p>
            <a:pPr marL="143689" indent="0">
              <a:buNone/>
            </a:pPr>
            <a:r>
              <a:rPr lang="en-US" sz="2400" b="1" dirty="0">
                <a:solidFill>
                  <a:schemeClr val="accent1"/>
                </a:solidFill>
                <a:latin typeface="Comic Sans MS" pitchFamily="66" charset="0"/>
              </a:rPr>
              <a:t>SUPERVISION OF OPERATIONAL ACTIVITIES IN FIELD COMMANDS:</a:t>
            </a:r>
            <a:endParaRPr lang="en-US" sz="2400" dirty="0">
              <a:solidFill>
                <a:schemeClr val="accent1"/>
              </a:solidFill>
              <a:latin typeface="Comic Sans MS" pitchFamily="66" charset="0"/>
            </a:endParaRPr>
          </a:p>
          <a:p>
            <a:pPr marL="143689" indent="0" algn="just">
              <a:buNone/>
            </a:pPr>
            <a:endParaRPr lang="en-US" dirty="0" smtClean="0">
              <a:latin typeface="Comic Sans MS" pitchFamily="66" charset="0"/>
            </a:endParaRPr>
          </a:p>
          <a:p>
            <a:pPr marL="143689" indent="0" algn="just">
              <a:buNone/>
            </a:pPr>
            <a:r>
              <a:rPr lang="en-US" dirty="0" smtClean="0">
                <a:latin typeface="Comic Sans MS" pitchFamily="66" charset="0"/>
              </a:rPr>
              <a:t>Supervision </a:t>
            </a:r>
            <a:r>
              <a:rPr lang="en-US" dirty="0">
                <a:latin typeface="Comic Sans MS" pitchFamily="66" charset="0"/>
              </a:rPr>
              <a:t>could be viewed from the perspectives of monitoring and regulating of processes or responsibilities.</a:t>
            </a:r>
          </a:p>
          <a:p>
            <a:pPr marL="143689" indent="0" algn="just">
              <a:buNone/>
            </a:pPr>
            <a:r>
              <a:rPr lang="en-US" dirty="0">
                <a:latin typeface="Comic Sans MS" pitchFamily="66" charset="0"/>
              </a:rPr>
              <a:t> </a:t>
            </a:r>
          </a:p>
          <a:p>
            <a:pPr marL="143689" indent="0" algn="just">
              <a:buNone/>
            </a:pPr>
            <a:r>
              <a:rPr lang="en-US" dirty="0">
                <a:latin typeface="Comic Sans MS" pitchFamily="66" charset="0"/>
              </a:rPr>
              <a:t>A successful operation requires close supervision starting from the level of Unit Commander, UTHOOPS, Staff Ops, field officer down to the intelligence operatives. Therefore the Head of Operations is to ensure that;</a:t>
            </a:r>
          </a:p>
          <a:p>
            <a:pPr marL="143689" indent="0" algn="just">
              <a:buNone/>
            </a:pPr>
            <a:endParaRPr lang="en-US" dirty="0">
              <a:latin typeface="Comic Sans MS" pitchFamily="66" charset="0"/>
            </a:endParaRPr>
          </a:p>
        </p:txBody>
      </p:sp>
    </p:spTree>
    <p:extLst>
      <p:ext uri="{BB962C8B-B14F-4D97-AF65-F5344CB8AC3E}">
        <p14:creationId xmlns:p14="http://schemas.microsoft.com/office/powerpoint/2010/main" val="19878290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19100"/>
            <a:ext cx="8572500" cy="6240780"/>
          </a:xfrm>
        </p:spPr>
        <p:txBody>
          <a:bodyPr>
            <a:normAutofit fontScale="62500" lnSpcReduction="20000"/>
          </a:bodyPr>
          <a:lstStyle/>
          <a:p>
            <a:pPr marL="715189" lvl="0" indent="-571500" algn="just">
              <a:lnSpc>
                <a:spcPct val="170000"/>
              </a:lnSpc>
              <a:buFont typeface="+mj-lt"/>
              <a:buAutoNum type="romanLcPeriod"/>
            </a:pPr>
            <a:r>
              <a:rPr lang="en-US" dirty="0">
                <a:latin typeface="Comic Sans MS" pitchFamily="66" charset="0"/>
              </a:rPr>
              <a:t>Patrol vehicles are mechanically fit for the operation</a:t>
            </a:r>
          </a:p>
          <a:p>
            <a:pPr marL="715189" lvl="0" indent="-571500" algn="just">
              <a:lnSpc>
                <a:spcPct val="170000"/>
              </a:lnSpc>
              <a:buFont typeface="+mj-lt"/>
              <a:buAutoNum type="romanLcPeriod"/>
            </a:pPr>
            <a:r>
              <a:rPr lang="en-US" dirty="0">
                <a:latin typeface="Comic Sans MS" pitchFamily="66" charset="0"/>
              </a:rPr>
              <a:t>Personnel to be deployed are properly briefed and primed for the operation.</a:t>
            </a:r>
          </a:p>
          <a:p>
            <a:pPr marL="715189" lvl="0" indent="-571500" algn="just">
              <a:lnSpc>
                <a:spcPct val="170000"/>
              </a:lnSpc>
              <a:buFont typeface="+mj-lt"/>
              <a:buAutoNum type="romanLcPeriod"/>
            </a:pPr>
            <a:r>
              <a:rPr lang="en-US" dirty="0">
                <a:latin typeface="Comic Sans MS" pitchFamily="66" charset="0"/>
              </a:rPr>
              <a:t>Operatives are smartly and neatly dressed with PIN /Name tag affixed.</a:t>
            </a:r>
          </a:p>
          <a:p>
            <a:pPr marL="715189" lvl="0" indent="-571500" algn="just">
              <a:lnSpc>
                <a:spcPct val="170000"/>
              </a:lnSpc>
              <a:buFont typeface="+mj-lt"/>
              <a:buAutoNum type="romanLcPeriod"/>
            </a:pPr>
            <a:r>
              <a:rPr lang="en-US" dirty="0">
                <a:latin typeface="Comic Sans MS" pitchFamily="66" charset="0"/>
              </a:rPr>
              <a:t>The safety and security of the patrolmen is paramount.</a:t>
            </a:r>
          </a:p>
          <a:p>
            <a:pPr marL="715189" lvl="0" indent="-571500" algn="just">
              <a:lnSpc>
                <a:spcPct val="170000"/>
              </a:lnSpc>
              <a:buFont typeface="+mj-lt"/>
              <a:buAutoNum type="romanLcPeriod"/>
            </a:pPr>
            <a:r>
              <a:rPr lang="en-US" dirty="0">
                <a:latin typeface="Comic Sans MS" pitchFamily="66" charset="0"/>
              </a:rPr>
              <a:t>All the necessary devices are in place and functional </a:t>
            </a:r>
          </a:p>
          <a:p>
            <a:pPr marL="715189" lvl="0" indent="-571500" algn="just">
              <a:lnSpc>
                <a:spcPct val="170000"/>
              </a:lnSpc>
              <a:buFont typeface="+mj-lt"/>
              <a:buAutoNum type="romanLcPeriod"/>
            </a:pPr>
            <a:r>
              <a:rPr lang="en-US" dirty="0">
                <a:latin typeface="Comic Sans MS" pitchFamily="66" charset="0"/>
              </a:rPr>
              <a:t>Routine and surprise checks are carried out in the duty room by the UTHOOPS, Unit accountant or the UIO</a:t>
            </a:r>
            <a:r>
              <a:rPr lang="en-US" dirty="0" smtClean="0">
                <a:latin typeface="Comic Sans MS" pitchFamily="66" charset="0"/>
              </a:rPr>
              <a:t>. </a:t>
            </a:r>
            <a:r>
              <a:rPr lang="en-US" dirty="0">
                <a:latin typeface="Comic Sans MS" pitchFamily="66" charset="0"/>
              </a:rPr>
              <a:t>Aggrieved customers are properly educated and enlightened by the PE, duty room or duty officers.</a:t>
            </a:r>
          </a:p>
          <a:p>
            <a:pPr marL="715189" lvl="0" indent="-571500" algn="just">
              <a:lnSpc>
                <a:spcPct val="170000"/>
              </a:lnSpc>
              <a:buFont typeface="+mj-lt"/>
              <a:buAutoNum type="romanLcPeriod"/>
            </a:pPr>
            <a:r>
              <a:rPr lang="en-US" dirty="0">
                <a:latin typeface="Comic Sans MS" pitchFamily="66" charset="0"/>
              </a:rPr>
              <a:t>Report of patrol activities are properly documented in all the registers.</a:t>
            </a:r>
          </a:p>
          <a:p>
            <a:pPr marL="715189" lvl="0" indent="-571500" algn="just">
              <a:lnSpc>
                <a:spcPct val="170000"/>
              </a:lnSpc>
              <a:buFont typeface="+mj-lt"/>
              <a:buAutoNum type="romanLcPeriod"/>
            </a:pPr>
            <a:r>
              <a:rPr lang="en-US" dirty="0">
                <a:latin typeface="Comic Sans MS" pitchFamily="66" charset="0"/>
              </a:rPr>
              <a:t>The Commander is adequately briefed on operational activities of the Command.</a:t>
            </a:r>
          </a:p>
          <a:p>
            <a:pPr marL="715189" lvl="0" indent="-571500" algn="just">
              <a:lnSpc>
                <a:spcPct val="170000"/>
              </a:lnSpc>
              <a:buFont typeface="+mj-lt"/>
              <a:buAutoNum type="romanLcPeriod"/>
            </a:pPr>
            <a:endParaRPr lang="en-US" dirty="0">
              <a:latin typeface="Comic Sans MS" pitchFamily="66" charset="0"/>
            </a:endParaRPr>
          </a:p>
          <a:p>
            <a:pPr marL="715189" indent="-571500" algn="just">
              <a:lnSpc>
                <a:spcPct val="170000"/>
              </a:lnSpc>
              <a:buFont typeface="+mj-lt"/>
              <a:buAutoNum type="romanLcPeriod"/>
            </a:pPr>
            <a:endParaRPr lang="en-US" dirty="0">
              <a:latin typeface="Comic Sans MS" pitchFamily="66" charset="0"/>
            </a:endParaRPr>
          </a:p>
          <a:p>
            <a:pPr marL="715189" indent="-571500" algn="just">
              <a:lnSpc>
                <a:spcPct val="170000"/>
              </a:lnSpc>
              <a:buFont typeface="+mj-lt"/>
              <a:buAutoNum type="romanLcPeriod"/>
            </a:pPr>
            <a:endParaRPr lang="en-US" dirty="0">
              <a:latin typeface="Comic Sans MS" pitchFamily="66" charset="0"/>
            </a:endParaRPr>
          </a:p>
        </p:txBody>
      </p:sp>
    </p:spTree>
    <p:extLst>
      <p:ext uri="{BB962C8B-B14F-4D97-AF65-F5344CB8AC3E}">
        <p14:creationId xmlns:p14="http://schemas.microsoft.com/office/powerpoint/2010/main" val="6863122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95300"/>
            <a:ext cx="8572500" cy="6164580"/>
          </a:xfrm>
        </p:spPr>
        <p:txBody>
          <a:bodyPr/>
          <a:lstStyle/>
          <a:p>
            <a:pPr marL="143689" indent="0">
              <a:lnSpc>
                <a:spcPct val="150000"/>
              </a:lnSpc>
              <a:buNone/>
            </a:pPr>
            <a:r>
              <a:rPr lang="en-US" b="1" dirty="0">
                <a:latin typeface="Comic Sans MS" pitchFamily="66" charset="0"/>
              </a:rPr>
              <a:t>METHOD OF </a:t>
            </a:r>
            <a:r>
              <a:rPr lang="en-US" b="1" dirty="0" smtClean="0">
                <a:latin typeface="Comic Sans MS" pitchFamily="66" charset="0"/>
              </a:rPr>
              <a:t>SUPERVISION</a:t>
            </a:r>
          </a:p>
          <a:p>
            <a:pPr marL="143689" indent="0">
              <a:lnSpc>
                <a:spcPct val="150000"/>
              </a:lnSpc>
              <a:buNone/>
            </a:pPr>
            <a:endParaRPr lang="en-US" dirty="0">
              <a:latin typeface="Comic Sans MS" pitchFamily="66" charset="0"/>
            </a:endParaRPr>
          </a:p>
          <a:p>
            <a:pPr marL="715189" lvl="0" indent="-571500">
              <a:lnSpc>
                <a:spcPct val="150000"/>
              </a:lnSpc>
              <a:buFont typeface="+mj-lt"/>
              <a:buAutoNum type="romanLcPeriod"/>
            </a:pPr>
            <a:r>
              <a:rPr lang="en-US" dirty="0">
                <a:latin typeface="Comic Sans MS" pitchFamily="66" charset="0"/>
              </a:rPr>
              <a:t>Surprise checks</a:t>
            </a:r>
          </a:p>
          <a:p>
            <a:pPr marL="715189" lvl="0" indent="-571500">
              <a:lnSpc>
                <a:spcPct val="150000"/>
              </a:lnSpc>
              <a:buFont typeface="+mj-lt"/>
              <a:buAutoNum type="romanLcPeriod"/>
            </a:pPr>
            <a:r>
              <a:rPr lang="en-US" dirty="0">
                <a:latin typeface="Comic Sans MS" pitchFamily="66" charset="0"/>
              </a:rPr>
              <a:t>Use of informants</a:t>
            </a:r>
          </a:p>
          <a:p>
            <a:pPr marL="715189" lvl="0" indent="-571500">
              <a:lnSpc>
                <a:spcPct val="150000"/>
              </a:lnSpc>
              <a:buFont typeface="+mj-lt"/>
              <a:buAutoNum type="romanLcPeriod"/>
            </a:pPr>
            <a:r>
              <a:rPr lang="en-US" dirty="0">
                <a:latin typeface="Comic Sans MS" pitchFamily="66" charset="0"/>
              </a:rPr>
              <a:t>Phone calls</a:t>
            </a:r>
          </a:p>
          <a:p>
            <a:pPr marL="143689" indent="0">
              <a:lnSpc>
                <a:spcPct val="150000"/>
              </a:lnSpc>
              <a:buNone/>
            </a:pPr>
            <a:endParaRPr lang="en-US" dirty="0">
              <a:latin typeface="Comic Sans MS" pitchFamily="66" charset="0"/>
            </a:endParaRPr>
          </a:p>
        </p:txBody>
      </p:sp>
    </p:spTree>
    <p:extLst>
      <p:ext uri="{BB962C8B-B14F-4D97-AF65-F5344CB8AC3E}">
        <p14:creationId xmlns:p14="http://schemas.microsoft.com/office/powerpoint/2010/main" val="3685652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19100"/>
            <a:ext cx="8572500" cy="6240780"/>
          </a:xfrm>
        </p:spPr>
        <p:txBody>
          <a:bodyPr>
            <a:normAutofit fontScale="55000" lnSpcReduction="20000"/>
          </a:bodyPr>
          <a:lstStyle/>
          <a:p>
            <a:pPr marL="143689" indent="0" algn="just">
              <a:lnSpc>
                <a:spcPct val="170000"/>
              </a:lnSpc>
              <a:buNone/>
            </a:pPr>
            <a:r>
              <a:rPr lang="en-US" b="1" dirty="0">
                <a:latin typeface="Comic Sans MS" pitchFamily="66" charset="0"/>
              </a:rPr>
              <a:t>OPERATIONAL REPORT RENDITION</a:t>
            </a:r>
            <a:endParaRPr lang="en-US" dirty="0">
              <a:latin typeface="Comic Sans MS" pitchFamily="66" charset="0"/>
            </a:endParaRPr>
          </a:p>
          <a:p>
            <a:pPr marL="143689" indent="0" algn="just">
              <a:lnSpc>
                <a:spcPct val="170000"/>
              </a:lnSpc>
              <a:buNone/>
            </a:pPr>
            <a:r>
              <a:rPr lang="en-US" dirty="0">
                <a:latin typeface="Comic Sans MS" pitchFamily="66" charset="0"/>
              </a:rPr>
              <a:t>Report rendition is a very critical requirement for assessment of operational activities in FRSC. This subhead is allocated about 20% in the criteria for Command ranking. Report rendition must be timely, precise and accurate with the following characteristics;</a:t>
            </a:r>
          </a:p>
          <a:p>
            <a:pPr marL="143689" indent="0" algn="just">
              <a:lnSpc>
                <a:spcPct val="170000"/>
              </a:lnSpc>
              <a:buNone/>
            </a:pPr>
            <a:r>
              <a:rPr lang="en-US" dirty="0">
                <a:latin typeface="Comic Sans MS" pitchFamily="66" charset="0"/>
              </a:rPr>
              <a:t> </a:t>
            </a:r>
          </a:p>
          <a:p>
            <a:pPr marL="715189" lvl="0" indent="-571500" algn="just">
              <a:lnSpc>
                <a:spcPct val="170000"/>
              </a:lnSpc>
              <a:buFont typeface="+mj-lt"/>
              <a:buAutoNum type="romanLcPeriod"/>
            </a:pPr>
            <a:r>
              <a:rPr lang="en-US" dirty="0">
                <a:latin typeface="Comic Sans MS" pitchFamily="66" charset="0"/>
              </a:rPr>
              <a:t>Should be based on facts, verifiable information with valid proofs</a:t>
            </a:r>
          </a:p>
          <a:p>
            <a:pPr marL="715189" lvl="0" indent="-571500" algn="just">
              <a:lnSpc>
                <a:spcPct val="170000"/>
              </a:lnSpc>
              <a:buFont typeface="+mj-lt"/>
              <a:buAutoNum type="romanLcPeriod"/>
            </a:pPr>
            <a:r>
              <a:rPr lang="en-US" dirty="0">
                <a:latin typeface="Comic Sans MS" pitchFamily="66" charset="0"/>
              </a:rPr>
              <a:t>Clear and easily understandable </a:t>
            </a:r>
          </a:p>
          <a:p>
            <a:pPr marL="715189" lvl="0" indent="-571500" algn="just">
              <a:lnSpc>
                <a:spcPct val="170000"/>
              </a:lnSpc>
              <a:buFont typeface="+mj-lt"/>
              <a:buAutoNum type="romanLcPeriod"/>
            </a:pPr>
            <a:r>
              <a:rPr lang="en-US" dirty="0">
                <a:latin typeface="Comic Sans MS" pitchFamily="66" charset="0"/>
              </a:rPr>
              <a:t>Assist in decision making</a:t>
            </a:r>
          </a:p>
          <a:p>
            <a:pPr marL="715189" lvl="0" indent="-571500" algn="just">
              <a:lnSpc>
                <a:spcPct val="170000"/>
              </a:lnSpc>
              <a:buFont typeface="+mj-lt"/>
              <a:buAutoNum type="romanLcPeriod"/>
            </a:pPr>
            <a:r>
              <a:rPr lang="en-US" dirty="0">
                <a:latin typeface="Comic Sans MS" pitchFamily="66" charset="0"/>
              </a:rPr>
              <a:t>Result oriented</a:t>
            </a:r>
          </a:p>
          <a:p>
            <a:pPr marL="715189" lvl="0" indent="-571500" algn="just">
              <a:lnSpc>
                <a:spcPct val="170000"/>
              </a:lnSpc>
              <a:buFont typeface="+mj-lt"/>
              <a:buAutoNum type="romanLcPeriod"/>
            </a:pPr>
            <a:r>
              <a:rPr lang="en-US" dirty="0">
                <a:latin typeface="Comic Sans MS" pitchFamily="66" charset="0"/>
              </a:rPr>
              <a:t>Well organized and structured</a:t>
            </a:r>
          </a:p>
          <a:p>
            <a:pPr marL="715189" lvl="0" indent="-571500" algn="just">
              <a:lnSpc>
                <a:spcPct val="170000"/>
              </a:lnSpc>
              <a:buFont typeface="+mj-lt"/>
              <a:buAutoNum type="romanLcPeriod"/>
            </a:pPr>
            <a:r>
              <a:rPr lang="en-US" dirty="0">
                <a:latin typeface="Comic Sans MS" pitchFamily="66" charset="0"/>
              </a:rPr>
              <a:t>Must follow approved or recommended format.</a:t>
            </a:r>
          </a:p>
          <a:p>
            <a:pPr algn="just">
              <a:lnSpc>
                <a:spcPct val="170000"/>
              </a:lnSpc>
            </a:pPr>
            <a:endParaRPr lang="en-US" dirty="0">
              <a:latin typeface="Comic Sans MS" pitchFamily="66" charset="0"/>
            </a:endParaRPr>
          </a:p>
          <a:p>
            <a:pPr marL="143689" indent="0" algn="just">
              <a:lnSpc>
                <a:spcPct val="170000"/>
              </a:lnSpc>
              <a:buNone/>
            </a:pPr>
            <a:r>
              <a:rPr lang="en-US" dirty="0">
                <a:latin typeface="Comic Sans MS" pitchFamily="66" charset="0"/>
              </a:rPr>
              <a:t>In FRSC report rendition occupies a prime position and attracts penalty for in accurate, late or non-rendition.</a:t>
            </a:r>
          </a:p>
          <a:p>
            <a:pPr marL="143689" indent="0" algn="just">
              <a:lnSpc>
                <a:spcPct val="170000"/>
              </a:lnSpc>
              <a:buNone/>
            </a:pPr>
            <a:endParaRPr lang="en-US" dirty="0">
              <a:latin typeface="Comic Sans MS" pitchFamily="66" charset="0"/>
            </a:endParaRPr>
          </a:p>
        </p:txBody>
      </p:sp>
    </p:spTree>
    <p:extLst>
      <p:ext uri="{BB962C8B-B14F-4D97-AF65-F5344CB8AC3E}">
        <p14:creationId xmlns:p14="http://schemas.microsoft.com/office/powerpoint/2010/main" val="4440088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TYPES OF OPERATIONAL REPORTS:</a:t>
            </a:r>
            <a:br>
              <a:rPr lang="en-US" sz="4000" dirty="0"/>
            </a:br>
            <a:endParaRPr lang="en-US" dirty="0"/>
          </a:p>
        </p:txBody>
      </p:sp>
      <p:sp>
        <p:nvSpPr>
          <p:cNvPr id="3" name="Content Placeholder 2"/>
          <p:cNvSpPr>
            <a:spLocks noGrp="1"/>
          </p:cNvSpPr>
          <p:nvPr>
            <p:ph idx="1"/>
          </p:nvPr>
        </p:nvSpPr>
        <p:spPr>
          <a:xfrm>
            <a:off x="476250" y="952500"/>
            <a:ext cx="8572500" cy="5707380"/>
          </a:xfrm>
        </p:spPr>
        <p:txBody>
          <a:bodyPr>
            <a:normAutofit fontScale="70000" lnSpcReduction="20000"/>
          </a:bodyPr>
          <a:lstStyle/>
          <a:p>
            <a:pPr marL="658039" lvl="0" indent="-514350">
              <a:lnSpc>
                <a:spcPct val="160000"/>
              </a:lnSpc>
              <a:buFont typeface="+mj-lt"/>
              <a:buAutoNum type="arabicPeriod"/>
            </a:pPr>
            <a:r>
              <a:rPr lang="en-US" dirty="0" smtClean="0">
                <a:latin typeface="Comic Sans MS" pitchFamily="66" charset="0"/>
              </a:rPr>
              <a:t>Patrol </a:t>
            </a:r>
            <a:r>
              <a:rPr lang="en-US" dirty="0">
                <a:latin typeface="Comic Sans MS" pitchFamily="66" charset="0"/>
              </a:rPr>
              <a:t>report</a:t>
            </a:r>
          </a:p>
          <a:p>
            <a:pPr marL="658039" lvl="0" indent="-514350">
              <a:lnSpc>
                <a:spcPct val="160000"/>
              </a:lnSpc>
              <a:buFont typeface="+mj-lt"/>
              <a:buAutoNum type="arabicPeriod"/>
            </a:pPr>
            <a:r>
              <a:rPr lang="en-US" dirty="0">
                <a:latin typeface="Comic Sans MS" pitchFamily="66" charset="0"/>
              </a:rPr>
              <a:t>Daily situation report (SITREP)</a:t>
            </a:r>
          </a:p>
          <a:p>
            <a:pPr marL="658039" lvl="0" indent="-514350">
              <a:lnSpc>
                <a:spcPct val="160000"/>
              </a:lnSpc>
              <a:buFont typeface="+mj-lt"/>
              <a:buAutoNum type="arabicPeriod"/>
            </a:pPr>
            <a:r>
              <a:rPr lang="en-US" dirty="0">
                <a:latin typeface="Comic Sans MS" pitchFamily="66" charset="0"/>
              </a:rPr>
              <a:t>Weekly executive summary</a:t>
            </a:r>
          </a:p>
          <a:p>
            <a:pPr marL="658039" lvl="0" indent="-514350">
              <a:lnSpc>
                <a:spcPct val="160000"/>
              </a:lnSpc>
              <a:buFont typeface="+mj-lt"/>
              <a:buAutoNum type="arabicPeriod"/>
            </a:pPr>
            <a:r>
              <a:rPr lang="en-US" dirty="0">
                <a:latin typeface="Comic Sans MS" pitchFamily="66" charset="0"/>
              </a:rPr>
              <a:t>Special patrol reports</a:t>
            </a:r>
          </a:p>
          <a:p>
            <a:pPr marL="658039" lvl="0" indent="-514350">
              <a:lnSpc>
                <a:spcPct val="160000"/>
              </a:lnSpc>
              <a:buFont typeface="+mj-lt"/>
              <a:buAutoNum type="arabicPeriod"/>
            </a:pPr>
            <a:r>
              <a:rPr lang="en-US" dirty="0">
                <a:latin typeface="Comic Sans MS" pitchFamily="66" charset="0"/>
              </a:rPr>
              <a:t>Operation eagle eye</a:t>
            </a:r>
          </a:p>
          <a:p>
            <a:pPr marL="658039" lvl="0" indent="-514350">
              <a:lnSpc>
                <a:spcPct val="160000"/>
              </a:lnSpc>
              <a:buFont typeface="+mj-lt"/>
              <a:buAutoNum type="arabicPeriod"/>
            </a:pPr>
            <a:r>
              <a:rPr lang="en-US" dirty="0">
                <a:latin typeface="Comic Sans MS" pitchFamily="66" charset="0"/>
              </a:rPr>
              <a:t>Free safety vehicle check</a:t>
            </a:r>
          </a:p>
          <a:p>
            <a:pPr marL="658039" lvl="0" indent="-514350">
              <a:lnSpc>
                <a:spcPct val="160000"/>
              </a:lnSpc>
              <a:buFont typeface="+mj-lt"/>
              <a:buAutoNum type="arabicPeriod"/>
            </a:pPr>
            <a:r>
              <a:rPr lang="en-US" dirty="0">
                <a:latin typeface="Comic Sans MS" pitchFamily="66" charset="0"/>
              </a:rPr>
              <a:t>Operation Zero</a:t>
            </a:r>
          </a:p>
          <a:p>
            <a:pPr marL="658039" lvl="0" indent="-514350">
              <a:lnSpc>
                <a:spcPct val="160000"/>
              </a:lnSpc>
              <a:buFont typeface="+mj-lt"/>
              <a:buAutoNum type="arabicPeriod"/>
            </a:pPr>
            <a:r>
              <a:rPr lang="en-US" dirty="0">
                <a:latin typeface="Comic Sans MS" pitchFamily="66" charset="0"/>
              </a:rPr>
              <a:t>Monthly and quarterly reports</a:t>
            </a:r>
          </a:p>
          <a:p>
            <a:pPr marL="658039" lvl="0" indent="-514350">
              <a:lnSpc>
                <a:spcPct val="160000"/>
              </a:lnSpc>
              <a:buFont typeface="+mj-lt"/>
              <a:buAutoNum type="arabicPeriod"/>
            </a:pPr>
            <a:r>
              <a:rPr lang="en-US" dirty="0">
                <a:latin typeface="Comic Sans MS" pitchFamily="66" charset="0"/>
              </a:rPr>
              <a:t>Mobile court reports </a:t>
            </a:r>
          </a:p>
          <a:p>
            <a:pPr marL="658039" lvl="0" indent="-514350">
              <a:lnSpc>
                <a:spcPct val="160000"/>
              </a:lnSpc>
              <a:buFont typeface="+mj-lt"/>
              <a:buAutoNum type="arabicPeriod"/>
            </a:pPr>
            <a:r>
              <a:rPr lang="en-US" dirty="0">
                <a:latin typeface="Comic Sans MS" pitchFamily="66" charset="0"/>
              </a:rPr>
              <a:t>Patrol officers assessment report</a:t>
            </a:r>
          </a:p>
          <a:p>
            <a:pPr marL="658039" lvl="0" indent="-514350">
              <a:lnSpc>
                <a:spcPct val="160000"/>
              </a:lnSpc>
              <a:buFont typeface="+mj-lt"/>
              <a:buAutoNum type="arabicPeriod"/>
            </a:pPr>
            <a:r>
              <a:rPr lang="en-US" dirty="0">
                <a:latin typeface="Comic Sans MS" pitchFamily="66" charset="0"/>
              </a:rPr>
              <a:t>Road traffic crash report</a:t>
            </a:r>
          </a:p>
          <a:p>
            <a:pPr marL="143689" indent="0">
              <a:buNone/>
            </a:pPr>
            <a:endParaRPr lang="en-US" dirty="0"/>
          </a:p>
        </p:txBody>
      </p:sp>
    </p:spTree>
    <p:extLst>
      <p:ext uri="{BB962C8B-B14F-4D97-AF65-F5344CB8AC3E}">
        <p14:creationId xmlns:p14="http://schemas.microsoft.com/office/powerpoint/2010/main" val="1184950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289896"/>
            <a:ext cx="8572500" cy="891204"/>
          </a:xfrm>
        </p:spPr>
        <p:txBody>
          <a:bodyPr/>
          <a:lstStyle/>
          <a:p>
            <a:r>
              <a:rPr lang="en-US" dirty="0" smtClean="0"/>
              <a:t>INTRODUCTION</a:t>
            </a:r>
            <a:endParaRPr lang="en-US" dirty="0"/>
          </a:p>
        </p:txBody>
      </p:sp>
      <p:sp>
        <p:nvSpPr>
          <p:cNvPr id="3" name="Content Placeholder 2"/>
          <p:cNvSpPr>
            <a:spLocks noGrp="1"/>
          </p:cNvSpPr>
          <p:nvPr>
            <p:ph idx="1"/>
          </p:nvPr>
        </p:nvSpPr>
        <p:spPr>
          <a:xfrm>
            <a:off x="476250" y="1104900"/>
            <a:ext cx="8572500" cy="5791200"/>
          </a:xfrm>
        </p:spPr>
        <p:txBody>
          <a:bodyPr>
            <a:normAutofit fontScale="55000" lnSpcReduction="20000"/>
          </a:bodyPr>
          <a:lstStyle/>
          <a:p>
            <a:pPr marL="143689" indent="0" algn="just">
              <a:lnSpc>
                <a:spcPct val="170000"/>
              </a:lnSpc>
              <a:buNone/>
            </a:pPr>
            <a:r>
              <a:rPr lang="en-US" dirty="0">
                <a:latin typeface="Comic Sans MS" pitchFamily="66" charset="0"/>
              </a:rPr>
              <a:t>The FRSC establishment Act, 2007 section 10 provides for the Operational arm of the commission known as the Corps which is saddled with the onerous responsibility of control, administration, management and enforcement of all traffic laws in Nigeria. To effectively perform this function the Corps carved out a 3 tier system of field Operations thus:</a:t>
            </a:r>
          </a:p>
          <a:p>
            <a:pPr marL="143689" indent="0" algn="just">
              <a:lnSpc>
                <a:spcPct val="170000"/>
              </a:lnSpc>
              <a:buNone/>
            </a:pPr>
            <a:endParaRPr lang="en-US" dirty="0">
              <a:latin typeface="Comic Sans MS" pitchFamily="66" charset="0"/>
            </a:endParaRPr>
          </a:p>
          <a:p>
            <a:pPr lvl="0" algn="just">
              <a:lnSpc>
                <a:spcPct val="170000"/>
              </a:lnSpc>
            </a:pPr>
            <a:r>
              <a:rPr lang="en-US" dirty="0">
                <a:latin typeface="Comic Sans MS" pitchFamily="66" charset="0"/>
              </a:rPr>
              <a:t>Zonal Command</a:t>
            </a:r>
          </a:p>
          <a:p>
            <a:pPr lvl="0" algn="just">
              <a:lnSpc>
                <a:spcPct val="170000"/>
              </a:lnSpc>
            </a:pPr>
            <a:r>
              <a:rPr lang="en-US" dirty="0">
                <a:latin typeface="Comic Sans MS" pitchFamily="66" charset="0"/>
              </a:rPr>
              <a:t>Sector Command</a:t>
            </a:r>
          </a:p>
          <a:p>
            <a:pPr lvl="0" algn="just">
              <a:lnSpc>
                <a:spcPct val="170000"/>
              </a:lnSpc>
            </a:pPr>
            <a:r>
              <a:rPr lang="en-US" dirty="0">
                <a:latin typeface="Comic Sans MS" pitchFamily="66" charset="0"/>
              </a:rPr>
              <a:t>Unit Command</a:t>
            </a:r>
          </a:p>
          <a:p>
            <a:pPr marL="143689" indent="0" algn="just">
              <a:lnSpc>
                <a:spcPct val="170000"/>
              </a:lnSpc>
              <a:buNone/>
            </a:pPr>
            <a:endParaRPr lang="en-US" dirty="0">
              <a:latin typeface="Comic Sans MS" pitchFamily="66" charset="0"/>
            </a:endParaRPr>
          </a:p>
          <a:p>
            <a:pPr marL="143689" indent="0" algn="just">
              <a:lnSpc>
                <a:spcPct val="170000"/>
              </a:lnSpc>
              <a:buNone/>
            </a:pPr>
            <a:r>
              <a:rPr lang="en-US" dirty="0" smtClean="0">
                <a:latin typeface="Comic Sans MS" pitchFamily="66" charset="0"/>
              </a:rPr>
              <a:t>At </a:t>
            </a:r>
            <a:r>
              <a:rPr lang="en-US" dirty="0">
                <a:latin typeface="Comic Sans MS" pitchFamily="66" charset="0"/>
              </a:rPr>
              <a:t>the unit Command level, Operations department is headed by the Unit Head of Operations (UTHOOPS) who is expected to be a Chief Route Commander by rank. He must be versatile, smart, courageous and enamored with robust ideas in patrol, and rescue activities as well as intelligence gathering.</a:t>
            </a:r>
          </a:p>
          <a:p>
            <a:pPr marL="143689" indent="0" algn="just">
              <a:lnSpc>
                <a:spcPct val="170000"/>
              </a:lnSpc>
              <a:buNone/>
            </a:pPr>
            <a:endParaRPr lang="en-US" dirty="0">
              <a:latin typeface="Comic Sans MS" pitchFamily="66" charset="0"/>
            </a:endParaRPr>
          </a:p>
        </p:txBody>
      </p:sp>
    </p:spTree>
    <p:extLst>
      <p:ext uri="{BB962C8B-B14F-4D97-AF65-F5344CB8AC3E}">
        <p14:creationId xmlns:p14="http://schemas.microsoft.com/office/powerpoint/2010/main" val="7753153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419100"/>
            <a:ext cx="8572500" cy="967404"/>
          </a:xfrm>
        </p:spPr>
        <p:txBody>
          <a:bodyPr>
            <a:normAutofit fontScale="90000"/>
          </a:bodyPr>
          <a:lstStyle/>
          <a:p>
            <a:r>
              <a:rPr lang="en-US" dirty="0"/>
              <a:t>CONCLUSION:</a:t>
            </a:r>
            <a:br>
              <a:rPr lang="en-US" dirty="0"/>
            </a:br>
            <a:endParaRPr lang="en-US" dirty="0"/>
          </a:p>
        </p:txBody>
      </p:sp>
      <p:sp>
        <p:nvSpPr>
          <p:cNvPr id="3" name="Content Placeholder 2"/>
          <p:cNvSpPr>
            <a:spLocks noGrp="1"/>
          </p:cNvSpPr>
          <p:nvPr>
            <p:ph idx="1"/>
          </p:nvPr>
        </p:nvSpPr>
        <p:spPr>
          <a:xfrm>
            <a:off x="476250" y="1333500"/>
            <a:ext cx="8572500" cy="5326380"/>
          </a:xfrm>
        </p:spPr>
        <p:txBody>
          <a:bodyPr/>
          <a:lstStyle/>
          <a:p>
            <a:pPr marL="143689" indent="0" algn="just">
              <a:buNone/>
            </a:pPr>
            <a:r>
              <a:rPr lang="en-US" dirty="0" smtClean="0"/>
              <a:t>Management </a:t>
            </a:r>
            <a:r>
              <a:rPr lang="en-US" dirty="0"/>
              <a:t>of the Command operation is a topic which cannot be exhausted easily, however it must be emphasized that anybody that is assigned this responsibility should as a matter of necessity be one who has the field experience as a patrol operative, intelligent, result oriented officer, a Social worker, a research and above all a good human relations person with great passion for the job.</a:t>
            </a:r>
          </a:p>
          <a:p>
            <a:pPr marL="143689" indent="0" algn="just">
              <a:buNone/>
            </a:pPr>
            <a:endParaRPr lang="en-US" dirty="0"/>
          </a:p>
        </p:txBody>
      </p:sp>
    </p:spTree>
    <p:extLst>
      <p:ext uri="{BB962C8B-B14F-4D97-AF65-F5344CB8AC3E}">
        <p14:creationId xmlns:p14="http://schemas.microsoft.com/office/powerpoint/2010/main" val="24760448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95300"/>
            <a:ext cx="8572500" cy="6164580"/>
          </a:xfrm>
        </p:spPr>
        <p:txBody>
          <a:bodyPr>
            <a:normAutofit fontScale="55000" lnSpcReduction="20000"/>
          </a:bodyPr>
          <a:lstStyle/>
          <a:p>
            <a:pPr marL="143689" indent="0" algn="just">
              <a:lnSpc>
                <a:spcPct val="170000"/>
              </a:lnSpc>
              <a:buNone/>
            </a:pPr>
            <a:r>
              <a:rPr lang="en-US" dirty="0">
                <a:latin typeface="Comic Sans MS" pitchFamily="66" charset="0"/>
              </a:rPr>
              <a:t>The management of </a:t>
            </a:r>
            <a:r>
              <a:rPr lang="en-US" dirty="0" smtClean="0">
                <a:latin typeface="Comic Sans MS" pitchFamily="66" charset="0"/>
              </a:rPr>
              <a:t> </a:t>
            </a:r>
            <a:r>
              <a:rPr lang="en-US" dirty="0" err="1" smtClean="0">
                <a:latin typeface="Comic Sans MS" pitchFamily="66" charset="0"/>
              </a:rPr>
              <a:t>CommandsOperations</a:t>
            </a:r>
            <a:r>
              <a:rPr lang="en-US" dirty="0" smtClean="0">
                <a:latin typeface="Comic Sans MS" pitchFamily="66" charset="0"/>
              </a:rPr>
              <a:t> </a:t>
            </a:r>
            <a:r>
              <a:rPr lang="en-US" dirty="0">
                <a:latin typeface="Comic Sans MS" pitchFamily="66" charset="0"/>
              </a:rPr>
              <a:t>must be tailored towards’.</a:t>
            </a:r>
          </a:p>
          <a:p>
            <a:pPr marL="143689" indent="0" algn="just">
              <a:lnSpc>
                <a:spcPct val="170000"/>
              </a:lnSpc>
              <a:buNone/>
            </a:pPr>
            <a:r>
              <a:rPr lang="en-US" dirty="0">
                <a:latin typeface="Comic Sans MS" pitchFamily="66" charset="0"/>
              </a:rPr>
              <a:t> </a:t>
            </a:r>
          </a:p>
          <a:p>
            <a:pPr marL="658039" lvl="0" indent="-514350" algn="just">
              <a:lnSpc>
                <a:spcPct val="170000"/>
              </a:lnSpc>
              <a:buFont typeface="+mj-lt"/>
              <a:buAutoNum type="alphaLcPeriod"/>
            </a:pPr>
            <a:r>
              <a:rPr lang="en-US" dirty="0">
                <a:latin typeface="Comic Sans MS" pitchFamily="66" charset="0"/>
              </a:rPr>
              <a:t>Making the highway safe for motorists and other road users.</a:t>
            </a:r>
          </a:p>
          <a:p>
            <a:pPr marL="658039" lvl="0" indent="-514350" algn="just">
              <a:lnSpc>
                <a:spcPct val="170000"/>
              </a:lnSpc>
              <a:buFont typeface="+mj-lt"/>
              <a:buAutoNum type="alphaLcPeriod"/>
            </a:pPr>
            <a:r>
              <a:rPr lang="en-US" dirty="0">
                <a:latin typeface="Comic Sans MS" pitchFamily="66" charset="0"/>
              </a:rPr>
              <a:t>Clearing of obstructions arising from Road traffic crashes or breakdown of vehicles</a:t>
            </a:r>
          </a:p>
          <a:p>
            <a:pPr marL="658039" lvl="0" indent="-514350" algn="just">
              <a:lnSpc>
                <a:spcPct val="170000"/>
              </a:lnSpc>
              <a:buFont typeface="+mj-lt"/>
              <a:buAutoNum type="alphaLcPeriod"/>
            </a:pPr>
            <a:r>
              <a:rPr lang="en-US" dirty="0">
                <a:latin typeface="Comic Sans MS" pitchFamily="66" charset="0"/>
              </a:rPr>
              <a:t>Ensuring effective and regular patrol Operations on its routes</a:t>
            </a:r>
          </a:p>
          <a:p>
            <a:pPr marL="658039" lvl="0" indent="-514350" algn="just">
              <a:lnSpc>
                <a:spcPct val="170000"/>
              </a:lnSpc>
              <a:buFont typeface="+mj-lt"/>
              <a:buAutoNum type="alphaLcPeriod"/>
            </a:pPr>
            <a:r>
              <a:rPr lang="en-US" dirty="0">
                <a:latin typeface="Comic Sans MS" pitchFamily="66" charset="0"/>
              </a:rPr>
              <a:t>Ensuring good and healthy working relationship with stakeholders like the NURTW, RTEAN, MTUN, ACOMORON, Security agencies as well as the host community.</a:t>
            </a:r>
          </a:p>
          <a:p>
            <a:pPr marL="658039" lvl="0" indent="-514350" algn="just">
              <a:lnSpc>
                <a:spcPct val="170000"/>
              </a:lnSpc>
              <a:buFont typeface="+mj-lt"/>
              <a:buAutoNum type="alphaLcPeriod"/>
            </a:pPr>
            <a:r>
              <a:rPr lang="en-US" dirty="0">
                <a:latin typeface="Comic Sans MS" pitchFamily="66" charset="0"/>
              </a:rPr>
              <a:t>Providing prompt rescue services to victims of RTC and other related accidents like plane crash, flood victims, fire accident etc.</a:t>
            </a:r>
          </a:p>
          <a:p>
            <a:pPr marL="658039" lvl="0" indent="-514350" algn="just">
              <a:lnSpc>
                <a:spcPct val="170000"/>
              </a:lnSpc>
              <a:buFont typeface="+mj-lt"/>
              <a:buAutoNum type="alphaLcPeriod"/>
            </a:pPr>
            <a:r>
              <a:rPr lang="en-US" dirty="0">
                <a:latin typeface="Comic Sans MS" pitchFamily="66" charset="0"/>
              </a:rPr>
              <a:t>Liaising with other departments in the Command with a view to achieving set target which must be in tandem with the strategic goals set out by RSHQ annually.</a:t>
            </a:r>
          </a:p>
          <a:p>
            <a:pPr marL="143689" indent="0" algn="just">
              <a:lnSpc>
                <a:spcPct val="170000"/>
              </a:lnSpc>
              <a:buNone/>
            </a:pPr>
            <a:endParaRPr lang="en-US" dirty="0">
              <a:latin typeface="Comic Sans MS" pitchFamily="66" charset="0"/>
            </a:endParaRPr>
          </a:p>
        </p:txBody>
      </p:sp>
    </p:spTree>
    <p:extLst>
      <p:ext uri="{BB962C8B-B14F-4D97-AF65-F5344CB8AC3E}">
        <p14:creationId xmlns:p14="http://schemas.microsoft.com/office/powerpoint/2010/main" val="2699997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647700"/>
            <a:ext cx="8572500" cy="6012180"/>
          </a:xfrm>
        </p:spPr>
        <p:txBody>
          <a:bodyPr>
            <a:noAutofit/>
          </a:bodyPr>
          <a:lstStyle/>
          <a:p>
            <a:pPr marL="143689" indent="0" algn="just">
              <a:lnSpc>
                <a:spcPct val="150000"/>
              </a:lnSpc>
              <a:buNone/>
            </a:pPr>
            <a:r>
              <a:rPr lang="en-US" sz="1800" b="1" dirty="0">
                <a:solidFill>
                  <a:srgbClr val="FF0000"/>
                </a:solidFill>
                <a:latin typeface="Comic Sans MS" pitchFamily="66" charset="0"/>
              </a:rPr>
              <a:t>AIM</a:t>
            </a:r>
            <a:r>
              <a:rPr lang="en-US" sz="1800" dirty="0">
                <a:latin typeface="Comic Sans MS" pitchFamily="66" charset="0"/>
              </a:rPr>
              <a:t>:</a:t>
            </a:r>
          </a:p>
          <a:p>
            <a:pPr marL="143689" indent="0" algn="just">
              <a:lnSpc>
                <a:spcPct val="150000"/>
              </a:lnSpc>
              <a:buNone/>
            </a:pPr>
            <a:r>
              <a:rPr lang="en-US" sz="1800" dirty="0">
                <a:latin typeface="Comic Sans MS" pitchFamily="66" charset="0"/>
              </a:rPr>
              <a:t>The aim of this lecture is to equip the participants with the requisite tools necessary for optimum performance operationally</a:t>
            </a:r>
            <a:r>
              <a:rPr lang="en-US" sz="1800" dirty="0" smtClean="0">
                <a:latin typeface="Comic Sans MS" pitchFamily="66" charset="0"/>
              </a:rPr>
              <a:t>.</a:t>
            </a:r>
          </a:p>
          <a:p>
            <a:pPr marL="143689" indent="0" algn="just">
              <a:lnSpc>
                <a:spcPct val="150000"/>
              </a:lnSpc>
              <a:buNone/>
            </a:pPr>
            <a:r>
              <a:rPr lang="en-US" sz="1800" dirty="0">
                <a:latin typeface="Comic Sans MS" pitchFamily="66" charset="0"/>
              </a:rPr>
              <a:t> </a:t>
            </a:r>
            <a:r>
              <a:rPr lang="en-US" sz="1800" b="1" dirty="0" smtClean="0">
                <a:solidFill>
                  <a:srgbClr val="FF0000"/>
                </a:solidFill>
                <a:latin typeface="Comic Sans MS" pitchFamily="66" charset="0"/>
              </a:rPr>
              <a:t>OBJECTIVES</a:t>
            </a:r>
            <a:r>
              <a:rPr lang="en-US" sz="1800" dirty="0">
                <a:latin typeface="Comic Sans MS" pitchFamily="66" charset="0"/>
              </a:rPr>
              <a:t>:</a:t>
            </a:r>
          </a:p>
          <a:p>
            <a:pPr algn="just">
              <a:lnSpc>
                <a:spcPct val="150000"/>
              </a:lnSpc>
              <a:buFont typeface="+mj-lt"/>
              <a:buAutoNum type="alphaLcPeriod"/>
            </a:pPr>
            <a:r>
              <a:rPr lang="en-US" sz="1800" dirty="0">
                <a:latin typeface="Comic Sans MS" pitchFamily="66" charset="0"/>
              </a:rPr>
              <a:t>It is expected that this lecture will help the participants to</a:t>
            </a:r>
          </a:p>
          <a:p>
            <a:pPr lvl="0" algn="just">
              <a:lnSpc>
                <a:spcPct val="150000"/>
              </a:lnSpc>
              <a:buFont typeface="+mj-lt"/>
              <a:buAutoNum type="alphaLcPeriod"/>
            </a:pPr>
            <a:r>
              <a:rPr lang="en-US" sz="1800" dirty="0">
                <a:latin typeface="Comic Sans MS" pitchFamily="66" charset="0"/>
              </a:rPr>
              <a:t>Identify the types of Operations.</a:t>
            </a:r>
          </a:p>
          <a:p>
            <a:pPr lvl="0" algn="just">
              <a:lnSpc>
                <a:spcPct val="150000"/>
              </a:lnSpc>
              <a:buFont typeface="+mj-lt"/>
              <a:buAutoNum type="alphaLcPeriod"/>
            </a:pPr>
            <a:r>
              <a:rPr lang="en-US" sz="1800" dirty="0">
                <a:latin typeface="Comic Sans MS" pitchFamily="66" charset="0"/>
              </a:rPr>
              <a:t>Enumerate the types of Operational instruments.</a:t>
            </a:r>
          </a:p>
          <a:p>
            <a:pPr lvl="0" algn="just">
              <a:lnSpc>
                <a:spcPct val="150000"/>
              </a:lnSpc>
              <a:buFont typeface="+mj-lt"/>
              <a:buAutoNum type="alphaLcPeriod"/>
            </a:pPr>
            <a:r>
              <a:rPr lang="en-US" sz="1800" dirty="0">
                <a:latin typeface="Comic Sans MS" pitchFamily="66" charset="0"/>
              </a:rPr>
              <a:t>Be able to plan an operation.</a:t>
            </a:r>
          </a:p>
          <a:p>
            <a:pPr lvl="0" algn="just">
              <a:lnSpc>
                <a:spcPct val="150000"/>
              </a:lnSpc>
              <a:buFont typeface="+mj-lt"/>
              <a:buAutoNum type="alphaLcPeriod"/>
            </a:pPr>
            <a:r>
              <a:rPr lang="en-US" sz="1800" dirty="0">
                <a:latin typeface="Comic Sans MS" pitchFamily="66" charset="0"/>
              </a:rPr>
              <a:t>Be familiar with the mobilization and deployment of human and material resources.</a:t>
            </a:r>
          </a:p>
          <a:p>
            <a:pPr lvl="0" algn="just">
              <a:lnSpc>
                <a:spcPct val="150000"/>
              </a:lnSpc>
              <a:buFont typeface="+mj-lt"/>
              <a:buAutoNum type="alphaLcPeriod"/>
            </a:pPr>
            <a:r>
              <a:rPr lang="en-US" sz="1800" dirty="0">
                <a:latin typeface="Comic Sans MS" pitchFamily="66" charset="0"/>
              </a:rPr>
              <a:t>List the steps taken to supervise operational activities at the Unit level.</a:t>
            </a:r>
          </a:p>
          <a:p>
            <a:pPr lvl="0" algn="just">
              <a:lnSpc>
                <a:spcPct val="150000"/>
              </a:lnSpc>
              <a:buFont typeface="+mj-lt"/>
              <a:buAutoNum type="alphaLcPeriod"/>
            </a:pPr>
            <a:r>
              <a:rPr lang="en-US" sz="1800" dirty="0">
                <a:latin typeface="Comic Sans MS" pitchFamily="66" charset="0"/>
              </a:rPr>
              <a:t>Be conversant with operational report rendition.</a:t>
            </a:r>
          </a:p>
          <a:p>
            <a:pPr marL="143689" indent="0" algn="just">
              <a:lnSpc>
                <a:spcPct val="150000"/>
              </a:lnSpc>
              <a:buNone/>
            </a:pPr>
            <a:endParaRPr lang="en-US" sz="1800" dirty="0">
              <a:latin typeface="Comic Sans MS" pitchFamily="66" charset="0"/>
            </a:endParaRPr>
          </a:p>
        </p:txBody>
      </p:sp>
    </p:spTree>
    <p:extLst>
      <p:ext uri="{BB962C8B-B14F-4D97-AF65-F5344CB8AC3E}">
        <p14:creationId xmlns:p14="http://schemas.microsoft.com/office/powerpoint/2010/main" val="40191280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289896"/>
            <a:ext cx="8572500" cy="662604"/>
          </a:xfrm>
        </p:spPr>
        <p:txBody>
          <a:bodyPr>
            <a:normAutofit fontScale="90000"/>
          </a:bodyPr>
          <a:lstStyle/>
          <a:p>
            <a:r>
              <a:rPr lang="en-US" dirty="0">
                <a:effectLst/>
              </a:rPr>
              <a:t>TYPES OF PATROL OPERATIONS:</a:t>
            </a:r>
            <a:br>
              <a:rPr lang="en-US" dirty="0">
                <a:effectLst/>
              </a:rPr>
            </a:br>
            <a:endParaRPr lang="en-US" dirty="0"/>
          </a:p>
        </p:txBody>
      </p:sp>
      <p:sp>
        <p:nvSpPr>
          <p:cNvPr id="3" name="Content Placeholder 2"/>
          <p:cNvSpPr>
            <a:spLocks noGrp="1"/>
          </p:cNvSpPr>
          <p:nvPr>
            <p:ph idx="1"/>
          </p:nvPr>
        </p:nvSpPr>
        <p:spPr>
          <a:xfrm>
            <a:off x="476250" y="723900"/>
            <a:ext cx="8572500" cy="6172200"/>
          </a:xfrm>
        </p:spPr>
        <p:txBody>
          <a:bodyPr>
            <a:normAutofit fontScale="47500" lnSpcReduction="20000"/>
          </a:bodyPr>
          <a:lstStyle/>
          <a:p>
            <a:pPr marL="143689" indent="0" algn="just">
              <a:lnSpc>
                <a:spcPct val="170000"/>
              </a:lnSpc>
              <a:buNone/>
            </a:pPr>
            <a:r>
              <a:rPr lang="en-US" dirty="0" smtClean="0">
                <a:latin typeface="Comic Sans MS" pitchFamily="66" charset="0"/>
              </a:rPr>
              <a:t>Patrol </a:t>
            </a:r>
            <a:r>
              <a:rPr lang="en-US" dirty="0">
                <a:latin typeface="Comic Sans MS" pitchFamily="66" charset="0"/>
              </a:rPr>
              <a:t>Operation is preventive enforcement technique aimed at making road users conform to traffic regulation. This activity involves detection, apprehension sun, adjudication and meting of punishment to any erring road user. Command operation at the Unit therefore is divided into two. </a:t>
            </a:r>
          </a:p>
          <a:p>
            <a:pPr marL="143689" indent="0" algn="just">
              <a:lnSpc>
                <a:spcPct val="170000"/>
              </a:lnSpc>
              <a:buNone/>
            </a:pPr>
            <a:r>
              <a:rPr lang="en-US" dirty="0">
                <a:latin typeface="Comic Sans MS" pitchFamily="66" charset="0"/>
              </a:rPr>
              <a:t> </a:t>
            </a:r>
          </a:p>
          <a:p>
            <a:pPr marL="658039" lvl="0" indent="-514350" algn="just">
              <a:lnSpc>
                <a:spcPct val="170000"/>
              </a:lnSpc>
              <a:buFont typeface="+mj-lt"/>
              <a:buAutoNum type="alphaLcPeriod"/>
            </a:pPr>
            <a:r>
              <a:rPr lang="en-US" dirty="0">
                <a:latin typeface="Comic Sans MS" pitchFamily="66" charset="0"/>
              </a:rPr>
              <a:t>Routine Patrol: This refers to the regular patrol activities carried out by Command operatives on designated routes. It runs on 2 shift basis</a:t>
            </a:r>
          </a:p>
          <a:p>
            <a:pPr marL="143689" indent="0" algn="just">
              <a:lnSpc>
                <a:spcPct val="170000"/>
              </a:lnSpc>
              <a:buNone/>
            </a:pPr>
            <a:endParaRPr lang="en-US" dirty="0">
              <a:latin typeface="Comic Sans MS" pitchFamily="66" charset="0"/>
            </a:endParaRPr>
          </a:p>
          <a:p>
            <a:pPr lvl="0" algn="just">
              <a:lnSpc>
                <a:spcPct val="170000"/>
              </a:lnSpc>
              <a:buFont typeface="Wingdings" pitchFamily="2" charset="2"/>
              <a:buChar char="Ø"/>
            </a:pPr>
            <a:r>
              <a:rPr lang="en-US" dirty="0">
                <a:latin typeface="Comic Sans MS" pitchFamily="66" charset="0"/>
              </a:rPr>
              <a:t>Morning: 0600hrs- 1300hrs</a:t>
            </a:r>
          </a:p>
          <a:p>
            <a:pPr lvl="0" algn="just">
              <a:lnSpc>
                <a:spcPct val="170000"/>
              </a:lnSpc>
              <a:buFont typeface="Wingdings" pitchFamily="2" charset="2"/>
              <a:buChar char="Ø"/>
            </a:pPr>
            <a:r>
              <a:rPr lang="en-US" dirty="0">
                <a:latin typeface="Comic Sans MS" pitchFamily="66" charset="0"/>
              </a:rPr>
              <a:t>Afternoon: 1300hrs- 1800hrs</a:t>
            </a:r>
          </a:p>
          <a:p>
            <a:pPr marL="143689" indent="0" algn="just">
              <a:lnSpc>
                <a:spcPct val="170000"/>
              </a:lnSpc>
              <a:buNone/>
            </a:pPr>
            <a:endParaRPr lang="en-US" dirty="0">
              <a:latin typeface="Comic Sans MS" pitchFamily="66" charset="0"/>
            </a:endParaRPr>
          </a:p>
          <a:p>
            <a:pPr marL="143689" indent="0" algn="just">
              <a:lnSpc>
                <a:spcPct val="170000"/>
              </a:lnSpc>
              <a:buNone/>
            </a:pPr>
            <a:r>
              <a:rPr lang="en-US" dirty="0">
                <a:latin typeface="Comic Sans MS" pitchFamily="66" charset="0"/>
              </a:rPr>
              <a:t>This type of patrol includes:</a:t>
            </a:r>
          </a:p>
          <a:p>
            <a:pPr marL="658039" lvl="0" indent="-514350" algn="just">
              <a:lnSpc>
                <a:spcPct val="170000"/>
              </a:lnSpc>
              <a:buFont typeface="+mj-lt"/>
              <a:buAutoNum type="alphaLcPeriod"/>
            </a:pPr>
            <a:r>
              <a:rPr lang="en-US" dirty="0">
                <a:latin typeface="Comic Sans MS" pitchFamily="66" charset="0"/>
              </a:rPr>
              <a:t>Mobile speed control</a:t>
            </a:r>
          </a:p>
          <a:p>
            <a:pPr marL="658039" lvl="0" indent="-514350" algn="just">
              <a:lnSpc>
                <a:spcPct val="170000"/>
              </a:lnSpc>
              <a:buFont typeface="+mj-lt"/>
              <a:buAutoNum type="alphaLcPeriod"/>
            </a:pPr>
            <a:r>
              <a:rPr lang="en-US" dirty="0">
                <a:latin typeface="Comic Sans MS" pitchFamily="66" charset="0"/>
              </a:rPr>
              <a:t>Static speed control</a:t>
            </a:r>
          </a:p>
          <a:p>
            <a:pPr marL="658039" lvl="0" indent="-514350" algn="just">
              <a:lnSpc>
                <a:spcPct val="170000"/>
              </a:lnSpc>
              <a:buFont typeface="+mj-lt"/>
              <a:buAutoNum type="alphaLcPeriod"/>
            </a:pPr>
            <a:r>
              <a:rPr lang="en-US" dirty="0">
                <a:latin typeface="Comic Sans MS" pitchFamily="66" charset="0"/>
              </a:rPr>
              <a:t>Surveillance patrol</a:t>
            </a:r>
          </a:p>
          <a:p>
            <a:pPr marL="658039" lvl="0" indent="-514350" algn="just">
              <a:lnSpc>
                <a:spcPct val="170000"/>
              </a:lnSpc>
              <a:buFont typeface="+mj-lt"/>
              <a:buAutoNum type="alphaLcPeriod"/>
            </a:pPr>
            <a:r>
              <a:rPr lang="en-US" dirty="0">
                <a:latin typeface="Comic Sans MS" pitchFamily="66" charset="0"/>
              </a:rPr>
              <a:t>Rescue mission</a:t>
            </a:r>
          </a:p>
          <a:p>
            <a:pPr marL="658039" lvl="0" indent="-514350" algn="just">
              <a:lnSpc>
                <a:spcPct val="170000"/>
              </a:lnSpc>
              <a:buFont typeface="+mj-lt"/>
              <a:buAutoNum type="alphaLcPeriod"/>
            </a:pPr>
            <a:r>
              <a:rPr lang="en-US" dirty="0">
                <a:latin typeface="Comic Sans MS" pitchFamily="66" charset="0"/>
              </a:rPr>
              <a:t>Foot team patrol</a:t>
            </a:r>
          </a:p>
          <a:p>
            <a:pPr marL="658039" lvl="0" indent="-514350" algn="just">
              <a:lnSpc>
                <a:spcPct val="170000"/>
              </a:lnSpc>
              <a:buFont typeface="+mj-lt"/>
              <a:buAutoNum type="alphaLcPeriod"/>
            </a:pPr>
            <a:r>
              <a:rPr lang="en-US" dirty="0">
                <a:latin typeface="Comic Sans MS" pitchFamily="66" charset="0"/>
              </a:rPr>
              <a:t>Metropolitan bike patrol</a:t>
            </a:r>
          </a:p>
          <a:p>
            <a:pPr marL="143689" indent="0" algn="just">
              <a:lnSpc>
                <a:spcPct val="170000"/>
              </a:lnSpc>
              <a:buNone/>
            </a:pPr>
            <a:endParaRPr lang="en-US" dirty="0">
              <a:latin typeface="Comic Sans MS" pitchFamily="66" charset="0"/>
            </a:endParaRPr>
          </a:p>
        </p:txBody>
      </p:sp>
    </p:spTree>
    <p:extLst>
      <p:ext uri="{BB962C8B-B14F-4D97-AF65-F5344CB8AC3E}">
        <p14:creationId xmlns:p14="http://schemas.microsoft.com/office/powerpoint/2010/main" val="4015761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647700"/>
            <a:ext cx="8572500" cy="6012180"/>
          </a:xfrm>
        </p:spPr>
        <p:txBody>
          <a:bodyPr>
            <a:normAutofit fontScale="62500" lnSpcReduction="20000"/>
          </a:bodyPr>
          <a:lstStyle/>
          <a:p>
            <a:pPr marL="143689" lvl="0" indent="0" algn="just">
              <a:lnSpc>
                <a:spcPct val="160000"/>
              </a:lnSpc>
              <a:buNone/>
            </a:pPr>
            <a:r>
              <a:rPr lang="en-US" dirty="0"/>
              <a:t>Special patrol: This type of patrol is usually carried out to specifically address some lingering or recurring problems, it’s a form of intervention to address or correct certain lapses noted. This type of patrol includes:</a:t>
            </a:r>
          </a:p>
          <a:p>
            <a:pPr marL="658039" lvl="0" indent="-514350" algn="just">
              <a:lnSpc>
                <a:spcPct val="160000"/>
              </a:lnSpc>
              <a:buFont typeface="+mj-lt"/>
              <a:buAutoNum type="alphaLcPeriod"/>
            </a:pPr>
            <a:r>
              <a:rPr lang="en-US" dirty="0"/>
              <a:t>Mobile Court patrol</a:t>
            </a:r>
          </a:p>
          <a:p>
            <a:pPr marL="658039" lvl="0" indent="-514350" algn="just">
              <a:lnSpc>
                <a:spcPct val="160000"/>
              </a:lnSpc>
              <a:buFont typeface="+mj-lt"/>
              <a:buAutoNum type="alphaLcPeriod"/>
            </a:pPr>
            <a:r>
              <a:rPr lang="en-US" dirty="0"/>
              <a:t>Operation good morning </a:t>
            </a:r>
          </a:p>
          <a:p>
            <a:pPr marL="658039" lvl="0" indent="-514350" algn="just">
              <a:lnSpc>
                <a:spcPct val="160000"/>
              </a:lnSpc>
              <a:buFont typeface="+mj-lt"/>
              <a:buAutoNum type="alphaLcPeriod"/>
            </a:pPr>
            <a:r>
              <a:rPr lang="en-US" dirty="0"/>
              <a:t>Night patrol</a:t>
            </a:r>
          </a:p>
          <a:p>
            <a:pPr marL="658039" lvl="0" indent="-514350" algn="just">
              <a:lnSpc>
                <a:spcPct val="160000"/>
              </a:lnSpc>
              <a:buFont typeface="+mj-lt"/>
              <a:buAutoNum type="alphaLcPeriod"/>
            </a:pPr>
            <a:r>
              <a:rPr lang="en-US" dirty="0"/>
              <a:t>Free vehicle check</a:t>
            </a:r>
          </a:p>
          <a:p>
            <a:pPr marL="658039" lvl="0" indent="-514350" algn="just">
              <a:lnSpc>
                <a:spcPct val="160000"/>
              </a:lnSpc>
              <a:buFont typeface="+mj-lt"/>
              <a:buAutoNum type="alphaLcPeriod"/>
            </a:pPr>
            <a:r>
              <a:rPr lang="en-US" dirty="0"/>
              <a:t>Operation Zero (</a:t>
            </a:r>
            <a:r>
              <a:rPr lang="en-US" dirty="0" err="1"/>
              <a:t>xmas</a:t>
            </a:r>
            <a:r>
              <a:rPr lang="en-US" dirty="0"/>
              <a:t> and new year special patrols)</a:t>
            </a:r>
          </a:p>
          <a:p>
            <a:pPr marL="658039" lvl="0" indent="-514350" algn="just">
              <a:lnSpc>
                <a:spcPct val="160000"/>
              </a:lnSpc>
              <a:buFont typeface="+mj-lt"/>
              <a:buAutoNum type="alphaLcPeriod"/>
            </a:pPr>
            <a:r>
              <a:rPr lang="en-US" dirty="0" err="1"/>
              <a:t>Eid</a:t>
            </a:r>
            <a:r>
              <a:rPr lang="en-US" dirty="0"/>
              <a:t>-el-</a:t>
            </a:r>
            <a:r>
              <a:rPr lang="en-US" dirty="0" err="1"/>
              <a:t>kabie</a:t>
            </a:r>
            <a:r>
              <a:rPr lang="en-US" dirty="0"/>
              <a:t> and </a:t>
            </a:r>
            <a:r>
              <a:rPr lang="en-US" dirty="0" err="1"/>
              <a:t>eid</a:t>
            </a:r>
            <a:r>
              <a:rPr lang="en-US" dirty="0"/>
              <a:t>-el </a:t>
            </a:r>
            <a:r>
              <a:rPr lang="en-US" dirty="0" err="1"/>
              <a:t>fitri</a:t>
            </a:r>
            <a:r>
              <a:rPr lang="en-US" dirty="0"/>
              <a:t> (</a:t>
            </a:r>
            <a:r>
              <a:rPr lang="en-US" dirty="0" err="1"/>
              <a:t>Sallah</a:t>
            </a:r>
            <a:r>
              <a:rPr lang="en-US" dirty="0"/>
              <a:t> special patrol)</a:t>
            </a:r>
          </a:p>
          <a:p>
            <a:pPr marL="658039" lvl="0" indent="-514350" algn="just">
              <a:lnSpc>
                <a:spcPct val="160000"/>
              </a:lnSpc>
              <a:buFont typeface="+mj-lt"/>
              <a:buAutoNum type="alphaLcPeriod"/>
            </a:pPr>
            <a:r>
              <a:rPr lang="en-US" dirty="0"/>
              <a:t>Easter special patrol</a:t>
            </a:r>
          </a:p>
          <a:p>
            <a:pPr marL="658039" lvl="0" indent="-514350" algn="just">
              <a:lnSpc>
                <a:spcPct val="160000"/>
              </a:lnSpc>
              <a:buFont typeface="+mj-lt"/>
              <a:buAutoNum type="alphaLcPeriod"/>
            </a:pPr>
            <a:r>
              <a:rPr lang="en-US" dirty="0"/>
              <a:t>Independence Anniversary</a:t>
            </a:r>
          </a:p>
          <a:p>
            <a:pPr marL="658039" lvl="0" indent="-514350" algn="just">
              <a:lnSpc>
                <a:spcPct val="160000"/>
              </a:lnSpc>
              <a:buFont typeface="+mj-lt"/>
              <a:buAutoNum type="alphaLcPeriod"/>
            </a:pPr>
            <a:r>
              <a:rPr lang="en-US" dirty="0"/>
              <a:t>Special events (ECOWAS Heads of state meeting, sporting activities e t c)</a:t>
            </a:r>
          </a:p>
          <a:p>
            <a:pPr marL="143689" indent="0" algn="just">
              <a:lnSpc>
                <a:spcPct val="160000"/>
              </a:lnSpc>
              <a:buNone/>
            </a:pPr>
            <a:endParaRPr lang="en-US" dirty="0"/>
          </a:p>
        </p:txBody>
      </p:sp>
    </p:spTree>
    <p:extLst>
      <p:ext uri="{BB962C8B-B14F-4D97-AF65-F5344CB8AC3E}">
        <p14:creationId xmlns:p14="http://schemas.microsoft.com/office/powerpoint/2010/main" val="3668274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289896"/>
            <a:ext cx="8572500" cy="891204"/>
          </a:xfrm>
        </p:spPr>
        <p:txBody>
          <a:bodyPr>
            <a:noAutofit/>
          </a:bodyPr>
          <a:lstStyle/>
          <a:p>
            <a:r>
              <a:rPr lang="en-US" sz="3200" dirty="0">
                <a:effectLst/>
              </a:rPr>
              <a:t>TYPES OF OPERATIONAL INSTRUMENTS:</a:t>
            </a:r>
            <a:br>
              <a:rPr lang="en-US" sz="3200" dirty="0">
                <a:effectLst/>
              </a:rPr>
            </a:br>
            <a:endParaRPr lang="en-US" sz="3200" dirty="0"/>
          </a:p>
        </p:txBody>
      </p:sp>
      <p:sp>
        <p:nvSpPr>
          <p:cNvPr id="3" name="Content Placeholder 2"/>
          <p:cNvSpPr>
            <a:spLocks noGrp="1"/>
          </p:cNvSpPr>
          <p:nvPr>
            <p:ph idx="1"/>
          </p:nvPr>
        </p:nvSpPr>
        <p:spPr>
          <a:xfrm>
            <a:off x="476250" y="952500"/>
            <a:ext cx="8572500" cy="5707380"/>
          </a:xfrm>
        </p:spPr>
        <p:txBody>
          <a:bodyPr>
            <a:normAutofit fontScale="77500" lnSpcReduction="20000"/>
          </a:bodyPr>
          <a:lstStyle/>
          <a:p>
            <a:pPr marL="143689" indent="0" algn="just">
              <a:buNone/>
            </a:pPr>
            <a:r>
              <a:rPr lang="en-US" dirty="0">
                <a:latin typeface="Comic Sans MS" pitchFamily="66" charset="0"/>
              </a:rPr>
              <a:t>To effectively manage the operational activities at the unit level the Head of Operations must be conversant with the following operational instruments among others.</a:t>
            </a:r>
          </a:p>
          <a:p>
            <a:pPr marL="143689" indent="0" algn="just">
              <a:buNone/>
            </a:pPr>
            <a:r>
              <a:rPr lang="en-US" dirty="0">
                <a:latin typeface="Comic Sans MS" pitchFamily="66" charset="0"/>
              </a:rPr>
              <a:t> </a:t>
            </a:r>
          </a:p>
          <a:p>
            <a:pPr lvl="0" algn="just"/>
            <a:r>
              <a:rPr lang="en-US" dirty="0">
                <a:latin typeface="Comic Sans MS" pitchFamily="66" charset="0"/>
              </a:rPr>
              <a:t>National Road traffic regulation 2012</a:t>
            </a:r>
          </a:p>
          <a:p>
            <a:pPr lvl="0" algn="just"/>
            <a:r>
              <a:rPr lang="en-US" dirty="0">
                <a:latin typeface="Comic Sans MS" pitchFamily="66" charset="0"/>
              </a:rPr>
              <a:t>Road maps</a:t>
            </a:r>
          </a:p>
          <a:p>
            <a:pPr lvl="0" algn="just"/>
            <a:r>
              <a:rPr lang="en-US" dirty="0">
                <a:latin typeface="Comic Sans MS" pitchFamily="66" charset="0"/>
              </a:rPr>
              <a:t>Federal Road Safety (est.) Act, 2007</a:t>
            </a:r>
          </a:p>
          <a:p>
            <a:pPr lvl="0" algn="just"/>
            <a:r>
              <a:rPr lang="en-US" dirty="0">
                <a:latin typeface="Comic Sans MS" pitchFamily="66" charset="0"/>
              </a:rPr>
              <a:t>The Nigeria Highway code</a:t>
            </a:r>
          </a:p>
          <a:p>
            <a:pPr lvl="0" algn="just"/>
            <a:r>
              <a:rPr lang="en-US" dirty="0">
                <a:latin typeface="Comic Sans MS" pitchFamily="66" charset="0"/>
              </a:rPr>
              <a:t>The Nigeria constitution</a:t>
            </a:r>
          </a:p>
          <a:p>
            <a:pPr lvl="0" algn="just"/>
            <a:r>
              <a:rPr lang="en-US" dirty="0">
                <a:latin typeface="Comic Sans MS" pitchFamily="66" charset="0"/>
              </a:rPr>
              <a:t>Federal Road Safety regulations on the maintenance of discipline</a:t>
            </a:r>
          </a:p>
          <a:p>
            <a:pPr lvl="0" algn="just"/>
            <a:r>
              <a:rPr lang="en-US" dirty="0">
                <a:latin typeface="Comic Sans MS" pitchFamily="66" charset="0"/>
              </a:rPr>
              <a:t>The Federal Road safety strategic goals</a:t>
            </a:r>
          </a:p>
          <a:p>
            <a:pPr lvl="0" algn="just"/>
            <a:r>
              <a:rPr lang="en-US" dirty="0">
                <a:latin typeface="Comic Sans MS" pitchFamily="66" charset="0"/>
              </a:rPr>
              <a:t>The NRSS document</a:t>
            </a:r>
          </a:p>
          <a:p>
            <a:pPr lvl="0" algn="just"/>
            <a:r>
              <a:rPr lang="en-US" dirty="0">
                <a:latin typeface="Comic Sans MS" pitchFamily="66" charset="0"/>
              </a:rPr>
              <a:t>The DSSP policy</a:t>
            </a:r>
          </a:p>
          <a:p>
            <a:pPr lvl="0" algn="just"/>
            <a:r>
              <a:rPr lang="en-US" dirty="0">
                <a:latin typeface="Comic Sans MS" pitchFamily="66" charset="0"/>
              </a:rPr>
              <a:t>The School Bus document</a:t>
            </a:r>
          </a:p>
          <a:p>
            <a:pPr lvl="0" algn="just"/>
            <a:r>
              <a:rPr lang="en-US" dirty="0">
                <a:latin typeface="Comic Sans MS" pitchFamily="66" charset="0"/>
              </a:rPr>
              <a:t>The National driving school policy</a:t>
            </a:r>
          </a:p>
          <a:p>
            <a:pPr lvl="0" algn="just"/>
            <a:r>
              <a:rPr lang="en-US" dirty="0">
                <a:latin typeface="Comic Sans MS" pitchFamily="66" charset="0"/>
              </a:rPr>
              <a:t>The RTSSS document</a:t>
            </a:r>
          </a:p>
          <a:p>
            <a:pPr marL="143689" indent="0" algn="just">
              <a:buNone/>
            </a:pPr>
            <a:endParaRPr lang="en-US" dirty="0">
              <a:latin typeface="Comic Sans MS" pitchFamily="66" charset="0"/>
            </a:endParaRPr>
          </a:p>
        </p:txBody>
      </p:sp>
    </p:spTree>
    <p:extLst>
      <p:ext uri="{BB962C8B-B14F-4D97-AF65-F5344CB8AC3E}">
        <p14:creationId xmlns:p14="http://schemas.microsoft.com/office/powerpoint/2010/main" val="8150804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PLANNING OF AN OPERATION:</a:t>
            </a:r>
            <a:br>
              <a:rPr lang="en-US" dirty="0"/>
            </a:br>
            <a:endParaRPr lang="en-US" b="0" dirty="0"/>
          </a:p>
        </p:txBody>
      </p:sp>
      <p:sp>
        <p:nvSpPr>
          <p:cNvPr id="3" name="Content Placeholder 2"/>
          <p:cNvSpPr>
            <a:spLocks noGrp="1"/>
          </p:cNvSpPr>
          <p:nvPr>
            <p:ph idx="1"/>
          </p:nvPr>
        </p:nvSpPr>
        <p:spPr/>
        <p:txBody>
          <a:bodyPr/>
          <a:lstStyle/>
          <a:p>
            <a:pPr marL="143689" indent="0" algn="just">
              <a:lnSpc>
                <a:spcPct val="150000"/>
              </a:lnSpc>
              <a:buNone/>
            </a:pPr>
            <a:r>
              <a:rPr lang="en-US" dirty="0" smtClean="0"/>
              <a:t>It </a:t>
            </a:r>
            <a:r>
              <a:rPr lang="en-US" dirty="0"/>
              <a:t>is often said that he who fails to plan, plans to fail, therefore planning of an operation requires a high degree of meticulousness. It is aimed at clearly spelling out duties and responsibilities of those to be detailed during and after the operations. A Template as designed by RSHQ will suffice.</a:t>
            </a:r>
          </a:p>
          <a:p>
            <a:pPr marL="143689" indent="0" algn="just">
              <a:lnSpc>
                <a:spcPct val="150000"/>
              </a:lnSpc>
              <a:buNone/>
            </a:pPr>
            <a:endParaRPr lang="en-US" dirty="0"/>
          </a:p>
        </p:txBody>
      </p:sp>
    </p:spTree>
    <p:extLst>
      <p:ext uri="{BB962C8B-B14F-4D97-AF65-F5344CB8AC3E}">
        <p14:creationId xmlns:p14="http://schemas.microsoft.com/office/powerpoint/2010/main" val="3461007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342900"/>
            <a:ext cx="8572500" cy="6316980"/>
          </a:xfrm>
        </p:spPr>
        <p:txBody>
          <a:bodyPr>
            <a:normAutofit fontScale="40000" lnSpcReduction="20000"/>
          </a:bodyPr>
          <a:lstStyle/>
          <a:p>
            <a:pPr marL="143689" indent="0" algn="ctr">
              <a:buNone/>
            </a:pPr>
            <a:r>
              <a:rPr lang="en-US" dirty="0"/>
              <a:t>FEDERAL ROAD SAFETY </a:t>
            </a:r>
            <a:r>
              <a:rPr lang="en-US" dirty="0" smtClean="0"/>
              <a:t>CORPS</a:t>
            </a:r>
          </a:p>
          <a:p>
            <a:pPr marL="143689" indent="0" algn="ctr">
              <a:buNone/>
            </a:pPr>
            <a:endParaRPr lang="en-US" dirty="0"/>
          </a:p>
          <a:p>
            <a:pPr marL="143689" indent="0" algn="ctr">
              <a:buNone/>
            </a:pPr>
            <a:endParaRPr lang="en-US" dirty="0" smtClean="0"/>
          </a:p>
          <a:p>
            <a:pPr marL="143689" indent="0" algn="ctr">
              <a:buNone/>
            </a:pPr>
            <a:endParaRPr lang="en-US" dirty="0"/>
          </a:p>
          <a:p>
            <a:pPr marL="143689" indent="0" algn="ctr">
              <a:buNone/>
            </a:pPr>
            <a:endParaRPr lang="en-US" dirty="0" smtClean="0"/>
          </a:p>
          <a:p>
            <a:pPr marL="143689" indent="0" algn="ctr">
              <a:buNone/>
            </a:pPr>
            <a:endParaRPr lang="en-US" dirty="0"/>
          </a:p>
          <a:p>
            <a:pPr marL="143689" indent="0" algn="ctr">
              <a:buNone/>
            </a:pPr>
            <a:r>
              <a:rPr lang="en-US" dirty="0"/>
              <a:t>OPERATIONS DEPARTMENT</a:t>
            </a:r>
          </a:p>
          <a:p>
            <a:pPr marL="143689" indent="0" algn="ctr">
              <a:buNone/>
            </a:pPr>
            <a:r>
              <a:rPr lang="en-US" dirty="0"/>
              <a:t>NATIONAL HEADQUARTERS, ABUJA</a:t>
            </a:r>
          </a:p>
          <a:p>
            <a:pPr marL="143689" indent="0">
              <a:buNone/>
            </a:pPr>
            <a:r>
              <a:rPr lang="en-US" dirty="0"/>
              <a:t> </a:t>
            </a:r>
          </a:p>
          <a:p>
            <a:pPr marL="143689" indent="0">
              <a:buNone/>
            </a:pPr>
            <a:r>
              <a:rPr lang="en-US" dirty="0"/>
              <a:t>Reference </a:t>
            </a:r>
            <a:r>
              <a:rPr lang="en-US" dirty="0" smtClean="0"/>
              <a:t>………………………………………………………………. </a:t>
            </a:r>
            <a:r>
              <a:rPr lang="en-US" dirty="0"/>
              <a:t>Date …………………………………………………………</a:t>
            </a:r>
          </a:p>
          <a:p>
            <a:pPr marL="143689" indent="0">
              <a:buNone/>
            </a:pPr>
            <a:r>
              <a:rPr lang="en-US" dirty="0"/>
              <a:t> </a:t>
            </a:r>
          </a:p>
          <a:p>
            <a:pPr marL="143689" indent="0">
              <a:buNone/>
            </a:pPr>
            <a:r>
              <a:rPr lang="en-US" dirty="0"/>
              <a:t>OPERATION ORDER NO………………………………………….	(SN/YEAR)………………………………………………..</a:t>
            </a:r>
          </a:p>
          <a:p>
            <a:pPr marL="143689" indent="0">
              <a:buNone/>
            </a:pPr>
            <a:r>
              <a:rPr lang="en-US" dirty="0"/>
              <a:t> </a:t>
            </a:r>
          </a:p>
          <a:p>
            <a:pPr marL="143689" indent="0">
              <a:buNone/>
            </a:pPr>
            <a:r>
              <a:rPr lang="en-US" dirty="0"/>
              <a:t>OPERATION CODE </a:t>
            </a:r>
            <a:r>
              <a:rPr lang="en-US" dirty="0" smtClean="0"/>
              <a:t>…………………………………………………………………………………………………………………….</a:t>
            </a:r>
            <a:endParaRPr lang="en-US" dirty="0"/>
          </a:p>
          <a:p>
            <a:pPr marL="143689" indent="0">
              <a:buNone/>
            </a:pPr>
            <a:r>
              <a:rPr lang="en-US" dirty="0"/>
              <a:t> </a:t>
            </a:r>
          </a:p>
          <a:p>
            <a:pPr marL="143689" indent="0">
              <a:buNone/>
            </a:pPr>
            <a:r>
              <a:rPr lang="en-US" dirty="0"/>
              <a:t>SITUATION</a:t>
            </a:r>
            <a:r>
              <a:rPr lang="en-US" dirty="0" smtClean="0"/>
              <a:t>:………………………………………………………………………………………………………………………………</a:t>
            </a:r>
            <a:endParaRPr lang="en-US" dirty="0"/>
          </a:p>
          <a:p>
            <a:pPr marL="143689" indent="0">
              <a:buNone/>
            </a:pPr>
            <a:r>
              <a:rPr lang="en-US" dirty="0"/>
              <a:t>			(Prevailing situation warranting operation)</a:t>
            </a:r>
          </a:p>
          <a:p>
            <a:pPr marL="143689" indent="0">
              <a:buNone/>
            </a:pPr>
            <a:r>
              <a:rPr lang="en-US" dirty="0"/>
              <a:t>MISSION</a:t>
            </a:r>
            <a:r>
              <a:rPr lang="en-US" dirty="0" smtClean="0"/>
              <a:t>:…………………………………………………………………………………………………………………………………</a:t>
            </a:r>
            <a:endParaRPr lang="en-US" dirty="0"/>
          </a:p>
          <a:p>
            <a:pPr marL="143689" indent="0">
              <a:buNone/>
            </a:pPr>
            <a:r>
              <a:rPr lang="en-US" dirty="0"/>
              <a:t>			(Where &amp; objectives of operation spelt out)</a:t>
            </a:r>
          </a:p>
          <a:p>
            <a:pPr marL="143689" indent="0">
              <a:buNone/>
            </a:pPr>
            <a:r>
              <a:rPr lang="en-US" dirty="0"/>
              <a:t> </a:t>
            </a:r>
          </a:p>
          <a:p>
            <a:pPr marL="143689" indent="0">
              <a:buNone/>
            </a:pPr>
            <a:r>
              <a:rPr lang="en-US" dirty="0"/>
              <a:t>MANPOWER DEPLOYMENT:…………………………………………………………………………………………………………</a:t>
            </a:r>
          </a:p>
          <a:p>
            <a:pPr marL="143689" indent="0">
              <a:buNone/>
            </a:pPr>
            <a:r>
              <a:rPr lang="en-US" dirty="0"/>
              <a:t>			(Where personnel will be pooled from and pasted to)</a:t>
            </a:r>
          </a:p>
          <a:p>
            <a:pPr marL="143689" indent="0">
              <a:buNone/>
            </a:pPr>
            <a:r>
              <a:rPr lang="en-US" dirty="0"/>
              <a:t>EXECUTION</a:t>
            </a:r>
            <a:r>
              <a:rPr lang="en-US" dirty="0" smtClean="0"/>
              <a:t>:……………………………………………………………………………………………………………………………</a:t>
            </a:r>
            <a:endParaRPr lang="en-US" dirty="0"/>
          </a:p>
          <a:p>
            <a:pPr marL="143689" indent="0">
              <a:buNone/>
            </a:pPr>
            <a:r>
              <a:rPr lang="en-US" dirty="0"/>
              <a:t>(Modalities to be embarked upon to successfully prosecute operation e.g. deployment and assignment of responsibilities)</a:t>
            </a:r>
          </a:p>
          <a:p>
            <a:pPr marL="143689" indent="0">
              <a:buNone/>
            </a:pPr>
            <a:endParaRPr lang="en-US" dirty="0"/>
          </a:p>
          <a:p>
            <a:pPr marL="143689" indent="0">
              <a:buNone/>
            </a:pPr>
            <a:r>
              <a:rPr lang="en-US" dirty="0"/>
              <a:t>Head of operations</a:t>
            </a:r>
          </a:p>
          <a:p>
            <a:pPr marL="143689" indent="0">
              <a:buNone/>
            </a:pPr>
            <a:r>
              <a:rPr lang="en-US" dirty="0" smtClean="0"/>
              <a:t>……………………………………………………………………………………………………………………………………..</a:t>
            </a:r>
            <a:endParaRPr lang="en-US" dirty="0"/>
          </a:p>
          <a:p>
            <a:pPr marL="143689" indent="0">
              <a:buNone/>
            </a:pPr>
            <a:r>
              <a:rPr lang="en-US" dirty="0"/>
              <a:t>							(Responsibilities)</a:t>
            </a:r>
          </a:p>
          <a:p>
            <a:pPr marL="143689" indent="0">
              <a:buNone/>
            </a:pPr>
            <a:r>
              <a:rPr lang="en-US" dirty="0"/>
              <a:t>Duty Room Officer</a:t>
            </a:r>
          </a:p>
          <a:p>
            <a:pPr marL="143689" indent="0">
              <a:buNone/>
            </a:pPr>
            <a:r>
              <a:rPr lang="en-US" dirty="0" smtClean="0"/>
              <a:t>……………………………………………………………………………………………………………………………………………</a:t>
            </a:r>
            <a:endParaRPr lang="en-US" dirty="0"/>
          </a:p>
          <a:p>
            <a:pPr marL="143689" indent="0">
              <a:buNone/>
            </a:pPr>
            <a:r>
              <a:rPr lang="en-US" dirty="0"/>
              <a:t>							(Responsibilities)</a:t>
            </a:r>
          </a:p>
          <a:p>
            <a:pPr marL="143689" indent="0">
              <a:buNone/>
            </a:pPr>
            <a:endParaRPr lang="en-US" dirty="0"/>
          </a:p>
        </p:txBody>
      </p:sp>
      <p:pic>
        <p:nvPicPr>
          <p:cNvPr id="4" name="Picture 3"/>
          <p:cNvPicPr/>
          <p:nvPr/>
        </p:nvPicPr>
        <p:blipFill>
          <a:blip r:embed="rId3"/>
          <a:srcRect/>
          <a:stretch>
            <a:fillRect/>
          </a:stretch>
        </p:blipFill>
        <p:spPr bwMode="auto">
          <a:xfrm>
            <a:off x="4304981" y="647700"/>
            <a:ext cx="828675" cy="695325"/>
          </a:xfrm>
          <a:prstGeom prst="rect">
            <a:avLst/>
          </a:prstGeom>
          <a:noFill/>
          <a:ln w="9525">
            <a:noFill/>
            <a:miter lim="800000"/>
            <a:headEnd/>
            <a:tailEnd/>
          </a:ln>
        </p:spPr>
      </p:pic>
    </p:spTree>
    <p:extLst>
      <p:ext uri="{BB962C8B-B14F-4D97-AF65-F5344CB8AC3E}">
        <p14:creationId xmlns:p14="http://schemas.microsoft.com/office/powerpoint/2010/main" val="32029250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TotalTime>
  <Words>878</Words>
  <Application>Microsoft Office PowerPoint</Application>
  <PresentationFormat>Custom</PresentationFormat>
  <Paragraphs>242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Apex</vt:lpstr>
      <vt:lpstr>PowerPoint Presentation</vt:lpstr>
      <vt:lpstr>INTRODUCTION</vt:lpstr>
      <vt:lpstr>PowerPoint Presentation</vt:lpstr>
      <vt:lpstr>PowerPoint Presentation</vt:lpstr>
      <vt:lpstr>TYPES OF PATROL OPERATIONS: </vt:lpstr>
      <vt:lpstr>PowerPoint Presentation</vt:lpstr>
      <vt:lpstr>TYPES OF OPERATIONAL INSTRUMENTS: </vt:lpstr>
      <vt:lpstr>PLANNING OF AN OPERATION: </vt:lpstr>
      <vt:lpstr>PowerPoint Presentation</vt:lpstr>
      <vt:lpstr>PowerPoint Presentation</vt:lpstr>
      <vt:lpstr>PowerPoint Presentation</vt:lpstr>
      <vt:lpstr>RULES OF ENGAGEMENT </vt:lpstr>
      <vt:lpstr>PowerPoint Presentation</vt:lpstr>
      <vt:lpstr>PowerPoint Presentation</vt:lpstr>
      <vt:lpstr>PowerPoint Presentation</vt:lpstr>
      <vt:lpstr>PowerPoint Presentation</vt:lpstr>
      <vt:lpstr>PowerPoint Presentation</vt:lpstr>
      <vt:lpstr>PowerPoint Presentation</vt:lpstr>
      <vt:lpstr>TYPES OF OPERATIONAL REPORTS: </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30</cp:revision>
  <dcterms:created xsi:type="dcterms:W3CDTF">2008-04-07T23:03:27Z</dcterms:created>
  <dcterms:modified xsi:type="dcterms:W3CDTF">2021-02-08T14:41:43Z</dcterms:modified>
</cp:coreProperties>
</file>