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54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ADE4941-D52F-4531-9A04-583FAF790F75}"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3206746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ADE4941-D52F-4531-9A04-583FAF790F75}"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3583915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ADE4941-D52F-4531-9A04-583FAF790F75}"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3172085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ADE4941-D52F-4531-9A04-583FAF790F75}"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211519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DE4941-D52F-4531-9A04-583FAF790F75}"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2210953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ADE4941-D52F-4531-9A04-583FAF790F75}"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2751724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ADE4941-D52F-4531-9A04-583FAF790F75}" type="datetimeFigureOut">
              <a:rPr lang="en-GB" smtClean="0"/>
              <a:t>04/02/2021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382190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ADE4941-D52F-4531-9A04-583FAF790F75}" type="datetimeFigureOut">
              <a:rPr lang="en-GB" smtClean="0"/>
              <a:t>04/02/2021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1881979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DE4941-D52F-4531-9A04-583FAF790F75}" type="datetimeFigureOut">
              <a:rPr lang="en-GB" smtClean="0"/>
              <a:t>04/02/2021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1675708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DE4941-D52F-4531-9A04-583FAF790F75}"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2349326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DE4941-D52F-4531-9A04-583FAF790F75}"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AA70AD-D72A-4A94-81AA-F37971BD98A3}" type="slidenum">
              <a:rPr lang="en-GB" smtClean="0"/>
              <a:t>‹#›</a:t>
            </a:fld>
            <a:endParaRPr lang="en-GB"/>
          </a:p>
        </p:txBody>
      </p:sp>
    </p:spTree>
    <p:extLst>
      <p:ext uri="{BB962C8B-B14F-4D97-AF65-F5344CB8AC3E}">
        <p14:creationId xmlns:p14="http://schemas.microsoft.com/office/powerpoint/2010/main" val="2488449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E4941-D52F-4531-9A04-583FAF790F75}" type="datetimeFigureOut">
              <a:rPr lang="en-GB" smtClean="0"/>
              <a:t>04/02/2021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A70AD-D72A-4A94-81AA-F37971BD98A3}" type="slidenum">
              <a:rPr lang="en-GB" smtClean="0"/>
              <a:t>‹#›</a:t>
            </a:fld>
            <a:endParaRPr lang="en-GB"/>
          </a:p>
        </p:txBody>
      </p:sp>
    </p:spTree>
    <p:extLst>
      <p:ext uri="{BB962C8B-B14F-4D97-AF65-F5344CB8AC3E}">
        <p14:creationId xmlns:p14="http://schemas.microsoft.com/office/powerpoint/2010/main" val="1176503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latin typeface="Comic Sans MS" panose="030F0702030302020204" pitchFamily="66" charset="0"/>
                <a:ea typeface="Calibri" panose="020F0502020204030204" pitchFamily="34" charset="0"/>
                <a:cs typeface="Times New Roman" panose="02020603050405020304" pitchFamily="18" charset="0"/>
              </a:rPr>
              <a:t>WHO GLOBAL STATUS REPORT ON ROAD SAFETY; 2018 </a:t>
            </a:r>
            <a:endParaRPr lang="en-GB" dirty="0"/>
          </a:p>
        </p:txBody>
      </p:sp>
    </p:spTree>
    <p:extLst>
      <p:ext uri="{BB962C8B-B14F-4D97-AF65-F5344CB8AC3E}">
        <p14:creationId xmlns:p14="http://schemas.microsoft.com/office/powerpoint/2010/main" val="2498771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WHO GLOBAL STATUS REPORT ON ROAD SAFETY 2018; A WAKE –UP CALL FOR ROAD SAFETY CONT’D</a:t>
            </a:r>
            <a:endParaRPr lang="en-GB" sz="2800" dirty="0"/>
          </a:p>
        </p:txBody>
      </p:sp>
      <p:sp>
        <p:nvSpPr>
          <p:cNvPr id="3" name="Content Placeholder 2"/>
          <p:cNvSpPr>
            <a:spLocks noGrp="1"/>
          </p:cNvSpPr>
          <p:nvPr>
            <p:ph idx="1"/>
          </p:nvPr>
        </p:nvSpPr>
        <p:spPr>
          <a:xfrm>
            <a:off x="838200" y="1545465"/>
            <a:ext cx="10515600" cy="4984124"/>
          </a:xfrm>
        </p:spPr>
        <p:txBody>
          <a:bodyPr>
            <a:normAutofit lnSpcReduction="10000"/>
          </a:bodyPr>
          <a:lstStyle/>
          <a:p>
            <a:pPr marL="0" indent="0">
              <a:buNone/>
            </a:pPr>
            <a:r>
              <a:rPr lang="en-US" dirty="0">
                <a:latin typeface="Comic Sans MS" panose="030F0702030302020204" pitchFamily="66" charset="0"/>
                <a:ea typeface="Calibri" panose="020F0502020204030204" pitchFamily="34" charset="0"/>
                <a:cs typeface="Times New Roman" panose="02020603050405020304" pitchFamily="18" charset="0"/>
              </a:rPr>
              <a:t>“</a:t>
            </a:r>
            <a:r>
              <a:rPr lang="en-US" sz="3200" dirty="0">
                <a:latin typeface="Comic Sans MS" panose="030F0702030302020204" pitchFamily="66" charset="0"/>
                <a:ea typeface="Calibri" panose="020F0502020204030204" pitchFamily="34" charset="0"/>
                <a:cs typeface="Times New Roman" panose="02020603050405020304" pitchFamily="18" charset="0"/>
              </a:rPr>
              <a:t>The report shows starkly that the global commitments made by UN Member States to reduce road deaths and injuries by 50% by 2020 have not translated into necessary action .The burden continues to fall on the poorest nations and ,despite pockets of progress ,real change has not been seen .Road traffic injuries are now the eighth leading cause of death globally, up from ninth in 2015,and the number one killer of five-to-29-year-old.Road deaths exceed those of HIV/AIDS, tuberculosis, and </a:t>
            </a:r>
            <a:r>
              <a:rPr lang="en-US" sz="3200" dirty="0" err="1">
                <a:latin typeface="Comic Sans MS" panose="030F0702030302020204" pitchFamily="66" charset="0"/>
                <a:ea typeface="Calibri" panose="020F0502020204030204" pitchFamily="34" charset="0"/>
                <a:cs typeface="Times New Roman" panose="02020603050405020304" pitchFamily="18" charset="0"/>
              </a:rPr>
              <a:t>diarrhoeal</a:t>
            </a:r>
            <a:r>
              <a:rPr lang="en-US" sz="3200" dirty="0">
                <a:latin typeface="Comic Sans MS" panose="030F0702030302020204" pitchFamily="66" charset="0"/>
                <a:ea typeface="Calibri" panose="020F0502020204030204" pitchFamily="34" charset="0"/>
                <a:cs typeface="Times New Roman" panose="02020603050405020304" pitchFamily="18" charset="0"/>
              </a:rPr>
              <a:t> diseases, yet financial investment is a fraction of that invested in other </a:t>
            </a:r>
            <a:r>
              <a:rPr lang="en-US" sz="3200" dirty="0" smtClean="0">
                <a:latin typeface="Comic Sans MS" panose="030F0702030302020204" pitchFamily="66" charset="0"/>
                <a:ea typeface="Calibri" panose="020F0502020204030204" pitchFamily="34" charset="0"/>
                <a:cs typeface="Times New Roman" panose="02020603050405020304" pitchFamily="18" charset="0"/>
              </a:rPr>
              <a:t>diseases. </a:t>
            </a:r>
            <a:endParaRPr lang="en-GB" sz="3200" dirty="0"/>
          </a:p>
        </p:txBody>
      </p:sp>
    </p:spTree>
    <p:extLst>
      <p:ext uri="{BB962C8B-B14F-4D97-AF65-F5344CB8AC3E}">
        <p14:creationId xmlns:p14="http://schemas.microsoft.com/office/powerpoint/2010/main" val="1102616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109" y="184821"/>
            <a:ext cx="10515600" cy="1325563"/>
          </a:xfrm>
        </p:spPr>
        <p:txBody>
          <a:bodyPr>
            <a:noAutofit/>
          </a:bodyPr>
          <a:lstStyle/>
          <a:p>
            <a:r>
              <a:rPr lang="en-US" sz="2800" b="1"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WHO GLOBAL STATUS REPORT ON ROAD SAFETY 2018; A WAKE –UP CALL FOR ROAD SAFETY CONT’D</a:t>
            </a:r>
            <a:endParaRPr lang="en-GB" sz="2800" dirty="0"/>
          </a:p>
        </p:txBody>
      </p:sp>
      <p:sp>
        <p:nvSpPr>
          <p:cNvPr id="3" name="Content Placeholder 2"/>
          <p:cNvSpPr>
            <a:spLocks noGrp="1"/>
          </p:cNvSpPr>
          <p:nvPr>
            <p:ph idx="1"/>
          </p:nvPr>
        </p:nvSpPr>
        <p:spPr>
          <a:xfrm>
            <a:off x="838200" y="1365160"/>
            <a:ext cx="10515600" cy="5151549"/>
          </a:xfrm>
        </p:spPr>
        <p:txBody>
          <a:bodyPr>
            <a:normAutofit lnSpcReduction="10000"/>
          </a:bodyPr>
          <a:lstStyle/>
          <a:p>
            <a:pPr marL="0" indent="0" algn="just">
              <a:lnSpc>
                <a:spcPct val="107000"/>
              </a:lnSpc>
              <a:spcAft>
                <a:spcPts val="800"/>
              </a:spcAft>
              <a:buNone/>
            </a:pPr>
            <a:r>
              <a:rPr lang="en-US" dirty="0">
                <a:latin typeface="Comic Sans MS" panose="030F0702030302020204" pitchFamily="66" charset="0"/>
                <a:ea typeface="Calibri" panose="020F0502020204030204" pitchFamily="34" charset="0"/>
                <a:cs typeface="Times New Roman" panose="02020603050405020304" pitchFamily="18" charset="0"/>
              </a:rPr>
              <a:t>Real change can only happen if political will and financial commitment are activated –if our decision makers are shocked into action. We must use this report as a wake –up call.</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US" dirty="0">
                <a:latin typeface="Comic Sans MS" panose="030F0702030302020204" pitchFamily="66" charset="0"/>
                <a:ea typeface="Calibri" panose="020F0502020204030204" pitchFamily="34" charset="0"/>
                <a:cs typeface="Times New Roman" panose="02020603050405020304" pitchFamily="18" charset="0"/>
              </a:rPr>
              <a:t>“We call for government to commit themselves to policy change that puts road users, especially pedestrians and cyclists, at the center, stronger enforcement of traffic laws; funding that meets the severity of the road crisis; and the involvement of NGOs and other Stakeholders in collaborations that harness the unique expertise of different partners.</a:t>
            </a: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087974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WHO GLOBAL STATUS REPORT ON ROAD SAFETY 2018; A WAKE –UP CALL FOR ROAD SAFETY CONT’D</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US" dirty="0">
                <a:latin typeface="Comic Sans MS" panose="030F0702030302020204" pitchFamily="66" charset="0"/>
                <a:ea typeface="Calibri" panose="020F0502020204030204" pitchFamily="34" charset="0"/>
                <a:cs typeface="Times New Roman" panose="02020603050405020304" pitchFamily="18" charset="0"/>
              </a:rPr>
              <a:t> “We call on NGIs around the world to raise their voices and the voices of their communities ,families ,and victims; to hold their government accountable for promise made ‘and to cast a spotlight that cannot be ignored on these global and national statistics .We must use the report as the valuable tool that it is</a:t>
            </a:r>
            <a:r>
              <a:rPr lang="en-US" dirty="0" smtClean="0">
                <a:latin typeface="Comic Sans MS" panose="030F0702030302020204" pitchFamily="66" charset="0"/>
                <a:ea typeface="Calibri" panose="020F0502020204030204" pitchFamily="34" charset="0"/>
                <a:cs typeface="Times New Roman" panose="02020603050405020304" pitchFamily="18" charset="0"/>
              </a:rPr>
              <a:t>.</a:t>
            </a:r>
            <a:r>
              <a:rPr lang="en-US" dirty="0">
                <a:latin typeface="Comic Sans MS" panose="030F0702030302020204" pitchFamily="66" charset="0"/>
                <a:ea typeface="Calibri" panose="020F0502020204030204" pitchFamily="34" charset="0"/>
                <a:cs typeface="Times New Roman" panose="02020603050405020304" pitchFamily="18" charset="0"/>
              </a:rPr>
              <a:t> </a:t>
            </a:r>
            <a:endParaRPr lang="en-US" dirty="0" smtClean="0">
              <a:latin typeface="Comic Sans MS" panose="030F0702030302020204" pitchFamily="66" charset="0"/>
              <a:ea typeface="Calibri" panose="020F0502020204030204" pitchFamily="34" charset="0"/>
              <a:cs typeface="Times New Roman" panose="02020603050405020304" pitchFamily="18" charset="0"/>
            </a:endParaRPr>
          </a:p>
          <a:p>
            <a:pPr marL="0" indent="0">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a:t>
            </a:r>
            <a:r>
              <a:rPr lang="en-US" dirty="0">
                <a:latin typeface="Comic Sans MS" panose="030F0702030302020204" pitchFamily="66" charset="0"/>
                <a:ea typeface="Calibri" panose="020F0502020204030204" pitchFamily="34" charset="0"/>
                <a:cs typeface="Times New Roman" panose="02020603050405020304" pitchFamily="18" charset="0"/>
              </a:rPr>
              <a:t>We also call on all the Stakeholders, including government and NGOs, to look ahead: the Third Ministerial Conference on Road Safety will be held in Sweden in 2020, and the global goals will be scrutinized and renegotiated. It is essential that national government take part in and commit to this debate and that NGOs preparation”.        </a:t>
            </a:r>
            <a:endParaRPr lang="en-GB" dirty="0"/>
          </a:p>
        </p:txBody>
      </p:sp>
    </p:spTree>
    <p:extLst>
      <p:ext uri="{BB962C8B-B14F-4D97-AF65-F5344CB8AC3E}">
        <p14:creationId xmlns:p14="http://schemas.microsoft.com/office/powerpoint/2010/main" val="2003469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
            </a:r>
            <a:br>
              <a:rPr lang="en-GB" dirty="0">
                <a:latin typeface="Calibri" panose="020F0502020204030204" pitchFamily="34" charset="0"/>
                <a:ea typeface="Calibri" panose="020F0502020204030204" pitchFamily="34" charset="0"/>
                <a:cs typeface="Times New Roman" panose="02020603050405020304" pitchFamily="18" charset="0"/>
              </a:rPr>
            </a:br>
            <a:r>
              <a:rPr lang="en-US" sz="3100" b="1" dirty="0">
                <a:latin typeface="Comic Sans MS" panose="030F0702030302020204" pitchFamily="66" charset="0"/>
                <a:ea typeface="Calibri" panose="020F0502020204030204" pitchFamily="34" charset="0"/>
                <a:cs typeface="Times New Roman" panose="02020603050405020304" pitchFamily="18" charset="0"/>
              </a:rPr>
              <a:t>WHAT ARE THE MAJOR GOALS WHO GLOBAL STATUS REPORT ON ROAD SAFETY SEEK TO ACHIEVE</a:t>
            </a:r>
            <a:r>
              <a:rPr lang="en-US" sz="3100" dirty="0">
                <a:latin typeface="Comic Sans MS" panose="030F0702030302020204" pitchFamily="66" charset="0"/>
                <a:ea typeface="Calibri" panose="020F0502020204030204" pitchFamily="34" charset="0"/>
                <a:cs typeface="Times New Roman" panose="02020603050405020304" pitchFamily="18" charset="0"/>
              </a:rPr>
              <a:t>?</a:t>
            </a:r>
            <a:r>
              <a:rPr lang="en-GB" sz="3100" dirty="0">
                <a:latin typeface="Calibri" panose="020F0502020204030204" pitchFamily="34" charset="0"/>
                <a:ea typeface="Calibri" panose="020F0502020204030204" pitchFamily="34" charset="0"/>
                <a:cs typeface="Times New Roman" panose="02020603050405020304" pitchFamily="18" charset="0"/>
              </a:rPr>
              <a:t/>
            </a:r>
            <a:br>
              <a:rPr lang="en-GB" sz="3100" dirty="0">
                <a:latin typeface="Calibri" panose="020F0502020204030204" pitchFamily="34" charset="0"/>
                <a:ea typeface="Calibri" panose="020F0502020204030204" pitchFamily="34" charset="0"/>
                <a:cs typeface="Times New Roman" panose="02020603050405020304" pitchFamily="18" charset="0"/>
              </a:rPr>
            </a:br>
            <a:endParaRPr lang="en-GB" sz="3100" dirty="0"/>
          </a:p>
        </p:txBody>
      </p:sp>
      <p:sp>
        <p:nvSpPr>
          <p:cNvPr id="3" name="Content Placeholder 2"/>
          <p:cNvSpPr>
            <a:spLocks noGrp="1"/>
          </p:cNvSpPr>
          <p:nvPr>
            <p:ph idx="1"/>
          </p:nvPr>
        </p:nvSpPr>
        <p:spPr/>
        <p:txBody>
          <a:bodyPr>
            <a:normAutofit/>
          </a:bodyPr>
          <a:lstStyle/>
          <a:p>
            <a:pPr marL="0" indent="0">
              <a:lnSpc>
                <a:spcPct val="107000"/>
              </a:lnSpc>
              <a:spcAft>
                <a:spcPts val="800"/>
              </a:spcAft>
              <a:buNone/>
            </a:pPr>
            <a:r>
              <a:rPr lang="en-US" dirty="0">
                <a:latin typeface="Comic Sans MS" panose="030F0702030302020204" pitchFamily="66" charset="0"/>
                <a:ea typeface="Calibri" panose="020F0502020204030204" pitchFamily="34" charset="0"/>
                <a:cs typeface="Times New Roman" panose="02020603050405020304" pitchFamily="18" charset="0"/>
              </a:rPr>
              <a:t>Apart from the burden of road traffic injuries and the urgent need for government and other key players to increase and sustain action to prevent road traffic injury, the report primarily seeks to achieve the following;</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dirty="0">
                <a:latin typeface="Comic Sans MS" panose="030F0702030302020204" pitchFamily="66" charset="0"/>
                <a:ea typeface="Calibri" panose="020F0502020204030204" pitchFamily="34" charset="0"/>
                <a:cs typeface="Times New Roman" panose="02020603050405020304" pitchFamily="18" charset="0"/>
              </a:rPr>
              <a:t>To create a great level of awareness, commitment and informed decision-making at all levels including among governments’ professional sectors and International agencies-so that strategies scientifically proven to be effective response to the global challenges are quickly implemented. </a:t>
            </a:r>
            <a:endParaRPr lang="en-GB" dirty="0"/>
          </a:p>
        </p:txBody>
      </p:sp>
    </p:spTree>
    <p:extLst>
      <p:ext uri="{BB962C8B-B14F-4D97-AF65-F5344CB8AC3E}">
        <p14:creationId xmlns:p14="http://schemas.microsoft.com/office/powerpoint/2010/main" val="2115336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825624"/>
          </a:xfrm>
        </p:spPr>
        <p:txBody>
          <a:bodyPr>
            <a:normAutofit fontScale="90000"/>
          </a:bodyPr>
          <a:lstStyle/>
          <a:p>
            <a:pPr>
              <a:lnSpc>
                <a:spcPct val="107000"/>
              </a:lnSpc>
              <a:spcAft>
                <a:spcPts val="800"/>
              </a:spcAft>
            </a:pPr>
            <a:r>
              <a:rPr lang="en-US" sz="3100" b="1"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WHAT ARE THE MAJOR GOALS WHO GLOBAL STATUS REPORT ON ROAD SAFETY SEEK TO </a:t>
            </a:r>
            <a:r>
              <a:rPr lang="en-US" sz="3100" b="1" dirty="0" smtClean="0">
                <a:solidFill>
                  <a:prstClr val="black"/>
                </a:solidFill>
                <a:latin typeface="Comic Sans MS" panose="030F0702030302020204" pitchFamily="66" charset="0"/>
                <a:ea typeface="Calibri" panose="020F0502020204030204" pitchFamily="34" charset="0"/>
                <a:cs typeface="Times New Roman" panose="02020603050405020304" pitchFamily="18" charset="0"/>
              </a:rPr>
              <a:t>ACHIEVE CONT’D</a:t>
            </a:r>
            <a:r>
              <a:rPr lang="en-US" sz="3100" dirty="0" smtClean="0">
                <a:solidFill>
                  <a:prstClr val="black"/>
                </a:solidFill>
                <a:latin typeface="Comic Sans MS" panose="030F0702030302020204" pitchFamily="66" charset="0"/>
                <a:ea typeface="Calibri" panose="020F0502020204030204" pitchFamily="34" charset="0"/>
                <a:cs typeface="Times New Roman" panose="02020603050405020304" pitchFamily="18" charset="0"/>
              </a:rPr>
              <a:t>?</a:t>
            </a:r>
            <a:r>
              <a:rPr lang="en-GB" sz="31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en-GB" sz="31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p:txBody>
          <a:bodyPr>
            <a:normAutofit fontScale="85000" lnSpcReduction="20000"/>
          </a:bodyPr>
          <a:lstStyle/>
          <a:p>
            <a:pPr marL="457200">
              <a:lnSpc>
                <a:spcPct val="107000"/>
              </a:lnSpc>
              <a:spcAft>
                <a:spcPts val="0"/>
              </a:spcAft>
            </a:pPr>
            <a:r>
              <a:rPr lang="en-US" dirty="0">
                <a:latin typeface="Comic Sans MS" panose="030F0702030302020204" pitchFamily="66" charset="0"/>
                <a:ea typeface="Calibri" panose="020F0502020204030204" pitchFamily="34" charset="0"/>
                <a:cs typeface="Times New Roman" panose="02020603050405020304" pitchFamily="18" charset="0"/>
              </a:rPr>
              <a:t>To provide a sound justification for the change in thinking that has taken place in recent years, especially where significant research has been undertaken, about the nature of the road traffic injury problem and what constitutes </a:t>
            </a:r>
            <a:r>
              <a:rPr lang="en-US" dirty="0" err="1" smtClean="0">
                <a:latin typeface="Comic Sans MS" panose="030F0702030302020204" pitchFamily="66" charset="0"/>
                <a:ea typeface="Calibri" panose="020F0502020204030204" pitchFamily="34" charset="0"/>
                <a:cs typeface="Times New Roman" panose="02020603050405020304" pitchFamily="18" charset="0"/>
              </a:rPr>
              <a:t>successfull</a:t>
            </a:r>
            <a:r>
              <a:rPr lang="en-US" dirty="0" smtClean="0">
                <a:latin typeface="Comic Sans MS" panose="030F0702030302020204" pitchFamily="66" charset="0"/>
                <a:ea typeface="Calibri" panose="020F0502020204030204" pitchFamily="34" charset="0"/>
                <a:cs typeface="Times New Roman" panose="02020603050405020304" pitchFamily="18" charset="0"/>
              </a:rPr>
              <a:t> </a:t>
            </a:r>
            <a:r>
              <a:rPr lang="en-US" dirty="0">
                <a:latin typeface="Comic Sans MS" panose="030F0702030302020204" pitchFamily="66" charset="0"/>
                <a:ea typeface="Calibri" panose="020F0502020204030204" pitchFamily="34" charset="0"/>
                <a:cs typeface="Times New Roman" panose="02020603050405020304" pitchFamily="18" charset="0"/>
              </a:rPr>
              <a:t>prevention. </a:t>
            </a:r>
            <a:endParaRPr lang="en-US" dirty="0" smtClean="0">
              <a:latin typeface="Comic Sans MS" panose="030F0702030302020204" pitchFamily="66" charset="0"/>
              <a:ea typeface="Calibri" panose="020F0502020204030204" pitchFamily="34" charset="0"/>
              <a:cs typeface="Times New Roman" panose="02020603050405020304" pitchFamily="18" charset="0"/>
            </a:endParaRPr>
          </a:p>
          <a:p>
            <a:pPr indent="0">
              <a:lnSpc>
                <a:spcPct val="107000"/>
              </a:lnSpc>
              <a:spcAft>
                <a:spcPts val="0"/>
              </a:spcAft>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Other </a:t>
            </a:r>
            <a:r>
              <a:rPr lang="en-US" dirty="0">
                <a:latin typeface="Comic Sans MS" panose="030F0702030302020204" pitchFamily="66" charset="0"/>
                <a:ea typeface="Calibri" panose="020F0502020204030204" pitchFamily="34" charset="0"/>
                <a:cs typeface="Times New Roman" panose="02020603050405020304" pitchFamily="18" charset="0"/>
              </a:rPr>
              <a:t>goals of the report are: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0"/>
              </a:spcAft>
            </a:pPr>
            <a:r>
              <a:rPr lang="en-US" dirty="0">
                <a:latin typeface="Comic Sans MS" panose="030F0702030302020204" pitchFamily="66" charset="0"/>
                <a:ea typeface="Calibri" panose="020F0502020204030204" pitchFamily="34" charset="0"/>
                <a:cs typeface="Times New Roman" panose="02020603050405020304" pitchFamily="18" charset="0"/>
              </a:rPr>
              <a:t>-To raise sensitization about the magnitude, risk factor and impact of road traffic collisions globally;</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0"/>
              </a:spcAft>
            </a:pPr>
            <a:r>
              <a:rPr lang="en-US" dirty="0">
                <a:latin typeface="Comic Sans MS" panose="030F0702030302020204" pitchFamily="66" charset="0"/>
                <a:ea typeface="Calibri" panose="020F0502020204030204" pitchFamily="34" charset="0"/>
                <a:cs typeface="Times New Roman" panose="02020603050405020304" pitchFamily="18" charset="0"/>
              </a:rPr>
              <a:t>-To draw attention to the preventability of the problem and present known intervention strategies.</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US" dirty="0">
                <a:latin typeface="Comic Sans MS" panose="030F0702030302020204" pitchFamily="66" charset="0"/>
                <a:ea typeface="Calibri" panose="020F0502020204030204" pitchFamily="34" charset="0"/>
                <a:cs typeface="Times New Roman" panose="02020603050405020304" pitchFamily="18" charset="0"/>
              </a:rPr>
              <a:t> -To call for a coordinated approach across all sectors to address the problem.</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502890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mic Sans MS" panose="030F0702030302020204" pitchFamily="66" charset="0"/>
                <a:ea typeface="Calibri" panose="020F0502020204030204" pitchFamily="34" charset="0"/>
                <a:cs typeface="Times New Roman" panose="02020603050405020304" pitchFamily="18" charset="0"/>
              </a:rPr>
              <a:t> CONCLUSION:</a:t>
            </a:r>
            <a:endParaRPr lang="en-GB" dirty="0"/>
          </a:p>
        </p:txBody>
      </p:sp>
      <p:sp>
        <p:nvSpPr>
          <p:cNvPr id="3" name="Content Placeholder 2"/>
          <p:cNvSpPr>
            <a:spLocks noGrp="1"/>
          </p:cNvSpPr>
          <p:nvPr>
            <p:ph idx="1"/>
          </p:nvPr>
        </p:nvSpPr>
        <p:spPr/>
        <p:txBody>
          <a:bodyPr/>
          <a:lstStyle/>
          <a:p>
            <a:pPr indent="0">
              <a:lnSpc>
                <a:spcPct val="107000"/>
              </a:lnSpc>
              <a:spcAft>
                <a:spcPts val="800"/>
              </a:spcAft>
              <a:buNone/>
            </a:pPr>
            <a:r>
              <a:rPr lang="en-US" dirty="0">
                <a:latin typeface="Comic Sans MS" panose="030F0702030302020204" pitchFamily="66" charset="0"/>
                <a:ea typeface="Calibri" panose="020F0502020204030204" pitchFamily="34" charset="0"/>
                <a:cs typeface="Times New Roman" panose="02020603050405020304" pitchFamily="18" charset="0"/>
              </a:rPr>
              <a:t>The problem of road traffic crashes and injuries is growing both in absolute numbers and in relative terms. As motorization increase, many low-income and middle-income Countries may face a growing toll of road traffic injuries, with potentially devastating consequences in human, social and economic terms. Unless appropriate action is taken urgently or without new or improved interventions, the traffic injuries will be the third leading cause of death by the year 2020, globally. </a:t>
            </a: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059244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07000"/>
              </a:lnSpc>
              <a:spcAft>
                <a:spcPts val="800"/>
              </a:spcAft>
            </a:pPr>
            <a:r>
              <a:rPr lang="en-US" b="1" dirty="0" smtClean="0">
                <a:effectLst/>
                <a:latin typeface="Comic Sans MS" panose="030F0702030302020204" pitchFamily="66" charset="0"/>
                <a:ea typeface="Calibri" panose="020F0502020204030204" pitchFamily="34" charset="0"/>
                <a:cs typeface="Times New Roman" panose="02020603050405020304" pitchFamily="18" charset="0"/>
              </a:rPr>
              <a:t>INTRODUCTION:</a:t>
            </a:r>
            <a:r>
              <a:rPr lang="en-GB" dirty="0" smtClean="0">
                <a:effectLst/>
                <a:latin typeface="Calibri" panose="020F0502020204030204" pitchFamily="34" charset="0"/>
                <a:ea typeface="Calibri" panose="020F0502020204030204" pitchFamily="34" charset="0"/>
                <a:cs typeface="Times New Roman" panose="02020603050405020304" pitchFamily="18" charset="0"/>
              </a:rPr>
              <a:t/>
            </a:r>
            <a:br>
              <a:rPr lang="en-GB"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159099"/>
            <a:ext cx="10515600" cy="5017864"/>
          </a:xfrm>
        </p:spPr>
        <p:txBody>
          <a:bodyPr>
            <a:normAutofit fontScale="92500" lnSpcReduction="10000"/>
          </a:bodyPr>
          <a:lstStyle/>
          <a:p>
            <a:pPr marL="0" indent="0">
              <a:lnSpc>
                <a:spcPct val="107000"/>
              </a:lnSpc>
              <a:spcAft>
                <a:spcPts val="800"/>
              </a:spcAft>
              <a:buNone/>
            </a:pP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Road traffic injuries are a major but neglected global public health and development crisis, and are predicted to increase if road safety is not addressed adequately by Members States. The World Health Organization (WHO) has been concerned with this issue for decades .AS early as 1972,a WHO report discussed the nature and dynamics of the problem(1).In 1974, the World Health Assembly adopted Resolution WHA2759,declaring road traffic crash a major public health issue  and calling  for Member States to address the problem(2).</a:t>
            </a:r>
            <a:endParaRPr lang="en-GB" sz="32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17306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07000"/>
              </a:lnSpc>
              <a:spcAft>
                <a:spcPts val="800"/>
              </a:spcAft>
            </a:pPr>
            <a:r>
              <a:rPr lang="en-US" b="1" dirty="0" smtClean="0">
                <a:effectLst/>
                <a:latin typeface="Comic Sans MS" panose="030F0702030302020204" pitchFamily="66" charset="0"/>
                <a:ea typeface="Calibri" panose="020F0502020204030204" pitchFamily="34" charset="0"/>
                <a:cs typeface="Times New Roman" panose="02020603050405020304" pitchFamily="18" charset="0"/>
              </a:rPr>
              <a:t>INTRODUCTION CONT’D</a:t>
            </a:r>
            <a:endParaRPr lang="en-GB" dirty="0"/>
          </a:p>
        </p:txBody>
      </p:sp>
      <p:sp>
        <p:nvSpPr>
          <p:cNvPr id="3" name="Content Placeholder 2"/>
          <p:cNvSpPr>
            <a:spLocks noGrp="1"/>
          </p:cNvSpPr>
          <p:nvPr>
            <p:ph idx="1"/>
          </p:nvPr>
        </p:nvSpPr>
        <p:spPr>
          <a:xfrm>
            <a:off x="838200" y="1326524"/>
            <a:ext cx="10515600" cy="5383369"/>
          </a:xfrm>
        </p:spPr>
        <p:txBody>
          <a:bodyPr>
            <a:normAutofit fontScale="92500" lnSpcReduction="10000"/>
          </a:bodyPr>
          <a:lstStyle/>
          <a:p>
            <a:pPr marL="0" indent="0">
              <a:lnSpc>
                <a:spcPct val="107000"/>
              </a:lnSpc>
              <a:spcAft>
                <a:spcPts val="800"/>
              </a:spcAft>
              <a:buNone/>
            </a:pP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For the past decades too, the World Bank has encouraged its borrowers to include road safety components within most of their highway and urban transport projects. This joint WHO/World Bank effort and report on road traffic injury prevention 2004, is an important part of response to the World’s road safety crisis where 1.20 Million deaths were recorded annually. It is directed at International, regional and national policy-makers, International agencies and key professional in public health, transport, engineering ,education and other sectors to stimulate action for road safety.</a:t>
            </a:r>
            <a:endParaRPr lang="en-GB"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431254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07000"/>
              </a:lnSpc>
              <a:spcAft>
                <a:spcPts val="800"/>
              </a:spcAft>
            </a:pPr>
            <a:r>
              <a:rPr lang="en-US" b="1" dirty="0" smtClean="0">
                <a:effectLst/>
                <a:latin typeface="Comic Sans MS" panose="030F0702030302020204" pitchFamily="66" charset="0"/>
                <a:ea typeface="Calibri" panose="020F0502020204030204" pitchFamily="34" charset="0"/>
                <a:cs typeface="Times New Roman" panose="02020603050405020304" pitchFamily="18" charset="0"/>
              </a:rPr>
              <a:t>INTRODUCTION CONT’D</a:t>
            </a:r>
            <a:r>
              <a:rPr lang="en-GB" dirty="0" smtClean="0">
                <a:effectLst/>
                <a:latin typeface="Calibri" panose="020F0502020204030204" pitchFamily="34" charset="0"/>
                <a:ea typeface="Calibri" panose="020F0502020204030204" pitchFamily="34" charset="0"/>
                <a:cs typeface="Times New Roman" panose="02020603050405020304" pitchFamily="18" charset="0"/>
              </a:rPr>
              <a:t/>
            </a:r>
            <a:br>
              <a:rPr lang="en-GB"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210614"/>
            <a:ext cx="10515600" cy="4966349"/>
          </a:xfrm>
        </p:spPr>
        <p:txBody>
          <a:bodyPr>
            <a:normAutofit/>
          </a:bodyPr>
          <a:lstStyle/>
          <a:p>
            <a:pPr marL="0" indent="0">
              <a:buNone/>
            </a:pP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In this same vein however, WHO Global status report on road safety 2018, is also another serious and alarming wake up call for road safety to all the Member States, in view of worsening and threatening nature road traffic crashes worldwide.</a:t>
            </a:r>
            <a:endParaRPr lang="en-GB" sz="3200" dirty="0"/>
          </a:p>
        </p:txBody>
      </p:sp>
    </p:spTree>
    <p:extLst>
      <p:ext uri="{BB962C8B-B14F-4D97-AF65-F5344CB8AC3E}">
        <p14:creationId xmlns:p14="http://schemas.microsoft.com/office/powerpoint/2010/main" val="42689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07000"/>
              </a:lnSpc>
              <a:spcAft>
                <a:spcPts val="800"/>
              </a:spcAft>
            </a:pPr>
            <a:r>
              <a:rPr lang="en-US" b="1" dirty="0">
                <a:latin typeface="Comic Sans MS" panose="030F0702030302020204" pitchFamily="66" charset="0"/>
                <a:ea typeface="Calibri" panose="020F0502020204030204" pitchFamily="34" charset="0"/>
                <a:cs typeface="Times New Roman" panose="02020603050405020304" pitchFamily="18" charset="0"/>
              </a:rPr>
              <a:t>AIM:</a:t>
            </a:r>
            <a:r>
              <a:rPr lang="en-GB" dirty="0">
                <a:latin typeface="Calibri" panose="020F0502020204030204" pitchFamily="34" charset="0"/>
                <a:ea typeface="Calibri" panose="020F0502020204030204" pitchFamily="34" charset="0"/>
                <a:cs typeface="Times New Roman" panose="02020603050405020304" pitchFamily="18" charset="0"/>
              </a:rPr>
              <a:t/>
            </a:r>
            <a:br>
              <a:rPr lang="en-GB"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p:txBody>
          <a:bodyPr/>
          <a:lstStyle/>
          <a:p>
            <a:pPr marL="0" indent="0">
              <a:lnSpc>
                <a:spcPct val="107000"/>
              </a:lnSpc>
              <a:spcAft>
                <a:spcPts val="800"/>
              </a:spcAft>
              <a:buNone/>
            </a:pPr>
            <a:r>
              <a:rPr lang="en-US" sz="3200" dirty="0" smtClean="0">
                <a:latin typeface="Comic Sans MS" panose="030F0702030302020204" pitchFamily="66" charset="0"/>
                <a:ea typeface="Calibri" panose="020F0502020204030204" pitchFamily="34" charset="0"/>
                <a:cs typeface="Times New Roman" panose="02020603050405020304" pitchFamily="18" charset="0"/>
              </a:rPr>
              <a:t>The </a:t>
            </a:r>
            <a:r>
              <a:rPr lang="en-US" sz="3200" dirty="0">
                <a:latin typeface="Comic Sans MS" panose="030F0702030302020204" pitchFamily="66" charset="0"/>
                <a:ea typeface="Calibri" panose="020F0502020204030204" pitchFamily="34" charset="0"/>
                <a:cs typeface="Times New Roman" panose="02020603050405020304" pitchFamily="18" charset="0"/>
              </a:rPr>
              <a:t>aim of this paper </a:t>
            </a:r>
            <a:r>
              <a:rPr lang="en-US" sz="3200" dirty="0" smtClean="0">
                <a:latin typeface="Comic Sans MS" panose="030F0702030302020204" pitchFamily="66" charset="0"/>
                <a:ea typeface="Calibri" panose="020F0502020204030204" pitchFamily="34" charset="0"/>
                <a:cs typeface="Times New Roman" panose="02020603050405020304" pitchFamily="18" charset="0"/>
              </a:rPr>
              <a:t>is </a:t>
            </a:r>
            <a:r>
              <a:rPr lang="en-US" sz="3200" dirty="0">
                <a:latin typeface="Comic Sans MS" panose="030F0702030302020204" pitchFamily="66" charset="0"/>
                <a:ea typeface="Calibri" panose="020F0502020204030204" pitchFamily="34" charset="0"/>
                <a:cs typeface="Times New Roman" panose="02020603050405020304" pitchFamily="18" charset="0"/>
              </a:rPr>
              <a:t>to acquaint the course participants to be abreast of the recent WHO global on report Road Safety</a:t>
            </a:r>
            <a:r>
              <a:rPr lang="en-US" dirty="0">
                <a:latin typeface="Comic Sans MS" panose="030F0702030302020204" pitchFamily="66" charset="0"/>
                <a:ea typeface="Calibri" panose="020F0502020204030204" pitchFamily="34" charset="0"/>
                <a:cs typeface="Times New Roman" panose="02020603050405020304" pitchFamily="18" charset="0"/>
              </a:rPr>
              <a:t>.</a:t>
            </a: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874933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07000"/>
              </a:lnSpc>
              <a:spcAft>
                <a:spcPts val="800"/>
              </a:spcAft>
            </a:pPr>
            <a:r>
              <a:rPr lang="en-US" b="1" dirty="0">
                <a:latin typeface="Comic Sans MS" panose="030F0702030302020204" pitchFamily="66" charset="0"/>
                <a:ea typeface="Calibri" panose="020F0502020204030204" pitchFamily="34" charset="0"/>
                <a:cs typeface="Times New Roman" panose="02020603050405020304" pitchFamily="18" charset="0"/>
              </a:rPr>
              <a:t>OBJECTIVES:</a:t>
            </a:r>
            <a:r>
              <a:rPr lang="en-GB" dirty="0">
                <a:latin typeface="Calibri" panose="020F0502020204030204" pitchFamily="34" charset="0"/>
                <a:ea typeface="Calibri" panose="020F0502020204030204" pitchFamily="34" charset="0"/>
                <a:cs typeface="Times New Roman" panose="02020603050405020304" pitchFamily="18" charset="0"/>
              </a:rPr>
              <a:t/>
            </a:r>
            <a:br>
              <a:rPr lang="en-GB"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262130"/>
            <a:ext cx="10515600" cy="4914833"/>
          </a:xfrm>
        </p:spPr>
        <p:txBody>
          <a:bodyPr>
            <a:normAutofit lnSpcReduction="10000"/>
          </a:bodyPr>
          <a:lstStyle/>
          <a:p>
            <a:pPr marL="0" indent="0">
              <a:lnSpc>
                <a:spcPct val="107000"/>
              </a:lnSpc>
              <a:spcAft>
                <a:spcPts val="800"/>
              </a:spcAft>
              <a:buNone/>
            </a:pPr>
            <a:r>
              <a:rPr lang="en-US" sz="3200" dirty="0">
                <a:latin typeface="Comic Sans MS" panose="030F0702030302020204" pitchFamily="66" charset="0"/>
                <a:ea typeface="Calibri" panose="020F0502020204030204" pitchFamily="34" charset="0"/>
                <a:cs typeface="Times New Roman" panose="02020603050405020304" pitchFamily="18" charset="0"/>
              </a:rPr>
              <a:t>At the end of this presentation, the participants should be able to:</a:t>
            </a:r>
            <a:endParaRPr lang="en-GB" sz="3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3200" dirty="0" smtClean="0">
                <a:latin typeface="Comic Sans MS" panose="030F0702030302020204" pitchFamily="66" charset="0"/>
                <a:ea typeface="Calibri" panose="020F0502020204030204" pitchFamily="34" charset="0"/>
                <a:cs typeface="Times New Roman" panose="02020603050405020304" pitchFamily="18" charset="0"/>
              </a:rPr>
              <a:t>  </a:t>
            </a:r>
            <a:r>
              <a:rPr lang="en-US" sz="3200" dirty="0">
                <a:latin typeface="Comic Sans MS" panose="030F0702030302020204" pitchFamily="66" charset="0"/>
                <a:ea typeface="Calibri" panose="020F0502020204030204" pitchFamily="34" charset="0"/>
                <a:cs typeface="Times New Roman" panose="02020603050405020304" pitchFamily="18" charset="0"/>
              </a:rPr>
              <a:t>(a)Explain the recent WHO global status report on road safety 2018</a:t>
            </a:r>
            <a:r>
              <a:rPr lang="en-US" sz="3200" dirty="0" smtClean="0">
                <a:latin typeface="Comic Sans MS" panose="030F0702030302020204" pitchFamily="66" charset="0"/>
                <a:ea typeface="Calibri" panose="020F0502020204030204" pitchFamily="34" charset="0"/>
                <a:cs typeface="Times New Roman" panose="02020603050405020304" pitchFamily="18" charset="0"/>
              </a:rPr>
              <a:t>;</a:t>
            </a:r>
            <a:endParaRPr lang="en-GB" sz="32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3200" dirty="0" smtClean="0">
                <a:latin typeface="Comic Sans MS" panose="030F0702030302020204" pitchFamily="66" charset="0"/>
                <a:ea typeface="Calibri" panose="020F0502020204030204" pitchFamily="34" charset="0"/>
                <a:cs typeface="Times New Roman" panose="02020603050405020304" pitchFamily="18" charset="0"/>
              </a:rPr>
              <a:t>    (b) Be aware of the major aims of the global status report on road safety;</a:t>
            </a:r>
            <a:endParaRPr lang="en-GB" sz="32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3200" dirty="0" smtClean="0">
                <a:latin typeface="Comic Sans MS" panose="030F0702030302020204" pitchFamily="66" charset="0"/>
                <a:ea typeface="Calibri" panose="020F0502020204030204" pitchFamily="34" charset="0"/>
                <a:cs typeface="Times New Roman" panose="02020603050405020304" pitchFamily="18" charset="0"/>
              </a:rPr>
              <a:t>   </a:t>
            </a:r>
            <a:r>
              <a:rPr lang="en-US" sz="3200" dirty="0">
                <a:latin typeface="Comic Sans MS" panose="030F0702030302020204" pitchFamily="66" charset="0"/>
                <a:ea typeface="Calibri" panose="020F0502020204030204" pitchFamily="34" charset="0"/>
                <a:cs typeface="Times New Roman" panose="02020603050405020304" pitchFamily="18" charset="0"/>
              </a:rPr>
              <a:t>(c)Also state as well the cardinal objectives of the report to the Member States.</a:t>
            </a:r>
            <a:endParaRPr lang="en-GB" sz="32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04604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lnSpc>
                <a:spcPct val="107000"/>
              </a:lnSpc>
              <a:spcAft>
                <a:spcPts val="800"/>
              </a:spcAft>
            </a:pPr>
            <a:r>
              <a:rPr lang="en-US" sz="3200" b="1" dirty="0">
                <a:latin typeface="Comic Sans MS" panose="030F0702030302020204" pitchFamily="66" charset="0"/>
                <a:ea typeface="Calibri" panose="020F0502020204030204" pitchFamily="34" charset="0"/>
                <a:cs typeface="Times New Roman" panose="02020603050405020304" pitchFamily="18" charset="0"/>
              </a:rPr>
              <a:t>WHO GLOBAL STATUS REPORT ON ROAD SAFETY 2018; A WAKE –UP CALL FOR ROAD SAFETY:</a:t>
            </a:r>
            <a:r>
              <a:rPr lang="en-GB" sz="3200" dirty="0">
                <a:latin typeface="Calibri" panose="020F0502020204030204" pitchFamily="34" charset="0"/>
                <a:ea typeface="Calibri" panose="020F0502020204030204" pitchFamily="34" charset="0"/>
                <a:cs typeface="Times New Roman" panose="02020603050405020304" pitchFamily="18" charset="0"/>
              </a:rPr>
              <a:t/>
            </a:r>
            <a:br>
              <a:rPr lang="en-GB" sz="3200" dirty="0">
                <a:latin typeface="Calibri" panose="020F0502020204030204" pitchFamily="34" charset="0"/>
                <a:ea typeface="Calibri" panose="020F0502020204030204" pitchFamily="34" charset="0"/>
                <a:cs typeface="Times New Roman" panose="02020603050405020304" pitchFamily="18" charset="0"/>
              </a:rPr>
            </a:br>
            <a:endParaRPr lang="en-GB" sz="3200" dirty="0"/>
          </a:p>
        </p:txBody>
      </p:sp>
      <p:sp>
        <p:nvSpPr>
          <p:cNvPr id="3" name="Content Placeholder 2"/>
          <p:cNvSpPr>
            <a:spLocks noGrp="1"/>
          </p:cNvSpPr>
          <p:nvPr>
            <p:ph idx="1"/>
          </p:nvPr>
        </p:nvSpPr>
        <p:spPr>
          <a:xfrm>
            <a:off x="838200" y="1352282"/>
            <a:ext cx="10515600" cy="4824681"/>
          </a:xfrm>
        </p:spPr>
        <p:txBody>
          <a:bodyPr>
            <a:noAutofit/>
          </a:bodyPr>
          <a:lstStyle/>
          <a:p>
            <a:pPr marL="0" indent="0">
              <a:buNone/>
            </a:pPr>
            <a:r>
              <a:rPr lang="en-US" sz="3200" dirty="0">
                <a:latin typeface="Comic Sans MS" panose="030F0702030302020204" pitchFamily="66" charset="0"/>
                <a:ea typeface="Calibri" panose="020F0502020204030204" pitchFamily="34" charset="0"/>
                <a:cs typeface="Times New Roman" panose="02020603050405020304" pitchFamily="18" charset="0"/>
              </a:rPr>
              <a:t>The WHO released the Global Status Report on Road Safety on December 2018.According to the report, relative to the World’s population size, road death rates have remained fairly constant. Yet the overall number of people killed by road traffic crashes each year has increased to 1.35 million equivalent to one death every 24seconds.While some reductions in road deaths have been seen among high –and middle –income Countries, no low –Country has reduced road deaths since the last report in 2015, which has 1.25 Million deaths annually and 1.24 Million deaths annually </a:t>
            </a:r>
            <a:endParaRPr lang="en-GB" sz="3200" dirty="0"/>
          </a:p>
        </p:txBody>
      </p:sp>
    </p:spTree>
    <p:extLst>
      <p:ext uri="{BB962C8B-B14F-4D97-AF65-F5344CB8AC3E}">
        <p14:creationId xmlns:p14="http://schemas.microsoft.com/office/powerpoint/2010/main" val="2432320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690688"/>
          </a:xfrm>
        </p:spPr>
        <p:txBody>
          <a:bodyPr>
            <a:noAutofit/>
          </a:bodyPr>
          <a:lstStyle/>
          <a:p>
            <a:pPr>
              <a:lnSpc>
                <a:spcPct val="107000"/>
              </a:lnSpc>
              <a:spcAft>
                <a:spcPts val="800"/>
              </a:spcAft>
            </a:pPr>
            <a:r>
              <a:rPr lang="en-US" sz="2800" b="1" dirty="0">
                <a:latin typeface="Comic Sans MS" panose="030F0702030302020204" pitchFamily="66" charset="0"/>
                <a:ea typeface="Calibri" panose="020F0502020204030204" pitchFamily="34" charset="0"/>
                <a:cs typeface="Times New Roman" panose="02020603050405020304" pitchFamily="18" charset="0"/>
              </a:rPr>
              <a:t>WHO GLOBAL STATUS REPORT ON ROAD SAFETY 2018; A WAKE –UP CALL FOR ROAD </a:t>
            </a:r>
            <a:r>
              <a:rPr lang="en-US" sz="2800" b="1" dirty="0" smtClean="0">
                <a:latin typeface="Comic Sans MS" panose="030F0702030302020204" pitchFamily="66" charset="0"/>
                <a:ea typeface="Calibri" panose="020F0502020204030204" pitchFamily="34" charset="0"/>
                <a:cs typeface="Times New Roman" panose="02020603050405020304" pitchFamily="18" charset="0"/>
              </a:rPr>
              <a:t>SAFETY CONT’D</a:t>
            </a:r>
            <a:r>
              <a:rPr lang="en-GB" sz="2800" dirty="0">
                <a:latin typeface="Calibri" panose="020F0502020204030204" pitchFamily="34" charset="0"/>
                <a:ea typeface="Calibri" panose="020F0502020204030204" pitchFamily="34" charset="0"/>
                <a:cs typeface="Times New Roman" panose="02020603050405020304" pitchFamily="18" charset="0"/>
              </a:rPr>
              <a:t/>
            </a:r>
            <a:br>
              <a:rPr lang="en-GB" sz="2800" dirty="0">
                <a:latin typeface="Calibri" panose="020F0502020204030204" pitchFamily="34" charset="0"/>
                <a:ea typeface="Calibri" panose="020F0502020204030204" pitchFamily="34" charset="0"/>
                <a:cs typeface="Times New Roman" panose="02020603050405020304" pitchFamily="18" charset="0"/>
              </a:rPr>
            </a:br>
            <a:endParaRPr lang="en-GB" sz="2800" dirty="0"/>
          </a:p>
        </p:txBody>
      </p:sp>
      <p:sp>
        <p:nvSpPr>
          <p:cNvPr id="3" name="Content Placeholder 2"/>
          <p:cNvSpPr>
            <a:spLocks noGrp="1"/>
          </p:cNvSpPr>
          <p:nvPr>
            <p:ph idx="1"/>
          </p:nvPr>
        </p:nvSpPr>
        <p:spPr/>
        <p:txBody>
          <a:bodyPr/>
          <a:lstStyle/>
          <a:p>
            <a:pPr marL="0" indent="0">
              <a:lnSpc>
                <a:spcPct val="107000"/>
              </a:lnSpc>
              <a:spcAft>
                <a:spcPts val="800"/>
              </a:spcAft>
              <a:buNone/>
            </a:pPr>
            <a:r>
              <a:rPr lang="en-US" dirty="0">
                <a:latin typeface="Comic Sans MS" panose="030F0702030302020204" pitchFamily="66" charset="0"/>
                <a:ea typeface="Calibri" panose="020F0502020204030204" pitchFamily="34" charset="0"/>
                <a:cs typeface="Times New Roman" panose="02020603050405020304" pitchFamily="18" charset="0"/>
              </a:rPr>
              <a:t>in 2013. The risk of dying on the road is three times higher for those living in a low –income Countries than in high –income Countries.</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    </a:t>
            </a:r>
            <a:r>
              <a:rPr lang="en-US" dirty="0" err="1">
                <a:latin typeface="Comic Sans MS" panose="030F0702030302020204" pitchFamily="66" charset="0"/>
                <a:ea typeface="Calibri" panose="020F0502020204030204" pitchFamily="34" charset="0"/>
                <a:cs typeface="Times New Roman" panose="02020603050405020304" pitchFamily="18" charset="0"/>
              </a:rPr>
              <a:t>Lotte</a:t>
            </a:r>
            <a:r>
              <a:rPr lang="en-US" dirty="0">
                <a:latin typeface="Comic Sans MS" panose="030F0702030302020204" pitchFamily="66" charset="0"/>
                <a:ea typeface="Calibri" panose="020F0502020204030204" pitchFamily="34" charset="0"/>
                <a:cs typeface="Times New Roman" panose="02020603050405020304" pitchFamily="18" charset="0"/>
              </a:rPr>
              <a:t> </a:t>
            </a:r>
            <a:r>
              <a:rPr lang="en-US" dirty="0" err="1">
                <a:latin typeface="Comic Sans MS" panose="030F0702030302020204" pitchFamily="66" charset="0"/>
                <a:ea typeface="Calibri" panose="020F0502020204030204" pitchFamily="34" charset="0"/>
                <a:cs typeface="Times New Roman" panose="02020603050405020304" pitchFamily="18" charset="0"/>
              </a:rPr>
              <a:t>Brondum,Executive</a:t>
            </a:r>
            <a:r>
              <a:rPr lang="en-US" dirty="0">
                <a:latin typeface="Comic Sans MS" panose="030F0702030302020204" pitchFamily="66" charset="0"/>
                <a:ea typeface="Calibri" panose="020F0502020204030204" pitchFamily="34" charset="0"/>
                <a:cs typeface="Times New Roman" panose="02020603050405020304" pitchFamily="18" charset="0"/>
              </a:rPr>
              <a:t> Director at the Global Alliance of NGOs for Road Safety(The Alliance) gave her reaction to report‘s findings:</a:t>
            </a: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691826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WHO GLOBAL STATUS REPORT ON ROAD SAFETY 2018; A WAKE –UP CALL FOR ROAD SAFETY CONT’D</a:t>
            </a:r>
            <a:endParaRPr lang="en-GB" sz="2800" dirty="0"/>
          </a:p>
        </p:txBody>
      </p:sp>
      <p:sp>
        <p:nvSpPr>
          <p:cNvPr id="3" name="Content Placeholder 2"/>
          <p:cNvSpPr>
            <a:spLocks noGrp="1"/>
          </p:cNvSpPr>
          <p:nvPr>
            <p:ph idx="1"/>
          </p:nvPr>
        </p:nvSpPr>
        <p:spPr>
          <a:xfrm>
            <a:off x="838200" y="1690688"/>
            <a:ext cx="10515600" cy="4486275"/>
          </a:xfrm>
        </p:spPr>
        <p:txBody>
          <a:bodyPr>
            <a:normAutofit lnSpcReduction="10000"/>
          </a:bodyPr>
          <a:lstStyle/>
          <a:p>
            <a:pPr marL="0" indent="0" algn="just">
              <a:lnSpc>
                <a:spcPct val="107000"/>
              </a:lnSpc>
              <a:spcAft>
                <a:spcPts val="800"/>
              </a:spcAft>
              <a:buNone/>
            </a:pPr>
            <a:r>
              <a:rPr lang="en-US" dirty="0">
                <a:latin typeface="Comic Sans MS" panose="030F0702030302020204" pitchFamily="66" charset="0"/>
                <a:ea typeface="Calibri" panose="020F0502020204030204" pitchFamily="34" charset="0"/>
                <a:cs typeface="Times New Roman" panose="02020603050405020304" pitchFamily="18" charset="0"/>
              </a:rPr>
              <a:t>“</a:t>
            </a:r>
            <a:r>
              <a:rPr lang="en-US" sz="3200" dirty="0">
                <a:latin typeface="Comic Sans MS" panose="030F0702030302020204" pitchFamily="66" charset="0"/>
                <a:ea typeface="Calibri" panose="020F0502020204030204" pitchFamily="34" charset="0"/>
                <a:cs typeface="Times New Roman" panose="02020603050405020304" pitchFamily="18" charset="0"/>
              </a:rPr>
              <a:t>Analysis of the Global Status Report on Road Safety 2018 is bleak: It shows a picture of inertia, where a massive public health crisis is happening right now in front of our eyes, and yet governments stand passively aside as people continue to die on the roads. This crisis is not just about the numbers, it is personal -1.35million-fathers, mothers, sisters, brothers, sons, and daughters lost through preventable tragedies.”</a:t>
            </a:r>
            <a:endParaRPr lang="en-GB" sz="3200" dirty="0">
              <a:latin typeface="Calibri" panose="020F0502020204030204" pitchFamily="34" charset="0"/>
              <a:ea typeface="Calibri" panose="020F0502020204030204" pitchFamily="34" charset="0"/>
              <a:cs typeface="Times New Roman" panose="02020603050405020304" pitchFamily="18" charset="0"/>
            </a:endParaRPr>
          </a:p>
          <a:p>
            <a:pPr algn="just"/>
            <a:endParaRPr lang="en-GB" sz="3200" dirty="0"/>
          </a:p>
        </p:txBody>
      </p:sp>
    </p:spTree>
    <p:extLst>
      <p:ext uri="{BB962C8B-B14F-4D97-AF65-F5344CB8AC3E}">
        <p14:creationId xmlns:p14="http://schemas.microsoft.com/office/powerpoint/2010/main" val="2631416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1281</Words>
  <Application>Microsoft Office PowerPoint</Application>
  <PresentationFormat>Custom</PresentationFormat>
  <Paragraphs>40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WHO GLOBAL STATUS REPORT ON ROAD SAFETY; 2018 </vt:lpstr>
      <vt:lpstr>INTRODUCTION: </vt:lpstr>
      <vt:lpstr>INTRODUCTION CONT’D</vt:lpstr>
      <vt:lpstr>INTRODUCTION CONT’D </vt:lpstr>
      <vt:lpstr>AIM: </vt:lpstr>
      <vt:lpstr>OBJECTIVES: </vt:lpstr>
      <vt:lpstr>WHO GLOBAL STATUS REPORT ON ROAD SAFETY 2018; A WAKE –UP CALL FOR ROAD SAFETY: </vt:lpstr>
      <vt:lpstr>WHO GLOBAL STATUS REPORT ON ROAD SAFETY 2018; A WAKE –UP CALL FOR ROAD SAFETY CONT’D </vt:lpstr>
      <vt:lpstr>WHO GLOBAL STATUS REPORT ON ROAD SAFETY 2018; A WAKE –UP CALL FOR ROAD SAFETY CONT’D</vt:lpstr>
      <vt:lpstr>WHO GLOBAL STATUS REPORT ON ROAD SAFETY 2018; A WAKE –UP CALL FOR ROAD SAFETY CONT’D</vt:lpstr>
      <vt:lpstr>WHO GLOBAL STATUS REPORT ON ROAD SAFETY 2018; A WAKE –UP CALL FOR ROAD SAFETY CONT’D</vt:lpstr>
      <vt:lpstr>WHO GLOBAL STATUS REPORT ON ROAD SAFETY 2018; A WAKE –UP CALL FOR ROAD SAFETY CONT’D</vt:lpstr>
      <vt:lpstr> WHAT ARE THE MAJOR GOALS WHO GLOBAL STATUS REPORT ON ROAD SAFETY SEEK TO ACHIEVE? </vt:lpstr>
      <vt:lpstr>WHAT ARE THE MAJOR GOALS WHO GLOBAL STATUS REPORT ON ROAD SAFETY SEEK TO ACHIEVE CONT’D? </vt:lpstr>
      <vt:lpstr> CONCLUSION: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GLOBAL STATUS REPORT ON ROAD SAFETY; 2018</dc:title>
  <dc:creator>HP</dc:creator>
  <cp:lastModifiedBy>HP</cp:lastModifiedBy>
  <cp:revision>11</cp:revision>
  <dcterms:created xsi:type="dcterms:W3CDTF">2019-07-30T06:55:37Z</dcterms:created>
  <dcterms:modified xsi:type="dcterms:W3CDTF">2021-02-04T13:23:19Z</dcterms:modified>
</cp:coreProperties>
</file>