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85" r:id="rId4"/>
    <p:sldId id="286" r:id="rId5"/>
    <p:sldId id="287" r:id="rId6"/>
    <p:sldId id="288" r:id="rId7"/>
    <p:sldId id="289" r:id="rId8"/>
    <p:sldId id="290" r:id="rId9"/>
    <p:sldId id="291" r:id="rId10"/>
    <p:sldId id="292" r:id="rId11"/>
    <p:sldId id="293" r:id="rId12"/>
    <p:sldId id="294" r:id="rId13"/>
    <p:sldId id="295" r:id="rId14"/>
    <p:sldId id="296" r:id="rId15"/>
    <p:sldId id="298" r:id="rId16"/>
    <p:sldId id="299" r:id="rId17"/>
    <p:sldId id="300" r:id="rId18"/>
    <p:sldId id="30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4" d="100"/>
          <a:sy n="64" d="100"/>
        </p:scale>
        <p:origin x="-984" y="-3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2646807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290460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1787715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993698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641688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48CC11-BFCD-40D8-BC01-AC71543EDA80}"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2592091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48CC11-BFCD-40D8-BC01-AC71543EDA80}" type="datetimeFigureOut">
              <a:rPr lang="en-US" smtClean="0"/>
              <a:pPr/>
              <a:t>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1237799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48CC11-BFCD-40D8-BC01-AC71543EDA80}" type="datetimeFigureOut">
              <a:rPr lang="en-US" smtClean="0"/>
              <a:pPr/>
              <a:t>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38526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48CC11-BFCD-40D8-BC01-AC71543EDA80}" type="datetimeFigureOut">
              <a:rPr lang="en-US" smtClean="0"/>
              <a:pPr/>
              <a:t>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1664255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48CC11-BFCD-40D8-BC01-AC71543EDA80}"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326053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48CC11-BFCD-40D8-BC01-AC71543EDA80}"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2597229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48CC11-BFCD-40D8-BC01-AC71543EDA80}" type="datetimeFigureOut">
              <a:rPr lang="en-US" smtClean="0"/>
              <a:pPr/>
              <a:t>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C2AFEE-B142-4873-8843-EF157D101BDF}" type="slidenum">
              <a:rPr lang="en-US" smtClean="0"/>
              <a:pPr/>
              <a:t>‹#›</a:t>
            </a:fld>
            <a:endParaRPr lang="en-US"/>
          </a:p>
        </p:txBody>
      </p:sp>
    </p:spTree>
    <p:extLst>
      <p:ext uri="{BB962C8B-B14F-4D97-AF65-F5344CB8AC3E}">
        <p14:creationId xmlns:p14="http://schemas.microsoft.com/office/powerpoint/2010/main" val="2359384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www.nvisng.org/" TargetMode="External"/><Relationship Id="rId2" Type="http://schemas.openxmlformats.org/officeDocument/2006/relationships/hyperlink" Target="http://www.nigeriadriverslicence.org/" TargetMode="External"/><Relationship Id="rId1" Type="http://schemas.openxmlformats.org/officeDocument/2006/relationships/slideLayout" Target="../slideLayouts/slideLayout1.xml"/><Relationship Id="rId5" Type="http://schemas.openxmlformats.org/officeDocument/2006/relationships/hyperlink" Target="http://www.frsc-rtsss.org/" TargetMode="External"/><Relationship Id="rId4" Type="http://schemas.openxmlformats.org/officeDocument/2006/relationships/hyperlink" Target="http://www.frsc-dssp.org/"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092700"/>
            <a:ext cx="12192000" cy="17970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Slide Number Placeholder 33"/>
          <p:cNvSpPr>
            <a:spLocks noGrp="1"/>
          </p:cNvSpPr>
          <p:nvPr>
            <p:ph type="sldNum" sz="quarter" idx="12"/>
          </p:nvPr>
        </p:nvSpPr>
        <p:spPr>
          <a:xfrm>
            <a:off x="8610600" y="6356350"/>
            <a:ext cx="2743200" cy="365125"/>
          </a:xfrm>
        </p:spPr>
        <p:txBody>
          <a:bodyPr/>
          <a:lstStyle/>
          <a:p>
            <a:pPr>
              <a:defRPr/>
            </a:pPr>
            <a:fld id="{DCA2878B-35AE-49A4-BA68-4180A19B2483}" type="slidenum">
              <a:rPr lang="en-US"/>
              <a:pPr>
                <a:defRPr/>
              </a:pPr>
              <a:t>1</a:t>
            </a:fld>
            <a:endParaRPr lang="en-US" dirty="0"/>
          </a:p>
        </p:txBody>
      </p:sp>
      <p:grpSp>
        <p:nvGrpSpPr>
          <p:cNvPr id="9" name="Group 17"/>
          <p:cNvGrpSpPr>
            <a:grpSpLocks/>
          </p:cNvGrpSpPr>
          <p:nvPr/>
        </p:nvGrpSpPr>
        <p:grpSpPr bwMode="auto">
          <a:xfrm>
            <a:off x="-15875" y="6529388"/>
            <a:ext cx="12263438" cy="204787"/>
            <a:chOff x="120020" y="788856"/>
            <a:chExt cx="11597377" cy="165012"/>
          </a:xfrm>
        </p:grpSpPr>
        <p:sp>
          <p:nvSpPr>
            <p:cNvPr id="10" name="Rectangle 13"/>
            <p:cNvSpPr/>
            <p:nvPr/>
          </p:nvSpPr>
          <p:spPr>
            <a:xfrm>
              <a:off x="120020"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851143"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1583767"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2314889"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3046012"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3777134"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4509758"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5240881"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5972004"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6703127"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7435751"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Rectangle 13"/>
            <p:cNvSpPr/>
            <p:nvPr/>
          </p:nvSpPr>
          <p:spPr>
            <a:xfrm>
              <a:off x="8166873"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2" name="Rectangle 13"/>
            <p:cNvSpPr/>
            <p:nvPr/>
          </p:nvSpPr>
          <p:spPr>
            <a:xfrm>
              <a:off x="8897996"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Rectangle 13"/>
            <p:cNvSpPr/>
            <p:nvPr/>
          </p:nvSpPr>
          <p:spPr>
            <a:xfrm>
              <a:off x="9629118"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4" name="Rectangle 13"/>
            <p:cNvSpPr/>
            <p:nvPr/>
          </p:nvSpPr>
          <p:spPr>
            <a:xfrm>
              <a:off x="10361742"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5" name="Rectangle 13"/>
            <p:cNvSpPr/>
            <p:nvPr/>
          </p:nvSpPr>
          <p:spPr>
            <a:xfrm>
              <a:off x="11092865"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6" name="Straight Connector 25"/>
          <p:cNvCxnSpPr/>
          <p:nvPr/>
        </p:nvCxnSpPr>
        <p:spPr>
          <a:xfrm>
            <a:off x="120650" y="6807200"/>
            <a:ext cx="1193165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7" name="Group 35"/>
          <p:cNvGrpSpPr>
            <a:grpSpLocks/>
          </p:cNvGrpSpPr>
          <p:nvPr/>
        </p:nvGrpSpPr>
        <p:grpSpPr bwMode="auto">
          <a:xfrm flipH="1" flipV="1">
            <a:off x="120650" y="5181600"/>
            <a:ext cx="11931650" cy="238125"/>
            <a:chOff x="120020" y="788856"/>
            <a:chExt cx="11597377" cy="165012"/>
          </a:xfrm>
        </p:grpSpPr>
        <p:sp>
          <p:nvSpPr>
            <p:cNvPr id="28" name="Rectangle 13"/>
            <p:cNvSpPr/>
            <p:nvPr/>
          </p:nvSpPr>
          <p:spPr>
            <a:xfrm>
              <a:off x="120020"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9" name="Rectangle 13"/>
            <p:cNvSpPr/>
            <p:nvPr/>
          </p:nvSpPr>
          <p:spPr>
            <a:xfrm>
              <a:off x="851414"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0" name="Rectangle 13"/>
            <p:cNvSpPr/>
            <p:nvPr/>
          </p:nvSpPr>
          <p:spPr>
            <a:xfrm>
              <a:off x="1582808"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1" name="Rectangle 13"/>
            <p:cNvSpPr/>
            <p:nvPr/>
          </p:nvSpPr>
          <p:spPr>
            <a:xfrm>
              <a:off x="2314202"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2" name="Rectangle 13"/>
            <p:cNvSpPr/>
            <p:nvPr/>
          </p:nvSpPr>
          <p:spPr>
            <a:xfrm>
              <a:off x="3045596"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3" name="Rectangle 13"/>
            <p:cNvSpPr/>
            <p:nvPr/>
          </p:nvSpPr>
          <p:spPr>
            <a:xfrm>
              <a:off x="3776990"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4" name="Rectangle 13"/>
            <p:cNvSpPr/>
            <p:nvPr/>
          </p:nvSpPr>
          <p:spPr>
            <a:xfrm>
              <a:off x="4508384"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5" name="Rectangle 13"/>
            <p:cNvSpPr/>
            <p:nvPr/>
          </p:nvSpPr>
          <p:spPr>
            <a:xfrm>
              <a:off x="5241320" y="788856"/>
              <a:ext cx="62338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6" name="Rectangle 13"/>
            <p:cNvSpPr/>
            <p:nvPr/>
          </p:nvSpPr>
          <p:spPr>
            <a:xfrm>
              <a:off x="5972714" y="788856"/>
              <a:ext cx="62338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7" name="Rectangle 13"/>
            <p:cNvSpPr/>
            <p:nvPr/>
          </p:nvSpPr>
          <p:spPr>
            <a:xfrm>
              <a:off x="6704108"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8" name="Rectangle 13"/>
            <p:cNvSpPr/>
            <p:nvPr/>
          </p:nvSpPr>
          <p:spPr>
            <a:xfrm>
              <a:off x="7435502"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9" name="Rectangle 13"/>
            <p:cNvSpPr/>
            <p:nvPr/>
          </p:nvSpPr>
          <p:spPr>
            <a:xfrm>
              <a:off x="8166896"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0" name="Rectangle 13"/>
            <p:cNvSpPr/>
            <p:nvPr/>
          </p:nvSpPr>
          <p:spPr>
            <a:xfrm>
              <a:off x="8898290"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1" name="Rectangle 13"/>
            <p:cNvSpPr/>
            <p:nvPr/>
          </p:nvSpPr>
          <p:spPr>
            <a:xfrm>
              <a:off x="9629683"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2" name="Rectangle 13"/>
            <p:cNvSpPr/>
            <p:nvPr/>
          </p:nvSpPr>
          <p:spPr>
            <a:xfrm>
              <a:off x="10361077"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3" name="Rectangle 13"/>
            <p:cNvSpPr/>
            <p:nvPr/>
          </p:nvSpPr>
          <p:spPr>
            <a:xfrm>
              <a:off x="11092471"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44" name="Straight Connector 43"/>
          <p:cNvCxnSpPr/>
          <p:nvPr/>
        </p:nvCxnSpPr>
        <p:spPr>
          <a:xfrm flipH="1">
            <a:off x="-15875" y="5092700"/>
            <a:ext cx="121920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8" name="TextBox 13"/>
          <p:cNvSpPr txBox="1">
            <a:spLocks noChangeArrowheads="1"/>
          </p:cNvSpPr>
          <p:nvPr/>
        </p:nvSpPr>
        <p:spPr bwMode="auto">
          <a:xfrm>
            <a:off x="2817391" y="4332070"/>
            <a:ext cx="859197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200" b="1" i="1" dirty="0" smtClean="0">
                <a:solidFill>
                  <a:srgbClr val="FF0000"/>
                </a:solidFill>
              </a:rPr>
              <a:t>  </a:t>
            </a:r>
            <a:endParaRPr lang="en-US" altLang="en-US" sz="3200" b="1" i="1" dirty="0">
              <a:solidFill>
                <a:srgbClr val="FF0000"/>
              </a:solidFill>
            </a:endParaRPr>
          </a:p>
        </p:txBody>
      </p:sp>
      <p:sp>
        <p:nvSpPr>
          <p:cNvPr id="49" name="TextBox 9"/>
          <p:cNvSpPr txBox="1">
            <a:spLocks noChangeArrowheads="1"/>
          </p:cNvSpPr>
          <p:nvPr/>
        </p:nvSpPr>
        <p:spPr bwMode="auto">
          <a:xfrm>
            <a:off x="644524" y="869430"/>
            <a:ext cx="8828881"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4000" b="1" dirty="0">
                <a:latin typeface="Comic Sans MS" pitchFamily="66" charset="0"/>
              </a:rPr>
              <a:t>‘’THE ROLE OF MASS MEDIA AS A TOOL FOR PUBLIC ENLIGHTENMENT IN ACHIEVING </a:t>
            </a:r>
            <a:r>
              <a:rPr lang="en-US" sz="4000" b="1">
                <a:latin typeface="Comic Sans MS" pitchFamily="66" charset="0"/>
              </a:rPr>
              <a:t>THE </a:t>
            </a:r>
            <a:r>
              <a:rPr lang="en-US" sz="4000" b="1" smtClean="0">
                <a:latin typeface="Comic Sans MS" pitchFamily="66" charset="0"/>
              </a:rPr>
              <a:t>2021 </a:t>
            </a:r>
            <a:r>
              <a:rPr lang="en-US" sz="4000" b="1" dirty="0">
                <a:latin typeface="Comic Sans MS" pitchFamily="66" charset="0"/>
              </a:rPr>
              <a:t>CORPORATE STRATEGIC GOAL</a:t>
            </a:r>
            <a:endParaRPr lang="en-US" sz="4000" dirty="0">
              <a:latin typeface="Comic Sans MS" pitchFamily="66" charset="0"/>
            </a:endParaRPr>
          </a:p>
        </p:txBody>
      </p:sp>
    </p:spTree>
    <p:extLst>
      <p:ext uri="{BB962C8B-B14F-4D97-AF65-F5344CB8AC3E}">
        <p14:creationId xmlns:p14="http://schemas.microsoft.com/office/powerpoint/2010/main" val="3016843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600" b="1" dirty="0">
                <a:solidFill>
                  <a:srgbClr val="FF0000"/>
                </a:solidFill>
                <a:latin typeface="Comic Sans MS" pitchFamily="66" charset="0"/>
              </a:rPr>
              <a:t>Corporate Strategic Goals</a:t>
            </a:r>
            <a:endParaRPr lang="en-US" sz="3600" dirty="0">
              <a:solidFill>
                <a:srgbClr val="FF0000"/>
              </a:solidFill>
              <a:latin typeface="Comic Sans MS" pitchFamily="66" charset="0"/>
            </a:endParaRPr>
          </a:p>
          <a:p>
            <a:pPr eaLnBrk="1" hangingPunct="1">
              <a:lnSpc>
                <a:spcPct val="100000"/>
              </a:lnSpc>
              <a:spcBef>
                <a:spcPct val="0"/>
              </a:spcBef>
              <a:buFontTx/>
              <a:buNone/>
            </a:pPr>
            <a:endParaRPr lang="en-US" altLang="en-US" sz="3600" b="1" dirty="0">
              <a:solidFill>
                <a:srgbClr val="FF0000"/>
              </a:solidFill>
              <a:latin typeface="Comic Sans MS" pitchFamily="66" charset="0"/>
            </a:endParaRPr>
          </a:p>
        </p:txBody>
      </p:sp>
      <p:sp>
        <p:nvSpPr>
          <p:cNvPr id="2" name="TextBox 1"/>
          <p:cNvSpPr txBox="1"/>
          <p:nvPr/>
        </p:nvSpPr>
        <p:spPr>
          <a:xfrm rot="10800000" flipH="1" flipV="1">
            <a:off x="31750" y="2254348"/>
            <a:ext cx="12160250" cy="3970318"/>
          </a:xfrm>
          <a:prstGeom prst="rect">
            <a:avLst/>
          </a:prstGeom>
          <a:noFill/>
        </p:spPr>
        <p:txBody>
          <a:bodyPr wrap="square" rtlCol="0">
            <a:spAutoFit/>
          </a:bodyPr>
          <a:lstStyle/>
          <a:p>
            <a:r>
              <a:rPr lang="en-US" sz="2800" dirty="0">
                <a:latin typeface="Comic Sans MS" pitchFamily="66" charset="0"/>
              </a:rPr>
              <a:t>This is a systematic process of determining goals to be achieved in the foreseeable future. It consists of</a:t>
            </a:r>
            <a:r>
              <a:rPr lang="en-US" sz="2800" dirty="0" smtClean="0">
                <a:latin typeface="Comic Sans MS" pitchFamily="66" charset="0"/>
              </a:rPr>
              <a:t>:</a:t>
            </a:r>
          </a:p>
          <a:p>
            <a:pPr marL="400050" indent="-400050">
              <a:buAutoNum type="romanLcPeriod"/>
            </a:pPr>
            <a:r>
              <a:rPr lang="en-US" sz="2800" dirty="0" smtClean="0">
                <a:latin typeface="Comic Sans MS" pitchFamily="66" charset="0"/>
              </a:rPr>
              <a:t>Management's </a:t>
            </a:r>
            <a:r>
              <a:rPr lang="en-US" sz="2800" dirty="0">
                <a:latin typeface="Comic Sans MS" pitchFamily="66" charset="0"/>
              </a:rPr>
              <a:t>fundamental assumptions about the future economic, technological, and competitive environments</a:t>
            </a:r>
            <a:r>
              <a:rPr lang="en-US" sz="2800" dirty="0" smtClean="0">
                <a:latin typeface="Comic Sans MS" pitchFamily="66" charset="0"/>
              </a:rPr>
              <a:t>.</a:t>
            </a:r>
          </a:p>
          <a:p>
            <a:pPr marL="400050" indent="-400050">
              <a:buAutoNum type="romanLcPeriod"/>
            </a:pPr>
            <a:r>
              <a:rPr lang="en-US" sz="2800" dirty="0">
                <a:latin typeface="Comic Sans MS" pitchFamily="66" charset="0"/>
              </a:rPr>
              <a:t>Setting of goals to be achieved within a specified timeframe</a:t>
            </a:r>
            <a:r>
              <a:rPr lang="en-US" sz="2800" dirty="0" smtClean="0">
                <a:latin typeface="Comic Sans MS" pitchFamily="66" charset="0"/>
              </a:rPr>
              <a:t>.</a:t>
            </a:r>
          </a:p>
          <a:p>
            <a:pPr marL="400050" indent="-400050">
              <a:buAutoNum type="romanLcPeriod"/>
            </a:pPr>
            <a:r>
              <a:rPr lang="en-US" sz="2800" dirty="0">
                <a:latin typeface="Comic Sans MS" pitchFamily="66" charset="0"/>
              </a:rPr>
              <a:t> Performance of SWOT analysis</a:t>
            </a:r>
            <a:r>
              <a:rPr lang="en-US" sz="2800" dirty="0" smtClean="0">
                <a:latin typeface="Comic Sans MS" pitchFamily="66" charset="0"/>
              </a:rPr>
              <a:t>.</a:t>
            </a:r>
          </a:p>
          <a:p>
            <a:pPr marL="400050" indent="-400050">
              <a:buAutoNum type="romanLcPeriod"/>
            </a:pPr>
            <a:r>
              <a:rPr lang="en-US" sz="2800" dirty="0">
                <a:latin typeface="Comic Sans MS" pitchFamily="66" charset="0"/>
              </a:rPr>
              <a:t>Selecting main and alternative strategies to achieve the goals</a:t>
            </a:r>
            <a:r>
              <a:rPr lang="en-US" sz="2800" dirty="0" smtClean="0">
                <a:latin typeface="Comic Sans MS" pitchFamily="66" charset="0"/>
              </a:rPr>
              <a:t>.</a:t>
            </a:r>
          </a:p>
          <a:p>
            <a:pPr marL="400050" indent="-400050">
              <a:buAutoNum type="romanLcPeriod"/>
            </a:pPr>
            <a:r>
              <a:rPr lang="en-US" sz="2800" dirty="0">
                <a:latin typeface="Comic Sans MS" pitchFamily="66" charset="0"/>
              </a:rPr>
              <a:t> Formulating, implementing, and monitoring the operational or tactical plans to achieve interim objectives.</a:t>
            </a:r>
          </a:p>
        </p:txBody>
      </p:sp>
    </p:spTree>
    <p:extLst>
      <p:ext uri="{BB962C8B-B14F-4D97-AF65-F5344CB8AC3E}">
        <p14:creationId xmlns:p14="http://schemas.microsoft.com/office/powerpoint/2010/main" val="878614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200" b="1" dirty="0">
                <a:solidFill>
                  <a:srgbClr val="FF0000"/>
                </a:solidFill>
                <a:latin typeface="Comic Sans MS" pitchFamily="66" charset="0"/>
              </a:rPr>
              <a:t>Corporate Strategic </a:t>
            </a:r>
            <a:r>
              <a:rPr lang="en-US" sz="3200" b="1" dirty="0" smtClean="0">
                <a:solidFill>
                  <a:srgbClr val="FF0000"/>
                </a:solidFill>
                <a:latin typeface="Comic Sans MS" pitchFamily="66" charset="0"/>
              </a:rPr>
              <a:t>Goals CONT’D</a:t>
            </a:r>
            <a:endParaRPr lang="en-US" sz="3200" dirty="0">
              <a:solidFill>
                <a:srgbClr val="FF0000"/>
              </a:solidFill>
              <a:latin typeface="Comic Sans MS" pitchFamily="66" charset="0"/>
            </a:endParaRPr>
          </a:p>
          <a:p>
            <a:pPr eaLnBrk="1" hangingPunct="1">
              <a:lnSpc>
                <a:spcPct val="100000"/>
              </a:lnSpc>
              <a:spcBef>
                <a:spcPct val="0"/>
              </a:spcBef>
              <a:buFontTx/>
              <a:buNone/>
            </a:pPr>
            <a:endParaRPr lang="en-US" altLang="en-US" sz="3200" b="1" dirty="0">
              <a:solidFill>
                <a:schemeClr val="bg1"/>
              </a:solidFill>
            </a:endParaRPr>
          </a:p>
        </p:txBody>
      </p:sp>
      <p:sp>
        <p:nvSpPr>
          <p:cNvPr id="2" name="TextBox 1"/>
          <p:cNvSpPr txBox="1"/>
          <p:nvPr/>
        </p:nvSpPr>
        <p:spPr>
          <a:xfrm>
            <a:off x="224631" y="2158584"/>
            <a:ext cx="11753849" cy="4247317"/>
          </a:xfrm>
          <a:prstGeom prst="rect">
            <a:avLst/>
          </a:prstGeom>
          <a:noFill/>
        </p:spPr>
        <p:txBody>
          <a:bodyPr wrap="square" rtlCol="0">
            <a:spAutoFit/>
          </a:bodyPr>
          <a:lstStyle/>
          <a:p>
            <a:r>
              <a:rPr lang="en-US" sz="3000" dirty="0">
                <a:latin typeface="Comic Sans MS" pitchFamily="66" charset="0"/>
              </a:rPr>
              <a:t>For instance, the Corps 2020 Corporate Strategic Goals </a:t>
            </a:r>
            <a:r>
              <a:rPr lang="en-US" sz="3000" dirty="0" smtClean="0">
                <a:latin typeface="Comic Sans MS" pitchFamily="66" charset="0"/>
              </a:rPr>
              <a:t>include;</a:t>
            </a:r>
            <a:endParaRPr lang="en-US" sz="3000" dirty="0">
              <a:latin typeface="Comic Sans MS" pitchFamily="66" charset="0"/>
            </a:endParaRPr>
          </a:p>
          <a:p>
            <a:r>
              <a:rPr lang="en-US" sz="3000" dirty="0" smtClean="0">
                <a:latin typeface="Comic Sans MS" pitchFamily="66" charset="0"/>
              </a:rPr>
              <a:t>i. Minimize </a:t>
            </a:r>
            <a:r>
              <a:rPr lang="en-US" sz="3000" dirty="0">
                <a:latin typeface="Comic Sans MS" pitchFamily="66" charset="0"/>
              </a:rPr>
              <a:t>the Risk of Death in Road Traffic.</a:t>
            </a:r>
          </a:p>
          <a:p>
            <a:r>
              <a:rPr lang="en-US" sz="3000" dirty="0">
                <a:latin typeface="Comic Sans MS" pitchFamily="66" charset="0"/>
              </a:rPr>
              <a:t>Reduced RTC by 15%</a:t>
            </a:r>
          </a:p>
          <a:p>
            <a:r>
              <a:rPr lang="en-US" sz="3000" dirty="0">
                <a:latin typeface="Comic Sans MS" pitchFamily="66" charset="0"/>
              </a:rPr>
              <a:t>                          Fatality by 20%</a:t>
            </a:r>
          </a:p>
          <a:p>
            <a:r>
              <a:rPr lang="en-US" sz="3000" dirty="0">
                <a:latin typeface="Comic Sans MS" pitchFamily="66" charset="0"/>
              </a:rPr>
              <a:t>ii. Improve personnel capacity and competence in Road Safety management</a:t>
            </a:r>
          </a:p>
          <a:p>
            <a:r>
              <a:rPr lang="en-US" sz="3000" dirty="0">
                <a:latin typeface="Comic Sans MS" pitchFamily="66" charset="0"/>
              </a:rPr>
              <a:t>iii. Broaden and Sustain Stakeholders Engagement</a:t>
            </a:r>
          </a:p>
          <a:p>
            <a:r>
              <a:rPr lang="en-US" sz="3000" dirty="0">
                <a:latin typeface="Comic Sans MS" pitchFamily="66" charset="0"/>
              </a:rPr>
              <a:t>iv. Reposition, strengthen and sustain Road Safety </a:t>
            </a:r>
            <a:r>
              <a:rPr lang="en-US" sz="3000" dirty="0" err="1">
                <a:latin typeface="Comic Sans MS" pitchFamily="66" charset="0"/>
              </a:rPr>
              <a:t>Programmes</a:t>
            </a:r>
            <a:r>
              <a:rPr lang="en-US" sz="3000" dirty="0">
                <a:latin typeface="Comic Sans MS" pitchFamily="66" charset="0"/>
              </a:rPr>
              <a:t>.</a:t>
            </a:r>
          </a:p>
          <a:p>
            <a:endParaRPr lang="en-US" sz="3000" dirty="0">
              <a:latin typeface="Comic Sans MS" pitchFamily="66" charset="0"/>
            </a:endParaRPr>
          </a:p>
        </p:txBody>
      </p:sp>
    </p:spTree>
    <p:extLst>
      <p:ext uri="{BB962C8B-B14F-4D97-AF65-F5344CB8AC3E}">
        <p14:creationId xmlns:p14="http://schemas.microsoft.com/office/powerpoint/2010/main" val="34301795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altLang="en-US" sz="3200" b="1" dirty="0">
                <a:solidFill>
                  <a:srgbClr val="FF0000"/>
                </a:solidFill>
                <a:latin typeface="Comic Sans MS" pitchFamily="66" charset="0"/>
              </a:rPr>
              <a:t>PROCESS OF CREATING A MEDIA STRATEGY</a:t>
            </a:r>
          </a:p>
          <a:p>
            <a:pPr eaLnBrk="1" hangingPunct="1">
              <a:lnSpc>
                <a:spcPct val="100000"/>
              </a:lnSpc>
              <a:spcBef>
                <a:spcPct val="0"/>
              </a:spcBef>
              <a:buFontTx/>
              <a:buNone/>
            </a:pPr>
            <a:endParaRPr lang="en-US" altLang="en-US" sz="3200" b="1" dirty="0">
              <a:solidFill>
                <a:schemeClr val="bg1"/>
              </a:solidFill>
            </a:endParaRPr>
          </a:p>
        </p:txBody>
      </p:sp>
      <p:sp>
        <p:nvSpPr>
          <p:cNvPr id="4" name="TextBox 3"/>
          <p:cNvSpPr txBox="1"/>
          <p:nvPr/>
        </p:nvSpPr>
        <p:spPr>
          <a:xfrm>
            <a:off x="31751" y="1693889"/>
            <a:ext cx="11946730" cy="4524315"/>
          </a:xfrm>
          <a:prstGeom prst="rect">
            <a:avLst/>
          </a:prstGeom>
          <a:noFill/>
        </p:spPr>
        <p:txBody>
          <a:bodyPr wrap="square" rtlCol="0">
            <a:spAutoFit/>
          </a:bodyPr>
          <a:lstStyle/>
          <a:p>
            <a:r>
              <a:rPr lang="en-US" sz="3200" dirty="0">
                <a:latin typeface="Comic Sans MS" pitchFamily="66" charset="0"/>
              </a:rPr>
              <a:t>i. State your goal</a:t>
            </a:r>
          </a:p>
          <a:p>
            <a:r>
              <a:rPr lang="en-US" sz="3200" dirty="0">
                <a:latin typeface="Comic Sans MS" pitchFamily="66" charset="0"/>
              </a:rPr>
              <a:t>ii.  Create your proposition statement (or theme)</a:t>
            </a:r>
          </a:p>
          <a:p>
            <a:r>
              <a:rPr lang="en-US" sz="3200" dirty="0">
                <a:latin typeface="Comic Sans MS" pitchFamily="66" charset="0"/>
              </a:rPr>
              <a:t>iii. How clear are your objectives for making media</a:t>
            </a:r>
          </a:p>
          <a:p>
            <a:r>
              <a:rPr lang="en-US" sz="3200" dirty="0" smtClean="0">
                <a:latin typeface="Comic Sans MS" pitchFamily="66" charset="0"/>
              </a:rPr>
              <a:t>iv</a:t>
            </a:r>
            <a:r>
              <a:rPr lang="en-US" sz="3200" dirty="0">
                <a:latin typeface="Comic Sans MS" pitchFamily="66" charset="0"/>
              </a:rPr>
              <a:t>. Do research</a:t>
            </a:r>
          </a:p>
          <a:p>
            <a:r>
              <a:rPr lang="en-US" sz="3200" dirty="0">
                <a:latin typeface="Comic Sans MS" pitchFamily="66" charset="0"/>
              </a:rPr>
              <a:t>v. Identify your target audience and participant communities</a:t>
            </a:r>
          </a:p>
          <a:p>
            <a:r>
              <a:rPr lang="en-US" sz="3200" dirty="0">
                <a:latin typeface="Comic Sans MS" pitchFamily="66" charset="0"/>
              </a:rPr>
              <a:t>vi. Audience profiling</a:t>
            </a:r>
          </a:p>
          <a:p>
            <a:r>
              <a:rPr lang="en-US" sz="3200" dirty="0">
                <a:latin typeface="Comic Sans MS" pitchFamily="66" charset="0"/>
              </a:rPr>
              <a:t>vii. Craft your message</a:t>
            </a:r>
          </a:p>
          <a:p>
            <a:endParaRPr lang="en-US" sz="3200" dirty="0">
              <a:latin typeface="Comic Sans MS" pitchFamily="66" charset="0"/>
            </a:endParaRPr>
          </a:p>
          <a:p>
            <a:endParaRPr lang="en-US" sz="3200" dirty="0">
              <a:latin typeface="Comic Sans MS" pitchFamily="66" charset="0"/>
            </a:endParaRPr>
          </a:p>
        </p:txBody>
      </p:sp>
    </p:spTree>
    <p:extLst>
      <p:ext uri="{BB962C8B-B14F-4D97-AF65-F5344CB8AC3E}">
        <p14:creationId xmlns:p14="http://schemas.microsoft.com/office/powerpoint/2010/main" val="2516549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600" b="1" dirty="0">
                <a:solidFill>
                  <a:srgbClr val="FF0000"/>
                </a:solidFill>
                <a:latin typeface="Comic Sans MS" pitchFamily="66" charset="0"/>
              </a:rPr>
              <a:t>Creating an effective message</a:t>
            </a:r>
            <a:endParaRPr lang="en-US" sz="3600" dirty="0">
              <a:solidFill>
                <a:srgbClr val="FF0000"/>
              </a:solidFill>
              <a:latin typeface="Comic Sans MS" pitchFamily="66" charset="0"/>
            </a:endParaRPr>
          </a:p>
          <a:p>
            <a:pPr eaLnBrk="1" hangingPunct="1">
              <a:lnSpc>
                <a:spcPct val="100000"/>
              </a:lnSpc>
              <a:spcBef>
                <a:spcPct val="0"/>
              </a:spcBef>
              <a:buFontTx/>
              <a:buNone/>
            </a:pPr>
            <a:endParaRPr lang="en-US" altLang="en-US" sz="3600" b="1" dirty="0">
              <a:solidFill>
                <a:srgbClr val="FF0000"/>
              </a:solidFill>
              <a:latin typeface="Comic Sans MS" pitchFamily="66" charset="0"/>
            </a:endParaRPr>
          </a:p>
        </p:txBody>
      </p:sp>
      <p:sp>
        <p:nvSpPr>
          <p:cNvPr id="2" name="TextBox 1"/>
          <p:cNvSpPr txBox="1"/>
          <p:nvPr/>
        </p:nvSpPr>
        <p:spPr>
          <a:xfrm>
            <a:off x="224631" y="1236842"/>
            <a:ext cx="11303795" cy="5293757"/>
          </a:xfrm>
          <a:prstGeom prst="rect">
            <a:avLst/>
          </a:prstGeom>
          <a:noFill/>
        </p:spPr>
        <p:txBody>
          <a:bodyPr wrap="square" rtlCol="0">
            <a:spAutoFit/>
          </a:bodyPr>
          <a:lstStyle/>
          <a:p>
            <a:pPr marL="400050" indent="-400050">
              <a:buAutoNum type="romanLcPeriod"/>
            </a:pPr>
            <a:r>
              <a:rPr lang="en-US" sz="2800" dirty="0" smtClean="0">
                <a:latin typeface="Comic Sans MS" pitchFamily="66" charset="0"/>
              </a:rPr>
              <a:t>Identify resources</a:t>
            </a:r>
          </a:p>
          <a:p>
            <a:pPr marL="400050" indent="-400050">
              <a:buAutoNum type="romanLcPeriod"/>
            </a:pPr>
            <a:r>
              <a:rPr lang="en-US" sz="2800" dirty="0">
                <a:latin typeface="Comic Sans MS" pitchFamily="66" charset="0"/>
              </a:rPr>
              <a:t>Budgeting and </a:t>
            </a:r>
            <a:r>
              <a:rPr lang="en-US" sz="2800" dirty="0" smtClean="0">
                <a:latin typeface="Comic Sans MS" pitchFamily="66" charset="0"/>
              </a:rPr>
              <a:t>funding</a:t>
            </a:r>
          </a:p>
          <a:p>
            <a:pPr marL="400050" indent="-400050">
              <a:buAutoNum type="romanLcPeriod"/>
            </a:pPr>
            <a:r>
              <a:rPr lang="en-US" sz="2800" dirty="0">
                <a:latin typeface="Comic Sans MS" pitchFamily="66" charset="0"/>
              </a:rPr>
              <a:t>Make your media: Choose the right format, tactics and </a:t>
            </a:r>
            <a:r>
              <a:rPr lang="en-US" sz="2800" dirty="0" smtClean="0">
                <a:latin typeface="Comic Sans MS" pitchFamily="66" charset="0"/>
              </a:rPr>
              <a:t>tools</a:t>
            </a:r>
          </a:p>
          <a:p>
            <a:pPr marL="400050" indent="-400050">
              <a:buAutoNum type="romanLcPeriod"/>
            </a:pPr>
            <a:endParaRPr lang="en-US" b="1" dirty="0"/>
          </a:p>
          <a:p>
            <a:r>
              <a:rPr lang="en-US" b="1" dirty="0" smtClean="0"/>
              <a:t>   </a:t>
            </a:r>
            <a:r>
              <a:rPr lang="en-US" sz="3600" b="1" dirty="0" smtClean="0">
                <a:latin typeface="Comic Sans MS" pitchFamily="66" charset="0"/>
              </a:rPr>
              <a:t>Security </a:t>
            </a:r>
            <a:r>
              <a:rPr lang="en-US" sz="3600" b="1" dirty="0">
                <a:latin typeface="Comic Sans MS" pitchFamily="66" charset="0"/>
              </a:rPr>
              <a:t>and </a:t>
            </a:r>
            <a:r>
              <a:rPr lang="en-US" sz="3600" b="1" dirty="0" smtClean="0">
                <a:latin typeface="Comic Sans MS" pitchFamily="66" charset="0"/>
              </a:rPr>
              <a:t>privacy;</a:t>
            </a:r>
          </a:p>
          <a:p>
            <a:r>
              <a:rPr lang="en-US" sz="3600" dirty="0" smtClean="0">
                <a:latin typeface="Comic Sans MS" pitchFamily="66" charset="0"/>
              </a:rPr>
              <a:t>-</a:t>
            </a:r>
            <a:r>
              <a:rPr lang="en-US" sz="2800" dirty="0">
                <a:latin typeface="Comic Sans MS" pitchFamily="66" charset="0"/>
              </a:rPr>
              <a:t>Create a timeline</a:t>
            </a:r>
          </a:p>
          <a:p>
            <a:r>
              <a:rPr lang="en-US" sz="2800" dirty="0" smtClean="0">
                <a:latin typeface="Comic Sans MS" pitchFamily="66" charset="0"/>
              </a:rPr>
              <a:t>-</a:t>
            </a:r>
            <a:r>
              <a:rPr lang="en-US" sz="2800" dirty="0">
                <a:latin typeface="Comic Sans MS" pitchFamily="66" charset="0"/>
              </a:rPr>
              <a:t>Evaluate outcomes and measure your impact</a:t>
            </a:r>
          </a:p>
          <a:p>
            <a:r>
              <a:rPr lang="en-US" sz="2800" dirty="0" smtClean="0">
                <a:latin typeface="Comic Sans MS" pitchFamily="66" charset="0"/>
              </a:rPr>
              <a:t>-</a:t>
            </a:r>
            <a:r>
              <a:rPr lang="en-US" sz="2800" dirty="0">
                <a:latin typeface="Comic Sans MS" pitchFamily="66" charset="0"/>
              </a:rPr>
              <a:t>Measuring impact</a:t>
            </a:r>
          </a:p>
          <a:p>
            <a:endParaRPr lang="en-US" sz="3600" dirty="0" smtClean="0">
              <a:latin typeface="Comic Sans MS" pitchFamily="66" charset="0"/>
            </a:endParaRPr>
          </a:p>
          <a:p>
            <a:endParaRPr lang="en-US" sz="3600" b="1" dirty="0">
              <a:latin typeface="Comic Sans MS" pitchFamily="66" charset="0"/>
            </a:endParaRPr>
          </a:p>
          <a:p>
            <a:pPr marL="400050" indent="-400050">
              <a:buAutoNum type="romanLcPeriod"/>
            </a:pPr>
            <a:endParaRPr lang="en-US" b="1" dirty="0" smtClean="0"/>
          </a:p>
          <a:p>
            <a:pPr marL="400050" indent="-400050">
              <a:buAutoNum type="romanLcPeriod"/>
            </a:pPr>
            <a:endParaRPr lang="en-US" dirty="0"/>
          </a:p>
        </p:txBody>
      </p:sp>
    </p:spTree>
    <p:extLst>
      <p:ext uri="{BB962C8B-B14F-4D97-AF65-F5344CB8AC3E}">
        <p14:creationId xmlns:p14="http://schemas.microsoft.com/office/powerpoint/2010/main" val="37556431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200" b="1" dirty="0">
                <a:solidFill>
                  <a:srgbClr val="FF0000"/>
                </a:solidFill>
                <a:latin typeface="Comic Sans MS" pitchFamily="66" charset="0"/>
              </a:rPr>
              <a:t>FRSC ACHIEVEMENTS SO </a:t>
            </a:r>
            <a:r>
              <a:rPr lang="en-US" sz="3200" b="1" dirty="0" smtClean="0">
                <a:solidFill>
                  <a:srgbClr val="FF0000"/>
                </a:solidFill>
                <a:latin typeface="Comic Sans MS" pitchFamily="66" charset="0"/>
              </a:rPr>
              <a:t>FAR </a:t>
            </a:r>
            <a:endParaRPr lang="en-US" altLang="en-US" sz="3200" b="1" dirty="0">
              <a:solidFill>
                <a:srgbClr val="FF0000"/>
              </a:solidFill>
              <a:latin typeface="Comic Sans MS" pitchFamily="66" charset="0"/>
            </a:endParaRPr>
          </a:p>
        </p:txBody>
      </p:sp>
      <p:sp>
        <p:nvSpPr>
          <p:cNvPr id="2" name="TextBox 1"/>
          <p:cNvSpPr txBox="1"/>
          <p:nvPr/>
        </p:nvSpPr>
        <p:spPr>
          <a:xfrm>
            <a:off x="31750" y="1109663"/>
            <a:ext cx="12160250" cy="5693866"/>
          </a:xfrm>
          <a:prstGeom prst="rect">
            <a:avLst/>
          </a:prstGeom>
          <a:noFill/>
        </p:spPr>
        <p:txBody>
          <a:bodyPr wrap="square" rtlCol="0">
            <a:spAutoFit/>
          </a:bodyPr>
          <a:lstStyle/>
          <a:p>
            <a:r>
              <a:rPr lang="en-US" sz="2800" b="1" dirty="0">
                <a:latin typeface="Comic Sans MS" pitchFamily="66" charset="0"/>
              </a:rPr>
              <a:t>The Corps being an ISO Certified Organization has deemed it fit that efficient service delivery to her customers/public using the QMS Standard can never be vibrant without the use of the Mass Media-Electronic and Print to the public using the 2020 Corporate Strategic Goals as a pivotal to achieve other goals.</a:t>
            </a:r>
            <a:endParaRPr lang="en-US" sz="2800" dirty="0">
              <a:latin typeface="Comic Sans MS" pitchFamily="66" charset="0"/>
            </a:endParaRPr>
          </a:p>
          <a:p>
            <a:r>
              <a:rPr lang="en-US" sz="2800" b="1" dirty="0">
                <a:latin typeface="Comic Sans MS" pitchFamily="66" charset="0"/>
              </a:rPr>
              <a:t>In achieving the Corporate Strategic Goals, 2020 the Corps has resorted to the use of Communication gadgets such as Telephones, which her Toll free emergency number can be reached by dialing 122, 0700-2255-3772 (07000-CALL-FRSC) while by text message, the number is 0700-7690362. This is to ensure prompt and efficient rescue services in terms of crash or obstructions that could lead to crash. </a:t>
            </a:r>
            <a:endParaRPr lang="en-US" sz="2800" dirty="0">
              <a:latin typeface="Comic Sans MS" pitchFamily="66" charset="0"/>
            </a:endParaRPr>
          </a:p>
          <a:p>
            <a:endParaRPr lang="en-US" sz="2800" dirty="0">
              <a:latin typeface="Comic Sans MS" pitchFamily="66" charset="0"/>
            </a:endParaRPr>
          </a:p>
        </p:txBody>
      </p:sp>
    </p:spTree>
    <p:extLst>
      <p:ext uri="{BB962C8B-B14F-4D97-AF65-F5344CB8AC3E}">
        <p14:creationId xmlns:p14="http://schemas.microsoft.com/office/powerpoint/2010/main" val="867594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altLang="en-US" sz="3200" b="1" dirty="0" smtClean="0">
                <a:solidFill>
                  <a:schemeClr val="bg1"/>
                </a:solidFill>
              </a:rPr>
              <a:t> </a:t>
            </a:r>
            <a:r>
              <a:rPr lang="en-US" sz="3200" b="1" dirty="0">
                <a:solidFill>
                  <a:srgbClr val="FF0000"/>
                </a:solidFill>
                <a:latin typeface="Comic Sans MS" pitchFamily="66" charset="0"/>
              </a:rPr>
              <a:t>FRSC ACHIEVEMENTS SO FAR </a:t>
            </a:r>
            <a:r>
              <a:rPr lang="en-US" sz="3200" b="1" dirty="0" smtClean="0">
                <a:solidFill>
                  <a:srgbClr val="FF0000"/>
                </a:solidFill>
                <a:latin typeface="Comic Sans MS" pitchFamily="66" charset="0"/>
              </a:rPr>
              <a:t>CONT’D</a:t>
            </a:r>
            <a:endParaRPr lang="en-US" altLang="en-US" sz="3200" b="1" dirty="0">
              <a:solidFill>
                <a:srgbClr val="FF0000"/>
              </a:solidFill>
              <a:latin typeface="Comic Sans MS" pitchFamily="66" charset="0"/>
            </a:endParaRPr>
          </a:p>
          <a:p>
            <a:pPr eaLnBrk="1" hangingPunct="1">
              <a:lnSpc>
                <a:spcPct val="100000"/>
              </a:lnSpc>
              <a:spcBef>
                <a:spcPct val="0"/>
              </a:spcBef>
              <a:buFontTx/>
              <a:buNone/>
            </a:pPr>
            <a:endParaRPr lang="en-US" altLang="en-US" sz="3200" b="1" dirty="0">
              <a:solidFill>
                <a:schemeClr val="bg1"/>
              </a:solidFill>
            </a:endParaRPr>
          </a:p>
        </p:txBody>
      </p:sp>
      <p:sp>
        <p:nvSpPr>
          <p:cNvPr id="4" name="TextBox 3"/>
          <p:cNvSpPr txBox="1"/>
          <p:nvPr/>
        </p:nvSpPr>
        <p:spPr>
          <a:xfrm>
            <a:off x="31750" y="1113732"/>
            <a:ext cx="12160249" cy="5262979"/>
          </a:xfrm>
          <a:prstGeom prst="rect">
            <a:avLst/>
          </a:prstGeom>
          <a:noFill/>
        </p:spPr>
        <p:txBody>
          <a:bodyPr wrap="square" rtlCol="0">
            <a:spAutoFit/>
          </a:bodyPr>
          <a:lstStyle/>
          <a:p>
            <a:r>
              <a:rPr lang="en-US" sz="2400" b="1" dirty="0">
                <a:latin typeface="Comic Sans MS" pitchFamily="66" charset="0"/>
              </a:rPr>
              <a:t>The Corps being an ISO Certified Organization has deemed it fit that efficient service delivery to her customers/public using the QMS Standard can never be vibrant without the use of the Mass Media-Electronic and Print to the public using the 2020 Corporate Strategic Goals as a pivotal to achieve other goals.</a:t>
            </a:r>
            <a:endParaRPr lang="en-US" sz="2400" dirty="0">
              <a:latin typeface="Comic Sans MS" pitchFamily="66" charset="0"/>
            </a:endParaRPr>
          </a:p>
          <a:p>
            <a:r>
              <a:rPr lang="en-US" sz="2400" b="1" dirty="0">
                <a:latin typeface="Comic Sans MS" pitchFamily="66" charset="0"/>
              </a:rPr>
              <a:t>In achieving the Corporate Strategic Goals, 2020 the Corps has resorted to the use of Communication gadgets such as Telephones, which her Toll free emergency number can be reached by dialing 122, 0700-2255-3772 (07000-CALL-FRSC) while by text message, the number is 0700-7690362. This is to ensure prompt and efficient rescue services in terms of crash or obstructions that could lead to crash. </a:t>
            </a:r>
            <a:endParaRPr lang="en-US" sz="2400" dirty="0">
              <a:latin typeface="Comic Sans MS" pitchFamily="66" charset="0"/>
            </a:endParaRPr>
          </a:p>
          <a:p>
            <a:r>
              <a:rPr lang="en-US" sz="2400" b="1" dirty="0">
                <a:latin typeface="Comic Sans MS" pitchFamily="66" charset="0"/>
              </a:rPr>
              <a:t>Other schemes, Programs, Platforms, etc. and equally tools/media for Service Delivery and Public Enlightenment in achieving the corporate Strategic Goals and Mandate of the Corps are:</a:t>
            </a:r>
            <a:endParaRPr lang="en-US" sz="2400" dirty="0">
              <a:latin typeface="Comic Sans MS" pitchFamily="66" charset="0"/>
            </a:endParaRPr>
          </a:p>
          <a:p>
            <a:endParaRPr lang="en-US" sz="2400" dirty="0">
              <a:latin typeface="Comic Sans MS" pitchFamily="66" charset="0"/>
            </a:endParaRPr>
          </a:p>
        </p:txBody>
      </p:sp>
    </p:spTree>
    <p:extLst>
      <p:ext uri="{BB962C8B-B14F-4D97-AF65-F5344CB8AC3E}">
        <p14:creationId xmlns:p14="http://schemas.microsoft.com/office/powerpoint/2010/main" val="6648192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200" b="1" dirty="0">
                <a:solidFill>
                  <a:srgbClr val="FF0000"/>
                </a:solidFill>
                <a:latin typeface="Comic Sans MS" pitchFamily="66" charset="0"/>
              </a:rPr>
              <a:t>FRSC ACHIEVEMENTS SO FAR CONT’D</a:t>
            </a:r>
            <a:endParaRPr lang="en-US" altLang="en-US" sz="3200" b="1" dirty="0">
              <a:solidFill>
                <a:schemeClr val="bg1"/>
              </a:solidFill>
            </a:endParaRPr>
          </a:p>
        </p:txBody>
      </p:sp>
      <p:sp>
        <p:nvSpPr>
          <p:cNvPr id="2" name="TextBox 1"/>
          <p:cNvSpPr txBox="1"/>
          <p:nvPr/>
        </p:nvSpPr>
        <p:spPr>
          <a:xfrm>
            <a:off x="31750" y="1109665"/>
            <a:ext cx="12160249" cy="6001643"/>
          </a:xfrm>
          <a:prstGeom prst="rect">
            <a:avLst/>
          </a:prstGeom>
          <a:noFill/>
        </p:spPr>
        <p:txBody>
          <a:bodyPr wrap="square" rtlCol="0">
            <a:spAutoFit/>
          </a:bodyPr>
          <a:lstStyle/>
          <a:p>
            <a:r>
              <a:rPr lang="en-US" sz="2400" b="1" dirty="0">
                <a:latin typeface="Comic Sans MS" pitchFamily="66" charset="0"/>
              </a:rPr>
              <a:t>The National Drivers </a:t>
            </a:r>
            <a:r>
              <a:rPr lang="en-US" sz="2400" b="1" dirty="0" err="1">
                <a:latin typeface="Comic Sans MS" pitchFamily="66" charset="0"/>
              </a:rPr>
              <a:t>Licence</a:t>
            </a:r>
            <a:r>
              <a:rPr lang="en-US" sz="2400" b="1" dirty="0">
                <a:latin typeface="Comic Sans MS" pitchFamily="66" charset="0"/>
              </a:rPr>
              <a:t> web application designed for automated and standard processing of drivers’ </a:t>
            </a:r>
            <a:r>
              <a:rPr lang="en-US" sz="2400" b="1" dirty="0" err="1">
                <a:latin typeface="Comic Sans MS" pitchFamily="66" charset="0"/>
              </a:rPr>
              <a:t>licences</a:t>
            </a:r>
            <a:r>
              <a:rPr lang="en-US" sz="2400" b="1" dirty="0">
                <a:latin typeface="Comic Sans MS" pitchFamily="66" charset="0"/>
              </a:rPr>
              <a:t> (</a:t>
            </a:r>
            <a:r>
              <a:rPr lang="en-US" sz="2400" b="1" u="sng" dirty="0">
                <a:latin typeface="Comic Sans MS" pitchFamily="66" charset="0"/>
                <a:hlinkClick r:id="rId2"/>
              </a:rPr>
              <a:t>www.nigeriadriverslicence.org</a:t>
            </a:r>
            <a:r>
              <a:rPr lang="en-US" sz="2400" b="1" dirty="0">
                <a:latin typeface="Comic Sans MS" pitchFamily="66" charset="0"/>
              </a:rPr>
              <a:t>)</a:t>
            </a:r>
            <a:endParaRPr lang="en-US" sz="2400" dirty="0">
              <a:latin typeface="Comic Sans MS" pitchFamily="66" charset="0"/>
            </a:endParaRPr>
          </a:p>
          <a:p>
            <a:r>
              <a:rPr lang="en-US" sz="2400" b="1" dirty="0">
                <a:latin typeface="Comic Sans MS" pitchFamily="66" charset="0"/>
              </a:rPr>
              <a:t>The National Drivers Identification System web application designed to automate and make easy the processes involved in Number Plate production/Vehicle Registration (</a:t>
            </a:r>
            <a:r>
              <a:rPr lang="en-US" sz="2400" b="1" u="sng" dirty="0">
                <a:latin typeface="Comic Sans MS" pitchFamily="66" charset="0"/>
                <a:hlinkClick r:id="rId3"/>
              </a:rPr>
              <a:t>www.nvisng.org</a:t>
            </a:r>
            <a:r>
              <a:rPr lang="en-US" sz="2400" b="1" dirty="0">
                <a:latin typeface="Comic Sans MS" pitchFamily="66" charset="0"/>
              </a:rPr>
              <a:t>)</a:t>
            </a:r>
            <a:endParaRPr lang="en-US" sz="2400" dirty="0">
              <a:latin typeface="Comic Sans MS" pitchFamily="66" charset="0"/>
            </a:endParaRPr>
          </a:p>
          <a:p>
            <a:r>
              <a:rPr lang="en-US" sz="2400" b="1" dirty="0">
                <a:latin typeface="Comic Sans MS" pitchFamily="66" charset="0"/>
              </a:rPr>
              <a:t>The Driving Schools Standardization </a:t>
            </a:r>
            <a:r>
              <a:rPr lang="en-US" sz="2400" b="1" dirty="0" err="1">
                <a:latin typeface="Comic Sans MS" pitchFamily="66" charset="0"/>
              </a:rPr>
              <a:t>Programme</a:t>
            </a:r>
            <a:r>
              <a:rPr lang="en-US" sz="2400" b="1" dirty="0">
                <a:latin typeface="Comic Sans MS" pitchFamily="66" charset="0"/>
              </a:rPr>
              <a:t> (DSSP) web application is designed to ensure uniform standards for all Driving School in Nigeria (</a:t>
            </a:r>
            <a:r>
              <a:rPr lang="en-US" sz="2400" b="1" u="sng" dirty="0">
                <a:latin typeface="Comic Sans MS" pitchFamily="66" charset="0"/>
                <a:hlinkClick r:id="rId4"/>
              </a:rPr>
              <a:t>www.frsc-dssp.org</a:t>
            </a:r>
            <a:r>
              <a:rPr lang="en-US" sz="2400" b="1" dirty="0">
                <a:latin typeface="Comic Sans MS" pitchFamily="66" charset="0"/>
              </a:rPr>
              <a:t>)    </a:t>
            </a:r>
            <a:endParaRPr lang="en-US" sz="2400" dirty="0">
              <a:latin typeface="Comic Sans MS" pitchFamily="66" charset="0"/>
            </a:endParaRPr>
          </a:p>
          <a:p>
            <a:r>
              <a:rPr lang="en-US" sz="2400" b="1" dirty="0">
                <a:latin typeface="Comic Sans MS" pitchFamily="66" charset="0"/>
              </a:rPr>
              <a:t>The Road Transport Safety Standardization Scheme (RTSSS) web application is designed to promote/develop safe and efficient fleet transportation system in Nigeria (</a:t>
            </a:r>
            <a:r>
              <a:rPr lang="en-US" sz="2400" b="1" u="sng" dirty="0">
                <a:latin typeface="Comic Sans MS" pitchFamily="66" charset="0"/>
                <a:hlinkClick r:id="rId5"/>
              </a:rPr>
              <a:t>www.frsc-rtsss.org</a:t>
            </a:r>
            <a:r>
              <a:rPr lang="en-US" sz="2400" b="1" dirty="0">
                <a:latin typeface="Comic Sans MS" pitchFamily="66" charset="0"/>
              </a:rPr>
              <a:t>)</a:t>
            </a:r>
            <a:endParaRPr lang="en-US" sz="2400" dirty="0">
              <a:latin typeface="Comic Sans MS" pitchFamily="66" charset="0"/>
            </a:endParaRPr>
          </a:p>
          <a:p>
            <a:r>
              <a:rPr lang="en-US" sz="2400" b="1" dirty="0">
                <a:latin typeface="Comic Sans MS" pitchFamily="66" charset="0"/>
              </a:rPr>
              <a:t>Importantly, is the Road Traffic Crash Information System (RTCIS), a web application designed to capture detailed data of road crashes: www.frscrtcis.com.ng    </a:t>
            </a:r>
            <a:endParaRPr lang="en-US" sz="2400" dirty="0">
              <a:latin typeface="Comic Sans MS" pitchFamily="66" charset="0"/>
            </a:endParaRPr>
          </a:p>
          <a:p>
            <a:r>
              <a:rPr lang="en-US" sz="2400" b="1" dirty="0">
                <a:latin typeface="Comic Sans MS" pitchFamily="66" charset="0"/>
              </a:rPr>
              <a:t> </a:t>
            </a:r>
            <a:endParaRPr lang="en-US" sz="2400" dirty="0">
              <a:latin typeface="Comic Sans MS" pitchFamily="66" charset="0"/>
            </a:endParaRPr>
          </a:p>
          <a:p>
            <a:endParaRPr lang="en-US" sz="2400" dirty="0">
              <a:latin typeface="Comic Sans MS" pitchFamily="66" charset="0"/>
            </a:endParaRPr>
          </a:p>
        </p:txBody>
      </p:sp>
    </p:spTree>
    <p:extLst>
      <p:ext uri="{BB962C8B-B14F-4D97-AF65-F5344CB8AC3E}">
        <p14:creationId xmlns:p14="http://schemas.microsoft.com/office/powerpoint/2010/main" val="18853742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200" b="1" dirty="0">
                <a:solidFill>
                  <a:srgbClr val="FF0000"/>
                </a:solidFill>
                <a:latin typeface="Comic Sans MS" pitchFamily="66" charset="0"/>
              </a:rPr>
              <a:t>FRSC ACHIEVEMENTS SO FAR CONT’D</a:t>
            </a:r>
            <a:endParaRPr lang="en-US" altLang="en-US" sz="3200" b="1" dirty="0">
              <a:solidFill>
                <a:schemeClr val="bg1"/>
              </a:solidFill>
            </a:endParaRPr>
          </a:p>
          <a:p>
            <a:pPr eaLnBrk="1" hangingPunct="1">
              <a:lnSpc>
                <a:spcPct val="100000"/>
              </a:lnSpc>
              <a:spcBef>
                <a:spcPct val="0"/>
              </a:spcBef>
              <a:buFontTx/>
              <a:buNone/>
            </a:pPr>
            <a:endParaRPr lang="en-US" altLang="en-US" sz="3200" b="1" dirty="0">
              <a:solidFill>
                <a:schemeClr val="bg1"/>
              </a:solidFill>
            </a:endParaRPr>
          </a:p>
        </p:txBody>
      </p:sp>
      <p:sp>
        <p:nvSpPr>
          <p:cNvPr id="4" name="TextBox 3"/>
          <p:cNvSpPr txBox="1"/>
          <p:nvPr/>
        </p:nvSpPr>
        <p:spPr>
          <a:xfrm>
            <a:off x="224631" y="1289154"/>
            <a:ext cx="11647579" cy="5262979"/>
          </a:xfrm>
          <a:prstGeom prst="rect">
            <a:avLst/>
          </a:prstGeom>
          <a:noFill/>
        </p:spPr>
        <p:txBody>
          <a:bodyPr wrap="square" rtlCol="0">
            <a:spAutoFit/>
          </a:bodyPr>
          <a:lstStyle/>
          <a:p>
            <a:r>
              <a:rPr lang="en-US" sz="2800" b="1" dirty="0">
                <a:latin typeface="Comic Sans MS" pitchFamily="66" charset="0"/>
              </a:rPr>
              <a:t>The use of Radio, Television, and Public Address System in passing across safety messages and awareness can never be over emphasized. The use of Jingles, Safety </a:t>
            </a:r>
            <a:r>
              <a:rPr lang="en-US" sz="2800" b="1" dirty="0" err="1">
                <a:latin typeface="Comic Sans MS" pitchFamily="66" charset="0"/>
              </a:rPr>
              <a:t>tele</a:t>
            </a:r>
            <a:r>
              <a:rPr lang="en-US" sz="2800" b="1" dirty="0">
                <a:latin typeface="Comic Sans MS" pitchFamily="66" charset="0"/>
              </a:rPr>
              <a:t>-adverts, interviews, rallies, etc. have made FRSC gotten wider coverage and attention because these means of communication go a long way to every nook and cranny in communicating her customers/public.</a:t>
            </a:r>
            <a:endParaRPr lang="en-US" sz="2800" dirty="0">
              <a:latin typeface="Comic Sans MS" pitchFamily="66" charset="0"/>
            </a:endParaRPr>
          </a:p>
          <a:p>
            <a:r>
              <a:rPr lang="en-US" sz="2800" b="1" dirty="0">
                <a:latin typeface="Comic Sans MS" pitchFamily="66" charset="0"/>
              </a:rPr>
              <a:t>The Print Media is not left out as safety messages are passed through the Newspaper, Magazines, Journals, Books, Fliers, etc. The Print Media plays an important role as it complements the Electronic/IT Platforms.</a:t>
            </a:r>
            <a:endParaRPr lang="en-US" sz="2800" dirty="0">
              <a:latin typeface="Comic Sans MS" pitchFamily="66" charset="0"/>
            </a:endParaRPr>
          </a:p>
          <a:p>
            <a:pPr fontAlgn="base"/>
            <a:r>
              <a:rPr lang="en-US" sz="2800" dirty="0">
                <a:latin typeface="Comic Sans MS" pitchFamily="66" charset="0"/>
              </a:rPr>
              <a:t> </a:t>
            </a:r>
          </a:p>
          <a:p>
            <a:endParaRPr lang="en-US" sz="2800" dirty="0">
              <a:latin typeface="Comic Sans MS" pitchFamily="66" charset="0"/>
            </a:endParaRPr>
          </a:p>
        </p:txBody>
      </p:sp>
    </p:spTree>
    <p:extLst>
      <p:ext uri="{BB962C8B-B14F-4D97-AF65-F5344CB8AC3E}">
        <p14:creationId xmlns:p14="http://schemas.microsoft.com/office/powerpoint/2010/main" val="29015878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4000" dirty="0">
                <a:solidFill>
                  <a:srgbClr val="FF0000"/>
                </a:solidFill>
                <a:latin typeface="Comic Sans MS" pitchFamily="66" charset="0"/>
              </a:rPr>
              <a:t>CONCLUSION</a:t>
            </a:r>
          </a:p>
          <a:p>
            <a:pPr eaLnBrk="1" hangingPunct="1">
              <a:lnSpc>
                <a:spcPct val="100000"/>
              </a:lnSpc>
              <a:spcBef>
                <a:spcPct val="0"/>
              </a:spcBef>
              <a:buFontTx/>
              <a:buNone/>
            </a:pPr>
            <a:endParaRPr lang="en-US" altLang="en-US" sz="4000" b="1" dirty="0">
              <a:solidFill>
                <a:srgbClr val="FF0000"/>
              </a:solidFill>
              <a:latin typeface="Comic Sans MS" pitchFamily="66" charset="0"/>
            </a:endParaRPr>
          </a:p>
        </p:txBody>
      </p:sp>
      <p:sp>
        <p:nvSpPr>
          <p:cNvPr id="2" name="TextBox 1"/>
          <p:cNvSpPr txBox="1"/>
          <p:nvPr/>
        </p:nvSpPr>
        <p:spPr>
          <a:xfrm>
            <a:off x="31750" y="1359952"/>
            <a:ext cx="11946730" cy="5509200"/>
          </a:xfrm>
          <a:prstGeom prst="rect">
            <a:avLst/>
          </a:prstGeom>
          <a:noFill/>
        </p:spPr>
        <p:txBody>
          <a:bodyPr wrap="square" rtlCol="0">
            <a:spAutoFit/>
          </a:bodyPr>
          <a:lstStyle/>
          <a:p>
            <a:pPr fontAlgn="base"/>
            <a:r>
              <a:rPr lang="en-US" sz="3200" dirty="0">
                <a:latin typeface="Comic Sans MS" pitchFamily="66" charset="0"/>
              </a:rPr>
              <a:t>The Corps has really succeeded and it is still working round the Clock to ensure RTC and Fatalities are reduced to the barest minimum.</a:t>
            </a:r>
          </a:p>
          <a:p>
            <a:pPr fontAlgn="base"/>
            <a:r>
              <a:rPr lang="en-US" sz="3200" dirty="0">
                <a:latin typeface="Comic Sans MS" pitchFamily="66" charset="0"/>
              </a:rPr>
              <a:t>With the utilization of Cloud Computing, we can readily say that FRSC has achieved and still achieving not only its yearly Corporate Strategic Goals but also, her entire Vision and Mission.  </a:t>
            </a:r>
          </a:p>
          <a:p>
            <a:pPr fontAlgn="base"/>
            <a:r>
              <a:rPr lang="en-US" sz="3200" dirty="0">
                <a:latin typeface="Comic Sans MS" pitchFamily="66" charset="0"/>
              </a:rPr>
              <a:t>No public education and enlightenment can be achieved if an effective media strategy is lacking. So, go for one and if you cannot seek the service of the professional.</a:t>
            </a:r>
          </a:p>
          <a:p>
            <a:endParaRPr lang="en-US" sz="3200" dirty="0">
              <a:latin typeface="Comic Sans MS" pitchFamily="66" charset="0"/>
            </a:endParaRPr>
          </a:p>
        </p:txBody>
      </p:sp>
    </p:spTree>
    <p:extLst>
      <p:ext uri="{BB962C8B-B14F-4D97-AF65-F5344CB8AC3E}">
        <p14:creationId xmlns:p14="http://schemas.microsoft.com/office/powerpoint/2010/main" val="680061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12192000" cy="86518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b="1" dirty="0">
                <a:solidFill>
                  <a:srgbClr val="FF0000"/>
                </a:solidFill>
                <a:latin typeface="Comic Sans MS" pitchFamily="66" charset="0"/>
              </a:rPr>
              <a:t>INTRODUCTION</a:t>
            </a:r>
            <a:endParaRPr lang="en-US" sz="3200" dirty="0">
              <a:solidFill>
                <a:srgbClr val="FF0000"/>
              </a:solidFill>
              <a:latin typeface="Comic Sans MS" pitchFamily="66" charset="0"/>
            </a:endParaRPr>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rot="10800000" flipH="1" flipV="1">
            <a:off x="0" y="1008806"/>
            <a:ext cx="12191999" cy="5293757"/>
          </a:xfrm>
          <a:prstGeom prst="rect">
            <a:avLst/>
          </a:prstGeom>
          <a:noFill/>
        </p:spPr>
        <p:txBody>
          <a:bodyPr wrap="square" rtlCol="0">
            <a:spAutoFit/>
          </a:bodyPr>
          <a:lstStyle/>
          <a:p>
            <a:r>
              <a:rPr lang="en-US" sz="2600" dirty="0">
                <a:latin typeface="Comic Sans MS" pitchFamily="66" charset="0"/>
              </a:rPr>
              <a:t>In February 1988, the Federal Government created the Federal Road Safety Commission through Decree No. 45 of the 1988 as amended by Decree 35 of 1992 referred to in the statute books as the FRSC Act cap 141 Laws of the Federation of Nigeria (LFN)  Passed by the National Assembly; As Federal Road Safety Commission (Establishment) Act 2007. The functions of the Commission generally relates to:</a:t>
            </a:r>
          </a:p>
          <a:p>
            <a:pPr lvl="0"/>
            <a:r>
              <a:rPr lang="en-US" sz="2600" dirty="0">
                <a:latin typeface="Comic Sans MS" pitchFamily="66" charset="0"/>
              </a:rPr>
              <a:t>Making the highway safe for motorists and other road users.</a:t>
            </a:r>
          </a:p>
          <a:p>
            <a:pPr lvl="0"/>
            <a:r>
              <a:rPr lang="en-US" sz="2600" dirty="0">
                <a:latin typeface="Comic Sans MS" pitchFamily="66" charset="0"/>
              </a:rPr>
              <a:t>Recommending works and devices designed to eliminate or minimize accidents on the highways and advising the Federal and State Governments including the Federal Capital Territory Administration and relevant governmental agencies on the localities where such works and devices are required, and</a:t>
            </a:r>
          </a:p>
          <a:p>
            <a:pPr lvl="0"/>
            <a:r>
              <a:rPr lang="en-US" sz="2600" dirty="0">
                <a:latin typeface="Comic Sans MS" pitchFamily="66" charset="0"/>
              </a:rPr>
              <a:t>Educating motorists and members of the public on the importance of discipline on the highway.</a:t>
            </a:r>
          </a:p>
        </p:txBody>
      </p:sp>
    </p:spTree>
    <p:extLst>
      <p:ext uri="{BB962C8B-B14F-4D97-AF65-F5344CB8AC3E}">
        <p14:creationId xmlns:p14="http://schemas.microsoft.com/office/powerpoint/2010/main" val="763448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4000" b="1" dirty="0" smtClean="0">
                <a:solidFill>
                  <a:srgbClr val="FF0000"/>
                </a:solidFill>
                <a:latin typeface="Comic Sans MS" pitchFamily="66" charset="0"/>
              </a:rPr>
              <a:t>INTRODUCTION CONT’D</a:t>
            </a:r>
            <a:endParaRPr lang="en-US" altLang="en-US" sz="4000" b="1" dirty="0">
              <a:solidFill>
                <a:srgbClr val="FF0000"/>
              </a:solidFill>
              <a:latin typeface="Comic Sans MS" pitchFamily="66" charset="0"/>
            </a:endParaRPr>
          </a:p>
        </p:txBody>
      </p:sp>
      <p:sp>
        <p:nvSpPr>
          <p:cNvPr id="2" name="TextBox 1"/>
          <p:cNvSpPr txBox="1"/>
          <p:nvPr/>
        </p:nvSpPr>
        <p:spPr>
          <a:xfrm rot="10800000" flipH="1" flipV="1">
            <a:off x="31750" y="1174599"/>
            <a:ext cx="11946731" cy="5755422"/>
          </a:xfrm>
          <a:prstGeom prst="rect">
            <a:avLst/>
          </a:prstGeom>
          <a:noFill/>
        </p:spPr>
        <p:txBody>
          <a:bodyPr wrap="square" rtlCol="0">
            <a:spAutoFit/>
          </a:bodyPr>
          <a:lstStyle/>
          <a:p>
            <a:r>
              <a:rPr lang="en-US" sz="2300" dirty="0">
                <a:latin typeface="Comic Sans MS" pitchFamily="66" charset="0"/>
              </a:rPr>
              <a:t>In particular the Commission is charged with the responsibilities for:</a:t>
            </a:r>
          </a:p>
          <a:p>
            <a:pPr lvl="0"/>
            <a:r>
              <a:rPr lang="en-US" sz="2300" dirty="0">
                <a:latin typeface="Comic Sans MS" pitchFamily="66" charset="0"/>
              </a:rPr>
              <a:t>Preventing or minimizing accidents on the highway;</a:t>
            </a:r>
          </a:p>
          <a:p>
            <a:pPr lvl="0"/>
            <a:r>
              <a:rPr lang="en-US" sz="2300" dirty="0">
                <a:latin typeface="Comic Sans MS" pitchFamily="66" charset="0"/>
              </a:rPr>
              <a:t>Clearing obstructions on any part of the highways;</a:t>
            </a:r>
          </a:p>
          <a:p>
            <a:pPr lvl="0"/>
            <a:r>
              <a:rPr lang="en-US" sz="2300" dirty="0">
                <a:latin typeface="Comic Sans MS" pitchFamily="66" charset="0"/>
              </a:rPr>
              <a:t>Educating drivers, motorists  and other members of the public generally on the proper use of the highways;</a:t>
            </a:r>
          </a:p>
          <a:p>
            <a:pPr lvl="0"/>
            <a:r>
              <a:rPr lang="en-US" sz="2300" dirty="0">
                <a:latin typeface="Comic Sans MS" pitchFamily="66" charset="0"/>
              </a:rPr>
              <a:t>Designing and producing the driver’s license to be used by various categories of vehicle operators;</a:t>
            </a:r>
          </a:p>
          <a:p>
            <a:pPr lvl="0"/>
            <a:r>
              <a:rPr lang="en-US" sz="2300" dirty="0">
                <a:latin typeface="Comic Sans MS" pitchFamily="66" charset="0"/>
              </a:rPr>
              <a:t>Determining, from time to time, the requirements to be satisfied by an applicant for a driver’s </a:t>
            </a:r>
            <a:r>
              <a:rPr lang="en-US" sz="2300" dirty="0" err="1">
                <a:latin typeface="Comic Sans MS" pitchFamily="66" charset="0"/>
              </a:rPr>
              <a:t>licence</a:t>
            </a:r>
            <a:r>
              <a:rPr lang="en-US" sz="2300" dirty="0">
                <a:latin typeface="Comic Sans MS" pitchFamily="66" charset="0"/>
              </a:rPr>
              <a:t>;</a:t>
            </a:r>
          </a:p>
          <a:p>
            <a:pPr lvl="0"/>
            <a:r>
              <a:rPr lang="en-US" sz="2300" dirty="0">
                <a:latin typeface="Comic Sans MS" pitchFamily="66" charset="0"/>
              </a:rPr>
              <a:t>Designing and producing vehicle number plates</a:t>
            </a:r>
          </a:p>
          <a:p>
            <a:pPr lvl="0"/>
            <a:r>
              <a:rPr lang="en-US" sz="2300" dirty="0">
                <a:latin typeface="Comic Sans MS" pitchFamily="66" charset="0"/>
              </a:rPr>
              <a:t>The standardization of highway traffic codes;</a:t>
            </a:r>
          </a:p>
          <a:p>
            <a:pPr lvl="0"/>
            <a:r>
              <a:rPr lang="en-US" sz="2300" dirty="0">
                <a:latin typeface="Comic Sans MS" pitchFamily="66" charset="0"/>
              </a:rPr>
              <a:t>Giving prompt attention and care to victims of accidents</a:t>
            </a:r>
          </a:p>
          <a:p>
            <a:pPr lvl="0"/>
            <a:r>
              <a:rPr lang="en-US" sz="2300" dirty="0">
                <a:latin typeface="Comic Sans MS" pitchFamily="66" charset="0"/>
              </a:rPr>
              <a:t>Conducting researches into causes of motor accidents and methods of preventing them and putting into use the result of such researches;</a:t>
            </a:r>
          </a:p>
          <a:p>
            <a:pPr lvl="0"/>
            <a:r>
              <a:rPr lang="en-US" sz="2300" dirty="0">
                <a:latin typeface="Comic Sans MS" pitchFamily="66" charset="0"/>
              </a:rPr>
              <a:t>Determining and enforcing speed limits for all categories of roads and vehicles and controlling the use of speed limiting </a:t>
            </a:r>
            <a:r>
              <a:rPr lang="en-US" sz="2300" dirty="0" smtClean="0">
                <a:latin typeface="Comic Sans MS" pitchFamily="66" charset="0"/>
              </a:rPr>
              <a:t>devices</a:t>
            </a:r>
            <a:endParaRPr lang="en-US" sz="2300" dirty="0">
              <a:latin typeface="Comic Sans MS" pitchFamily="66" charset="0"/>
            </a:endParaRPr>
          </a:p>
        </p:txBody>
      </p:sp>
    </p:spTree>
    <p:extLst>
      <p:ext uri="{BB962C8B-B14F-4D97-AF65-F5344CB8AC3E}">
        <p14:creationId xmlns:p14="http://schemas.microsoft.com/office/powerpoint/2010/main" val="1595434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4000" b="1" dirty="0">
                <a:solidFill>
                  <a:srgbClr val="FF0000"/>
                </a:solidFill>
                <a:latin typeface="Comic Sans MS" pitchFamily="66" charset="0"/>
              </a:rPr>
              <a:t>AIM</a:t>
            </a:r>
            <a:endParaRPr lang="en-US" sz="4000" dirty="0">
              <a:solidFill>
                <a:srgbClr val="FF0000"/>
              </a:solidFill>
              <a:latin typeface="Comic Sans MS" pitchFamily="66" charset="0"/>
            </a:endParaRPr>
          </a:p>
          <a:p>
            <a:pPr eaLnBrk="1" hangingPunct="1">
              <a:lnSpc>
                <a:spcPct val="100000"/>
              </a:lnSpc>
              <a:spcBef>
                <a:spcPct val="0"/>
              </a:spcBef>
              <a:buFontTx/>
              <a:buNone/>
            </a:pPr>
            <a:endParaRPr lang="en-US" altLang="en-US" sz="3200" b="1" dirty="0">
              <a:solidFill>
                <a:schemeClr val="bg1"/>
              </a:solidFill>
            </a:endParaRPr>
          </a:p>
        </p:txBody>
      </p:sp>
      <p:sp>
        <p:nvSpPr>
          <p:cNvPr id="2" name="TextBox 1"/>
          <p:cNvSpPr txBox="1"/>
          <p:nvPr/>
        </p:nvSpPr>
        <p:spPr>
          <a:xfrm rot="10800000" flipH="1" flipV="1">
            <a:off x="224631" y="1928947"/>
            <a:ext cx="11753850" cy="1754326"/>
          </a:xfrm>
          <a:prstGeom prst="rect">
            <a:avLst/>
          </a:prstGeom>
          <a:noFill/>
        </p:spPr>
        <p:txBody>
          <a:bodyPr wrap="square" rtlCol="0">
            <a:spAutoFit/>
          </a:bodyPr>
          <a:lstStyle/>
          <a:p>
            <a:r>
              <a:rPr lang="en-US" sz="3600" b="1" dirty="0">
                <a:latin typeface="Comic Sans MS" pitchFamily="66" charset="0"/>
              </a:rPr>
              <a:t>The aim of this presentation is to examine the role of Mass Media as a Public Enlightenment tools in achieving the Corporate Strategic Goals, 2020.</a:t>
            </a:r>
            <a:endParaRPr lang="en-US" sz="3600" dirty="0">
              <a:latin typeface="Comic Sans MS" pitchFamily="66" charset="0"/>
            </a:endParaRPr>
          </a:p>
        </p:txBody>
      </p:sp>
    </p:spTree>
    <p:extLst>
      <p:ext uri="{BB962C8B-B14F-4D97-AF65-F5344CB8AC3E}">
        <p14:creationId xmlns:p14="http://schemas.microsoft.com/office/powerpoint/2010/main" val="2538504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600" b="1" dirty="0">
                <a:solidFill>
                  <a:srgbClr val="FF0000"/>
                </a:solidFill>
                <a:latin typeface="Comic Sans MS" pitchFamily="66" charset="0"/>
              </a:rPr>
              <a:t>OBJECTIVES</a:t>
            </a:r>
            <a:endParaRPr lang="en-US" sz="3600" dirty="0">
              <a:solidFill>
                <a:srgbClr val="FF0000"/>
              </a:solidFill>
              <a:latin typeface="Comic Sans MS" pitchFamily="66" charset="0"/>
            </a:endParaRPr>
          </a:p>
          <a:p>
            <a:pPr eaLnBrk="1" hangingPunct="1">
              <a:lnSpc>
                <a:spcPct val="100000"/>
              </a:lnSpc>
              <a:spcBef>
                <a:spcPct val="0"/>
              </a:spcBef>
              <a:buFontTx/>
              <a:buNone/>
            </a:pPr>
            <a:endParaRPr lang="en-US" altLang="en-US" sz="3600" b="1" dirty="0">
              <a:solidFill>
                <a:srgbClr val="FF0000"/>
              </a:solidFill>
              <a:latin typeface="Comic Sans MS" pitchFamily="66" charset="0"/>
            </a:endParaRPr>
          </a:p>
        </p:txBody>
      </p:sp>
      <p:sp>
        <p:nvSpPr>
          <p:cNvPr id="2" name="TextBox 1"/>
          <p:cNvSpPr txBox="1"/>
          <p:nvPr/>
        </p:nvSpPr>
        <p:spPr>
          <a:xfrm rot="10800000" flipH="1" flipV="1">
            <a:off x="224631" y="1835817"/>
            <a:ext cx="11753850" cy="2554545"/>
          </a:xfrm>
          <a:prstGeom prst="rect">
            <a:avLst/>
          </a:prstGeom>
          <a:noFill/>
        </p:spPr>
        <p:txBody>
          <a:bodyPr wrap="square" rtlCol="0">
            <a:spAutoFit/>
          </a:bodyPr>
          <a:lstStyle/>
          <a:p>
            <a:r>
              <a:rPr lang="en-US" sz="3200" b="1" dirty="0">
                <a:latin typeface="Comic Sans MS" pitchFamily="66" charset="0"/>
              </a:rPr>
              <a:t>At the end of this presentation, participants should be able to:</a:t>
            </a:r>
            <a:endParaRPr lang="en-US" sz="3200" dirty="0">
              <a:latin typeface="Comic Sans MS" pitchFamily="66" charset="0"/>
            </a:endParaRPr>
          </a:p>
          <a:p>
            <a:pPr lvl="0"/>
            <a:r>
              <a:rPr lang="en-US" sz="3200" b="1" dirty="0">
                <a:latin typeface="Comic Sans MS" pitchFamily="66" charset="0"/>
              </a:rPr>
              <a:t>Explain the relative terms</a:t>
            </a:r>
            <a:endParaRPr lang="en-US" sz="3200" dirty="0">
              <a:latin typeface="Comic Sans MS" pitchFamily="66" charset="0"/>
            </a:endParaRPr>
          </a:p>
          <a:p>
            <a:pPr lvl="0"/>
            <a:r>
              <a:rPr lang="en-US" sz="3200" b="1" dirty="0">
                <a:latin typeface="Comic Sans MS" pitchFamily="66" charset="0"/>
              </a:rPr>
              <a:t>Mention the 2020 Corporate Strategic Goals</a:t>
            </a:r>
            <a:endParaRPr lang="en-US" sz="3200" dirty="0">
              <a:latin typeface="Comic Sans MS" pitchFamily="66" charset="0"/>
            </a:endParaRPr>
          </a:p>
          <a:p>
            <a:pPr lvl="0"/>
            <a:r>
              <a:rPr lang="en-US" sz="3200" b="1" dirty="0">
                <a:latin typeface="Comic Sans MS" pitchFamily="66" charset="0"/>
              </a:rPr>
              <a:t>State the functions of Mass Media</a:t>
            </a:r>
            <a:endParaRPr lang="en-US" sz="3200" dirty="0">
              <a:latin typeface="Comic Sans MS" pitchFamily="66" charset="0"/>
            </a:endParaRPr>
          </a:p>
        </p:txBody>
      </p:sp>
    </p:spTree>
    <p:extLst>
      <p:ext uri="{BB962C8B-B14F-4D97-AF65-F5344CB8AC3E}">
        <p14:creationId xmlns:p14="http://schemas.microsoft.com/office/powerpoint/2010/main" val="4604601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3600" dirty="0" smtClean="0">
                <a:solidFill>
                  <a:srgbClr val="FF0000"/>
                </a:solidFill>
                <a:latin typeface="Comic Sans MS" pitchFamily="66" charset="0"/>
              </a:rPr>
              <a:t>CONT’D</a:t>
            </a:r>
            <a:endParaRPr lang="en-US" sz="3600" dirty="0">
              <a:solidFill>
                <a:srgbClr val="FF0000"/>
              </a:solidFill>
              <a:latin typeface="Comic Sans MS" pitchFamily="66" charset="0"/>
            </a:endParaRPr>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rot="10800000" flipH="1" flipV="1">
            <a:off x="224630" y="1556028"/>
            <a:ext cx="11967369" cy="5262979"/>
          </a:xfrm>
          <a:prstGeom prst="rect">
            <a:avLst/>
          </a:prstGeom>
          <a:noFill/>
        </p:spPr>
        <p:txBody>
          <a:bodyPr wrap="square" rtlCol="0">
            <a:spAutoFit/>
          </a:bodyPr>
          <a:lstStyle/>
          <a:p>
            <a:r>
              <a:rPr lang="en-US" sz="2800" dirty="0">
                <a:latin typeface="Comic Sans MS" pitchFamily="66" charset="0"/>
              </a:rPr>
              <a:t>The execution of these statutory mandates cannot be achieved without Education and Enforcement. To discuss this topic effectively effort will be made to look at, </a:t>
            </a:r>
          </a:p>
          <a:p>
            <a:r>
              <a:rPr lang="en-US" sz="2800" dirty="0">
                <a:latin typeface="Comic Sans MS" pitchFamily="66" charset="0"/>
              </a:rPr>
              <a:t> </a:t>
            </a:r>
          </a:p>
          <a:p>
            <a:pPr lvl="0"/>
            <a:r>
              <a:rPr lang="en-US" sz="2800" dirty="0" smtClean="0">
                <a:latin typeface="Comic Sans MS" pitchFamily="66" charset="0"/>
              </a:rPr>
              <a:t>-Media</a:t>
            </a:r>
            <a:endParaRPr lang="en-US" sz="2800" dirty="0">
              <a:latin typeface="Comic Sans MS" pitchFamily="66" charset="0"/>
            </a:endParaRPr>
          </a:p>
          <a:p>
            <a:pPr lvl="0"/>
            <a:r>
              <a:rPr lang="en-US" sz="2800" dirty="0" smtClean="0">
                <a:latin typeface="Comic Sans MS" pitchFamily="66" charset="0"/>
              </a:rPr>
              <a:t>-Mass </a:t>
            </a:r>
            <a:r>
              <a:rPr lang="en-US" sz="2800" dirty="0">
                <a:latin typeface="Comic Sans MS" pitchFamily="66" charset="0"/>
              </a:rPr>
              <a:t>Media</a:t>
            </a:r>
          </a:p>
          <a:p>
            <a:pPr lvl="0"/>
            <a:r>
              <a:rPr lang="en-US" sz="2800" dirty="0" smtClean="0">
                <a:latin typeface="Comic Sans MS" pitchFamily="66" charset="0"/>
              </a:rPr>
              <a:t>-Public </a:t>
            </a:r>
            <a:r>
              <a:rPr lang="en-US" sz="2800" dirty="0">
                <a:latin typeface="Comic Sans MS" pitchFamily="66" charset="0"/>
              </a:rPr>
              <a:t>education and Enlightenment</a:t>
            </a:r>
          </a:p>
          <a:p>
            <a:pPr lvl="0"/>
            <a:r>
              <a:rPr lang="en-US" sz="2800" dirty="0" smtClean="0">
                <a:latin typeface="Comic Sans MS" pitchFamily="66" charset="0"/>
              </a:rPr>
              <a:t>-What </a:t>
            </a:r>
            <a:r>
              <a:rPr lang="en-US" sz="2800" dirty="0">
                <a:latin typeface="Comic Sans MS" pitchFamily="66" charset="0"/>
              </a:rPr>
              <a:t>is corporate Strategic goal</a:t>
            </a:r>
          </a:p>
          <a:p>
            <a:pPr lvl="0"/>
            <a:r>
              <a:rPr lang="en-US" sz="2800" dirty="0" smtClean="0">
                <a:latin typeface="Comic Sans MS" pitchFamily="66" charset="0"/>
              </a:rPr>
              <a:t>-Functions </a:t>
            </a:r>
            <a:r>
              <a:rPr lang="en-US" sz="2800" dirty="0">
                <a:latin typeface="Comic Sans MS" pitchFamily="66" charset="0"/>
              </a:rPr>
              <a:t>of the Mass media</a:t>
            </a:r>
          </a:p>
          <a:p>
            <a:pPr lvl="0"/>
            <a:r>
              <a:rPr lang="en-US" sz="2800" dirty="0" smtClean="0">
                <a:latin typeface="Comic Sans MS" pitchFamily="66" charset="0"/>
              </a:rPr>
              <a:t>-Effective </a:t>
            </a:r>
            <a:r>
              <a:rPr lang="en-US" sz="2800" dirty="0">
                <a:latin typeface="Comic Sans MS" pitchFamily="66" charset="0"/>
              </a:rPr>
              <a:t>media strategy for public education and enlightenment</a:t>
            </a:r>
          </a:p>
          <a:p>
            <a:pPr lvl="0"/>
            <a:r>
              <a:rPr lang="en-US" sz="2800" dirty="0" smtClean="0">
                <a:latin typeface="Comic Sans MS" pitchFamily="66" charset="0"/>
              </a:rPr>
              <a:t>-Way </a:t>
            </a:r>
            <a:r>
              <a:rPr lang="en-US" sz="2800" dirty="0">
                <a:latin typeface="Comic Sans MS" pitchFamily="66" charset="0"/>
              </a:rPr>
              <a:t>forward</a:t>
            </a:r>
          </a:p>
          <a:p>
            <a:pPr lvl="0"/>
            <a:r>
              <a:rPr lang="en-US" sz="2800" dirty="0" smtClean="0">
                <a:latin typeface="Comic Sans MS" pitchFamily="66" charset="0"/>
              </a:rPr>
              <a:t>-Conclusion</a:t>
            </a:r>
            <a:endParaRPr lang="en-US" sz="2800" dirty="0">
              <a:latin typeface="Comic Sans MS" pitchFamily="66" charset="0"/>
            </a:endParaRPr>
          </a:p>
        </p:txBody>
      </p:sp>
    </p:spTree>
    <p:extLst>
      <p:ext uri="{BB962C8B-B14F-4D97-AF65-F5344CB8AC3E}">
        <p14:creationId xmlns:p14="http://schemas.microsoft.com/office/powerpoint/2010/main" val="6673215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600" b="1" dirty="0">
                <a:solidFill>
                  <a:srgbClr val="FF0000"/>
                </a:solidFill>
                <a:latin typeface="Comic Sans MS" pitchFamily="66" charset="0"/>
              </a:rPr>
              <a:t>What is Mass Media?</a:t>
            </a:r>
            <a:endParaRPr lang="en-US" sz="3600" dirty="0">
              <a:solidFill>
                <a:srgbClr val="FF0000"/>
              </a:solidFill>
              <a:latin typeface="Comic Sans MS" pitchFamily="66" charset="0"/>
            </a:endParaRPr>
          </a:p>
          <a:p>
            <a:pPr eaLnBrk="1" hangingPunct="1">
              <a:lnSpc>
                <a:spcPct val="100000"/>
              </a:lnSpc>
              <a:spcBef>
                <a:spcPct val="0"/>
              </a:spcBef>
              <a:buFontTx/>
              <a:buNone/>
            </a:pPr>
            <a:endParaRPr lang="en-US" altLang="en-US" sz="3200" b="1" dirty="0">
              <a:solidFill>
                <a:schemeClr val="bg1"/>
              </a:solidFill>
            </a:endParaRPr>
          </a:p>
        </p:txBody>
      </p:sp>
      <p:sp>
        <p:nvSpPr>
          <p:cNvPr id="2" name="TextBox 1"/>
          <p:cNvSpPr txBox="1"/>
          <p:nvPr/>
        </p:nvSpPr>
        <p:spPr>
          <a:xfrm rot="10800000" flipH="1" flipV="1">
            <a:off x="-26047" y="1385236"/>
            <a:ext cx="12004528" cy="4524315"/>
          </a:xfrm>
          <a:prstGeom prst="rect">
            <a:avLst/>
          </a:prstGeom>
          <a:noFill/>
        </p:spPr>
        <p:txBody>
          <a:bodyPr wrap="square" rtlCol="0">
            <a:spAutoFit/>
          </a:bodyPr>
          <a:lstStyle/>
          <a:p>
            <a:r>
              <a:rPr lang="en-US" sz="3200" dirty="0">
                <a:latin typeface="Comic Sans MS" pitchFamily="66" charset="0"/>
              </a:rPr>
              <a:t>Mass media is communication that is to a large group, or groups, of people in a short time. This can be written, spoken or broadcast communication. Some of the most popular forms of mass media are newspapers, magazines, radio, advertisements, social media, television, Internet, and films/movies. </a:t>
            </a:r>
          </a:p>
          <a:p>
            <a:r>
              <a:rPr lang="en-US" sz="3200" dirty="0">
                <a:latin typeface="Comic Sans MS" pitchFamily="66" charset="0"/>
              </a:rPr>
              <a:t>Mass communication refers to the technology that is used to communicate to a large group, or groups of people in a short time frame.</a:t>
            </a:r>
          </a:p>
        </p:txBody>
      </p:sp>
    </p:spTree>
    <p:extLst>
      <p:ext uri="{BB962C8B-B14F-4D97-AF65-F5344CB8AC3E}">
        <p14:creationId xmlns:p14="http://schemas.microsoft.com/office/powerpoint/2010/main" val="20957659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4000" b="1" dirty="0">
                <a:solidFill>
                  <a:srgbClr val="FF0000"/>
                </a:solidFill>
                <a:latin typeface="Comic Sans MS" pitchFamily="66" charset="0"/>
              </a:rPr>
              <a:t>Functions of Mass Media</a:t>
            </a:r>
            <a:endParaRPr lang="en-US" sz="4000" dirty="0">
              <a:solidFill>
                <a:srgbClr val="FF0000"/>
              </a:solidFill>
              <a:latin typeface="Comic Sans MS" pitchFamily="66" charset="0"/>
            </a:endParaRPr>
          </a:p>
          <a:p>
            <a:pPr eaLnBrk="1" hangingPunct="1">
              <a:lnSpc>
                <a:spcPct val="100000"/>
              </a:lnSpc>
              <a:spcBef>
                <a:spcPct val="0"/>
              </a:spcBef>
              <a:buFontTx/>
              <a:buNone/>
            </a:pPr>
            <a:endParaRPr lang="en-US" altLang="en-US" sz="4000" b="1" dirty="0">
              <a:solidFill>
                <a:srgbClr val="FF0000"/>
              </a:solidFill>
              <a:latin typeface="Comic Sans MS" pitchFamily="66" charset="0"/>
            </a:endParaRPr>
          </a:p>
        </p:txBody>
      </p:sp>
      <p:sp>
        <p:nvSpPr>
          <p:cNvPr id="2" name="TextBox 1"/>
          <p:cNvSpPr txBox="1"/>
          <p:nvPr/>
        </p:nvSpPr>
        <p:spPr>
          <a:xfrm rot="10800000" flipH="1" flipV="1">
            <a:off x="674688" y="2303504"/>
            <a:ext cx="10969625" cy="2554545"/>
          </a:xfrm>
          <a:prstGeom prst="rect">
            <a:avLst/>
          </a:prstGeom>
          <a:noFill/>
        </p:spPr>
        <p:txBody>
          <a:bodyPr wrap="square" rtlCol="0">
            <a:spAutoFit/>
          </a:bodyPr>
          <a:lstStyle/>
          <a:p>
            <a:r>
              <a:rPr lang="en-US" sz="3200" dirty="0">
                <a:latin typeface="Comic Sans MS" pitchFamily="66" charset="0"/>
              </a:rPr>
              <a:t>There are four major functions of mass </a:t>
            </a:r>
            <a:r>
              <a:rPr lang="en-US" sz="3200" dirty="0" smtClean="0">
                <a:latin typeface="Comic Sans MS" pitchFamily="66" charset="0"/>
              </a:rPr>
              <a:t>media:</a:t>
            </a:r>
          </a:p>
          <a:p>
            <a:r>
              <a:rPr lang="en-US" sz="3200" dirty="0" smtClean="0">
                <a:latin typeface="Comic Sans MS" pitchFamily="66" charset="0"/>
              </a:rPr>
              <a:t>i. surveillance.</a:t>
            </a:r>
          </a:p>
          <a:p>
            <a:r>
              <a:rPr lang="en-US" sz="3200" dirty="0" smtClean="0">
                <a:latin typeface="Comic Sans MS" pitchFamily="66" charset="0"/>
              </a:rPr>
              <a:t>ii. correlation.</a:t>
            </a:r>
          </a:p>
          <a:p>
            <a:r>
              <a:rPr lang="en-US" sz="3200" dirty="0" smtClean="0">
                <a:latin typeface="Comic Sans MS" pitchFamily="66" charset="0"/>
              </a:rPr>
              <a:t>iii. cultural </a:t>
            </a:r>
            <a:r>
              <a:rPr lang="en-US" sz="3200" dirty="0">
                <a:latin typeface="Comic Sans MS" pitchFamily="66" charset="0"/>
              </a:rPr>
              <a:t>transmission</a:t>
            </a:r>
            <a:r>
              <a:rPr lang="en-US" sz="3200" dirty="0" smtClean="0">
                <a:latin typeface="Comic Sans MS" pitchFamily="66" charset="0"/>
              </a:rPr>
              <a:t>.</a:t>
            </a:r>
          </a:p>
          <a:p>
            <a:r>
              <a:rPr lang="en-US" sz="3200" dirty="0" smtClean="0">
                <a:latin typeface="Comic Sans MS" pitchFamily="66" charset="0"/>
              </a:rPr>
              <a:t>iv. simply </a:t>
            </a:r>
            <a:r>
              <a:rPr lang="en-US" sz="3200" dirty="0">
                <a:latin typeface="Comic Sans MS" pitchFamily="66" charset="0"/>
              </a:rPr>
              <a:t>entertain</a:t>
            </a:r>
          </a:p>
        </p:txBody>
      </p:sp>
    </p:spTree>
    <p:extLst>
      <p:ext uri="{BB962C8B-B14F-4D97-AF65-F5344CB8AC3E}">
        <p14:creationId xmlns:p14="http://schemas.microsoft.com/office/powerpoint/2010/main" val="16093933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4000" b="1" dirty="0">
                <a:solidFill>
                  <a:srgbClr val="FF0000"/>
                </a:solidFill>
                <a:latin typeface="Comic Sans MS" pitchFamily="66" charset="0"/>
              </a:rPr>
              <a:t>Media Convergence</a:t>
            </a:r>
            <a:endParaRPr lang="en-US" sz="4000" dirty="0">
              <a:solidFill>
                <a:srgbClr val="FF0000"/>
              </a:solidFill>
              <a:latin typeface="Comic Sans MS" pitchFamily="66" charset="0"/>
            </a:endParaRPr>
          </a:p>
          <a:p>
            <a:pPr eaLnBrk="1" hangingPunct="1">
              <a:lnSpc>
                <a:spcPct val="100000"/>
              </a:lnSpc>
              <a:spcBef>
                <a:spcPct val="0"/>
              </a:spcBef>
              <a:buFontTx/>
              <a:buNone/>
            </a:pPr>
            <a:endParaRPr lang="en-US" altLang="en-US" sz="3200" b="1" dirty="0">
              <a:solidFill>
                <a:schemeClr val="bg1"/>
              </a:solidFill>
            </a:endParaRPr>
          </a:p>
        </p:txBody>
      </p:sp>
      <p:sp>
        <p:nvSpPr>
          <p:cNvPr id="2" name="TextBox 1"/>
          <p:cNvSpPr txBox="1"/>
          <p:nvPr/>
        </p:nvSpPr>
        <p:spPr>
          <a:xfrm rot="10800000" flipH="1" flipV="1">
            <a:off x="31751" y="2006212"/>
            <a:ext cx="11946730" cy="4031873"/>
          </a:xfrm>
          <a:prstGeom prst="rect">
            <a:avLst/>
          </a:prstGeom>
          <a:noFill/>
        </p:spPr>
        <p:txBody>
          <a:bodyPr wrap="square" rtlCol="0">
            <a:spAutoFit/>
          </a:bodyPr>
          <a:lstStyle/>
          <a:p>
            <a:r>
              <a:rPr lang="en-US" sz="3200" dirty="0">
                <a:latin typeface="Comic Sans MS" pitchFamily="66" charset="0"/>
              </a:rPr>
              <a:t>Media convergence is known “broadly as the coming together of computing, telecommunications, and media in a digital </a:t>
            </a:r>
            <a:r>
              <a:rPr lang="en-US" sz="3200" dirty="0" smtClean="0">
                <a:latin typeface="Comic Sans MS" pitchFamily="66" charset="0"/>
              </a:rPr>
              <a:t>environment.</a:t>
            </a:r>
          </a:p>
          <a:p>
            <a:r>
              <a:rPr lang="en-US" sz="3200" dirty="0">
                <a:latin typeface="Comic Sans MS" pitchFamily="66" charset="0"/>
              </a:rPr>
              <a:t>There are three major categories for media convergence</a:t>
            </a:r>
            <a:r>
              <a:rPr lang="en-US" sz="3200" dirty="0" smtClean="0">
                <a:latin typeface="Comic Sans MS" pitchFamily="66" charset="0"/>
              </a:rPr>
              <a:t>.</a:t>
            </a:r>
          </a:p>
          <a:p>
            <a:pPr marL="400050" indent="-400050">
              <a:buAutoNum type="romanLcPeriod"/>
            </a:pPr>
            <a:r>
              <a:rPr lang="en-US" sz="3200" dirty="0" smtClean="0">
                <a:latin typeface="Comic Sans MS" pitchFamily="66" charset="0"/>
              </a:rPr>
              <a:t>Technological </a:t>
            </a:r>
            <a:r>
              <a:rPr lang="en-US" sz="3200" dirty="0">
                <a:latin typeface="Comic Sans MS" pitchFamily="66" charset="0"/>
              </a:rPr>
              <a:t>convergence</a:t>
            </a:r>
            <a:endParaRPr lang="en-US" sz="3200" dirty="0" smtClean="0">
              <a:latin typeface="Comic Sans MS" pitchFamily="66" charset="0"/>
            </a:endParaRPr>
          </a:p>
          <a:p>
            <a:pPr marL="400050" indent="-400050">
              <a:buAutoNum type="romanLcPeriod"/>
            </a:pPr>
            <a:r>
              <a:rPr lang="en-US" sz="3200" dirty="0" smtClean="0">
                <a:latin typeface="Comic Sans MS" pitchFamily="66" charset="0"/>
              </a:rPr>
              <a:t>Economic </a:t>
            </a:r>
            <a:r>
              <a:rPr lang="en-US" sz="3200" dirty="0">
                <a:latin typeface="Comic Sans MS" pitchFamily="66" charset="0"/>
              </a:rPr>
              <a:t>convergence</a:t>
            </a:r>
            <a:endParaRPr lang="en-US" sz="3200" dirty="0" smtClean="0">
              <a:latin typeface="Comic Sans MS" pitchFamily="66" charset="0"/>
            </a:endParaRPr>
          </a:p>
          <a:p>
            <a:pPr marL="400050" indent="-400050">
              <a:buAutoNum type="romanLcPeriod"/>
            </a:pPr>
            <a:r>
              <a:rPr lang="en-US" sz="3200" dirty="0">
                <a:latin typeface="Comic Sans MS" pitchFamily="66" charset="0"/>
              </a:rPr>
              <a:t>cultural convergence</a:t>
            </a:r>
            <a:endParaRPr lang="en-US" sz="3200" dirty="0" smtClean="0">
              <a:latin typeface="Comic Sans MS" pitchFamily="66" charset="0"/>
            </a:endParaRPr>
          </a:p>
          <a:p>
            <a:endParaRPr lang="en-US" sz="3200" dirty="0">
              <a:latin typeface="Comic Sans MS" pitchFamily="66" charset="0"/>
            </a:endParaRPr>
          </a:p>
        </p:txBody>
      </p:sp>
    </p:spTree>
    <p:extLst>
      <p:ext uri="{BB962C8B-B14F-4D97-AF65-F5344CB8AC3E}">
        <p14:creationId xmlns:p14="http://schemas.microsoft.com/office/powerpoint/2010/main" val="3964624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1201</TotalTime>
  <Words>1296</Words>
  <Application>Microsoft Office PowerPoint</Application>
  <PresentationFormat>Custom</PresentationFormat>
  <Paragraphs>109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Ferdinand Armah</dc:creator>
  <cp:lastModifiedBy>HP</cp:lastModifiedBy>
  <cp:revision>106</cp:revision>
  <dcterms:created xsi:type="dcterms:W3CDTF">2019-03-05T07:17:15Z</dcterms:created>
  <dcterms:modified xsi:type="dcterms:W3CDTF">2021-02-04T08:56:53Z</dcterms:modified>
</cp:coreProperties>
</file>