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0" r:id="rId5"/>
    <p:sldId id="259" r:id="rId6"/>
    <p:sldId id="260" r:id="rId7"/>
    <p:sldId id="261" r:id="rId8"/>
    <p:sldId id="262" r:id="rId9"/>
    <p:sldId id="281" r:id="rId10"/>
    <p:sldId id="282" r:id="rId11"/>
    <p:sldId id="263" r:id="rId12"/>
    <p:sldId id="264" r:id="rId13"/>
    <p:sldId id="283" r:id="rId14"/>
    <p:sldId id="265" r:id="rId15"/>
    <p:sldId id="266" r:id="rId16"/>
    <p:sldId id="287" r:id="rId17"/>
    <p:sldId id="284" r:id="rId18"/>
    <p:sldId id="267" r:id="rId19"/>
    <p:sldId id="285" r:id="rId20"/>
    <p:sldId id="268" r:id="rId21"/>
    <p:sldId id="269" r:id="rId22"/>
    <p:sldId id="271" r:id="rId23"/>
    <p:sldId id="272" r:id="rId24"/>
    <p:sldId id="286" r:id="rId25"/>
    <p:sldId id="273" r:id="rId26"/>
    <p:sldId id="274" r:id="rId27"/>
    <p:sldId id="275" r:id="rId28"/>
    <p:sldId id="276" r:id="rId29"/>
    <p:sldId id="288" r:id="rId30"/>
    <p:sldId id="289" r:id="rId31"/>
    <p:sldId id="277" r:id="rId32"/>
    <p:sldId id="27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070B21-BB44-4D1D-A538-B276A8424BE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GB"/>
        </a:p>
      </dgm:t>
    </dgm:pt>
    <dgm:pt modelId="{741918E9-A684-459E-9DE8-5C764780EB94}">
      <dgm:prSet phldrT="[Text]"/>
      <dgm:spPr/>
      <dgm:t>
        <a:bodyPr/>
        <a:lstStyle/>
        <a:p>
          <a:r>
            <a:rPr lang="en-GB" dirty="0" smtClean="0"/>
            <a:t>Pre- Construction </a:t>
          </a:r>
        </a:p>
        <a:p>
          <a:r>
            <a:rPr lang="en-GB" dirty="0" smtClean="0"/>
            <a:t>Road Safety Audits </a:t>
          </a:r>
          <a:endParaRPr lang="en-GB" dirty="0"/>
        </a:p>
      </dgm:t>
    </dgm:pt>
    <dgm:pt modelId="{54F432F8-454A-43AF-A83D-AC1D89C64A12}" type="parTrans" cxnId="{E39AFDE5-B1AC-4ED6-8347-D686E4A0A5EE}">
      <dgm:prSet/>
      <dgm:spPr/>
      <dgm:t>
        <a:bodyPr/>
        <a:lstStyle/>
        <a:p>
          <a:endParaRPr lang="en-GB"/>
        </a:p>
      </dgm:t>
    </dgm:pt>
    <dgm:pt modelId="{B26BCB1F-2AF9-4D0E-B3BB-83B9A7C71E63}" type="sibTrans" cxnId="{E39AFDE5-B1AC-4ED6-8347-D686E4A0A5EE}">
      <dgm:prSet/>
      <dgm:spPr/>
      <dgm:t>
        <a:bodyPr/>
        <a:lstStyle/>
        <a:p>
          <a:endParaRPr lang="en-GB"/>
        </a:p>
      </dgm:t>
    </dgm:pt>
    <dgm:pt modelId="{267599C2-01A9-4412-9732-A5E08EC7A124}">
      <dgm:prSet phldrT="[Text]"/>
      <dgm:spPr/>
      <dgm:t>
        <a:bodyPr/>
        <a:lstStyle/>
        <a:p>
          <a:r>
            <a:rPr lang="en-GB" dirty="0" smtClean="0"/>
            <a:t>Planning</a:t>
          </a:r>
          <a:endParaRPr lang="en-GB" dirty="0"/>
        </a:p>
      </dgm:t>
    </dgm:pt>
    <dgm:pt modelId="{5713DBCE-77B5-44EF-87A7-3442E3FCD678}" type="parTrans" cxnId="{BEE2D36F-C8E2-4DE4-85DB-2E302C83015F}">
      <dgm:prSet/>
      <dgm:spPr/>
      <dgm:t>
        <a:bodyPr/>
        <a:lstStyle/>
        <a:p>
          <a:endParaRPr lang="en-GB"/>
        </a:p>
      </dgm:t>
    </dgm:pt>
    <dgm:pt modelId="{23C14107-9C75-4A21-BCFB-019C115DBAE6}" type="sibTrans" cxnId="{BEE2D36F-C8E2-4DE4-85DB-2E302C83015F}">
      <dgm:prSet/>
      <dgm:spPr/>
      <dgm:t>
        <a:bodyPr/>
        <a:lstStyle/>
        <a:p>
          <a:endParaRPr lang="en-GB"/>
        </a:p>
      </dgm:t>
    </dgm:pt>
    <dgm:pt modelId="{A43FB611-1ED6-4C21-942C-C5C921900717}">
      <dgm:prSet phldrT="[Text]"/>
      <dgm:spPr/>
      <dgm:t>
        <a:bodyPr/>
        <a:lstStyle/>
        <a:p>
          <a:r>
            <a:rPr lang="en-GB" dirty="0" smtClean="0"/>
            <a:t>Preliminary Design</a:t>
          </a:r>
          <a:endParaRPr lang="en-GB" dirty="0"/>
        </a:p>
      </dgm:t>
    </dgm:pt>
    <dgm:pt modelId="{406B372A-18BD-45DD-9660-98CF97C045A1}" type="parTrans" cxnId="{3792B94F-8ED0-44BF-8F19-59849AEC61E3}">
      <dgm:prSet/>
      <dgm:spPr/>
      <dgm:t>
        <a:bodyPr/>
        <a:lstStyle/>
        <a:p>
          <a:endParaRPr lang="en-GB"/>
        </a:p>
      </dgm:t>
    </dgm:pt>
    <dgm:pt modelId="{799E2681-D02B-4E79-8770-AC555D73B4BF}" type="sibTrans" cxnId="{3792B94F-8ED0-44BF-8F19-59849AEC61E3}">
      <dgm:prSet/>
      <dgm:spPr/>
      <dgm:t>
        <a:bodyPr/>
        <a:lstStyle/>
        <a:p>
          <a:endParaRPr lang="en-GB"/>
        </a:p>
      </dgm:t>
    </dgm:pt>
    <dgm:pt modelId="{CECF64F8-CEF4-42F8-885F-5557B2F866A8}">
      <dgm:prSet phldrT="[Text]"/>
      <dgm:spPr/>
      <dgm:t>
        <a:bodyPr/>
        <a:lstStyle/>
        <a:p>
          <a:r>
            <a:rPr lang="en-GB" dirty="0" smtClean="0"/>
            <a:t>Construction </a:t>
          </a:r>
        </a:p>
        <a:p>
          <a:r>
            <a:rPr lang="en-GB" dirty="0" smtClean="0"/>
            <a:t>Road Safety Audits 	</a:t>
          </a:r>
          <a:endParaRPr lang="en-GB" dirty="0"/>
        </a:p>
      </dgm:t>
    </dgm:pt>
    <dgm:pt modelId="{57D4242D-4FC1-4B09-AB0C-408886EE7B53}" type="parTrans" cxnId="{1EFE78E1-5968-44EC-A647-AFBECE31ED4D}">
      <dgm:prSet/>
      <dgm:spPr/>
      <dgm:t>
        <a:bodyPr/>
        <a:lstStyle/>
        <a:p>
          <a:endParaRPr lang="en-GB"/>
        </a:p>
      </dgm:t>
    </dgm:pt>
    <dgm:pt modelId="{45133B67-7232-4D17-92ED-1FB49EBAACDB}" type="sibTrans" cxnId="{1EFE78E1-5968-44EC-A647-AFBECE31ED4D}">
      <dgm:prSet/>
      <dgm:spPr/>
      <dgm:t>
        <a:bodyPr/>
        <a:lstStyle/>
        <a:p>
          <a:endParaRPr lang="en-GB"/>
        </a:p>
      </dgm:t>
    </dgm:pt>
    <dgm:pt modelId="{5FB29F8A-046A-4B4E-8C9C-C9FF47302D62}">
      <dgm:prSet phldrT="[Text]"/>
      <dgm:spPr/>
      <dgm:t>
        <a:bodyPr/>
        <a:lstStyle/>
        <a:p>
          <a:r>
            <a:rPr lang="en-GB" dirty="0" smtClean="0"/>
            <a:t>Work Zone Audit</a:t>
          </a:r>
          <a:endParaRPr lang="en-GB" dirty="0"/>
        </a:p>
      </dgm:t>
    </dgm:pt>
    <dgm:pt modelId="{BDC0DF35-EB34-4179-A209-1B63AA8EF88B}" type="parTrans" cxnId="{6BA683DF-98AB-415E-96AA-3A76D204FA3E}">
      <dgm:prSet/>
      <dgm:spPr/>
      <dgm:t>
        <a:bodyPr/>
        <a:lstStyle/>
        <a:p>
          <a:endParaRPr lang="en-GB"/>
        </a:p>
      </dgm:t>
    </dgm:pt>
    <dgm:pt modelId="{76440FB3-42B3-4138-8144-C7E5C464B5D5}" type="sibTrans" cxnId="{6BA683DF-98AB-415E-96AA-3A76D204FA3E}">
      <dgm:prSet/>
      <dgm:spPr/>
      <dgm:t>
        <a:bodyPr/>
        <a:lstStyle/>
        <a:p>
          <a:endParaRPr lang="en-GB"/>
        </a:p>
      </dgm:t>
    </dgm:pt>
    <dgm:pt modelId="{25C88546-E3B9-49F6-9442-9B967A05E9ED}">
      <dgm:prSet phldrT="[Text]" phldr="1"/>
      <dgm:spPr/>
      <dgm:t>
        <a:bodyPr/>
        <a:lstStyle/>
        <a:p>
          <a:endParaRPr lang="en-GB"/>
        </a:p>
      </dgm:t>
    </dgm:pt>
    <dgm:pt modelId="{2EF9212E-AB5A-49EB-B781-1B93B0100C4D}" type="parTrans" cxnId="{2ECB602F-5E2A-49AA-B4CB-CA3D8E4206E9}">
      <dgm:prSet/>
      <dgm:spPr/>
      <dgm:t>
        <a:bodyPr/>
        <a:lstStyle/>
        <a:p>
          <a:endParaRPr lang="en-GB"/>
        </a:p>
      </dgm:t>
    </dgm:pt>
    <dgm:pt modelId="{2995331F-6027-445A-BE3E-4241E3947C0B}" type="sibTrans" cxnId="{2ECB602F-5E2A-49AA-B4CB-CA3D8E4206E9}">
      <dgm:prSet/>
      <dgm:spPr/>
      <dgm:t>
        <a:bodyPr/>
        <a:lstStyle/>
        <a:p>
          <a:endParaRPr lang="en-GB"/>
        </a:p>
      </dgm:t>
    </dgm:pt>
    <dgm:pt modelId="{6CB87C56-4FA1-4959-B3D2-8E2B71EE75EA}">
      <dgm:prSet/>
      <dgm:spPr/>
      <dgm:t>
        <a:bodyPr/>
        <a:lstStyle/>
        <a:p>
          <a:r>
            <a:rPr lang="en-GB" dirty="0" smtClean="0"/>
            <a:t>Construction stage audit </a:t>
          </a:r>
        </a:p>
        <a:p>
          <a:r>
            <a:rPr lang="en-GB" dirty="0" smtClean="0"/>
            <a:t>Pre- Opening audit  </a:t>
          </a:r>
        </a:p>
      </dgm:t>
    </dgm:pt>
    <dgm:pt modelId="{9D16E7D7-B107-4C50-ACBB-615247FD673C}" type="parTrans" cxnId="{B8FE0A9D-A571-4109-82D8-5C87254E24D3}">
      <dgm:prSet/>
      <dgm:spPr/>
      <dgm:t>
        <a:bodyPr/>
        <a:lstStyle/>
        <a:p>
          <a:endParaRPr lang="en-GB"/>
        </a:p>
      </dgm:t>
    </dgm:pt>
    <dgm:pt modelId="{4DB72189-D547-4737-BE3D-6D331A7C159D}" type="sibTrans" cxnId="{B8FE0A9D-A571-4109-82D8-5C87254E24D3}">
      <dgm:prSet/>
      <dgm:spPr/>
      <dgm:t>
        <a:bodyPr/>
        <a:lstStyle/>
        <a:p>
          <a:endParaRPr lang="en-GB"/>
        </a:p>
      </dgm:t>
    </dgm:pt>
    <dgm:pt modelId="{385F0A5F-C5ED-421B-8913-996E3F6F0AF5}">
      <dgm:prSet/>
      <dgm:spPr/>
      <dgm:t>
        <a:bodyPr/>
        <a:lstStyle/>
        <a:p>
          <a:r>
            <a:rPr lang="en-GB" dirty="0" smtClean="0"/>
            <a:t>Post Construction </a:t>
          </a:r>
        </a:p>
        <a:p>
          <a:r>
            <a:rPr lang="en-GB" dirty="0" smtClean="0"/>
            <a:t>Road Safety Audits  	</a:t>
          </a:r>
          <a:endParaRPr lang="en-GB" dirty="0"/>
        </a:p>
      </dgm:t>
    </dgm:pt>
    <dgm:pt modelId="{CD0A6DE7-6F55-4410-A0CB-178E53B47903}" type="parTrans" cxnId="{54EBC70D-60BA-4083-ABAA-9572E0AF8A37}">
      <dgm:prSet/>
      <dgm:spPr/>
      <dgm:t>
        <a:bodyPr/>
        <a:lstStyle/>
        <a:p>
          <a:endParaRPr lang="en-GB"/>
        </a:p>
      </dgm:t>
    </dgm:pt>
    <dgm:pt modelId="{9D4ED2A8-4904-468F-8F46-12A1DEEB8968}" type="sibTrans" cxnId="{54EBC70D-60BA-4083-ABAA-9572E0AF8A37}">
      <dgm:prSet/>
      <dgm:spPr/>
      <dgm:t>
        <a:bodyPr/>
        <a:lstStyle/>
        <a:p>
          <a:endParaRPr lang="en-GB"/>
        </a:p>
      </dgm:t>
    </dgm:pt>
    <dgm:pt modelId="{A847D991-A7F1-472D-9458-9A2373CA1931}">
      <dgm:prSet/>
      <dgm:spPr/>
      <dgm:t>
        <a:bodyPr/>
        <a:lstStyle/>
        <a:p>
          <a:r>
            <a:rPr lang="en-GB" dirty="0" smtClean="0"/>
            <a:t>Existing Road Inspection</a:t>
          </a:r>
          <a:endParaRPr lang="en-GB" dirty="0"/>
        </a:p>
      </dgm:t>
    </dgm:pt>
    <dgm:pt modelId="{1C60D0AC-53E8-40A1-B81F-33B843F03825}" type="parTrans" cxnId="{BFAE1345-AD90-4D1E-9496-4B1F3D0B0E9B}">
      <dgm:prSet/>
      <dgm:spPr/>
      <dgm:t>
        <a:bodyPr/>
        <a:lstStyle/>
        <a:p>
          <a:endParaRPr lang="en-GB"/>
        </a:p>
      </dgm:t>
    </dgm:pt>
    <dgm:pt modelId="{5EB52B7C-37D5-4391-A57D-15F12B1240B0}" type="sibTrans" cxnId="{BFAE1345-AD90-4D1E-9496-4B1F3D0B0E9B}">
      <dgm:prSet/>
      <dgm:spPr/>
      <dgm:t>
        <a:bodyPr/>
        <a:lstStyle/>
        <a:p>
          <a:endParaRPr lang="en-GB"/>
        </a:p>
      </dgm:t>
    </dgm:pt>
    <dgm:pt modelId="{1BD5533F-8091-4337-A2C6-ACB05AA64CD4}" type="pres">
      <dgm:prSet presAssocID="{DA070B21-BB44-4D1D-A538-B276A8424BEE}" presName="Name0" presStyleCnt="0">
        <dgm:presLayoutVars>
          <dgm:dir/>
          <dgm:animLvl val="lvl"/>
          <dgm:resizeHandles/>
        </dgm:presLayoutVars>
      </dgm:prSet>
      <dgm:spPr/>
      <dgm:t>
        <a:bodyPr/>
        <a:lstStyle/>
        <a:p>
          <a:endParaRPr lang="en-GB"/>
        </a:p>
      </dgm:t>
    </dgm:pt>
    <dgm:pt modelId="{CD1B1BE0-6A1F-43C7-BB05-348B05CFD7E7}" type="pres">
      <dgm:prSet presAssocID="{741918E9-A684-459E-9DE8-5C764780EB94}" presName="linNode" presStyleCnt="0"/>
      <dgm:spPr/>
    </dgm:pt>
    <dgm:pt modelId="{D7301D7E-D326-4456-A0B0-D32162712D38}" type="pres">
      <dgm:prSet presAssocID="{741918E9-A684-459E-9DE8-5C764780EB94}" presName="parentShp" presStyleLbl="node1" presStyleIdx="0" presStyleCnt="4" custLinFactNeighborX="209" custLinFactNeighborY="1302">
        <dgm:presLayoutVars>
          <dgm:bulletEnabled val="1"/>
        </dgm:presLayoutVars>
      </dgm:prSet>
      <dgm:spPr/>
      <dgm:t>
        <a:bodyPr/>
        <a:lstStyle/>
        <a:p>
          <a:endParaRPr lang="en-GB"/>
        </a:p>
      </dgm:t>
    </dgm:pt>
    <dgm:pt modelId="{D879BEB6-EAB4-476F-AAFC-5B35C9855440}" type="pres">
      <dgm:prSet presAssocID="{741918E9-A684-459E-9DE8-5C764780EB94}" presName="childShp" presStyleLbl="bgAccFollowNode1" presStyleIdx="0" presStyleCnt="4">
        <dgm:presLayoutVars>
          <dgm:bulletEnabled val="1"/>
        </dgm:presLayoutVars>
      </dgm:prSet>
      <dgm:spPr/>
      <dgm:t>
        <a:bodyPr/>
        <a:lstStyle/>
        <a:p>
          <a:endParaRPr lang="en-GB"/>
        </a:p>
      </dgm:t>
    </dgm:pt>
    <dgm:pt modelId="{2DC177AB-28F2-482F-936C-508718988967}" type="pres">
      <dgm:prSet presAssocID="{B26BCB1F-2AF9-4D0E-B3BB-83B9A7C71E63}" presName="spacing" presStyleCnt="0"/>
      <dgm:spPr/>
    </dgm:pt>
    <dgm:pt modelId="{21F9A816-ADF4-41E0-AB5B-290BABF1EADE}" type="pres">
      <dgm:prSet presAssocID="{CECF64F8-CEF4-42F8-885F-5557B2F866A8}" presName="linNode" presStyleCnt="0"/>
      <dgm:spPr/>
    </dgm:pt>
    <dgm:pt modelId="{B40B708B-372A-480E-9551-67262629B995}" type="pres">
      <dgm:prSet presAssocID="{CECF64F8-CEF4-42F8-885F-5557B2F866A8}" presName="parentShp" presStyleLbl="node1" presStyleIdx="1" presStyleCnt="4">
        <dgm:presLayoutVars>
          <dgm:bulletEnabled val="1"/>
        </dgm:presLayoutVars>
      </dgm:prSet>
      <dgm:spPr/>
      <dgm:t>
        <a:bodyPr/>
        <a:lstStyle/>
        <a:p>
          <a:endParaRPr lang="en-GB"/>
        </a:p>
      </dgm:t>
    </dgm:pt>
    <dgm:pt modelId="{23FBDDC6-A25D-4F7D-89AC-1E920BC58131}" type="pres">
      <dgm:prSet presAssocID="{CECF64F8-CEF4-42F8-885F-5557B2F866A8}" presName="childShp" presStyleLbl="bgAccFollowNode1" presStyleIdx="1" presStyleCnt="4">
        <dgm:presLayoutVars>
          <dgm:bulletEnabled val="1"/>
        </dgm:presLayoutVars>
      </dgm:prSet>
      <dgm:spPr/>
      <dgm:t>
        <a:bodyPr/>
        <a:lstStyle/>
        <a:p>
          <a:endParaRPr lang="en-GB"/>
        </a:p>
      </dgm:t>
    </dgm:pt>
    <dgm:pt modelId="{C6F9C0DB-DDBD-4953-8ECA-EA8DBA399509}" type="pres">
      <dgm:prSet presAssocID="{45133B67-7232-4D17-92ED-1FB49EBAACDB}" presName="spacing" presStyleCnt="0"/>
      <dgm:spPr/>
    </dgm:pt>
    <dgm:pt modelId="{3E28C275-2EC0-446A-94CC-87D9328EBAED}" type="pres">
      <dgm:prSet presAssocID="{6CB87C56-4FA1-4959-B3D2-8E2B71EE75EA}" presName="linNode" presStyleCnt="0"/>
      <dgm:spPr/>
    </dgm:pt>
    <dgm:pt modelId="{606C8D52-195B-4DE0-A26F-EF47A377ADE6}" type="pres">
      <dgm:prSet presAssocID="{6CB87C56-4FA1-4959-B3D2-8E2B71EE75EA}" presName="parentShp" presStyleLbl="node1" presStyleIdx="2" presStyleCnt="4">
        <dgm:presLayoutVars>
          <dgm:bulletEnabled val="1"/>
        </dgm:presLayoutVars>
      </dgm:prSet>
      <dgm:spPr/>
      <dgm:t>
        <a:bodyPr/>
        <a:lstStyle/>
        <a:p>
          <a:endParaRPr lang="en-GB"/>
        </a:p>
      </dgm:t>
    </dgm:pt>
    <dgm:pt modelId="{D36050E2-ECF7-46E2-B578-B42153710020}" type="pres">
      <dgm:prSet presAssocID="{6CB87C56-4FA1-4959-B3D2-8E2B71EE75EA}" presName="childShp" presStyleLbl="bgAccFollowNode1" presStyleIdx="2" presStyleCnt="4">
        <dgm:presLayoutVars>
          <dgm:bulletEnabled val="1"/>
        </dgm:presLayoutVars>
      </dgm:prSet>
      <dgm:spPr/>
    </dgm:pt>
    <dgm:pt modelId="{BA996CF5-7B34-40BD-BEEE-0D9719136EE9}" type="pres">
      <dgm:prSet presAssocID="{4DB72189-D547-4737-BE3D-6D331A7C159D}" presName="spacing" presStyleCnt="0"/>
      <dgm:spPr/>
    </dgm:pt>
    <dgm:pt modelId="{6C73AFC1-66AC-42DC-989E-B62A1AE495EA}" type="pres">
      <dgm:prSet presAssocID="{385F0A5F-C5ED-421B-8913-996E3F6F0AF5}" presName="linNode" presStyleCnt="0"/>
      <dgm:spPr/>
    </dgm:pt>
    <dgm:pt modelId="{92A77E15-4F73-487C-8BD1-D7D5CF1FDFA0}" type="pres">
      <dgm:prSet presAssocID="{385F0A5F-C5ED-421B-8913-996E3F6F0AF5}" presName="parentShp" presStyleLbl="node1" presStyleIdx="3" presStyleCnt="4">
        <dgm:presLayoutVars>
          <dgm:bulletEnabled val="1"/>
        </dgm:presLayoutVars>
      </dgm:prSet>
      <dgm:spPr/>
      <dgm:t>
        <a:bodyPr/>
        <a:lstStyle/>
        <a:p>
          <a:endParaRPr lang="en-GB"/>
        </a:p>
      </dgm:t>
    </dgm:pt>
    <dgm:pt modelId="{07DA3B6E-C9A9-4264-9629-3919C8B2A3CB}" type="pres">
      <dgm:prSet presAssocID="{385F0A5F-C5ED-421B-8913-996E3F6F0AF5}" presName="childShp" presStyleLbl="bgAccFollowNode1" presStyleIdx="3" presStyleCnt="4">
        <dgm:presLayoutVars>
          <dgm:bulletEnabled val="1"/>
        </dgm:presLayoutVars>
      </dgm:prSet>
      <dgm:spPr/>
      <dgm:t>
        <a:bodyPr/>
        <a:lstStyle/>
        <a:p>
          <a:endParaRPr lang="en-GB"/>
        </a:p>
      </dgm:t>
    </dgm:pt>
  </dgm:ptLst>
  <dgm:cxnLst>
    <dgm:cxn modelId="{54EBC70D-60BA-4083-ABAA-9572E0AF8A37}" srcId="{DA070B21-BB44-4D1D-A538-B276A8424BEE}" destId="{385F0A5F-C5ED-421B-8913-996E3F6F0AF5}" srcOrd="3" destOrd="0" parTransId="{CD0A6DE7-6F55-4410-A0CB-178E53B47903}" sibTransId="{9D4ED2A8-4904-468F-8F46-12A1DEEB8968}"/>
    <dgm:cxn modelId="{9CDF9454-74EB-41A1-9964-C9413F5B06F5}" type="presOf" srcId="{DA070B21-BB44-4D1D-A538-B276A8424BEE}" destId="{1BD5533F-8091-4337-A2C6-ACB05AA64CD4}" srcOrd="0" destOrd="0" presId="urn:microsoft.com/office/officeart/2005/8/layout/vList6"/>
    <dgm:cxn modelId="{1EFE78E1-5968-44EC-A647-AFBECE31ED4D}" srcId="{DA070B21-BB44-4D1D-A538-B276A8424BEE}" destId="{CECF64F8-CEF4-42F8-885F-5557B2F866A8}" srcOrd="1" destOrd="0" parTransId="{57D4242D-4FC1-4B09-AB0C-408886EE7B53}" sibTransId="{45133B67-7232-4D17-92ED-1FB49EBAACDB}"/>
    <dgm:cxn modelId="{2D3832AD-BF94-4DEC-893D-2F0CF3A6E6FF}" type="presOf" srcId="{385F0A5F-C5ED-421B-8913-996E3F6F0AF5}" destId="{92A77E15-4F73-487C-8BD1-D7D5CF1FDFA0}" srcOrd="0" destOrd="0" presId="urn:microsoft.com/office/officeart/2005/8/layout/vList6"/>
    <dgm:cxn modelId="{2ECB602F-5E2A-49AA-B4CB-CA3D8E4206E9}" srcId="{CECF64F8-CEF4-42F8-885F-5557B2F866A8}" destId="{25C88546-E3B9-49F6-9442-9B967A05E9ED}" srcOrd="1" destOrd="0" parTransId="{2EF9212E-AB5A-49EB-B781-1B93B0100C4D}" sibTransId="{2995331F-6027-445A-BE3E-4241E3947C0B}"/>
    <dgm:cxn modelId="{0E998A67-3BC8-45FA-836B-5B38099D5C90}" type="presOf" srcId="{A43FB611-1ED6-4C21-942C-C5C921900717}" destId="{D879BEB6-EAB4-476F-AAFC-5B35C9855440}" srcOrd="0" destOrd="1" presId="urn:microsoft.com/office/officeart/2005/8/layout/vList6"/>
    <dgm:cxn modelId="{BEE2D36F-C8E2-4DE4-85DB-2E302C83015F}" srcId="{741918E9-A684-459E-9DE8-5C764780EB94}" destId="{267599C2-01A9-4412-9732-A5E08EC7A124}" srcOrd="0" destOrd="0" parTransId="{5713DBCE-77B5-44EF-87A7-3442E3FCD678}" sibTransId="{23C14107-9C75-4A21-BCFB-019C115DBAE6}"/>
    <dgm:cxn modelId="{E39AFDE5-B1AC-4ED6-8347-D686E4A0A5EE}" srcId="{DA070B21-BB44-4D1D-A538-B276A8424BEE}" destId="{741918E9-A684-459E-9DE8-5C764780EB94}" srcOrd="0" destOrd="0" parTransId="{54F432F8-454A-43AF-A83D-AC1D89C64A12}" sibTransId="{B26BCB1F-2AF9-4D0E-B3BB-83B9A7C71E63}"/>
    <dgm:cxn modelId="{B6D63DF2-EAAB-47D7-9683-4A984A461231}" type="presOf" srcId="{25C88546-E3B9-49F6-9442-9B967A05E9ED}" destId="{23FBDDC6-A25D-4F7D-89AC-1E920BC58131}" srcOrd="0" destOrd="1" presId="urn:microsoft.com/office/officeart/2005/8/layout/vList6"/>
    <dgm:cxn modelId="{B8FE0A9D-A571-4109-82D8-5C87254E24D3}" srcId="{DA070B21-BB44-4D1D-A538-B276A8424BEE}" destId="{6CB87C56-4FA1-4959-B3D2-8E2B71EE75EA}" srcOrd="2" destOrd="0" parTransId="{9D16E7D7-B107-4C50-ACBB-615247FD673C}" sibTransId="{4DB72189-D547-4737-BE3D-6D331A7C159D}"/>
    <dgm:cxn modelId="{44E565DD-6FEE-46E4-AC4F-4DFD57545E92}" type="presOf" srcId="{267599C2-01A9-4412-9732-A5E08EC7A124}" destId="{D879BEB6-EAB4-476F-AAFC-5B35C9855440}" srcOrd="0" destOrd="0" presId="urn:microsoft.com/office/officeart/2005/8/layout/vList6"/>
    <dgm:cxn modelId="{F2838450-15C8-4104-856F-62D55CF24D0D}" type="presOf" srcId="{6CB87C56-4FA1-4959-B3D2-8E2B71EE75EA}" destId="{606C8D52-195B-4DE0-A26F-EF47A377ADE6}" srcOrd="0" destOrd="0" presId="urn:microsoft.com/office/officeart/2005/8/layout/vList6"/>
    <dgm:cxn modelId="{6E1EEF75-3CCA-4BC4-B57C-16A38C47E082}" type="presOf" srcId="{5FB29F8A-046A-4B4E-8C9C-C9FF47302D62}" destId="{23FBDDC6-A25D-4F7D-89AC-1E920BC58131}" srcOrd="0" destOrd="0" presId="urn:microsoft.com/office/officeart/2005/8/layout/vList6"/>
    <dgm:cxn modelId="{96D22D3D-C8A5-4D00-9AEE-212ADF8BC541}" type="presOf" srcId="{CECF64F8-CEF4-42F8-885F-5557B2F866A8}" destId="{B40B708B-372A-480E-9551-67262629B995}" srcOrd="0" destOrd="0" presId="urn:microsoft.com/office/officeart/2005/8/layout/vList6"/>
    <dgm:cxn modelId="{BFAE1345-AD90-4D1E-9496-4B1F3D0B0E9B}" srcId="{385F0A5F-C5ED-421B-8913-996E3F6F0AF5}" destId="{A847D991-A7F1-472D-9458-9A2373CA1931}" srcOrd="0" destOrd="0" parTransId="{1C60D0AC-53E8-40A1-B81F-33B843F03825}" sibTransId="{5EB52B7C-37D5-4391-A57D-15F12B1240B0}"/>
    <dgm:cxn modelId="{10806C37-EBD4-4723-B0CB-1F2E99C4974C}" type="presOf" srcId="{A847D991-A7F1-472D-9458-9A2373CA1931}" destId="{07DA3B6E-C9A9-4264-9629-3919C8B2A3CB}" srcOrd="0" destOrd="0" presId="urn:microsoft.com/office/officeart/2005/8/layout/vList6"/>
    <dgm:cxn modelId="{4BFDD18E-0DE2-4BAF-BD81-F178AE691A45}" type="presOf" srcId="{741918E9-A684-459E-9DE8-5C764780EB94}" destId="{D7301D7E-D326-4456-A0B0-D32162712D38}" srcOrd="0" destOrd="0" presId="urn:microsoft.com/office/officeart/2005/8/layout/vList6"/>
    <dgm:cxn modelId="{3792B94F-8ED0-44BF-8F19-59849AEC61E3}" srcId="{741918E9-A684-459E-9DE8-5C764780EB94}" destId="{A43FB611-1ED6-4C21-942C-C5C921900717}" srcOrd="1" destOrd="0" parTransId="{406B372A-18BD-45DD-9660-98CF97C045A1}" sibTransId="{799E2681-D02B-4E79-8770-AC555D73B4BF}"/>
    <dgm:cxn modelId="{6BA683DF-98AB-415E-96AA-3A76D204FA3E}" srcId="{CECF64F8-CEF4-42F8-885F-5557B2F866A8}" destId="{5FB29F8A-046A-4B4E-8C9C-C9FF47302D62}" srcOrd="0" destOrd="0" parTransId="{BDC0DF35-EB34-4179-A209-1B63AA8EF88B}" sibTransId="{76440FB3-42B3-4138-8144-C7E5C464B5D5}"/>
    <dgm:cxn modelId="{B11BC19C-A6B0-4B1D-A6EC-4ADA199BAEDF}" type="presParOf" srcId="{1BD5533F-8091-4337-A2C6-ACB05AA64CD4}" destId="{CD1B1BE0-6A1F-43C7-BB05-348B05CFD7E7}" srcOrd="0" destOrd="0" presId="urn:microsoft.com/office/officeart/2005/8/layout/vList6"/>
    <dgm:cxn modelId="{F9CB0E9F-589A-490D-97E9-8E6638593EA4}" type="presParOf" srcId="{CD1B1BE0-6A1F-43C7-BB05-348B05CFD7E7}" destId="{D7301D7E-D326-4456-A0B0-D32162712D38}" srcOrd="0" destOrd="0" presId="urn:microsoft.com/office/officeart/2005/8/layout/vList6"/>
    <dgm:cxn modelId="{57C28974-8207-4A2C-81BA-23AA4976FD6A}" type="presParOf" srcId="{CD1B1BE0-6A1F-43C7-BB05-348B05CFD7E7}" destId="{D879BEB6-EAB4-476F-AAFC-5B35C9855440}" srcOrd="1" destOrd="0" presId="urn:microsoft.com/office/officeart/2005/8/layout/vList6"/>
    <dgm:cxn modelId="{3032DF4C-0410-4B45-BA8E-F1009A49F8E0}" type="presParOf" srcId="{1BD5533F-8091-4337-A2C6-ACB05AA64CD4}" destId="{2DC177AB-28F2-482F-936C-508718988967}" srcOrd="1" destOrd="0" presId="urn:microsoft.com/office/officeart/2005/8/layout/vList6"/>
    <dgm:cxn modelId="{CE382FE2-E1BE-4E84-8032-197CAA3E3472}" type="presParOf" srcId="{1BD5533F-8091-4337-A2C6-ACB05AA64CD4}" destId="{21F9A816-ADF4-41E0-AB5B-290BABF1EADE}" srcOrd="2" destOrd="0" presId="urn:microsoft.com/office/officeart/2005/8/layout/vList6"/>
    <dgm:cxn modelId="{761C814B-81D1-45EF-95AA-C2ED1F3D51A6}" type="presParOf" srcId="{21F9A816-ADF4-41E0-AB5B-290BABF1EADE}" destId="{B40B708B-372A-480E-9551-67262629B995}" srcOrd="0" destOrd="0" presId="urn:microsoft.com/office/officeart/2005/8/layout/vList6"/>
    <dgm:cxn modelId="{DA439E6E-9729-464B-8321-DCDA1791F246}" type="presParOf" srcId="{21F9A816-ADF4-41E0-AB5B-290BABF1EADE}" destId="{23FBDDC6-A25D-4F7D-89AC-1E920BC58131}" srcOrd="1" destOrd="0" presId="urn:microsoft.com/office/officeart/2005/8/layout/vList6"/>
    <dgm:cxn modelId="{CB8B9551-5941-45DA-B112-E5FBD40391D5}" type="presParOf" srcId="{1BD5533F-8091-4337-A2C6-ACB05AA64CD4}" destId="{C6F9C0DB-DDBD-4953-8ECA-EA8DBA399509}" srcOrd="3" destOrd="0" presId="urn:microsoft.com/office/officeart/2005/8/layout/vList6"/>
    <dgm:cxn modelId="{5396B6DA-7B84-4D19-8972-006A26901E7D}" type="presParOf" srcId="{1BD5533F-8091-4337-A2C6-ACB05AA64CD4}" destId="{3E28C275-2EC0-446A-94CC-87D9328EBAED}" srcOrd="4" destOrd="0" presId="urn:microsoft.com/office/officeart/2005/8/layout/vList6"/>
    <dgm:cxn modelId="{71776A81-E5E4-43C1-9D3A-D4F04B501814}" type="presParOf" srcId="{3E28C275-2EC0-446A-94CC-87D9328EBAED}" destId="{606C8D52-195B-4DE0-A26F-EF47A377ADE6}" srcOrd="0" destOrd="0" presId="urn:microsoft.com/office/officeart/2005/8/layout/vList6"/>
    <dgm:cxn modelId="{6A2C42EE-A8D1-4C10-AB72-1CB102399F3A}" type="presParOf" srcId="{3E28C275-2EC0-446A-94CC-87D9328EBAED}" destId="{D36050E2-ECF7-46E2-B578-B42153710020}" srcOrd="1" destOrd="0" presId="urn:microsoft.com/office/officeart/2005/8/layout/vList6"/>
    <dgm:cxn modelId="{2D8F3A8D-72B5-4047-8A94-C09CFA06D91A}" type="presParOf" srcId="{1BD5533F-8091-4337-A2C6-ACB05AA64CD4}" destId="{BA996CF5-7B34-40BD-BEEE-0D9719136EE9}" srcOrd="5" destOrd="0" presId="urn:microsoft.com/office/officeart/2005/8/layout/vList6"/>
    <dgm:cxn modelId="{92B596B8-FBD7-47E0-94F2-01C625F4D32A}" type="presParOf" srcId="{1BD5533F-8091-4337-A2C6-ACB05AA64CD4}" destId="{6C73AFC1-66AC-42DC-989E-B62A1AE495EA}" srcOrd="6" destOrd="0" presId="urn:microsoft.com/office/officeart/2005/8/layout/vList6"/>
    <dgm:cxn modelId="{A350DCED-FB16-4247-8B8B-ADAF55F58738}" type="presParOf" srcId="{6C73AFC1-66AC-42DC-989E-B62A1AE495EA}" destId="{92A77E15-4F73-487C-8BD1-D7D5CF1FDFA0}" srcOrd="0" destOrd="0" presId="urn:microsoft.com/office/officeart/2005/8/layout/vList6"/>
    <dgm:cxn modelId="{8ED2B5CA-2117-4A39-8CC8-83842814339F}" type="presParOf" srcId="{6C73AFC1-66AC-42DC-989E-B62A1AE495EA}" destId="{07DA3B6E-C9A9-4264-9629-3919C8B2A3C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AD1D4B4-868E-4FF1-883E-E3613CF64E04}" type="slidenum">
              <a:rPr lang="en-GB" smtClean="0"/>
              <a:pPr/>
              <a:t>‹#›</a:t>
            </a:fld>
            <a:endParaRPr lang="en-GB"/>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1D4B4-868E-4FF1-883E-E3613CF64E0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1D4B4-868E-4FF1-883E-E3613CF64E0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1D4B4-868E-4FF1-883E-E3613CF64E04}" type="slidenum">
              <a:rPr lang="en-GB" smtClean="0"/>
              <a:pPr/>
              <a:t>‹#›</a:t>
            </a:fld>
            <a:endParaRPr lang="en-GB"/>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5" name="Footer Placeholder 4"/>
          <p:cNvSpPr>
            <a:spLocks noGrp="1"/>
          </p:cNvSpPr>
          <p:nvPr>
            <p:ph type="ftr" sz="quarter" idx="11"/>
          </p:nvPr>
        </p:nvSpPr>
        <p:spPr>
          <a:xfrm>
            <a:off x="800100" y="6172200"/>
            <a:ext cx="4000500" cy="457200"/>
          </a:xfrm>
        </p:spPr>
        <p:txBody>
          <a:bodyPr/>
          <a:lstStyle/>
          <a:p>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AD1D4B4-868E-4FF1-883E-E3613CF64E04}"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D1D4B4-868E-4FF1-883E-E3613CF64E04}"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D1D4B4-868E-4FF1-883E-E3613CF64E04}"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D1D4B4-868E-4FF1-883E-E3613CF64E0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D1D4B4-868E-4FF1-883E-E3613CF64E0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D1D4B4-868E-4FF1-883E-E3613CF64E04}"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8AB315-BE42-4EE5-A0FF-655F8B3DB03E}" type="datetimeFigureOut">
              <a:rPr lang="en-GB" smtClean="0"/>
              <a:pPr/>
              <a:t>09/02/2021</a:t>
            </a:fld>
            <a:endParaRPr lang="en-GB"/>
          </a:p>
        </p:txBody>
      </p:sp>
      <p:sp>
        <p:nvSpPr>
          <p:cNvPr id="6" name="Footer Placeholder 5"/>
          <p:cNvSpPr>
            <a:spLocks noGrp="1"/>
          </p:cNvSpPr>
          <p:nvPr>
            <p:ph type="ftr" sz="quarter" idx="11"/>
          </p:nvPr>
        </p:nvSpPr>
        <p:spPr>
          <a:xfrm>
            <a:off x="914400" y="6172200"/>
            <a:ext cx="3886200" cy="457200"/>
          </a:xfrm>
        </p:spPr>
        <p:txBody>
          <a:bodyPr/>
          <a:lstStyle/>
          <a:p>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8AD1D4B4-868E-4FF1-883E-E3613CF64E04}"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98AB315-BE42-4EE5-A0FF-655F8B3DB03E}" type="datetimeFigureOut">
              <a:rPr lang="en-GB" smtClean="0"/>
              <a:pPr/>
              <a:t>09/02/2021</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AD1D4B4-868E-4FF1-883E-E3613CF64E0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284984"/>
            <a:ext cx="7232848" cy="3240360"/>
          </a:xfrm>
        </p:spPr>
        <p:txBody>
          <a:bodyPr>
            <a:normAutofit/>
          </a:bodyPr>
          <a:lstStyle/>
          <a:p>
            <a:endParaRPr lang="en-GB" dirty="0" smtClean="0"/>
          </a:p>
        </p:txBody>
      </p:sp>
      <p:sp>
        <p:nvSpPr>
          <p:cNvPr id="2" name="Title 1"/>
          <p:cNvSpPr>
            <a:spLocks noGrp="1"/>
          </p:cNvSpPr>
          <p:nvPr>
            <p:ph type="ctrTitle"/>
          </p:nvPr>
        </p:nvSpPr>
        <p:spPr>
          <a:xfrm>
            <a:off x="685800" y="1268760"/>
            <a:ext cx="7772400" cy="1800200"/>
          </a:xfrm>
        </p:spPr>
        <p:txBody>
          <a:bodyPr>
            <a:normAutofit fontScale="90000"/>
          </a:bodyPr>
          <a:lstStyle/>
          <a:p>
            <a:r>
              <a:rPr lang="en-GB" b="1" dirty="0"/>
              <a:t>THE ROAD SAFETY AUDIT ; CONCEPT, PROCEDURE AND EXECUTION </a:t>
            </a:r>
            <a:endParaRPr lang="en-GB" dirty="0"/>
          </a:p>
        </p:txBody>
      </p:sp>
      <p:pic>
        <p:nvPicPr>
          <p:cNvPr id="4" name="Picture 4"/>
          <p:cNvPicPr>
            <a:picLocks noChangeAspect="1" noChangeArrowheads="1"/>
          </p:cNvPicPr>
          <p:nvPr/>
        </p:nvPicPr>
        <p:blipFill>
          <a:blip r:embed="rId2" cstate="print"/>
          <a:srcRect/>
          <a:stretch>
            <a:fillRect/>
          </a:stretch>
        </p:blipFill>
        <p:spPr bwMode="auto">
          <a:xfrm>
            <a:off x="179512" y="3068960"/>
            <a:ext cx="3036368" cy="1512168"/>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smtClean="0"/>
              <a:t>Cont.</a:t>
            </a:r>
            <a:endParaRPr lang="en-GB" dirty="0"/>
          </a:p>
        </p:txBody>
      </p:sp>
      <p:sp>
        <p:nvSpPr>
          <p:cNvPr id="3" name="Content Placeholder 2"/>
          <p:cNvSpPr>
            <a:spLocks noGrp="1"/>
          </p:cNvSpPr>
          <p:nvPr>
            <p:ph sz="quarter" idx="1"/>
          </p:nvPr>
        </p:nvSpPr>
        <p:spPr>
          <a:xfrm>
            <a:off x="457200" y="1124744"/>
            <a:ext cx="8229600" cy="5001419"/>
          </a:xfrm>
        </p:spPr>
        <p:txBody>
          <a:bodyPr>
            <a:normAutofit/>
          </a:bodyPr>
          <a:lstStyle/>
          <a:p>
            <a:r>
              <a:rPr lang="en-GB" dirty="0" smtClean="0"/>
              <a:t>it is also defined by (</a:t>
            </a:r>
            <a:r>
              <a:rPr lang="en-GB" dirty="0" err="1" smtClean="0"/>
              <a:t>Mocsair</a:t>
            </a:r>
            <a:r>
              <a:rPr lang="en-GB" dirty="0" smtClean="0"/>
              <a:t>, T. et al, 2006) as;</a:t>
            </a:r>
          </a:p>
          <a:p>
            <a:pPr lvl="1">
              <a:buFont typeface="Wingdings" pitchFamily="2" charset="2"/>
              <a:buChar char="Ø"/>
            </a:pPr>
            <a:r>
              <a:rPr lang="en-GB" dirty="0" smtClean="0"/>
              <a:t> A preventive tool, </a:t>
            </a:r>
          </a:p>
          <a:p>
            <a:pPr lvl="1">
              <a:buFont typeface="Wingdings" pitchFamily="2" charset="2"/>
              <a:buChar char="Ø"/>
            </a:pPr>
            <a:r>
              <a:rPr lang="en-GB" dirty="0" smtClean="0"/>
              <a:t> Consisting of a regular, systematic, on-site inspection of existing roads, covering the whole road network, </a:t>
            </a:r>
          </a:p>
          <a:p>
            <a:pPr lvl="1">
              <a:buFont typeface="Wingdings" pitchFamily="2" charset="2"/>
              <a:buChar char="Ø"/>
            </a:pPr>
            <a:r>
              <a:rPr lang="en-GB" dirty="0" smtClean="0"/>
              <a:t> Carried out by trained safety expert teams </a:t>
            </a:r>
          </a:p>
          <a:p>
            <a:pPr lvl="1">
              <a:buFont typeface="Wingdings" pitchFamily="2" charset="2"/>
              <a:buChar char="Ø"/>
            </a:pPr>
            <a:r>
              <a:rPr lang="en-GB" dirty="0" smtClean="0"/>
              <a:t> Resulting in a formal report on detected road hazards and safety issues </a:t>
            </a:r>
          </a:p>
          <a:p>
            <a:pPr lvl="1">
              <a:buFont typeface="Wingdings" pitchFamily="2" charset="2"/>
              <a:buChar char="Ø"/>
            </a:pPr>
            <a:r>
              <a:rPr lang="en-GB" dirty="0" smtClean="0"/>
              <a:t> Requiring a formal responds by the relevant road authority. </a:t>
            </a:r>
          </a:p>
          <a:p>
            <a:endParaRPr lang="en-GB" dirty="0"/>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PRINCIPLE OF RSA AND RSI </a:t>
            </a:r>
            <a:br>
              <a:rPr lang="en-GB" b="1" dirty="0" smtClean="0"/>
            </a:br>
            <a:endParaRPr lang="en-GB" dirty="0"/>
          </a:p>
        </p:txBody>
      </p:sp>
      <p:sp>
        <p:nvSpPr>
          <p:cNvPr id="3" name="Content Placeholder 2"/>
          <p:cNvSpPr>
            <a:spLocks noGrp="1"/>
          </p:cNvSpPr>
          <p:nvPr>
            <p:ph sz="quarter" idx="1"/>
          </p:nvPr>
        </p:nvSpPr>
        <p:spPr>
          <a:xfrm>
            <a:off x="457200" y="908720"/>
            <a:ext cx="8229600" cy="5760640"/>
          </a:xfrm>
        </p:spPr>
        <p:txBody>
          <a:bodyPr>
            <a:normAutofit lnSpcReduction="10000"/>
          </a:bodyPr>
          <a:lstStyle/>
          <a:p>
            <a:r>
              <a:rPr lang="en-GB" sz="2800" dirty="0" smtClean="0"/>
              <a:t>1</a:t>
            </a:r>
            <a:r>
              <a:rPr lang="en-GB" sz="2800" dirty="0"/>
              <a:t>. The elements included in the road safety inspections should stand as risk factors for accident or injuries. </a:t>
            </a:r>
          </a:p>
          <a:p>
            <a:r>
              <a:rPr lang="en-GB" sz="2800" dirty="0"/>
              <a:t>2. Inspections should be standardized and designed to ensure that all elements included are covered and are assessed in an objective manner. Initial stages of implementation checklist may be helpful. </a:t>
            </a:r>
          </a:p>
          <a:p>
            <a:r>
              <a:rPr lang="en-GB" sz="2800" dirty="0"/>
              <a:t>3. Both RSA and RSI are intended to be used by road authorities</a:t>
            </a:r>
            <a:r>
              <a:rPr lang="en-GB" sz="2800" dirty="0" smtClean="0"/>
              <a:t>.</a:t>
            </a:r>
          </a:p>
          <a:p>
            <a:r>
              <a:rPr lang="en-GB" sz="2800" dirty="0" smtClean="0"/>
              <a:t> </a:t>
            </a:r>
            <a:r>
              <a:rPr lang="en-GB" sz="2800" dirty="0"/>
              <a:t>RSA involves in the design of road traffic plans </a:t>
            </a:r>
            <a:r>
              <a:rPr lang="en-GB" sz="2800" dirty="0" smtClean="0"/>
              <a:t>and is always done by </a:t>
            </a:r>
            <a:r>
              <a:rPr lang="en-GB" sz="2800" dirty="0"/>
              <a:t>an independent audit team carrying out RSA. In addition to the </a:t>
            </a:r>
            <a:r>
              <a:rPr lang="en-GB" sz="2800" dirty="0" smtClean="0"/>
              <a:t>RSA </a:t>
            </a:r>
            <a:r>
              <a:rPr lang="en-GB" sz="2800" dirty="0"/>
              <a:t>an RSI involves two or more road safety experts who carry out inspection cost and benefit of an RSA and RSI. </a:t>
            </a:r>
          </a:p>
          <a:p>
            <a:endParaRPr lang="en-GB"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IMPORTANCE OF RSA AND RSI </a:t>
            </a:r>
            <a:br>
              <a:rPr lang="en-GB" b="1" dirty="0" smtClean="0"/>
            </a:br>
            <a:endParaRPr lang="en-GB" dirty="0"/>
          </a:p>
        </p:txBody>
      </p:sp>
      <p:sp>
        <p:nvSpPr>
          <p:cNvPr id="3" name="Content Placeholder 2"/>
          <p:cNvSpPr>
            <a:spLocks noGrp="1"/>
          </p:cNvSpPr>
          <p:nvPr>
            <p:ph sz="quarter" idx="1"/>
          </p:nvPr>
        </p:nvSpPr>
        <p:spPr>
          <a:xfrm>
            <a:off x="457200" y="908720"/>
            <a:ext cx="8229600" cy="5688632"/>
          </a:xfrm>
        </p:spPr>
        <p:txBody>
          <a:bodyPr>
            <a:normAutofit/>
          </a:bodyPr>
          <a:lstStyle/>
          <a:p>
            <a:pPr>
              <a:buNone/>
            </a:pPr>
            <a:r>
              <a:rPr lang="en-GB" dirty="0" smtClean="0"/>
              <a:t> 	</a:t>
            </a:r>
            <a:r>
              <a:rPr lang="en-GB" sz="2800" dirty="0" smtClean="0"/>
              <a:t>The </a:t>
            </a:r>
            <a:r>
              <a:rPr lang="en-GB" sz="2800" dirty="0"/>
              <a:t>major benefits of RSA and RSI are implicated in </a:t>
            </a:r>
            <a:r>
              <a:rPr lang="en-GB" sz="2800" dirty="0" smtClean="0"/>
              <a:t>the cost </a:t>
            </a:r>
            <a:r>
              <a:rPr lang="en-GB" sz="2800" dirty="0"/>
              <a:t>saved on crashes that have been prevented by audit recommendations. </a:t>
            </a:r>
            <a:r>
              <a:rPr lang="en-GB" sz="2800" dirty="0" smtClean="0"/>
              <a:t>Other </a:t>
            </a:r>
            <a:r>
              <a:rPr lang="en-GB" sz="2800" dirty="0"/>
              <a:t>qualitative benefits include: </a:t>
            </a:r>
          </a:p>
          <a:p>
            <a:pPr lvl="1">
              <a:buFont typeface="Wingdings" pitchFamily="2" charset="2"/>
              <a:buChar char="Ø"/>
            </a:pPr>
            <a:r>
              <a:rPr lang="en-GB" sz="2800" dirty="0" smtClean="0"/>
              <a:t> </a:t>
            </a:r>
            <a:r>
              <a:rPr lang="en-GB" sz="2800" dirty="0"/>
              <a:t>Reduce risk of crashes and repair works. </a:t>
            </a:r>
          </a:p>
          <a:p>
            <a:pPr lvl="1">
              <a:buFont typeface="Wingdings" pitchFamily="2" charset="2"/>
              <a:buChar char="Ø"/>
            </a:pPr>
            <a:r>
              <a:rPr lang="en-GB" sz="2800" dirty="0" smtClean="0"/>
              <a:t> </a:t>
            </a:r>
            <a:r>
              <a:rPr lang="en-GB" sz="2800" dirty="0"/>
              <a:t>Reduction of total project cost. </a:t>
            </a:r>
          </a:p>
          <a:p>
            <a:pPr lvl="1">
              <a:buFont typeface="Wingdings" pitchFamily="2" charset="2"/>
              <a:buChar char="Ø"/>
            </a:pPr>
            <a:r>
              <a:rPr lang="en-GB" sz="2800" dirty="0" smtClean="0"/>
              <a:t> </a:t>
            </a:r>
            <a:r>
              <a:rPr lang="en-GB" sz="2800" dirty="0"/>
              <a:t>Creation of greater awareness of road safety and quality in design processes. </a:t>
            </a:r>
          </a:p>
          <a:p>
            <a:pPr lvl="1">
              <a:buFont typeface="Wingdings" pitchFamily="2" charset="2"/>
              <a:buChar char="Ø"/>
            </a:pPr>
            <a:r>
              <a:rPr lang="en-GB" sz="2800" dirty="0" smtClean="0"/>
              <a:t> </a:t>
            </a:r>
            <a:r>
              <a:rPr lang="en-GB" sz="2800" dirty="0"/>
              <a:t>Provision of better facilities for vulnerable road users. </a:t>
            </a:r>
          </a:p>
          <a:p>
            <a:pPr lvl="1">
              <a:buFont typeface="Wingdings" pitchFamily="2" charset="2"/>
              <a:buChar char="Ø"/>
            </a:pPr>
            <a:r>
              <a:rPr lang="en-GB" sz="2800" dirty="0" smtClean="0"/>
              <a:t> </a:t>
            </a:r>
            <a:r>
              <a:rPr lang="en-GB" sz="2800" dirty="0"/>
              <a:t>Contribute towards achieving better road safety targets. </a:t>
            </a:r>
          </a:p>
          <a:p>
            <a:pPr lvl="1">
              <a:buFont typeface="Wingdings" pitchFamily="2" charset="2"/>
              <a:buChar char="Ø"/>
            </a:pPr>
            <a:r>
              <a:rPr lang="en-GB" sz="2800" dirty="0" smtClean="0"/>
              <a:t> </a:t>
            </a:r>
            <a:r>
              <a:rPr lang="en-GB" sz="2800" dirty="0"/>
              <a:t>Guarantee better standard and design guideline. </a:t>
            </a:r>
          </a:p>
        </p:txBody>
      </p:sp>
    </p:spTree>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RSA/RSI COST </a:t>
            </a:r>
            <a:br>
              <a:rPr lang="en-GB" dirty="0" smtClean="0"/>
            </a:br>
            <a:endParaRPr lang="en-GB" dirty="0"/>
          </a:p>
        </p:txBody>
      </p:sp>
      <p:sp>
        <p:nvSpPr>
          <p:cNvPr id="3" name="Content Placeholder 2"/>
          <p:cNvSpPr>
            <a:spLocks noGrp="1"/>
          </p:cNvSpPr>
          <p:nvPr>
            <p:ph sz="quarter" idx="1"/>
          </p:nvPr>
        </p:nvSpPr>
        <p:spPr>
          <a:xfrm>
            <a:off x="457200" y="980728"/>
            <a:ext cx="8229600" cy="5616624"/>
          </a:xfrm>
        </p:spPr>
        <p:txBody>
          <a:bodyPr>
            <a:normAutofit/>
          </a:bodyPr>
          <a:lstStyle/>
          <a:p>
            <a:r>
              <a:rPr lang="en-GB" dirty="0" smtClean="0"/>
              <a:t>Cost can vary greatly depending on the size of the project and the phase in which audit take place. </a:t>
            </a:r>
          </a:p>
          <a:p>
            <a:r>
              <a:rPr lang="en-GB" dirty="0" smtClean="0"/>
              <a:t>There are two major costs (Direct and Indirect) </a:t>
            </a:r>
          </a:p>
          <a:p>
            <a:r>
              <a:rPr lang="en-GB" b="1" dirty="0" smtClean="0"/>
              <a:t>Direct Cost: These include time spent by auditors and the extra time the designers need to include recommendations in the design. </a:t>
            </a:r>
          </a:p>
          <a:p>
            <a:r>
              <a:rPr lang="en-GB" b="1" dirty="0" smtClean="0"/>
              <a:t>Indirect Cost: These are the extra costs of construction and reconstruction activities that result from audit recommendations. </a:t>
            </a:r>
            <a:endParaRPr lang="en-GB" dirty="0" smtClean="0"/>
          </a:p>
          <a:p>
            <a:endParaRPr lang="en-GB" dirty="0"/>
          </a:p>
        </p:txBody>
      </p:sp>
    </p:spTree>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IMPLIEMENTATION </a:t>
            </a:r>
            <a:br>
              <a:rPr lang="en-GB" b="1" dirty="0" smtClean="0"/>
            </a:br>
            <a:endParaRPr lang="en-GB" dirty="0"/>
          </a:p>
        </p:txBody>
      </p:sp>
      <p:sp>
        <p:nvSpPr>
          <p:cNvPr id="3" name="Content Placeholder 2"/>
          <p:cNvSpPr>
            <a:spLocks noGrp="1"/>
          </p:cNvSpPr>
          <p:nvPr>
            <p:ph sz="quarter" idx="1"/>
          </p:nvPr>
        </p:nvSpPr>
        <p:spPr>
          <a:xfrm>
            <a:off x="457200" y="980728"/>
            <a:ext cx="8229600" cy="5688632"/>
          </a:xfrm>
        </p:spPr>
        <p:txBody>
          <a:bodyPr>
            <a:normAutofit/>
          </a:bodyPr>
          <a:lstStyle/>
          <a:p>
            <a:r>
              <a:rPr lang="en-GB" dirty="0" smtClean="0"/>
              <a:t>In </a:t>
            </a:r>
            <a:r>
              <a:rPr lang="en-GB" dirty="0"/>
              <a:t>Nigeria many road agencies, designers, contractors and road authorities are yet to key into road safety audit scheme for fear of perceived implications. In Nigeria the </a:t>
            </a:r>
            <a:r>
              <a:rPr lang="en-GB" dirty="0" smtClean="0"/>
              <a:t>federal </a:t>
            </a:r>
            <a:r>
              <a:rPr lang="en-GB" dirty="0"/>
              <a:t>ministry of works has consistently </a:t>
            </a:r>
            <a:r>
              <a:rPr lang="en-GB" dirty="0" smtClean="0"/>
              <a:t>worked </a:t>
            </a:r>
            <a:r>
              <a:rPr lang="en-GB" dirty="0"/>
              <a:t>with federal ministry of works in this regards. </a:t>
            </a:r>
          </a:p>
          <a:p>
            <a:pPr>
              <a:buNone/>
            </a:pPr>
            <a:r>
              <a:rPr lang="en-GB" dirty="0" smtClean="0"/>
              <a:t>	Implementation </a:t>
            </a:r>
            <a:r>
              <a:rPr lang="en-GB" dirty="0"/>
              <a:t>of RSA typically include the following steps </a:t>
            </a:r>
          </a:p>
          <a:p>
            <a:pPr lvl="1">
              <a:buFont typeface="Wingdings" pitchFamily="2" charset="2"/>
              <a:buChar char="v"/>
            </a:pPr>
            <a:r>
              <a:rPr lang="en-GB" dirty="0"/>
              <a:t>1. Selecting or identifying projects from different stages of high way procurement (planning to operation) </a:t>
            </a:r>
          </a:p>
          <a:p>
            <a:pPr lvl="1">
              <a:buFont typeface="Wingdings" pitchFamily="2" charset="2"/>
              <a:buChar char="v"/>
            </a:pPr>
            <a:r>
              <a:rPr lang="en-GB" dirty="0"/>
              <a:t>2. Management approval </a:t>
            </a:r>
          </a:p>
          <a:p>
            <a:pPr lvl="1">
              <a:buFont typeface="Wingdings" pitchFamily="2" charset="2"/>
              <a:buChar char="v"/>
            </a:pPr>
            <a:r>
              <a:rPr lang="en-GB" dirty="0"/>
              <a:t>3. Selecting RSA team </a:t>
            </a:r>
          </a:p>
          <a:p>
            <a:pPr lvl="1">
              <a:buFont typeface="Wingdings" pitchFamily="2" charset="2"/>
              <a:buChar char="v"/>
            </a:pPr>
            <a:r>
              <a:rPr lang="en-GB" dirty="0"/>
              <a:t>4. Sensitization of RSA team </a:t>
            </a:r>
          </a:p>
          <a:p>
            <a:pPr lvl="1">
              <a:buFont typeface="Wingdings" pitchFamily="2" charset="2"/>
              <a:buChar char="v"/>
            </a:pPr>
            <a:r>
              <a:rPr lang="en-GB" dirty="0"/>
              <a:t>5. Gathering information needed to conduct audit </a:t>
            </a:r>
          </a:p>
          <a:p>
            <a:pPr lvl="1">
              <a:buFont typeface="Wingdings" pitchFamily="2" charset="2"/>
              <a:buChar char="v"/>
            </a:pPr>
            <a:r>
              <a:rPr lang="en-GB" dirty="0"/>
              <a:t>6. Conducting the audit </a:t>
            </a:r>
          </a:p>
          <a:p>
            <a:endParaRPr lang="en-GB" dirty="0"/>
          </a:p>
        </p:txBody>
      </p:sp>
    </p:spTree>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smtClean="0"/>
              <a:t>Best Practices </a:t>
            </a:r>
            <a:r>
              <a:rPr lang="en-GB" b="1" dirty="0" smtClean="0"/>
              <a:t/>
            </a:r>
            <a:br>
              <a:rPr lang="en-GB" b="1" dirty="0" smtClean="0"/>
            </a:br>
            <a:endParaRPr lang="en-GB" dirty="0"/>
          </a:p>
        </p:txBody>
      </p:sp>
      <p:sp>
        <p:nvSpPr>
          <p:cNvPr id="3" name="Content Placeholder 2"/>
          <p:cNvSpPr>
            <a:spLocks noGrp="1"/>
          </p:cNvSpPr>
          <p:nvPr>
            <p:ph sz="quarter" idx="1"/>
          </p:nvPr>
        </p:nvSpPr>
        <p:spPr>
          <a:xfrm>
            <a:off x="457200" y="908720"/>
            <a:ext cx="8229600" cy="5688632"/>
          </a:xfrm>
        </p:spPr>
        <p:txBody>
          <a:bodyPr>
            <a:normAutofit fontScale="77500" lnSpcReduction="20000"/>
          </a:bodyPr>
          <a:lstStyle/>
          <a:p>
            <a:pPr>
              <a:buNone/>
            </a:pPr>
            <a:r>
              <a:rPr lang="en-GB" dirty="0"/>
              <a:t>	</a:t>
            </a:r>
            <a:r>
              <a:rPr lang="en-GB" sz="3800" dirty="0" smtClean="0"/>
              <a:t> </a:t>
            </a:r>
            <a:r>
              <a:rPr lang="en-GB" sz="3800" dirty="0"/>
              <a:t>The guidelines for good RSI, suggested by </a:t>
            </a:r>
            <a:r>
              <a:rPr lang="en-GB" sz="3800" dirty="0" err="1"/>
              <a:t>Elvik</a:t>
            </a:r>
            <a:r>
              <a:rPr lang="en-GB" sz="3800" dirty="0"/>
              <a:t> (2006) consist of seven items: </a:t>
            </a:r>
          </a:p>
          <a:p>
            <a:pPr>
              <a:buNone/>
            </a:pPr>
            <a:r>
              <a:rPr lang="en-GB" sz="3800" dirty="0"/>
              <a:t>	</a:t>
            </a:r>
            <a:r>
              <a:rPr lang="en-GB" sz="3800" dirty="0" smtClean="0"/>
              <a:t>1. </a:t>
            </a:r>
            <a:r>
              <a:rPr lang="en-GB" sz="3800" dirty="0"/>
              <a:t>The elements included in road safety inspection should stand as risk for factors for accident or injuries; </a:t>
            </a:r>
          </a:p>
          <a:p>
            <a:r>
              <a:rPr lang="en-GB" sz="3800" dirty="0" smtClean="0"/>
              <a:t>2. Inspections </a:t>
            </a:r>
            <a:r>
              <a:rPr lang="en-GB" sz="3800" dirty="0"/>
              <a:t>should be standardized as designed to ensure that all elements included are covered and are accessed in objective manner. Check list maybe helpful. </a:t>
            </a:r>
          </a:p>
          <a:p>
            <a:pPr>
              <a:buNone/>
            </a:pPr>
            <a:r>
              <a:rPr lang="en-GB" sz="3800" dirty="0"/>
              <a:t>	</a:t>
            </a:r>
            <a:r>
              <a:rPr lang="en-GB" sz="3800" dirty="0" smtClean="0"/>
              <a:t> 3. Checklist </a:t>
            </a:r>
            <a:r>
              <a:rPr lang="en-GB" sz="3800" dirty="0"/>
              <a:t>for RSI should include the following cases of recognized important elements. </a:t>
            </a:r>
          </a:p>
          <a:p>
            <a:pPr lvl="1">
              <a:buFont typeface="Wingdings" pitchFamily="2" charset="2"/>
              <a:buChar char="Ø"/>
            </a:pPr>
            <a:r>
              <a:rPr lang="en-GB" sz="3800" dirty="0" smtClean="0"/>
              <a:t> </a:t>
            </a:r>
            <a:r>
              <a:rPr lang="en-GB" sz="3800" dirty="0"/>
              <a:t>The quality of traffic signs with respect to their need and to whether they are correctly placed or legible in the dark </a:t>
            </a:r>
          </a:p>
          <a:p>
            <a:pPr lvl="1">
              <a:buFont typeface="Wingdings" pitchFamily="2" charset="2"/>
              <a:buChar char="Ø"/>
            </a:pPr>
            <a:r>
              <a:rPr lang="en-GB" sz="3800" dirty="0" smtClean="0"/>
              <a:t>The </a:t>
            </a:r>
            <a:r>
              <a:rPr lang="en-GB" sz="3800" dirty="0"/>
              <a:t>quantity road markings in particular whether they visible or consistent with traffic signs. </a:t>
            </a:r>
            <a:r>
              <a:rPr lang="en-GB" sz="3800" dirty="0" smtClean="0"/>
              <a:t> </a:t>
            </a:r>
            <a:endParaRPr lang="en-GB" sz="3800" dirty="0"/>
          </a:p>
        </p:txBody>
      </p:sp>
    </p:spTree>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sz="3600" b="1" dirty="0" smtClean="0"/>
              <a:t>Best Practices Cont.</a:t>
            </a:r>
            <a:endParaRPr lang="en-GB" sz="3600" dirty="0"/>
          </a:p>
        </p:txBody>
      </p:sp>
      <p:sp>
        <p:nvSpPr>
          <p:cNvPr id="3" name="Content Placeholder 2"/>
          <p:cNvSpPr>
            <a:spLocks noGrp="1"/>
          </p:cNvSpPr>
          <p:nvPr>
            <p:ph sz="quarter" idx="1"/>
          </p:nvPr>
        </p:nvSpPr>
        <p:spPr>
          <a:xfrm>
            <a:off x="457200" y="1052736"/>
            <a:ext cx="8229600" cy="5472608"/>
          </a:xfrm>
        </p:spPr>
        <p:txBody>
          <a:bodyPr>
            <a:noAutofit/>
          </a:bodyPr>
          <a:lstStyle/>
          <a:p>
            <a:pPr lvl="1">
              <a:buFont typeface="Wingdings" pitchFamily="2" charset="2"/>
              <a:buChar char="Ø"/>
            </a:pPr>
            <a:r>
              <a:rPr lang="en-GB" sz="2400" dirty="0" smtClean="0"/>
              <a:t>The quantity of the road surface characteristics in particular with respect to friction (macro and micro texture) and evenness </a:t>
            </a:r>
          </a:p>
          <a:p>
            <a:pPr lvl="1">
              <a:buFont typeface="Wingdings" pitchFamily="2" charset="2"/>
              <a:buChar char="Ø"/>
            </a:pPr>
            <a:r>
              <a:rPr lang="en-GB" sz="2400" dirty="0" smtClean="0"/>
              <a:t> The adequacy of sight distances and the absence of permanent or temporary obstacles that prevent timely observation of road or other road users. </a:t>
            </a:r>
          </a:p>
          <a:p>
            <a:pPr lvl="1">
              <a:buFont typeface="Wingdings" pitchFamily="2" charset="2"/>
              <a:buChar char="Ø"/>
            </a:pPr>
            <a:r>
              <a:rPr lang="en-GB" sz="2400" dirty="0" smtClean="0"/>
              <a:t> The presence of road side traffic hazards near the carriageway, such as trees, exposed rocks, drainage pipes and culverts, steep embankment slope and so on. </a:t>
            </a:r>
          </a:p>
          <a:p>
            <a:pPr lvl="1">
              <a:buFont typeface="Wingdings" pitchFamily="2" charset="2"/>
              <a:buChar char="Ø"/>
            </a:pPr>
            <a:r>
              <a:rPr lang="en-GB" sz="2400" dirty="0" smtClean="0"/>
              <a:t> Aspect of traffic operation, in particular if drivers speed are adequate to local conditions and to function of the road. These include the suitability of the road to its function and adequacy of space for current traffic and separation between motorized and vulnerable road users. </a:t>
            </a:r>
          </a:p>
          <a:p>
            <a:endParaRPr lang="en-GB" sz="2400"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20080"/>
          </a:xfrm>
        </p:spPr>
        <p:txBody>
          <a:bodyPr>
            <a:normAutofit/>
          </a:bodyPr>
          <a:lstStyle/>
          <a:p>
            <a:r>
              <a:rPr lang="en-GB" sz="3600" b="1" dirty="0" smtClean="0"/>
              <a:t>Best Practices Cont.</a:t>
            </a:r>
            <a:endParaRPr lang="en-GB" sz="3600" dirty="0"/>
          </a:p>
        </p:txBody>
      </p:sp>
      <p:sp>
        <p:nvSpPr>
          <p:cNvPr id="3" name="Content Placeholder 2"/>
          <p:cNvSpPr>
            <a:spLocks noGrp="1"/>
          </p:cNvSpPr>
          <p:nvPr>
            <p:ph sz="quarter" idx="1"/>
          </p:nvPr>
        </p:nvSpPr>
        <p:spPr>
          <a:xfrm>
            <a:off x="457200" y="908720"/>
            <a:ext cx="8229600" cy="5616624"/>
          </a:xfrm>
        </p:spPr>
        <p:txBody>
          <a:bodyPr>
            <a:normAutofit/>
          </a:bodyPr>
          <a:lstStyle/>
          <a:p>
            <a:pPr>
              <a:buNone/>
            </a:pPr>
            <a:r>
              <a:rPr lang="en-GB" dirty="0"/>
              <a:t>	</a:t>
            </a:r>
            <a:r>
              <a:rPr lang="en-GB" sz="2800" dirty="0" smtClean="0"/>
              <a:t> 4.For each element included in inspection, a standardization approach should be made by applying the following categories: </a:t>
            </a:r>
          </a:p>
          <a:p>
            <a:pPr lvl="1">
              <a:buFont typeface="Wingdings" pitchFamily="2" charset="2"/>
              <a:buChar char="Ø"/>
            </a:pPr>
            <a:r>
              <a:rPr lang="en-GB" sz="2800" dirty="0" smtClean="0"/>
              <a:t>a. The item represents the traffic hazard that should be treated immediately. A specific treatment should then be proposed. </a:t>
            </a:r>
          </a:p>
          <a:p>
            <a:pPr lvl="1">
              <a:buFont typeface="Wingdings" pitchFamily="2" charset="2"/>
              <a:buChar char="Ø"/>
            </a:pPr>
            <a:r>
              <a:rPr lang="en-GB" sz="2800" dirty="0" smtClean="0"/>
              <a:t>b. The item is not in a perfectly good condition or deviate slightly from current standards, but no short item is needed to correct it. Further observations are recommended </a:t>
            </a:r>
          </a:p>
          <a:p>
            <a:pPr lvl="1">
              <a:buFont typeface="Wingdings" pitchFamily="2" charset="2"/>
              <a:buChar char="Ø"/>
            </a:pPr>
            <a:r>
              <a:rPr lang="en-GB" sz="2800" dirty="0" smtClean="0"/>
              <a:t>c. The item is in good condition and in accordance with current standards </a:t>
            </a:r>
          </a:p>
          <a:p>
            <a:endParaRPr lang="en-GB"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b="1" dirty="0" smtClean="0"/>
              <a:t>Best Practices Cont.</a:t>
            </a:r>
            <a:endParaRPr lang="en-GB" dirty="0"/>
          </a:p>
        </p:txBody>
      </p:sp>
      <p:sp>
        <p:nvSpPr>
          <p:cNvPr id="3" name="Content Placeholder 2"/>
          <p:cNvSpPr>
            <a:spLocks noGrp="1"/>
          </p:cNvSpPr>
          <p:nvPr>
            <p:ph sz="quarter" idx="1"/>
          </p:nvPr>
        </p:nvSpPr>
        <p:spPr>
          <a:xfrm>
            <a:off x="457200" y="908720"/>
            <a:ext cx="8229600" cy="5760640"/>
          </a:xfrm>
        </p:spPr>
        <p:txBody>
          <a:bodyPr>
            <a:normAutofit/>
          </a:bodyPr>
          <a:lstStyle/>
          <a:p>
            <a:r>
              <a:rPr lang="en-GB" dirty="0" smtClean="0"/>
              <a:t>5</a:t>
            </a:r>
            <a:r>
              <a:rPr lang="en-GB" dirty="0"/>
              <a:t>. RSI should state their findings and propose safety measures by means of standardized reports. </a:t>
            </a:r>
          </a:p>
          <a:p>
            <a:r>
              <a:rPr lang="en-GB" dirty="0"/>
              <a:t>6. Inspectors should be formally qualified; they should meet regularly to ensure a uniform application of safety principles. </a:t>
            </a:r>
          </a:p>
          <a:p>
            <a:pPr lvl="1">
              <a:buFont typeface="Wingdings" pitchFamily="2" charset="2"/>
              <a:buChar char="Ø"/>
            </a:pPr>
            <a:r>
              <a:rPr lang="en-GB" dirty="0" smtClean="0"/>
              <a:t> </a:t>
            </a:r>
            <a:r>
              <a:rPr lang="en-GB" dirty="0"/>
              <a:t>must be able to determine direction of internal forces </a:t>
            </a:r>
          </a:p>
          <a:p>
            <a:pPr lvl="1">
              <a:buFont typeface="Wingdings" pitchFamily="2" charset="2"/>
              <a:buChar char="Ø"/>
            </a:pPr>
            <a:r>
              <a:rPr lang="en-GB" dirty="0" smtClean="0"/>
              <a:t> </a:t>
            </a:r>
            <a:r>
              <a:rPr lang="en-GB" dirty="0"/>
              <a:t>have knowledge of the </a:t>
            </a:r>
            <a:r>
              <a:rPr lang="en-GB" dirty="0" err="1"/>
              <a:t>behavior</a:t>
            </a:r>
            <a:r>
              <a:rPr lang="en-GB" dirty="0"/>
              <a:t> of construction materials </a:t>
            </a:r>
          </a:p>
          <a:p>
            <a:pPr lvl="1">
              <a:buFont typeface="Wingdings" pitchFamily="2" charset="2"/>
              <a:buChar char="Ø"/>
            </a:pPr>
            <a:r>
              <a:rPr lang="en-GB" dirty="0" smtClean="0"/>
              <a:t> </a:t>
            </a:r>
            <a:r>
              <a:rPr lang="en-GB" dirty="0"/>
              <a:t>be able to determine source of tension and structural failures </a:t>
            </a:r>
          </a:p>
          <a:p>
            <a:pPr lvl="1">
              <a:buFont typeface="Wingdings" pitchFamily="2" charset="2"/>
              <a:buChar char="Ø"/>
            </a:pPr>
            <a:r>
              <a:rPr lang="en-GB" dirty="0" smtClean="0"/>
              <a:t> </a:t>
            </a:r>
            <a:r>
              <a:rPr lang="en-GB" dirty="0"/>
              <a:t>knowledge of mechanics and statics </a:t>
            </a:r>
          </a:p>
          <a:p>
            <a:pPr lvl="1">
              <a:buFont typeface="Wingdings" pitchFamily="2" charset="2"/>
              <a:buChar char="Ø"/>
            </a:pPr>
            <a:r>
              <a:rPr lang="en-GB" dirty="0" smtClean="0"/>
              <a:t> </a:t>
            </a:r>
            <a:r>
              <a:rPr lang="en-GB" dirty="0"/>
              <a:t>knowledge of survey and measurement </a:t>
            </a:r>
          </a:p>
          <a:p>
            <a:pPr lvl="1">
              <a:buFont typeface="Wingdings" pitchFamily="2" charset="2"/>
              <a:buChar char="Ø"/>
            </a:pPr>
            <a:r>
              <a:rPr lang="en-GB" dirty="0" smtClean="0"/>
              <a:t> </a:t>
            </a:r>
            <a:r>
              <a:rPr lang="en-GB" dirty="0"/>
              <a:t>knowledge of soil </a:t>
            </a:r>
          </a:p>
          <a:p>
            <a:pPr lvl="1">
              <a:buFont typeface="Wingdings" pitchFamily="2" charset="2"/>
              <a:buChar char="Ø"/>
            </a:pPr>
            <a:r>
              <a:rPr lang="en-GB" dirty="0" smtClean="0"/>
              <a:t> </a:t>
            </a:r>
            <a:r>
              <a:rPr lang="en-GB" dirty="0"/>
              <a:t>knowledge of hydraulics and hydrology </a:t>
            </a:r>
          </a:p>
          <a:p>
            <a:pPr lvl="1">
              <a:buFont typeface="Wingdings" pitchFamily="2" charset="2"/>
              <a:buChar char="Ø"/>
            </a:pPr>
            <a:r>
              <a:rPr lang="en-GB" dirty="0" smtClean="0"/>
              <a:t> </a:t>
            </a:r>
            <a:r>
              <a:rPr lang="en-GB" dirty="0"/>
              <a:t>be able to sketch and read design drawings </a:t>
            </a:r>
          </a:p>
          <a:p>
            <a:pPr lvl="1">
              <a:buFont typeface="Wingdings" pitchFamily="2" charset="2"/>
              <a:buChar char="Ø"/>
            </a:pPr>
            <a:r>
              <a:rPr lang="en-GB" dirty="0" smtClean="0"/>
              <a:t> </a:t>
            </a:r>
            <a:r>
              <a:rPr lang="en-GB" dirty="0"/>
              <a:t>vast in road safety </a:t>
            </a:r>
          </a:p>
          <a:p>
            <a:endParaRPr lang="en-GB" dirty="0"/>
          </a:p>
          <a:p>
            <a:endParaRPr lang="en-GB" dirty="0"/>
          </a:p>
        </p:txBody>
      </p:sp>
    </p:spTree>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smtClean="0"/>
              <a:t>Best Practices Cont.</a:t>
            </a:r>
            <a:endParaRPr lang="en-GB" dirty="0"/>
          </a:p>
        </p:txBody>
      </p:sp>
      <p:sp>
        <p:nvSpPr>
          <p:cNvPr id="3" name="Content Placeholder 2"/>
          <p:cNvSpPr>
            <a:spLocks noGrp="1"/>
          </p:cNvSpPr>
          <p:nvPr>
            <p:ph sz="quarter" idx="1"/>
          </p:nvPr>
        </p:nvSpPr>
        <p:spPr>
          <a:xfrm>
            <a:off x="457200" y="1124744"/>
            <a:ext cx="8229600" cy="5472608"/>
          </a:xfrm>
        </p:spPr>
        <p:txBody>
          <a:bodyPr>
            <a:normAutofit lnSpcReduction="10000"/>
          </a:bodyPr>
          <a:lstStyle/>
          <a:p>
            <a:r>
              <a:rPr lang="en-GB" dirty="0" smtClean="0"/>
              <a:t>7. Therefore inspection team should consist of experience road safety personnel and engineers while the team leader should be a civil engineer related professionals that have good understanding of material properties, statics and mechanics, know nomenclatures of road infrastructure element and be able to read and interpret design drawings. Experienced register /certified engineer from among the list below {five to 10years professional qualification with road safety experience is essential} </a:t>
            </a:r>
          </a:p>
          <a:p>
            <a:pPr lvl="1">
              <a:buFont typeface="Wingdings" pitchFamily="2" charset="2"/>
              <a:buChar char="Ø"/>
            </a:pPr>
            <a:r>
              <a:rPr lang="en-GB" dirty="0" smtClean="0"/>
              <a:t> Civil Engineer </a:t>
            </a:r>
          </a:p>
          <a:p>
            <a:pPr lvl="1">
              <a:buFont typeface="Wingdings" pitchFamily="2" charset="2"/>
              <a:buChar char="Ø"/>
            </a:pPr>
            <a:r>
              <a:rPr lang="en-GB" dirty="0" smtClean="0"/>
              <a:t> Building engineer </a:t>
            </a:r>
          </a:p>
          <a:p>
            <a:pPr lvl="1">
              <a:buFont typeface="Wingdings" pitchFamily="2" charset="2"/>
              <a:buChar char="Ø"/>
            </a:pPr>
            <a:r>
              <a:rPr lang="en-GB" dirty="0" smtClean="0"/>
              <a:t> Land surveyor </a:t>
            </a:r>
          </a:p>
          <a:p>
            <a:pPr lvl="1">
              <a:buFont typeface="Wingdings" pitchFamily="2" charset="2"/>
              <a:buChar char="Ø"/>
            </a:pPr>
            <a:r>
              <a:rPr lang="en-GB" dirty="0" smtClean="0"/>
              <a:t> Agricultural engineer </a:t>
            </a:r>
          </a:p>
          <a:p>
            <a:pPr lvl="1">
              <a:buFont typeface="Wingdings" pitchFamily="2" charset="2"/>
              <a:buChar char="Ø"/>
            </a:pPr>
            <a:r>
              <a:rPr lang="en-GB" dirty="0" smtClean="0"/>
              <a:t> Structural engineer </a:t>
            </a:r>
          </a:p>
          <a:p>
            <a:pPr lvl="1">
              <a:buFont typeface="Wingdings" pitchFamily="2" charset="2"/>
              <a:buChar char="Ø"/>
            </a:pPr>
            <a:r>
              <a:rPr lang="en-GB" dirty="0" smtClean="0"/>
              <a:t> Transportation engineer </a:t>
            </a:r>
          </a:p>
          <a:p>
            <a:endParaRPr lang="en-GB"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smtClean="0"/>
              <a:t>Introduction</a:t>
            </a:r>
            <a:r>
              <a:rPr lang="en-GB" b="1" dirty="0" smtClean="0"/>
              <a:t> </a:t>
            </a:r>
            <a:br>
              <a:rPr lang="en-GB" b="1" dirty="0" smtClean="0"/>
            </a:br>
            <a:endParaRPr lang="en-GB" dirty="0"/>
          </a:p>
        </p:txBody>
      </p:sp>
      <p:sp>
        <p:nvSpPr>
          <p:cNvPr id="3" name="Content Placeholder 2"/>
          <p:cNvSpPr>
            <a:spLocks noGrp="1"/>
          </p:cNvSpPr>
          <p:nvPr>
            <p:ph sz="quarter" idx="1"/>
          </p:nvPr>
        </p:nvSpPr>
        <p:spPr>
          <a:xfrm>
            <a:off x="457200" y="908720"/>
            <a:ext cx="8229600" cy="5688632"/>
          </a:xfrm>
        </p:spPr>
        <p:txBody>
          <a:bodyPr>
            <a:normAutofit lnSpcReduction="10000"/>
          </a:bodyPr>
          <a:lstStyle/>
          <a:p>
            <a:r>
              <a:rPr lang="en-GB" dirty="0" smtClean="0"/>
              <a:t>Road </a:t>
            </a:r>
            <a:r>
              <a:rPr lang="en-GB" dirty="0"/>
              <a:t>Safety Audit (RSA) and Road Safety Inspection (RSI) are used to test the safety of the road infrastructure. These two words are different from each other but are interchangeably used by many. The RSA is used for design and construction of new roads /rehabilitation of existing </a:t>
            </a:r>
            <a:r>
              <a:rPr lang="en-GB" dirty="0" smtClean="0"/>
              <a:t>of </a:t>
            </a:r>
            <a:r>
              <a:rPr lang="en-GB" dirty="0"/>
              <a:t>roads, whereas the RSI is used for evaluating existing roads. </a:t>
            </a:r>
          </a:p>
          <a:p>
            <a:r>
              <a:rPr lang="en-GB" dirty="0"/>
              <a:t>The aim of RSA is to improve the road safety before the road is built or reconstructed. At present not many RSA are carried out in Nigeria. In other country the RSA has shown its road safety value. </a:t>
            </a:r>
          </a:p>
          <a:p>
            <a:r>
              <a:rPr lang="en-GB" dirty="0"/>
              <a:t>The RSI also contribute to road safety. This is carried out periodically on an entire road network, and interim inspection on road section that have an above average number of crashes and on road structure where there are structural failures and damage as result of crashes. </a:t>
            </a:r>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38138"/>
          </a:xfrm>
        </p:spPr>
        <p:txBody>
          <a:bodyPr>
            <a:normAutofit fontScale="90000"/>
          </a:bodyPr>
          <a:lstStyle/>
          <a:p>
            <a:r>
              <a:rPr lang="en-GB" b="1" dirty="0"/>
              <a:t>DUTIES OF DESIGN TEAM LEADERS AND AUDIT TEAM LEADERS </a:t>
            </a:r>
            <a:endParaRPr lang="en-GB" dirty="0"/>
          </a:p>
        </p:txBody>
      </p:sp>
      <p:sp>
        <p:nvSpPr>
          <p:cNvPr id="3" name="Text Placeholder 2"/>
          <p:cNvSpPr>
            <a:spLocks noGrp="1"/>
          </p:cNvSpPr>
          <p:nvPr>
            <p:ph type="body" idx="1"/>
          </p:nvPr>
        </p:nvSpPr>
        <p:spPr>
          <a:xfrm>
            <a:off x="457200" y="1556792"/>
            <a:ext cx="4040188" cy="936103"/>
          </a:xfrm>
        </p:spPr>
        <p:txBody>
          <a:bodyPr>
            <a:normAutofit/>
          </a:bodyPr>
          <a:lstStyle/>
          <a:p>
            <a:r>
              <a:rPr lang="en-GB" dirty="0"/>
              <a:t>DTL (Design Team Leader) 	</a:t>
            </a:r>
          </a:p>
          <a:p>
            <a:endParaRPr lang="en-GB" dirty="0"/>
          </a:p>
        </p:txBody>
      </p:sp>
      <p:sp>
        <p:nvSpPr>
          <p:cNvPr id="5" name="Text Placeholder 4"/>
          <p:cNvSpPr>
            <a:spLocks noGrp="1"/>
          </p:cNvSpPr>
          <p:nvPr>
            <p:ph type="body" sz="half" idx="3"/>
          </p:nvPr>
        </p:nvSpPr>
        <p:spPr>
          <a:xfrm>
            <a:off x="4645025" y="1535112"/>
            <a:ext cx="4041775" cy="957783"/>
          </a:xfrm>
        </p:spPr>
        <p:txBody>
          <a:bodyPr/>
          <a:lstStyle/>
          <a:p>
            <a:r>
              <a:rPr lang="en-GB" dirty="0"/>
              <a:t>ATL (Audit Team Leaders) 	</a:t>
            </a:r>
          </a:p>
          <a:p>
            <a:endParaRPr lang="en-GB" dirty="0"/>
          </a:p>
        </p:txBody>
      </p:sp>
      <p:sp>
        <p:nvSpPr>
          <p:cNvPr id="4" name="Content Placeholder 3"/>
          <p:cNvSpPr>
            <a:spLocks noGrp="1"/>
          </p:cNvSpPr>
          <p:nvPr>
            <p:ph sz="half" idx="2"/>
          </p:nvPr>
        </p:nvSpPr>
        <p:spPr>
          <a:xfrm>
            <a:off x="457200" y="2174874"/>
            <a:ext cx="4040188" cy="4422477"/>
          </a:xfrm>
        </p:spPr>
        <p:txBody>
          <a:bodyPr>
            <a:normAutofit fontScale="85000" lnSpcReduction="20000"/>
          </a:bodyPr>
          <a:lstStyle/>
          <a:p>
            <a:r>
              <a:rPr lang="en-GB" dirty="0"/>
              <a:t>Balance activities of the design team with the information requirement and final output of RSA team </a:t>
            </a:r>
          </a:p>
          <a:p>
            <a:r>
              <a:rPr lang="en-GB" dirty="0"/>
              <a:t>Must explain to the design team the importance of RSA process </a:t>
            </a:r>
          </a:p>
          <a:p>
            <a:r>
              <a:rPr lang="en-GB" dirty="0"/>
              <a:t>Provide the proper information to the RSA team </a:t>
            </a:r>
          </a:p>
          <a:p>
            <a:r>
              <a:rPr lang="en-GB" dirty="0"/>
              <a:t>He is to expedite request from RSA team </a:t>
            </a:r>
          </a:p>
          <a:p>
            <a:r>
              <a:rPr lang="en-GB" dirty="0"/>
              <a:t>He is to establish procedures for incorporating back into the project the RSA team input 	</a:t>
            </a:r>
          </a:p>
          <a:p>
            <a:r>
              <a:rPr lang="en-GB" dirty="0"/>
              <a:t>	</a:t>
            </a:r>
          </a:p>
          <a:p>
            <a:endParaRPr lang="en-GB" dirty="0"/>
          </a:p>
        </p:txBody>
      </p:sp>
      <p:sp>
        <p:nvSpPr>
          <p:cNvPr id="6" name="Content Placeholder 5"/>
          <p:cNvSpPr>
            <a:spLocks noGrp="1"/>
          </p:cNvSpPr>
          <p:nvPr>
            <p:ph sz="half" idx="4"/>
          </p:nvPr>
        </p:nvSpPr>
        <p:spPr>
          <a:xfrm>
            <a:off x="4645025" y="2174874"/>
            <a:ext cx="4041775" cy="4422477"/>
          </a:xfrm>
        </p:spPr>
        <p:txBody>
          <a:bodyPr>
            <a:normAutofit fontScale="92500" lnSpcReduction="20000"/>
          </a:bodyPr>
          <a:lstStyle/>
          <a:p>
            <a:r>
              <a:rPr lang="en-GB" dirty="0"/>
              <a:t>Pre audit meeting </a:t>
            </a:r>
          </a:p>
          <a:p>
            <a:r>
              <a:rPr lang="en-GB" dirty="0"/>
              <a:t>Communicate information to team members </a:t>
            </a:r>
          </a:p>
          <a:p>
            <a:r>
              <a:rPr lang="en-GB" dirty="0"/>
              <a:t>Determine the scope of and parameter for Road Safety Audits </a:t>
            </a:r>
          </a:p>
          <a:p>
            <a:r>
              <a:rPr lang="en-GB" dirty="0"/>
              <a:t>Assign roles to team members </a:t>
            </a:r>
          </a:p>
          <a:p>
            <a:r>
              <a:rPr lang="en-GB" dirty="0"/>
              <a:t>Preparation of report </a:t>
            </a:r>
          </a:p>
          <a:p>
            <a:r>
              <a:rPr lang="en-GB" dirty="0"/>
              <a:t>Post inspection meeting with road owner and designer </a:t>
            </a:r>
          </a:p>
          <a:p>
            <a:r>
              <a:rPr lang="en-GB" dirty="0"/>
              <a:t>to ensure that audit is within the scope </a:t>
            </a:r>
            <a:r>
              <a:rPr lang="en-GB" dirty="0" smtClean="0"/>
              <a:t>planned for. </a:t>
            </a:r>
            <a:r>
              <a:rPr lang="en-GB" dirty="0"/>
              <a:t>	</a:t>
            </a:r>
          </a:p>
          <a:p>
            <a:endParaRPr lang="en-GB" dirty="0"/>
          </a:p>
        </p:txBody>
      </p:sp>
    </p:spTree>
  </p:cSld>
  <p:clrMapOvr>
    <a:masterClrMapping/>
  </p:clrMapOvr>
  <p:transition spd="slow">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1152128"/>
          </a:xfrm>
        </p:spPr>
        <p:txBody>
          <a:bodyPr>
            <a:normAutofit fontScale="90000"/>
          </a:bodyPr>
          <a:lstStyle/>
          <a:p>
            <a:r>
              <a:rPr lang="en-GB" sz="4000" b="1" dirty="0" smtClean="0"/>
              <a:t>Responsibilities Of Road Safety Auditors </a:t>
            </a:r>
            <a:r>
              <a:rPr lang="en-GB" b="1" dirty="0" smtClean="0"/>
              <a:t/>
            </a:r>
            <a:br>
              <a:rPr lang="en-GB" b="1" dirty="0" smtClean="0"/>
            </a:br>
            <a:endParaRPr lang="en-GB" dirty="0"/>
          </a:p>
        </p:txBody>
      </p:sp>
      <p:sp>
        <p:nvSpPr>
          <p:cNvPr id="3" name="Content Placeholder 2"/>
          <p:cNvSpPr>
            <a:spLocks noGrp="1"/>
          </p:cNvSpPr>
          <p:nvPr>
            <p:ph sz="quarter" idx="1"/>
          </p:nvPr>
        </p:nvSpPr>
        <p:spPr>
          <a:xfrm>
            <a:off x="457200" y="980728"/>
            <a:ext cx="8229600" cy="5688632"/>
          </a:xfrm>
        </p:spPr>
        <p:txBody>
          <a:bodyPr>
            <a:normAutofit lnSpcReduction="10000"/>
          </a:bodyPr>
          <a:lstStyle/>
          <a:p>
            <a:pPr>
              <a:buFont typeface="Wingdings" pitchFamily="2" charset="2"/>
              <a:buChar char="v"/>
            </a:pPr>
            <a:r>
              <a:rPr lang="en-GB" dirty="0" smtClean="0"/>
              <a:t>Auditors are </a:t>
            </a:r>
            <a:r>
              <a:rPr lang="en-GB" dirty="0"/>
              <a:t>expected to fully understands RSA policies </a:t>
            </a:r>
          </a:p>
          <a:p>
            <a:pPr>
              <a:buFont typeface="Wingdings" pitchFamily="2" charset="2"/>
              <a:buChar char="v"/>
            </a:pPr>
            <a:r>
              <a:rPr lang="en-GB" dirty="0" smtClean="0"/>
              <a:t>It </a:t>
            </a:r>
            <a:r>
              <a:rPr lang="en-GB" dirty="0"/>
              <a:t>is their role to understand the </a:t>
            </a:r>
            <a:r>
              <a:rPr lang="en-GB" dirty="0" smtClean="0"/>
              <a:t>parameters of the audit to cover </a:t>
            </a:r>
          </a:p>
          <a:p>
            <a:pPr>
              <a:buFont typeface="Wingdings" pitchFamily="2" charset="2"/>
              <a:buChar char="v"/>
            </a:pPr>
            <a:r>
              <a:rPr lang="en-GB" dirty="0" smtClean="0"/>
              <a:t> </a:t>
            </a:r>
            <a:r>
              <a:rPr lang="en-GB" dirty="0"/>
              <a:t>It is their responsibilities to identify specific safety issues </a:t>
            </a:r>
          </a:p>
          <a:p>
            <a:pPr>
              <a:buFont typeface="Wingdings" pitchFamily="2" charset="2"/>
              <a:buChar char="v"/>
            </a:pPr>
            <a:r>
              <a:rPr lang="en-GB" dirty="0" smtClean="0"/>
              <a:t> </a:t>
            </a:r>
            <a:r>
              <a:rPr lang="en-GB" dirty="0"/>
              <a:t>When in road life cycle to carry out Audit </a:t>
            </a:r>
          </a:p>
          <a:p>
            <a:pPr>
              <a:buFont typeface="Wingdings" pitchFamily="2" charset="2"/>
              <a:buChar char="v"/>
            </a:pPr>
            <a:r>
              <a:rPr lang="en-GB" dirty="0" smtClean="0"/>
              <a:t> </a:t>
            </a:r>
            <a:r>
              <a:rPr lang="en-GB" dirty="0"/>
              <a:t>Suggest potential solutions to any safety concerns </a:t>
            </a:r>
          </a:p>
          <a:p>
            <a:pPr>
              <a:buFont typeface="Wingdings" pitchFamily="2" charset="2"/>
              <a:buChar char="v"/>
            </a:pPr>
            <a:r>
              <a:rPr lang="en-GB" dirty="0" smtClean="0"/>
              <a:t> </a:t>
            </a:r>
            <a:r>
              <a:rPr lang="en-GB" dirty="0"/>
              <a:t>The RSA team is responsible for reporting on all safety </a:t>
            </a:r>
            <a:r>
              <a:rPr lang="en-GB" dirty="0" smtClean="0"/>
              <a:t>concerns identified </a:t>
            </a:r>
            <a:r>
              <a:rPr lang="en-GB" dirty="0"/>
              <a:t>even if the terms may be considered controversial </a:t>
            </a:r>
          </a:p>
          <a:p>
            <a:pPr>
              <a:buFont typeface="Wingdings" pitchFamily="2" charset="2"/>
              <a:buChar char="v"/>
            </a:pPr>
            <a:r>
              <a:rPr lang="en-GB" dirty="0" smtClean="0"/>
              <a:t> </a:t>
            </a:r>
            <a:r>
              <a:rPr lang="en-GB" dirty="0"/>
              <a:t>Well defined roles for audit </a:t>
            </a:r>
            <a:r>
              <a:rPr lang="en-GB" dirty="0" smtClean="0"/>
              <a:t>team members </a:t>
            </a:r>
            <a:r>
              <a:rPr lang="en-GB" dirty="0"/>
              <a:t>which is communicated to both the design team and audit team will </a:t>
            </a:r>
            <a:r>
              <a:rPr lang="en-GB" dirty="0" smtClean="0"/>
              <a:t>smoothen </a:t>
            </a:r>
            <a:r>
              <a:rPr lang="en-GB" dirty="0"/>
              <a:t>out the relationship between the auditors and the designers. </a:t>
            </a:r>
          </a:p>
          <a:p>
            <a:pPr>
              <a:buFont typeface="Wingdings" pitchFamily="2" charset="2"/>
              <a:buChar char="v"/>
            </a:pPr>
            <a:r>
              <a:rPr lang="en-GB" dirty="0" smtClean="0"/>
              <a:t> </a:t>
            </a:r>
            <a:r>
              <a:rPr lang="en-GB" dirty="0"/>
              <a:t>Lastly, there should be follow up of RSA and RSI after some time to check if the proposed measure have been implemented or not </a:t>
            </a:r>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Autofit/>
          </a:bodyPr>
          <a:lstStyle/>
          <a:p>
            <a:r>
              <a:rPr lang="en-GB" sz="3600" b="1" dirty="0" smtClean="0"/>
              <a:t>Types Of Road Safety Audits Grouped By Phase And Stages </a:t>
            </a:r>
            <a:endParaRPr lang="en-GB" sz="3600" dirty="0"/>
          </a:p>
        </p:txBody>
      </p:sp>
      <p:graphicFrame>
        <p:nvGraphicFramePr>
          <p:cNvPr id="8" name="Content Placeholder 7"/>
          <p:cNvGraphicFramePr>
            <a:graphicFrameLocks noGrp="1"/>
          </p:cNvGraphicFramePr>
          <p:nvPr>
            <p:ph sz="quarter" idx="1"/>
          </p:nvPr>
        </p:nvGraphicFramePr>
        <p:xfrm>
          <a:off x="457200" y="980728"/>
          <a:ext cx="8229600"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827584" y="476672"/>
            <a:ext cx="2016224" cy="369332"/>
          </a:xfrm>
          <a:prstGeom prst="rect">
            <a:avLst/>
          </a:prstGeom>
        </p:spPr>
        <p:txBody>
          <a:bodyPr wrap="square">
            <a:spAutoFit/>
          </a:bodyPr>
          <a:lstStyle/>
          <a:p>
            <a:r>
              <a:rPr lang="en-GB" dirty="0" smtClean="0"/>
              <a:t>	</a:t>
            </a:r>
            <a:endParaRPr lang="en-GB" dirty="0"/>
          </a:p>
        </p:txBody>
      </p:sp>
      <p:sp>
        <p:nvSpPr>
          <p:cNvPr id="7" name="Rectangle 6"/>
          <p:cNvSpPr/>
          <p:nvPr/>
        </p:nvSpPr>
        <p:spPr>
          <a:xfrm>
            <a:off x="7127776" y="476672"/>
            <a:ext cx="2016224" cy="369332"/>
          </a:xfrm>
          <a:prstGeom prst="rect">
            <a:avLst/>
          </a:prstGeom>
        </p:spPr>
        <p:txBody>
          <a:bodyPr wrap="square">
            <a:spAutoFit/>
          </a:bodyPr>
          <a:lstStyle/>
          <a:p>
            <a:r>
              <a:rPr lang="en-GB" dirty="0"/>
              <a:t>	</a:t>
            </a:r>
          </a:p>
        </p:txBody>
      </p:sp>
    </p:spTree>
  </p:cSld>
  <p:clrMapOvr>
    <a:masterClrMapping/>
  </p:clrMapOvr>
  <p:transition spd="slow">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10146"/>
          </a:xfrm>
        </p:spPr>
        <p:txBody>
          <a:bodyPr>
            <a:noAutofit/>
          </a:bodyPr>
          <a:lstStyle/>
          <a:p>
            <a:r>
              <a:rPr lang="en-GB" sz="2800" b="1" dirty="0" smtClean="0"/>
              <a:t>Types Of Road Safety Audit Group By Phases And Stage With Probable Recommendations For Changes From Audit Team. </a:t>
            </a:r>
            <a:endParaRPr lang="en-GB" sz="28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077209144"/>
              </p:ext>
            </p:extLst>
          </p:nvPr>
        </p:nvGraphicFramePr>
        <p:xfrm>
          <a:off x="457200" y="1628800"/>
          <a:ext cx="8229600" cy="4680520"/>
        </p:xfrm>
        <a:graphic>
          <a:graphicData uri="http://schemas.openxmlformats.org/drawingml/2006/table">
            <a:tbl>
              <a:tblPr firstRow="1" bandRow="1">
                <a:tableStyleId>{5C22544A-7EE6-4342-B048-85BDC9FD1C3A}</a:tableStyleId>
              </a:tblPr>
              <a:tblGrid>
                <a:gridCol w="1018456"/>
                <a:gridCol w="1224136"/>
                <a:gridCol w="5987008"/>
              </a:tblGrid>
              <a:tr h="3343229">
                <a:tc>
                  <a:txBody>
                    <a:bodyPr/>
                    <a:lstStyle/>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baseline="0" dirty="0" smtClean="0">
                          <a:solidFill>
                            <a:schemeClr val="lt1"/>
                          </a:solidFill>
                          <a:latin typeface="+mn-lt"/>
                          <a:ea typeface="+mn-ea"/>
                          <a:cs typeface="+mn-cs"/>
                        </a:rPr>
                        <a:t>Planning 	</a:t>
                      </a:r>
                    </a:p>
                    <a:p>
                      <a:endParaRPr lang="en-GB" dirty="0"/>
                    </a:p>
                  </a:txBody>
                  <a:tcPr/>
                </a:tc>
                <a:tc>
                  <a:txBody>
                    <a:bodyPr/>
                    <a:lstStyle/>
                    <a:p>
                      <a:r>
                        <a:rPr lang="en-GB" sz="1800" b="1" kern="1200" baseline="0" dirty="0" smtClean="0">
                          <a:solidFill>
                            <a:schemeClr val="lt1"/>
                          </a:solidFill>
                          <a:latin typeface="+mn-lt"/>
                          <a:ea typeface="+mn-ea"/>
                          <a:cs typeface="+mn-cs"/>
                        </a:rPr>
                        <a:t>Change required from suggestion may include changes to different road options, changes to spacing of intersections or interchange etc. </a:t>
                      </a:r>
                    </a:p>
                    <a:p>
                      <a:r>
                        <a:rPr lang="en-GB" sz="1800" b="1" kern="1200" baseline="0" dirty="0" smtClean="0">
                          <a:solidFill>
                            <a:schemeClr val="lt1"/>
                          </a:solidFill>
                          <a:latin typeface="+mn-lt"/>
                          <a:ea typeface="+mn-ea"/>
                          <a:cs typeface="+mn-cs"/>
                        </a:rPr>
                        <a:t>PROBABLE Recommendations </a:t>
                      </a:r>
                    </a:p>
                    <a:p>
                      <a:r>
                        <a:rPr lang="en-GB" sz="1800" b="1" kern="1200" baseline="0" dirty="0" smtClean="0">
                          <a:solidFill>
                            <a:schemeClr val="lt1"/>
                          </a:solidFill>
                          <a:latin typeface="+mn-lt"/>
                          <a:ea typeface="+mn-ea"/>
                          <a:cs typeface="+mn-cs"/>
                        </a:rPr>
                        <a:t>Despite limited information significant opportunities to incorporate safety enhancement e.g. accommodation of all road users, separation design, consistency 	</a:t>
                      </a:r>
                    </a:p>
                    <a:p>
                      <a:endParaRPr lang="en-GB" dirty="0"/>
                    </a:p>
                  </a:txBody>
                  <a:tcPr/>
                </a:tc>
              </a:tr>
              <a:tr h="1337291">
                <a:tc>
                  <a:txBody>
                    <a:bodyPr/>
                    <a:lstStyle/>
                    <a:p>
                      <a:endParaRPr lang="en-GB"/>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Preliminary design 	</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Changes to access point alignment, provision </a:t>
                      </a:r>
                      <a:r>
                        <a:rPr lang="en-GB" sz="1800" kern="1200" baseline="0" dirty="0" err="1" smtClean="0">
                          <a:solidFill>
                            <a:schemeClr val="dk1"/>
                          </a:solidFill>
                          <a:latin typeface="+mn-lt"/>
                          <a:ea typeface="+mn-ea"/>
                          <a:cs typeface="+mn-cs"/>
                        </a:rPr>
                        <a:t>formedian,lane</a:t>
                      </a:r>
                      <a:r>
                        <a:rPr lang="en-GB" sz="1800" kern="1200" baseline="0" dirty="0" smtClean="0">
                          <a:solidFill>
                            <a:schemeClr val="dk1"/>
                          </a:solidFill>
                          <a:latin typeface="+mn-lt"/>
                          <a:ea typeface="+mn-ea"/>
                          <a:cs typeface="+mn-cs"/>
                        </a:rPr>
                        <a:t> and shoulder with provision of bicycle lane etc. 	</a:t>
                      </a:r>
                    </a:p>
                    <a:p>
                      <a:endParaRPr lang="en-GB" dirty="0"/>
                    </a:p>
                  </a:txBody>
                  <a:tcPr/>
                </a:tc>
              </a:tr>
            </a:tbl>
          </a:graphicData>
        </a:graphic>
      </p:graphicFrame>
    </p:spTree>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smtClean="0"/>
              <a:t>Cont.</a:t>
            </a:r>
            <a:endParaRPr lang="en-GB" dirty="0"/>
          </a:p>
        </p:txBody>
      </p:sp>
      <p:graphicFrame>
        <p:nvGraphicFramePr>
          <p:cNvPr id="5" name="Content Placeholder 4"/>
          <p:cNvGraphicFramePr>
            <a:graphicFrameLocks noGrp="1"/>
          </p:cNvGraphicFramePr>
          <p:nvPr>
            <p:ph sz="quarter" idx="1"/>
          </p:nvPr>
        </p:nvGraphicFramePr>
        <p:xfrm>
          <a:off x="457200" y="1124744"/>
          <a:ext cx="8229600" cy="5596096"/>
        </p:xfrm>
        <a:graphic>
          <a:graphicData uri="http://schemas.openxmlformats.org/drawingml/2006/table">
            <a:tbl>
              <a:tblPr firstRow="1" bandRow="1">
                <a:tableStyleId>{5C22544A-7EE6-4342-B048-85BDC9FD1C3A}</a:tableStyleId>
              </a:tblPr>
              <a:tblGrid>
                <a:gridCol w="1234480"/>
                <a:gridCol w="2880320"/>
                <a:gridCol w="4114800"/>
              </a:tblGrid>
              <a:tr h="3097839">
                <a:tc>
                  <a:txBody>
                    <a:bodyPr/>
                    <a:lstStyle/>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Detailed design 	</a:t>
                      </a:r>
                    </a:p>
                    <a:p>
                      <a:endParaRPr lang="en-GB" dirty="0"/>
                    </a:p>
                  </a:txBody>
                  <a:tcPr/>
                </a:tc>
                <a:tc>
                  <a:txBody>
                    <a:bodyPr/>
                    <a:lstStyle/>
                    <a:p>
                      <a:r>
                        <a:rPr lang="en-GB" sz="1800" kern="1200" baseline="0" dirty="0" smtClean="0">
                          <a:solidFill>
                            <a:schemeClr val="dk1"/>
                          </a:solidFill>
                          <a:latin typeface="+mn-lt"/>
                          <a:ea typeface="+mn-ea"/>
                          <a:cs typeface="+mn-cs"/>
                        </a:rPr>
                        <a:t>Audit team last opportunity to review the design </a:t>
                      </a:r>
                    </a:p>
                    <a:p>
                      <a:r>
                        <a:rPr lang="en-GB" sz="1800" kern="1200" baseline="0" dirty="0" smtClean="0">
                          <a:solidFill>
                            <a:schemeClr val="dk1"/>
                          </a:solidFill>
                          <a:latin typeface="+mn-lt"/>
                          <a:ea typeface="+mn-ea"/>
                          <a:cs typeface="+mn-cs"/>
                        </a:rPr>
                        <a:t>-Right of way signs </a:t>
                      </a:r>
                    </a:p>
                    <a:p>
                      <a:r>
                        <a:rPr lang="en-GB" sz="1800" kern="1200" baseline="0" dirty="0" smtClean="0">
                          <a:solidFill>
                            <a:schemeClr val="dk1"/>
                          </a:solidFill>
                          <a:latin typeface="+mn-lt"/>
                          <a:ea typeface="+mn-ea"/>
                          <a:cs typeface="+mn-cs"/>
                        </a:rPr>
                        <a:t>-declination of road markings </a:t>
                      </a:r>
                    </a:p>
                    <a:p>
                      <a:r>
                        <a:rPr lang="en-GB" sz="1800" kern="1200" baseline="0" dirty="0" smtClean="0">
                          <a:solidFill>
                            <a:schemeClr val="dk1"/>
                          </a:solidFill>
                          <a:latin typeface="+mn-lt"/>
                          <a:ea typeface="+mn-ea"/>
                          <a:cs typeface="+mn-cs"/>
                        </a:rPr>
                        <a:t>-traffic signals </a:t>
                      </a:r>
                    </a:p>
                    <a:p>
                      <a:r>
                        <a:rPr lang="en-GB" sz="1800" kern="1200" baseline="0" dirty="0" smtClean="0">
                          <a:solidFill>
                            <a:schemeClr val="dk1"/>
                          </a:solidFill>
                          <a:latin typeface="+mn-lt"/>
                          <a:ea typeface="+mn-ea"/>
                          <a:cs typeface="+mn-cs"/>
                        </a:rPr>
                        <a:t>Placement /operations </a:t>
                      </a:r>
                    </a:p>
                    <a:p>
                      <a:r>
                        <a:rPr lang="en-GB" sz="1800" kern="1200" baseline="0" dirty="0" smtClean="0">
                          <a:solidFill>
                            <a:schemeClr val="dk1"/>
                          </a:solidFill>
                          <a:latin typeface="+mn-lt"/>
                          <a:ea typeface="+mn-ea"/>
                          <a:cs typeface="+mn-cs"/>
                        </a:rPr>
                        <a:t>Road side safety , hardware types and placement, changes in channelization , landscaping, lightly etc 	</a:t>
                      </a:r>
                    </a:p>
                    <a:p>
                      <a:endParaRPr lang="en-GB" dirty="0"/>
                    </a:p>
                  </a:txBody>
                  <a:tcPr/>
                </a:tc>
              </a:tr>
              <a:tr h="2498257">
                <a:tc>
                  <a:txBody>
                    <a:bodyPr/>
                    <a:lstStyle/>
                    <a:p>
                      <a:r>
                        <a:rPr lang="en-GB" sz="1800" b="1" kern="1200" baseline="0" dirty="0" smtClean="0">
                          <a:solidFill>
                            <a:schemeClr val="lt1"/>
                          </a:solidFill>
                          <a:latin typeface="+mn-lt"/>
                          <a:ea typeface="+mn-ea"/>
                          <a:cs typeface="+mn-cs"/>
                        </a:rPr>
                        <a:t>Construction Phase Road Safety Audit </a:t>
                      </a:r>
                      <a:endParaRPr lang="en-GB" dirty="0"/>
                    </a:p>
                  </a:txBody>
                  <a:tcPr/>
                </a:tc>
                <a:tc>
                  <a:txBody>
                    <a:bodyPr/>
                    <a:lstStyle/>
                    <a:p>
                      <a:r>
                        <a:rPr lang="en-GB" sz="1800" b="1" kern="1200" baseline="0" dirty="0" smtClean="0">
                          <a:solidFill>
                            <a:schemeClr val="lt1"/>
                          </a:solidFill>
                          <a:latin typeface="+mn-lt"/>
                          <a:ea typeface="+mn-ea"/>
                          <a:cs typeface="+mn-cs"/>
                        </a:rPr>
                        <a:t>Work zone stage Traffic Control Plan RSA (could be before project in tendered for construction </a:t>
                      </a:r>
                    </a:p>
                    <a:p>
                      <a:r>
                        <a:rPr lang="en-GB" sz="1800" b="1" kern="1200" baseline="0" dirty="0" smtClean="0">
                          <a:solidFill>
                            <a:schemeClr val="lt1"/>
                          </a:solidFill>
                          <a:latin typeface="+mn-lt"/>
                          <a:ea typeface="+mn-ea"/>
                          <a:cs typeface="+mn-cs"/>
                        </a:rPr>
                        <a:t>2. before work zone </a:t>
                      </a:r>
                    </a:p>
                    <a:p>
                      <a:r>
                        <a:rPr lang="en-GB" sz="1800" b="1" kern="1200" baseline="0" dirty="0" smtClean="0">
                          <a:solidFill>
                            <a:schemeClr val="lt1"/>
                          </a:solidFill>
                          <a:latin typeface="+mn-lt"/>
                          <a:ea typeface="+mn-ea"/>
                          <a:cs typeface="+mn-cs"/>
                        </a:rPr>
                        <a:t>3.After it is opened traffic 	</a:t>
                      </a:r>
                    </a:p>
                    <a:p>
                      <a:endParaRPr lang="en-GB" dirty="0"/>
                    </a:p>
                  </a:txBody>
                  <a:tcPr/>
                </a:tc>
                <a:tc>
                  <a:txBody>
                    <a:bodyPr/>
                    <a:lstStyle/>
                    <a:p>
                      <a:r>
                        <a:rPr lang="en-GB" sz="1800" b="1" kern="1200" baseline="0" dirty="0" smtClean="0">
                          <a:solidFill>
                            <a:schemeClr val="lt1"/>
                          </a:solidFill>
                          <a:latin typeface="+mn-lt"/>
                          <a:ea typeface="+mn-ea"/>
                          <a:cs typeface="+mn-cs"/>
                        </a:rPr>
                        <a:t>Work zone stage Traffic Control Plan RSA (could be before project in tendered for construction </a:t>
                      </a:r>
                    </a:p>
                    <a:p>
                      <a:r>
                        <a:rPr lang="en-GB" sz="1800" b="1" kern="1200" baseline="0" dirty="0" smtClean="0">
                          <a:solidFill>
                            <a:schemeClr val="lt1"/>
                          </a:solidFill>
                          <a:latin typeface="+mn-lt"/>
                          <a:ea typeface="+mn-ea"/>
                          <a:cs typeface="+mn-cs"/>
                        </a:rPr>
                        <a:t>2. before work zone </a:t>
                      </a:r>
                    </a:p>
                    <a:p>
                      <a:r>
                        <a:rPr lang="en-GB" sz="1800" b="1" kern="1200" baseline="0" dirty="0" smtClean="0">
                          <a:solidFill>
                            <a:schemeClr val="lt1"/>
                          </a:solidFill>
                          <a:latin typeface="+mn-lt"/>
                          <a:ea typeface="+mn-ea"/>
                          <a:cs typeface="+mn-cs"/>
                        </a:rPr>
                        <a:t>3.After it is opened traffic </a:t>
                      </a:r>
                      <a:endParaRPr lang="en-GB" dirty="0"/>
                    </a:p>
                  </a:txBody>
                  <a:tcPr/>
                </a:tc>
              </a:tr>
            </a:tbl>
          </a:graphicData>
        </a:graphic>
      </p:graphicFrame>
    </p:spTree>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0" y="1484784"/>
          <a:ext cx="8229600" cy="5133899"/>
        </p:xfrm>
        <a:graphic>
          <a:graphicData uri="http://schemas.openxmlformats.org/drawingml/2006/table">
            <a:tbl>
              <a:tblPr firstRow="1" bandRow="1">
                <a:tableStyleId>{5C22544A-7EE6-4342-B048-85BDC9FD1C3A}</a:tableStyleId>
              </a:tblPr>
              <a:tblGrid>
                <a:gridCol w="1378496"/>
                <a:gridCol w="2304256"/>
                <a:gridCol w="4546848"/>
              </a:tblGrid>
              <a:tr h="2466981">
                <a:tc>
                  <a:txBody>
                    <a:bodyPr/>
                    <a:lstStyle/>
                    <a:p>
                      <a:endParaRPr lang="en-GB" dirty="0"/>
                    </a:p>
                  </a:txBody>
                  <a:tcPr/>
                </a:tc>
                <a:tc>
                  <a:txBody>
                    <a:bodyPr/>
                    <a:lstStyle/>
                    <a:p>
                      <a:r>
                        <a:rPr lang="en-GB" sz="1800" kern="1200" baseline="0" dirty="0" smtClean="0">
                          <a:solidFill>
                            <a:schemeClr val="dk1"/>
                          </a:solidFill>
                          <a:latin typeface="+mn-lt"/>
                          <a:ea typeface="+mn-ea"/>
                          <a:cs typeface="+mn-cs"/>
                        </a:rPr>
                        <a:t>Pre- opening Stage </a:t>
                      </a:r>
                    </a:p>
                    <a:p>
                      <a:r>
                        <a:rPr lang="en-GB" sz="1800" kern="1200" baseline="0" dirty="0" smtClean="0">
                          <a:solidFill>
                            <a:schemeClr val="dk1"/>
                          </a:solidFill>
                          <a:latin typeface="+mn-lt"/>
                          <a:ea typeface="+mn-ea"/>
                          <a:cs typeface="+mn-cs"/>
                        </a:rPr>
                        <a:t>Similar to detailed 	</a:t>
                      </a:r>
                    </a:p>
                    <a:p>
                      <a:endParaRPr lang="en-GB" dirty="0"/>
                    </a:p>
                  </a:txBody>
                  <a:tcPr/>
                </a:tc>
                <a:tc>
                  <a:txBody>
                    <a:bodyPr/>
                    <a:lstStyle/>
                    <a:p>
                      <a:r>
                        <a:rPr lang="en-GB" sz="1800" kern="1200" baseline="0" dirty="0" smtClean="0">
                          <a:solidFill>
                            <a:schemeClr val="dk1"/>
                          </a:solidFill>
                          <a:latin typeface="+mn-lt"/>
                          <a:ea typeface="+mn-ea"/>
                          <a:cs typeface="+mn-cs"/>
                        </a:rPr>
                        <a:t>Opportunities to consider safety aspect of designs before facility are opened to the public. </a:t>
                      </a:r>
                    </a:p>
                    <a:p>
                      <a:r>
                        <a:rPr lang="en-GB" sz="1800" kern="1200" baseline="0" dirty="0" smtClean="0">
                          <a:solidFill>
                            <a:schemeClr val="dk1"/>
                          </a:solidFill>
                          <a:latin typeface="+mn-lt"/>
                          <a:ea typeface="+mn-ea"/>
                          <a:cs typeface="+mn-cs"/>
                        </a:rPr>
                        <a:t>Focus on changes to illumination, signs, delineation, pavement markings roadside barriers removal of fixed objects hazards </a:t>
                      </a:r>
                    </a:p>
                    <a:p>
                      <a:r>
                        <a:rPr lang="en-GB" sz="1800" kern="1200" baseline="0" dirty="0" smtClean="0">
                          <a:solidFill>
                            <a:schemeClr val="dk1"/>
                          </a:solidFill>
                          <a:latin typeface="+mn-lt"/>
                          <a:ea typeface="+mn-ea"/>
                          <a:cs typeface="+mn-cs"/>
                        </a:rPr>
                        <a:t>Minor structures changes e.g. addition of wheel chair ramp 	</a:t>
                      </a:r>
                    </a:p>
                    <a:p>
                      <a:endParaRPr lang="en-GB" dirty="0"/>
                    </a:p>
                  </a:txBody>
                  <a:tcPr/>
                </a:tc>
              </a:tr>
              <a:tr h="25735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Post Construction phase Road Safety Audit 	</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Existing Road for reconstruction 	</a:t>
                      </a:r>
                    </a:p>
                    <a:p>
                      <a:endParaRPr lang="en-GB" dirty="0"/>
                    </a:p>
                  </a:txBody>
                  <a:tcPr/>
                </a:tc>
                <a:tc>
                  <a:txBody>
                    <a:bodyPr/>
                    <a:lstStyle/>
                    <a:p>
                      <a:r>
                        <a:rPr lang="en-GB" sz="1800" kern="1200" baseline="0" dirty="0" smtClean="0">
                          <a:solidFill>
                            <a:schemeClr val="dk1"/>
                          </a:solidFill>
                          <a:latin typeface="+mn-lt"/>
                          <a:ea typeface="+mn-ea"/>
                          <a:cs typeface="+mn-cs"/>
                        </a:rPr>
                        <a:t>Review of intersection of road users with Road infrastructures </a:t>
                      </a:r>
                    </a:p>
                    <a:p>
                      <a:r>
                        <a:rPr lang="en-GB" sz="1800" kern="1200" baseline="0" dirty="0" smtClean="0">
                          <a:solidFill>
                            <a:schemeClr val="dk1"/>
                          </a:solidFill>
                          <a:latin typeface="+mn-lt"/>
                          <a:ea typeface="+mn-ea"/>
                          <a:cs typeface="+mn-cs"/>
                        </a:rPr>
                        <a:t>Review of crash data </a:t>
                      </a:r>
                    </a:p>
                    <a:p>
                      <a:r>
                        <a:rPr lang="en-GB" sz="1800" kern="1200" baseline="0" dirty="0" smtClean="0">
                          <a:solidFill>
                            <a:schemeClr val="dk1"/>
                          </a:solidFill>
                          <a:latin typeface="+mn-lt"/>
                          <a:ea typeface="+mn-ea"/>
                          <a:cs typeface="+mn-cs"/>
                        </a:rPr>
                        <a:t>RTC use to validate RSA existing safety issues are not overlook as it concerns various road users 	</a:t>
                      </a:r>
                    </a:p>
                    <a:p>
                      <a:endParaRPr lang="en-GB" dirty="0"/>
                    </a:p>
                  </a:txBody>
                  <a:tcPr/>
                </a:tc>
              </a:tr>
            </a:tbl>
          </a:graphicData>
        </a:graphic>
      </p:graphicFrame>
      <p:sp>
        <p:nvSpPr>
          <p:cNvPr id="3" name="Rectangle 2"/>
          <p:cNvSpPr/>
          <p:nvPr/>
        </p:nvSpPr>
        <p:spPr>
          <a:xfrm>
            <a:off x="2555776" y="476672"/>
            <a:ext cx="3096344" cy="646331"/>
          </a:xfrm>
          <a:prstGeom prst="rect">
            <a:avLst/>
          </a:prstGeom>
        </p:spPr>
        <p:txBody>
          <a:bodyPr wrap="square">
            <a:spAutoFit/>
          </a:bodyPr>
          <a:lstStyle/>
          <a:p>
            <a:pPr algn="ctr"/>
            <a:r>
              <a:rPr lang="en-GB" sz="3600" dirty="0" smtClean="0"/>
              <a:t>Cont.</a:t>
            </a:r>
            <a:endParaRPr lang="en-GB" sz="3600" dirty="0"/>
          </a:p>
        </p:txBody>
      </p:sp>
    </p:spTree>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r>
              <a:rPr lang="en-GB" dirty="0" smtClean="0"/>
              <a:t>Cont.</a:t>
            </a:r>
            <a:endParaRPr lang="en-GB" dirty="0"/>
          </a:p>
        </p:txBody>
      </p:sp>
      <p:graphicFrame>
        <p:nvGraphicFramePr>
          <p:cNvPr id="4" name="Content Placeholder 3"/>
          <p:cNvGraphicFramePr>
            <a:graphicFrameLocks noGrp="1"/>
          </p:cNvGraphicFramePr>
          <p:nvPr>
            <p:ph sz="quarter" idx="1"/>
          </p:nvPr>
        </p:nvGraphicFramePr>
        <p:xfrm>
          <a:off x="457200" y="980728"/>
          <a:ext cx="8229600" cy="5465792"/>
        </p:xfrm>
        <a:graphic>
          <a:graphicData uri="http://schemas.openxmlformats.org/drawingml/2006/table">
            <a:tbl>
              <a:tblPr firstRow="1" bandRow="1">
                <a:tableStyleId>{5C22544A-7EE6-4342-B048-85BDC9FD1C3A}</a:tableStyleId>
              </a:tblPr>
              <a:tblGrid>
                <a:gridCol w="2386608"/>
                <a:gridCol w="1800200"/>
                <a:gridCol w="4042792"/>
              </a:tblGrid>
              <a:tr h="31969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baseline="0" dirty="0" smtClean="0">
                          <a:solidFill>
                            <a:schemeClr val="lt1"/>
                          </a:solidFill>
                          <a:latin typeface="+mn-lt"/>
                          <a:ea typeface="+mn-ea"/>
                          <a:cs typeface="+mn-cs"/>
                        </a:rPr>
                        <a:t>Development Project phase Road Safety Audits 	</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baseline="0" dirty="0" smtClean="0">
                          <a:solidFill>
                            <a:schemeClr val="lt1"/>
                          </a:solidFill>
                          <a:latin typeface="+mn-lt"/>
                          <a:ea typeface="+mn-ea"/>
                          <a:cs typeface="+mn-cs"/>
                        </a:rPr>
                        <a:t>Land Use Development (Encroachment 	</a:t>
                      </a:r>
                    </a:p>
                    <a:p>
                      <a:endParaRPr lang="en-GB" dirty="0"/>
                    </a:p>
                  </a:txBody>
                  <a:tcPr/>
                </a:tc>
                <a:tc>
                  <a:txBody>
                    <a:bodyPr/>
                    <a:lstStyle/>
                    <a:p>
                      <a:r>
                        <a:rPr lang="en-GB" sz="1800" b="1" kern="1200" baseline="0" dirty="0" smtClean="0">
                          <a:solidFill>
                            <a:schemeClr val="lt1"/>
                          </a:solidFill>
                          <a:latin typeface="+mn-lt"/>
                          <a:ea typeface="+mn-ea"/>
                          <a:cs typeface="+mn-cs"/>
                        </a:rPr>
                        <a:t>-conducted on industrial commercial/market residential land use development , projects that may have an impact on characteristics of existing adjacent roads </a:t>
                      </a:r>
                    </a:p>
                    <a:p>
                      <a:r>
                        <a:rPr lang="en-GB" sz="1800" b="1" kern="1200" baseline="0" dirty="0" smtClean="0">
                          <a:solidFill>
                            <a:schemeClr val="lt1"/>
                          </a:solidFill>
                          <a:latin typeface="+mn-lt"/>
                          <a:ea typeface="+mn-ea"/>
                          <a:cs typeface="+mn-cs"/>
                        </a:rPr>
                        <a:t>-Traffic patterns </a:t>
                      </a:r>
                    </a:p>
                    <a:p>
                      <a:r>
                        <a:rPr lang="en-GB" sz="1800" b="1" kern="1200" baseline="0" dirty="0" smtClean="0">
                          <a:solidFill>
                            <a:schemeClr val="lt1"/>
                          </a:solidFill>
                          <a:latin typeface="+mn-lt"/>
                          <a:ea typeface="+mn-ea"/>
                          <a:cs typeface="+mn-cs"/>
                        </a:rPr>
                        <a:t>Vehicle mix </a:t>
                      </a:r>
                    </a:p>
                    <a:p>
                      <a:r>
                        <a:rPr lang="en-GB" sz="1800" b="1" kern="1200" baseline="0" dirty="0" smtClean="0">
                          <a:solidFill>
                            <a:schemeClr val="lt1"/>
                          </a:solidFill>
                          <a:latin typeface="+mn-lt"/>
                          <a:ea typeface="+mn-ea"/>
                          <a:cs typeface="+mn-cs"/>
                        </a:rPr>
                        <a:t>Road environment </a:t>
                      </a:r>
                    </a:p>
                    <a:p>
                      <a:r>
                        <a:rPr lang="en-GB" sz="1800" b="1" kern="1200" baseline="0" dirty="0" smtClean="0">
                          <a:solidFill>
                            <a:schemeClr val="lt1"/>
                          </a:solidFill>
                          <a:latin typeface="+mn-lt"/>
                          <a:ea typeface="+mn-ea"/>
                          <a:cs typeface="+mn-cs"/>
                        </a:rPr>
                        <a:t>User’s perception of the road. 	</a:t>
                      </a:r>
                    </a:p>
                    <a:p>
                      <a:endParaRPr lang="en-GB" dirty="0"/>
                    </a:p>
                  </a:txBody>
                  <a:tcPr/>
                </a:tc>
              </a:tr>
              <a:tr h="22688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Black spot Area survey 	</a:t>
                      </a:r>
                    </a:p>
                    <a:p>
                      <a:endParaRPr lang="en-GB" dirty="0"/>
                    </a:p>
                  </a:txBody>
                  <a:tcPr/>
                </a:tc>
                <a:tc>
                  <a:txBody>
                    <a:bodyPr/>
                    <a:lstStyle/>
                    <a:p>
                      <a:endParaRPr lang="en-GB"/>
                    </a:p>
                  </a:txBody>
                  <a:tcPr/>
                </a:tc>
                <a:tc>
                  <a:txBody>
                    <a:bodyPr/>
                    <a:lstStyle/>
                    <a:p>
                      <a:r>
                        <a:rPr lang="en-GB" sz="1800" kern="1200" baseline="0" dirty="0" smtClean="0">
                          <a:solidFill>
                            <a:schemeClr val="dk1"/>
                          </a:solidFill>
                          <a:latin typeface="+mn-lt"/>
                          <a:ea typeface="+mn-ea"/>
                          <a:cs typeface="+mn-cs"/>
                        </a:rPr>
                        <a:t>Road defeat of </a:t>
                      </a:r>
                    </a:p>
                    <a:p>
                      <a:r>
                        <a:rPr lang="en-GB" sz="1800" kern="1200" baseline="0" dirty="0" smtClean="0">
                          <a:solidFill>
                            <a:schemeClr val="dk1"/>
                          </a:solidFill>
                          <a:latin typeface="+mn-lt"/>
                          <a:ea typeface="+mn-ea"/>
                          <a:cs typeface="+mn-cs"/>
                        </a:rPr>
                        <a:t>-pavement, interception, hard shoulder </a:t>
                      </a:r>
                    </a:p>
                    <a:p>
                      <a:r>
                        <a:rPr lang="en-GB" sz="1800" kern="1200" baseline="0" dirty="0" smtClean="0">
                          <a:solidFill>
                            <a:schemeClr val="dk1"/>
                          </a:solidFill>
                          <a:latin typeface="+mn-lt"/>
                          <a:ea typeface="+mn-ea"/>
                          <a:cs typeface="+mn-cs"/>
                        </a:rPr>
                        <a:t>-traffic control </a:t>
                      </a:r>
                    </a:p>
                    <a:p>
                      <a:r>
                        <a:rPr lang="en-GB" sz="1800" kern="1200" baseline="0" dirty="0" smtClean="0">
                          <a:solidFill>
                            <a:schemeClr val="dk1"/>
                          </a:solidFill>
                          <a:latin typeface="+mn-lt"/>
                          <a:ea typeface="+mn-ea"/>
                          <a:cs typeface="+mn-cs"/>
                        </a:rPr>
                        <a:t>-the road user </a:t>
                      </a:r>
                    </a:p>
                    <a:p>
                      <a:r>
                        <a:rPr lang="en-GB" sz="1800" kern="1200" baseline="0" dirty="0" smtClean="0">
                          <a:solidFill>
                            <a:schemeClr val="dk1"/>
                          </a:solidFill>
                          <a:latin typeface="+mn-lt"/>
                          <a:ea typeface="+mn-ea"/>
                          <a:cs typeface="+mn-cs"/>
                        </a:rPr>
                        <a:t>-treatment to remove locations from being black spots 	</a:t>
                      </a:r>
                    </a:p>
                    <a:p>
                      <a:endParaRPr lang="en-GB" dirty="0"/>
                    </a:p>
                  </a:txBody>
                  <a:tcPr/>
                </a:tc>
              </a:tr>
            </a:tbl>
          </a:graphicData>
        </a:graphic>
      </p:graphicFrame>
    </p:spTree>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CHALLENGES TO ROAD SAFETY AUDIT </a:t>
            </a:r>
            <a:br>
              <a:rPr lang="en-GB" b="1" dirty="0" smtClean="0"/>
            </a:br>
            <a:endParaRPr lang="en-GB" dirty="0"/>
          </a:p>
        </p:txBody>
      </p:sp>
      <p:sp>
        <p:nvSpPr>
          <p:cNvPr id="3" name="Content Placeholder 2"/>
          <p:cNvSpPr>
            <a:spLocks noGrp="1"/>
          </p:cNvSpPr>
          <p:nvPr>
            <p:ph sz="quarter" idx="1"/>
          </p:nvPr>
        </p:nvSpPr>
        <p:spPr>
          <a:xfrm>
            <a:off x="457200" y="836712"/>
            <a:ext cx="8229600" cy="5832648"/>
          </a:xfrm>
        </p:spPr>
        <p:txBody>
          <a:bodyPr>
            <a:normAutofit fontScale="92500" lnSpcReduction="20000"/>
          </a:bodyPr>
          <a:lstStyle/>
          <a:p>
            <a:pPr>
              <a:buFont typeface="Wingdings" pitchFamily="2" charset="2"/>
              <a:buChar char="v"/>
            </a:pPr>
            <a:r>
              <a:rPr lang="en-GB" dirty="0" smtClean="0"/>
              <a:t>1. </a:t>
            </a:r>
            <a:r>
              <a:rPr lang="en-GB" dirty="0"/>
              <a:t>Limited time allocation: 18km is the minimum distance to be covered daily </a:t>
            </a:r>
          </a:p>
          <a:p>
            <a:pPr>
              <a:buFont typeface="Wingdings" pitchFamily="2" charset="2"/>
              <a:buChar char="v"/>
            </a:pPr>
            <a:r>
              <a:rPr lang="en-GB" dirty="0"/>
              <a:t>2. Lack of Audit instruments such as: optic level, </a:t>
            </a:r>
            <a:r>
              <a:rPr lang="en-GB" dirty="0" err="1"/>
              <a:t>Theodolites</a:t>
            </a:r>
            <a:r>
              <a:rPr lang="en-GB" dirty="0"/>
              <a:t> and RIM Machine etc </a:t>
            </a:r>
          </a:p>
          <a:p>
            <a:pPr>
              <a:buFont typeface="Wingdings" pitchFamily="2" charset="2"/>
              <a:buChar char="v"/>
            </a:pPr>
            <a:r>
              <a:rPr lang="en-GB" dirty="0"/>
              <a:t>3. Lack of adequate protection to Audit team members </a:t>
            </a:r>
          </a:p>
          <a:p>
            <a:pPr>
              <a:buFont typeface="Wingdings" pitchFamily="2" charset="2"/>
              <a:buChar char="v"/>
            </a:pPr>
            <a:r>
              <a:rPr lang="en-GB" dirty="0"/>
              <a:t>4. Lack of funds , no enough funds to facilitate comprehensive auditing </a:t>
            </a:r>
          </a:p>
          <a:p>
            <a:pPr>
              <a:buFont typeface="Wingdings" pitchFamily="2" charset="2"/>
              <a:buChar char="v"/>
            </a:pPr>
            <a:r>
              <a:rPr lang="en-GB" dirty="0"/>
              <a:t>5. Lack of field vehicle </a:t>
            </a:r>
          </a:p>
          <a:p>
            <a:pPr>
              <a:buFont typeface="Wingdings" pitchFamily="2" charset="2"/>
              <a:buChar char="v"/>
            </a:pPr>
            <a:r>
              <a:rPr lang="en-GB" dirty="0"/>
              <a:t>6. Lack of information from Road designers/ owner and when available, information </a:t>
            </a:r>
            <a:r>
              <a:rPr lang="en-GB" dirty="0" smtClean="0"/>
              <a:t>may be </a:t>
            </a:r>
            <a:r>
              <a:rPr lang="en-GB" dirty="0"/>
              <a:t>inadequate </a:t>
            </a:r>
          </a:p>
          <a:p>
            <a:pPr>
              <a:buFont typeface="Wingdings" pitchFamily="2" charset="2"/>
              <a:buChar char="v"/>
            </a:pPr>
            <a:r>
              <a:rPr lang="en-GB" dirty="0"/>
              <a:t>7. Implementation of the </a:t>
            </a:r>
            <a:r>
              <a:rPr lang="en-GB" dirty="0" smtClean="0"/>
              <a:t>identified </a:t>
            </a:r>
            <a:r>
              <a:rPr lang="en-GB" dirty="0"/>
              <a:t>safety issues by the responding agencies could pose serious changes especially when it is on existing roads. </a:t>
            </a:r>
          </a:p>
          <a:p>
            <a:pPr>
              <a:buFont typeface="Wingdings" pitchFamily="2" charset="2"/>
              <a:buChar char="v"/>
            </a:pPr>
            <a:r>
              <a:rPr lang="en-GB" dirty="0"/>
              <a:t>8. Non acceptability of RSA </a:t>
            </a:r>
            <a:r>
              <a:rPr lang="en-GB" dirty="0" smtClean="0"/>
              <a:t>and </a:t>
            </a:r>
            <a:r>
              <a:rPr lang="en-GB" dirty="0"/>
              <a:t>RSI by other road authorities especially when conducted by unqualified personnel. </a:t>
            </a:r>
          </a:p>
          <a:p>
            <a:pPr>
              <a:buFont typeface="Wingdings" pitchFamily="2" charset="2"/>
              <a:buChar char="v"/>
            </a:pPr>
            <a:r>
              <a:rPr lang="en-GB" dirty="0"/>
              <a:t>9. Not following a standardized guidelines like the ASHTO, EURO Code etc. mix reports not uniform and in most cases lacks ingredients necessary. </a:t>
            </a:r>
          </a:p>
          <a:p>
            <a:endParaRPr lang="en-GB" dirty="0"/>
          </a:p>
        </p:txBody>
      </p:sp>
    </p:spTree>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WAY FORWAD </a:t>
            </a:r>
            <a:br>
              <a:rPr lang="en-GB" b="1" dirty="0" smtClean="0"/>
            </a:br>
            <a:endParaRPr lang="en-GB" dirty="0"/>
          </a:p>
        </p:txBody>
      </p:sp>
      <p:sp>
        <p:nvSpPr>
          <p:cNvPr id="3" name="Content Placeholder 2"/>
          <p:cNvSpPr>
            <a:spLocks noGrp="1"/>
          </p:cNvSpPr>
          <p:nvPr>
            <p:ph sz="quarter" idx="1"/>
          </p:nvPr>
        </p:nvSpPr>
        <p:spPr>
          <a:xfrm>
            <a:off x="457200" y="908720"/>
            <a:ext cx="8435280" cy="5688632"/>
          </a:xfrm>
        </p:spPr>
        <p:txBody>
          <a:bodyPr>
            <a:normAutofit lnSpcReduction="10000"/>
          </a:bodyPr>
          <a:lstStyle/>
          <a:p>
            <a:pPr>
              <a:buFont typeface="Wingdings" pitchFamily="2" charset="2"/>
              <a:buChar char="v"/>
            </a:pPr>
            <a:r>
              <a:rPr lang="en-GB" sz="2000" dirty="0" smtClean="0"/>
              <a:t> </a:t>
            </a:r>
            <a:r>
              <a:rPr lang="en-GB" sz="2300" dirty="0"/>
              <a:t>Training of staffs that have basic qualifications to be auditors. </a:t>
            </a:r>
          </a:p>
          <a:p>
            <a:pPr>
              <a:buFont typeface="Wingdings" pitchFamily="2" charset="2"/>
              <a:buChar char="v"/>
            </a:pPr>
            <a:r>
              <a:rPr lang="en-GB" sz="2300" dirty="0" smtClean="0"/>
              <a:t> </a:t>
            </a:r>
            <a:r>
              <a:rPr lang="en-GB" sz="2300" dirty="0"/>
              <a:t>Optimizing the postings of the engineers to the corps and ensure that all Zones and Sectors have qualified Engineers as COSEN desk officer. </a:t>
            </a:r>
          </a:p>
          <a:p>
            <a:pPr>
              <a:buFont typeface="Wingdings" pitchFamily="2" charset="2"/>
              <a:buChar char="v"/>
            </a:pPr>
            <a:r>
              <a:rPr lang="en-GB" sz="2300" dirty="0" smtClean="0"/>
              <a:t> </a:t>
            </a:r>
            <a:r>
              <a:rPr lang="en-GB" sz="2300" dirty="0"/>
              <a:t>Make provision for field vehicles at the Headquarters and </a:t>
            </a:r>
            <a:r>
              <a:rPr lang="en-GB" sz="2300" dirty="0" err="1"/>
              <a:t>Zonal</a:t>
            </a:r>
            <a:r>
              <a:rPr lang="en-GB" sz="2300" dirty="0"/>
              <a:t> levels </a:t>
            </a:r>
          </a:p>
          <a:p>
            <a:pPr>
              <a:buFont typeface="Wingdings" pitchFamily="2" charset="2"/>
              <a:buChar char="v"/>
            </a:pPr>
            <a:r>
              <a:rPr lang="en-GB" sz="2300" dirty="0" smtClean="0"/>
              <a:t> </a:t>
            </a:r>
            <a:r>
              <a:rPr lang="en-GB" sz="2300" dirty="0"/>
              <a:t>Process equipment and tools </a:t>
            </a:r>
          </a:p>
          <a:p>
            <a:pPr>
              <a:buFont typeface="Wingdings" pitchFamily="2" charset="2"/>
              <a:buChar char="v"/>
            </a:pPr>
            <a:r>
              <a:rPr lang="en-GB" sz="2300" dirty="0" smtClean="0"/>
              <a:t> </a:t>
            </a:r>
            <a:r>
              <a:rPr lang="en-GB" sz="2300" dirty="0"/>
              <a:t>Effective collaboration between Road owners and other stakeholders </a:t>
            </a:r>
          </a:p>
          <a:p>
            <a:pPr>
              <a:buFont typeface="Wingdings" pitchFamily="2" charset="2"/>
              <a:buChar char="v"/>
            </a:pPr>
            <a:r>
              <a:rPr lang="en-GB" sz="2300" dirty="0" smtClean="0"/>
              <a:t> </a:t>
            </a:r>
            <a:r>
              <a:rPr lang="en-GB" sz="2300" dirty="0"/>
              <a:t>To start a legislative process that will make it mandatory for road owners and designers ensure input of the nation road safety lead agency from planning stage to operation level of road infrastructure. </a:t>
            </a:r>
          </a:p>
          <a:p>
            <a:pPr>
              <a:buFont typeface="Wingdings" pitchFamily="2" charset="2"/>
              <a:buChar char="v"/>
            </a:pPr>
            <a:r>
              <a:rPr lang="en-GB" sz="2300" dirty="0" smtClean="0"/>
              <a:t> </a:t>
            </a:r>
            <a:r>
              <a:rPr lang="en-GB" sz="2300" dirty="0"/>
              <a:t>To add extra one month to </a:t>
            </a:r>
            <a:r>
              <a:rPr lang="en-GB" sz="2300" dirty="0" smtClean="0"/>
              <a:t>Engineering cadets </a:t>
            </a:r>
            <a:r>
              <a:rPr lang="en-GB" sz="2300" dirty="0"/>
              <a:t>among the newly recruited staff passing through the academy to be trained on bans of RSA and RSI audits. </a:t>
            </a:r>
          </a:p>
          <a:p>
            <a:pPr>
              <a:buFont typeface="Wingdings" pitchFamily="2" charset="2"/>
              <a:buChar char="v"/>
            </a:pPr>
            <a:r>
              <a:rPr lang="en-GB" sz="2300" dirty="0" smtClean="0"/>
              <a:t> </a:t>
            </a:r>
            <a:r>
              <a:rPr lang="en-GB" sz="2300" dirty="0"/>
              <a:t>More Road Safety audit are required to intimate the design and maintenance agencies, law and policies makers for road infrastructures this will help politicians judge the inability of Audit Inspection as part of quality assurance</a:t>
            </a:r>
            <a:r>
              <a:rPr lang="en-GB" sz="2000" dirty="0"/>
              <a:t>. </a:t>
            </a: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RSA/RSI Roads</a:t>
            </a:r>
            <a:endParaRPr lang="en-GB" dirty="0"/>
          </a:p>
        </p:txBody>
      </p:sp>
      <p:pic>
        <p:nvPicPr>
          <p:cNvPr id="5" name="Content Placeholder 4" descr="rural road before a road safety audit"/>
          <p:cNvPicPr>
            <a:picLocks noGrp="1" noChangeAspect="1" noChangeArrowheads="1"/>
          </p:cNvPicPr>
          <p:nvPr>
            <p:ph sz="quarter" idx="1"/>
          </p:nvPr>
        </p:nvPicPr>
        <p:blipFill>
          <a:blip r:embed="rId2" cstate="print"/>
          <a:srcRect/>
          <a:stretch>
            <a:fillRect/>
          </a:stretch>
        </p:blipFill>
        <p:spPr bwMode="auto">
          <a:xfrm>
            <a:off x="457200" y="1340768"/>
            <a:ext cx="4038600" cy="1944216"/>
          </a:xfrm>
          <a:prstGeom prst="rect">
            <a:avLst/>
          </a:prstGeom>
          <a:noFill/>
        </p:spPr>
      </p:pic>
      <p:pic>
        <p:nvPicPr>
          <p:cNvPr id="6" name="Picture 6" descr="rural road after a road safety audit"/>
          <p:cNvPicPr>
            <a:picLocks noGrp="1" noChangeAspect="1" noChangeArrowheads="1"/>
          </p:cNvPicPr>
          <p:nvPr>
            <p:ph sz="quarter" idx="2"/>
          </p:nvPr>
        </p:nvPicPr>
        <p:blipFill>
          <a:blip r:embed="rId3" cstate="print"/>
          <a:srcRect/>
          <a:stretch>
            <a:fillRect/>
          </a:stretch>
        </p:blipFill>
        <p:spPr bwMode="auto">
          <a:xfrm>
            <a:off x="5076056" y="1340769"/>
            <a:ext cx="3600400" cy="1944215"/>
          </a:xfrm>
          <a:prstGeom prst="rect">
            <a:avLst/>
          </a:prstGeom>
          <a:noFill/>
        </p:spPr>
      </p:pic>
      <p:pic>
        <p:nvPicPr>
          <p:cNvPr id="7" name="Picture 8" descr="This is a photo of an intersection in Grand Rapids, Michigan, before a road safety audit was conducted."/>
          <p:cNvPicPr>
            <a:picLocks noChangeAspect="1" noChangeArrowheads="1"/>
          </p:cNvPicPr>
          <p:nvPr/>
        </p:nvPicPr>
        <p:blipFill>
          <a:blip r:embed="rId4" cstate="print"/>
          <a:srcRect/>
          <a:stretch>
            <a:fillRect/>
          </a:stretch>
        </p:blipFill>
        <p:spPr bwMode="auto">
          <a:xfrm>
            <a:off x="467544" y="3429000"/>
            <a:ext cx="3960440" cy="2370865"/>
          </a:xfrm>
          <a:prstGeom prst="rect">
            <a:avLst/>
          </a:prstGeom>
          <a:noFill/>
        </p:spPr>
      </p:pic>
      <p:pic>
        <p:nvPicPr>
          <p:cNvPr id="8" name="Picture 12" descr="This is the same intersection after a road safety audit was conducted."/>
          <p:cNvPicPr>
            <a:picLocks noChangeAspect="1" noChangeArrowheads="1"/>
          </p:cNvPicPr>
          <p:nvPr/>
        </p:nvPicPr>
        <p:blipFill>
          <a:blip r:embed="rId5" cstate="print"/>
          <a:srcRect/>
          <a:stretch>
            <a:fillRect/>
          </a:stretch>
        </p:blipFill>
        <p:spPr bwMode="auto">
          <a:xfrm>
            <a:off x="5076056" y="3501008"/>
            <a:ext cx="3600400" cy="2232248"/>
          </a:xfrm>
          <a:prstGeom prst="rect">
            <a:avLst/>
          </a:prstGeom>
          <a:noFill/>
        </p:spPr>
      </p:pic>
      <p:sp>
        <p:nvSpPr>
          <p:cNvPr id="9" name="Rectangle 8"/>
          <p:cNvSpPr/>
          <p:nvPr/>
        </p:nvSpPr>
        <p:spPr>
          <a:xfrm>
            <a:off x="1187624" y="908720"/>
            <a:ext cx="816570" cy="369332"/>
          </a:xfrm>
          <a:prstGeom prst="rect">
            <a:avLst/>
          </a:prstGeom>
        </p:spPr>
        <p:txBody>
          <a:bodyPr wrap="none">
            <a:spAutoFit/>
          </a:bodyPr>
          <a:lstStyle/>
          <a:p>
            <a:r>
              <a:rPr lang="en-GB" b="1" dirty="0" smtClean="0"/>
              <a:t>Before</a:t>
            </a:r>
            <a:endParaRPr lang="en-GB" dirty="0"/>
          </a:p>
        </p:txBody>
      </p:sp>
      <p:sp>
        <p:nvSpPr>
          <p:cNvPr id="10" name="Rectangle 9"/>
          <p:cNvSpPr/>
          <p:nvPr/>
        </p:nvSpPr>
        <p:spPr>
          <a:xfrm>
            <a:off x="5364088" y="836712"/>
            <a:ext cx="672364" cy="369332"/>
          </a:xfrm>
          <a:prstGeom prst="rect">
            <a:avLst/>
          </a:prstGeom>
        </p:spPr>
        <p:txBody>
          <a:bodyPr wrap="none">
            <a:spAutoFit/>
          </a:bodyPr>
          <a:lstStyle/>
          <a:p>
            <a:r>
              <a:rPr lang="en-GB" b="1" dirty="0" smtClean="0"/>
              <a:t>After</a:t>
            </a:r>
            <a:endParaRPr lang="en-GB" dirty="0"/>
          </a:p>
        </p:txBody>
      </p:sp>
      <p:sp>
        <p:nvSpPr>
          <p:cNvPr id="11" name="Rectangle 10"/>
          <p:cNvSpPr/>
          <p:nvPr/>
        </p:nvSpPr>
        <p:spPr>
          <a:xfrm>
            <a:off x="539552" y="6237312"/>
            <a:ext cx="3694025" cy="369332"/>
          </a:xfrm>
          <a:prstGeom prst="rect">
            <a:avLst/>
          </a:prstGeom>
        </p:spPr>
        <p:txBody>
          <a:bodyPr wrap="none">
            <a:spAutoFit/>
          </a:bodyPr>
          <a:lstStyle/>
          <a:p>
            <a:r>
              <a:rPr lang="en-GB" b="1" dirty="0" smtClean="0"/>
              <a:t>Rural road before a road safety audit</a:t>
            </a:r>
            <a:endParaRPr lang="en-GB" dirty="0"/>
          </a:p>
        </p:txBody>
      </p:sp>
      <p:sp>
        <p:nvSpPr>
          <p:cNvPr id="12" name="Rectangle 11"/>
          <p:cNvSpPr/>
          <p:nvPr/>
        </p:nvSpPr>
        <p:spPr>
          <a:xfrm>
            <a:off x="5004048" y="5733256"/>
            <a:ext cx="3816424" cy="923330"/>
          </a:xfrm>
          <a:prstGeom prst="rect">
            <a:avLst/>
          </a:prstGeom>
        </p:spPr>
        <p:txBody>
          <a:bodyPr wrap="square">
            <a:spAutoFit/>
          </a:bodyPr>
          <a:lstStyle/>
          <a:p>
            <a:r>
              <a:rPr lang="en-GB" b="1" dirty="0" smtClean="0"/>
              <a:t>Same rural road after a road safety audit where guardrail has been installed</a:t>
            </a:r>
            <a:endParaRPr lang="en-GB" dirty="0"/>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smtClean="0"/>
              <a:t>Background.</a:t>
            </a:r>
            <a:endParaRPr lang="en-GB" dirty="0"/>
          </a:p>
        </p:txBody>
      </p:sp>
      <p:sp>
        <p:nvSpPr>
          <p:cNvPr id="3" name="Content Placeholder 2"/>
          <p:cNvSpPr>
            <a:spLocks noGrp="1"/>
          </p:cNvSpPr>
          <p:nvPr>
            <p:ph sz="quarter" idx="1"/>
          </p:nvPr>
        </p:nvSpPr>
        <p:spPr>
          <a:xfrm>
            <a:off x="457200" y="1196752"/>
            <a:ext cx="8229600" cy="5472608"/>
          </a:xfrm>
        </p:spPr>
        <p:txBody>
          <a:bodyPr>
            <a:normAutofit/>
          </a:bodyPr>
          <a:lstStyle/>
          <a:p>
            <a:r>
              <a:rPr lang="en-GB" sz="3000" b="1" dirty="0" smtClean="0"/>
              <a:t> </a:t>
            </a:r>
            <a:r>
              <a:rPr lang="en-GB" sz="3000" dirty="0" smtClean="0"/>
              <a:t>Road </a:t>
            </a:r>
            <a:r>
              <a:rPr lang="en-GB" sz="3000" dirty="0"/>
              <a:t>safety was established in 1988 and was charged among others with responsibility of recommending works and devices. This responsibility registers the stake of the Federal Road Safety in the procurement, operation and maintenance of road infrastructure to step down the risking wave of RTC. </a:t>
            </a:r>
          </a:p>
          <a:p>
            <a:r>
              <a:rPr lang="en-GB" sz="3000" dirty="0"/>
              <a:t>In view of the foregoing, to ensure effective and efficient implementation of the responsibility there is need for RSA and RSI. Inadvertently, this duty was performed in the PRS department as part of its research activities from 1988 to 2009</a:t>
            </a:r>
            <a:r>
              <a:rPr lang="en-GB" dirty="0"/>
              <a:t>. </a:t>
            </a:r>
          </a:p>
        </p:txBody>
      </p:sp>
    </p:spTree>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224136"/>
          </a:xfrm>
        </p:spPr>
        <p:txBody>
          <a:bodyPr>
            <a:normAutofit fontScale="90000"/>
          </a:bodyPr>
          <a:lstStyle/>
          <a:p>
            <a:r>
              <a:rPr lang="en-GB" sz="4000" dirty="0" smtClean="0"/>
              <a:t>Road Safety Audited Roads</a:t>
            </a:r>
            <a:r>
              <a:rPr lang="en-GB" dirty="0" smtClean="0"/>
              <a:t/>
            </a:r>
            <a:br>
              <a:rPr lang="en-GB" dirty="0" smtClean="0"/>
            </a:br>
            <a:endParaRPr lang="en-GB" dirty="0"/>
          </a:p>
        </p:txBody>
      </p:sp>
      <p:pic>
        <p:nvPicPr>
          <p:cNvPr id="4" name="Picture 14" descr="http://www.road-safety-audit.co.uk/images/page_images/h_7.jpg"/>
          <p:cNvPicPr>
            <a:picLocks noGrp="1" noChangeAspect="1" noChangeArrowheads="1"/>
          </p:cNvPicPr>
          <p:nvPr>
            <p:ph sz="quarter" idx="1"/>
          </p:nvPr>
        </p:nvPicPr>
        <p:blipFill>
          <a:blip r:embed="rId2" cstate="print"/>
          <a:srcRect/>
          <a:stretch>
            <a:fillRect/>
          </a:stretch>
        </p:blipFill>
        <p:spPr bwMode="auto">
          <a:xfrm>
            <a:off x="467545" y="1124744"/>
            <a:ext cx="4032448" cy="5001419"/>
          </a:xfrm>
          <a:prstGeom prst="rect">
            <a:avLst/>
          </a:prstGeom>
          <a:noFill/>
        </p:spPr>
      </p:pic>
      <p:pic>
        <p:nvPicPr>
          <p:cNvPr id="5" name="Picture 16" descr="http://www.road-safety-audit.co.uk/images/page_images/h_8.jpg"/>
          <p:cNvPicPr>
            <a:picLocks noChangeAspect="1" noChangeArrowheads="1"/>
          </p:cNvPicPr>
          <p:nvPr/>
        </p:nvPicPr>
        <p:blipFill>
          <a:blip r:embed="rId3" cstate="print"/>
          <a:srcRect/>
          <a:stretch>
            <a:fillRect/>
          </a:stretch>
        </p:blipFill>
        <p:spPr bwMode="auto">
          <a:xfrm>
            <a:off x="4644008" y="1124744"/>
            <a:ext cx="4223567" cy="4968552"/>
          </a:xfrm>
          <a:prstGeom prst="rect">
            <a:avLst/>
          </a:prstGeom>
          <a:noFill/>
        </p:spPr>
      </p:pic>
    </p:spTree>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CONCLUSION </a:t>
            </a:r>
            <a:br>
              <a:rPr lang="en-GB" b="1" dirty="0" smtClean="0"/>
            </a:br>
            <a:endParaRPr lang="en-GB" dirty="0"/>
          </a:p>
        </p:txBody>
      </p:sp>
      <p:sp>
        <p:nvSpPr>
          <p:cNvPr id="3" name="Content Placeholder 2"/>
          <p:cNvSpPr>
            <a:spLocks noGrp="1"/>
          </p:cNvSpPr>
          <p:nvPr>
            <p:ph sz="quarter" idx="1"/>
          </p:nvPr>
        </p:nvSpPr>
        <p:spPr>
          <a:xfrm>
            <a:off x="457200" y="1124744"/>
            <a:ext cx="8229600" cy="5400600"/>
          </a:xfrm>
        </p:spPr>
        <p:txBody>
          <a:bodyPr>
            <a:normAutofit/>
          </a:bodyPr>
          <a:lstStyle/>
          <a:p>
            <a:r>
              <a:rPr lang="en-GB" sz="3200" dirty="0" smtClean="0"/>
              <a:t>Road </a:t>
            </a:r>
            <a:r>
              <a:rPr lang="en-GB" sz="3200" dirty="0"/>
              <a:t>Safety auditing is important to management of road for safety and ease of traffic which entails re- routing, procurement of new ones, inspection, inventory and update of road registers which is necessary for road infrastructure management as one of the United Nation five pillars that guide National Road Safety plans and activity to achieve decade of action </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ctr"/>
            <a:endParaRPr lang="en-GB" sz="3600" dirty="0" smtClean="0"/>
          </a:p>
          <a:p>
            <a:pPr algn="ctr"/>
            <a:endParaRPr lang="en-GB" sz="3600" dirty="0"/>
          </a:p>
          <a:p>
            <a:pPr algn="ctr"/>
            <a:endParaRPr lang="en-GB" sz="3600" dirty="0" smtClean="0"/>
          </a:p>
          <a:p>
            <a:pPr marL="0" indent="0" algn="ctr">
              <a:buNone/>
            </a:pPr>
            <a:r>
              <a:rPr lang="en-GB" sz="3600" dirty="0" smtClean="0"/>
              <a:t>Thanks for listening</a:t>
            </a:r>
            <a:endParaRPr lang="en-GB" sz="3600"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22114"/>
          </a:xfrm>
        </p:spPr>
        <p:txBody>
          <a:bodyPr/>
          <a:lstStyle/>
          <a:p>
            <a:r>
              <a:rPr lang="en-GB" b="1" dirty="0" smtClean="0"/>
              <a:t>Background Cont.</a:t>
            </a:r>
            <a:endParaRPr lang="en-GB" dirty="0"/>
          </a:p>
        </p:txBody>
      </p:sp>
      <p:sp>
        <p:nvSpPr>
          <p:cNvPr id="3" name="Content Placeholder 2"/>
          <p:cNvSpPr>
            <a:spLocks noGrp="1"/>
          </p:cNvSpPr>
          <p:nvPr>
            <p:ph sz="quarter" idx="1"/>
          </p:nvPr>
        </p:nvSpPr>
        <p:spPr>
          <a:xfrm>
            <a:off x="457200" y="1196752"/>
            <a:ext cx="8229600" cy="5400600"/>
          </a:xfrm>
        </p:spPr>
        <p:txBody>
          <a:bodyPr>
            <a:normAutofit/>
          </a:bodyPr>
          <a:lstStyle/>
          <a:p>
            <a:r>
              <a:rPr lang="en-GB" sz="3000" dirty="0" smtClean="0"/>
              <a:t>The introduction of the RTSSS of which its activities includes fleet inspection of vehicles brought the idea of professionalizing the inspection of road infrastructure and architecture, including the vehicle inspection. </a:t>
            </a:r>
          </a:p>
          <a:p>
            <a:r>
              <a:rPr lang="en-GB" sz="3000" dirty="0" smtClean="0"/>
              <a:t>This prompted the establishment of Safety Engineering Department (SED) in 2009. Since then, the department has witnessed various re- organizations and reforms. Presently this important section of the Corps is addressed as Corps Safety Engineering Office code named COSEN.</a:t>
            </a:r>
            <a:endParaRPr lang="en-GB" sz="3000" dirty="0"/>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94122"/>
          </a:xfrm>
        </p:spPr>
        <p:txBody>
          <a:bodyPr/>
          <a:lstStyle/>
          <a:p>
            <a:r>
              <a:rPr lang="en-GB" b="1" dirty="0" smtClean="0"/>
              <a:t>Background Cont.</a:t>
            </a:r>
            <a:endParaRPr lang="en-GB" dirty="0"/>
          </a:p>
        </p:txBody>
      </p:sp>
      <p:sp>
        <p:nvSpPr>
          <p:cNvPr id="3" name="Content Placeholder 2"/>
          <p:cNvSpPr>
            <a:spLocks noGrp="1"/>
          </p:cNvSpPr>
          <p:nvPr>
            <p:ph sz="quarter" idx="1"/>
          </p:nvPr>
        </p:nvSpPr>
        <p:spPr>
          <a:xfrm>
            <a:off x="457200" y="1124744"/>
            <a:ext cx="8229600" cy="5544616"/>
          </a:xfrm>
        </p:spPr>
        <p:txBody>
          <a:bodyPr>
            <a:normAutofit/>
          </a:bodyPr>
          <a:lstStyle/>
          <a:p>
            <a:r>
              <a:rPr lang="en-GB" dirty="0"/>
              <a:t>COSEN carry out its activities through three major units, namely; </a:t>
            </a:r>
            <a:endParaRPr lang="en-GB" dirty="0" smtClean="0"/>
          </a:p>
          <a:p>
            <a:pPr lvl="1">
              <a:buFont typeface="Wingdings" pitchFamily="2" charset="2"/>
              <a:buChar char="v"/>
            </a:pPr>
            <a:r>
              <a:rPr lang="en-GB" dirty="0" smtClean="0"/>
              <a:t>1</a:t>
            </a:r>
            <a:r>
              <a:rPr lang="en-GB" dirty="0"/>
              <a:t>. Vehicle Inspection and Certification </a:t>
            </a:r>
          </a:p>
          <a:p>
            <a:pPr lvl="1">
              <a:buFont typeface="Wingdings" pitchFamily="2" charset="2"/>
              <a:buChar char="v"/>
            </a:pPr>
            <a:r>
              <a:rPr lang="en-GB" dirty="0"/>
              <a:t>2. Accident Investigation and Analysis </a:t>
            </a:r>
          </a:p>
          <a:p>
            <a:pPr lvl="1">
              <a:buFont typeface="Wingdings" pitchFamily="2" charset="2"/>
              <a:buChar char="v"/>
            </a:pPr>
            <a:r>
              <a:rPr lang="en-GB" dirty="0"/>
              <a:t>3. Traffic Engineering </a:t>
            </a:r>
          </a:p>
          <a:p>
            <a:r>
              <a:rPr lang="en-GB" dirty="0"/>
              <a:t>In the structure the RSA and RSI (HI) are domiciled with the Traffic Engineering. </a:t>
            </a:r>
          </a:p>
          <a:p>
            <a:r>
              <a:rPr lang="en-GB" dirty="0"/>
              <a:t>In most cases RSA and RSI have always been mistaken to mean the same thing because of similarity in approach and overall objective. </a:t>
            </a:r>
          </a:p>
          <a:p>
            <a:r>
              <a:rPr lang="en-GB" dirty="0"/>
              <a:t>This fact sheet will discuss both RSA and RSI and the road effect they may have.</a:t>
            </a:r>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OBJECTIVE </a:t>
            </a:r>
            <a:br>
              <a:rPr lang="en-GB" b="1" dirty="0" smtClean="0"/>
            </a:br>
            <a:endParaRPr lang="en-GB" dirty="0"/>
          </a:p>
        </p:txBody>
      </p:sp>
      <p:sp>
        <p:nvSpPr>
          <p:cNvPr id="3" name="Content Placeholder 2"/>
          <p:cNvSpPr>
            <a:spLocks noGrp="1"/>
          </p:cNvSpPr>
          <p:nvPr>
            <p:ph sz="quarter" idx="1"/>
          </p:nvPr>
        </p:nvSpPr>
        <p:spPr>
          <a:xfrm>
            <a:off x="457200" y="1052736"/>
            <a:ext cx="8229600" cy="5616624"/>
          </a:xfrm>
        </p:spPr>
        <p:txBody>
          <a:bodyPr>
            <a:normAutofit/>
          </a:bodyPr>
          <a:lstStyle/>
          <a:p>
            <a:pPr>
              <a:buNone/>
            </a:pPr>
            <a:r>
              <a:rPr lang="en-GB" dirty="0" smtClean="0"/>
              <a:t>At </a:t>
            </a:r>
            <a:r>
              <a:rPr lang="en-GB" dirty="0"/>
              <a:t>the end of the lecture </a:t>
            </a:r>
            <a:r>
              <a:rPr lang="en-GB" dirty="0" smtClean="0"/>
              <a:t>participants are </a:t>
            </a:r>
            <a:r>
              <a:rPr lang="en-GB" dirty="0"/>
              <a:t>expected to </a:t>
            </a:r>
          </a:p>
          <a:p>
            <a:pPr lvl="1">
              <a:buFont typeface="Wingdings" pitchFamily="2" charset="2"/>
              <a:buChar char="Ø"/>
            </a:pPr>
            <a:r>
              <a:rPr lang="en-GB" dirty="0"/>
              <a:t>1. know what road safety audit is </a:t>
            </a:r>
          </a:p>
          <a:p>
            <a:pPr lvl="1">
              <a:buFont typeface="Wingdings" pitchFamily="2" charset="2"/>
              <a:buChar char="Ø"/>
            </a:pPr>
            <a:r>
              <a:rPr lang="en-GB" dirty="0"/>
              <a:t>2. Differentiate between RSI and RSA </a:t>
            </a:r>
          </a:p>
          <a:p>
            <a:pPr lvl="1">
              <a:buFont typeface="Wingdings" pitchFamily="2" charset="2"/>
              <a:buChar char="Ø"/>
            </a:pPr>
            <a:r>
              <a:rPr lang="it-IT" dirty="0"/>
              <a:t>3. Define RSA and RSI </a:t>
            </a:r>
          </a:p>
          <a:p>
            <a:pPr lvl="1">
              <a:buFont typeface="Wingdings" pitchFamily="2" charset="2"/>
              <a:buChar char="Ø"/>
            </a:pPr>
            <a:r>
              <a:rPr lang="en-GB" dirty="0"/>
              <a:t>4. Know the processes and procedure require for carrying out RSA </a:t>
            </a:r>
          </a:p>
          <a:p>
            <a:pPr lvl="1">
              <a:buFont typeface="Wingdings" pitchFamily="2" charset="2"/>
              <a:buChar char="Ø"/>
            </a:pPr>
            <a:r>
              <a:rPr lang="en-GB" dirty="0"/>
              <a:t>5. Know some of the equipment use in RSA </a:t>
            </a:r>
          </a:p>
          <a:p>
            <a:pPr lvl="1">
              <a:buFont typeface="Wingdings" pitchFamily="2" charset="2"/>
              <a:buChar char="Ø"/>
            </a:pPr>
            <a:r>
              <a:rPr lang="en-GB" dirty="0"/>
              <a:t>6. Know the challenges and way forward </a:t>
            </a:r>
          </a:p>
          <a:p>
            <a:pPr lvl="1">
              <a:buFont typeface="Wingdings" pitchFamily="2" charset="2"/>
              <a:buChar char="Ø"/>
            </a:pPr>
            <a:r>
              <a:rPr lang="en-GB" dirty="0"/>
              <a:t>7. Understand the roles of road safety auditors </a:t>
            </a:r>
          </a:p>
          <a:p>
            <a:endParaRPr lang="en-GB" dirty="0"/>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CONCEPT </a:t>
            </a:r>
            <a:br>
              <a:rPr lang="en-GB" b="1" dirty="0" smtClean="0"/>
            </a:br>
            <a:endParaRPr lang="en-GB" dirty="0"/>
          </a:p>
        </p:txBody>
      </p:sp>
      <p:sp>
        <p:nvSpPr>
          <p:cNvPr id="3" name="Content Placeholder 2"/>
          <p:cNvSpPr>
            <a:spLocks noGrp="1"/>
          </p:cNvSpPr>
          <p:nvPr>
            <p:ph sz="quarter" idx="1"/>
          </p:nvPr>
        </p:nvSpPr>
        <p:spPr>
          <a:xfrm>
            <a:off x="457200" y="1052736"/>
            <a:ext cx="8229600" cy="5544616"/>
          </a:xfrm>
        </p:spPr>
        <p:txBody>
          <a:bodyPr>
            <a:normAutofit/>
          </a:bodyPr>
          <a:lstStyle/>
          <a:p>
            <a:r>
              <a:rPr lang="en-GB" sz="3600" b="1" dirty="0" smtClean="0"/>
              <a:t>What </a:t>
            </a:r>
            <a:r>
              <a:rPr lang="en-GB" sz="3600" b="1" dirty="0"/>
              <a:t>are RSAs and RSIs </a:t>
            </a:r>
          </a:p>
          <a:p>
            <a:pPr>
              <a:buNone/>
            </a:pPr>
            <a:r>
              <a:rPr lang="en-GB" sz="3600" dirty="0" smtClean="0"/>
              <a:t>	Both </a:t>
            </a:r>
            <a:r>
              <a:rPr lang="en-GB" sz="3600" dirty="0"/>
              <a:t>RSA and RSI examine the road infrastructure exclusively for its road </a:t>
            </a:r>
            <a:r>
              <a:rPr lang="en-GB" sz="3600" dirty="0" smtClean="0"/>
              <a:t>safety.</a:t>
            </a:r>
          </a:p>
          <a:p>
            <a:pPr>
              <a:buFont typeface="Wingdings" pitchFamily="2" charset="2"/>
              <a:buChar char="q"/>
            </a:pPr>
            <a:r>
              <a:rPr lang="en-GB" sz="3600" dirty="0" smtClean="0"/>
              <a:t>RSA </a:t>
            </a:r>
            <a:r>
              <a:rPr lang="en-GB" sz="3600" dirty="0"/>
              <a:t>is carried out to test the design of the new roads or of the reconstruction of existing road. </a:t>
            </a:r>
            <a:endParaRPr lang="en-GB" sz="3600" dirty="0" smtClean="0"/>
          </a:p>
          <a:p>
            <a:pPr>
              <a:buFont typeface="Wingdings" pitchFamily="2" charset="2"/>
              <a:buChar char="q"/>
            </a:pPr>
            <a:r>
              <a:rPr lang="en-GB" sz="3600" dirty="0" smtClean="0"/>
              <a:t>The </a:t>
            </a:r>
            <a:r>
              <a:rPr lang="en-GB" sz="3600" dirty="0"/>
              <a:t>examination or test of an existing road is called the RSI. </a:t>
            </a: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22114"/>
          </a:xfrm>
        </p:spPr>
        <p:txBody>
          <a:bodyPr/>
          <a:lstStyle/>
          <a:p>
            <a:r>
              <a:rPr lang="en-GB" b="1" dirty="0" smtClean="0"/>
              <a:t>DEFINATION OF RSA</a:t>
            </a:r>
            <a:endParaRPr lang="en-GB" dirty="0"/>
          </a:p>
        </p:txBody>
      </p:sp>
      <p:sp>
        <p:nvSpPr>
          <p:cNvPr id="3" name="Content Placeholder 2"/>
          <p:cNvSpPr>
            <a:spLocks noGrp="1"/>
          </p:cNvSpPr>
          <p:nvPr>
            <p:ph sz="quarter" idx="1"/>
          </p:nvPr>
        </p:nvSpPr>
        <p:spPr>
          <a:xfrm>
            <a:off x="457200" y="1052736"/>
            <a:ext cx="8229600" cy="5616624"/>
          </a:xfrm>
        </p:spPr>
        <p:txBody>
          <a:bodyPr>
            <a:normAutofit fontScale="77500" lnSpcReduction="20000"/>
          </a:bodyPr>
          <a:lstStyle/>
          <a:p>
            <a:r>
              <a:rPr lang="en-GB" b="1" dirty="0" smtClean="0"/>
              <a:t> </a:t>
            </a:r>
            <a:r>
              <a:rPr lang="en-GB" sz="3000" b="1" dirty="0"/>
              <a:t>It is planned safety performance examination of future Road Intercession and other components by an independent audit team, to ensure safety during use. </a:t>
            </a:r>
          </a:p>
          <a:p>
            <a:r>
              <a:rPr lang="en-GB" sz="3000" dirty="0"/>
              <a:t>It qualitatively, quantitatively and frictionally analyzes the road structure and report on potential road safety issues and identifies opportunities for improvement for all road users. </a:t>
            </a:r>
          </a:p>
          <a:p>
            <a:r>
              <a:rPr lang="en-GB" sz="3000" dirty="0"/>
              <a:t>Van </a:t>
            </a:r>
            <a:r>
              <a:rPr lang="en-GB" sz="3000" dirty="0" err="1"/>
              <a:t>Schagan</a:t>
            </a:r>
            <a:r>
              <a:rPr lang="en-GB" sz="3000" dirty="0"/>
              <a:t> (2000) defines RSA as formal standardized procedure in other to reach an independent assessment of the possible road safety consequences of the design. </a:t>
            </a:r>
          </a:p>
          <a:p>
            <a:r>
              <a:rPr lang="en-GB" sz="3000" dirty="0"/>
              <a:t>An RSA has a preventive character and aims to signal any potential road safety problems before the infrastructure is actually built and to make suggestions for improvement. </a:t>
            </a:r>
          </a:p>
          <a:p>
            <a:r>
              <a:rPr lang="en-GB" sz="3000" dirty="0"/>
              <a:t>RSA can therefore be defined as a prevalence assessment of road infrastructure from its planning stage through construction to ensure that the safety concerns are addressed through critical examination of designs and ongoing construction works before the structure is commissioned for use. The level is cheaper than recommendation for RSI. </a:t>
            </a:r>
          </a:p>
          <a:p>
            <a:endParaRPr lang="en-GB" dirty="0"/>
          </a:p>
          <a:p>
            <a:endParaRPr lang="en-GB" dirty="0"/>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Road Safety Inspection</a:t>
            </a:r>
            <a:endParaRPr lang="en-GB" dirty="0"/>
          </a:p>
        </p:txBody>
      </p:sp>
      <p:sp>
        <p:nvSpPr>
          <p:cNvPr id="3" name="Content Placeholder 2"/>
          <p:cNvSpPr>
            <a:spLocks noGrp="1"/>
          </p:cNvSpPr>
          <p:nvPr>
            <p:ph sz="quarter" idx="1"/>
          </p:nvPr>
        </p:nvSpPr>
        <p:spPr>
          <a:xfrm>
            <a:off x="457200" y="1268760"/>
            <a:ext cx="8229600" cy="5256584"/>
          </a:xfrm>
        </p:spPr>
        <p:txBody>
          <a:bodyPr>
            <a:normAutofit/>
          </a:bodyPr>
          <a:lstStyle/>
          <a:p>
            <a:r>
              <a:rPr lang="en-GB" sz="3000" dirty="0" smtClean="0"/>
              <a:t>The RSI involves teams of experts that visually inspect the existing road infrastructure or road network for different forms of fault regularly and systematically. This are usually done using checklist that are similar to those used in RSA. </a:t>
            </a:r>
          </a:p>
          <a:p>
            <a:r>
              <a:rPr lang="en-GB" sz="3000" dirty="0" smtClean="0"/>
              <a:t>The European directive 2008/96/EG defines RSI as an ordinary periodic assessment of road features and deficiencies which from a road safety perspective make maintenance necessary (EP &amp; R 2008). </a:t>
            </a:r>
          </a:p>
          <a:p>
            <a:endParaRPr lang="en-GB"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242</TotalTime>
  <Words>2479</Words>
  <Application>Microsoft Office PowerPoint</Application>
  <PresentationFormat>On-screen Show (4:3)</PresentationFormat>
  <Paragraphs>231</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Equity</vt:lpstr>
      <vt:lpstr>THE ROAD SAFETY AUDIT ; CONCEPT, PROCEDURE AND EXECUTION </vt:lpstr>
      <vt:lpstr>Introduction  </vt:lpstr>
      <vt:lpstr>Background.</vt:lpstr>
      <vt:lpstr>Background Cont.</vt:lpstr>
      <vt:lpstr>Background Cont.</vt:lpstr>
      <vt:lpstr>OBJECTIVE  </vt:lpstr>
      <vt:lpstr>CONCEPT  </vt:lpstr>
      <vt:lpstr>DEFINATION OF RSA</vt:lpstr>
      <vt:lpstr>Road Safety Inspection</vt:lpstr>
      <vt:lpstr>Cont.</vt:lpstr>
      <vt:lpstr>PRINCIPLE OF RSA AND RSI  </vt:lpstr>
      <vt:lpstr>IMPORTANCE OF RSA AND RSI  </vt:lpstr>
      <vt:lpstr>RSA/RSI COST  </vt:lpstr>
      <vt:lpstr>IMPLIEMENTATION  </vt:lpstr>
      <vt:lpstr>Best Practices  </vt:lpstr>
      <vt:lpstr>Best Practices Cont.</vt:lpstr>
      <vt:lpstr>Best Practices Cont.</vt:lpstr>
      <vt:lpstr>Best Practices Cont.</vt:lpstr>
      <vt:lpstr>Best Practices Cont.</vt:lpstr>
      <vt:lpstr>DUTIES OF DESIGN TEAM LEADERS AND AUDIT TEAM LEADERS </vt:lpstr>
      <vt:lpstr>Responsibilities Of Road Safety Auditors  </vt:lpstr>
      <vt:lpstr>Types Of Road Safety Audits Grouped By Phase And Stages </vt:lpstr>
      <vt:lpstr>Types Of Road Safety Audit Group By Phases And Stage With Probable Recommendations For Changes From Audit Team. </vt:lpstr>
      <vt:lpstr>Cont.</vt:lpstr>
      <vt:lpstr>PowerPoint Presentation</vt:lpstr>
      <vt:lpstr>Cont.</vt:lpstr>
      <vt:lpstr>CHALLENGES TO ROAD SAFETY AUDIT  </vt:lpstr>
      <vt:lpstr>WAY FORWAD  </vt:lpstr>
      <vt:lpstr>RSA/RSI Roads</vt:lpstr>
      <vt:lpstr>Road Safety Audited Roads </vt:lpstr>
      <vt:lpstr>CONCLUSION  </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ROAD SAFETY AUDIT ; CONCEPT, PROCEDURE AND EXECUTION</dc:title>
  <dc:creator>Ugochukwu Amaechi</dc:creator>
  <cp:lastModifiedBy>HP</cp:lastModifiedBy>
  <cp:revision>9</cp:revision>
  <dcterms:created xsi:type="dcterms:W3CDTF">2016-10-22T11:50:04Z</dcterms:created>
  <dcterms:modified xsi:type="dcterms:W3CDTF">2021-02-09T16:48:56Z</dcterms:modified>
</cp:coreProperties>
</file>