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8858C-79E6-4364-A30B-509940A1BE6B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1DF2-6907-49D1-9E96-961FF5D8D1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46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1DF2-6907-49D1-9E96-961FF5D8D1D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3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1DF2-6907-49D1-9E96-961FF5D8D1D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4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33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73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63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5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1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4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1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3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78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665A1-ADDF-404C-B331-6E2040D3616C}" type="datetimeFigureOut">
              <a:rPr lang="en-US" smtClean="0"/>
              <a:pPr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7C67A-8C14-41A5-8D2C-592211359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57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ng/url?q=http://www.nobound.org/Gallery&amp;sa=U&amp;ei=fylGVNGWKJSM7Abk64FA&amp;ved=0CDsQ9QEwEzg8&amp;usg=AFQjCNHclL18khkB6MCPx-9COez_rX7B_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781799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Comic Sans MS" pitchFamily="66" charset="0"/>
              </a:rPr>
              <a:t/>
            </a:r>
            <a:br>
              <a:rPr lang="en-US" sz="5400" b="1" dirty="0" smtClean="0">
                <a:latin typeface="Comic Sans MS" pitchFamily="66" charset="0"/>
              </a:rPr>
            </a:br>
            <a:r>
              <a:rPr lang="en-US" sz="5400" b="1" dirty="0">
                <a:latin typeface="Comic Sans MS" pitchFamily="66" charset="0"/>
              </a:rPr>
              <a:t/>
            </a:r>
            <a:br>
              <a:rPr lang="en-US" sz="5400" b="1" dirty="0">
                <a:latin typeface="Comic Sans MS" pitchFamily="66" charset="0"/>
              </a:rPr>
            </a:br>
            <a:r>
              <a:rPr lang="en-US" sz="5400" b="1" dirty="0" smtClean="0">
                <a:latin typeface="Comic Sans MS" pitchFamily="66" charset="0"/>
              </a:rPr>
              <a:t>THE </a:t>
            </a:r>
            <a:r>
              <a:rPr lang="en-US" sz="5400" b="1" dirty="0">
                <a:latin typeface="Comic Sans MS" pitchFamily="66" charset="0"/>
              </a:rPr>
              <a:t>ART OF PUBLIC SPEAKING AND PUBLIC/MEDIA RELATIONS IN </a:t>
            </a:r>
            <a:r>
              <a:rPr lang="en-US" sz="5400" b="1" dirty="0" smtClean="0">
                <a:latin typeface="Comic Sans MS" pitchFamily="66" charset="0"/>
              </a:rPr>
              <a:t>FRSC</a:t>
            </a:r>
            <a:br>
              <a:rPr lang="en-US" sz="5400" b="1" dirty="0" smtClean="0">
                <a:latin typeface="Comic Sans MS" pitchFamily="66" charset="0"/>
              </a:rPr>
            </a:br>
            <a:r>
              <a:rPr lang="en-US" sz="5400" dirty="0">
                <a:latin typeface="Comic Sans MS" pitchFamily="66" charset="0"/>
              </a:rPr>
              <a:t/>
            </a:r>
            <a:br>
              <a:rPr lang="en-US" sz="5400" dirty="0">
                <a:latin typeface="Comic Sans MS" pitchFamily="66" charset="0"/>
              </a:rPr>
            </a:br>
            <a:endParaRPr lang="en-US" sz="5400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4" name="Picture 6" descr="ANd9GcT_Ky6-32M72wITEVRJrjiLTgxVli3fzxLp3E-UYH0OUVYcuGOfPXlfW_s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2399"/>
            <a:ext cx="2819400" cy="137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6699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DO’S AND DON’TS OF A GOOD SPEAKER.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4724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Be audience-oriented, know the level of education of your listeners, their interest, views and sensibilities and this will help you to know how best to put your ideas across to them</a:t>
            </a:r>
            <a:r>
              <a:rPr lang="en-US" sz="3400" dirty="0" smtClean="0">
                <a:latin typeface="Comic Sans MS" pitchFamily="66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Be a good listener, when you listen to other speakers you learn more and become a better speaker.</a:t>
            </a:r>
          </a:p>
          <a:p>
            <a:endParaRPr lang="en-US" sz="3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670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Listen to yourself as you speak- The volumes of your voice, the speed of talk, the inflection, hesitations and punctuations are very important. </a:t>
            </a:r>
            <a:endParaRPr lang="en-US" sz="34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You must have a deep understanding of the topic you are speaking about- carry out adequate research on the topic and ensure you have all the facts and figures at your finger tips</a:t>
            </a:r>
            <a:r>
              <a:rPr lang="en-US" sz="3400" dirty="0" smtClean="0">
                <a:latin typeface="Comic Sans MS" pitchFamily="66" charset="0"/>
              </a:rPr>
              <a:t>.</a:t>
            </a:r>
          </a:p>
          <a:p>
            <a:endParaRPr lang="en-US" sz="3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108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3700" dirty="0">
                <a:latin typeface="Comic Sans MS" pitchFamily="66" charset="0"/>
              </a:rPr>
              <a:t>Make conscientious effort to achieve the optimum response.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700" dirty="0">
                <a:latin typeface="Comic Sans MS" pitchFamily="66" charset="0"/>
              </a:rPr>
              <a:t>Take responsibilities for what you say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700" dirty="0">
                <a:latin typeface="Comic Sans MS" pitchFamily="66" charset="0"/>
              </a:rPr>
              <a:t>Know your limitations, and be honest enough to acknowledge them.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700" dirty="0">
                <a:latin typeface="Comic Sans MS" pitchFamily="66" charset="0"/>
              </a:rPr>
              <a:t>Do not be over confident, and do not put on airs.</a:t>
            </a:r>
          </a:p>
          <a:p>
            <a:pPr marL="0" indent="0">
              <a:buNone/>
            </a:pPr>
            <a:r>
              <a:rPr lang="en-US" sz="3700" dirty="0">
                <a:latin typeface="Comic Sans MS" pitchFamily="66" charset="0"/>
              </a:rPr>
              <a:t> </a:t>
            </a:r>
          </a:p>
          <a:p>
            <a:endParaRPr lang="en-US" sz="37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82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TYPES OF SPEECHES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Comic Sans MS" pitchFamily="66" charset="0"/>
              </a:rPr>
              <a:t>T</a:t>
            </a:r>
            <a:r>
              <a:rPr lang="en-US" sz="3600" dirty="0" smtClean="0">
                <a:latin typeface="Comic Sans MS" pitchFamily="66" charset="0"/>
              </a:rPr>
              <a:t>here </a:t>
            </a:r>
            <a:r>
              <a:rPr lang="en-US" sz="3600" dirty="0">
                <a:latin typeface="Comic Sans MS" pitchFamily="66" charset="0"/>
              </a:rPr>
              <a:t>can be as many kinds of speeches, as there are speakers, audience, and occasions.</a:t>
            </a:r>
          </a:p>
          <a:p>
            <a:r>
              <a:rPr lang="en-US" sz="3600" dirty="0">
                <a:latin typeface="Comic Sans MS" pitchFamily="66" charset="0"/>
              </a:rPr>
              <a:t>Some examples are: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Lecture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Narrative or descriptive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Sermon </a:t>
            </a:r>
          </a:p>
          <a:p>
            <a:endParaRPr lang="en-US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903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63000" cy="1417638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Political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Funeral oration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Comic Sans MS" pitchFamily="66" charset="0"/>
              </a:rPr>
              <a:t>Vote of Thanks </a:t>
            </a:r>
            <a:r>
              <a:rPr lang="en-US" sz="3600" smtClean="0">
                <a:latin typeface="Comic Sans MS" pitchFamily="66" charset="0"/>
              </a:rPr>
              <a:t>(Speech)</a:t>
            </a:r>
            <a:endParaRPr lang="en-US" sz="3600" dirty="0">
              <a:latin typeface="Comic Sans MS" pitchFamily="66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Closing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Valedictory speech</a:t>
            </a:r>
            <a:r>
              <a:rPr lang="en-US" sz="3600" b="1" dirty="0">
                <a:latin typeface="Comic Sans MS" pitchFamily="66" charset="0"/>
              </a:rPr>
              <a:t> </a:t>
            </a:r>
            <a:endParaRPr lang="en-US" sz="3600" dirty="0">
              <a:latin typeface="Comic Sans MS" pitchFamily="66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Toast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Debate speech</a:t>
            </a:r>
          </a:p>
          <a:p>
            <a:pPr marL="0" indent="0">
              <a:buNone/>
            </a:pPr>
            <a:r>
              <a:rPr lang="en-US" sz="3600" b="1" dirty="0">
                <a:latin typeface="Comic Sans MS" pitchFamily="66" charset="0"/>
              </a:rPr>
              <a:t> </a:t>
            </a:r>
            <a:endParaRPr lang="en-US" sz="3600" dirty="0">
              <a:latin typeface="Comic Sans MS" pitchFamily="66" charset="0"/>
            </a:endParaRPr>
          </a:p>
          <a:p>
            <a:endParaRPr lang="en-US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74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THE PROCEDURE FOR AN EFFECTIVE SPEECH DELIVERY: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Comic Sans MS" pitchFamily="66" charset="0"/>
              </a:rPr>
              <a:t>It is a well accepted fact that practice makes perfect. </a:t>
            </a:r>
            <a:endParaRPr lang="en-US" sz="36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Comic Sans MS" pitchFamily="66" charset="0"/>
              </a:rPr>
              <a:t>For </a:t>
            </a:r>
            <a:r>
              <a:rPr lang="en-US" sz="3600" dirty="0">
                <a:latin typeface="Comic Sans MS" pitchFamily="66" charset="0"/>
              </a:rPr>
              <a:t>you to successfully deliver a speech the following steps should be taken: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Plan the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Prepare the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Practice the speech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Perform the speech </a:t>
            </a:r>
          </a:p>
          <a:p>
            <a:endParaRPr lang="en-US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571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dirty="0">
                <a:solidFill>
                  <a:srgbClr val="FF0000"/>
                </a:solidFill>
                <a:latin typeface="Comic Sans MS" pitchFamily="66" charset="0"/>
              </a:rPr>
              <a:t>HOW TO </a:t>
            </a:r>
            <a:r>
              <a:rPr lang="en-US" sz="5300" b="1" dirty="0" smtClean="0">
                <a:solidFill>
                  <a:srgbClr val="FF0000"/>
                </a:solidFill>
                <a:latin typeface="Comic Sans MS" pitchFamily="66" charset="0"/>
              </a:rPr>
              <a:t>START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omic Sans MS" pitchFamily="66" charset="0"/>
              </a:rPr>
              <a:t>You must conquer stage fright. Once you have mastered your speech through proper planning and rehearsal, there is no reason why you should fidget:</a:t>
            </a:r>
          </a:p>
          <a:p>
            <a:endParaRPr lang="en-US" sz="4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564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9067800" cy="1341438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ADDRESS OR SALUTATION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Comic Sans MS" pitchFamily="66" charset="0"/>
              </a:rPr>
              <a:t>When you are called upon to give your speech, you have to walk briskly and gracefully to the podium looking straight with a smile and an air of importance and confidence around you.</a:t>
            </a:r>
          </a:p>
          <a:p>
            <a:endParaRPr lang="en-US" sz="4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265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THE OPENING SENTENCE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400" dirty="0">
                <a:latin typeface="Comic Sans MS" pitchFamily="66" charset="0"/>
              </a:rPr>
              <a:t>The opening words should elicit the goodwill of the listeners and make them benevolent towards you</a:t>
            </a:r>
            <a:r>
              <a:rPr lang="en-US" sz="3400" dirty="0" smtClean="0"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r>
              <a:rPr lang="en-US" sz="3400" dirty="0">
                <a:latin typeface="Comic Sans MS" pitchFamily="66" charset="0"/>
              </a:rPr>
              <a:t>The speech should therefore be made up of: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Greeting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Opening sentence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Introduction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Main Body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Conclusion</a:t>
            </a:r>
          </a:p>
          <a:p>
            <a:pPr marL="0" indent="0">
              <a:buNone/>
            </a:pPr>
            <a:r>
              <a:rPr lang="en-US" sz="3400" b="1" dirty="0">
                <a:latin typeface="Comic Sans MS" pitchFamily="66" charset="0"/>
              </a:rPr>
              <a:t> </a:t>
            </a:r>
            <a:endParaRPr lang="en-US" sz="3400" dirty="0">
              <a:latin typeface="Comic Sans MS" pitchFamily="66" charset="0"/>
            </a:endParaRPr>
          </a:p>
          <a:p>
            <a:endParaRPr lang="en-US" sz="3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664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417638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Comic Sans MS" pitchFamily="66" charset="0"/>
              </a:rPr>
              <a:t>HOW TO STOP</a:t>
            </a:r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48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5257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omic Sans MS" pitchFamily="66" charset="0"/>
              </a:rPr>
              <a:t>The conclusion should be well planned to make an impact. </a:t>
            </a:r>
            <a:endParaRPr lang="en-US" sz="40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 smtClean="0">
                <a:latin typeface="Comic Sans MS" pitchFamily="66" charset="0"/>
              </a:rPr>
              <a:t>It </a:t>
            </a:r>
            <a:r>
              <a:rPr lang="en-US" sz="4000" dirty="0">
                <a:latin typeface="Comic Sans MS" pitchFamily="66" charset="0"/>
              </a:rPr>
              <a:t>should be a well directed effort to impress on the audience, the views and sentiments you have already expressed.</a:t>
            </a:r>
          </a:p>
        </p:txBody>
      </p:sp>
    </p:spTree>
    <p:extLst>
      <p:ext uri="{BB962C8B-B14F-4D97-AF65-F5344CB8AC3E}">
        <p14:creationId xmlns:p14="http://schemas.microsoft.com/office/powerpoint/2010/main" val="1903754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>
            <a:normAutofit fontScale="90000"/>
          </a:bodyPr>
          <a:lstStyle/>
          <a:p>
            <a:r>
              <a:rPr lang="en-US" sz="5300" b="1" dirty="0">
                <a:solidFill>
                  <a:srgbClr val="FF0000"/>
                </a:solidFill>
                <a:latin typeface="Comic Sans MS" pitchFamily="66" charset="0"/>
              </a:rPr>
              <a:t>INTRODUCTION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The Federal Road Safety Corps as an agency came into being as a result of a great social problem. </a:t>
            </a:r>
            <a:endParaRPr lang="en-US" sz="36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600" dirty="0" smtClean="0">
                <a:latin typeface="Comic Sans MS" pitchFamily="66" charset="0"/>
              </a:rPr>
              <a:t>The </a:t>
            </a:r>
            <a:r>
              <a:rPr lang="en-US" sz="3600" dirty="0">
                <a:latin typeface="Comic Sans MS" pitchFamily="66" charset="0"/>
              </a:rPr>
              <a:t>problem was road traffic crashes and the attendant misery that it brings to people</a:t>
            </a:r>
            <a:r>
              <a:rPr lang="en-US" sz="3600" dirty="0" smtClean="0">
                <a:latin typeface="Comic Sans MS" pitchFamily="66" charset="0"/>
              </a:rPr>
              <a:t>.</a:t>
            </a:r>
            <a:r>
              <a:rPr lang="en-US" sz="3600" dirty="0">
                <a:latin typeface="Comic Sans MS" pitchFamily="66" charset="0"/>
              </a:rPr>
              <a:t> </a:t>
            </a:r>
            <a:endParaRPr lang="en-US" sz="36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600" dirty="0" smtClean="0">
                <a:latin typeface="Comic Sans MS" pitchFamily="66" charset="0"/>
              </a:rPr>
              <a:t>Apart </a:t>
            </a:r>
            <a:r>
              <a:rPr lang="en-US" sz="3600" dirty="0">
                <a:latin typeface="Comic Sans MS" pitchFamily="66" charset="0"/>
              </a:rPr>
              <a:t>from taking lives, it maims many and renders them unproductive and dependant on others for survival.</a:t>
            </a:r>
          </a:p>
        </p:txBody>
      </p:sp>
    </p:spTree>
    <p:extLst>
      <p:ext uri="{BB962C8B-B14F-4D97-AF65-F5344CB8AC3E}">
        <p14:creationId xmlns:p14="http://schemas.microsoft.com/office/powerpoint/2010/main" val="3336663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HOW LONG TO SPEAK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Comic Sans MS" pitchFamily="66" charset="0"/>
              </a:rPr>
              <a:t>According to la </a:t>
            </a:r>
            <a:r>
              <a:rPr lang="en-US" dirty="0" err="1">
                <a:latin typeface="Comic Sans MS" pitchFamily="66" charset="0"/>
              </a:rPr>
              <a:t>Rochefoucauld</a:t>
            </a:r>
            <a:r>
              <a:rPr lang="en-US" dirty="0">
                <a:latin typeface="Comic Sans MS" pitchFamily="66" charset="0"/>
              </a:rPr>
              <a:t>, true eloquence consist in saying all that is necessary, and nothing but necessary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Comic Sans MS" pitchFamily="66" charset="0"/>
              </a:rPr>
              <a:t>Therefore while delivering your speech, keep the KISS acronym in mind i.e.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dirty="0">
                <a:latin typeface="Comic Sans MS" pitchFamily="66" charset="0"/>
              </a:rPr>
              <a:t>Keep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dirty="0">
                <a:latin typeface="Comic Sans MS" pitchFamily="66" charset="0"/>
              </a:rPr>
              <a:t>It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Comic Sans MS" pitchFamily="66" charset="0"/>
              </a:rPr>
              <a:t>Short and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dirty="0">
                <a:latin typeface="Comic Sans MS" pitchFamily="66" charset="0"/>
              </a:rPr>
              <a:t>Simple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Comic Sans MS" pitchFamily="66" charset="0"/>
              </a:rPr>
              <a:t>Not by mouth alone</a:t>
            </a:r>
          </a:p>
        </p:txBody>
      </p:sp>
    </p:spTree>
    <p:extLst>
      <p:ext uri="{BB962C8B-B14F-4D97-AF65-F5344CB8AC3E}">
        <p14:creationId xmlns:p14="http://schemas.microsoft.com/office/powerpoint/2010/main" val="4230010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Comic Sans MS" pitchFamily="66" charset="0"/>
              </a:rPr>
              <a:t>USE OF GESTURES</a:t>
            </a:r>
            <a:r>
              <a:rPr lang="en-US" sz="48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48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omic Sans MS" pitchFamily="66" charset="0"/>
              </a:rPr>
              <a:t>Gestures are motions of the body meant to add grace and expression to speech. </a:t>
            </a:r>
            <a:endParaRPr lang="en-US" sz="40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 smtClean="0">
                <a:latin typeface="Comic Sans MS" pitchFamily="66" charset="0"/>
              </a:rPr>
              <a:t>They </a:t>
            </a:r>
            <a:r>
              <a:rPr lang="en-US" sz="4000" dirty="0">
                <a:latin typeface="Comic Sans MS" pitchFamily="66" charset="0"/>
              </a:rPr>
              <a:t>are effective natural aids a speaker can use in expressing himself.</a:t>
            </a:r>
          </a:p>
          <a:p>
            <a:endParaRPr lang="en-US" sz="4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966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12954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omic Sans MS" pitchFamily="66" charset="0"/>
              </a:rPr>
              <a:t>WHAT ARE PUBLIC RELATIONS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Public Relations are the practice of managing the spread of information between an individual or an organization and the public. </a:t>
            </a:r>
            <a:endParaRPr lang="en-US" sz="34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 smtClean="0">
                <a:latin typeface="Comic Sans MS" pitchFamily="66" charset="0"/>
              </a:rPr>
              <a:t>It is the strategic communication process that builds mutual  beneficial relationship between organizations and their publics.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 smtClean="0">
                <a:latin typeface="Comic Sans MS" pitchFamily="66" charset="0"/>
              </a:rPr>
              <a:t>Public Relations contribute to the  way an organization is perceived.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 smtClean="0">
                <a:latin typeface="Comic Sans MS" pitchFamily="66" charset="0"/>
              </a:rPr>
              <a:t> This, can be done by influencing the media and maintaining relationships wit stakeholders</a:t>
            </a:r>
            <a:endParaRPr lang="en-US" sz="3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3626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PUBLIC/ MEDIA RELATIONS IN FRSC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Comic Sans MS" pitchFamily="66" charset="0"/>
              </a:rPr>
              <a:t>The FRSC as a traffic law enforcement agency had a lot of enlightenment to do at the beginning of its existence and </a:t>
            </a:r>
            <a:r>
              <a:rPr lang="en-US" dirty="0" smtClean="0">
                <a:latin typeface="Comic Sans MS" pitchFamily="66" charset="0"/>
              </a:rPr>
              <a:t>now.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The </a:t>
            </a:r>
            <a:r>
              <a:rPr lang="en-US" dirty="0">
                <a:latin typeface="Comic Sans MS" pitchFamily="66" charset="0"/>
              </a:rPr>
              <a:t>Corps </a:t>
            </a:r>
            <a:r>
              <a:rPr lang="en-US" dirty="0" smtClean="0">
                <a:latin typeface="Comic Sans MS" pitchFamily="66" charset="0"/>
              </a:rPr>
              <a:t>engage </a:t>
            </a:r>
            <a:r>
              <a:rPr lang="en-US" dirty="0">
                <a:latin typeface="Comic Sans MS" pitchFamily="66" charset="0"/>
              </a:rPr>
              <a:t>the use of the different types of media </a:t>
            </a:r>
            <a:r>
              <a:rPr lang="en-US" dirty="0" err="1">
                <a:latin typeface="Comic Sans MS" pitchFamily="66" charset="0"/>
              </a:rPr>
              <a:t>e.g</a:t>
            </a:r>
            <a:r>
              <a:rPr lang="en-US" dirty="0">
                <a:latin typeface="Comic Sans MS" pitchFamily="66" charset="0"/>
              </a:rPr>
              <a:t> the radio, television, newspapers, road shows, motor park rallies, conferences, workshops and worship </a:t>
            </a:r>
            <a:r>
              <a:rPr lang="en-US" dirty="0" smtClean="0">
                <a:latin typeface="Comic Sans MS" pitchFamily="66" charset="0"/>
              </a:rPr>
              <a:t>centers.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PE office is saddled with this responsibility, even when an average FRSC staff is considered PR man for FRSC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653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omic Sans MS" pitchFamily="66" charset="0"/>
              </a:rPr>
              <a:t>FRSC OFFICERS AND THE MEDIA</a:t>
            </a:r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40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400" dirty="0">
                <a:latin typeface="Comic Sans MS" pitchFamily="66" charset="0"/>
              </a:rPr>
              <a:t>Officers of the </a:t>
            </a:r>
            <a:r>
              <a:rPr lang="en-US" sz="3400" dirty="0" smtClean="0">
                <a:latin typeface="Comic Sans MS" pitchFamily="66" charset="0"/>
              </a:rPr>
              <a:t>Corps </a:t>
            </a:r>
            <a:r>
              <a:rPr lang="en-US" sz="3400" dirty="0">
                <a:latin typeface="Comic Sans MS" pitchFamily="66" charset="0"/>
              </a:rPr>
              <a:t>like other public servants, are </a:t>
            </a:r>
            <a:r>
              <a:rPr lang="en-US" sz="3400" dirty="0" smtClean="0">
                <a:latin typeface="Comic Sans MS" pitchFamily="66" charset="0"/>
              </a:rPr>
              <a:t>not </a:t>
            </a:r>
            <a:r>
              <a:rPr lang="en-US" sz="3400" dirty="0">
                <a:latin typeface="Comic Sans MS" pitchFamily="66" charset="0"/>
              </a:rPr>
              <a:t>allowed to talk to the press without the necessary clearance or authority to do so. </a:t>
            </a:r>
            <a:endParaRPr lang="en-US" sz="34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 smtClean="0">
                <a:latin typeface="Comic Sans MS" pitchFamily="66" charset="0"/>
              </a:rPr>
              <a:t>Officers are however appointed and trained to handle the information flow of the Corps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400" dirty="0" smtClean="0">
                <a:latin typeface="Comic Sans MS" pitchFamily="66" charset="0"/>
              </a:rPr>
              <a:t>It </a:t>
            </a:r>
            <a:r>
              <a:rPr lang="en-US" sz="3400" dirty="0">
                <a:latin typeface="Comic Sans MS" pitchFamily="66" charset="0"/>
              </a:rPr>
              <a:t>is common knowledge that as the press can help to enhance the image of an organization</a:t>
            </a:r>
            <a:r>
              <a:rPr lang="en-US" sz="3400" dirty="0" smtClean="0">
                <a:latin typeface="Comic Sans MS" pitchFamily="66" charset="0"/>
              </a:rPr>
              <a:t>, </a:t>
            </a:r>
            <a:r>
              <a:rPr lang="en-US" sz="3400" dirty="0">
                <a:latin typeface="Comic Sans MS" pitchFamily="66" charset="0"/>
              </a:rPr>
              <a:t>they can also do the opposite through negative publicity</a:t>
            </a:r>
            <a:r>
              <a:rPr lang="en-US" sz="3400" dirty="0" smtClean="0">
                <a:latin typeface="Comic Sans MS" pitchFamily="66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400" dirty="0">
              <a:latin typeface="Comic Sans MS" pitchFamily="66" charset="0"/>
            </a:endParaRPr>
          </a:p>
          <a:p>
            <a:endParaRPr lang="en-US" sz="3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3950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COMMON PRESS INFORMATION</a:t>
            </a:r>
            <a:endParaRPr lang="en-US" sz="36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Comic Sans MS" panose="030F0702030302020204" pitchFamily="66" charset="0"/>
              </a:rPr>
              <a:t>The number of death and injuries during a Road Traffic Crash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Comic Sans MS" panose="030F0702030302020204" pitchFamily="66" charset="0"/>
              </a:rPr>
              <a:t>The number of crashes in an environment over a period of time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Comic Sans MS" panose="030F0702030302020204" pitchFamily="66" charset="0"/>
              </a:rPr>
              <a:t>The identities of crash victims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 smtClean="0">
                <a:latin typeface="Comic Sans MS" panose="030F0702030302020204" pitchFamily="66" charset="0"/>
              </a:rPr>
              <a:t>The ownership of the vehicles involved in the crashes</a:t>
            </a:r>
            <a:endParaRPr lang="en-US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9199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NON-CLASSIFIED INFORMATION</a:t>
            </a:r>
            <a:endParaRPr lang="en-US" sz="34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anose="030F0702030302020204" pitchFamily="66" charset="0"/>
              </a:rPr>
              <a:t>Information from FRSC official website or official documents available to the public are not considered as classified information.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anose="030F0702030302020204" pitchFamily="66" charset="0"/>
              </a:rPr>
              <a:t>They can be released to the public who may need them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anose="030F0702030302020204" pitchFamily="66" charset="0"/>
              </a:rPr>
              <a:t> Information about the duties of the Corps or information contained in the Highway Code, FRSC Establishment Act and National Road Traffic Regulation are examples of such non-classified information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3392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omic Sans MS" pitchFamily="66" charset="0"/>
              </a:rPr>
              <a:t>CONCLUSION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067800" cy="63246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latin typeface="Comic Sans MS" pitchFamily="66" charset="0"/>
              </a:rPr>
              <a:t>The </a:t>
            </a:r>
            <a:r>
              <a:rPr lang="en-US" dirty="0" smtClean="0">
                <a:latin typeface="Comic Sans MS" pitchFamily="66" charset="0"/>
              </a:rPr>
              <a:t>task of keeping </a:t>
            </a:r>
            <a:r>
              <a:rPr lang="en-US" dirty="0">
                <a:latin typeface="Comic Sans MS" pitchFamily="66" charset="0"/>
              </a:rPr>
              <a:t>members of the public abreast with Road Safety </a:t>
            </a:r>
            <a:r>
              <a:rPr lang="en-US" dirty="0" err="1">
                <a:latin typeface="Comic Sans MS" pitchFamily="66" charset="0"/>
              </a:rPr>
              <a:t>Programmes</a:t>
            </a:r>
            <a:r>
              <a:rPr lang="en-US" dirty="0">
                <a:latin typeface="Comic Sans MS" pitchFamily="66" charset="0"/>
              </a:rPr>
              <a:t> can be fulfilled if </a:t>
            </a:r>
            <a:r>
              <a:rPr lang="en-US" dirty="0" smtClean="0">
                <a:latin typeface="Comic Sans MS" pitchFamily="66" charset="0"/>
              </a:rPr>
              <a:t>FRSC staff </a:t>
            </a:r>
            <a:r>
              <a:rPr lang="en-US" dirty="0">
                <a:latin typeface="Comic Sans MS" pitchFamily="66" charset="0"/>
              </a:rPr>
              <a:t>are knowledgeable in the art of public speaking and public relations.  </a:t>
            </a:r>
            <a:endParaRPr lang="en-US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By the knowledge, we can serve as good ambassadors of the Corps as we articulate our speech delivery and public relations efforts.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Comic Sans MS" pitchFamily="66" charset="0"/>
              </a:rPr>
              <a:t>This will, no doubt sustain </a:t>
            </a:r>
            <a:r>
              <a:rPr lang="en-US" smtClean="0">
                <a:latin typeface="Comic Sans MS" pitchFamily="66" charset="0"/>
              </a:rPr>
              <a:t>the hard-earned positive </a:t>
            </a:r>
            <a:r>
              <a:rPr lang="en-US" dirty="0" smtClean="0">
                <a:latin typeface="Comic Sans MS" pitchFamily="66" charset="0"/>
              </a:rPr>
              <a:t>public image of the Corps</a:t>
            </a:r>
            <a:endParaRPr lang="en-US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dirty="0" smtClean="0">
                <a:latin typeface="Comic Sans MS" pitchFamily="66" charset="0"/>
              </a:rPr>
              <a:t>Thank you for listening and God bless you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923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5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4000" dirty="0">
                <a:latin typeface="Comic Sans MS" pitchFamily="66" charset="0"/>
              </a:rPr>
              <a:t>It is a settled fact that the human factor is the most potent factor responsible for road </a:t>
            </a:r>
            <a:r>
              <a:rPr lang="en-US" sz="4000" dirty="0" smtClean="0">
                <a:latin typeface="Comic Sans MS" pitchFamily="66" charset="0"/>
              </a:rPr>
              <a:t>crashes.</a:t>
            </a:r>
          </a:p>
          <a:p>
            <a:pPr>
              <a:buFont typeface="Wingdings" pitchFamily="2" charset="2"/>
              <a:buChar char="ü"/>
            </a:pPr>
            <a:r>
              <a:rPr lang="en-US" sz="4000" dirty="0" smtClean="0">
                <a:latin typeface="Comic Sans MS" pitchFamily="66" charset="0"/>
              </a:rPr>
              <a:t>Therefore</a:t>
            </a:r>
            <a:r>
              <a:rPr lang="en-US" sz="4000" dirty="0">
                <a:latin typeface="Comic Sans MS" pitchFamily="66" charset="0"/>
              </a:rPr>
              <a:t>, to reduce road traffic crashes to the barest possible minimum, there is a need for attitudinal change towards road usage in the society.</a:t>
            </a:r>
          </a:p>
        </p:txBody>
      </p:sp>
    </p:spTree>
    <p:extLst>
      <p:ext uri="{BB962C8B-B14F-4D97-AF65-F5344CB8AC3E}">
        <p14:creationId xmlns:p14="http://schemas.microsoft.com/office/powerpoint/2010/main" val="1324686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5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3500" dirty="0">
                <a:latin typeface="Comic Sans MS" pitchFamily="66" charset="0"/>
              </a:rPr>
              <a:t>This can be only achieved through persistent, interesting, </a:t>
            </a:r>
            <a:r>
              <a:rPr lang="en-US" sz="3500" dirty="0" smtClean="0">
                <a:latin typeface="Comic Sans MS" pitchFamily="66" charset="0"/>
              </a:rPr>
              <a:t>scholarly but </a:t>
            </a:r>
            <a:r>
              <a:rPr lang="en-US" sz="3500" dirty="0">
                <a:latin typeface="Comic Sans MS" pitchFamily="66" charset="0"/>
              </a:rPr>
              <a:t>informative, clear, concise, and corrective preaching of the message of safety consciousness in every available forum.</a:t>
            </a:r>
          </a:p>
          <a:p>
            <a:pPr>
              <a:buFont typeface="Wingdings" pitchFamily="2" charset="2"/>
              <a:buChar char="ü"/>
            </a:pPr>
            <a:r>
              <a:rPr lang="en-US" sz="3500" dirty="0">
                <a:latin typeface="Comic Sans MS" pitchFamily="66" charset="0"/>
              </a:rPr>
              <a:t>Such forums include, but not limited to; Motor Park rallies, television talk shows, radio </a:t>
            </a:r>
            <a:r>
              <a:rPr lang="en-US" sz="3500" dirty="0" err="1">
                <a:latin typeface="Comic Sans MS" pitchFamily="66" charset="0"/>
              </a:rPr>
              <a:t>programmes</a:t>
            </a:r>
            <a:r>
              <a:rPr lang="en-US" sz="3500" dirty="0">
                <a:latin typeface="Comic Sans MS" pitchFamily="66" charset="0"/>
              </a:rPr>
              <a:t>, interviews, etc.</a:t>
            </a:r>
          </a:p>
          <a:p>
            <a:endParaRPr lang="en-US" sz="35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858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05000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Comic Sans MS" pitchFamily="66" charset="0"/>
              </a:rPr>
              <a:t>AIM</a:t>
            </a:r>
            <a:r>
              <a:rPr lang="en-US" sz="66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6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Comic Sans MS" pitchFamily="66" charset="0"/>
              </a:rPr>
              <a:t>The aim of this lecture is to teach officers the art and technique of public 	speaking.</a:t>
            </a:r>
          </a:p>
          <a:p>
            <a:endParaRPr lang="en-US" sz="4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66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Autofit/>
          </a:bodyPr>
          <a:lstStyle/>
          <a:p>
            <a:r>
              <a:rPr lang="en-US" sz="5200" b="1" dirty="0">
                <a:solidFill>
                  <a:srgbClr val="FF0000"/>
                </a:solidFill>
                <a:latin typeface="Comic Sans MS" pitchFamily="66" charset="0"/>
              </a:rPr>
              <a:t>OBJECTIVES</a:t>
            </a:r>
            <a:r>
              <a:rPr lang="en-US" sz="52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52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5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800" dirty="0">
                <a:latin typeface="Comic Sans MS" pitchFamily="66" charset="0"/>
              </a:rPr>
              <a:t>At the end of this lecture, participants should be able to: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Deliver a speech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Explain the basics of public speaking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List the qualities of a good leader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Discuss various types of speech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Discuss public relations in FRSC</a:t>
            </a:r>
          </a:p>
          <a:p>
            <a:endParaRPr lang="en-US" sz="3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127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209800"/>
          </a:xfrm>
        </p:spPr>
        <p:txBody>
          <a:bodyPr>
            <a:noAutofit/>
          </a:bodyPr>
          <a:lstStyle/>
          <a:p>
            <a:r>
              <a:rPr lang="en-US" sz="4600" b="1" dirty="0">
                <a:solidFill>
                  <a:srgbClr val="FF0000"/>
                </a:solidFill>
                <a:latin typeface="Comic Sans MS" pitchFamily="66" charset="0"/>
              </a:rPr>
              <a:t>QUALITIES OF A GOOD SPEECH</a:t>
            </a:r>
            <a:r>
              <a:rPr lang="en-US" sz="46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46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4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800" dirty="0">
                <a:latin typeface="Comic Sans MS" pitchFamily="66" charset="0"/>
              </a:rPr>
              <a:t>Any good speech must have certain qualities that ensure the fulfillment of </a:t>
            </a:r>
            <a:r>
              <a:rPr lang="en-US" sz="3800" dirty="0" smtClean="0">
                <a:latin typeface="Comic Sans MS" pitchFamily="66" charset="0"/>
              </a:rPr>
              <a:t>its </a:t>
            </a:r>
            <a:r>
              <a:rPr lang="en-US" sz="3800" dirty="0">
                <a:latin typeface="Comic Sans MS" pitchFamily="66" charset="0"/>
              </a:rPr>
              <a:t>purpose </a:t>
            </a:r>
            <a:endParaRPr lang="en-US" sz="38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 smtClean="0">
                <a:latin typeface="Comic Sans MS" pitchFamily="66" charset="0"/>
              </a:rPr>
              <a:t>And that purpose is </a:t>
            </a:r>
            <a:r>
              <a:rPr lang="en-US" sz="3800" dirty="0">
                <a:latin typeface="Comic Sans MS" pitchFamily="66" charset="0"/>
              </a:rPr>
              <a:t>to convey ideas or information from the speaker to the audience. </a:t>
            </a:r>
            <a:endParaRPr lang="en-US" sz="3800" dirty="0" smtClean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800" dirty="0" smtClean="0">
                <a:latin typeface="Comic Sans MS" pitchFamily="66" charset="0"/>
              </a:rPr>
              <a:t>As such, the </a:t>
            </a:r>
            <a:r>
              <a:rPr lang="en-US" sz="3800" dirty="0">
                <a:latin typeface="Comic Sans MS" pitchFamily="66" charset="0"/>
              </a:rPr>
              <a:t>speech has to be: simple, clear, concise, forceful, and pleasing.</a:t>
            </a:r>
          </a:p>
          <a:p>
            <a:endParaRPr lang="en-US" sz="3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409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Comic Sans MS" pitchFamily="66" charset="0"/>
              </a:rPr>
              <a:t>QUALITIES OF A GOOD SPEAKER</a:t>
            </a:r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sz="4000" dirty="0">
                <a:solidFill>
                  <a:srgbClr val="FF0000"/>
                </a:solidFill>
                <a:latin typeface="Comic Sans MS" pitchFamily="66" charset="0"/>
              </a:rPr>
            </a:br>
            <a:endParaRPr lang="en-US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Comic Sans MS" pitchFamily="66" charset="0"/>
              </a:rPr>
              <a:t>According to George </a:t>
            </a:r>
            <a:r>
              <a:rPr lang="en-US" sz="3600" dirty="0" err="1">
                <a:latin typeface="Comic Sans MS" pitchFamily="66" charset="0"/>
              </a:rPr>
              <a:t>Kaitholil</a:t>
            </a:r>
            <a:r>
              <a:rPr lang="en-US" sz="3600" dirty="0">
                <a:latin typeface="Comic Sans MS" pitchFamily="66" charset="0"/>
              </a:rPr>
              <a:t>, a good speaker should have </a:t>
            </a:r>
            <a:r>
              <a:rPr lang="en-US" sz="3600" b="1" dirty="0">
                <a:solidFill>
                  <a:srgbClr val="FF0000"/>
                </a:solidFill>
                <a:latin typeface="Comic Sans MS" pitchFamily="66" charset="0"/>
              </a:rPr>
              <a:t>ELOQUENCE</a:t>
            </a:r>
            <a:r>
              <a:rPr lang="en-US" sz="3600" dirty="0">
                <a:latin typeface="Comic Sans MS" pitchFamily="66" charset="0"/>
              </a:rPr>
              <a:t>, and </a:t>
            </a:r>
            <a:r>
              <a:rPr lang="en-US" sz="3600" dirty="0" smtClean="0">
                <a:latin typeface="Comic Sans MS" pitchFamily="66" charset="0"/>
              </a:rPr>
              <a:t>this </a:t>
            </a:r>
            <a:r>
              <a:rPr lang="en-US" sz="3600" dirty="0">
                <a:latin typeface="Comic Sans MS" pitchFamily="66" charset="0"/>
              </a:rPr>
              <a:t>is made up of the following: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Earnestness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Observation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Quick wittedness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Useful intention</a:t>
            </a:r>
          </a:p>
          <a:p>
            <a:endParaRPr lang="en-US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345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Comic Sans MS" pitchFamily="66" charset="0"/>
              </a:rPr>
              <a:t>CONT’D</a:t>
            </a:r>
            <a:endParaRPr lang="en-US" sz="5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Enthusiasm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Confidence in self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600" dirty="0">
                <a:latin typeface="Comic Sans MS" pitchFamily="66" charset="0"/>
              </a:rPr>
              <a:t>Empathy </a:t>
            </a:r>
          </a:p>
          <a:p>
            <a:endParaRPr lang="en-US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81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1149</Words>
  <Application>Microsoft Office PowerPoint</Application>
  <PresentationFormat>On-screen Show (4:3)</PresentationFormat>
  <Paragraphs>126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  THE ART OF PUBLIC SPEAKING AND PUBLIC/MEDIA RELATIONS IN FRSC  </vt:lpstr>
      <vt:lpstr>INTRODUCTION </vt:lpstr>
      <vt:lpstr>CONT’D</vt:lpstr>
      <vt:lpstr>CONT’D</vt:lpstr>
      <vt:lpstr>AIM </vt:lpstr>
      <vt:lpstr>OBJECTIVES </vt:lpstr>
      <vt:lpstr>QUALITIES OF A GOOD SPEECH </vt:lpstr>
      <vt:lpstr>QUALITIES OF A GOOD SPEAKER </vt:lpstr>
      <vt:lpstr>CONT’D</vt:lpstr>
      <vt:lpstr>DO’S AND DON’TS OF A GOOD SPEAKER. </vt:lpstr>
      <vt:lpstr>CONT’D</vt:lpstr>
      <vt:lpstr>CONT’D</vt:lpstr>
      <vt:lpstr>TYPES OF SPEECHES </vt:lpstr>
      <vt:lpstr>CONT’D</vt:lpstr>
      <vt:lpstr>THE PROCEDURE FOR AN EFFECTIVE SPEECH DELIVERY: </vt:lpstr>
      <vt:lpstr>HOW TO START  </vt:lpstr>
      <vt:lpstr>ADDRESS OR SALUTATION </vt:lpstr>
      <vt:lpstr>THE OPENING SENTENCE </vt:lpstr>
      <vt:lpstr>HOW TO STOP </vt:lpstr>
      <vt:lpstr>HOW LONG TO SPEAK </vt:lpstr>
      <vt:lpstr>USE OF GESTURES </vt:lpstr>
      <vt:lpstr>WHAT ARE PUBLIC RELATIONS </vt:lpstr>
      <vt:lpstr>PUBLIC/ MEDIA RELATIONS IN FRSC </vt:lpstr>
      <vt:lpstr>FRSC OFFICERS AND THE MEDIA </vt:lpstr>
      <vt:lpstr>COMMON PRESS INFORMATION</vt:lpstr>
      <vt:lpstr>NON-CLASSIFIED INFORMATION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ART OF PUBLIC SPEAKING AND PUBLIC/MEDIA RELATIONS IN FRSC  </dc:title>
  <dc:creator>USER</dc:creator>
  <cp:lastModifiedBy>HP</cp:lastModifiedBy>
  <cp:revision>37</cp:revision>
  <dcterms:created xsi:type="dcterms:W3CDTF">2019-08-26T15:35:56Z</dcterms:created>
  <dcterms:modified xsi:type="dcterms:W3CDTF">2020-03-20T07:51:34Z</dcterms:modified>
</cp:coreProperties>
</file>