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8" r:id="rId4"/>
    <p:sldId id="259" r:id="rId5"/>
    <p:sldId id="260" r:id="rId6"/>
    <p:sldId id="262" r:id="rId7"/>
    <p:sldId id="263" r:id="rId8"/>
    <p:sldId id="268" r:id="rId9"/>
    <p:sldId id="264" r:id="rId10"/>
    <p:sldId id="269" r:id="rId11"/>
    <p:sldId id="265" r:id="rId12"/>
    <p:sldId id="270" r:id="rId13"/>
    <p:sldId id="266"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72939C6-0EDC-4F73-B5C1-E82F55046A4E}"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877170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2939C6-0EDC-4F73-B5C1-E82F55046A4E}"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1633419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2939C6-0EDC-4F73-B5C1-E82F55046A4E}"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322205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FFFF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72939C6-0EDC-4F73-B5C1-E82F55046A4E}"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801F5F-3ED9-4DD7-A438-A86EF8BC375E}" type="slidenum">
              <a:rPr lang="en-GB" smtClean="0"/>
              <a:t>‹#›</a:t>
            </a:fld>
            <a:endParaRPr lang="en-GB"/>
          </a:p>
        </p:txBody>
      </p:sp>
      <p:grpSp>
        <p:nvGrpSpPr>
          <p:cNvPr id="7" name="Group 23"/>
          <p:cNvGrpSpPr/>
          <p:nvPr userDrawn="1"/>
        </p:nvGrpSpPr>
        <p:grpSpPr>
          <a:xfrm>
            <a:off x="-105208" y="0"/>
            <a:ext cx="864096" cy="6858000"/>
            <a:chOff x="8244408" y="0"/>
            <a:chExt cx="864096" cy="6858000"/>
          </a:xfrm>
        </p:grpSpPr>
        <p:grpSp>
          <p:nvGrpSpPr>
            <p:cNvPr id="8" name="Group 17"/>
            <p:cNvGrpSpPr>
              <a:grpSpLocks/>
            </p:cNvGrpSpPr>
            <p:nvPr/>
          </p:nvGrpSpPr>
          <p:grpSpPr bwMode="auto">
            <a:xfrm>
              <a:off x="8571803" y="0"/>
              <a:ext cx="429353" cy="6858000"/>
              <a:chOff x="288" y="0"/>
              <a:chExt cx="292" cy="4320"/>
            </a:xfrm>
            <a:solidFill>
              <a:schemeClr val="tx2"/>
            </a:solidFill>
          </p:grpSpPr>
          <p:sp>
            <p:nvSpPr>
              <p:cNvPr id="10"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1"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2"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3"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4"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5"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6"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7"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8"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9"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20"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21" name="Rectangle 20"/>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grpSp>
        <p:pic>
          <p:nvPicPr>
            <p:cNvPr id="9" name="Picture 4"/>
            <p:cNvPicPr>
              <a:picLocks noChangeAspect="1" noChangeArrowheads="1"/>
            </p:cNvPicPr>
            <p:nvPr/>
          </p:nvPicPr>
          <p:blipFill>
            <a:blip r:embed="rId2" cstate="print"/>
            <a:srcRect/>
            <a:stretch>
              <a:fillRect/>
            </a:stretch>
          </p:blipFill>
          <p:spPr bwMode="auto">
            <a:xfrm>
              <a:off x="8244408" y="44624"/>
              <a:ext cx="864096" cy="765042"/>
            </a:xfrm>
            <a:prstGeom prst="rect">
              <a:avLst/>
            </a:prstGeom>
            <a:noFill/>
            <a:ln w="9525">
              <a:noFill/>
              <a:miter lim="800000"/>
              <a:headEnd/>
              <a:tailEnd/>
            </a:ln>
            <a:effectLst/>
          </p:spPr>
        </p:pic>
      </p:grpSp>
    </p:spTree>
    <p:extLst>
      <p:ext uri="{BB962C8B-B14F-4D97-AF65-F5344CB8AC3E}">
        <p14:creationId xmlns:p14="http://schemas.microsoft.com/office/powerpoint/2010/main" val="211197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2939C6-0EDC-4F73-B5C1-E82F55046A4E}"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321092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72939C6-0EDC-4F73-B5C1-E82F55046A4E}"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2616200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72939C6-0EDC-4F73-B5C1-E82F55046A4E}" type="datetimeFigureOut">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1782918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72939C6-0EDC-4F73-B5C1-E82F55046A4E}" type="datetimeFigureOut">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1772865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2939C6-0EDC-4F73-B5C1-E82F55046A4E}" type="datetimeFigureOut">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364578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2939C6-0EDC-4F73-B5C1-E82F55046A4E}"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9267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2939C6-0EDC-4F73-B5C1-E82F55046A4E}"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801F5F-3ED9-4DD7-A438-A86EF8BC375E}" type="slidenum">
              <a:rPr lang="en-GB" smtClean="0"/>
              <a:t>‹#›</a:t>
            </a:fld>
            <a:endParaRPr lang="en-GB"/>
          </a:p>
        </p:txBody>
      </p:sp>
    </p:spTree>
    <p:extLst>
      <p:ext uri="{BB962C8B-B14F-4D97-AF65-F5344CB8AC3E}">
        <p14:creationId xmlns:p14="http://schemas.microsoft.com/office/powerpoint/2010/main" val="3790810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2939C6-0EDC-4F73-B5C1-E82F55046A4E}" type="datetimeFigureOut">
              <a:rPr lang="en-GB" smtClean="0"/>
              <a:t>04/02/2021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1F5F-3ED9-4DD7-A438-A86EF8BC375E}" type="slidenum">
              <a:rPr lang="en-GB" smtClean="0"/>
              <a:t>‹#›</a:t>
            </a:fld>
            <a:endParaRPr lang="en-GB"/>
          </a:p>
        </p:txBody>
      </p:sp>
    </p:spTree>
    <p:extLst>
      <p:ext uri="{BB962C8B-B14F-4D97-AF65-F5344CB8AC3E}">
        <p14:creationId xmlns:p14="http://schemas.microsoft.com/office/powerpoint/2010/main" val="3285095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Correlation_and_dependence" TargetMode="External"/><Relationship Id="rId2" Type="http://schemas.openxmlformats.org/officeDocument/2006/relationships/hyperlink" Target="https://en.wikipedia.org/wiki/Coeffici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1687133"/>
          </a:xfrm>
        </p:spPr>
        <p:txBody>
          <a:bodyPr>
            <a:normAutofit/>
          </a:bodyPr>
          <a:lstStyle/>
          <a:p>
            <a:pPr>
              <a:lnSpc>
                <a:spcPct val="150000"/>
              </a:lnSpc>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11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sz="1200" dirty="0"/>
          </a:p>
        </p:txBody>
      </p:sp>
      <p:sp>
        <p:nvSpPr>
          <p:cNvPr id="3" name="Subtitle 2"/>
          <p:cNvSpPr>
            <a:spLocks noGrp="1"/>
          </p:cNvSpPr>
          <p:nvPr>
            <p:ph type="subTitle" idx="1"/>
          </p:nvPr>
        </p:nvSpPr>
        <p:spPr>
          <a:xfrm>
            <a:off x="1524000" y="306201"/>
            <a:ext cx="9144000" cy="4997003"/>
          </a:xfrm>
        </p:spPr>
        <p:txBody>
          <a:bodyPr>
            <a:normAutofit/>
          </a:bodyPr>
          <a:lstStyle/>
          <a:p>
            <a:r>
              <a:rPr lang="en-GB" sz="3600" b="1" dirty="0" smtClean="0">
                <a:latin typeface="Comic Sans MS" panose="030F0702030302020204" pitchFamily="66" charset="0"/>
              </a:rPr>
              <a:t>STATISTICAL APPLICATION IN FRSC OPERATIONS</a:t>
            </a:r>
          </a:p>
          <a:p>
            <a:endParaRPr lang="en-GB" sz="3600" b="1" dirty="0" smtClean="0">
              <a:latin typeface="Comic Sans MS" panose="030F0702030302020204" pitchFamily="66" charset="0"/>
            </a:endParaRPr>
          </a:p>
          <a:p>
            <a:endParaRPr lang="en-GB" sz="2800" dirty="0">
              <a:latin typeface="Comic Sans MS" panose="030F0702030302020204" pitchFamily="66" charset="0"/>
            </a:endParaRPr>
          </a:p>
        </p:txBody>
      </p:sp>
      <p:grpSp>
        <p:nvGrpSpPr>
          <p:cNvPr id="4" name="Group 23"/>
          <p:cNvGrpSpPr/>
          <p:nvPr/>
        </p:nvGrpSpPr>
        <p:grpSpPr>
          <a:xfrm rot="16200000">
            <a:off x="5567535" y="426368"/>
            <a:ext cx="864096" cy="11999167"/>
            <a:chOff x="8244408" y="0"/>
            <a:chExt cx="864096" cy="6858000"/>
          </a:xfrm>
        </p:grpSpPr>
        <p:grpSp>
          <p:nvGrpSpPr>
            <p:cNvPr id="5" name="Group 17"/>
            <p:cNvGrpSpPr>
              <a:grpSpLocks/>
            </p:cNvGrpSpPr>
            <p:nvPr/>
          </p:nvGrpSpPr>
          <p:grpSpPr bwMode="auto">
            <a:xfrm>
              <a:off x="8571803" y="0"/>
              <a:ext cx="429353" cy="6858000"/>
              <a:chOff x="288" y="0"/>
              <a:chExt cx="292" cy="4320"/>
            </a:xfrm>
            <a:solidFill>
              <a:schemeClr val="tx2"/>
            </a:solidFill>
          </p:grpSpPr>
          <p:sp>
            <p:nvSpPr>
              <p:cNvPr id="7" name="AutoShape 5"/>
              <p:cNvSpPr>
                <a:spLocks noChangeArrowheads="1"/>
              </p:cNvSpPr>
              <p:nvPr/>
            </p:nvSpPr>
            <p:spPr bwMode="auto">
              <a:xfrm rot="5400000">
                <a:off x="314" y="16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8" name="AutoShape 6"/>
              <p:cNvSpPr>
                <a:spLocks noChangeArrowheads="1"/>
              </p:cNvSpPr>
              <p:nvPr/>
            </p:nvSpPr>
            <p:spPr bwMode="auto">
              <a:xfrm rot="5400000">
                <a:off x="314" y="55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9" name="AutoShape 7"/>
              <p:cNvSpPr>
                <a:spLocks noChangeArrowheads="1"/>
              </p:cNvSpPr>
              <p:nvPr/>
            </p:nvSpPr>
            <p:spPr bwMode="auto">
              <a:xfrm rot="5400000">
                <a:off x="314" y="93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0" name="AutoShape 8"/>
              <p:cNvSpPr>
                <a:spLocks noChangeArrowheads="1"/>
              </p:cNvSpPr>
              <p:nvPr/>
            </p:nvSpPr>
            <p:spPr bwMode="auto">
              <a:xfrm rot="5400000">
                <a:off x="314" y="131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1" name="AutoShape 9"/>
              <p:cNvSpPr>
                <a:spLocks noChangeArrowheads="1"/>
              </p:cNvSpPr>
              <p:nvPr/>
            </p:nvSpPr>
            <p:spPr bwMode="auto">
              <a:xfrm rot="5400000">
                <a:off x="314" y="170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2" name="AutoShape 10"/>
              <p:cNvSpPr>
                <a:spLocks noChangeArrowheads="1"/>
              </p:cNvSpPr>
              <p:nvPr/>
            </p:nvSpPr>
            <p:spPr bwMode="auto">
              <a:xfrm rot="5400000">
                <a:off x="314" y="208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3" name="AutoShape 11"/>
              <p:cNvSpPr>
                <a:spLocks noChangeArrowheads="1"/>
              </p:cNvSpPr>
              <p:nvPr/>
            </p:nvSpPr>
            <p:spPr bwMode="auto">
              <a:xfrm rot="5400000">
                <a:off x="314" y="2470"/>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4" name="AutoShape 12"/>
              <p:cNvSpPr>
                <a:spLocks noChangeArrowheads="1"/>
              </p:cNvSpPr>
              <p:nvPr/>
            </p:nvSpPr>
            <p:spPr bwMode="auto">
              <a:xfrm rot="5400000">
                <a:off x="314" y="2854"/>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5" name="AutoShape 13"/>
              <p:cNvSpPr>
                <a:spLocks noChangeArrowheads="1"/>
              </p:cNvSpPr>
              <p:nvPr/>
            </p:nvSpPr>
            <p:spPr bwMode="auto">
              <a:xfrm rot="5400000">
                <a:off x="314" y="3238"/>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6" name="AutoShape 14"/>
              <p:cNvSpPr>
                <a:spLocks noChangeArrowheads="1"/>
              </p:cNvSpPr>
              <p:nvPr/>
            </p:nvSpPr>
            <p:spPr bwMode="auto">
              <a:xfrm rot="5400000">
                <a:off x="314" y="3622"/>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7" name="AutoShape 15"/>
              <p:cNvSpPr>
                <a:spLocks noChangeArrowheads="1"/>
              </p:cNvSpPr>
              <p:nvPr/>
            </p:nvSpPr>
            <p:spPr bwMode="auto">
              <a:xfrm rot="5400000">
                <a:off x="314" y="4006"/>
                <a:ext cx="384" cy="148"/>
              </a:xfrm>
              <a:prstGeom prst="parallelogram">
                <a:avLst>
                  <a:gd name="adj" fmla="val 137019"/>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sp>
            <p:nvSpPr>
              <p:cNvPr id="18" name="Rectangle 17"/>
              <p:cNvSpPr>
                <a:spLocks noChangeArrowheads="1"/>
              </p:cNvSpPr>
              <p:nvPr/>
            </p:nvSpPr>
            <p:spPr bwMode="auto">
              <a:xfrm>
                <a:off x="288" y="0"/>
                <a:ext cx="96" cy="4320"/>
              </a:xfrm>
              <a:prstGeom prst="rect">
                <a:avLst/>
              </a:prstGeom>
              <a:grpFill/>
              <a:ln w="9525">
                <a:noFill/>
                <a:miter lim="800000"/>
                <a:headEnd/>
                <a:tailEnd/>
              </a:ln>
            </p:spPr>
            <p:txBody>
              <a:bodyPr wrap="none" anchor="ctr"/>
              <a:lstStyle/>
              <a:p>
                <a:pPr fontAlgn="auto">
                  <a:spcBef>
                    <a:spcPts val="0"/>
                  </a:spcBef>
                  <a:spcAft>
                    <a:spcPts val="0"/>
                  </a:spcAft>
                  <a:buSzPct val="90000"/>
                  <a:defRPr/>
                </a:pPr>
                <a:endParaRPr lang="en-US" dirty="0">
                  <a:effectLst>
                    <a:outerShdw blurRad="38100" dist="38100" dir="2700000" algn="tl">
                      <a:srgbClr val="000000">
                        <a:alpha val="43137"/>
                      </a:srgbClr>
                    </a:outerShdw>
                  </a:effectLst>
                  <a:latin typeface="Calibri" pitchFamily="34" charset="0"/>
                  <a:cs typeface="Arial" pitchFamily="34" charset="0"/>
                </a:endParaRPr>
              </a:p>
            </p:txBody>
          </p:sp>
        </p:grpSp>
        <p:pic>
          <p:nvPicPr>
            <p:cNvPr id="6" name="Picture 4"/>
            <p:cNvPicPr>
              <a:picLocks noChangeAspect="1" noChangeArrowheads="1"/>
            </p:cNvPicPr>
            <p:nvPr/>
          </p:nvPicPr>
          <p:blipFill>
            <a:blip r:embed="rId2" cstate="print"/>
            <a:srcRect/>
            <a:stretch>
              <a:fillRect/>
            </a:stretch>
          </p:blipFill>
          <p:spPr bwMode="auto">
            <a:xfrm>
              <a:off x="8244408" y="44624"/>
              <a:ext cx="864096" cy="765042"/>
            </a:xfrm>
            <a:prstGeom prst="rect">
              <a:avLst/>
            </a:prstGeom>
            <a:noFill/>
            <a:ln w="9525">
              <a:noFill/>
              <a:miter lim="800000"/>
              <a:headEnd/>
              <a:tailEnd/>
            </a:ln>
            <a:effectLst/>
          </p:spPr>
        </p:pic>
      </p:grpSp>
    </p:spTree>
    <p:extLst>
      <p:ext uri="{BB962C8B-B14F-4D97-AF65-F5344CB8AC3E}">
        <p14:creationId xmlns:p14="http://schemas.microsoft.com/office/powerpoint/2010/main" val="3474990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25139" y="167425"/>
            <a:ext cx="4666861" cy="1184857"/>
          </a:xfrm>
        </p:spPr>
        <p:txBody>
          <a:bodyPr>
            <a:noAutofit/>
          </a:bodyPr>
          <a:lstStyle/>
          <a:p>
            <a:pPr>
              <a:lnSpc>
                <a:spcPct val="150000"/>
              </a:lnSpc>
              <a:spcAft>
                <a:spcPts val="0"/>
              </a:spcAft>
            </a:pPr>
            <a:r>
              <a:rPr lang="en-US" sz="1400" b="1" dirty="0" smtClean="0">
                <a:latin typeface="Comic Sans MS" panose="030F0702030302020204" pitchFamily="66" charset="0"/>
                <a:ea typeface="Calibri" panose="020F0502020204030204" pitchFamily="34" charset="0"/>
                <a:cs typeface="Times New Roman" panose="02020603050405020304" pitchFamily="18" charset="0"/>
              </a:rPr>
              <a:t>THE ROLE OF STATISTICS IN FRSC OPS contd.</a:t>
            </a:r>
            <a:r>
              <a:rPr lang="en-GB" sz="1400" dirty="0">
                <a:latin typeface="Calibri" panose="020F0502020204030204" pitchFamily="34" charset="0"/>
                <a:ea typeface="Calibri" panose="020F0502020204030204" pitchFamily="34" charset="0"/>
                <a:cs typeface="Times New Roman" panose="02020603050405020304" pitchFamily="18" charset="0"/>
              </a:rPr>
              <a:t/>
            </a:r>
            <a:br>
              <a:rPr lang="en-GB" sz="1400" dirty="0">
                <a:latin typeface="Calibri" panose="020F0502020204030204" pitchFamily="34" charset="0"/>
                <a:ea typeface="Calibri" panose="020F0502020204030204" pitchFamily="34" charset="0"/>
                <a:cs typeface="Times New Roman" panose="02020603050405020304" pitchFamily="18" charset="0"/>
              </a:rPr>
            </a:br>
            <a:endParaRPr lang="en-GB" sz="1400" dirty="0"/>
          </a:p>
        </p:txBody>
      </p:sp>
      <p:sp>
        <p:nvSpPr>
          <p:cNvPr id="3" name="Content Placeholder 2"/>
          <p:cNvSpPr>
            <a:spLocks noGrp="1"/>
          </p:cNvSpPr>
          <p:nvPr>
            <p:ph idx="1"/>
          </p:nvPr>
        </p:nvSpPr>
        <p:spPr>
          <a:xfrm>
            <a:off x="838200" y="1352282"/>
            <a:ext cx="10515600" cy="5306095"/>
          </a:xfrm>
        </p:spPr>
        <p:txBody>
          <a:bodyPr/>
          <a:lstStyle/>
          <a:p>
            <a:pPr marL="0" indent="0" algn="just">
              <a:lnSpc>
                <a:spcPct val="150000"/>
              </a:lnSpc>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The </a:t>
            </a:r>
            <a:r>
              <a:rPr lang="en-US" dirty="0">
                <a:latin typeface="Comic Sans MS" panose="030F0702030302020204" pitchFamily="66" charset="0"/>
                <a:ea typeface="Calibri" panose="020F0502020204030204" pitchFamily="34" charset="0"/>
                <a:cs typeface="Times New Roman" panose="02020603050405020304" pitchFamily="18" charset="0"/>
              </a:rPr>
              <a:t>Corps generates data from these and activities such as RTC as well as road traffic counts and subjects these data to rigorous analysis for intelligence and decision </a:t>
            </a:r>
            <a:r>
              <a:rPr lang="en-US" dirty="0" smtClean="0">
                <a:latin typeface="Comic Sans MS" panose="030F0702030302020204" pitchFamily="66" charset="0"/>
                <a:ea typeface="Calibri" panose="020F0502020204030204" pitchFamily="34" charset="0"/>
                <a:cs typeface="Times New Roman" panose="02020603050405020304" pitchFamily="18" charset="0"/>
              </a:rPr>
              <a:t>making.</a:t>
            </a:r>
            <a:r>
              <a:rPr lang="en-US" dirty="0">
                <a:latin typeface="Comic Sans MS" panose="030F0702030302020204" pitchFamily="66" charset="0"/>
                <a:ea typeface="Calibri" panose="020F0502020204030204" pitchFamily="34" charset="0"/>
                <a:cs typeface="Times New Roman" panose="02020603050405020304" pitchFamily="18" charset="0"/>
              </a:rPr>
              <a:t>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lgn="just">
              <a:lnSpc>
                <a:spcPct val="150000"/>
              </a:lnSpc>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The </a:t>
            </a:r>
            <a:r>
              <a:rPr lang="en-US" dirty="0">
                <a:latin typeface="Comic Sans MS" panose="030F0702030302020204" pitchFamily="66" charset="0"/>
                <a:ea typeface="Calibri" panose="020F0502020204030204" pitchFamily="34" charset="0"/>
                <a:cs typeface="Times New Roman" panose="02020603050405020304" pitchFamily="18" charset="0"/>
              </a:rPr>
              <a:t>analysis of the statistics available to the Corps has made it an evidenced based organization with a tremendous international support and willing collaboration with local and international agencies and government</a:t>
            </a:r>
            <a:endParaRPr lang="en-GB" dirty="0"/>
          </a:p>
        </p:txBody>
      </p:sp>
    </p:spTree>
    <p:extLst>
      <p:ext uri="{BB962C8B-B14F-4D97-AF65-F5344CB8AC3E}">
        <p14:creationId xmlns:p14="http://schemas.microsoft.com/office/powerpoint/2010/main" val="29236497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0878" y="1267650"/>
            <a:ext cx="10515600" cy="5267459"/>
          </a:xfrm>
        </p:spPr>
        <p:txBody>
          <a:bodyPr>
            <a:normAutofit fontScale="85000" lnSpcReduction="10000"/>
          </a:bodyPr>
          <a:lstStyle/>
          <a:p>
            <a:pPr algn="just">
              <a:lnSpc>
                <a:spcPct val="150000"/>
              </a:lnSpc>
              <a:spcAft>
                <a:spcPts val="0"/>
              </a:spcAft>
            </a:pPr>
            <a:r>
              <a:rPr lang="en-US" dirty="0">
                <a:latin typeface="Comic Sans MS" panose="030F0702030302020204" pitchFamily="66" charset="0"/>
                <a:ea typeface="Calibri" panose="020F0502020204030204" pitchFamily="34" charset="0"/>
                <a:cs typeface="Times New Roman" panose="02020603050405020304" pitchFamily="18" charset="0"/>
              </a:rPr>
              <a:t>The very many policies formulated by FRSC management are informed by the analysis of data from the various departments and Corps </a:t>
            </a:r>
            <a:r>
              <a:rPr lang="en-US" sz="3000" dirty="0">
                <a:latin typeface="Comic Sans MS" panose="030F0702030302020204" pitchFamily="66" charset="0"/>
                <a:ea typeface="Calibri" panose="020F0502020204030204" pitchFamily="34" charset="0"/>
                <a:cs typeface="Times New Roman" panose="02020603050405020304" pitchFamily="18" charset="0"/>
              </a:rPr>
              <a:t>Offices</a:t>
            </a:r>
            <a:r>
              <a:rPr lang="en-US" dirty="0">
                <a:latin typeface="Comic Sans MS" panose="030F0702030302020204" pitchFamily="66" charset="0"/>
                <a:ea typeface="Calibri" panose="020F0502020204030204" pitchFamily="34" charset="0"/>
                <a:cs typeface="Times New Roman" panose="02020603050405020304" pitchFamily="18" charset="0"/>
              </a:rPr>
              <a:t>.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Operational </a:t>
            </a:r>
            <a:r>
              <a:rPr lang="en-US" dirty="0">
                <a:latin typeface="Comic Sans MS" panose="030F0702030302020204" pitchFamily="66" charset="0"/>
                <a:ea typeface="Calibri" panose="020F0502020204030204" pitchFamily="34" charset="0"/>
                <a:cs typeface="Times New Roman" panose="02020603050405020304" pitchFamily="18" charset="0"/>
              </a:rPr>
              <a:t>interventions such as EAGLE EYE, OPERATION ZERO and recently OPERATION SCORPION, are all derivatives of decision based on analyzed data.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The </a:t>
            </a:r>
            <a:r>
              <a:rPr lang="en-US" dirty="0">
                <a:latin typeface="Comic Sans MS" panose="030F0702030302020204" pitchFamily="66" charset="0"/>
                <a:ea typeface="Calibri" panose="020F0502020204030204" pitchFamily="34" charset="0"/>
                <a:cs typeface="Times New Roman" panose="02020603050405020304" pitchFamily="18" charset="0"/>
              </a:rPr>
              <a:t>establishments of more unit commands, establishment of more DLC work stations, the recruitment of more officers and marshals recently into the Corps are all informed by statistics available to it. </a:t>
            </a:r>
            <a:endParaRPr lang="en-GB" dirty="0"/>
          </a:p>
        </p:txBody>
      </p:sp>
      <p:sp>
        <p:nvSpPr>
          <p:cNvPr id="5" name="Title 1"/>
          <p:cNvSpPr>
            <a:spLocks noGrp="1"/>
          </p:cNvSpPr>
          <p:nvPr>
            <p:ph type="title"/>
          </p:nvPr>
        </p:nvSpPr>
        <p:spPr>
          <a:xfrm>
            <a:off x="7525139" y="167425"/>
            <a:ext cx="4666861" cy="1184857"/>
          </a:xfrm>
        </p:spPr>
        <p:txBody>
          <a:bodyPr>
            <a:noAutofit/>
          </a:bodyPr>
          <a:lstStyle/>
          <a:p>
            <a:pPr>
              <a:lnSpc>
                <a:spcPct val="150000"/>
              </a:lnSpc>
              <a:spcAft>
                <a:spcPts val="0"/>
              </a:spcAft>
            </a:pPr>
            <a:r>
              <a:rPr lang="en-US" sz="1400" b="1" dirty="0" smtClean="0">
                <a:latin typeface="Comic Sans MS" panose="030F0702030302020204" pitchFamily="66" charset="0"/>
                <a:ea typeface="Calibri" panose="020F0502020204030204" pitchFamily="34" charset="0"/>
                <a:cs typeface="Times New Roman" panose="02020603050405020304" pitchFamily="18" charset="0"/>
              </a:rPr>
              <a:t>THE ROLE OF STATISTICS IN FRSC OPS contd.</a:t>
            </a:r>
            <a:r>
              <a:rPr lang="en-GB" sz="1400" dirty="0">
                <a:latin typeface="Calibri" panose="020F0502020204030204" pitchFamily="34" charset="0"/>
                <a:ea typeface="Calibri" panose="020F0502020204030204" pitchFamily="34" charset="0"/>
                <a:cs typeface="Times New Roman" panose="02020603050405020304" pitchFamily="18" charset="0"/>
              </a:rPr>
              <a:t/>
            </a:r>
            <a:br>
              <a:rPr lang="en-GB" sz="1400" dirty="0">
                <a:latin typeface="Calibri" panose="020F0502020204030204" pitchFamily="34" charset="0"/>
                <a:ea typeface="Calibri" panose="020F0502020204030204" pitchFamily="34" charset="0"/>
                <a:cs typeface="Times New Roman" panose="02020603050405020304" pitchFamily="18" charset="0"/>
              </a:rPr>
            </a:br>
            <a:endParaRPr lang="en-GB" sz="1400" dirty="0"/>
          </a:p>
        </p:txBody>
      </p:sp>
    </p:spTree>
    <p:extLst>
      <p:ext uri="{BB962C8B-B14F-4D97-AF65-F5344CB8AC3E}">
        <p14:creationId xmlns:p14="http://schemas.microsoft.com/office/powerpoint/2010/main" val="39176574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68192"/>
            <a:ext cx="10515600" cy="5267459"/>
          </a:xfrm>
        </p:spPr>
        <p:txBody>
          <a:bodyPr>
            <a:normAutofit fontScale="92500"/>
          </a:bodyPr>
          <a:lstStyle/>
          <a:p>
            <a:pPr algn="just">
              <a:lnSpc>
                <a:spcPct val="150000"/>
              </a:lnSpc>
            </a:pPr>
            <a:r>
              <a:rPr lang="en-US" dirty="0" smtClean="0">
                <a:latin typeface="Comic Sans MS" panose="030F0702030302020204" pitchFamily="66" charset="0"/>
                <a:ea typeface="Calibri" panose="020F0502020204030204" pitchFamily="34" charset="0"/>
                <a:cs typeface="Times New Roman" panose="02020603050405020304" pitchFamily="18" charset="0"/>
              </a:rPr>
              <a:t>The </a:t>
            </a:r>
            <a:r>
              <a:rPr lang="en-US" dirty="0">
                <a:latin typeface="Comic Sans MS" panose="030F0702030302020204" pitchFamily="66" charset="0"/>
                <a:ea typeface="Calibri" panose="020F0502020204030204" pitchFamily="34" charset="0"/>
                <a:cs typeface="Times New Roman" panose="02020603050405020304" pitchFamily="18" charset="0"/>
              </a:rPr>
              <a:t>collation of past and current statistics informed the decision of the FRSC management to bench mark some observed holidays and national celebrations such as NEW YEAR, VALENTINE DAY, EASTER HOLIDAY, EID-EL- FITRI, EID- EL- KABIR, DEMOCRACY DAY, INDEPENDENCE DAY and CHRISTMAS.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lgn="just">
              <a:lnSpc>
                <a:spcPct val="150000"/>
              </a:lnSpc>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The </a:t>
            </a:r>
            <a:r>
              <a:rPr lang="en-US" dirty="0">
                <a:latin typeface="Comic Sans MS" panose="030F0702030302020204" pitchFamily="66" charset="0"/>
                <a:ea typeface="Calibri" panose="020F0502020204030204" pitchFamily="34" charset="0"/>
                <a:cs typeface="Times New Roman" panose="02020603050405020304" pitchFamily="18" charset="0"/>
              </a:rPr>
              <a:t>Corps prepare extensively for these marked occasions to forestall and checkmate the mindless crashes often recorded during these </a:t>
            </a:r>
            <a:r>
              <a:rPr lang="en-US" dirty="0" smtClean="0">
                <a:latin typeface="Comic Sans MS" panose="030F0702030302020204" pitchFamily="66" charset="0"/>
                <a:ea typeface="Calibri" panose="020F0502020204030204" pitchFamily="34" charset="0"/>
                <a:cs typeface="Times New Roman" panose="02020603050405020304" pitchFamily="18" charset="0"/>
              </a:rPr>
              <a:t>celebrations.</a:t>
            </a:r>
            <a:endParaRPr lang="en-GB" dirty="0"/>
          </a:p>
        </p:txBody>
      </p:sp>
      <p:sp>
        <p:nvSpPr>
          <p:cNvPr id="5" name="Title 1"/>
          <p:cNvSpPr>
            <a:spLocks noGrp="1"/>
          </p:cNvSpPr>
          <p:nvPr>
            <p:ph type="title"/>
          </p:nvPr>
        </p:nvSpPr>
        <p:spPr>
          <a:xfrm>
            <a:off x="7525139" y="167425"/>
            <a:ext cx="4666861" cy="1184857"/>
          </a:xfrm>
        </p:spPr>
        <p:txBody>
          <a:bodyPr>
            <a:noAutofit/>
          </a:bodyPr>
          <a:lstStyle/>
          <a:p>
            <a:pPr>
              <a:lnSpc>
                <a:spcPct val="150000"/>
              </a:lnSpc>
              <a:spcAft>
                <a:spcPts val="0"/>
              </a:spcAft>
            </a:pPr>
            <a:r>
              <a:rPr lang="en-US" sz="1400" b="1" dirty="0" smtClean="0">
                <a:latin typeface="Comic Sans MS" panose="030F0702030302020204" pitchFamily="66" charset="0"/>
                <a:ea typeface="Calibri" panose="020F0502020204030204" pitchFamily="34" charset="0"/>
                <a:cs typeface="Times New Roman" panose="02020603050405020304" pitchFamily="18" charset="0"/>
              </a:rPr>
              <a:t>THE ROLE OF STATISTICS IN FRSC OPS contd.</a:t>
            </a:r>
            <a:r>
              <a:rPr lang="en-GB" sz="1400" dirty="0">
                <a:latin typeface="Calibri" panose="020F0502020204030204" pitchFamily="34" charset="0"/>
                <a:ea typeface="Calibri" panose="020F0502020204030204" pitchFamily="34" charset="0"/>
                <a:cs typeface="Times New Roman" panose="02020603050405020304" pitchFamily="18" charset="0"/>
              </a:rPr>
              <a:t/>
            </a:r>
            <a:br>
              <a:rPr lang="en-GB" sz="1400" dirty="0">
                <a:latin typeface="Calibri" panose="020F0502020204030204" pitchFamily="34" charset="0"/>
                <a:ea typeface="Calibri" panose="020F0502020204030204" pitchFamily="34" charset="0"/>
                <a:cs typeface="Times New Roman" panose="02020603050405020304" pitchFamily="18" charset="0"/>
              </a:rPr>
            </a:br>
            <a:endParaRPr lang="en-GB" sz="1400" dirty="0"/>
          </a:p>
        </p:txBody>
      </p:sp>
    </p:spTree>
    <p:extLst>
      <p:ext uri="{BB962C8B-B14F-4D97-AF65-F5344CB8AC3E}">
        <p14:creationId xmlns:p14="http://schemas.microsoft.com/office/powerpoint/2010/main" val="557862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50000"/>
              </a:lnSpc>
              <a:spcAft>
                <a:spcPts val="0"/>
              </a:spcAft>
            </a:pPr>
            <a:r>
              <a:rPr lang="en-US" b="1" dirty="0">
                <a:latin typeface="Comic Sans MS" panose="030F0702030302020204" pitchFamily="66" charset="0"/>
                <a:ea typeface="Calibri" panose="020F0502020204030204" pitchFamily="34" charset="0"/>
                <a:cs typeface="Times New Roman" panose="02020603050405020304" pitchFamily="18" charset="0"/>
              </a:rPr>
              <a:t>CONCLUSION</a:t>
            </a:r>
            <a:r>
              <a:rPr lang="en-GB" sz="4000" dirty="0">
                <a:latin typeface="Calibri" panose="020F0502020204030204" pitchFamily="34" charset="0"/>
                <a:ea typeface="Calibri" panose="020F0502020204030204" pitchFamily="34" charset="0"/>
                <a:cs typeface="Times New Roman" panose="02020603050405020304" pitchFamily="18" charset="0"/>
              </a:rPr>
              <a:t/>
            </a:r>
            <a:br>
              <a:rPr lang="en-GB" sz="4000"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107583"/>
            <a:ext cx="10515600" cy="5589431"/>
          </a:xfrm>
        </p:spPr>
        <p:txBody>
          <a:bodyPr>
            <a:normAutofit fontScale="32500" lnSpcReduction="20000"/>
          </a:bodyPr>
          <a:lstStyle/>
          <a:p>
            <a:pPr marL="0" indent="0" algn="just">
              <a:lnSpc>
                <a:spcPct val="150000"/>
              </a:lnSpc>
              <a:spcAft>
                <a:spcPts val="0"/>
              </a:spcAft>
              <a:buNone/>
            </a:pPr>
            <a:r>
              <a:rPr lang="en-US" sz="6200" dirty="0">
                <a:latin typeface="Comic Sans MS" panose="030F0702030302020204" pitchFamily="66" charset="0"/>
                <a:ea typeface="Calibri" panose="020F0502020204030204" pitchFamily="34" charset="0"/>
                <a:cs typeface="Times New Roman" panose="02020603050405020304" pitchFamily="18" charset="0"/>
              </a:rPr>
              <a:t>Having known the importance of statistics to the CORPS, it is expected that the data officers at every level of command will bring on board the best practices in data collection and </a:t>
            </a:r>
            <a:r>
              <a:rPr lang="en-US" sz="6200">
                <a:latin typeface="Comic Sans MS" panose="030F0702030302020204" pitchFamily="66" charset="0"/>
                <a:ea typeface="Calibri" panose="020F0502020204030204" pitchFamily="34" charset="0"/>
                <a:cs typeface="Times New Roman" panose="02020603050405020304" pitchFamily="18" charset="0"/>
              </a:rPr>
              <a:t>report </a:t>
            </a:r>
            <a:r>
              <a:rPr lang="en-US" sz="6200" smtClean="0">
                <a:latin typeface="Comic Sans MS" panose="030F0702030302020204" pitchFamily="66" charset="0"/>
                <a:ea typeface="Calibri" panose="020F0502020204030204" pitchFamily="34" charset="0"/>
                <a:cs typeface="Times New Roman" panose="02020603050405020304" pitchFamily="18" charset="0"/>
              </a:rPr>
              <a:t>rendition</a:t>
            </a:r>
            <a:r>
              <a:rPr lang="en-US" sz="6200" dirty="0">
                <a:latin typeface="Comic Sans MS" panose="030F0702030302020204" pitchFamily="66" charset="0"/>
                <a:ea typeface="Calibri" panose="020F0502020204030204" pitchFamily="34" charset="0"/>
                <a:cs typeface="Times New Roman" panose="02020603050405020304" pitchFamily="18" charset="0"/>
              </a:rPr>
              <a:t>. The following fair guide should be followed:</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3" panose="05040102010807070707" pitchFamily="18" charset="2"/>
              <a:buChar char=""/>
            </a:pPr>
            <a:r>
              <a:rPr lang="en-US" sz="6200" dirty="0">
                <a:latin typeface="Comic Sans MS" panose="030F0702030302020204" pitchFamily="66" charset="0"/>
                <a:ea typeface="Calibri" panose="020F0502020204030204" pitchFamily="34" charset="0"/>
                <a:cs typeface="Times New Roman" panose="02020603050405020304" pitchFamily="18" charset="0"/>
              </a:rPr>
              <a:t>Document all data as they occur, update records punctually and regularly</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3" panose="05040102010807070707" pitchFamily="18" charset="2"/>
              <a:buChar char=""/>
            </a:pPr>
            <a:r>
              <a:rPr lang="en-US" sz="6200" dirty="0">
                <a:latin typeface="Comic Sans MS" panose="030F0702030302020204" pitchFamily="66" charset="0"/>
                <a:ea typeface="Calibri" panose="020F0502020204030204" pitchFamily="34" charset="0"/>
                <a:cs typeface="Times New Roman" panose="02020603050405020304" pitchFamily="18" charset="0"/>
              </a:rPr>
              <a:t>Use only approved and updated templates in gathering and rending reports</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3" panose="05040102010807070707" pitchFamily="18" charset="2"/>
              <a:buChar char=""/>
            </a:pPr>
            <a:r>
              <a:rPr lang="en-US" sz="6200" dirty="0">
                <a:latin typeface="Comic Sans MS" panose="030F0702030302020204" pitchFamily="66" charset="0"/>
                <a:ea typeface="Calibri" panose="020F0502020204030204" pitchFamily="34" charset="0"/>
                <a:cs typeface="Times New Roman" panose="02020603050405020304" pitchFamily="18" charset="0"/>
              </a:rPr>
              <a:t>Ensure accuracy, eliminate internal contradictions</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3" panose="05040102010807070707" pitchFamily="18" charset="2"/>
              <a:buChar char=""/>
            </a:pPr>
            <a:r>
              <a:rPr lang="en-US" sz="6200" dirty="0">
                <a:latin typeface="Comic Sans MS" panose="030F0702030302020204" pitchFamily="66" charset="0"/>
                <a:ea typeface="Calibri" panose="020F0502020204030204" pitchFamily="34" charset="0"/>
                <a:cs typeface="Times New Roman" panose="02020603050405020304" pitchFamily="18" charset="0"/>
              </a:rPr>
              <a:t>Submit reports promptly, timeliness should be religiously followed</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3" panose="05040102010807070707" pitchFamily="18" charset="2"/>
              <a:buChar char=""/>
            </a:pPr>
            <a:r>
              <a:rPr lang="en-US" sz="6200" dirty="0">
                <a:latin typeface="Comic Sans MS" panose="030F0702030302020204" pitchFamily="66" charset="0"/>
                <a:ea typeface="Calibri" panose="020F0502020204030204" pitchFamily="34" charset="0"/>
                <a:cs typeface="Times New Roman" panose="02020603050405020304" pitchFamily="18" charset="0"/>
              </a:rPr>
              <a:t>Primary processing of reports is essential</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Wingdings 3" panose="05040102010807070707" pitchFamily="18" charset="2"/>
              <a:buChar char=""/>
            </a:pPr>
            <a:r>
              <a:rPr lang="en-US" sz="6200" dirty="0">
                <a:latin typeface="Comic Sans MS" panose="030F0702030302020204" pitchFamily="66" charset="0"/>
                <a:ea typeface="Calibri" panose="020F0502020204030204" pitchFamily="34" charset="0"/>
                <a:cs typeface="Times New Roman" panose="02020603050405020304" pitchFamily="18" charset="0"/>
              </a:rPr>
              <a:t>Reports from other agencies like the Police should be considered side by side with the Corps’ to eliminate </a:t>
            </a:r>
            <a:r>
              <a:rPr lang="en-US" sz="6200" dirty="0" smtClean="0">
                <a:latin typeface="Comic Sans MS" panose="030F0702030302020204" pitchFamily="66" charset="0"/>
                <a:ea typeface="Calibri" panose="020F0502020204030204" pitchFamily="34" charset="0"/>
                <a:cs typeface="Times New Roman" panose="02020603050405020304" pitchFamily="18" charset="0"/>
              </a:rPr>
              <a:t>replication.</a:t>
            </a:r>
            <a:endParaRPr lang="en-GB" sz="62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en-US" sz="5000" b="1" dirty="0">
                <a:latin typeface="Comic Sans MS" panose="030F0702030302020204" pitchFamily="66" charset="0"/>
                <a:ea typeface="Calibri" panose="020F0502020204030204" pitchFamily="34" charset="0"/>
                <a:cs typeface="Times New Roman" panose="02020603050405020304" pitchFamily="18" charset="0"/>
              </a:rPr>
              <a:t/>
            </a:r>
            <a:br>
              <a:rPr lang="en-US" sz="5000" b="1" dirty="0">
                <a:latin typeface="Comic Sans MS" panose="030F0702030302020204" pitchFamily="66" charset="0"/>
                <a:ea typeface="Calibri" panose="020F0502020204030204" pitchFamily="34" charset="0"/>
                <a:cs typeface="Times New Roman" panose="02020603050405020304" pitchFamily="18" charset="0"/>
              </a:rPr>
            </a:br>
            <a:r>
              <a:rPr lang="en-US" sz="5000" b="1" dirty="0">
                <a:latin typeface="Comic Sans MS" panose="030F0702030302020204" pitchFamily="66" charset="0"/>
                <a:ea typeface="Calibri" panose="020F0502020204030204" pitchFamily="34" charset="0"/>
                <a:cs typeface="Times New Roman" panose="02020603050405020304" pitchFamily="18" charset="0"/>
              </a:rPr>
              <a:t> </a:t>
            </a:r>
            <a:endParaRPr lang="en-GB" sz="5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267434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184" y="2081959"/>
            <a:ext cx="10515600" cy="1325563"/>
          </a:xfrm>
        </p:spPr>
        <p:txBody>
          <a:bodyPr>
            <a:normAutofit/>
          </a:bodyPr>
          <a:lstStyle/>
          <a:p>
            <a:pPr algn="ctr">
              <a:lnSpc>
                <a:spcPct val="150000"/>
              </a:lnSpc>
              <a:spcAft>
                <a:spcPts val="0"/>
              </a:spcAft>
            </a:pPr>
            <a:r>
              <a:rPr lang="en-US" b="1" dirty="0" smtClean="0">
                <a:latin typeface="Comic Sans MS" panose="030F0702030302020204" pitchFamily="66" charset="0"/>
                <a:ea typeface="Calibri" panose="020F0502020204030204" pitchFamily="34" charset="0"/>
                <a:cs typeface="Times New Roman" panose="02020603050405020304" pitchFamily="18" charset="0"/>
              </a:rPr>
              <a:t>Thank you </a:t>
            </a:r>
            <a:r>
              <a:rPr lang="en-US" b="1" smtClean="0">
                <a:latin typeface="Comic Sans MS" panose="030F0702030302020204" pitchFamily="66" charset="0"/>
                <a:ea typeface="Calibri" panose="020F0502020204030204" pitchFamily="34" charset="0"/>
                <a:cs typeface="Times New Roman" panose="02020603050405020304" pitchFamily="18" charset="0"/>
              </a:rPr>
              <a:t>for listening.</a:t>
            </a:r>
            <a:endParaRPr lang="en-GB" dirty="0"/>
          </a:p>
        </p:txBody>
      </p:sp>
    </p:spTree>
    <p:extLst>
      <p:ext uri="{BB962C8B-B14F-4D97-AF65-F5344CB8AC3E}">
        <p14:creationId xmlns:p14="http://schemas.microsoft.com/office/powerpoint/2010/main" val="2662033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034742" cy="806853"/>
          </a:xfrm>
        </p:spPr>
        <p:txBody>
          <a:bodyPr>
            <a:noAutofit/>
          </a:bodyPr>
          <a:lstStyle/>
          <a:p>
            <a:pPr>
              <a:lnSpc>
                <a:spcPct val="150000"/>
              </a:lnSpc>
              <a:spcAft>
                <a:spcPts val="0"/>
              </a:spcAft>
            </a:pPr>
            <a:r>
              <a:rPr lang="en-US" sz="3200" b="1" dirty="0" smtClean="0">
                <a:effectLst/>
                <a:latin typeface="Comic Sans MS" panose="030F0702030302020204" pitchFamily="66" charset="0"/>
                <a:ea typeface="Calibri" panose="020F0502020204030204" pitchFamily="34" charset="0"/>
                <a:cs typeface="Times New Roman" panose="02020603050405020304" pitchFamily="18" charset="0"/>
              </a:rPr>
              <a:t>INTRODUCTION</a:t>
            </a:r>
            <a:r>
              <a:rPr lang="en-GB" sz="32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32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sz="3200" dirty="0"/>
          </a:p>
        </p:txBody>
      </p:sp>
      <p:sp>
        <p:nvSpPr>
          <p:cNvPr id="3" name="Content Placeholder 2"/>
          <p:cNvSpPr>
            <a:spLocks noGrp="1"/>
          </p:cNvSpPr>
          <p:nvPr>
            <p:ph idx="1"/>
          </p:nvPr>
        </p:nvSpPr>
        <p:spPr>
          <a:xfrm>
            <a:off x="838200" y="794635"/>
            <a:ext cx="10515600" cy="5486400"/>
          </a:xfrm>
        </p:spPr>
        <p:txBody>
          <a:bodyPr>
            <a:noAutofit/>
          </a:bodyPr>
          <a:lstStyle/>
          <a:p>
            <a:pPr marL="0" indent="0" algn="just">
              <a:lnSpc>
                <a:spcPct val="150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In the study of the measures of the central tendency and the measures of variability, it is observed that a single variable in the form of a frequency distribution is involved. </a:t>
            </a:r>
          </a:p>
          <a:p>
            <a:pPr marL="0" indent="0" algn="just">
              <a:lnSpc>
                <a:spcPct val="150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There are however, occasions in which one would like to relate pairs of measurements taken on two variables involving each member of a group.</a:t>
            </a:r>
          </a:p>
          <a:p>
            <a:pPr marL="0" indent="0" algn="just">
              <a:lnSpc>
                <a:spcPct val="150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 The two sets of data to be related are called bivariate data. The degree of correlation between bivariate data is called the </a:t>
            </a:r>
            <a:r>
              <a:rPr lang="en-US" sz="2400" b="1" i="1" dirty="0" smtClean="0">
                <a:effectLst/>
                <a:latin typeface="Comic Sans MS" panose="030F0702030302020204" pitchFamily="66" charset="0"/>
                <a:ea typeface="Calibri" panose="020F0502020204030204" pitchFamily="34" charset="0"/>
                <a:cs typeface="Times New Roman" panose="02020603050405020304" pitchFamily="18" charset="0"/>
              </a:rPr>
              <a:t>coefficient of correlation </a:t>
            </a: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(usually represented by letter r).</a:t>
            </a: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GB" sz="2400" dirty="0"/>
              <a:t> </a:t>
            </a:r>
          </a:p>
        </p:txBody>
      </p:sp>
    </p:spTree>
    <p:extLst>
      <p:ext uri="{BB962C8B-B14F-4D97-AF65-F5344CB8AC3E}">
        <p14:creationId xmlns:p14="http://schemas.microsoft.com/office/powerpoint/2010/main" val="3780967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prstClr val="black"/>
                </a:solidFill>
                <a:latin typeface="Comic Sans MS" panose="030F0702030302020204" pitchFamily="66" charset="0"/>
                <a:ea typeface="Calibri" panose="020F0502020204030204" pitchFamily="34" charset="0"/>
                <a:cs typeface="Times New Roman" panose="02020603050405020304" pitchFamily="18" charset="0"/>
              </a:rPr>
              <a:t>INTRO CONTD</a:t>
            </a:r>
            <a:r>
              <a:rPr lang="en-GB" sz="36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en-GB" sz="36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en-GB" sz="1800" dirty="0"/>
          </a:p>
        </p:txBody>
      </p:sp>
      <p:sp>
        <p:nvSpPr>
          <p:cNvPr id="3" name="Content Placeholder 2"/>
          <p:cNvSpPr>
            <a:spLocks noGrp="1"/>
          </p:cNvSpPr>
          <p:nvPr>
            <p:ph idx="1"/>
          </p:nvPr>
        </p:nvSpPr>
        <p:spPr>
          <a:xfrm>
            <a:off x="838200" y="1690688"/>
            <a:ext cx="10515600" cy="4929053"/>
          </a:xfrm>
        </p:spPr>
        <p:txBody>
          <a:bodyPr/>
          <a:lstStyle/>
          <a:p>
            <a:pPr marL="0" indent="0" algn="just">
              <a:lnSpc>
                <a:spcPct val="150000"/>
              </a:lnSpc>
              <a:spcAft>
                <a:spcPts val="0"/>
              </a:spcAft>
              <a:buNone/>
            </a:pPr>
            <a:r>
              <a:rPr lang="en-US" dirty="0">
                <a:latin typeface="Comic Sans MS" panose="030F0702030302020204" pitchFamily="66" charset="0"/>
                <a:ea typeface="Times New Roman" panose="02020603050405020304" pitchFamily="18" charset="0"/>
                <a:cs typeface="Times New Roman" panose="02020603050405020304" pitchFamily="18" charset="0"/>
              </a:rPr>
              <a:t>A </a:t>
            </a:r>
            <a:r>
              <a:rPr lang="en-US" b="1" dirty="0">
                <a:latin typeface="Comic Sans MS" panose="030F0702030302020204" pitchFamily="66" charset="0"/>
                <a:ea typeface="Times New Roman" panose="02020603050405020304" pitchFamily="18" charset="0"/>
                <a:cs typeface="Times New Roman" panose="02020603050405020304" pitchFamily="18" charset="0"/>
              </a:rPr>
              <a:t>correlation coefficient</a:t>
            </a:r>
            <a:r>
              <a:rPr lang="en-US" dirty="0">
                <a:latin typeface="Comic Sans MS" panose="030F0702030302020204" pitchFamily="66" charset="0"/>
                <a:ea typeface="Times New Roman" panose="02020603050405020304" pitchFamily="18" charset="0"/>
                <a:cs typeface="Times New Roman" panose="02020603050405020304" pitchFamily="18" charset="0"/>
              </a:rPr>
              <a:t> is a </a:t>
            </a:r>
            <a:r>
              <a:rPr lang="en-US" b="1" dirty="0">
                <a:solidFill>
                  <a:srgbClr val="0563C1"/>
                </a:solidFill>
                <a:latin typeface="Comic Sans MS" panose="030F0702030302020204" pitchFamily="66" charset="0"/>
                <a:ea typeface="Times New Roman" panose="02020603050405020304" pitchFamily="18" charset="0"/>
                <a:cs typeface="Times New Roman" panose="02020603050405020304" pitchFamily="18" charset="0"/>
                <a:hlinkClick r:id="rId2" tooltip="Coefficient"/>
              </a:rPr>
              <a:t>coefficient</a:t>
            </a:r>
            <a:r>
              <a:rPr lang="en-US" dirty="0">
                <a:latin typeface="Comic Sans MS" panose="030F0702030302020204" pitchFamily="66" charset="0"/>
                <a:ea typeface="Times New Roman" panose="02020603050405020304" pitchFamily="18" charset="0"/>
                <a:cs typeface="Times New Roman" panose="02020603050405020304" pitchFamily="18" charset="0"/>
              </a:rPr>
              <a:t> that illustrates a quantitative measure of some type of </a:t>
            </a:r>
            <a:r>
              <a:rPr lang="en-US" b="1" dirty="0">
                <a:solidFill>
                  <a:srgbClr val="0563C1"/>
                </a:solidFill>
                <a:latin typeface="Comic Sans MS" panose="030F0702030302020204" pitchFamily="66" charset="0"/>
                <a:ea typeface="Times New Roman" panose="02020603050405020304" pitchFamily="18" charset="0"/>
                <a:cs typeface="Times New Roman" panose="02020603050405020304" pitchFamily="18" charset="0"/>
                <a:hlinkClick r:id="rId3" tooltip="Correlation and dependence"/>
              </a:rPr>
              <a:t>correlation and dependence</a:t>
            </a:r>
            <a:r>
              <a:rPr lang="en-US" dirty="0">
                <a:latin typeface="Comic Sans MS" panose="030F0702030302020204" pitchFamily="66" charset="0"/>
                <a:ea typeface="Times New Roman" panose="02020603050405020304" pitchFamily="18" charset="0"/>
                <a:cs typeface="Times New Roman" panose="02020603050405020304" pitchFamily="18" charset="0"/>
              </a:rPr>
              <a:t>, meaning statistical relationships between two or more random variables or observed data </a:t>
            </a:r>
            <a:r>
              <a:rPr lang="en-US" dirty="0" smtClean="0">
                <a:latin typeface="Comic Sans MS" panose="030F0702030302020204" pitchFamily="66" charset="0"/>
                <a:ea typeface="Times New Roman" panose="02020603050405020304" pitchFamily="18" charset="0"/>
                <a:cs typeface="Times New Roman" panose="02020603050405020304" pitchFamily="18" charset="0"/>
              </a:rPr>
              <a:t>values. It is </a:t>
            </a:r>
            <a:r>
              <a:rPr lang="en-US" dirty="0">
                <a:latin typeface="Comic Sans MS" panose="030F0702030302020204" pitchFamily="66" charset="0"/>
                <a:ea typeface="Times New Roman" panose="02020603050405020304" pitchFamily="18" charset="0"/>
                <a:cs typeface="Times New Roman" panose="02020603050405020304" pitchFamily="18" charset="0"/>
              </a:rPr>
              <a:t>i</a:t>
            </a:r>
            <a:r>
              <a:rPr lang="en-US" dirty="0" smtClean="0">
                <a:latin typeface="Comic Sans MS" panose="030F0702030302020204" pitchFamily="66" charset="0"/>
                <a:ea typeface="Times New Roman" panose="02020603050405020304" pitchFamily="18" charset="0"/>
                <a:cs typeface="Times New Roman" panose="02020603050405020304" pitchFamily="18" charset="0"/>
              </a:rPr>
              <a:t>n the light of this, that this lecture seeks explore Statistical Application in FRSC Operations.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en-US" dirty="0">
                <a:latin typeface="Comic Sans MS" panose="030F0702030302020204" pitchFamily="66" charset="0"/>
                <a:ea typeface="Times New Roman" panose="02020603050405020304" pitchFamily="18" charset="0"/>
                <a:cs typeface="Times New Roman" panose="02020603050405020304" pitchFamily="18" charset="0"/>
              </a:rPr>
              <a:t> </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827852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50000"/>
              </a:lnSpc>
              <a:spcAft>
                <a:spcPts val="0"/>
              </a:spcAft>
            </a:pPr>
            <a:r>
              <a:rPr lang="en-US" b="1" dirty="0">
                <a:latin typeface="Comic Sans MS" panose="030F0702030302020204" pitchFamily="66" charset="0"/>
                <a:ea typeface="Times New Roman" panose="02020603050405020304" pitchFamily="18" charset="0"/>
                <a:cs typeface="Times New Roman" panose="02020603050405020304" pitchFamily="18" charset="0"/>
              </a:rPr>
              <a:t>AIM</a:t>
            </a:r>
            <a:r>
              <a:rPr lang="en-GB" sz="4000" dirty="0">
                <a:latin typeface="Calibri" panose="020F0502020204030204" pitchFamily="34" charset="0"/>
                <a:ea typeface="Calibri" panose="020F0502020204030204" pitchFamily="34" charset="0"/>
                <a:cs typeface="Times New Roman" panose="02020603050405020304" pitchFamily="18" charset="0"/>
              </a:rPr>
              <a:t/>
            </a:r>
            <a:br>
              <a:rPr lang="en-GB" sz="4000"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690688"/>
            <a:ext cx="10515600" cy="5006326"/>
          </a:xfrm>
        </p:spPr>
        <p:txBody>
          <a:bodyPr/>
          <a:lstStyle/>
          <a:p>
            <a:pPr marL="0" indent="0" algn="just">
              <a:lnSpc>
                <a:spcPct val="150000"/>
              </a:lnSpc>
              <a:spcAft>
                <a:spcPts val="0"/>
              </a:spcAft>
              <a:buNone/>
            </a:pPr>
            <a:r>
              <a:rPr lang="en-US" dirty="0">
                <a:latin typeface="Comic Sans MS" panose="030F0702030302020204" pitchFamily="66" charset="0"/>
                <a:ea typeface="Times New Roman" panose="02020603050405020304" pitchFamily="18" charset="0"/>
                <a:cs typeface="Times New Roman" panose="02020603050405020304" pitchFamily="18" charset="0"/>
              </a:rPr>
              <a:t>The aim of this lecture is to expose participants to measures of </a:t>
            </a:r>
            <a:r>
              <a:rPr lang="en-US" dirty="0" smtClean="0">
                <a:latin typeface="Comic Sans MS" panose="030F0702030302020204" pitchFamily="66" charset="0"/>
                <a:ea typeface="Times New Roman" panose="02020603050405020304" pitchFamily="18" charset="0"/>
                <a:cs typeface="Times New Roman" panose="02020603050405020304" pitchFamily="18" charset="0"/>
              </a:rPr>
              <a:t>Statistical Application </a:t>
            </a:r>
            <a:r>
              <a:rPr lang="en-US" dirty="0">
                <a:latin typeface="Comic Sans MS" panose="030F0702030302020204" pitchFamily="66" charset="0"/>
                <a:ea typeface="Times New Roman" panose="02020603050405020304" pitchFamily="18" charset="0"/>
                <a:cs typeface="Times New Roman" panose="02020603050405020304" pitchFamily="18" charset="0"/>
              </a:rPr>
              <a:t>in </a:t>
            </a:r>
            <a:r>
              <a:rPr lang="en-US" dirty="0" smtClean="0">
                <a:latin typeface="Comic Sans MS" panose="030F0702030302020204" pitchFamily="66" charset="0"/>
                <a:ea typeface="Times New Roman" panose="02020603050405020304" pitchFamily="18" charset="0"/>
                <a:cs typeface="Times New Roman" panose="02020603050405020304" pitchFamily="18" charset="0"/>
              </a:rPr>
              <a:t>FRSC Operations.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564892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nSpc>
                <a:spcPct val="150000"/>
              </a:lnSpc>
              <a:spcAft>
                <a:spcPts val="0"/>
              </a:spcAft>
            </a:pPr>
            <a:r>
              <a:rPr lang="en-US" b="1" dirty="0">
                <a:latin typeface="Comic Sans MS" panose="030F0702030302020204" pitchFamily="66" charset="0"/>
                <a:ea typeface="Times New Roman" panose="02020603050405020304" pitchFamily="18" charset="0"/>
                <a:cs typeface="Times New Roman" panose="02020603050405020304" pitchFamily="18" charset="0"/>
              </a:rPr>
              <a:t>OBJECTIVES</a:t>
            </a:r>
            <a:r>
              <a:rPr lang="en-GB" sz="4000" dirty="0">
                <a:latin typeface="Calibri" panose="020F0502020204030204" pitchFamily="34" charset="0"/>
                <a:ea typeface="Calibri" panose="020F0502020204030204" pitchFamily="34" charset="0"/>
                <a:cs typeface="Times New Roman" panose="02020603050405020304" pitchFamily="18" charset="0"/>
              </a:rPr>
              <a:t/>
            </a:r>
            <a:br>
              <a:rPr lang="en-GB" sz="4000"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690688"/>
            <a:ext cx="10515600" cy="4903295"/>
          </a:xfrm>
        </p:spPr>
        <p:txBody>
          <a:bodyPr>
            <a:normAutofit/>
          </a:bodyPr>
          <a:lstStyle/>
          <a:p>
            <a:pPr marL="0" indent="0" algn="just">
              <a:lnSpc>
                <a:spcPct val="150000"/>
              </a:lnSpc>
              <a:spcAft>
                <a:spcPts val="0"/>
              </a:spcAft>
              <a:buNone/>
            </a:pPr>
            <a:r>
              <a:rPr lang="en-US" dirty="0">
                <a:latin typeface="Comic Sans MS" panose="030F0702030302020204" pitchFamily="66" charset="0"/>
                <a:ea typeface="Times New Roman" panose="02020603050405020304" pitchFamily="18" charset="0"/>
                <a:cs typeface="Times New Roman" panose="02020603050405020304" pitchFamily="18" charset="0"/>
              </a:rPr>
              <a:t>At the end of this lecture, participants should be able </a:t>
            </a:r>
            <a:r>
              <a:rPr lang="en-US" dirty="0" smtClean="0">
                <a:latin typeface="Comic Sans MS" panose="030F0702030302020204" pitchFamily="66" charset="0"/>
                <a:ea typeface="Times New Roman" panose="02020603050405020304" pitchFamily="18" charset="0"/>
                <a:cs typeface="Times New Roman" panose="02020603050405020304" pitchFamily="18" charset="0"/>
              </a:rPr>
              <a:t>to</a:t>
            </a:r>
            <a:r>
              <a:rPr lang="en-US" dirty="0">
                <a:latin typeface="Comic Sans MS" panose="030F0702030302020204" pitchFamily="66" charset="0"/>
                <a:ea typeface="Times New Roman" panose="02020603050405020304" pitchFamily="18" charset="0"/>
                <a:cs typeface="Times New Roman" panose="02020603050405020304" pitchFamily="18" charset="0"/>
              </a:rPr>
              <a:t>;</a:t>
            </a:r>
            <a:endParaRPr lang="en-US" dirty="0" smtClean="0">
              <a:latin typeface="Comic Sans MS" panose="030F0702030302020204" pitchFamily="66" charset="0"/>
              <a:ea typeface="Times New Roman" panose="02020603050405020304" pitchFamily="18" charset="0"/>
              <a:cs typeface="Times New Roman" panose="02020603050405020304" pitchFamily="18" charset="0"/>
            </a:endParaRPr>
          </a:p>
          <a:p>
            <a:pPr lvl="0" algn="just">
              <a:lnSpc>
                <a:spcPct val="150000"/>
              </a:lnSpc>
              <a:buFont typeface="Wingdings" panose="05000000000000000000" pitchFamily="2" charset="2"/>
              <a:buChar char="§"/>
            </a:pPr>
            <a:r>
              <a:rPr lang="en-GB" dirty="0" smtClean="0">
                <a:latin typeface="Comic Sans MS" panose="030F0702030302020204" pitchFamily="66" charset="0"/>
              </a:rPr>
              <a:t>Definition of Statistics</a:t>
            </a:r>
          </a:p>
          <a:p>
            <a:pPr lvl="0" algn="just">
              <a:lnSpc>
                <a:spcPct val="150000"/>
              </a:lnSpc>
              <a:buFont typeface="Wingdings" panose="05000000000000000000" pitchFamily="2" charset="2"/>
              <a:buChar char="§"/>
            </a:pPr>
            <a:r>
              <a:rPr lang="en-US" sz="3100" dirty="0" smtClean="0">
                <a:solidFill>
                  <a:prstClr val="black"/>
                </a:solidFill>
                <a:latin typeface="Comic Sans MS" panose="030F0702030302020204" pitchFamily="66" charset="0"/>
                <a:ea typeface="Times New Roman" panose="02020603050405020304" pitchFamily="18" charset="0"/>
                <a:cs typeface="Times New Roman" panose="02020603050405020304" pitchFamily="18" charset="0"/>
              </a:rPr>
              <a:t>Explain </a:t>
            </a:r>
            <a:r>
              <a:rPr lang="en-US" sz="3100" dirty="0">
                <a:solidFill>
                  <a:prstClr val="black"/>
                </a:solidFill>
                <a:latin typeface="Comic Sans MS" panose="030F0702030302020204" pitchFamily="66" charset="0"/>
                <a:ea typeface="Times New Roman" panose="02020603050405020304" pitchFamily="18" charset="0"/>
                <a:cs typeface="Times New Roman" panose="02020603050405020304" pitchFamily="18" charset="0"/>
              </a:rPr>
              <a:t>at least three Importance of </a:t>
            </a:r>
            <a:r>
              <a:rPr lang="en-US" sz="3100" dirty="0" smtClean="0">
                <a:solidFill>
                  <a:prstClr val="black"/>
                </a:solidFill>
                <a:latin typeface="Comic Sans MS" panose="030F0702030302020204" pitchFamily="66" charset="0"/>
                <a:ea typeface="Times New Roman" panose="02020603050405020304" pitchFamily="18" charset="0"/>
                <a:cs typeface="Times New Roman" panose="02020603050405020304" pitchFamily="18" charset="0"/>
              </a:rPr>
              <a:t>statistics</a:t>
            </a:r>
            <a:endParaRPr lang="en-GB" dirty="0">
              <a:latin typeface="Comic Sans MS" panose="030F0702030302020204" pitchFamily="66" charset="0"/>
            </a:endParaRPr>
          </a:p>
          <a:p>
            <a:pPr lvl="0" algn="just">
              <a:lnSpc>
                <a:spcPct val="150000"/>
              </a:lnSpc>
              <a:spcAft>
                <a:spcPts val="0"/>
              </a:spcAft>
              <a:buFont typeface="Wingdings" panose="05000000000000000000" pitchFamily="2" charset="2"/>
              <a:buChar char="§"/>
            </a:pPr>
            <a:r>
              <a:rPr lang="en-US" dirty="0">
                <a:latin typeface="Comic Sans MS" panose="030F0702030302020204" pitchFamily="66" charset="0"/>
                <a:ea typeface="Times New Roman" panose="02020603050405020304" pitchFamily="18" charset="0"/>
                <a:cs typeface="Times New Roman" panose="02020603050405020304" pitchFamily="18" charset="0"/>
              </a:rPr>
              <a:t>List and explain at least four types of coefficient of correlation </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spcAft>
                <a:spcPts val="0"/>
              </a:spcAft>
              <a:buFont typeface="Wingdings" panose="05000000000000000000" pitchFamily="2" charset="2"/>
              <a:buChar char="§"/>
            </a:pPr>
            <a:r>
              <a:rPr lang="en-US" dirty="0">
                <a:latin typeface="Comic Sans MS" panose="030F0702030302020204" pitchFamily="66" charset="0"/>
                <a:ea typeface="Times New Roman" panose="02020603050405020304" pitchFamily="18" charset="0"/>
                <a:cs typeface="Times New Roman" panose="02020603050405020304" pitchFamily="18" charset="0"/>
              </a:rPr>
              <a:t>Discuss the role of statistics in </a:t>
            </a:r>
            <a:r>
              <a:rPr lang="en-US" dirty="0" smtClean="0">
                <a:latin typeface="Comic Sans MS" panose="030F0702030302020204" pitchFamily="66" charset="0"/>
                <a:ea typeface="Times New Roman" panose="02020603050405020304" pitchFamily="18" charset="0"/>
                <a:cs typeface="Times New Roman" panose="02020603050405020304" pitchFamily="18" charset="0"/>
              </a:rPr>
              <a:t>FRSC Operations.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buFont typeface="Wingdings" panose="05000000000000000000" pitchFamily="2" charset="2"/>
              <a:buChar char="§"/>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872051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DEFINITION OF STATISTICS</a:t>
            </a:r>
            <a:endParaRPr lang="en-GB" dirty="0">
              <a:latin typeface="Comic Sans MS" panose="030F0702030302020204" pitchFamily="66" charset="0"/>
            </a:endParaRPr>
          </a:p>
        </p:txBody>
      </p:sp>
      <p:sp>
        <p:nvSpPr>
          <p:cNvPr id="3" name="Content Placeholder 2"/>
          <p:cNvSpPr>
            <a:spLocks noGrp="1"/>
          </p:cNvSpPr>
          <p:nvPr>
            <p:ph idx="1"/>
          </p:nvPr>
        </p:nvSpPr>
        <p:spPr>
          <a:xfrm>
            <a:off x="838200" y="1352282"/>
            <a:ext cx="10515600" cy="5280338"/>
          </a:xfrm>
        </p:spPr>
        <p:txBody>
          <a:bodyPr>
            <a:normAutofit fontScale="77500" lnSpcReduction="20000"/>
          </a:bodyPr>
          <a:lstStyle/>
          <a:p>
            <a:pPr marL="342900" lvl="0" indent="-342900" algn="just">
              <a:lnSpc>
                <a:spcPct val="150000"/>
              </a:lnSpc>
              <a:spcAft>
                <a:spcPts val="0"/>
              </a:spcAft>
              <a:buFont typeface="+mj-lt"/>
              <a:buAutoNum type="arabicPeriod"/>
            </a:pPr>
            <a:r>
              <a:rPr lang="en-US" dirty="0">
                <a:latin typeface="Comic Sans MS" panose="030F0702030302020204" pitchFamily="66" charset="0"/>
                <a:ea typeface="Calibri" panose="020F0502020204030204" pitchFamily="34" charset="0"/>
                <a:cs typeface="Times New Roman" panose="02020603050405020304" pitchFamily="18" charset="0"/>
              </a:rPr>
              <a:t>Statistics can be defined as the collection, presentation and interpretation of numerical data.- </a:t>
            </a:r>
            <a:r>
              <a:rPr lang="en-US" dirty="0" err="1">
                <a:latin typeface="Comic Sans MS" panose="030F0702030302020204" pitchFamily="66" charset="0"/>
                <a:ea typeface="Calibri" panose="020F0502020204030204" pitchFamily="34" charset="0"/>
                <a:cs typeface="Times New Roman" panose="02020603050405020304" pitchFamily="18" charset="0"/>
              </a:rPr>
              <a:t>Croxton</a:t>
            </a:r>
            <a:r>
              <a:rPr lang="en-US" dirty="0">
                <a:latin typeface="Comic Sans MS" panose="030F0702030302020204" pitchFamily="66" charset="0"/>
                <a:ea typeface="Calibri" panose="020F0502020204030204" pitchFamily="34" charset="0"/>
                <a:cs typeface="Times New Roman" panose="02020603050405020304" pitchFamily="18" charset="0"/>
              </a:rPr>
              <a:t> and Crowed.</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US" dirty="0">
                <a:latin typeface="Comic Sans MS" panose="030F0702030302020204" pitchFamily="66" charset="0"/>
                <a:ea typeface="Calibri" panose="020F0502020204030204" pitchFamily="34" charset="0"/>
                <a:cs typeface="Times New Roman" panose="02020603050405020304" pitchFamily="18" charset="0"/>
              </a:rPr>
              <a:t>Statistics are numerical statement of facts in any department of enquiry placed interrelation to each other.- </a:t>
            </a:r>
            <a:r>
              <a:rPr lang="en-US" dirty="0" err="1">
                <a:latin typeface="Comic Sans MS" panose="030F0702030302020204" pitchFamily="66" charset="0"/>
                <a:ea typeface="Calibri" panose="020F0502020204030204" pitchFamily="34" charset="0"/>
                <a:cs typeface="Times New Roman" panose="02020603050405020304" pitchFamily="18" charset="0"/>
              </a:rPr>
              <a:t>Bouly</a:t>
            </a:r>
            <a:r>
              <a:rPr lang="en-US" dirty="0">
                <a:latin typeface="Comic Sans MS" panose="030F0702030302020204" pitchFamily="66" charset="0"/>
                <a:ea typeface="Calibri" panose="020F0502020204030204" pitchFamily="34" charset="0"/>
                <a:cs typeface="Times New Roman" panose="02020603050405020304" pitchFamily="18" charset="0"/>
              </a:rPr>
              <a:t>.</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US" dirty="0">
                <a:latin typeface="Comic Sans MS" panose="030F0702030302020204" pitchFamily="66" charset="0"/>
                <a:ea typeface="Calibri" panose="020F0502020204030204" pitchFamily="34" charset="0"/>
                <a:cs typeface="Times New Roman" panose="02020603050405020304" pitchFamily="18" charset="0"/>
              </a:rPr>
              <a:t>Statistics are measurement, enumerations or estimates of natural or social phenomena systematically </a:t>
            </a:r>
            <a:r>
              <a:rPr lang="en-US" dirty="0" err="1">
                <a:latin typeface="Comic Sans MS" panose="030F0702030302020204" pitchFamily="66" charset="0"/>
                <a:ea typeface="Calibri" panose="020F0502020204030204" pitchFamily="34" charset="0"/>
                <a:cs typeface="Times New Roman" panose="02020603050405020304" pitchFamily="18" charset="0"/>
              </a:rPr>
              <a:t>arrangeD</a:t>
            </a:r>
            <a:r>
              <a:rPr lang="en-US" dirty="0">
                <a:latin typeface="Comic Sans MS" panose="030F0702030302020204" pitchFamily="66" charset="0"/>
                <a:ea typeface="Calibri" panose="020F0502020204030204" pitchFamily="34" charset="0"/>
                <a:cs typeface="Times New Roman" panose="02020603050405020304" pitchFamily="18" charset="0"/>
              </a:rPr>
              <a:t> to exhibit their inner relation.- Conner.</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US" dirty="0">
                <a:latin typeface="Comic Sans MS" panose="030F0702030302020204" pitchFamily="66" charset="0"/>
                <a:ea typeface="Calibri" panose="020F0502020204030204" pitchFamily="34" charset="0"/>
                <a:cs typeface="Times New Roman" panose="02020603050405020304" pitchFamily="18" charset="0"/>
              </a:rPr>
              <a:t>By Statistics we mean quantitative data affected to a marked extend by a multiplicity of causes. – </a:t>
            </a:r>
            <a:r>
              <a:rPr lang="en-US" dirty="0" err="1">
                <a:latin typeface="Comic Sans MS" panose="030F0702030302020204" pitchFamily="66" charset="0"/>
                <a:ea typeface="Calibri" panose="020F0502020204030204" pitchFamily="34" charset="0"/>
                <a:cs typeface="Times New Roman" panose="02020603050405020304" pitchFamily="18" charset="0"/>
              </a:rPr>
              <a:t>Youle</a:t>
            </a:r>
            <a:r>
              <a:rPr lang="en-US" dirty="0">
                <a:latin typeface="Comic Sans MS" panose="030F0702030302020204" pitchFamily="66" charset="0"/>
                <a:ea typeface="Calibri" panose="020F0502020204030204" pitchFamily="34" charset="0"/>
                <a:cs typeface="Times New Roman" panose="02020603050405020304" pitchFamily="18" charset="0"/>
              </a:rPr>
              <a:t> and Kendal.</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a:pPr>
            <a:r>
              <a:rPr lang="en-US" dirty="0">
                <a:latin typeface="Comic Sans MS" panose="030F0702030302020204" pitchFamily="66" charset="0"/>
                <a:ea typeface="Calibri" panose="020F0502020204030204" pitchFamily="34" charset="0"/>
                <a:cs typeface="Times New Roman" panose="02020603050405020304" pitchFamily="18" charset="0"/>
              </a:rPr>
              <a:t>The science of Statistics is essentially a branch of applied mathematics and can be regarded as a mathematics applied to observation data.- R.A fisher.</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5483590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042"/>
            <a:ext cx="10515600" cy="782357"/>
          </a:xfrm>
        </p:spPr>
        <p:txBody>
          <a:bodyPr>
            <a:noAutofit/>
          </a:bodyPr>
          <a:lstStyle/>
          <a:p>
            <a:pPr algn="ctr">
              <a:lnSpc>
                <a:spcPct val="150000"/>
              </a:lnSpc>
              <a:spcAft>
                <a:spcPts val="0"/>
              </a:spcAft>
            </a:pPr>
            <a:r>
              <a:rPr lang="en-US" sz="3200" b="1" i="1" dirty="0">
                <a:latin typeface="Comic Sans MS" panose="030F0702030302020204" pitchFamily="66" charset="0"/>
                <a:ea typeface="Calibri" panose="020F0502020204030204" pitchFamily="34" charset="0"/>
                <a:cs typeface="Times New Roman" panose="02020603050405020304" pitchFamily="18" charset="0"/>
              </a:rPr>
              <a:t> </a:t>
            </a:r>
            <a:r>
              <a:rPr lang="en-GB" sz="3200" dirty="0">
                <a:latin typeface="Calibri" panose="020F0502020204030204" pitchFamily="34" charset="0"/>
                <a:ea typeface="Calibri" panose="020F0502020204030204" pitchFamily="34" charset="0"/>
                <a:cs typeface="Times New Roman" panose="02020603050405020304" pitchFamily="18" charset="0"/>
              </a:rPr>
              <a:t/>
            </a:r>
            <a:br>
              <a:rPr lang="en-GB" sz="3200" dirty="0">
                <a:latin typeface="Calibri" panose="020F0502020204030204" pitchFamily="34" charset="0"/>
                <a:ea typeface="Calibri" panose="020F0502020204030204" pitchFamily="34" charset="0"/>
                <a:cs typeface="Times New Roman" panose="02020603050405020304" pitchFamily="18" charset="0"/>
              </a:rPr>
            </a:br>
            <a:r>
              <a:rPr lang="en-US" sz="3200" b="1" i="1" dirty="0">
                <a:latin typeface="Comic Sans MS" panose="030F0702030302020204" pitchFamily="66" charset="0"/>
                <a:ea typeface="Calibri" panose="020F0502020204030204" pitchFamily="34" charset="0"/>
                <a:cs typeface="Times New Roman" panose="02020603050405020304" pitchFamily="18" charset="0"/>
              </a:rPr>
              <a:t>SCOPE AND IMPORTANCE OF STATISTICS:</a:t>
            </a:r>
            <a:r>
              <a:rPr lang="en-GB" sz="3200" dirty="0">
                <a:latin typeface="Calibri" panose="020F0502020204030204" pitchFamily="34" charset="0"/>
                <a:ea typeface="Calibri" panose="020F0502020204030204" pitchFamily="34" charset="0"/>
                <a:cs typeface="Times New Roman" panose="02020603050405020304" pitchFamily="18" charset="0"/>
              </a:rPr>
              <a:t/>
            </a:r>
            <a:br>
              <a:rPr lang="en-GB" sz="3200" dirty="0">
                <a:latin typeface="Calibri" panose="020F0502020204030204" pitchFamily="34" charset="0"/>
                <a:ea typeface="Calibri" panose="020F0502020204030204" pitchFamily="34" charset="0"/>
                <a:cs typeface="Times New Roman" panose="02020603050405020304" pitchFamily="18" charset="0"/>
              </a:rPr>
            </a:br>
            <a:endParaRPr lang="en-GB" sz="3200" dirty="0"/>
          </a:p>
        </p:txBody>
      </p:sp>
      <p:sp>
        <p:nvSpPr>
          <p:cNvPr id="3" name="Content Placeholder 2"/>
          <p:cNvSpPr>
            <a:spLocks noGrp="1"/>
          </p:cNvSpPr>
          <p:nvPr>
            <p:ph idx="1"/>
          </p:nvPr>
        </p:nvSpPr>
        <p:spPr>
          <a:xfrm>
            <a:off x="838200" y="1362624"/>
            <a:ext cx="10515600" cy="4984124"/>
          </a:xfrm>
        </p:spPr>
        <p:txBody>
          <a:bodyPr>
            <a:noAutofit/>
          </a:bodyPr>
          <a:lstStyle/>
          <a:p>
            <a:pPr algn="just">
              <a:lnSpc>
                <a:spcPct val="150000"/>
              </a:lnSpc>
              <a:spcAft>
                <a:spcPts val="0"/>
              </a:spcAft>
            </a:pPr>
            <a:r>
              <a:rPr lang="en-US" b="1" i="1" dirty="0">
                <a:latin typeface="Comic Sans MS" panose="030F0702030302020204" pitchFamily="66" charset="0"/>
                <a:ea typeface="Calibri" panose="020F0502020204030204" pitchFamily="34" charset="0"/>
                <a:cs typeface="Times New Roman" panose="02020603050405020304" pitchFamily="18" charset="0"/>
              </a:rPr>
              <a:t>Statistics and planning:</a:t>
            </a:r>
            <a:r>
              <a:rPr lang="en-US" dirty="0">
                <a:latin typeface="Comic Sans MS" panose="030F0702030302020204" pitchFamily="66" charset="0"/>
                <a:ea typeface="Calibri" panose="020F0502020204030204" pitchFamily="34" charset="0"/>
                <a:cs typeface="Times New Roman" panose="02020603050405020304" pitchFamily="18" charset="0"/>
              </a:rPr>
              <a:t> Statistics is indispensable in planning in the modern age which is termed as “the age of planning”. Almost all over the world the govt. are restoring to planning for economic development.</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b="1" i="1" dirty="0">
                <a:latin typeface="Comic Sans MS" panose="030F0702030302020204" pitchFamily="66" charset="0"/>
                <a:ea typeface="Calibri" panose="020F0502020204030204" pitchFamily="34" charset="0"/>
                <a:cs typeface="Times New Roman" panose="02020603050405020304" pitchFamily="18" charset="0"/>
              </a:rPr>
              <a:t>Statistics and economics:</a:t>
            </a:r>
            <a:r>
              <a:rPr lang="en-US" dirty="0">
                <a:latin typeface="Comic Sans MS" panose="030F0702030302020204" pitchFamily="66" charset="0"/>
                <a:ea typeface="Calibri" panose="020F0502020204030204" pitchFamily="34" charset="0"/>
                <a:cs typeface="Times New Roman" panose="02020603050405020304" pitchFamily="18" charset="0"/>
              </a:rPr>
              <a:t> Statistical data and techniques of statistical analysis are immensely useful in solving economical problem. Such as wages, price, time series analysis, demand analysis</a:t>
            </a:r>
            <a:r>
              <a:rPr lang="en-US" dirty="0" smtClean="0">
                <a:latin typeface="Comic Sans MS" panose="030F0702030302020204" pitchFamily="66" charset="0"/>
                <a:ea typeface="Calibri" panose="020F0502020204030204" pitchFamily="34" charset="0"/>
                <a:cs typeface="Times New Roman" panose="02020603050405020304" pitchFamily="18" charset="0"/>
              </a:rPr>
              <a:t>.</a:t>
            </a:r>
            <a:endParaRPr lang="en-GB" dirty="0"/>
          </a:p>
        </p:txBody>
      </p:sp>
    </p:spTree>
    <p:extLst>
      <p:ext uri="{BB962C8B-B14F-4D97-AF65-F5344CB8AC3E}">
        <p14:creationId xmlns:p14="http://schemas.microsoft.com/office/powerpoint/2010/main" val="17640792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7635" y="132042"/>
            <a:ext cx="5114365" cy="782357"/>
          </a:xfrm>
        </p:spPr>
        <p:txBody>
          <a:bodyPr>
            <a:noAutofit/>
          </a:bodyPr>
          <a:lstStyle/>
          <a:p>
            <a:pPr algn="ctr">
              <a:lnSpc>
                <a:spcPct val="150000"/>
              </a:lnSpc>
              <a:spcAft>
                <a:spcPts val="0"/>
              </a:spcAft>
            </a:pPr>
            <a:r>
              <a:rPr lang="en-US" sz="1400" b="1" i="1" dirty="0">
                <a:latin typeface="Comic Sans MS" panose="030F0702030302020204" pitchFamily="66" charset="0"/>
                <a:ea typeface="Calibri" panose="020F0502020204030204" pitchFamily="34" charset="0"/>
                <a:cs typeface="Times New Roman" panose="02020603050405020304" pitchFamily="18" charset="0"/>
              </a:rPr>
              <a:t> </a:t>
            </a:r>
            <a:r>
              <a:rPr lang="en-GB" sz="1400" dirty="0">
                <a:latin typeface="Calibri" panose="020F0502020204030204" pitchFamily="34" charset="0"/>
                <a:ea typeface="Calibri" panose="020F0502020204030204" pitchFamily="34" charset="0"/>
                <a:cs typeface="Times New Roman" panose="02020603050405020304" pitchFamily="18" charset="0"/>
              </a:rPr>
              <a:t/>
            </a:r>
            <a:br>
              <a:rPr lang="en-GB" sz="1400" dirty="0">
                <a:latin typeface="Calibri" panose="020F0502020204030204" pitchFamily="34" charset="0"/>
                <a:ea typeface="Calibri" panose="020F0502020204030204" pitchFamily="34" charset="0"/>
                <a:cs typeface="Times New Roman" panose="02020603050405020304" pitchFamily="18" charset="0"/>
              </a:rPr>
            </a:br>
            <a:r>
              <a:rPr lang="en-US" sz="1400" b="1" i="1" dirty="0">
                <a:latin typeface="Comic Sans MS" panose="030F0702030302020204" pitchFamily="66" charset="0"/>
                <a:ea typeface="Calibri" panose="020F0502020204030204" pitchFamily="34" charset="0"/>
                <a:cs typeface="Times New Roman" panose="02020603050405020304" pitchFamily="18" charset="0"/>
              </a:rPr>
              <a:t>SCOPE AND IMPORTANCE OF </a:t>
            </a:r>
            <a:r>
              <a:rPr lang="en-US" sz="1400" b="1" i="1" dirty="0" smtClean="0">
                <a:latin typeface="Comic Sans MS" panose="030F0702030302020204" pitchFamily="66" charset="0"/>
                <a:ea typeface="Calibri" panose="020F0502020204030204" pitchFamily="34" charset="0"/>
                <a:cs typeface="Times New Roman" panose="02020603050405020304" pitchFamily="18" charset="0"/>
              </a:rPr>
              <a:t>STATISTICS contd.</a:t>
            </a:r>
            <a:r>
              <a:rPr lang="en-GB" sz="1400" dirty="0">
                <a:latin typeface="Calibri" panose="020F0502020204030204" pitchFamily="34" charset="0"/>
                <a:ea typeface="Calibri" panose="020F0502020204030204" pitchFamily="34" charset="0"/>
                <a:cs typeface="Times New Roman" panose="02020603050405020304" pitchFamily="18" charset="0"/>
              </a:rPr>
              <a:t/>
            </a:r>
            <a:br>
              <a:rPr lang="en-GB" sz="1400" dirty="0">
                <a:latin typeface="Calibri" panose="020F0502020204030204" pitchFamily="34" charset="0"/>
                <a:ea typeface="Calibri" panose="020F0502020204030204" pitchFamily="34" charset="0"/>
                <a:cs typeface="Times New Roman" panose="02020603050405020304" pitchFamily="18" charset="0"/>
              </a:rPr>
            </a:br>
            <a:endParaRPr lang="en-GB" sz="1400" dirty="0"/>
          </a:p>
        </p:txBody>
      </p:sp>
      <p:sp>
        <p:nvSpPr>
          <p:cNvPr id="3" name="Content Placeholder 2"/>
          <p:cNvSpPr>
            <a:spLocks noGrp="1"/>
          </p:cNvSpPr>
          <p:nvPr>
            <p:ph idx="1"/>
          </p:nvPr>
        </p:nvSpPr>
        <p:spPr>
          <a:xfrm>
            <a:off x="838200" y="914399"/>
            <a:ext cx="10515600" cy="4984124"/>
          </a:xfrm>
        </p:spPr>
        <p:txBody>
          <a:bodyPr>
            <a:noAutofit/>
          </a:bodyPr>
          <a:lstStyle/>
          <a:p>
            <a:pPr algn="just">
              <a:lnSpc>
                <a:spcPct val="150000"/>
              </a:lnSpc>
              <a:spcAft>
                <a:spcPts val="0"/>
              </a:spcAft>
            </a:pPr>
            <a:r>
              <a:rPr lang="en-US" b="1" i="1" dirty="0" smtClean="0">
                <a:latin typeface="Comic Sans MS" panose="030F0702030302020204" pitchFamily="66" charset="0"/>
                <a:ea typeface="Calibri" panose="020F0502020204030204" pitchFamily="34" charset="0"/>
                <a:cs typeface="Times New Roman" panose="02020603050405020304" pitchFamily="18" charset="0"/>
              </a:rPr>
              <a:t>Statistics </a:t>
            </a:r>
            <a:r>
              <a:rPr lang="en-US" b="1" i="1" dirty="0">
                <a:latin typeface="Comic Sans MS" panose="030F0702030302020204" pitchFamily="66" charset="0"/>
                <a:ea typeface="Calibri" panose="020F0502020204030204" pitchFamily="34" charset="0"/>
                <a:cs typeface="Times New Roman" panose="02020603050405020304" pitchFamily="18" charset="0"/>
              </a:rPr>
              <a:t>and business:</a:t>
            </a:r>
            <a:r>
              <a:rPr lang="en-US" dirty="0">
                <a:latin typeface="Comic Sans MS" panose="030F0702030302020204" pitchFamily="66" charset="0"/>
                <a:ea typeface="Calibri" panose="020F0502020204030204" pitchFamily="34" charset="0"/>
                <a:cs typeface="Times New Roman" panose="02020603050405020304" pitchFamily="18" charset="0"/>
              </a:rPr>
              <a:t> Statistics is </a:t>
            </a:r>
            <a:r>
              <a:rPr lang="en-US">
                <a:latin typeface="Comic Sans MS" panose="030F0702030302020204" pitchFamily="66" charset="0"/>
                <a:ea typeface="Calibri" panose="020F0502020204030204" pitchFamily="34" charset="0"/>
                <a:cs typeface="Times New Roman" panose="02020603050405020304" pitchFamily="18" charset="0"/>
              </a:rPr>
              <a:t>an </a:t>
            </a:r>
            <a:r>
              <a:rPr lang="en-US" smtClean="0">
                <a:latin typeface="Comic Sans MS" panose="030F0702030302020204" pitchFamily="66" charset="0"/>
                <a:ea typeface="Calibri" panose="020F0502020204030204" pitchFamily="34" charset="0"/>
                <a:cs typeface="Times New Roman" panose="02020603050405020304" pitchFamily="18" charset="0"/>
              </a:rPr>
              <a:t>indispensible </a:t>
            </a:r>
            <a:r>
              <a:rPr lang="en-US" dirty="0">
                <a:latin typeface="Comic Sans MS" panose="030F0702030302020204" pitchFamily="66" charset="0"/>
                <a:ea typeface="Calibri" panose="020F0502020204030204" pitchFamily="34" charset="0"/>
                <a:cs typeface="Times New Roman" panose="02020603050405020304" pitchFamily="18" charset="0"/>
              </a:rPr>
              <a:t>tool of production control. </a:t>
            </a:r>
            <a:endParaRPr lang="en-US"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lgn="just">
              <a:lnSpc>
                <a:spcPct val="150000"/>
              </a:lnSpc>
              <a:spcAft>
                <a:spcPts val="0"/>
              </a:spcAft>
              <a:buNone/>
            </a:pPr>
            <a:r>
              <a:rPr lang="en-US" dirty="0" smtClean="0">
                <a:latin typeface="Comic Sans MS" panose="030F0702030302020204" pitchFamily="66" charset="0"/>
                <a:ea typeface="Calibri" panose="020F0502020204030204" pitchFamily="34" charset="0"/>
                <a:cs typeface="Times New Roman" panose="02020603050405020304" pitchFamily="18" charset="0"/>
              </a:rPr>
              <a:t>Business </a:t>
            </a:r>
            <a:r>
              <a:rPr lang="en-US" dirty="0">
                <a:latin typeface="Comic Sans MS" panose="030F0702030302020204" pitchFamily="66" charset="0"/>
                <a:ea typeface="Calibri" panose="020F0502020204030204" pitchFamily="34" charset="0"/>
                <a:cs typeface="Times New Roman" panose="02020603050405020304" pitchFamily="18" charset="0"/>
              </a:rPr>
              <a:t>executive are relying more and more on statistical techniques for studying the much and desire of the valued customers</a:t>
            </a:r>
            <a:r>
              <a:rPr lang="en-US" dirty="0" smtClean="0">
                <a:latin typeface="Comic Sans MS" panose="030F0702030302020204" pitchFamily="66" charset="0"/>
                <a:ea typeface="Calibri" panose="020F0502020204030204" pitchFamily="34" charset="0"/>
                <a:cs typeface="Times New Roman" panose="02020603050405020304" pitchFamily="18" charset="0"/>
              </a:rPr>
              <a:t>.</a:t>
            </a:r>
          </a:p>
          <a:p>
            <a:pPr marL="0" indent="0" algn="just">
              <a:lnSpc>
                <a:spcPct val="150000"/>
              </a:lnSpc>
              <a:spcAft>
                <a:spcPts val="0"/>
              </a:spcAft>
              <a:buNone/>
            </a:pPr>
            <a:endParaRPr lang="en-GB" dirty="0">
              <a:latin typeface="Calibri" panose="020F0502020204030204" pitchFamily="34" charset="0"/>
              <a:ea typeface="Calibri" panose="020F0502020204030204" pitchFamily="34" charset="0"/>
              <a:cs typeface="Times New Roman" panose="02020603050405020304" pitchFamily="18" charset="0"/>
            </a:endParaRPr>
          </a:p>
          <a:p>
            <a:r>
              <a:rPr lang="en-US" b="1" i="1" dirty="0">
                <a:latin typeface="Comic Sans MS" panose="030F0702030302020204" pitchFamily="66" charset="0"/>
                <a:ea typeface="Calibri" panose="020F0502020204030204" pitchFamily="34" charset="0"/>
                <a:cs typeface="Times New Roman" panose="02020603050405020304" pitchFamily="18" charset="0"/>
              </a:rPr>
              <a:t>Statistics and industry:</a:t>
            </a:r>
            <a:r>
              <a:rPr lang="en-US" dirty="0">
                <a:latin typeface="Comic Sans MS" panose="030F0702030302020204" pitchFamily="66" charset="0"/>
                <a:ea typeface="Calibri" panose="020F0502020204030204" pitchFamily="34" charset="0"/>
                <a:cs typeface="Times New Roman" panose="02020603050405020304" pitchFamily="18" charset="0"/>
              </a:rPr>
              <a:t> In industry statistics is widely used for quality control. </a:t>
            </a:r>
            <a:endParaRPr lang="en-GB" dirty="0"/>
          </a:p>
        </p:txBody>
      </p:sp>
    </p:spTree>
    <p:extLst>
      <p:ext uri="{BB962C8B-B14F-4D97-AF65-F5344CB8AC3E}">
        <p14:creationId xmlns:p14="http://schemas.microsoft.com/office/powerpoint/2010/main" val="18484046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9094"/>
            <a:ext cx="9201539" cy="773258"/>
          </a:xfrm>
        </p:spPr>
        <p:txBody>
          <a:bodyPr>
            <a:noAutofit/>
          </a:bodyPr>
          <a:lstStyle/>
          <a:p>
            <a:pPr>
              <a:lnSpc>
                <a:spcPct val="150000"/>
              </a:lnSpc>
              <a:spcAft>
                <a:spcPts val="0"/>
              </a:spcAft>
            </a:pPr>
            <a:r>
              <a:rPr lang="en-US" sz="3200" b="1" dirty="0" smtClean="0">
                <a:latin typeface="Comic Sans MS" panose="030F0702030302020204" pitchFamily="66" charset="0"/>
                <a:ea typeface="Calibri" panose="020F0502020204030204" pitchFamily="34" charset="0"/>
                <a:cs typeface="Times New Roman" panose="02020603050405020304" pitchFamily="18" charset="0"/>
              </a:rPr>
              <a:t>THE ROLE OF STATISTICS IN FRSC OPS</a:t>
            </a:r>
            <a:r>
              <a:rPr lang="en-GB" sz="2800" dirty="0">
                <a:latin typeface="Calibri" panose="020F0502020204030204" pitchFamily="34" charset="0"/>
                <a:ea typeface="Calibri" panose="020F0502020204030204" pitchFamily="34" charset="0"/>
                <a:cs typeface="Times New Roman" panose="02020603050405020304" pitchFamily="18" charset="0"/>
              </a:rPr>
              <a:t/>
            </a:r>
            <a:br>
              <a:rPr lang="en-GB" sz="2800" dirty="0">
                <a:latin typeface="Calibri" panose="020F0502020204030204" pitchFamily="34" charset="0"/>
                <a:ea typeface="Calibri" panose="020F0502020204030204" pitchFamily="34" charset="0"/>
                <a:cs typeface="Times New Roman" panose="02020603050405020304" pitchFamily="18" charset="0"/>
              </a:rPr>
            </a:br>
            <a:endParaRPr lang="en-GB" sz="3200" dirty="0"/>
          </a:p>
        </p:txBody>
      </p:sp>
      <p:sp>
        <p:nvSpPr>
          <p:cNvPr id="3" name="Content Placeholder 2"/>
          <p:cNvSpPr>
            <a:spLocks noGrp="1"/>
          </p:cNvSpPr>
          <p:nvPr>
            <p:ph idx="1"/>
          </p:nvPr>
        </p:nvSpPr>
        <p:spPr>
          <a:xfrm>
            <a:off x="838203" y="1818815"/>
            <a:ext cx="10515600" cy="3760894"/>
          </a:xfrm>
        </p:spPr>
        <p:txBody>
          <a:bodyPr/>
          <a:lstStyle/>
          <a:p>
            <a:pPr marL="0" indent="0" algn="just">
              <a:lnSpc>
                <a:spcPct val="150000"/>
              </a:lnSpc>
              <a:buNone/>
            </a:pPr>
            <a:r>
              <a:rPr lang="en-US" dirty="0">
                <a:latin typeface="Comic Sans MS" panose="030F0702030302020204" pitchFamily="66" charset="0"/>
                <a:ea typeface="Calibri" panose="020F0502020204030204" pitchFamily="34" charset="0"/>
                <a:cs typeface="Times New Roman" panose="02020603050405020304" pitchFamily="18" charset="0"/>
              </a:rPr>
              <a:t>The CORPS is the lead agency in Nigeria for road traffic management and safety administration. In pursuit of its mandate the Corps carries out a host of activities including, PE, Patrol, rescue services, production of vehicle number plates, national drivers license, DSSP, RTSS and others. </a:t>
            </a:r>
            <a:endParaRPr lang="en-GB" dirty="0"/>
          </a:p>
        </p:txBody>
      </p:sp>
    </p:spTree>
    <p:extLst>
      <p:ext uri="{BB962C8B-B14F-4D97-AF65-F5344CB8AC3E}">
        <p14:creationId xmlns:p14="http://schemas.microsoft.com/office/powerpoint/2010/main" val="253701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TotalTime>
  <Words>862</Words>
  <Application>Microsoft Office PowerPoint</Application>
  <PresentationFormat>Custom</PresentationFormat>
  <Paragraphs>54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vt:lpstr>
      <vt:lpstr>INTRODUCTION </vt:lpstr>
      <vt:lpstr>INTRO CONTD </vt:lpstr>
      <vt:lpstr>AIM </vt:lpstr>
      <vt:lpstr>OBJECTIVES </vt:lpstr>
      <vt:lpstr>DEFINITION OF STATISTICS</vt:lpstr>
      <vt:lpstr>  SCOPE AND IMPORTANCE OF STATISTICS: </vt:lpstr>
      <vt:lpstr>  SCOPE AND IMPORTANCE OF STATISTICS contd. </vt:lpstr>
      <vt:lpstr>THE ROLE OF STATISTICS IN FRSC OPS </vt:lpstr>
      <vt:lpstr>THE ROLE OF STATISTICS IN FRSC OPS contd. </vt:lpstr>
      <vt:lpstr>THE ROLE OF STATISTICS IN FRSC OPS contd. </vt:lpstr>
      <vt:lpstr>THE ROLE OF STATISTICS IN FRSC OPS contd. </vt:lpstr>
      <vt:lpstr>CONCLUSION </vt:lpstr>
      <vt:lpstr>Thank you for listening.</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STATISTICAL APPLICATION IN FRSC OPERATIONS</dc:title>
  <dc:creator>HP</dc:creator>
  <cp:lastModifiedBy>HP</cp:lastModifiedBy>
  <cp:revision>21</cp:revision>
  <dcterms:created xsi:type="dcterms:W3CDTF">2019-08-20T12:41:31Z</dcterms:created>
  <dcterms:modified xsi:type="dcterms:W3CDTF">2021-02-04T13:47:35Z</dcterms:modified>
</cp:coreProperties>
</file>