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3" r:id="rId8"/>
    <p:sldId id="289" r:id="rId9"/>
    <p:sldId id="292" r:id="rId10"/>
    <p:sldId id="294" r:id="rId11"/>
    <p:sldId id="293" r:id="rId12"/>
    <p:sldId id="295" r:id="rId13"/>
    <p:sldId id="264" r:id="rId14"/>
    <p:sldId id="285" r:id="rId15"/>
    <p:sldId id="298" r:id="rId16"/>
    <p:sldId id="301" r:id="rId17"/>
    <p:sldId id="300" r:id="rId18"/>
    <p:sldId id="279" r:id="rId19"/>
    <p:sldId id="268" r:id="rId20"/>
    <p:sldId id="269" r:id="rId21"/>
    <p:sldId id="272" r:id="rId22"/>
    <p:sldId id="273" r:id="rId23"/>
    <p:sldId id="274" r:id="rId24"/>
    <p:sldId id="275" r:id="rId25"/>
    <p:sldId id="276" r:id="rId26"/>
    <p:sldId id="27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100" d="100"/>
          <a:sy n="100" d="100"/>
        </p:scale>
        <p:origin x="-516" y="9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684F373A-3AF1-48CB-9A77-8F3374575D8F}" type="datetimeFigureOut">
              <a:rPr lang="en-GB" smtClean="0"/>
              <a:pPr/>
              <a:t>08/02/2021</a:t>
            </a:fld>
            <a:endParaRPr lang="en-GB"/>
          </a:p>
        </p:txBody>
      </p:sp>
      <p:sp>
        <p:nvSpPr>
          <p:cNvPr id="17" name="Footer Placeholder 16"/>
          <p:cNvSpPr>
            <a:spLocks noGrp="1"/>
          </p:cNvSpPr>
          <p:nvPr>
            <p:ph type="ftr" sz="quarter" idx="11"/>
          </p:nvPr>
        </p:nvSpPr>
        <p:spPr>
          <a:xfrm>
            <a:off x="5410200" y="4205288"/>
            <a:ext cx="1295400" cy="457200"/>
          </a:xfrm>
        </p:spPr>
        <p:txBody>
          <a:bodyPr/>
          <a:lstStyle/>
          <a:p>
            <a:endParaRPr lang="en-GB"/>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49096D9-04FB-4307-A51E-AF6FBC100F1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F373A-3AF1-48CB-9A77-8F3374575D8F}" type="datetimeFigureOut">
              <a:rPr lang="en-GB" smtClean="0"/>
              <a:pPr/>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9096D9-04FB-4307-A51E-AF6FBC100F1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F373A-3AF1-48CB-9A77-8F3374575D8F}" type="datetimeFigureOut">
              <a:rPr lang="en-GB" smtClean="0"/>
              <a:pPr/>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9096D9-04FB-4307-A51E-AF6FBC100F1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F373A-3AF1-48CB-9A77-8F3374575D8F}" type="datetimeFigureOut">
              <a:rPr lang="en-GB" smtClean="0"/>
              <a:pPr/>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9096D9-04FB-4307-A51E-AF6FBC100F1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4F373A-3AF1-48CB-9A77-8F3374575D8F}" type="datetimeFigureOut">
              <a:rPr lang="en-GB" smtClean="0"/>
              <a:pPr/>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9096D9-04FB-4307-A51E-AF6FBC100F1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4F373A-3AF1-48CB-9A77-8F3374575D8F}" type="datetimeFigureOut">
              <a:rPr lang="en-GB" smtClean="0"/>
              <a:pPr/>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9096D9-04FB-4307-A51E-AF6FBC100F1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684F373A-3AF1-48CB-9A77-8F3374575D8F}" type="datetimeFigureOut">
              <a:rPr lang="en-GB" smtClean="0"/>
              <a:pPr/>
              <a:t>08/02/2021</a:t>
            </a:fld>
            <a:endParaRPr lang="en-GB"/>
          </a:p>
        </p:txBody>
      </p:sp>
      <p:sp>
        <p:nvSpPr>
          <p:cNvPr id="27" name="Slide Number Placeholder 26"/>
          <p:cNvSpPr>
            <a:spLocks noGrp="1"/>
          </p:cNvSpPr>
          <p:nvPr>
            <p:ph type="sldNum" sz="quarter" idx="11"/>
          </p:nvPr>
        </p:nvSpPr>
        <p:spPr/>
        <p:txBody>
          <a:bodyPr rtlCol="0"/>
          <a:lstStyle/>
          <a:p>
            <a:fld id="{849096D9-04FB-4307-A51E-AF6FBC100F16}" type="slidenum">
              <a:rPr lang="en-GB" smtClean="0"/>
              <a:pPr/>
              <a:t>‹#›</a:t>
            </a:fld>
            <a:endParaRPr lang="en-GB"/>
          </a:p>
        </p:txBody>
      </p:sp>
      <p:sp>
        <p:nvSpPr>
          <p:cNvPr id="28" name="Footer Placeholder 27"/>
          <p:cNvSpPr>
            <a:spLocks noGrp="1"/>
          </p:cNvSpPr>
          <p:nvPr>
            <p:ph type="ftr" sz="quarter" idx="12"/>
          </p:nvPr>
        </p:nvSpPr>
        <p:spPr/>
        <p:txBody>
          <a:bodyPr rtlCol="0"/>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684F373A-3AF1-48CB-9A77-8F3374575D8F}" type="datetimeFigureOut">
              <a:rPr lang="en-GB" smtClean="0"/>
              <a:pPr/>
              <a:t>08/02/2021</a:t>
            </a:fld>
            <a:endParaRPr lang="en-GB"/>
          </a:p>
        </p:txBody>
      </p:sp>
      <p:sp>
        <p:nvSpPr>
          <p:cNvPr id="4" name="Footer Placeholder 3"/>
          <p:cNvSpPr>
            <a:spLocks noGrp="1"/>
          </p:cNvSpPr>
          <p:nvPr>
            <p:ph type="ftr" sz="quarter" idx="11"/>
          </p:nvPr>
        </p:nvSpPr>
        <p:spPr>
          <a:xfrm>
            <a:off x="5257800" y="612648"/>
            <a:ext cx="1325880" cy="457200"/>
          </a:xfrm>
        </p:spPr>
        <p:txBody>
          <a:bodyPr/>
          <a:lstStyle/>
          <a:p>
            <a:endParaRPr lang="en-GB"/>
          </a:p>
        </p:txBody>
      </p:sp>
      <p:sp>
        <p:nvSpPr>
          <p:cNvPr id="5" name="Slide Number Placeholder 4"/>
          <p:cNvSpPr>
            <a:spLocks noGrp="1"/>
          </p:cNvSpPr>
          <p:nvPr>
            <p:ph type="sldNum" sz="quarter" idx="12"/>
          </p:nvPr>
        </p:nvSpPr>
        <p:spPr>
          <a:xfrm>
            <a:off x="8174736" y="2272"/>
            <a:ext cx="762000" cy="365760"/>
          </a:xfrm>
        </p:spPr>
        <p:txBody>
          <a:bodyPr/>
          <a:lstStyle/>
          <a:p>
            <a:fld id="{849096D9-04FB-4307-A51E-AF6FBC100F1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4F373A-3AF1-48CB-9A77-8F3374575D8F}" type="datetimeFigureOut">
              <a:rPr lang="en-GB" smtClean="0"/>
              <a:pPr/>
              <a:t>08/02/2021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49096D9-04FB-4307-A51E-AF6FBC100F1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4F373A-3AF1-48CB-9A77-8F3374575D8F}" type="datetimeFigureOut">
              <a:rPr lang="en-GB" smtClean="0"/>
              <a:pPr/>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9096D9-04FB-4307-A51E-AF6FBC100F1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4F373A-3AF1-48CB-9A77-8F3374575D8F}" type="datetimeFigureOut">
              <a:rPr lang="en-GB" smtClean="0"/>
              <a:pPr/>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9096D9-04FB-4307-A51E-AF6FBC100F1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84F373A-3AF1-48CB-9A77-8F3374575D8F}" type="datetimeFigureOut">
              <a:rPr lang="en-GB" smtClean="0"/>
              <a:pPr/>
              <a:t>08/02/2021</a:t>
            </a:fld>
            <a:endParaRPr lang="en-GB"/>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49096D9-04FB-4307-A51E-AF6FBC100F1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0"/>
            <a:ext cx="8928992" cy="6858000"/>
          </a:xfrm>
        </p:spPr>
        <p:txBody>
          <a:bodyPr>
            <a:normAutofit/>
          </a:bodyPr>
          <a:lstStyle/>
          <a:p>
            <a:pPr algn="ctr"/>
            <a:r>
              <a:rPr lang="en-US" sz="4800" b="1" dirty="0" smtClean="0">
                <a:latin typeface="Comic Sans MS" pitchFamily="66" charset="0"/>
              </a:rPr>
              <a:t>STAFF WRITING IN FRSC</a:t>
            </a:r>
            <a:br>
              <a:rPr lang="en-US" sz="4800" b="1" dirty="0" smtClean="0">
                <a:latin typeface="Comic Sans MS" pitchFamily="66" charset="0"/>
              </a:rPr>
            </a:br>
            <a:r>
              <a:rPr lang="en-US" sz="4800" b="1" dirty="0" smtClean="0">
                <a:latin typeface="Comic Sans MS" pitchFamily="66" charset="0"/>
              </a:rPr>
              <a:t/>
            </a:r>
            <a:br>
              <a:rPr lang="en-US" sz="4800" b="1" dirty="0" smtClean="0">
                <a:latin typeface="Comic Sans MS" pitchFamily="66" charset="0"/>
              </a:rPr>
            </a:br>
            <a:r>
              <a:rPr lang="en-US" sz="3600" b="1" dirty="0" smtClean="0">
                <a:latin typeface="Comic Sans MS" pitchFamily="66" charset="0"/>
              </a:rPr>
              <a:t/>
            </a:r>
            <a:br>
              <a:rPr lang="en-US" sz="3600" b="1" dirty="0" smtClean="0">
                <a:latin typeface="Comic Sans MS" pitchFamily="66" charset="0"/>
              </a:rPr>
            </a:br>
            <a:r>
              <a:rPr lang="en-US" sz="2800" b="1" dirty="0" smtClean="0">
                <a:solidFill>
                  <a:srgbClr val="FF0000"/>
                </a:solidFill>
                <a:latin typeface="Comic Sans MS" pitchFamily="66" charset="0"/>
              </a:rPr>
              <a:t>BY</a:t>
            </a:r>
            <a:r>
              <a:rPr lang="en-US" sz="3600" b="1" dirty="0" smtClean="0">
                <a:latin typeface="Comic Sans MS" pitchFamily="66" charset="0"/>
              </a:rPr>
              <a:t/>
            </a:r>
            <a:br>
              <a:rPr lang="en-US" sz="3600" b="1" dirty="0" smtClean="0">
                <a:latin typeface="Comic Sans MS" pitchFamily="66" charset="0"/>
              </a:rPr>
            </a:br>
            <a:r>
              <a:rPr lang="en-US" sz="3600" b="1" dirty="0" smtClean="0">
                <a:solidFill>
                  <a:srgbClr val="FF0000"/>
                </a:solidFill>
                <a:latin typeface="Comic Sans MS" pitchFamily="66" charset="0"/>
              </a:rPr>
              <a:t/>
            </a:r>
            <a:br>
              <a:rPr lang="en-US" sz="3600" b="1" dirty="0" smtClean="0">
                <a:solidFill>
                  <a:srgbClr val="FF0000"/>
                </a:solidFill>
                <a:latin typeface="Comic Sans MS" pitchFamily="66" charset="0"/>
              </a:rPr>
            </a:br>
            <a:r>
              <a:rPr lang="en-US" sz="3200" b="1" dirty="0" smtClean="0">
                <a:solidFill>
                  <a:srgbClr val="FF0000"/>
                </a:solidFill>
                <a:latin typeface="Comic Sans MS" pitchFamily="66" charset="0"/>
              </a:rPr>
              <a:t>SCHOOL</a:t>
            </a:r>
            <a:br>
              <a:rPr lang="en-US" sz="3200" b="1" dirty="0" smtClean="0">
                <a:solidFill>
                  <a:srgbClr val="FF0000"/>
                </a:solidFill>
                <a:latin typeface="Comic Sans MS" pitchFamily="66" charset="0"/>
              </a:rPr>
            </a:br>
            <a:r>
              <a:rPr lang="en-US" sz="3200" b="1" dirty="0" smtClean="0">
                <a:solidFill>
                  <a:srgbClr val="FF0000"/>
                </a:solidFill>
                <a:latin typeface="Comic Sans MS" pitchFamily="66" charset="0"/>
              </a:rPr>
              <a:t>GENERAL STUDIES</a:t>
            </a:r>
            <a:r>
              <a:rPr lang="en-GB" sz="3600" dirty="0" smtClean="0">
                <a:latin typeface="Comic Sans MS" pitchFamily="66" charset="0"/>
              </a:rPr>
              <a:t/>
            </a:r>
            <a:br>
              <a:rPr lang="en-GB" sz="3600" dirty="0" smtClean="0">
                <a:latin typeface="Comic Sans MS" pitchFamily="66" charset="0"/>
              </a:rPr>
            </a:br>
            <a:endParaRPr lang="en-GB" sz="3600" dirty="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BASIC RULES AND CONVENTIONS </a:t>
            </a:r>
            <a:r>
              <a:rPr lang="en-US" b="1" dirty="0" err="1" smtClean="0">
                <a:solidFill>
                  <a:srgbClr val="FF0000"/>
                </a:solidFill>
                <a:latin typeface="Comic Sans MS" pitchFamily="66" charset="0"/>
              </a:rPr>
              <a:t>Contd</a:t>
            </a:r>
            <a:endParaRPr lang="en-GB" dirty="0"/>
          </a:p>
        </p:txBody>
      </p:sp>
      <p:sp>
        <p:nvSpPr>
          <p:cNvPr id="3" name="Content Placeholder 2"/>
          <p:cNvSpPr>
            <a:spLocks noGrp="1"/>
          </p:cNvSpPr>
          <p:nvPr>
            <p:ph idx="1"/>
          </p:nvPr>
        </p:nvSpPr>
        <p:spPr/>
        <p:txBody>
          <a:bodyPr>
            <a:normAutofit fontScale="92500" lnSpcReduction="10000"/>
          </a:bodyPr>
          <a:lstStyle/>
          <a:p>
            <a:pPr>
              <a:buNone/>
            </a:pPr>
            <a:r>
              <a:rPr lang="en-GB" b="1" u="sng" dirty="0" smtClean="0">
                <a:latin typeface="Comic Sans MS" pitchFamily="66" charset="0"/>
              </a:rPr>
              <a:t>References-</a:t>
            </a:r>
            <a:r>
              <a:rPr lang="en-GB" dirty="0" smtClean="0">
                <a:latin typeface="Comic Sans MS" pitchFamily="66" charset="0"/>
              </a:rPr>
              <a:t> references with dates of previous correspondences on the same subject must be stated immediately under the main heading</a:t>
            </a:r>
          </a:p>
          <a:p>
            <a:pPr>
              <a:buNone/>
            </a:pPr>
            <a:r>
              <a:rPr lang="en-GB" b="1" u="sng" dirty="0" smtClean="0">
                <a:latin typeface="Comic Sans MS" pitchFamily="66" charset="0"/>
              </a:rPr>
              <a:t>Subject Heading- </a:t>
            </a:r>
            <a:r>
              <a:rPr lang="en-GB" dirty="0" smtClean="0">
                <a:latin typeface="Comic Sans MS" pitchFamily="66" charset="0"/>
              </a:rPr>
              <a:t>in a simple document dealing with one item, the subject heading is used instead of the main heading. The subject heading starts from the left hand margin, it is usually underlined and in capital letters. E.g.</a:t>
            </a:r>
          </a:p>
          <a:p>
            <a:pPr>
              <a:buNone/>
            </a:pPr>
            <a:r>
              <a:rPr lang="en-GB" u="sng" dirty="0" smtClean="0">
                <a:latin typeface="Comic Sans MS" pitchFamily="66" charset="0"/>
              </a:rPr>
              <a:t>REQUEST FOR UNIFORM ACCESORIES</a:t>
            </a:r>
          </a:p>
          <a:p>
            <a:pPr>
              <a:buNone/>
            </a:pPr>
            <a:r>
              <a:rPr lang="en-GB" dirty="0" smtClean="0">
                <a:latin typeface="Comic Sans MS" pitchFamily="66" charset="0"/>
              </a:rPr>
              <a:t> </a:t>
            </a:r>
            <a:r>
              <a:rPr lang="en-GB" b="1" dirty="0" smtClean="0">
                <a:latin typeface="Comic Sans MS" pitchFamily="66" charset="0"/>
              </a:rPr>
              <a:t>Note</a:t>
            </a:r>
            <a:r>
              <a:rPr lang="en-GB" dirty="0" smtClean="0">
                <a:latin typeface="Comic Sans MS" pitchFamily="66" charset="0"/>
              </a:rPr>
              <a:t>: Both main heading and subject headings do not end with a full stop</a:t>
            </a:r>
            <a:endParaRPr lang="en-GB" dirty="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BASIC RULES AND CONVENTIONS </a:t>
            </a:r>
            <a:r>
              <a:rPr lang="en-US" b="1" dirty="0" err="1" smtClean="0">
                <a:solidFill>
                  <a:srgbClr val="FF0000"/>
                </a:solidFill>
                <a:latin typeface="Comic Sans MS" pitchFamily="66" charset="0"/>
              </a:rPr>
              <a:t>Contd</a:t>
            </a:r>
            <a:endParaRPr lang="en-GB" dirty="0"/>
          </a:p>
        </p:txBody>
      </p:sp>
      <p:sp>
        <p:nvSpPr>
          <p:cNvPr id="3" name="Content Placeholder 2"/>
          <p:cNvSpPr>
            <a:spLocks noGrp="1"/>
          </p:cNvSpPr>
          <p:nvPr>
            <p:ph idx="1"/>
          </p:nvPr>
        </p:nvSpPr>
        <p:spPr/>
        <p:txBody>
          <a:bodyPr>
            <a:normAutofit lnSpcReduction="10000"/>
          </a:bodyPr>
          <a:lstStyle/>
          <a:p>
            <a:pPr marL="681228" indent="-571500">
              <a:buNone/>
            </a:pPr>
            <a:r>
              <a:rPr lang="en-US" b="1" u="sng" dirty="0" smtClean="0">
                <a:latin typeface="Comic Sans MS" pitchFamily="66" charset="0"/>
              </a:rPr>
              <a:t>Paragraph Headings </a:t>
            </a:r>
            <a:r>
              <a:rPr lang="en-US" dirty="0" smtClean="0">
                <a:latin typeface="Comic Sans MS" pitchFamily="66" charset="0"/>
              </a:rPr>
              <a:t>- a letter covering many issues can be divided into paragraph headings after the main heading. Each paragraph treats specific item separately.</a:t>
            </a:r>
          </a:p>
          <a:p>
            <a:pPr>
              <a:buNone/>
            </a:pPr>
            <a:r>
              <a:rPr lang="en-US" dirty="0" smtClean="0">
                <a:latin typeface="Comic Sans MS" pitchFamily="66" charset="0"/>
              </a:rPr>
              <a:t>A paragraph heading starts from the left hand margin and is usually underlined.</a:t>
            </a:r>
          </a:p>
          <a:p>
            <a:pPr>
              <a:buNone/>
            </a:pPr>
            <a:r>
              <a:rPr lang="en-US" dirty="0" smtClean="0">
                <a:latin typeface="Comic Sans MS" pitchFamily="66" charset="0"/>
              </a:rPr>
              <a:t>However, it is written not in capitals, only the first letters of some important words are in capitals.</a:t>
            </a:r>
          </a:p>
          <a:p>
            <a:pPr>
              <a:buNone/>
            </a:pPr>
            <a:r>
              <a:rPr lang="en-US" dirty="0" smtClean="0">
                <a:latin typeface="Comic Sans MS" pitchFamily="66" charset="0"/>
              </a:rPr>
              <a:t>Paragraph headings carry full stop.</a:t>
            </a:r>
            <a:endParaRPr lang="en-GB" dirty="0" smtClean="0">
              <a:latin typeface="Comic Sans MS" pitchFamily="66" charset="0"/>
            </a:endParaRP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BASIC RULES AND CONVENTIONS </a:t>
            </a:r>
            <a:r>
              <a:rPr lang="en-US" b="1" dirty="0" err="1" smtClean="0">
                <a:solidFill>
                  <a:srgbClr val="FF0000"/>
                </a:solidFill>
                <a:latin typeface="Comic Sans MS" pitchFamily="66" charset="0"/>
              </a:rPr>
              <a:t>Contd</a:t>
            </a:r>
            <a:endParaRPr lang="en-GB" dirty="0"/>
          </a:p>
        </p:txBody>
      </p:sp>
      <p:sp>
        <p:nvSpPr>
          <p:cNvPr id="3" name="Content Placeholder 2"/>
          <p:cNvSpPr>
            <a:spLocks noGrp="1"/>
          </p:cNvSpPr>
          <p:nvPr>
            <p:ph idx="1"/>
          </p:nvPr>
        </p:nvSpPr>
        <p:spPr/>
        <p:txBody>
          <a:bodyPr/>
          <a:lstStyle/>
          <a:p>
            <a:pPr>
              <a:buNone/>
            </a:pPr>
            <a:r>
              <a:rPr lang="en-GB" b="1" u="sng" dirty="0" smtClean="0">
                <a:latin typeface="Comic Sans MS" pitchFamily="66" charset="0"/>
              </a:rPr>
              <a:t>Numbering of Paragraphs- </a:t>
            </a:r>
          </a:p>
          <a:p>
            <a:r>
              <a:rPr lang="en-GB" dirty="0" smtClean="0">
                <a:latin typeface="Comic Sans MS" pitchFamily="66" charset="0"/>
              </a:rPr>
              <a:t>Arabic numerals are used to number paragraphs. </a:t>
            </a:r>
          </a:p>
          <a:p>
            <a:r>
              <a:rPr lang="en-GB" dirty="0" smtClean="0">
                <a:latin typeface="Comic Sans MS" pitchFamily="66" charset="0"/>
              </a:rPr>
              <a:t>A single paragraph is not numbered, and a paragraph cannot have a single sub-paragraph</a:t>
            </a:r>
          </a:p>
          <a:p>
            <a:r>
              <a:rPr lang="en-GB" dirty="0" smtClean="0">
                <a:latin typeface="Comic Sans MS" pitchFamily="66" charset="0"/>
              </a:rPr>
              <a:t>The first paragraph is usually not numbered</a:t>
            </a:r>
          </a:p>
          <a:p>
            <a:pPr>
              <a:buNone/>
            </a:pPr>
            <a:r>
              <a:rPr lang="en-GB" b="1" dirty="0" smtClean="0">
                <a:latin typeface="Comic Sans MS" pitchFamily="66" charset="0"/>
              </a:rPr>
              <a:t>Note: </a:t>
            </a:r>
            <a:r>
              <a:rPr lang="en-GB" dirty="0" smtClean="0">
                <a:latin typeface="Comic Sans MS" pitchFamily="66" charset="0"/>
              </a:rPr>
              <a:t>Paragraphs in Condolence letters are not numbered.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BASIC RULES AND CONVENTIONS </a:t>
            </a:r>
            <a:r>
              <a:rPr lang="en-US" b="1" dirty="0" err="1" smtClean="0">
                <a:solidFill>
                  <a:srgbClr val="FF0000"/>
                </a:solidFill>
                <a:latin typeface="Comic Sans MS" pitchFamily="66" charset="0"/>
              </a:rPr>
              <a:t>Contd</a:t>
            </a:r>
            <a:endParaRPr lang="en-GB"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lvl="0">
              <a:buNone/>
            </a:pPr>
            <a:r>
              <a:rPr lang="en-US" b="1" u="sng" dirty="0" smtClean="0">
                <a:latin typeface="Comic Sans MS" pitchFamily="66" charset="0"/>
              </a:rPr>
              <a:t>Annexes</a:t>
            </a:r>
            <a:r>
              <a:rPr lang="en-US" b="1" dirty="0" smtClean="0">
                <a:latin typeface="Comic Sans MS" pitchFamily="66" charset="0"/>
              </a:rPr>
              <a:t>-</a:t>
            </a:r>
            <a:r>
              <a:rPr lang="en-US" dirty="0" smtClean="0">
                <a:latin typeface="Comic Sans MS" pitchFamily="66" charset="0"/>
              </a:rPr>
              <a:t> </a:t>
            </a:r>
            <a:r>
              <a:rPr lang="en-US" dirty="0">
                <a:latin typeface="Comic Sans MS" pitchFamily="66" charset="0"/>
              </a:rPr>
              <a:t>are supplementary documents that amplify text and are referred to at the end of document</a:t>
            </a:r>
            <a:endParaRPr lang="en-GB" dirty="0">
              <a:latin typeface="Comic Sans MS" pitchFamily="66" charset="0"/>
            </a:endParaRPr>
          </a:p>
          <a:p>
            <a:pPr lvl="0">
              <a:buNone/>
            </a:pPr>
            <a:r>
              <a:rPr lang="en-US" b="1" u="sng" dirty="0" smtClean="0">
                <a:latin typeface="Comic Sans MS" pitchFamily="66" charset="0"/>
              </a:rPr>
              <a:t>Appendix</a:t>
            </a:r>
            <a:r>
              <a:rPr lang="en-US" dirty="0" smtClean="0">
                <a:latin typeface="Comic Sans MS" pitchFamily="66" charset="0"/>
              </a:rPr>
              <a:t>- </a:t>
            </a:r>
            <a:r>
              <a:rPr lang="en-US" dirty="0">
                <a:latin typeface="Comic Sans MS" pitchFamily="66" charset="0"/>
              </a:rPr>
              <a:t>are supplementary document that amplify </a:t>
            </a:r>
            <a:r>
              <a:rPr lang="en-US" dirty="0" smtClean="0">
                <a:latin typeface="Comic Sans MS" pitchFamily="66" charset="0"/>
              </a:rPr>
              <a:t>annexure</a:t>
            </a:r>
          </a:p>
          <a:p>
            <a:pPr lvl="0">
              <a:buNone/>
            </a:pPr>
            <a:r>
              <a:rPr lang="en-US" dirty="0" smtClean="0">
                <a:latin typeface="Comic Sans MS" pitchFamily="66" charset="0"/>
              </a:rPr>
              <a:t>Note: annexes and appendices must be clearly identified/numbered and referenced to the main text</a:t>
            </a:r>
          </a:p>
          <a:p>
            <a:pPr lvl="0">
              <a:buNone/>
            </a:pPr>
            <a:r>
              <a:rPr lang="en-US" dirty="0" smtClean="0">
                <a:latin typeface="Comic Sans MS" pitchFamily="66" charset="0"/>
              </a:rPr>
              <a:t>Annex ‘A’ TO				APPEENDIX  ‘I’ TO</a:t>
            </a:r>
          </a:p>
          <a:p>
            <a:pPr lvl="0">
              <a:buNone/>
            </a:pPr>
            <a:r>
              <a:rPr lang="en-US" dirty="0" smtClean="0">
                <a:latin typeface="Comic Sans MS" pitchFamily="66" charset="0"/>
              </a:rPr>
              <a:t>(Reference)				ANNEX ‘A’ TO</a:t>
            </a:r>
          </a:p>
          <a:p>
            <a:pPr lvl="0">
              <a:buNone/>
            </a:pPr>
            <a:r>
              <a:rPr lang="en-US" dirty="0" smtClean="0">
                <a:latin typeface="Comic Sans MS" pitchFamily="66" charset="0"/>
              </a:rPr>
              <a:t>DATE					(Reference)							( Date)</a:t>
            </a:r>
            <a:endParaRPr lang="en-GB" dirty="0">
              <a:latin typeface="Comic Sans MS" pitchFamily="66" charset="0"/>
            </a:endParaRPr>
          </a:p>
          <a:p>
            <a:pPr lvl="0">
              <a:buNone/>
            </a:pPr>
            <a:r>
              <a:rPr lang="en-US" b="1" u="sng" dirty="0">
                <a:latin typeface="Comic Sans MS" pitchFamily="66" charset="0"/>
              </a:rPr>
              <a:t>Enclosures</a:t>
            </a:r>
            <a:r>
              <a:rPr lang="en-US" dirty="0">
                <a:latin typeface="Comic Sans MS" pitchFamily="66" charset="0"/>
              </a:rPr>
              <a:t> – is a complete document attached to the </a:t>
            </a:r>
            <a:r>
              <a:rPr lang="en-US" dirty="0" smtClean="0">
                <a:latin typeface="Comic Sans MS" pitchFamily="66" charset="0"/>
              </a:rPr>
              <a:t>presentation </a:t>
            </a:r>
            <a:r>
              <a:rPr lang="en-US" dirty="0" err="1" smtClean="0">
                <a:latin typeface="Comic Sans MS" pitchFamily="66" charset="0"/>
              </a:rPr>
              <a:t>eg</a:t>
            </a:r>
            <a:r>
              <a:rPr lang="en-US" dirty="0" smtClean="0">
                <a:latin typeface="Comic Sans MS" pitchFamily="66" charset="0"/>
              </a:rPr>
              <a:t> completed forms by staff of a Command are enclosures and not attachments</a:t>
            </a:r>
          </a:p>
          <a:p>
            <a:pPr lvl="0">
              <a:buNone/>
            </a:pPr>
            <a:r>
              <a:rPr lang="en-US" b="1" u="sng" dirty="0" smtClean="0">
                <a:latin typeface="Comic Sans MS" pitchFamily="66" charset="0"/>
              </a:rPr>
              <a:t>Attachments</a:t>
            </a:r>
            <a:r>
              <a:rPr lang="en-US" dirty="0" smtClean="0">
                <a:latin typeface="Comic Sans MS" pitchFamily="66" charset="0"/>
              </a:rPr>
              <a:t>- further proofs to convince the reader of the text</a:t>
            </a:r>
          </a:p>
          <a:p>
            <a:pPr lvl="0">
              <a:buNone/>
            </a:pPr>
            <a:r>
              <a:rPr lang="en-US" b="1" dirty="0" smtClean="0">
                <a:latin typeface="Comic Sans MS" pitchFamily="66" charset="0"/>
              </a:rPr>
              <a:t>Note</a:t>
            </a:r>
            <a:r>
              <a:rPr lang="en-US" dirty="0" smtClean="0">
                <a:latin typeface="Comic Sans MS" pitchFamily="66" charset="0"/>
              </a:rPr>
              <a:t>:  annexes &amp; appendices are actually attachments</a:t>
            </a:r>
            <a:endParaRPr lang="en-GB" dirty="0">
              <a:latin typeface="Comic Sans MS" pitchFamily="66" charset="0"/>
            </a:endParaRP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Comic Sans MS" pitchFamily="66" charset="0"/>
              </a:rPr>
              <a:t>BASIC RULES AND CONVENTIONS </a:t>
            </a:r>
            <a:r>
              <a:rPr lang="en-US" sz="3200" b="1" dirty="0" err="1" smtClean="0">
                <a:solidFill>
                  <a:srgbClr val="FF0000"/>
                </a:solidFill>
                <a:latin typeface="Comic Sans MS" pitchFamily="66" charset="0"/>
              </a:rPr>
              <a:t>Contd</a:t>
            </a:r>
            <a:endParaRPr lang="en-GB" sz="3200" dirty="0">
              <a:solidFill>
                <a:srgbClr val="FF0000"/>
              </a:solidFill>
              <a:latin typeface="Comic Sans MS" pitchFamily="66" charset="0"/>
            </a:endParaRPr>
          </a:p>
        </p:txBody>
      </p:sp>
      <p:sp>
        <p:nvSpPr>
          <p:cNvPr id="3" name="Content Placeholder 2"/>
          <p:cNvSpPr>
            <a:spLocks noGrp="1"/>
          </p:cNvSpPr>
          <p:nvPr>
            <p:ph idx="1"/>
          </p:nvPr>
        </p:nvSpPr>
        <p:spPr/>
        <p:txBody>
          <a:bodyPr>
            <a:normAutofit fontScale="92500" lnSpcReduction="10000"/>
          </a:bodyPr>
          <a:lstStyle/>
          <a:p>
            <a:pPr lvl="0">
              <a:buNone/>
            </a:pPr>
            <a:r>
              <a:rPr lang="en-US" b="1" dirty="0" smtClean="0">
                <a:latin typeface="Comic Sans MS" pitchFamily="66" charset="0"/>
              </a:rPr>
              <a:t>C. THE SUBSCRIPTION</a:t>
            </a:r>
          </a:p>
          <a:p>
            <a:pPr lvl="0">
              <a:buNone/>
            </a:pPr>
            <a:r>
              <a:rPr lang="en-US" b="1" u="sng" dirty="0" smtClean="0">
                <a:latin typeface="Comic Sans MS" pitchFamily="66" charset="0"/>
              </a:rPr>
              <a:t>Signature</a:t>
            </a:r>
            <a:r>
              <a:rPr lang="en-US" dirty="0" smtClean="0">
                <a:latin typeface="Comic Sans MS" pitchFamily="66" charset="0"/>
              </a:rPr>
              <a:t>- </a:t>
            </a:r>
            <a:r>
              <a:rPr lang="en-US" dirty="0">
                <a:latin typeface="Comic Sans MS" pitchFamily="66" charset="0"/>
              </a:rPr>
              <a:t>initial and name of signatory in block capital</a:t>
            </a:r>
            <a:endParaRPr lang="en-GB" dirty="0">
              <a:latin typeface="Comic Sans MS" pitchFamily="66" charset="0"/>
            </a:endParaRPr>
          </a:p>
          <a:p>
            <a:pPr lvl="0">
              <a:buNone/>
            </a:pPr>
            <a:r>
              <a:rPr lang="en-US" b="1" u="sng" dirty="0">
                <a:latin typeface="Comic Sans MS" pitchFamily="66" charset="0"/>
              </a:rPr>
              <a:t>Dating</a:t>
            </a:r>
            <a:r>
              <a:rPr lang="en-US" u="sng" dirty="0">
                <a:latin typeface="Comic Sans MS" pitchFamily="66" charset="0"/>
              </a:rPr>
              <a:t>- </a:t>
            </a:r>
            <a:r>
              <a:rPr lang="en-US" dirty="0">
                <a:latin typeface="Comic Sans MS" pitchFamily="66" charset="0"/>
              </a:rPr>
              <a:t>day, month year </a:t>
            </a:r>
            <a:r>
              <a:rPr lang="en-US" dirty="0" err="1">
                <a:latin typeface="Comic Sans MS" pitchFamily="66" charset="0"/>
              </a:rPr>
              <a:t>i.e</a:t>
            </a:r>
            <a:r>
              <a:rPr lang="en-US" dirty="0">
                <a:latin typeface="Comic Sans MS" pitchFamily="66" charset="0"/>
              </a:rPr>
              <a:t> </a:t>
            </a:r>
            <a:r>
              <a:rPr lang="en-US" dirty="0" smtClean="0">
                <a:latin typeface="Comic Sans MS" pitchFamily="66" charset="0"/>
              </a:rPr>
              <a:t>04 Oct, ‘19</a:t>
            </a:r>
            <a:endParaRPr lang="en-GB" dirty="0">
              <a:latin typeface="Comic Sans MS" pitchFamily="66" charset="0"/>
            </a:endParaRPr>
          </a:p>
          <a:p>
            <a:pPr lvl="0">
              <a:buNone/>
            </a:pPr>
            <a:r>
              <a:rPr lang="en-US" b="1" u="sng" dirty="0">
                <a:latin typeface="Comic Sans MS" pitchFamily="66" charset="0"/>
              </a:rPr>
              <a:t>Document </a:t>
            </a:r>
            <a:r>
              <a:rPr lang="en-US" b="1" u="sng" dirty="0" smtClean="0">
                <a:latin typeface="Comic Sans MS" pitchFamily="66" charset="0"/>
              </a:rPr>
              <a:t>Classification- </a:t>
            </a:r>
            <a:r>
              <a:rPr lang="en-US" dirty="0" err="1">
                <a:latin typeface="Comic Sans MS" pitchFamily="66" charset="0"/>
              </a:rPr>
              <a:t>i.e</a:t>
            </a:r>
            <a:r>
              <a:rPr lang="en-US" dirty="0">
                <a:latin typeface="Comic Sans MS" pitchFamily="66" charset="0"/>
              </a:rPr>
              <a:t> Top secrete (Policy), Secrete (Plans) and Confidential (Technical report), Restricted (Manuals)</a:t>
            </a:r>
            <a:endParaRPr lang="en-GB" dirty="0">
              <a:latin typeface="Comic Sans MS" pitchFamily="66" charset="0"/>
            </a:endParaRPr>
          </a:p>
          <a:p>
            <a:pPr lvl="0">
              <a:buNone/>
            </a:pPr>
            <a:r>
              <a:rPr lang="en-US" b="1" u="sng" dirty="0">
                <a:latin typeface="Comic Sans MS" pitchFamily="66" charset="0"/>
              </a:rPr>
              <a:t>Precedence</a:t>
            </a:r>
            <a:r>
              <a:rPr lang="en-US" u="sng" dirty="0">
                <a:latin typeface="Comic Sans MS" pitchFamily="66" charset="0"/>
              </a:rPr>
              <a:t>-</a:t>
            </a:r>
            <a:r>
              <a:rPr lang="en-US" dirty="0">
                <a:latin typeface="Comic Sans MS" pitchFamily="66" charset="0"/>
              </a:rPr>
              <a:t> immediate (urgent), priority (important)</a:t>
            </a:r>
            <a:endParaRPr lang="en-GB" dirty="0">
              <a:latin typeface="Comic Sans MS" pitchFamily="66" charset="0"/>
            </a:endParaRPr>
          </a:p>
          <a:p>
            <a:pPr>
              <a:buNone/>
            </a:pPr>
            <a:r>
              <a:rPr lang="en-US" dirty="0"/>
              <a:t/>
            </a:r>
            <a:br>
              <a:rPr lang="en-US" dirty="0"/>
            </a:br>
            <a:r>
              <a:rPr lang="en-US" dirty="0"/>
              <a:t> </a:t>
            </a:r>
            <a:endParaRPr lang="en-GB" dirty="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BASIC RULES AND CONVENTIONS </a:t>
            </a:r>
            <a:r>
              <a:rPr lang="en-US" b="1" dirty="0" err="1" smtClean="0">
                <a:solidFill>
                  <a:srgbClr val="FF0000"/>
                </a:solidFill>
                <a:latin typeface="Comic Sans MS" pitchFamily="66" charset="0"/>
              </a:rPr>
              <a:t>Contd</a:t>
            </a:r>
            <a:endParaRPr lang="en-GB" dirty="0"/>
          </a:p>
        </p:txBody>
      </p:sp>
      <p:sp>
        <p:nvSpPr>
          <p:cNvPr id="3" name="Content Placeholder 2"/>
          <p:cNvSpPr>
            <a:spLocks noGrp="1"/>
          </p:cNvSpPr>
          <p:nvPr>
            <p:ph idx="1"/>
          </p:nvPr>
        </p:nvSpPr>
        <p:spPr/>
        <p:txBody>
          <a:bodyPr/>
          <a:lstStyle/>
          <a:p>
            <a:pPr lvl="0">
              <a:buNone/>
            </a:pPr>
            <a:r>
              <a:rPr lang="en-GB" u="sng" dirty="0" smtClean="0">
                <a:latin typeface="Comic Sans MS" pitchFamily="66" charset="0"/>
              </a:rPr>
              <a:t>Document Distribution</a:t>
            </a:r>
            <a:r>
              <a:rPr lang="en-US" u="sng" dirty="0" smtClean="0">
                <a:latin typeface="Comic Sans MS" pitchFamily="66" charset="0"/>
              </a:rPr>
              <a:t>- </a:t>
            </a:r>
            <a:r>
              <a:rPr lang="en-US" dirty="0" smtClean="0">
                <a:latin typeface="Comic Sans MS" pitchFamily="66" charset="0"/>
              </a:rPr>
              <a:t>This usually placed immediately after the signature block. These addresses are arranged in the following order.</a:t>
            </a:r>
            <a:endParaRPr lang="en-GB" dirty="0" smtClean="0">
              <a:latin typeface="Comic Sans MS" pitchFamily="66" charset="0"/>
            </a:endParaRPr>
          </a:p>
          <a:p>
            <a:pPr lvl="0"/>
            <a:r>
              <a:rPr lang="en-US" dirty="0" smtClean="0">
                <a:latin typeface="Comic Sans MS" pitchFamily="66" charset="0"/>
              </a:rPr>
              <a:t>External action</a:t>
            </a:r>
            <a:endParaRPr lang="en-GB" dirty="0" smtClean="0">
              <a:latin typeface="Comic Sans MS" pitchFamily="66" charset="0"/>
            </a:endParaRPr>
          </a:p>
          <a:p>
            <a:pPr lvl="0"/>
            <a:r>
              <a:rPr lang="en-US" dirty="0" smtClean="0">
                <a:latin typeface="Comic Sans MS" pitchFamily="66" charset="0"/>
              </a:rPr>
              <a:t>External info</a:t>
            </a:r>
            <a:endParaRPr lang="en-GB" dirty="0" smtClean="0">
              <a:latin typeface="Comic Sans MS" pitchFamily="66" charset="0"/>
            </a:endParaRPr>
          </a:p>
          <a:p>
            <a:pPr lvl="0"/>
            <a:r>
              <a:rPr lang="en-US" dirty="0" smtClean="0">
                <a:latin typeface="Comic Sans MS" pitchFamily="66" charset="0"/>
              </a:rPr>
              <a:t>Internal action</a:t>
            </a:r>
            <a:endParaRPr lang="en-GB" dirty="0" smtClean="0">
              <a:latin typeface="Comic Sans MS" pitchFamily="66" charset="0"/>
            </a:endParaRPr>
          </a:p>
          <a:p>
            <a:pPr lvl="0"/>
            <a:r>
              <a:rPr lang="en-US" dirty="0" smtClean="0">
                <a:latin typeface="Comic Sans MS" pitchFamily="66" charset="0"/>
              </a:rPr>
              <a:t>Internal info </a:t>
            </a:r>
            <a:endParaRPr lang="en-GB" dirty="0" smtClean="0">
              <a:latin typeface="Comic Sans MS" pitchFamily="66" charset="0"/>
            </a:endParaRP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864096"/>
          </a:xfrm>
        </p:spPr>
        <p:txBody>
          <a:bodyPr>
            <a:noAutofit/>
          </a:bodyPr>
          <a:lstStyle/>
          <a:p>
            <a:r>
              <a:rPr lang="en-US" sz="2800" b="1" dirty="0" smtClean="0">
                <a:solidFill>
                  <a:srgbClr val="FF0000"/>
                </a:solidFill>
                <a:latin typeface="Comic Sans MS" pitchFamily="66" charset="0"/>
              </a:rPr>
              <a:t>BASIC RULES AND CONVENTIONS </a:t>
            </a:r>
            <a:r>
              <a:rPr lang="en-US" sz="2800" b="1" dirty="0" err="1" smtClean="0">
                <a:solidFill>
                  <a:srgbClr val="FF0000"/>
                </a:solidFill>
                <a:latin typeface="Comic Sans MS" pitchFamily="66" charset="0"/>
              </a:rPr>
              <a:t>Contd</a:t>
            </a:r>
            <a:endParaRPr lang="en-GB" sz="2800" dirty="0"/>
          </a:p>
        </p:txBody>
      </p:sp>
      <p:sp>
        <p:nvSpPr>
          <p:cNvPr id="3" name="Content Placeholder 2"/>
          <p:cNvSpPr>
            <a:spLocks noGrp="1"/>
          </p:cNvSpPr>
          <p:nvPr>
            <p:ph idx="1"/>
          </p:nvPr>
        </p:nvSpPr>
        <p:spPr>
          <a:xfrm>
            <a:off x="457200" y="1124744"/>
            <a:ext cx="8229600" cy="5449792"/>
          </a:xfrm>
        </p:spPr>
        <p:txBody>
          <a:bodyPr>
            <a:normAutofit fontScale="55000" lnSpcReduction="20000"/>
          </a:bodyPr>
          <a:lstStyle/>
          <a:p>
            <a:pPr>
              <a:buNone/>
            </a:pPr>
            <a:r>
              <a:rPr lang="en-GB" dirty="0" smtClean="0">
                <a:latin typeface="Comic Sans MS" pitchFamily="66" charset="0"/>
              </a:rPr>
              <a:t>A letter from a Unit Command requesting for Uniform Accessories</a:t>
            </a:r>
          </a:p>
          <a:p>
            <a:pPr>
              <a:buNone/>
            </a:pPr>
            <a:r>
              <a:rPr lang="en-GB" dirty="0" smtClean="0">
                <a:latin typeface="Comic Sans MS" pitchFamily="66" charset="0"/>
              </a:rPr>
              <a:t>Ref: RS7.111/LOG/VOL.1/002</a:t>
            </a:r>
          </a:p>
          <a:p>
            <a:pPr>
              <a:buNone/>
            </a:pPr>
            <a:r>
              <a:rPr lang="en-GB" dirty="0" smtClean="0">
                <a:latin typeface="Comic Sans MS" pitchFamily="66" charset="0"/>
              </a:rPr>
              <a:t>The Corps Marshal</a:t>
            </a:r>
          </a:p>
          <a:p>
            <a:pPr>
              <a:buNone/>
            </a:pPr>
            <a:r>
              <a:rPr lang="en-GB" dirty="0" smtClean="0">
                <a:latin typeface="Comic Sans MS" pitchFamily="66" charset="0"/>
              </a:rPr>
              <a:t>Federal Road Safety Corps</a:t>
            </a:r>
          </a:p>
          <a:p>
            <a:pPr>
              <a:buNone/>
            </a:pPr>
            <a:r>
              <a:rPr lang="en-GB" dirty="0" smtClean="0">
                <a:latin typeface="Comic Sans MS" pitchFamily="66" charset="0"/>
              </a:rPr>
              <a:t>National Headquarters</a:t>
            </a:r>
          </a:p>
          <a:p>
            <a:pPr>
              <a:buNone/>
            </a:pPr>
            <a:r>
              <a:rPr lang="en-GB" dirty="0" smtClean="0">
                <a:latin typeface="Comic Sans MS" pitchFamily="66" charset="0"/>
              </a:rPr>
              <a:t>Maputo Street</a:t>
            </a:r>
          </a:p>
          <a:p>
            <a:pPr>
              <a:buNone/>
            </a:pPr>
            <a:r>
              <a:rPr lang="en-GB" dirty="0" err="1" smtClean="0">
                <a:latin typeface="Comic Sans MS" pitchFamily="66" charset="0"/>
              </a:rPr>
              <a:t>Wuse</a:t>
            </a:r>
            <a:r>
              <a:rPr lang="en-GB" dirty="0" smtClean="0">
                <a:latin typeface="Comic Sans MS" pitchFamily="66" charset="0"/>
              </a:rPr>
              <a:t> Zone 3</a:t>
            </a:r>
          </a:p>
          <a:p>
            <a:pPr>
              <a:buNone/>
            </a:pPr>
            <a:r>
              <a:rPr lang="en-GB" dirty="0" smtClean="0">
                <a:latin typeface="Comic Sans MS" pitchFamily="66" charset="0"/>
              </a:rPr>
              <a:t>Abuja</a:t>
            </a:r>
          </a:p>
          <a:p>
            <a:pPr>
              <a:buNone/>
            </a:pPr>
            <a:r>
              <a:rPr lang="en-GB" dirty="0" smtClean="0">
                <a:latin typeface="Comic Sans MS" pitchFamily="66" charset="0"/>
              </a:rPr>
              <a:t>Thro: The </a:t>
            </a:r>
            <a:r>
              <a:rPr lang="en-GB" dirty="0" err="1" smtClean="0">
                <a:latin typeface="Comic Sans MS" pitchFamily="66" charset="0"/>
              </a:rPr>
              <a:t>Zonal</a:t>
            </a:r>
            <a:r>
              <a:rPr lang="en-GB" dirty="0" smtClean="0">
                <a:latin typeface="Comic Sans MS" pitchFamily="66" charset="0"/>
              </a:rPr>
              <a:t> Commanding Officer</a:t>
            </a:r>
          </a:p>
          <a:p>
            <a:pPr>
              <a:buNone/>
            </a:pPr>
            <a:r>
              <a:rPr lang="en-GB" dirty="0" smtClean="0">
                <a:latin typeface="Comic Sans MS" pitchFamily="66" charset="0"/>
              </a:rPr>
              <a:t>RS7 Abuja</a:t>
            </a:r>
          </a:p>
          <a:p>
            <a:pPr>
              <a:buNone/>
            </a:pPr>
            <a:r>
              <a:rPr lang="en-GB" dirty="0" smtClean="0">
                <a:latin typeface="Comic Sans MS" pitchFamily="66" charset="0"/>
              </a:rPr>
              <a:t>Thro: The Sector Commander</a:t>
            </a:r>
          </a:p>
          <a:p>
            <a:pPr>
              <a:buNone/>
            </a:pPr>
            <a:r>
              <a:rPr lang="en-GB" dirty="0" smtClean="0">
                <a:latin typeface="Comic Sans MS" pitchFamily="66" charset="0"/>
              </a:rPr>
              <a:t>RS7.1 FCT</a:t>
            </a:r>
          </a:p>
          <a:p>
            <a:pPr>
              <a:buNone/>
            </a:pPr>
            <a:r>
              <a:rPr lang="en-GB" b="1" u="sng" dirty="0" smtClean="0">
                <a:latin typeface="Comic Sans MS" pitchFamily="66" charset="0"/>
              </a:rPr>
              <a:t>Attention: </a:t>
            </a:r>
            <a:r>
              <a:rPr lang="en-GB" b="1" dirty="0" smtClean="0">
                <a:latin typeface="Comic Sans MS" pitchFamily="66" charset="0"/>
              </a:rPr>
              <a:t>Corps Logistics Officer</a:t>
            </a:r>
          </a:p>
          <a:p>
            <a:pPr>
              <a:buNone/>
            </a:pPr>
            <a:endParaRPr lang="en-GB" b="1" dirty="0" smtClean="0">
              <a:latin typeface="Comic Sans MS" pitchFamily="66" charset="0"/>
            </a:endParaRPr>
          </a:p>
          <a:p>
            <a:pPr>
              <a:buNone/>
            </a:pPr>
            <a:r>
              <a:rPr lang="en-GB" b="1" u="sng" dirty="0" smtClean="0">
                <a:latin typeface="Comic Sans MS" pitchFamily="66" charset="0"/>
              </a:rPr>
              <a:t>REQUEST FOR UNIFORM ACCESSORIES</a:t>
            </a:r>
          </a:p>
          <a:p>
            <a:pPr>
              <a:buNone/>
            </a:pPr>
            <a:r>
              <a:rPr lang="en-GB" b="1" dirty="0" smtClean="0">
                <a:latin typeface="Comic Sans MS" pitchFamily="66" charset="0"/>
              </a:rPr>
              <a:t>----------------------------------------------</a:t>
            </a:r>
          </a:p>
          <a:p>
            <a:pPr>
              <a:buNone/>
            </a:pPr>
            <a:r>
              <a:rPr lang="en-GB" b="1" dirty="0" smtClean="0">
                <a:latin typeface="Comic Sans MS" pitchFamily="66" charset="0"/>
              </a:rPr>
              <a:t>----------------------------------------------</a:t>
            </a:r>
          </a:p>
          <a:p>
            <a:pPr>
              <a:buNone/>
            </a:pPr>
            <a:r>
              <a:rPr lang="en-GB" b="1" dirty="0" smtClean="0">
                <a:latin typeface="Comic Sans MS" pitchFamily="66" charset="0"/>
              </a:rPr>
              <a:t>----------------------------------------------</a:t>
            </a:r>
          </a:p>
          <a:p>
            <a:pPr>
              <a:buNone/>
            </a:pPr>
            <a:r>
              <a:rPr lang="en-GB" b="1" dirty="0" smtClean="0">
                <a:latin typeface="Comic Sans MS" pitchFamily="66" charset="0"/>
              </a:rPr>
              <a:t>Forwarded for your kind consideration.</a:t>
            </a:r>
          </a:p>
          <a:p>
            <a:pPr>
              <a:buNone/>
            </a:pPr>
            <a:endParaRPr lang="en-GB" b="1" dirty="0" smtClean="0">
              <a:latin typeface="Comic Sans MS" pitchFamily="66" charset="0"/>
            </a:endParaRPr>
          </a:p>
          <a:p>
            <a:pPr>
              <a:buNone/>
            </a:pPr>
            <a:r>
              <a:rPr lang="en-GB" b="1" dirty="0" smtClean="0">
                <a:latin typeface="Comic Sans MS" pitchFamily="66" charset="0"/>
              </a:rPr>
              <a:t>Signature</a:t>
            </a:r>
          </a:p>
          <a:p>
            <a:pPr>
              <a:buNone/>
            </a:pPr>
            <a:r>
              <a:rPr lang="en-GB" b="1" dirty="0" smtClean="0">
                <a:latin typeface="Comic Sans MS" pitchFamily="66" charset="0"/>
              </a:rPr>
              <a:t>ACC OBASANJO J. BUHARI</a:t>
            </a:r>
          </a:p>
          <a:p>
            <a:pPr>
              <a:buNone/>
            </a:pPr>
            <a:r>
              <a:rPr lang="en-GB" b="1" dirty="0" smtClean="0">
                <a:latin typeface="Comic Sans MS" pitchFamily="66" charset="0"/>
              </a:rPr>
              <a:t>Assistant Corps Commander</a:t>
            </a:r>
          </a:p>
          <a:p>
            <a:pPr>
              <a:buNone/>
            </a:pPr>
            <a:r>
              <a:rPr lang="en-GB" b="1" dirty="0" smtClean="0">
                <a:latin typeface="Comic Sans MS" pitchFamily="66" charset="0"/>
              </a:rPr>
              <a:t>Unit Commander </a:t>
            </a:r>
          </a:p>
          <a:p>
            <a:pPr>
              <a:buNone/>
            </a:pPr>
            <a:endParaRPr lang="en-GB" b="1" dirty="0">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latin typeface="Comic Sans MS" pitchFamily="66" charset="0"/>
              </a:rPr>
              <a:t>TYPES OF CORRESPONDENCE</a:t>
            </a:r>
            <a:endParaRPr lang="en-GB" dirty="0"/>
          </a:p>
        </p:txBody>
      </p:sp>
      <p:sp>
        <p:nvSpPr>
          <p:cNvPr id="3" name="Content Placeholder 2"/>
          <p:cNvSpPr>
            <a:spLocks noGrp="1"/>
          </p:cNvSpPr>
          <p:nvPr>
            <p:ph idx="1"/>
          </p:nvPr>
        </p:nvSpPr>
        <p:spPr/>
        <p:txBody>
          <a:bodyPr/>
          <a:lstStyle/>
          <a:p>
            <a:r>
              <a:rPr lang="en-GB" b="1" dirty="0" smtClean="0">
                <a:latin typeface="Comic Sans MS" pitchFamily="66" charset="0"/>
              </a:rPr>
              <a:t>Directed Letters </a:t>
            </a:r>
            <a:r>
              <a:rPr lang="en-GB" dirty="0" smtClean="0">
                <a:latin typeface="Comic Sans MS" pitchFamily="66" charset="0"/>
              </a:rPr>
              <a:t>(HQ to field officer)</a:t>
            </a:r>
          </a:p>
          <a:p>
            <a:r>
              <a:rPr lang="en-GB" b="1" dirty="0" smtClean="0">
                <a:latin typeface="Comic Sans MS" pitchFamily="66" charset="0"/>
              </a:rPr>
              <a:t>Routine Letters  </a:t>
            </a:r>
            <a:r>
              <a:rPr lang="en-GB" dirty="0" smtClean="0">
                <a:latin typeface="Comic Sans MS" pitchFamily="66" charset="0"/>
              </a:rPr>
              <a:t>(HQ to field commands)</a:t>
            </a:r>
          </a:p>
          <a:p>
            <a:r>
              <a:rPr lang="en-GB" b="1" dirty="0" smtClean="0">
                <a:latin typeface="Comic Sans MS" pitchFamily="66" charset="0"/>
              </a:rPr>
              <a:t>Routine Letters to External Organizations </a:t>
            </a:r>
            <a:r>
              <a:rPr lang="en-GB" dirty="0" smtClean="0">
                <a:latin typeface="Comic Sans MS" pitchFamily="66" charset="0"/>
              </a:rPr>
              <a:t>(HQ to stakeholders)</a:t>
            </a:r>
          </a:p>
          <a:p>
            <a:r>
              <a:rPr lang="en-GB" b="1" dirty="0" smtClean="0">
                <a:latin typeface="Comic Sans MS" pitchFamily="66" charset="0"/>
              </a:rPr>
              <a:t>Formal Letters </a:t>
            </a:r>
            <a:r>
              <a:rPr lang="en-GB" dirty="0" smtClean="0">
                <a:latin typeface="Comic Sans MS" pitchFamily="66" charset="0"/>
              </a:rPr>
              <a:t>( HQ to Dept in HQ on a program)</a:t>
            </a:r>
          </a:p>
          <a:p>
            <a:r>
              <a:rPr lang="en-GB" b="1" dirty="0" err="1" smtClean="0">
                <a:latin typeface="Comic Sans MS" pitchFamily="66" charset="0"/>
              </a:rPr>
              <a:t>Demi</a:t>
            </a:r>
            <a:r>
              <a:rPr lang="en-GB" b="1" dirty="0" smtClean="0">
                <a:latin typeface="Comic Sans MS" pitchFamily="66" charset="0"/>
              </a:rPr>
              <a:t>-Official Letters </a:t>
            </a:r>
            <a:r>
              <a:rPr lang="en-GB" dirty="0" smtClean="0">
                <a:latin typeface="Comic Sans MS" pitchFamily="66" charset="0"/>
              </a:rPr>
              <a:t>(HQ to individual staff)</a:t>
            </a:r>
          </a:p>
          <a:p>
            <a:r>
              <a:rPr lang="en-GB" b="1" dirty="0" smtClean="0">
                <a:latin typeface="Comic Sans MS" pitchFamily="66" charset="0"/>
              </a:rPr>
              <a:t>Memoranda</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1440160"/>
          </a:xfrm>
        </p:spPr>
        <p:txBody>
          <a:bodyPr>
            <a:normAutofit/>
          </a:bodyPr>
          <a:lstStyle/>
          <a:p>
            <a:pPr algn="ctr"/>
            <a:r>
              <a:rPr lang="en-US" b="1" dirty="0" smtClean="0">
                <a:solidFill>
                  <a:srgbClr val="FF0000"/>
                </a:solidFill>
                <a:latin typeface="Comic Sans MS" pitchFamily="66" charset="0"/>
              </a:rPr>
              <a:t>FILES AND DOCUMENTS</a:t>
            </a:r>
            <a:r>
              <a:rPr lang="en-GB" dirty="0" smtClean="0">
                <a:latin typeface="Comic Sans MS" pitchFamily="66" charset="0"/>
              </a:rPr>
              <a:t/>
            </a:r>
            <a:br>
              <a:rPr lang="en-GB" dirty="0" smtClean="0">
                <a:latin typeface="Comic Sans MS" pitchFamily="66" charset="0"/>
              </a:rPr>
            </a:br>
            <a:endParaRPr lang="en-GB" dirty="0"/>
          </a:p>
        </p:txBody>
      </p:sp>
      <p:sp>
        <p:nvSpPr>
          <p:cNvPr id="3" name="Content Placeholder 2"/>
          <p:cNvSpPr>
            <a:spLocks noGrp="1"/>
          </p:cNvSpPr>
          <p:nvPr>
            <p:ph idx="1"/>
          </p:nvPr>
        </p:nvSpPr>
        <p:spPr/>
        <p:txBody>
          <a:bodyPr>
            <a:normAutofit/>
          </a:bodyPr>
          <a:lstStyle/>
          <a:p>
            <a:r>
              <a:rPr lang="en-US" sz="3200" dirty="0" smtClean="0">
                <a:latin typeface="Comic Sans MS" pitchFamily="66" charset="0"/>
              </a:rPr>
              <a:t>A file store can present the whole history of one aspect of a subject under cover in chronological order of reference.</a:t>
            </a:r>
            <a:endParaRPr lang="en-GB" sz="3200" dirty="0" smtClean="0">
              <a:latin typeface="Comic Sans MS" pitchFamily="66" charset="0"/>
            </a:endParaRPr>
          </a:p>
          <a:p>
            <a:r>
              <a:rPr lang="en-US" sz="3200" dirty="0" smtClean="0">
                <a:latin typeface="Comic Sans MS" pitchFamily="66" charset="0"/>
              </a:rPr>
              <a:t>Documents include notes, letters, drawings, carbons or bonus, files photograph, slides, etc.</a:t>
            </a:r>
            <a:endParaRPr lang="en-GB" sz="3200" dirty="0">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4744"/>
            <a:ext cx="8229600" cy="1066800"/>
          </a:xfrm>
        </p:spPr>
        <p:txBody>
          <a:bodyPr>
            <a:normAutofit fontScale="90000"/>
          </a:bodyPr>
          <a:lstStyle/>
          <a:p>
            <a:r>
              <a:rPr lang="en-US" b="1" dirty="0" smtClean="0">
                <a:solidFill>
                  <a:srgbClr val="FF0000"/>
                </a:solidFill>
                <a:latin typeface="Comic Sans MS" pitchFamily="66" charset="0"/>
              </a:rPr>
              <a:t>FILLING SYSTEM AND SECURITY OF DOCUMENTS</a:t>
            </a:r>
            <a:r>
              <a:rPr lang="en-GB" dirty="0" smtClean="0">
                <a:latin typeface="Comic Sans MS" pitchFamily="66" charset="0"/>
              </a:rPr>
              <a:t/>
            </a:r>
            <a:br>
              <a:rPr lang="en-GB" dirty="0" smtClean="0">
                <a:latin typeface="Comic Sans MS" pitchFamily="66" charset="0"/>
              </a:rPr>
            </a:br>
            <a:endParaRPr lang="en-GB" dirty="0"/>
          </a:p>
        </p:txBody>
      </p:sp>
      <p:sp>
        <p:nvSpPr>
          <p:cNvPr id="3" name="Content Placeholder 2"/>
          <p:cNvSpPr>
            <a:spLocks noGrp="1"/>
          </p:cNvSpPr>
          <p:nvPr>
            <p:ph idx="1"/>
          </p:nvPr>
        </p:nvSpPr>
        <p:spPr/>
        <p:txBody>
          <a:bodyPr>
            <a:normAutofit fontScale="92500" lnSpcReduction="20000"/>
          </a:bodyPr>
          <a:lstStyle/>
          <a:p>
            <a:pPr lvl="0"/>
            <a:r>
              <a:rPr lang="en-US" dirty="0" smtClean="0">
                <a:latin typeface="Comic Sans MS" pitchFamily="66" charset="0"/>
              </a:rPr>
              <a:t>File </a:t>
            </a:r>
            <a:r>
              <a:rPr lang="en-US" dirty="0">
                <a:latin typeface="Comic Sans MS" pitchFamily="66" charset="0"/>
              </a:rPr>
              <a:t>numbers and titles are allocated by the registry from a filling index based on a chosen theme.</a:t>
            </a:r>
            <a:endParaRPr lang="en-GB" dirty="0">
              <a:latin typeface="Comic Sans MS" pitchFamily="66" charset="0"/>
            </a:endParaRPr>
          </a:p>
          <a:p>
            <a:pPr lvl="0"/>
            <a:r>
              <a:rPr lang="en-US" dirty="0">
                <a:latin typeface="Comic Sans MS" pitchFamily="66" charset="0"/>
              </a:rPr>
              <a:t>A new file (</a:t>
            </a:r>
            <a:r>
              <a:rPr lang="en-US" dirty="0" err="1">
                <a:latin typeface="Comic Sans MS" pitchFamily="66" charset="0"/>
              </a:rPr>
              <a:t>vol</a:t>
            </a:r>
            <a:r>
              <a:rPr lang="en-US" dirty="0">
                <a:latin typeface="Comic Sans MS" pitchFamily="66" charset="0"/>
              </a:rPr>
              <a:t> 2) is opened when original has up to 100 enclosures</a:t>
            </a:r>
            <a:endParaRPr lang="en-GB" dirty="0">
              <a:latin typeface="Comic Sans MS" pitchFamily="66" charset="0"/>
            </a:endParaRPr>
          </a:p>
          <a:p>
            <a:pPr lvl="0"/>
            <a:r>
              <a:rPr lang="en-US" dirty="0">
                <a:latin typeface="Comic Sans MS" pitchFamily="66" charset="0"/>
              </a:rPr>
              <a:t>‘T’ file is opened to pass document internally</a:t>
            </a:r>
            <a:endParaRPr lang="en-GB" dirty="0">
              <a:latin typeface="Comic Sans MS" pitchFamily="66" charset="0"/>
            </a:endParaRPr>
          </a:p>
          <a:p>
            <a:pPr lvl="0"/>
            <a:r>
              <a:rPr lang="en-US" dirty="0">
                <a:latin typeface="Comic Sans MS" pitchFamily="66" charset="0"/>
              </a:rPr>
              <a:t>If content of a file is transferred to a clear file the back front page of old file is attached.</a:t>
            </a:r>
            <a:endParaRPr lang="en-GB" dirty="0">
              <a:latin typeface="Comic Sans MS" pitchFamily="66" charset="0"/>
            </a:endParaRPr>
          </a:p>
          <a:p>
            <a:pPr lvl="0"/>
            <a:r>
              <a:rPr lang="en-US" dirty="0">
                <a:latin typeface="Comic Sans MS" pitchFamily="66" charset="0"/>
              </a:rPr>
              <a:t>Closing of file- an officer completes a file disposal form and places it in the file as the top enclosure and the registry takes action by </a:t>
            </a:r>
            <a:r>
              <a:rPr lang="en-US" dirty="0" smtClean="0">
                <a:latin typeface="Comic Sans MS" pitchFamily="66" charset="0"/>
              </a:rPr>
              <a:t>closing </a:t>
            </a:r>
            <a:r>
              <a:rPr lang="en-US" dirty="0">
                <a:latin typeface="Comic Sans MS" pitchFamily="66" charset="0"/>
              </a:rPr>
              <a:t>it.</a:t>
            </a:r>
            <a:endParaRPr lang="en-GB" dirty="0">
              <a:latin typeface="Comic Sans MS" pitchFamily="66" charset="0"/>
            </a:endParaRPr>
          </a:p>
          <a:p>
            <a:endParaRPr lang="en-GB"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INTRODUCTION</a:t>
            </a:r>
            <a:r>
              <a:rPr lang="en-GB" dirty="0" smtClean="0">
                <a:solidFill>
                  <a:srgbClr val="FF0000"/>
                </a:solidFill>
                <a:latin typeface="Comic Sans MS" pitchFamily="66" charset="0"/>
              </a:rPr>
              <a:t/>
            </a:r>
            <a:br>
              <a:rPr lang="en-GB" dirty="0" smtClean="0">
                <a:solidFill>
                  <a:srgbClr val="FF0000"/>
                </a:solidFill>
                <a:latin typeface="Comic Sans MS" pitchFamily="66" charset="0"/>
              </a:rPr>
            </a:br>
            <a:endParaRPr lang="en-GB" dirty="0">
              <a:solidFill>
                <a:srgbClr val="FF0000"/>
              </a:solidFill>
              <a:latin typeface="Comic Sans MS" pitchFamily="66" charset="0"/>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Comic Sans MS" pitchFamily="66" charset="0"/>
              </a:rPr>
              <a:t>Staff </a:t>
            </a:r>
            <a:r>
              <a:rPr lang="en-US" dirty="0">
                <a:latin typeface="Comic Sans MS" pitchFamily="66" charset="0"/>
              </a:rPr>
              <a:t>writing is a standardized way of communication.  Even though it is peculiar to an organization, it must also meet the basic minimum of internationally accepted standard. A standardized writing method becomes necessary in order to communicate logically, concisely, accurately and so on.</a:t>
            </a:r>
            <a:endParaRPr lang="en-GB" dirty="0">
              <a:latin typeface="Comic Sans MS" pitchFamily="66" charset="0"/>
            </a:endParaRPr>
          </a:p>
          <a:p>
            <a:r>
              <a:rPr lang="en-US" dirty="0">
                <a:latin typeface="Comic Sans MS" pitchFamily="66" charset="0"/>
              </a:rPr>
              <a:t>The Federal Road Safety Corps has developed a standardized writing manual to guide its communication within the organization and with the outside world. This is aimed at reducing the official time in coping with extracting information from diverse writing methods </a:t>
            </a:r>
            <a:endParaRPr lang="en-GB" dirty="0">
              <a:latin typeface="Comic Sans MS" pitchFamily="66" charset="0"/>
            </a:endParaRPr>
          </a:p>
          <a:p>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1368152"/>
          </a:xfrm>
        </p:spPr>
        <p:txBody>
          <a:bodyPr>
            <a:normAutofit fontScale="90000"/>
          </a:bodyPr>
          <a:lstStyle/>
          <a:p>
            <a:r>
              <a:rPr lang="en-US" sz="3600" b="1" dirty="0" smtClean="0">
                <a:solidFill>
                  <a:srgbClr val="FF0000"/>
                </a:solidFill>
                <a:latin typeface="Comic Sans MS" pitchFamily="66" charset="0"/>
              </a:rPr>
              <a:t>FILLING SYSTEM AND SECURITY OF DOCUMENTS C0NTD</a:t>
            </a:r>
            <a:r>
              <a:rPr lang="en-GB" dirty="0" smtClean="0">
                <a:latin typeface="Comic Sans MS" pitchFamily="66" charset="0"/>
              </a:rPr>
              <a:t/>
            </a:r>
            <a:br>
              <a:rPr lang="en-GB" dirty="0" smtClean="0">
                <a:latin typeface="Comic Sans MS" pitchFamily="66" charset="0"/>
              </a:rPr>
            </a:br>
            <a:endParaRPr lang="en-GB" dirty="0"/>
          </a:p>
        </p:txBody>
      </p:sp>
      <p:sp>
        <p:nvSpPr>
          <p:cNvPr id="3" name="Content Placeholder 2"/>
          <p:cNvSpPr>
            <a:spLocks noGrp="1"/>
          </p:cNvSpPr>
          <p:nvPr>
            <p:ph idx="1"/>
          </p:nvPr>
        </p:nvSpPr>
        <p:spPr/>
        <p:txBody>
          <a:bodyPr>
            <a:normAutofit fontScale="92500" lnSpcReduction="10000"/>
          </a:bodyPr>
          <a:lstStyle/>
          <a:p>
            <a:pPr lvl="0">
              <a:buNone/>
            </a:pPr>
            <a:r>
              <a:rPr lang="en-US" b="1" u="sng" dirty="0">
                <a:latin typeface="Comic Sans MS" pitchFamily="66" charset="0"/>
              </a:rPr>
              <a:t>Document security- </a:t>
            </a:r>
            <a:r>
              <a:rPr lang="en-US" dirty="0">
                <a:latin typeface="Comic Sans MS" pitchFamily="66" charset="0"/>
              </a:rPr>
              <a:t>on ‘need to know’ basis irrespective of rank and appointment. This Include security during production and transmission, copying and reproduction.</a:t>
            </a:r>
            <a:endParaRPr lang="en-GB" dirty="0">
              <a:latin typeface="Comic Sans MS" pitchFamily="66" charset="0"/>
            </a:endParaRPr>
          </a:p>
          <a:p>
            <a:pPr lvl="0">
              <a:buNone/>
            </a:pPr>
            <a:r>
              <a:rPr lang="en-US" b="1" u="sng" dirty="0">
                <a:latin typeface="Comic Sans MS" pitchFamily="66" charset="0"/>
              </a:rPr>
              <a:t>Filing system- </a:t>
            </a:r>
            <a:r>
              <a:rPr lang="en-US" dirty="0">
                <a:latin typeface="Comic Sans MS" pitchFamily="66" charset="0"/>
              </a:rPr>
              <a:t>this can be :</a:t>
            </a:r>
            <a:endParaRPr lang="en-GB" dirty="0">
              <a:latin typeface="Comic Sans MS" pitchFamily="66" charset="0"/>
            </a:endParaRPr>
          </a:p>
          <a:p>
            <a:pPr lvl="0"/>
            <a:r>
              <a:rPr lang="en-US" dirty="0">
                <a:latin typeface="Comic Sans MS" pitchFamily="66" charset="0"/>
              </a:rPr>
              <a:t>Blocked system: (subject heading </a:t>
            </a:r>
            <a:r>
              <a:rPr lang="en-US" dirty="0" err="1">
                <a:latin typeface="Comic Sans MS" pitchFamily="66" charset="0"/>
              </a:rPr>
              <a:t>i.e</a:t>
            </a:r>
            <a:r>
              <a:rPr lang="en-US" dirty="0">
                <a:latin typeface="Comic Sans MS" pitchFamily="66" charset="0"/>
              </a:rPr>
              <a:t> promotion, discipline etc)</a:t>
            </a:r>
            <a:endParaRPr lang="en-GB" dirty="0">
              <a:latin typeface="Comic Sans MS" pitchFamily="66" charset="0"/>
            </a:endParaRPr>
          </a:p>
          <a:p>
            <a:pPr lvl="0"/>
            <a:r>
              <a:rPr lang="en-US" dirty="0">
                <a:latin typeface="Comic Sans MS" pitchFamily="66" charset="0"/>
              </a:rPr>
              <a:t>G,A or Q system consider hierarchy (</a:t>
            </a:r>
            <a:r>
              <a:rPr lang="en-US" dirty="0" err="1">
                <a:latin typeface="Comic Sans MS" pitchFamily="66" charset="0"/>
              </a:rPr>
              <a:t>i.e</a:t>
            </a:r>
            <a:r>
              <a:rPr lang="en-US" dirty="0">
                <a:latin typeface="Comic Sans MS" pitchFamily="66" charset="0"/>
              </a:rPr>
              <a:t> HQ, Zone, Sector, Unit) or importance.</a:t>
            </a:r>
            <a:endParaRPr lang="en-GB" dirty="0">
              <a:latin typeface="Comic Sans MS" pitchFamily="66" charset="0"/>
            </a:endParaRPr>
          </a:p>
          <a:p>
            <a:pPr lvl="0"/>
            <a:r>
              <a:rPr lang="en-US" dirty="0">
                <a:latin typeface="Comic Sans MS" pitchFamily="66" charset="0"/>
              </a:rPr>
              <a:t>Alphabet system- simply uses A to Z to number the files.  </a:t>
            </a:r>
            <a:endParaRPr lang="en-GB" dirty="0">
              <a:latin typeface="Comic Sans MS" pitchFamily="66" charset="0"/>
            </a:endParaRPr>
          </a:p>
          <a:p>
            <a:endParaRPr lang="en-GB" dirty="0">
              <a:latin typeface="Comic Sans MS" pitchFamily="66"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872208"/>
          </a:xfrm>
        </p:spPr>
        <p:txBody>
          <a:bodyPr>
            <a:normAutofit fontScale="90000"/>
          </a:bodyPr>
          <a:lstStyle/>
          <a:p>
            <a:r>
              <a:rPr lang="en-US" b="1" dirty="0" smtClean="0">
                <a:solidFill>
                  <a:srgbClr val="FF0000"/>
                </a:solidFill>
                <a:latin typeface="Comic Sans MS" pitchFamily="66" charset="0"/>
              </a:rPr>
              <a:t>CONFERENCE, MEETING AND MINUTES</a:t>
            </a:r>
            <a:r>
              <a:rPr lang="en-GB" dirty="0" smtClean="0">
                <a:latin typeface="Comic Sans MS" pitchFamily="66" charset="0"/>
              </a:rPr>
              <a:t/>
            </a:r>
            <a:br>
              <a:rPr lang="en-GB" dirty="0" smtClean="0">
                <a:latin typeface="Comic Sans MS" pitchFamily="66" charset="0"/>
              </a:rPr>
            </a:br>
            <a:endParaRPr lang="en-GB" dirty="0"/>
          </a:p>
        </p:txBody>
      </p:sp>
      <p:sp>
        <p:nvSpPr>
          <p:cNvPr id="3" name="Content Placeholder 2"/>
          <p:cNvSpPr>
            <a:spLocks noGrp="1"/>
          </p:cNvSpPr>
          <p:nvPr>
            <p:ph idx="1"/>
          </p:nvPr>
        </p:nvSpPr>
        <p:spPr>
          <a:xfrm>
            <a:off x="457200" y="2492896"/>
            <a:ext cx="8229600" cy="4176464"/>
          </a:xfrm>
        </p:spPr>
        <p:txBody>
          <a:bodyPr>
            <a:normAutofit/>
          </a:bodyPr>
          <a:lstStyle/>
          <a:p>
            <a:pPr lvl="0">
              <a:buNone/>
            </a:pPr>
            <a:r>
              <a:rPr lang="en-US" b="1" dirty="0" smtClean="0">
                <a:latin typeface="Comic Sans MS" pitchFamily="66" charset="0"/>
              </a:rPr>
              <a:t>Duty </a:t>
            </a:r>
            <a:r>
              <a:rPr lang="en-US" b="1" dirty="0">
                <a:latin typeface="Comic Sans MS" pitchFamily="66" charset="0"/>
              </a:rPr>
              <a:t>of secretaries</a:t>
            </a:r>
            <a:r>
              <a:rPr lang="en-US" b="1" dirty="0" smtClean="0">
                <a:latin typeface="Comic Sans MS" pitchFamily="66" charset="0"/>
              </a:rPr>
              <a:t>:-</a:t>
            </a:r>
          </a:p>
          <a:p>
            <a:r>
              <a:rPr lang="en-US" dirty="0" smtClean="0">
                <a:latin typeface="Comic Sans MS" pitchFamily="66" charset="0"/>
              </a:rPr>
              <a:t> </a:t>
            </a:r>
            <a:r>
              <a:rPr lang="en-US" dirty="0">
                <a:latin typeface="Comic Sans MS" pitchFamily="66" charset="0"/>
              </a:rPr>
              <a:t>record </a:t>
            </a:r>
            <a:r>
              <a:rPr lang="en-US" dirty="0" smtClean="0">
                <a:latin typeface="Comic Sans MS" pitchFamily="66" charset="0"/>
              </a:rPr>
              <a:t>proceeding </a:t>
            </a:r>
            <a:r>
              <a:rPr lang="en-US" dirty="0" err="1" smtClean="0">
                <a:latin typeface="Comic Sans MS" pitchFamily="66" charset="0"/>
              </a:rPr>
              <a:t>i.e</a:t>
            </a:r>
            <a:r>
              <a:rPr lang="en-US" dirty="0" smtClean="0">
                <a:latin typeface="Comic Sans MS" pitchFamily="66" charset="0"/>
              </a:rPr>
              <a:t> manual or electronic </a:t>
            </a:r>
          </a:p>
          <a:p>
            <a:pPr lvl="0"/>
            <a:r>
              <a:rPr lang="en-US" dirty="0" smtClean="0">
                <a:latin typeface="Comic Sans MS" pitchFamily="66" charset="0"/>
              </a:rPr>
              <a:t>planning and convening</a:t>
            </a:r>
          </a:p>
          <a:p>
            <a:pPr marL="514350" indent="-514350"/>
            <a:r>
              <a:rPr lang="en-US" dirty="0" smtClean="0">
                <a:latin typeface="Comic Sans MS" pitchFamily="66" charset="0"/>
              </a:rPr>
              <a:t>meeting control and direction</a:t>
            </a:r>
          </a:p>
          <a:p>
            <a:pPr lvl="0"/>
            <a:r>
              <a:rPr lang="en-US" dirty="0" smtClean="0">
                <a:latin typeface="Comic Sans MS" pitchFamily="66" charset="0"/>
              </a:rPr>
              <a:t> supervision of production </a:t>
            </a:r>
          </a:p>
          <a:p>
            <a:pPr lvl="0"/>
            <a:r>
              <a:rPr lang="en-US" dirty="0" smtClean="0">
                <a:latin typeface="Comic Sans MS" pitchFamily="66" charset="0"/>
              </a:rPr>
              <a:t>  distribution of accurate record of proceeding.</a:t>
            </a:r>
            <a:endParaRPr lang="en-GB" dirty="0" smtClean="0">
              <a:latin typeface="Comic Sans MS" pitchFamily="66" charset="0"/>
            </a:endParaRPr>
          </a:p>
          <a:p>
            <a:pPr lvl="0">
              <a:buNone/>
            </a:pPr>
            <a:endParaRPr lang="en-GB" dirty="0">
              <a:latin typeface="Comic Sans MS" pitchFamily="66" charset="0"/>
            </a:endParaRPr>
          </a:p>
          <a:p>
            <a:endParaRPr lang="en-GB" dirty="0">
              <a:latin typeface="Comic Sans MS" pitchFamily="66"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CONFERENCE, MEETING AND MINUTES CONTD</a:t>
            </a:r>
            <a:endParaRPr lang="en-GB"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lvl="0">
              <a:buNone/>
            </a:pPr>
            <a:r>
              <a:rPr lang="en-US" b="1" dirty="0">
                <a:latin typeface="Comic Sans MS" pitchFamily="66" charset="0"/>
              </a:rPr>
              <a:t>Duty of chairman</a:t>
            </a:r>
            <a:r>
              <a:rPr lang="en-US" b="1" dirty="0" smtClean="0">
                <a:latin typeface="Comic Sans MS" pitchFamily="66" charset="0"/>
              </a:rPr>
              <a:t>:-</a:t>
            </a:r>
          </a:p>
          <a:p>
            <a:pPr lvl="0">
              <a:buNone/>
            </a:pPr>
            <a:endParaRPr lang="en-US" b="1" dirty="0" smtClean="0">
              <a:latin typeface="Comic Sans MS" pitchFamily="66" charset="0"/>
            </a:endParaRPr>
          </a:p>
          <a:p>
            <a:pPr lvl="0"/>
            <a:r>
              <a:rPr lang="en-US" dirty="0" smtClean="0">
                <a:latin typeface="Comic Sans MS" pitchFamily="66" charset="0"/>
              </a:rPr>
              <a:t>Vetting </a:t>
            </a:r>
            <a:r>
              <a:rPr lang="en-US" dirty="0">
                <a:latin typeface="Comic Sans MS" pitchFamily="66" charset="0"/>
              </a:rPr>
              <a:t>and operate agenda of meetings</a:t>
            </a:r>
            <a:endParaRPr lang="en-GB" dirty="0">
              <a:latin typeface="Comic Sans MS" pitchFamily="66" charset="0"/>
            </a:endParaRPr>
          </a:p>
          <a:p>
            <a:pPr lvl="0"/>
            <a:r>
              <a:rPr lang="en-US" dirty="0">
                <a:latin typeface="Comic Sans MS" pitchFamily="66" charset="0"/>
              </a:rPr>
              <a:t>Start meetings </a:t>
            </a:r>
            <a:endParaRPr lang="en-GB" dirty="0">
              <a:latin typeface="Comic Sans MS" pitchFamily="66" charset="0"/>
            </a:endParaRPr>
          </a:p>
          <a:p>
            <a:pPr lvl="0"/>
            <a:r>
              <a:rPr lang="en-US" dirty="0">
                <a:latin typeface="Comic Sans MS" pitchFamily="66" charset="0"/>
              </a:rPr>
              <a:t>Introduce members</a:t>
            </a:r>
            <a:endParaRPr lang="en-GB" dirty="0">
              <a:latin typeface="Comic Sans MS" pitchFamily="66" charset="0"/>
            </a:endParaRPr>
          </a:p>
          <a:p>
            <a:pPr lvl="0"/>
            <a:r>
              <a:rPr lang="en-US" dirty="0">
                <a:latin typeface="Comic Sans MS" pitchFamily="66" charset="0"/>
              </a:rPr>
              <a:t>State aim</a:t>
            </a:r>
            <a:endParaRPr lang="en-GB" dirty="0">
              <a:latin typeface="Comic Sans MS" pitchFamily="66" charset="0"/>
            </a:endParaRPr>
          </a:p>
          <a:p>
            <a:pPr lvl="0"/>
            <a:r>
              <a:rPr lang="en-US" dirty="0">
                <a:latin typeface="Comic Sans MS" pitchFamily="66" charset="0"/>
              </a:rPr>
              <a:t>Introduce items</a:t>
            </a:r>
            <a:endParaRPr lang="en-GB" dirty="0">
              <a:latin typeface="Comic Sans MS" pitchFamily="66" charset="0"/>
            </a:endParaRPr>
          </a:p>
          <a:p>
            <a:pPr lvl="0"/>
            <a:r>
              <a:rPr lang="en-US" dirty="0">
                <a:latin typeface="Comic Sans MS" pitchFamily="66" charset="0"/>
              </a:rPr>
              <a:t>Appoint and guide discussants</a:t>
            </a:r>
            <a:endParaRPr lang="en-GB" dirty="0">
              <a:latin typeface="Comic Sans MS" pitchFamily="66" charset="0"/>
            </a:endParaRPr>
          </a:p>
          <a:p>
            <a:pPr lvl="0"/>
            <a:r>
              <a:rPr lang="en-US" dirty="0">
                <a:latin typeface="Comic Sans MS" pitchFamily="66" charset="0"/>
              </a:rPr>
              <a:t>Summarize discussion</a:t>
            </a:r>
            <a:endParaRPr lang="en-GB" dirty="0">
              <a:latin typeface="Comic Sans MS" pitchFamily="66" charset="0"/>
            </a:endParaRPr>
          </a:p>
          <a:p>
            <a:pPr lvl="0"/>
            <a:r>
              <a:rPr lang="en-US" dirty="0">
                <a:latin typeface="Comic Sans MS" pitchFamily="66" charset="0"/>
              </a:rPr>
              <a:t>Take decision</a:t>
            </a:r>
            <a:endParaRPr lang="en-GB" dirty="0">
              <a:latin typeface="Comic Sans MS" pitchFamily="66" charset="0"/>
            </a:endParaRPr>
          </a:p>
          <a:p>
            <a:pPr lvl="0"/>
            <a:r>
              <a:rPr lang="en-US" dirty="0">
                <a:latin typeface="Comic Sans MS" pitchFamily="66" charset="0"/>
              </a:rPr>
              <a:t>Allocate actions.</a:t>
            </a:r>
            <a:endParaRPr lang="en-GB" dirty="0">
              <a:latin typeface="Comic Sans MS" pitchFamily="66" charset="0"/>
            </a:endParaRPr>
          </a:p>
          <a:p>
            <a:pPr lvl="0">
              <a:buNone/>
            </a:pPr>
            <a:endParaRPr lang="en-GB" dirty="0">
              <a:latin typeface="Comic Sans MS" pitchFamily="66"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224136"/>
          </a:xfrm>
        </p:spPr>
        <p:txBody>
          <a:bodyPr>
            <a:normAutofit fontScale="90000"/>
          </a:bodyPr>
          <a:lstStyle/>
          <a:p>
            <a:pPr algn="ctr"/>
            <a:r>
              <a:rPr lang="en-US" b="1" dirty="0" smtClean="0">
                <a:solidFill>
                  <a:srgbClr val="FF0000"/>
                </a:solidFill>
                <a:latin typeface="Comic Sans MS" pitchFamily="66" charset="0"/>
              </a:rPr>
              <a:t>BRIEF</a:t>
            </a:r>
            <a:r>
              <a:rPr lang="en-GB" dirty="0" smtClean="0">
                <a:solidFill>
                  <a:srgbClr val="FF0000"/>
                </a:solidFill>
                <a:latin typeface="Comic Sans MS" pitchFamily="66" charset="0"/>
              </a:rPr>
              <a:t/>
            </a:r>
            <a:br>
              <a:rPr lang="en-GB" dirty="0" smtClean="0">
                <a:solidFill>
                  <a:srgbClr val="FF0000"/>
                </a:solidFill>
                <a:latin typeface="Comic Sans MS" pitchFamily="66" charset="0"/>
              </a:rPr>
            </a:br>
            <a:endParaRPr lang="en-GB" dirty="0">
              <a:solidFill>
                <a:srgbClr val="FF0000"/>
              </a:solidFill>
            </a:endParaRPr>
          </a:p>
        </p:txBody>
      </p:sp>
      <p:sp>
        <p:nvSpPr>
          <p:cNvPr id="3" name="Content Placeholder 2"/>
          <p:cNvSpPr>
            <a:spLocks noGrp="1"/>
          </p:cNvSpPr>
          <p:nvPr>
            <p:ph idx="1"/>
          </p:nvPr>
        </p:nvSpPr>
        <p:spPr>
          <a:xfrm>
            <a:off x="457200" y="1628800"/>
            <a:ext cx="8507288" cy="5229200"/>
          </a:xfrm>
        </p:spPr>
        <p:txBody>
          <a:bodyPr>
            <a:normAutofit/>
          </a:bodyPr>
          <a:lstStyle/>
          <a:p>
            <a:r>
              <a:rPr lang="en-US" dirty="0" smtClean="0">
                <a:latin typeface="Comic Sans MS" pitchFamily="66" charset="0"/>
              </a:rPr>
              <a:t>This </a:t>
            </a:r>
            <a:r>
              <a:rPr lang="en-US" dirty="0">
                <a:latin typeface="Comic Sans MS" pitchFamily="66" charset="0"/>
              </a:rPr>
              <a:t>is a short accurate info posed to subordinate. It saves time and discuss the matter properly. It can be oral or written </a:t>
            </a:r>
            <a:r>
              <a:rPr lang="en-US" dirty="0" smtClean="0">
                <a:latin typeface="Comic Sans MS" pitchFamily="66" charset="0"/>
              </a:rPr>
              <a:t> </a:t>
            </a:r>
            <a:r>
              <a:rPr lang="en-US" dirty="0" err="1" smtClean="0">
                <a:latin typeface="Comic Sans MS" pitchFamily="66" charset="0"/>
              </a:rPr>
              <a:t>eg</a:t>
            </a:r>
            <a:r>
              <a:rPr lang="en-US" dirty="0" smtClean="0">
                <a:latin typeface="Comic Sans MS" pitchFamily="66" charset="0"/>
              </a:rPr>
              <a:t>. </a:t>
            </a:r>
            <a:endParaRPr lang="en-GB" dirty="0">
              <a:latin typeface="Comic Sans MS" pitchFamily="66" charset="0"/>
            </a:endParaRPr>
          </a:p>
          <a:p>
            <a:pPr lvl="0"/>
            <a:r>
              <a:rPr lang="en-US" dirty="0">
                <a:latin typeface="Comic Sans MS" pitchFamily="66" charset="0"/>
              </a:rPr>
              <a:t>BRIEF FOR ZCO RS2.21</a:t>
            </a:r>
            <a:endParaRPr lang="en-GB" dirty="0">
              <a:latin typeface="Comic Sans MS" pitchFamily="66" charset="0"/>
            </a:endParaRPr>
          </a:p>
          <a:p>
            <a:pPr lvl="0"/>
            <a:r>
              <a:rPr lang="en-US" dirty="0">
                <a:latin typeface="Comic Sans MS" pitchFamily="66" charset="0"/>
              </a:rPr>
              <a:t>USE OF </a:t>
            </a:r>
            <a:r>
              <a:rPr lang="en-US" dirty="0" smtClean="0">
                <a:latin typeface="Comic Sans MS" pitchFamily="66" charset="0"/>
              </a:rPr>
              <a:t>SIREN</a:t>
            </a:r>
          </a:p>
          <a:p>
            <a:pPr lvl="0"/>
            <a:endParaRPr lang="en-GB" dirty="0">
              <a:latin typeface="Comic Sans MS" pitchFamily="66" charset="0"/>
            </a:endParaRPr>
          </a:p>
          <a:p>
            <a:pPr>
              <a:buNone/>
            </a:pPr>
            <a:endParaRPr lang="en-GB" dirty="0">
              <a:latin typeface="Comic Sans MS" pitchFamily="66" charset="0"/>
            </a:endParaRPr>
          </a:p>
        </p:txBody>
      </p:sp>
      <p:pic>
        <p:nvPicPr>
          <p:cNvPr id="4" name="img" descr="https://tse1.mm.bing.net/th?id=OIP.ub4y1rtA7J4vJL_304soEAHaEK&amp;pid=Api&amp;P=0&amp;w=298&amp;h=169"/>
          <p:cNvPicPr/>
          <p:nvPr/>
        </p:nvPicPr>
        <p:blipFill>
          <a:blip r:embed="rId2" cstate="print"/>
          <a:srcRect/>
          <a:stretch>
            <a:fillRect/>
          </a:stretch>
        </p:blipFill>
        <p:spPr bwMode="auto">
          <a:xfrm>
            <a:off x="3635896" y="3573016"/>
            <a:ext cx="5184576" cy="3284984"/>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latin typeface="Comic Sans MS" pitchFamily="66" charset="0"/>
              </a:rPr>
              <a:t>TYPES OF BRIEF</a:t>
            </a:r>
            <a:r>
              <a:rPr lang="en-GB" dirty="0" smtClean="0">
                <a:latin typeface="Comic Sans MS" pitchFamily="66" charset="0"/>
              </a:rPr>
              <a:t/>
            </a:r>
            <a:br>
              <a:rPr lang="en-GB" dirty="0" smtClean="0">
                <a:latin typeface="Comic Sans MS" pitchFamily="66" charset="0"/>
              </a:rPr>
            </a:br>
            <a:endParaRPr lang="en-GB" dirty="0"/>
          </a:p>
        </p:txBody>
      </p:sp>
      <p:sp>
        <p:nvSpPr>
          <p:cNvPr id="3" name="Content Placeholder 2"/>
          <p:cNvSpPr>
            <a:spLocks noGrp="1"/>
          </p:cNvSpPr>
          <p:nvPr>
            <p:ph idx="1"/>
          </p:nvPr>
        </p:nvSpPr>
        <p:spPr/>
        <p:txBody>
          <a:bodyPr>
            <a:normAutofit fontScale="92500"/>
          </a:bodyPr>
          <a:lstStyle/>
          <a:p>
            <a:pPr lvl="0"/>
            <a:r>
              <a:rPr lang="en-US" b="1" dirty="0" smtClean="0">
                <a:latin typeface="Comic Sans MS" pitchFamily="66" charset="0"/>
              </a:rPr>
              <a:t>Decision </a:t>
            </a:r>
            <a:r>
              <a:rPr lang="en-US" b="1" dirty="0">
                <a:latin typeface="Comic Sans MS" pitchFamily="66" charset="0"/>
              </a:rPr>
              <a:t>brief- </a:t>
            </a:r>
            <a:r>
              <a:rPr lang="en-US" dirty="0">
                <a:latin typeface="Comic Sans MS" pitchFamily="66" charset="0"/>
              </a:rPr>
              <a:t>summary of completed document</a:t>
            </a:r>
            <a:endParaRPr lang="en-GB" dirty="0">
              <a:latin typeface="Comic Sans MS" pitchFamily="66" charset="0"/>
            </a:endParaRPr>
          </a:p>
          <a:p>
            <a:pPr lvl="0"/>
            <a:r>
              <a:rPr lang="en-US" b="1" dirty="0">
                <a:latin typeface="Comic Sans MS" pitchFamily="66" charset="0"/>
              </a:rPr>
              <a:t>Information brief- </a:t>
            </a:r>
            <a:r>
              <a:rPr lang="en-US" dirty="0">
                <a:latin typeface="Comic Sans MS" pitchFamily="66" charset="0"/>
              </a:rPr>
              <a:t>on current problem or situation</a:t>
            </a:r>
            <a:endParaRPr lang="en-GB" dirty="0">
              <a:latin typeface="Comic Sans MS" pitchFamily="66" charset="0"/>
            </a:endParaRPr>
          </a:p>
          <a:p>
            <a:pPr lvl="0"/>
            <a:r>
              <a:rPr lang="en-US" b="1" dirty="0">
                <a:latin typeface="Comic Sans MS" pitchFamily="66" charset="0"/>
              </a:rPr>
              <a:t>Meeting brief-</a:t>
            </a:r>
            <a:r>
              <a:rPr lang="en-US" dirty="0">
                <a:latin typeface="Comic Sans MS" pitchFamily="66" charset="0"/>
              </a:rPr>
              <a:t> to make superior  familiarize with agenda</a:t>
            </a:r>
            <a:endParaRPr lang="en-GB" dirty="0">
              <a:latin typeface="Comic Sans MS" pitchFamily="66" charset="0"/>
            </a:endParaRPr>
          </a:p>
          <a:p>
            <a:pPr lvl="0"/>
            <a:r>
              <a:rPr lang="en-US" b="1" dirty="0">
                <a:latin typeface="Comic Sans MS" pitchFamily="66" charset="0"/>
              </a:rPr>
              <a:t>Personality brief- </a:t>
            </a:r>
            <a:r>
              <a:rPr lang="en-US" dirty="0">
                <a:latin typeface="Comic Sans MS" pitchFamily="66" charset="0"/>
              </a:rPr>
              <a:t>details of visitors and his mission</a:t>
            </a:r>
            <a:endParaRPr lang="en-GB" dirty="0">
              <a:latin typeface="Comic Sans MS" pitchFamily="66" charset="0"/>
            </a:endParaRPr>
          </a:p>
          <a:p>
            <a:pPr lvl="0"/>
            <a:r>
              <a:rPr lang="en-US" b="1" dirty="0">
                <a:latin typeface="Comic Sans MS" pitchFamily="66" charset="0"/>
              </a:rPr>
              <a:t>Visiting brief- </a:t>
            </a:r>
            <a:r>
              <a:rPr lang="en-US" dirty="0">
                <a:latin typeface="Comic Sans MS" pitchFamily="66" charset="0"/>
              </a:rPr>
              <a:t>question likely to be encountered if superior is travelling</a:t>
            </a:r>
            <a:endParaRPr lang="en-GB" dirty="0">
              <a:latin typeface="Comic Sans MS" pitchFamily="66" charset="0"/>
            </a:endParaRPr>
          </a:p>
          <a:p>
            <a:r>
              <a:rPr lang="en-US" b="1" dirty="0">
                <a:latin typeface="Comic Sans MS" pitchFamily="66" charset="0"/>
              </a:rPr>
              <a:t> </a:t>
            </a:r>
            <a:endParaRPr lang="en-GB" dirty="0">
              <a:latin typeface="Comic Sans MS" pitchFamily="66" charset="0"/>
            </a:endParaRPr>
          </a:p>
          <a:p>
            <a:endParaRPr lang="en-GB" dirty="0">
              <a:latin typeface="Comic Sans MS" pitchFamily="66"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CONCLUSION</a:t>
            </a:r>
            <a:r>
              <a:rPr lang="en-GB" dirty="0" smtClean="0">
                <a:solidFill>
                  <a:srgbClr val="FF0000"/>
                </a:solidFill>
                <a:latin typeface="Comic Sans MS" pitchFamily="66" charset="0"/>
              </a:rPr>
              <a:t/>
            </a:r>
            <a:br>
              <a:rPr lang="en-GB" dirty="0" smtClean="0">
                <a:solidFill>
                  <a:srgbClr val="FF0000"/>
                </a:solidFill>
                <a:latin typeface="Comic Sans MS" pitchFamily="66" charset="0"/>
              </a:rPr>
            </a:br>
            <a:endParaRPr lang="en-GB" dirty="0">
              <a:solidFill>
                <a:srgbClr val="FF0000"/>
              </a:solidFill>
            </a:endParaRPr>
          </a:p>
        </p:txBody>
      </p:sp>
      <p:sp>
        <p:nvSpPr>
          <p:cNvPr id="3" name="Content Placeholder 2"/>
          <p:cNvSpPr>
            <a:spLocks noGrp="1"/>
          </p:cNvSpPr>
          <p:nvPr>
            <p:ph idx="1"/>
          </p:nvPr>
        </p:nvSpPr>
        <p:spPr/>
        <p:txBody>
          <a:bodyPr>
            <a:normAutofit/>
          </a:bodyPr>
          <a:lstStyle/>
          <a:p>
            <a:r>
              <a:rPr lang="en-US" dirty="0" smtClean="0">
                <a:latin typeface="Comic Sans MS" pitchFamily="66" charset="0"/>
              </a:rPr>
              <a:t>I </a:t>
            </a:r>
            <a:r>
              <a:rPr lang="en-US" dirty="0">
                <a:latin typeface="Comic Sans MS" pitchFamily="66" charset="0"/>
              </a:rPr>
              <a:t>want you to note that this lecture is not exhaustive. The accuracy and completeness of the report will depend on the quality of an officer and his/her attention to detail.</a:t>
            </a:r>
            <a:endParaRPr lang="en-GB" dirty="0">
              <a:latin typeface="Comic Sans MS" pitchFamily="66" charset="0"/>
            </a:endParaRPr>
          </a:p>
          <a:p>
            <a:r>
              <a:rPr lang="en-US" dirty="0">
                <a:latin typeface="Comic Sans MS" pitchFamily="66" charset="0"/>
              </a:rPr>
              <a:t>It is important that you as staff officers practice writing and do read more. Remember the more you read the more you know. </a:t>
            </a:r>
            <a:endParaRPr lang="en-GB" dirty="0">
              <a:latin typeface="Comic Sans MS" pitchFamily="66" charset="0"/>
            </a:endParaRPr>
          </a:p>
          <a:p>
            <a:endParaRPr lang="en-GB" dirty="0">
              <a:latin typeface="Comic Sans MS" pitchFamily="66" charset="0"/>
            </a:endParaRPr>
          </a:p>
          <a:p>
            <a:endParaRPr lang="en-GB" dirty="0">
              <a:latin typeface="Comic Sans MS" pitchFamily="66"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66405"/>
            <a:ext cx="8229600" cy="530346"/>
          </a:xfrm>
        </p:spPr>
        <p:txBody>
          <a:bodyPr>
            <a:normAutofit fontScale="90000"/>
          </a:bodyPr>
          <a:lstStyle/>
          <a:p>
            <a:endParaRPr lang="en-GB" dirty="0"/>
          </a:p>
        </p:txBody>
      </p:sp>
      <p:sp>
        <p:nvSpPr>
          <p:cNvPr id="3" name="Content Placeholder 2"/>
          <p:cNvSpPr>
            <a:spLocks noGrp="1"/>
          </p:cNvSpPr>
          <p:nvPr>
            <p:ph idx="1"/>
          </p:nvPr>
        </p:nvSpPr>
        <p:spPr>
          <a:xfrm>
            <a:off x="457200" y="1484784"/>
            <a:ext cx="8229600" cy="4824536"/>
          </a:xfrm>
        </p:spPr>
        <p:txBody>
          <a:bodyPr>
            <a:normAutofit/>
          </a:bodyPr>
          <a:lstStyle/>
          <a:p>
            <a:pPr algn="ctr"/>
            <a:r>
              <a:rPr lang="en-US" sz="6600" dirty="0">
                <a:latin typeface="Comic Sans MS" pitchFamily="66" charset="0"/>
              </a:rPr>
              <a:t>Thank you. </a:t>
            </a:r>
            <a:endParaRPr lang="en-GB" sz="6600" dirty="0">
              <a:latin typeface="Comic Sans MS" pitchFamily="66" charset="0"/>
            </a:endParaRPr>
          </a:p>
          <a:p>
            <a:pPr algn="ctr"/>
            <a:endParaRPr lang="en-GB" sz="6600" dirty="0">
              <a:latin typeface="Comic Sans MS" pitchFamily="66" charset="0"/>
            </a:endParaRPr>
          </a:p>
        </p:txBody>
      </p:sp>
      <p:pic>
        <p:nvPicPr>
          <p:cNvPr id="4" name="img" descr="https://clipground.com/images/thank-you-clipart-for-powerpoint-free-download-5.jpg"/>
          <p:cNvPicPr/>
          <p:nvPr/>
        </p:nvPicPr>
        <p:blipFill>
          <a:blip r:embed="rId2" cstate="print"/>
          <a:srcRect/>
          <a:stretch>
            <a:fillRect/>
          </a:stretch>
        </p:blipFill>
        <p:spPr bwMode="auto">
          <a:xfrm>
            <a:off x="0" y="692696"/>
            <a:ext cx="9144000" cy="616530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1296144"/>
          </a:xfrm>
        </p:spPr>
        <p:txBody>
          <a:bodyPr>
            <a:normAutofit fontScale="90000"/>
          </a:bodyPr>
          <a:lstStyle/>
          <a:p>
            <a:pPr algn="ctr"/>
            <a:r>
              <a:rPr lang="en-US" b="1" dirty="0" smtClean="0">
                <a:solidFill>
                  <a:srgbClr val="FF0000"/>
                </a:solidFill>
                <a:latin typeface="Comic Sans MS" pitchFamily="66" charset="0"/>
              </a:rPr>
              <a:t>AIM</a:t>
            </a:r>
            <a:r>
              <a:rPr lang="en-GB" dirty="0" smtClean="0">
                <a:solidFill>
                  <a:srgbClr val="FF0000"/>
                </a:solidFill>
                <a:latin typeface="Comic Sans MS" pitchFamily="66" charset="0"/>
              </a:rPr>
              <a:t/>
            </a:r>
            <a:br>
              <a:rPr lang="en-GB" dirty="0" smtClean="0">
                <a:solidFill>
                  <a:srgbClr val="FF0000"/>
                </a:solidFill>
                <a:latin typeface="Comic Sans MS" pitchFamily="66" charset="0"/>
              </a:rPr>
            </a:br>
            <a:endParaRPr lang="en-GB" dirty="0">
              <a:solidFill>
                <a:srgbClr val="FF0000"/>
              </a:solidFill>
              <a:latin typeface="Comic Sans MS" pitchFamily="66" charset="0"/>
            </a:endParaRPr>
          </a:p>
        </p:txBody>
      </p:sp>
      <p:sp>
        <p:nvSpPr>
          <p:cNvPr id="3" name="Content Placeholder 2"/>
          <p:cNvSpPr>
            <a:spLocks noGrp="1"/>
          </p:cNvSpPr>
          <p:nvPr>
            <p:ph idx="1"/>
          </p:nvPr>
        </p:nvSpPr>
        <p:spPr>
          <a:xfrm>
            <a:off x="457200" y="2132856"/>
            <a:ext cx="8229600" cy="4536504"/>
          </a:xfrm>
        </p:spPr>
        <p:txBody>
          <a:bodyPr/>
          <a:lstStyle/>
          <a:p>
            <a:r>
              <a:rPr lang="en-US" dirty="0" smtClean="0">
                <a:latin typeface="Comic Sans MS" pitchFamily="66" charset="0"/>
              </a:rPr>
              <a:t>Introduce </a:t>
            </a:r>
            <a:r>
              <a:rPr lang="en-US" dirty="0">
                <a:latin typeface="Comic Sans MS" pitchFamily="66" charset="0"/>
              </a:rPr>
              <a:t>the participants to the FRSC service writing. </a:t>
            </a:r>
            <a:endParaRPr lang="en-US" dirty="0" smtClean="0">
              <a:latin typeface="Comic Sans MS" pitchFamily="66" charset="0"/>
            </a:endParaRPr>
          </a:p>
          <a:p>
            <a:endParaRPr lang="en-GB" dirty="0">
              <a:latin typeface="Comic Sans MS" pitchFamily="66" charset="0"/>
            </a:endParaRPr>
          </a:p>
          <a:p>
            <a:endParaRPr lang="en-GB" dirty="0">
              <a:latin typeface="Comic Sans MS" pitchFamily="66" charset="0"/>
            </a:endParaRPr>
          </a:p>
        </p:txBody>
      </p:sp>
      <p:pic>
        <p:nvPicPr>
          <p:cNvPr id="4" name="img" descr="https://i.gifer.com/8vls.gif"/>
          <p:cNvPicPr/>
          <p:nvPr/>
        </p:nvPicPr>
        <p:blipFill>
          <a:blip r:embed="rId2" cstate="print"/>
          <a:srcRect/>
          <a:stretch>
            <a:fillRect/>
          </a:stretch>
        </p:blipFill>
        <p:spPr bwMode="auto">
          <a:xfrm>
            <a:off x="467544" y="3501008"/>
            <a:ext cx="7776864" cy="33569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solidFill>
                  <a:srgbClr val="FF0000"/>
                </a:solidFill>
                <a:latin typeface="Comic Sans MS" pitchFamily="66" charset="0"/>
              </a:rPr>
              <a:t>OBJECTIVES</a:t>
            </a:r>
            <a:r>
              <a:rPr lang="en-GB" dirty="0" smtClean="0">
                <a:solidFill>
                  <a:srgbClr val="FF0000"/>
                </a:solidFill>
                <a:latin typeface="Comic Sans MS" pitchFamily="66" charset="0"/>
              </a:rPr>
              <a:t/>
            </a:r>
            <a:br>
              <a:rPr lang="en-GB" dirty="0" smtClean="0">
                <a:solidFill>
                  <a:srgbClr val="FF0000"/>
                </a:solidFill>
                <a:latin typeface="Comic Sans MS" pitchFamily="66" charset="0"/>
              </a:rPr>
            </a:br>
            <a:endParaRPr lang="en-GB"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a:buNone/>
            </a:pPr>
            <a:r>
              <a:rPr lang="en-US" dirty="0" smtClean="0">
                <a:latin typeface="Comic Sans MS" pitchFamily="66" charset="0"/>
              </a:rPr>
              <a:t>At </a:t>
            </a:r>
            <a:r>
              <a:rPr lang="en-US" dirty="0">
                <a:latin typeface="Comic Sans MS" pitchFamily="66" charset="0"/>
              </a:rPr>
              <a:t>the end of the presentation participants shall be able to:</a:t>
            </a:r>
            <a:endParaRPr lang="en-GB" dirty="0">
              <a:latin typeface="Comic Sans MS" pitchFamily="66" charset="0"/>
            </a:endParaRPr>
          </a:p>
          <a:p>
            <a:pPr lvl="0"/>
            <a:r>
              <a:rPr lang="en-US" dirty="0">
                <a:latin typeface="Comic Sans MS" pitchFamily="66" charset="0"/>
              </a:rPr>
              <a:t>list Types of </a:t>
            </a:r>
            <a:r>
              <a:rPr lang="en-US" dirty="0" smtClean="0">
                <a:latin typeface="Comic Sans MS" pitchFamily="66" charset="0"/>
              </a:rPr>
              <a:t>writing</a:t>
            </a:r>
          </a:p>
          <a:p>
            <a:pPr lvl="0"/>
            <a:r>
              <a:rPr lang="en-US" dirty="0" smtClean="0">
                <a:latin typeface="Comic Sans MS" pitchFamily="66" charset="0"/>
              </a:rPr>
              <a:t>Explain the Characteristics of Service Writing</a:t>
            </a:r>
            <a:endParaRPr lang="en-GB" dirty="0">
              <a:latin typeface="Comic Sans MS" pitchFamily="66" charset="0"/>
            </a:endParaRPr>
          </a:p>
          <a:p>
            <a:pPr lvl="0"/>
            <a:r>
              <a:rPr lang="en-US" dirty="0">
                <a:latin typeface="Comic Sans MS" pitchFamily="66" charset="0"/>
              </a:rPr>
              <a:t>Apply the Basic rules and conventions in service writings</a:t>
            </a:r>
            <a:endParaRPr lang="en-GB" dirty="0">
              <a:latin typeface="Comic Sans MS" pitchFamily="66" charset="0"/>
            </a:endParaRPr>
          </a:p>
          <a:p>
            <a:pPr lvl="0"/>
            <a:r>
              <a:rPr lang="en-US" dirty="0">
                <a:latin typeface="Comic Sans MS" pitchFamily="66" charset="0"/>
              </a:rPr>
              <a:t>Explain types of FRSC Correspondence</a:t>
            </a:r>
            <a:endParaRPr lang="en-GB" dirty="0">
              <a:latin typeface="Comic Sans MS" pitchFamily="66" charset="0"/>
            </a:endParaRPr>
          </a:p>
          <a:p>
            <a:pPr lvl="0"/>
            <a:r>
              <a:rPr lang="en-US" dirty="0">
                <a:latin typeface="Comic Sans MS" pitchFamily="66" charset="0"/>
              </a:rPr>
              <a:t>Explain process of Filling and securing  </a:t>
            </a:r>
            <a:r>
              <a:rPr lang="en-US" dirty="0" smtClean="0">
                <a:latin typeface="Comic Sans MS" pitchFamily="66" charset="0"/>
              </a:rPr>
              <a:t>document</a:t>
            </a:r>
            <a:endParaRPr lang="en-GB" dirty="0">
              <a:latin typeface="Comic Sans MS" pitchFamily="66" charset="0"/>
            </a:endParaRPr>
          </a:p>
          <a:p>
            <a:pPr lvl="0"/>
            <a:r>
              <a:rPr lang="en-US" dirty="0" smtClean="0">
                <a:latin typeface="Comic Sans MS" pitchFamily="66" charset="0"/>
              </a:rPr>
              <a:t>Explain the </a:t>
            </a:r>
            <a:r>
              <a:rPr lang="en-US" dirty="0">
                <a:latin typeface="Comic Sans MS" pitchFamily="66" charset="0"/>
              </a:rPr>
              <a:t>role of chairman in </a:t>
            </a:r>
            <a:r>
              <a:rPr lang="en-US" dirty="0" smtClean="0">
                <a:latin typeface="Comic Sans MS" pitchFamily="66" charset="0"/>
              </a:rPr>
              <a:t>Conferences, </a:t>
            </a:r>
            <a:r>
              <a:rPr lang="en-US" dirty="0">
                <a:latin typeface="Comic Sans MS" pitchFamily="66" charset="0"/>
              </a:rPr>
              <a:t>and meetings</a:t>
            </a:r>
            <a:endParaRPr lang="en-GB" dirty="0">
              <a:latin typeface="Comic Sans MS" pitchFamily="66" charset="0"/>
            </a:endParaRPr>
          </a:p>
          <a:p>
            <a:pPr lvl="0"/>
            <a:r>
              <a:rPr lang="en-US" dirty="0" smtClean="0">
                <a:latin typeface="Comic Sans MS" pitchFamily="66" charset="0"/>
              </a:rPr>
              <a:t>Explain Brief and list types of briefs</a:t>
            </a:r>
            <a:endParaRPr lang="en-GB" dirty="0">
              <a:latin typeface="Comic Sans MS" pitchFamily="66" charset="0"/>
            </a:endParaRP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1224136"/>
          </a:xfrm>
        </p:spPr>
        <p:txBody>
          <a:bodyPr>
            <a:normAutofit fontScale="90000"/>
          </a:bodyPr>
          <a:lstStyle/>
          <a:p>
            <a:r>
              <a:rPr lang="en-US" b="1" dirty="0" smtClean="0">
                <a:solidFill>
                  <a:srgbClr val="FF0000"/>
                </a:solidFill>
                <a:latin typeface="Comic Sans MS" pitchFamily="66" charset="0"/>
              </a:rPr>
              <a:t>TYPES OF WRITING</a:t>
            </a:r>
            <a:r>
              <a:rPr lang="en-GB" dirty="0" smtClean="0">
                <a:latin typeface="Comic Sans MS" pitchFamily="66" charset="0"/>
              </a:rPr>
              <a:t/>
            </a:r>
            <a:br>
              <a:rPr lang="en-GB" dirty="0" smtClean="0">
                <a:latin typeface="Comic Sans MS" pitchFamily="66" charset="0"/>
              </a:rPr>
            </a:br>
            <a:endParaRPr lang="en-GB" dirty="0">
              <a:latin typeface="Comic Sans MS" pitchFamily="66" charset="0"/>
            </a:endParaRPr>
          </a:p>
        </p:txBody>
      </p:sp>
      <p:sp>
        <p:nvSpPr>
          <p:cNvPr id="3" name="Content Placeholder 2"/>
          <p:cNvSpPr>
            <a:spLocks noGrp="1"/>
          </p:cNvSpPr>
          <p:nvPr>
            <p:ph idx="1"/>
          </p:nvPr>
        </p:nvSpPr>
        <p:spPr>
          <a:xfrm>
            <a:off x="457200" y="1844824"/>
            <a:ext cx="8229600" cy="5013176"/>
          </a:xfrm>
        </p:spPr>
        <p:txBody>
          <a:bodyPr>
            <a:normAutofit lnSpcReduction="10000"/>
          </a:bodyPr>
          <a:lstStyle/>
          <a:p>
            <a:pPr>
              <a:buNone/>
            </a:pPr>
            <a:r>
              <a:rPr lang="en-US" b="1" dirty="0" smtClean="0">
                <a:latin typeface="Comic Sans MS" pitchFamily="66" charset="0"/>
              </a:rPr>
              <a:t>Operational writing</a:t>
            </a:r>
            <a:r>
              <a:rPr lang="en-US" dirty="0">
                <a:latin typeface="Comic Sans MS" pitchFamily="66" charset="0"/>
              </a:rPr>
              <a:t>-</a:t>
            </a:r>
            <a:r>
              <a:rPr lang="en-US" dirty="0" smtClean="0">
                <a:latin typeface="Comic Sans MS" pitchFamily="66" charset="0"/>
              </a:rPr>
              <a:t> </a:t>
            </a:r>
            <a:r>
              <a:rPr lang="en-US" dirty="0">
                <a:latin typeface="Comic Sans MS" pitchFamily="66" charset="0"/>
              </a:rPr>
              <a:t>abbreviation can be used </a:t>
            </a:r>
            <a:r>
              <a:rPr lang="en-US" dirty="0" smtClean="0">
                <a:latin typeface="Comic Sans MS" pitchFamily="66" charset="0"/>
              </a:rPr>
              <a:t>here, it includes: </a:t>
            </a:r>
          </a:p>
          <a:p>
            <a:r>
              <a:rPr lang="en-US" dirty="0" smtClean="0">
                <a:latin typeface="Comic Sans MS" pitchFamily="66" charset="0"/>
              </a:rPr>
              <a:t>Administrative Orders</a:t>
            </a:r>
          </a:p>
          <a:p>
            <a:r>
              <a:rPr lang="en-US" dirty="0" smtClean="0">
                <a:latin typeface="Comic Sans MS" pitchFamily="66" charset="0"/>
              </a:rPr>
              <a:t>Part </a:t>
            </a:r>
            <a:r>
              <a:rPr lang="en-US" dirty="0">
                <a:latin typeface="Comic Sans MS" pitchFamily="66" charset="0"/>
              </a:rPr>
              <a:t>I and II </a:t>
            </a:r>
            <a:r>
              <a:rPr lang="en-US" dirty="0" smtClean="0">
                <a:latin typeface="Comic Sans MS" pitchFamily="66" charset="0"/>
              </a:rPr>
              <a:t>order</a:t>
            </a:r>
          </a:p>
          <a:p>
            <a:r>
              <a:rPr lang="en-US" dirty="0" smtClean="0">
                <a:latin typeface="Comic Sans MS" pitchFamily="66" charset="0"/>
              </a:rPr>
              <a:t>Signal &amp; Wireless Messages </a:t>
            </a:r>
          </a:p>
          <a:p>
            <a:r>
              <a:rPr lang="en-US" dirty="0" smtClean="0">
                <a:latin typeface="Comic Sans MS" pitchFamily="66" charset="0"/>
              </a:rPr>
              <a:t>Internal Memos</a:t>
            </a:r>
          </a:p>
          <a:p>
            <a:r>
              <a:rPr lang="en-US" dirty="0" smtClean="0">
                <a:latin typeface="Comic Sans MS" pitchFamily="66" charset="0"/>
              </a:rPr>
              <a:t>All Forms of Ops Reports </a:t>
            </a:r>
            <a:endParaRPr lang="en-GB" dirty="0">
              <a:latin typeface="Comic Sans MS" pitchFamily="66" charset="0"/>
            </a:endParaRPr>
          </a:p>
          <a:p>
            <a:pPr>
              <a:buNone/>
            </a:pPr>
            <a:r>
              <a:rPr lang="en-US" b="1" dirty="0">
                <a:latin typeface="Comic Sans MS" pitchFamily="66" charset="0"/>
              </a:rPr>
              <a:t>Non operational </a:t>
            </a:r>
            <a:r>
              <a:rPr lang="en-US" b="1" dirty="0" smtClean="0">
                <a:latin typeface="Comic Sans MS" pitchFamily="66" charset="0"/>
              </a:rPr>
              <a:t>writing</a:t>
            </a:r>
            <a:r>
              <a:rPr lang="en-US" dirty="0">
                <a:latin typeface="Comic Sans MS" pitchFamily="66" charset="0"/>
              </a:rPr>
              <a:t>-</a:t>
            </a:r>
            <a:r>
              <a:rPr lang="en-US" dirty="0" smtClean="0">
                <a:latin typeface="Comic Sans MS" pitchFamily="66" charset="0"/>
              </a:rPr>
              <a:t> Covers all other forms of writing from FRSC to other Organizations. Use </a:t>
            </a:r>
            <a:r>
              <a:rPr lang="en-US" dirty="0">
                <a:latin typeface="Comic Sans MS" pitchFamily="66" charset="0"/>
              </a:rPr>
              <a:t>of abbreviation is restricted</a:t>
            </a:r>
            <a:r>
              <a:rPr lang="en-US" dirty="0" smtClean="0">
                <a:latin typeface="Comic Sans MS" pitchFamily="66" charset="0"/>
              </a:rPr>
              <a:t>. Follows normal English rules.</a:t>
            </a:r>
            <a:endParaRPr lang="en-GB" dirty="0">
              <a:latin typeface="Comic Sans MS" pitchFamily="66" charset="0"/>
            </a:endParaRP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Comic Sans MS" pitchFamily="66" charset="0"/>
              </a:rPr>
              <a:t>CHARACTERISTICS OF COMMISSION WRITING</a:t>
            </a:r>
            <a:endParaRPr lang="en-GB" sz="3200" dirty="0">
              <a:solidFill>
                <a:srgbClr val="FF0000"/>
              </a:solidFill>
            </a:endParaRPr>
          </a:p>
        </p:txBody>
      </p:sp>
      <p:sp>
        <p:nvSpPr>
          <p:cNvPr id="3" name="Content Placeholder 2"/>
          <p:cNvSpPr>
            <a:spLocks noGrp="1"/>
          </p:cNvSpPr>
          <p:nvPr>
            <p:ph idx="1"/>
          </p:nvPr>
        </p:nvSpPr>
        <p:spPr/>
        <p:txBody>
          <a:bodyPr/>
          <a:lstStyle/>
          <a:p>
            <a:endParaRPr lang="en-GB" dirty="0">
              <a:latin typeface="Comic Sans MS" pitchFamily="66" charset="0"/>
            </a:endParaRPr>
          </a:p>
          <a:p>
            <a:pPr lvl="0"/>
            <a:r>
              <a:rPr lang="en-US" dirty="0">
                <a:latin typeface="Comic Sans MS" pitchFamily="66" charset="0"/>
              </a:rPr>
              <a:t>Accuracy</a:t>
            </a:r>
            <a:endParaRPr lang="en-GB" dirty="0">
              <a:latin typeface="Comic Sans MS" pitchFamily="66" charset="0"/>
            </a:endParaRPr>
          </a:p>
          <a:p>
            <a:pPr lvl="0"/>
            <a:r>
              <a:rPr lang="en-US" dirty="0">
                <a:latin typeface="Comic Sans MS" pitchFamily="66" charset="0"/>
              </a:rPr>
              <a:t>Brevity</a:t>
            </a:r>
            <a:endParaRPr lang="en-GB" dirty="0">
              <a:latin typeface="Comic Sans MS" pitchFamily="66" charset="0"/>
            </a:endParaRPr>
          </a:p>
          <a:p>
            <a:pPr lvl="0"/>
            <a:r>
              <a:rPr lang="en-US" dirty="0">
                <a:latin typeface="Comic Sans MS" pitchFamily="66" charset="0"/>
              </a:rPr>
              <a:t>Clarity</a:t>
            </a:r>
            <a:endParaRPr lang="en-GB" dirty="0">
              <a:latin typeface="Comic Sans MS" pitchFamily="66" charset="0"/>
            </a:endParaRPr>
          </a:p>
          <a:p>
            <a:pPr lvl="0"/>
            <a:r>
              <a:rPr lang="en-US" dirty="0">
                <a:latin typeface="Comic Sans MS" pitchFamily="66" charset="0"/>
              </a:rPr>
              <a:t>Relevance</a:t>
            </a:r>
            <a:endParaRPr lang="en-GB" dirty="0">
              <a:latin typeface="Comic Sans MS" pitchFamily="66" charset="0"/>
            </a:endParaRPr>
          </a:p>
          <a:p>
            <a:pPr lvl="0"/>
            <a:r>
              <a:rPr lang="en-US" dirty="0" smtClean="0">
                <a:latin typeface="Comic Sans MS" pitchFamily="66" charset="0"/>
              </a:rPr>
              <a:t>Logical</a:t>
            </a:r>
          </a:p>
          <a:p>
            <a:pPr lvl="0">
              <a:buNone/>
            </a:pPr>
            <a:endParaRPr lang="en-GB" dirty="0">
              <a:latin typeface="Comic Sans MS" pitchFamily="66" charset="0"/>
            </a:endParaRPr>
          </a:p>
          <a:p>
            <a:pPr>
              <a:buNone/>
            </a:pPr>
            <a:endParaRPr lang="en-GB" dirty="0"/>
          </a:p>
        </p:txBody>
      </p:sp>
      <p:pic>
        <p:nvPicPr>
          <p:cNvPr id="4" name="Picture 3" descr="http://www.writingforward.com/wp-content/uploads/2012/01/better-writing-good-writing.jpg"/>
          <p:cNvPicPr/>
          <p:nvPr/>
        </p:nvPicPr>
        <p:blipFill>
          <a:blip r:embed="rId2" cstate="print"/>
          <a:srcRect/>
          <a:stretch>
            <a:fillRect/>
          </a:stretch>
        </p:blipFill>
        <p:spPr bwMode="auto">
          <a:xfrm>
            <a:off x="2627784" y="2132857"/>
            <a:ext cx="6192688" cy="410445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BASIC RULES AND CONVENTIONS</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92500" lnSpcReduction="10000"/>
          </a:bodyPr>
          <a:lstStyle/>
          <a:p>
            <a:pPr lvl="0">
              <a:buNone/>
            </a:pPr>
            <a:r>
              <a:rPr lang="en-US" dirty="0" smtClean="0">
                <a:latin typeface="Comic Sans MS" pitchFamily="66" charset="0"/>
              </a:rPr>
              <a:t>The basic rules of Commission writing aid the clear presentation of facts and discussion. It helps Staff to conform to standard layout. Documents are made up of three (3) parts:</a:t>
            </a:r>
            <a:endParaRPr lang="en-GB" dirty="0" smtClean="0">
              <a:latin typeface="Comic Sans MS" pitchFamily="66" charset="0"/>
            </a:endParaRPr>
          </a:p>
          <a:p>
            <a:pPr lvl="0"/>
            <a:r>
              <a:rPr lang="en-US" b="1" dirty="0" smtClean="0">
                <a:latin typeface="Comic Sans MS" pitchFamily="66" charset="0"/>
              </a:rPr>
              <a:t>Superscript </a:t>
            </a:r>
            <a:r>
              <a:rPr lang="en-US" b="1" dirty="0">
                <a:latin typeface="Comic Sans MS" pitchFamily="66" charset="0"/>
              </a:rPr>
              <a:t>–before text</a:t>
            </a:r>
            <a:endParaRPr lang="en-GB" b="1" dirty="0">
              <a:latin typeface="Comic Sans MS" pitchFamily="66" charset="0"/>
            </a:endParaRPr>
          </a:p>
          <a:p>
            <a:pPr lvl="0"/>
            <a:r>
              <a:rPr lang="en-US" b="1" dirty="0">
                <a:latin typeface="Comic Sans MS" pitchFamily="66" charset="0"/>
              </a:rPr>
              <a:t>Text</a:t>
            </a:r>
            <a:endParaRPr lang="en-GB" b="1" dirty="0">
              <a:latin typeface="Comic Sans MS" pitchFamily="66" charset="0"/>
            </a:endParaRPr>
          </a:p>
          <a:p>
            <a:pPr lvl="0"/>
            <a:r>
              <a:rPr lang="en-US" b="1" dirty="0" smtClean="0">
                <a:latin typeface="Comic Sans MS" pitchFamily="66" charset="0"/>
              </a:rPr>
              <a:t>Subscript- after text</a:t>
            </a:r>
            <a:endParaRPr lang="en-GB" b="1" dirty="0">
              <a:latin typeface="Comic Sans MS" pitchFamily="66" charset="0"/>
            </a:endParaRPr>
          </a:p>
          <a:p>
            <a:pPr>
              <a:buNone/>
            </a:pPr>
            <a:r>
              <a:rPr lang="en-GB" dirty="0" smtClean="0">
                <a:latin typeface="Comic Sans MS" pitchFamily="66" charset="0"/>
              </a:rPr>
              <a:t>The contents of each part may vary with document, but in all cases the superscript comprises everything above the text and the subscription is everything below the text.</a:t>
            </a:r>
            <a:endParaRPr lang="en-GB" dirty="0">
              <a:latin typeface="Comic Sans MS" pitchFamily="66" charset="0"/>
            </a:endParaRP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BASIC RULES AND CONVENTIONS </a:t>
            </a:r>
            <a:r>
              <a:rPr lang="en-US" b="1" dirty="0" err="1" smtClean="0">
                <a:solidFill>
                  <a:srgbClr val="FF0000"/>
                </a:solidFill>
                <a:latin typeface="Comic Sans MS" pitchFamily="66" charset="0"/>
              </a:rPr>
              <a:t>Contd</a:t>
            </a:r>
            <a:endParaRPr lang="en-GB" dirty="0"/>
          </a:p>
        </p:txBody>
      </p:sp>
      <p:sp>
        <p:nvSpPr>
          <p:cNvPr id="3" name="Content Placeholder 2"/>
          <p:cNvSpPr>
            <a:spLocks noGrp="1"/>
          </p:cNvSpPr>
          <p:nvPr>
            <p:ph idx="1"/>
          </p:nvPr>
        </p:nvSpPr>
        <p:spPr/>
        <p:txBody>
          <a:bodyPr>
            <a:normAutofit fontScale="77500" lnSpcReduction="20000"/>
          </a:bodyPr>
          <a:lstStyle/>
          <a:p>
            <a:pPr>
              <a:buNone/>
            </a:pPr>
            <a:r>
              <a:rPr lang="en-GB" b="1" dirty="0" smtClean="0">
                <a:latin typeface="Comic Sans MS" pitchFamily="66" charset="0"/>
              </a:rPr>
              <a:t>A. THE SUPERSCRIPTION- </a:t>
            </a:r>
            <a:r>
              <a:rPr lang="en-GB" dirty="0" smtClean="0">
                <a:latin typeface="Comic Sans MS" pitchFamily="66" charset="0"/>
              </a:rPr>
              <a:t>this is the top part of letter and consist of:</a:t>
            </a:r>
          </a:p>
          <a:p>
            <a:r>
              <a:rPr lang="en-GB" u="sng" dirty="0" smtClean="0">
                <a:latin typeface="Comic Sans MS" pitchFamily="66" charset="0"/>
              </a:rPr>
              <a:t>The address- </a:t>
            </a:r>
            <a:r>
              <a:rPr lang="en-GB" dirty="0" smtClean="0">
                <a:latin typeface="Comic Sans MS" pitchFamily="66" charset="0"/>
              </a:rPr>
              <a:t>usually taken care of by letter heads</a:t>
            </a:r>
          </a:p>
          <a:p>
            <a:r>
              <a:rPr lang="en-GB" u="sng" dirty="0" smtClean="0">
                <a:latin typeface="Comic Sans MS" pitchFamily="66" charset="0"/>
              </a:rPr>
              <a:t>The date- </a:t>
            </a:r>
            <a:r>
              <a:rPr lang="en-GB" dirty="0" smtClean="0">
                <a:latin typeface="Comic Sans MS" pitchFamily="66" charset="0"/>
              </a:rPr>
              <a:t>this is the date the letter is signed by the writer and not the date typed. The month is normally abbreviated to 3 letters only with a comma not full stop</a:t>
            </a:r>
          </a:p>
          <a:p>
            <a:r>
              <a:rPr lang="en-GB" u="sng" dirty="0" smtClean="0">
                <a:latin typeface="Comic Sans MS" pitchFamily="66" charset="0"/>
              </a:rPr>
              <a:t>Reference-</a:t>
            </a:r>
            <a:r>
              <a:rPr lang="en-GB" dirty="0" smtClean="0">
                <a:latin typeface="Comic Sans MS" pitchFamily="66" charset="0"/>
              </a:rPr>
              <a:t> the identity of the letter usually the reference</a:t>
            </a:r>
          </a:p>
          <a:p>
            <a:r>
              <a:rPr lang="en-GB" u="sng" dirty="0" smtClean="0">
                <a:latin typeface="Comic Sans MS" pitchFamily="66" charset="0"/>
              </a:rPr>
              <a:t>The addressee- </a:t>
            </a:r>
            <a:r>
              <a:rPr lang="en-GB" dirty="0" smtClean="0">
                <a:latin typeface="Comic Sans MS" pitchFamily="66" charset="0"/>
              </a:rPr>
              <a:t>this is the name and address of the recipient or distribution ( usually written see distribution)</a:t>
            </a:r>
          </a:p>
          <a:p>
            <a:r>
              <a:rPr lang="en-GB" u="sng" dirty="0" smtClean="0">
                <a:latin typeface="Comic Sans MS" pitchFamily="66" charset="0"/>
              </a:rPr>
              <a:t>Salutation-</a:t>
            </a:r>
            <a:r>
              <a:rPr lang="en-GB" dirty="0" smtClean="0">
                <a:latin typeface="Comic Sans MS" pitchFamily="66" charset="0"/>
              </a:rPr>
              <a:t> that is official compliment to the recipient</a:t>
            </a:r>
          </a:p>
          <a:p>
            <a:r>
              <a:rPr lang="en-GB" u="sng" dirty="0" smtClean="0">
                <a:latin typeface="Comic Sans MS" pitchFamily="66" charset="0"/>
              </a:rPr>
              <a:t>Attention-</a:t>
            </a:r>
            <a:r>
              <a:rPr lang="en-GB" dirty="0" smtClean="0">
                <a:latin typeface="Comic Sans MS" pitchFamily="66" charset="0"/>
              </a:rPr>
              <a:t> refers to the person who will treat the letter, it is usually used as an alternative to salutation, but it is underlined</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mic Sans MS" pitchFamily="66" charset="0"/>
              </a:rPr>
              <a:t>BASIC RULES AND CONVENTIONS </a:t>
            </a:r>
            <a:r>
              <a:rPr lang="en-US" b="1" dirty="0" err="1" smtClean="0">
                <a:solidFill>
                  <a:srgbClr val="FF0000"/>
                </a:solidFill>
                <a:latin typeface="Comic Sans MS" pitchFamily="66" charset="0"/>
              </a:rPr>
              <a:t>Contd</a:t>
            </a:r>
            <a:endParaRPr lang="en-GB" dirty="0"/>
          </a:p>
        </p:txBody>
      </p:sp>
      <p:sp>
        <p:nvSpPr>
          <p:cNvPr id="3" name="Content Placeholder 2"/>
          <p:cNvSpPr>
            <a:spLocks noGrp="1"/>
          </p:cNvSpPr>
          <p:nvPr>
            <p:ph idx="1"/>
          </p:nvPr>
        </p:nvSpPr>
        <p:spPr/>
        <p:txBody>
          <a:bodyPr>
            <a:normAutofit fontScale="92500" lnSpcReduction="20000"/>
          </a:bodyPr>
          <a:lstStyle/>
          <a:p>
            <a:pPr>
              <a:buNone/>
            </a:pPr>
            <a:r>
              <a:rPr lang="en-GB" b="1" dirty="0" smtClean="0">
                <a:latin typeface="Comic Sans MS" pitchFamily="66" charset="0"/>
              </a:rPr>
              <a:t>B. THE TEXT: </a:t>
            </a:r>
            <a:r>
              <a:rPr lang="en-GB" dirty="0" smtClean="0">
                <a:latin typeface="Comic Sans MS" pitchFamily="66" charset="0"/>
              </a:rPr>
              <a:t>This is the reason for the write-up. It consists of: </a:t>
            </a:r>
          </a:p>
          <a:p>
            <a:pPr marL="681228" indent="-571500">
              <a:buNone/>
            </a:pPr>
            <a:r>
              <a:rPr lang="en-GB" b="1" u="sng" dirty="0" smtClean="0">
                <a:latin typeface="Comic Sans MS" pitchFamily="66" charset="0"/>
              </a:rPr>
              <a:t>The main heading-</a:t>
            </a:r>
            <a:r>
              <a:rPr lang="en-GB" b="1" dirty="0" smtClean="0">
                <a:latin typeface="Comic Sans MS" pitchFamily="66" charset="0"/>
              </a:rPr>
              <a:t> </a:t>
            </a:r>
            <a:r>
              <a:rPr lang="en-GB" dirty="0" smtClean="0">
                <a:latin typeface="Comic Sans MS" pitchFamily="66" charset="0"/>
              </a:rPr>
              <a:t>this is a compressed summary of the whole text. It is either a short sentence or a phrase that depicts the whole text. It directs the reader’s attention and curiosity</a:t>
            </a:r>
          </a:p>
          <a:p>
            <a:pPr>
              <a:buNone/>
            </a:pPr>
            <a:r>
              <a:rPr lang="en-US" b="1" dirty="0" smtClean="0">
                <a:latin typeface="Comic Sans MS" pitchFamily="66" charset="0"/>
              </a:rPr>
              <a:t>C</a:t>
            </a:r>
            <a:r>
              <a:rPr lang="en-US" dirty="0" smtClean="0">
                <a:latin typeface="Comic Sans MS" pitchFamily="66" charset="0"/>
              </a:rPr>
              <a:t>entrally placed over typed area</a:t>
            </a:r>
          </a:p>
          <a:p>
            <a:pPr>
              <a:buNone/>
            </a:pPr>
            <a:r>
              <a:rPr lang="en-US" dirty="0" smtClean="0">
                <a:latin typeface="Comic Sans MS" pitchFamily="66" charset="0"/>
              </a:rPr>
              <a:t>-Capitalized</a:t>
            </a:r>
          </a:p>
          <a:p>
            <a:pPr>
              <a:buNone/>
            </a:pPr>
            <a:r>
              <a:rPr lang="en-US" dirty="0" smtClean="0">
                <a:latin typeface="Comic Sans MS" pitchFamily="66" charset="0"/>
              </a:rPr>
              <a:t>-Underlined</a:t>
            </a:r>
          </a:p>
          <a:p>
            <a:pPr>
              <a:buNone/>
            </a:pPr>
            <a:r>
              <a:rPr lang="en-US" dirty="0" smtClean="0">
                <a:latin typeface="Comic Sans MS" pitchFamily="66" charset="0"/>
              </a:rPr>
              <a:t>-No full stop</a:t>
            </a:r>
          </a:p>
          <a:p>
            <a:pPr>
              <a:buNone/>
            </a:pPr>
            <a:r>
              <a:rPr lang="en-US" dirty="0" smtClean="0">
                <a:latin typeface="Comic Sans MS" pitchFamily="66" charset="0"/>
              </a:rPr>
              <a:t>In a two line heading, the second line should be shorter and placed centrally under the first</a:t>
            </a:r>
          </a:p>
          <a:p>
            <a:pPr marL="681228" indent="-571500">
              <a:buAutoNum type="romanLcPeriod"/>
            </a:pPr>
            <a:endParaRPr lang="en-GB" dirty="0">
              <a:latin typeface="Comic Sans MS"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547</TotalTime>
  <Words>1436</Words>
  <Application>Microsoft Office PowerPoint</Application>
  <PresentationFormat>On-screen Show (4:3)</PresentationFormat>
  <Paragraphs>172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Urban</vt:lpstr>
      <vt:lpstr>STAFF WRITING IN FRSC   BY  SCHOOL GENERAL STUDIES </vt:lpstr>
      <vt:lpstr>INTRODUCTION </vt:lpstr>
      <vt:lpstr>AIM </vt:lpstr>
      <vt:lpstr>OBJECTIVES </vt:lpstr>
      <vt:lpstr>TYPES OF WRITING </vt:lpstr>
      <vt:lpstr>CHARACTERISTICS OF COMMISSION WRITING</vt:lpstr>
      <vt:lpstr>BASIC RULES AND CONVENTIONS </vt:lpstr>
      <vt:lpstr>BASIC RULES AND CONVENTIONS Contd</vt:lpstr>
      <vt:lpstr>BASIC RULES AND CONVENTIONS Contd</vt:lpstr>
      <vt:lpstr>BASIC RULES AND CONVENTIONS Contd</vt:lpstr>
      <vt:lpstr>BASIC RULES AND CONVENTIONS Contd</vt:lpstr>
      <vt:lpstr>BASIC RULES AND CONVENTIONS Contd</vt:lpstr>
      <vt:lpstr>BASIC RULES AND CONVENTIONS Contd</vt:lpstr>
      <vt:lpstr>BASIC RULES AND CONVENTIONS Contd</vt:lpstr>
      <vt:lpstr>BASIC RULES AND CONVENTIONS Contd</vt:lpstr>
      <vt:lpstr>BASIC RULES AND CONVENTIONS Contd</vt:lpstr>
      <vt:lpstr>TYPES OF CORRESPONDENCE</vt:lpstr>
      <vt:lpstr>FILES AND DOCUMENTS </vt:lpstr>
      <vt:lpstr>FILLING SYSTEM AND SECURITY OF DOCUMENTS </vt:lpstr>
      <vt:lpstr>FILLING SYSTEM AND SECURITY OF DOCUMENTS C0NTD </vt:lpstr>
      <vt:lpstr>CONFERENCE, MEETING AND MINUTES </vt:lpstr>
      <vt:lpstr>CONFERENCE, MEETING AND MINUTES CONTD</vt:lpstr>
      <vt:lpstr>BRIEF </vt:lpstr>
      <vt:lpstr>TYPES OF BRIEF </vt:lpstr>
      <vt:lpstr>CONCLUSION </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STAFF WRITING IN FRSC</dc:title>
  <dc:creator>Mutaa</dc:creator>
  <cp:lastModifiedBy>HP</cp:lastModifiedBy>
  <cp:revision>81</cp:revision>
  <dcterms:created xsi:type="dcterms:W3CDTF">2019-09-05T21:04:23Z</dcterms:created>
  <dcterms:modified xsi:type="dcterms:W3CDTF">2021-02-08T14:22:32Z</dcterms:modified>
</cp:coreProperties>
</file>