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5"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02205B-A7F2-41CB-973B-0E760857B985}" type="datetimeFigureOut">
              <a:rPr lang="en-US" smtClean="0"/>
              <a:pPr/>
              <a:t>7/25/2019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A9FA977-3044-4D98-A163-F2D13C6524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02205B-A7F2-41CB-973B-0E760857B985}"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FA977-3044-4D98-A163-F2D13C6524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02205B-A7F2-41CB-973B-0E760857B985}" type="datetimeFigureOut">
              <a:rPr lang="en-US" smtClean="0"/>
              <a:pPr/>
              <a:t>7/25/2019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A9FA977-3044-4D98-A163-F2D13C6524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902205B-A7F2-41CB-973B-0E760857B985}"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A9FA977-3044-4D98-A163-F2D13C65240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902205B-A7F2-41CB-973B-0E760857B985}" type="datetimeFigureOut">
              <a:rPr lang="en-US" smtClean="0"/>
              <a:pPr/>
              <a:t>7/25/2019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A9FA977-3044-4D98-A163-F2D13C65240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902205B-A7F2-41CB-973B-0E760857B985}" type="datetimeFigureOut">
              <a:rPr lang="en-US" smtClean="0"/>
              <a:pPr/>
              <a:t>7/25/2019</a:t>
            </a:fld>
            <a:endParaRPr lang="en-US"/>
          </a:p>
        </p:txBody>
      </p:sp>
      <p:sp>
        <p:nvSpPr>
          <p:cNvPr id="10" name="Slide Number Placeholder 9"/>
          <p:cNvSpPr>
            <a:spLocks noGrp="1"/>
          </p:cNvSpPr>
          <p:nvPr>
            <p:ph type="sldNum" sz="quarter" idx="16"/>
          </p:nvPr>
        </p:nvSpPr>
        <p:spPr/>
        <p:txBody>
          <a:bodyPr rtlCol="0"/>
          <a:lstStyle/>
          <a:p>
            <a:fld id="{7A9FA977-3044-4D98-A163-F2D13C65240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902205B-A7F2-41CB-973B-0E760857B985}" type="datetimeFigureOut">
              <a:rPr lang="en-US" smtClean="0"/>
              <a:pPr/>
              <a:t>7/25/2019</a:t>
            </a:fld>
            <a:endParaRPr lang="en-US"/>
          </a:p>
        </p:txBody>
      </p:sp>
      <p:sp>
        <p:nvSpPr>
          <p:cNvPr id="12" name="Slide Number Placeholder 11"/>
          <p:cNvSpPr>
            <a:spLocks noGrp="1"/>
          </p:cNvSpPr>
          <p:nvPr>
            <p:ph type="sldNum" sz="quarter" idx="16"/>
          </p:nvPr>
        </p:nvSpPr>
        <p:spPr/>
        <p:txBody>
          <a:bodyPr rtlCol="0"/>
          <a:lstStyle/>
          <a:p>
            <a:fld id="{7A9FA977-3044-4D98-A163-F2D13C65240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02205B-A7F2-41CB-973B-0E760857B985}" type="datetimeFigureOut">
              <a:rPr lang="en-US" smtClean="0"/>
              <a:pPr/>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A9FA977-3044-4D98-A163-F2D13C6524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2205B-A7F2-41CB-973B-0E760857B985}" type="datetimeFigureOut">
              <a:rPr lang="en-US" smtClean="0"/>
              <a:pPr/>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A9FA977-3044-4D98-A163-F2D13C6524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02205B-A7F2-41CB-973B-0E760857B985}" type="datetimeFigureOut">
              <a:rPr lang="en-US" smtClean="0"/>
              <a:pPr/>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9FA977-3044-4D98-A163-F2D13C65240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02205B-A7F2-41CB-973B-0E760857B985}" type="datetimeFigureOut">
              <a:rPr lang="en-US" smtClean="0"/>
              <a:pPr/>
              <a:t>7/25/2019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A9FA977-3044-4D98-A163-F2D13C65240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02205B-A7F2-41CB-973B-0E760857B985}" type="datetimeFigureOut">
              <a:rPr lang="en-US" smtClean="0"/>
              <a:pPr/>
              <a:t>7/25/2019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A9FA977-3044-4D98-A163-F2D13C6524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6477000" cy="1828800"/>
          </a:xfrm>
        </p:spPr>
        <p:txBody>
          <a:bodyPr>
            <a:normAutofit fontScale="90000"/>
          </a:bodyPr>
          <a:lstStyle/>
          <a:p>
            <a:r>
              <a:rPr lang="en-GB" b="1" u="sng" dirty="0">
                <a:latin typeface="Comic Sans MS" pitchFamily="66" charset="0"/>
              </a:rPr>
              <a:t>SUSTAINABLE DEVELOPMENT GOALS AND ROAD SAFETY MANAGEMENT</a:t>
            </a:r>
            <a:endParaRPr lang="en-US" dirty="0">
              <a:latin typeface="Comic Sans MS" pitchFamily="66" charset="0"/>
            </a:endParaRPr>
          </a:p>
        </p:txBody>
      </p:sp>
      <p:pic>
        <p:nvPicPr>
          <p:cNvPr id="3" name="Picture 9"/>
          <p:cNvPicPr>
            <a:picLocks noChangeAspect="1" noChangeArrowheads="1"/>
          </p:cNvPicPr>
          <p:nvPr/>
        </p:nvPicPr>
        <p:blipFill>
          <a:blip r:embed="rId2" cstate="print"/>
          <a:srcRect/>
          <a:stretch>
            <a:fillRect/>
          </a:stretch>
        </p:blipFill>
        <p:spPr bwMode="auto">
          <a:xfrm>
            <a:off x="0" y="4191000"/>
            <a:ext cx="3200400" cy="266700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400800" y="0"/>
            <a:ext cx="2743200" cy="33528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417638"/>
          </a:xfrm>
        </p:spPr>
        <p:txBody>
          <a:bodyPr>
            <a:normAutofit fontScale="90000"/>
          </a:bodyPr>
          <a:lstStyle/>
          <a:p>
            <a:r>
              <a:rPr lang="en-GB" sz="2800" b="1" u="sng" dirty="0">
                <a:latin typeface="Comic Sans MS" pitchFamily="66" charset="0"/>
              </a:rPr>
              <a:t>SUSTAINABLE CITIES AND COMMUNITIES THE ROAD SAFETY MANAGEMENT PERSPECTIVE: </a:t>
            </a:r>
            <a:r>
              <a:rPr lang="en-US" sz="2800" dirty="0">
                <a:latin typeface="Comic Sans MS" pitchFamily="66" charset="0"/>
              </a:rPr>
              <a:t/>
            </a:r>
            <a:br>
              <a:rPr lang="en-US" sz="2800" dirty="0">
                <a:latin typeface="Comic Sans MS" pitchFamily="66" charset="0"/>
              </a:rPr>
            </a:br>
            <a:endParaRPr lang="en-US" sz="2800" dirty="0">
              <a:latin typeface="Comic Sans MS" pitchFamily="66" charset="0"/>
            </a:endParaRPr>
          </a:p>
        </p:txBody>
      </p:sp>
      <p:pic>
        <p:nvPicPr>
          <p:cNvPr id="4" name="Picture 10"/>
          <p:cNvPicPr>
            <a:picLocks noChangeAspect="1" noChangeArrowheads="1"/>
          </p:cNvPicPr>
          <p:nvPr/>
        </p:nvPicPr>
        <p:blipFill>
          <a:blip r:embed="rId2" cstate="print"/>
          <a:srcRect/>
          <a:stretch>
            <a:fillRect/>
          </a:stretch>
        </p:blipFill>
        <p:spPr bwMode="auto">
          <a:xfrm>
            <a:off x="0" y="1447800"/>
            <a:ext cx="5791200" cy="5410200"/>
          </a:xfrm>
          <a:prstGeom prst="rect">
            <a:avLst/>
          </a:prstGeom>
          <a:noFill/>
          <a:ln w="9525">
            <a:noFill/>
            <a:miter lim="800000"/>
            <a:headEnd/>
            <a:tailEnd/>
          </a:ln>
          <a:effectLst/>
        </p:spPr>
      </p:pic>
      <p:pic>
        <p:nvPicPr>
          <p:cNvPr id="5" name="Picture 20"/>
          <p:cNvPicPr>
            <a:picLocks noChangeAspect="1" noChangeArrowheads="1"/>
          </p:cNvPicPr>
          <p:nvPr/>
        </p:nvPicPr>
        <p:blipFill>
          <a:blip r:embed="rId3" cstate="print"/>
          <a:srcRect/>
          <a:stretch>
            <a:fillRect/>
          </a:stretch>
        </p:blipFill>
        <p:spPr bwMode="auto">
          <a:xfrm>
            <a:off x="5486400" y="1447800"/>
            <a:ext cx="3657600" cy="5410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2" cstate="print"/>
          <a:srcRect/>
          <a:stretch>
            <a:fillRect/>
          </a:stretch>
        </p:blipFill>
        <p:spPr bwMode="auto">
          <a:xfrm>
            <a:off x="4648200" y="2362200"/>
            <a:ext cx="4267200" cy="4495800"/>
          </a:xfrm>
          <a:prstGeom prst="rect">
            <a:avLst/>
          </a:prstGeom>
          <a:noFill/>
          <a:ln w="9525">
            <a:noFill/>
            <a:miter lim="800000"/>
            <a:headEnd/>
            <a:tailEnd/>
          </a:ln>
          <a:effectLst/>
        </p:spPr>
      </p:pic>
      <p:pic>
        <p:nvPicPr>
          <p:cNvPr id="6" name="Picture 12"/>
          <p:cNvPicPr>
            <a:picLocks noChangeAspect="1" noChangeArrowheads="1"/>
          </p:cNvPicPr>
          <p:nvPr/>
        </p:nvPicPr>
        <p:blipFill>
          <a:blip r:embed="rId3" cstate="print"/>
          <a:srcRect/>
          <a:stretch>
            <a:fillRect/>
          </a:stretch>
        </p:blipFill>
        <p:spPr bwMode="auto">
          <a:xfrm>
            <a:off x="0" y="2286000"/>
            <a:ext cx="4572000" cy="4572000"/>
          </a:xfrm>
          <a:prstGeom prst="rect">
            <a:avLst/>
          </a:prstGeom>
          <a:noFill/>
          <a:ln w="9525">
            <a:noFill/>
            <a:miter lim="800000"/>
            <a:headEnd/>
            <a:tailEnd/>
          </a:ln>
          <a:effectLst/>
        </p:spPr>
      </p:pic>
      <p:sp>
        <p:nvSpPr>
          <p:cNvPr id="9" name="Rectangle 8"/>
          <p:cNvSpPr/>
          <p:nvPr/>
        </p:nvSpPr>
        <p:spPr>
          <a:xfrm>
            <a:off x="685800" y="304800"/>
            <a:ext cx="7409401" cy="830997"/>
          </a:xfrm>
          <a:prstGeom prst="rect">
            <a:avLst/>
          </a:prstGeom>
        </p:spPr>
        <p:txBody>
          <a:bodyPr wrap="none">
            <a:spAutoFit/>
          </a:bodyPr>
          <a:lstStyle/>
          <a:p>
            <a:r>
              <a:rPr lang="en-GB" sz="4800" dirty="0" smtClean="0">
                <a:latin typeface="Comic Sans MS" pitchFamily="66" charset="0"/>
              </a:rPr>
              <a:t> Climate Action (Change) </a:t>
            </a:r>
            <a:endParaRPr lang="en-US" sz="4800"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smtClean="0">
                <a:latin typeface="Comic Sans MS" pitchFamily="66" charset="0"/>
              </a:rPr>
              <a:t>RESPONSIBLE PRODUCTION AND </a:t>
            </a:r>
            <a:r>
              <a:rPr lang="en-GB" sz="3200" b="1" smtClean="0">
                <a:latin typeface="Comic Sans MS" pitchFamily="66" charset="0"/>
              </a:rPr>
              <a:t>CONSUMPTION </a:t>
            </a:r>
            <a:endParaRPr lang="en-US" sz="3200" dirty="0"/>
          </a:p>
        </p:txBody>
      </p:sp>
      <p:sp>
        <p:nvSpPr>
          <p:cNvPr id="3" name="Content Placeholder 2"/>
          <p:cNvSpPr>
            <a:spLocks noGrp="1"/>
          </p:cNvSpPr>
          <p:nvPr>
            <p:ph sz="quarter" idx="1"/>
          </p:nvPr>
        </p:nvSpPr>
        <p:spPr>
          <a:xfrm>
            <a:off x="0" y="1600200"/>
            <a:ext cx="8915400" cy="4525963"/>
          </a:xfrm>
        </p:spPr>
        <p:txBody>
          <a:bodyPr>
            <a:noAutofit/>
          </a:bodyPr>
          <a:lstStyle/>
          <a:p>
            <a:r>
              <a:rPr lang="en-GB" sz="2600" dirty="0">
                <a:latin typeface="Comic Sans MS" pitchFamily="66" charset="0"/>
              </a:rPr>
              <a:t>China's government wants to move towards a ban on gas guzzlers. On 10</a:t>
            </a:r>
            <a:r>
              <a:rPr lang="en-GB" sz="2600" baseline="30000" dirty="0">
                <a:latin typeface="Comic Sans MS" pitchFamily="66" charset="0"/>
              </a:rPr>
              <a:t>th</a:t>
            </a:r>
            <a:r>
              <a:rPr lang="en-GB" sz="2600" dirty="0">
                <a:latin typeface="Comic Sans MS" pitchFamily="66" charset="0"/>
              </a:rPr>
              <a:t> September, 2017 </a:t>
            </a:r>
            <a:r>
              <a:rPr lang="en-GB" sz="2600" dirty="0" err="1">
                <a:latin typeface="Comic Sans MS" pitchFamily="66" charset="0"/>
              </a:rPr>
              <a:t>XinGuobin</a:t>
            </a:r>
            <a:r>
              <a:rPr lang="en-GB" sz="2600" dirty="0">
                <a:latin typeface="Comic Sans MS" pitchFamily="66" charset="0"/>
              </a:rPr>
              <a:t>, Vice Minister of Industry and Technology told an automotive conference in Tianjin that the government is developing a long-term plan to phase out vehicles </a:t>
            </a:r>
            <a:r>
              <a:rPr lang="en-GB" sz="2600" dirty="0" smtClean="0">
                <a:latin typeface="Comic Sans MS" pitchFamily="66" charset="0"/>
              </a:rPr>
              <a:t>powered </a:t>
            </a:r>
            <a:r>
              <a:rPr lang="en-GB" sz="2600" dirty="0">
                <a:latin typeface="Comic Sans MS" pitchFamily="66" charset="0"/>
              </a:rPr>
              <a:t>by fossil fuels. And he quotes, "If China says no more fossil fuels powered cars, global car makers must follow – The Economist magazine.</a:t>
            </a:r>
            <a:endParaRPr lang="en-US" sz="2600" dirty="0">
              <a:latin typeface="Comic Sans MS" pitchFamily="66" charset="0"/>
            </a:endParaRPr>
          </a:p>
          <a:p>
            <a:r>
              <a:rPr lang="en-GB" sz="2600" dirty="0">
                <a:latin typeface="Comic Sans MS" pitchFamily="66" charset="0"/>
              </a:rPr>
              <a:t>Denmark in 2019 announced a ban on gasoline or diesel vehicles commencing from 2030 and according to the British Broadcasting Corporation, the United Kingdom will in 2040 effectively have zero emission.</a:t>
            </a:r>
            <a:endParaRPr lang="en-US" sz="2600" dirty="0">
              <a:latin typeface="Comic Sans MS" pitchFamily="66" charset="0"/>
            </a:endParaRPr>
          </a:p>
          <a:p>
            <a:endParaRPr lang="en-US" sz="26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omic Sans MS" pitchFamily="66" charset="0"/>
              </a:rPr>
              <a:t>RESPONSIBLE PRODUCTION AND CONSUMPTION cont’d</a:t>
            </a:r>
            <a:endParaRPr lang="en-US" dirty="0"/>
          </a:p>
        </p:txBody>
      </p:sp>
      <p:pic>
        <p:nvPicPr>
          <p:cNvPr id="4098" name="Picture 2"/>
          <p:cNvPicPr>
            <a:picLocks noGrp="1" noChangeAspect="1" noChangeArrowheads="1"/>
          </p:cNvPicPr>
          <p:nvPr>
            <p:ph sz="quarter" idx="1"/>
          </p:nvPr>
        </p:nvPicPr>
        <p:blipFill>
          <a:blip r:embed="rId2" cstate="print"/>
          <a:stretch>
            <a:fillRect/>
          </a:stretch>
        </p:blipFill>
        <p:spPr bwMode="auto">
          <a:xfrm>
            <a:off x="1260475" y="2009775"/>
            <a:ext cx="6858000" cy="36766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0" y="2057400"/>
            <a:ext cx="4038600" cy="4572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0" y="-42022"/>
          <a:ext cx="9143998" cy="7104473"/>
        </p:xfrm>
        <a:graphic>
          <a:graphicData uri="http://schemas.openxmlformats.org/drawingml/2006/table">
            <a:tbl>
              <a:tblPr firstRow="1" bandRow="1">
                <a:tableStyleId>{5C22544A-7EE6-4342-B048-85BDC9FD1C3A}</a:tableStyleId>
              </a:tblPr>
              <a:tblGrid>
                <a:gridCol w="1413163"/>
                <a:gridCol w="4405745"/>
                <a:gridCol w="3325090"/>
              </a:tblGrid>
              <a:tr h="571265">
                <a:tc>
                  <a:txBody>
                    <a:bodyPr/>
                    <a:lstStyle/>
                    <a:p>
                      <a:r>
                        <a:rPr lang="en-GB" sz="2000" b="1" kern="1200" dirty="0" smtClean="0">
                          <a:solidFill>
                            <a:schemeClr val="lt1"/>
                          </a:solidFill>
                          <a:latin typeface="Comic Sans MS" pitchFamily="66" charset="0"/>
                          <a:ea typeface="+mn-ea"/>
                          <a:cs typeface="+mn-cs"/>
                        </a:rPr>
                        <a:t>S/N</a:t>
                      </a:r>
                      <a:endParaRPr lang="en-US" sz="2000" dirty="0">
                        <a:latin typeface="Comic Sans MS" pitchFamily="66" charset="0"/>
                      </a:endParaRPr>
                    </a:p>
                  </a:txBody>
                  <a:tcPr/>
                </a:tc>
                <a:tc>
                  <a:txBody>
                    <a:bodyPr/>
                    <a:lstStyle/>
                    <a:p>
                      <a:r>
                        <a:rPr lang="en-GB" sz="2000" b="1" kern="1200" dirty="0" smtClean="0">
                          <a:solidFill>
                            <a:schemeClr val="lt1"/>
                          </a:solidFill>
                          <a:latin typeface="Comic Sans MS" pitchFamily="66" charset="0"/>
                          <a:ea typeface="+mn-ea"/>
                          <a:cs typeface="+mn-cs"/>
                        </a:rPr>
                        <a:t>NAME OF COUNTRY</a:t>
                      </a:r>
                      <a:endParaRPr lang="en-US" sz="2000" dirty="0">
                        <a:latin typeface="Comic Sans MS" pitchFamily="66" charset="0"/>
                      </a:endParaRPr>
                    </a:p>
                  </a:txBody>
                  <a:tcPr/>
                </a:tc>
                <a:tc>
                  <a:txBody>
                    <a:bodyPr/>
                    <a:lstStyle/>
                    <a:p>
                      <a:r>
                        <a:rPr lang="en-GB" sz="2000" b="1" kern="1200" dirty="0" smtClean="0">
                          <a:solidFill>
                            <a:schemeClr val="lt1"/>
                          </a:solidFill>
                          <a:latin typeface="Comic Sans MS" pitchFamily="66" charset="0"/>
                          <a:ea typeface="+mn-ea"/>
                          <a:cs typeface="+mn-cs"/>
                        </a:rPr>
                        <a:t>YEAR OF BAN/REMARKS</a:t>
                      </a:r>
                      <a:endParaRPr lang="en-US" sz="2000" dirty="0">
                        <a:latin typeface="Comic Sans MS" pitchFamily="66" charset="0"/>
                      </a:endParaRPr>
                    </a:p>
                  </a:txBody>
                  <a:tcPr/>
                </a:tc>
              </a:tr>
              <a:tr h="453928">
                <a:tc>
                  <a:txBody>
                    <a:bodyPr/>
                    <a:lstStyle/>
                    <a:p>
                      <a:r>
                        <a:rPr lang="en-US" dirty="0" smtClean="0">
                          <a:latin typeface="Comic Sans MS" pitchFamily="66" charset="0"/>
                        </a:rPr>
                        <a:t>1</a:t>
                      </a:r>
                      <a:endParaRPr lang="en-US" dirty="0">
                        <a:latin typeface="Comic Sans MS" pitchFamily="66" charset="0"/>
                      </a:endParaRPr>
                    </a:p>
                  </a:txBody>
                  <a:tcPr/>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Britain</a:t>
                      </a:r>
                      <a:endParaRPr lang="en-US" sz="24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2040</a:t>
                      </a:r>
                      <a:endParaRPr lang="en-US" sz="2400" dirty="0">
                        <a:latin typeface="Comic Sans MS" pitchFamily="66" charset="0"/>
                        <a:ea typeface="Calibri"/>
                        <a:cs typeface="Times New Roman"/>
                      </a:endParaRPr>
                    </a:p>
                  </a:txBody>
                  <a:tcPr marL="68580" marR="68580" marT="0" marB="0"/>
                </a:tc>
              </a:tr>
              <a:tr h="453928">
                <a:tc>
                  <a:txBody>
                    <a:bodyPr/>
                    <a:lstStyle/>
                    <a:p>
                      <a:r>
                        <a:rPr lang="en-US" dirty="0" smtClean="0">
                          <a:latin typeface="Comic Sans MS" pitchFamily="66" charset="0"/>
                        </a:rPr>
                        <a:t>2</a:t>
                      </a:r>
                      <a:endParaRPr lang="en-US" dirty="0">
                        <a:latin typeface="Comic Sans MS" pitchFamily="66" charset="0"/>
                      </a:endParaRPr>
                    </a:p>
                  </a:txBody>
                  <a:tcPr/>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France</a:t>
                      </a:r>
                      <a:endParaRPr lang="en-US" sz="24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2010</a:t>
                      </a:r>
                      <a:endParaRPr lang="en-US" sz="2400" dirty="0">
                        <a:latin typeface="Comic Sans MS" pitchFamily="66" charset="0"/>
                        <a:ea typeface="Calibri"/>
                        <a:cs typeface="Times New Roman"/>
                      </a:endParaRPr>
                    </a:p>
                  </a:txBody>
                  <a:tcPr marL="68580" marR="68580" marT="0" marB="0"/>
                </a:tc>
              </a:tr>
              <a:tr h="744931">
                <a:tc>
                  <a:txBody>
                    <a:bodyPr/>
                    <a:lstStyle/>
                    <a:p>
                      <a:r>
                        <a:rPr lang="en-US" dirty="0" smtClean="0">
                          <a:latin typeface="Comic Sans MS" pitchFamily="66" charset="0"/>
                        </a:rPr>
                        <a:t>3</a:t>
                      </a:r>
                      <a:endParaRPr lang="en-US" dirty="0">
                        <a:latin typeface="Comic Sans MS" pitchFamily="66" charset="0"/>
                      </a:endParaRPr>
                    </a:p>
                  </a:txBody>
                  <a:tcPr/>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Germany</a:t>
                      </a:r>
                      <a:endParaRPr lang="en-US" sz="24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000" dirty="0">
                          <a:latin typeface="Comic Sans MS" pitchFamily="66" charset="0"/>
                          <a:ea typeface="Calibri"/>
                          <a:cs typeface="Times New Roman"/>
                        </a:rPr>
                        <a:t>No date for ban fixed yet</a:t>
                      </a:r>
                      <a:endParaRPr lang="en-US" sz="2000" dirty="0">
                        <a:latin typeface="Comic Sans MS" pitchFamily="66" charset="0"/>
                        <a:ea typeface="Calibri"/>
                        <a:cs typeface="Times New Roman"/>
                      </a:endParaRPr>
                    </a:p>
                  </a:txBody>
                  <a:tcPr marL="68580" marR="68580" marT="0" marB="0"/>
                </a:tc>
              </a:tr>
              <a:tr h="453928">
                <a:tc>
                  <a:txBody>
                    <a:bodyPr/>
                    <a:lstStyle/>
                    <a:p>
                      <a:r>
                        <a:rPr lang="en-US" dirty="0" smtClean="0">
                          <a:latin typeface="Comic Sans MS" pitchFamily="66" charset="0"/>
                        </a:rPr>
                        <a:t>4</a:t>
                      </a:r>
                      <a:endParaRPr lang="en-US" dirty="0">
                        <a:latin typeface="Comic Sans MS" pitchFamily="66" charset="0"/>
                      </a:endParaRPr>
                    </a:p>
                  </a:txBody>
                  <a:tcPr/>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India </a:t>
                      </a:r>
                      <a:endParaRPr lang="en-US" sz="24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000" dirty="0">
                          <a:latin typeface="Comic Sans MS" pitchFamily="66" charset="0"/>
                          <a:ea typeface="Calibri"/>
                          <a:cs typeface="Times New Roman"/>
                        </a:rPr>
                        <a:t>2030</a:t>
                      </a:r>
                      <a:endParaRPr lang="en-US" sz="2000" dirty="0">
                        <a:latin typeface="Comic Sans MS" pitchFamily="66" charset="0"/>
                        <a:ea typeface="Calibri"/>
                        <a:cs typeface="Times New Roman"/>
                      </a:endParaRPr>
                    </a:p>
                  </a:txBody>
                  <a:tcPr marL="68580" marR="68580" marT="0" marB="0"/>
                </a:tc>
              </a:tr>
              <a:tr h="453928">
                <a:tc>
                  <a:txBody>
                    <a:bodyPr/>
                    <a:lstStyle/>
                    <a:p>
                      <a:r>
                        <a:rPr lang="en-US" dirty="0" smtClean="0">
                          <a:latin typeface="Comic Sans MS" pitchFamily="66" charset="0"/>
                        </a:rPr>
                        <a:t>5</a:t>
                      </a:r>
                      <a:endParaRPr lang="en-US" dirty="0">
                        <a:latin typeface="Comic Sans MS" pitchFamily="66" charset="0"/>
                      </a:endParaRPr>
                    </a:p>
                  </a:txBody>
                  <a:tcPr/>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Norway</a:t>
                      </a:r>
                      <a:endParaRPr lang="en-US" sz="24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000" dirty="0">
                          <a:latin typeface="Comic Sans MS" pitchFamily="66" charset="0"/>
                          <a:ea typeface="Calibri"/>
                          <a:cs typeface="Times New Roman"/>
                        </a:rPr>
                        <a:t>2025</a:t>
                      </a:r>
                      <a:endParaRPr lang="en-US" sz="2000" dirty="0">
                        <a:latin typeface="Comic Sans MS" pitchFamily="66" charset="0"/>
                        <a:ea typeface="Calibri"/>
                        <a:cs typeface="Times New Roman"/>
                      </a:endParaRPr>
                    </a:p>
                  </a:txBody>
                  <a:tcPr marL="68580" marR="68580" marT="0" marB="0"/>
                </a:tc>
              </a:tr>
              <a:tr h="1513040">
                <a:tc>
                  <a:txBody>
                    <a:bodyPr/>
                    <a:lstStyle/>
                    <a:p>
                      <a:r>
                        <a:rPr lang="en-US" dirty="0" smtClean="0">
                          <a:latin typeface="Comic Sans MS" pitchFamily="66" charset="0"/>
                        </a:rPr>
                        <a:t>6</a:t>
                      </a:r>
                      <a:endParaRPr lang="en-US" dirty="0">
                        <a:latin typeface="Comic Sans MS" pitchFamily="66" charset="0"/>
                      </a:endParaRPr>
                    </a:p>
                  </a:txBody>
                  <a:tcPr/>
                </a:tc>
                <a:tc>
                  <a:txBody>
                    <a:bodyPr/>
                    <a:lstStyle/>
                    <a:p>
                      <a:pPr marL="0" marR="0" algn="just">
                        <a:lnSpc>
                          <a:spcPct val="120000"/>
                        </a:lnSpc>
                        <a:spcBef>
                          <a:spcPts val="0"/>
                        </a:spcBef>
                        <a:spcAft>
                          <a:spcPts val="0"/>
                        </a:spcAft>
                      </a:pPr>
                      <a:r>
                        <a:rPr lang="en-GB" sz="2400" dirty="0">
                          <a:latin typeface="Comic Sans MS" pitchFamily="66" charset="0"/>
                          <a:ea typeface="Calibri"/>
                          <a:cs typeface="Times New Roman"/>
                        </a:rPr>
                        <a:t>United States of America</a:t>
                      </a:r>
                      <a:endParaRPr lang="en-US" sz="24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000" dirty="0">
                          <a:latin typeface="Comic Sans MS" pitchFamily="66" charset="0"/>
                          <a:ea typeface="Calibri"/>
                          <a:cs typeface="Times New Roman"/>
                        </a:rPr>
                        <a:t>The United States does not have a federal law about the ban but eight (8) </a:t>
                      </a:r>
                      <a:endParaRPr lang="en-US" sz="2000" dirty="0">
                        <a:latin typeface="Comic Sans MS" pitchFamily="66" charset="0"/>
                        <a:ea typeface="Calibri"/>
                        <a:cs typeface="Times New Roman"/>
                      </a:endParaRPr>
                    </a:p>
                  </a:txBody>
                  <a:tcPr marL="68580" marR="68580" marT="0" marB="0"/>
                </a:tc>
              </a:tr>
              <a:tr h="931165">
                <a:tc>
                  <a:txBody>
                    <a:bodyPr/>
                    <a:lstStyle/>
                    <a:p>
                      <a:r>
                        <a:rPr lang="en-US" dirty="0" smtClean="0">
                          <a:latin typeface="Comic Sans MS" pitchFamily="66" charset="0"/>
                        </a:rPr>
                        <a:t>7</a:t>
                      </a:r>
                      <a:endParaRPr lang="en-US" dirty="0">
                        <a:latin typeface="Comic Sans MS" pitchFamily="66" charset="0"/>
                      </a:endParaRPr>
                    </a:p>
                  </a:txBody>
                  <a:tcPr/>
                </a:tc>
                <a:tc>
                  <a:txBody>
                    <a:bodyPr/>
                    <a:lstStyle/>
                    <a:p>
                      <a:endParaRPr lang="en-US" dirty="0">
                        <a:latin typeface="Comic Sans MS" pitchFamily="66" charset="0"/>
                      </a:endParaRPr>
                    </a:p>
                  </a:txBody>
                  <a:tcPr/>
                </a:tc>
                <a:tc>
                  <a:txBody>
                    <a:bodyPr/>
                    <a:lstStyle/>
                    <a:p>
                      <a:r>
                        <a:rPr lang="en-GB" sz="2000" dirty="0" smtClean="0">
                          <a:latin typeface="Comic Sans MS" pitchFamily="66" charset="0"/>
                          <a:ea typeface="Calibri"/>
                          <a:cs typeface="Times New Roman"/>
                        </a:rPr>
                        <a:t>states led by the state of California is leading the pack</a:t>
                      </a:r>
                      <a:endParaRPr lang="en-US" sz="2000" dirty="0">
                        <a:latin typeface="Comic Sans MS" pitchFamily="66" charset="0"/>
                      </a:endParaRPr>
                    </a:p>
                  </a:txBody>
                  <a:tcPr/>
                </a:tc>
              </a:tr>
              <a:tr h="472825">
                <a:tc>
                  <a:txBody>
                    <a:bodyPr/>
                    <a:lstStyle/>
                    <a:p>
                      <a:r>
                        <a:rPr lang="en-US" dirty="0" smtClean="0">
                          <a:latin typeface="Comic Sans MS" pitchFamily="66" charset="0"/>
                        </a:rPr>
                        <a:t>8</a:t>
                      </a:r>
                      <a:endParaRPr lang="en-US" dirty="0">
                        <a:latin typeface="Comic Sans MS" pitchFamily="66" charset="0"/>
                      </a:endParaRPr>
                    </a:p>
                  </a:txBody>
                  <a:tcPr/>
                </a:tc>
                <a:tc>
                  <a:txBody>
                    <a:bodyPr/>
                    <a:lstStyle/>
                    <a:p>
                      <a:r>
                        <a:rPr lang="en-US" sz="2400" dirty="0" smtClean="0">
                          <a:latin typeface="Comic Sans MS" pitchFamily="66" charset="0"/>
                        </a:rPr>
                        <a:t>China</a:t>
                      </a:r>
                      <a:endParaRPr lang="en-US" sz="2400" dirty="0">
                        <a:latin typeface="Comic Sans MS" pitchFamily="66" charset="0"/>
                      </a:endParaRPr>
                    </a:p>
                  </a:txBody>
                  <a:tcPr/>
                </a:tc>
                <a:tc>
                  <a:txBody>
                    <a:bodyPr/>
                    <a:lstStyle/>
                    <a:p>
                      <a:r>
                        <a:rPr lang="en-US" dirty="0" smtClean="0">
                          <a:latin typeface="Comic Sans MS" pitchFamily="66" charset="0"/>
                        </a:rPr>
                        <a:t>2030</a:t>
                      </a:r>
                      <a:endParaRPr lang="en-US" dirty="0">
                        <a:latin typeface="Comic Sans MS" pitchFamily="66" charset="0"/>
                      </a:endParaRPr>
                    </a:p>
                  </a:txBody>
                  <a:tcPr/>
                </a:tc>
              </a:tr>
              <a:tr h="472825">
                <a:tc>
                  <a:txBody>
                    <a:bodyPr/>
                    <a:lstStyle/>
                    <a:p>
                      <a:r>
                        <a:rPr lang="en-US" dirty="0" smtClean="0">
                          <a:latin typeface="Comic Sans MS" pitchFamily="66" charset="0"/>
                        </a:rPr>
                        <a:t>9</a:t>
                      </a:r>
                      <a:endParaRPr lang="en-US" dirty="0">
                        <a:latin typeface="Comic Sans MS" pitchFamily="66" charset="0"/>
                      </a:endParaRPr>
                    </a:p>
                  </a:txBody>
                  <a:tcPr/>
                </a:tc>
                <a:tc>
                  <a:txBody>
                    <a:bodyPr/>
                    <a:lstStyle/>
                    <a:p>
                      <a:r>
                        <a:rPr lang="en-US" sz="2400" dirty="0" smtClean="0">
                          <a:latin typeface="Comic Sans MS" pitchFamily="66" charset="0"/>
                        </a:rPr>
                        <a:t> Japan</a:t>
                      </a:r>
                      <a:endParaRPr lang="en-US" sz="2400" dirty="0">
                        <a:latin typeface="Comic Sans MS" pitchFamily="66" charset="0"/>
                      </a:endParaRPr>
                    </a:p>
                  </a:txBody>
                  <a:tcPr/>
                </a:tc>
                <a:tc>
                  <a:txBody>
                    <a:bodyPr/>
                    <a:lstStyle/>
                    <a:p>
                      <a:r>
                        <a:rPr lang="en-US" dirty="0" smtClean="0">
                          <a:latin typeface="Comic Sans MS" pitchFamily="66" charset="0"/>
                        </a:rPr>
                        <a:t>2030</a:t>
                      </a:r>
                      <a:endParaRPr lang="en-US" dirty="0">
                        <a:latin typeface="Comic Sans MS" pitchFamily="66" charset="0"/>
                      </a:endParaRPr>
                    </a:p>
                  </a:txBody>
                  <a:tcPr/>
                </a:tc>
              </a:tr>
              <a:tr h="378260">
                <a:tc>
                  <a:txBody>
                    <a:bodyPr/>
                    <a:lstStyle/>
                    <a:p>
                      <a:endParaRPr lang="en-US" dirty="0">
                        <a:latin typeface="Comic Sans MS" pitchFamily="66" charset="0"/>
                      </a:endParaRPr>
                    </a:p>
                  </a:txBody>
                  <a:tcPr/>
                </a:tc>
                <a:tc>
                  <a:txBody>
                    <a:bodyPr/>
                    <a:lstStyle/>
                    <a:p>
                      <a:endParaRPr lang="en-US" dirty="0">
                        <a:latin typeface="Comic Sans MS" pitchFamily="66" charset="0"/>
                      </a:endParaRPr>
                    </a:p>
                  </a:txBody>
                  <a:tcPr/>
                </a:tc>
                <a:tc>
                  <a:txBody>
                    <a:bodyPr/>
                    <a:lstStyle/>
                    <a:p>
                      <a:endParaRPr lang="en-US" dirty="0">
                        <a:latin typeface="Comic Sans MS" pitchFamily="66"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304800" y="152400"/>
          <a:ext cx="8839200" cy="6411880"/>
        </p:xfrm>
        <a:graphic>
          <a:graphicData uri="http://schemas.openxmlformats.org/drawingml/2006/table">
            <a:tbl>
              <a:tblPr firstRow="1" bandRow="1">
                <a:tableStyleId>{5C22544A-7EE6-4342-B048-85BDC9FD1C3A}</a:tableStyleId>
              </a:tblPr>
              <a:tblGrid>
                <a:gridCol w="1219200"/>
                <a:gridCol w="4495800"/>
                <a:gridCol w="3124200"/>
              </a:tblGrid>
              <a:tr h="568036">
                <a:tc>
                  <a:txBody>
                    <a:bodyPr/>
                    <a:lstStyle/>
                    <a:p>
                      <a:pPr marL="0" marR="0" algn="just">
                        <a:lnSpc>
                          <a:spcPct val="120000"/>
                        </a:lnSpc>
                        <a:spcBef>
                          <a:spcPts val="0"/>
                        </a:spcBef>
                        <a:spcAft>
                          <a:spcPts val="0"/>
                        </a:spcAft>
                      </a:pPr>
                      <a:r>
                        <a:rPr lang="en-GB" sz="2000" b="1" dirty="0">
                          <a:latin typeface="Comic Sans MS" pitchFamily="66" charset="0"/>
                          <a:ea typeface="Calibri"/>
                          <a:cs typeface="Times New Roman"/>
                        </a:rPr>
                        <a:t>S/N</a:t>
                      </a:r>
                      <a:endParaRPr lang="en-US" sz="20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000" b="1" dirty="0">
                          <a:latin typeface="Comic Sans MS" pitchFamily="66" charset="0"/>
                          <a:ea typeface="Calibri"/>
                          <a:cs typeface="Times New Roman"/>
                        </a:rPr>
                        <a:t>NAME OF COUNTRY</a:t>
                      </a:r>
                      <a:endParaRPr lang="en-US" sz="2000" dirty="0">
                        <a:latin typeface="Comic Sans MS" pitchFamily="66" charset="0"/>
                        <a:ea typeface="Calibri"/>
                        <a:cs typeface="Times New Roman"/>
                      </a:endParaRPr>
                    </a:p>
                  </a:txBody>
                  <a:tcPr marL="68580" marR="68580" marT="0" marB="0"/>
                </a:tc>
                <a:tc>
                  <a:txBody>
                    <a:bodyPr/>
                    <a:lstStyle/>
                    <a:p>
                      <a:pPr marL="0" marR="0" algn="just">
                        <a:lnSpc>
                          <a:spcPct val="120000"/>
                        </a:lnSpc>
                        <a:spcBef>
                          <a:spcPts val="0"/>
                        </a:spcBef>
                        <a:spcAft>
                          <a:spcPts val="0"/>
                        </a:spcAft>
                      </a:pPr>
                      <a:r>
                        <a:rPr lang="en-GB" sz="2000" b="1" dirty="0">
                          <a:latin typeface="Comic Sans MS" pitchFamily="66" charset="0"/>
                          <a:ea typeface="Calibri"/>
                          <a:cs typeface="Times New Roman"/>
                        </a:rPr>
                        <a:t>YEAR OF BAN/REMARKS</a:t>
                      </a:r>
                      <a:endParaRPr lang="en-US" sz="2000" dirty="0">
                        <a:latin typeface="Comic Sans MS" pitchFamily="66" charset="0"/>
                        <a:ea typeface="Calibri"/>
                        <a:cs typeface="Times New Roman"/>
                      </a:endParaRPr>
                    </a:p>
                  </a:txBody>
                  <a:tcPr marL="68580" marR="68580" marT="0" marB="0"/>
                </a:tc>
              </a:tr>
              <a:tr h="568036">
                <a:tc>
                  <a:txBody>
                    <a:bodyPr/>
                    <a:lstStyle/>
                    <a:p>
                      <a:r>
                        <a:rPr lang="en-US" dirty="0" smtClean="0">
                          <a:latin typeface="Comic Sans MS" pitchFamily="66" charset="0"/>
                        </a:rPr>
                        <a:t>7</a:t>
                      </a:r>
                      <a:endParaRPr lang="en-US" dirty="0">
                        <a:latin typeface="Comic Sans MS" pitchFamily="66" charset="0"/>
                      </a:endParaRPr>
                    </a:p>
                  </a:txBody>
                  <a:tcPr/>
                </a:tc>
                <a:tc>
                  <a:txBody>
                    <a:bodyPr/>
                    <a:lstStyle/>
                    <a:p>
                      <a:r>
                        <a:rPr lang="en-US" sz="2000" dirty="0" smtClean="0">
                          <a:latin typeface="Comic Sans MS" pitchFamily="66" charset="0"/>
                        </a:rPr>
                        <a:t>Canada</a:t>
                      </a:r>
                      <a:endParaRPr lang="en-US" sz="2000" dirty="0">
                        <a:latin typeface="Comic Sans MS" pitchFamily="66" charset="0"/>
                      </a:endParaRPr>
                    </a:p>
                  </a:txBody>
                  <a:tcPr/>
                </a:tc>
                <a:tc>
                  <a:txBody>
                    <a:bodyPr/>
                    <a:lstStyle/>
                    <a:p>
                      <a:r>
                        <a:rPr lang="en-US" dirty="0" smtClean="0">
                          <a:latin typeface="Comic Sans MS" pitchFamily="66" charset="0"/>
                        </a:rPr>
                        <a:t>2030</a:t>
                      </a:r>
                      <a:endParaRPr lang="en-US" dirty="0">
                        <a:latin typeface="Comic Sans MS" pitchFamily="66" charset="0"/>
                      </a:endParaRPr>
                    </a:p>
                  </a:txBody>
                  <a:tcPr/>
                </a:tc>
              </a:tr>
              <a:tr h="568036">
                <a:tc>
                  <a:txBody>
                    <a:bodyPr/>
                    <a:lstStyle/>
                    <a:p>
                      <a:r>
                        <a:rPr lang="en-US" dirty="0" smtClean="0">
                          <a:latin typeface="Comic Sans MS" pitchFamily="66" charset="0"/>
                        </a:rPr>
                        <a:t>8</a:t>
                      </a:r>
                      <a:endParaRPr lang="en-US" dirty="0">
                        <a:latin typeface="Comic Sans MS" pitchFamily="66" charset="0"/>
                      </a:endParaRPr>
                    </a:p>
                  </a:txBody>
                  <a:tcPr/>
                </a:tc>
                <a:tc>
                  <a:txBody>
                    <a:bodyPr/>
                    <a:lstStyle/>
                    <a:p>
                      <a:r>
                        <a:rPr lang="en-US" sz="2000" dirty="0" smtClean="0">
                          <a:latin typeface="Comic Sans MS" pitchFamily="66" charset="0"/>
                        </a:rPr>
                        <a:t>Australia</a:t>
                      </a:r>
                      <a:endParaRPr lang="en-US" sz="2000" dirty="0">
                        <a:latin typeface="Comic Sans MS" pitchFamily="66" charset="0"/>
                      </a:endParaRPr>
                    </a:p>
                  </a:txBody>
                  <a:tcPr/>
                </a:tc>
                <a:tc>
                  <a:txBody>
                    <a:bodyPr/>
                    <a:lstStyle/>
                    <a:p>
                      <a:r>
                        <a:rPr lang="en-US" dirty="0" smtClean="0">
                          <a:latin typeface="Comic Sans MS" pitchFamily="66" charset="0"/>
                        </a:rPr>
                        <a:t>2030</a:t>
                      </a:r>
                      <a:endParaRPr lang="en-US" dirty="0">
                        <a:latin typeface="Comic Sans MS" pitchFamily="66" charset="0"/>
                      </a:endParaRPr>
                    </a:p>
                  </a:txBody>
                  <a:tcPr/>
                </a:tc>
              </a:tr>
              <a:tr h="568036">
                <a:tc>
                  <a:txBody>
                    <a:bodyPr/>
                    <a:lstStyle/>
                    <a:p>
                      <a:r>
                        <a:rPr lang="en-US" dirty="0" smtClean="0">
                          <a:latin typeface="Comic Sans MS" pitchFamily="66" charset="0"/>
                        </a:rPr>
                        <a:t>9</a:t>
                      </a:r>
                      <a:endParaRPr lang="en-US" dirty="0">
                        <a:latin typeface="Comic Sans MS" pitchFamily="66" charset="0"/>
                      </a:endParaRPr>
                    </a:p>
                  </a:txBody>
                  <a:tcPr/>
                </a:tc>
                <a:tc>
                  <a:txBody>
                    <a:bodyPr/>
                    <a:lstStyle/>
                    <a:p>
                      <a:r>
                        <a:rPr lang="en-US" sz="2000" dirty="0" smtClean="0">
                          <a:latin typeface="Comic Sans MS" pitchFamily="66" charset="0"/>
                        </a:rPr>
                        <a:t>Denmark</a:t>
                      </a:r>
                      <a:endParaRPr lang="en-US" sz="2000" dirty="0">
                        <a:latin typeface="Comic Sans MS" pitchFamily="66" charset="0"/>
                      </a:endParaRPr>
                    </a:p>
                  </a:txBody>
                  <a:tcPr/>
                </a:tc>
                <a:tc>
                  <a:txBody>
                    <a:bodyPr/>
                    <a:lstStyle/>
                    <a:p>
                      <a:r>
                        <a:rPr lang="en-US" sz="2000" dirty="0" smtClean="0">
                          <a:latin typeface="Comic Sans MS" pitchFamily="66" charset="0"/>
                        </a:rPr>
                        <a:t>2030</a:t>
                      </a:r>
                      <a:endParaRPr lang="en-US" sz="2000" dirty="0">
                        <a:latin typeface="Comic Sans MS" pitchFamily="66" charset="0"/>
                      </a:endParaRPr>
                    </a:p>
                  </a:txBody>
                  <a:tcPr/>
                </a:tc>
              </a:tr>
              <a:tr h="568036">
                <a:tc>
                  <a:txBody>
                    <a:bodyPr/>
                    <a:lstStyle/>
                    <a:p>
                      <a:r>
                        <a:rPr lang="en-US" dirty="0" smtClean="0">
                          <a:latin typeface="Comic Sans MS" pitchFamily="66" charset="0"/>
                        </a:rPr>
                        <a:t>10</a:t>
                      </a:r>
                      <a:endParaRPr lang="en-US" dirty="0">
                        <a:latin typeface="Comic Sans MS" pitchFamily="66" charset="0"/>
                      </a:endParaRPr>
                    </a:p>
                  </a:txBody>
                  <a:tcPr/>
                </a:tc>
                <a:tc>
                  <a:txBody>
                    <a:bodyPr/>
                    <a:lstStyle/>
                    <a:p>
                      <a:r>
                        <a:rPr lang="en-US" sz="2000" dirty="0" smtClean="0">
                          <a:latin typeface="Comic Sans MS" pitchFamily="66" charset="0"/>
                        </a:rPr>
                        <a:t>Ireland</a:t>
                      </a:r>
                      <a:endParaRPr lang="en-US" sz="2000" dirty="0">
                        <a:latin typeface="Comic Sans MS" pitchFamily="66" charset="0"/>
                      </a:endParaRPr>
                    </a:p>
                  </a:txBody>
                  <a:tcPr/>
                </a:tc>
                <a:tc>
                  <a:txBody>
                    <a:bodyPr/>
                    <a:lstStyle/>
                    <a:p>
                      <a:r>
                        <a:rPr lang="en-US" sz="2000" dirty="0" smtClean="0">
                          <a:latin typeface="Comic Sans MS" pitchFamily="66" charset="0"/>
                        </a:rPr>
                        <a:t>2040</a:t>
                      </a:r>
                      <a:endParaRPr lang="en-US" sz="2000" dirty="0">
                        <a:latin typeface="Comic Sans MS" pitchFamily="66" charset="0"/>
                      </a:endParaRPr>
                    </a:p>
                  </a:txBody>
                  <a:tcPr/>
                </a:tc>
              </a:tr>
              <a:tr h="568036">
                <a:tc>
                  <a:txBody>
                    <a:bodyPr/>
                    <a:lstStyle/>
                    <a:p>
                      <a:r>
                        <a:rPr lang="en-US" dirty="0" smtClean="0">
                          <a:latin typeface="Comic Sans MS" pitchFamily="66" charset="0"/>
                        </a:rPr>
                        <a:t>11</a:t>
                      </a:r>
                      <a:endParaRPr lang="en-US" dirty="0">
                        <a:latin typeface="Comic Sans MS" pitchFamily="66" charset="0"/>
                      </a:endParaRPr>
                    </a:p>
                  </a:txBody>
                  <a:tcPr/>
                </a:tc>
                <a:tc>
                  <a:txBody>
                    <a:bodyPr/>
                    <a:lstStyle/>
                    <a:p>
                      <a:r>
                        <a:rPr lang="en-US" sz="2000" dirty="0" smtClean="0">
                          <a:latin typeface="Comic Sans MS" pitchFamily="66" charset="0"/>
                        </a:rPr>
                        <a:t>Netherland</a:t>
                      </a:r>
                      <a:endParaRPr lang="en-US" sz="2000" dirty="0">
                        <a:latin typeface="Comic Sans MS" pitchFamily="66" charset="0"/>
                      </a:endParaRPr>
                    </a:p>
                  </a:txBody>
                  <a:tcPr/>
                </a:tc>
                <a:tc>
                  <a:txBody>
                    <a:bodyPr/>
                    <a:lstStyle/>
                    <a:p>
                      <a:r>
                        <a:rPr lang="en-US" sz="2000" dirty="0" smtClean="0">
                          <a:latin typeface="Comic Sans MS" pitchFamily="66" charset="0"/>
                        </a:rPr>
                        <a:t>2030</a:t>
                      </a:r>
                      <a:endParaRPr lang="en-US" sz="2000" dirty="0">
                        <a:latin typeface="Comic Sans MS" pitchFamily="66" charset="0"/>
                      </a:endParaRPr>
                    </a:p>
                  </a:txBody>
                  <a:tcPr/>
                </a:tc>
              </a:tr>
              <a:tr h="568036">
                <a:tc>
                  <a:txBody>
                    <a:bodyPr/>
                    <a:lstStyle/>
                    <a:p>
                      <a:r>
                        <a:rPr lang="en-US" dirty="0" smtClean="0">
                          <a:latin typeface="Comic Sans MS" pitchFamily="66" charset="0"/>
                        </a:rPr>
                        <a:t>12</a:t>
                      </a:r>
                      <a:endParaRPr lang="en-US" dirty="0">
                        <a:latin typeface="Comic Sans MS" pitchFamily="66" charset="0"/>
                      </a:endParaRPr>
                    </a:p>
                  </a:txBody>
                  <a:tcPr/>
                </a:tc>
                <a:tc>
                  <a:txBody>
                    <a:bodyPr/>
                    <a:lstStyle/>
                    <a:p>
                      <a:r>
                        <a:rPr lang="en-US" sz="2000" dirty="0" smtClean="0">
                          <a:latin typeface="Comic Sans MS" pitchFamily="66" charset="0"/>
                        </a:rPr>
                        <a:t>Portugal</a:t>
                      </a:r>
                      <a:endParaRPr lang="en-US" sz="2000" dirty="0">
                        <a:latin typeface="Comic Sans MS" pitchFamily="66" charset="0"/>
                      </a:endParaRPr>
                    </a:p>
                  </a:txBody>
                  <a:tcPr/>
                </a:tc>
                <a:tc>
                  <a:txBody>
                    <a:bodyPr/>
                    <a:lstStyle/>
                    <a:p>
                      <a:r>
                        <a:rPr lang="en-US" sz="2000" dirty="0" smtClean="0">
                          <a:latin typeface="Comic Sans MS" pitchFamily="66" charset="0"/>
                        </a:rPr>
                        <a:t>2030</a:t>
                      </a:r>
                      <a:endParaRPr lang="en-US" sz="2000" dirty="0">
                        <a:latin typeface="Comic Sans MS" pitchFamily="66" charset="0"/>
                      </a:endParaRPr>
                    </a:p>
                  </a:txBody>
                  <a:tcPr/>
                </a:tc>
              </a:tr>
              <a:tr h="568036">
                <a:tc>
                  <a:txBody>
                    <a:bodyPr/>
                    <a:lstStyle/>
                    <a:p>
                      <a:r>
                        <a:rPr lang="en-US" dirty="0" smtClean="0">
                          <a:latin typeface="Comic Sans MS" pitchFamily="66" charset="0"/>
                        </a:rPr>
                        <a:t>13</a:t>
                      </a:r>
                      <a:endParaRPr lang="en-US" dirty="0">
                        <a:latin typeface="Comic Sans MS" pitchFamily="66" charset="0"/>
                      </a:endParaRPr>
                    </a:p>
                  </a:txBody>
                  <a:tcPr/>
                </a:tc>
                <a:tc>
                  <a:txBody>
                    <a:bodyPr/>
                    <a:lstStyle/>
                    <a:p>
                      <a:r>
                        <a:rPr lang="en-US" sz="2000" dirty="0" smtClean="0">
                          <a:latin typeface="Comic Sans MS" pitchFamily="66" charset="0"/>
                        </a:rPr>
                        <a:t>Korea</a:t>
                      </a:r>
                      <a:endParaRPr lang="en-US" sz="2000" dirty="0">
                        <a:latin typeface="Comic Sans MS" pitchFamily="66" charset="0"/>
                      </a:endParaRPr>
                    </a:p>
                  </a:txBody>
                  <a:tcPr/>
                </a:tc>
                <a:tc>
                  <a:txBody>
                    <a:bodyPr/>
                    <a:lstStyle/>
                    <a:p>
                      <a:r>
                        <a:rPr lang="en-US" sz="2000" dirty="0" smtClean="0">
                          <a:latin typeface="Comic Sans MS" pitchFamily="66" charset="0"/>
                        </a:rPr>
                        <a:t>Not yet known</a:t>
                      </a:r>
                      <a:endParaRPr lang="en-US" sz="2000" dirty="0">
                        <a:latin typeface="Comic Sans MS" pitchFamily="66" charset="0"/>
                      </a:endParaRPr>
                    </a:p>
                  </a:txBody>
                  <a:tcPr/>
                </a:tc>
              </a:tr>
              <a:tr h="568036">
                <a:tc>
                  <a:txBody>
                    <a:bodyPr/>
                    <a:lstStyle/>
                    <a:p>
                      <a:r>
                        <a:rPr lang="en-US" dirty="0" smtClean="0">
                          <a:latin typeface="Comic Sans MS" pitchFamily="66" charset="0"/>
                        </a:rPr>
                        <a:t>14</a:t>
                      </a:r>
                      <a:endParaRPr lang="en-US" dirty="0">
                        <a:latin typeface="Comic Sans MS" pitchFamily="66" charset="0"/>
                      </a:endParaRPr>
                    </a:p>
                  </a:txBody>
                  <a:tcPr/>
                </a:tc>
                <a:tc>
                  <a:txBody>
                    <a:bodyPr/>
                    <a:lstStyle/>
                    <a:p>
                      <a:r>
                        <a:rPr lang="en-US" sz="2000" dirty="0" smtClean="0">
                          <a:latin typeface="Comic Sans MS" pitchFamily="66" charset="0"/>
                        </a:rPr>
                        <a:t>Spain</a:t>
                      </a:r>
                      <a:endParaRPr lang="en-US" sz="2000" dirty="0">
                        <a:latin typeface="Comic Sans MS" pitchFamily="66" charset="0"/>
                      </a:endParaRPr>
                    </a:p>
                  </a:txBody>
                  <a:tcPr/>
                </a:tc>
                <a:tc>
                  <a:txBody>
                    <a:bodyPr/>
                    <a:lstStyle/>
                    <a:p>
                      <a:r>
                        <a:rPr lang="en-US" sz="2000" dirty="0" smtClean="0">
                          <a:latin typeface="Comic Sans MS" pitchFamily="66" charset="0"/>
                        </a:rPr>
                        <a:t>2030</a:t>
                      </a:r>
                      <a:endParaRPr lang="en-US" sz="2000" dirty="0">
                        <a:latin typeface="Comic Sans MS" pitchFamily="66" charset="0"/>
                      </a:endParaRPr>
                    </a:p>
                  </a:txBody>
                  <a:tcPr/>
                </a:tc>
              </a:tr>
              <a:tr h="568036">
                <a:tc>
                  <a:txBody>
                    <a:bodyPr/>
                    <a:lstStyle/>
                    <a:p>
                      <a:r>
                        <a:rPr lang="en-US" dirty="0" smtClean="0">
                          <a:latin typeface="Comic Sans MS" pitchFamily="66" charset="0"/>
                        </a:rPr>
                        <a:t>15</a:t>
                      </a:r>
                      <a:endParaRPr lang="en-US" dirty="0">
                        <a:latin typeface="Comic Sans MS" pitchFamily="66" charset="0"/>
                      </a:endParaRPr>
                    </a:p>
                  </a:txBody>
                  <a:tcPr/>
                </a:tc>
                <a:tc>
                  <a:txBody>
                    <a:bodyPr/>
                    <a:lstStyle/>
                    <a:p>
                      <a:r>
                        <a:rPr lang="en-US" sz="2000" dirty="0" err="1" smtClean="0">
                          <a:latin typeface="Comic Sans MS" pitchFamily="66" charset="0"/>
                        </a:rPr>
                        <a:t>Costarica</a:t>
                      </a:r>
                      <a:endParaRPr lang="en-US" sz="2000" dirty="0">
                        <a:latin typeface="Comic Sans MS" pitchFamily="66" charset="0"/>
                      </a:endParaRPr>
                    </a:p>
                  </a:txBody>
                  <a:tcPr/>
                </a:tc>
                <a:tc>
                  <a:txBody>
                    <a:bodyPr/>
                    <a:lstStyle/>
                    <a:p>
                      <a:r>
                        <a:rPr lang="en-US" sz="2000" dirty="0" smtClean="0">
                          <a:latin typeface="Comic Sans MS" pitchFamily="66" charset="0"/>
                        </a:rPr>
                        <a:t>The ban already in force</a:t>
                      </a:r>
                      <a:endParaRPr lang="en-US" sz="2000" dirty="0">
                        <a:latin typeface="Comic Sans MS" pitchFamily="66" charset="0"/>
                      </a:endParaRPr>
                    </a:p>
                  </a:txBody>
                  <a:tcPr/>
                </a:tc>
              </a:tr>
              <a:tr h="568036">
                <a:tc>
                  <a:txBody>
                    <a:bodyPr/>
                    <a:lstStyle/>
                    <a:p>
                      <a:r>
                        <a:rPr lang="en-US" dirty="0" smtClean="0">
                          <a:latin typeface="Comic Sans MS" pitchFamily="66" charset="0"/>
                        </a:rPr>
                        <a:t>16</a:t>
                      </a:r>
                      <a:endParaRPr lang="en-US" dirty="0">
                        <a:latin typeface="Comic Sans MS" pitchFamily="66" charset="0"/>
                      </a:endParaRPr>
                    </a:p>
                  </a:txBody>
                  <a:tcPr/>
                </a:tc>
                <a:tc>
                  <a:txBody>
                    <a:bodyPr/>
                    <a:lstStyle/>
                    <a:p>
                      <a:r>
                        <a:rPr lang="en-US" sz="2000" dirty="0" smtClean="0">
                          <a:latin typeface="Comic Sans MS" pitchFamily="66" charset="0"/>
                        </a:rPr>
                        <a:t>Nigeria</a:t>
                      </a:r>
                      <a:endParaRPr lang="en-US" sz="2000" dirty="0">
                        <a:latin typeface="Comic Sans MS" pitchFamily="66" charset="0"/>
                      </a:endParaRPr>
                    </a:p>
                  </a:txBody>
                  <a:tcPr/>
                </a:tc>
                <a:tc>
                  <a:txBody>
                    <a:bodyPr/>
                    <a:lstStyle/>
                    <a:p>
                      <a:r>
                        <a:rPr lang="en-US" sz="2000" dirty="0" smtClean="0">
                          <a:latin typeface="Comic Sans MS" pitchFamily="66" charset="0"/>
                        </a:rPr>
                        <a:t>???</a:t>
                      </a:r>
                      <a:endParaRPr lang="en-US" sz="2000" dirty="0">
                        <a:latin typeface="Comic Sans MS" pitchFamily="66" charset="0"/>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868362"/>
          </a:xfrm>
        </p:spPr>
        <p:txBody>
          <a:bodyPr>
            <a:noAutofit/>
          </a:bodyPr>
          <a:lstStyle/>
          <a:p>
            <a:r>
              <a:rPr lang="en-GB" sz="2800" b="1" dirty="0" smtClean="0">
                <a:latin typeface="Comic Sans MS" pitchFamily="66" charset="0"/>
              </a:rPr>
              <a:t>RESPONSIBLE PRODUCTION AND CONSUMPTION cont’d</a:t>
            </a:r>
            <a:endParaRPr lang="en-US" sz="2800" dirty="0"/>
          </a:p>
        </p:txBody>
      </p:sp>
      <p:pic>
        <p:nvPicPr>
          <p:cNvPr id="3074" name="Picture 2"/>
          <p:cNvPicPr>
            <a:picLocks noGrp="1" noChangeAspect="1" noChangeArrowheads="1"/>
          </p:cNvPicPr>
          <p:nvPr>
            <p:ph sz="quarter" idx="1"/>
          </p:nvPr>
        </p:nvPicPr>
        <p:blipFill>
          <a:blip r:embed="rId2" cstate="print"/>
          <a:stretch>
            <a:fillRect/>
          </a:stretch>
        </p:blipFill>
        <p:spPr bwMode="auto">
          <a:xfrm>
            <a:off x="0" y="1600200"/>
            <a:ext cx="9144000" cy="5257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17638"/>
          </a:xfrm>
        </p:spPr>
        <p:txBody>
          <a:bodyPr>
            <a:noAutofit/>
          </a:bodyPr>
          <a:lstStyle/>
          <a:p>
            <a:r>
              <a:rPr lang="en-GB" sz="2800" b="1" u="sng" dirty="0">
                <a:latin typeface="Comic Sans MS" pitchFamily="66" charset="0"/>
              </a:rPr>
              <a:t>LIFE ON LAND AND ON THE ROADS, THE ROAD SAFETY APPROACH:</a:t>
            </a:r>
            <a:r>
              <a:rPr lang="en-US" sz="2800" dirty="0">
                <a:latin typeface="Comic Sans MS" pitchFamily="66" charset="0"/>
              </a:rPr>
              <a:t/>
            </a:r>
            <a:br>
              <a:rPr lang="en-US" sz="2800" dirty="0">
                <a:latin typeface="Comic Sans MS" pitchFamily="66" charset="0"/>
              </a:rPr>
            </a:br>
            <a:endParaRPr lang="en-US" sz="2800" dirty="0">
              <a:latin typeface="Comic Sans MS" pitchFamily="66" charset="0"/>
            </a:endParaRPr>
          </a:p>
        </p:txBody>
      </p:sp>
      <p:pic>
        <p:nvPicPr>
          <p:cNvPr id="4" name="Picture 17"/>
          <p:cNvPicPr>
            <a:picLocks noChangeAspect="1" noChangeArrowheads="1"/>
          </p:cNvPicPr>
          <p:nvPr/>
        </p:nvPicPr>
        <p:blipFill>
          <a:blip r:embed="rId2" cstate="print"/>
          <a:srcRect/>
          <a:stretch>
            <a:fillRect/>
          </a:stretch>
        </p:blipFill>
        <p:spPr bwMode="auto">
          <a:xfrm>
            <a:off x="0" y="1371600"/>
            <a:ext cx="4419600" cy="5486400"/>
          </a:xfrm>
          <a:prstGeom prst="rect">
            <a:avLst/>
          </a:prstGeom>
          <a:noFill/>
          <a:ln w="9525">
            <a:noFill/>
            <a:miter lim="800000"/>
            <a:headEnd/>
            <a:tailEnd/>
          </a:ln>
          <a:effectLst/>
        </p:spPr>
      </p:pic>
      <p:pic>
        <p:nvPicPr>
          <p:cNvPr id="5" name="Picture 15"/>
          <p:cNvPicPr>
            <a:picLocks noChangeAspect="1" noChangeArrowheads="1"/>
          </p:cNvPicPr>
          <p:nvPr/>
        </p:nvPicPr>
        <p:blipFill>
          <a:blip r:embed="rId3" cstate="print"/>
          <a:srcRect/>
          <a:stretch>
            <a:fillRect/>
          </a:stretch>
        </p:blipFill>
        <p:spPr bwMode="auto">
          <a:xfrm>
            <a:off x="4419600" y="1295400"/>
            <a:ext cx="4724400" cy="5562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u="sng" dirty="0">
                <a:latin typeface="Comic Sans MS" pitchFamily="66" charset="0"/>
              </a:rPr>
              <a:t>PARTNERSHIP FOR THE GOALS:</a:t>
            </a:r>
            <a:r>
              <a:rPr lang="en-US" sz="3600" dirty="0">
                <a:latin typeface="Comic Sans MS" pitchFamily="66" charset="0"/>
              </a:rPr>
              <a:t/>
            </a:r>
            <a:br>
              <a:rPr lang="en-US" sz="3600" dirty="0">
                <a:latin typeface="Comic Sans MS" pitchFamily="66" charset="0"/>
              </a:rPr>
            </a:br>
            <a:endParaRPr lang="en-US" sz="3600" dirty="0">
              <a:latin typeface="Comic Sans MS" pitchFamily="66" charset="0"/>
            </a:endParaRPr>
          </a:p>
        </p:txBody>
      </p:sp>
      <p:sp>
        <p:nvSpPr>
          <p:cNvPr id="3" name="Content Placeholder 2"/>
          <p:cNvSpPr>
            <a:spLocks noGrp="1"/>
          </p:cNvSpPr>
          <p:nvPr>
            <p:ph sz="quarter" idx="1"/>
          </p:nvPr>
        </p:nvSpPr>
        <p:spPr>
          <a:xfrm>
            <a:off x="381000" y="1219200"/>
            <a:ext cx="3962400" cy="4876800"/>
          </a:xfrm>
        </p:spPr>
        <p:txBody>
          <a:bodyPr>
            <a:noAutofit/>
          </a:bodyPr>
          <a:lstStyle/>
          <a:p>
            <a:r>
              <a:rPr lang="en-GB" sz="2400" dirty="0">
                <a:latin typeface="Comic Sans MS" pitchFamily="66" charset="0"/>
              </a:rPr>
              <a:t>One of the tripod visions of the Corps Marshal </a:t>
            </a:r>
            <a:r>
              <a:rPr lang="en-GB" sz="2400" dirty="0" err="1" smtClean="0">
                <a:latin typeface="Comic Sans MS" pitchFamily="66" charset="0"/>
              </a:rPr>
              <a:t>Boboye</a:t>
            </a:r>
            <a:r>
              <a:rPr lang="en-GB" sz="2400" dirty="0" smtClean="0">
                <a:latin typeface="Comic Sans MS" pitchFamily="66" charset="0"/>
              </a:rPr>
              <a:t> </a:t>
            </a:r>
            <a:r>
              <a:rPr lang="en-GB" sz="2400" dirty="0" err="1" smtClean="0">
                <a:latin typeface="Comic Sans MS" pitchFamily="66" charset="0"/>
              </a:rPr>
              <a:t>Oyeyemi</a:t>
            </a:r>
            <a:r>
              <a:rPr lang="en-GB" sz="2400" dirty="0" smtClean="0">
                <a:latin typeface="Comic Sans MS" pitchFamily="66" charset="0"/>
              </a:rPr>
              <a:t> </a:t>
            </a:r>
            <a:r>
              <a:rPr lang="en-GB" sz="2400" dirty="0">
                <a:latin typeface="Comic Sans MS" pitchFamily="66" charset="0"/>
              </a:rPr>
              <a:t>is </a:t>
            </a:r>
            <a:r>
              <a:rPr lang="en-GB" sz="2400" b="1" dirty="0">
                <a:latin typeface="Comic Sans MS" pitchFamily="66" charset="0"/>
              </a:rPr>
              <a:t>CONSULTATION</a:t>
            </a:r>
            <a:r>
              <a:rPr lang="en-GB" sz="2400" dirty="0">
                <a:latin typeface="Comic Sans MS" pitchFamily="66" charset="0"/>
              </a:rPr>
              <a:t>. To this end, the Corps is strongly consulting far and wide to attain to her goals and aspirations. </a:t>
            </a:r>
            <a:endParaRPr lang="en-GB" sz="2400" dirty="0" smtClean="0">
              <a:latin typeface="Comic Sans MS" pitchFamily="66" charset="0"/>
            </a:endParaRPr>
          </a:p>
          <a:p>
            <a:endParaRPr lang="en-GB" sz="2400" dirty="0" smtClean="0">
              <a:latin typeface="Comic Sans MS" pitchFamily="66" charset="0"/>
            </a:endParaRPr>
          </a:p>
          <a:p>
            <a:endParaRPr lang="en-US" sz="2400" dirty="0">
              <a:latin typeface="Comic Sans MS" pitchFamily="66" charset="0"/>
            </a:endParaRPr>
          </a:p>
          <a:p>
            <a:endParaRPr lang="en-US" sz="2400" dirty="0">
              <a:latin typeface="Comic Sans MS" pitchFamily="66" charset="0"/>
            </a:endParaRPr>
          </a:p>
        </p:txBody>
      </p:sp>
      <p:pic>
        <p:nvPicPr>
          <p:cNvPr id="2052" name="Picture 4"/>
          <p:cNvPicPr>
            <a:picLocks noChangeAspect="1" noChangeArrowheads="1"/>
          </p:cNvPicPr>
          <p:nvPr/>
        </p:nvPicPr>
        <p:blipFill>
          <a:blip r:embed="rId2" cstate="print"/>
          <a:srcRect/>
          <a:stretch>
            <a:fillRect/>
          </a:stretch>
        </p:blipFill>
        <p:spPr bwMode="auto">
          <a:xfrm>
            <a:off x="4267200" y="1143000"/>
            <a:ext cx="4876800" cy="4800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latin typeface="Comic Sans MS" pitchFamily="66" charset="0"/>
              </a:rPr>
              <a:t>CONCLUSION:</a:t>
            </a:r>
            <a:r>
              <a:rPr lang="en-US" dirty="0">
                <a:latin typeface="Comic Sans MS" pitchFamily="66" charset="0"/>
              </a:rPr>
              <a:t/>
            </a:r>
            <a:br>
              <a:rPr lang="en-US" dirty="0">
                <a:latin typeface="Comic Sans MS" pitchFamily="66" charset="0"/>
              </a:rPr>
            </a:br>
            <a:endParaRPr lang="en-US" dirty="0">
              <a:latin typeface="Comic Sans MS" pitchFamily="66" charset="0"/>
            </a:endParaRPr>
          </a:p>
        </p:txBody>
      </p:sp>
      <p:sp>
        <p:nvSpPr>
          <p:cNvPr id="3" name="Content Placeholder 2"/>
          <p:cNvSpPr>
            <a:spLocks noGrp="1"/>
          </p:cNvSpPr>
          <p:nvPr>
            <p:ph sz="quarter" idx="1"/>
          </p:nvPr>
        </p:nvSpPr>
        <p:spPr/>
        <p:txBody>
          <a:bodyPr>
            <a:noAutofit/>
          </a:bodyPr>
          <a:lstStyle/>
          <a:p>
            <a:r>
              <a:rPr lang="en-GB" sz="2400" dirty="0">
                <a:latin typeface="Comic Sans MS" pitchFamily="66" charset="0"/>
              </a:rPr>
              <a:t>It is certain that the sustainable Development Goals is a sure step towards attaining a better way of life mostly for developing countries like ours. It is a plus that the Federal Road Safety Corps has strongly keyed into the SDGs especially in areas that concerns our safety on the roads. It is still in fact that the business of road safety is a collective business and not that meant only for the FRSC. </a:t>
            </a:r>
            <a:endParaRPr lang="en-US" sz="2400" dirty="0">
              <a:latin typeface="Comic Sans MS" pitchFamily="66" charset="0"/>
            </a:endParaRPr>
          </a:p>
          <a:p>
            <a:r>
              <a:rPr lang="en-GB" sz="2400" dirty="0">
                <a:latin typeface="Comic Sans MS" pitchFamily="66" charset="0"/>
              </a:rPr>
              <a:t>It is my sincere belief that every individual has one role or another to play towards achieving these developmental goals and participants are called upon to at any point in time, ensure that they work towards making our roads not only safe but healthy for the benefit of mankind.</a:t>
            </a:r>
            <a:endParaRPr lang="en-US" sz="2400" dirty="0">
              <a:latin typeface="Comic Sans MS" pitchFamily="66" charset="0"/>
            </a:endParaRPr>
          </a:p>
          <a:p>
            <a:endParaRPr lang="en-US" sz="24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GB" b="1" u="sng" dirty="0"/>
              <a:t>INTRODUCTION:</a:t>
            </a:r>
            <a:endParaRPr lang="en-US" dirty="0"/>
          </a:p>
        </p:txBody>
      </p:sp>
      <p:sp>
        <p:nvSpPr>
          <p:cNvPr id="3" name="Content Placeholder 2"/>
          <p:cNvSpPr>
            <a:spLocks noGrp="1"/>
          </p:cNvSpPr>
          <p:nvPr>
            <p:ph sz="quarter" idx="1"/>
          </p:nvPr>
        </p:nvSpPr>
        <p:spPr>
          <a:xfrm>
            <a:off x="0" y="914400"/>
            <a:ext cx="9144000" cy="5257800"/>
          </a:xfrm>
        </p:spPr>
        <p:txBody>
          <a:bodyPr>
            <a:noAutofit/>
          </a:bodyPr>
          <a:lstStyle/>
          <a:p>
            <a:r>
              <a:rPr lang="en-GB" sz="2400" dirty="0">
                <a:latin typeface="Comic Sans MS" pitchFamily="66" charset="0"/>
              </a:rPr>
              <a:t>Sustainable Development Goals is the initiative of the United Nations to developing nations mostly in Africa to attain Seven (17) global goals which includes Education, Agriculture, Climate Change, Equality for all genders, Clean Environment amongst several others.</a:t>
            </a:r>
            <a:endParaRPr lang="en-US" sz="2400" dirty="0">
              <a:latin typeface="Comic Sans MS" pitchFamily="66" charset="0"/>
            </a:endParaRPr>
          </a:p>
          <a:p>
            <a:r>
              <a:rPr lang="en-GB" sz="2400" dirty="0">
                <a:latin typeface="Comic Sans MS" pitchFamily="66" charset="0"/>
              </a:rPr>
              <a:t>The Sustainable Development Goals were first named Millennium Development Goals (MDGs) with a target to meet these goals by the year 2000. However, upon the failure of so many third world countries, Nigeria inclusive to meet these targets by the year 2000, they were encouraged to sustain the efforts already put into place towards achieving </a:t>
            </a:r>
            <a:r>
              <a:rPr lang="en-GB" sz="2400" dirty="0" smtClean="0">
                <a:latin typeface="Comic Sans MS" pitchFamily="66" charset="0"/>
              </a:rPr>
              <a:t>the </a:t>
            </a:r>
            <a:r>
              <a:rPr lang="en-GB" sz="2400" dirty="0">
                <a:latin typeface="Comic Sans MS" pitchFamily="66" charset="0"/>
              </a:rPr>
              <a:t>set goals, hence, the coining of the name from Millennium Development Goals to Sustainable Development Goals to ensure that the efforts already put into place by these countries are not jettisoned but sustained and improved upon.</a:t>
            </a:r>
            <a:endParaRPr lang="en-US" sz="2400" dirty="0">
              <a:latin typeface="Comic Sans MS" pitchFamily="66" charset="0"/>
            </a:endParaRPr>
          </a:p>
          <a:p>
            <a:r>
              <a:rPr lang="en-GB" sz="2400" dirty="0">
                <a:latin typeface="Comic Sans MS" pitchFamily="66" charset="0"/>
              </a:rPr>
              <a:t> </a:t>
            </a:r>
            <a:endParaRPr lang="en-US" sz="24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itchFamily="66" charset="0"/>
              </a:rPr>
              <a:t>AIM:</a:t>
            </a:r>
            <a:endParaRPr lang="en-US" dirty="0">
              <a:latin typeface="Comic Sans MS" pitchFamily="66" charset="0"/>
            </a:endParaRPr>
          </a:p>
        </p:txBody>
      </p:sp>
      <p:sp>
        <p:nvSpPr>
          <p:cNvPr id="3" name="Content Placeholder 2"/>
          <p:cNvSpPr>
            <a:spLocks noGrp="1"/>
          </p:cNvSpPr>
          <p:nvPr>
            <p:ph sz="quarter" idx="1"/>
          </p:nvPr>
        </p:nvSpPr>
        <p:spPr/>
        <p:txBody>
          <a:bodyPr/>
          <a:lstStyle/>
          <a:p>
            <a:r>
              <a:rPr lang="en-GB" dirty="0">
                <a:latin typeface="Comic Sans MS" pitchFamily="66" charset="0"/>
              </a:rPr>
              <a:t>The aim of this lecture is to acquaint the participants with the knowledge of Sustainable Development Goals and Road Safety Management.</a:t>
            </a:r>
            <a:endParaRPr lang="en-US"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latin typeface="Comic Sans MS" pitchFamily="66" charset="0"/>
              </a:rPr>
              <a:t>OBJECTIVES:</a:t>
            </a:r>
            <a:r>
              <a:rPr lang="en-US" dirty="0">
                <a:latin typeface="Comic Sans MS" pitchFamily="66" charset="0"/>
              </a:rPr>
              <a:t/>
            </a:r>
            <a:br>
              <a:rPr lang="en-US" dirty="0">
                <a:latin typeface="Comic Sans MS" pitchFamily="66" charset="0"/>
              </a:rPr>
            </a:br>
            <a:endParaRPr lang="en-US" dirty="0">
              <a:latin typeface="Comic Sans MS" pitchFamily="66" charset="0"/>
            </a:endParaRPr>
          </a:p>
        </p:txBody>
      </p:sp>
      <p:sp>
        <p:nvSpPr>
          <p:cNvPr id="3" name="Content Placeholder 2"/>
          <p:cNvSpPr>
            <a:spLocks noGrp="1"/>
          </p:cNvSpPr>
          <p:nvPr>
            <p:ph sz="quarter" idx="1"/>
          </p:nvPr>
        </p:nvSpPr>
        <p:spPr/>
        <p:txBody>
          <a:bodyPr>
            <a:normAutofit/>
          </a:bodyPr>
          <a:lstStyle/>
          <a:p>
            <a:pPr>
              <a:buNone/>
            </a:pPr>
            <a:r>
              <a:rPr lang="en-GB" dirty="0">
                <a:latin typeface="Comic Sans MS" pitchFamily="66" charset="0"/>
              </a:rPr>
              <a:t>At the end of this lecture, participants should be able to:</a:t>
            </a:r>
            <a:endParaRPr lang="en-US" dirty="0">
              <a:latin typeface="Comic Sans MS" pitchFamily="66" charset="0"/>
            </a:endParaRPr>
          </a:p>
          <a:p>
            <a:r>
              <a:rPr lang="en-GB" dirty="0" smtClean="0">
                <a:latin typeface="Comic Sans MS" pitchFamily="66" charset="0"/>
              </a:rPr>
              <a:t>Explain </a:t>
            </a:r>
            <a:r>
              <a:rPr lang="en-GB" dirty="0">
                <a:latin typeface="Comic Sans MS" pitchFamily="66" charset="0"/>
              </a:rPr>
              <a:t>the Sustainable Development Goals.</a:t>
            </a:r>
            <a:endParaRPr lang="en-US" dirty="0">
              <a:latin typeface="Comic Sans MS" pitchFamily="66" charset="0"/>
            </a:endParaRPr>
          </a:p>
          <a:p>
            <a:r>
              <a:rPr lang="en-GB" dirty="0" smtClean="0">
                <a:latin typeface="Comic Sans MS" pitchFamily="66" charset="0"/>
              </a:rPr>
              <a:t>Discuss </a:t>
            </a:r>
            <a:r>
              <a:rPr lang="en-GB" dirty="0">
                <a:latin typeface="Comic Sans MS" pitchFamily="66" charset="0"/>
              </a:rPr>
              <a:t>the Sustainable Development Goal’s related to Road Safety and its roles.</a:t>
            </a:r>
            <a:endParaRPr lang="en-US" dirty="0">
              <a:latin typeface="Comic Sans MS" pitchFamily="66" charset="0"/>
            </a:endParaRPr>
          </a:p>
          <a:p>
            <a:r>
              <a:rPr lang="en-GB" dirty="0" smtClean="0">
                <a:latin typeface="Comic Sans MS" pitchFamily="66" charset="0"/>
              </a:rPr>
              <a:t>Identify </a:t>
            </a:r>
            <a:r>
              <a:rPr lang="en-GB" dirty="0">
                <a:latin typeface="Comic Sans MS" pitchFamily="66" charset="0"/>
              </a:rPr>
              <a:t>FRSC partnership towards the Sustainable Development Goals.</a:t>
            </a:r>
            <a:endParaRPr lang="en-US"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r>
              <a:rPr lang="en-GB" dirty="0">
                <a:latin typeface="Comic Sans MS" pitchFamily="66" charset="0"/>
              </a:rPr>
              <a:t>The 17 Sustainable Development Goals set by the United Nations </a:t>
            </a:r>
            <a:endParaRPr lang="en-US" dirty="0">
              <a:latin typeface="Comic Sans MS" pitchFamily="66" charset="0"/>
            </a:endParaRPr>
          </a:p>
        </p:txBody>
      </p:sp>
      <p:sp>
        <p:nvSpPr>
          <p:cNvPr id="3" name="Content Placeholder 2"/>
          <p:cNvSpPr>
            <a:spLocks noGrp="1"/>
          </p:cNvSpPr>
          <p:nvPr>
            <p:ph sz="quarter" idx="1"/>
          </p:nvPr>
        </p:nvSpPr>
        <p:spPr>
          <a:xfrm>
            <a:off x="0" y="1143000"/>
            <a:ext cx="9144000" cy="5257800"/>
          </a:xfrm>
        </p:spPr>
        <p:txBody>
          <a:bodyPr>
            <a:noAutofit/>
          </a:bodyPr>
          <a:lstStyle/>
          <a:p>
            <a:r>
              <a:rPr lang="en-GB" dirty="0">
                <a:latin typeface="Comic Sans MS" pitchFamily="66" charset="0"/>
              </a:rPr>
              <a:t>No Poverty </a:t>
            </a:r>
            <a:endParaRPr lang="en-US" dirty="0">
              <a:latin typeface="Comic Sans MS" pitchFamily="66" charset="0"/>
            </a:endParaRPr>
          </a:p>
          <a:p>
            <a:r>
              <a:rPr lang="en-GB" dirty="0" smtClean="0">
                <a:latin typeface="Comic Sans MS" pitchFamily="66" charset="0"/>
              </a:rPr>
              <a:t> </a:t>
            </a:r>
            <a:r>
              <a:rPr lang="en-GB" dirty="0">
                <a:latin typeface="Comic Sans MS" pitchFamily="66" charset="0"/>
              </a:rPr>
              <a:t>Zero Hunger </a:t>
            </a:r>
            <a:endParaRPr lang="en-US" dirty="0">
              <a:latin typeface="Comic Sans MS" pitchFamily="66" charset="0"/>
            </a:endParaRPr>
          </a:p>
          <a:p>
            <a:r>
              <a:rPr lang="en-GB" dirty="0" smtClean="0">
                <a:latin typeface="Comic Sans MS" pitchFamily="66" charset="0"/>
              </a:rPr>
              <a:t> Good </a:t>
            </a:r>
            <a:r>
              <a:rPr lang="en-GB" dirty="0">
                <a:latin typeface="Comic Sans MS" pitchFamily="66" charset="0"/>
              </a:rPr>
              <a:t>Health and Well Being </a:t>
            </a:r>
            <a:endParaRPr lang="en-US" dirty="0">
              <a:latin typeface="Comic Sans MS" pitchFamily="66" charset="0"/>
            </a:endParaRPr>
          </a:p>
          <a:p>
            <a:r>
              <a:rPr lang="en-GB" dirty="0" smtClean="0">
                <a:latin typeface="Comic Sans MS" pitchFamily="66" charset="0"/>
              </a:rPr>
              <a:t>Quality </a:t>
            </a:r>
            <a:r>
              <a:rPr lang="en-GB" dirty="0">
                <a:latin typeface="Comic Sans MS" pitchFamily="66" charset="0"/>
              </a:rPr>
              <a:t>Education </a:t>
            </a:r>
            <a:endParaRPr lang="en-US" dirty="0">
              <a:latin typeface="Comic Sans MS" pitchFamily="66" charset="0"/>
            </a:endParaRPr>
          </a:p>
          <a:p>
            <a:r>
              <a:rPr lang="en-GB" dirty="0" smtClean="0">
                <a:latin typeface="Comic Sans MS" pitchFamily="66" charset="0"/>
              </a:rPr>
              <a:t>Gender </a:t>
            </a:r>
            <a:r>
              <a:rPr lang="en-GB" dirty="0">
                <a:latin typeface="Comic Sans MS" pitchFamily="66" charset="0"/>
              </a:rPr>
              <a:t>Equality </a:t>
            </a:r>
            <a:endParaRPr lang="en-US" dirty="0">
              <a:latin typeface="Comic Sans MS" pitchFamily="66" charset="0"/>
            </a:endParaRPr>
          </a:p>
          <a:p>
            <a:r>
              <a:rPr lang="en-GB" dirty="0" smtClean="0">
                <a:latin typeface="Comic Sans MS" pitchFamily="66" charset="0"/>
              </a:rPr>
              <a:t>Clean </a:t>
            </a:r>
            <a:r>
              <a:rPr lang="en-GB" dirty="0">
                <a:latin typeface="Comic Sans MS" pitchFamily="66" charset="0"/>
              </a:rPr>
              <a:t>Water and Sanitation </a:t>
            </a:r>
            <a:endParaRPr lang="en-US" dirty="0">
              <a:latin typeface="Comic Sans MS" pitchFamily="66" charset="0"/>
            </a:endParaRPr>
          </a:p>
          <a:p>
            <a:r>
              <a:rPr lang="en-GB" dirty="0" smtClean="0">
                <a:latin typeface="Comic Sans MS" pitchFamily="66" charset="0"/>
              </a:rPr>
              <a:t>Affordable </a:t>
            </a:r>
            <a:r>
              <a:rPr lang="en-GB" dirty="0">
                <a:latin typeface="Comic Sans MS" pitchFamily="66" charset="0"/>
              </a:rPr>
              <a:t>and Clean Energy </a:t>
            </a:r>
            <a:endParaRPr lang="en-US" dirty="0">
              <a:latin typeface="Comic Sans MS" pitchFamily="66" charset="0"/>
            </a:endParaRPr>
          </a:p>
          <a:p>
            <a:r>
              <a:rPr lang="en-GB" dirty="0" smtClean="0">
                <a:latin typeface="Comic Sans MS" pitchFamily="66" charset="0"/>
              </a:rPr>
              <a:t>Decent </a:t>
            </a:r>
            <a:r>
              <a:rPr lang="en-GB" dirty="0">
                <a:latin typeface="Comic Sans MS" pitchFamily="66" charset="0"/>
              </a:rPr>
              <a:t>Work and Economic Growth </a:t>
            </a:r>
            <a:endParaRPr lang="en-US" dirty="0">
              <a:latin typeface="Comic Sans MS" pitchFamily="66" charset="0"/>
            </a:endParaRPr>
          </a:p>
          <a:p>
            <a:r>
              <a:rPr lang="en-GB" dirty="0" smtClean="0">
                <a:latin typeface="Comic Sans MS" pitchFamily="66" charset="0"/>
              </a:rPr>
              <a:t>Industry</a:t>
            </a:r>
            <a:r>
              <a:rPr lang="en-GB" dirty="0">
                <a:latin typeface="Comic Sans MS" pitchFamily="66" charset="0"/>
              </a:rPr>
              <a:t>, Innovation and </a:t>
            </a:r>
            <a:r>
              <a:rPr lang="en-GB" dirty="0" smtClean="0">
                <a:latin typeface="Comic Sans MS" pitchFamily="66" charset="0"/>
              </a:rPr>
              <a:t>Infrastructure</a:t>
            </a:r>
            <a:endParaRPr lang="en-US" dirty="0">
              <a:latin typeface="Comic Sans MS" pitchFamily="66" charset="0"/>
            </a:endParaRPr>
          </a:p>
          <a:p>
            <a:endParaRPr lang="en-US"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Seventeen Sustainable goals Cont’d</a:t>
            </a:r>
            <a:endParaRPr lang="en-US" dirty="0"/>
          </a:p>
        </p:txBody>
      </p:sp>
      <p:sp>
        <p:nvSpPr>
          <p:cNvPr id="3" name="Content Placeholder 2"/>
          <p:cNvSpPr>
            <a:spLocks noGrp="1"/>
          </p:cNvSpPr>
          <p:nvPr>
            <p:ph sz="quarter" idx="1"/>
          </p:nvPr>
        </p:nvSpPr>
        <p:spPr>
          <a:xfrm>
            <a:off x="0" y="1600200"/>
            <a:ext cx="9144000" cy="5638800"/>
          </a:xfrm>
        </p:spPr>
        <p:txBody>
          <a:bodyPr>
            <a:noAutofit/>
          </a:bodyPr>
          <a:lstStyle/>
          <a:p>
            <a:r>
              <a:rPr lang="en-GB" dirty="0" smtClean="0">
                <a:latin typeface="Comic Sans MS" pitchFamily="66" charset="0"/>
              </a:rPr>
              <a:t> Industry, Innovation and Infrastructure </a:t>
            </a:r>
            <a:endParaRPr lang="en-US" dirty="0" smtClean="0">
              <a:latin typeface="Comic Sans MS" pitchFamily="66" charset="0"/>
            </a:endParaRPr>
          </a:p>
          <a:p>
            <a:r>
              <a:rPr lang="en-GB" dirty="0" smtClean="0">
                <a:latin typeface="Comic Sans MS" pitchFamily="66" charset="0"/>
              </a:rPr>
              <a:t> Reduced Inequalities </a:t>
            </a:r>
            <a:endParaRPr lang="en-US" dirty="0" smtClean="0">
              <a:latin typeface="Comic Sans MS" pitchFamily="66" charset="0"/>
            </a:endParaRPr>
          </a:p>
          <a:p>
            <a:r>
              <a:rPr lang="en-GB" dirty="0" smtClean="0">
                <a:latin typeface="Comic Sans MS" pitchFamily="66" charset="0"/>
              </a:rPr>
              <a:t>Sustainable Cities and Communities </a:t>
            </a:r>
            <a:endParaRPr lang="en-US" dirty="0" smtClean="0">
              <a:latin typeface="Comic Sans MS" pitchFamily="66" charset="0"/>
            </a:endParaRPr>
          </a:p>
          <a:p>
            <a:r>
              <a:rPr lang="en-GB" dirty="0" smtClean="0">
                <a:latin typeface="Comic Sans MS" pitchFamily="66" charset="0"/>
              </a:rPr>
              <a:t> Responsible Consumption and Production </a:t>
            </a:r>
            <a:endParaRPr lang="en-US" dirty="0" smtClean="0">
              <a:latin typeface="Comic Sans MS" pitchFamily="66" charset="0"/>
            </a:endParaRPr>
          </a:p>
          <a:p>
            <a:r>
              <a:rPr lang="en-GB" dirty="0" smtClean="0">
                <a:latin typeface="Comic Sans MS" pitchFamily="66" charset="0"/>
              </a:rPr>
              <a:t> Climate Action (Change) </a:t>
            </a:r>
            <a:endParaRPr lang="en-US" dirty="0" smtClean="0">
              <a:latin typeface="Comic Sans MS" pitchFamily="66" charset="0"/>
            </a:endParaRPr>
          </a:p>
          <a:p>
            <a:r>
              <a:rPr lang="en-GB" dirty="0" smtClean="0">
                <a:latin typeface="Comic Sans MS" pitchFamily="66" charset="0"/>
              </a:rPr>
              <a:t>Life Below Water </a:t>
            </a:r>
            <a:endParaRPr lang="en-US" dirty="0" smtClean="0">
              <a:latin typeface="Comic Sans MS" pitchFamily="66" charset="0"/>
            </a:endParaRPr>
          </a:p>
          <a:p>
            <a:r>
              <a:rPr lang="en-GB" dirty="0" smtClean="0">
                <a:latin typeface="Comic Sans MS" pitchFamily="66" charset="0"/>
              </a:rPr>
              <a:t> Life on Land </a:t>
            </a:r>
            <a:endParaRPr lang="en-US" dirty="0" smtClean="0">
              <a:latin typeface="Comic Sans MS" pitchFamily="66" charset="0"/>
            </a:endParaRPr>
          </a:p>
          <a:p>
            <a:r>
              <a:rPr lang="en-GB" dirty="0" smtClean="0">
                <a:latin typeface="Comic Sans MS" pitchFamily="66" charset="0"/>
              </a:rPr>
              <a:t>Peace, Justice and Strong Institutions</a:t>
            </a:r>
            <a:endParaRPr lang="en-US" dirty="0" smtClean="0">
              <a:latin typeface="Comic Sans MS" pitchFamily="66" charset="0"/>
            </a:endParaRPr>
          </a:p>
          <a:p>
            <a:r>
              <a:rPr lang="en-GB" dirty="0" smtClean="0">
                <a:latin typeface="Comic Sans MS" pitchFamily="66" charset="0"/>
              </a:rPr>
              <a:t>Partnership for the Goals</a:t>
            </a:r>
            <a:endParaRPr lang="en-US" dirty="0" smtClean="0">
              <a:latin typeface="Comic Sans MS" pitchFamily="66"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GB" sz="2800" b="1" dirty="0">
                <a:latin typeface="Comic Sans MS" pitchFamily="66" charset="0"/>
              </a:rPr>
              <a:t>SUSTAINABLE DEVELOPMENT GOALS AS IT RELATES TO FRSC</a:t>
            </a:r>
            <a:r>
              <a:rPr lang="en-GB" sz="2800" dirty="0">
                <a:latin typeface="Comic Sans MS" pitchFamily="66" charset="0"/>
              </a:rPr>
              <a:t>:</a:t>
            </a:r>
            <a:endParaRPr lang="en-US" sz="2800" dirty="0">
              <a:latin typeface="Comic Sans MS" pitchFamily="66" charset="0"/>
            </a:endParaRPr>
          </a:p>
        </p:txBody>
      </p:sp>
      <p:sp>
        <p:nvSpPr>
          <p:cNvPr id="3" name="Content Placeholder 2"/>
          <p:cNvSpPr>
            <a:spLocks noGrp="1"/>
          </p:cNvSpPr>
          <p:nvPr>
            <p:ph sz="quarter" idx="1"/>
          </p:nvPr>
        </p:nvSpPr>
        <p:spPr>
          <a:xfrm>
            <a:off x="0" y="1219200"/>
            <a:ext cx="6019800" cy="5410200"/>
          </a:xfrm>
        </p:spPr>
        <p:txBody>
          <a:bodyPr>
            <a:noAutofit/>
          </a:bodyPr>
          <a:lstStyle/>
          <a:p>
            <a:r>
              <a:rPr lang="en-US" sz="2100" dirty="0" smtClean="0">
                <a:latin typeface="Comic Sans MS" pitchFamily="66" charset="0"/>
              </a:rPr>
              <a:t>FRSC  AND FOREIGN COLLABORATION: </a:t>
            </a:r>
            <a:r>
              <a:rPr lang="en-GB" sz="2100" dirty="0" smtClean="0">
                <a:latin typeface="Comic Sans MS" pitchFamily="66" charset="0"/>
              </a:rPr>
              <a:t>The Federal Road Safety Corps as a paramilitary agency of the Federal Government is affiliated to several international organizations like the West African Road Safety Organization, (WARSO), the United Nations (UN), African Development Bank (ADB) amongst several others.</a:t>
            </a:r>
            <a:endParaRPr lang="en-US" sz="2100" dirty="0" smtClean="0">
              <a:latin typeface="Comic Sans MS" pitchFamily="66" charset="0"/>
            </a:endParaRPr>
          </a:p>
          <a:p>
            <a:r>
              <a:rPr lang="en-GB" sz="2100" dirty="0" smtClean="0">
                <a:latin typeface="Comic Sans MS" pitchFamily="66" charset="0"/>
              </a:rPr>
              <a:t>Today, as a result of these foreign collaborations, the Corps recently created a Special Duties and External Relations (SDER) department headed by Deputy Corps Marshal Julius </a:t>
            </a:r>
            <a:r>
              <a:rPr lang="en-GB" sz="2100" dirty="0" err="1" smtClean="0">
                <a:latin typeface="Comic Sans MS" pitchFamily="66" charset="0"/>
              </a:rPr>
              <a:t>Asom</a:t>
            </a:r>
            <a:r>
              <a:rPr lang="en-GB" sz="2100" dirty="0" smtClean="0">
                <a:latin typeface="Comic Sans MS" pitchFamily="66" charset="0"/>
              </a:rPr>
              <a:t> whose office oversee all foreign relationship the Corps has with both internal and foreign organizations. </a:t>
            </a:r>
            <a:endParaRPr lang="en-US" sz="2100" dirty="0" smtClean="0">
              <a:latin typeface="Comic Sans MS" pitchFamily="66" charset="0"/>
            </a:endParaRPr>
          </a:p>
        </p:txBody>
      </p:sp>
      <p:pic>
        <p:nvPicPr>
          <p:cNvPr id="4" name="Picture 11"/>
          <p:cNvPicPr>
            <a:picLocks noChangeAspect="1" noChangeArrowheads="1"/>
          </p:cNvPicPr>
          <p:nvPr/>
        </p:nvPicPr>
        <p:blipFill>
          <a:blip r:embed="rId2" cstate="print"/>
          <a:srcRect/>
          <a:stretch>
            <a:fillRect/>
          </a:stretch>
        </p:blipFill>
        <p:spPr bwMode="auto">
          <a:xfrm>
            <a:off x="6019800" y="1371601"/>
            <a:ext cx="3124200" cy="5486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 as it relates to FRSC cont’d</a:t>
            </a:r>
            <a:endParaRPr lang="en-US" dirty="0"/>
          </a:p>
        </p:txBody>
      </p:sp>
      <p:sp>
        <p:nvSpPr>
          <p:cNvPr id="3" name="Content Placeholder 2"/>
          <p:cNvSpPr>
            <a:spLocks noGrp="1"/>
          </p:cNvSpPr>
          <p:nvPr>
            <p:ph sz="quarter" idx="1"/>
          </p:nvPr>
        </p:nvSpPr>
        <p:spPr/>
        <p:txBody>
          <a:bodyPr/>
          <a:lstStyle/>
          <a:p>
            <a:r>
              <a:rPr lang="en-GB" b="1" u="sng" dirty="0">
                <a:latin typeface="Comic Sans MS" pitchFamily="66" charset="0"/>
              </a:rPr>
              <a:t>NO POVERTY:</a:t>
            </a:r>
            <a:r>
              <a:rPr lang="en-GB" dirty="0">
                <a:latin typeface="Comic Sans MS" pitchFamily="66" charset="0"/>
              </a:rPr>
              <a:t> Economic growth must be inclusive to provide sustainable jobs and promote equality.</a:t>
            </a:r>
            <a:endParaRPr lang="en-US" dirty="0">
              <a:latin typeface="Comic Sans MS" pitchFamily="66" charset="0"/>
            </a:endParaRPr>
          </a:p>
          <a:p>
            <a:r>
              <a:rPr lang="en-GB" dirty="0">
                <a:latin typeface="Comic Sans MS" pitchFamily="66" charset="0"/>
              </a:rPr>
              <a:t> </a:t>
            </a:r>
            <a:endParaRPr lang="en-US" dirty="0">
              <a:latin typeface="Comic Sans MS" pitchFamily="66" charset="0"/>
            </a:endParaRPr>
          </a:p>
          <a:p>
            <a:r>
              <a:rPr lang="en-GB" b="1" u="sng" dirty="0">
                <a:latin typeface="Comic Sans MS" pitchFamily="66" charset="0"/>
              </a:rPr>
              <a:t>ZERO HUNGER: </a:t>
            </a:r>
            <a:r>
              <a:rPr lang="en-GB" dirty="0">
                <a:latin typeface="Comic Sans MS" pitchFamily="66" charset="0"/>
              </a:rPr>
              <a:t>The food and agriculture sector </a:t>
            </a:r>
            <a:r>
              <a:rPr lang="en-GB">
                <a:latin typeface="Comic Sans MS" pitchFamily="66" charset="0"/>
              </a:rPr>
              <a:t>offers </a:t>
            </a:r>
            <a:r>
              <a:rPr lang="en-GB" smtClean="0">
                <a:latin typeface="Comic Sans MS" pitchFamily="66" charset="0"/>
              </a:rPr>
              <a:t>key </a:t>
            </a:r>
            <a:r>
              <a:rPr lang="en-GB" dirty="0">
                <a:latin typeface="Comic Sans MS" pitchFamily="66" charset="0"/>
              </a:rPr>
              <a:t>solutions for development and </a:t>
            </a:r>
            <a:r>
              <a:rPr lang="en-GB">
                <a:latin typeface="Comic Sans MS" pitchFamily="66" charset="0"/>
              </a:rPr>
              <a:t>control </a:t>
            </a:r>
            <a:r>
              <a:rPr lang="en-GB" smtClean="0">
                <a:latin typeface="Comic Sans MS" pitchFamily="66" charset="0"/>
              </a:rPr>
              <a:t>of </a:t>
            </a:r>
            <a:r>
              <a:rPr lang="en-GB" dirty="0">
                <a:latin typeface="Comic Sans MS" pitchFamily="66" charset="0"/>
              </a:rPr>
              <a:t>hunger and poverty eradication.</a:t>
            </a:r>
            <a:endParaRPr lang="en-US" dirty="0">
              <a:latin typeface="Comic Sans MS" pitchFamily="66" charset="0"/>
            </a:endParaRPr>
          </a:p>
          <a:p>
            <a:endParaRPr lang="en-US"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SDG as it relates to FRSC cont’d</a:t>
            </a:r>
            <a:endParaRPr lang="en-US" dirty="0"/>
          </a:p>
        </p:txBody>
      </p:sp>
      <p:sp>
        <p:nvSpPr>
          <p:cNvPr id="3" name="Content Placeholder 2"/>
          <p:cNvSpPr>
            <a:spLocks noGrp="1"/>
          </p:cNvSpPr>
          <p:nvPr>
            <p:ph sz="quarter" idx="1"/>
          </p:nvPr>
        </p:nvSpPr>
        <p:spPr>
          <a:xfrm>
            <a:off x="0" y="1295400"/>
            <a:ext cx="5562600" cy="4525963"/>
          </a:xfrm>
        </p:spPr>
        <p:txBody>
          <a:bodyPr>
            <a:noAutofit/>
          </a:bodyPr>
          <a:lstStyle/>
          <a:p>
            <a:r>
              <a:rPr lang="en-GB" sz="2400" b="1" u="sng" dirty="0">
                <a:latin typeface="Comic Sans MS" pitchFamily="66" charset="0"/>
              </a:rPr>
              <a:t>GOOD HEALTH AND WELL BEING THE ROAD SAFETY PERSPECTIVE: </a:t>
            </a:r>
            <a:endParaRPr lang="en-US" sz="2400" dirty="0">
              <a:latin typeface="Comic Sans MS" pitchFamily="66" charset="0"/>
            </a:endParaRPr>
          </a:p>
        </p:txBody>
      </p:sp>
      <p:pic>
        <p:nvPicPr>
          <p:cNvPr id="4" name="Picture 22"/>
          <p:cNvPicPr>
            <a:picLocks noChangeAspect="1" noChangeArrowheads="1"/>
          </p:cNvPicPr>
          <p:nvPr/>
        </p:nvPicPr>
        <p:blipFill>
          <a:blip r:embed="rId2" cstate="print"/>
          <a:srcRect/>
          <a:stretch>
            <a:fillRect/>
          </a:stretch>
        </p:blipFill>
        <p:spPr bwMode="auto">
          <a:xfrm>
            <a:off x="0" y="3505200"/>
            <a:ext cx="9144000" cy="3352800"/>
          </a:xfrm>
          <a:prstGeom prst="rect">
            <a:avLst/>
          </a:prstGeom>
          <a:noFill/>
          <a:ln w="9525">
            <a:noFill/>
            <a:miter lim="800000"/>
            <a:headEnd/>
            <a:tailEnd/>
          </a:ln>
          <a:effectLst/>
        </p:spPr>
      </p:pic>
      <p:pic>
        <p:nvPicPr>
          <p:cNvPr id="5" name="Picture 18"/>
          <p:cNvPicPr>
            <a:picLocks noChangeAspect="1" noChangeArrowheads="1"/>
          </p:cNvPicPr>
          <p:nvPr/>
        </p:nvPicPr>
        <p:blipFill>
          <a:blip r:embed="rId3" cstate="print"/>
          <a:srcRect/>
          <a:stretch>
            <a:fillRect/>
          </a:stretch>
        </p:blipFill>
        <p:spPr bwMode="auto">
          <a:xfrm>
            <a:off x="4572000" y="762000"/>
            <a:ext cx="4572000" cy="27146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455</TotalTime>
  <Words>885</Words>
  <Application>Microsoft Office PowerPoint</Application>
  <PresentationFormat>On-screen Show (4:3)</PresentationFormat>
  <Paragraphs>117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SUSTAINABLE DEVELOPMENT GOALS AND ROAD SAFETY MANAGEMENT</vt:lpstr>
      <vt:lpstr>INTRODUCTION:</vt:lpstr>
      <vt:lpstr>AIM:</vt:lpstr>
      <vt:lpstr>OBJECTIVES: </vt:lpstr>
      <vt:lpstr>The 17 Sustainable Development Goals set by the United Nations </vt:lpstr>
      <vt:lpstr>Seventeen Sustainable goals Cont’d</vt:lpstr>
      <vt:lpstr>SUSTAINABLE DEVELOPMENT GOALS AS IT RELATES TO FRSC:</vt:lpstr>
      <vt:lpstr>SDG as it relates to FRSC cont’d</vt:lpstr>
      <vt:lpstr>SDG as it relates to FRSC cont’d</vt:lpstr>
      <vt:lpstr>SUSTAINABLE CITIES AND COMMUNITIES THE ROAD SAFETY MANAGEMENT PERSPECTIVE:  </vt:lpstr>
      <vt:lpstr>Slide 11</vt:lpstr>
      <vt:lpstr>RESPONSIBLE PRODUCTION AND CONSUMPTION </vt:lpstr>
      <vt:lpstr>RESPONSIBLE PRODUCTION AND CONSUMPTION cont’d</vt:lpstr>
      <vt:lpstr>Slide 14</vt:lpstr>
      <vt:lpstr>Slide 15</vt:lpstr>
      <vt:lpstr>RESPONSIBLE PRODUCTION AND CONSUMPTION cont’d</vt:lpstr>
      <vt:lpstr>LIFE ON LAND AND ON THE ROADS, THE ROAD SAFETY APPROACH: </vt:lpstr>
      <vt:lpstr>PARTNERSHIP FOR THE GOALS: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AND ROAD SAFETY MANAGEMENT</dc:title>
  <dc:creator>ANENE EMAKA</dc:creator>
  <cp:lastModifiedBy>Mutaa</cp:lastModifiedBy>
  <cp:revision>61</cp:revision>
  <dcterms:created xsi:type="dcterms:W3CDTF">2019-07-22T12:48:54Z</dcterms:created>
  <dcterms:modified xsi:type="dcterms:W3CDTF">2019-07-25T17:56:57Z</dcterms:modified>
</cp:coreProperties>
</file>