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handoutMasterIdLst>
    <p:handoutMasterId r:id="rId23"/>
  </p:handoutMasterIdLst>
  <p:sldIdLst>
    <p:sldId id="262" r:id="rId2"/>
    <p:sldId id="256" r:id="rId3"/>
    <p:sldId id="257" r:id="rId4"/>
    <p:sldId id="270" r:id="rId5"/>
    <p:sldId id="267" r:id="rId6"/>
    <p:sldId id="274" r:id="rId7"/>
    <p:sldId id="275" r:id="rId8"/>
    <p:sldId id="277" r:id="rId9"/>
    <p:sldId id="278" r:id="rId10"/>
    <p:sldId id="258" r:id="rId11"/>
    <p:sldId id="271" r:id="rId12"/>
    <p:sldId id="276" r:id="rId13"/>
    <p:sldId id="259" r:id="rId14"/>
    <p:sldId id="260" r:id="rId15"/>
    <p:sldId id="273" r:id="rId16"/>
    <p:sldId id="279" r:id="rId17"/>
    <p:sldId id="261" r:id="rId18"/>
    <p:sldId id="263" r:id="rId19"/>
    <p:sldId id="280" r:id="rId20"/>
    <p:sldId id="281" r:id="rId21"/>
    <p:sldId id="269" r:id="rId22"/>
  </p:sldIdLst>
  <p:sldSz cx="9144000" cy="6858000" type="screen4x3"/>
  <p:notesSz cx="7053263" cy="93091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5938" cy="466725"/>
          </a:xfrm>
          <a:prstGeom prst="rect">
            <a:avLst/>
          </a:prstGeom>
        </p:spPr>
        <p:txBody>
          <a:bodyPr vert="horz" lIns="93496" tIns="46748" rIns="93496" bIns="46748"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995738" y="0"/>
            <a:ext cx="3055937" cy="466725"/>
          </a:xfrm>
          <a:prstGeom prst="rect">
            <a:avLst/>
          </a:prstGeom>
        </p:spPr>
        <p:txBody>
          <a:bodyPr vert="horz" lIns="93496" tIns="46748" rIns="93496" bIns="46748" rtlCol="0"/>
          <a:lstStyle>
            <a:lvl1pPr algn="r" fontAlgn="auto">
              <a:spcBef>
                <a:spcPts val="0"/>
              </a:spcBef>
              <a:spcAft>
                <a:spcPts val="0"/>
              </a:spcAft>
              <a:defRPr sz="1200" smtClean="0">
                <a:latin typeface="+mn-lt"/>
                <a:cs typeface="+mn-cs"/>
              </a:defRPr>
            </a:lvl1pPr>
          </a:lstStyle>
          <a:p>
            <a:pPr>
              <a:defRPr/>
            </a:pPr>
            <a:fld id="{562AF667-B5F5-40FE-8B32-21EBEE14A6EF}" type="datetimeFigureOut">
              <a:rPr lang="en-US"/>
              <a:pPr>
                <a:defRPr/>
              </a:pPr>
              <a:t>2/8/2021</a:t>
            </a:fld>
            <a:endParaRPr lang="en-US"/>
          </a:p>
        </p:txBody>
      </p:sp>
      <p:sp>
        <p:nvSpPr>
          <p:cNvPr id="4" name="Footer Placeholder 3"/>
          <p:cNvSpPr>
            <a:spLocks noGrp="1"/>
          </p:cNvSpPr>
          <p:nvPr>
            <p:ph type="ftr" sz="quarter" idx="2"/>
          </p:nvPr>
        </p:nvSpPr>
        <p:spPr>
          <a:xfrm>
            <a:off x="0" y="8842375"/>
            <a:ext cx="3055938" cy="466725"/>
          </a:xfrm>
          <a:prstGeom prst="rect">
            <a:avLst/>
          </a:prstGeom>
        </p:spPr>
        <p:txBody>
          <a:bodyPr vert="horz" lIns="93496" tIns="46748" rIns="93496" bIns="46748"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995738" y="8842375"/>
            <a:ext cx="3055937" cy="466725"/>
          </a:xfrm>
          <a:prstGeom prst="rect">
            <a:avLst/>
          </a:prstGeom>
        </p:spPr>
        <p:txBody>
          <a:bodyPr vert="horz" lIns="93496" tIns="46748" rIns="93496" bIns="46748" rtlCol="0" anchor="b"/>
          <a:lstStyle>
            <a:lvl1pPr algn="r" fontAlgn="auto">
              <a:spcBef>
                <a:spcPts val="0"/>
              </a:spcBef>
              <a:spcAft>
                <a:spcPts val="0"/>
              </a:spcAft>
              <a:defRPr sz="1200" smtClean="0">
                <a:latin typeface="+mn-lt"/>
                <a:cs typeface="+mn-cs"/>
              </a:defRPr>
            </a:lvl1pPr>
          </a:lstStyle>
          <a:p>
            <a:pPr>
              <a:defRPr/>
            </a:pPr>
            <a:fld id="{3D8E339D-74B5-451D-9250-1C4AA3246E24}" type="slidenum">
              <a:rPr lang="en-US"/>
              <a:pPr>
                <a:defRPr/>
              </a:pPr>
              <a:t>‹#›</a:t>
            </a:fld>
            <a:endParaRPr lang="en-US"/>
          </a:p>
        </p:txBody>
      </p:sp>
    </p:spTree>
    <p:extLst>
      <p:ext uri="{BB962C8B-B14F-4D97-AF65-F5344CB8AC3E}">
        <p14:creationId xmlns:p14="http://schemas.microsoft.com/office/powerpoint/2010/main" val="193426463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p:cNvGrpSpPr>
            <a:grpSpLocks/>
          </p:cNvGrpSpPr>
          <p:nvPr/>
        </p:nvGrpSpPr>
        <p:grpSpPr bwMode="auto">
          <a:xfrm>
            <a:off x="-7938" y="-7938"/>
            <a:ext cx="9170988" cy="6873876"/>
            <a:chOff x="-8466" y="-8468"/>
            <a:chExt cx="9171316" cy="6874935"/>
          </a:xfrm>
        </p:grpSpPr>
        <p:cxnSp>
          <p:nvCxnSpPr>
            <p:cNvPr id="5" name="Straight Connector 4"/>
            <p:cNvCxnSpPr/>
            <p:nvPr/>
          </p:nvCxnSpPr>
          <p:spPr>
            <a:xfrm flipV="1">
              <a:off x="5130456" y="4175239"/>
              <a:ext cx="4022869" cy="2683288"/>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7043462" y="-529"/>
              <a:ext cx="1217656" cy="685905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7" name="Freeform 6"/>
            <p:cNvSpPr/>
            <p:nvPr/>
          </p:nvSpPr>
          <p:spPr>
            <a:xfrm>
              <a:off x="6892644" y="-529"/>
              <a:ext cx="2268619"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7"/>
            <p:cNvSpPr/>
            <p:nvPr/>
          </p:nvSpPr>
          <p:spPr>
            <a:xfrm>
              <a:off x="7205393" y="-8468"/>
              <a:ext cx="1947932"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8"/>
            <p:cNvSpPr/>
            <p:nvPr/>
          </p:nvSpPr>
          <p:spPr>
            <a:xfrm>
              <a:off x="6638635" y="3919613"/>
              <a:ext cx="251310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a:xfrm>
              <a:off x="7010123" y="-8468"/>
              <a:ext cx="2143202"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8296044" y="-8468"/>
              <a:ext cx="857281"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8094425" y="-8468"/>
              <a:ext cx="1066838"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8069024" y="4894488"/>
              <a:ext cx="1093826"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466" y="-8468"/>
              <a:ext cx="863632"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Date Placeholder 3"/>
          <p:cNvSpPr>
            <a:spLocks noGrp="1"/>
          </p:cNvSpPr>
          <p:nvPr>
            <p:ph type="dt" sz="half" idx="10"/>
          </p:nvPr>
        </p:nvSpPr>
        <p:spPr/>
        <p:txBody>
          <a:bodyPr/>
          <a:lstStyle>
            <a:lvl1pPr>
              <a:defRPr/>
            </a:lvl1pPr>
          </a:lstStyle>
          <a:p>
            <a:pPr>
              <a:defRPr/>
            </a:pPr>
            <a:fld id="{E40F5044-78C0-4CB2-986E-E4F3A66DFACA}" type="datetimeFigureOut">
              <a:rPr lang="en-US"/>
              <a:pPr>
                <a:defRPr/>
              </a:pPr>
              <a:t>2/8/2021</a:t>
            </a:fld>
            <a:endParaRPr lang="en-US"/>
          </a:p>
        </p:txBody>
      </p:sp>
      <p:sp>
        <p:nvSpPr>
          <p:cNvPr id="16" name="Footer Placeholder 4"/>
          <p:cNvSpPr>
            <a:spLocks noGrp="1"/>
          </p:cNvSpPr>
          <p:nvPr>
            <p:ph type="ftr" sz="quarter" idx="11"/>
          </p:nvPr>
        </p:nvSpPr>
        <p:spPr/>
        <p:txBody>
          <a:bodyPr/>
          <a:lstStyle>
            <a:lvl1pPr>
              <a:defRPr/>
            </a:lvl1pPr>
          </a:lstStyle>
          <a:p>
            <a:pPr>
              <a:defRPr/>
            </a:pPr>
            <a:endParaRPr lang="en-US"/>
          </a:p>
        </p:txBody>
      </p:sp>
      <p:sp>
        <p:nvSpPr>
          <p:cNvPr id="17" name="Slide Number Placeholder 5"/>
          <p:cNvSpPr>
            <a:spLocks noGrp="1"/>
          </p:cNvSpPr>
          <p:nvPr>
            <p:ph type="sldNum" sz="quarter" idx="12"/>
          </p:nvPr>
        </p:nvSpPr>
        <p:spPr/>
        <p:txBody>
          <a:bodyPr/>
          <a:lstStyle>
            <a:lvl1pPr>
              <a:defRPr/>
            </a:lvl1pPr>
          </a:lstStyle>
          <a:p>
            <a:pPr>
              <a:defRPr/>
            </a:pPr>
            <a:fld id="{680ADD78-BDE7-4800-ADD4-C78218404AB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DEC42AA-206F-434E-9ADC-6DBE9B7FBC8E}" type="datetimeFigureOut">
              <a:rPr lang="en-US"/>
              <a:pPr>
                <a:defRPr/>
              </a:pPr>
              <a:t>2/8/2021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92D8394-5286-46CB-A390-BA5FD507B48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p:cNvSpPr txBox="1"/>
          <p:nvPr/>
        </p:nvSpPr>
        <p:spPr>
          <a:xfrm>
            <a:off x="482600" y="790575"/>
            <a:ext cx="4572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cs typeface="+mn-cs"/>
              </a:rPr>
              <a:t>“</a:t>
            </a:r>
          </a:p>
        </p:txBody>
      </p:sp>
      <p:sp>
        <p:nvSpPr>
          <p:cNvPr id="6" name="TextBox 5"/>
          <p:cNvSpPr txBox="1"/>
          <p:nvPr/>
        </p:nvSpPr>
        <p:spPr>
          <a:xfrm>
            <a:off x="6748463" y="2886075"/>
            <a:ext cx="4572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cs typeface="+mn-cs"/>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4"/>
          </p:nvPr>
        </p:nvSpPr>
        <p:spPr/>
        <p:txBody>
          <a:bodyPr/>
          <a:lstStyle>
            <a:lvl1pPr>
              <a:defRPr/>
            </a:lvl1pPr>
          </a:lstStyle>
          <a:p>
            <a:pPr>
              <a:defRPr/>
            </a:pPr>
            <a:fld id="{F3CCF3C3-3D36-414D-94DB-36FF6257DE6A}" type="datetimeFigureOut">
              <a:rPr lang="en-US"/>
              <a:pPr>
                <a:defRPr/>
              </a:pPr>
              <a:t>2/8/2021</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F0E9E1EF-BD80-41ED-88FD-D50C96AFFF72}"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76D23C6-1D59-4AFA-8F5E-666C05B2E669}" type="datetimeFigureOut">
              <a:rPr lang="en-US"/>
              <a:pPr>
                <a:defRPr/>
              </a:pPr>
              <a:t>2/8/2021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9A36FCF-AE45-4AE0-8816-B87DA6E97947}"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TextBox 4"/>
          <p:cNvSpPr txBox="1"/>
          <p:nvPr/>
        </p:nvSpPr>
        <p:spPr>
          <a:xfrm>
            <a:off x="482600" y="790575"/>
            <a:ext cx="4572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cs typeface="+mn-cs"/>
              </a:rPr>
              <a:t>“</a:t>
            </a:r>
          </a:p>
        </p:txBody>
      </p:sp>
      <p:sp>
        <p:nvSpPr>
          <p:cNvPr id="6" name="TextBox 5"/>
          <p:cNvSpPr txBox="1"/>
          <p:nvPr/>
        </p:nvSpPr>
        <p:spPr>
          <a:xfrm>
            <a:off x="6748463" y="2886075"/>
            <a:ext cx="4572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lumMod val="60000"/>
                    <a:lumOff val="40000"/>
                  </a:schemeClr>
                </a:solidFill>
                <a:latin typeface="Arial"/>
                <a:cs typeface="+mn-cs"/>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4"/>
          </p:nvPr>
        </p:nvSpPr>
        <p:spPr/>
        <p:txBody>
          <a:bodyPr/>
          <a:lstStyle>
            <a:lvl1pPr>
              <a:defRPr/>
            </a:lvl1pPr>
          </a:lstStyle>
          <a:p>
            <a:pPr>
              <a:defRPr/>
            </a:pPr>
            <a:fld id="{D0FA45D0-E98E-44C8-8E0E-5F38599CF0AE}" type="datetimeFigureOut">
              <a:rPr lang="en-US"/>
              <a:pPr>
                <a:defRPr/>
              </a:pPr>
              <a:t>2/8/2021</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B7C59ED2-7823-458F-AE0A-0F1418C1C162}"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4"/>
          </p:nvPr>
        </p:nvSpPr>
        <p:spPr/>
        <p:txBody>
          <a:bodyPr/>
          <a:lstStyle>
            <a:lvl1pPr>
              <a:defRPr/>
            </a:lvl1pPr>
          </a:lstStyle>
          <a:p>
            <a:pPr>
              <a:defRPr/>
            </a:pPr>
            <a:fld id="{1E550041-244D-4FED-BF07-1B356FF39918}" type="datetimeFigureOut">
              <a:rPr lang="en-US"/>
              <a:pPr>
                <a:defRPr/>
              </a:pPr>
              <a:t>2/8/2021</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3B378E62-9774-4F10-8440-88306FE1475E}"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27143416-E750-4922-9063-96F2007997D5}" type="datetimeFigureOut">
              <a:rPr lang="en-US"/>
              <a:pPr>
                <a:defRPr/>
              </a:pPr>
              <a:t>2/8/2021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DA36DCD-D4C8-40DC-9591-A3D420E89025}"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6FE6627B-BD55-4AB5-9123-F793DC15EF51}" type="datetimeFigureOut">
              <a:rPr lang="en-US"/>
              <a:pPr>
                <a:defRPr/>
              </a:pPr>
              <a:t>2/8/2021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056180D-4A5C-4331-BAA3-2C4DEEA8C26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A3E18080-FF7D-4AF8-8A2D-A2ECEB447708}" type="datetimeFigureOut">
              <a:rPr lang="en-US"/>
              <a:pPr>
                <a:defRPr/>
              </a:pPr>
              <a:t>2/8/2021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C7C7B7F-4E07-4AE1-BAC9-0EAB06F1E01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330DA72-C0EA-4A94-BB44-BC40DB6F9ADB}" type="datetimeFigureOut">
              <a:rPr lang="en-US"/>
              <a:pPr>
                <a:defRPr/>
              </a:pPr>
              <a:t>2/8/2021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768A593-43D1-49FD-9CBB-5E5DBEE7651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31F14573-230F-431B-8CA7-78546B3D54CE}" type="datetimeFigureOut">
              <a:rPr lang="en-US"/>
              <a:pPr>
                <a:defRPr/>
              </a:pPr>
              <a:t>2/8/2021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5239631-AF0B-48D4-8C56-EC9D900116C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A9EC39CE-60CA-4B39-829D-E03A3B10151E}" type="datetimeFigureOut">
              <a:rPr lang="en-US"/>
              <a:pPr>
                <a:defRPr/>
              </a:pPr>
              <a:t>2/8/2021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D70132A-B7B5-48AE-9828-BA260A2E2D6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4DE63F9C-3770-4C0E-B311-79D5FD3D57A0}" type="datetimeFigureOut">
              <a:rPr lang="en-US"/>
              <a:pPr>
                <a:defRPr/>
              </a:pPr>
              <a:t>2/8/2021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973496D-E472-4BAB-8908-0E6801E3B68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0D818C1-7F48-469C-B2B7-C5B50DEA1A13}" type="datetimeFigureOut">
              <a:rPr lang="en-US"/>
              <a:pPr>
                <a:defRPr/>
              </a:pPr>
              <a:t>2/8/2021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46FA0EA-47D0-424E-A8CB-1FA8426F9CF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BA79A2E-F45C-4A10-A7AB-65A6A874E46A}" type="datetimeFigureOut">
              <a:rPr lang="en-US"/>
              <a:pPr>
                <a:defRPr/>
              </a:pPr>
              <a:t>2/8/2021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B66E911-BE0E-4E42-991F-FEB9551B680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8A10E8D-D90C-4C4A-8EF0-237848BD55DC}" type="datetimeFigureOut">
              <a:rPr lang="en-US"/>
              <a:pPr>
                <a:defRPr/>
              </a:pPr>
              <a:t>2/8/2021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31F225D-083E-4409-808C-F251C34B76D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16"/>
          <p:cNvGrpSpPr>
            <a:grpSpLocks/>
          </p:cNvGrpSpPr>
          <p:nvPr/>
        </p:nvGrpSpPr>
        <p:grpSpPr bwMode="auto">
          <a:xfrm>
            <a:off x="-7938" y="-7938"/>
            <a:ext cx="9170988" cy="6873876"/>
            <a:chOff x="-8467" y="-8468"/>
            <a:chExt cx="9171317" cy="6874935"/>
          </a:xfrm>
        </p:grpSpPr>
        <p:sp>
          <p:nvSpPr>
            <p:cNvPr id="7" name="Freeform 6"/>
            <p:cNvSpPr/>
            <p:nvPr/>
          </p:nvSpPr>
          <p:spPr>
            <a:xfrm>
              <a:off x="-8467" y="4013290"/>
              <a:ext cx="457217"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455" y="4175239"/>
              <a:ext cx="4022869" cy="2683288"/>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3462" y="-529"/>
              <a:ext cx="1217656" cy="685905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2644" y="-529"/>
              <a:ext cx="2268619"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393" y="-8468"/>
              <a:ext cx="1947932"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8634" y="3919613"/>
              <a:ext cx="251310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123" y="-8468"/>
              <a:ext cx="2143202"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6044" y="-8468"/>
              <a:ext cx="857281"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425" y="-8468"/>
              <a:ext cx="1066838"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9024" y="4894488"/>
              <a:ext cx="1093826"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p:cNvSpPr>
            <a:spLocks noGrp="1"/>
          </p:cNvSpPr>
          <p:nvPr>
            <p:ph type="title"/>
          </p:nvPr>
        </p:nvSpPr>
        <p:spPr bwMode="auto">
          <a:xfrm>
            <a:off x="609600" y="609600"/>
            <a:ext cx="6348413" cy="1320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8" name="Text Placeholder 2"/>
          <p:cNvSpPr>
            <a:spLocks noGrp="1"/>
          </p:cNvSpPr>
          <p:nvPr>
            <p:ph type="body" idx="1"/>
          </p:nvPr>
        </p:nvSpPr>
        <p:spPr bwMode="auto">
          <a:xfrm>
            <a:off x="609600" y="2160588"/>
            <a:ext cx="6348413" cy="3881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5405438" y="6042025"/>
            <a:ext cx="684212" cy="365125"/>
          </a:xfrm>
          <a:prstGeom prst="rect">
            <a:avLst/>
          </a:prstGeom>
        </p:spPr>
        <p:txBody>
          <a:bodyPr vert="horz" lIns="91440" tIns="45720" rIns="91440" bIns="45720" rtlCol="0" anchor="ctr"/>
          <a:lstStyle>
            <a:lvl1pPr algn="r" fontAlgn="auto">
              <a:spcBef>
                <a:spcPts val="0"/>
              </a:spcBef>
              <a:spcAft>
                <a:spcPts val="0"/>
              </a:spcAft>
              <a:defRPr sz="900" smtClean="0">
                <a:solidFill>
                  <a:schemeClr val="tx1">
                    <a:tint val="75000"/>
                  </a:schemeClr>
                </a:solidFill>
                <a:latin typeface="+mn-lt"/>
                <a:cs typeface="+mn-cs"/>
              </a:defRPr>
            </a:lvl1pPr>
          </a:lstStyle>
          <a:p>
            <a:pPr>
              <a:defRPr/>
            </a:pPr>
            <a:fld id="{FFB9832C-17AC-431C-ACD4-F976C2073226}" type="datetimeFigureOut">
              <a:rPr lang="en-US"/>
              <a:pPr>
                <a:defRPr/>
              </a:pPr>
              <a:t>2/8/2021</a:t>
            </a:fld>
            <a:endParaRPr lang="en-US"/>
          </a:p>
        </p:txBody>
      </p:sp>
      <p:sp>
        <p:nvSpPr>
          <p:cNvPr id="5" name="Footer Placeholder 4"/>
          <p:cNvSpPr>
            <a:spLocks noGrp="1"/>
          </p:cNvSpPr>
          <p:nvPr>
            <p:ph type="ftr" sz="quarter" idx="3"/>
          </p:nvPr>
        </p:nvSpPr>
        <p:spPr>
          <a:xfrm>
            <a:off x="609600" y="6042025"/>
            <a:ext cx="4622800" cy="365125"/>
          </a:xfrm>
          <a:prstGeom prst="rect">
            <a:avLst/>
          </a:prstGeom>
        </p:spPr>
        <p:txBody>
          <a:bodyPr vert="horz" lIns="91440" tIns="45720" rIns="91440" bIns="45720" rtlCol="0" anchor="ctr"/>
          <a:lstStyle>
            <a:lvl1pPr algn="l" fontAlgn="auto">
              <a:spcBef>
                <a:spcPts val="0"/>
              </a:spcBef>
              <a:spcAft>
                <a:spcPts val="0"/>
              </a:spcAft>
              <a:defRPr sz="9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445250" y="6042025"/>
            <a:ext cx="512763" cy="365125"/>
          </a:xfrm>
          <a:prstGeom prst="rect">
            <a:avLst/>
          </a:prstGeom>
        </p:spPr>
        <p:txBody>
          <a:bodyPr vert="horz" lIns="91440" tIns="45720" rIns="91440" bIns="45720" rtlCol="0" anchor="ctr"/>
          <a:lstStyle>
            <a:lvl1pPr algn="r" fontAlgn="auto">
              <a:spcBef>
                <a:spcPts val="0"/>
              </a:spcBef>
              <a:spcAft>
                <a:spcPts val="0"/>
              </a:spcAft>
              <a:defRPr sz="900" smtClean="0">
                <a:solidFill>
                  <a:schemeClr val="accent1"/>
                </a:solidFill>
                <a:latin typeface="+mn-lt"/>
                <a:cs typeface="+mn-cs"/>
              </a:defRPr>
            </a:lvl1pPr>
          </a:lstStyle>
          <a:p>
            <a:pPr>
              <a:defRPr/>
            </a:pPr>
            <a:fld id="{25DDF0A6-E215-427A-AE8B-4174BE476D4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70"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71" r:id="rId11"/>
    <p:sldLayoutId id="2147483766" r:id="rId12"/>
    <p:sldLayoutId id="2147483772" r:id="rId13"/>
    <p:sldLayoutId id="2147483767" r:id="rId14"/>
    <p:sldLayoutId id="2147483768" r:id="rId15"/>
    <p:sldLayoutId id="2147483769" r:id="rId16"/>
  </p:sldLayoutIdLst>
  <p:txStyles>
    <p:titleStyle>
      <a:lvl1pPr algn="l" defTabSz="457200" rtl="0" fontAlgn="base">
        <a:spcBef>
          <a:spcPct val="0"/>
        </a:spcBef>
        <a:spcAft>
          <a:spcPct val="0"/>
        </a:spcAft>
        <a:defRPr sz="3600" kern="1200">
          <a:solidFill>
            <a:schemeClr val="accent1"/>
          </a:solidFill>
          <a:latin typeface="+mj-lt"/>
          <a:ea typeface="+mj-ea"/>
          <a:cs typeface="+mj-cs"/>
        </a:defRPr>
      </a:lvl1pPr>
      <a:lvl2pPr algn="l" defTabSz="457200" rtl="0" fontAlgn="base">
        <a:spcBef>
          <a:spcPct val="0"/>
        </a:spcBef>
        <a:spcAft>
          <a:spcPct val="0"/>
        </a:spcAft>
        <a:defRPr sz="3600">
          <a:solidFill>
            <a:schemeClr val="accent1"/>
          </a:solidFill>
          <a:latin typeface="Trebuchet MS" pitchFamily="34" charset="0"/>
        </a:defRPr>
      </a:lvl2pPr>
      <a:lvl3pPr algn="l" defTabSz="457200" rtl="0" fontAlgn="base">
        <a:spcBef>
          <a:spcPct val="0"/>
        </a:spcBef>
        <a:spcAft>
          <a:spcPct val="0"/>
        </a:spcAft>
        <a:defRPr sz="3600">
          <a:solidFill>
            <a:schemeClr val="accent1"/>
          </a:solidFill>
          <a:latin typeface="Trebuchet MS" pitchFamily="34" charset="0"/>
        </a:defRPr>
      </a:lvl3pPr>
      <a:lvl4pPr algn="l" defTabSz="457200" rtl="0" fontAlgn="base">
        <a:spcBef>
          <a:spcPct val="0"/>
        </a:spcBef>
        <a:spcAft>
          <a:spcPct val="0"/>
        </a:spcAft>
        <a:defRPr sz="3600">
          <a:solidFill>
            <a:schemeClr val="accent1"/>
          </a:solidFill>
          <a:latin typeface="Trebuchet MS" pitchFamily="34" charset="0"/>
        </a:defRPr>
      </a:lvl4pPr>
      <a:lvl5pPr algn="l" defTabSz="457200" rtl="0" fontAlgn="base">
        <a:spcBef>
          <a:spcPct val="0"/>
        </a:spcBef>
        <a:spcAft>
          <a:spcPct val="0"/>
        </a:spcAft>
        <a:defRPr sz="3600">
          <a:solidFill>
            <a:schemeClr val="accent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SzPct val="80000"/>
        <a:buFont typeface="Wingdings 3" pitchFamily="18" charset="2"/>
        <a:buChar char=""/>
        <a:defRPr kern="1200">
          <a:solidFill>
            <a:srgbClr val="404040"/>
          </a:solidFill>
          <a:latin typeface="+mn-lt"/>
          <a:ea typeface="+mn-ea"/>
          <a:cs typeface="+mn-cs"/>
        </a:defRPr>
      </a:lvl1pPr>
      <a:lvl2pPr marL="742950" indent="-285750" algn="l" defTabSz="457200" rtl="0" fontAlgn="base">
        <a:spcBef>
          <a:spcPts val="1000"/>
        </a:spcBef>
        <a:spcAft>
          <a:spcPct val="0"/>
        </a:spcAft>
        <a:buClr>
          <a:schemeClr val="accent1"/>
        </a:buClr>
        <a:buSzPct val="80000"/>
        <a:buFont typeface="Wingdings 3" pitchFamily="18" charset="2"/>
        <a:buChar char=""/>
        <a:defRPr sz="16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SzPct val="80000"/>
        <a:buFont typeface="Wingdings 3" pitchFamily="18" charset="2"/>
        <a:buChar char=""/>
        <a:defRPr sz="1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SzPct val="80000"/>
        <a:buFont typeface="Wingdings 3" pitchFamily="18" charset="2"/>
        <a:buChar char=""/>
        <a:defRPr sz="1200" kern="1200">
          <a:solidFill>
            <a:srgbClr val="404040"/>
          </a:solidFill>
          <a:latin typeface="+mn-lt"/>
          <a:ea typeface="+mn-ea"/>
          <a:cs typeface="+mn-cs"/>
        </a:defRPr>
      </a:lvl4pPr>
      <a:lvl5pPr marL="2057400" indent="-228600" algn="l" defTabSz="457200" rtl="0" fontAlgn="base">
        <a:spcBef>
          <a:spcPts val="1000"/>
        </a:spcBef>
        <a:spcAft>
          <a:spcPct val="0"/>
        </a:spcAft>
        <a:buClr>
          <a:schemeClr val="accent1"/>
        </a:buClr>
        <a:buSzPct val="80000"/>
        <a:buFont typeface="Wingdings 3"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323850" y="-378599"/>
            <a:ext cx="8569325" cy="2308324"/>
          </a:xfrm>
          <a:prstGeom prst="rect">
            <a:avLst/>
          </a:prstGeom>
          <a:noFill/>
          <a:ln w="9525">
            <a:noFill/>
            <a:miter lim="800000"/>
            <a:headEnd/>
            <a:tailEnd/>
          </a:ln>
        </p:spPr>
        <p:txBody>
          <a:bodyPr anchor="ctr">
            <a:spAutoFit/>
          </a:bodyPr>
          <a:lstStyle/>
          <a:p>
            <a:pPr algn="ctr"/>
            <a:endParaRPr lang="en-US" sz="3600" b="1" i="1" dirty="0">
              <a:solidFill>
                <a:srgbClr val="FF0000"/>
              </a:solidFill>
              <a:latin typeface="Comic Sans MS" pitchFamily="66" charset="0"/>
              <a:cs typeface="Times New Roman" pitchFamily="18" charset="0"/>
            </a:endParaRPr>
          </a:p>
          <a:p>
            <a:pPr algn="ctr"/>
            <a:r>
              <a:rPr lang="en-US" sz="3600" b="1" i="1" dirty="0" smtClean="0">
                <a:solidFill>
                  <a:srgbClr val="FF0000"/>
                </a:solidFill>
                <a:latin typeface="Comic Sans MS" pitchFamily="66" charset="0"/>
                <a:cs typeface="Times New Roman" pitchFamily="18" charset="0"/>
              </a:rPr>
              <a:t>PATROL LEADERSHIP </a:t>
            </a:r>
            <a:r>
              <a:rPr lang="en-US" sz="3600" b="1" i="1" dirty="0">
                <a:solidFill>
                  <a:srgbClr val="FF0000"/>
                </a:solidFill>
                <a:latin typeface="Comic Sans MS" pitchFamily="66" charset="0"/>
                <a:cs typeface="Times New Roman" pitchFamily="18" charset="0"/>
              </a:rPr>
              <a:t>AND </a:t>
            </a:r>
            <a:r>
              <a:rPr lang="en-US" sz="3600" b="1" i="1" dirty="0" smtClean="0">
                <a:solidFill>
                  <a:srgbClr val="FF0000"/>
                </a:solidFill>
                <a:latin typeface="Comic Sans MS" pitchFamily="66" charset="0"/>
                <a:cs typeface="Times New Roman" pitchFamily="18" charset="0"/>
              </a:rPr>
              <a:t>CONFLICT</a:t>
            </a:r>
          </a:p>
          <a:p>
            <a:pPr algn="ctr"/>
            <a:r>
              <a:rPr lang="en-US" sz="3600" b="1" i="1" dirty="0" smtClean="0">
                <a:solidFill>
                  <a:srgbClr val="FF0000"/>
                </a:solidFill>
                <a:latin typeface="Comic Sans MS" pitchFamily="66" charset="0"/>
                <a:cs typeface="Times New Roman" pitchFamily="18" charset="0"/>
              </a:rPr>
              <a:t>MANAGEMENT</a:t>
            </a:r>
            <a:endParaRPr lang="en-US" sz="3600" dirty="0">
              <a:latin typeface="Comic Sans MS" pitchFamily="66" charset="0"/>
            </a:endParaRPr>
          </a:p>
        </p:txBody>
      </p:sp>
      <p:sp>
        <p:nvSpPr>
          <p:cNvPr id="5123" name="Rectangle 3"/>
          <p:cNvSpPr>
            <a:spLocks noChangeArrowheads="1"/>
          </p:cNvSpPr>
          <p:nvPr/>
        </p:nvSpPr>
        <p:spPr bwMode="auto">
          <a:xfrm>
            <a:off x="1446213" y="3755032"/>
            <a:ext cx="6251575" cy="215444"/>
          </a:xfrm>
          <a:prstGeom prst="rect">
            <a:avLst/>
          </a:prstGeom>
          <a:noFill/>
          <a:ln w="9525">
            <a:noFill/>
            <a:miter lim="800000"/>
            <a:headEnd/>
            <a:tailEnd/>
          </a:ln>
        </p:spPr>
        <p:txBody>
          <a:bodyPr anchor="ctr">
            <a:spAutoFit/>
          </a:bodyPr>
          <a:lstStyle/>
          <a:p>
            <a:pPr algn="ctr"/>
            <a:endParaRPr lang="en-US" sz="800" dirty="0">
              <a:latin typeface="Comic Sans MS"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
          <p:cNvSpPr>
            <a:spLocks noChangeArrowheads="1"/>
          </p:cNvSpPr>
          <p:nvPr/>
        </p:nvSpPr>
        <p:spPr bwMode="auto">
          <a:xfrm>
            <a:off x="0" y="0"/>
            <a:ext cx="9144000" cy="4585871"/>
          </a:xfrm>
          <a:prstGeom prst="rect">
            <a:avLst/>
          </a:prstGeom>
          <a:noFill/>
          <a:ln w="9525">
            <a:noFill/>
            <a:miter lim="800000"/>
            <a:headEnd/>
            <a:tailEnd/>
          </a:ln>
        </p:spPr>
        <p:txBody>
          <a:bodyPr>
            <a:spAutoFit/>
          </a:bodyPr>
          <a:lstStyle/>
          <a:p>
            <a:r>
              <a:rPr lang="en-US" sz="3600" dirty="0" smtClean="0">
                <a:latin typeface="Comic Sans MS" pitchFamily="66" charset="0"/>
              </a:rPr>
              <a:t>WHAT IS CONFLICT</a:t>
            </a:r>
          </a:p>
          <a:p>
            <a:endParaRPr lang="en-US" sz="3200" i="1" dirty="0" smtClean="0">
              <a:latin typeface="Comic Sans MS" pitchFamily="66" charset="0"/>
            </a:endParaRPr>
          </a:p>
          <a:p>
            <a:r>
              <a:rPr lang="en-US" sz="3200" dirty="0" smtClean="0">
                <a:latin typeface="Comic Sans MS" pitchFamily="66" charset="0"/>
              </a:rPr>
              <a:t>A serious disagreement and argument about something important. If two or groups are in conflict, they have had a serious disagreement or argument and have not yet reached agreement.</a:t>
            </a:r>
          </a:p>
          <a:p>
            <a:endParaRPr lang="en-US" sz="3200" dirty="0" smtClean="0">
              <a:latin typeface="Comic Sans MS" pitchFamily="66" charset="0"/>
            </a:endParaRPr>
          </a:p>
          <a:p>
            <a:r>
              <a:rPr lang="en-US" sz="3200" dirty="0" smtClean="0">
                <a:latin typeface="Comic Sans MS" pitchFamily="66" charset="0"/>
              </a:rPr>
              <a:t>A conflict is also clash of interest.</a:t>
            </a:r>
            <a:endParaRPr lang="en-US" sz="3200" dirty="0">
              <a:latin typeface="Comic Sans MS" pitchFamily="66"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09600" y="609600"/>
            <a:ext cx="6348413" cy="819136"/>
          </a:xfrm>
        </p:spPr>
        <p:txBody>
          <a:bodyPr/>
          <a:lstStyle/>
          <a:p>
            <a:r>
              <a:rPr lang="en-US" dirty="0" smtClean="0"/>
              <a:t>CONFLICT MANAGMENT</a:t>
            </a:r>
          </a:p>
        </p:txBody>
      </p:sp>
      <p:sp>
        <p:nvSpPr>
          <p:cNvPr id="11267" name="Text Placeholder 2"/>
          <p:cNvSpPr>
            <a:spLocks noGrp="1"/>
          </p:cNvSpPr>
          <p:nvPr>
            <p:ph type="body" idx="1"/>
          </p:nvPr>
        </p:nvSpPr>
        <p:spPr>
          <a:xfrm>
            <a:off x="214282" y="1571612"/>
            <a:ext cx="8715436" cy="5286388"/>
          </a:xfrm>
        </p:spPr>
        <p:txBody>
          <a:bodyPr>
            <a:normAutofit fontScale="92500"/>
          </a:bodyPr>
          <a:lstStyle/>
          <a:p>
            <a:pPr algn="just"/>
            <a:r>
              <a:rPr lang="en-US" altLang="en-US" sz="2800" b="1" dirty="0" smtClean="0">
                <a:solidFill>
                  <a:schemeClr val="tx1"/>
                </a:solidFill>
                <a:latin typeface="Comic Sans MS" pitchFamily="66" charset="0"/>
              </a:rPr>
              <a:t>This is the process of limiting the negative aspect of conflict while increasing the positive aspects of conflict (https://en.wiipedia.org)  </a:t>
            </a:r>
          </a:p>
          <a:p>
            <a:pPr algn="just"/>
            <a:endParaRPr lang="en-US" sz="2800" b="1" dirty="0" smtClean="0">
              <a:latin typeface="Comic Sans MS" pitchFamily="66" charset="0"/>
            </a:endParaRPr>
          </a:p>
          <a:p>
            <a:pPr algn="just"/>
            <a:r>
              <a:rPr lang="ig-NG" sz="2800" b="1" dirty="0" smtClean="0">
                <a:latin typeface="Comic Sans MS" pitchFamily="66" charset="0"/>
              </a:rPr>
              <a:t>There have been many styles of conflict management behaviour that have been researched in the past century. One of the earliest, Mary Parker Follett(1926/1940) found that conflict was managed by individuals in three main ways: domination, compromise, and integration. She also found other ways of handling conflict that were employed by organizations, such as avoidance and suppression</a:t>
            </a:r>
            <a:endParaRPr lang="en-US" sz="2800" b="1" dirty="0" smtClean="0">
              <a:latin typeface="Comic Sans MS" pitchFamily="66" charset="0"/>
            </a:endParaRPr>
          </a:p>
          <a:p>
            <a:pPr algn="just"/>
            <a:endParaRPr lang="en-US" altLang="en-US" sz="2800" b="1" dirty="0" smtClean="0">
              <a:solidFill>
                <a:schemeClr val="tx1"/>
              </a:solidFill>
              <a:latin typeface="Comic Sans MS" pitchFamily="66"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85728"/>
            <a:ext cx="8929718" cy="857256"/>
          </a:xfrm>
        </p:spPr>
        <p:txBody>
          <a:bodyPr>
            <a:normAutofit fontScale="90000"/>
          </a:bodyPr>
          <a:lstStyle/>
          <a:p>
            <a:r>
              <a:rPr lang="en-US" dirty="0" smtClean="0">
                <a:latin typeface="Comic Sans MS" pitchFamily="66" charset="0"/>
              </a:rPr>
              <a:t>CONFLICT MANAGEMENT CONT.</a:t>
            </a:r>
            <a:endParaRPr lang="en-US" dirty="0">
              <a:latin typeface="Comic Sans MS" pitchFamily="66" charset="0"/>
            </a:endParaRPr>
          </a:p>
        </p:txBody>
      </p:sp>
      <p:sp>
        <p:nvSpPr>
          <p:cNvPr id="3" name="Text Placeholder 2"/>
          <p:cNvSpPr>
            <a:spLocks noGrp="1"/>
          </p:cNvSpPr>
          <p:nvPr>
            <p:ph type="body" idx="1"/>
          </p:nvPr>
        </p:nvSpPr>
        <p:spPr>
          <a:xfrm>
            <a:off x="357158" y="1357298"/>
            <a:ext cx="7929618" cy="4684064"/>
          </a:xfrm>
        </p:spPr>
        <p:txBody>
          <a:bodyPr>
            <a:normAutofit fontScale="92500"/>
          </a:bodyPr>
          <a:lstStyle/>
          <a:p>
            <a:r>
              <a:rPr lang="ig-NG" sz="2800" b="1" dirty="0" smtClean="0">
                <a:latin typeface="Comic Sans MS" pitchFamily="66" charset="0"/>
              </a:rPr>
              <a:t>Domination</a:t>
            </a:r>
            <a:r>
              <a:rPr lang="en-US" sz="2800" b="1" dirty="0" smtClean="0">
                <a:latin typeface="Comic Sans MS" pitchFamily="66" charset="0"/>
              </a:rPr>
              <a:t>: the exercise of power or influence over someone or something, or the state of being so control. It is total control.</a:t>
            </a:r>
          </a:p>
          <a:p>
            <a:endParaRPr lang="en-US" sz="2800" b="1" dirty="0" smtClean="0">
              <a:latin typeface="Comic Sans MS" pitchFamily="66" charset="0"/>
            </a:endParaRPr>
          </a:p>
          <a:p>
            <a:r>
              <a:rPr lang="en-US" sz="2800" b="1" dirty="0" smtClean="0">
                <a:latin typeface="Comic Sans MS" pitchFamily="66" charset="0"/>
              </a:rPr>
              <a:t>C</a:t>
            </a:r>
            <a:r>
              <a:rPr lang="ig-NG" sz="2800" b="1" dirty="0" smtClean="0">
                <a:latin typeface="Comic Sans MS" pitchFamily="66" charset="0"/>
              </a:rPr>
              <a:t>ompromise</a:t>
            </a:r>
            <a:r>
              <a:rPr lang="en-US" sz="2800" b="1" dirty="0" smtClean="0">
                <a:latin typeface="Comic Sans MS" pitchFamily="66" charset="0"/>
              </a:rPr>
              <a:t>: an agreement or settlement of a dispute that is reached by each side making concessions</a:t>
            </a:r>
          </a:p>
          <a:p>
            <a:endParaRPr lang="en-US" sz="2800" b="1" dirty="0" smtClean="0">
              <a:latin typeface="Comic Sans MS" pitchFamily="66" charset="0"/>
            </a:endParaRPr>
          </a:p>
          <a:p>
            <a:r>
              <a:rPr lang="en-US" sz="2800" b="1" dirty="0" smtClean="0">
                <a:latin typeface="Comic Sans MS" pitchFamily="66" charset="0"/>
              </a:rPr>
              <a:t>I</a:t>
            </a:r>
            <a:r>
              <a:rPr lang="ig-NG" sz="2800" b="1" dirty="0" smtClean="0">
                <a:latin typeface="Comic Sans MS" pitchFamily="66" charset="0"/>
              </a:rPr>
              <a:t>ntegrat</a:t>
            </a:r>
            <a:r>
              <a:rPr lang="en-US" sz="2800" b="1" dirty="0" smtClean="0">
                <a:latin typeface="Comic Sans MS" pitchFamily="66" charset="0"/>
              </a:rPr>
              <a:t>e: to form, coordinate, or blend into functioning or unified whole.  </a:t>
            </a:r>
            <a:endParaRPr lang="en-U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7475"/>
            <a:ext cx="9144000" cy="5940088"/>
          </a:xfrm>
          <a:prstGeom prst="rect">
            <a:avLst/>
          </a:prstGeom>
        </p:spPr>
        <p:txBody>
          <a:bodyPr>
            <a:spAutoFit/>
          </a:bodyPr>
          <a:lstStyle/>
          <a:p>
            <a:pPr fontAlgn="auto">
              <a:spcBef>
                <a:spcPts val="0"/>
              </a:spcBef>
              <a:spcAft>
                <a:spcPts val="0"/>
              </a:spcAft>
              <a:defRPr/>
            </a:pPr>
            <a:r>
              <a:rPr lang="en-US" sz="2000" b="1" dirty="0" smtClean="0">
                <a:solidFill>
                  <a:srgbClr val="FF0000"/>
                </a:solidFill>
                <a:latin typeface="Comic Sans MS" panose="030F0702030302020204" pitchFamily="66" charset="0"/>
                <a:cs typeface="+mn-cs"/>
              </a:rPr>
              <a:t>CONFLICT MANAGEMENT/RESOLUTION IN </a:t>
            </a:r>
            <a:r>
              <a:rPr lang="en-US" sz="2000" b="1" dirty="0" smtClean="0">
                <a:solidFill>
                  <a:srgbClr val="FF0000"/>
                </a:solidFill>
                <a:latin typeface="Comic Sans MS" panose="030F0702030302020204" pitchFamily="66" charset="0"/>
              </a:rPr>
              <a:t>FRSC OPERATIONS</a:t>
            </a:r>
            <a:endParaRPr lang="en-US" sz="2000" b="1" dirty="0">
              <a:solidFill>
                <a:srgbClr val="FF0000"/>
              </a:solidFill>
              <a:latin typeface="Comic Sans MS" panose="030F0702030302020204" pitchFamily="66" charset="0"/>
              <a:cs typeface="+mn-cs"/>
            </a:endParaRPr>
          </a:p>
          <a:p>
            <a:pPr marL="342900" indent="-342900" fontAlgn="auto">
              <a:spcBef>
                <a:spcPts val="0"/>
              </a:spcBef>
              <a:spcAft>
                <a:spcPts val="0"/>
              </a:spcAft>
              <a:defRPr/>
            </a:pPr>
            <a:endParaRPr lang="en-US" sz="2400" i="1" dirty="0" smtClean="0">
              <a:latin typeface="Comic Sans MS" panose="030F0702030302020204" pitchFamily="66" charset="0"/>
              <a:cs typeface="+mn-cs"/>
            </a:endParaRPr>
          </a:p>
          <a:p>
            <a:pPr marL="342900" indent="-342900" algn="just" fontAlgn="auto">
              <a:spcBef>
                <a:spcPts val="0"/>
              </a:spcBef>
              <a:spcAft>
                <a:spcPts val="0"/>
              </a:spcAft>
              <a:defRPr/>
            </a:pPr>
            <a:r>
              <a:rPr lang="ig-NG" sz="2800" dirty="0" smtClean="0">
                <a:latin typeface="Comic Sans MS" pitchFamily="66" charset="0"/>
              </a:rPr>
              <a:t>As hinted above, conflict is bound to happen in an environment where there are human interractions. FRSC is one social entity having organised activities involving a lot of people and its operations interpreted and appreciated differently by the public. The complexities and characteristics of the motoring public necessarily creates conflicts of various degrees.  If properly managed, conflict could actually be a source of positive change. This fact underscores the reason the understanding of types of conflicts in FRSC operations is germaine to its management.</a:t>
            </a:r>
            <a:endParaRPr lang="en-US" sz="2800" i="1" dirty="0">
              <a:latin typeface="Comic Sans MS" pitchFamily="66" charset="0"/>
              <a:cs typeface="+mn-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ChangeArrowheads="1"/>
          </p:cNvSpPr>
          <p:nvPr/>
        </p:nvSpPr>
        <p:spPr bwMode="auto">
          <a:xfrm>
            <a:off x="234950" y="34925"/>
            <a:ext cx="8534400" cy="5909310"/>
          </a:xfrm>
          <a:prstGeom prst="rect">
            <a:avLst/>
          </a:prstGeom>
          <a:noFill/>
          <a:ln w="9525">
            <a:noFill/>
            <a:miter lim="800000"/>
            <a:headEnd/>
            <a:tailEnd/>
          </a:ln>
        </p:spPr>
        <p:txBody>
          <a:bodyPr>
            <a:spAutoFit/>
          </a:bodyPr>
          <a:lstStyle/>
          <a:p>
            <a:pPr algn="ctr"/>
            <a:r>
              <a:rPr lang="en-US" sz="2400" b="1" dirty="0" smtClean="0">
                <a:solidFill>
                  <a:srgbClr val="00B0F0"/>
                </a:solidFill>
                <a:latin typeface="Comic Sans MS" pitchFamily="66" charset="0"/>
              </a:rPr>
              <a:t>TYPES OF CONFICTS IN FRSC OPERATIONS</a:t>
            </a:r>
          </a:p>
          <a:p>
            <a:pPr algn="ctr"/>
            <a:endParaRPr lang="en-US" i="1" dirty="0">
              <a:solidFill>
                <a:srgbClr val="FF0000"/>
              </a:solidFill>
              <a:latin typeface="Comic Sans MS" pitchFamily="66" charset="0"/>
            </a:endParaRPr>
          </a:p>
          <a:p>
            <a:r>
              <a:rPr lang="ig-NG" sz="2400" dirty="0" smtClean="0">
                <a:latin typeface="Comic Sans MS" pitchFamily="66" charset="0"/>
              </a:rPr>
              <a:t>In organisational conflict and indeed in FRSC, two basic classifications are easily identified. They are:  </a:t>
            </a:r>
            <a:endParaRPr lang="en-US" sz="2400" dirty="0" smtClean="0">
              <a:latin typeface="Comic Sans MS" pitchFamily="66" charset="0"/>
            </a:endParaRPr>
          </a:p>
          <a:p>
            <a:r>
              <a:rPr lang="ig-NG" sz="2400" i="1" dirty="0" smtClean="0">
                <a:latin typeface="Comic Sans MS" pitchFamily="66" charset="0"/>
              </a:rPr>
              <a:t>	Intra-</a:t>
            </a:r>
            <a:r>
              <a:rPr lang="ig-NG" sz="2400" dirty="0" smtClean="0">
                <a:latin typeface="Comic Sans MS" pitchFamily="66" charset="0"/>
              </a:rPr>
              <a:t>organisational and </a:t>
            </a:r>
            <a:r>
              <a:rPr lang="ig-NG" sz="2400" i="1" dirty="0" smtClean="0">
                <a:latin typeface="Comic Sans MS" pitchFamily="66" charset="0"/>
              </a:rPr>
              <a:t>Inter-</a:t>
            </a:r>
            <a:r>
              <a:rPr lang="ig-NG" sz="2400" dirty="0" smtClean="0">
                <a:latin typeface="Comic Sans MS" pitchFamily="66" charset="0"/>
              </a:rPr>
              <a:t>organisational conflicts. Some prefer to refer to them as </a:t>
            </a:r>
            <a:r>
              <a:rPr lang="ig-NG" sz="2400" b="1" dirty="0" smtClean="0">
                <a:latin typeface="Comic Sans MS" pitchFamily="66" charset="0"/>
              </a:rPr>
              <a:t>Internal</a:t>
            </a:r>
            <a:r>
              <a:rPr lang="ig-NG" sz="2400" dirty="0" smtClean="0">
                <a:latin typeface="Comic Sans MS" pitchFamily="66" charset="0"/>
              </a:rPr>
              <a:t> and </a:t>
            </a:r>
            <a:r>
              <a:rPr lang="ig-NG" sz="2400" b="1" dirty="0" smtClean="0">
                <a:latin typeface="Comic Sans MS" pitchFamily="66" charset="0"/>
              </a:rPr>
              <a:t>External</a:t>
            </a:r>
            <a:r>
              <a:rPr lang="ig-NG" sz="2400" dirty="0" smtClean="0">
                <a:latin typeface="Comic Sans MS" pitchFamily="66" charset="0"/>
              </a:rPr>
              <a:t> conflicts. </a:t>
            </a:r>
            <a:r>
              <a:rPr lang="ig-NG" sz="2400" b="1" dirty="0" smtClean="0">
                <a:latin typeface="Comic Sans MS" pitchFamily="66" charset="0"/>
              </a:rPr>
              <a:t>Intra-organisational conflict</a:t>
            </a:r>
            <a:r>
              <a:rPr lang="ig-NG" sz="2400" dirty="0" smtClean="0">
                <a:latin typeface="Comic Sans MS" pitchFamily="66" charset="0"/>
              </a:rPr>
              <a:t> is conflict within an organization, and can be further classified based on scope (e.g. department, work team, individual).</a:t>
            </a:r>
            <a:endParaRPr lang="en-US" sz="2400" dirty="0" smtClean="0">
              <a:latin typeface="Comic Sans MS" pitchFamily="66" charset="0"/>
            </a:endParaRPr>
          </a:p>
          <a:p>
            <a:r>
              <a:rPr lang="ig-NG" sz="2400" b="1" dirty="0" smtClean="0">
                <a:latin typeface="Comic Sans MS" pitchFamily="66" charset="0"/>
              </a:rPr>
              <a:t>	Inter-organisational conflict</a:t>
            </a:r>
            <a:r>
              <a:rPr lang="ig-NG" sz="2400" dirty="0" smtClean="0">
                <a:latin typeface="Comic Sans MS" pitchFamily="66" charset="0"/>
              </a:rPr>
              <a:t> occurs between two or more organizations, for example, when different businesses compete against one another.</a:t>
            </a:r>
            <a:endParaRPr lang="en-US" sz="2400" dirty="0" smtClean="0">
              <a:latin typeface="Comic Sans MS" pitchFamily="66" charset="0"/>
            </a:endParaRPr>
          </a:p>
          <a:p>
            <a:r>
              <a:rPr lang="ig-NG" sz="2400" dirty="0" smtClean="0">
                <a:latin typeface="Comic Sans MS" pitchFamily="66" charset="0"/>
              </a:rPr>
              <a:t>	For the purpose of this paper, we shall consider the causes of intra-organisational (internal) and inter-organisational (external) conflicts in FRSC opertations</a:t>
            </a:r>
            <a:endParaRPr lang="en-US" sz="2400" i="1" dirty="0">
              <a:latin typeface="Comic Sans MS" pitchFamily="66"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noChangeArrowheads="1"/>
          </p:cNvSpPr>
          <p:nvPr/>
        </p:nvSpPr>
        <p:spPr bwMode="auto">
          <a:xfrm>
            <a:off x="0" y="0"/>
            <a:ext cx="9144000" cy="1446550"/>
          </a:xfrm>
          <a:prstGeom prst="rect">
            <a:avLst/>
          </a:prstGeom>
          <a:noFill/>
          <a:ln w="9525">
            <a:noFill/>
            <a:miter lim="800000"/>
            <a:headEnd/>
            <a:tailEnd/>
          </a:ln>
        </p:spPr>
        <p:txBody>
          <a:bodyPr>
            <a:spAutoFit/>
          </a:bodyPr>
          <a:lstStyle/>
          <a:p>
            <a:r>
              <a:rPr lang="ig-NG" sz="3200" i="1" dirty="0" smtClean="0">
                <a:latin typeface="Comic Sans MS" pitchFamily="66" charset="0"/>
              </a:rPr>
              <a:t>CAUSES OF INTRA-</a:t>
            </a:r>
            <a:r>
              <a:rPr lang="ig-NG" sz="3200" dirty="0" smtClean="0">
                <a:latin typeface="Comic Sans MS" pitchFamily="66" charset="0"/>
              </a:rPr>
              <a:t>ORGANISATIONAL OR INTERNAL  CONFLICTS</a:t>
            </a:r>
            <a:endParaRPr lang="en-US" sz="3200" dirty="0" smtClean="0">
              <a:latin typeface="Comic Sans MS" pitchFamily="66" charset="0"/>
            </a:endParaRPr>
          </a:p>
          <a:p>
            <a:endParaRPr lang="en-US" sz="2400" i="1" dirty="0">
              <a:latin typeface="Comic Sans MS" pitchFamily="66" charset="0"/>
            </a:endParaRPr>
          </a:p>
        </p:txBody>
      </p:sp>
      <p:sp>
        <p:nvSpPr>
          <p:cNvPr id="3" name="TextBox 2"/>
          <p:cNvSpPr txBox="1"/>
          <p:nvPr/>
        </p:nvSpPr>
        <p:spPr>
          <a:xfrm>
            <a:off x="285720" y="1000108"/>
            <a:ext cx="8001056" cy="4893647"/>
          </a:xfrm>
          <a:prstGeom prst="rect">
            <a:avLst/>
          </a:prstGeom>
          <a:noFill/>
        </p:spPr>
        <p:txBody>
          <a:bodyPr wrap="square" rtlCol="0">
            <a:spAutoFit/>
          </a:bodyPr>
          <a:lstStyle/>
          <a:p>
            <a:r>
              <a:rPr lang="en-US" sz="2400" b="1" dirty="0" smtClean="0">
                <a:latin typeface="Comic Sans MS" pitchFamily="66" charset="0"/>
              </a:rPr>
              <a:t>The factors responsible for intra-organizational or internal conflicts are as follows;</a:t>
            </a:r>
          </a:p>
          <a:p>
            <a:pPr marL="342900" indent="-342900">
              <a:buAutoNum type="alphaLcPeriod"/>
            </a:pPr>
            <a:r>
              <a:rPr lang="ig-NG" sz="2400" b="1" dirty="0" smtClean="0">
                <a:latin typeface="Comic Sans MS" pitchFamily="66" charset="0"/>
              </a:rPr>
              <a:t>Extreme or Uncontrolled Conflict</a:t>
            </a:r>
            <a:r>
              <a:rPr lang="en-US" sz="2400" b="1" dirty="0" smtClean="0">
                <a:latin typeface="Comic Sans MS" pitchFamily="66" charset="0"/>
              </a:rPr>
              <a:t>: </a:t>
            </a:r>
            <a:r>
              <a:rPr lang="ig-NG" sz="2400" b="1" dirty="0" smtClean="0">
                <a:latin typeface="Comic Sans MS" pitchFamily="66" charset="0"/>
              </a:rPr>
              <a:t>Factors such as family, social and emotional problems often affect </a:t>
            </a:r>
            <a:r>
              <a:rPr lang="en-US" sz="2400" b="1" dirty="0" smtClean="0">
                <a:latin typeface="Comic Sans MS" pitchFamily="66" charset="0"/>
              </a:rPr>
              <a:t>FRSC staff</a:t>
            </a:r>
            <a:r>
              <a:rPr lang="ig-NG" sz="2400" b="1" dirty="0" smtClean="0">
                <a:latin typeface="Comic Sans MS" pitchFamily="66" charset="0"/>
              </a:rPr>
              <a:t>.</a:t>
            </a:r>
            <a:endParaRPr lang="en-US" sz="2400" b="1" dirty="0" smtClean="0">
              <a:latin typeface="Comic Sans MS" pitchFamily="66" charset="0"/>
            </a:endParaRPr>
          </a:p>
          <a:p>
            <a:pPr marL="342900" indent="-342900">
              <a:buAutoNum type="alphaLcPeriod"/>
            </a:pPr>
            <a:r>
              <a:rPr lang="ig-NG" sz="2400" b="1" dirty="0" smtClean="0">
                <a:latin typeface="Comic Sans MS" pitchFamily="66" charset="0"/>
              </a:rPr>
              <a:t>Strained relationship between Commanding Officers and their Second-in-Command</a:t>
            </a:r>
            <a:r>
              <a:rPr lang="en-US" sz="2400" b="1" dirty="0" smtClean="0">
                <a:latin typeface="Comic Sans MS" pitchFamily="66" charset="0"/>
              </a:rPr>
              <a:t>.</a:t>
            </a:r>
          </a:p>
          <a:p>
            <a:pPr marL="342900" indent="-342900">
              <a:buAutoNum type="alphaLcPeriod"/>
            </a:pPr>
            <a:r>
              <a:rPr lang="ig-NG" sz="2400" b="1" dirty="0" smtClean="0">
                <a:latin typeface="Comic Sans MS" pitchFamily="66" charset="0"/>
              </a:rPr>
              <a:t>Strained relationship between Heads of Operations and patrol operatives</a:t>
            </a:r>
            <a:r>
              <a:rPr lang="en-US" sz="2400" b="1" dirty="0" smtClean="0">
                <a:latin typeface="Comic Sans MS" pitchFamily="66" charset="0"/>
              </a:rPr>
              <a:t>.</a:t>
            </a:r>
          </a:p>
          <a:p>
            <a:pPr marL="342900" indent="-342900">
              <a:buAutoNum type="alphaLcPeriod"/>
            </a:pPr>
            <a:r>
              <a:rPr lang="ig-NG" sz="2400" b="1" dirty="0" smtClean="0">
                <a:latin typeface="Comic Sans MS" pitchFamily="66" charset="0"/>
              </a:rPr>
              <a:t>Lack of indepth understanding of operational policies, guidelines and thrusts</a:t>
            </a:r>
            <a:r>
              <a:rPr lang="en-US" sz="2400" b="1" dirty="0" smtClean="0">
                <a:latin typeface="Comic Sans MS" pitchFamily="66" charset="0"/>
              </a:rPr>
              <a:t>. </a:t>
            </a:r>
          </a:p>
          <a:p>
            <a:pPr marL="342900" indent="-342900">
              <a:buAutoNum type="alphaLcPeriod"/>
            </a:pPr>
            <a:r>
              <a:rPr lang="ig-NG" sz="2400" b="1" dirty="0" smtClean="0">
                <a:latin typeface="Comic Sans MS" pitchFamily="66" charset="0"/>
              </a:rPr>
              <a:t>Breakdown in relationship between patrolmen</a:t>
            </a:r>
            <a:r>
              <a:rPr lang="en-US" sz="2400" b="1" dirty="0" smtClean="0">
                <a:latin typeface="Comic Sans MS" pitchFamily="66" charset="0"/>
              </a:rPr>
              <a:t>.</a:t>
            </a:r>
            <a:r>
              <a:rPr lang="ig-NG" sz="2400" b="1" dirty="0" smtClean="0">
                <a:latin typeface="Comic Sans MS" pitchFamily="66" charset="0"/>
              </a:rPr>
              <a:t> </a:t>
            </a:r>
            <a:endParaRPr lang="en-US" sz="2400" b="1" dirty="0" smtClean="0">
              <a:latin typeface="Comic Sans MS" pitchFamily="66" charset="0"/>
            </a:endParaRPr>
          </a:p>
          <a:p>
            <a:pPr marL="342900" indent="-342900">
              <a:buAutoNum type="alphaLcPeriod"/>
            </a:pPr>
            <a:r>
              <a:rPr lang="en-US" sz="2400" b="1" dirty="0" smtClean="0">
                <a:latin typeface="Comic Sans MS" pitchFamily="66" charset="0"/>
              </a:rPr>
              <a:t>I</a:t>
            </a:r>
            <a:r>
              <a:rPr lang="ig-NG" sz="2400" b="1" dirty="0" smtClean="0">
                <a:latin typeface="Comic Sans MS" pitchFamily="66" charset="0"/>
              </a:rPr>
              <a:t>ssue of divided loyalty in </a:t>
            </a:r>
            <a:r>
              <a:rPr lang="en-US" sz="2400" b="1" dirty="0" smtClean="0">
                <a:latin typeface="Comic Sans MS" pitchFamily="66" charset="0"/>
              </a:rPr>
              <a:t>various</a:t>
            </a:r>
            <a:r>
              <a:rPr lang="ig-NG" sz="2400" b="1" dirty="0" smtClean="0">
                <a:latin typeface="Comic Sans MS" pitchFamily="66" charset="0"/>
              </a:rPr>
              <a:t> Commands</a:t>
            </a:r>
            <a:endParaRPr lang="en-US" sz="2400" b="1" dirty="0">
              <a:latin typeface="Comic Sans MS" pitchFamily="66"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8596" y="285728"/>
            <a:ext cx="8286808" cy="6769955"/>
          </a:xfrm>
          <a:prstGeom prst="rect">
            <a:avLst/>
          </a:prstGeom>
          <a:noFill/>
        </p:spPr>
        <p:txBody>
          <a:bodyPr wrap="square" rtlCol="0">
            <a:spAutoFit/>
          </a:bodyPr>
          <a:lstStyle/>
          <a:p>
            <a:r>
              <a:rPr lang="ig-NG" sz="2800" dirty="0" smtClean="0">
                <a:latin typeface="Comic Sans MS" pitchFamily="66" charset="0"/>
              </a:rPr>
              <a:t>CAUSES OF INTRA-ORGANISATIONAL OR </a:t>
            </a:r>
            <a:r>
              <a:rPr lang="en-US" sz="2800" dirty="0" smtClean="0">
                <a:latin typeface="Comic Sans MS" pitchFamily="66" charset="0"/>
              </a:rPr>
              <a:t>EX</a:t>
            </a:r>
            <a:r>
              <a:rPr lang="ig-NG" sz="2800" dirty="0" smtClean="0">
                <a:latin typeface="Comic Sans MS" pitchFamily="66" charset="0"/>
              </a:rPr>
              <a:t>TERNAL  CONFLICTS</a:t>
            </a:r>
            <a:endParaRPr lang="en-US" sz="2800" dirty="0" smtClean="0">
              <a:latin typeface="Comic Sans MS" pitchFamily="66" charset="0"/>
            </a:endParaRPr>
          </a:p>
          <a:p>
            <a:r>
              <a:rPr lang="en-US" sz="2800" dirty="0" smtClean="0">
                <a:latin typeface="Comic Sans MS" pitchFamily="66" charset="0"/>
              </a:rPr>
              <a:t>Below are some of the identified causes of inter-organizational or external conflicts</a:t>
            </a:r>
          </a:p>
          <a:p>
            <a:pPr marL="571500" indent="-571500">
              <a:buAutoNum type="romanLcPeriod"/>
            </a:pPr>
            <a:r>
              <a:rPr lang="ig-NG" sz="2800" dirty="0" smtClean="0">
                <a:latin typeface="Comic Sans MS" pitchFamily="66" charset="0"/>
              </a:rPr>
              <a:t>Perceptions of traffic Offenders</a:t>
            </a:r>
            <a:endParaRPr lang="en-US" sz="2800" dirty="0" smtClean="0">
              <a:latin typeface="Comic Sans MS" pitchFamily="66" charset="0"/>
            </a:endParaRPr>
          </a:p>
          <a:p>
            <a:pPr marL="571500" indent="-571500">
              <a:buAutoNum type="romanLcPeriod"/>
            </a:pPr>
            <a:r>
              <a:rPr lang="ig-NG" sz="2800" dirty="0" smtClean="0">
                <a:latin typeface="Comic Sans MS" pitchFamily="66" charset="0"/>
              </a:rPr>
              <a:t>Compromise of integrity</a:t>
            </a:r>
            <a:endParaRPr lang="en-US" sz="2800" dirty="0" smtClean="0">
              <a:latin typeface="Comic Sans MS" pitchFamily="66" charset="0"/>
            </a:endParaRPr>
          </a:p>
          <a:p>
            <a:pPr marL="571500" indent="-571500">
              <a:buAutoNum type="romanLcPeriod"/>
            </a:pPr>
            <a:r>
              <a:rPr lang="ig-NG" sz="2800" dirty="0" smtClean="0">
                <a:latin typeface="Comic Sans MS" pitchFamily="66" charset="0"/>
              </a:rPr>
              <a:t>Close relationship between staff and offenders</a:t>
            </a:r>
            <a:endParaRPr lang="en-US" sz="2800" dirty="0" smtClean="0">
              <a:latin typeface="Comic Sans MS" pitchFamily="66" charset="0"/>
            </a:endParaRPr>
          </a:p>
          <a:p>
            <a:pPr marL="571500" indent="-571500">
              <a:buAutoNum type="romanLcPeriod"/>
            </a:pPr>
            <a:r>
              <a:rPr lang="ig-NG" sz="2800" dirty="0" smtClean="0">
                <a:latin typeface="Comic Sans MS" pitchFamily="66" charset="0"/>
              </a:rPr>
              <a:t>Wrong perception of FRSC operations by other Agencies and organisations</a:t>
            </a:r>
            <a:endParaRPr lang="en-US" sz="2800" dirty="0" smtClean="0">
              <a:latin typeface="Comic Sans MS" pitchFamily="66" charset="0"/>
            </a:endParaRPr>
          </a:p>
          <a:p>
            <a:pPr marL="571500" indent="-571500">
              <a:buAutoNum type="romanLcPeriod"/>
            </a:pPr>
            <a:r>
              <a:rPr lang="ig-NG" sz="2800" dirty="0" smtClean="0">
                <a:latin typeface="Comic Sans MS" pitchFamily="66" charset="0"/>
              </a:rPr>
              <a:t>Hostilities and unfriendliness by host communities</a:t>
            </a:r>
            <a:endParaRPr lang="en-US" sz="2800" dirty="0" smtClean="0">
              <a:latin typeface="Comic Sans MS" pitchFamily="66" charset="0"/>
            </a:endParaRPr>
          </a:p>
          <a:p>
            <a:pPr marL="571500" indent="-571500">
              <a:buAutoNum type="romanLcPeriod"/>
            </a:pPr>
            <a:r>
              <a:rPr lang="ig-NG" sz="2800" dirty="0" smtClean="0">
                <a:latin typeface="Comic Sans MS" pitchFamily="66" charset="0"/>
              </a:rPr>
              <a:t>Unfriendly attitude of members of the political class, top civil servants, contractors and passengers in vehicles</a:t>
            </a:r>
            <a:endParaRPr lang="en-US" sz="2800" dirty="0" smtClean="0">
              <a:latin typeface="Comic Sans MS" pitchFamily="66"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04800"/>
            <a:ext cx="8672513" cy="5262979"/>
          </a:xfrm>
          <a:prstGeom prst="rect">
            <a:avLst/>
          </a:prstGeom>
        </p:spPr>
        <p:txBody>
          <a:bodyPr>
            <a:spAutoFit/>
          </a:bodyPr>
          <a:lstStyle/>
          <a:p>
            <a:pPr fontAlgn="auto">
              <a:spcBef>
                <a:spcPts val="0"/>
              </a:spcBef>
              <a:spcAft>
                <a:spcPts val="0"/>
              </a:spcAft>
              <a:defRPr/>
            </a:pPr>
            <a:r>
              <a:rPr lang="ig-NG" sz="2400" dirty="0" smtClean="0">
                <a:latin typeface="Comic Sans MS" pitchFamily="66" charset="0"/>
              </a:rPr>
              <a:t>STEPS IN CONFLICT MANAGEMENT AND RESOLUTION</a:t>
            </a:r>
            <a:endParaRPr lang="en-US" sz="2400" dirty="0" smtClean="0">
              <a:latin typeface="Comic Sans MS" pitchFamily="66" charset="0"/>
            </a:endParaRPr>
          </a:p>
          <a:p>
            <a:pPr fontAlgn="auto">
              <a:spcBef>
                <a:spcPts val="0"/>
              </a:spcBef>
              <a:spcAft>
                <a:spcPts val="0"/>
              </a:spcAft>
              <a:defRPr/>
            </a:pPr>
            <a:endParaRPr lang="en-US" sz="2400" dirty="0" smtClean="0">
              <a:latin typeface="Comic Sans MS" pitchFamily="66" charset="0"/>
            </a:endParaRPr>
          </a:p>
          <a:p>
            <a:pPr fontAlgn="auto">
              <a:spcBef>
                <a:spcPts val="0"/>
              </a:spcBef>
              <a:spcAft>
                <a:spcPts val="0"/>
              </a:spcAft>
              <a:defRPr/>
            </a:pPr>
            <a:r>
              <a:rPr lang="ig-NG" sz="2400" dirty="0" smtClean="0">
                <a:latin typeface="Comic Sans MS" pitchFamily="66" charset="0"/>
              </a:rPr>
              <a:t>Many strategies have been evolved in conflict management and resolution</a:t>
            </a:r>
            <a:r>
              <a:rPr lang="en-US" sz="2400" dirty="0" smtClean="0">
                <a:latin typeface="Comic Sans MS" pitchFamily="66" charset="0"/>
              </a:rPr>
              <a:t> but for the purpose of this course, we will look at </a:t>
            </a:r>
            <a:r>
              <a:rPr lang="ig-NG" sz="2400" dirty="0" smtClean="0">
                <a:latin typeface="Comic Sans MS" pitchFamily="66" charset="0"/>
              </a:rPr>
              <a:t>Maccoby and Studder</a:t>
            </a:r>
            <a:r>
              <a:rPr lang="en-US" sz="2400" dirty="0" smtClean="0">
                <a:latin typeface="Comic Sans MS" pitchFamily="66" charset="0"/>
              </a:rPr>
              <a:t> to</a:t>
            </a:r>
            <a:r>
              <a:rPr lang="ig-NG" sz="2400" dirty="0" smtClean="0">
                <a:latin typeface="Comic Sans MS" pitchFamily="66" charset="0"/>
              </a:rPr>
              <a:t> identify five steps to managing conflicts as follows:</a:t>
            </a:r>
            <a:endParaRPr lang="en-US" sz="2400" dirty="0" smtClean="0">
              <a:latin typeface="Comic Sans MS" pitchFamily="66" charset="0"/>
            </a:endParaRPr>
          </a:p>
          <a:p>
            <a:pPr lvl="0"/>
            <a:r>
              <a:rPr lang="ig-NG" sz="2400" dirty="0" smtClean="0">
                <a:latin typeface="Comic Sans MS" pitchFamily="66" charset="0"/>
              </a:rPr>
              <a:t>Anticipate – Take time to obtain information that can lead to conflict.</a:t>
            </a:r>
            <a:endParaRPr lang="en-US" sz="2400" dirty="0" smtClean="0">
              <a:latin typeface="Comic Sans MS" pitchFamily="66" charset="0"/>
            </a:endParaRPr>
          </a:p>
          <a:p>
            <a:pPr lvl="0"/>
            <a:r>
              <a:rPr lang="ig-NG" sz="2400" dirty="0" smtClean="0">
                <a:latin typeface="Comic Sans MS" pitchFamily="66" charset="0"/>
              </a:rPr>
              <a:t>Prevent – Develop strategies before the conflict occurs.</a:t>
            </a:r>
            <a:endParaRPr lang="en-US" sz="2400" dirty="0" smtClean="0">
              <a:latin typeface="Comic Sans MS" pitchFamily="66" charset="0"/>
            </a:endParaRPr>
          </a:p>
          <a:p>
            <a:pPr lvl="0"/>
            <a:r>
              <a:rPr lang="ig-NG" sz="2400" dirty="0" smtClean="0">
                <a:latin typeface="Comic Sans MS" pitchFamily="66" charset="0"/>
              </a:rPr>
              <a:t>Identify – If it is interpersonal or procedural, move to quickly manage it.</a:t>
            </a:r>
            <a:endParaRPr lang="en-US" sz="2400" dirty="0" smtClean="0">
              <a:latin typeface="Comic Sans MS" pitchFamily="66" charset="0"/>
            </a:endParaRPr>
          </a:p>
          <a:p>
            <a:pPr lvl="0"/>
            <a:r>
              <a:rPr lang="ig-NG" sz="2400" dirty="0" smtClean="0">
                <a:latin typeface="Comic Sans MS" pitchFamily="66" charset="0"/>
              </a:rPr>
              <a:t>Manage – Remember that conflict is emotional</a:t>
            </a:r>
            <a:endParaRPr lang="en-US" sz="2400" dirty="0" smtClean="0">
              <a:latin typeface="Comic Sans MS" pitchFamily="66" charset="0"/>
            </a:endParaRPr>
          </a:p>
          <a:p>
            <a:r>
              <a:rPr lang="ig-NG" sz="2400" dirty="0" smtClean="0">
                <a:latin typeface="Comic Sans MS" pitchFamily="66" charset="0"/>
              </a:rPr>
              <a:t>Resolve – React, without blame, and you will learn through dialogue.</a:t>
            </a:r>
            <a:endParaRPr lang="en-US" sz="2400" dirty="0" smtClean="0">
              <a:latin typeface="Comic Sans MS" pitchFamily="66"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p:cNvSpPr>
            <a:spLocks noChangeArrowheads="1"/>
          </p:cNvSpPr>
          <p:nvPr/>
        </p:nvSpPr>
        <p:spPr bwMode="auto">
          <a:xfrm>
            <a:off x="0" y="69850"/>
            <a:ext cx="9144000" cy="6124754"/>
          </a:xfrm>
          <a:prstGeom prst="rect">
            <a:avLst/>
          </a:prstGeom>
          <a:noFill/>
          <a:ln w="9525">
            <a:noFill/>
            <a:miter lim="800000"/>
            <a:headEnd/>
            <a:tailEnd/>
          </a:ln>
        </p:spPr>
        <p:txBody>
          <a:bodyPr>
            <a:spAutoFit/>
          </a:bodyPr>
          <a:lstStyle/>
          <a:p>
            <a:pPr algn="ctr"/>
            <a:r>
              <a:rPr lang="ig-NG" sz="2800" dirty="0" smtClean="0">
                <a:latin typeface="Comic Sans MS" pitchFamily="66" charset="0"/>
              </a:rPr>
              <a:t>IMPLEMENTATION AND ACHIEVEMENTS SO FAR BY THE CORPS</a:t>
            </a:r>
            <a:endParaRPr lang="en-US" sz="2800" dirty="0" smtClean="0">
              <a:latin typeface="Comic Sans MS" pitchFamily="66" charset="0"/>
            </a:endParaRPr>
          </a:p>
          <a:p>
            <a:pPr algn="ctr"/>
            <a:endParaRPr lang="en-US" sz="2800" dirty="0" smtClean="0">
              <a:latin typeface="Comic Sans MS" pitchFamily="66" charset="0"/>
            </a:endParaRPr>
          </a:p>
          <a:p>
            <a:r>
              <a:rPr lang="ig-NG" sz="2800" dirty="0" smtClean="0">
                <a:latin typeface="Comic Sans MS" pitchFamily="66" charset="0"/>
              </a:rPr>
              <a:t>Over the years, the Corps has been inaundated with conflict situations arising from its operations and has taken giant strides in trying to put the situation under control. Some of the identifiable measures and achievements so far recorded are:</a:t>
            </a:r>
            <a:endParaRPr lang="en-US" sz="2800" dirty="0" smtClean="0">
              <a:latin typeface="Comic Sans MS" pitchFamily="66" charset="0"/>
            </a:endParaRPr>
          </a:p>
          <a:p>
            <a:pPr marL="514350" indent="-514350">
              <a:buAutoNum type="romanLcPeriod"/>
            </a:pPr>
            <a:r>
              <a:rPr lang="ig-NG" sz="2800" dirty="0" smtClean="0">
                <a:latin typeface="Comic Sans MS" pitchFamily="66" charset="0"/>
              </a:rPr>
              <a:t>Alternative Dispute Resolution (ADR)</a:t>
            </a:r>
            <a:endParaRPr lang="en-US" sz="2800" dirty="0" smtClean="0">
              <a:latin typeface="Comic Sans MS" pitchFamily="66" charset="0"/>
            </a:endParaRPr>
          </a:p>
          <a:p>
            <a:pPr marL="514350" indent="-514350">
              <a:buAutoNum type="romanLcPeriod"/>
            </a:pPr>
            <a:r>
              <a:rPr lang="en-US" sz="2800" dirty="0" smtClean="0">
                <a:latin typeface="Comic Sans MS" pitchFamily="66" charset="0"/>
              </a:rPr>
              <a:t>Regulations on Discipline 2018</a:t>
            </a:r>
          </a:p>
          <a:p>
            <a:pPr marL="514350" indent="-514350">
              <a:buAutoNum type="romanLcPeriod"/>
            </a:pPr>
            <a:r>
              <a:rPr lang="en-US" sz="2800" dirty="0" smtClean="0">
                <a:latin typeface="Comic Sans MS" pitchFamily="66" charset="0"/>
              </a:rPr>
              <a:t>E</a:t>
            </a:r>
            <a:r>
              <a:rPr lang="ig-NG" sz="2800" dirty="0" smtClean="0">
                <a:latin typeface="Comic Sans MS" pitchFamily="66" charset="0"/>
              </a:rPr>
              <a:t>nactment of laws and regulations</a:t>
            </a:r>
            <a:endParaRPr lang="en-US" sz="2800" dirty="0" smtClean="0">
              <a:latin typeface="Comic Sans MS" pitchFamily="66" charset="0"/>
            </a:endParaRPr>
          </a:p>
          <a:p>
            <a:pPr marL="514350" indent="-514350">
              <a:buAutoNum type="romanLcPeriod"/>
            </a:pPr>
            <a:r>
              <a:rPr lang="ig-NG" sz="2800" dirty="0" smtClean="0">
                <a:latin typeface="Comic Sans MS" pitchFamily="66" charset="0"/>
              </a:rPr>
              <a:t>Corps has put in place community friendly measures</a:t>
            </a:r>
            <a:r>
              <a:rPr lang="en-US" sz="2800" dirty="0" smtClean="0">
                <a:latin typeface="Comic Sans MS" pitchFamily="66" charset="0"/>
              </a:rPr>
              <a:t> (Checking BP)</a:t>
            </a:r>
          </a:p>
          <a:p>
            <a:pPr marL="514350" indent="-514350">
              <a:buAutoNum type="romanLcPeriod"/>
            </a:pPr>
            <a:r>
              <a:rPr lang="en-US" sz="2800" dirty="0" smtClean="0">
                <a:latin typeface="Comic Sans MS" pitchFamily="66" charset="0"/>
              </a:rPr>
              <a:t>S</a:t>
            </a:r>
            <a:r>
              <a:rPr lang="ig-NG" sz="2800" dirty="0" smtClean="0">
                <a:latin typeface="Comic Sans MS" pitchFamily="66" charset="0"/>
              </a:rPr>
              <a:t>taff welfare</a:t>
            </a:r>
            <a:endParaRPr lang="en-US" sz="2800" dirty="0" smtClean="0">
              <a:latin typeface="Comic Sans MS" pitchFamily="66"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20" y="428604"/>
            <a:ext cx="8572560" cy="6463308"/>
          </a:xfrm>
          <a:prstGeom prst="rect">
            <a:avLst/>
          </a:prstGeom>
          <a:noFill/>
        </p:spPr>
        <p:txBody>
          <a:bodyPr wrap="square" rtlCol="0">
            <a:spAutoFit/>
          </a:bodyPr>
          <a:lstStyle/>
          <a:p>
            <a:r>
              <a:rPr lang="ig-NG" sz="3600" dirty="0" smtClean="0">
                <a:latin typeface="Comic Sans MS" pitchFamily="66" charset="0"/>
              </a:rPr>
              <a:t>WAY FORWARD</a:t>
            </a:r>
            <a:endParaRPr lang="en-US" sz="3600" dirty="0" smtClean="0">
              <a:latin typeface="Comic Sans MS" pitchFamily="66" charset="0"/>
            </a:endParaRPr>
          </a:p>
          <a:p>
            <a:pPr algn="just"/>
            <a:r>
              <a:rPr lang="en-US" sz="2000" b="1" dirty="0" smtClean="0">
                <a:latin typeface="Comic Sans MS" pitchFamily="66" charset="0"/>
              </a:rPr>
              <a:t>Since</a:t>
            </a:r>
            <a:r>
              <a:rPr lang="ig-NG" sz="2000" b="1" dirty="0" smtClean="0">
                <a:latin typeface="Comic Sans MS" pitchFamily="66" charset="0"/>
              </a:rPr>
              <a:t> conflict is an unavoidable aspect of human endeavours, it is better and cheaper to prevent conflict than managing it as the management of conflict is very complex involving a whole lot of sacrifices. Concerted efforts are therefore needed in prevention, management and resolution of conflict. Some suggestions are made hereunder on the way forward in this regard:</a:t>
            </a:r>
            <a:endParaRPr lang="en-US" sz="2000" b="1" dirty="0" smtClean="0">
              <a:latin typeface="Comic Sans MS" pitchFamily="66" charset="0"/>
            </a:endParaRPr>
          </a:p>
          <a:p>
            <a:pPr algn="just"/>
            <a:endParaRPr lang="en-US" sz="2000" b="1" dirty="0" smtClean="0">
              <a:latin typeface="Comic Sans MS" pitchFamily="66" charset="0"/>
            </a:endParaRPr>
          </a:p>
          <a:p>
            <a:pPr marL="342900" indent="-342900" algn="just">
              <a:buAutoNum type="romanLcPeriod"/>
            </a:pPr>
            <a:r>
              <a:rPr lang="ig-NG" sz="2000" b="1" dirty="0" smtClean="0">
                <a:latin typeface="Comic Sans MS" pitchFamily="66" charset="0"/>
              </a:rPr>
              <a:t>Continual education of staff on the nitty-gritty of command and control system</a:t>
            </a:r>
            <a:endParaRPr lang="en-US" sz="2000" b="1" dirty="0" smtClean="0">
              <a:latin typeface="Comic Sans MS" pitchFamily="66" charset="0"/>
            </a:endParaRPr>
          </a:p>
          <a:p>
            <a:pPr marL="342900" indent="-342900" algn="just">
              <a:buAutoNum type="romanLcPeriod"/>
            </a:pPr>
            <a:r>
              <a:rPr lang="ig-NG" sz="2000" b="1" dirty="0" smtClean="0">
                <a:latin typeface="Comic Sans MS" pitchFamily="66" charset="0"/>
              </a:rPr>
              <a:t>Aggressive public enlightenment campaigns</a:t>
            </a:r>
            <a:endParaRPr lang="en-US" sz="2000" b="1" dirty="0" smtClean="0">
              <a:latin typeface="Comic Sans MS" pitchFamily="66" charset="0"/>
            </a:endParaRPr>
          </a:p>
          <a:p>
            <a:pPr marL="342900" indent="-342900" algn="just">
              <a:buAutoNum type="romanLcPeriod"/>
            </a:pPr>
            <a:r>
              <a:rPr lang="ig-NG" sz="2000" b="1" dirty="0" smtClean="0">
                <a:latin typeface="Comic Sans MS" pitchFamily="66" charset="0"/>
              </a:rPr>
              <a:t>Reach-out programs and advancement of good relationship between FRSC Commands and their host communities</a:t>
            </a:r>
            <a:endParaRPr lang="en-US" sz="2000" b="1" dirty="0" smtClean="0">
              <a:latin typeface="Comic Sans MS" pitchFamily="66" charset="0"/>
            </a:endParaRPr>
          </a:p>
          <a:p>
            <a:pPr marL="342900" indent="-342900" algn="just">
              <a:buAutoNum type="romanLcPeriod"/>
            </a:pPr>
            <a:r>
              <a:rPr lang="ig-NG" sz="2000" b="1" dirty="0" smtClean="0">
                <a:latin typeface="Comic Sans MS" pitchFamily="66" charset="0"/>
              </a:rPr>
              <a:t>Upholding the </a:t>
            </a:r>
            <a:r>
              <a:rPr lang="ig-NG" sz="2000" b="1" i="1" dirty="0" smtClean="0">
                <a:latin typeface="Comic Sans MS" pitchFamily="66" charset="0"/>
              </a:rPr>
              <a:t>espirit de corps</a:t>
            </a:r>
            <a:r>
              <a:rPr lang="ig-NG" sz="2000" b="1" dirty="0" smtClean="0">
                <a:latin typeface="Comic Sans MS" pitchFamily="66" charset="0"/>
              </a:rPr>
              <a:t> relationship</a:t>
            </a:r>
            <a:endParaRPr lang="en-US" sz="2000" b="1" dirty="0" smtClean="0">
              <a:latin typeface="Comic Sans MS" pitchFamily="66" charset="0"/>
            </a:endParaRPr>
          </a:p>
          <a:p>
            <a:pPr marL="342900" indent="-342900" algn="just">
              <a:buAutoNum type="romanLcPeriod"/>
            </a:pPr>
            <a:r>
              <a:rPr lang="ig-NG" sz="2000" b="1" dirty="0" smtClean="0">
                <a:latin typeface="Comic Sans MS" pitchFamily="66" charset="0"/>
              </a:rPr>
              <a:t>Promotion of cordial relationship betewen the Corps and motor unions</a:t>
            </a:r>
            <a:endParaRPr lang="en-US" sz="2000" b="1" dirty="0" smtClean="0">
              <a:latin typeface="Comic Sans MS" pitchFamily="66" charset="0"/>
            </a:endParaRPr>
          </a:p>
          <a:p>
            <a:pPr marL="342900" indent="-342900" algn="just">
              <a:buAutoNum type="romanLcPeriod"/>
            </a:pPr>
            <a:r>
              <a:rPr lang="ig-NG" sz="2000" b="1" dirty="0" smtClean="0">
                <a:latin typeface="Comic Sans MS" pitchFamily="66" charset="0"/>
              </a:rPr>
              <a:t>Staff discipline and adherence to operational procedures</a:t>
            </a:r>
            <a:endParaRPr lang="en-US" sz="2000" b="1" dirty="0" smtClean="0">
              <a:latin typeface="Comic Sans MS" pitchFamily="66" charset="0"/>
            </a:endParaRPr>
          </a:p>
          <a:p>
            <a:pPr marL="342900" indent="-342900" algn="just">
              <a:buAutoNum type="romanLcPeriod"/>
            </a:pPr>
            <a:r>
              <a:rPr lang="en-US" sz="2000" b="1" dirty="0" smtClean="0">
                <a:latin typeface="Comic Sans MS" pitchFamily="66" charset="0"/>
              </a:rPr>
              <a:t> Continuous retraining of FRSC staff on ADR methodology should be encouraged</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ChangeArrowheads="1"/>
          </p:cNvSpPr>
          <p:nvPr/>
        </p:nvSpPr>
        <p:spPr bwMode="auto">
          <a:xfrm>
            <a:off x="381000" y="104775"/>
            <a:ext cx="8458200" cy="6786473"/>
          </a:xfrm>
          <a:prstGeom prst="rect">
            <a:avLst/>
          </a:prstGeom>
          <a:noFill/>
          <a:ln w="9525">
            <a:noFill/>
            <a:miter lim="800000"/>
            <a:headEnd/>
            <a:tailEnd/>
          </a:ln>
        </p:spPr>
        <p:txBody>
          <a:bodyPr>
            <a:spAutoFit/>
          </a:bodyPr>
          <a:lstStyle/>
          <a:p>
            <a:pPr algn="ctr"/>
            <a:r>
              <a:rPr lang="en-US" sz="2400" b="1" i="1" smtClean="0">
                <a:solidFill>
                  <a:srgbClr val="FF0000"/>
                </a:solidFill>
                <a:latin typeface="Comic Sans MS" pitchFamily="66" charset="0"/>
                <a:cs typeface="Times New Roman" pitchFamily="18" charset="0"/>
              </a:rPr>
              <a:t>INTRODUCTION TO </a:t>
            </a:r>
            <a:r>
              <a:rPr lang="en-US" sz="2400" b="1" i="1" dirty="0" smtClean="0">
                <a:solidFill>
                  <a:srgbClr val="FF0000"/>
                </a:solidFill>
                <a:latin typeface="Comic Sans MS" pitchFamily="66" charset="0"/>
                <a:cs typeface="Times New Roman" pitchFamily="18" charset="0"/>
              </a:rPr>
              <a:t>CONFLICT</a:t>
            </a:r>
          </a:p>
          <a:p>
            <a:pPr algn="ctr"/>
            <a:r>
              <a:rPr lang="en-US" sz="2400" b="1" i="1" dirty="0" smtClean="0">
                <a:solidFill>
                  <a:srgbClr val="FF0000"/>
                </a:solidFill>
                <a:latin typeface="Comic Sans MS" pitchFamily="66" charset="0"/>
                <a:cs typeface="Times New Roman" pitchFamily="18" charset="0"/>
              </a:rPr>
              <a:t>MANAGEMENT</a:t>
            </a:r>
            <a:endParaRPr lang="en-US" sz="2400" dirty="0" smtClean="0">
              <a:latin typeface="Comic Sans MS" pitchFamily="66" charset="0"/>
            </a:endParaRPr>
          </a:p>
          <a:p>
            <a:pPr>
              <a:lnSpc>
                <a:spcPct val="150000"/>
              </a:lnSpc>
            </a:pPr>
            <a:r>
              <a:rPr lang="en-US" b="1" u="sng" dirty="0" smtClean="0">
                <a:solidFill>
                  <a:srgbClr val="FF0000"/>
                </a:solidFill>
                <a:latin typeface="Comic Sans MS" pitchFamily="66" charset="0"/>
              </a:rPr>
              <a:t>INTRODUCTION</a:t>
            </a:r>
            <a:endParaRPr lang="en-US" i="1" dirty="0">
              <a:solidFill>
                <a:srgbClr val="FF0000"/>
              </a:solidFill>
              <a:latin typeface="Comic Sans MS" pitchFamily="66" charset="0"/>
            </a:endParaRPr>
          </a:p>
          <a:p>
            <a:pPr algn="just">
              <a:lnSpc>
                <a:spcPct val="150000"/>
              </a:lnSpc>
            </a:pPr>
            <a:r>
              <a:rPr lang="en-US" sz="2000" dirty="0" smtClean="0">
                <a:latin typeface="Comic Sans MS" pitchFamily="66" charset="0"/>
              </a:rPr>
              <a:t>The success and longevity of FRSC traffic enforcement networks are the result of outstanding leadership, so patrol team leaders must have a passion for traffic enforcement and highway safety. Team leaders come from the ranks of junior officers of the Corps; these individuals possess the skills, knowledge, attitude and leadership qualities to coordinate traffic enforcement operations effectively. Traffic patrol officers are from the ranks of ARC to RC, however senior officers may lead sensitive and special operations as the rule of the moment demands. Any interface between humans and all activities that are masses oriented are prone to conflicts. FRSC patrol operations are highly masses oriented and generate occasional conflicts, which must be managed by the patrol team leaders.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642918"/>
            <a:ext cx="8429684" cy="6401753"/>
          </a:xfrm>
          <a:prstGeom prst="rect">
            <a:avLst/>
          </a:prstGeom>
          <a:noFill/>
        </p:spPr>
        <p:txBody>
          <a:bodyPr wrap="square" rtlCol="0">
            <a:spAutoFit/>
          </a:bodyPr>
          <a:lstStyle/>
          <a:p>
            <a:r>
              <a:rPr lang="ig-NG" sz="3200" dirty="0" smtClean="0">
                <a:latin typeface="Comic Sans MS" pitchFamily="66" charset="0"/>
              </a:rPr>
              <a:t>CONCLUSION</a:t>
            </a:r>
            <a:endParaRPr lang="en-US" sz="3200" dirty="0" smtClean="0">
              <a:latin typeface="Comic Sans MS" pitchFamily="66" charset="0"/>
            </a:endParaRPr>
          </a:p>
          <a:p>
            <a:pPr algn="just"/>
            <a:r>
              <a:rPr lang="ig-NG" sz="2400" dirty="0" smtClean="0">
                <a:latin typeface="Comic Sans MS" pitchFamily="66" charset="0"/>
              </a:rPr>
              <a:t>Whatever positions have been canvassed in the paper are not exhaustive. They are aimed at educating staff on the fact that conflicts which are necessarily a part of human living and interractions are likened to </a:t>
            </a:r>
            <a:r>
              <a:rPr lang="ig-NG" sz="2400" b="1" dirty="0" smtClean="0">
                <a:latin typeface="Comic Sans MS" pitchFamily="66" charset="0"/>
              </a:rPr>
              <a:t>the ill wind that blows no man good</a:t>
            </a:r>
            <a:r>
              <a:rPr lang="ig-NG" sz="2400" dirty="0" smtClean="0">
                <a:latin typeface="Comic Sans MS" pitchFamily="66" charset="0"/>
              </a:rPr>
              <a:t>. FRSC operations are not spared in this regard. This underscores the reason they should be prevented if possible or at the least managed or controlled.</a:t>
            </a:r>
            <a:endParaRPr lang="en-US" sz="2400" dirty="0" smtClean="0">
              <a:latin typeface="Comic Sans MS" pitchFamily="66" charset="0"/>
            </a:endParaRPr>
          </a:p>
          <a:p>
            <a:pPr algn="just"/>
            <a:r>
              <a:rPr lang="ig-NG" sz="2400" dirty="0" smtClean="0">
                <a:latin typeface="Comic Sans MS" pitchFamily="66" charset="0"/>
              </a:rPr>
              <a:t>The types of conflicts that have been identified above are to butress the complexities associated in their management and control. It is hoped that FRSC operations will be the better for it if steps are taken to address both the intra-organizational (internal) and the inter-organization (external) conflicts that have been highlighted.</a:t>
            </a:r>
            <a:endParaRPr lang="en-US" sz="2400" dirty="0" smtClean="0">
              <a:latin typeface="Comic Sans MS" pitchFamily="66" charset="0"/>
            </a:endParaRP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Box 2"/>
          <p:cNvSpPr txBox="1">
            <a:spLocks noChangeArrowheads="1"/>
          </p:cNvSpPr>
          <p:nvPr/>
        </p:nvSpPr>
        <p:spPr bwMode="auto">
          <a:xfrm>
            <a:off x="762000" y="1066800"/>
            <a:ext cx="7969250" cy="5016500"/>
          </a:xfrm>
          <a:prstGeom prst="rect">
            <a:avLst/>
          </a:prstGeom>
          <a:noFill/>
          <a:ln w="9525">
            <a:noFill/>
            <a:miter lim="800000"/>
            <a:headEnd/>
            <a:tailEnd/>
          </a:ln>
        </p:spPr>
        <p:txBody>
          <a:bodyPr wrap="none">
            <a:spAutoFit/>
          </a:bodyPr>
          <a:lstStyle/>
          <a:p>
            <a:endParaRPr lang="en-US" sz="4000">
              <a:latin typeface="Comic Sans MS" pitchFamily="66" charset="0"/>
            </a:endParaRPr>
          </a:p>
          <a:p>
            <a:endParaRPr lang="en-US" sz="4000">
              <a:latin typeface="Comic Sans MS" pitchFamily="66" charset="0"/>
            </a:endParaRPr>
          </a:p>
          <a:p>
            <a:r>
              <a:rPr lang="en-US" sz="4000">
                <a:latin typeface="Comic Sans MS" pitchFamily="66" charset="0"/>
              </a:rPr>
              <a:t>THANK YOU FOR LISTENING </a:t>
            </a:r>
          </a:p>
          <a:p>
            <a:endParaRPr lang="en-US" sz="4000">
              <a:latin typeface="Comic Sans MS" pitchFamily="66" charset="0"/>
            </a:endParaRPr>
          </a:p>
          <a:p>
            <a:r>
              <a:rPr lang="en-US" sz="4000">
                <a:latin typeface="Comic Sans MS" pitchFamily="66" charset="0"/>
              </a:rPr>
              <a:t>                    </a:t>
            </a:r>
          </a:p>
          <a:p>
            <a:endParaRPr lang="en-US" sz="4000">
              <a:latin typeface="Comic Sans MS" pitchFamily="66" charset="0"/>
            </a:endParaRPr>
          </a:p>
          <a:p>
            <a:endParaRPr lang="en-US" sz="4000">
              <a:latin typeface="Comic Sans MS" pitchFamily="66" charset="0"/>
            </a:endParaRPr>
          </a:p>
          <a:p>
            <a:r>
              <a:rPr lang="en-US" sz="4000">
                <a:latin typeface="Comic Sans MS" pitchFamily="66" charset="0"/>
              </a:rPr>
              <a:t>                     GOD BLESS YOU!!!</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
          <p:cNvSpPr>
            <a:spLocks noChangeArrowheads="1"/>
          </p:cNvSpPr>
          <p:nvPr/>
        </p:nvSpPr>
        <p:spPr bwMode="auto">
          <a:xfrm>
            <a:off x="0" y="228600"/>
            <a:ext cx="9144000" cy="3785652"/>
          </a:xfrm>
          <a:prstGeom prst="rect">
            <a:avLst/>
          </a:prstGeom>
          <a:noFill/>
          <a:ln w="9525">
            <a:noFill/>
            <a:miter lim="800000"/>
            <a:headEnd/>
            <a:tailEnd/>
          </a:ln>
        </p:spPr>
        <p:txBody>
          <a:bodyPr>
            <a:spAutoFit/>
          </a:bodyPr>
          <a:lstStyle/>
          <a:p>
            <a:r>
              <a:rPr lang="en-US" sz="4800" b="1" u="sng" dirty="0" smtClean="0">
                <a:solidFill>
                  <a:srgbClr val="FF0000"/>
                </a:solidFill>
                <a:latin typeface="Comic Sans MS" pitchFamily="66" charset="0"/>
              </a:rPr>
              <a:t>AIMS:</a:t>
            </a:r>
            <a:endParaRPr lang="en-US" sz="4800" i="1" dirty="0">
              <a:solidFill>
                <a:srgbClr val="FF0000"/>
              </a:solidFill>
              <a:latin typeface="Comic Sans MS" pitchFamily="66" charset="0"/>
            </a:endParaRPr>
          </a:p>
          <a:p>
            <a:pPr algn="just"/>
            <a:r>
              <a:rPr lang="en-US" sz="3200" dirty="0" smtClean="0">
                <a:latin typeface="Comic Sans MS" pitchFamily="66" charset="0"/>
              </a:rPr>
              <a:t>The aim of this lecture is to examine and analyze patrol leadership and conflict management.</a:t>
            </a:r>
          </a:p>
          <a:p>
            <a:endParaRPr lang="en-US" sz="3200" i="1" dirty="0">
              <a:latin typeface="Comic Sans MS" pitchFamily="66" charset="0"/>
            </a:endParaRPr>
          </a:p>
          <a:p>
            <a:r>
              <a:rPr lang="en-US" sz="3200" dirty="0">
                <a:latin typeface="Comic Sans MS" pitchFamily="66" charset="0"/>
              </a:rPr>
              <a:t/>
            </a:r>
            <a:br>
              <a:rPr lang="en-US" sz="3200" dirty="0">
                <a:latin typeface="Comic Sans MS" pitchFamily="66" charset="0"/>
              </a:rPr>
            </a:br>
            <a:endParaRPr lang="en-US" sz="3200" i="1" dirty="0">
              <a:latin typeface="Comic Sans MS" pitchFamily="66"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036050" cy="692150"/>
          </a:xfrm>
        </p:spPr>
        <p:txBody>
          <a:bodyPr rtlCol="0">
            <a:normAutofit fontScale="90000"/>
          </a:bodyPr>
          <a:lstStyle/>
          <a:p>
            <a:pPr algn="ctr" fontAlgn="auto">
              <a:spcAft>
                <a:spcPts val="0"/>
              </a:spcAft>
              <a:defRPr/>
            </a:pPr>
            <a:r>
              <a:rPr lang="en-US" altLang="en-US" sz="5400" b="1" dirty="0" smtClean="0">
                <a:latin typeface="Comic Sans MS" panose="030F0702030302020204" pitchFamily="66" charset="0"/>
              </a:rPr>
              <a:t>OBJECTIVES</a:t>
            </a:r>
            <a:endParaRPr lang="en-US" sz="5400" dirty="0"/>
          </a:p>
        </p:txBody>
      </p:sp>
      <p:sp>
        <p:nvSpPr>
          <p:cNvPr id="8195" name="Rectangle 2"/>
          <p:cNvSpPr>
            <a:spLocks noChangeArrowheads="1"/>
          </p:cNvSpPr>
          <p:nvPr/>
        </p:nvSpPr>
        <p:spPr bwMode="auto">
          <a:xfrm>
            <a:off x="0" y="765175"/>
            <a:ext cx="9144000" cy="5447645"/>
          </a:xfrm>
          <a:prstGeom prst="rect">
            <a:avLst/>
          </a:prstGeom>
          <a:noFill/>
          <a:ln w="9525">
            <a:noFill/>
            <a:miter lim="800000"/>
            <a:headEnd/>
            <a:tailEnd/>
          </a:ln>
        </p:spPr>
        <p:txBody>
          <a:bodyPr>
            <a:spAutoFit/>
          </a:bodyPr>
          <a:lstStyle/>
          <a:p>
            <a:r>
              <a:rPr lang="en-US" sz="3200" dirty="0" smtClean="0">
                <a:latin typeface="Comic Sans MS" pitchFamily="66" charset="0"/>
              </a:rPr>
              <a:t>At the end of this lecture participants should be able to:</a:t>
            </a:r>
          </a:p>
          <a:p>
            <a:pPr lvl="0"/>
            <a:r>
              <a:rPr lang="en-US" sz="3200" dirty="0" smtClean="0"/>
              <a:t> </a:t>
            </a:r>
            <a:r>
              <a:rPr lang="en-US" sz="2800" dirty="0" err="1" smtClean="0">
                <a:latin typeface="Comic Sans MS" pitchFamily="66" charset="0"/>
              </a:rPr>
              <a:t>i</a:t>
            </a:r>
            <a:r>
              <a:rPr lang="en-US" sz="2800" dirty="0" smtClean="0">
                <a:latin typeface="Comic Sans MS" pitchFamily="66" charset="0"/>
              </a:rPr>
              <a:t>. Discuss the concept of patrol leadership and conflict management.</a:t>
            </a:r>
          </a:p>
          <a:p>
            <a:pPr lvl="0"/>
            <a:r>
              <a:rPr lang="en-US" sz="2800" dirty="0" smtClean="0">
                <a:latin typeface="Comic Sans MS" pitchFamily="66" charset="0"/>
              </a:rPr>
              <a:t>ii. Explain the types of patrol.</a:t>
            </a:r>
          </a:p>
          <a:p>
            <a:pPr lvl="0"/>
            <a:r>
              <a:rPr lang="en-US" sz="2800" dirty="0" smtClean="0">
                <a:latin typeface="Comic Sans MS" pitchFamily="66" charset="0"/>
              </a:rPr>
              <a:t>iii. Discuss the preparations necessary for patrol.</a:t>
            </a:r>
          </a:p>
          <a:p>
            <a:pPr lvl="0"/>
            <a:r>
              <a:rPr lang="en-US" sz="2800" dirty="0" smtClean="0">
                <a:latin typeface="Comic Sans MS" pitchFamily="66" charset="0"/>
              </a:rPr>
              <a:t>iv. Examine the operational disposition of a team leader.</a:t>
            </a:r>
          </a:p>
          <a:p>
            <a:pPr lvl="0"/>
            <a:r>
              <a:rPr lang="en-US" sz="2800" dirty="0" smtClean="0">
                <a:latin typeface="Comic Sans MS" pitchFamily="66" charset="0"/>
              </a:rPr>
              <a:t>v. Management of intra-team conflict.</a:t>
            </a:r>
          </a:p>
          <a:p>
            <a:pPr lvl="0"/>
            <a:r>
              <a:rPr lang="en-US" sz="2800" dirty="0" smtClean="0">
                <a:latin typeface="Comic Sans MS" pitchFamily="66" charset="0"/>
              </a:rPr>
              <a:t>vi. Analyze Driver/ Patrol team conflict.</a:t>
            </a:r>
          </a:p>
          <a:p>
            <a:pPr lvl="0"/>
            <a:r>
              <a:rPr lang="en-US" sz="2800" dirty="0" smtClean="0">
                <a:latin typeface="Comic Sans MS" pitchFamily="66" charset="0"/>
              </a:rPr>
              <a:t>Vii. Discuss Team external conflict.</a:t>
            </a:r>
          </a:p>
          <a:p>
            <a:pPr lvl="0"/>
            <a:r>
              <a:rPr lang="en-US" sz="2800" dirty="0" smtClean="0">
                <a:latin typeface="Comic Sans MS" pitchFamily="66" charset="0"/>
              </a:rPr>
              <a:t>viii. Elucidate the challenges of patrol operations.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5720" y="928670"/>
            <a:ext cx="8643998" cy="4308872"/>
          </a:xfrm>
          <a:prstGeom prst="rect">
            <a:avLst/>
          </a:prstGeom>
          <a:noFill/>
        </p:spPr>
        <p:txBody>
          <a:bodyPr wrap="square" rtlCol="0">
            <a:spAutoFit/>
          </a:bodyPr>
          <a:lstStyle/>
          <a:p>
            <a:r>
              <a:rPr lang="en-US" sz="3200" b="1" dirty="0" smtClean="0">
                <a:latin typeface="Comic Sans MS" pitchFamily="66" charset="0"/>
              </a:rPr>
              <a:t>PATROL LEADERSHIP</a:t>
            </a:r>
            <a:r>
              <a:rPr lang="en-US" sz="3200" dirty="0" smtClean="0"/>
              <a:t>:</a:t>
            </a:r>
          </a:p>
          <a:p>
            <a:endParaRPr lang="en-US" dirty="0" smtClean="0"/>
          </a:p>
          <a:p>
            <a:pPr algn="just"/>
            <a:r>
              <a:rPr lang="en-US" sz="2800" dirty="0" smtClean="0">
                <a:latin typeface="Comic Sans MS" pitchFamily="66" charset="0"/>
              </a:rPr>
              <a:t>patrol leadership in the FRSC parlance is the responsibility of team leaders; they fall within the officer rank cadre of ARC to RC.  When an officer assumes the position of patrol team leader, he agrees to provide service and leadership to the patrol team, he becomes a plenipotentiary of the COMACE and by extension the FRSC. No doubt he will take this responsibility seriously.</a:t>
            </a:r>
            <a:endParaRPr lang="en-US" sz="2800" dirty="0">
              <a:latin typeface="Comic Sans MS" pitchFamily="66"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flipH="1">
            <a:off x="214280" y="214290"/>
            <a:ext cx="8715437" cy="6186309"/>
          </a:xfrm>
          <a:prstGeom prst="rect">
            <a:avLst/>
          </a:prstGeom>
          <a:noFill/>
        </p:spPr>
        <p:txBody>
          <a:bodyPr wrap="square" rtlCol="0">
            <a:spAutoFit/>
          </a:bodyPr>
          <a:lstStyle/>
          <a:p>
            <a:r>
              <a:rPr lang="en-US" sz="3200" b="1" dirty="0" smtClean="0">
                <a:latin typeface="Comic Sans MS" pitchFamily="66" charset="0"/>
              </a:rPr>
              <a:t>RESPONSIBILITIES OF A TEAM LEADER</a:t>
            </a:r>
          </a:p>
          <a:p>
            <a:pPr algn="just"/>
            <a:r>
              <a:rPr lang="en-US" sz="2800" dirty="0" smtClean="0">
                <a:latin typeface="Comic Sans MS" pitchFamily="66" charset="0"/>
              </a:rPr>
              <a:t>As a patrol team leader you are expected to do the following</a:t>
            </a:r>
          </a:p>
          <a:p>
            <a:pPr lvl="0" algn="just"/>
            <a:r>
              <a:rPr lang="en-US" sz="2800" dirty="0" smtClean="0">
                <a:latin typeface="Comic Sans MS" pitchFamily="66" charset="0"/>
              </a:rPr>
              <a:t>a. Plan and lead patrol meeting and activities</a:t>
            </a:r>
          </a:p>
          <a:p>
            <a:pPr lvl="0" algn="just"/>
            <a:r>
              <a:rPr lang="en-US" sz="2800" dirty="0" smtClean="0">
                <a:latin typeface="Comic Sans MS" pitchFamily="66" charset="0"/>
              </a:rPr>
              <a:t>b. Keep patrol team members informed and carry them along.</a:t>
            </a:r>
          </a:p>
          <a:p>
            <a:pPr lvl="0" algn="just"/>
            <a:r>
              <a:rPr lang="en-US" sz="2800" dirty="0" smtClean="0">
                <a:latin typeface="Comic Sans MS" pitchFamily="66" charset="0"/>
              </a:rPr>
              <a:t>c. Assign each member a specific duty and task.</a:t>
            </a:r>
          </a:p>
          <a:p>
            <a:pPr lvl="0" algn="just"/>
            <a:r>
              <a:rPr lang="en-US" sz="2800" dirty="0" smtClean="0">
                <a:latin typeface="Comic Sans MS" pitchFamily="66" charset="0"/>
              </a:rPr>
              <a:t>d. Represent your team and account for any action or inaction of the team.</a:t>
            </a:r>
          </a:p>
          <a:p>
            <a:pPr lvl="0" algn="just"/>
            <a:r>
              <a:rPr lang="en-US" sz="2800" dirty="0" smtClean="0">
                <a:latin typeface="Comic Sans MS" pitchFamily="66" charset="0"/>
              </a:rPr>
              <a:t>e. Prepare and work with every member of the team.</a:t>
            </a:r>
          </a:p>
          <a:p>
            <a:pPr lvl="0" algn="just"/>
            <a:r>
              <a:rPr lang="en-US" sz="2800" dirty="0" smtClean="0">
                <a:latin typeface="Comic Sans MS" pitchFamily="66" charset="0"/>
              </a:rPr>
              <a:t>f. Know the traits for individualism of every team member.</a:t>
            </a:r>
          </a:p>
          <a:p>
            <a:pPr lvl="0" algn="just"/>
            <a:r>
              <a:rPr lang="en-US" sz="2800" dirty="0" smtClean="0">
                <a:latin typeface="Comic Sans MS" pitchFamily="66" charset="0"/>
              </a:rPr>
              <a:t>g. Lead by example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flipH="1">
            <a:off x="0" y="214290"/>
            <a:ext cx="9144000" cy="6063198"/>
          </a:xfrm>
          <a:prstGeom prst="rect">
            <a:avLst/>
          </a:prstGeom>
          <a:noFill/>
        </p:spPr>
        <p:txBody>
          <a:bodyPr wrap="square" rtlCol="0">
            <a:spAutoFit/>
          </a:bodyPr>
          <a:lstStyle/>
          <a:p>
            <a:r>
              <a:rPr lang="en-US" sz="2800" b="1" dirty="0" smtClean="0">
                <a:latin typeface="Comic Sans MS" pitchFamily="66" charset="0"/>
              </a:rPr>
              <a:t>RESPONSIBILITIES OF A TEAM LEADER CONT.</a:t>
            </a:r>
          </a:p>
          <a:p>
            <a:pPr lvl="0" algn="just"/>
            <a:r>
              <a:rPr lang="en-US" sz="2800" dirty="0" smtClean="0">
                <a:latin typeface="Comic Sans MS" pitchFamily="66" charset="0"/>
              </a:rPr>
              <a:t>h. Ensure proper turn out of every member.</a:t>
            </a:r>
          </a:p>
          <a:p>
            <a:pPr lvl="0" algn="just"/>
            <a:r>
              <a:rPr lang="en-US" sz="2800" dirty="0" smtClean="0">
                <a:latin typeface="Comic Sans MS" pitchFamily="66" charset="0"/>
              </a:rPr>
              <a:t>I. Live by the operational procedures and FRSC ethics.</a:t>
            </a:r>
          </a:p>
          <a:p>
            <a:pPr lvl="0" algn="just"/>
            <a:r>
              <a:rPr lang="en-US" sz="2800" dirty="0" smtClean="0">
                <a:latin typeface="Comic Sans MS" pitchFamily="66" charset="0"/>
              </a:rPr>
              <a:t>j. Ensure that the patrol vehicle is in order and that other operational inputs are adequate.</a:t>
            </a:r>
          </a:p>
          <a:p>
            <a:pPr lvl="0" algn="just"/>
            <a:r>
              <a:rPr lang="en-US" sz="2800" dirty="0" smtClean="0">
                <a:latin typeface="Comic Sans MS" pitchFamily="66" charset="0"/>
              </a:rPr>
              <a:t>k. Show and develop adequate patrol spirit.</a:t>
            </a:r>
          </a:p>
          <a:p>
            <a:pPr lvl="0" algn="just"/>
            <a:r>
              <a:rPr lang="en-US" sz="2800" dirty="0" smtClean="0">
                <a:latin typeface="Comic Sans MS" pitchFamily="66" charset="0"/>
              </a:rPr>
              <a:t>l. Keep possession of and handles the issuing of tickets.</a:t>
            </a:r>
          </a:p>
          <a:p>
            <a:pPr lvl="0" algn="just"/>
            <a:r>
              <a:rPr lang="en-US" sz="2800" dirty="0" smtClean="0">
                <a:latin typeface="Comic Sans MS" pitchFamily="66" charset="0"/>
              </a:rPr>
              <a:t>m. Fills the field report form and writes the patrol report.</a:t>
            </a:r>
          </a:p>
          <a:p>
            <a:pPr lvl="0" algn="just"/>
            <a:r>
              <a:rPr lang="en-US" sz="2800" dirty="0" smtClean="0">
                <a:latin typeface="Comic Sans MS" pitchFamily="66" charset="0"/>
              </a:rPr>
              <a:t>n. Takes full charge, command and control of the entire patrol operations.   </a:t>
            </a:r>
          </a:p>
          <a:p>
            <a:pPr algn="just"/>
            <a:endParaRPr lang="en-US" sz="2400" b="1" dirty="0" smtClean="0">
              <a:latin typeface="Comic Sans MS" pitchFamily="66"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flipH="1">
            <a:off x="357157" y="642918"/>
            <a:ext cx="8572559" cy="6093976"/>
          </a:xfrm>
          <a:prstGeom prst="rect">
            <a:avLst/>
          </a:prstGeom>
          <a:noFill/>
        </p:spPr>
        <p:txBody>
          <a:bodyPr wrap="square" rtlCol="0">
            <a:spAutoFit/>
          </a:bodyPr>
          <a:lstStyle/>
          <a:p>
            <a:pPr algn="ctr"/>
            <a:r>
              <a:rPr lang="en-US" b="1" dirty="0" smtClean="0"/>
              <a:t>TYPES OF PATROL</a:t>
            </a:r>
          </a:p>
          <a:p>
            <a:pPr algn="ctr"/>
            <a:endParaRPr lang="en-US" b="1" dirty="0" smtClean="0"/>
          </a:p>
          <a:p>
            <a:r>
              <a:rPr lang="en-US" sz="2800" dirty="0" smtClean="0">
                <a:latin typeface="Comic Sans MS" pitchFamily="66" charset="0"/>
              </a:rPr>
              <a:t>The FRSC in her operational strategy adopts basically eight (8)  types of patrol operations as follows:</a:t>
            </a:r>
          </a:p>
          <a:p>
            <a:pPr marL="1943100" lvl="3" indent="-571500">
              <a:buAutoNum type="romanLcPeriod"/>
            </a:pPr>
            <a:r>
              <a:rPr lang="en-US" sz="2800" dirty="0" smtClean="0">
                <a:latin typeface="Comic Sans MS" pitchFamily="66" charset="0"/>
              </a:rPr>
              <a:t>Mobile Speed control patrol</a:t>
            </a:r>
          </a:p>
          <a:p>
            <a:pPr marL="1943100" lvl="3" indent="-571500">
              <a:buAutoNum type="romanLcPeriod"/>
            </a:pPr>
            <a:r>
              <a:rPr lang="en-US" sz="2800" dirty="0" smtClean="0">
                <a:latin typeface="Comic Sans MS" pitchFamily="66" charset="0"/>
              </a:rPr>
              <a:t>Static speed control patrol</a:t>
            </a:r>
          </a:p>
          <a:p>
            <a:pPr marL="1943100" lvl="3" indent="-571500">
              <a:buAutoNum type="romanLcPeriod"/>
            </a:pPr>
            <a:r>
              <a:rPr lang="en-US" sz="2800" dirty="0" smtClean="0">
                <a:latin typeface="Comic Sans MS" pitchFamily="66" charset="0"/>
              </a:rPr>
              <a:t>Surveillance patrol</a:t>
            </a:r>
          </a:p>
          <a:p>
            <a:pPr marL="1943100" lvl="3" indent="-571500">
              <a:buAutoNum type="romanLcPeriod"/>
            </a:pPr>
            <a:r>
              <a:rPr lang="en-US" sz="2800" dirty="0" smtClean="0">
                <a:latin typeface="Comic Sans MS" pitchFamily="66" charset="0"/>
              </a:rPr>
              <a:t>Rescue mission</a:t>
            </a:r>
          </a:p>
          <a:p>
            <a:pPr marL="1943100" lvl="3" indent="-571500">
              <a:buAutoNum type="romanLcPeriod"/>
            </a:pPr>
            <a:r>
              <a:rPr lang="en-US" sz="2800" dirty="0" smtClean="0">
                <a:latin typeface="Comic Sans MS" pitchFamily="66" charset="0"/>
              </a:rPr>
              <a:t>Night patrol</a:t>
            </a:r>
          </a:p>
          <a:p>
            <a:pPr marL="1943100" lvl="3" indent="-571500">
              <a:buAutoNum type="romanLcPeriod"/>
            </a:pPr>
            <a:r>
              <a:rPr lang="en-US" sz="2800" dirty="0" smtClean="0">
                <a:latin typeface="Comic Sans MS" pitchFamily="66" charset="0"/>
              </a:rPr>
              <a:t>Special patrol</a:t>
            </a:r>
          </a:p>
          <a:p>
            <a:pPr marL="1943100" lvl="3" indent="-571500">
              <a:buAutoNum type="romanLcPeriod"/>
            </a:pPr>
            <a:r>
              <a:rPr lang="en-US" sz="2800" dirty="0" smtClean="0">
                <a:latin typeface="Comic Sans MS" pitchFamily="66" charset="0"/>
              </a:rPr>
              <a:t>Foot team patrol</a:t>
            </a:r>
          </a:p>
          <a:p>
            <a:pPr marL="1943100" lvl="3" indent="-571500">
              <a:buAutoNum type="romanLcPeriod"/>
            </a:pPr>
            <a:r>
              <a:rPr lang="en-US" sz="2800" dirty="0" smtClean="0">
                <a:latin typeface="Comic Sans MS" pitchFamily="66" charset="0"/>
              </a:rPr>
              <a:t> Metropolitan bike patrol</a:t>
            </a:r>
          </a:p>
          <a:p>
            <a:endParaRPr lang="en-US" sz="2800" dirty="0" smtClean="0">
              <a:latin typeface="Comic Sans MS" pitchFamily="66" charset="0"/>
            </a:endParaRP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7158" y="0"/>
            <a:ext cx="8429684" cy="5724644"/>
          </a:xfrm>
          <a:prstGeom prst="rect">
            <a:avLst/>
          </a:prstGeom>
          <a:noFill/>
        </p:spPr>
        <p:txBody>
          <a:bodyPr wrap="square" rtlCol="0">
            <a:spAutoFit/>
          </a:bodyPr>
          <a:lstStyle/>
          <a:p>
            <a:r>
              <a:rPr lang="en-US" sz="2800" b="1" dirty="0" smtClean="0">
                <a:latin typeface="Comic Sans MS" pitchFamily="66" charset="0"/>
              </a:rPr>
              <a:t>PREPARATION FOR A PATROL OPERATION</a:t>
            </a:r>
            <a:r>
              <a:rPr lang="en-US" b="1" dirty="0" smtClean="0"/>
              <a:t>:</a:t>
            </a:r>
            <a:endParaRPr lang="en-US" dirty="0" smtClean="0"/>
          </a:p>
          <a:p>
            <a:endParaRPr lang="en-US" dirty="0" smtClean="0"/>
          </a:p>
          <a:p>
            <a:pPr algn="just"/>
            <a:r>
              <a:rPr lang="en-US" sz="2000" dirty="0" smtClean="0">
                <a:latin typeface="Comic Sans MS" pitchFamily="66" charset="0"/>
              </a:rPr>
              <a:t>The preparation for patrol commences immediately the part-one order is displayed and you find out your deployment, a committed staff immediately carries out mind preparation, thought is given to appearance, turn up time as specified, nutritional considerations and finally positive delivery.</a:t>
            </a:r>
          </a:p>
          <a:p>
            <a:pPr algn="just"/>
            <a:r>
              <a:rPr lang="en-US" sz="2000" dirty="0" smtClean="0">
                <a:latin typeface="Comic Sans MS" pitchFamily="66" charset="0"/>
              </a:rPr>
              <a:t>The following pertinent elements must be considered I preparing for patrol.</a:t>
            </a:r>
          </a:p>
          <a:p>
            <a:endParaRPr lang="en-US" sz="2000" dirty="0" smtClean="0">
              <a:latin typeface="Comic Sans MS" pitchFamily="66" charset="0"/>
            </a:endParaRPr>
          </a:p>
          <a:p>
            <a:pPr marL="342900" indent="-342900">
              <a:buAutoNum type="romanLcPeriod"/>
            </a:pPr>
            <a:r>
              <a:rPr lang="en-US" sz="2000" dirty="0" smtClean="0">
                <a:latin typeface="Comic Sans MS" pitchFamily="66" charset="0"/>
              </a:rPr>
              <a:t>Time:</a:t>
            </a:r>
          </a:p>
          <a:p>
            <a:pPr marL="342900" indent="-342900">
              <a:buAutoNum type="romanLcPeriod"/>
            </a:pPr>
            <a:r>
              <a:rPr lang="en-US" sz="2000" dirty="0" smtClean="0">
                <a:latin typeface="Comic Sans MS" pitchFamily="66" charset="0"/>
              </a:rPr>
              <a:t>Turn out</a:t>
            </a:r>
          </a:p>
          <a:p>
            <a:pPr marL="342900" indent="-342900">
              <a:buAutoNum type="romanLcPeriod"/>
            </a:pPr>
            <a:r>
              <a:rPr lang="en-US" sz="2000" dirty="0" smtClean="0">
                <a:latin typeface="Comic Sans MS" pitchFamily="66" charset="0"/>
              </a:rPr>
              <a:t>The patrol vehicle</a:t>
            </a:r>
          </a:p>
          <a:p>
            <a:pPr marL="342900" indent="-342900">
              <a:buAutoNum type="romanLcPeriod"/>
            </a:pPr>
            <a:r>
              <a:rPr lang="en-US" sz="2000" dirty="0" smtClean="0">
                <a:latin typeface="Comic Sans MS" pitchFamily="66" charset="0"/>
              </a:rPr>
              <a:t>Operational documents and other implements</a:t>
            </a:r>
          </a:p>
          <a:p>
            <a:pPr marL="342900" indent="-342900">
              <a:buAutoNum type="romanLcPeriod"/>
            </a:pPr>
            <a:r>
              <a:rPr lang="en-US" sz="2000" dirty="0" smtClean="0">
                <a:latin typeface="Comic Sans MS" pitchFamily="66" charset="0"/>
              </a:rPr>
              <a:t>Cash declaration</a:t>
            </a:r>
          </a:p>
          <a:p>
            <a:pPr marL="342900" indent="-342900">
              <a:buAutoNum type="romanLcPeriod"/>
            </a:pPr>
            <a:r>
              <a:rPr lang="en-US" sz="2000" dirty="0" smtClean="0">
                <a:latin typeface="Comic Sans MS" pitchFamily="66" charset="0"/>
              </a:rPr>
              <a:t>Vehicle inspection</a:t>
            </a:r>
          </a:p>
          <a:p>
            <a:pPr marL="342900" indent="-342900">
              <a:buAutoNum type="romanLcPeriod"/>
            </a:pPr>
            <a:r>
              <a:rPr lang="en-US" sz="2000" dirty="0" smtClean="0">
                <a:latin typeface="Comic Sans MS" pitchFamily="66" charset="0"/>
              </a:rPr>
              <a:t>Searching of team members</a:t>
            </a:r>
          </a:p>
          <a:p>
            <a:pPr marL="342900" indent="-342900">
              <a:buAutoNum type="romanLcPeriod"/>
            </a:pPr>
            <a:r>
              <a:rPr lang="en-US" sz="2000" dirty="0" smtClean="0">
                <a:latin typeface="Comic Sans MS" pitchFamily="66" charset="0"/>
              </a:rPr>
              <a:t>Combing of the patrol environment</a:t>
            </a:r>
            <a:endParaRPr lang="en-US" sz="2000" dirty="0">
              <a:latin typeface="Comic Sans MS" pitchFamily="66"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478</TotalTime>
  <Words>1556</Words>
  <Application>Microsoft Office PowerPoint</Application>
  <PresentationFormat>On-screen Show (4:3)</PresentationFormat>
  <Paragraphs>142</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Facet</vt:lpstr>
      <vt:lpstr>PowerPoint Presentation</vt:lpstr>
      <vt:lpstr>PowerPoint Presentation</vt:lpstr>
      <vt:lpstr>PowerPoint Presentation</vt:lpstr>
      <vt:lpstr>OBJECTIVES</vt:lpstr>
      <vt:lpstr>PowerPoint Presentation</vt:lpstr>
      <vt:lpstr>PowerPoint Presentation</vt:lpstr>
      <vt:lpstr>PowerPoint Presentation</vt:lpstr>
      <vt:lpstr>PowerPoint Presentation</vt:lpstr>
      <vt:lpstr>PowerPoint Presentation</vt:lpstr>
      <vt:lpstr>PowerPoint Presentation</vt:lpstr>
      <vt:lpstr>CONFLICT MANAGMENT</vt:lpstr>
      <vt:lpstr>CONFLICT MANAGEMENT CONT.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Sabitu</dc:creator>
  <cp:lastModifiedBy>HP</cp:lastModifiedBy>
  <cp:revision>70</cp:revision>
  <cp:lastPrinted>2018-07-03T13:20:20Z</cp:lastPrinted>
  <dcterms:modified xsi:type="dcterms:W3CDTF">2021-02-08T14:48:59Z</dcterms:modified>
</cp:coreProperties>
</file>