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75" r:id="rId5"/>
    <p:sldId id="274" r:id="rId6"/>
    <p:sldId id="259" r:id="rId7"/>
    <p:sldId id="260" r:id="rId8"/>
    <p:sldId id="261" r:id="rId9"/>
    <p:sldId id="262" r:id="rId10"/>
    <p:sldId id="263" r:id="rId11"/>
    <p:sldId id="264" r:id="rId12"/>
    <p:sldId id="265" r:id="rId13"/>
    <p:sldId id="266" r:id="rId14"/>
    <p:sldId id="27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561D6C-9A4A-4B41-9DA1-1FA465D06C5E}"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561D6C-9A4A-4B41-9DA1-1FA465D06C5E}"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561D6C-9A4A-4B41-9DA1-1FA465D06C5E}"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561D6C-9A4A-4B41-9DA1-1FA465D06C5E}"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561D6C-9A4A-4B41-9DA1-1FA465D06C5E}" type="datetimeFigureOut">
              <a:rPr lang="en-US" smtClean="0"/>
              <a:pPr/>
              <a:t>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561D6C-9A4A-4B41-9DA1-1FA465D06C5E}"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561D6C-9A4A-4B41-9DA1-1FA465D06C5E}" type="datetimeFigureOut">
              <a:rPr lang="en-US" smtClean="0"/>
              <a:pPr/>
              <a:t>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561D6C-9A4A-4B41-9DA1-1FA465D06C5E}" type="datetimeFigureOut">
              <a:rPr lang="en-US" smtClean="0"/>
              <a:pPr/>
              <a:t>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561D6C-9A4A-4B41-9DA1-1FA465D06C5E}" type="datetimeFigureOut">
              <a:rPr lang="en-US" smtClean="0"/>
              <a:pPr/>
              <a:t>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561D6C-9A4A-4B41-9DA1-1FA465D06C5E}"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561D6C-9A4A-4B41-9DA1-1FA465D06C5E}" type="datetimeFigureOut">
              <a:rPr lang="en-US" smtClean="0"/>
              <a:pPr/>
              <a:t>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C10C69-42A3-4546-89B2-B98376911B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61D6C-9A4A-4B41-9DA1-1FA465D06C5E}" type="datetimeFigureOut">
              <a:rPr lang="en-US" smtClean="0"/>
              <a:pPr/>
              <a:t>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C10C69-42A3-4546-89B2-B98376911B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0" name="Picture 20"/>
          <p:cNvPicPr>
            <a:picLocks noChangeAspect="1" noChangeArrowheads="1"/>
          </p:cNvPicPr>
          <p:nvPr/>
        </p:nvPicPr>
        <p:blipFill>
          <a:blip r:embed="rId2" cstate="print"/>
          <a:srcRect/>
          <a:stretch>
            <a:fillRect/>
          </a:stretch>
        </p:blipFill>
        <p:spPr bwMode="auto">
          <a:xfrm>
            <a:off x="533400" y="990600"/>
            <a:ext cx="3733800" cy="3733800"/>
          </a:xfrm>
          <a:prstGeom prst="rect">
            <a:avLst/>
          </a:prstGeom>
          <a:noFill/>
          <a:ln w="9525">
            <a:noFill/>
            <a:miter lim="800000"/>
            <a:headEnd/>
            <a:tailEnd/>
          </a:ln>
          <a:effectLst/>
        </p:spPr>
      </p:pic>
      <p:pic>
        <p:nvPicPr>
          <p:cNvPr id="30734" name="Picture 14" descr="C:\Users\ACA 06\Desktop\2019\frsc logo.jpg"/>
          <p:cNvPicPr>
            <a:picLocks noChangeAspect="1" noChangeArrowheads="1"/>
          </p:cNvPicPr>
          <p:nvPr/>
        </p:nvPicPr>
        <p:blipFill>
          <a:blip r:embed="rId3" cstate="print"/>
          <a:srcRect/>
          <a:stretch>
            <a:fillRect/>
          </a:stretch>
        </p:blipFill>
        <p:spPr bwMode="auto">
          <a:xfrm>
            <a:off x="76200" y="381000"/>
            <a:ext cx="2057400" cy="1235381"/>
          </a:xfrm>
          <a:prstGeom prst="rect">
            <a:avLst/>
          </a:prstGeom>
          <a:noFill/>
        </p:spPr>
      </p:pic>
      <p:sp>
        <p:nvSpPr>
          <p:cNvPr id="30730" name="AutoShape 10" descr="data:image/jpeg;base64,/9j/4AAQSkZJRgABAQAAAQABAAD/2wCEAAkGBxITEhISExQWFhUVGBYbGRcXGB4XHxsYIRseHx0fGh4fHCghHxolHhoZITElMSkrLi4vGR8zODMtNygtLi0BCgoKDg0OGhAQGi0lICUtLS8vLy8vKzArLzcwLi43MC0rLS0wLS8wLi8xKzAtMC0vLS0tLi0vLS0tMC0tLS8tLf/AABEIALIBGwMBIgACEQEDEQH/xAAcAAEAAgMBAQEAAAAAAAAAAAAABQYDBAcCAQj/xABAEAACAQMCBAQEBAQDBgcBAAABAgMABBESIQUTMUEGIlFhFDJxgQcjUpFCYqGxJDOCFXOissHCVGNys9Hh8EP/xAAaAQEAAwEBAQAAAAAAAAAAAAAAAQIDBAUG/8QAMxEAAgECBAMGAwgDAAAAAAAAAAECAxEEITFBBRJREyJhcYGRsfDxFCMyQqHB0eEGFVP/2gAMAwEAAhEDEQA/AO40pSgFKUoBSlKAUpSgFKUoBSlKAUpSgFKVHXfEMAnUqKM+d98n+VdiR75/eqymoq7KTmoK7JGvhYDqaijdSEeR0bVgDKFNJKkg9dx7Y+9Ql/BJGxDyqpIDEjBLDODnUCc5K/8AT0rnqYnkV0r+xzVcXyK6i2vQuNKr3A7scwKNSIyjQp/ibGWz/NsemB1rLccUbAcyxxAgnBjZ9s4BJDAf0qyxMXHm+f1sWji4OHN/H72JyladreZwDpOdgy9CR1H8rddv61uVtGSkro6IyUldClKVYsKUpQClKUApSlAKUpQClKUApSlAKUpQClKUApSlAKUpQClKUApSlAKUpQGlxmVlhfSMs2FHbdjjP2zn7VWBOsmFYhiQAwB2wBnTn0A2HqWz2qX8XsREpBI8x3wSN0Yb4+uB7kVBtdQ6E6HG+xAwMHAx6gJ/x15WLn95ZvRHi46p99yt5JL1JRLkBeZ1McrOyg7lSpVSPXqK0JbkTO/M06SoY68rpCg/IcdAW3PU4atOeWFSN9TLnGTkBgVGfbID4+1SE9ui6XOnzaSJH82o5wMDoFGVyD6+1Y9pKatlZanO6kpq11Za/wB/NvczcIXlTAmPylGAaMFgDqG2MZAyDv03rzxWJWWJSoOkSllB+XLBgu22eg+9YrhmSHJQqD2U4LA5wAoJ0j+LPfSPU1pNcwthjkbBig2AIA1ADbOdB/cUlNRhyfH6eAnUUYdn16+nh4fOpvNOkUB05MgG+f42BG/uRkOD7GrVZzB0RwQQyg5H0qlJcxoQgw3Yd9/t/MsZ+hNWzga4hQDp5sfTJ2+3SurB1G5W2t8PqdmAquU3FWtbTy+pv0pSvRPWFKUoBSlKAUpSgFKUoBSlKAUpSgFKUoBSlKAUpSgFKUoBSlKAV8Jx1qk8d49Pb3eJJ9FtKPynEQkUOMAo5Hm7E7HO496kZuMJJE8NzoQSqypKDmGTII2b+E/ynB9M1XmJsWalc98OcSuoreORC1ykZMc0GAXiIPVWG7LgbD0P7X+GUOqspyrAEEdwelSncNGnxwZi/wBcX/uLVct9K7kf/wAS2wyS2tcYx7gfvVi44+ISfRkP/GKjfD/CmOieXOoKAi9NIx39yd64a8HOslHp7Hl4mEp4hRitvbNmXhHAkGJZF85JYL2UHoMdCR/eozh9yWc8xgVeRiAd9DBsKQP/ANsauFVC6CK/Klk8gZ9Mar52GQRpI825I6dcN6VFakqSjy/XzIxFFUVDkyXxeWv6/seGQsS3XWpGpPOxAB3w2NI2b74reitviIwsnklUOFYj5l6HI9cYyO2xrXhAxoujgxam0HHnB+XQwxtuQV9xW7ZRqsSrqAGSyuBjludyreg3xv1BwaxpxTeej1X9bZ7mFGCbz0azXtqts72fUjI49MhRk5baZGGcbgOjjBHsjVZeEf5Sj9JYfYE4/pivMkSzoVcYcZBx1UkdVPoR+42pw2xaIsNWpCFxnOQQMdfTAFdVGk4Tus0/nM68PRlTndZp7/yvQ36UpXYegKUpQClKUApSlAKUpQClKUApSlAKUpQClKUApSlAKUpQGO4nVEZ3OFQFmPoAMk/tXJOPKnELvnWTBjpwySOItTDO8YJyduuwGw966pxaUrDIwiM2FP5Yxlh3G+3Tt/euLW1va3DSPI7WzsxwiRhok7BSuzA7b7VnUZeCexv296sP+HvLRdBGShTltnGA6keUkZIz/Wt3g8brHLLZyGREP5kEi5OgjbUOj43BIx0+tebqw4gLZ0SaO7gwM6SJCnoAHGVPTp09qh470wkMqtbXMWAdIID9Mh1Pyt07YO+cVnY15vAm+FcXFq/xkUem3dljniXJ0N2Zf5e/7r3FXXgt4kUgt9QMUoMls+dip3ZAfVc5HsfauQ8Q4jLcSM5wiEgsiZVS2N205wW/61a/DccjQPCH50K4kieI5kgmzsOWfPpJ74xue2cWjIpNbnUpIwwwwBGQd99xuK91WODeLkZ0tpwY7geVwR5eYOwYbebBI9as9aq2plaxqcUtXljKJI0ZP8S9ft6Vw3xHDy5okcl7q22a41sSzdQQOxA/vXceMXwhhklOBpXbPTUdhn2yRX58uJi7M56sST9TXFi7JprU9bg3D6deu61RXUV6X8vf9y08Bvbi+dLd7lkkGTHIepG5K5x83RgfRSO+a6TwTw8sca8065SBrbJAJ7kDsD6VwyCZkZXU4ZSGU+hByD+9d48K8bW7t0lHzfK49HA3+3f71TDRpzl3lmRxrg9GnV+0wirPXon19USNtaRx50KFzjOKz0pXoJJKyPJUVFWQpSlSSKUpQClKUApSlAKUpQClKUApSlAKUpQClKUApSlAKUpQGjxr4jkv8Ny+b/DzM4/p39O1cb43wy5idnvIzrkbeXYqzY6Ky7DYHbY7V3KuRcfM8t4V4g4t0H+USGaPTnfQQMFz6nHpWdRZGlN2ZC3E0PJwqNHJqGHV3KuP4lYMxwQDqyPTHetG8uXkOqRmc4xljk4+vWrByoHYwQSNPCSGZhGw5ePmkGRjIXUNuoOK9jwzG1+LUSERyLrjfZiVK6l9B2P7Vmky8mrnr8PbNZmaJolwyYMh8xQENsqnYMcE6sbYNY+M8StlvluYDIRr/MTBQjBAOlgehGT9a3fABaz4hPazdSNJYEBQQdSk5I65AHfLY7mq74m4W9rO0b4OrLKy9CCT69CCCCPap0RVu7Lpc2sZuw0j647+McmY7GJ1wyb9zkLjuds983nhN2ZI8ts6kq49HHX99iPYiufeF5xe2b2R1CaEcyKQ74w3l0nquNl+hqYsOM6DFduNKyhorhf0zxqSreu6qw98pWiZRoi/xb4t/l2qn+d/+0f3P7VzWt7jfEGuJ5Jm6uxPrgdgPttWrbwM7KiDLMQFHqTsK8utPnm2fccPofZ8MlLzZjqweC/ERs59TZ5T4Eg9uzD3X+ozXnxV4bks3VW3UjZh39fuO/2qBqvepy8UaxlSxlF7xeR+kY3DAMDkEAgjuK9Vzb8L/E3SylO+/JJ9Mbp9tyPbIrpNetTqKcbo+JxeGlhqrpy9PFClY5plUZZgo9SQP71BN4sjLERRTTKOsiJhOmRhmIBq1zmLDSufy+K55ZGCM0aDKh4oucqtvjmOfsPKMDferpwh3MMZk1a8DVqABJ7nAOMHqPaidybG5SlKkgUpSgFKUoBSlKAUpSgFKUoBSlKAUpSgFKUoBXOPxI4XdM3xDsslrFvozo09AdXdiemQc+mO/R6h/EvAku4+XJJKiDdhGwGrv5gVOcYqJK6JTsc4g45c3ASKKNLa2DLzWiUKNBGG1s/lxpz16nFffFF08iw3ilTy5ZYebESgdVwUIwdtQMg2NRdvwLAd50utEbNpBhZvygcg5YhVOPbrUnwi/gkuDP8ADGS2xHHJznRm1s2EkZTsT1GBnGT9Kxz0NLI2PG9kp+G4vASy5h1r6FTsd+m40nOd8VIixN7HC2to3lSYxSOitrRzmSN8DZhuVwQSpO2xrDNYfDXJsZmDWd5qIHTQSfLp9GDBfY5FfOB8RaylFjc5dUbER2JTOcMuR31+u2atdbkJNrIw8C4f8FcmZZRJFAGW4cYUaiDhEBOWIIXPvtXzinFXvLWcwxxhspNKis5bSux8rRgB/lzgnIWtrj/hm4BSCCNmhiTUDkedz8xOTu5NQvAOGXQnnMIAltmXVGTucgggDowwPXcMKq29LF1FWTvmVSVR1HynpV0/CvhHMuGnYZWEbZ/Wen7DJ/aoji1gmlpYh+WT5k6tEx7EdSM5we/163bgHGrSxsUHMDyHdkUhm1kbAjYgDAB9K56dFKpfY9nE8Tc8J2f5nk/Is/iXgy3UDRHr1Q+jdvseh+tcHvLZo3ZGGCpIP1BxVl4h4yvpyMOYxt5YQV3375LZ++NulRdxCzFS8jMzqxIKFmDgbAg7kHbDfXbatK8FU0OTh2OeFbTzi9iKjkKkMpwykEEdiNwR966a/F7q/toGgDagdMqxycsiTPVz1EZXfYjc1zq5s2V3QqVdTurbH6ipDwnx5rOdZNzGcCRR3X29x1H/AN1zUpOlK0tGe3jKVPiFDnpfiWnXyNhfEUmslYYmYnHnVp2yPQyMx6+lTvieOOKDTcO1xeOuyl2CR6ujFc4UgdB0JHSrBNw2ytWPEgUCaByUUBE1MpwcjqWz16DJ+tUe4IuJxJdgxvcPlJA6zQjTgBGC+bSBsTrGM5xXdayPk98yU8Kwz3CuuhJjFyynMYBY9mGOXp0srDIO3v1AI6nbJhFGkJgAaR0XboMdhVM/D3hmHmugjRpKBoUMGQodwQeuQQ3X9VXirwWRWTzyFKUq5UUpSgFKUoBSlKAUpSgFKUoBSlKAUpXlZASQCCR1APT60B6pSlAKUpQEB48z8Bc4bT5N/KGyO4AJA36Z7VxzgiylikarISrBtaqyqMbklhpUj9Xb74Pf5YlYaWUMD2IyP2Nca8aeHpLWV9LfkT6nKRgqq4YAK25z8w+pJ2rOa3Lxex7u7BXQWsWtwPzLV5GUh4gqrIq753c5UYAOnbrUzwq0j4nbJGSY7u1AUNqILL21d8ZG/dT06763BUieJIyV5kapK8oUMylWHIhjz5dWrTkd9x1JIwSWovJGZJEt71fLIitpWV+5jYEY2VtXXcD61Um5s+GPFctnMLG7VVCu+qQlmYsx2OSd1JPzela/iPgV+eISywox5vmjkiYKNAAG7ZGG6bd+2a2+I8TjuITaXNrMs8ShEkCmQ8xV9QM6SAT3yCTVftL3iM8qwh5mbYBSWQKo7nGABvuTRvKwSzJhuNW0pVJ454LiIgNOiKCz9GLgY779zt13qO4vxZZoneRYmkTUA+nQ7liuHOMZ0qr+wLLtWjxCCVZXSX5lOGOvVlvr3H/xWWZzJb8sDzRM0gwM5BChh7aQob6A1nzZm7h3S92MgtTLbWiLmIRF2dCQ8jAbF9eRsS3Q4Ga+eG/HMNxIiToqS5xG4GVJO2ATupI2981rWfGIhI87EpFeCJ1kI1BJoxpZHGPl23PoTv3EUfCsUgZrdgdz51kLxoOpO0akED5V1E5x9a2v0Oe3UxfipcxG7iEfzqAJCPU/KPqBn9xVIYVeZfC73lzeOSYmSTIRlySSCy5wdhge/WqXdQlHZT1BNcWKTyZ9FwGavON+hY/DtybmH/Z7ylDqDQMSSoYEZRh3GMlfQ/arx4L8HrB+fMA0pOVIBXSCmkqwzv361x8EjBBwRuCNiD2I967h4H8RC8twW/zY8LIPU9mHs3X65FXwtRPuvXYz41guR9tDR6+fX1+PmWCOMKAFAAHQAYFeqUruPnhSlKAUpSgFKUoBSlKAUpSgFKUoBSlKA8TyBVZicAAnNfnPgPE7+94m0nxEtuyB2kdEd9Ea9AydWXVp8p8o1HAGa7T+IPEGitWCHDSZX5A5xjcBTkEnYY0v38p3xU/wN4a2m8u30kyyCNWBycJnVvk7Fj69vpUEktZeK7yAZuY1u4P/ABVl5yo2A5sPzA9SdJP0qxcO8W2M5ZY7mIsvzIW0MPqrYI/auf8A4peMIbG8ijit0afSJJHWRoW32QEx/OdicNkfLtvWlD4wtp41biNkTGwUc2aFZdZI1LiSJQVwCD8hIBB64BA7MrAjI3Br7XEb/jdjZxc7h908EkY/yEm+LgbceR0ZtaaumoBSNR9K7Lwy5MsMUpGkyIjFfTUoOPtmpINmtXiPD4505cq6kyDjcZIOR0962qUByXjXC/hbkRFwqSFpVK+VYvMfNuMM6xg6fRiNvXELwNG/NRTGFRmQ7fNn4a3G4I6tI577711TiXDIbhQkyK6g5APY1znxp4ZtbOPm5d9fLVYy53cElpGOck6PKOwz71lLuq+xtShKrNQis2R1nfyIYkEsytPLEsemQkBVOh5CGzlMEqi/LhcnOBU9J4qmdhZWoYNraPmzNqdsEjV06Y3zvt2rnxumZFCRKCjEiQaiwXBxGWZiOWAcBT/XepDhdxOZmuRMnNAb8xl1KhK4yzHEakDoN+nQ1kqjl+E654WNG/aSV9ks89r7L5yLDf8AAORe2ELNzTOxMmRtgHLd87g9faoG6WS2nliOVZGbY/xRknT7MpXGR9a1L+S4hmW6FyXmU5LHbc7YTVu64J/hAxU74g49He2yu8DpdRJq1gYXQds77lCenXfv1qzStkc0ZyvmZbprqyd05cckBIcxECRMHPmC5JjBw2Pp3xU5Lxme6SJLa2khMRjkCk6UaMNgYAG41Abegqrtw+W5tLe5g1yyIGjnwcvsAFG25TTn3w2+d6k5+I3NlyA9xqlQANHgOscZYZ5hA1HPlwM5yOozirGZ0Phls2uWdxpaXR5f0oo8oP8ANuSe24HbNVD8RvCgdWuoh5hvIPUfqH07/v8AWw8G4jKbhoZJI5QYlkDIMYJIHbopzlep2bc1OvjBBxg+tXlFTjZlqNadGopw1R+byMbGpTw1xt7OdZl3HR1/Umdx9e496kvHvBFt5y0ZBjk3ABzpPcHfNVivJknTl5H3NKcMVQTayks18T9G2lykqJIhDI4BUjuDWauX/hb4j0t8HIfKxJiJPRu6ffqPv611CvVpVFONz4rGYWWGqum/TxQpWtfX8UK6pZEjXpl2Cgn0GTuaj5/EsI+RZpdgfy4ZGGD/ADaQv9a0OUmaVXJfGNuvXAb9LzQIfuDNtXy08YxP8sMzepjCTgfUwu/7dfagLJStC24zbuyoJFDt0R8o5+iMA39K36AUpSgFKUoBSlKAUpSgOQ/jJx1o3ZBkBYxsRlWyc7qcq3ykDy7dnByp6L4N4V8LZW0GQSka6iNgXO7H7sSc1V/HX4dG7kFxDMQ4ZWMExZoWIOTjq0eobHTsfTO9R13xmW3hMPKnsZ5By4oSOfbPLIwReXIMmPHXSCgAz5TioJPNnwI3Iu7y4hhuILyZzychZUEeqONoXJwzsq/LlPUHtWmeByROFtJRcxx4/wAHcHkTriSFyEJADn8hVGQAB0Jqf8V+FJ5hw6xgVVtrdS7s2QhdFCxL5HEgOdRyCMdc5GKrnDLyeS5vISxuLS0kdEWRIrgJoQs5Z2dbgHIKh/MMkDtQGfjN1bJb3hntXt5Ta8pVlhzhpC5mdJFDKd3Uk6v4O1dH4bx6zeNDHcwuoAAIkX0+tcfs/F8iRxyzPd26Pb89FtphOrAzcsgpcqxU5YEDURj0rflurcPFzFvJGuC+hPheHzczSoZiDEhzgHffNAdWuuPWkal5LmFVHdpFA/vUK34j8K3Au0dv0xhnJ/8ASFUk/aqlcxcGxZTBlRrzCwslrDn5tOWVoiFAZsE4qU8NWSyXF7bQXd1G1oyLIRDZoGLAkaSlvn+E+lSQSlt+IMUrFILS+lx3W3Kr+7lcffFc98S+KvjpiZYXjjiEiRoGXWHyAWbGVIyuNIPQdd6u3iq1jgWOM3F1NPOSsUbXRhBbB8zaWQBRsPclQNzXK7mye3YQyo0Tj+Fx17nSej9dyCa5cVJqNkj2eDUac6rc3tZK9m79PQ2ZHjcKrSyhV6KIlwPsJdz71sw8gBc3M3lHlBt1IU+oHOxq6747moqlcf2iZ7b4NhXs/c9rDGSxd3ySeiAk/XLit+x4s0RYKzSJIhR1kGnK6CgwQxOyk47D0qNpTt59S0eEYVflv6smuE8SMHmhkkSIjMsYIJEig8s52LIX059sg52ztX3iKZFgUKiyqAZJRiTm41aCc5H8Tkj1IO21VulT9onaxSPBsPGpz7X02N1uLTkEc1wGJJCnQCT6hcZ/6VrSzuwwzsw9GYn+5rGhywRQWc9EQF2P0VQTj7VOweGJc4mPLbf8lBzpumVJVTojU/qd1A71WMJz0OmriMLhVaTS8Fr7IgNlGdgP2r24IIDAqSMgMCCR64Patm/4vaWuVRebMD+sPgZ6SSY5at/ulJ2/zRULw+Ca+uOc7CJAwDShSdO+dEYGXmmPZfMx/iON66Fg8s3meTU/yDv92GXjr8+5LWiyF05Ss0moaAgySwO2Pocew711Wfjd3LphJ5culdcVsBNNkgZJdsQwANn5teR03rQs+FrBFJJLqtECl3IKvdzxr8+vSCIkJx5Y9xkboaiOLeO3ihKWUAhgltmlilQK0iyKQJBJGc5dDlX+YjOo5AOOijR7Pc8viHEHi2u7ZLTqWo8HEMb3FzIlsoXLuDzpQQepnlB67eVYxvjBrxxjjfD7eJbvQ0+t+XrkLEKQufOZfkXHcDGSKirHgF3eENdKpEkD29zryUdkKvbzxINOcknOCMHp61I2/g+2tUdZ7t41kaNkCzyQhXQHJTXKxJbJJBJGw22rY84Q+LLNvhGW3iMc8FzMzLocx8kKWXCghjuR1GMVH23im2ka2W7sYoo7qCWeF1YSEIiFzr/LUo2gZ2LelS3C7ThcBRYLeZmhEoBENw+ebjmHUV0Pq0juem2K128PcOCSAWt3GHjePUFmcxxt8yxDL8sHphVG21SDSseK2FzGhtrmSHMUsgguEM0aqmzl1fJAG3yyL7daufhGB0s4Fk1atJbDHJUMSwQnJzoBC/6aoV5w6xDzPDMxa+e1t2gkUxssTSKsmhHVXCuo32xsT9OqChApSlAKUpQClKUApSlAKgvFnh1b1YFZtPJmWUA5w2FZcHSysNnO4PUDr0qdpQFQFldwY5TyqCxGhv8AGRKo3HXROpIz3YD02FRZkglkMsljC0gDoJLWVRLhgVbUkgicZydvNjNdDrFcWyOMOiuD2YBh/WgOWX/gezFtIBJdwuyRIr3UbziGJJA/LQKAoUkDI1Hp9axz+Fra4+FL39sog+JzyYfhNRlQANgSbMGGSe/Sugp4VtVzykaEk5zC7xb+4VgD9wa+w+HypyLq7/1SBx+zIagk5pf+CknjRJOKWyCG1WGPlaFBYPr1OM+XJCZ04PlzmpTg8YtLqe7/ANp22i4aJ50SIy50LghXD+Xq2+D19qvMnBpD0u5h/ogP94ag/FVjcRW7N8dMwLxIQ6QqmlpFDcwrCGWPSTkg7CgJfhFotzE088QPxIH5bgMFh/gXB23HnI9WPoKppurOeV7KCbKCQxiK7iaaB2G7Lby6gyPt+o47LtVtXjnk0XKGAOuBNE3MhOR1SUAFcDu6oPTNUi//AAxxmWweJlFoyxamy3xOsETagNJcrrXVsQcfUAeeIeBwCfyp4CTnKf42FR7AFJv6HGe4FakfA7UuEDRsOhJuzAxPosctv19tdYI7q64eyzQWNxCq24gZHy/xF1thtCFxpXDMX/iG3Uipi18a3bW8catDPdPfm2BmjMalNGrUyjDLjIPTOO2azdKD2OqOOxMVZVH7ngeG7MfNDdf6bi1b/vBr4PDVqxwsFwPd7m2UffDM39DVl4J4hS5sLm5e0VmgadGiiAlEhj2PLJUalb6VE2X4gxLaXk/w0Kta8tVSN/mZyAFIaNXjwxAJK49CcVHY0+hb/Y4r/oyDTw3CS6EhWAOnlSPeH2yqW6b57aq3OHeBSQp5E0rqdxcSLaRt7hY+ZIfXGQO2azcQ/Eu4khtHt40RpZZIJlx8Q8cy7qqKHUNr3wSR61p8Y4/di+FvdTERyQQOsRLwNhtpFKQRys75VvLrwB33zUqjTWxEsdiZKzm/csC2FvZIBdXcFum/5VqvJyOpEjlnmcD9QKds1uwW9nxC1vrK2zHGNMZmTB1korhgckuvmAOTvuK0vCfhX4TiU0kEIFlcW0ZDMcssgI8p1nmAFdyDnfHpUnw2Cz4Y90Ek/wA+QSC2jTWyHSAQkaAtg4znGN60OQoXCvw4hMnI5D8+IDmmaYCHfOl40QCSRSRnTlB1Bb1nLq/trO0aSydZJI5IonuDGWjt42fS7ogwuhADspzsNRbBNb3FeMPcSgJb6ZI1fCFtczA/PHIsWUjjdQcF5AdSqdORXvgXBltktJZLx5LeJW+Fh0eciRcBX0kmQqpIAAGOp6UBVn4FNxaQyfERyvauIvioCYlmgkUlsYDASxnsDghip65q28K4baWIWNA15drhiqAEiXRy3fc6Yde5bLb5PWtjit5IyrztdvG/yWsGGuJs9nK7RjPXScAYJcbitnh/h6RowshFtEOltatpAH/mSgBmJHXGBkndtjQEfxHiNyXCzz8ssfLaWI5sx3x55WAAXG58qY/VtWreWN3HA80UEVsRggMWuLhskbtMVcRsATkBZB1ww61eOHcOhgTlwxrGvooA39T6msl3apKhSRVdD1VgCD33B2NSQck8BSxO963Eny8RiOHneQgtrJBAcgnYDAVRgDyirndf7KZNbR6UOPOsUsf08yqP71aoYEUYVVUdNgBt9qyUBz/iNrDLPZpa3MsuJ4ZDETzUREYOzF2UuhwMY17kgY3NdApSgFKUoBSlKAUpSgFKUoBSlKAUpSgFKUoBXxlBBB3B7V9pQEDN4aVSXtZGtmOSVUBomP8APEdsdc6ShOetRV1wWaPDLARIcAy2MohPuxglPLx7Zc9KudKApcHG5Yidd4gjTYi9t3tmJ/32Vjb6qhz7194twuK40SycPjuDq1B7edepAGosxiycAevSrk6gjBAI9DvUbd+HrSQ5e3iJznOgA5+o3oCHNvBHamzWwuI4SCNEQXbJySGSUnVnfOc1B2nhWxGrXZ30xdoixn8+oR50K2XAKDPQ9ds9BVyl8PQEBfzFA/RPKn/K4r5B4dgXOOcc/quJn/5pDQFbk4JbIw0cIZU5qTauZDEqyICFfSJtsZPQd+lZrvxKzAtE1oJFyrGLmX7qM9DHCit9fNgVPweG7NCSLePJ7soY/u2TUlHEq7KAPoMUBTVsbydvzee6kb6nWzhP0SPXcfZm3zv0qRsvC2F0ySYU5zHbryFYZyNbZMrH1OsA75G9WSlAa9jYxQqEijVFHZQB+/qfeq5F4bnilla3khUSMzCSRGkkjVjlkjGsIFySR0A2yrdatdKAjeFcGjgywLSSsBrmkOp3+pAAA/lAAHpUlSlAKUpQClKUApSlAKUpQClKUApSlAKUpQClKUApSlAKUpQClKUApSlAKUpQClKUApSlAKUpQClKUApSlAKUpQClKUApSlAKUpQClKUB/9k="/>
          <p:cNvSpPr>
            <a:spLocks noChangeAspect="1" noChangeArrowheads="1"/>
          </p:cNvSpPr>
          <p:nvPr/>
        </p:nvSpPr>
        <p:spPr bwMode="auto">
          <a:xfrm>
            <a:off x="304800" y="304800"/>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0732" name="Rectangle 12"/>
          <p:cNvSpPr>
            <a:spLocks noChangeArrowheads="1"/>
          </p:cNvSpPr>
          <p:nvPr/>
        </p:nvSpPr>
        <p:spPr bwMode="auto">
          <a:xfrm>
            <a:off x="1752600" y="146447"/>
            <a:ext cx="6477000" cy="40011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chemeClr val="tx1"/>
                </a:solidFill>
                <a:effectLst/>
                <a:latin typeface="Comic Sans MS" pitchFamily="66" charset="0"/>
                <a:ea typeface="Calibri" pitchFamily="34" charset="0"/>
                <a:cs typeface="Times New Roman" pitchFamily="18" charset="0"/>
              </a:rPr>
              <a:t>PARADE/QUARTER GUARD </a:t>
            </a:r>
            <a:r>
              <a:rPr kumimoji="0" lang="en-US" sz="20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REVIEW</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38" name="Rectangle 18"/>
          <p:cNvSpPr>
            <a:spLocks noChangeArrowheads="1"/>
          </p:cNvSpPr>
          <p:nvPr/>
        </p:nvSpPr>
        <p:spPr bwMode="auto">
          <a:xfrm>
            <a:off x="3124200" y="5038635"/>
            <a:ext cx="3124200" cy="400110"/>
          </a:xfrm>
          <a:prstGeom prst="rect">
            <a:avLst/>
          </a:prstGeom>
          <a:ln>
            <a:headEnd/>
            <a:tailEn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chemeClr val="tx1"/>
              </a:solidFill>
              <a:effectLst/>
              <a:latin typeface="Comic Sans MS" pitchFamily="66" charset="0"/>
              <a:ea typeface="Calibri" pitchFamily="34" charset="0"/>
              <a:cs typeface="Times New Roman" pitchFamily="18" charset="0"/>
            </a:endParaRPr>
          </a:p>
        </p:txBody>
      </p:sp>
      <p:sp>
        <p:nvSpPr>
          <p:cNvPr id="30739" name="Rectangle 19"/>
          <p:cNvSpPr>
            <a:spLocks noChangeArrowheads="1"/>
          </p:cNvSpPr>
          <p:nvPr/>
        </p:nvSpPr>
        <p:spPr bwMode="auto">
          <a:xfrm>
            <a:off x="1600200" y="5603558"/>
            <a:ext cx="6019800" cy="584775"/>
          </a:xfrm>
          <a:prstGeom prst="rect">
            <a:avLst/>
          </a:prstGeom>
          <a:blipFill>
            <a:blip r:embed="rId4" cstate="print"/>
            <a:tile tx="0" ty="0" sx="100000" sy="100000" flip="none" algn="tl"/>
          </a:blipFill>
          <a:ln w="9525">
            <a:noFill/>
            <a:miter lim="800000"/>
            <a:headEnd/>
            <a:tailEnd/>
          </a:ln>
          <a:effectLst/>
          <a:scene3d>
            <a:camera prst="perspectiveRelaxedModerately"/>
            <a:lightRig rig="threePt" dir="t"/>
          </a:scene3d>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0741" name="Picture 21"/>
          <p:cNvPicPr>
            <a:picLocks noChangeAspect="1" noChangeArrowheads="1"/>
          </p:cNvPicPr>
          <p:nvPr/>
        </p:nvPicPr>
        <p:blipFill>
          <a:blip r:embed="rId5" cstate="print"/>
          <a:srcRect/>
          <a:stretch>
            <a:fillRect/>
          </a:stretch>
        </p:blipFill>
        <p:spPr bwMode="auto">
          <a:xfrm>
            <a:off x="4267200" y="990600"/>
            <a:ext cx="4114800" cy="3733800"/>
          </a:xfrm>
          <a:prstGeom prst="rect">
            <a:avLst/>
          </a:prstGeom>
          <a:noFill/>
          <a:ln w="9525">
            <a:noFill/>
            <a:miter lim="800000"/>
            <a:headEnd/>
            <a:tailEnd/>
          </a:ln>
          <a:effectLst/>
        </p:spPr>
      </p:pic>
      <p:grpSp>
        <p:nvGrpSpPr>
          <p:cNvPr id="93" name="Group 92"/>
          <p:cNvGrpSpPr/>
          <p:nvPr/>
        </p:nvGrpSpPr>
        <p:grpSpPr>
          <a:xfrm>
            <a:off x="152400" y="1905000"/>
            <a:ext cx="381000" cy="4724400"/>
            <a:chOff x="152400" y="304800"/>
            <a:chExt cx="381000" cy="5791200"/>
          </a:xfrm>
        </p:grpSpPr>
        <p:grpSp>
          <p:nvGrpSpPr>
            <p:cNvPr id="94" name="Group 75"/>
            <p:cNvGrpSpPr/>
            <p:nvPr/>
          </p:nvGrpSpPr>
          <p:grpSpPr>
            <a:xfrm>
              <a:off x="152400" y="304800"/>
              <a:ext cx="381000" cy="5791200"/>
              <a:chOff x="152400" y="304800"/>
              <a:chExt cx="381000" cy="5791200"/>
            </a:xfrm>
          </p:grpSpPr>
          <p:sp>
            <p:nvSpPr>
              <p:cNvPr id="96" name="Rectangle 95"/>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7" name="Rectangle 96"/>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8" name="Rectangle 97"/>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9" name="Rectangle 98"/>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0" name="Rectangle 99"/>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1" name="Rectangle 100"/>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2" name="Rectangle 101"/>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95" name="Picture 11" descr="C:\Users\ACA 06\Desktop\2019\frsc logo.jpg"/>
            <p:cNvPicPr>
              <a:picLocks noChangeAspect="1" noChangeArrowheads="1"/>
            </p:cNvPicPr>
            <p:nvPr/>
          </p:nvPicPr>
          <p:blipFill>
            <a:blip r:embed="rId6" cstate="print"/>
            <a:srcRect/>
            <a:stretch>
              <a:fillRect/>
            </a:stretch>
          </p:blipFill>
          <p:spPr bwMode="auto">
            <a:xfrm>
              <a:off x="152400" y="762000"/>
              <a:ext cx="381000" cy="666383"/>
            </a:xfrm>
            <a:prstGeom prst="rect">
              <a:avLst/>
            </a:prstGeom>
            <a:noFill/>
          </p:spPr>
        </p:pic>
      </p:grpSp>
      <p:grpSp>
        <p:nvGrpSpPr>
          <p:cNvPr id="104" name="Group 103"/>
          <p:cNvGrpSpPr/>
          <p:nvPr/>
        </p:nvGrpSpPr>
        <p:grpSpPr>
          <a:xfrm>
            <a:off x="8534400" y="1828800"/>
            <a:ext cx="381000" cy="4724400"/>
            <a:chOff x="152400" y="304800"/>
            <a:chExt cx="381000" cy="5791200"/>
          </a:xfrm>
        </p:grpSpPr>
        <p:grpSp>
          <p:nvGrpSpPr>
            <p:cNvPr id="105" name="Group 75"/>
            <p:cNvGrpSpPr/>
            <p:nvPr/>
          </p:nvGrpSpPr>
          <p:grpSpPr>
            <a:xfrm>
              <a:off x="152400" y="304800"/>
              <a:ext cx="381000" cy="5791200"/>
              <a:chOff x="152400" y="304800"/>
              <a:chExt cx="381000" cy="5791200"/>
            </a:xfrm>
          </p:grpSpPr>
          <p:sp>
            <p:nvSpPr>
              <p:cNvPr id="107" name="Rectangle 106"/>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8" name="Rectangle 107"/>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9" name="Rectangle 108"/>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0" name="Rectangle 109"/>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1" name="Rectangle 110"/>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2" name="Rectangle 111"/>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3" name="Rectangle 112"/>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106" name="Picture 11" descr="C:\Users\ACA 06\Desktop\2019\frsc logo.jpg"/>
            <p:cNvPicPr>
              <a:picLocks noChangeAspect="1" noChangeArrowheads="1"/>
            </p:cNvPicPr>
            <p:nvPr/>
          </p:nvPicPr>
          <p:blipFill>
            <a:blip r:embed="rId6" cstate="print"/>
            <a:srcRect/>
            <a:stretch>
              <a:fillRect/>
            </a:stretch>
          </p:blipFill>
          <p:spPr bwMode="auto">
            <a:xfrm>
              <a:off x="152400" y="762000"/>
              <a:ext cx="381000" cy="666383"/>
            </a:xfrm>
            <a:prstGeom prst="rect">
              <a:avLst/>
            </a:prstGeom>
            <a:noFill/>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12" name="Rectangle 11"/>
          <p:cNvSpPr/>
          <p:nvPr/>
        </p:nvSpPr>
        <p:spPr>
          <a:xfrm>
            <a:off x="1981200" y="457200"/>
            <a:ext cx="5814412" cy="369332"/>
          </a:xfrm>
          <a:prstGeom prst="rect">
            <a:avLst/>
          </a:prstGeom>
        </p:spPr>
        <p:style>
          <a:lnRef idx="1">
            <a:schemeClr val="accent4"/>
          </a:lnRef>
          <a:fillRef idx="3">
            <a:schemeClr val="accent4"/>
          </a:fillRef>
          <a:effectRef idx="2">
            <a:schemeClr val="accent4"/>
          </a:effectRef>
          <a:fontRef idx="minor">
            <a:schemeClr val="lt1"/>
          </a:fontRef>
        </p:style>
        <p:txBody>
          <a:bodyPr wrap="none">
            <a:spAutoFit/>
          </a:bodyPr>
          <a:lstStyle/>
          <a:p>
            <a:r>
              <a:rPr lang="en-US" b="1" dirty="0">
                <a:latin typeface="Comic Sans MS" pitchFamily="66" charset="0"/>
              </a:rPr>
              <a:t>SEQUENCE FOR INSPECTING QUARTER GUARD</a:t>
            </a:r>
            <a:endParaRPr lang="en-US" dirty="0">
              <a:latin typeface="Comic Sans MS" pitchFamily="66" charset="0"/>
            </a:endParaRPr>
          </a:p>
        </p:txBody>
      </p:sp>
      <p:sp>
        <p:nvSpPr>
          <p:cNvPr id="23553" name="Rectangle 1"/>
          <p:cNvSpPr>
            <a:spLocks noChangeArrowheads="1"/>
          </p:cNvSpPr>
          <p:nvPr/>
        </p:nvSpPr>
        <p:spPr bwMode="auto">
          <a:xfrm>
            <a:off x="685800" y="1020901"/>
            <a:ext cx="7924800"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Sentry is usually positioned at the Quarter Guard for the duty of the day. In that position the Sentry calls out to the remaining Guards by calling out </a:t>
            </a:r>
          </a:p>
          <a:p>
            <a:pPr marL="0" marR="0" lvl="0" indent="0" algn="just" defTabSz="914400" rtl="0" eaLnBrk="1" fontAlgn="base" latinLnBrk="0" hangingPunct="1">
              <a:lnSpc>
                <a:spcPct val="100000"/>
              </a:lnSpc>
              <a:spcBef>
                <a:spcPct val="0"/>
              </a:spcBef>
              <a:spcAft>
                <a:spcPct val="0"/>
              </a:spcAft>
              <a:buClrTx/>
              <a:buSzTx/>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Turn out the guards, guard turn up</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Quarter Guard Commander in the Guard room with the remaining guards comes to attention and gives them the word of command to attention then he gives them the word of command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shoulder arms</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and then followed with the word of command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move to the right in single file right turn</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After which he marches them to the Quarter guard to align with the Sentry.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54" name="Rectangle 2"/>
          <p:cNvSpPr>
            <a:spLocks noChangeArrowheads="1"/>
          </p:cNvSpPr>
          <p:nvPr/>
        </p:nvSpPr>
        <p:spPr bwMode="auto">
          <a:xfrm>
            <a:off x="685800" y="4265474"/>
            <a:ext cx="7772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On the Quarter Guard, the Guard Commander gives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mark time</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and give the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Guard Halt</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followed by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With advance left turn</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then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ulder</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arms</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Guard Commander gives the command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dressing! Right dress</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(in taking dressing all the guards look right while the Sentry looks straight). He finally calls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Guards eyes front</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then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stand at ease</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And wait for the Reviewing Officer.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22529" name="Rectangle 1"/>
          <p:cNvSpPr>
            <a:spLocks noChangeArrowheads="1"/>
          </p:cNvSpPr>
          <p:nvPr/>
        </p:nvSpPr>
        <p:spPr bwMode="auto">
          <a:xfrm>
            <a:off x="609600" y="1111508"/>
            <a:ext cx="82296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Quarter Guard Commander calls the Guards to attention and shoulder arm as the Reviewing Officer mounts the saluting dais.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Quarter Guard Commander will give the command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General salute present arms</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 the movement begins the Reviewing Officer remains still, the Reviewing Officer only salutes as the right foot of the Guards move a little to the back of the left foot. </a:t>
            </a:r>
          </a:p>
          <a:p>
            <a:pPr marL="0" marR="0" lvl="0" indent="0" algn="just" defTabSz="914400" rtl="0" eaLnBrk="0" fontAlgn="base" latinLnBrk="0" hangingPunct="0">
              <a:lnSpc>
                <a:spcPct val="100000"/>
              </a:lnSpc>
              <a:spcBef>
                <a:spcPct val="0"/>
              </a:spcBef>
              <a:spcAft>
                <a:spcPct val="0"/>
              </a:spcAft>
              <a:buClrTx/>
              <a:buSzTx/>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Bugler blows the bugle for the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General salute</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 he completes this, the Quarter Guard Commander will give the command </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shoulder arms</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and the Guards will move the riffle to the right hand side and as the foot comes to its former position of attention, the Reviewing Officer drops his hand at the same time with the Guards. </a:t>
            </a:r>
          </a:p>
          <a:p>
            <a:pPr marL="0" marR="0" lvl="0" indent="0" algn="just" defTabSz="914400" rtl="0" eaLnBrk="0" fontAlgn="base" latinLnBrk="0" hangingPunct="0">
              <a:lnSpc>
                <a:spcPct val="100000"/>
              </a:lnSpc>
              <a:spcBef>
                <a:spcPct val="0"/>
              </a:spcBef>
              <a:spcAft>
                <a:spcPct val="0"/>
              </a:spcAft>
              <a:buClrTx/>
              <a:buSzTx/>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Quarter Guard Commander moves a pace forward, halt and salutes with his riffle and the Reviewing Officer receives the salute and drop his hand to the side. The Quarter Guard Commander then introduces himself and the guards to the Reviewing Officer and thereafter invites him for inspection.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12"/>
          <p:cNvSpPr/>
          <p:nvPr/>
        </p:nvSpPr>
        <p:spPr>
          <a:xfrm>
            <a:off x="1600200" y="228600"/>
            <a:ext cx="6477000" cy="646331"/>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r>
              <a:rPr lang="en-US" b="1" dirty="0" smtClean="0">
                <a:latin typeface="Comic Sans MS" pitchFamily="66" charset="0"/>
              </a:rPr>
              <a:t>SEQUENCE FOR INSPECTING QUARTER GUARD </a:t>
            </a:r>
            <a:r>
              <a:rPr lang="en-US" b="1" dirty="0" err="1" smtClean="0">
                <a:latin typeface="Comic Sans MS" pitchFamily="66" charset="0"/>
              </a:rPr>
              <a:t>conts</a:t>
            </a:r>
            <a:r>
              <a:rPr lang="en-US" b="1" dirty="0" smtClean="0">
                <a:latin typeface="Comic Sans MS" pitchFamily="66" charset="0"/>
              </a:rPr>
              <a:t>.</a:t>
            </a:r>
            <a:endParaRPr lang="en-US" dirty="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21505" name="Rectangle 1"/>
          <p:cNvSpPr>
            <a:spLocks noChangeArrowheads="1"/>
          </p:cNvSpPr>
          <p:nvPr/>
        </p:nvSpPr>
        <p:spPr bwMode="auto">
          <a:xfrm>
            <a:off x="609600" y="1066800"/>
            <a:ext cx="8229600" cy="50475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Quarter Guard Commander moves a pace backwards to his position and commands the Guards to </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ulder</a:t>
            </a: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arms</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Thereafter, the Reviewing Officer will start inspecting the Guards from the right hand side of the Quarter Guard. He will inspect both front and back of the Guards and return to the saluting dais by passing between the Sentry and Bugler. </a:t>
            </a:r>
          </a:p>
          <a:p>
            <a:pPr marL="0" marR="0" lvl="0" indent="0" algn="l" defTabSz="914400" rtl="0" eaLnBrk="1" fontAlgn="base" latinLnBrk="0" hangingPunct="1">
              <a:lnSpc>
                <a:spcPct val="100000"/>
              </a:lnSpc>
              <a:spcBef>
                <a:spcPct val="0"/>
              </a:spcBef>
              <a:spcAft>
                <a:spcPct val="0"/>
              </a:spcAft>
              <a:buClrTx/>
              <a:buSzTx/>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After the inspection, the Guard Commander gives the command </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General salute present arms</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then the Bugler blow the Bugle. After the general salute the Guard Commander will take a pace forward, salute the Reviewing Officer with his riffle and ask for permission to dismiss the Guards into the Guard room. Once the permission is granted, he salutes again and takes a pace backward to align with the other members of the Guard. </a:t>
            </a:r>
          </a:p>
          <a:p>
            <a:pPr marL="0" marR="0" lvl="0" indent="0" algn="l" defTabSz="914400" rtl="0" eaLnBrk="0" fontAlgn="base" latinLnBrk="0" hangingPunct="0">
              <a:lnSpc>
                <a:spcPct val="100000"/>
              </a:lnSpc>
              <a:spcBef>
                <a:spcPct val="0"/>
              </a:spcBef>
              <a:spcAft>
                <a:spcPct val="0"/>
              </a:spcAft>
              <a:buClrTx/>
              <a:buSzTx/>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Quarter Guard Commander gives the command </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Sentry stand fast, remainder Guards into the Guard room dismiss</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While this is being done, the Reviewing Officer will remain in his position. With the command </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dismiss</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Guards will turn to the right, hi-port their riffles, look to the left at the direction of the Reviewing Officer at the same time the Sentry will take a step forward and present arm as the Guard turn right, the Reviewing Officer will salute, thereafter the Guards will turn their face to the front and march off to the Guard room. After that he disembarks the saluting dais and proceeds to the parade ground. </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12"/>
          <p:cNvSpPr/>
          <p:nvPr/>
        </p:nvSpPr>
        <p:spPr>
          <a:xfrm>
            <a:off x="1600200" y="228600"/>
            <a:ext cx="6477000" cy="646331"/>
          </a:xfrm>
          <a:prstGeom prst="rect">
            <a:avLst/>
          </a:prstGeom>
        </p:spPr>
        <p:style>
          <a:lnRef idx="3">
            <a:schemeClr val="lt1"/>
          </a:lnRef>
          <a:fillRef idx="1">
            <a:schemeClr val="accent3"/>
          </a:fillRef>
          <a:effectRef idx="1">
            <a:schemeClr val="accent3"/>
          </a:effectRef>
          <a:fontRef idx="minor">
            <a:schemeClr val="lt1"/>
          </a:fontRef>
        </p:style>
        <p:txBody>
          <a:bodyPr wrap="square">
            <a:spAutoFit/>
          </a:bodyPr>
          <a:lstStyle/>
          <a:p>
            <a:r>
              <a:rPr lang="en-US" b="1" dirty="0" smtClean="0">
                <a:latin typeface="Comic Sans MS" pitchFamily="66" charset="0"/>
              </a:rPr>
              <a:t>SEQUENCE FOR INSPECTING QUARTER GUARD </a:t>
            </a:r>
            <a:r>
              <a:rPr lang="en-US" b="1" dirty="0" err="1" smtClean="0">
                <a:latin typeface="Comic Sans MS" pitchFamily="66" charset="0"/>
              </a:rPr>
              <a:t>conts</a:t>
            </a:r>
            <a:r>
              <a:rPr lang="en-US" b="1" dirty="0" smtClean="0">
                <a:latin typeface="Comic Sans MS" pitchFamily="66" charset="0"/>
              </a:rPr>
              <a:t>.</a:t>
            </a:r>
            <a:endParaRPr lang="en-US" dirty="0">
              <a:latin typeface="Comic Sans MS"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12" name="Rectangle 11"/>
          <p:cNvSpPr/>
          <p:nvPr/>
        </p:nvSpPr>
        <p:spPr>
          <a:xfrm>
            <a:off x="3399599" y="621268"/>
            <a:ext cx="1858201" cy="369332"/>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r>
              <a:rPr lang="en-US" b="1" dirty="0">
                <a:latin typeface="Comic Sans MS" pitchFamily="66" charset="0"/>
              </a:rPr>
              <a:t>CONCLUSION</a:t>
            </a:r>
            <a:r>
              <a:rPr lang="en-US" b="1" dirty="0"/>
              <a:t>.</a:t>
            </a:r>
            <a:endParaRPr lang="en-US" dirty="0"/>
          </a:p>
        </p:txBody>
      </p:sp>
      <p:sp>
        <p:nvSpPr>
          <p:cNvPr id="20481" name="Rectangle 1"/>
          <p:cNvSpPr>
            <a:spLocks noChangeArrowheads="1"/>
          </p:cNvSpPr>
          <p:nvPr/>
        </p:nvSpPr>
        <p:spPr bwMode="auto">
          <a:xfrm>
            <a:off x="609600" y="1799272"/>
            <a:ext cx="8001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Parade review is almost an everyday activity in any military and Para-military organizations. Its participation is for all ranks therefore the need to acquaint oneself with its procedures is needful. </a:t>
            </a:r>
          </a:p>
          <a:p>
            <a:pPr marL="0" marR="0" lvl="0" indent="0" algn="just" defTabSz="914400" rtl="0" eaLnBrk="1" fontAlgn="base" latinLnBrk="0" hangingPunct="1">
              <a:lnSpc>
                <a:spcPct val="100000"/>
              </a:lnSpc>
              <a:spcBef>
                <a:spcPct val="0"/>
              </a:spcBef>
              <a:spcAft>
                <a:spcPct val="0"/>
              </a:spcAft>
              <a:buClrTx/>
              <a:buSzTx/>
              <a:buFontTx/>
              <a:buNone/>
              <a:tabLst/>
            </a:pPr>
            <a:endParaRPr lang="en-US" dirty="0">
              <a:latin typeface="Comic Sans MS" pitchFamily="66"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All regimental functions start and end with parade activity.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12" name="Rectangle 11"/>
          <p:cNvSpPr/>
          <p:nvPr/>
        </p:nvSpPr>
        <p:spPr>
          <a:xfrm>
            <a:off x="3399599" y="621268"/>
            <a:ext cx="1526380" cy="369332"/>
          </a:xfrm>
          <a:prstGeom prst="rect">
            <a:avLst/>
          </a:prstGeom>
        </p:spPr>
        <p:style>
          <a:lnRef idx="3">
            <a:schemeClr val="lt1"/>
          </a:lnRef>
          <a:fillRef idx="1">
            <a:schemeClr val="accent3"/>
          </a:fillRef>
          <a:effectRef idx="1">
            <a:schemeClr val="accent3"/>
          </a:effectRef>
          <a:fontRef idx="minor">
            <a:schemeClr val="lt1"/>
          </a:fontRef>
        </p:style>
        <p:txBody>
          <a:bodyPr wrap="none">
            <a:spAutoFit/>
          </a:bodyPr>
          <a:lstStyle/>
          <a:p>
            <a:r>
              <a:rPr lang="en-US" b="1" dirty="0" smtClean="0">
                <a:latin typeface="Comic Sans MS" pitchFamily="66" charset="0"/>
              </a:rPr>
              <a:t>REFERENCE</a:t>
            </a:r>
            <a:endParaRPr lang="en-US" dirty="0"/>
          </a:p>
        </p:txBody>
      </p:sp>
      <p:sp>
        <p:nvSpPr>
          <p:cNvPr id="20481" name="Rectangle 1"/>
          <p:cNvSpPr>
            <a:spLocks noChangeArrowheads="1"/>
          </p:cNvSpPr>
          <p:nvPr/>
        </p:nvSpPr>
        <p:spPr bwMode="auto">
          <a:xfrm>
            <a:off x="609600" y="1753106"/>
            <a:ext cx="8001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en-US" sz="2400" dirty="0" smtClean="0">
                <a:latin typeface="Comic Sans MS" pitchFamily="66" charset="0"/>
                <a:cs typeface="Arial" pitchFamily="34" charset="0"/>
              </a:rPr>
              <a:t>Drills (All Arms) 1974</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cs typeface="Arial" pitchFamily="34" charset="0"/>
              </a:rPr>
              <a:t>Traditions,</a:t>
            </a:r>
            <a:r>
              <a:rPr kumimoji="0" lang="en-US" sz="2400" b="0" i="0" u="none" strike="noStrike" cap="none" normalizeH="0" dirty="0" smtClean="0">
                <a:ln>
                  <a:noFill/>
                </a:ln>
                <a:solidFill>
                  <a:schemeClr val="tx1"/>
                </a:solidFill>
                <a:effectLst/>
                <a:latin typeface="Comic Sans MS" pitchFamily="66" charset="0"/>
                <a:cs typeface="Arial" pitchFamily="34" charset="0"/>
              </a:rPr>
              <a:t> Customs and Ethics of </a:t>
            </a:r>
            <a:r>
              <a:rPr kumimoji="0" lang="en-US" sz="2400" b="0" i="0" u="none" strike="noStrike" cap="none" normalizeH="0" smtClean="0">
                <a:ln>
                  <a:noFill/>
                </a:ln>
                <a:solidFill>
                  <a:schemeClr val="tx1"/>
                </a:solidFill>
                <a:effectLst/>
                <a:latin typeface="Comic Sans MS" pitchFamily="66" charset="0"/>
                <a:cs typeface="Arial" pitchFamily="34" charset="0"/>
              </a:rPr>
              <a:t>the Nigerian </a:t>
            </a:r>
            <a:r>
              <a:rPr kumimoji="0" lang="en-US" sz="2400" b="0" i="0" u="none" strike="noStrike" cap="none" normalizeH="0" dirty="0" smtClean="0">
                <a:ln>
                  <a:noFill/>
                </a:ln>
                <a:solidFill>
                  <a:schemeClr val="tx1"/>
                </a:solidFill>
                <a:effectLst/>
                <a:latin typeface="Comic Sans MS" pitchFamily="66" charset="0"/>
                <a:cs typeface="Arial" pitchFamily="34" charset="0"/>
              </a:rPr>
              <a:t>Army.</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Comic Sans MS" pitchFamily="66"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dirty="0" smtClean="0">
                <a:ln>
                  <a:noFill/>
                </a:ln>
                <a:solidFill>
                  <a:schemeClr val="tx1"/>
                </a:solidFill>
                <a:effectLst/>
                <a:latin typeface="Comic Sans MS" pitchFamily="66" charset="0"/>
                <a:cs typeface="Arial" pitchFamily="34" charset="0"/>
              </a:rPr>
              <a:t>Parade and Regimentation in FRSC, </a:t>
            </a:r>
            <a:r>
              <a:rPr kumimoji="0" lang="en-US" sz="2400" b="0" i="0" u="none" strike="noStrike" cap="none" normalizeH="0" dirty="0" err="1" smtClean="0">
                <a:ln>
                  <a:noFill/>
                </a:ln>
                <a:solidFill>
                  <a:schemeClr val="tx1"/>
                </a:solidFill>
                <a:effectLst/>
                <a:latin typeface="Comic Sans MS" pitchFamily="66" charset="0"/>
                <a:cs typeface="Arial" pitchFamily="34" charset="0"/>
              </a:rPr>
              <a:t>Oludare</a:t>
            </a:r>
            <a:r>
              <a:rPr kumimoji="0" lang="en-US" sz="2400" b="0" i="0" u="none" strike="noStrike" cap="none" normalizeH="0" dirty="0" smtClean="0">
                <a:ln>
                  <a:noFill/>
                </a:ln>
                <a:solidFill>
                  <a:schemeClr val="tx1"/>
                </a:solidFill>
                <a:effectLst/>
                <a:latin typeface="Comic Sans MS" pitchFamily="66" charset="0"/>
                <a:cs typeface="Arial" pitchFamily="34" charset="0"/>
              </a:rPr>
              <a:t> </a:t>
            </a:r>
            <a:r>
              <a:rPr lang="en-US" sz="2400" dirty="0" err="1">
                <a:latin typeface="Comic Sans MS" pitchFamily="66" charset="0"/>
                <a:cs typeface="Arial" pitchFamily="34" charset="0"/>
              </a:rPr>
              <a:t>O</a:t>
            </a:r>
            <a:r>
              <a:rPr kumimoji="0" lang="en-US" sz="2400" b="0" i="0" u="none" strike="noStrike" cap="none" normalizeH="0" dirty="0" err="1" smtClean="0">
                <a:ln>
                  <a:noFill/>
                </a:ln>
                <a:solidFill>
                  <a:schemeClr val="tx1"/>
                </a:solidFill>
                <a:effectLst/>
                <a:latin typeface="Comic Sans MS" pitchFamily="66" charset="0"/>
                <a:cs typeface="Arial" pitchFamily="34" charset="0"/>
              </a:rPr>
              <a:t>gunjobi</a:t>
            </a:r>
            <a:r>
              <a:rPr kumimoji="0" lang="en-US" sz="2400" b="0" i="0" u="none" strike="noStrike" cap="none" normalizeH="0" dirty="0" smtClean="0">
                <a:ln>
                  <a:noFill/>
                </a:ln>
                <a:solidFill>
                  <a:schemeClr val="tx1"/>
                </a:solidFill>
                <a:effectLst/>
                <a:latin typeface="Comic Sans MS" pitchFamily="66" charset="0"/>
                <a:cs typeface="Arial" pitchFamily="34" charset="0"/>
              </a:rPr>
              <a:t> </a:t>
            </a:r>
            <a:endParaRPr kumimoji="0" lang="en-US" sz="2400" b="0" i="0" u="none" strike="noStrike" cap="none" normalizeH="0" baseline="0" dirty="0" smtClean="0">
              <a:ln>
                <a:noFill/>
              </a:ln>
              <a:solidFill>
                <a:schemeClr val="tx1"/>
              </a:solidFill>
              <a:effectLst/>
              <a:latin typeface="Comic Sans MS" pitchFamily="66" charset="0"/>
              <a:cs typeface="Arial" pitchFamily="34" charset="0"/>
            </a:endParaRPr>
          </a:p>
        </p:txBody>
      </p:sp>
    </p:spTree>
    <p:extLst>
      <p:ext uri="{BB962C8B-B14F-4D97-AF65-F5344CB8AC3E}">
        <p14:creationId xmlns:p14="http://schemas.microsoft.com/office/powerpoint/2010/main" val="327125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12" name="Rectangle 11"/>
          <p:cNvSpPr/>
          <p:nvPr/>
        </p:nvSpPr>
        <p:spPr>
          <a:xfrm>
            <a:off x="3429000" y="381000"/>
            <a:ext cx="2129109"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solidFill>
              <a:srgbClr val="002060"/>
            </a:solidFill>
          </a:ln>
          <a:scene3d>
            <a:camera prst="perspectiveRelaxed"/>
            <a:lightRig rig="threePt" dir="t"/>
          </a:scene3d>
        </p:spPr>
        <p:txBody>
          <a:bodyPr wrap="none">
            <a:spAutoFit/>
          </a:bodyPr>
          <a:lstStyle/>
          <a:p>
            <a:r>
              <a:rPr lang="en-US" b="1" dirty="0">
                <a:latin typeface="Comic Sans MS" pitchFamily="66" charset="0"/>
              </a:rPr>
              <a:t>INTRODUCTION</a:t>
            </a:r>
            <a:endParaRPr lang="en-US" dirty="0">
              <a:latin typeface="Comic Sans MS" pitchFamily="66" charset="0"/>
            </a:endParaRPr>
          </a:p>
        </p:txBody>
      </p:sp>
      <p:sp>
        <p:nvSpPr>
          <p:cNvPr id="29697" name="Rectangle 1"/>
          <p:cNvSpPr>
            <a:spLocks noChangeArrowheads="1"/>
          </p:cNvSpPr>
          <p:nvPr/>
        </p:nvSpPr>
        <p:spPr bwMode="auto">
          <a:xfrm>
            <a:off x="609600" y="1168710"/>
            <a:ext cx="8153400" cy="33316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They (soldiers) must learn to keep their ranks, obey words of command and signals by drum and trumpet and to observe good order whether they halt, advance, retreat, are upon a march or engage with an energy</a:t>
            </a:r>
            <a:r>
              <a:rPr kumimoji="0" lang="en-US" sz="20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NICHOLO MACHIVELLI ARTE DELLS GUERRA, 1520.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Parades are aimed at showcasing the level of discipline, expertise and strength of the nation, command or unit. In simple words, parades can be described as the uniform and orderly display of men and materials. Parade is divided into two: Routine and Ceremonial parades. </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12" name="Rectangle 11"/>
          <p:cNvSpPr/>
          <p:nvPr/>
        </p:nvSpPr>
        <p:spPr>
          <a:xfrm>
            <a:off x="3962400" y="1276290"/>
            <a:ext cx="838200" cy="40011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n-US" sz="2000" b="1" dirty="0">
                <a:latin typeface="Comic Sans MS" pitchFamily="66" charset="0"/>
              </a:rPr>
              <a:t>AIM</a:t>
            </a:r>
            <a:endParaRPr lang="en-US" sz="2000" dirty="0">
              <a:latin typeface="Comic Sans MS" pitchFamily="66" charset="0"/>
            </a:endParaRPr>
          </a:p>
        </p:txBody>
      </p:sp>
      <p:sp>
        <p:nvSpPr>
          <p:cNvPr id="28673" name="Rectangle 1"/>
          <p:cNvSpPr>
            <a:spLocks noChangeArrowheads="1"/>
          </p:cNvSpPr>
          <p:nvPr/>
        </p:nvSpPr>
        <p:spPr bwMode="auto">
          <a:xfrm>
            <a:off x="838200" y="2554069"/>
            <a:ext cx="7391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aim of this presentation is to discuss the step by step procedure of Parade Review in a regimental setting.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12" name="Rectangle 11"/>
          <p:cNvSpPr/>
          <p:nvPr/>
        </p:nvSpPr>
        <p:spPr>
          <a:xfrm>
            <a:off x="3562990" y="685800"/>
            <a:ext cx="2380610" cy="461665"/>
          </a:xfrm>
          <a:prstGeom prst="rect">
            <a:avLst/>
          </a:prstGeom>
          <a:scene3d>
            <a:camera prst="isometricOffAxis1Right"/>
            <a:lightRig rig="threePt" dir="t"/>
          </a:scene3d>
        </p:spPr>
        <p:txBody>
          <a:bodyPr wrap="square">
            <a:spAutoFit/>
          </a:bodyPr>
          <a:lstStyle/>
          <a:p>
            <a:r>
              <a:rPr lang="en-US" sz="2400" b="1" dirty="0">
                <a:latin typeface="Comic Sans MS" pitchFamily="66" charset="0"/>
              </a:rPr>
              <a:t>OBJECTIVE</a:t>
            </a:r>
            <a:endParaRPr lang="en-US" sz="2400" dirty="0">
              <a:latin typeface="Comic Sans MS" pitchFamily="66" charset="0"/>
            </a:endParaRPr>
          </a:p>
        </p:txBody>
      </p:sp>
      <p:sp>
        <p:nvSpPr>
          <p:cNvPr id="117761" name="Rectangle 1"/>
          <p:cNvSpPr>
            <a:spLocks noChangeArrowheads="1"/>
          </p:cNvSpPr>
          <p:nvPr/>
        </p:nvSpPr>
        <p:spPr bwMode="auto">
          <a:xfrm>
            <a:off x="685800" y="1950184"/>
            <a:ext cx="79248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This paper is basically to highlight the concepts and understanding of Parade review sequences so as to remind participants of the need to familiarize themselves with the procedures. Also to identify the characteristics of a review Officer. </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118785" name="Rectangle 1"/>
          <p:cNvSpPr>
            <a:spLocks noChangeArrowheads="1"/>
          </p:cNvSpPr>
          <p:nvPr/>
        </p:nvSpPr>
        <p:spPr bwMode="auto">
          <a:xfrm>
            <a:off x="3276600" y="347246"/>
            <a:ext cx="2286000" cy="338554"/>
          </a:xfrm>
          <a:prstGeom prst="rect">
            <a:avLst/>
          </a:prstGeom>
          <a:solidFill>
            <a:schemeClr val="bg1">
              <a:lumMod val="7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TYPES OF PARADE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118786" name="Rectangle 2"/>
          <p:cNvSpPr>
            <a:spLocks noChangeArrowheads="1"/>
          </p:cNvSpPr>
          <p:nvPr/>
        </p:nvSpPr>
        <p:spPr bwMode="auto">
          <a:xfrm>
            <a:off x="762000" y="735391"/>
            <a:ext cx="7924800" cy="2092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Routine Parade</a:t>
            </a:r>
            <a:r>
              <a:rPr kumimoji="0" lang="en-US"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1000" dirty="0" smtClean="0">
              <a:latin typeface="Comic Sans MS" pitchFamily="66"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These are parades that are carried out almost on daily basis. This type of parade is usually called to either pass information or for inspection purposes. The following are examples of routine parades. </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118787" name="Rectangle 3"/>
          <p:cNvSpPr>
            <a:spLocks noChangeArrowheads="1"/>
          </p:cNvSpPr>
          <p:nvPr/>
        </p:nvSpPr>
        <p:spPr bwMode="auto">
          <a:xfrm>
            <a:off x="685800" y="2895600"/>
            <a:ext cx="7848600" cy="35855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REVEILLE</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This is the first bugle call sounded in the early hours of the morning at exactly 0600 hours. It is meant to signify the commencement of the day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activities during this period; the National flag will be hoisted. </a:t>
            </a:r>
          </a:p>
          <a:p>
            <a:pPr marL="0" marR="0" lvl="0" indent="0" algn="just" defTabSz="914400" rtl="0" eaLnBrk="1" fontAlgn="base" latinLnBrk="0" hangingPunct="1">
              <a:lnSpc>
                <a:spcPct val="100000"/>
              </a:lnSpc>
              <a:spcBef>
                <a:spcPct val="0"/>
              </a:spcBef>
              <a:spcAft>
                <a:spcPct val="0"/>
              </a:spcAft>
              <a:buClrTx/>
              <a:buSzTx/>
              <a:buFontTx/>
              <a:buChar char="•"/>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RETREAT</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Retreat is sounded at sunset to signify the end of the day</a:t>
            </a:r>
            <a:r>
              <a:rPr kumimoji="0" lang="en-US" sz="24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activities i.e. lowering the national flag and to notify sentries to start challenging intruders until sunrise. </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27649" name="Rectangle 1"/>
          <p:cNvSpPr>
            <a:spLocks noChangeArrowheads="1"/>
          </p:cNvSpPr>
          <p:nvPr/>
        </p:nvSpPr>
        <p:spPr bwMode="auto">
          <a:xfrm>
            <a:off x="762000" y="1066800"/>
            <a:ext cx="7772400" cy="26161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en-US"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TATTOO</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Tattoo is an outdoor show with the use of bugle at night to check men on daily basis after the day</a:t>
            </a:r>
            <a:r>
              <a:rPr kumimoji="0" lang="en-US"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 work. This is to ensure that all personnel are back and complete in the barracks. </a:t>
            </a:r>
          </a:p>
          <a:p>
            <a:pPr marL="0" marR="0" lvl="0" indent="0" algn="just" defTabSz="914400" rtl="0" eaLnBrk="1" fontAlgn="base" latinLnBrk="0" hangingPunct="1">
              <a:lnSpc>
                <a:spcPct val="100000"/>
              </a:lnSpc>
              <a:spcBef>
                <a:spcPct val="0"/>
              </a:spcBef>
              <a:spcAft>
                <a:spcPct val="0"/>
              </a:spcAft>
              <a:buClrTx/>
              <a:buSzTx/>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QUARTER GUARD</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Quarter Guard are mounted to showcase the discipline, alertness and readiness of the command. </a:t>
            </a:r>
          </a:p>
          <a:p>
            <a:pPr marL="0" marR="0" lvl="0" indent="0" algn="just" defTabSz="914400" rtl="0" eaLnBrk="0" fontAlgn="base" latinLnBrk="0" hangingPunct="0">
              <a:lnSpc>
                <a:spcPct val="100000"/>
              </a:lnSpc>
              <a:spcBef>
                <a:spcPct val="0"/>
              </a:spcBef>
              <a:spcAft>
                <a:spcPct val="0"/>
              </a:spcAft>
              <a:buClrTx/>
              <a:buSzTx/>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CHANGE OF QUARTER-GUARDS</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Change of Quarter Guard parade is mounted weekly in a command to signify the end of duty for a Quarter Guard.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1"/>
          <p:cNvSpPr>
            <a:spLocks noChangeArrowheads="1"/>
          </p:cNvSpPr>
          <p:nvPr/>
        </p:nvSpPr>
        <p:spPr bwMode="auto">
          <a:xfrm>
            <a:off x="3200400" y="575846"/>
            <a:ext cx="2971800" cy="338554"/>
          </a:xfrm>
          <a:prstGeom prst="rect">
            <a:avLst/>
          </a:prstGeom>
          <a:solidFill>
            <a:schemeClr val="bg1">
              <a:lumMod val="75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TYPES OF PARADE </a:t>
            </a:r>
            <a:r>
              <a:rPr kumimoji="0" lang="en-US" sz="1600" b="1"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Conts</a:t>
            </a:r>
            <a:r>
              <a:rPr kumimoji="0" lang="en-US" sz="1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7650" name="Rectangle 2"/>
          <p:cNvSpPr>
            <a:spLocks noChangeArrowheads="1"/>
          </p:cNvSpPr>
          <p:nvPr/>
        </p:nvSpPr>
        <p:spPr bwMode="auto">
          <a:xfrm>
            <a:off x="838200" y="3884474"/>
            <a:ext cx="76962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r>
              <a:rPr kumimoji="0" lang="en-US"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RSM PARADE</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RSM parade is more or less a rehearsal for the Commanding Officer parades.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endParaRPr kumimoji="0" lang="en-US"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COMMANDING OFFICER’S PARADE</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Commanding officer’s parade is held at RSHQ, Zones, Sectors and Unit Command levels. In FRSC it is referred to as muster parade</a:t>
            </a:r>
            <a:r>
              <a:rPr kumimoji="0" lang="en-US" sz="1000" b="0" i="0" u="none" strike="noStrike" cap="none" normalizeH="0" baseline="0" dirty="0" smtClean="0">
                <a:ln>
                  <a:noFill/>
                </a:ln>
                <a:solidFill>
                  <a:schemeClr val="tx1"/>
                </a:solidFill>
                <a:effectLst/>
                <a:latin typeface="Arial" pitchFamily="34" charset="0"/>
                <a:cs typeface="Arial" pitchFamily="34" charset="0"/>
              </a:rPr>
              <a:t>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12" name="Rectangle 11"/>
          <p:cNvSpPr/>
          <p:nvPr/>
        </p:nvSpPr>
        <p:spPr>
          <a:xfrm>
            <a:off x="3124200" y="452735"/>
            <a:ext cx="3048000" cy="461665"/>
          </a:xfrm>
          <a:prstGeom prst="rect">
            <a:avLst/>
          </a:prstGeom>
          <a:scene3d>
            <a:camera prst="perspectiveRelaxedModerately"/>
            <a:lightRig rig="threePt" dir="t"/>
          </a:scene3d>
        </p:spPr>
        <p:txBody>
          <a:bodyPr wrap="square">
            <a:spAutoFit/>
          </a:bodyPr>
          <a:lstStyle/>
          <a:p>
            <a:r>
              <a:rPr lang="en-US" sz="2400" b="1" dirty="0">
                <a:latin typeface="Comic Sans MS" pitchFamily="66" charset="0"/>
              </a:rPr>
              <a:t>Ceremonial </a:t>
            </a:r>
            <a:r>
              <a:rPr lang="en-US" sz="2400" b="1" dirty="0" smtClean="0">
                <a:latin typeface="Comic Sans MS" pitchFamily="66" charset="0"/>
              </a:rPr>
              <a:t>Parades</a:t>
            </a:r>
            <a:endParaRPr lang="en-US" sz="2400" dirty="0">
              <a:latin typeface="Comic Sans MS" pitchFamily="66" charset="0"/>
            </a:endParaRPr>
          </a:p>
        </p:txBody>
      </p:sp>
      <p:sp>
        <p:nvSpPr>
          <p:cNvPr id="13" name="Rectangle 12"/>
          <p:cNvSpPr/>
          <p:nvPr/>
        </p:nvSpPr>
        <p:spPr>
          <a:xfrm>
            <a:off x="762000" y="1066800"/>
            <a:ext cx="7848600" cy="2031325"/>
          </a:xfrm>
          <a:prstGeom prst="rect">
            <a:avLst/>
          </a:prstGeom>
        </p:spPr>
        <p:txBody>
          <a:bodyPr wrap="square">
            <a:spAutoFit/>
          </a:bodyPr>
          <a:lstStyle/>
          <a:p>
            <a:r>
              <a:rPr lang="en-US" dirty="0">
                <a:latin typeface="Comic Sans MS" pitchFamily="66" charset="0"/>
              </a:rPr>
              <a:t>Ceremonial parades are parades conducted to mark important ceremonies. In ceremonial parades people are invited within and outside the commission to witness it. It is usually inspected and reviewed by a Reviewing Officer who is often selected from military, Para-military or a highly placed Civilian. In ceremonial parades, officers and Marshals are expected to dress in their number one (1) uniform, otherwise known as ceremonial uniform. </a:t>
            </a:r>
          </a:p>
        </p:txBody>
      </p:sp>
      <p:pic>
        <p:nvPicPr>
          <p:cNvPr id="14" name="Picture 13" descr="C:\Users\ACA 06\Desktop\FRSC PARADE 1.jpg"/>
          <p:cNvPicPr/>
          <p:nvPr/>
        </p:nvPicPr>
        <p:blipFill>
          <a:blip r:embed="rId3" cstate="print"/>
          <a:srcRect/>
          <a:stretch>
            <a:fillRect/>
          </a:stretch>
        </p:blipFill>
        <p:spPr bwMode="auto">
          <a:xfrm>
            <a:off x="914400" y="3124200"/>
            <a:ext cx="7467600" cy="33528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25601" name="Rectangle 1"/>
          <p:cNvSpPr>
            <a:spLocks noChangeArrowheads="1"/>
          </p:cNvSpPr>
          <p:nvPr/>
        </p:nvSpPr>
        <p:spPr bwMode="auto">
          <a:xfrm>
            <a:off x="2133600" y="286435"/>
            <a:ext cx="5029200" cy="338554"/>
          </a:xfrm>
          <a:prstGeom prst="rect">
            <a:avLst/>
          </a:prstGeom>
          <a:ln>
            <a:headEnd/>
            <a:tailEnd/>
          </a:ln>
        </p:spPr>
        <p:style>
          <a:lnRef idx="3">
            <a:schemeClr val="lt1"/>
          </a:lnRef>
          <a:fillRef idx="1">
            <a:schemeClr val="accent5"/>
          </a:fillRef>
          <a:effectRef idx="1">
            <a:schemeClr val="accent5"/>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CHARACTERISTICS OF A REVIEW OFFICER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602" name="Rectangle 2"/>
          <p:cNvSpPr>
            <a:spLocks noChangeArrowheads="1"/>
          </p:cNvSpPr>
          <p:nvPr/>
        </p:nvSpPr>
        <p:spPr bwMode="auto">
          <a:xfrm>
            <a:off x="1066800" y="914400"/>
            <a:ext cx="7391400" cy="46012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0" indent="-457200" algn="just" defTabSz="914400" rtl="0" eaLnBrk="1" fontAlgn="base" latinLnBrk="0" hangingPunct="1">
              <a:lnSpc>
                <a:spcPct val="10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1. A Reviewing Officer is a commissioned senior Officer. </a:t>
            </a:r>
          </a:p>
          <a:p>
            <a:pPr marL="228600" marR="0" lvl="0" indent="-228600" algn="just" defTabSz="914400" rtl="0" eaLnBrk="1" fontAlgn="base" latinLnBrk="0" hangingPunct="1">
              <a:lnSpc>
                <a:spcPct val="100000"/>
              </a:lnSpc>
              <a:spcBef>
                <a:spcPct val="0"/>
              </a:spcBef>
              <a:spcAft>
                <a:spcPct val="0"/>
              </a:spcAft>
              <a:buClrTx/>
              <a:buSzTx/>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2. A highly charismatic leader.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3. Has an eloquent personality.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4. A highly disciplined officer.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5. A very neat gentle man officer.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6. A highly comported officer.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7. He is well knowledgeable in regimentation.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8. Must be an officer that is focused. </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304800"/>
            <a:ext cx="381000" cy="6324600"/>
            <a:chOff x="152400" y="304800"/>
            <a:chExt cx="381000" cy="5791200"/>
          </a:xfrm>
        </p:grpSpPr>
        <p:grpSp>
          <p:nvGrpSpPr>
            <p:cNvPr id="3" name="Group 75"/>
            <p:cNvGrpSpPr/>
            <p:nvPr/>
          </p:nvGrpSpPr>
          <p:grpSpPr>
            <a:xfrm>
              <a:off x="152400" y="304800"/>
              <a:ext cx="381000" cy="5791200"/>
              <a:chOff x="152400" y="304800"/>
              <a:chExt cx="381000" cy="5791200"/>
            </a:xfrm>
          </p:grpSpPr>
          <p:sp>
            <p:nvSpPr>
              <p:cNvPr id="5" name="Rectangle 4"/>
              <p:cNvSpPr/>
              <p:nvPr/>
            </p:nvSpPr>
            <p:spPr>
              <a:xfrm>
                <a:off x="152400" y="304800"/>
                <a:ext cx="76200" cy="5791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6" name="Rectangle 5"/>
              <p:cNvSpPr/>
              <p:nvPr/>
            </p:nvSpPr>
            <p:spPr>
              <a:xfrm>
                <a:off x="457200" y="304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7" name="Rectangle 6"/>
              <p:cNvSpPr/>
              <p:nvPr/>
            </p:nvSpPr>
            <p:spPr>
              <a:xfrm>
                <a:off x="457200" y="12954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8" name="Rectangle 7"/>
              <p:cNvSpPr/>
              <p:nvPr/>
            </p:nvSpPr>
            <p:spPr>
              <a:xfrm>
                <a:off x="457200" y="22860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9" name="Rectangle 8"/>
              <p:cNvSpPr/>
              <p:nvPr/>
            </p:nvSpPr>
            <p:spPr>
              <a:xfrm>
                <a:off x="457200" y="32766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0" name="Rectangle 9"/>
              <p:cNvSpPr/>
              <p:nvPr/>
            </p:nvSpPr>
            <p:spPr>
              <a:xfrm>
                <a:off x="457200" y="42672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11" name="Rectangle 10"/>
              <p:cNvSpPr/>
              <p:nvPr/>
            </p:nvSpPr>
            <p:spPr>
              <a:xfrm>
                <a:off x="457200" y="5257800"/>
                <a:ext cx="76200" cy="838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grpSp>
        <p:pic>
          <p:nvPicPr>
            <p:cNvPr id="4" name="Picture 11" descr="C:\Users\ACA 06\Desktop\2019\frsc logo.jpg"/>
            <p:cNvPicPr>
              <a:picLocks noChangeAspect="1" noChangeArrowheads="1"/>
            </p:cNvPicPr>
            <p:nvPr/>
          </p:nvPicPr>
          <p:blipFill>
            <a:blip r:embed="rId2" cstate="print"/>
            <a:srcRect/>
            <a:stretch>
              <a:fillRect/>
            </a:stretch>
          </p:blipFill>
          <p:spPr bwMode="auto">
            <a:xfrm>
              <a:off x="152400" y="762000"/>
              <a:ext cx="381000" cy="666383"/>
            </a:xfrm>
            <a:prstGeom prst="rect">
              <a:avLst/>
            </a:prstGeom>
            <a:noFill/>
          </p:spPr>
        </p:pic>
      </p:grpSp>
      <p:sp>
        <p:nvSpPr>
          <p:cNvPr id="12" name="Rectangle 11"/>
          <p:cNvSpPr/>
          <p:nvPr/>
        </p:nvSpPr>
        <p:spPr>
          <a:xfrm>
            <a:off x="3581400" y="304800"/>
            <a:ext cx="2233304" cy="369332"/>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n-US" b="1" dirty="0">
                <a:latin typeface="Comic Sans MS" pitchFamily="66" charset="0"/>
              </a:rPr>
              <a:t>QUARTER GUARD</a:t>
            </a:r>
            <a:endParaRPr lang="en-US" dirty="0">
              <a:latin typeface="Comic Sans MS" pitchFamily="66" charset="0"/>
            </a:endParaRPr>
          </a:p>
        </p:txBody>
      </p:sp>
      <p:sp>
        <p:nvSpPr>
          <p:cNvPr id="24577" name="Rectangle 1"/>
          <p:cNvSpPr>
            <a:spLocks noChangeArrowheads="1"/>
          </p:cNvSpPr>
          <p:nvPr/>
        </p:nvSpPr>
        <p:spPr bwMode="auto">
          <a:xfrm>
            <a:off x="609600" y="1024490"/>
            <a:ext cx="8382000" cy="24468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Quarter Guard is mounted to show case the discipline, alertness and readiness of the command. They are inspected by commanding Officers on daily or weekly basis as may be convenient and also by visiting special guests to the commands. The quarter guard consists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of 9 Marshals; an SRMA AS GUARD COMMANDER, a Sentry, 6 RMAIII and a Bugler. The Sentry is at the right side of the Quarter Guard, followed by the Bugler. The third man is the Quarter Guard Commander and the rest of the Guards. During the inspection, the best turned out Marshal among the RMAIIIs is selected as the stick orderly to the commander/commanding officer for the day.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4" name="Picture 13" descr="C:\Users\ACA 06\Desktop\QUARTER GUARD PIC.jpg"/>
          <p:cNvPicPr/>
          <p:nvPr/>
        </p:nvPicPr>
        <p:blipFill>
          <a:blip r:embed="rId3" cstate="print"/>
          <a:srcRect/>
          <a:stretch>
            <a:fillRect/>
          </a:stretch>
        </p:blipFill>
        <p:spPr bwMode="auto">
          <a:xfrm>
            <a:off x="685800" y="3429000"/>
            <a:ext cx="8153400" cy="297180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265</TotalTime>
  <Words>1428</Words>
  <Application>Microsoft Office PowerPoint</Application>
  <PresentationFormat>On-screen Show (4:3)</PresentationFormat>
  <Paragraphs>76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ACA 06</dc:creator>
  <cp:lastModifiedBy>HP</cp:lastModifiedBy>
  <cp:revision>28</cp:revision>
  <dcterms:created xsi:type="dcterms:W3CDTF">2009-01-01T01:16:05Z</dcterms:created>
  <dcterms:modified xsi:type="dcterms:W3CDTF">2021-02-04T10:19:13Z</dcterms:modified>
</cp:coreProperties>
</file>