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96"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7" r:id="rId31"/>
    <p:sldId id="286" r:id="rId32"/>
    <p:sldId id="285" r:id="rId33"/>
    <p:sldId id="288" r:id="rId34"/>
    <p:sldId id="289" r:id="rId35"/>
    <p:sldId id="290" r:id="rId36"/>
    <p:sldId id="291" r:id="rId37"/>
    <p:sldId id="292" r:id="rId38"/>
    <p:sldId id="293" r:id="rId39"/>
    <p:sldId id="294" r:id="rId40"/>
    <p:sldId id="295"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52"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AE5B9-5FF0-4FC2-8E6D-A0BD9545B409}" type="datetimeFigureOut">
              <a:rPr lang="en-US" smtClean="0"/>
              <a:pPr/>
              <a:t>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86AE3-F537-46F9-A172-AB8E10AD974D}" type="slidenum">
              <a:rPr lang="en-US" smtClean="0"/>
              <a:pPr/>
              <a:t>‹#›</a:t>
            </a:fld>
            <a:endParaRPr lang="en-US"/>
          </a:p>
        </p:txBody>
      </p:sp>
    </p:spTree>
    <p:extLst>
      <p:ext uri="{BB962C8B-B14F-4D97-AF65-F5344CB8AC3E}">
        <p14:creationId xmlns:p14="http://schemas.microsoft.com/office/powerpoint/2010/main" xmlns="" val="53005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84F82B6-8C0E-4C2F-A9DA-5F02E6F6D99B}" type="datetime1">
              <a:rPr lang="en-US" smtClean="0"/>
              <a:pPr/>
              <a:t>2/5/2021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610A5BC9-6546-4ACC-8AB2-1FC88EA1B363}"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68F11-664E-482F-8DEE-25DBC885F0F7}" type="datetime1">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A5BC9-6546-4ACC-8AB2-1FC88EA1B363}"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4A1B7C-302D-4EE6-8987-ED05F15F94E0}" type="datetime1">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A5BC9-6546-4ACC-8AB2-1FC88EA1B363}"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03E185-FE1F-42D7-BCB0-6D9EEE75D952}" type="datetime1">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A5BC9-6546-4ACC-8AB2-1FC88EA1B363}"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AC1F5C6-348C-4156-AC3A-BD9A06D265F8}" type="datetime1">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A5BC9-6546-4ACC-8AB2-1FC88EA1B363}"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A35D28E-30F5-44BC-BB26-1BD9E4EA2171}" type="datetime1">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A5BC9-6546-4ACC-8AB2-1FC88EA1B363}"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08CF7A3-1967-47EF-B503-4406012960FA}" type="datetime1">
              <a:rPr lang="en-US" smtClean="0"/>
              <a:pPr/>
              <a:t>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A5BC9-6546-4ACC-8AB2-1FC88EA1B363}"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61F36-6E04-4347-8BB7-F46971219642}" type="datetime1">
              <a:rPr lang="en-US" smtClean="0"/>
              <a:pPr/>
              <a:t>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A5BC9-6546-4ACC-8AB2-1FC88EA1B363}"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219E05-7C20-4DCA-AA76-5F84E7E37CB9}" type="datetime1">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A5BC9-6546-4ACC-8AB2-1FC88EA1B363}"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E4533-EC1E-45B0-8C65-DAAE1B769290}" type="datetime1">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A5BC9-6546-4ACC-8AB2-1FC88EA1B363}"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E21E3-D065-49D0-9A7C-E6FDCD7A2339}" type="datetime1">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A5BC9-6546-4ACC-8AB2-1FC88EA1B363}"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CBE574E-66EE-4043-BD95-439C65FB4E92}" type="datetime1">
              <a:rPr lang="en-US" smtClean="0"/>
              <a:pPr/>
              <a:t>2/5/2021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10A5BC9-6546-4ACC-8AB2-1FC88EA1B3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98033"/>
            <a:ext cx="5841935" cy="2681225"/>
          </a:xfrm>
        </p:spPr>
        <p:txBody>
          <a:bodyPr/>
          <a:lstStyle/>
          <a:p>
            <a:r>
              <a:rPr lang="en-US" sz="5400" b="1" dirty="0" smtClean="0">
                <a:latin typeface="Comic Sans MS" pitchFamily="66" charset="0"/>
              </a:rPr>
              <a:t>PARADE AND DRILL II</a:t>
            </a:r>
            <a:endParaRPr lang="en-US" sz="5400" b="1" dirty="0">
              <a:latin typeface="Comic Sans MS" pitchFamily="66" charset="0"/>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1</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562222659"/>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sz="6000" dirty="0" smtClean="0">
                <a:latin typeface="Comic Sans MS" pitchFamily="66" charset="0"/>
              </a:rPr>
              <a:t>SEQUENCE FOR INSPECTION OF QUARTER GUARD</a:t>
            </a:r>
            <a:endParaRPr lang="en-US" sz="6000" dirty="0">
              <a:latin typeface="Comic Sans MS" pitchFamily="66" charset="0"/>
            </a:endParaRPr>
          </a:p>
        </p:txBody>
      </p:sp>
      <p:sp>
        <p:nvSpPr>
          <p:cNvPr id="2" name="Slide Number Placeholder 1"/>
          <p:cNvSpPr>
            <a:spLocks noGrp="1"/>
          </p:cNvSpPr>
          <p:nvPr>
            <p:ph type="sldNum" sz="quarter" idx="12"/>
          </p:nvPr>
        </p:nvSpPr>
        <p:spPr/>
        <p:txBody>
          <a:bodyPr/>
          <a:lstStyle/>
          <a:p>
            <a:fld id="{610A5BC9-6546-4ACC-8AB2-1FC88EA1B363}" type="slidenum">
              <a:rPr lang="en-US" smtClean="0"/>
              <a:pPr/>
              <a:t>10</a:t>
            </a:fld>
            <a:endParaRPr lang="en-US"/>
          </a:p>
        </p:txBody>
      </p:sp>
    </p:spTree>
    <p:extLst>
      <p:ext uri="{BB962C8B-B14F-4D97-AF65-F5344CB8AC3E}">
        <p14:creationId xmlns:p14="http://schemas.microsoft.com/office/powerpoint/2010/main" xmlns="" val="67867943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MUSTER PARADE</a:t>
            </a:r>
            <a:endParaRPr lang="en-US" dirty="0">
              <a:latin typeface="Comic Sans MS" pitchFamily="66" charset="0"/>
            </a:endParaRPr>
          </a:p>
        </p:txBody>
      </p:sp>
      <p:sp>
        <p:nvSpPr>
          <p:cNvPr id="3" name="Content Placeholder 2"/>
          <p:cNvSpPr>
            <a:spLocks noGrp="1"/>
          </p:cNvSpPr>
          <p:nvPr>
            <p:ph idx="1"/>
          </p:nvPr>
        </p:nvSpPr>
        <p:spPr/>
        <p:txBody>
          <a:bodyPr>
            <a:normAutofit fontScale="92500"/>
          </a:bodyPr>
          <a:lstStyle/>
          <a:p>
            <a:pPr marL="0" marR="0" indent="0" algn="just">
              <a:lnSpc>
                <a:spcPct val="150000"/>
              </a:lnSpc>
              <a:spcBef>
                <a:spcPts val="0"/>
              </a:spcBef>
              <a:spcAft>
                <a:spcPts val="0"/>
              </a:spcAft>
              <a:buNone/>
            </a:pPr>
            <a:r>
              <a:rPr lang="en-US" sz="3200" dirty="0" smtClean="0">
                <a:effectLst/>
                <a:latin typeface="Comic Sans MS"/>
                <a:ea typeface="Calibri"/>
                <a:cs typeface="Times New Roman"/>
              </a:rPr>
              <a:t>The purpose of organizing muster parades is to inspect the turn-out of both Officers and Marshals and to pass information to them.</a:t>
            </a:r>
            <a:endParaRPr lang="en-US" sz="32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11</a:t>
            </a:fld>
            <a:endParaRPr lang="en-US"/>
          </a:p>
        </p:txBody>
      </p:sp>
    </p:spTree>
    <p:extLst>
      <p:ext uri="{BB962C8B-B14F-4D97-AF65-F5344CB8AC3E}">
        <p14:creationId xmlns:p14="http://schemas.microsoft.com/office/powerpoint/2010/main" xmlns="" val="114454883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en-US" sz="5400" dirty="0" smtClean="0">
                <a:latin typeface="Comic Sans MS" pitchFamily="66" charset="0"/>
              </a:rPr>
              <a:t>SEQUENCE FOR FORMATION AND INSPECTION OF MUSTER PARADE</a:t>
            </a:r>
            <a:endParaRPr lang="en-US" sz="5400" dirty="0">
              <a:latin typeface="Comic Sans MS" pitchFamily="66" charset="0"/>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12</a:t>
            </a:fld>
            <a:endParaRPr lang="en-US"/>
          </a:p>
        </p:txBody>
      </p:sp>
    </p:spTree>
    <p:extLst>
      <p:ext uri="{BB962C8B-B14F-4D97-AF65-F5344CB8AC3E}">
        <p14:creationId xmlns:p14="http://schemas.microsoft.com/office/powerpoint/2010/main" xmlns="" val="4014127738"/>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PASSING OUT PARADE</a:t>
            </a:r>
            <a:endParaRPr lang="en-US" dirty="0">
              <a:latin typeface="Comic Sans MS" pitchFamily="66" charset="0"/>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sz="3600" dirty="0" smtClean="0">
                <a:latin typeface="Comic Sans MS" pitchFamily="66" charset="0"/>
              </a:rPr>
              <a:t>This is usually organized in training institutions such as FRSC Academy, POLAK and Nigeria </a:t>
            </a:r>
            <a:r>
              <a:rPr lang="en-US" sz="3600" dirty="0" err="1" smtClean="0">
                <a:latin typeface="Comic Sans MS" pitchFamily="66" charset="0"/>
              </a:rPr>
              <a:t>Defence</a:t>
            </a:r>
            <a:r>
              <a:rPr lang="en-US" sz="3600" dirty="0" smtClean="0">
                <a:latin typeface="Comic Sans MS" pitchFamily="66" charset="0"/>
              </a:rPr>
              <a:t> Academy (NDA) to signify the end of a training program. It also serves as an avenue to showcase the uniform and orderly display of men and materials</a:t>
            </a:r>
            <a:endParaRPr lang="en-US" sz="3600" dirty="0">
              <a:latin typeface="Comic Sans MS" pitchFamily="66" charset="0"/>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13</a:t>
            </a:fld>
            <a:endParaRPr lang="en-US"/>
          </a:p>
        </p:txBody>
      </p:sp>
    </p:spTree>
    <p:extLst>
      <p:ext uri="{BB962C8B-B14F-4D97-AF65-F5344CB8AC3E}">
        <p14:creationId xmlns:p14="http://schemas.microsoft.com/office/powerpoint/2010/main" xmlns="" val="238499229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523999"/>
            <a:ext cx="6400800" cy="3048001"/>
          </a:xfrm>
        </p:spPr>
        <p:txBody>
          <a:bodyPr>
            <a:noAutofit/>
          </a:bodyPr>
          <a:lstStyle/>
          <a:p>
            <a:r>
              <a:rPr lang="en-US" sz="4000" dirty="0" smtClean="0">
                <a:latin typeface="Comic Sans MS" pitchFamily="66" charset="0"/>
              </a:rPr>
              <a:t> SEQUENCE FOR FORMATION AND INSPECTION OF PASSING OUT PARADE</a:t>
            </a:r>
            <a:endParaRPr lang="en-US" sz="4000" dirty="0">
              <a:latin typeface="Comic Sans MS" pitchFamily="66" charset="0"/>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14</a:t>
            </a:fld>
            <a:endParaRPr lang="en-US"/>
          </a:p>
        </p:txBody>
      </p:sp>
    </p:spTree>
    <p:extLst>
      <p:ext uri="{BB962C8B-B14F-4D97-AF65-F5344CB8AC3E}">
        <p14:creationId xmlns:p14="http://schemas.microsoft.com/office/powerpoint/2010/main" xmlns="" val="325548679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rmAutofit fontScale="90000"/>
          </a:bodyPr>
          <a:lstStyle/>
          <a:p>
            <a:r>
              <a:rPr lang="en-US" dirty="0" smtClean="0"/>
              <a:t>	</a:t>
            </a:r>
            <a:r>
              <a:rPr lang="en-US" dirty="0" smtClean="0">
                <a:latin typeface="Comic Sans MS" pitchFamily="66" charset="0"/>
              </a:rPr>
              <a:t>BURIAL/ FUNERAL PARADE</a:t>
            </a:r>
            <a:endParaRPr lang="en-US" dirty="0">
              <a:latin typeface="Comic Sans MS" pitchFamily="66" charset="0"/>
            </a:endParaRPr>
          </a:p>
        </p:txBody>
      </p:sp>
      <p:sp>
        <p:nvSpPr>
          <p:cNvPr id="3" name="Content Placeholder 2"/>
          <p:cNvSpPr>
            <a:spLocks noGrp="1"/>
          </p:cNvSpPr>
          <p:nvPr>
            <p:ph idx="1"/>
          </p:nvPr>
        </p:nvSpPr>
        <p:spPr>
          <a:xfrm>
            <a:off x="1295400" y="2743199"/>
            <a:ext cx="6400800" cy="3048001"/>
          </a:xfrm>
        </p:spPr>
        <p:txBody>
          <a:bodyPr>
            <a:normAutofit fontScale="70000" lnSpcReduction="20000"/>
          </a:bodyPr>
          <a:lstStyle/>
          <a:p>
            <a:pPr marL="0" indent="0">
              <a:buNone/>
            </a:pPr>
            <a:r>
              <a:rPr lang="en-US" sz="3200" dirty="0" smtClean="0">
                <a:effectLst/>
                <a:latin typeface="Comic Sans MS"/>
                <a:ea typeface="Calibri"/>
                <a:cs typeface="Times New Roman"/>
              </a:rPr>
              <a:t>It is in line with Para-military culture that when an Officer dies another Officer is designated immediately by the Commander/ Commanding Officer to render every possible assistance to the bereaved family. </a:t>
            </a:r>
            <a:endParaRPr lang="en-US" sz="3200"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15</a:t>
            </a:fld>
            <a:endParaRPr lang="en-US"/>
          </a:p>
        </p:txBody>
      </p:sp>
    </p:spTree>
    <p:extLst>
      <p:ext uri="{BB962C8B-B14F-4D97-AF65-F5344CB8AC3E}">
        <p14:creationId xmlns:p14="http://schemas.microsoft.com/office/powerpoint/2010/main" xmlns="" val="88468022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     BURIAL/ FUNERAL PARADE (CONT’D.)</a:t>
            </a:r>
            <a:endParaRPr lang="en-US" dirty="0">
              <a:latin typeface="Comic Sans MS" pitchFamily="66" charset="0"/>
            </a:endParaRPr>
          </a:p>
        </p:txBody>
      </p:sp>
      <p:sp>
        <p:nvSpPr>
          <p:cNvPr id="3" name="Content Placeholder 2"/>
          <p:cNvSpPr>
            <a:spLocks noGrp="1"/>
          </p:cNvSpPr>
          <p:nvPr>
            <p:ph idx="1"/>
          </p:nvPr>
        </p:nvSpPr>
        <p:spPr/>
        <p:txBody>
          <a:bodyPr>
            <a:noAutofit/>
          </a:bodyPr>
          <a:lstStyle/>
          <a:p>
            <a:r>
              <a:rPr lang="en-US" sz="2800" dirty="0" smtClean="0">
                <a:effectLst/>
                <a:latin typeface="Comic Sans MS"/>
                <a:ea typeface="Calibri"/>
                <a:cs typeface="Times New Roman"/>
              </a:rPr>
              <a:t>All ranks are to wear uniform. Black bands may be worn on the left arm during the period of mourning and funeral. The National Flag is to be placed over the coffin and prior to internment, will be folded in triangular shape and presented to the Chief Mourner who will in turn present it to the next of kin</a:t>
            </a:r>
            <a:endParaRPr lang="en-US" sz="2800"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16</a:t>
            </a:fld>
            <a:endParaRPr lang="en-US"/>
          </a:p>
        </p:txBody>
      </p:sp>
    </p:spTree>
    <p:extLst>
      <p:ext uri="{BB962C8B-B14F-4D97-AF65-F5344CB8AC3E}">
        <p14:creationId xmlns:p14="http://schemas.microsoft.com/office/powerpoint/2010/main" xmlns="" val="488438083"/>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t>
            </a:r>
            <a:r>
              <a:rPr lang="en-US" dirty="0" smtClean="0">
                <a:latin typeface="Comic Sans MS" pitchFamily="66" charset="0"/>
              </a:rPr>
              <a:t>BURIAL/ FUNERAL PARADE (CONT’D.)</a:t>
            </a:r>
            <a:endParaRPr lang="en-US" dirty="0">
              <a:latin typeface="Comic Sans MS" pitchFamily="66" charset="0"/>
            </a:endParaRPr>
          </a:p>
        </p:txBody>
      </p:sp>
      <p:sp>
        <p:nvSpPr>
          <p:cNvPr id="3" name="Content Placeholder 2"/>
          <p:cNvSpPr>
            <a:spLocks noGrp="1"/>
          </p:cNvSpPr>
          <p:nvPr>
            <p:ph idx="1"/>
          </p:nvPr>
        </p:nvSpPr>
        <p:spPr>
          <a:xfrm>
            <a:off x="1371600" y="1905000"/>
            <a:ext cx="6400800" cy="3048001"/>
          </a:xfrm>
        </p:spPr>
        <p:txBody>
          <a:bodyPr>
            <a:noAutofit/>
          </a:bodyPr>
          <a:lstStyle/>
          <a:p>
            <a:pPr marL="0" indent="0">
              <a:buNone/>
            </a:pPr>
            <a:r>
              <a:rPr lang="en-US" sz="2400" dirty="0" smtClean="0">
                <a:effectLst/>
                <a:latin typeface="Comic Sans MS"/>
                <a:ea typeface="Calibri"/>
                <a:cs typeface="Times New Roman"/>
              </a:rPr>
              <a:t>The unit flag which has been on half-mast during the burial ceremony will be flown to full mast to denote the end of mourning. Mourning bands will be removed by personnel as they return to the office. All ranks passing a military or Para-military funeral will salute the bier.</a:t>
            </a:r>
            <a:endParaRPr lang="en-US" sz="2400"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17</a:t>
            </a:fld>
            <a:endParaRPr lang="en-US"/>
          </a:p>
        </p:txBody>
      </p:sp>
    </p:spTree>
    <p:extLst>
      <p:ext uri="{BB962C8B-B14F-4D97-AF65-F5344CB8AC3E}">
        <p14:creationId xmlns:p14="http://schemas.microsoft.com/office/powerpoint/2010/main" xmlns="" val="2368311886"/>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600200"/>
            <a:ext cx="6400800" cy="3048001"/>
          </a:xfrm>
        </p:spPr>
        <p:txBody>
          <a:bodyPr>
            <a:normAutofit fontScale="55000" lnSpcReduction="20000"/>
          </a:bodyPr>
          <a:lstStyle/>
          <a:p>
            <a:pPr marL="0" indent="0">
              <a:buNone/>
            </a:pPr>
            <a:endParaRPr lang="en-US" sz="6000" dirty="0" smtClean="0">
              <a:latin typeface="Comic Sans MS" pitchFamily="66" charset="0"/>
            </a:endParaRPr>
          </a:p>
          <a:p>
            <a:pPr marL="0" indent="0">
              <a:buNone/>
            </a:pPr>
            <a:r>
              <a:rPr lang="en-US" sz="6000" dirty="0" smtClean="0">
                <a:latin typeface="Comic Sans MS" pitchFamily="66" charset="0"/>
              </a:rPr>
              <a:t>SEQUENCE AND FORMATION OF BURIAL PARADE</a:t>
            </a:r>
            <a:endParaRPr lang="en-US" sz="6000" dirty="0">
              <a:latin typeface="Comic Sans MS" pitchFamily="66" charset="0"/>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18</a:t>
            </a:fld>
            <a:endParaRPr lang="en-US"/>
          </a:p>
        </p:txBody>
      </p:sp>
    </p:spTree>
    <p:extLst>
      <p:ext uri="{BB962C8B-B14F-4D97-AF65-F5344CB8AC3E}">
        <p14:creationId xmlns:p14="http://schemas.microsoft.com/office/powerpoint/2010/main" xmlns="" val="424837052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GENERAL NOTES ON FORMATION OF PARADES</a:t>
            </a:r>
            <a:endParaRPr lang="en-US" dirty="0">
              <a:latin typeface="Comic Sans MS" pitchFamily="66" charset="0"/>
            </a:endParaRPr>
          </a:p>
        </p:txBody>
      </p:sp>
      <p:sp>
        <p:nvSpPr>
          <p:cNvPr id="3" name="Content Placeholder 2"/>
          <p:cNvSpPr>
            <a:spLocks noGrp="1"/>
          </p:cNvSpPr>
          <p:nvPr>
            <p:ph idx="1"/>
          </p:nvPr>
        </p:nvSpPr>
        <p:spPr/>
        <p:txBody>
          <a:bodyPr>
            <a:normAutofit fontScale="85000" lnSpcReduction="10000"/>
          </a:bodyPr>
          <a:lstStyle/>
          <a:p>
            <a:pPr lvl="0" algn="just">
              <a:lnSpc>
                <a:spcPct val="150000"/>
              </a:lnSpc>
              <a:spcBef>
                <a:spcPts val="0"/>
              </a:spcBef>
              <a:buFont typeface="+mj-lt"/>
              <a:buAutoNum type="alphaLcPeriod"/>
            </a:pPr>
            <a:r>
              <a:rPr lang="en-US" sz="2000" dirty="0" smtClean="0">
                <a:effectLst/>
                <a:latin typeface="Comic Sans MS"/>
                <a:ea typeface="Calibri"/>
                <a:cs typeface="Times New Roman"/>
              </a:rPr>
              <a:t>Guard should consist of three Officers and 48 Marshals</a:t>
            </a:r>
            <a:endParaRPr lang="en-US" sz="2000" dirty="0">
              <a:ea typeface="Calibri"/>
              <a:cs typeface="Times New Roman"/>
            </a:endParaRPr>
          </a:p>
          <a:p>
            <a:pPr lvl="0" algn="just">
              <a:lnSpc>
                <a:spcPct val="150000"/>
              </a:lnSpc>
              <a:spcBef>
                <a:spcPts val="0"/>
              </a:spcBef>
              <a:buFont typeface="+mj-lt"/>
              <a:buAutoNum type="alphaLcPeriod"/>
            </a:pPr>
            <a:r>
              <a:rPr lang="en-US" sz="2000" dirty="0" smtClean="0">
                <a:effectLst/>
                <a:latin typeface="Comic Sans MS"/>
                <a:ea typeface="Calibri"/>
                <a:cs typeface="Times New Roman"/>
              </a:rPr>
              <a:t>There must not be a blank file in any of the divisions or guards. </a:t>
            </a:r>
            <a:endParaRPr lang="en-US" sz="2000" dirty="0">
              <a:ea typeface="Calibri"/>
              <a:cs typeface="Times New Roman"/>
            </a:endParaRPr>
          </a:p>
          <a:p>
            <a:pPr lvl="0" algn="just">
              <a:lnSpc>
                <a:spcPct val="150000"/>
              </a:lnSpc>
              <a:spcBef>
                <a:spcPts val="0"/>
              </a:spcBef>
              <a:buFont typeface="+mj-lt"/>
              <a:buAutoNum type="alphaLcPeriod"/>
            </a:pPr>
            <a:r>
              <a:rPr lang="en-US" sz="2000" dirty="0" smtClean="0">
                <a:effectLst/>
                <a:latin typeface="Comic Sans MS"/>
                <a:ea typeface="Calibri"/>
                <a:cs typeface="Times New Roman"/>
              </a:rPr>
              <a:t>It should be made up of two, four or six guards.</a:t>
            </a:r>
            <a:endParaRPr lang="en-US" sz="2000" dirty="0">
              <a:ea typeface="Calibri"/>
              <a:cs typeface="Times New Roman"/>
            </a:endParaRPr>
          </a:p>
          <a:p>
            <a:pPr lvl="0" algn="just">
              <a:lnSpc>
                <a:spcPct val="150000"/>
              </a:lnSpc>
              <a:spcBef>
                <a:spcPts val="0"/>
              </a:spcBef>
              <a:buFont typeface="+mj-lt"/>
              <a:buAutoNum type="alphaLcPeriod"/>
            </a:pPr>
            <a:r>
              <a:rPr lang="en-US" sz="2000" dirty="0" smtClean="0">
                <a:effectLst/>
                <a:latin typeface="Comic Sans MS"/>
                <a:ea typeface="Calibri"/>
                <a:cs typeface="Times New Roman"/>
              </a:rPr>
              <a:t>It must be commanded by an Officer, not below the rank of a Route Commander and to be assisted by an Officer below his rank.</a:t>
            </a:r>
            <a:endParaRPr lang="en-US" sz="20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19</a:t>
            </a:fld>
            <a:endParaRPr lang="en-US"/>
          </a:p>
        </p:txBody>
      </p:sp>
    </p:spTree>
    <p:extLst>
      <p:ext uri="{BB962C8B-B14F-4D97-AF65-F5344CB8AC3E}">
        <p14:creationId xmlns:p14="http://schemas.microsoft.com/office/powerpoint/2010/main" xmlns="" val="781227239"/>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000" dirty="0" smtClean="0">
                <a:latin typeface="Comic Sans MS" pitchFamily="66" charset="0"/>
              </a:rPr>
              <a:t>INTRODUCTION</a:t>
            </a:r>
            <a:endParaRPr lang="en-US" sz="4000" dirty="0">
              <a:latin typeface="Comic Sans MS" pitchFamily="66" charset="0"/>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dirty="0">
                <a:latin typeface="Comic Sans MS"/>
                <a:ea typeface="Calibri"/>
                <a:cs typeface="Times New Roman"/>
              </a:rPr>
              <a:t> </a:t>
            </a:r>
            <a:r>
              <a:rPr lang="en-US" sz="3200" dirty="0" smtClean="0">
                <a:latin typeface="Comic Sans MS"/>
                <a:ea typeface="Calibri"/>
                <a:cs typeface="Times New Roman"/>
              </a:rPr>
              <a:t>M</a:t>
            </a:r>
            <a:r>
              <a:rPr lang="en-US" sz="3200" dirty="0" smtClean="0">
                <a:effectLst/>
                <a:latin typeface="Comic Sans MS"/>
                <a:ea typeface="Calibri"/>
                <a:cs typeface="Times New Roman"/>
              </a:rPr>
              <a:t>ilitary drill is memorizing certain actions through repetition until the action is instinctive to the soldiers being drilled. Complex actions are broken down into simpler ones which can be practiced in isolation so when the whole is put together the desired results are achieved. </a:t>
            </a:r>
            <a:endParaRPr lang="en-US" sz="3200"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2</a:t>
            </a:fld>
            <a:endParaRPr lang="en-US"/>
          </a:p>
        </p:txBody>
      </p:sp>
    </p:spTree>
    <p:extLst>
      <p:ext uri="{BB962C8B-B14F-4D97-AF65-F5344CB8AC3E}">
        <p14:creationId xmlns:p14="http://schemas.microsoft.com/office/powerpoint/2010/main" xmlns="" val="43901373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GENERAL NOTES ON FORMATION OF PARADES</a:t>
            </a:r>
            <a:endParaRPr lang="en-US" dirty="0">
              <a:latin typeface="Comic Sans MS" pitchFamily="66" charset="0"/>
            </a:endParaRPr>
          </a:p>
        </p:txBody>
      </p:sp>
      <p:sp>
        <p:nvSpPr>
          <p:cNvPr id="3" name="Content Placeholder 2"/>
          <p:cNvSpPr>
            <a:spLocks noGrp="1"/>
          </p:cNvSpPr>
          <p:nvPr>
            <p:ph idx="1"/>
          </p:nvPr>
        </p:nvSpPr>
        <p:spPr>
          <a:xfrm>
            <a:off x="1371600" y="1828800"/>
            <a:ext cx="6400800" cy="3048001"/>
          </a:xfrm>
        </p:spPr>
        <p:txBody>
          <a:bodyPr>
            <a:noAutofit/>
          </a:bodyPr>
          <a:lstStyle/>
          <a:p>
            <a:pPr marL="0" lvl="0" indent="0" algn="just">
              <a:lnSpc>
                <a:spcPct val="150000"/>
              </a:lnSpc>
              <a:spcBef>
                <a:spcPts val="0"/>
              </a:spcBef>
            </a:pPr>
            <a:r>
              <a:rPr lang="en-US" sz="2400" dirty="0" smtClean="0">
                <a:effectLst/>
                <a:latin typeface="Comic Sans MS"/>
                <a:ea typeface="Calibri"/>
                <a:cs typeface="Times New Roman"/>
              </a:rPr>
              <a:t>Guards to be formed depend solely on the following points;</a:t>
            </a:r>
            <a:endParaRPr lang="en-US" sz="2400" dirty="0">
              <a:ea typeface="Calibri"/>
              <a:cs typeface="Times New Roman"/>
            </a:endParaRPr>
          </a:p>
          <a:p>
            <a:pPr lvl="1" algn="just">
              <a:lnSpc>
                <a:spcPct val="150000"/>
              </a:lnSpc>
              <a:spcBef>
                <a:spcPts val="0"/>
              </a:spcBef>
              <a:buFont typeface="Wingdings 3"/>
              <a:buChar char=""/>
            </a:pPr>
            <a:r>
              <a:rPr lang="en-US" sz="2400" dirty="0" smtClean="0">
                <a:effectLst/>
                <a:latin typeface="Comic Sans MS"/>
                <a:ea typeface="Calibri"/>
                <a:cs typeface="Times New Roman"/>
              </a:rPr>
              <a:t>The availability of men</a:t>
            </a:r>
            <a:endParaRPr lang="en-US" sz="2400" dirty="0">
              <a:ea typeface="Calibri"/>
              <a:cs typeface="Times New Roman"/>
            </a:endParaRPr>
          </a:p>
          <a:p>
            <a:pPr lvl="1" algn="just">
              <a:lnSpc>
                <a:spcPct val="150000"/>
              </a:lnSpc>
              <a:spcBef>
                <a:spcPts val="0"/>
              </a:spcBef>
              <a:buFont typeface="Wingdings 3"/>
              <a:buChar char=""/>
            </a:pPr>
            <a:r>
              <a:rPr lang="en-US" sz="2400" dirty="0" smtClean="0">
                <a:effectLst/>
                <a:latin typeface="Comic Sans MS"/>
                <a:ea typeface="Calibri"/>
                <a:cs typeface="Times New Roman"/>
              </a:rPr>
              <a:t>The availability of Officers</a:t>
            </a:r>
            <a:endParaRPr lang="en-US" sz="2400" dirty="0">
              <a:ea typeface="Calibri"/>
              <a:cs typeface="Times New Roman"/>
            </a:endParaRPr>
          </a:p>
          <a:p>
            <a:pPr lvl="1" algn="just">
              <a:lnSpc>
                <a:spcPct val="150000"/>
              </a:lnSpc>
              <a:spcBef>
                <a:spcPts val="0"/>
              </a:spcBef>
              <a:buFont typeface="Wingdings 3"/>
              <a:buChar char=""/>
            </a:pPr>
            <a:r>
              <a:rPr lang="en-US" sz="2400" dirty="0" smtClean="0">
                <a:effectLst/>
                <a:latin typeface="Comic Sans MS"/>
                <a:ea typeface="Calibri"/>
                <a:cs typeface="Times New Roman"/>
              </a:rPr>
              <a:t>The availability of parade experts who can command the parade and make it successful.</a:t>
            </a:r>
            <a:endParaRPr lang="en-US" sz="24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20</a:t>
            </a:fld>
            <a:endParaRPr lang="en-US"/>
          </a:p>
        </p:txBody>
      </p:sp>
    </p:spTree>
    <p:extLst>
      <p:ext uri="{BB962C8B-B14F-4D97-AF65-F5344CB8AC3E}">
        <p14:creationId xmlns:p14="http://schemas.microsoft.com/office/powerpoint/2010/main" xmlns="" val="709975836"/>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GENERAL NOTES ON FORMATION OF PARADES</a:t>
            </a:r>
            <a:endParaRPr lang="en-US" dirty="0">
              <a:latin typeface="Comic Sans MS" pitchFamily="66" charset="0"/>
            </a:endParaRPr>
          </a:p>
        </p:txBody>
      </p:sp>
      <p:sp>
        <p:nvSpPr>
          <p:cNvPr id="3" name="Content Placeholder 2"/>
          <p:cNvSpPr>
            <a:spLocks noGrp="1"/>
          </p:cNvSpPr>
          <p:nvPr>
            <p:ph idx="1"/>
          </p:nvPr>
        </p:nvSpPr>
        <p:spPr>
          <a:xfrm>
            <a:off x="1371600" y="1905000"/>
            <a:ext cx="6400800" cy="3048001"/>
          </a:xfrm>
        </p:spPr>
        <p:txBody>
          <a:bodyPr>
            <a:noAutofit/>
          </a:bodyPr>
          <a:lstStyle/>
          <a:p>
            <a:pPr marL="0" lvl="0" indent="0" algn="just">
              <a:lnSpc>
                <a:spcPct val="150000"/>
              </a:lnSpc>
              <a:spcBef>
                <a:spcPts val="0"/>
              </a:spcBef>
            </a:pPr>
            <a:r>
              <a:rPr lang="en-US" sz="2000" dirty="0" smtClean="0">
                <a:effectLst/>
                <a:latin typeface="Comic Sans MS"/>
                <a:ea typeface="Calibri"/>
                <a:cs typeface="Times New Roman"/>
              </a:rPr>
              <a:t>There must be a rehearsal before the execution of any parade.</a:t>
            </a:r>
            <a:endParaRPr lang="en-US" sz="2000" dirty="0">
              <a:ea typeface="Calibri"/>
              <a:cs typeface="Times New Roman"/>
            </a:endParaRPr>
          </a:p>
          <a:p>
            <a:pPr marL="0" lvl="0" indent="0" algn="just">
              <a:lnSpc>
                <a:spcPct val="150000"/>
              </a:lnSpc>
              <a:spcBef>
                <a:spcPts val="0"/>
              </a:spcBef>
            </a:pPr>
            <a:r>
              <a:rPr lang="en-US" sz="2000" dirty="0" smtClean="0">
                <a:effectLst/>
                <a:latin typeface="Comic Sans MS"/>
                <a:ea typeface="Calibri"/>
                <a:cs typeface="Times New Roman"/>
              </a:rPr>
              <a:t>Sub-guard commanders are to fall-in three paces in the front of the fourth person on the front rank of the parade.</a:t>
            </a:r>
            <a:endParaRPr lang="en-US" sz="2000" dirty="0">
              <a:ea typeface="Calibri"/>
              <a:cs typeface="Times New Roman"/>
            </a:endParaRPr>
          </a:p>
          <a:p>
            <a:pPr marL="0" lvl="0" indent="0" algn="just">
              <a:lnSpc>
                <a:spcPct val="150000"/>
              </a:lnSpc>
              <a:spcBef>
                <a:spcPts val="0"/>
              </a:spcBef>
            </a:pPr>
            <a:r>
              <a:rPr lang="en-US" sz="2000" dirty="0" smtClean="0">
                <a:effectLst/>
                <a:latin typeface="Comic Sans MS"/>
                <a:ea typeface="Calibri"/>
                <a:cs typeface="Times New Roman"/>
              </a:rPr>
              <a:t>The guard commander will fall-in six paces at the center of the guard, while the parade commander will fall-in nine paces in front at the center of the parade.</a:t>
            </a:r>
            <a:endParaRPr lang="en-US" sz="20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21</a:t>
            </a:fld>
            <a:endParaRPr lang="en-US"/>
          </a:p>
        </p:txBody>
      </p:sp>
    </p:spTree>
    <p:extLst>
      <p:ext uri="{BB962C8B-B14F-4D97-AF65-F5344CB8AC3E}">
        <p14:creationId xmlns:p14="http://schemas.microsoft.com/office/powerpoint/2010/main" xmlns="" val="112982792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GENERAL NOTES ON FORMATION OF PARADES</a:t>
            </a:r>
            <a:endParaRPr lang="en-US" dirty="0">
              <a:latin typeface="Comic Sans MS" pitchFamily="66" charset="0"/>
            </a:endParaRPr>
          </a:p>
        </p:txBody>
      </p:sp>
      <p:sp>
        <p:nvSpPr>
          <p:cNvPr id="3" name="Content Placeholder 2"/>
          <p:cNvSpPr>
            <a:spLocks noGrp="1"/>
          </p:cNvSpPr>
          <p:nvPr>
            <p:ph idx="1"/>
          </p:nvPr>
        </p:nvSpPr>
        <p:spPr>
          <a:xfrm>
            <a:off x="1371600" y="1905000"/>
            <a:ext cx="6400800" cy="3048001"/>
          </a:xfrm>
        </p:spPr>
        <p:txBody>
          <a:bodyPr>
            <a:noAutofit/>
          </a:bodyPr>
          <a:lstStyle/>
          <a:p>
            <a:pPr marL="0" lvl="0" indent="0" algn="just">
              <a:lnSpc>
                <a:spcPct val="150000"/>
              </a:lnSpc>
              <a:spcBef>
                <a:spcPts val="0"/>
              </a:spcBef>
            </a:pPr>
            <a:r>
              <a:rPr lang="en-US" sz="2000" dirty="0" smtClean="0">
                <a:effectLst/>
                <a:latin typeface="Comic Sans MS"/>
                <a:ea typeface="Calibri"/>
                <a:cs typeface="Times New Roman"/>
              </a:rPr>
              <a:t>The </a:t>
            </a:r>
            <a:r>
              <a:rPr lang="en-US" sz="2000" dirty="0" err="1" smtClean="0">
                <a:effectLst/>
                <a:latin typeface="Comic Sans MS"/>
                <a:ea typeface="Calibri"/>
                <a:cs typeface="Times New Roman"/>
              </a:rPr>
              <a:t>colour</a:t>
            </a:r>
            <a:r>
              <a:rPr lang="en-US" sz="2000" dirty="0" smtClean="0">
                <a:effectLst/>
                <a:latin typeface="Comic Sans MS"/>
                <a:ea typeface="Calibri"/>
                <a:cs typeface="Times New Roman"/>
              </a:rPr>
              <a:t> party, where applicable, will fall in between the half of the parade.</a:t>
            </a:r>
            <a:endParaRPr lang="en-US" sz="2000" dirty="0">
              <a:ea typeface="Calibri"/>
              <a:cs typeface="Times New Roman"/>
            </a:endParaRPr>
          </a:p>
          <a:p>
            <a:pPr marL="0" lvl="0" indent="0" algn="just">
              <a:lnSpc>
                <a:spcPct val="150000"/>
              </a:lnSpc>
              <a:spcBef>
                <a:spcPts val="0"/>
              </a:spcBef>
            </a:pPr>
            <a:r>
              <a:rPr lang="en-US" sz="2000" dirty="0" smtClean="0">
                <a:effectLst/>
                <a:latin typeface="Comic Sans MS"/>
                <a:ea typeface="Calibri"/>
                <a:cs typeface="Times New Roman"/>
              </a:rPr>
              <a:t>The saluting dais will directly face the </a:t>
            </a:r>
            <a:r>
              <a:rPr lang="en-US" sz="2000" dirty="0" err="1" smtClean="0">
                <a:effectLst/>
                <a:latin typeface="Comic Sans MS"/>
                <a:ea typeface="Calibri"/>
                <a:cs typeface="Times New Roman"/>
              </a:rPr>
              <a:t>Colour</a:t>
            </a:r>
            <a:r>
              <a:rPr lang="en-US" sz="2000" dirty="0" smtClean="0">
                <a:effectLst/>
                <a:latin typeface="Comic Sans MS"/>
                <a:ea typeface="Calibri"/>
                <a:cs typeface="Times New Roman"/>
              </a:rPr>
              <a:t> party at the other end of the parade ground.</a:t>
            </a:r>
            <a:endParaRPr lang="en-US" sz="2000" dirty="0">
              <a:ea typeface="Calibri"/>
              <a:cs typeface="Times New Roman"/>
            </a:endParaRPr>
          </a:p>
          <a:p>
            <a:pPr marL="0" lvl="0" indent="0" algn="just">
              <a:lnSpc>
                <a:spcPct val="150000"/>
              </a:lnSpc>
              <a:spcBef>
                <a:spcPts val="0"/>
              </a:spcBef>
            </a:pPr>
            <a:r>
              <a:rPr lang="en-US" sz="2000" dirty="0" smtClean="0">
                <a:effectLst/>
                <a:latin typeface="Comic Sans MS"/>
                <a:ea typeface="Calibri"/>
                <a:cs typeface="Times New Roman"/>
              </a:rPr>
              <a:t>The band will fall in-between six and eight paces at the rear of the parade depending on the availability of space for the parade.</a:t>
            </a:r>
            <a:endParaRPr lang="en-US" sz="20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22</a:t>
            </a:fld>
            <a:endParaRPr lang="en-US"/>
          </a:p>
        </p:txBody>
      </p:sp>
    </p:spTree>
    <p:extLst>
      <p:ext uri="{BB962C8B-B14F-4D97-AF65-F5344CB8AC3E}">
        <p14:creationId xmlns:p14="http://schemas.microsoft.com/office/powerpoint/2010/main" xmlns="" val="34591592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GENERAL NOTES ON FORMATION OF PARADES</a:t>
            </a:r>
            <a:endParaRPr lang="en-US" dirty="0">
              <a:latin typeface="Comic Sans MS" pitchFamily="66" charset="0"/>
            </a:endParaRPr>
          </a:p>
        </p:txBody>
      </p:sp>
      <p:sp>
        <p:nvSpPr>
          <p:cNvPr id="3" name="Content Placeholder 2"/>
          <p:cNvSpPr>
            <a:spLocks noGrp="1"/>
          </p:cNvSpPr>
          <p:nvPr>
            <p:ph idx="1"/>
          </p:nvPr>
        </p:nvSpPr>
        <p:spPr>
          <a:xfrm>
            <a:off x="1371600" y="1828800"/>
            <a:ext cx="6400800" cy="3048001"/>
          </a:xfrm>
        </p:spPr>
        <p:txBody>
          <a:bodyPr>
            <a:noAutofit/>
          </a:bodyPr>
          <a:lstStyle/>
          <a:p>
            <a:pPr marL="0" lvl="0" indent="0" algn="just">
              <a:lnSpc>
                <a:spcPct val="150000"/>
              </a:lnSpc>
              <a:spcBef>
                <a:spcPts val="0"/>
              </a:spcBef>
            </a:pPr>
            <a:r>
              <a:rPr lang="en-US" sz="2000" dirty="0" smtClean="0">
                <a:effectLst/>
                <a:latin typeface="Comic Sans MS"/>
                <a:ea typeface="Calibri"/>
                <a:cs typeface="Times New Roman"/>
              </a:rPr>
              <a:t>A Parade should start with an inspection of all who are on it.</a:t>
            </a:r>
            <a:endParaRPr lang="en-US" sz="2000" dirty="0">
              <a:ea typeface="Calibri"/>
              <a:cs typeface="Times New Roman"/>
            </a:endParaRPr>
          </a:p>
          <a:p>
            <a:pPr marL="0" lvl="0" indent="0" algn="just">
              <a:lnSpc>
                <a:spcPct val="150000"/>
              </a:lnSpc>
              <a:spcBef>
                <a:spcPts val="0"/>
              </a:spcBef>
            </a:pPr>
            <a:r>
              <a:rPr lang="en-US" sz="2000" dirty="0" smtClean="0">
                <a:effectLst/>
                <a:latin typeface="Comic Sans MS"/>
                <a:ea typeface="Calibri"/>
                <a:cs typeface="Times New Roman"/>
              </a:rPr>
              <a:t>When reporting the parade state to the Reviewing Officer, the parade commander will march forward and halt at </a:t>
            </a:r>
            <a:r>
              <a:rPr lang="en-US" sz="2000" b="1" dirty="0" smtClean="0">
                <a:effectLst/>
                <a:latin typeface="Comic Sans MS"/>
                <a:ea typeface="Calibri"/>
                <a:cs typeface="Times New Roman"/>
              </a:rPr>
              <a:t>seven paces</a:t>
            </a:r>
            <a:r>
              <a:rPr lang="en-US" sz="2000" dirty="0" smtClean="0">
                <a:effectLst/>
                <a:latin typeface="Comic Sans MS"/>
                <a:ea typeface="Calibri"/>
                <a:cs typeface="Times New Roman"/>
              </a:rPr>
              <a:t> to the Reviewing Officer.</a:t>
            </a:r>
            <a:endParaRPr lang="en-US" sz="2000" dirty="0">
              <a:ea typeface="Calibri"/>
              <a:cs typeface="Times New Roman"/>
            </a:endParaRPr>
          </a:p>
          <a:p>
            <a:pPr marL="0" lvl="0" indent="0" algn="just">
              <a:lnSpc>
                <a:spcPct val="150000"/>
              </a:lnSpc>
              <a:spcBef>
                <a:spcPts val="0"/>
              </a:spcBef>
            </a:pPr>
            <a:r>
              <a:rPr lang="en-US" sz="2000" dirty="0" smtClean="0">
                <a:effectLst/>
                <a:latin typeface="Comic Sans MS"/>
                <a:ea typeface="Calibri"/>
                <a:cs typeface="Times New Roman"/>
              </a:rPr>
              <a:t>A strict observance of rank must be shown; thus, an Officer or Marshal when he wishes to either join or leave parade should report to the senior rank and seek permission to do so.</a:t>
            </a:r>
            <a:endParaRPr lang="en-US" sz="20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23</a:t>
            </a:fld>
            <a:endParaRPr lang="en-US"/>
          </a:p>
        </p:txBody>
      </p:sp>
    </p:spTree>
    <p:extLst>
      <p:ext uri="{BB962C8B-B14F-4D97-AF65-F5344CB8AC3E}">
        <p14:creationId xmlns:p14="http://schemas.microsoft.com/office/powerpoint/2010/main" xmlns="" val="414987810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GENERAL NOTES ON FORMATION OF PARADES</a:t>
            </a:r>
            <a:endParaRPr lang="en-US" dirty="0">
              <a:latin typeface="Comic Sans MS" pitchFamily="66" charset="0"/>
            </a:endParaRPr>
          </a:p>
        </p:txBody>
      </p:sp>
      <p:sp>
        <p:nvSpPr>
          <p:cNvPr id="3" name="Content Placeholder 2"/>
          <p:cNvSpPr>
            <a:spLocks noGrp="1"/>
          </p:cNvSpPr>
          <p:nvPr>
            <p:ph idx="1"/>
          </p:nvPr>
        </p:nvSpPr>
        <p:spPr>
          <a:xfrm>
            <a:off x="1371600" y="2057400"/>
            <a:ext cx="6400800" cy="3048001"/>
          </a:xfrm>
        </p:spPr>
        <p:txBody>
          <a:bodyPr>
            <a:noAutofit/>
          </a:bodyPr>
          <a:lstStyle/>
          <a:p>
            <a:pPr marL="0" lvl="0" indent="0" algn="just">
              <a:lnSpc>
                <a:spcPct val="150000"/>
              </a:lnSpc>
              <a:spcBef>
                <a:spcPts val="0"/>
              </a:spcBef>
            </a:pPr>
            <a:r>
              <a:rPr lang="en-US" sz="2000" dirty="0" smtClean="0">
                <a:effectLst/>
                <a:latin typeface="Comic Sans MS"/>
                <a:ea typeface="Calibri"/>
                <a:cs typeface="Times New Roman"/>
              </a:rPr>
              <a:t>The parade will first march past in slow time, before breaking into quick march</a:t>
            </a:r>
            <a:endParaRPr lang="en-US" sz="2000" dirty="0">
              <a:ea typeface="Calibri"/>
              <a:cs typeface="Times New Roman"/>
            </a:endParaRPr>
          </a:p>
          <a:p>
            <a:pPr marL="0" lvl="0" indent="0" algn="just">
              <a:lnSpc>
                <a:spcPct val="150000"/>
              </a:lnSpc>
              <a:spcBef>
                <a:spcPts val="0"/>
              </a:spcBef>
            </a:pPr>
            <a:r>
              <a:rPr lang="en-US" sz="2000" dirty="0" smtClean="0">
                <a:effectLst/>
                <a:latin typeface="Comic Sans MS"/>
                <a:ea typeface="Calibri"/>
                <a:cs typeface="Times New Roman"/>
              </a:rPr>
              <a:t>The parade will break from slow to quick march when the </a:t>
            </a:r>
            <a:r>
              <a:rPr lang="en-US" sz="2000" dirty="0" err="1" smtClean="0">
                <a:effectLst/>
                <a:latin typeface="Comic Sans MS"/>
                <a:ea typeface="Calibri"/>
                <a:cs typeface="Times New Roman"/>
              </a:rPr>
              <a:t>colour</a:t>
            </a:r>
            <a:r>
              <a:rPr lang="en-US" sz="2000" dirty="0" smtClean="0">
                <a:effectLst/>
                <a:latin typeface="Comic Sans MS"/>
                <a:ea typeface="Calibri"/>
                <a:cs typeface="Times New Roman"/>
              </a:rPr>
              <a:t> party gets to the band in slow march</a:t>
            </a:r>
            <a:endParaRPr lang="en-US" sz="2000" dirty="0">
              <a:ea typeface="Calibri"/>
              <a:cs typeface="Times New Roman"/>
            </a:endParaRPr>
          </a:p>
          <a:p>
            <a:pPr marL="0" lvl="0" indent="0" algn="just">
              <a:lnSpc>
                <a:spcPct val="150000"/>
              </a:lnSpc>
              <a:spcBef>
                <a:spcPts val="0"/>
              </a:spcBef>
            </a:pPr>
            <a:r>
              <a:rPr lang="en-US" sz="2000" dirty="0" smtClean="0">
                <a:effectLst/>
                <a:latin typeface="Comic Sans MS"/>
                <a:ea typeface="Calibri"/>
                <a:cs typeface="Times New Roman"/>
              </a:rPr>
              <a:t>Officer or Marshal should not walk across a parade ground when Drill or parade in which they have no part is taking place.</a:t>
            </a:r>
            <a:endParaRPr lang="en-US" sz="20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24</a:t>
            </a:fld>
            <a:endParaRPr lang="en-US"/>
          </a:p>
        </p:txBody>
      </p:sp>
    </p:spTree>
    <p:extLst>
      <p:ext uri="{BB962C8B-B14F-4D97-AF65-F5344CB8AC3E}">
        <p14:creationId xmlns:p14="http://schemas.microsoft.com/office/powerpoint/2010/main" xmlns="" val="1039378799"/>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GENERAL NOTES ON FORMATION OF PARADES</a:t>
            </a:r>
            <a:endParaRPr lang="en-US" dirty="0">
              <a:latin typeface="Comic Sans MS" pitchFamily="66" charset="0"/>
            </a:endParaRPr>
          </a:p>
        </p:txBody>
      </p:sp>
      <p:sp>
        <p:nvSpPr>
          <p:cNvPr id="3" name="Content Placeholder 2"/>
          <p:cNvSpPr>
            <a:spLocks noGrp="1"/>
          </p:cNvSpPr>
          <p:nvPr>
            <p:ph idx="1"/>
          </p:nvPr>
        </p:nvSpPr>
        <p:spPr>
          <a:xfrm>
            <a:off x="1371600" y="2057400"/>
            <a:ext cx="6400800" cy="3048001"/>
          </a:xfrm>
        </p:spPr>
        <p:txBody>
          <a:bodyPr>
            <a:noAutofit/>
          </a:bodyPr>
          <a:lstStyle/>
          <a:p>
            <a:pPr marL="0" lvl="0" indent="0" algn="just">
              <a:lnSpc>
                <a:spcPct val="150000"/>
              </a:lnSpc>
              <a:spcBef>
                <a:spcPts val="0"/>
              </a:spcBef>
            </a:pPr>
            <a:r>
              <a:rPr lang="en-US" sz="2000" dirty="0" smtClean="0">
                <a:effectLst/>
                <a:latin typeface="Comic Sans MS"/>
                <a:ea typeface="Calibri"/>
                <a:cs typeface="Times New Roman"/>
              </a:rPr>
              <a:t>The parade will first march past in slow time, before breaking into quick march</a:t>
            </a:r>
            <a:endParaRPr lang="en-US" sz="2000" dirty="0">
              <a:ea typeface="Calibri"/>
              <a:cs typeface="Times New Roman"/>
            </a:endParaRPr>
          </a:p>
          <a:p>
            <a:pPr marL="0" lvl="0" indent="0" algn="just">
              <a:lnSpc>
                <a:spcPct val="150000"/>
              </a:lnSpc>
              <a:spcBef>
                <a:spcPts val="0"/>
              </a:spcBef>
            </a:pPr>
            <a:r>
              <a:rPr lang="en-US" sz="2000" dirty="0" smtClean="0">
                <a:effectLst/>
                <a:latin typeface="Comic Sans MS"/>
                <a:ea typeface="Calibri"/>
                <a:cs typeface="Times New Roman"/>
              </a:rPr>
              <a:t>The parade will break from slow to quick march when the </a:t>
            </a:r>
            <a:r>
              <a:rPr lang="en-US" sz="2000" dirty="0" err="1" smtClean="0">
                <a:effectLst/>
                <a:latin typeface="Comic Sans MS"/>
                <a:ea typeface="Calibri"/>
                <a:cs typeface="Times New Roman"/>
              </a:rPr>
              <a:t>colour</a:t>
            </a:r>
            <a:r>
              <a:rPr lang="en-US" sz="2000" dirty="0" smtClean="0">
                <a:effectLst/>
                <a:latin typeface="Comic Sans MS"/>
                <a:ea typeface="Calibri"/>
                <a:cs typeface="Times New Roman"/>
              </a:rPr>
              <a:t> party gets to the band in slow march</a:t>
            </a:r>
            <a:endParaRPr lang="en-US" sz="2000" dirty="0">
              <a:ea typeface="Calibri"/>
              <a:cs typeface="Times New Roman"/>
            </a:endParaRPr>
          </a:p>
          <a:p>
            <a:pPr marL="0" lvl="0" indent="0" algn="just">
              <a:lnSpc>
                <a:spcPct val="150000"/>
              </a:lnSpc>
              <a:spcBef>
                <a:spcPts val="0"/>
              </a:spcBef>
            </a:pPr>
            <a:r>
              <a:rPr lang="en-US" sz="2000" dirty="0" smtClean="0">
                <a:effectLst/>
                <a:latin typeface="Comic Sans MS"/>
                <a:ea typeface="Calibri"/>
                <a:cs typeface="Times New Roman"/>
              </a:rPr>
              <a:t>Officer or Marshal should not walk across a parade ground when Drill or parade in which they have no part is taking place.</a:t>
            </a:r>
            <a:endParaRPr lang="en-US" sz="20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25</a:t>
            </a:fld>
            <a:endParaRPr lang="en-US"/>
          </a:p>
        </p:txBody>
      </p:sp>
    </p:spTree>
    <p:extLst>
      <p:ext uri="{BB962C8B-B14F-4D97-AF65-F5344CB8AC3E}">
        <p14:creationId xmlns:p14="http://schemas.microsoft.com/office/powerpoint/2010/main" xmlns="" val="146108928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GENERAL NOTES ON FORMATION OF PARADES</a:t>
            </a:r>
            <a:endParaRPr lang="en-US" dirty="0">
              <a:latin typeface="Comic Sans MS" pitchFamily="66" charset="0"/>
            </a:endParaRPr>
          </a:p>
        </p:txBody>
      </p:sp>
      <p:sp>
        <p:nvSpPr>
          <p:cNvPr id="3" name="Content Placeholder 2"/>
          <p:cNvSpPr>
            <a:spLocks noGrp="1"/>
          </p:cNvSpPr>
          <p:nvPr>
            <p:ph idx="1"/>
          </p:nvPr>
        </p:nvSpPr>
        <p:spPr>
          <a:xfrm>
            <a:off x="1371600" y="1981199"/>
            <a:ext cx="6400800" cy="3048001"/>
          </a:xfrm>
        </p:spPr>
        <p:txBody>
          <a:bodyPr>
            <a:noAutofit/>
          </a:bodyPr>
          <a:lstStyle/>
          <a:p>
            <a:pPr marL="0" lvl="0" indent="0" algn="just">
              <a:lnSpc>
                <a:spcPct val="150000"/>
              </a:lnSpc>
              <a:spcBef>
                <a:spcPts val="0"/>
              </a:spcBef>
            </a:pPr>
            <a:r>
              <a:rPr lang="en-US" sz="2800" dirty="0" smtClean="0">
                <a:effectLst/>
                <a:latin typeface="Comic Sans MS"/>
                <a:ea typeface="Calibri"/>
                <a:cs typeface="Times New Roman"/>
              </a:rPr>
              <a:t>The form and purpose of a parade should be planned before hand by those who are to command it.</a:t>
            </a:r>
            <a:endParaRPr lang="en-US" sz="2800" dirty="0">
              <a:ea typeface="Calibri"/>
              <a:cs typeface="Times New Roman"/>
            </a:endParaRPr>
          </a:p>
          <a:p>
            <a:pPr marL="0" lvl="0" indent="0" algn="just">
              <a:lnSpc>
                <a:spcPct val="150000"/>
              </a:lnSpc>
              <a:spcBef>
                <a:spcPts val="0"/>
              </a:spcBef>
            </a:pPr>
            <a:r>
              <a:rPr lang="en-US" sz="2800" dirty="0" smtClean="0">
                <a:effectLst/>
                <a:latin typeface="Comic Sans MS"/>
                <a:ea typeface="Calibri"/>
                <a:cs typeface="Times New Roman"/>
              </a:rPr>
              <a:t>At the end of a parade, all ranks “</a:t>
            </a:r>
            <a:r>
              <a:rPr lang="en-US" sz="2800" b="1" dirty="0" smtClean="0">
                <a:effectLst/>
                <a:latin typeface="Comic Sans MS"/>
                <a:ea typeface="Calibri"/>
                <a:cs typeface="Times New Roman"/>
              </a:rPr>
              <a:t>dismiss</a:t>
            </a:r>
            <a:r>
              <a:rPr lang="en-US" sz="2800" dirty="0" smtClean="0">
                <a:effectLst/>
                <a:latin typeface="Comic Sans MS"/>
                <a:ea typeface="Calibri"/>
                <a:cs typeface="Times New Roman"/>
              </a:rPr>
              <a:t>” to show respect to the senior rank on parade.</a:t>
            </a:r>
            <a:endParaRPr lang="en-US" sz="2800" dirty="0">
              <a:ea typeface="Calibri"/>
              <a:cs typeface="Times New Roman"/>
            </a:endParaRPr>
          </a:p>
          <a:p>
            <a:pPr marL="0" marR="0" algn="just">
              <a:lnSpc>
                <a:spcPct val="150000"/>
              </a:lnSpc>
              <a:spcBef>
                <a:spcPts val="0"/>
              </a:spcBef>
              <a:spcAft>
                <a:spcPts val="0"/>
              </a:spcAft>
            </a:pPr>
            <a:r>
              <a:rPr lang="en-US" sz="2800" b="1" dirty="0" smtClean="0">
                <a:effectLst/>
                <a:latin typeface="Comic Sans MS"/>
                <a:ea typeface="Calibri"/>
                <a:cs typeface="Times New Roman"/>
              </a:rPr>
              <a:t> </a:t>
            </a:r>
            <a:endParaRPr lang="en-US" sz="2800" dirty="0">
              <a:ea typeface="Calibri"/>
              <a:cs typeface="Times New Roman"/>
            </a:endParaRPr>
          </a:p>
          <a:p>
            <a:endParaRPr lang="en-US" sz="2800"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26</a:t>
            </a:fld>
            <a:endParaRPr lang="en-US"/>
          </a:p>
        </p:txBody>
      </p:sp>
    </p:spTree>
    <p:extLst>
      <p:ext uri="{BB962C8B-B14F-4D97-AF65-F5344CB8AC3E}">
        <p14:creationId xmlns:p14="http://schemas.microsoft.com/office/powerpoint/2010/main" xmlns="" val="2286802159"/>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WORDS OF SALUTING</a:t>
            </a:r>
            <a:endParaRPr lang="en-US" dirty="0">
              <a:latin typeface="Comic Sans MS" pitchFamily="66" charset="0"/>
            </a:endParaRPr>
          </a:p>
        </p:txBody>
      </p:sp>
      <p:sp>
        <p:nvSpPr>
          <p:cNvPr id="3" name="Content Placeholder 2"/>
          <p:cNvSpPr>
            <a:spLocks noGrp="1"/>
          </p:cNvSpPr>
          <p:nvPr>
            <p:ph idx="1"/>
          </p:nvPr>
        </p:nvSpPr>
        <p:spPr>
          <a:xfrm>
            <a:off x="1371600" y="1981200"/>
            <a:ext cx="6400800" cy="3048001"/>
          </a:xfrm>
        </p:spPr>
        <p:txBody>
          <a:bodyPr>
            <a:noAutofit/>
          </a:bodyPr>
          <a:lstStyle/>
          <a:p>
            <a:pPr marL="0" lvl="1" indent="0" algn="just">
              <a:lnSpc>
                <a:spcPct val="150000"/>
              </a:lnSpc>
              <a:spcBef>
                <a:spcPts val="0"/>
              </a:spcBef>
              <a:buNone/>
            </a:pPr>
            <a:r>
              <a:rPr lang="en-US" sz="2400" dirty="0" smtClean="0">
                <a:effectLst/>
                <a:latin typeface="Comic Sans MS"/>
                <a:ea typeface="Calibri"/>
                <a:cs typeface="Times New Roman"/>
              </a:rPr>
              <a:t>In a parade being reviewed by His Excellency, the President and Commander-In-Chief, he will be given National salute and the parade commander will address him as </a:t>
            </a:r>
            <a:r>
              <a:rPr lang="en-US" sz="2400" b="1" dirty="0" smtClean="0">
                <a:effectLst/>
                <a:latin typeface="Comic Sans MS"/>
                <a:ea typeface="Calibri"/>
                <a:cs typeface="Times New Roman"/>
              </a:rPr>
              <a:t>Mr</a:t>
            </a:r>
            <a:r>
              <a:rPr lang="en-US" sz="2400" dirty="0" smtClean="0">
                <a:effectLst/>
                <a:latin typeface="Comic Sans MS"/>
                <a:ea typeface="Calibri"/>
                <a:cs typeface="Times New Roman"/>
              </a:rPr>
              <a:t>. </a:t>
            </a:r>
            <a:r>
              <a:rPr lang="en-US" sz="2400" b="1" dirty="0" smtClean="0">
                <a:effectLst/>
                <a:latin typeface="Comic Sans MS"/>
                <a:ea typeface="Calibri"/>
                <a:cs typeface="Times New Roman"/>
              </a:rPr>
              <a:t>President</a:t>
            </a:r>
            <a:r>
              <a:rPr lang="en-US" sz="2400" dirty="0" smtClean="0">
                <a:effectLst/>
                <a:latin typeface="Comic Sans MS"/>
                <a:ea typeface="Calibri"/>
                <a:cs typeface="Times New Roman"/>
              </a:rPr>
              <a:t>. The same applies to the vice president. </a:t>
            </a:r>
            <a:endParaRPr lang="en-US" sz="24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27</a:t>
            </a:fld>
            <a:endParaRPr lang="en-US"/>
          </a:p>
        </p:txBody>
      </p:sp>
    </p:spTree>
    <p:extLst>
      <p:ext uri="{BB962C8B-B14F-4D97-AF65-F5344CB8AC3E}">
        <p14:creationId xmlns:p14="http://schemas.microsoft.com/office/powerpoint/2010/main" xmlns="" val="3483165796"/>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latin typeface="Comic Sans MS" pitchFamily="66" charset="0"/>
              </a:rPr>
              <a:t>WORDS OF SALUTING (CONT’D.)</a:t>
            </a:r>
            <a:endParaRPr lang="en-US" dirty="0">
              <a:latin typeface="Comic Sans MS" pitchFamily="66" charset="0"/>
            </a:endParaRPr>
          </a:p>
        </p:txBody>
      </p:sp>
      <p:sp>
        <p:nvSpPr>
          <p:cNvPr id="3" name="Content Placeholder 2"/>
          <p:cNvSpPr>
            <a:spLocks noGrp="1"/>
          </p:cNvSpPr>
          <p:nvPr>
            <p:ph idx="1"/>
          </p:nvPr>
        </p:nvSpPr>
        <p:spPr>
          <a:xfrm>
            <a:off x="1371600" y="2133600"/>
            <a:ext cx="6400800" cy="3048001"/>
          </a:xfrm>
        </p:spPr>
        <p:txBody>
          <a:bodyPr>
            <a:noAutofit/>
          </a:bodyPr>
          <a:lstStyle/>
          <a:p>
            <a:pPr marL="0" lvl="1" indent="0" algn="just">
              <a:lnSpc>
                <a:spcPct val="150000"/>
              </a:lnSpc>
              <a:spcBef>
                <a:spcPts val="0"/>
              </a:spcBef>
              <a:buNone/>
            </a:pPr>
            <a:r>
              <a:rPr lang="en-US" sz="3200" dirty="0" smtClean="0">
                <a:effectLst/>
                <a:latin typeface="Comic Sans MS"/>
                <a:ea typeface="Calibri"/>
                <a:cs typeface="Times New Roman"/>
              </a:rPr>
              <a:t>In a parade reviewed by His Excellency, the State Governor, he will be given National salute and the parade commander will address him as </a:t>
            </a:r>
            <a:r>
              <a:rPr lang="en-US" sz="3200" b="1" dirty="0" smtClean="0">
                <a:effectLst/>
                <a:latin typeface="Comic Sans MS"/>
                <a:ea typeface="Calibri"/>
                <a:cs typeface="Times New Roman"/>
              </a:rPr>
              <a:t>Sir</a:t>
            </a:r>
            <a:r>
              <a:rPr lang="en-US" sz="3200" dirty="0" smtClean="0">
                <a:effectLst/>
                <a:latin typeface="Comic Sans MS"/>
                <a:ea typeface="Calibri"/>
                <a:cs typeface="Times New Roman"/>
              </a:rPr>
              <a:t>. </a:t>
            </a:r>
            <a:endParaRPr lang="en-US" sz="3200" dirty="0">
              <a:ea typeface="Calibri"/>
              <a:cs typeface="Times New Roman"/>
            </a:endParaRPr>
          </a:p>
          <a:p>
            <a:pPr marL="0" indent="0">
              <a:buNone/>
            </a:pPr>
            <a:endParaRPr lang="en-US" sz="3200"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28</a:t>
            </a:fld>
            <a:endParaRPr lang="en-US"/>
          </a:p>
        </p:txBody>
      </p:sp>
    </p:spTree>
    <p:extLst>
      <p:ext uri="{BB962C8B-B14F-4D97-AF65-F5344CB8AC3E}">
        <p14:creationId xmlns:p14="http://schemas.microsoft.com/office/powerpoint/2010/main" xmlns="" val="2649894848"/>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latin typeface="Comic Sans MS" pitchFamily="66" charset="0"/>
              </a:rPr>
              <a:t>WORDS OF SALUTING (CONT’D.)</a:t>
            </a:r>
            <a:endParaRPr lang="en-US" dirty="0">
              <a:latin typeface="Comic Sans MS" pitchFamily="66" charset="0"/>
            </a:endParaRPr>
          </a:p>
        </p:txBody>
      </p:sp>
      <p:sp>
        <p:nvSpPr>
          <p:cNvPr id="3" name="Content Placeholder 2"/>
          <p:cNvSpPr>
            <a:spLocks noGrp="1"/>
          </p:cNvSpPr>
          <p:nvPr>
            <p:ph idx="1"/>
          </p:nvPr>
        </p:nvSpPr>
        <p:spPr>
          <a:xfrm>
            <a:off x="1371600" y="2057400"/>
            <a:ext cx="6400800" cy="3048001"/>
          </a:xfrm>
        </p:spPr>
        <p:txBody>
          <a:bodyPr>
            <a:noAutofit/>
          </a:bodyPr>
          <a:lstStyle/>
          <a:p>
            <a:pPr marL="0" lvl="1" indent="0" algn="just">
              <a:lnSpc>
                <a:spcPct val="150000"/>
              </a:lnSpc>
              <a:spcBef>
                <a:spcPts val="0"/>
              </a:spcBef>
              <a:buNone/>
            </a:pPr>
            <a:r>
              <a:rPr lang="en-US" sz="3200" dirty="0" smtClean="0">
                <a:effectLst/>
                <a:latin typeface="Comic Sans MS"/>
                <a:ea typeface="Calibri"/>
                <a:cs typeface="Times New Roman"/>
              </a:rPr>
              <a:t>A parade reviewed by the Chief Justice of the Federation, he will be given National salute and the parade commander will address him as </a:t>
            </a:r>
            <a:r>
              <a:rPr lang="en-US" sz="3200" b="1" dirty="0" smtClean="0">
                <a:effectLst/>
                <a:latin typeface="Comic Sans MS"/>
                <a:ea typeface="Calibri"/>
                <a:cs typeface="Times New Roman"/>
              </a:rPr>
              <a:t>My Lord</a:t>
            </a:r>
            <a:r>
              <a:rPr lang="en-US" sz="3200" dirty="0" smtClean="0">
                <a:effectLst/>
                <a:latin typeface="Comic Sans MS"/>
                <a:ea typeface="Calibri"/>
                <a:cs typeface="Times New Roman"/>
              </a:rPr>
              <a:t>.</a:t>
            </a:r>
            <a:endParaRPr lang="en-US" sz="32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29</a:t>
            </a:fld>
            <a:endParaRPr lang="en-US"/>
          </a:p>
        </p:txBody>
      </p:sp>
    </p:spTree>
    <p:extLst>
      <p:ext uri="{BB962C8B-B14F-4D97-AF65-F5344CB8AC3E}">
        <p14:creationId xmlns:p14="http://schemas.microsoft.com/office/powerpoint/2010/main" xmlns="" val="1878114618"/>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latin typeface="Comic Sans MS" pitchFamily="66" charset="0"/>
              </a:rPr>
              <a:t>  INTRODUCTION (CNT’D.)</a:t>
            </a:r>
            <a:endParaRPr lang="en-US" sz="3200" dirty="0">
              <a:latin typeface="Comic Sans MS" pitchFamily="66" charset="0"/>
            </a:endParaRPr>
          </a:p>
        </p:txBody>
      </p:sp>
      <p:sp>
        <p:nvSpPr>
          <p:cNvPr id="3" name="Content Placeholder 2"/>
          <p:cNvSpPr>
            <a:spLocks noGrp="1"/>
          </p:cNvSpPr>
          <p:nvPr>
            <p:ph idx="1"/>
          </p:nvPr>
        </p:nvSpPr>
        <p:spPr/>
        <p:txBody>
          <a:bodyPr>
            <a:normAutofit fontScale="92500"/>
          </a:bodyPr>
          <a:lstStyle/>
          <a:p>
            <a:pPr marL="0" marR="0" indent="0" algn="just">
              <a:lnSpc>
                <a:spcPct val="150000"/>
              </a:lnSpc>
              <a:spcBef>
                <a:spcPts val="0"/>
              </a:spcBef>
              <a:spcAft>
                <a:spcPts val="0"/>
              </a:spcAft>
              <a:buNone/>
            </a:pPr>
            <a:r>
              <a:rPr lang="en-US" sz="3200" dirty="0" smtClean="0">
                <a:effectLst/>
                <a:latin typeface="Comic Sans MS"/>
                <a:ea typeface="Calibri"/>
                <a:cs typeface="Times New Roman"/>
              </a:rPr>
              <a:t>Recruits in most modern militaries are taught drill to teach them how to work and move as a team and instill discipline among them. </a:t>
            </a:r>
            <a:endParaRPr lang="en-US" sz="32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3</a:t>
            </a:fld>
            <a:endParaRPr lang="en-US"/>
          </a:p>
        </p:txBody>
      </p:sp>
    </p:spTree>
    <p:extLst>
      <p:ext uri="{BB962C8B-B14F-4D97-AF65-F5344CB8AC3E}">
        <p14:creationId xmlns:p14="http://schemas.microsoft.com/office/powerpoint/2010/main" xmlns="" val="1729309456"/>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latin typeface="Comic Sans MS" pitchFamily="66" charset="0"/>
              </a:rPr>
              <a:t>WORDS OF SALUTING (CONT’D.)</a:t>
            </a:r>
            <a:endParaRPr lang="en-US" dirty="0">
              <a:latin typeface="Comic Sans MS" pitchFamily="66" charset="0"/>
            </a:endParaRPr>
          </a:p>
        </p:txBody>
      </p:sp>
      <p:sp>
        <p:nvSpPr>
          <p:cNvPr id="3" name="Content Placeholder 2"/>
          <p:cNvSpPr>
            <a:spLocks noGrp="1"/>
          </p:cNvSpPr>
          <p:nvPr>
            <p:ph idx="1"/>
          </p:nvPr>
        </p:nvSpPr>
        <p:spPr>
          <a:xfrm>
            <a:off x="1371600" y="1981199"/>
            <a:ext cx="6400800" cy="3048001"/>
          </a:xfrm>
        </p:spPr>
        <p:txBody>
          <a:bodyPr>
            <a:noAutofit/>
          </a:bodyPr>
          <a:lstStyle/>
          <a:p>
            <a:pPr marL="457200" lvl="1" indent="0" algn="just">
              <a:lnSpc>
                <a:spcPct val="150000"/>
              </a:lnSpc>
              <a:spcBef>
                <a:spcPts val="0"/>
              </a:spcBef>
              <a:buNone/>
            </a:pPr>
            <a:r>
              <a:rPr lang="en-US" sz="3200" dirty="0" smtClean="0">
                <a:effectLst/>
                <a:latin typeface="Comic Sans MS"/>
                <a:ea typeface="Calibri"/>
                <a:cs typeface="Times New Roman"/>
              </a:rPr>
              <a:t>In a parade reviewed by the COMACE he will be given General salute and the parade commander will address him as </a:t>
            </a:r>
            <a:r>
              <a:rPr lang="en-US" sz="3200" b="1" dirty="0" smtClean="0">
                <a:effectLst/>
                <a:latin typeface="Comic Sans MS"/>
                <a:ea typeface="Calibri"/>
                <a:cs typeface="Times New Roman"/>
              </a:rPr>
              <a:t>Sir</a:t>
            </a:r>
            <a:r>
              <a:rPr lang="en-US" sz="3200" dirty="0" smtClean="0">
                <a:effectLst/>
                <a:latin typeface="Comic Sans MS"/>
                <a:ea typeface="Calibri"/>
                <a:cs typeface="Times New Roman"/>
              </a:rPr>
              <a:t>.</a:t>
            </a:r>
            <a:endParaRPr lang="en-US" sz="32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30</a:t>
            </a:fld>
            <a:endParaRPr lang="en-US"/>
          </a:p>
        </p:txBody>
      </p:sp>
    </p:spTree>
    <p:extLst>
      <p:ext uri="{BB962C8B-B14F-4D97-AF65-F5344CB8AC3E}">
        <p14:creationId xmlns:p14="http://schemas.microsoft.com/office/powerpoint/2010/main" xmlns="" val="5955070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latin typeface="Comic Sans MS" pitchFamily="66" charset="0"/>
              </a:rPr>
              <a:t>WORDS OF SALUTING (CONT’D.)</a:t>
            </a:r>
            <a:endParaRPr lang="en-US" dirty="0">
              <a:latin typeface="Comic Sans MS" pitchFamily="66" charset="0"/>
            </a:endParaRPr>
          </a:p>
        </p:txBody>
      </p:sp>
      <p:sp>
        <p:nvSpPr>
          <p:cNvPr id="3" name="Content Placeholder 2"/>
          <p:cNvSpPr>
            <a:spLocks noGrp="1"/>
          </p:cNvSpPr>
          <p:nvPr>
            <p:ph idx="1"/>
          </p:nvPr>
        </p:nvSpPr>
        <p:spPr>
          <a:xfrm>
            <a:off x="1371600" y="2057400"/>
            <a:ext cx="6400800" cy="3048001"/>
          </a:xfrm>
        </p:spPr>
        <p:txBody>
          <a:bodyPr>
            <a:noAutofit/>
          </a:bodyPr>
          <a:lstStyle/>
          <a:p>
            <a:pPr marL="457200" lvl="1" indent="0" algn="just">
              <a:lnSpc>
                <a:spcPct val="150000"/>
              </a:lnSpc>
              <a:spcBef>
                <a:spcPts val="0"/>
              </a:spcBef>
              <a:buNone/>
            </a:pPr>
            <a:r>
              <a:rPr lang="en-US" sz="2400" dirty="0" smtClean="0">
                <a:effectLst/>
                <a:latin typeface="Comic Sans MS"/>
                <a:ea typeface="Calibri"/>
                <a:cs typeface="Times New Roman"/>
              </a:rPr>
              <a:t>In a parade reviewed by FRSC Heads of Departments, Zonal, Sector, and Unit Commanders, they will be given General Salute and address as Sir.</a:t>
            </a:r>
            <a:endParaRPr lang="en-US" sz="2400" dirty="0">
              <a:ea typeface="Calibri"/>
              <a:cs typeface="Times New Roman"/>
            </a:endParaRPr>
          </a:p>
          <a:p>
            <a:pPr marL="457200" lvl="1" indent="0" algn="just">
              <a:lnSpc>
                <a:spcPct val="150000"/>
              </a:lnSpc>
              <a:spcBef>
                <a:spcPts val="0"/>
              </a:spcBef>
              <a:buNone/>
            </a:pPr>
            <a:r>
              <a:rPr lang="en-US" sz="2400" dirty="0" smtClean="0">
                <a:effectLst/>
                <a:latin typeface="Comic Sans MS"/>
                <a:ea typeface="Calibri"/>
                <a:cs typeface="Times New Roman"/>
              </a:rPr>
              <a:t>Others, both military and civilian will be given General salute and they will be addressed as </a:t>
            </a:r>
            <a:r>
              <a:rPr lang="en-US" sz="2400" b="1" dirty="0" smtClean="0">
                <a:effectLst/>
                <a:latin typeface="Comic Sans MS"/>
                <a:ea typeface="Calibri"/>
                <a:cs typeface="Times New Roman"/>
              </a:rPr>
              <a:t>Sir</a:t>
            </a:r>
            <a:r>
              <a:rPr lang="en-US" sz="2400" dirty="0" smtClean="0">
                <a:effectLst/>
                <a:latin typeface="Comic Sans MS"/>
                <a:ea typeface="Calibri"/>
                <a:cs typeface="Times New Roman"/>
              </a:rPr>
              <a:t>.</a:t>
            </a:r>
            <a:endParaRPr lang="en-US" sz="24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31</a:t>
            </a:fld>
            <a:endParaRPr lang="en-US"/>
          </a:p>
        </p:txBody>
      </p:sp>
    </p:spTree>
    <p:extLst>
      <p:ext uri="{BB962C8B-B14F-4D97-AF65-F5344CB8AC3E}">
        <p14:creationId xmlns:p14="http://schemas.microsoft.com/office/powerpoint/2010/main" xmlns="" val="198019353"/>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latin typeface="Comic Sans MS" pitchFamily="66" charset="0"/>
              </a:rPr>
              <a:t>DRILL</a:t>
            </a:r>
            <a:endParaRPr lang="en-US" sz="4800" dirty="0">
              <a:latin typeface="Comic Sans MS" pitchFamily="66" charset="0"/>
            </a:endParaRPr>
          </a:p>
        </p:txBody>
      </p:sp>
      <p:sp>
        <p:nvSpPr>
          <p:cNvPr id="3" name="Content Placeholder 2"/>
          <p:cNvSpPr>
            <a:spLocks noGrp="1"/>
          </p:cNvSpPr>
          <p:nvPr>
            <p:ph idx="1"/>
          </p:nvPr>
        </p:nvSpPr>
        <p:spPr/>
        <p:txBody>
          <a:bodyPr>
            <a:noAutofit/>
          </a:bodyPr>
          <a:lstStyle/>
          <a:p>
            <a:pPr marL="0" indent="0">
              <a:buNone/>
            </a:pPr>
            <a:r>
              <a:rPr lang="en-US" sz="2000" dirty="0" smtClean="0">
                <a:effectLst/>
                <a:latin typeface="Comic Sans MS"/>
                <a:ea typeface="Calibri"/>
                <a:cs typeface="Times New Roman"/>
              </a:rPr>
              <a:t>Paramilitary traditions, customs, and discipline like that of the Military are interesting, rich and often amusing to the outsider. Those of FRSC are no exceptions. These interesting customs, traditions and high level of discipline give our personnel a feeling of pride and understanding of why things are done in peculiar ways. </a:t>
            </a:r>
            <a:endParaRPr lang="en-US" sz="2000"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32</a:t>
            </a:fld>
            <a:endParaRPr lang="en-US"/>
          </a:p>
        </p:txBody>
      </p:sp>
    </p:spTree>
    <p:extLst>
      <p:ext uri="{BB962C8B-B14F-4D97-AF65-F5344CB8AC3E}">
        <p14:creationId xmlns:p14="http://schemas.microsoft.com/office/powerpoint/2010/main" xmlns="" val="1277519153"/>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omic Sans MS" pitchFamily="66" charset="0"/>
              </a:rPr>
              <a:t>DRILL (CONT’D.)</a:t>
            </a:r>
            <a:endParaRPr lang="en-US" sz="3600" dirty="0">
              <a:latin typeface="Comic Sans MS" pitchFamily="66" charset="0"/>
            </a:endParaRPr>
          </a:p>
        </p:txBody>
      </p:sp>
      <p:sp>
        <p:nvSpPr>
          <p:cNvPr id="3" name="Content Placeholder 2"/>
          <p:cNvSpPr>
            <a:spLocks noGrp="1"/>
          </p:cNvSpPr>
          <p:nvPr>
            <p:ph idx="1"/>
          </p:nvPr>
        </p:nvSpPr>
        <p:spPr/>
        <p:txBody>
          <a:bodyPr>
            <a:noAutofit/>
          </a:bodyPr>
          <a:lstStyle/>
          <a:p>
            <a:pPr marL="0" indent="0">
              <a:buNone/>
            </a:pPr>
            <a:r>
              <a:rPr lang="en-US" sz="2400" dirty="0">
                <a:latin typeface="Comic Sans MS"/>
                <a:ea typeface="Calibri"/>
                <a:cs typeface="Times New Roman"/>
              </a:rPr>
              <a:t> </a:t>
            </a:r>
            <a:r>
              <a:rPr lang="en-US" sz="2400" dirty="0" smtClean="0">
                <a:latin typeface="Comic Sans MS"/>
                <a:ea typeface="Calibri"/>
                <a:cs typeface="Times New Roman"/>
              </a:rPr>
              <a:t>Drill is t</a:t>
            </a:r>
            <a:r>
              <a:rPr lang="en-US" sz="2400" dirty="0" smtClean="0">
                <a:effectLst/>
                <a:latin typeface="Comic Sans MS"/>
                <a:ea typeface="Calibri"/>
                <a:cs typeface="Times New Roman"/>
              </a:rPr>
              <a:t>he act of learning and inculcating these interesting traditions, customs and common pattern of behavior, action and the responses expected in a given situation within the whole organization </a:t>
            </a:r>
            <a:endParaRPr lang="en-US" sz="2400"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33</a:t>
            </a:fld>
            <a:endParaRPr lang="en-US"/>
          </a:p>
        </p:txBody>
      </p:sp>
    </p:spTree>
    <p:extLst>
      <p:ext uri="{BB962C8B-B14F-4D97-AF65-F5344CB8AC3E}">
        <p14:creationId xmlns:p14="http://schemas.microsoft.com/office/powerpoint/2010/main" xmlns="" val="114053200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omic Sans MS" pitchFamily="66" charset="0"/>
              </a:rPr>
              <a:t>DRILL (CONT’D.)</a:t>
            </a:r>
            <a:endParaRPr lang="en-US" sz="3600" dirty="0">
              <a:latin typeface="Comic Sans MS" pitchFamily="66" charset="0"/>
            </a:endParaRPr>
          </a:p>
        </p:txBody>
      </p:sp>
      <p:sp>
        <p:nvSpPr>
          <p:cNvPr id="3" name="Content Placeholder 2"/>
          <p:cNvSpPr>
            <a:spLocks noGrp="1"/>
          </p:cNvSpPr>
          <p:nvPr>
            <p:ph idx="1"/>
          </p:nvPr>
        </p:nvSpPr>
        <p:spPr>
          <a:xfrm>
            <a:off x="1371600" y="1828800"/>
            <a:ext cx="6400800" cy="3048001"/>
          </a:xfrm>
        </p:spPr>
        <p:txBody>
          <a:bodyPr>
            <a:noAutofit/>
          </a:bodyPr>
          <a:lstStyle/>
          <a:p>
            <a:pPr marL="0" indent="0">
              <a:buNone/>
            </a:pPr>
            <a:r>
              <a:rPr lang="en-US" sz="2400" u="sng" dirty="0" smtClean="0">
                <a:effectLst/>
                <a:latin typeface="Comic Sans MS"/>
                <a:ea typeface="Calibri"/>
                <a:cs typeface="Times New Roman"/>
              </a:rPr>
              <a:t>All Arms Drill 1974</a:t>
            </a:r>
            <a:r>
              <a:rPr lang="en-US" sz="2400" dirty="0" smtClean="0">
                <a:effectLst/>
                <a:latin typeface="Comic Sans MS"/>
                <a:ea typeface="Calibri"/>
                <a:cs typeface="Times New Roman"/>
              </a:rPr>
              <a:t> defined Drill as the practice of what to do in an emergency. It also went further to define it as preparatory training programs for likely events, and also as a formal movement or instructional training to develop both physical and mental alertness.</a:t>
            </a:r>
            <a:endParaRPr lang="en-US" sz="2400"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34</a:t>
            </a:fld>
            <a:endParaRPr lang="en-US"/>
          </a:p>
        </p:txBody>
      </p:sp>
    </p:spTree>
    <p:extLst>
      <p:ext uri="{BB962C8B-B14F-4D97-AF65-F5344CB8AC3E}">
        <p14:creationId xmlns:p14="http://schemas.microsoft.com/office/powerpoint/2010/main" xmlns="" val="2351665638"/>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omic Sans MS" pitchFamily="66" charset="0"/>
              </a:rPr>
              <a:t>DRILL (CONT’D.)</a:t>
            </a:r>
            <a:endParaRPr lang="en-US" sz="3600" dirty="0">
              <a:latin typeface="Comic Sans MS" pitchFamily="66" charset="0"/>
            </a:endParaRPr>
          </a:p>
        </p:txBody>
      </p:sp>
      <p:sp>
        <p:nvSpPr>
          <p:cNvPr id="3" name="Content Placeholder 2"/>
          <p:cNvSpPr>
            <a:spLocks noGrp="1"/>
          </p:cNvSpPr>
          <p:nvPr>
            <p:ph idx="1"/>
          </p:nvPr>
        </p:nvSpPr>
        <p:spPr/>
        <p:txBody>
          <a:bodyPr>
            <a:normAutofit fontScale="85000" lnSpcReduction="10000"/>
          </a:bodyPr>
          <a:lstStyle/>
          <a:p>
            <a:pPr marL="0" marR="0" algn="just">
              <a:lnSpc>
                <a:spcPct val="150000"/>
              </a:lnSpc>
              <a:spcBef>
                <a:spcPts val="0"/>
              </a:spcBef>
              <a:spcAft>
                <a:spcPts val="0"/>
              </a:spcAft>
            </a:pPr>
            <a:r>
              <a:rPr lang="en-US" sz="2400" u="sng" dirty="0" smtClean="0">
                <a:effectLst/>
                <a:latin typeface="Comic Sans MS"/>
                <a:ea typeface="Calibri"/>
                <a:cs typeface="Times New Roman"/>
              </a:rPr>
              <a:t>Traditions, Customs and Ethics of the Nigerian Army</a:t>
            </a:r>
            <a:r>
              <a:rPr lang="en-US" sz="2400" dirty="0" smtClean="0">
                <a:effectLst/>
                <a:latin typeface="Comic Sans MS"/>
                <a:ea typeface="Calibri"/>
                <a:cs typeface="Times New Roman"/>
              </a:rPr>
              <a:t> defined Drill as the basic foundation of Military regimentation and also as the yardstick for measuring the level of discipline of a force and the building blocks that sharpen the individual Soldier’s Military career.</a:t>
            </a:r>
            <a:endParaRPr lang="en-US" sz="24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35</a:t>
            </a:fld>
            <a:endParaRPr lang="en-US"/>
          </a:p>
        </p:txBody>
      </p:sp>
    </p:spTree>
    <p:extLst>
      <p:ext uri="{BB962C8B-B14F-4D97-AF65-F5344CB8AC3E}">
        <p14:creationId xmlns:p14="http://schemas.microsoft.com/office/powerpoint/2010/main" xmlns="" val="101700754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Comic Sans MS" pitchFamily="66" charset="0"/>
              </a:rPr>
              <a:t>FOOT DRILL</a:t>
            </a:r>
            <a:endParaRPr lang="en-US" sz="4400" dirty="0">
              <a:latin typeface="Comic Sans MS" pitchFamily="66" charset="0"/>
            </a:endParaRPr>
          </a:p>
        </p:txBody>
      </p:sp>
      <p:sp>
        <p:nvSpPr>
          <p:cNvPr id="3" name="Content Placeholder 2"/>
          <p:cNvSpPr>
            <a:spLocks noGrp="1"/>
          </p:cNvSpPr>
          <p:nvPr>
            <p:ph idx="1"/>
          </p:nvPr>
        </p:nvSpPr>
        <p:spPr/>
        <p:txBody>
          <a:bodyPr>
            <a:noAutofit/>
          </a:bodyPr>
          <a:lstStyle/>
          <a:p>
            <a:pPr marL="0" indent="0">
              <a:buNone/>
            </a:pPr>
            <a:r>
              <a:rPr lang="en-US" sz="2000" dirty="0" smtClean="0">
                <a:effectLst/>
                <a:latin typeface="Comic Sans MS"/>
                <a:ea typeface="Calibri"/>
                <a:cs typeface="Times New Roman"/>
              </a:rPr>
              <a:t>"Foot drill" or "Drill" stems from time since antiquity when soldiers would march into battle, be expected to gather in a formation, and react to words of command from their commanders once the battle commenced. Much of the drill done today is either ceremonial, or implemented as a core part of training in the Armed Forces. </a:t>
            </a:r>
            <a:endParaRPr lang="en-US" sz="2000"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36</a:t>
            </a:fld>
            <a:endParaRPr lang="en-US"/>
          </a:p>
        </p:txBody>
      </p:sp>
    </p:spTree>
    <p:extLst>
      <p:ext uri="{BB962C8B-B14F-4D97-AF65-F5344CB8AC3E}">
        <p14:creationId xmlns:p14="http://schemas.microsoft.com/office/powerpoint/2010/main" xmlns="" val="220741667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omic Sans MS" pitchFamily="66" charset="0"/>
              </a:rPr>
              <a:t>FOOT DRILL (CONT’D.)</a:t>
            </a:r>
            <a:endParaRPr lang="en-US" sz="3600" dirty="0">
              <a:latin typeface="Comic Sans MS" pitchFamily="66" charset="0"/>
            </a:endParaRPr>
          </a:p>
        </p:txBody>
      </p:sp>
      <p:sp>
        <p:nvSpPr>
          <p:cNvPr id="3" name="Content Placeholder 2"/>
          <p:cNvSpPr>
            <a:spLocks noGrp="1"/>
          </p:cNvSpPr>
          <p:nvPr>
            <p:ph idx="1"/>
          </p:nvPr>
        </p:nvSpPr>
        <p:spPr/>
        <p:txBody>
          <a:bodyPr>
            <a:noAutofit/>
          </a:bodyPr>
          <a:lstStyle/>
          <a:p>
            <a:pPr marL="0" indent="0">
              <a:buNone/>
            </a:pPr>
            <a:r>
              <a:rPr lang="en-US" sz="2000" dirty="0" smtClean="0">
                <a:effectLst/>
                <a:latin typeface="Comic Sans MS"/>
                <a:ea typeface="Calibri"/>
                <a:cs typeface="Times New Roman"/>
              </a:rPr>
              <a:t>Additionally, greater drill equated to greater maneuverability. When troops were thoroughly drilled they could move confidently at speed without their formations - carefully proscribed in order to maximize the use of their weapons - breaking up, particularly over rough ground.</a:t>
            </a:r>
            <a:endParaRPr lang="en-US" sz="2000"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37</a:t>
            </a:fld>
            <a:endParaRPr lang="en-US"/>
          </a:p>
        </p:txBody>
      </p:sp>
    </p:spTree>
    <p:extLst>
      <p:ext uri="{BB962C8B-B14F-4D97-AF65-F5344CB8AC3E}">
        <p14:creationId xmlns:p14="http://schemas.microsoft.com/office/powerpoint/2010/main" xmlns="" val="2674047617"/>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FOOT DRILL (CONT’D.)</a:t>
            </a:r>
            <a:endParaRPr lang="en-US" dirty="0">
              <a:latin typeface="Comic Sans MS" pitchFamily="66" charset="0"/>
            </a:endParaRPr>
          </a:p>
        </p:txBody>
      </p:sp>
      <p:sp>
        <p:nvSpPr>
          <p:cNvPr id="3" name="Content Placeholder 2"/>
          <p:cNvSpPr>
            <a:spLocks noGrp="1"/>
          </p:cNvSpPr>
          <p:nvPr>
            <p:ph idx="1"/>
          </p:nvPr>
        </p:nvSpPr>
        <p:spPr>
          <a:xfrm>
            <a:off x="1371600" y="2133600"/>
            <a:ext cx="6400800" cy="3048001"/>
          </a:xfrm>
        </p:spPr>
        <p:txBody>
          <a:bodyPr>
            <a:noAutofit/>
          </a:bodyPr>
          <a:lstStyle/>
          <a:p>
            <a:r>
              <a:rPr lang="en-US" sz="2800" dirty="0" smtClean="0">
                <a:effectLst/>
                <a:latin typeface="Comic Sans MS"/>
                <a:ea typeface="Calibri"/>
                <a:cs typeface="Times New Roman"/>
              </a:rPr>
              <a:t>Proficiency in drill further enabled the creativity of generals. Troops who are new to drill are unconfident and tend to panic or become confused when new commands are introduced. </a:t>
            </a:r>
            <a:endParaRPr lang="en-US" sz="2800"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38</a:t>
            </a:fld>
            <a:endParaRPr lang="en-US"/>
          </a:p>
        </p:txBody>
      </p:sp>
    </p:spTree>
    <p:extLst>
      <p:ext uri="{BB962C8B-B14F-4D97-AF65-F5344CB8AC3E}">
        <p14:creationId xmlns:p14="http://schemas.microsoft.com/office/powerpoint/2010/main" xmlns="" val="369714756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Comic Sans MS" pitchFamily="66" charset="0"/>
              </a:rPr>
              <a:t>PARADES</a:t>
            </a:r>
            <a:endParaRPr lang="en-US" sz="4400" dirty="0">
              <a:latin typeface="Comic Sans MS" pitchFamily="66" charset="0"/>
            </a:endParaRPr>
          </a:p>
        </p:txBody>
      </p:sp>
      <p:sp>
        <p:nvSpPr>
          <p:cNvPr id="3" name="Content Placeholder 2"/>
          <p:cNvSpPr>
            <a:spLocks noGrp="1"/>
          </p:cNvSpPr>
          <p:nvPr>
            <p:ph idx="1"/>
          </p:nvPr>
        </p:nvSpPr>
        <p:spPr>
          <a:xfrm>
            <a:off x="1371600" y="2133600"/>
            <a:ext cx="6400800" cy="3048001"/>
          </a:xfrm>
        </p:spPr>
        <p:txBody>
          <a:bodyPr>
            <a:noAutofit/>
          </a:bodyPr>
          <a:lstStyle/>
          <a:p>
            <a:pPr marL="0" marR="0" algn="just">
              <a:lnSpc>
                <a:spcPct val="150000"/>
              </a:lnSpc>
              <a:spcBef>
                <a:spcPts val="0"/>
              </a:spcBef>
              <a:spcAft>
                <a:spcPts val="0"/>
              </a:spcAft>
            </a:pPr>
            <a:r>
              <a:rPr lang="en-US" sz="2000" dirty="0" smtClean="0">
                <a:effectLst/>
                <a:latin typeface="Comic Sans MS"/>
                <a:ea typeface="Calibri"/>
                <a:cs typeface="Times New Roman"/>
              </a:rPr>
              <a:t>Military and paramilitary parades are extension of Drill. In simple words, parades can be described as the uniform and orderly display of men and materials</a:t>
            </a:r>
            <a:endParaRPr lang="en-US" sz="2000" dirty="0">
              <a:ea typeface="Calibri"/>
              <a:cs typeface="Times New Roman"/>
            </a:endParaRPr>
          </a:p>
          <a:p>
            <a:pPr marL="0" marR="0" algn="just">
              <a:lnSpc>
                <a:spcPct val="150000"/>
              </a:lnSpc>
              <a:spcBef>
                <a:spcPts val="0"/>
              </a:spcBef>
              <a:spcAft>
                <a:spcPts val="0"/>
              </a:spcAft>
            </a:pPr>
            <a:r>
              <a:rPr lang="en-US" sz="2000" dirty="0" smtClean="0">
                <a:effectLst/>
                <a:latin typeface="Comic Sans MS"/>
                <a:ea typeface="Calibri"/>
                <a:cs typeface="Times New Roman"/>
              </a:rPr>
              <a:t> </a:t>
            </a:r>
            <a:endParaRPr lang="en-US" sz="2000" dirty="0">
              <a:ea typeface="Calibri"/>
              <a:cs typeface="Times New Roman"/>
            </a:endParaRPr>
          </a:p>
          <a:p>
            <a:pPr marL="0" marR="0" algn="just">
              <a:lnSpc>
                <a:spcPct val="150000"/>
              </a:lnSpc>
              <a:spcBef>
                <a:spcPts val="0"/>
              </a:spcBef>
              <a:spcAft>
                <a:spcPts val="0"/>
              </a:spcAft>
            </a:pPr>
            <a:r>
              <a:rPr lang="en-US" sz="2000" dirty="0" smtClean="0">
                <a:effectLst/>
                <a:latin typeface="Comic Sans MS"/>
                <a:ea typeface="Calibri"/>
                <a:cs typeface="Times New Roman"/>
              </a:rPr>
              <a:t>Parade is a military ceremony involving the formation and marching of troops. It is also the assembly of troops for inspection or display. </a:t>
            </a:r>
            <a:endParaRPr lang="en-US" sz="2000" dirty="0">
              <a:ea typeface="Calibri"/>
              <a:cs typeface="Times New Roman"/>
            </a:endParaRPr>
          </a:p>
          <a:p>
            <a:pPr marL="0" marR="0" algn="just">
              <a:lnSpc>
                <a:spcPct val="150000"/>
              </a:lnSpc>
              <a:spcBef>
                <a:spcPts val="0"/>
              </a:spcBef>
              <a:spcAft>
                <a:spcPts val="0"/>
              </a:spcAft>
            </a:pPr>
            <a:r>
              <a:rPr lang="en-GB" sz="2000" b="1" dirty="0" smtClean="0">
                <a:effectLst/>
                <a:latin typeface="Comic Sans MS"/>
                <a:ea typeface="Calibri"/>
                <a:cs typeface="Times New Roman"/>
              </a:rPr>
              <a:t> </a:t>
            </a:r>
            <a:endParaRPr lang="en-US" sz="20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39</a:t>
            </a:fld>
            <a:endParaRPr lang="en-US"/>
          </a:p>
        </p:txBody>
      </p:sp>
    </p:spTree>
    <p:extLst>
      <p:ext uri="{BB962C8B-B14F-4D97-AF65-F5344CB8AC3E}">
        <p14:creationId xmlns:p14="http://schemas.microsoft.com/office/powerpoint/2010/main" xmlns="" val="25456264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INTRODUCTION (CNT’D.)</a:t>
            </a:r>
            <a:endParaRPr lang="en-US" dirty="0">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pPr marL="0" marR="0" indent="0" algn="just">
              <a:lnSpc>
                <a:spcPct val="150000"/>
              </a:lnSpc>
              <a:spcBef>
                <a:spcPts val="0"/>
              </a:spcBef>
              <a:spcAft>
                <a:spcPts val="0"/>
              </a:spcAft>
              <a:buNone/>
            </a:pPr>
            <a:r>
              <a:rPr lang="en-US" sz="2000" dirty="0" smtClean="0">
                <a:effectLst/>
                <a:latin typeface="Comic Sans MS"/>
                <a:ea typeface="Calibri"/>
                <a:cs typeface="Times New Roman"/>
              </a:rPr>
              <a:t>The vast majority of armies perform their drill from the base position of Attention. In this position, the person performing the movement stands straight, arms down and slightly flexed, fingers curled into the palm, thumbs pointed down and placed against the seam of the trouser, and the feet positioned at a forty-five degree angle with heels together. </a:t>
            </a:r>
            <a:endParaRPr lang="en-US" sz="2000" dirty="0">
              <a:ea typeface="Calibri"/>
              <a:cs typeface="Times New Roman"/>
            </a:endParaRPr>
          </a:p>
          <a:p>
            <a:endParaRPr lang="en-US" sz="2000"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4</a:t>
            </a:fld>
            <a:endParaRPr lang="en-US"/>
          </a:p>
        </p:txBody>
      </p:sp>
    </p:spTree>
    <p:extLst>
      <p:ext uri="{BB962C8B-B14F-4D97-AF65-F5344CB8AC3E}">
        <p14:creationId xmlns:p14="http://schemas.microsoft.com/office/powerpoint/2010/main" xmlns="" val="332642461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286000" lvl="5" indent="0">
              <a:buNone/>
            </a:pPr>
            <a:r>
              <a:rPr lang="en-US" sz="5400" dirty="0" smtClean="0">
                <a:latin typeface="Comic Sans MS" pitchFamily="66" charset="0"/>
              </a:rPr>
              <a:t>CONCLUSION</a:t>
            </a:r>
            <a:endParaRPr lang="en-US" sz="5400" dirty="0">
              <a:latin typeface="Comic Sans MS" pitchFamily="66" charset="0"/>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40</a:t>
            </a:fld>
            <a:endParaRPr lang="en-US"/>
          </a:p>
        </p:txBody>
      </p:sp>
    </p:spTree>
    <p:extLst>
      <p:ext uri="{BB962C8B-B14F-4D97-AF65-F5344CB8AC3E}">
        <p14:creationId xmlns:p14="http://schemas.microsoft.com/office/powerpoint/2010/main" xmlns="" val="3597130676"/>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REFERENCES</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pPr marL="342900" lvl="0" indent="-342900" algn="just">
              <a:spcBef>
                <a:spcPts val="0"/>
              </a:spcBef>
              <a:spcAft>
                <a:spcPts val="1200"/>
              </a:spcAft>
              <a:buFont typeface="+mj-lt"/>
              <a:buAutoNum type="arabicPeriod"/>
            </a:pPr>
            <a:r>
              <a:rPr lang="en-GB" sz="2400" dirty="0">
                <a:latin typeface="Comic Sans MS"/>
                <a:ea typeface="Calibri"/>
                <a:cs typeface="Times New Roman"/>
              </a:rPr>
              <a:t>Ceremonial for the Army</a:t>
            </a:r>
            <a:endParaRPr lang="en-US" sz="2400" dirty="0">
              <a:latin typeface="Calibri"/>
              <a:ea typeface="Calibri"/>
              <a:cs typeface="Times New Roman"/>
            </a:endParaRPr>
          </a:p>
          <a:p>
            <a:pPr marL="342900" lvl="0" indent="-342900" algn="just">
              <a:spcBef>
                <a:spcPts val="0"/>
              </a:spcBef>
              <a:spcAft>
                <a:spcPts val="1200"/>
              </a:spcAft>
              <a:buFont typeface="+mj-lt"/>
              <a:buAutoNum type="arabicPeriod"/>
            </a:pPr>
            <a:r>
              <a:rPr lang="en-GB" sz="2400" dirty="0">
                <a:latin typeface="Comic Sans MS"/>
                <a:ea typeface="Calibri"/>
                <a:cs typeface="Times New Roman"/>
              </a:rPr>
              <a:t>All Arms Drill 1974  </a:t>
            </a:r>
            <a:endParaRPr lang="en-US" sz="2400" dirty="0">
              <a:latin typeface="Calibri"/>
              <a:ea typeface="Calibri"/>
              <a:cs typeface="Times New Roman"/>
            </a:endParaRPr>
          </a:p>
          <a:p>
            <a:pPr marL="342900" lvl="0" indent="-342900" algn="just">
              <a:spcBef>
                <a:spcPts val="0"/>
              </a:spcBef>
              <a:spcAft>
                <a:spcPts val="1200"/>
              </a:spcAft>
              <a:buFont typeface="+mj-lt"/>
              <a:buAutoNum type="arabicPeriod"/>
            </a:pPr>
            <a:r>
              <a:rPr lang="en-GB" sz="2400" dirty="0">
                <a:latin typeface="Comic Sans MS"/>
                <a:ea typeface="Calibri"/>
                <a:cs typeface="Times New Roman"/>
              </a:rPr>
              <a:t>Traditions, Customs and Ethics of the Nigeria Army</a:t>
            </a:r>
            <a:endParaRPr lang="en-US" sz="2400" dirty="0">
              <a:effectLst/>
              <a:latin typeface="Calibri"/>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41</a:t>
            </a:fld>
            <a:endParaRPr lang="en-US"/>
          </a:p>
        </p:txBody>
      </p:sp>
    </p:spTree>
    <p:extLst>
      <p:ext uri="{BB962C8B-B14F-4D97-AF65-F5344CB8AC3E}">
        <p14:creationId xmlns:p14="http://schemas.microsoft.com/office/powerpoint/2010/main" xmlns="" val="1160055119"/>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latin typeface="Comic Sans MS" pitchFamily="66" charset="0"/>
              </a:rPr>
              <a:t>AIM</a:t>
            </a:r>
            <a:endParaRPr lang="en-US" sz="6000" dirty="0">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pPr marL="0" marR="0" indent="0" algn="just">
              <a:lnSpc>
                <a:spcPct val="150000"/>
              </a:lnSpc>
              <a:spcBef>
                <a:spcPts val="0"/>
              </a:spcBef>
              <a:spcAft>
                <a:spcPts val="0"/>
              </a:spcAft>
              <a:buNone/>
            </a:pPr>
            <a:r>
              <a:rPr lang="en-US" sz="3600" dirty="0" smtClean="0">
                <a:effectLst/>
                <a:latin typeface="Comic Sans MS"/>
                <a:ea typeface="Calibri"/>
                <a:cs typeface="Times New Roman"/>
              </a:rPr>
              <a:t>The aim of this lecture is to inculcate in the participants the traditions embedded in drill and parades.</a:t>
            </a:r>
            <a:endParaRPr lang="en-US" sz="3600" dirty="0">
              <a:ea typeface="Calibri"/>
              <a:cs typeface="Times New Roman"/>
            </a:endParaRPr>
          </a:p>
          <a:p>
            <a:pPr marL="0" marR="0" indent="0" algn="just">
              <a:lnSpc>
                <a:spcPct val="150000"/>
              </a:lnSpc>
              <a:spcBef>
                <a:spcPts val="0"/>
              </a:spcBef>
              <a:spcAft>
                <a:spcPts val="0"/>
              </a:spcAft>
              <a:buNone/>
            </a:pPr>
            <a:endParaRPr lang="en-US" sz="3600" dirty="0">
              <a:ea typeface="Calibri"/>
              <a:cs typeface="Times New Roman"/>
            </a:endParaRPr>
          </a:p>
          <a:p>
            <a:endParaRPr lang="en-US"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5</a:t>
            </a:fld>
            <a:endParaRPr lang="en-US"/>
          </a:p>
        </p:txBody>
      </p:sp>
    </p:spTree>
    <p:extLst>
      <p:ext uri="{BB962C8B-B14F-4D97-AF65-F5344CB8AC3E}">
        <p14:creationId xmlns:p14="http://schemas.microsoft.com/office/powerpoint/2010/main" xmlns="" val="1814238601"/>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OBJECTIVES</a:t>
            </a:r>
            <a:endParaRPr lang="en-US" dirty="0">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pPr marL="0" marR="0" indent="0" algn="just">
              <a:lnSpc>
                <a:spcPct val="150000"/>
              </a:lnSpc>
              <a:spcBef>
                <a:spcPts val="0"/>
              </a:spcBef>
              <a:spcAft>
                <a:spcPts val="0"/>
              </a:spcAft>
              <a:buNone/>
            </a:pPr>
            <a:r>
              <a:rPr lang="en-US" sz="2000" dirty="0" smtClean="0">
                <a:effectLst/>
                <a:latin typeface="Comic Sans MS"/>
                <a:ea typeface="Calibri"/>
                <a:cs typeface="Times New Roman"/>
              </a:rPr>
              <a:t>At the end of this lecture, participants should be able to;</a:t>
            </a:r>
            <a:endParaRPr lang="en-US" sz="2000" dirty="0">
              <a:ea typeface="Calibri"/>
              <a:cs typeface="Times New Roman"/>
            </a:endParaRPr>
          </a:p>
          <a:p>
            <a:pPr lvl="0" algn="just">
              <a:lnSpc>
                <a:spcPct val="150000"/>
              </a:lnSpc>
              <a:spcBef>
                <a:spcPts val="0"/>
              </a:spcBef>
              <a:buFont typeface="+mj-lt"/>
              <a:buAutoNum type="arabicPeriod"/>
            </a:pPr>
            <a:r>
              <a:rPr lang="en-US" sz="2000" dirty="0" smtClean="0">
                <a:effectLst/>
                <a:latin typeface="Comic Sans MS"/>
                <a:ea typeface="Calibri"/>
                <a:cs typeface="Times New Roman"/>
              </a:rPr>
              <a:t>Mention at least three types of parade they know.</a:t>
            </a:r>
            <a:endParaRPr lang="en-US" sz="2000" dirty="0">
              <a:ea typeface="Calibri"/>
              <a:cs typeface="Times New Roman"/>
            </a:endParaRPr>
          </a:p>
          <a:p>
            <a:pPr lvl="0" algn="just">
              <a:lnSpc>
                <a:spcPct val="150000"/>
              </a:lnSpc>
              <a:spcBef>
                <a:spcPts val="0"/>
              </a:spcBef>
              <a:buFont typeface="+mj-lt"/>
              <a:buAutoNum type="arabicPeriod"/>
            </a:pPr>
            <a:r>
              <a:rPr lang="en-US" sz="2000" dirty="0" smtClean="0">
                <a:effectLst/>
                <a:latin typeface="Comic Sans MS"/>
                <a:ea typeface="Calibri"/>
                <a:cs typeface="Times New Roman"/>
              </a:rPr>
              <a:t>Define drill.</a:t>
            </a:r>
            <a:endParaRPr lang="en-US" sz="2000" dirty="0">
              <a:ea typeface="Calibri"/>
              <a:cs typeface="Times New Roman"/>
            </a:endParaRPr>
          </a:p>
          <a:p>
            <a:pPr lvl="0" algn="just">
              <a:lnSpc>
                <a:spcPct val="150000"/>
              </a:lnSpc>
              <a:spcBef>
                <a:spcPts val="0"/>
              </a:spcBef>
              <a:buFont typeface="+mj-lt"/>
              <a:buAutoNum type="arabicPeriod"/>
            </a:pPr>
            <a:r>
              <a:rPr lang="en-US" sz="2000" dirty="0" smtClean="0">
                <a:effectLst/>
                <a:latin typeface="Comic Sans MS"/>
                <a:ea typeface="Calibri"/>
                <a:cs typeface="Times New Roman"/>
              </a:rPr>
              <a:t>Define parade.</a:t>
            </a:r>
            <a:endParaRPr lang="en-US" sz="2000" dirty="0">
              <a:ea typeface="Calibri"/>
              <a:cs typeface="Times New Roman"/>
            </a:endParaRPr>
          </a:p>
          <a:p>
            <a:pPr lvl="0" algn="just">
              <a:lnSpc>
                <a:spcPct val="150000"/>
              </a:lnSpc>
              <a:spcBef>
                <a:spcPts val="0"/>
              </a:spcBef>
              <a:buFont typeface="+mj-lt"/>
              <a:buAutoNum type="arabicPeriod"/>
            </a:pPr>
            <a:r>
              <a:rPr lang="en-US" sz="2000" dirty="0" smtClean="0">
                <a:effectLst/>
                <a:latin typeface="Comic Sans MS"/>
                <a:ea typeface="Calibri"/>
                <a:cs typeface="Times New Roman"/>
              </a:rPr>
              <a:t>List at least six requirements for the formation of a ceremonial parade</a:t>
            </a:r>
            <a:endParaRPr lang="en-US" sz="2000" dirty="0">
              <a:ea typeface="Calibri"/>
              <a:cs typeface="Times New Roman"/>
            </a:endParaRPr>
          </a:p>
          <a:p>
            <a:pPr marL="0" marR="0" algn="just">
              <a:lnSpc>
                <a:spcPct val="150000"/>
              </a:lnSpc>
              <a:spcBef>
                <a:spcPts val="0"/>
              </a:spcBef>
              <a:spcAft>
                <a:spcPts val="0"/>
              </a:spcAft>
            </a:pPr>
            <a:endParaRPr lang="en-US" sz="20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6</a:t>
            </a:fld>
            <a:endParaRPr lang="en-US"/>
          </a:p>
        </p:txBody>
      </p:sp>
    </p:spTree>
    <p:extLst>
      <p:ext uri="{BB962C8B-B14F-4D97-AF65-F5344CB8AC3E}">
        <p14:creationId xmlns:p14="http://schemas.microsoft.com/office/powerpoint/2010/main" xmlns="" val="1992710911"/>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QUARTER  GUARD</a:t>
            </a:r>
            <a:endParaRPr lang="en-US" dirty="0">
              <a:latin typeface="Comic Sans MS" pitchFamily="66"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sz="4400" dirty="0" smtClean="0">
                <a:effectLst/>
                <a:latin typeface="Comic Sans MS"/>
                <a:ea typeface="Calibri"/>
                <a:cs typeface="Times New Roman"/>
              </a:rPr>
              <a:t>Quarter Guards are mounted to showcase the discipline, alertness and readiness of the Command. </a:t>
            </a:r>
            <a:endParaRPr lang="en-US" sz="4400"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7</a:t>
            </a:fld>
            <a:endParaRPr lang="en-US"/>
          </a:p>
        </p:txBody>
      </p:sp>
    </p:spTree>
    <p:extLst>
      <p:ext uri="{BB962C8B-B14F-4D97-AF65-F5344CB8AC3E}">
        <p14:creationId xmlns:p14="http://schemas.microsoft.com/office/powerpoint/2010/main" xmlns="" val="11838445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QUARTER GUARD (CONT’D.)</a:t>
            </a:r>
            <a:endParaRPr lang="en-US" dirty="0">
              <a:latin typeface="Comic Sans MS" pitchFamily="66" charset="0"/>
            </a:endParaRPr>
          </a:p>
        </p:txBody>
      </p:sp>
      <p:sp>
        <p:nvSpPr>
          <p:cNvPr id="3" name="Content Placeholder 2"/>
          <p:cNvSpPr>
            <a:spLocks noGrp="1"/>
          </p:cNvSpPr>
          <p:nvPr>
            <p:ph idx="1"/>
          </p:nvPr>
        </p:nvSpPr>
        <p:spPr/>
        <p:txBody>
          <a:bodyPr>
            <a:noAutofit/>
          </a:bodyPr>
          <a:lstStyle/>
          <a:p>
            <a:pPr marL="0" marR="0" algn="just">
              <a:lnSpc>
                <a:spcPct val="150000"/>
              </a:lnSpc>
              <a:spcBef>
                <a:spcPts val="0"/>
              </a:spcBef>
              <a:spcAft>
                <a:spcPts val="0"/>
              </a:spcAft>
            </a:pPr>
            <a:r>
              <a:rPr lang="en-US" sz="2800" dirty="0" smtClean="0">
                <a:effectLst/>
                <a:latin typeface="Comic Sans MS"/>
                <a:ea typeface="Calibri"/>
                <a:cs typeface="Times New Roman"/>
              </a:rPr>
              <a:t>A Quarter Guard consists of nine (9) Marshals, among which are: </a:t>
            </a:r>
            <a:endParaRPr lang="en-US" sz="2800" dirty="0">
              <a:ea typeface="Calibri"/>
              <a:cs typeface="Times New Roman"/>
            </a:endParaRPr>
          </a:p>
          <a:p>
            <a:pPr lvl="0" algn="just">
              <a:lnSpc>
                <a:spcPct val="150000"/>
              </a:lnSpc>
              <a:spcBef>
                <a:spcPts val="0"/>
              </a:spcBef>
              <a:buFont typeface="+mj-lt"/>
              <a:buAutoNum type="alphaLcPeriod"/>
            </a:pPr>
            <a:r>
              <a:rPr lang="en-US" sz="2800" dirty="0" smtClean="0">
                <a:effectLst/>
                <a:latin typeface="Comic Sans MS"/>
                <a:ea typeface="Calibri"/>
                <a:cs typeface="Times New Roman"/>
              </a:rPr>
              <a:t>One SRMA as guard Commander </a:t>
            </a:r>
            <a:endParaRPr lang="en-US" sz="2800" dirty="0">
              <a:ea typeface="Calibri"/>
              <a:cs typeface="Times New Roman"/>
            </a:endParaRPr>
          </a:p>
          <a:p>
            <a:pPr lvl="0" algn="just">
              <a:lnSpc>
                <a:spcPct val="150000"/>
              </a:lnSpc>
              <a:spcBef>
                <a:spcPts val="0"/>
              </a:spcBef>
              <a:buFont typeface="+mj-lt"/>
              <a:buAutoNum type="alphaLcPeriod"/>
            </a:pPr>
            <a:r>
              <a:rPr lang="en-US" sz="2800" dirty="0" smtClean="0">
                <a:effectLst/>
                <a:latin typeface="Comic Sans MS"/>
                <a:ea typeface="Calibri"/>
                <a:cs typeface="Times New Roman"/>
              </a:rPr>
              <a:t>One Sentry </a:t>
            </a:r>
            <a:endParaRPr lang="en-US" sz="2800" dirty="0">
              <a:ea typeface="Calibri"/>
              <a:cs typeface="Times New Roman"/>
            </a:endParaRPr>
          </a:p>
          <a:p>
            <a:pPr lvl="0" algn="just">
              <a:lnSpc>
                <a:spcPct val="150000"/>
              </a:lnSpc>
              <a:spcBef>
                <a:spcPts val="0"/>
              </a:spcBef>
              <a:buFont typeface="+mj-lt"/>
              <a:buAutoNum type="alphaLcPeriod"/>
            </a:pPr>
            <a:r>
              <a:rPr lang="en-US" sz="2800" dirty="0" smtClean="0">
                <a:effectLst/>
                <a:latin typeface="Comic Sans MS"/>
                <a:ea typeface="Calibri"/>
                <a:cs typeface="Times New Roman"/>
              </a:rPr>
              <a:t>One duty bugler and </a:t>
            </a:r>
            <a:endParaRPr lang="en-US" sz="2800" dirty="0">
              <a:ea typeface="Calibri"/>
              <a:cs typeface="Times New Roman"/>
            </a:endParaRPr>
          </a:p>
          <a:p>
            <a:pPr lvl="0" algn="just">
              <a:lnSpc>
                <a:spcPct val="150000"/>
              </a:lnSpc>
              <a:spcBef>
                <a:spcPts val="0"/>
              </a:spcBef>
              <a:buFont typeface="+mj-lt"/>
              <a:buAutoNum type="alphaLcPeriod"/>
            </a:pPr>
            <a:r>
              <a:rPr lang="en-US" sz="2800" dirty="0" smtClean="0">
                <a:effectLst/>
                <a:latin typeface="Comic Sans MS"/>
                <a:ea typeface="Calibri"/>
                <a:cs typeface="Times New Roman"/>
              </a:rPr>
              <a:t>Six others. </a:t>
            </a:r>
            <a:endParaRPr lang="en-US" sz="2800" dirty="0">
              <a:ea typeface="Calibri"/>
              <a:cs typeface="Times New Roman"/>
            </a:endParaRPr>
          </a:p>
        </p:txBody>
      </p:sp>
      <p:sp>
        <p:nvSpPr>
          <p:cNvPr id="4" name="Slide Number Placeholder 3"/>
          <p:cNvSpPr>
            <a:spLocks noGrp="1"/>
          </p:cNvSpPr>
          <p:nvPr>
            <p:ph type="sldNum" sz="quarter" idx="12"/>
          </p:nvPr>
        </p:nvSpPr>
        <p:spPr/>
        <p:txBody>
          <a:bodyPr/>
          <a:lstStyle/>
          <a:p>
            <a:fld id="{610A5BC9-6546-4ACC-8AB2-1FC88EA1B363}" type="slidenum">
              <a:rPr lang="en-US" smtClean="0"/>
              <a:pPr/>
              <a:t>8</a:t>
            </a:fld>
            <a:endParaRPr lang="en-US"/>
          </a:p>
        </p:txBody>
      </p:sp>
    </p:spTree>
    <p:extLst>
      <p:ext uri="{BB962C8B-B14F-4D97-AF65-F5344CB8AC3E}">
        <p14:creationId xmlns:p14="http://schemas.microsoft.com/office/powerpoint/2010/main" xmlns="" val="24642807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QUARTER GUARD (CONT’D.)</a:t>
            </a:r>
            <a:endParaRPr lang="en-US" dirty="0">
              <a:latin typeface="Comic Sans MS" pitchFamily="66" charset="0"/>
            </a:endParaRPr>
          </a:p>
        </p:txBody>
      </p:sp>
      <p:sp>
        <p:nvSpPr>
          <p:cNvPr id="3" name="Content Placeholder 2"/>
          <p:cNvSpPr>
            <a:spLocks noGrp="1"/>
          </p:cNvSpPr>
          <p:nvPr>
            <p:ph idx="1"/>
          </p:nvPr>
        </p:nvSpPr>
        <p:spPr/>
        <p:txBody>
          <a:bodyPr>
            <a:noAutofit/>
          </a:bodyPr>
          <a:lstStyle/>
          <a:p>
            <a:pPr marL="0" marR="0" indent="0" algn="just">
              <a:lnSpc>
                <a:spcPct val="150000"/>
              </a:lnSpc>
              <a:spcBef>
                <a:spcPts val="0"/>
              </a:spcBef>
              <a:spcAft>
                <a:spcPts val="0"/>
              </a:spcAft>
              <a:buNone/>
            </a:pPr>
            <a:r>
              <a:rPr lang="en-US" sz="3200" dirty="0" smtClean="0">
                <a:effectLst/>
                <a:latin typeface="Comic Sans MS"/>
                <a:ea typeface="Calibri"/>
                <a:cs typeface="Times New Roman"/>
              </a:rPr>
              <a:t>The standard size of a Quarter Guard is 26ft (length) and 6ft (width) </a:t>
            </a:r>
            <a:endParaRPr lang="en-US" sz="3200" dirty="0">
              <a:ea typeface="Calibri"/>
              <a:cs typeface="Times New Roman"/>
            </a:endParaRPr>
          </a:p>
          <a:p>
            <a:r>
              <a:rPr lang="en-US" sz="3200" dirty="0" smtClean="0">
                <a:effectLst/>
                <a:latin typeface="Comic Sans MS"/>
                <a:ea typeface="Calibri"/>
                <a:cs typeface="Times New Roman"/>
              </a:rPr>
              <a:t>The Quarter Guard is always guarded with utmost care and precaution.</a:t>
            </a:r>
            <a:endParaRPr lang="en-US" sz="3200" dirty="0"/>
          </a:p>
        </p:txBody>
      </p:sp>
      <p:sp>
        <p:nvSpPr>
          <p:cNvPr id="4" name="Slide Number Placeholder 3"/>
          <p:cNvSpPr>
            <a:spLocks noGrp="1"/>
          </p:cNvSpPr>
          <p:nvPr>
            <p:ph type="sldNum" sz="quarter" idx="12"/>
          </p:nvPr>
        </p:nvSpPr>
        <p:spPr/>
        <p:txBody>
          <a:bodyPr/>
          <a:lstStyle/>
          <a:p>
            <a:fld id="{610A5BC9-6546-4ACC-8AB2-1FC88EA1B363}" type="slidenum">
              <a:rPr lang="en-US" smtClean="0"/>
              <a:pPr/>
              <a:t>9</a:t>
            </a:fld>
            <a:endParaRPr lang="en-US"/>
          </a:p>
        </p:txBody>
      </p:sp>
    </p:spTree>
    <p:extLst>
      <p:ext uri="{BB962C8B-B14F-4D97-AF65-F5344CB8AC3E}">
        <p14:creationId xmlns:p14="http://schemas.microsoft.com/office/powerpoint/2010/main" xmlns="" val="365319412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153</TotalTime>
  <Words>1681</Words>
  <Application>Microsoft Office PowerPoint</Application>
  <PresentationFormat>On-screen Show (4:3)</PresentationFormat>
  <Paragraphs>151</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Couture</vt:lpstr>
      <vt:lpstr>PARADE AND DRILL II</vt:lpstr>
      <vt:lpstr>                        INTRODUCTION</vt:lpstr>
      <vt:lpstr>  INTRODUCTION (CNT’D.)</vt:lpstr>
      <vt:lpstr>INTRODUCTION (CNT’D.)</vt:lpstr>
      <vt:lpstr>AIM</vt:lpstr>
      <vt:lpstr>OBJECTIVES</vt:lpstr>
      <vt:lpstr>QUARTER  GUARD</vt:lpstr>
      <vt:lpstr>QUARTER GUARD (CONT’D.)</vt:lpstr>
      <vt:lpstr>QUARTER GUARD (CONT’D.)</vt:lpstr>
      <vt:lpstr>Slide 10</vt:lpstr>
      <vt:lpstr>MUSTER PARADE</vt:lpstr>
      <vt:lpstr>Slide 12</vt:lpstr>
      <vt:lpstr>PASSING OUT PARADE</vt:lpstr>
      <vt:lpstr>Slide 14</vt:lpstr>
      <vt:lpstr> BURIAL/ FUNERAL PARADE</vt:lpstr>
      <vt:lpstr>     BURIAL/ FUNERAL PARADE (CONT’D.)</vt:lpstr>
      <vt:lpstr>       BURIAL/ FUNERAL PARADE (CONT’D.)</vt:lpstr>
      <vt:lpstr>Slide 18</vt:lpstr>
      <vt:lpstr>GENERAL NOTES ON FORMATION OF PARADES</vt:lpstr>
      <vt:lpstr>GENERAL NOTES ON FORMATION OF PARADES</vt:lpstr>
      <vt:lpstr>GENERAL NOTES ON FORMATION OF PARADES</vt:lpstr>
      <vt:lpstr>GENERAL NOTES ON FORMATION OF PARADES</vt:lpstr>
      <vt:lpstr>GENERAL NOTES ON FORMATION OF PARADES</vt:lpstr>
      <vt:lpstr>GENERAL NOTES ON FORMATION OF PARADES</vt:lpstr>
      <vt:lpstr>GENERAL NOTES ON FORMATION OF PARADES</vt:lpstr>
      <vt:lpstr>GENERAL NOTES ON FORMATION OF PARADES</vt:lpstr>
      <vt:lpstr>WORDS OF SALUTING</vt:lpstr>
      <vt:lpstr> WORDS OF SALUTING (CONT’D.)</vt:lpstr>
      <vt:lpstr> WORDS OF SALUTING (CONT’D.)</vt:lpstr>
      <vt:lpstr> WORDS OF SALUTING (CONT’D.)</vt:lpstr>
      <vt:lpstr> WORDS OF SALUTING (CONT’D.)</vt:lpstr>
      <vt:lpstr>DRILL</vt:lpstr>
      <vt:lpstr>DRILL (CONT’D.)</vt:lpstr>
      <vt:lpstr>DRILL (CONT’D.)</vt:lpstr>
      <vt:lpstr>DRILL (CONT’D.)</vt:lpstr>
      <vt:lpstr>FOOT DRILL</vt:lpstr>
      <vt:lpstr>FOOT DRILL (CONT’D.)</vt:lpstr>
      <vt:lpstr>FOOT DRILL (CONT’D.)</vt:lpstr>
      <vt:lpstr>PARADES</vt:lpstr>
      <vt:lpstr>Slide 40</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PARADE AND DRILL II</dc:title>
  <dc:creator>Uko</dc:creator>
  <cp:lastModifiedBy>ROSACAD3_1</cp:lastModifiedBy>
  <cp:revision>17</cp:revision>
  <dcterms:created xsi:type="dcterms:W3CDTF">2016-09-26T19:58:13Z</dcterms:created>
  <dcterms:modified xsi:type="dcterms:W3CDTF">2021-02-05T10:43:40Z</dcterms:modified>
</cp:coreProperties>
</file>