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87" r:id="rId3"/>
    <p:sldId id="258" r:id="rId4"/>
    <p:sldId id="259" r:id="rId5"/>
    <p:sldId id="260" r:id="rId6"/>
    <p:sldId id="289" r:id="rId7"/>
    <p:sldId id="292" r:id="rId8"/>
    <p:sldId id="293" r:id="rId9"/>
    <p:sldId id="294"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90" r:id="rId35"/>
    <p:sldId id="28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9534473-69EA-4F36-98D0-FA20166C8DE2}"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259187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9534473-69EA-4F36-98D0-FA20166C8DE2}"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9027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9534473-69EA-4F36-98D0-FA20166C8DE2}"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333733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9534473-69EA-4F36-98D0-FA20166C8DE2}"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370515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534473-69EA-4F36-98D0-FA20166C8DE2}"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2011209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9534473-69EA-4F36-98D0-FA20166C8DE2}"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3850108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9534473-69EA-4F36-98D0-FA20166C8DE2}" type="datetimeFigureOut">
              <a:rPr lang="en-GB" smtClean="0"/>
              <a:t>04/02/2021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3186913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9534473-69EA-4F36-98D0-FA20166C8DE2}" type="datetimeFigureOut">
              <a:rPr lang="en-GB" smtClean="0"/>
              <a:t>04/02/2021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3817693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534473-69EA-4F36-98D0-FA20166C8DE2}" type="datetimeFigureOut">
              <a:rPr lang="en-GB" smtClean="0"/>
              <a:t>04/02/2021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2655042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534473-69EA-4F36-98D0-FA20166C8DE2}"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3255158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534473-69EA-4F36-98D0-FA20166C8DE2}"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C4D4C9-436D-47A7-9065-D62E55049D96}" type="slidenum">
              <a:rPr lang="en-GB" smtClean="0"/>
              <a:t>‹#›</a:t>
            </a:fld>
            <a:endParaRPr lang="en-GB"/>
          </a:p>
        </p:txBody>
      </p:sp>
    </p:spTree>
    <p:extLst>
      <p:ext uri="{BB962C8B-B14F-4D97-AF65-F5344CB8AC3E}">
        <p14:creationId xmlns:p14="http://schemas.microsoft.com/office/powerpoint/2010/main" val="1553662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534473-69EA-4F36-98D0-FA20166C8DE2}" type="datetimeFigureOut">
              <a:rPr lang="en-GB" smtClean="0"/>
              <a:t>04/02/2021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C4D4C9-436D-47A7-9065-D62E55049D96}" type="slidenum">
              <a:rPr lang="en-GB" smtClean="0"/>
              <a:t>‹#›</a:t>
            </a:fld>
            <a:endParaRPr lang="en-GB"/>
          </a:p>
        </p:txBody>
      </p:sp>
    </p:spTree>
    <p:extLst>
      <p:ext uri="{BB962C8B-B14F-4D97-AF65-F5344CB8AC3E}">
        <p14:creationId xmlns:p14="http://schemas.microsoft.com/office/powerpoint/2010/main" val="2936788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52400" y="687630"/>
            <a:ext cx="7772400" cy="1254223"/>
          </a:xfrm>
          <a:prstGeom prst="rect">
            <a:avLst/>
          </a:prstGeom>
        </p:spPr>
        <p:txBody>
          <a:bodyPr vert="horz" anchor="b">
            <a:normAutofit/>
            <a:scene3d>
              <a:camera prst="orthographicFront"/>
              <a:lightRig rig="soft" dir="t"/>
            </a:scene3d>
            <a:sp3d prstMaterial="softEdge">
              <a:bevelT w="25400" h="25400"/>
            </a:sp3d>
          </a:bodyPr>
          <a:lstStyle>
            <a:lvl1pPr algn="r" rtl="0" eaLnBrk="1" latinLnBrk="0" hangingPunct="1">
              <a:spcBef>
                <a:spcPct val="0"/>
              </a:spcBef>
              <a:buNone/>
              <a:defRPr kumimoji="0" sz="48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GB" sz="4800" b="1" i="0" u="none" strike="noStrike" kern="1200" cap="none" spc="0" normalizeH="0" baseline="0" noProof="0" smtClean="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rPr>
              <a:t>PARADE 			 </a:t>
            </a:r>
            <a:endParaRPr kumimoji="0" lang="en-GB" sz="4800" b="1" i="0" u="none" strike="noStrike" kern="1200" cap="none" spc="0" normalizeH="0" baseline="0" noProof="0" dirty="0">
              <a:ln>
                <a:noFill/>
              </a:ln>
              <a:solidFill>
                <a:srgbClr val="464646"/>
              </a:solidFill>
              <a:effectLst>
                <a:outerShdw blurRad="31750" dist="25400" dir="5400000" algn="tl" rotWithShape="0">
                  <a:srgbClr val="000000">
                    <a:alpha val="25000"/>
                  </a:srgbClr>
                </a:outerShdw>
              </a:effectLst>
              <a:uLnTx/>
              <a:uFillTx/>
              <a:latin typeface="Lucida Sans Unicode"/>
              <a:ea typeface="+mj-ea"/>
              <a:cs typeface="+mj-cs"/>
            </a:endParaRPr>
          </a:p>
        </p:txBody>
      </p:sp>
      <p:sp>
        <p:nvSpPr>
          <p:cNvPr id="3" name="Subtitle 2"/>
          <p:cNvSpPr txBox="1">
            <a:spLocks/>
          </p:cNvSpPr>
          <p:nvPr/>
        </p:nvSpPr>
        <p:spPr>
          <a:xfrm>
            <a:off x="827584" y="4725144"/>
            <a:ext cx="7772400" cy="1833617"/>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endParaRPr lang="en-GB" dirty="0">
              <a:latin typeface="Comic Sans MS" pitchFamily="66" charset="0"/>
            </a:endParaRPr>
          </a:p>
        </p:txBody>
      </p:sp>
      <p:pic>
        <p:nvPicPr>
          <p:cNvPr id="4" name="Picture 4"/>
          <p:cNvPicPr>
            <a:picLocks noChangeAspect="1" noChangeArrowheads="1"/>
          </p:cNvPicPr>
          <p:nvPr/>
        </p:nvPicPr>
        <p:blipFill>
          <a:blip r:embed="rId2" cstate="print"/>
          <a:srcRect/>
          <a:stretch>
            <a:fillRect/>
          </a:stretch>
        </p:blipFill>
        <p:spPr bwMode="auto">
          <a:xfrm>
            <a:off x="0" y="1916832"/>
            <a:ext cx="2808312" cy="2052228"/>
          </a:xfrm>
          <a:prstGeom prst="rect">
            <a:avLst/>
          </a:prstGeom>
          <a:noFill/>
          <a:ln w="9525">
            <a:noFill/>
            <a:miter lim="800000"/>
            <a:headEnd/>
            <a:tailEnd/>
          </a:ln>
          <a:effectLst/>
        </p:spPr>
      </p:pic>
      <p:sp>
        <p:nvSpPr>
          <p:cNvPr id="6" name="Subtitle 2"/>
          <p:cNvSpPr txBox="1">
            <a:spLocks/>
          </p:cNvSpPr>
          <p:nvPr/>
        </p:nvSpPr>
        <p:spPr>
          <a:xfrm>
            <a:off x="854510" y="3429000"/>
            <a:ext cx="7772400" cy="774086"/>
          </a:xfrm>
          <a:prstGeom prst="rect">
            <a:avLst/>
          </a:prstGeom>
        </p:spPr>
        <p:txBody>
          <a:bodyPr vert="horz" lIns="45720" rIns="45720">
            <a:norm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algn="ctr"/>
            <a:endParaRPr lang="en-GB" dirty="0">
              <a:latin typeface="Comic Sans MS" pitchFamily="66" charset="0"/>
            </a:endParaRPr>
          </a:p>
        </p:txBody>
      </p:sp>
    </p:spTree>
    <p:extLst>
      <p:ext uri="{BB962C8B-B14F-4D97-AF65-F5344CB8AC3E}">
        <p14:creationId xmlns:p14="http://schemas.microsoft.com/office/powerpoint/2010/main" val="189630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smtClean="0">
                <a:latin typeface="Comic Sans MS" pitchFamily="66" charset="0"/>
              </a:rPr>
              <a:t>FORMS OF CEREMONIAL PARADE </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latin typeface="Comic Sans MS" pitchFamily="66" charset="0"/>
              </a:rPr>
              <a:t>Ceremonial </a:t>
            </a:r>
            <a:r>
              <a:rPr lang="en-GB" dirty="0">
                <a:latin typeface="Comic Sans MS" pitchFamily="66" charset="0"/>
              </a:rPr>
              <a:t>parade pattern varies in view of the specific occasion it is organized for. The following are the ceremonial parades: </a:t>
            </a:r>
          </a:p>
          <a:p>
            <a:r>
              <a:rPr lang="en-GB" dirty="0">
                <a:latin typeface="Comic Sans MS" pitchFamily="66" charset="0"/>
              </a:rPr>
              <a:t>1. PASSING OUT PARADE. </a:t>
            </a:r>
          </a:p>
          <a:p>
            <a:r>
              <a:rPr lang="en-GB" dirty="0">
                <a:latin typeface="Comic Sans MS" pitchFamily="66" charset="0"/>
              </a:rPr>
              <a:t>2. INDEPENDENCE/ ANNIVERSARY PARADE. </a:t>
            </a:r>
          </a:p>
          <a:p>
            <a:r>
              <a:rPr lang="en-GB" dirty="0">
                <a:latin typeface="Comic Sans MS" pitchFamily="66" charset="0"/>
              </a:rPr>
              <a:t>3. WEDDING CEREMONIES. </a:t>
            </a:r>
          </a:p>
          <a:p>
            <a:r>
              <a:rPr lang="en-GB" dirty="0">
                <a:latin typeface="Comic Sans MS" pitchFamily="66" charset="0"/>
              </a:rPr>
              <a:t>4. PULLING OUT PARADE. </a:t>
            </a:r>
          </a:p>
          <a:p>
            <a:r>
              <a:rPr lang="en-GB" dirty="0">
                <a:latin typeface="Comic Sans MS" pitchFamily="66" charset="0"/>
              </a:rPr>
              <a:t>5. BURIAL/FUNERAL PARADE. </a:t>
            </a:r>
          </a:p>
          <a:p>
            <a:r>
              <a:rPr lang="en-GB" dirty="0">
                <a:latin typeface="Comic Sans MS" pitchFamily="66" charset="0"/>
              </a:rPr>
              <a:t>6. HANDING AND TAKING OVER PARADE. </a:t>
            </a:r>
          </a:p>
          <a:p>
            <a:endParaRPr lang="en-GB" dirty="0"/>
          </a:p>
        </p:txBody>
      </p:sp>
    </p:spTree>
    <p:extLst>
      <p:ext uri="{BB962C8B-B14F-4D97-AF65-F5344CB8AC3E}">
        <p14:creationId xmlns:p14="http://schemas.microsoft.com/office/powerpoint/2010/main" val="41782461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GB" sz="3100" b="1" dirty="0" smtClean="0">
                <a:latin typeface="Comic Sans MS" pitchFamily="66" charset="0"/>
              </a:rPr>
              <a:t>PASSING OUT PARADE </a:t>
            </a:r>
            <a:r>
              <a:rPr lang="en-GB" dirty="0" smtClean="0"/>
              <a:t/>
            </a:r>
            <a:br>
              <a:rPr lang="en-GB" dirty="0" smtClean="0"/>
            </a:br>
            <a:endParaRPr lang="en-GB" dirty="0"/>
          </a:p>
        </p:txBody>
      </p:sp>
      <p:sp>
        <p:nvSpPr>
          <p:cNvPr id="3" name="Content Placeholder 2"/>
          <p:cNvSpPr>
            <a:spLocks noGrp="1"/>
          </p:cNvSpPr>
          <p:nvPr>
            <p:ph idx="1"/>
          </p:nvPr>
        </p:nvSpPr>
        <p:spPr>
          <a:xfrm>
            <a:off x="251520" y="847253"/>
            <a:ext cx="8229600" cy="4525963"/>
          </a:xfrm>
        </p:spPr>
        <p:txBody>
          <a:bodyPr>
            <a:noAutofit/>
          </a:bodyPr>
          <a:lstStyle/>
          <a:p>
            <a:pPr algn="just"/>
            <a:r>
              <a:rPr lang="en-GB" sz="2800" dirty="0" smtClean="0">
                <a:latin typeface="Comic Sans MS" pitchFamily="66" charset="0"/>
              </a:rPr>
              <a:t>Passing </a:t>
            </a:r>
            <a:r>
              <a:rPr lang="en-GB" sz="2800" dirty="0">
                <a:latin typeface="Comic Sans MS" pitchFamily="66" charset="0"/>
              </a:rPr>
              <a:t>out Parade is conducted in training institutions to mark the end of training for a set of cadets or men respectively. It involves the cadets and marshals marching pass and taking their oath of commission or attestation as the case may be. </a:t>
            </a:r>
          </a:p>
          <a:p>
            <a:pPr algn="just"/>
            <a:r>
              <a:rPr lang="en-GB" sz="2800" dirty="0">
                <a:latin typeface="Comic Sans MS" pitchFamily="66" charset="0"/>
              </a:rPr>
              <a:t>In this parade guards are formed due to availability of cadets. The composition of each guard is 48 cadets or Marshals and 3 Officers (one Guard commander and 2 sub-Guard commanders). The parade usually has guards in even numbers of 2, 4, 6 or </a:t>
            </a:r>
            <a:r>
              <a:rPr lang="en-GB" sz="2800" dirty="0" smtClean="0">
                <a:latin typeface="Comic Sans MS" pitchFamily="66" charset="0"/>
              </a:rPr>
              <a:t>8.</a:t>
            </a:r>
            <a:endParaRPr lang="en-GB" sz="2800" dirty="0">
              <a:latin typeface="Comic Sans MS" pitchFamily="66" charset="0"/>
            </a:endParaRPr>
          </a:p>
        </p:txBody>
      </p:sp>
    </p:spTree>
    <p:extLst>
      <p:ext uri="{BB962C8B-B14F-4D97-AF65-F5344CB8AC3E}">
        <p14:creationId xmlns:p14="http://schemas.microsoft.com/office/powerpoint/2010/main" val="33990424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Autofit/>
          </a:bodyPr>
          <a:lstStyle/>
          <a:p>
            <a:r>
              <a:rPr lang="en-GB" sz="2000" b="1" dirty="0" smtClean="0">
                <a:latin typeface="Comic Sans MS" pitchFamily="66" charset="0"/>
              </a:rPr>
              <a:t>SEQUENCE OF FORMATION DURING PASSING OUT PARADE:</a:t>
            </a:r>
            <a:endParaRPr lang="en-GB" sz="2000" dirty="0">
              <a:latin typeface="Comic Sans MS" pitchFamily="66" charset="0"/>
            </a:endParaRPr>
          </a:p>
        </p:txBody>
      </p:sp>
      <p:sp>
        <p:nvSpPr>
          <p:cNvPr id="3" name="Content Placeholder 2"/>
          <p:cNvSpPr>
            <a:spLocks noGrp="1"/>
          </p:cNvSpPr>
          <p:nvPr>
            <p:ph idx="1"/>
          </p:nvPr>
        </p:nvSpPr>
        <p:spPr>
          <a:xfrm>
            <a:off x="457200" y="908720"/>
            <a:ext cx="8229600" cy="5217443"/>
          </a:xfrm>
        </p:spPr>
        <p:txBody>
          <a:bodyPr>
            <a:normAutofit fontScale="62500" lnSpcReduction="20000"/>
          </a:bodyPr>
          <a:lstStyle/>
          <a:p>
            <a:endParaRPr lang="en-GB" dirty="0"/>
          </a:p>
          <a:p>
            <a:r>
              <a:rPr lang="en-GB" dirty="0" smtClean="0">
                <a:latin typeface="Comic Sans MS" pitchFamily="66" charset="0"/>
              </a:rPr>
              <a:t>Falling </a:t>
            </a:r>
            <a:r>
              <a:rPr lang="en-GB" dirty="0">
                <a:latin typeface="Comic Sans MS" pitchFamily="66" charset="0"/>
              </a:rPr>
              <a:t>in/ form up of parade by RSM. </a:t>
            </a:r>
          </a:p>
          <a:p>
            <a:r>
              <a:rPr lang="en-GB" dirty="0" smtClean="0">
                <a:latin typeface="Comic Sans MS" pitchFamily="66" charset="0"/>
              </a:rPr>
              <a:t>Numbering</a:t>
            </a:r>
            <a:r>
              <a:rPr lang="en-GB" dirty="0">
                <a:latin typeface="Comic Sans MS" pitchFamily="66" charset="0"/>
              </a:rPr>
              <a:t>, sizing and proving of parade by RSM. </a:t>
            </a:r>
          </a:p>
          <a:p>
            <a:r>
              <a:rPr lang="en-GB" dirty="0" smtClean="0">
                <a:latin typeface="Comic Sans MS" pitchFamily="66" charset="0"/>
              </a:rPr>
              <a:t>The </a:t>
            </a:r>
            <a:r>
              <a:rPr lang="en-GB" dirty="0">
                <a:latin typeface="Comic Sans MS" pitchFamily="66" charset="0"/>
              </a:rPr>
              <a:t>flag bearers will join the parade in the front. </a:t>
            </a:r>
          </a:p>
          <a:p>
            <a:r>
              <a:rPr lang="en-GB" dirty="0" smtClean="0">
                <a:latin typeface="Comic Sans MS" pitchFamily="66" charset="0"/>
              </a:rPr>
              <a:t>The </a:t>
            </a:r>
            <a:r>
              <a:rPr lang="en-GB" dirty="0">
                <a:latin typeface="Comic Sans MS" pitchFamily="66" charset="0"/>
              </a:rPr>
              <a:t>band will take position in front of the flag bearers facing the direction the parade is to march. </a:t>
            </a:r>
          </a:p>
          <a:p>
            <a:r>
              <a:rPr lang="en-GB" dirty="0" smtClean="0">
                <a:latin typeface="Comic Sans MS" pitchFamily="66" charset="0"/>
              </a:rPr>
              <a:t>The </a:t>
            </a:r>
            <a:r>
              <a:rPr lang="en-GB" dirty="0">
                <a:latin typeface="Comic Sans MS" pitchFamily="66" charset="0"/>
              </a:rPr>
              <a:t>RSM will march in the cadets/trainees into the parade ground. </a:t>
            </a:r>
          </a:p>
          <a:p>
            <a:r>
              <a:rPr lang="en-GB" dirty="0" smtClean="0">
                <a:latin typeface="Comic Sans MS" pitchFamily="66" charset="0"/>
              </a:rPr>
              <a:t>RSM </a:t>
            </a:r>
            <a:r>
              <a:rPr lang="en-GB" dirty="0">
                <a:latin typeface="Comic Sans MS" pitchFamily="66" charset="0"/>
              </a:rPr>
              <a:t>will halt and advance the parade to face him. </a:t>
            </a:r>
          </a:p>
          <a:p>
            <a:r>
              <a:rPr lang="en-GB" dirty="0" smtClean="0">
                <a:latin typeface="Comic Sans MS" pitchFamily="66" charset="0"/>
              </a:rPr>
              <a:t>The </a:t>
            </a:r>
            <a:r>
              <a:rPr lang="en-GB" dirty="0">
                <a:latin typeface="Comic Sans MS" pitchFamily="66" charset="0"/>
              </a:rPr>
              <a:t>cadets/trainees will form two ranks from three ranks. </a:t>
            </a:r>
          </a:p>
          <a:p>
            <a:r>
              <a:rPr lang="en-GB" dirty="0" smtClean="0">
                <a:latin typeface="Comic Sans MS" pitchFamily="66" charset="0"/>
              </a:rPr>
              <a:t>The </a:t>
            </a:r>
            <a:r>
              <a:rPr lang="en-GB" dirty="0">
                <a:latin typeface="Comic Sans MS" pitchFamily="66" charset="0"/>
              </a:rPr>
              <a:t>cadets/trainees will take dressing from the right hand maker. </a:t>
            </a:r>
          </a:p>
          <a:p>
            <a:r>
              <a:rPr lang="en-GB" dirty="0" smtClean="0">
                <a:latin typeface="Comic Sans MS" pitchFamily="66" charset="0"/>
              </a:rPr>
              <a:t>The </a:t>
            </a:r>
            <a:r>
              <a:rPr lang="en-GB" dirty="0">
                <a:latin typeface="Comic Sans MS" pitchFamily="66" charset="0"/>
              </a:rPr>
              <a:t>RSM will stand the cadets/trainees at ease while waiting for the arrival of the 2i/c to Adjutant to take over the parade. </a:t>
            </a:r>
          </a:p>
          <a:p>
            <a:r>
              <a:rPr lang="en-GB" dirty="0" smtClean="0">
                <a:latin typeface="Comic Sans MS" pitchFamily="66" charset="0"/>
              </a:rPr>
              <a:t>The </a:t>
            </a:r>
            <a:r>
              <a:rPr lang="en-GB" dirty="0">
                <a:latin typeface="Comic Sans MS" pitchFamily="66" charset="0"/>
              </a:rPr>
              <a:t>RSM will call the cadets/trainees to attention and proceed to hand over the parade to the 2i/c. after handing over; the RSM will march to take post with the colour party outside the parade ground. </a:t>
            </a:r>
          </a:p>
          <a:p>
            <a:endParaRPr lang="en-GB" dirty="0"/>
          </a:p>
        </p:txBody>
      </p:sp>
    </p:spTree>
    <p:extLst>
      <p:ext uri="{BB962C8B-B14F-4D97-AF65-F5344CB8AC3E}">
        <p14:creationId xmlns:p14="http://schemas.microsoft.com/office/powerpoint/2010/main" val="11319452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91877"/>
            <a:ext cx="8229600" cy="5505475"/>
          </a:xfrm>
        </p:spPr>
        <p:txBody>
          <a:bodyPr>
            <a:noAutofit/>
          </a:bodyPr>
          <a:lstStyle/>
          <a:p>
            <a:r>
              <a:rPr lang="en-GB" sz="2000" dirty="0">
                <a:latin typeface="Comic Sans MS" pitchFamily="66" charset="0"/>
              </a:rPr>
              <a:t>The 2i/c Adjutant will draw his sword and March forward to take his position in front of the parade. Thereafter, he halts and turns about to face the saluting dais. He will also stand the cadets/trainees at ease. </a:t>
            </a:r>
          </a:p>
          <a:p>
            <a:r>
              <a:rPr lang="en-GB" sz="2000" dirty="0" smtClean="0">
                <a:latin typeface="Comic Sans MS" pitchFamily="66" charset="0"/>
              </a:rPr>
              <a:t>The </a:t>
            </a:r>
            <a:r>
              <a:rPr lang="en-GB" sz="2000" dirty="0">
                <a:latin typeface="Comic Sans MS" pitchFamily="66" charset="0"/>
              </a:rPr>
              <a:t>Bugle is sounded for the “Guard and sub-Guard commanders” to fall in and take their rightful positions. After the Bugle, the parade 2i/c Adjutant calls the parade to attention. Thereafter the “Guard and sub-Guard commanders” march to the edge of the parade ground, turn to the right facing the parade, halt and stand at ease. </a:t>
            </a:r>
          </a:p>
          <a:p>
            <a:r>
              <a:rPr lang="en-GB" sz="2000" dirty="0" smtClean="0">
                <a:latin typeface="Comic Sans MS" pitchFamily="66" charset="0"/>
              </a:rPr>
              <a:t>The </a:t>
            </a:r>
            <a:r>
              <a:rPr lang="en-GB" sz="2000" dirty="0">
                <a:latin typeface="Comic Sans MS" pitchFamily="66" charset="0"/>
              </a:rPr>
              <a:t>parade 2i/c Adjutant commands the “Guards and sub-Guards commanders” to fall into their guards. They will now assume the position of attention and draw their swords with the assistance of the side drummer who will time their actions. Having assumed their positions in front of their guards, they halt, turn about then take their dressing. The parade 2i/c then stands the whole body of parade “at ease”. </a:t>
            </a:r>
          </a:p>
          <a:p>
            <a:r>
              <a:rPr lang="en-GB" sz="1050" dirty="0"/>
              <a:t> </a:t>
            </a:r>
          </a:p>
          <a:p>
            <a:endParaRPr lang="en-GB" sz="1050" dirty="0"/>
          </a:p>
        </p:txBody>
      </p:sp>
      <p:sp>
        <p:nvSpPr>
          <p:cNvPr id="4" name="Title 1"/>
          <p:cNvSpPr>
            <a:spLocks noGrp="1"/>
          </p:cNvSpPr>
          <p:nvPr>
            <p:ph type="title"/>
          </p:nvPr>
        </p:nvSpPr>
        <p:spPr>
          <a:xfrm>
            <a:off x="457200" y="274638"/>
            <a:ext cx="8229600" cy="490066"/>
          </a:xfrm>
        </p:spPr>
        <p:txBody>
          <a:bodyPr>
            <a:noAutofit/>
          </a:bodyPr>
          <a:lstStyle/>
          <a:p>
            <a:r>
              <a:rPr lang="en-GB" sz="2000" b="1" dirty="0" smtClean="0">
                <a:latin typeface="Comic Sans MS" pitchFamily="66" charset="0"/>
              </a:rPr>
              <a:t>SEQUENCE OF FORMATION DURING PASSING OUT PARADE  CONT’D:</a:t>
            </a:r>
            <a:endParaRPr lang="en-GB" sz="2000" dirty="0">
              <a:latin typeface="Comic Sans MS" pitchFamily="66" charset="0"/>
            </a:endParaRPr>
          </a:p>
        </p:txBody>
      </p:sp>
    </p:spTree>
    <p:extLst>
      <p:ext uri="{BB962C8B-B14F-4D97-AF65-F5344CB8AC3E}">
        <p14:creationId xmlns:p14="http://schemas.microsoft.com/office/powerpoint/2010/main" val="4163127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9" y="980728"/>
            <a:ext cx="9144000" cy="6120680"/>
          </a:xfrm>
        </p:spPr>
        <p:txBody>
          <a:bodyPr>
            <a:noAutofit/>
          </a:bodyPr>
          <a:lstStyle/>
          <a:p>
            <a:r>
              <a:rPr lang="en-GB" sz="2000" dirty="0" smtClean="0">
                <a:latin typeface="Comic Sans MS" pitchFamily="66" charset="0"/>
              </a:rPr>
              <a:t>The </a:t>
            </a:r>
            <a:r>
              <a:rPr lang="en-GB" sz="2000" dirty="0">
                <a:latin typeface="Comic Sans MS" pitchFamily="66" charset="0"/>
              </a:rPr>
              <a:t>parade Adjutant will approach the parade ground, the 2i/c calls the parade to attention and marches forward to hand over the parade to the parade Adjutant. The parade Adjutant takes over the parade but allow the 2i/c to march back and fall in at the extreme left of the parade beside the last guard. </a:t>
            </a:r>
          </a:p>
          <a:p>
            <a:r>
              <a:rPr lang="en-GB" sz="2000" dirty="0" smtClean="0">
                <a:latin typeface="Comic Sans MS" pitchFamily="66" charset="0"/>
              </a:rPr>
              <a:t>The </a:t>
            </a:r>
            <a:r>
              <a:rPr lang="en-GB" sz="2000" dirty="0">
                <a:latin typeface="Comic Sans MS" pitchFamily="66" charset="0"/>
              </a:rPr>
              <a:t>parade Adjutant draws his sword and march forward to take his position in front of the parade, turns about and faces the saluting dais. </a:t>
            </a:r>
          </a:p>
          <a:p>
            <a:r>
              <a:rPr lang="en-GB" sz="2000" dirty="0" smtClean="0">
                <a:latin typeface="Comic Sans MS" pitchFamily="66" charset="0"/>
              </a:rPr>
              <a:t>The </a:t>
            </a:r>
            <a:r>
              <a:rPr lang="en-GB" sz="2000" dirty="0">
                <a:latin typeface="Comic Sans MS" pitchFamily="66" charset="0"/>
              </a:rPr>
              <a:t>parade Adjutant commands “the ensign to the colour” to “march-on the colours”. </a:t>
            </a:r>
          </a:p>
          <a:p>
            <a:r>
              <a:rPr lang="en-GB" sz="2000" dirty="0" smtClean="0">
                <a:latin typeface="Comic Sans MS" pitchFamily="66" charset="0"/>
              </a:rPr>
              <a:t>The </a:t>
            </a:r>
            <a:r>
              <a:rPr lang="en-GB" sz="2000" dirty="0">
                <a:latin typeface="Comic Sans MS" pitchFamily="66" charset="0"/>
              </a:rPr>
              <a:t>parade remains at attention as the colour march on, while the Adjutant, 2i/c and other “Guard and sub-Guard commanders” flash their swords to salute the colours. </a:t>
            </a:r>
          </a:p>
          <a:p>
            <a:r>
              <a:rPr lang="en-GB" sz="2000" dirty="0" smtClean="0">
                <a:latin typeface="Comic Sans MS" pitchFamily="66" charset="0"/>
              </a:rPr>
              <a:t>The </a:t>
            </a:r>
            <a:r>
              <a:rPr lang="en-GB" sz="2000" dirty="0">
                <a:latin typeface="Comic Sans MS" pitchFamily="66" charset="0"/>
              </a:rPr>
              <a:t>colour party marches into the parade ground and take position at the </a:t>
            </a:r>
            <a:r>
              <a:rPr lang="en-GB" sz="2000" dirty="0" err="1">
                <a:latin typeface="Comic Sans MS" pitchFamily="66" charset="0"/>
              </a:rPr>
              <a:t>center</a:t>
            </a:r>
            <a:r>
              <a:rPr lang="en-GB" sz="2000" dirty="0">
                <a:latin typeface="Comic Sans MS" pitchFamily="66" charset="0"/>
              </a:rPr>
              <a:t> half of the parade. </a:t>
            </a:r>
          </a:p>
          <a:p>
            <a:r>
              <a:rPr lang="en-GB" sz="2000" dirty="0" smtClean="0">
                <a:latin typeface="Comic Sans MS" pitchFamily="66" charset="0"/>
              </a:rPr>
              <a:t>The </a:t>
            </a:r>
            <a:r>
              <a:rPr lang="en-GB" sz="2000" dirty="0">
                <a:latin typeface="Comic Sans MS" pitchFamily="66" charset="0"/>
              </a:rPr>
              <a:t>“Ensign to the colour” commands the escort to the colour to salute. </a:t>
            </a:r>
          </a:p>
          <a:p>
            <a:r>
              <a:rPr lang="en-GB" sz="2000" dirty="0" smtClean="0">
                <a:latin typeface="Comic Sans MS" pitchFamily="66" charset="0"/>
              </a:rPr>
              <a:t>The </a:t>
            </a:r>
            <a:r>
              <a:rPr lang="en-GB" sz="2000" dirty="0">
                <a:latin typeface="Comic Sans MS" pitchFamily="66" charset="0"/>
              </a:rPr>
              <a:t>parade Adjutant commands the “Guard and Sub-Guard commanders” to return their swords to carry position. </a:t>
            </a:r>
          </a:p>
          <a:p>
            <a:endParaRPr lang="en-GB" sz="2000" dirty="0"/>
          </a:p>
        </p:txBody>
      </p:sp>
      <p:sp>
        <p:nvSpPr>
          <p:cNvPr id="4" name="Title 1"/>
          <p:cNvSpPr>
            <a:spLocks noGrp="1"/>
          </p:cNvSpPr>
          <p:nvPr>
            <p:ph type="title"/>
          </p:nvPr>
        </p:nvSpPr>
        <p:spPr>
          <a:xfrm>
            <a:off x="457200" y="274638"/>
            <a:ext cx="8229600" cy="490066"/>
          </a:xfrm>
        </p:spPr>
        <p:txBody>
          <a:bodyPr>
            <a:noAutofit/>
          </a:bodyPr>
          <a:lstStyle/>
          <a:p>
            <a:r>
              <a:rPr lang="en-GB" sz="2000" b="1" dirty="0" smtClean="0">
                <a:latin typeface="Comic Sans MS" pitchFamily="66" charset="0"/>
              </a:rPr>
              <a:t>SEQUENCE OF FORMATION DURING PASSING OUT PARADE  CONT’D:</a:t>
            </a:r>
            <a:endParaRPr lang="en-GB" sz="2000" dirty="0">
              <a:latin typeface="Comic Sans MS" pitchFamily="66" charset="0"/>
            </a:endParaRPr>
          </a:p>
        </p:txBody>
      </p:sp>
    </p:spTree>
    <p:extLst>
      <p:ext uri="{BB962C8B-B14F-4D97-AF65-F5344CB8AC3E}">
        <p14:creationId xmlns:p14="http://schemas.microsoft.com/office/powerpoint/2010/main" val="5752212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96752"/>
            <a:ext cx="9144000" cy="5661248"/>
          </a:xfrm>
        </p:spPr>
        <p:txBody>
          <a:bodyPr>
            <a:normAutofit fontScale="62500" lnSpcReduction="20000"/>
          </a:bodyPr>
          <a:lstStyle/>
          <a:p>
            <a:r>
              <a:rPr lang="en-GB" dirty="0" smtClean="0">
                <a:latin typeface="Comic Sans MS" pitchFamily="66" charset="0"/>
              </a:rPr>
              <a:t>The </a:t>
            </a:r>
            <a:r>
              <a:rPr lang="en-GB" dirty="0">
                <a:latin typeface="Comic Sans MS" pitchFamily="66" charset="0"/>
              </a:rPr>
              <a:t>Adjutant commands “the Ensign to the colour” to take post in line with the sub-guard commanders. </a:t>
            </a:r>
          </a:p>
          <a:p>
            <a:r>
              <a:rPr lang="en-GB" dirty="0" smtClean="0">
                <a:latin typeface="Comic Sans MS" pitchFamily="66" charset="0"/>
              </a:rPr>
              <a:t>Ensign </a:t>
            </a:r>
            <a:r>
              <a:rPr lang="en-GB" dirty="0">
                <a:latin typeface="Comic Sans MS" pitchFamily="66" charset="0"/>
              </a:rPr>
              <a:t>to the colour marches the colour party to align at the centre of the guards. </a:t>
            </a:r>
          </a:p>
          <a:p>
            <a:r>
              <a:rPr lang="en-GB" dirty="0" smtClean="0">
                <a:latin typeface="Comic Sans MS" pitchFamily="66" charset="0"/>
              </a:rPr>
              <a:t>As </a:t>
            </a:r>
            <a:r>
              <a:rPr lang="en-GB" dirty="0">
                <a:latin typeface="Comic Sans MS" pitchFamily="66" charset="0"/>
              </a:rPr>
              <a:t>the Parade Commander approach the parade ground, the Adjutant calls the parade to attention and marches forward to handover the parade to the parade commander. </a:t>
            </a:r>
          </a:p>
          <a:p>
            <a:r>
              <a:rPr lang="en-GB" dirty="0" smtClean="0">
                <a:latin typeface="Comic Sans MS" pitchFamily="66" charset="0"/>
              </a:rPr>
              <a:t>The </a:t>
            </a:r>
            <a:r>
              <a:rPr lang="en-GB" dirty="0">
                <a:latin typeface="Comic Sans MS" pitchFamily="66" charset="0"/>
              </a:rPr>
              <a:t>Adjutant turns to the right and marches off to take post at the extreme right of the parade beside number one (1) guard. </a:t>
            </a:r>
          </a:p>
          <a:p>
            <a:r>
              <a:rPr lang="en-GB" dirty="0" smtClean="0">
                <a:latin typeface="Comic Sans MS" pitchFamily="66" charset="0"/>
              </a:rPr>
              <a:t>The </a:t>
            </a:r>
            <a:r>
              <a:rPr lang="en-GB" dirty="0">
                <a:latin typeface="Comic Sans MS" pitchFamily="66" charset="0"/>
              </a:rPr>
              <a:t>cadets overall parade commander now takes charge of the parade by asking the parade to “stand at ease”. </a:t>
            </a:r>
          </a:p>
          <a:p>
            <a:r>
              <a:rPr lang="en-GB" dirty="0" smtClean="0">
                <a:latin typeface="Comic Sans MS" pitchFamily="66" charset="0"/>
              </a:rPr>
              <a:t>While </a:t>
            </a:r>
            <a:r>
              <a:rPr lang="en-GB" dirty="0">
                <a:latin typeface="Comic Sans MS" pitchFamily="66" charset="0"/>
              </a:rPr>
              <a:t>awaiting the arrival of the Reviewing Officer, the band may be invited to play some background music. </a:t>
            </a:r>
          </a:p>
          <a:p>
            <a:r>
              <a:rPr lang="en-GB" dirty="0" smtClean="0">
                <a:latin typeface="Comic Sans MS" pitchFamily="66" charset="0"/>
              </a:rPr>
              <a:t>The </a:t>
            </a:r>
            <a:r>
              <a:rPr lang="en-GB" dirty="0">
                <a:latin typeface="Comic Sans MS" pitchFamily="66" charset="0"/>
              </a:rPr>
              <a:t>Reviewing Officer on his arrival will inspect the Quarter Guard mounted before proceeding to the parade ground. </a:t>
            </a:r>
          </a:p>
          <a:p>
            <a:r>
              <a:rPr lang="en-GB" dirty="0" smtClean="0">
                <a:latin typeface="Comic Sans MS" pitchFamily="66" charset="0"/>
              </a:rPr>
              <a:t>On </a:t>
            </a:r>
            <a:r>
              <a:rPr lang="en-GB" dirty="0">
                <a:latin typeface="Comic Sans MS" pitchFamily="66" charset="0"/>
              </a:rPr>
              <a:t>arrival of the Reviewing Officer, he will mount the saluting dais and funfair will be rendered by the band. Thereafter, the parade commander will call for General/National salute to be rendered for the Reviewing Officer depending on his status or who he is representing. This is done while the parade is at attention.</a:t>
            </a:r>
          </a:p>
        </p:txBody>
      </p:sp>
      <p:sp>
        <p:nvSpPr>
          <p:cNvPr id="4" name="Title 1"/>
          <p:cNvSpPr>
            <a:spLocks noGrp="1"/>
          </p:cNvSpPr>
          <p:nvPr>
            <p:ph type="title"/>
          </p:nvPr>
        </p:nvSpPr>
        <p:spPr>
          <a:xfrm>
            <a:off x="457200" y="274638"/>
            <a:ext cx="8229600" cy="706090"/>
          </a:xfrm>
        </p:spPr>
        <p:txBody>
          <a:bodyPr>
            <a:noAutofit/>
          </a:bodyPr>
          <a:lstStyle/>
          <a:p>
            <a:r>
              <a:rPr lang="en-GB" sz="2000" b="1" dirty="0" smtClean="0">
                <a:latin typeface="Comic Sans MS" pitchFamily="66" charset="0"/>
              </a:rPr>
              <a:t>SEQUENCE OF FORMATION DURING PASSING OUT PARADE  CONT’D:</a:t>
            </a:r>
            <a:endParaRPr lang="en-GB" sz="2000" dirty="0">
              <a:latin typeface="Comic Sans MS" pitchFamily="66" charset="0"/>
            </a:endParaRPr>
          </a:p>
        </p:txBody>
      </p:sp>
    </p:spTree>
    <p:extLst>
      <p:ext uri="{BB962C8B-B14F-4D97-AF65-F5344CB8AC3E}">
        <p14:creationId xmlns:p14="http://schemas.microsoft.com/office/powerpoint/2010/main" val="38057326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68760"/>
            <a:ext cx="9144000" cy="5760640"/>
          </a:xfrm>
        </p:spPr>
        <p:txBody>
          <a:bodyPr>
            <a:noAutofit/>
          </a:bodyPr>
          <a:lstStyle/>
          <a:p>
            <a:r>
              <a:rPr lang="en-GB" sz="1800" dirty="0" smtClean="0">
                <a:latin typeface="Comic Sans MS" pitchFamily="66" charset="0"/>
              </a:rPr>
              <a:t>The </a:t>
            </a:r>
            <a:r>
              <a:rPr lang="en-GB" sz="1800" dirty="0">
                <a:latin typeface="Comic Sans MS" pitchFamily="66" charset="0"/>
              </a:rPr>
              <a:t>parade commander marches forward to the Reviewing Officer, halts, salutes and invites him to inspect the parade. He then turns to the right, halts and waits for the Reviewing Officer to come down from the saluting dais. He then leads the Reviewing Officer together with the commandant flanked by flag bearers to inspect the parade starting from the right flank of the parade. </a:t>
            </a:r>
          </a:p>
          <a:p>
            <a:r>
              <a:rPr lang="en-GB" sz="1800" dirty="0" smtClean="0">
                <a:latin typeface="Comic Sans MS" pitchFamily="66" charset="0"/>
              </a:rPr>
              <a:t>Inspection </a:t>
            </a:r>
            <a:r>
              <a:rPr lang="en-GB" sz="1800" dirty="0">
                <a:latin typeface="Comic Sans MS" pitchFamily="66" charset="0"/>
              </a:rPr>
              <a:t>over, the parade Commander asks for the permission of the Reviewing Officer to carry on with the parade. When the permission is granted, the parade commander will salute and march to assume his position in front of the parade while the Reviewing Officer returns to the saluting dais still flanked by the flag bearers. </a:t>
            </a:r>
          </a:p>
          <a:p>
            <a:r>
              <a:rPr lang="en-GB" sz="1800" dirty="0" smtClean="0">
                <a:latin typeface="Comic Sans MS" pitchFamily="66" charset="0"/>
              </a:rPr>
              <a:t>After </a:t>
            </a:r>
            <a:r>
              <a:rPr lang="en-GB" sz="1800" dirty="0">
                <a:latin typeface="Comic Sans MS" pitchFamily="66" charset="0"/>
              </a:rPr>
              <a:t>the inspection of the parade, the parade commander will give the guards the command “Form 3 ranks from 2 ranks, form 3 ranks” 3 ranks will be formed. </a:t>
            </a:r>
          </a:p>
          <a:p>
            <a:r>
              <a:rPr lang="en-GB" sz="1800" dirty="0" smtClean="0">
                <a:latin typeface="Comic Sans MS" pitchFamily="66" charset="0"/>
              </a:rPr>
              <a:t>The </a:t>
            </a:r>
            <a:r>
              <a:rPr lang="en-GB" sz="1800" dirty="0">
                <a:latin typeface="Comic Sans MS" pitchFamily="66" charset="0"/>
              </a:rPr>
              <a:t>parade will march past in slow and quick time. Thereafter, they will halt and take dressing from the centre. </a:t>
            </a:r>
          </a:p>
          <a:p>
            <a:r>
              <a:rPr lang="en-GB" sz="1800" dirty="0" smtClean="0">
                <a:latin typeface="Comic Sans MS" pitchFamily="66" charset="0"/>
              </a:rPr>
              <a:t>The </a:t>
            </a:r>
            <a:r>
              <a:rPr lang="en-GB" sz="1800" dirty="0">
                <a:latin typeface="Comic Sans MS" pitchFamily="66" charset="0"/>
              </a:rPr>
              <a:t>parade will advance in review order by taking 14 marching paces. The body of the parade will halt at 10 paces to the Reviewing Officer and are commanded to stand at ease by the parade commander. Thereafter, there will be presentation of awards to deserving cadets/trainees followed by speeches. Speeches are usually brief. </a:t>
            </a:r>
          </a:p>
        </p:txBody>
      </p:sp>
      <p:sp>
        <p:nvSpPr>
          <p:cNvPr id="4" name="Title 1"/>
          <p:cNvSpPr>
            <a:spLocks noGrp="1"/>
          </p:cNvSpPr>
          <p:nvPr>
            <p:ph type="title"/>
          </p:nvPr>
        </p:nvSpPr>
        <p:spPr>
          <a:xfrm>
            <a:off x="457200" y="274638"/>
            <a:ext cx="8229600" cy="706090"/>
          </a:xfrm>
        </p:spPr>
        <p:txBody>
          <a:bodyPr>
            <a:noAutofit/>
          </a:bodyPr>
          <a:lstStyle/>
          <a:p>
            <a:r>
              <a:rPr lang="en-GB" sz="2000" b="1" dirty="0" smtClean="0">
                <a:latin typeface="Comic Sans MS" pitchFamily="66" charset="0"/>
              </a:rPr>
              <a:t>SEQUENCE OF FORMATION DURING PASSING OUT PARADE  CONT’D:</a:t>
            </a:r>
            <a:endParaRPr lang="en-GB" sz="2000" dirty="0">
              <a:latin typeface="Comic Sans MS" pitchFamily="66" charset="0"/>
            </a:endParaRPr>
          </a:p>
        </p:txBody>
      </p:sp>
    </p:spTree>
    <p:extLst>
      <p:ext uri="{BB962C8B-B14F-4D97-AF65-F5344CB8AC3E}">
        <p14:creationId xmlns:p14="http://schemas.microsoft.com/office/powerpoint/2010/main" val="29177280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052736"/>
            <a:ext cx="8424936" cy="5937523"/>
          </a:xfrm>
        </p:spPr>
        <p:txBody>
          <a:bodyPr>
            <a:normAutofit fontScale="70000" lnSpcReduction="20000"/>
          </a:bodyPr>
          <a:lstStyle/>
          <a:p>
            <a:r>
              <a:rPr lang="en-GB" dirty="0" smtClean="0">
                <a:latin typeface="Comic Sans MS" pitchFamily="66" charset="0"/>
              </a:rPr>
              <a:t>Prayers </a:t>
            </a:r>
            <a:r>
              <a:rPr lang="en-GB" dirty="0">
                <a:latin typeface="Comic Sans MS" pitchFamily="66" charset="0"/>
              </a:rPr>
              <a:t>will be rendered by the chaplain or imam for the cadets. </a:t>
            </a:r>
          </a:p>
          <a:p>
            <a:r>
              <a:rPr lang="en-GB" dirty="0" smtClean="0">
                <a:latin typeface="Comic Sans MS" pitchFamily="66" charset="0"/>
              </a:rPr>
              <a:t>The </a:t>
            </a:r>
            <a:r>
              <a:rPr lang="en-GB" dirty="0">
                <a:latin typeface="Comic Sans MS" pitchFamily="66" charset="0"/>
              </a:rPr>
              <a:t>parade gives three hearty cheers to the Reviewing Officer. The parade Commander calls for either National salute or General Salute after which he seeks the permission of the Reviewing Officer to pass out the cadets/trainees. </a:t>
            </a:r>
          </a:p>
          <a:p>
            <a:r>
              <a:rPr lang="en-GB" dirty="0" smtClean="0">
                <a:latin typeface="Comic Sans MS" pitchFamily="66" charset="0"/>
              </a:rPr>
              <a:t>The </a:t>
            </a:r>
            <a:r>
              <a:rPr lang="en-GB" dirty="0">
                <a:latin typeface="Comic Sans MS" pitchFamily="66" charset="0"/>
              </a:rPr>
              <a:t>parade then forms two ranks from three ranks. They take “inward” dressing. The parade commander then commands the colour party to take post. The colour party will take five marching paces and halts. The parade commander will now command the body of the parade to turn inward. The band will play funfair and a solemn tune bidding the cadets’ farewell from the Academy. </a:t>
            </a:r>
          </a:p>
          <a:p>
            <a:r>
              <a:rPr lang="en-GB" dirty="0" smtClean="0">
                <a:latin typeface="Comic Sans MS" pitchFamily="66" charset="0"/>
              </a:rPr>
              <a:t>The </a:t>
            </a:r>
            <a:r>
              <a:rPr lang="en-GB" dirty="0">
                <a:latin typeface="Comic Sans MS" pitchFamily="66" charset="0"/>
              </a:rPr>
              <a:t>cadets file out in slow march. On approaching the salute dais, the cadets will salute the reviewing officer by turning their faces inwards in the direction of the Reviewing Officer. The Guard and Sub-Guard commanders will follow and Band will be the last to file out from the parade ground. </a:t>
            </a:r>
          </a:p>
          <a:p>
            <a:endParaRPr lang="en-GB" dirty="0"/>
          </a:p>
        </p:txBody>
      </p:sp>
      <p:sp>
        <p:nvSpPr>
          <p:cNvPr id="4" name="Title 1"/>
          <p:cNvSpPr>
            <a:spLocks noGrp="1"/>
          </p:cNvSpPr>
          <p:nvPr>
            <p:ph type="title"/>
          </p:nvPr>
        </p:nvSpPr>
        <p:spPr>
          <a:xfrm>
            <a:off x="457200" y="274638"/>
            <a:ext cx="8229600" cy="706090"/>
          </a:xfrm>
        </p:spPr>
        <p:txBody>
          <a:bodyPr>
            <a:noAutofit/>
          </a:bodyPr>
          <a:lstStyle/>
          <a:p>
            <a:r>
              <a:rPr lang="en-GB" sz="2000" b="1" dirty="0" smtClean="0">
                <a:latin typeface="Comic Sans MS" pitchFamily="66" charset="0"/>
              </a:rPr>
              <a:t>SEQUENCE OF FORMATION DURING PASSING OUT PARADE  CONT’D:</a:t>
            </a:r>
            <a:endParaRPr lang="en-GB" sz="2000" dirty="0">
              <a:latin typeface="Comic Sans MS" pitchFamily="66" charset="0"/>
            </a:endParaRPr>
          </a:p>
        </p:txBody>
      </p:sp>
    </p:spTree>
    <p:extLst>
      <p:ext uri="{BB962C8B-B14F-4D97-AF65-F5344CB8AC3E}">
        <p14:creationId xmlns:p14="http://schemas.microsoft.com/office/powerpoint/2010/main" val="36594469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248" y="116632"/>
            <a:ext cx="7427168" cy="634082"/>
          </a:xfrm>
        </p:spPr>
        <p:txBody>
          <a:bodyPr>
            <a:normAutofit fontScale="90000"/>
          </a:bodyPr>
          <a:lstStyle/>
          <a:p>
            <a:pPr algn="l"/>
            <a:r>
              <a:rPr lang="en-GB" b="1" dirty="0" smtClean="0"/>
              <a:t/>
            </a:r>
            <a:br>
              <a:rPr lang="en-GB" b="1" dirty="0" smtClean="0"/>
            </a:br>
            <a:r>
              <a:rPr lang="en-GB" sz="2700" b="1" dirty="0" smtClean="0">
                <a:latin typeface="Comic Sans MS" pitchFamily="66" charset="0"/>
              </a:rPr>
              <a:t>INDEPENDENCE </a:t>
            </a:r>
            <a:r>
              <a:rPr lang="en-GB" sz="2700" b="1" dirty="0">
                <a:latin typeface="Comic Sans MS" pitchFamily="66" charset="0"/>
              </a:rPr>
              <a:t>PARADE</a:t>
            </a:r>
            <a:r>
              <a:rPr lang="en-GB" sz="2700" dirty="0">
                <a:latin typeface="Comic Sans MS" pitchFamily="66" charset="0"/>
              </a:rPr>
              <a:t>:</a:t>
            </a:r>
            <a:r>
              <a:rPr lang="en-GB" sz="3100" dirty="0"/>
              <a:t> </a:t>
            </a:r>
            <a:r>
              <a:rPr lang="en-GB" dirty="0"/>
              <a:t/>
            </a:r>
            <a:br>
              <a:rPr lang="en-GB" dirty="0"/>
            </a:br>
            <a:endParaRPr lang="en-GB" dirty="0"/>
          </a:p>
        </p:txBody>
      </p:sp>
      <p:sp>
        <p:nvSpPr>
          <p:cNvPr id="3" name="Content Placeholder 2"/>
          <p:cNvSpPr>
            <a:spLocks noGrp="1"/>
          </p:cNvSpPr>
          <p:nvPr>
            <p:ph idx="1"/>
          </p:nvPr>
        </p:nvSpPr>
        <p:spPr>
          <a:xfrm>
            <a:off x="457200" y="875853"/>
            <a:ext cx="8229600" cy="5433467"/>
          </a:xfrm>
        </p:spPr>
        <p:txBody>
          <a:bodyPr>
            <a:normAutofit fontScale="85000" lnSpcReduction="10000"/>
          </a:bodyPr>
          <a:lstStyle/>
          <a:p>
            <a:r>
              <a:rPr lang="en-GB" dirty="0" smtClean="0">
                <a:latin typeface="Comic Sans MS" pitchFamily="66" charset="0"/>
              </a:rPr>
              <a:t>The </a:t>
            </a:r>
            <a:r>
              <a:rPr lang="en-GB" dirty="0">
                <a:latin typeface="Comic Sans MS" pitchFamily="66" charset="0"/>
              </a:rPr>
              <a:t>Independence Day parade is to commemorate the National independence anniversary day which is held on the 1st October yearly. FRSC do participate in this parade in conjunction with other military and paramilitary organizations. </a:t>
            </a:r>
          </a:p>
          <a:p>
            <a:r>
              <a:rPr lang="en-GB" dirty="0">
                <a:latin typeface="Comic Sans MS" pitchFamily="66" charset="0"/>
              </a:rPr>
              <a:t>The composition, timing and order of parade are same as that of Passing out Parade just with more Guards due to availability of officers. But the parade is always commanded by a military officer where there is a military formation otherwise will be commanded by a police officer especially at the state level where there is no military formation. </a:t>
            </a:r>
          </a:p>
          <a:p>
            <a:endParaRPr lang="en-GB" dirty="0">
              <a:latin typeface="Comic Sans MS" pitchFamily="66" charset="0"/>
            </a:endParaRPr>
          </a:p>
        </p:txBody>
      </p:sp>
    </p:spTree>
    <p:extLst>
      <p:ext uri="{BB962C8B-B14F-4D97-AF65-F5344CB8AC3E}">
        <p14:creationId xmlns:p14="http://schemas.microsoft.com/office/powerpoint/2010/main" val="9819480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74638"/>
            <a:ext cx="6768752" cy="706090"/>
          </a:xfrm>
        </p:spPr>
        <p:txBody>
          <a:bodyPr>
            <a:noAutofit/>
          </a:bodyPr>
          <a:lstStyle/>
          <a:p>
            <a:pPr algn="l"/>
            <a:r>
              <a:rPr lang="en-GB" sz="2400" b="1" dirty="0" smtClean="0">
                <a:latin typeface="Comic Sans MS" pitchFamily="66" charset="0"/>
              </a:rPr>
              <a:t/>
            </a:r>
            <a:br>
              <a:rPr lang="en-GB" sz="2400" b="1" dirty="0" smtClean="0">
                <a:latin typeface="Comic Sans MS" pitchFamily="66" charset="0"/>
              </a:rPr>
            </a:br>
            <a:r>
              <a:rPr lang="en-GB" sz="2400" b="1" dirty="0" smtClean="0">
                <a:latin typeface="Comic Sans MS" pitchFamily="66" charset="0"/>
              </a:rPr>
              <a:t>CEREMONIAL </a:t>
            </a:r>
            <a:r>
              <a:rPr lang="en-GB" sz="2400" b="1" dirty="0">
                <a:latin typeface="Comic Sans MS" pitchFamily="66" charset="0"/>
              </a:rPr>
              <a:t>WEDDING: </a:t>
            </a:r>
            <a:r>
              <a:rPr lang="en-GB" sz="3200" dirty="0"/>
              <a:t/>
            </a:r>
            <a:br>
              <a:rPr lang="en-GB" sz="3200" dirty="0"/>
            </a:br>
            <a:endParaRPr lang="en-GB" sz="3200" dirty="0"/>
          </a:p>
        </p:txBody>
      </p:sp>
      <p:sp>
        <p:nvSpPr>
          <p:cNvPr id="3" name="Content Placeholder 2"/>
          <p:cNvSpPr>
            <a:spLocks noGrp="1"/>
          </p:cNvSpPr>
          <p:nvPr>
            <p:ph idx="1"/>
          </p:nvPr>
        </p:nvSpPr>
        <p:spPr>
          <a:xfrm>
            <a:off x="0" y="908720"/>
            <a:ext cx="9036496" cy="5832648"/>
          </a:xfrm>
        </p:spPr>
        <p:txBody>
          <a:bodyPr>
            <a:normAutofit fontScale="70000" lnSpcReduction="20000"/>
          </a:bodyPr>
          <a:lstStyle/>
          <a:p>
            <a:pPr algn="just"/>
            <a:r>
              <a:rPr lang="en-GB" sz="3300" dirty="0" smtClean="0"/>
              <a:t>I</a:t>
            </a:r>
            <a:r>
              <a:rPr lang="en-GB" sz="3300" dirty="0" smtClean="0">
                <a:latin typeface="Comic Sans MS" pitchFamily="66" charset="0"/>
              </a:rPr>
              <a:t>t </a:t>
            </a:r>
            <a:r>
              <a:rPr lang="en-GB" sz="3300" dirty="0">
                <a:latin typeface="Comic Sans MS" pitchFamily="66" charset="0"/>
              </a:rPr>
              <a:t>is customary in regimented organizations for a parade to be organized for a staff (both Officers and Marshals) that is wedding. Specifically, swords are crossed for commissioned Officers. The least numerical strength of sword party members is twelve (12) who formed in file, but still more officers could participate based on their availability. Crossing sword for officer gains it origin from past practice wherein sword was integral outfit of only officers. However, Officers still adorn themselves with swords only on ceremonial occasion when needs arise. This occasion is carried either at Church, Mosque, and Court Registry or at the reception ground. The sword is presented to the celebrant at the reception ground for the cutting of the cake. This is done on behalf of the President C-in-C as a symbol to commemorate the wedding and for the protection of the wife. The presentation of the sword should be done by an officer equal in rank and seniority or subordinate to the Officer wedding. Note that sword is not crossed for Marshals. </a:t>
            </a:r>
          </a:p>
          <a:p>
            <a:pPr algn="just"/>
            <a:endParaRPr lang="en-GB" dirty="0"/>
          </a:p>
        </p:txBody>
      </p:sp>
    </p:spTree>
    <p:extLst>
      <p:ext uri="{BB962C8B-B14F-4D97-AF65-F5344CB8AC3E}">
        <p14:creationId xmlns:p14="http://schemas.microsoft.com/office/powerpoint/2010/main" val="1672553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229600" cy="1143000"/>
          </a:xfrm>
        </p:spPr>
        <p:txBody>
          <a:bodyPr>
            <a:noAutofit/>
          </a:bodyPr>
          <a:lstStyle/>
          <a:p>
            <a:r>
              <a:rPr lang="en-GB" sz="2000" b="1" dirty="0">
                <a:latin typeface="Comic Sans MS" pitchFamily="66" charset="0"/>
              </a:rPr>
              <a:t>COMMAND AND CONTROL OF CEREMONIAL PARADE </a:t>
            </a:r>
            <a:r>
              <a:rPr lang="en-GB" sz="2000" dirty="0">
                <a:latin typeface="Comic Sans MS" pitchFamily="66" charset="0"/>
              </a:rPr>
              <a:t/>
            </a:r>
            <a:br>
              <a:rPr lang="en-GB" sz="2000" dirty="0">
                <a:latin typeface="Comic Sans MS" pitchFamily="66" charset="0"/>
              </a:rPr>
            </a:br>
            <a:r>
              <a:rPr lang="en-GB" sz="2000" dirty="0" smtClean="0">
                <a:latin typeface="Comic Sans MS" pitchFamily="66" charset="0"/>
              </a:rPr>
              <a:t/>
            </a:r>
            <a:br>
              <a:rPr lang="en-GB" sz="2000" dirty="0" smtClean="0">
                <a:latin typeface="Comic Sans MS" pitchFamily="66" charset="0"/>
              </a:rPr>
            </a:br>
            <a:r>
              <a:rPr lang="en-GB" sz="2000" b="1" dirty="0" smtClean="0">
                <a:latin typeface="Comic Sans MS" pitchFamily="66" charset="0"/>
              </a:rPr>
              <a:t>INTRODUCTION</a:t>
            </a:r>
            <a:endParaRPr lang="en-GB" sz="2000" dirty="0"/>
          </a:p>
        </p:txBody>
      </p:sp>
      <p:sp>
        <p:nvSpPr>
          <p:cNvPr id="3" name="Content Placeholder 2"/>
          <p:cNvSpPr>
            <a:spLocks noGrp="1"/>
          </p:cNvSpPr>
          <p:nvPr>
            <p:ph idx="1"/>
          </p:nvPr>
        </p:nvSpPr>
        <p:spPr/>
        <p:txBody>
          <a:bodyPr>
            <a:normAutofit fontScale="70000" lnSpcReduction="20000"/>
          </a:bodyPr>
          <a:lstStyle/>
          <a:p>
            <a:endParaRPr lang="en-GB" dirty="0"/>
          </a:p>
          <a:p>
            <a:r>
              <a:rPr lang="en-GB" dirty="0">
                <a:latin typeface="Comic Sans MS" pitchFamily="66" charset="0"/>
              </a:rPr>
              <a:t> Parade is an extension of drill. A parade (also called march or march-past) is a procession of people, usually organized along a street, often in costume, and often accompanied by marching bands, floats or sometimes large balloons. Parades are held for a wide range of reasons, but are usually celebrations of some kind. In Britain the term parade is usually reserved for either military parades or other occasions where participants march in formation; for celebratory occasions the word procession is more usual. In the Armed Forces the term also has several less formal connotations. </a:t>
            </a:r>
          </a:p>
          <a:p>
            <a:r>
              <a:rPr lang="en-GB" dirty="0">
                <a:latin typeface="Comic Sans MS" pitchFamily="66" charset="0"/>
              </a:rPr>
              <a:t>However, parades can be said to be a uniform and orderly display of men and materials. </a:t>
            </a:r>
          </a:p>
        </p:txBody>
      </p:sp>
    </p:spTree>
    <p:extLst>
      <p:ext uri="{BB962C8B-B14F-4D97-AF65-F5344CB8AC3E}">
        <p14:creationId xmlns:p14="http://schemas.microsoft.com/office/powerpoint/2010/main" val="36650404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79" y="692696"/>
            <a:ext cx="9144000" cy="6093296"/>
          </a:xfrm>
        </p:spPr>
        <p:txBody>
          <a:bodyPr>
            <a:normAutofit fontScale="62500" lnSpcReduction="20000"/>
          </a:bodyPr>
          <a:lstStyle/>
          <a:p>
            <a:r>
              <a:rPr lang="en-GB" b="1" dirty="0" smtClean="0">
                <a:latin typeface="Comic Sans MS" pitchFamily="66" charset="0"/>
              </a:rPr>
              <a:t>Arrival </a:t>
            </a:r>
            <a:r>
              <a:rPr lang="en-GB" b="1" dirty="0">
                <a:latin typeface="Comic Sans MS" pitchFamily="66" charset="0"/>
              </a:rPr>
              <a:t>of the Groom:</a:t>
            </a:r>
            <a:r>
              <a:rPr lang="en-GB" dirty="0">
                <a:latin typeface="Comic Sans MS" pitchFamily="66" charset="0"/>
              </a:rPr>
              <a:t> The Sword party must have formed up in two ranks facing each other inwardly awaiting the arrival of the groom at the entrance of the event venue. As the groom alight and stand by the Officers on parade, a funfair would be played by the band. Thereafter, the parade commander would call the parade to attention, removal of sword from the scabbard and General salute word of command will be given by the parade commander where they will salute the groom in which the groom would respond by saluting when the sword is flashed and brings down his when it is at carriage position. </a:t>
            </a:r>
          </a:p>
          <a:p>
            <a:r>
              <a:rPr lang="en-GB" b="1" dirty="0" smtClean="0">
                <a:latin typeface="Comic Sans MS" pitchFamily="66" charset="0"/>
              </a:rPr>
              <a:t>Inspection </a:t>
            </a:r>
            <a:r>
              <a:rPr lang="en-GB" b="1" dirty="0">
                <a:latin typeface="Comic Sans MS" pitchFamily="66" charset="0"/>
              </a:rPr>
              <a:t>of the Parade: </a:t>
            </a:r>
            <a:r>
              <a:rPr lang="en-GB" dirty="0">
                <a:latin typeface="Comic Sans MS" pitchFamily="66" charset="0"/>
              </a:rPr>
              <a:t>This is done by the leadership of the sword commander who advances from the body of the party to welcome the groom and render the party status. Thereafter, guides the groom in inspecting the turn out of the party members starting from the first member on the left rank and leading to right rank and ending with last on the right rank. Thereafter, he would take permission to carry on with the parade. In all this, the commander’s sword is at carriage position </a:t>
            </a:r>
          </a:p>
          <a:p>
            <a:r>
              <a:rPr lang="en-GB" b="1" dirty="0" smtClean="0">
                <a:latin typeface="Comic Sans MS" pitchFamily="66" charset="0"/>
              </a:rPr>
              <a:t>Marching </a:t>
            </a:r>
            <a:r>
              <a:rPr lang="en-GB" b="1" dirty="0">
                <a:latin typeface="Comic Sans MS" pitchFamily="66" charset="0"/>
              </a:rPr>
              <a:t>in the Groom: </a:t>
            </a:r>
            <a:r>
              <a:rPr lang="en-GB" dirty="0">
                <a:latin typeface="Comic Sans MS" pitchFamily="66" charset="0"/>
              </a:rPr>
              <a:t>Here Officers will march in two ranks, into the church in slow time, as they escort the groom. The groom and his best man leading. This is done in view of sword party commander’s command. Note: head dress or gear must be removed with the right hand to be held with the left hand with crest facing front. As they get close to the pulpit or where the groom would sit during the event, the groom and his best man take their seat while others turn outward or inward depending the seating pattern of the venue; and march out from the venue. </a:t>
            </a:r>
          </a:p>
          <a:p>
            <a:endParaRPr lang="en-GB" dirty="0">
              <a:latin typeface="Comic Sans MS" pitchFamily="66" charset="0"/>
            </a:endParaRPr>
          </a:p>
        </p:txBody>
      </p:sp>
      <p:sp>
        <p:nvSpPr>
          <p:cNvPr id="4" name="Title 1"/>
          <p:cNvSpPr>
            <a:spLocks noGrp="1"/>
          </p:cNvSpPr>
          <p:nvPr>
            <p:ph type="title"/>
          </p:nvPr>
        </p:nvSpPr>
        <p:spPr>
          <a:xfrm>
            <a:off x="323528" y="0"/>
            <a:ext cx="6768752" cy="706090"/>
          </a:xfrm>
        </p:spPr>
        <p:txBody>
          <a:bodyPr>
            <a:noAutofit/>
          </a:bodyPr>
          <a:lstStyle/>
          <a:p>
            <a:pPr algn="l"/>
            <a:r>
              <a:rPr lang="en-GB" sz="2400" b="1" dirty="0" smtClean="0">
                <a:latin typeface="Comic Sans MS" pitchFamily="66" charset="0"/>
              </a:rPr>
              <a:t/>
            </a:r>
            <a:br>
              <a:rPr lang="en-GB" sz="2400" b="1" dirty="0" smtClean="0">
                <a:latin typeface="Comic Sans MS" pitchFamily="66" charset="0"/>
              </a:rPr>
            </a:br>
            <a:r>
              <a:rPr lang="en-GB" sz="2400" b="1" dirty="0" smtClean="0">
                <a:latin typeface="Comic Sans MS" pitchFamily="66" charset="0"/>
              </a:rPr>
              <a:t>CEREMONIAL WEDDING</a:t>
            </a:r>
            <a:r>
              <a:rPr lang="en-GB" sz="2400" b="1" dirty="0">
                <a:latin typeface="Comic Sans MS" pitchFamily="66" charset="0"/>
              </a:rPr>
              <a:t> </a:t>
            </a:r>
            <a:r>
              <a:rPr lang="en-GB" sz="2400" b="1" dirty="0" smtClean="0">
                <a:latin typeface="Comic Sans MS" pitchFamily="66" charset="0"/>
              </a:rPr>
              <a:t> CONT’D</a:t>
            </a:r>
            <a:r>
              <a:rPr lang="en-GB" sz="3200" dirty="0"/>
              <a:t/>
            </a:r>
            <a:br>
              <a:rPr lang="en-GB" sz="3200" dirty="0"/>
            </a:br>
            <a:endParaRPr lang="en-GB" sz="3200" dirty="0"/>
          </a:p>
        </p:txBody>
      </p:sp>
    </p:spTree>
    <p:extLst>
      <p:ext uri="{BB962C8B-B14F-4D97-AF65-F5344CB8AC3E}">
        <p14:creationId xmlns:p14="http://schemas.microsoft.com/office/powerpoint/2010/main" val="4685636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62152"/>
            <a:ext cx="9144000" cy="6624736"/>
          </a:xfrm>
        </p:spPr>
        <p:txBody>
          <a:bodyPr>
            <a:normAutofit fontScale="62500" lnSpcReduction="20000"/>
          </a:bodyPr>
          <a:lstStyle/>
          <a:p>
            <a:pPr marL="0" indent="0">
              <a:buNone/>
            </a:pPr>
            <a:r>
              <a:rPr lang="en-GB" dirty="0">
                <a:latin typeface="Comic Sans MS" pitchFamily="66" charset="0"/>
              </a:rPr>
              <a:t> </a:t>
            </a:r>
          </a:p>
          <a:p>
            <a:r>
              <a:rPr lang="en-GB" b="1" dirty="0" smtClean="0">
                <a:latin typeface="Comic Sans MS" pitchFamily="66" charset="0"/>
              </a:rPr>
              <a:t>Marching </a:t>
            </a:r>
            <a:r>
              <a:rPr lang="en-GB" b="1" dirty="0">
                <a:latin typeface="Comic Sans MS" pitchFamily="66" charset="0"/>
              </a:rPr>
              <a:t>in the Bride: </a:t>
            </a:r>
            <a:r>
              <a:rPr lang="en-GB" dirty="0">
                <a:latin typeface="Comic Sans MS" pitchFamily="66" charset="0"/>
              </a:rPr>
              <a:t>This is entirely civil in which the bride would be accompanied in by her friends and family members to take her seat after the groom must have taken his, awaiting her arrival. </a:t>
            </a:r>
          </a:p>
          <a:p>
            <a:r>
              <a:rPr lang="en-GB" b="1" dirty="0" smtClean="0">
                <a:latin typeface="Comic Sans MS" pitchFamily="66" charset="0"/>
              </a:rPr>
              <a:t>Stepping </a:t>
            </a:r>
            <a:r>
              <a:rPr lang="en-GB" b="1" dirty="0">
                <a:latin typeface="Comic Sans MS" pitchFamily="66" charset="0"/>
              </a:rPr>
              <a:t>out of the Event Venue:</a:t>
            </a:r>
            <a:r>
              <a:rPr lang="en-GB" dirty="0">
                <a:latin typeface="Comic Sans MS" pitchFamily="66" charset="0"/>
              </a:rPr>
              <a:t> At this juncture, it is believed that they must have been joined together in holy matrimony. The husband would come holding the wife with his left hand, closely behind them are his body guard and the wife’s chief bridesmaid and other well-wishers. They will all march out in slow time as the band plays. </a:t>
            </a:r>
          </a:p>
          <a:p>
            <a:r>
              <a:rPr lang="en-GB" b="1" dirty="0" smtClean="0">
                <a:latin typeface="Comic Sans MS" pitchFamily="66" charset="0"/>
              </a:rPr>
              <a:t>Crossing </a:t>
            </a:r>
            <a:r>
              <a:rPr lang="en-GB" b="1" dirty="0">
                <a:latin typeface="Comic Sans MS" pitchFamily="66" charset="0"/>
              </a:rPr>
              <a:t>of Sword: </a:t>
            </a:r>
            <a:r>
              <a:rPr lang="en-GB" dirty="0">
                <a:latin typeface="Comic Sans MS" pitchFamily="66" charset="0"/>
              </a:rPr>
              <a:t>The party members had to come out from the venue earlier before now and form two ranks inwardly in front of the venue with their sword at carry position at the command, Officers will draw sword, draw sword! When the groom comes out, position himself and put on his head dress with his body guard, funfair would be played by band. After the command: General Salute, Salute! At this, the members would salute and the groom response appropriately saluting. Thereafter, the party member would return to carry position at the command carry! As usual the groom would cut down his hand to attention position. Then, at the command Officers with cross swords, cross swords! As the sword is crossed the band plays the slow time and the bridal train march under it to a distance. They will halt and turn about facing the party to the church direction. By the command, parade with return sword, return sword! Here the swords are brought to the carry position and returned to the scabbard as in sword drill. Note: the crossing is meant for the bridal train only. </a:t>
            </a:r>
          </a:p>
          <a:p>
            <a:endParaRPr lang="en-GB" dirty="0">
              <a:latin typeface="Comic Sans MS" pitchFamily="66" charset="0"/>
            </a:endParaRPr>
          </a:p>
        </p:txBody>
      </p:sp>
      <p:sp>
        <p:nvSpPr>
          <p:cNvPr id="4" name="Title 1"/>
          <p:cNvSpPr>
            <a:spLocks noGrp="1"/>
          </p:cNvSpPr>
          <p:nvPr>
            <p:ph type="title"/>
          </p:nvPr>
        </p:nvSpPr>
        <p:spPr>
          <a:xfrm>
            <a:off x="323528" y="116632"/>
            <a:ext cx="6768752" cy="706090"/>
          </a:xfrm>
        </p:spPr>
        <p:txBody>
          <a:bodyPr>
            <a:noAutofit/>
          </a:bodyPr>
          <a:lstStyle/>
          <a:p>
            <a:pPr algn="l"/>
            <a:r>
              <a:rPr lang="en-GB" sz="2400" b="1" dirty="0" smtClean="0">
                <a:latin typeface="Comic Sans MS" pitchFamily="66" charset="0"/>
              </a:rPr>
              <a:t/>
            </a:r>
            <a:br>
              <a:rPr lang="en-GB" sz="2400" b="1" dirty="0" smtClean="0">
                <a:latin typeface="Comic Sans MS" pitchFamily="66" charset="0"/>
              </a:rPr>
            </a:br>
            <a:r>
              <a:rPr lang="en-GB" sz="2400" b="1" dirty="0" smtClean="0">
                <a:latin typeface="Comic Sans MS" pitchFamily="66" charset="0"/>
              </a:rPr>
              <a:t>CEREMONIAL WEDDING</a:t>
            </a:r>
            <a:r>
              <a:rPr lang="en-GB" sz="2400" b="1" dirty="0">
                <a:latin typeface="Comic Sans MS" pitchFamily="66" charset="0"/>
              </a:rPr>
              <a:t> </a:t>
            </a:r>
            <a:r>
              <a:rPr lang="en-GB" sz="2400" b="1" dirty="0" smtClean="0">
                <a:latin typeface="Comic Sans MS" pitchFamily="66" charset="0"/>
              </a:rPr>
              <a:t> CONT’D</a:t>
            </a:r>
            <a:r>
              <a:rPr lang="en-GB" sz="3200" dirty="0"/>
              <a:t/>
            </a:r>
            <a:br>
              <a:rPr lang="en-GB" sz="3200" dirty="0"/>
            </a:br>
            <a:endParaRPr lang="en-GB" sz="3200" dirty="0"/>
          </a:p>
        </p:txBody>
      </p:sp>
    </p:spTree>
    <p:extLst>
      <p:ext uri="{BB962C8B-B14F-4D97-AF65-F5344CB8AC3E}">
        <p14:creationId xmlns:p14="http://schemas.microsoft.com/office/powerpoint/2010/main" val="39224935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9036496" cy="6009531"/>
          </a:xfrm>
        </p:spPr>
        <p:txBody>
          <a:bodyPr>
            <a:noAutofit/>
          </a:bodyPr>
          <a:lstStyle/>
          <a:p>
            <a:pPr algn="just"/>
            <a:r>
              <a:rPr lang="en-GB" sz="1900" b="1" dirty="0" smtClean="0">
                <a:latin typeface="Comic Sans MS" pitchFamily="66" charset="0"/>
              </a:rPr>
              <a:t>Congratulatory </a:t>
            </a:r>
            <a:r>
              <a:rPr lang="en-GB" sz="1900" b="1" dirty="0">
                <a:latin typeface="Comic Sans MS" pitchFamily="66" charset="0"/>
              </a:rPr>
              <a:t>Salutation:</a:t>
            </a:r>
            <a:r>
              <a:rPr lang="en-GB" sz="1900" dirty="0">
                <a:latin typeface="Comic Sans MS" pitchFamily="66" charset="0"/>
              </a:rPr>
              <a:t> Here, the commander would issue the command, congratulatory salute, right and left turn! In response, the right rank would turn to left as those on left would turn to right all facing the couples. The first officer on the right from the church takes a pace forward, turns to the right and march in quick time, swinging only the right arm, as the left hand is holding the scabbard. Halt in front of the husband and salute, take a pace forward shakes and congratulates him. He takes a pace backward, salute and takes post by his side remaining at attention. Also the officer opposite him takes pace forward as soon as the congratulating officer takes a pace backward, and continues the exercise, the second officer, this time form up by the side of the wife and remain at attention. Note: the right rank falls by the husband and the left rank falls by the wife, the bridal train is now brought to the front of the celebrant for a group photograph. Also, note that during the photograph, the two makers by the husband and wife draw and cross their sword putting the celebrants at the centre, while others form a semi-circle with their swords still remain in the scabbard. </a:t>
            </a:r>
          </a:p>
          <a:p>
            <a:pPr algn="just"/>
            <a:r>
              <a:rPr lang="en-GB" sz="1900" b="1" dirty="0" smtClean="0">
                <a:latin typeface="Comic Sans MS" pitchFamily="66" charset="0"/>
              </a:rPr>
              <a:t>Falling </a:t>
            </a:r>
            <a:r>
              <a:rPr lang="en-GB" sz="1900" b="1" dirty="0">
                <a:latin typeface="Comic Sans MS" pitchFamily="66" charset="0"/>
              </a:rPr>
              <a:t>Out:</a:t>
            </a:r>
            <a:r>
              <a:rPr lang="en-GB" sz="1900" dirty="0">
                <a:latin typeface="Comic Sans MS" pitchFamily="66" charset="0"/>
              </a:rPr>
              <a:t> At the command, a pace forward March, officers turn to the right and salute, fall out! The officers alone take a pace forward, turn to the right and salute, at the same time the husband receives the salute and they march out in quick time. </a:t>
            </a:r>
          </a:p>
          <a:p>
            <a:pPr algn="just"/>
            <a:endParaRPr lang="en-GB" sz="1900" dirty="0">
              <a:latin typeface="Comic Sans MS" pitchFamily="66" charset="0"/>
            </a:endParaRPr>
          </a:p>
        </p:txBody>
      </p:sp>
      <p:sp>
        <p:nvSpPr>
          <p:cNvPr id="4" name="Title 1"/>
          <p:cNvSpPr>
            <a:spLocks noGrp="1"/>
          </p:cNvSpPr>
          <p:nvPr>
            <p:ph type="title"/>
          </p:nvPr>
        </p:nvSpPr>
        <p:spPr>
          <a:xfrm>
            <a:off x="323528" y="116632"/>
            <a:ext cx="6768752" cy="706090"/>
          </a:xfrm>
        </p:spPr>
        <p:txBody>
          <a:bodyPr>
            <a:noAutofit/>
          </a:bodyPr>
          <a:lstStyle/>
          <a:p>
            <a:pPr algn="l"/>
            <a:r>
              <a:rPr lang="en-GB" sz="2400" b="1" dirty="0" smtClean="0">
                <a:latin typeface="Comic Sans MS" pitchFamily="66" charset="0"/>
              </a:rPr>
              <a:t/>
            </a:r>
            <a:br>
              <a:rPr lang="en-GB" sz="2400" b="1" dirty="0" smtClean="0">
                <a:latin typeface="Comic Sans MS" pitchFamily="66" charset="0"/>
              </a:rPr>
            </a:br>
            <a:r>
              <a:rPr lang="en-GB" sz="2400" b="1" dirty="0" smtClean="0">
                <a:latin typeface="Comic Sans MS" pitchFamily="66" charset="0"/>
              </a:rPr>
              <a:t>CEREMONIAL WEDDING</a:t>
            </a:r>
            <a:r>
              <a:rPr lang="en-GB" sz="2400" b="1" dirty="0">
                <a:latin typeface="Comic Sans MS" pitchFamily="66" charset="0"/>
              </a:rPr>
              <a:t> </a:t>
            </a:r>
            <a:r>
              <a:rPr lang="en-GB" sz="2400" b="1" dirty="0" smtClean="0">
                <a:latin typeface="Comic Sans MS" pitchFamily="66" charset="0"/>
              </a:rPr>
              <a:t> CONT’D</a:t>
            </a:r>
            <a:r>
              <a:rPr lang="en-GB" sz="3200" dirty="0"/>
              <a:t/>
            </a:r>
            <a:br>
              <a:rPr lang="en-GB" sz="3200" dirty="0"/>
            </a:br>
            <a:endParaRPr lang="en-GB" sz="3200" dirty="0"/>
          </a:p>
        </p:txBody>
      </p:sp>
    </p:spTree>
    <p:extLst>
      <p:ext uri="{BB962C8B-B14F-4D97-AF65-F5344CB8AC3E}">
        <p14:creationId xmlns:p14="http://schemas.microsoft.com/office/powerpoint/2010/main" val="2507025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4704"/>
            <a:ext cx="9144000" cy="6624736"/>
          </a:xfrm>
        </p:spPr>
        <p:txBody>
          <a:bodyPr>
            <a:noAutofit/>
          </a:bodyPr>
          <a:lstStyle/>
          <a:p>
            <a:r>
              <a:rPr lang="en-GB" sz="1900" b="1" dirty="0" smtClean="0">
                <a:latin typeface="Comic Sans MS" pitchFamily="66" charset="0"/>
              </a:rPr>
              <a:t>Procedure at reception ground:</a:t>
            </a:r>
            <a:r>
              <a:rPr lang="en-GB" sz="1900" dirty="0" smtClean="0">
                <a:latin typeface="Comic Sans MS" pitchFamily="66" charset="0"/>
              </a:rPr>
              <a:t> The following activities are carried out at the reception venue: </a:t>
            </a:r>
          </a:p>
          <a:p>
            <a:r>
              <a:rPr lang="en-GB" sz="1900" b="1" dirty="0" smtClean="0">
                <a:latin typeface="Comic Sans MS" pitchFamily="66" charset="0"/>
              </a:rPr>
              <a:t>The Band Positioning:</a:t>
            </a:r>
            <a:r>
              <a:rPr lang="en-GB" sz="1900" dirty="0" smtClean="0">
                <a:latin typeface="Comic Sans MS" pitchFamily="66" charset="0"/>
              </a:rPr>
              <a:t> The bandsmen will be placed in the reception hall where they can see all the actions and always play the fanfare as the members of the high tables are being appointed. </a:t>
            </a:r>
          </a:p>
          <a:p>
            <a:r>
              <a:rPr lang="en-GB" sz="1900" b="1" dirty="0" smtClean="0">
                <a:latin typeface="Comic Sans MS" pitchFamily="66" charset="0"/>
              </a:rPr>
              <a:t>Marching in of the Celebrant:</a:t>
            </a:r>
            <a:r>
              <a:rPr lang="en-GB" sz="1900" dirty="0" smtClean="0">
                <a:latin typeface="Comic Sans MS" pitchFamily="66" charset="0"/>
              </a:rPr>
              <a:t> The sword party members would strategically position themselves in two ranks inwardly awaiting the arrival of the couple. At the arrival, sword would be drawn and maintained at carry position at the commander’s command. General Salute would be offered as the groom is expected to salute appropriately. Thereafter, the Couple would be marched into the venue as was done at the wedding venue. </a:t>
            </a:r>
          </a:p>
          <a:p>
            <a:r>
              <a:rPr lang="en-GB" sz="1900" b="1" dirty="0" smtClean="0">
                <a:latin typeface="Comic Sans MS" pitchFamily="66" charset="0"/>
              </a:rPr>
              <a:t>Presentation of sword:</a:t>
            </a:r>
            <a:r>
              <a:rPr lang="en-GB" sz="1900" dirty="0" smtClean="0">
                <a:latin typeface="Comic Sans MS" pitchFamily="66" charset="0"/>
              </a:rPr>
              <a:t> It is customarily expedient that the sword is used in cutting the wedding cake. To this end, the commander now presents the sword of honour to the husband, who has come out and stood in front of the cake. The commander with two escorts will advance in slow time, with their sword at the carry position. They halt in front of the husband and salute, then the commander takes a pace forward and say the presidential message as follows: This is the beginning of victory, great battles have been fought and won by the use of sword, officers are known by the sword they carry, </a:t>
            </a:r>
            <a:endParaRPr lang="en-GB" sz="1900" dirty="0">
              <a:latin typeface="Comic Sans MS" pitchFamily="66" charset="0"/>
            </a:endParaRPr>
          </a:p>
        </p:txBody>
      </p:sp>
      <p:sp>
        <p:nvSpPr>
          <p:cNvPr id="4" name="Title 1"/>
          <p:cNvSpPr>
            <a:spLocks noGrp="1"/>
          </p:cNvSpPr>
          <p:nvPr>
            <p:ph type="title"/>
          </p:nvPr>
        </p:nvSpPr>
        <p:spPr>
          <a:xfrm>
            <a:off x="323528" y="116632"/>
            <a:ext cx="6768752" cy="706090"/>
          </a:xfrm>
        </p:spPr>
        <p:txBody>
          <a:bodyPr>
            <a:noAutofit/>
          </a:bodyPr>
          <a:lstStyle/>
          <a:p>
            <a:pPr algn="l"/>
            <a:r>
              <a:rPr lang="en-GB" sz="2400" b="1" dirty="0" smtClean="0">
                <a:latin typeface="Comic Sans MS" pitchFamily="66" charset="0"/>
              </a:rPr>
              <a:t/>
            </a:r>
            <a:br>
              <a:rPr lang="en-GB" sz="2400" b="1" dirty="0" smtClean="0">
                <a:latin typeface="Comic Sans MS" pitchFamily="66" charset="0"/>
              </a:rPr>
            </a:br>
            <a:r>
              <a:rPr lang="en-GB" sz="2400" b="1" dirty="0" smtClean="0">
                <a:latin typeface="Comic Sans MS" pitchFamily="66" charset="0"/>
              </a:rPr>
              <a:t>CEREMONIAL WEDDING</a:t>
            </a:r>
            <a:r>
              <a:rPr lang="en-GB" sz="2400" b="1" dirty="0">
                <a:latin typeface="Comic Sans MS" pitchFamily="66" charset="0"/>
              </a:rPr>
              <a:t> </a:t>
            </a:r>
            <a:r>
              <a:rPr lang="en-GB" sz="2400" b="1" dirty="0" smtClean="0">
                <a:latin typeface="Comic Sans MS" pitchFamily="66" charset="0"/>
              </a:rPr>
              <a:t> CONT’D</a:t>
            </a:r>
            <a:r>
              <a:rPr lang="en-GB" sz="3200" dirty="0"/>
              <a:t/>
            </a:r>
            <a:br>
              <a:rPr lang="en-GB" sz="3200" dirty="0"/>
            </a:br>
            <a:endParaRPr lang="en-GB" sz="3200" dirty="0"/>
          </a:p>
        </p:txBody>
      </p:sp>
    </p:spTree>
    <p:extLst>
      <p:ext uri="{BB962C8B-B14F-4D97-AF65-F5344CB8AC3E}">
        <p14:creationId xmlns:p14="http://schemas.microsoft.com/office/powerpoint/2010/main" val="30437665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4704"/>
            <a:ext cx="9144000" cy="5937523"/>
          </a:xfrm>
        </p:spPr>
        <p:txBody>
          <a:bodyPr>
            <a:normAutofit fontScale="25000" lnSpcReduction="20000"/>
          </a:bodyPr>
          <a:lstStyle/>
          <a:p>
            <a:r>
              <a:rPr lang="en-GB" sz="7200" dirty="0">
                <a:latin typeface="Comic Sans MS" pitchFamily="66" charset="0"/>
              </a:rPr>
              <a:t>I ---------- on behalf of president &amp; commander-in-chief and Corps Marshal, hereby present this sword on this great occasion of your wedding though weapon of war to defend the nation, FRSC, beautiful wife and for cutting of wedding cake. Congratulations! Then present the sword to the husband, who returns it to body guard who slot it in the husband scabbard and salute. Note: their hands will remain there until the fanfare is over during receiving of sword. The commander now draws his sword, kiss and retain and take a pace backward to align with his escort and salute. Finally, they all turnabout, march out in quick time and halt, turn the right in single file and salute to dismiss. </a:t>
            </a:r>
          </a:p>
          <a:p>
            <a:r>
              <a:rPr lang="en-GB" sz="7200" dirty="0">
                <a:latin typeface="Comic Sans MS" pitchFamily="66" charset="0"/>
              </a:rPr>
              <a:t>v Cutting of the Cake: The cake is cut with sword and hands remain there until the fanfare is over </a:t>
            </a:r>
          </a:p>
          <a:p>
            <a:r>
              <a:rPr lang="en-GB" sz="7200" dirty="0">
                <a:latin typeface="Comic Sans MS" pitchFamily="66" charset="0"/>
              </a:rPr>
              <a:t>v Feeding of Couples: Here the fanfare must play for the feeding of the husband alone, but for the bride, the side drums can be tapped. Note that the husband feeds the wife first. </a:t>
            </a:r>
          </a:p>
          <a:p>
            <a:r>
              <a:rPr lang="en-GB" sz="7200" dirty="0">
                <a:latin typeface="Comic Sans MS" pitchFamily="66" charset="0"/>
              </a:rPr>
              <a:t>v Dancing with the Husband: After the celebrants must have opened the floor by dancing with other relatives as the M/C may deem necessary, there must be a special dance called “Ball Room Dancing”, this is only for the officers and celebrants. Note that all officers present will come out dance without their head dress as stipulated in contemporary system. </a:t>
            </a:r>
          </a:p>
          <a:p>
            <a:r>
              <a:rPr lang="en-GB" sz="7200" dirty="0">
                <a:latin typeface="Comic Sans MS" pitchFamily="66" charset="0"/>
              </a:rPr>
              <a:t> </a:t>
            </a:r>
            <a:r>
              <a:rPr lang="en-GB" sz="7200" dirty="0" smtClean="0">
                <a:latin typeface="Comic Sans MS" pitchFamily="66" charset="0"/>
              </a:rPr>
              <a:t>v </a:t>
            </a:r>
            <a:r>
              <a:rPr lang="en-GB" sz="7200" dirty="0">
                <a:latin typeface="Comic Sans MS" pitchFamily="66" charset="0"/>
              </a:rPr>
              <a:t>Presentation of Gifts: The groom would strategically position himself and receives gifts and hand over to the body guard for safe keeping. During this, the husband salutes and shake hand with his colleagues but only offer hands shake to civilians. </a:t>
            </a:r>
          </a:p>
          <a:p>
            <a:r>
              <a:rPr lang="en-GB" sz="7200" dirty="0">
                <a:latin typeface="Comic Sans MS" pitchFamily="66" charset="0"/>
              </a:rPr>
              <a:t>v Dispersal: After presentation of gifts and dance, it is believed that the event has come to an end officially; all other functions as designed, then the Officers can now depart. </a:t>
            </a:r>
          </a:p>
          <a:p>
            <a:endParaRPr lang="en-GB" dirty="0">
              <a:latin typeface="Comic Sans MS" pitchFamily="66" charset="0"/>
            </a:endParaRPr>
          </a:p>
        </p:txBody>
      </p:sp>
      <p:sp>
        <p:nvSpPr>
          <p:cNvPr id="4" name="Title 1"/>
          <p:cNvSpPr>
            <a:spLocks noGrp="1"/>
          </p:cNvSpPr>
          <p:nvPr>
            <p:ph type="title"/>
          </p:nvPr>
        </p:nvSpPr>
        <p:spPr>
          <a:xfrm>
            <a:off x="323528" y="116632"/>
            <a:ext cx="6768752" cy="706090"/>
          </a:xfrm>
        </p:spPr>
        <p:txBody>
          <a:bodyPr>
            <a:noAutofit/>
          </a:bodyPr>
          <a:lstStyle/>
          <a:p>
            <a:pPr algn="l"/>
            <a:r>
              <a:rPr lang="en-GB" sz="2400" b="1" dirty="0" smtClean="0">
                <a:latin typeface="Comic Sans MS" pitchFamily="66" charset="0"/>
              </a:rPr>
              <a:t/>
            </a:r>
            <a:br>
              <a:rPr lang="en-GB" sz="2400" b="1" dirty="0" smtClean="0">
                <a:latin typeface="Comic Sans MS" pitchFamily="66" charset="0"/>
              </a:rPr>
            </a:br>
            <a:r>
              <a:rPr lang="en-GB" sz="2400" b="1" dirty="0" smtClean="0">
                <a:latin typeface="Comic Sans MS" pitchFamily="66" charset="0"/>
              </a:rPr>
              <a:t>CEREMONIAL WEDDING</a:t>
            </a:r>
            <a:r>
              <a:rPr lang="en-GB" sz="2400" b="1" dirty="0">
                <a:latin typeface="Comic Sans MS" pitchFamily="66" charset="0"/>
              </a:rPr>
              <a:t> </a:t>
            </a:r>
            <a:r>
              <a:rPr lang="en-GB" sz="2400" b="1" dirty="0" smtClean="0">
                <a:latin typeface="Comic Sans MS" pitchFamily="66" charset="0"/>
              </a:rPr>
              <a:t> CONT’D</a:t>
            </a:r>
            <a:r>
              <a:rPr lang="en-GB" sz="3200" dirty="0"/>
              <a:t/>
            </a:r>
            <a:br>
              <a:rPr lang="en-GB" sz="3200" dirty="0"/>
            </a:br>
            <a:endParaRPr lang="en-GB" sz="3200" dirty="0"/>
          </a:p>
        </p:txBody>
      </p:sp>
    </p:spTree>
    <p:extLst>
      <p:ext uri="{BB962C8B-B14F-4D97-AF65-F5344CB8AC3E}">
        <p14:creationId xmlns:p14="http://schemas.microsoft.com/office/powerpoint/2010/main" val="22315510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sz="2700" b="1" dirty="0">
                <a:latin typeface="Comic Sans MS" pitchFamily="66" charset="0"/>
              </a:rPr>
              <a:t>PULLING OUT PARADE: </a:t>
            </a:r>
            <a:r>
              <a:rPr lang="en-GB" dirty="0"/>
              <a:t/>
            </a:r>
            <a:br>
              <a:rPr lang="en-GB" dirty="0"/>
            </a:br>
            <a:endParaRPr lang="en-GB" dirty="0"/>
          </a:p>
        </p:txBody>
      </p:sp>
      <p:sp>
        <p:nvSpPr>
          <p:cNvPr id="3" name="Content Placeholder 2"/>
          <p:cNvSpPr>
            <a:spLocks noGrp="1"/>
          </p:cNvSpPr>
          <p:nvPr>
            <p:ph idx="1"/>
          </p:nvPr>
        </p:nvSpPr>
        <p:spPr>
          <a:xfrm>
            <a:off x="0" y="548680"/>
            <a:ext cx="9144000" cy="5577483"/>
          </a:xfrm>
        </p:spPr>
        <p:txBody>
          <a:bodyPr>
            <a:normAutofit fontScale="25000" lnSpcReduction="20000"/>
          </a:bodyPr>
          <a:lstStyle/>
          <a:p>
            <a:r>
              <a:rPr lang="en-GB" sz="9600" dirty="0" smtClean="0">
                <a:latin typeface="Comic Sans MS" pitchFamily="66" charset="0"/>
              </a:rPr>
              <a:t>Pulling </a:t>
            </a:r>
            <a:r>
              <a:rPr lang="en-GB" sz="9600" dirty="0">
                <a:latin typeface="Comic Sans MS" pitchFamily="66" charset="0"/>
              </a:rPr>
              <a:t>out parade is also known as farewell parade and it is held at the instance of retiring senior Officers who have served the nation meritoriously. These classes of senior Officers are pulled out as a sign of respect and final farewell from the service. This is done immediately after the farewell parade. </a:t>
            </a:r>
          </a:p>
          <a:p>
            <a:r>
              <a:rPr lang="en-GB" sz="9600" dirty="0">
                <a:latin typeface="Comic Sans MS" pitchFamily="66" charset="0"/>
              </a:rPr>
              <a:t>The composition of this parade is made up of both Officers and Marshals. The Officers will act as Guard and sub-Guard commanders. </a:t>
            </a:r>
          </a:p>
          <a:p>
            <a:r>
              <a:rPr lang="en-GB" sz="9600" dirty="0">
                <a:latin typeface="Comic Sans MS" pitchFamily="66" charset="0"/>
              </a:rPr>
              <a:t>This parade takes the exact pattern of a Passing out Parade except that the body of the parade will be formed by Marshals only and slight changes after the Reviewing Officers address. They as follows. </a:t>
            </a:r>
          </a:p>
          <a:p>
            <a:r>
              <a:rPr lang="en-GB" sz="9600" dirty="0" smtClean="0">
                <a:latin typeface="Comic Sans MS" pitchFamily="66" charset="0"/>
              </a:rPr>
              <a:t>The </a:t>
            </a:r>
            <a:r>
              <a:rPr lang="en-GB" sz="9600" dirty="0">
                <a:latin typeface="Comic Sans MS" pitchFamily="66" charset="0"/>
              </a:rPr>
              <a:t>parade commander will assume attention position, command the parade to attention and give general salute. After the salute, the parade commander marches towards the Reviewing Officer to seek permission to carry on with the parade. Thereafter, the parade commander, guard and sub-guard commanders will flash their swords in honour of the colour party as they step out from the parade ground. </a:t>
            </a:r>
          </a:p>
          <a:p>
            <a:r>
              <a:rPr lang="en-GB" dirty="0" smtClean="0">
                <a:latin typeface="Comic Sans MS" pitchFamily="66" charset="0"/>
              </a:rPr>
              <a:t> </a:t>
            </a:r>
            <a:endParaRPr lang="en-GB" dirty="0">
              <a:latin typeface="Comic Sans MS" pitchFamily="66" charset="0"/>
            </a:endParaRPr>
          </a:p>
          <a:p>
            <a:endParaRPr lang="en-GB" dirty="0">
              <a:latin typeface="Comic Sans MS" pitchFamily="66" charset="0"/>
            </a:endParaRPr>
          </a:p>
        </p:txBody>
      </p:sp>
    </p:spTree>
    <p:extLst>
      <p:ext uri="{BB962C8B-B14F-4D97-AF65-F5344CB8AC3E}">
        <p14:creationId xmlns:p14="http://schemas.microsoft.com/office/powerpoint/2010/main" val="41325151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19869"/>
            <a:ext cx="8229600" cy="5721499"/>
          </a:xfrm>
        </p:spPr>
        <p:txBody>
          <a:bodyPr>
            <a:normAutofit fontScale="70000" lnSpcReduction="20000"/>
          </a:bodyPr>
          <a:lstStyle/>
          <a:p>
            <a:r>
              <a:rPr lang="en-GB" dirty="0" smtClean="0">
                <a:latin typeface="Comic Sans MS" pitchFamily="66" charset="0"/>
              </a:rPr>
              <a:t>The </a:t>
            </a:r>
            <a:r>
              <a:rPr lang="en-GB" dirty="0">
                <a:latin typeface="Comic Sans MS" pitchFamily="66" charset="0"/>
              </a:rPr>
              <a:t>parade commander will command the parade to march past in “COLUM OF ROUTES”. The parade then turns to the right and halt. The parade commander, guard and sub- Guard commanders take position. The band moves to the front of the parade and halt. The parade commander will give the command “BY THE RIGHT QUICK MARCH”. The band leads and they all march past in front of the saluting dais and salute the Reviewing officer and march off. </a:t>
            </a:r>
          </a:p>
          <a:p>
            <a:r>
              <a:rPr lang="en-GB" dirty="0" smtClean="0">
                <a:latin typeface="Comic Sans MS" pitchFamily="66" charset="0"/>
              </a:rPr>
              <a:t>After </a:t>
            </a:r>
            <a:r>
              <a:rPr lang="en-GB" dirty="0">
                <a:latin typeface="Comic Sans MS" pitchFamily="66" charset="0"/>
              </a:rPr>
              <a:t>the parade, a Land Rover with rope tied to the front will be driven to the front of the parade where senior officers subordinate to the Officer being pulled out will form up with the most senior who will command the pulling will stand at the front(right) and command the Officers to pick up rope. </a:t>
            </a:r>
          </a:p>
          <a:p>
            <a:r>
              <a:rPr lang="en-GB" dirty="0" smtClean="0">
                <a:latin typeface="Comic Sans MS" pitchFamily="66" charset="0"/>
              </a:rPr>
              <a:t>The </a:t>
            </a:r>
            <a:r>
              <a:rPr lang="en-GB" dirty="0">
                <a:latin typeface="Comic Sans MS" pitchFamily="66" charset="0"/>
              </a:rPr>
              <a:t>Officer being pulled out together with his spouse will enter the open Land Rover and the senior officer on the right of the parade will command the parade to march in slow time. They will now pull him till they get out of the gate of the premises. They will be escorted by the band. </a:t>
            </a:r>
          </a:p>
          <a:p>
            <a:endParaRPr lang="en-GB" dirty="0">
              <a:latin typeface="Comic Sans MS" pitchFamily="66" charset="0"/>
            </a:endParaRPr>
          </a:p>
        </p:txBody>
      </p:sp>
      <p:sp>
        <p:nvSpPr>
          <p:cNvPr id="4" name="Title 1"/>
          <p:cNvSpPr>
            <a:spLocks noGrp="1"/>
          </p:cNvSpPr>
          <p:nvPr>
            <p:ph type="title"/>
          </p:nvPr>
        </p:nvSpPr>
        <p:spPr>
          <a:xfrm>
            <a:off x="457200" y="490662"/>
            <a:ext cx="8229600" cy="634082"/>
          </a:xfrm>
        </p:spPr>
        <p:txBody>
          <a:bodyPr>
            <a:normAutofit fontScale="90000"/>
          </a:bodyPr>
          <a:lstStyle/>
          <a:p>
            <a:r>
              <a:rPr lang="en-GB" sz="2700" b="1" dirty="0">
                <a:latin typeface="Comic Sans MS" pitchFamily="66" charset="0"/>
              </a:rPr>
              <a:t>PULLING OUT </a:t>
            </a:r>
            <a:r>
              <a:rPr lang="en-GB" sz="2700" b="1" dirty="0" smtClean="0">
                <a:latin typeface="Comic Sans MS" pitchFamily="66" charset="0"/>
              </a:rPr>
              <a:t>PARADE   CONT’D </a:t>
            </a:r>
            <a:r>
              <a:rPr lang="en-GB" dirty="0"/>
              <a:t/>
            </a:r>
            <a:br>
              <a:rPr lang="en-GB" dirty="0"/>
            </a:br>
            <a:endParaRPr lang="en-GB" dirty="0"/>
          </a:p>
        </p:txBody>
      </p:sp>
    </p:spTree>
    <p:extLst>
      <p:ext uri="{BB962C8B-B14F-4D97-AF65-F5344CB8AC3E}">
        <p14:creationId xmlns:p14="http://schemas.microsoft.com/office/powerpoint/2010/main" val="14259577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508918"/>
          </a:xfrm>
        </p:spPr>
        <p:txBody>
          <a:bodyPr>
            <a:normAutofit fontScale="90000"/>
          </a:bodyPr>
          <a:lstStyle/>
          <a:p>
            <a:r>
              <a:rPr lang="en-GB" sz="2700" b="1" dirty="0" smtClean="0">
                <a:latin typeface="Comic Sans MS" pitchFamily="66" charset="0"/>
              </a:rPr>
              <a:t/>
            </a:r>
            <a:br>
              <a:rPr lang="en-GB" sz="2700" b="1" dirty="0" smtClean="0">
                <a:latin typeface="Comic Sans MS" pitchFamily="66" charset="0"/>
              </a:rPr>
            </a:br>
            <a:r>
              <a:rPr lang="en-GB" sz="2700" b="1" dirty="0" smtClean="0">
                <a:latin typeface="Comic Sans MS" pitchFamily="66" charset="0"/>
              </a:rPr>
              <a:t>BURIAL/FUNERAL </a:t>
            </a:r>
            <a:r>
              <a:rPr lang="en-GB" sz="2700" b="1" dirty="0">
                <a:latin typeface="Comic Sans MS" pitchFamily="66" charset="0"/>
              </a:rPr>
              <a:t>PARADE: </a:t>
            </a:r>
            <a:r>
              <a:rPr lang="en-GB" dirty="0"/>
              <a:t/>
            </a:r>
            <a:br>
              <a:rPr lang="en-GB" dirty="0"/>
            </a:br>
            <a:endParaRPr lang="en-GB" dirty="0"/>
          </a:p>
        </p:txBody>
      </p:sp>
      <p:sp>
        <p:nvSpPr>
          <p:cNvPr id="3" name="Content Placeholder 2"/>
          <p:cNvSpPr>
            <a:spLocks noGrp="1"/>
          </p:cNvSpPr>
          <p:nvPr>
            <p:ph idx="1"/>
          </p:nvPr>
        </p:nvSpPr>
        <p:spPr>
          <a:xfrm>
            <a:off x="457200" y="548680"/>
            <a:ext cx="8229600" cy="5577483"/>
          </a:xfrm>
        </p:spPr>
        <p:txBody>
          <a:bodyPr>
            <a:normAutofit fontScale="92500" lnSpcReduction="20000"/>
          </a:bodyPr>
          <a:lstStyle/>
          <a:p>
            <a:r>
              <a:rPr lang="en-GB" sz="2200" dirty="0" smtClean="0">
                <a:latin typeface="Comic Sans MS" pitchFamily="66" charset="0"/>
              </a:rPr>
              <a:t>Funeral </a:t>
            </a:r>
            <a:r>
              <a:rPr lang="en-GB" sz="2200" dirty="0">
                <a:latin typeface="Comic Sans MS" pitchFamily="66" charset="0"/>
              </a:rPr>
              <a:t>parade is organized in honour of the deceased serving personnel. All ranks are to wear uniform. The national flag and FRSC flag will be over the coffin and prior to interment will be folded in triangular shape and presented to the chief mourner who will in turn present it to the next of kin. The head dress, belt, sword and boots of the deceased should be placed on the coffin in addition to wreaths. The burial party will consist of an Officer, senior non commission officer or Non commission officer in charge and six to eight bearers depending upon circumstances. The rank of the bearers will depend upon the rank of the deceased. Where these ranks are not available, junior ranks next to the rank of deceased may be used. All ranks passing a military or paramilitary funeral will salute the bier. </a:t>
            </a:r>
          </a:p>
          <a:p>
            <a:r>
              <a:rPr lang="en-GB" sz="2200" dirty="0" smtClean="0">
                <a:latin typeface="Comic Sans MS" pitchFamily="66" charset="0"/>
              </a:rPr>
              <a:t>Burial </a:t>
            </a:r>
            <a:r>
              <a:rPr lang="en-GB" sz="2200" dirty="0">
                <a:latin typeface="Comic Sans MS" pitchFamily="66" charset="0"/>
              </a:rPr>
              <a:t>party may consist of 6-8 persons to arrive at the mortuary. </a:t>
            </a:r>
          </a:p>
          <a:p>
            <a:r>
              <a:rPr lang="en-GB" sz="2200" dirty="0" smtClean="0">
                <a:latin typeface="Comic Sans MS" pitchFamily="66" charset="0"/>
              </a:rPr>
              <a:t>The </a:t>
            </a:r>
            <a:r>
              <a:rPr lang="en-GB" sz="2200" dirty="0">
                <a:latin typeface="Comic Sans MS" pitchFamily="66" charset="0"/>
              </a:rPr>
              <a:t>chief mourner receives the body from the hospital authority and hands over the coffin to the burial party commander. </a:t>
            </a:r>
          </a:p>
          <a:p>
            <a:r>
              <a:rPr lang="en-GB" sz="2200" dirty="0">
                <a:latin typeface="Comic Sans MS" pitchFamily="66" charset="0"/>
              </a:rPr>
              <a:t> </a:t>
            </a:r>
            <a:r>
              <a:rPr lang="en-GB" sz="2200" dirty="0" smtClean="0">
                <a:latin typeface="Comic Sans MS" pitchFamily="66" charset="0"/>
              </a:rPr>
              <a:t>The </a:t>
            </a:r>
            <a:r>
              <a:rPr lang="en-GB" sz="2200" dirty="0">
                <a:latin typeface="Comic Sans MS" pitchFamily="66" charset="0"/>
              </a:rPr>
              <a:t>commander calls the burial party to attention. They march forward, carries the coffin and lowers it into the waiting ambulance. </a:t>
            </a:r>
          </a:p>
          <a:p>
            <a:endParaRPr lang="en-GB" sz="1800" dirty="0">
              <a:latin typeface="Comic Sans MS" pitchFamily="66" charset="0"/>
            </a:endParaRPr>
          </a:p>
        </p:txBody>
      </p:sp>
    </p:spTree>
    <p:extLst>
      <p:ext uri="{BB962C8B-B14F-4D97-AF65-F5344CB8AC3E}">
        <p14:creationId xmlns:p14="http://schemas.microsoft.com/office/powerpoint/2010/main" val="7964316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4704"/>
            <a:ext cx="8964488" cy="5865515"/>
          </a:xfrm>
        </p:spPr>
        <p:txBody>
          <a:bodyPr>
            <a:normAutofit fontScale="25000" lnSpcReduction="20000"/>
          </a:bodyPr>
          <a:lstStyle/>
          <a:p>
            <a:r>
              <a:rPr lang="en-GB" sz="8800" b="1" dirty="0">
                <a:latin typeface="Comic Sans MS" pitchFamily="66" charset="0"/>
              </a:rPr>
              <a:t>NOTE:</a:t>
            </a:r>
            <a:r>
              <a:rPr lang="en-GB" sz="8800" dirty="0">
                <a:latin typeface="Comic Sans MS" pitchFamily="66" charset="0"/>
              </a:rPr>
              <a:t> Where necessary, the deceased may be brought to the office for members of the command to pay last respect. </a:t>
            </a:r>
          </a:p>
          <a:p>
            <a:r>
              <a:rPr lang="en-GB" sz="8800" dirty="0" smtClean="0">
                <a:latin typeface="Comic Sans MS" pitchFamily="66" charset="0"/>
              </a:rPr>
              <a:t>At </a:t>
            </a:r>
            <a:r>
              <a:rPr lang="en-GB" sz="8800" dirty="0">
                <a:latin typeface="Comic Sans MS" pitchFamily="66" charset="0"/>
              </a:rPr>
              <a:t>the office, all officers and men must be on ground to receive the deceased and where necessary, a black arm band may be worn on the left hand to denote mourning. The FRSC flag is flown at half-mast. Officer and marshals will form up in an open place or parade ground in the command where a table must have been provided for the burial party to place the coffin. </a:t>
            </a:r>
          </a:p>
          <a:p>
            <a:r>
              <a:rPr lang="en-GB" sz="8800" dirty="0" smtClean="0">
                <a:latin typeface="Comic Sans MS" pitchFamily="66" charset="0"/>
              </a:rPr>
              <a:t>The </a:t>
            </a:r>
            <a:r>
              <a:rPr lang="en-GB" sz="8800" dirty="0">
                <a:latin typeface="Comic Sans MS" pitchFamily="66" charset="0"/>
              </a:rPr>
              <a:t>burial party gently removes the coffin from the ambulance and place on their shoulder and marches in slow time. Members of the burial party on the right will take right leg while those on the left will take left leg on the command “slow march”. </a:t>
            </a:r>
          </a:p>
          <a:p>
            <a:r>
              <a:rPr lang="en-GB" sz="8800" dirty="0" smtClean="0">
                <a:latin typeface="Comic Sans MS" pitchFamily="66" charset="0"/>
              </a:rPr>
              <a:t>Prayer </a:t>
            </a:r>
            <a:r>
              <a:rPr lang="en-GB" sz="8800" dirty="0">
                <a:latin typeface="Comic Sans MS" pitchFamily="66" charset="0"/>
              </a:rPr>
              <a:t>session is to be offered in line with the religious belief of the deceased. Immediately after the prayer, the commanding Officer moves to the Quarter Guard to pay his last respect. </a:t>
            </a:r>
          </a:p>
          <a:p>
            <a:r>
              <a:rPr lang="en-GB" sz="8800" dirty="0" smtClean="0">
                <a:latin typeface="Comic Sans MS" pitchFamily="66" charset="0"/>
              </a:rPr>
              <a:t>The </a:t>
            </a:r>
            <a:r>
              <a:rPr lang="en-GB" sz="8800" dirty="0">
                <a:latin typeface="Comic Sans MS" pitchFamily="66" charset="0"/>
              </a:rPr>
              <a:t>biography of the deceased may be read. </a:t>
            </a:r>
          </a:p>
          <a:p>
            <a:r>
              <a:rPr lang="en-GB" sz="8800" dirty="0" smtClean="0">
                <a:latin typeface="Comic Sans MS" pitchFamily="66" charset="0"/>
              </a:rPr>
              <a:t>All </a:t>
            </a:r>
            <a:r>
              <a:rPr lang="en-GB" sz="8800" dirty="0">
                <a:latin typeface="Comic Sans MS" pitchFamily="66" charset="0"/>
              </a:rPr>
              <a:t>marshals of the command will fall in “in file” facing each other from the casket towards the quarter guard. </a:t>
            </a:r>
          </a:p>
          <a:p>
            <a:endParaRPr lang="en-GB" dirty="0">
              <a:latin typeface="Comic Sans MS" pitchFamily="66" charset="0"/>
            </a:endParaRPr>
          </a:p>
        </p:txBody>
      </p:sp>
      <p:sp>
        <p:nvSpPr>
          <p:cNvPr id="4" name="Title 1"/>
          <p:cNvSpPr>
            <a:spLocks noGrp="1"/>
          </p:cNvSpPr>
          <p:nvPr>
            <p:ph type="title"/>
          </p:nvPr>
        </p:nvSpPr>
        <p:spPr>
          <a:xfrm>
            <a:off x="395536" y="-27384"/>
            <a:ext cx="8229600" cy="508918"/>
          </a:xfrm>
        </p:spPr>
        <p:txBody>
          <a:bodyPr>
            <a:normAutofit fontScale="90000"/>
          </a:bodyPr>
          <a:lstStyle/>
          <a:p>
            <a:r>
              <a:rPr lang="en-GB" sz="2700" b="1" dirty="0" smtClean="0">
                <a:latin typeface="Comic Sans MS" pitchFamily="66" charset="0"/>
              </a:rPr>
              <a:t/>
            </a:r>
            <a:br>
              <a:rPr lang="en-GB" sz="2700" b="1" dirty="0" smtClean="0">
                <a:latin typeface="Comic Sans MS" pitchFamily="66" charset="0"/>
              </a:rPr>
            </a:br>
            <a:r>
              <a:rPr lang="en-GB" sz="2700" b="1" dirty="0" smtClean="0">
                <a:latin typeface="Comic Sans MS" pitchFamily="66" charset="0"/>
              </a:rPr>
              <a:t>BURIAL/FUNERAL PARADE</a:t>
            </a:r>
            <a:r>
              <a:rPr lang="en-GB" sz="2700" b="1" dirty="0">
                <a:latin typeface="Comic Sans MS" pitchFamily="66" charset="0"/>
              </a:rPr>
              <a:t> </a:t>
            </a:r>
            <a:r>
              <a:rPr lang="en-GB" sz="2700" b="1" dirty="0" smtClean="0">
                <a:latin typeface="Comic Sans MS" pitchFamily="66" charset="0"/>
              </a:rPr>
              <a:t>  CONT’D</a:t>
            </a:r>
            <a:endParaRPr lang="en-GB" dirty="0"/>
          </a:p>
        </p:txBody>
      </p:sp>
    </p:spTree>
    <p:extLst>
      <p:ext uri="{BB962C8B-B14F-4D97-AF65-F5344CB8AC3E}">
        <p14:creationId xmlns:p14="http://schemas.microsoft.com/office/powerpoint/2010/main" val="14860359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759221"/>
            <a:ext cx="8229600" cy="6126163"/>
          </a:xfrm>
        </p:spPr>
        <p:txBody>
          <a:bodyPr>
            <a:normAutofit fontScale="62500" lnSpcReduction="20000"/>
          </a:bodyPr>
          <a:lstStyle/>
          <a:p>
            <a:r>
              <a:rPr lang="en-GB" dirty="0" smtClean="0">
                <a:latin typeface="Comic Sans MS" pitchFamily="66" charset="0"/>
              </a:rPr>
              <a:t>Officers </a:t>
            </a:r>
            <a:r>
              <a:rPr lang="en-GB" dirty="0">
                <a:latin typeface="Comic Sans MS" pitchFamily="66" charset="0"/>
              </a:rPr>
              <a:t>will form up in a single file, move round the deceased, observe it, bow their heads and pay their last respect by saluting regardless of the deceased rank. </a:t>
            </a:r>
          </a:p>
          <a:p>
            <a:r>
              <a:rPr lang="en-GB" dirty="0" smtClean="0">
                <a:latin typeface="Comic Sans MS" pitchFamily="66" charset="0"/>
              </a:rPr>
              <a:t>The </a:t>
            </a:r>
            <a:r>
              <a:rPr lang="en-GB" dirty="0">
                <a:latin typeface="Comic Sans MS" pitchFamily="66" charset="0"/>
              </a:rPr>
              <a:t>burial party marches forward, carries the casket and puts it inside the ambulance. </a:t>
            </a:r>
          </a:p>
          <a:p>
            <a:r>
              <a:rPr lang="en-GB" dirty="0" smtClean="0">
                <a:latin typeface="Comic Sans MS" pitchFamily="66" charset="0"/>
              </a:rPr>
              <a:t>The </a:t>
            </a:r>
            <a:r>
              <a:rPr lang="en-GB" dirty="0">
                <a:latin typeface="Comic Sans MS" pitchFamily="66" charset="0"/>
              </a:rPr>
              <a:t>ambulance moves slowly through the formed bodies of men and as the ambulance approaches them, each pair of staff facing each other come to attention and salute. </a:t>
            </a:r>
          </a:p>
          <a:p>
            <a:r>
              <a:rPr lang="en-GB" dirty="0" smtClean="0">
                <a:latin typeface="Comic Sans MS" pitchFamily="66" charset="0"/>
              </a:rPr>
              <a:t>At </a:t>
            </a:r>
            <a:r>
              <a:rPr lang="en-GB" dirty="0">
                <a:latin typeface="Comic Sans MS" pitchFamily="66" charset="0"/>
              </a:rPr>
              <a:t>the quarter guard, the ambulance stops and the burial party marches forward and bring out the casket, place it on a table and open it. </a:t>
            </a:r>
          </a:p>
          <a:p>
            <a:r>
              <a:rPr lang="en-GB" dirty="0" smtClean="0">
                <a:latin typeface="Comic Sans MS" pitchFamily="66" charset="0"/>
              </a:rPr>
              <a:t>The </a:t>
            </a:r>
            <a:r>
              <a:rPr lang="en-GB" dirty="0">
                <a:latin typeface="Comic Sans MS" pitchFamily="66" charset="0"/>
              </a:rPr>
              <a:t>commanding officer will observe it and pay last respect by saluting regardless of the deceased rank. Afterwards, the burial party will carry the casket back into the ambulance and it drives away to the place of interment. (The ambulance will be in front and next will be the vehicle conveying the next of kin/immediate family or chief mourner). This ends the office procession where observed. </a:t>
            </a:r>
          </a:p>
          <a:p>
            <a:r>
              <a:rPr lang="en-GB" dirty="0" smtClean="0">
                <a:latin typeface="Comic Sans MS" pitchFamily="66" charset="0"/>
              </a:rPr>
              <a:t>The </a:t>
            </a:r>
            <a:r>
              <a:rPr lang="en-GB" dirty="0">
                <a:latin typeface="Comic Sans MS" pitchFamily="66" charset="0"/>
              </a:rPr>
              <a:t>burial party will march with the coffin on their shoulder into the church (where allowed), place it on the table and also carry it out immediately after the service into the ambulance to the burial ground. </a:t>
            </a:r>
          </a:p>
          <a:p>
            <a:endParaRPr lang="en-GB" dirty="0">
              <a:latin typeface="Comic Sans MS" pitchFamily="66" charset="0"/>
            </a:endParaRPr>
          </a:p>
        </p:txBody>
      </p:sp>
      <p:sp>
        <p:nvSpPr>
          <p:cNvPr id="4" name="Title 1"/>
          <p:cNvSpPr>
            <a:spLocks noGrp="1"/>
          </p:cNvSpPr>
          <p:nvPr>
            <p:ph type="title"/>
          </p:nvPr>
        </p:nvSpPr>
        <p:spPr>
          <a:xfrm>
            <a:off x="395536" y="-27384"/>
            <a:ext cx="8229600" cy="508918"/>
          </a:xfrm>
        </p:spPr>
        <p:txBody>
          <a:bodyPr>
            <a:normAutofit fontScale="90000"/>
          </a:bodyPr>
          <a:lstStyle/>
          <a:p>
            <a:r>
              <a:rPr lang="en-GB" sz="2700" b="1" dirty="0" smtClean="0">
                <a:latin typeface="Comic Sans MS" pitchFamily="66" charset="0"/>
              </a:rPr>
              <a:t/>
            </a:r>
            <a:br>
              <a:rPr lang="en-GB" sz="2700" b="1" dirty="0" smtClean="0">
                <a:latin typeface="Comic Sans MS" pitchFamily="66" charset="0"/>
              </a:rPr>
            </a:br>
            <a:r>
              <a:rPr lang="en-GB" sz="2700" b="1" dirty="0" smtClean="0">
                <a:latin typeface="Comic Sans MS" pitchFamily="66" charset="0"/>
              </a:rPr>
              <a:t>BURIAL/FUNERAL PARADE</a:t>
            </a:r>
            <a:r>
              <a:rPr lang="en-GB" sz="2700" b="1" dirty="0">
                <a:latin typeface="Comic Sans MS" pitchFamily="66" charset="0"/>
              </a:rPr>
              <a:t> </a:t>
            </a:r>
            <a:r>
              <a:rPr lang="en-GB" sz="2700" b="1" dirty="0" smtClean="0">
                <a:latin typeface="Comic Sans MS" pitchFamily="66" charset="0"/>
              </a:rPr>
              <a:t>  CONT’D</a:t>
            </a:r>
            <a:endParaRPr lang="en-GB" dirty="0"/>
          </a:p>
        </p:txBody>
      </p:sp>
    </p:spTree>
    <p:extLst>
      <p:ext uri="{BB962C8B-B14F-4D97-AF65-F5344CB8AC3E}">
        <p14:creationId xmlns:p14="http://schemas.microsoft.com/office/powerpoint/2010/main" val="32424732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omic Sans MS" pitchFamily="66" charset="0"/>
              </a:rPr>
              <a:t>AIMS </a:t>
            </a:r>
          </a:p>
        </p:txBody>
      </p:sp>
      <p:sp>
        <p:nvSpPr>
          <p:cNvPr id="3" name="Content Placeholder 2"/>
          <p:cNvSpPr>
            <a:spLocks noGrp="1"/>
          </p:cNvSpPr>
          <p:nvPr>
            <p:ph idx="1"/>
          </p:nvPr>
        </p:nvSpPr>
        <p:spPr/>
        <p:txBody>
          <a:bodyPr/>
          <a:lstStyle/>
          <a:p>
            <a:r>
              <a:rPr lang="en-GB" dirty="0" smtClean="0">
                <a:latin typeface="Comic Sans MS" pitchFamily="66" charset="0"/>
              </a:rPr>
              <a:t>The </a:t>
            </a:r>
            <a:r>
              <a:rPr lang="en-GB" dirty="0">
                <a:latin typeface="Comic Sans MS" pitchFamily="66" charset="0"/>
              </a:rPr>
              <a:t>aim of this presentation is to discuss the command and control of ceremonial parade for effective and efficient execution of this feat in FRSC. </a:t>
            </a:r>
          </a:p>
          <a:p>
            <a:endParaRPr lang="en-GB" dirty="0"/>
          </a:p>
        </p:txBody>
      </p:sp>
    </p:spTree>
    <p:extLst>
      <p:ext uri="{BB962C8B-B14F-4D97-AF65-F5344CB8AC3E}">
        <p14:creationId xmlns:p14="http://schemas.microsoft.com/office/powerpoint/2010/main" val="42167739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70000" lnSpcReduction="20000"/>
          </a:bodyPr>
          <a:lstStyle/>
          <a:p>
            <a:r>
              <a:rPr lang="en-GB" dirty="0" smtClean="0">
                <a:latin typeface="Comic Sans MS" pitchFamily="66" charset="0"/>
              </a:rPr>
              <a:t>At </a:t>
            </a:r>
            <a:r>
              <a:rPr lang="en-GB" dirty="0">
                <a:latin typeface="Comic Sans MS" pitchFamily="66" charset="0"/>
              </a:rPr>
              <a:t>the grave side, the burial party will remove the deceased from the ambulance, place the remains by the grave side and allow all necessary religious rites and traditions of the deceased to be observed. Where allowed, the burial party may assist the family to lower the deceased into the grave. </a:t>
            </a:r>
          </a:p>
          <a:p>
            <a:r>
              <a:rPr lang="en-GB" dirty="0" smtClean="0">
                <a:latin typeface="Comic Sans MS" pitchFamily="66" charset="0"/>
              </a:rPr>
              <a:t>Immediately </a:t>
            </a:r>
            <a:r>
              <a:rPr lang="en-GB" dirty="0">
                <a:latin typeface="Comic Sans MS" pitchFamily="66" charset="0"/>
              </a:rPr>
              <a:t>the body is lowered into the grave, the burial party commander calls the party to attention and a farewell bugle will be played signifying the end of the burial. The burial party will march off in quick march. </a:t>
            </a:r>
          </a:p>
          <a:p>
            <a:r>
              <a:rPr lang="en-GB" dirty="0" smtClean="0">
                <a:latin typeface="Comic Sans MS" pitchFamily="66" charset="0"/>
              </a:rPr>
              <a:t>The </a:t>
            </a:r>
            <a:r>
              <a:rPr lang="en-GB" dirty="0">
                <a:latin typeface="Comic Sans MS" pitchFamily="66" charset="0"/>
              </a:rPr>
              <a:t>burial party commander before interment will remove the cap, belt, sword, shoes and the national flag from the top of the coffin and present them to the chief mourner who in turn presents them to the next of kin. The National flag will at this point be folded in triangular shape before being presented. </a:t>
            </a:r>
          </a:p>
          <a:p>
            <a:endParaRPr lang="en-GB" dirty="0">
              <a:latin typeface="Comic Sans MS" pitchFamily="66" charset="0"/>
            </a:endParaRPr>
          </a:p>
        </p:txBody>
      </p:sp>
      <p:sp>
        <p:nvSpPr>
          <p:cNvPr id="4" name="Title 1"/>
          <p:cNvSpPr>
            <a:spLocks noGrp="1"/>
          </p:cNvSpPr>
          <p:nvPr>
            <p:ph type="title"/>
          </p:nvPr>
        </p:nvSpPr>
        <p:spPr>
          <a:xfrm>
            <a:off x="395536" y="-27384"/>
            <a:ext cx="8229600" cy="508918"/>
          </a:xfrm>
        </p:spPr>
        <p:txBody>
          <a:bodyPr>
            <a:normAutofit fontScale="90000"/>
          </a:bodyPr>
          <a:lstStyle/>
          <a:p>
            <a:r>
              <a:rPr lang="en-GB" sz="2700" b="1" dirty="0" smtClean="0">
                <a:latin typeface="Comic Sans MS" pitchFamily="66" charset="0"/>
              </a:rPr>
              <a:t/>
            </a:r>
            <a:br>
              <a:rPr lang="en-GB" sz="2700" b="1" dirty="0" smtClean="0">
                <a:latin typeface="Comic Sans MS" pitchFamily="66" charset="0"/>
              </a:rPr>
            </a:br>
            <a:r>
              <a:rPr lang="en-GB" sz="2700" b="1" dirty="0" smtClean="0">
                <a:latin typeface="Comic Sans MS" pitchFamily="66" charset="0"/>
              </a:rPr>
              <a:t>BURIAL/FUNERAL PARADE</a:t>
            </a:r>
            <a:r>
              <a:rPr lang="en-GB" sz="2700" b="1" dirty="0">
                <a:latin typeface="Comic Sans MS" pitchFamily="66" charset="0"/>
              </a:rPr>
              <a:t> </a:t>
            </a:r>
            <a:r>
              <a:rPr lang="en-GB" sz="2700" b="1" dirty="0" smtClean="0">
                <a:latin typeface="Comic Sans MS" pitchFamily="66" charset="0"/>
              </a:rPr>
              <a:t>  CONT’D</a:t>
            </a:r>
            <a:endParaRPr lang="en-GB" dirty="0"/>
          </a:p>
        </p:txBody>
      </p:sp>
    </p:spTree>
    <p:extLst>
      <p:ext uri="{BB962C8B-B14F-4D97-AF65-F5344CB8AC3E}">
        <p14:creationId xmlns:p14="http://schemas.microsoft.com/office/powerpoint/2010/main" val="64770740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Autofit/>
          </a:bodyPr>
          <a:lstStyle/>
          <a:p>
            <a:r>
              <a:rPr lang="en-GB" sz="2400" b="1" dirty="0">
                <a:latin typeface="Comic Sans MS" pitchFamily="66" charset="0"/>
              </a:rPr>
              <a:t>HANDING AND TAKING OVER PARADE: </a:t>
            </a:r>
            <a:r>
              <a:rPr lang="en-GB" sz="2000" dirty="0">
                <a:latin typeface="Comic Sans MS" pitchFamily="66" charset="0"/>
              </a:rPr>
              <a:t/>
            </a:r>
            <a:br>
              <a:rPr lang="en-GB" sz="2000" dirty="0">
                <a:latin typeface="Comic Sans MS" pitchFamily="66" charset="0"/>
              </a:rPr>
            </a:br>
            <a:endParaRPr lang="en-GB" sz="2000" dirty="0">
              <a:latin typeface="Comic Sans MS" pitchFamily="66" charset="0"/>
            </a:endParaRPr>
          </a:p>
        </p:txBody>
      </p:sp>
      <p:sp>
        <p:nvSpPr>
          <p:cNvPr id="3" name="Content Placeholder 2"/>
          <p:cNvSpPr>
            <a:spLocks noGrp="1"/>
          </p:cNvSpPr>
          <p:nvPr>
            <p:ph idx="1"/>
          </p:nvPr>
        </p:nvSpPr>
        <p:spPr>
          <a:xfrm>
            <a:off x="0" y="836712"/>
            <a:ext cx="9144000" cy="5832648"/>
          </a:xfrm>
        </p:spPr>
        <p:txBody>
          <a:bodyPr>
            <a:normAutofit fontScale="55000" lnSpcReduction="20000"/>
          </a:bodyPr>
          <a:lstStyle/>
          <a:p>
            <a:r>
              <a:rPr lang="en-GB" sz="3800" dirty="0" smtClean="0">
                <a:latin typeface="Comic Sans MS" pitchFamily="66" charset="0"/>
              </a:rPr>
              <a:t>This </a:t>
            </a:r>
            <a:r>
              <a:rPr lang="en-GB" sz="3800" dirty="0">
                <a:latin typeface="Comic Sans MS" pitchFamily="66" charset="0"/>
              </a:rPr>
              <a:t>is otherwise known as vesting day parade which is conducted to mark the end of leadership of a commanding Officer in a command and the commencement of a new one. </a:t>
            </a:r>
          </a:p>
          <a:p>
            <a:r>
              <a:rPr lang="en-GB" sz="3800" dirty="0" smtClean="0">
                <a:latin typeface="Comic Sans MS" pitchFamily="66" charset="0"/>
              </a:rPr>
              <a:t>For </a:t>
            </a:r>
            <a:r>
              <a:rPr lang="en-GB" sz="3800" dirty="0">
                <a:latin typeface="Comic Sans MS" pitchFamily="66" charset="0"/>
              </a:rPr>
              <a:t>vesting day parade, a parade of not less than two guards forms up at the parade ground. </a:t>
            </a:r>
          </a:p>
          <a:p>
            <a:r>
              <a:rPr lang="en-GB" sz="3800" dirty="0" smtClean="0">
                <a:latin typeface="Comic Sans MS" pitchFamily="66" charset="0"/>
              </a:rPr>
              <a:t>RSM </a:t>
            </a:r>
            <a:r>
              <a:rPr lang="en-GB" sz="3800" dirty="0">
                <a:latin typeface="Comic Sans MS" pitchFamily="66" charset="0"/>
              </a:rPr>
              <a:t>hands over the parade to the parade 2i/c who commands the Officers to fall in. </a:t>
            </a:r>
          </a:p>
          <a:p>
            <a:r>
              <a:rPr lang="en-GB" sz="3800" dirty="0">
                <a:latin typeface="Comic Sans MS" pitchFamily="66" charset="0"/>
              </a:rPr>
              <a:t> </a:t>
            </a:r>
            <a:r>
              <a:rPr lang="en-GB" sz="3800" dirty="0" smtClean="0">
                <a:latin typeface="Comic Sans MS" pitchFamily="66" charset="0"/>
              </a:rPr>
              <a:t>The </a:t>
            </a:r>
            <a:r>
              <a:rPr lang="en-GB" sz="3800" dirty="0">
                <a:latin typeface="Comic Sans MS" pitchFamily="66" charset="0"/>
              </a:rPr>
              <a:t>guard and sub-guard commanders take their positions in front of the guards and observe their dressing. </a:t>
            </a:r>
          </a:p>
          <a:p>
            <a:r>
              <a:rPr lang="en-GB" sz="3800" dirty="0" smtClean="0">
                <a:latin typeface="Comic Sans MS" pitchFamily="66" charset="0"/>
              </a:rPr>
              <a:t>The </a:t>
            </a:r>
            <a:r>
              <a:rPr lang="en-GB" sz="3800" dirty="0">
                <a:latin typeface="Comic Sans MS" pitchFamily="66" charset="0"/>
              </a:rPr>
              <a:t>2i/c hands over the parade to the parade commander and 2i/c marches off and takes his position in guard one. </a:t>
            </a:r>
          </a:p>
          <a:p>
            <a:r>
              <a:rPr lang="en-GB" sz="3800" dirty="0" smtClean="0">
                <a:latin typeface="Comic Sans MS" pitchFamily="66" charset="0"/>
              </a:rPr>
              <a:t>The </a:t>
            </a:r>
            <a:r>
              <a:rPr lang="en-GB" sz="3800" dirty="0">
                <a:latin typeface="Comic Sans MS" pitchFamily="66" charset="0"/>
              </a:rPr>
              <a:t>parade commander calls the colour party to march in, the colour party marches in, take their position and observe their dressing in line with the body of the parade. </a:t>
            </a:r>
          </a:p>
          <a:p>
            <a:r>
              <a:rPr lang="en-GB" sz="3800" dirty="0" smtClean="0">
                <a:latin typeface="Comic Sans MS" pitchFamily="66" charset="0"/>
              </a:rPr>
              <a:t>Arrival </a:t>
            </a:r>
            <a:r>
              <a:rPr lang="en-GB" sz="3800" dirty="0">
                <a:latin typeface="Comic Sans MS" pitchFamily="66" charset="0"/>
              </a:rPr>
              <a:t>of the senior Officers of the command, the in-coming Commanding Officer and out-going Commanding Officer who will serve </a:t>
            </a:r>
            <a:r>
              <a:rPr lang="en-GB" sz="3800" dirty="0" smtClean="0">
                <a:latin typeface="Comic Sans MS" pitchFamily="66" charset="0"/>
              </a:rPr>
              <a:t>as </a:t>
            </a:r>
            <a:r>
              <a:rPr lang="en-GB" sz="3800" dirty="0">
                <a:latin typeface="Comic Sans MS" pitchFamily="66" charset="0"/>
              </a:rPr>
              <a:t>the special Guest of Honour, and also inspect the Quarter Guard. </a:t>
            </a:r>
          </a:p>
          <a:p>
            <a:r>
              <a:rPr lang="en-GB" sz="3800" dirty="0" smtClean="0">
                <a:latin typeface="Comic Sans MS" pitchFamily="66" charset="0"/>
              </a:rPr>
              <a:t>The </a:t>
            </a:r>
            <a:r>
              <a:rPr lang="en-GB" sz="3800" dirty="0">
                <a:latin typeface="Comic Sans MS" pitchFamily="66" charset="0"/>
              </a:rPr>
              <a:t>out-going Officer will mount the saluting dais while general salute will be -rendered. </a:t>
            </a:r>
          </a:p>
          <a:p>
            <a:endParaRPr lang="en-GB" dirty="0">
              <a:latin typeface="Comic Sans MS" pitchFamily="66" charset="0"/>
            </a:endParaRPr>
          </a:p>
        </p:txBody>
      </p:sp>
    </p:spTree>
    <p:extLst>
      <p:ext uri="{BB962C8B-B14F-4D97-AF65-F5344CB8AC3E}">
        <p14:creationId xmlns:p14="http://schemas.microsoft.com/office/powerpoint/2010/main" val="20672128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48680"/>
            <a:ext cx="9144000" cy="6009531"/>
          </a:xfrm>
        </p:spPr>
        <p:txBody>
          <a:bodyPr>
            <a:normAutofit fontScale="25000" lnSpcReduction="20000"/>
          </a:bodyPr>
          <a:lstStyle/>
          <a:p>
            <a:r>
              <a:rPr lang="en-GB" sz="8000" dirty="0" smtClean="0">
                <a:latin typeface="Comic Sans MS" pitchFamily="66" charset="0"/>
              </a:rPr>
              <a:t>He </a:t>
            </a:r>
            <a:r>
              <a:rPr lang="en-GB" sz="8000" dirty="0">
                <a:latin typeface="Comic Sans MS" pitchFamily="66" charset="0"/>
              </a:rPr>
              <a:t>inspects the parade. Where it can be accommodated, the parade may march past in slow and quick time. Thereafter, they will advance in review order and the out-going Commanding Officer will give his farewell address and thereafter he will retire to take his seat at the VIP stand. </a:t>
            </a:r>
          </a:p>
          <a:p>
            <a:r>
              <a:rPr lang="en-GB" sz="8000" dirty="0" smtClean="0">
                <a:latin typeface="Comic Sans MS" pitchFamily="66" charset="0"/>
              </a:rPr>
              <a:t>The </a:t>
            </a:r>
            <a:r>
              <a:rPr lang="en-GB" sz="8000" dirty="0">
                <a:latin typeface="Comic Sans MS" pitchFamily="66" charset="0"/>
              </a:rPr>
              <a:t>in-coming Commanding Officer will give his own address mainly on his style of leadership and what he intends to achieve in the command. Immediately after his address, he will retire to the VIP stand. </a:t>
            </a:r>
          </a:p>
          <a:p>
            <a:r>
              <a:rPr lang="en-GB" sz="8000" dirty="0" smtClean="0">
                <a:latin typeface="Comic Sans MS" pitchFamily="66" charset="0"/>
              </a:rPr>
              <a:t>The </a:t>
            </a:r>
            <a:r>
              <a:rPr lang="en-GB" sz="8000" dirty="0">
                <a:latin typeface="Comic Sans MS" pitchFamily="66" charset="0"/>
              </a:rPr>
              <a:t>“table party” will march in with the table to the front of saluting dais. The out-going and in-coming commanding Officers will sit on the chairs provided at the table and sign the handing and taking over note while the principal Officers of the command witness. </a:t>
            </a:r>
          </a:p>
          <a:p>
            <a:r>
              <a:rPr lang="en-GB" sz="8000" dirty="0" smtClean="0">
                <a:latin typeface="Comic Sans MS" pitchFamily="66" charset="0"/>
              </a:rPr>
              <a:t>Thereafter</a:t>
            </a:r>
            <a:r>
              <a:rPr lang="en-GB" sz="8000" dirty="0">
                <a:latin typeface="Comic Sans MS" pitchFamily="66" charset="0"/>
              </a:rPr>
              <a:t>, the table party marches in and remove the table from the parade ground. </a:t>
            </a:r>
          </a:p>
          <a:p>
            <a:r>
              <a:rPr lang="en-GB" sz="8000" dirty="0" smtClean="0">
                <a:latin typeface="Comic Sans MS" pitchFamily="66" charset="0"/>
              </a:rPr>
              <a:t>The </a:t>
            </a:r>
            <a:r>
              <a:rPr lang="en-GB" sz="8000" dirty="0">
                <a:latin typeface="Comic Sans MS" pitchFamily="66" charset="0"/>
              </a:rPr>
              <a:t>flag/colour of the command and where the command does not have its own separate colour; the FRSC flag may be used. The flag will be marched to the parade ground. (This is not colour party). The Officer carrying the flag will present it to the out-going Commanding Officer who will in turn present it to the in-coming commanding Officer. </a:t>
            </a:r>
          </a:p>
          <a:p>
            <a:r>
              <a:rPr lang="en-GB" sz="8000" dirty="0" smtClean="0">
                <a:latin typeface="Comic Sans MS" pitchFamily="66" charset="0"/>
              </a:rPr>
              <a:t>The </a:t>
            </a:r>
            <a:r>
              <a:rPr lang="en-GB" sz="8000" dirty="0">
                <a:latin typeface="Comic Sans MS" pitchFamily="66" charset="0"/>
              </a:rPr>
              <a:t>out-going commanding Officer returns to the saluting dais to receive “THREE HEARTY CHEERS”. After this, general salute will be rendered and then the parade commander will march towards him and take permission to carry on with the parade. Then the parade march out in column of routes. </a:t>
            </a:r>
          </a:p>
          <a:p>
            <a:endParaRPr lang="en-GB" dirty="0">
              <a:latin typeface="Comic Sans MS" pitchFamily="66" charset="0"/>
            </a:endParaRPr>
          </a:p>
        </p:txBody>
      </p:sp>
      <p:sp>
        <p:nvSpPr>
          <p:cNvPr id="4" name="Title 1"/>
          <p:cNvSpPr>
            <a:spLocks noGrp="1"/>
          </p:cNvSpPr>
          <p:nvPr>
            <p:ph type="title"/>
          </p:nvPr>
        </p:nvSpPr>
        <p:spPr>
          <a:xfrm>
            <a:off x="457200" y="202630"/>
            <a:ext cx="8229600" cy="490066"/>
          </a:xfrm>
        </p:spPr>
        <p:txBody>
          <a:bodyPr>
            <a:noAutofit/>
          </a:bodyPr>
          <a:lstStyle/>
          <a:p>
            <a:r>
              <a:rPr lang="en-GB" sz="2400" b="1" dirty="0">
                <a:latin typeface="Comic Sans MS" pitchFamily="66" charset="0"/>
              </a:rPr>
              <a:t>HANDING AND TAKING OVER </a:t>
            </a:r>
            <a:r>
              <a:rPr lang="en-GB" sz="2400" b="1" dirty="0" smtClean="0">
                <a:latin typeface="Comic Sans MS" pitchFamily="66" charset="0"/>
              </a:rPr>
              <a:t>PARADE</a:t>
            </a:r>
            <a:r>
              <a:rPr lang="en-GB" sz="2400" b="1" dirty="0">
                <a:latin typeface="Comic Sans MS" pitchFamily="66" charset="0"/>
              </a:rPr>
              <a:t> </a:t>
            </a:r>
            <a:r>
              <a:rPr lang="en-GB" sz="2400" b="1" dirty="0" smtClean="0">
                <a:latin typeface="Comic Sans MS" pitchFamily="66" charset="0"/>
              </a:rPr>
              <a:t>  CONT’D</a:t>
            </a:r>
            <a:r>
              <a:rPr lang="en-GB" sz="2000" dirty="0">
                <a:latin typeface="Comic Sans MS" pitchFamily="66" charset="0"/>
              </a:rPr>
              <a:t/>
            </a:r>
            <a:br>
              <a:rPr lang="en-GB" sz="2000" dirty="0">
                <a:latin typeface="Comic Sans MS" pitchFamily="66" charset="0"/>
              </a:rPr>
            </a:br>
            <a:endParaRPr lang="en-GB" sz="2000" dirty="0">
              <a:latin typeface="Comic Sans MS" pitchFamily="66" charset="0"/>
            </a:endParaRPr>
          </a:p>
        </p:txBody>
      </p:sp>
    </p:spTree>
    <p:extLst>
      <p:ext uri="{BB962C8B-B14F-4D97-AF65-F5344CB8AC3E}">
        <p14:creationId xmlns:p14="http://schemas.microsoft.com/office/powerpoint/2010/main" val="31084587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Autofit/>
          </a:bodyPr>
          <a:lstStyle/>
          <a:p>
            <a:r>
              <a:rPr lang="en-GB" sz="2400" b="1" dirty="0">
                <a:latin typeface="Comic Sans MS" pitchFamily="66" charset="0"/>
              </a:rPr>
              <a:t>CHARACTERISTICS OF A PARADE COMMANDER. </a:t>
            </a:r>
            <a:r>
              <a:rPr lang="en-GB" sz="2400" dirty="0">
                <a:latin typeface="Comic Sans MS" pitchFamily="66" charset="0"/>
              </a:rPr>
              <a:t/>
            </a:r>
            <a:br>
              <a:rPr lang="en-GB" sz="2400" dirty="0">
                <a:latin typeface="Comic Sans MS" pitchFamily="66" charset="0"/>
              </a:rPr>
            </a:br>
            <a:endParaRPr lang="en-GB" sz="2400" dirty="0"/>
          </a:p>
        </p:txBody>
      </p:sp>
      <p:sp>
        <p:nvSpPr>
          <p:cNvPr id="3" name="Content Placeholder 2"/>
          <p:cNvSpPr>
            <a:spLocks noGrp="1"/>
          </p:cNvSpPr>
          <p:nvPr>
            <p:ph idx="1"/>
          </p:nvPr>
        </p:nvSpPr>
        <p:spPr>
          <a:xfrm>
            <a:off x="457200" y="908720"/>
            <a:ext cx="8229600" cy="5760640"/>
          </a:xfrm>
        </p:spPr>
        <p:txBody>
          <a:bodyPr>
            <a:normAutofit fontScale="77500" lnSpcReduction="20000"/>
          </a:bodyPr>
          <a:lstStyle/>
          <a:p>
            <a:pPr marL="0" indent="0">
              <a:buNone/>
            </a:pPr>
            <a:r>
              <a:rPr lang="en-GB" dirty="0" smtClean="0">
                <a:latin typeface="Comic Sans MS" pitchFamily="66" charset="0"/>
              </a:rPr>
              <a:t>A </a:t>
            </a:r>
            <a:r>
              <a:rPr lang="en-GB" dirty="0">
                <a:latin typeface="Comic Sans MS" pitchFamily="66" charset="0"/>
              </a:rPr>
              <a:t>parade commander should possess </a:t>
            </a:r>
            <a:r>
              <a:rPr lang="en-GB" dirty="0" smtClean="0">
                <a:latin typeface="Comic Sans MS" pitchFamily="66" charset="0"/>
              </a:rPr>
              <a:t>these </a:t>
            </a:r>
            <a:r>
              <a:rPr lang="en-GB" dirty="0">
                <a:latin typeface="Comic Sans MS" pitchFamily="66" charset="0"/>
              </a:rPr>
              <a:t>characteristics: </a:t>
            </a:r>
          </a:p>
          <a:p>
            <a:r>
              <a:rPr lang="en-GB" dirty="0" smtClean="0">
                <a:latin typeface="Comic Sans MS" pitchFamily="66" charset="0"/>
              </a:rPr>
              <a:t>A </a:t>
            </a:r>
            <a:r>
              <a:rPr lang="en-GB" dirty="0">
                <a:latin typeface="Comic Sans MS" pitchFamily="66" charset="0"/>
              </a:rPr>
              <a:t>parade commander must have a good understanding of parade. </a:t>
            </a:r>
          </a:p>
          <a:p>
            <a:r>
              <a:rPr lang="en-GB" dirty="0" smtClean="0">
                <a:latin typeface="Comic Sans MS" pitchFamily="66" charset="0"/>
              </a:rPr>
              <a:t>A </a:t>
            </a:r>
            <a:r>
              <a:rPr lang="en-GB" dirty="0">
                <a:latin typeface="Comic Sans MS" pitchFamily="66" charset="0"/>
              </a:rPr>
              <a:t>parade Commander should be highly regimented. </a:t>
            </a:r>
          </a:p>
          <a:p>
            <a:r>
              <a:rPr lang="en-GB" dirty="0" smtClean="0">
                <a:latin typeface="Comic Sans MS" pitchFamily="66" charset="0"/>
              </a:rPr>
              <a:t>Skilled </a:t>
            </a:r>
            <a:r>
              <a:rPr lang="en-GB" dirty="0">
                <a:latin typeface="Comic Sans MS" pitchFamily="66" charset="0"/>
              </a:rPr>
              <a:t>in commanding parade and inspiring presence. </a:t>
            </a:r>
          </a:p>
          <a:p>
            <a:r>
              <a:rPr lang="en-GB" dirty="0" smtClean="0">
                <a:latin typeface="Comic Sans MS" pitchFamily="66" charset="0"/>
              </a:rPr>
              <a:t>Possess </a:t>
            </a:r>
            <a:r>
              <a:rPr lang="en-GB" dirty="0">
                <a:latin typeface="Comic Sans MS" pitchFamily="66" charset="0"/>
              </a:rPr>
              <a:t>an exceptional marching technique. </a:t>
            </a:r>
          </a:p>
          <a:p>
            <a:r>
              <a:rPr lang="en-GB" dirty="0" smtClean="0">
                <a:latin typeface="Comic Sans MS" pitchFamily="66" charset="0"/>
              </a:rPr>
              <a:t>His </a:t>
            </a:r>
            <a:r>
              <a:rPr lang="en-GB" dirty="0">
                <a:latin typeface="Comic Sans MS" pitchFamily="66" charset="0"/>
              </a:rPr>
              <a:t>vocal are loud and easily understood. </a:t>
            </a:r>
          </a:p>
          <a:p>
            <a:r>
              <a:rPr lang="en-GB" dirty="0" smtClean="0">
                <a:latin typeface="Comic Sans MS" pitchFamily="66" charset="0"/>
              </a:rPr>
              <a:t>Highly </a:t>
            </a:r>
            <a:r>
              <a:rPr lang="en-GB" dirty="0">
                <a:latin typeface="Comic Sans MS" pitchFamily="66" charset="0"/>
              </a:rPr>
              <a:t>responsible and reliable. </a:t>
            </a:r>
          </a:p>
          <a:p>
            <a:r>
              <a:rPr lang="en-GB" dirty="0" smtClean="0">
                <a:latin typeface="Comic Sans MS" pitchFamily="66" charset="0"/>
              </a:rPr>
              <a:t>A </a:t>
            </a:r>
            <a:r>
              <a:rPr lang="en-GB" dirty="0">
                <a:latin typeface="Comic Sans MS" pitchFamily="66" charset="0"/>
              </a:rPr>
              <a:t>team player. </a:t>
            </a:r>
          </a:p>
          <a:p>
            <a:r>
              <a:rPr lang="en-GB" dirty="0" smtClean="0">
                <a:latin typeface="Comic Sans MS" pitchFamily="66" charset="0"/>
              </a:rPr>
              <a:t>A </a:t>
            </a:r>
            <a:r>
              <a:rPr lang="en-GB" dirty="0">
                <a:latin typeface="Comic Sans MS" pitchFamily="66" charset="0"/>
              </a:rPr>
              <a:t>highly focused Officer. </a:t>
            </a:r>
          </a:p>
          <a:p>
            <a:r>
              <a:rPr lang="en-GB" dirty="0" smtClean="0">
                <a:latin typeface="Comic Sans MS" pitchFamily="66" charset="0"/>
              </a:rPr>
              <a:t>A </a:t>
            </a:r>
            <a:r>
              <a:rPr lang="en-GB" dirty="0">
                <a:latin typeface="Comic Sans MS" pitchFamily="66" charset="0"/>
              </a:rPr>
              <a:t>teacher and a teachable spirit. </a:t>
            </a:r>
          </a:p>
          <a:p>
            <a:pPr marL="0" indent="0">
              <a:buNone/>
            </a:pPr>
            <a:r>
              <a:rPr lang="en-GB" dirty="0">
                <a:latin typeface="Comic Sans MS" pitchFamily="66" charset="0"/>
              </a:rPr>
              <a:t> </a:t>
            </a:r>
          </a:p>
        </p:txBody>
      </p:sp>
    </p:spTree>
    <p:extLst>
      <p:ext uri="{BB962C8B-B14F-4D97-AF65-F5344CB8AC3E}">
        <p14:creationId xmlns:p14="http://schemas.microsoft.com/office/powerpoint/2010/main" val="25434012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476672"/>
            <a:ext cx="8352928" cy="5509200"/>
          </a:xfrm>
          <a:prstGeom prst="rect">
            <a:avLst/>
          </a:prstGeom>
        </p:spPr>
        <p:txBody>
          <a:bodyPr wrap="square">
            <a:spAutoFit/>
          </a:bodyPr>
          <a:lstStyle/>
          <a:p>
            <a:pPr algn="ctr"/>
            <a:r>
              <a:rPr lang="en-GB" sz="3600" b="1" dirty="0">
                <a:latin typeface="Comic Sans MS" pitchFamily="66" charset="0"/>
              </a:rPr>
              <a:t>CONCLUSION. </a:t>
            </a:r>
          </a:p>
          <a:p>
            <a:endParaRPr lang="en-GB" dirty="0">
              <a:latin typeface="Comic Sans MS" pitchFamily="66" charset="0"/>
            </a:endParaRPr>
          </a:p>
          <a:p>
            <a:r>
              <a:rPr lang="en-GB" sz="2800" dirty="0">
                <a:latin typeface="Comic Sans MS" pitchFamily="66" charset="0"/>
              </a:rPr>
              <a:t>It is quite imperative for all cadets to learn these parades and also Officers of the Corps to refresh their minds with the sequence of mounting and inspection of Quarter Guard. Passing out Parade is highly a regimented parade that all officers ought to be proud to have participated in. All should be knowledgeable in its sequence as any officer can find himself reviewing a passing out parade in another Uniform organization. </a:t>
            </a:r>
          </a:p>
          <a:p>
            <a:endParaRPr lang="en-GB" dirty="0">
              <a:latin typeface="Comic Sans MS" pitchFamily="66" charset="0"/>
            </a:endParaRPr>
          </a:p>
        </p:txBody>
      </p:sp>
    </p:spTree>
    <p:extLst>
      <p:ext uri="{BB962C8B-B14F-4D97-AF65-F5344CB8AC3E}">
        <p14:creationId xmlns:p14="http://schemas.microsoft.com/office/powerpoint/2010/main" val="8714692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b="1" smtClean="0">
                <a:latin typeface="Comic Sans MS" pitchFamily="66" charset="0"/>
              </a:rPr>
              <a:t/>
            </a:r>
            <a:br>
              <a:rPr lang="en-GB" b="1" smtClean="0">
                <a:latin typeface="Comic Sans MS" pitchFamily="66" charset="0"/>
              </a:rPr>
            </a:br>
            <a:r>
              <a:rPr lang="en-GB" b="1" smtClean="0">
                <a:latin typeface="Comic Sans MS" pitchFamily="66" charset="0"/>
              </a:rPr>
              <a:t>REFERENCE </a:t>
            </a:r>
            <a:r>
              <a:rPr lang="en-GB" dirty="0">
                <a:latin typeface="Comic Sans MS" pitchFamily="66" charset="0"/>
              </a:rPr>
              <a:t/>
            </a:r>
            <a:br>
              <a:rPr lang="en-GB" dirty="0">
                <a:latin typeface="Comic Sans MS" pitchFamily="66" charset="0"/>
              </a:rPr>
            </a:br>
            <a:endParaRPr lang="en-GB" dirty="0"/>
          </a:p>
        </p:txBody>
      </p:sp>
      <p:sp>
        <p:nvSpPr>
          <p:cNvPr id="3" name="Content Placeholder 2"/>
          <p:cNvSpPr>
            <a:spLocks noGrp="1"/>
          </p:cNvSpPr>
          <p:nvPr>
            <p:ph idx="1"/>
          </p:nvPr>
        </p:nvSpPr>
        <p:spPr/>
        <p:txBody>
          <a:bodyPr/>
          <a:lstStyle/>
          <a:p>
            <a:r>
              <a:rPr lang="en-GB" dirty="0" smtClean="0">
                <a:latin typeface="Comic Sans MS" pitchFamily="66" charset="0"/>
              </a:rPr>
              <a:t>1</a:t>
            </a:r>
            <a:r>
              <a:rPr lang="en-GB" dirty="0">
                <a:latin typeface="Comic Sans MS" pitchFamily="66" charset="0"/>
              </a:rPr>
              <a:t>. </a:t>
            </a:r>
            <a:r>
              <a:rPr lang="en-GB" dirty="0" err="1">
                <a:latin typeface="Comic Sans MS" pitchFamily="66" charset="0"/>
              </a:rPr>
              <a:t>Abey</a:t>
            </a:r>
            <a:r>
              <a:rPr lang="en-GB" dirty="0">
                <a:latin typeface="Comic Sans MS" pitchFamily="66" charset="0"/>
              </a:rPr>
              <a:t> IE (2010) Drills Made Easy, Rich Publicity Press, Abuja FCT </a:t>
            </a:r>
          </a:p>
          <a:p>
            <a:r>
              <a:rPr lang="en-GB" dirty="0">
                <a:latin typeface="Comic Sans MS" pitchFamily="66" charset="0"/>
              </a:rPr>
              <a:t>2. Drills (All Arms) 1974 </a:t>
            </a:r>
          </a:p>
          <a:p>
            <a:r>
              <a:rPr lang="en-GB" dirty="0">
                <a:latin typeface="Comic Sans MS" pitchFamily="66" charset="0"/>
              </a:rPr>
              <a:t>3. Traditions, Customs and Ethics of the Nigerian Army. </a:t>
            </a:r>
          </a:p>
          <a:p>
            <a:r>
              <a:rPr lang="en-GB" dirty="0">
                <a:latin typeface="Comic Sans MS" pitchFamily="66" charset="0"/>
              </a:rPr>
              <a:t>4. Parade and Regimentation in FRSC, </a:t>
            </a:r>
            <a:r>
              <a:rPr lang="en-GB" dirty="0" err="1">
                <a:latin typeface="Comic Sans MS" pitchFamily="66" charset="0"/>
              </a:rPr>
              <a:t>Oludare</a:t>
            </a:r>
            <a:r>
              <a:rPr lang="en-GB" dirty="0">
                <a:latin typeface="Comic Sans MS" pitchFamily="66" charset="0"/>
              </a:rPr>
              <a:t> </a:t>
            </a:r>
            <a:r>
              <a:rPr lang="en-GB" dirty="0" err="1">
                <a:latin typeface="Comic Sans MS" pitchFamily="66" charset="0"/>
              </a:rPr>
              <a:t>Ogunjobi</a:t>
            </a:r>
            <a:r>
              <a:rPr lang="en-GB" dirty="0">
                <a:latin typeface="Comic Sans MS" pitchFamily="66" charset="0"/>
              </a:rPr>
              <a:t> </a:t>
            </a:r>
          </a:p>
          <a:p>
            <a:endParaRPr lang="en-GB" dirty="0">
              <a:latin typeface="Comic Sans MS" pitchFamily="66" charset="0"/>
            </a:endParaRPr>
          </a:p>
        </p:txBody>
      </p:sp>
    </p:spTree>
    <p:extLst>
      <p:ext uri="{BB962C8B-B14F-4D97-AF65-F5344CB8AC3E}">
        <p14:creationId xmlns:p14="http://schemas.microsoft.com/office/powerpoint/2010/main" val="41620189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omic Sans MS" pitchFamily="66" charset="0"/>
              </a:rPr>
              <a:t>OBJECTIVE</a:t>
            </a:r>
            <a:endParaRPr lang="en-GB" dirty="0">
              <a:latin typeface="Comic Sans MS" pitchFamily="66" charset="0"/>
            </a:endParaRPr>
          </a:p>
        </p:txBody>
      </p:sp>
      <p:sp>
        <p:nvSpPr>
          <p:cNvPr id="3" name="Content Placeholder 2"/>
          <p:cNvSpPr>
            <a:spLocks noGrp="1"/>
          </p:cNvSpPr>
          <p:nvPr>
            <p:ph idx="1"/>
          </p:nvPr>
        </p:nvSpPr>
        <p:spPr/>
        <p:txBody>
          <a:bodyPr>
            <a:normAutofit fontScale="92500" lnSpcReduction="20000"/>
          </a:bodyPr>
          <a:lstStyle/>
          <a:p>
            <a:pPr>
              <a:buNone/>
            </a:pPr>
            <a:r>
              <a:rPr lang="en-GB" dirty="0">
                <a:latin typeface="Comic Sans MS" pitchFamily="66" charset="0"/>
              </a:rPr>
              <a:t>At the end of this lecture, participants should be able to; </a:t>
            </a:r>
          </a:p>
          <a:p>
            <a:pPr>
              <a:buFont typeface="Wingdings" pitchFamily="2" charset="2"/>
              <a:buChar char="v"/>
            </a:pPr>
            <a:r>
              <a:rPr lang="en-GB" dirty="0">
                <a:latin typeface="Comic Sans MS" pitchFamily="66" charset="0"/>
              </a:rPr>
              <a:t> </a:t>
            </a:r>
            <a:r>
              <a:rPr lang="en-GB" dirty="0" smtClean="0">
                <a:latin typeface="Comic Sans MS" pitchFamily="66" charset="0"/>
              </a:rPr>
              <a:t>Definition of terms. </a:t>
            </a:r>
            <a:endParaRPr lang="en-GB" dirty="0">
              <a:latin typeface="Comic Sans MS" pitchFamily="66" charset="0"/>
            </a:endParaRPr>
          </a:p>
          <a:p>
            <a:pPr>
              <a:buFont typeface="Wingdings" pitchFamily="2" charset="2"/>
              <a:buChar char="v"/>
            </a:pPr>
            <a:r>
              <a:rPr lang="en-GB" dirty="0">
                <a:latin typeface="Comic Sans MS" pitchFamily="66" charset="0"/>
              </a:rPr>
              <a:t> </a:t>
            </a:r>
            <a:r>
              <a:rPr lang="en-GB" dirty="0" smtClean="0">
                <a:latin typeface="Comic Sans MS" pitchFamily="66" charset="0"/>
              </a:rPr>
              <a:t>Mention </a:t>
            </a:r>
            <a:r>
              <a:rPr lang="en-GB" dirty="0">
                <a:latin typeface="Comic Sans MS" pitchFamily="66" charset="0"/>
              </a:rPr>
              <a:t>four directions of parade. </a:t>
            </a:r>
          </a:p>
          <a:p>
            <a:pPr>
              <a:buFont typeface="Wingdings" pitchFamily="2" charset="2"/>
              <a:buChar char="v"/>
            </a:pPr>
            <a:r>
              <a:rPr lang="en-GB" dirty="0" smtClean="0">
                <a:latin typeface="Comic Sans MS" pitchFamily="66" charset="0"/>
              </a:rPr>
              <a:t> Explain two types of parade. </a:t>
            </a:r>
          </a:p>
          <a:p>
            <a:pPr>
              <a:buFont typeface="Wingdings" pitchFamily="2" charset="2"/>
              <a:buChar char="v"/>
            </a:pPr>
            <a:r>
              <a:rPr lang="en-GB" dirty="0" smtClean="0">
                <a:latin typeface="Comic Sans MS" pitchFamily="66" charset="0"/>
              </a:rPr>
              <a:t> Enumerate various forms </a:t>
            </a:r>
            <a:r>
              <a:rPr lang="en-GB" dirty="0">
                <a:latin typeface="Comic Sans MS" pitchFamily="66" charset="0"/>
              </a:rPr>
              <a:t>of ceremonial parade.</a:t>
            </a:r>
          </a:p>
          <a:p>
            <a:pPr>
              <a:buFont typeface="Wingdings" pitchFamily="2" charset="2"/>
              <a:buChar char="v"/>
            </a:pPr>
            <a:r>
              <a:rPr lang="en-GB" dirty="0" smtClean="0">
                <a:latin typeface="Comic Sans MS" pitchFamily="66" charset="0"/>
              </a:rPr>
              <a:t> Imbibe </a:t>
            </a:r>
            <a:r>
              <a:rPr lang="en-GB" dirty="0">
                <a:latin typeface="Comic Sans MS" pitchFamily="66" charset="0"/>
              </a:rPr>
              <a:t>the command procedure </a:t>
            </a:r>
          </a:p>
          <a:p>
            <a:pPr>
              <a:buFont typeface="Wingdings" pitchFamily="2" charset="2"/>
              <a:buChar char="v"/>
            </a:pPr>
            <a:r>
              <a:rPr lang="en-GB" dirty="0" smtClean="0">
                <a:latin typeface="Comic Sans MS" pitchFamily="66" charset="0"/>
              </a:rPr>
              <a:t> Enumerate </a:t>
            </a:r>
            <a:r>
              <a:rPr lang="en-GB" dirty="0">
                <a:latin typeface="Comic Sans MS" pitchFamily="66" charset="0"/>
              </a:rPr>
              <a:t>the characteristics of a good parade commander. </a:t>
            </a:r>
          </a:p>
          <a:p>
            <a:pPr marL="0" indent="0">
              <a:buNone/>
            </a:pPr>
            <a:endParaRPr lang="en-GB" dirty="0"/>
          </a:p>
        </p:txBody>
      </p:sp>
    </p:spTree>
    <p:extLst>
      <p:ext uri="{BB962C8B-B14F-4D97-AF65-F5344CB8AC3E}">
        <p14:creationId xmlns:p14="http://schemas.microsoft.com/office/powerpoint/2010/main" val="19489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6050"/>
          </a:xfrm>
        </p:spPr>
        <p:txBody>
          <a:bodyPr>
            <a:normAutofit fontScale="90000"/>
          </a:bodyPr>
          <a:lstStyle/>
          <a:p>
            <a:r>
              <a:rPr lang="en-GB" sz="2200" b="1" dirty="0" smtClean="0">
                <a:latin typeface="Comic Sans MS" pitchFamily="66" charset="0"/>
              </a:rPr>
              <a:t/>
            </a:r>
            <a:br>
              <a:rPr lang="en-GB" sz="2200" b="1" dirty="0" smtClean="0">
                <a:latin typeface="Comic Sans MS" pitchFamily="66" charset="0"/>
              </a:rPr>
            </a:br>
            <a:r>
              <a:rPr lang="en-GB" sz="2200" b="1" dirty="0">
                <a:latin typeface="Comic Sans MS" pitchFamily="66" charset="0"/>
              </a:rPr>
              <a:t/>
            </a:r>
            <a:br>
              <a:rPr lang="en-GB" sz="2200" b="1" dirty="0">
                <a:latin typeface="Comic Sans MS" pitchFamily="66" charset="0"/>
              </a:rPr>
            </a:br>
            <a:r>
              <a:rPr lang="en-GB" sz="2200" b="1" dirty="0" smtClean="0">
                <a:latin typeface="Comic Sans MS" pitchFamily="66" charset="0"/>
              </a:rPr>
              <a:t>DEFINITION </a:t>
            </a:r>
            <a:r>
              <a:rPr lang="en-GB" sz="2200" b="1" dirty="0">
                <a:latin typeface="Comic Sans MS" pitchFamily="66" charset="0"/>
              </a:rPr>
              <a:t>OF TERMS </a:t>
            </a:r>
            <a:r>
              <a:rPr lang="en-GB" dirty="0"/>
              <a:t/>
            </a:r>
            <a:br>
              <a:rPr lang="en-GB" dirty="0"/>
            </a:br>
            <a:endParaRPr lang="en-GB" dirty="0"/>
          </a:p>
        </p:txBody>
      </p:sp>
      <p:sp>
        <p:nvSpPr>
          <p:cNvPr id="3" name="Content Placeholder 2"/>
          <p:cNvSpPr>
            <a:spLocks noGrp="1"/>
          </p:cNvSpPr>
          <p:nvPr>
            <p:ph idx="1"/>
          </p:nvPr>
        </p:nvSpPr>
        <p:spPr>
          <a:xfrm>
            <a:off x="457200" y="908720"/>
            <a:ext cx="8229600" cy="5544616"/>
          </a:xfrm>
        </p:spPr>
        <p:txBody>
          <a:bodyPr>
            <a:normAutofit fontScale="25000" lnSpcReduction="20000"/>
          </a:bodyPr>
          <a:lstStyle/>
          <a:p>
            <a:r>
              <a:rPr lang="en-GB" sz="8000" dirty="0">
                <a:latin typeface="Comic Sans MS" pitchFamily="66" charset="0"/>
              </a:rPr>
              <a:t>5. In extrapolating the above subject, some related salient terms would be defined for better comprehension of the discourse. These are as follows: </a:t>
            </a:r>
          </a:p>
          <a:p>
            <a:r>
              <a:rPr lang="en-GB" sz="8000" dirty="0">
                <a:latin typeface="Comic Sans MS" pitchFamily="66" charset="0"/>
              </a:rPr>
              <a:t>a. Drill: This consists of certain movements by which a unit or individual are move in orderly, uniform manner from one place to another. It is a regimented approach of memorizing or instilling certain desired traits or actions through repetition until the action is instinctive to the officer or marshal being drilled. </a:t>
            </a:r>
          </a:p>
          <a:p>
            <a:r>
              <a:rPr lang="en-GB" sz="8000" dirty="0">
                <a:latin typeface="Comic Sans MS" pitchFamily="66" charset="0"/>
              </a:rPr>
              <a:t>b. Ceremonial Parades: These are formations and movements in which a number of guards or staff execute movements in unison and with precision just as in drill and in </a:t>
            </a:r>
            <a:r>
              <a:rPr lang="en-GB" sz="8000" dirty="0" smtClean="0">
                <a:latin typeface="Comic Sans MS" pitchFamily="66" charset="0"/>
              </a:rPr>
              <a:t>commemoration </a:t>
            </a:r>
            <a:r>
              <a:rPr lang="en-GB" sz="8000" dirty="0">
                <a:latin typeface="Comic Sans MS" pitchFamily="66" charset="0"/>
              </a:rPr>
              <a:t>or respect of public figure, event and/or achievements etc. However, their primary value is to render honours and stimulate esprit de corps. </a:t>
            </a:r>
          </a:p>
          <a:p>
            <a:r>
              <a:rPr lang="en-GB" sz="8000" dirty="0">
                <a:latin typeface="Comic Sans MS" pitchFamily="66" charset="0"/>
              </a:rPr>
              <a:t>c. Parade Commander: This is the person that commands parade. </a:t>
            </a:r>
          </a:p>
          <a:p>
            <a:r>
              <a:rPr lang="en-GB" sz="8000" dirty="0">
                <a:latin typeface="Comic Sans MS" pitchFamily="66" charset="0"/>
              </a:rPr>
              <a:t>d. Alignment: A straight line on which a body of men is formed or is to form. </a:t>
            </a:r>
          </a:p>
          <a:p>
            <a:r>
              <a:rPr lang="en-GB" sz="8000" dirty="0">
                <a:latin typeface="Comic Sans MS" pitchFamily="66" charset="0"/>
              </a:rPr>
              <a:t>e. Parade Ground: This is where staff regularly gather in formations or guards for inspection or training or regimented ceremonies like passing out or farewell etc. </a:t>
            </a:r>
          </a:p>
          <a:p>
            <a:endParaRPr lang="en-GB" dirty="0"/>
          </a:p>
        </p:txBody>
      </p:sp>
    </p:spTree>
    <p:extLst>
      <p:ext uri="{BB962C8B-B14F-4D97-AF65-F5344CB8AC3E}">
        <p14:creationId xmlns:p14="http://schemas.microsoft.com/office/powerpoint/2010/main" val="2128311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95536" y="1052736"/>
            <a:ext cx="8496944" cy="5544616"/>
          </a:xfrm>
        </p:spPr>
        <p:txBody>
          <a:bodyPr>
            <a:normAutofit fontScale="55000" lnSpcReduction="20000"/>
          </a:bodyPr>
          <a:lstStyle/>
          <a:p>
            <a:pPr>
              <a:buNone/>
            </a:pPr>
            <a:r>
              <a:rPr lang="en-GB" sz="3800" b="1" dirty="0" smtClean="0">
                <a:latin typeface="Comic Sans MS" pitchFamily="66" charset="0"/>
              </a:rPr>
              <a:t>Parades </a:t>
            </a:r>
            <a:r>
              <a:rPr lang="en-GB" sz="3800" b="1" dirty="0">
                <a:latin typeface="Comic Sans MS" pitchFamily="66" charset="0"/>
              </a:rPr>
              <a:t>consist of four directions:</a:t>
            </a:r>
            <a:r>
              <a:rPr lang="en-GB" sz="3800" dirty="0">
                <a:latin typeface="Comic Sans MS" pitchFamily="66" charset="0"/>
              </a:rPr>
              <a:t> </a:t>
            </a:r>
          </a:p>
          <a:p>
            <a:pPr>
              <a:buFont typeface="Wingdings" pitchFamily="2" charset="2"/>
              <a:buChar char="v"/>
            </a:pPr>
            <a:r>
              <a:rPr lang="en-GB" sz="3800" dirty="0" smtClean="0">
                <a:latin typeface="Comic Sans MS" pitchFamily="66" charset="0"/>
              </a:rPr>
              <a:t> </a:t>
            </a:r>
            <a:r>
              <a:rPr lang="en-GB" sz="3800" dirty="0">
                <a:latin typeface="Comic Sans MS" pitchFamily="66" charset="0"/>
              </a:rPr>
              <a:t>Advance </a:t>
            </a:r>
          </a:p>
          <a:p>
            <a:pPr>
              <a:buFont typeface="Wingdings" pitchFamily="2" charset="2"/>
              <a:buChar char="v"/>
            </a:pPr>
            <a:r>
              <a:rPr lang="en-GB" sz="3800" dirty="0" smtClean="0">
                <a:latin typeface="Comic Sans MS" pitchFamily="66" charset="0"/>
              </a:rPr>
              <a:t> </a:t>
            </a:r>
            <a:r>
              <a:rPr lang="en-GB" sz="3800" dirty="0">
                <a:latin typeface="Comic Sans MS" pitchFamily="66" charset="0"/>
              </a:rPr>
              <a:t>Retire </a:t>
            </a:r>
          </a:p>
          <a:p>
            <a:pPr>
              <a:buFont typeface="Wingdings" pitchFamily="2" charset="2"/>
              <a:buChar char="v"/>
            </a:pPr>
            <a:r>
              <a:rPr lang="en-GB" sz="3800" dirty="0" smtClean="0">
                <a:latin typeface="Comic Sans MS" pitchFamily="66" charset="0"/>
              </a:rPr>
              <a:t> </a:t>
            </a:r>
            <a:r>
              <a:rPr lang="en-GB" sz="3800" dirty="0">
                <a:latin typeface="Comic Sans MS" pitchFamily="66" charset="0"/>
              </a:rPr>
              <a:t>Left </a:t>
            </a:r>
          </a:p>
          <a:p>
            <a:pPr>
              <a:buFont typeface="Wingdings" pitchFamily="2" charset="2"/>
              <a:buChar char="v"/>
            </a:pPr>
            <a:r>
              <a:rPr lang="en-GB" sz="3800" dirty="0" smtClean="0">
                <a:latin typeface="Comic Sans MS" pitchFamily="66" charset="0"/>
              </a:rPr>
              <a:t> </a:t>
            </a:r>
            <a:r>
              <a:rPr lang="en-GB" sz="3800" dirty="0">
                <a:latin typeface="Comic Sans MS" pitchFamily="66" charset="0"/>
              </a:rPr>
              <a:t>Right </a:t>
            </a:r>
            <a:endParaRPr lang="en-GB" sz="3800" dirty="0" smtClean="0">
              <a:latin typeface="Comic Sans MS" pitchFamily="66" charset="0"/>
            </a:endParaRPr>
          </a:p>
          <a:p>
            <a:pPr marL="0" indent="0">
              <a:buNone/>
            </a:pPr>
            <a:endParaRPr lang="en-GB" dirty="0">
              <a:latin typeface="Comic Sans MS" pitchFamily="66" charset="0"/>
            </a:endParaRPr>
          </a:p>
          <a:p>
            <a:r>
              <a:rPr lang="en-GB" sz="3800" b="1" dirty="0">
                <a:latin typeface="Comic Sans MS" pitchFamily="66" charset="0"/>
              </a:rPr>
              <a:t>The Advance </a:t>
            </a:r>
            <a:r>
              <a:rPr lang="en-GB" sz="3800" dirty="0">
                <a:latin typeface="Comic Sans MS" pitchFamily="66" charset="0"/>
              </a:rPr>
              <a:t>is the primary direction of movement, regardless of which direction the soldiers are actually facing (similar to a ship's bow.) On a parade square, the advance is determined by the position of the dais or flags. When these are not present, the direction of the drill commander is the advance. </a:t>
            </a:r>
          </a:p>
          <a:p>
            <a:pPr>
              <a:buNone/>
            </a:pPr>
            <a:endParaRPr lang="en-GB" sz="1600" b="1" dirty="0">
              <a:latin typeface="Comic Sans MS" pitchFamily="66" charset="0"/>
            </a:endParaRPr>
          </a:p>
          <a:p>
            <a:r>
              <a:rPr lang="en-GB" sz="3800" b="1" dirty="0">
                <a:latin typeface="Comic Sans MS" pitchFamily="66" charset="0"/>
              </a:rPr>
              <a:t>The Retire </a:t>
            </a:r>
            <a:r>
              <a:rPr lang="en-GB" sz="3800" dirty="0">
                <a:latin typeface="Comic Sans MS" pitchFamily="66" charset="0"/>
              </a:rPr>
              <a:t>is opposite to the advance, against the primary direction of movement (similar to a ship's stern.)</a:t>
            </a:r>
          </a:p>
          <a:p>
            <a:pPr>
              <a:buNone/>
            </a:pPr>
            <a:endParaRPr lang="en-GB" sz="1900" dirty="0">
              <a:latin typeface="Comic Sans MS" pitchFamily="66" charset="0"/>
            </a:endParaRPr>
          </a:p>
          <a:p>
            <a:r>
              <a:rPr lang="en-GB" sz="3800" b="1" dirty="0">
                <a:latin typeface="Comic Sans MS" pitchFamily="66" charset="0"/>
              </a:rPr>
              <a:t>The Left </a:t>
            </a:r>
            <a:r>
              <a:rPr lang="en-GB" sz="3800" dirty="0">
                <a:latin typeface="Comic Sans MS" pitchFamily="66" charset="0"/>
              </a:rPr>
              <a:t>is to the left of the Advance (similar to a ship's port.) </a:t>
            </a:r>
          </a:p>
          <a:p>
            <a:pPr>
              <a:buNone/>
            </a:pPr>
            <a:endParaRPr lang="en-GB" sz="1900" b="1" dirty="0">
              <a:latin typeface="Comic Sans MS" pitchFamily="66" charset="0"/>
            </a:endParaRPr>
          </a:p>
          <a:p>
            <a:r>
              <a:rPr lang="en-GB" sz="3800" b="1" dirty="0">
                <a:latin typeface="Comic Sans MS" pitchFamily="66" charset="0"/>
              </a:rPr>
              <a:t>The Right </a:t>
            </a:r>
            <a:r>
              <a:rPr lang="en-GB" sz="3800" dirty="0">
                <a:latin typeface="Comic Sans MS" pitchFamily="66" charset="0"/>
              </a:rPr>
              <a:t>is to the right of the Advance (similar to a ship's starboard.) </a:t>
            </a:r>
          </a:p>
          <a:p>
            <a:endParaRPr lang="en-GB" dirty="0">
              <a:latin typeface="Comic Sans MS" pitchFamily="66" charset="0"/>
            </a:endParaRPr>
          </a:p>
        </p:txBody>
      </p:sp>
      <p:sp>
        <p:nvSpPr>
          <p:cNvPr id="5" name="Title 1"/>
          <p:cNvSpPr>
            <a:spLocks noGrp="1"/>
          </p:cNvSpPr>
          <p:nvPr>
            <p:ph type="title"/>
          </p:nvPr>
        </p:nvSpPr>
        <p:spPr>
          <a:xfrm>
            <a:off x="457200" y="274638"/>
            <a:ext cx="8229600" cy="1143000"/>
          </a:xfrm>
        </p:spPr>
        <p:txBody>
          <a:bodyPr>
            <a:normAutofit fontScale="90000"/>
          </a:bodyPr>
          <a:lstStyle/>
          <a:p>
            <a:r>
              <a:rPr lang="en-GB" b="1" dirty="0" smtClean="0">
                <a:latin typeface="Comic Sans MS" pitchFamily="66" charset="0"/>
              </a:rPr>
              <a:t>DIRECTIONS OF PARADE </a:t>
            </a:r>
            <a:br>
              <a:rPr lang="en-GB" b="1" dirty="0" smtClean="0">
                <a:latin typeface="Comic Sans MS" pitchFamily="66" charset="0"/>
              </a:rPr>
            </a:br>
            <a:endParaRPr lang="en-GB" dirty="0">
              <a:latin typeface="Comic Sans MS" pitchFamily="66" charset="0"/>
            </a:endParaRPr>
          </a:p>
        </p:txBody>
      </p:sp>
    </p:spTree>
    <p:extLst>
      <p:ext uri="{BB962C8B-B14F-4D97-AF65-F5344CB8AC3E}">
        <p14:creationId xmlns:p14="http://schemas.microsoft.com/office/powerpoint/2010/main" val="122547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
          <p:cNvSpPr>
            <a:spLocks noChangeArrowheads="1"/>
          </p:cNvSpPr>
          <p:nvPr/>
        </p:nvSpPr>
        <p:spPr bwMode="auto">
          <a:xfrm>
            <a:off x="2276500" y="157780"/>
            <a:ext cx="4895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TYPES OF PARADE</a:t>
            </a:r>
            <a:endParaRPr kumimoji="0" lang="en-US" sz="4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2"/>
          <p:cNvSpPr>
            <a:spLocks noChangeArrowheads="1"/>
          </p:cNvSpPr>
          <p:nvPr/>
        </p:nvSpPr>
        <p:spPr bwMode="auto">
          <a:xfrm>
            <a:off x="762000" y="673837"/>
            <a:ext cx="7924800" cy="22159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ROUTINE PARADE</a:t>
            </a:r>
            <a:r>
              <a:rPr kumimoji="0" lang="en-US"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r>
              <a:rPr kumimoji="0" lang="en-US"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000" dirty="0" smtClean="0">
              <a:latin typeface="Comic Sans MS" pitchFamily="66"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These are parades that are carried out almost on daily basis. This type of parade is usually called to either pass information or for inspection purposes. The following are examples of routine parades. </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3"/>
          <p:cNvSpPr>
            <a:spLocks noChangeArrowheads="1"/>
          </p:cNvSpPr>
          <p:nvPr/>
        </p:nvSpPr>
        <p:spPr bwMode="auto">
          <a:xfrm>
            <a:off x="685800" y="2895600"/>
            <a:ext cx="7848600" cy="35855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Reveille</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This is the first bugle call sounded in the early hours of the morning at exactly 0600 hours. It is meant to signify the commencement of the day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activities during this period; the National flag will be hoisted. </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Retreat</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Retreat is sounded at sunset to signify the end of the day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activities i.e. lowering the national flag and to notify sentries to start challenging intruders until sunrise. </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643632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
          <p:cNvSpPr>
            <a:spLocks noChangeArrowheads="1"/>
          </p:cNvSpPr>
          <p:nvPr/>
        </p:nvSpPr>
        <p:spPr bwMode="auto">
          <a:xfrm>
            <a:off x="762000" y="782107"/>
            <a:ext cx="7772400" cy="31854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Tattoo</a:t>
            </a: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Tattoo is an outdoor show with the use of bugle at night to check men on daily basis after the day</a:t>
            </a:r>
            <a:r>
              <a:rPr kumimoji="0" lang="en-US"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work. This is to ensure that all personnel are back and complete in the barracks. </a:t>
            </a:r>
          </a:p>
          <a:p>
            <a:pPr marL="0" marR="0" lvl="0" indent="0" algn="just" defTabSz="914400" rtl="0" eaLnBrk="1" fontAlgn="base" latinLnBrk="0" hangingPunct="1">
              <a:lnSpc>
                <a:spcPct val="100000"/>
              </a:lnSpc>
              <a:spcBef>
                <a:spcPct val="0"/>
              </a:spcBef>
              <a:spcAft>
                <a:spcPct val="0"/>
              </a:spcAft>
              <a:buClrTx/>
              <a:buSzTx/>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Quarter Guard</a:t>
            </a: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Quarter Guard are mounted to showcase the discipline, alertness and readiness of the command. </a:t>
            </a:r>
          </a:p>
          <a:p>
            <a:pPr marL="0" marR="0" lvl="0" indent="0" algn="just" defTabSz="914400" rtl="0" eaLnBrk="0" fontAlgn="base" latinLnBrk="0" hangingPunct="0">
              <a:lnSpc>
                <a:spcPct val="100000"/>
              </a:lnSpc>
              <a:spcBef>
                <a:spcPct val="0"/>
              </a:spcBef>
              <a:spcAft>
                <a:spcPct val="0"/>
              </a:spcAft>
              <a:buClrTx/>
              <a:buSzTx/>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Change Of Quarter-guards</a:t>
            </a: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Change of Quarter Guard parade is mounted weekly in a command to signify the end of duty for a Quarter Guard. </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1"/>
          <p:cNvSpPr>
            <a:spLocks noChangeArrowheads="1"/>
          </p:cNvSpPr>
          <p:nvPr/>
        </p:nvSpPr>
        <p:spPr bwMode="auto">
          <a:xfrm>
            <a:off x="1979712" y="248218"/>
            <a:ext cx="547260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ROUTINE PARADE CONT’D.</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2"/>
          <p:cNvSpPr>
            <a:spLocks noChangeArrowheads="1"/>
          </p:cNvSpPr>
          <p:nvPr/>
        </p:nvSpPr>
        <p:spPr bwMode="auto">
          <a:xfrm>
            <a:off x="764232" y="4010288"/>
            <a:ext cx="76962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r>
              <a:rPr kumimoji="0" lang="en-US"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RSM Parade</a:t>
            </a: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RSM parade is more or less a rehearsal for the Commanding Officer parades.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endParaRPr kumimoji="0" lang="en-US"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Commanding Officer’s Parade</a:t>
            </a: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Commanding officer’s parade is held at RSHQ, Zones, Sectors and Unit Command levels. In FRSC it is referred to as muster parade</a:t>
            </a:r>
            <a:r>
              <a:rPr kumimoji="0" lang="en-US" sz="1050" b="0" i="0" u="none" strike="noStrike" cap="none" normalizeH="0" baseline="0" dirty="0" smtClean="0">
                <a:ln>
                  <a:noFill/>
                </a:ln>
                <a:solidFill>
                  <a:schemeClr val="tx1"/>
                </a:solidFill>
                <a:effectLst/>
                <a:latin typeface="Arial" pitchFamily="34" charset="0"/>
                <a:cs typeface="Arial" pitchFamily="34" charset="0"/>
              </a:rPr>
              <a:t> </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0972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906489"/>
            <a:ext cx="8496944" cy="2246769"/>
          </a:xfrm>
          <a:prstGeom prst="rect">
            <a:avLst/>
          </a:prstGeom>
        </p:spPr>
        <p:txBody>
          <a:bodyPr wrap="square">
            <a:spAutoFit/>
          </a:bodyPr>
          <a:lstStyle/>
          <a:p>
            <a:r>
              <a:rPr lang="en-US" sz="2000" dirty="0">
                <a:latin typeface="Comic Sans MS" pitchFamily="66" charset="0"/>
              </a:rPr>
              <a:t>Ceremonial parades are parades conducted to mark important ceremonies. In ceremonial parades people are invited within and outside the commission to witness it. It is usually inspected and reviewed by a Reviewing Officer who is often selected from military, Para-military or a highly placed Civilian. In ceremonial parades, officers and Marshals are expected to dress in their number one (1) uniform, otherwise known as ceremonial uniform. </a:t>
            </a:r>
          </a:p>
        </p:txBody>
      </p:sp>
      <p:pic>
        <p:nvPicPr>
          <p:cNvPr id="5" name="Picture 4" descr="C:\Users\ACA 06\Desktop\FRSC PARADE 1.jpg"/>
          <p:cNvPicPr/>
          <p:nvPr/>
        </p:nvPicPr>
        <p:blipFill>
          <a:blip r:embed="rId2" cstate="print"/>
          <a:srcRect/>
          <a:stretch>
            <a:fillRect/>
          </a:stretch>
        </p:blipFill>
        <p:spPr bwMode="auto">
          <a:xfrm>
            <a:off x="702750" y="3117304"/>
            <a:ext cx="7679250" cy="3624064"/>
          </a:xfrm>
          <a:prstGeom prst="rect">
            <a:avLst/>
          </a:prstGeom>
          <a:noFill/>
          <a:ln w="9525">
            <a:noFill/>
            <a:miter lim="800000"/>
            <a:headEnd/>
            <a:tailEnd/>
          </a:ln>
        </p:spPr>
      </p:pic>
      <p:sp>
        <p:nvSpPr>
          <p:cNvPr id="6" name="Rectangle 5"/>
          <p:cNvSpPr/>
          <p:nvPr/>
        </p:nvSpPr>
        <p:spPr>
          <a:xfrm>
            <a:off x="293903" y="118373"/>
            <a:ext cx="8496944" cy="646331"/>
          </a:xfrm>
          <a:prstGeom prst="rect">
            <a:avLst/>
          </a:prstGeom>
        </p:spPr>
        <p:txBody>
          <a:bodyPr wrap="square">
            <a:spAutoFit/>
          </a:bodyPr>
          <a:lstStyle/>
          <a:p>
            <a:pPr algn="ctr"/>
            <a:r>
              <a:rPr lang="en-US" sz="3600" b="1" dirty="0" smtClean="0">
                <a:latin typeface="Comic Sans MS" pitchFamily="66" charset="0"/>
              </a:rPr>
              <a:t>CEREMONIAL PARADES</a:t>
            </a:r>
            <a:endParaRPr lang="en-US" sz="3600" b="1" dirty="0">
              <a:latin typeface="Comic Sans MS" pitchFamily="66" charset="0"/>
            </a:endParaRPr>
          </a:p>
        </p:txBody>
      </p:sp>
    </p:spTree>
    <p:extLst>
      <p:ext uri="{BB962C8B-B14F-4D97-AF65-F5344CB8AC3E}">
        <p14:creationId xmlns:p14="http://schemas.microsoft.com/office/powerpoint/2010/main" val="34963203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5414</Words>
  <Application>Microsoft Office PowerPoint</Application>
  <PresentationFormat>On-screen Show (4:3)</PresentationFormat>
  <Paragraphs>208</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PowerPoint Presentation</vt:lpstr>
      <vt:lpstr>COMMAND AND CONTROL OF CEREMONIAL PARADE   INTRODUCTION</vt:lpstr>
      <vt:lpstr>AIMS </vt:lpstr>
      <vt:lpstr>OBJECTIVE</vt:lpstr>
      <vt:lpstr>  DEFINITION OF TERMS  </vt:lpstr>
      <vt:lpstr>DIRECTIONS OF PARADE  </vt:lpstr>
      <vt:lpstr>PowerPoint Presentation</vt:lpstr>
      <vt:lpstr>PowerPoint Presentation</vt:lpstr>
      <vt:lpstr>PowerPoint Presentation</vt:lpstr>
      <vt:lpstr>FORMS OF CEREMONIAL PARADE  </vt:lpstr>
      <vt:lpstr>PASSING OUT PARADE  </vt:lpstr>
      <vt:lpstr>SEQUENCE OF FORMATION DURING PASSING OUT PARADE:</vt:lpstr>
      <vt:lpstr>SEQUENCE OF FORMATION DURING PASSING OUT PARADE  CONT’D:</vt:lpstr>
      <vt:lpstr>SEQUENCE OF FORMATION DURING PASSING OUT PARADE  CONT’D:</vt:lpstr>
      <vt:lpstr>SEQUENCE OF FORMATION DURING PASSING OUT PARADE  CONT’D:</vt:lpstr>
      <vt:lpstr>SEQUENCE OF FORMATION DURING PASSING OUT PARADE  CONT’D:</vt:lpstr>
      <vt:lpstr>SEQUENCE OF FORMATION DURING PASSING OUT PARADE  CONT’D:</vt:lpstr>
      <vt:lpstr> INDEPENDENCE PARADE:  </vt:lpstr>
      <vt:lpstr> CEREMONIAL WEDDING:  </vt:lpstr>
      <vt:lpstr> CEREMONIAL WEDDING  CONT’D </vt:lpstr>
      <vt:lpstr> CEREMONIAL WEDDING  CONT’D </vt:lpstr>
      <vt:lpstr> CEREMONIAL WEDDING  CONT’D </vt:lpstr>
      <vt:lpstr> CEREMONIAL WEDDING  CONT’D </vt:lpstr>
      <vt:lpstr> CEREMONIAL WEDDING  CONT’D </vt:lpstr>
      <vt:lpstr>PULLING OUT PARADE:  </vt:lpstr>
      <vt:lpstr>PULLING OUT PARADE   CONT’D  </vt:lpstr>
      <vt:lpstr> BURIAL/FUNERAL PARADE:  </vt:lpstr>
      <vt:lpstr> BURIAL/FUNERAL PARADE   CONT’D</vt:lpstr>
      <vt:lpstr> BURIAL/FUNERAL PARADE   CONT’D</vt:lpstr>
      <vt:lpstr> BURIAL/FUNERAL PARADE   CONT’D</vt:lpstr>
      <vt:lpstr>HANDING AND TAKING OVER PARADE:  </vt:lpstr>
      <vt:lpstr>HANDING AND TAKING OVER PARADE   CONT’D </vt:lpstr>
      <vt:lpstr>CHARACTERISTICS OF A PARADE COMMANDER.  </vt:lpstr>
      <vt:lpstr>PowerPoint Presentation</vt:lpstr>
      <vt:lpstr> REFERENCE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COMMAND AND CONTROL OF CEREMONIAL PARADE  INTRODUCTION  Military and paramilitary have been recognized for their distinctive pattern of organizing and executing official functions. This approach has brought to limelight the inherent disciplinary disposition and uniqueness of these settings in terms of regimentation and uniform performance.</dc:title>
  <dc:creator>VICTORIA SHEKARAU</dc:creator>
  <cp:lastModifiedBy>HP</cp:lastModifiedBy>
  <cp:revision>76</cp:revision>
  <dcterms:created xsi:type="dcterms:W3CDTF">2020-03-27T20:02:28Z</dcterms:created>
  <dcterms:modified xsi:type="dcterms:W3CDTF">2021-02-04T14:01:58Z</dcterms:modified>
</cp:coreProperties>
</file>