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handoutMasterIdLst>
    <p:handoutMasterId r:id="rId16"/>
  </p:handoutMasterIdLst>
  <p:sldIdLst>
    <p:sldId id="308" r:id="rId2"/>
    <p:sldId id="315" r:id="rId3"/>
    <p:sldId id="258" r:id="rId4"/>
    <p:sldId id="259" r:id="rId5"/>
    <p:sldId id="283" r:id="rId6"/>
    <p:sldId id="309" r:id="rId7"/>
    <p:sldId id="305" r:id="rId8"/>
    <p:sldId id="262" r:id="rId9"/>
    <p:sldId id="310" r:id="rId10"/>
    <p:sldId id="311" r:id="rId11"/>
    <p:sldId id="294" r:id="rId12"/>
    <p:sldId id="295" r:id="rId13"/>
    <p:sldId id="314"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485" autoAdjust="0"/>
    <p:restoredTop sz="89855" autoAdjust="0"/>
  </p:normalViewPr>
  <p:slideViewPr>
    <p:cSldViewPr>
      <p:cViewPr varScale="1">
        <p:scale>
          <a:sx n="66" d="100"/>
          <a:sy n="66" d="100"/>
        </p:scale>
        <p:origin x="-1866"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670A8BF-FE47-4F59-BB8C-8DA347ED918E}" type="datetimeFigureOut">
              <a:rPr lang="en-US" smtClean="0"/>
              <a:pPr/>
              <a:t>2/8/2021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7505EA1-7420-4A5C-9B5C-234A43683913}" type="slidenum">
              <a:rPr lang="en-US" smtClean="0"/>
              <a:pPr/>
              <a:t>‹#›</a:t>
            </a:fld>
            <a:endParaRPr lang="en-US"/>
          </a:p>
        </p:txBody>
      </p:sp>
    </p:spTree>
    <p:extLst>
      <p:ext uri="{BB962C8B-B14F-4D97-AF65-F5344CB8AC3E}">
        <p14:creationId xmlns:p14="http://schemas.microsoft.com/office/powerpoint/2010/main" val="418677362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37B84A-6218-404F-848B-44774BA38BE9}" type="datetimeFigureOut">
              <a:rPr lang="en-US" smtClean="0"/>
              <a:pPr/>
              <a:t>2/8/2021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20D863-572A-48DE-A9A0-DA6A56D7375D}" type="slidenum">
              <a:rPr lang="en-US" smtClean="0"/>
              <a:pPr/>
              <a:t>‹#›</a:t>
            </a:fld>
            <a:endParaRPr lang="en-US"/>
          </a:p>
        </p:txBody>
      </p:sp>
    </p:spTree>
    <p:extLst>
      <p:ext uri="{BB962C8B-B14F-4D97-AF65-F5344CB8AC3E}">
        <p14:creationId xmlns:p14="http://schemas.microsoft.com/office/powerpoint/2010/main" val="173684828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120D863-572A-48DE-A9A0-DA6A56D7375D}" type="slidenum">
              <a:rPr lang="en-US" smtClean="0"/>
              <a:pPr/>
              <a:t>1</a:t>
            </a:fld>
            <a:endParaRPr lang="en-US"/>
          </a:p>
        </p:txBody>
      </p:sp>
    </p:spTree>
    <p:extLst>
      <p:ext uri="{BB962C8B-B14F-4D97-AF65-F5344CB8AC3E}">
        <p14:creationId xmlns:p14="http://schemas.microsoft.com/office/powerpoint/2010/main" val="3063459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Add your own examples </a:t>
            </a:r>
            <a:r>
              <a:rPr lang="en-US" dirty="0" smtClean="0">
                <a:sym typeface="Wingdings" pitchFamily="2" charset="2"/>
              </a:rPr>
              <a:t></a:t>
            </a:r>
            <a:endParaRPr lang="en-US" dirty="0"/>
          </a:p>
        </p:txBody>
      </p:sp>
      <p:sp>
        <p:nvSpPr>
          <p:cNvPr id="4" name="Slide Number Placeholder 3"/>
          <p:cNvSpPr>
            <a:spLocks noGrp="1"/>
          </p:cNvSpPr>
          <p:nvPr>
            <p:ph type="sldNum" sz="quarter" idx="10"/>
          </p:nvPr>
        </p:nvSpPr>
        <p:spPr/>
        <p:txBody>
          <a:bodyPr/>
          <a:lstStyle/>
          <a:p>
            <a:fld id="{9120D863-572A-48DE-A9A0-DA6A56D7375D}" type="slidenum">
              <a:rPr lang="en-US" smtClean="0"/>
              <a:pPr/>
              <a:t>10</a:t>
            </a:fld>
            <a:endParaRPr lang="en-US"/>
          </a:p>
        </p:txBody>
      </p:sp>
    </p:spTree>
    <p:extLst>
      <p:ext uri="{BB962C8B-B14F-4D97-AF65-F5344CB8AC3E}">
        <p14:creationId xmlns:p14="http://schemas.microsoft.com/office/powerpoint/2010/main" val="14128612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120D863-572A-48DE-A9A0-DA6A56D7375D}"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120D863-572A-48DE-A9A0-DA6A56D7375D}"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120D863-572A-48DE-A9A0-DA6A56D7375D}" type="slidenum">
              <a:rPr lang="en-US" smtClean="0"/>
              <a:pPr/>
              <a:t>13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120D863-572A-48DE-A9A0-DA6A56D7375D}" type="slidenum">
              <a:rPr lang="en-US" smtClean="0"/>
              <a:pPr/>
              <a:t>2</a:t>
            </a:fld>
            <a:endParaRPr lang="en-US"/>
          </a:p>
        </p:txBody>
      </p:sp>
    </p:spTree>
    <p:extLst>
      <p:ext uri="{BB962C8B-B14F-4D97-AF65-F5344CB8AC3E}">
        <p14:creationId xmlns:p14="http://schemas.microsoft.com/office/powerpoint/2010/main" val="3063459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Usually Health psychologists investigate the effects of psychological factors such as stress on illness. They examine the psychological principles underlying treatments for disease and illness. They also study prevention: how healthier behavior can help people avoid and reduce health problems such as stress and heart disease.</a:t>
            </a:r>
            <a:endParaRPr lang="en-US" dirty="0"/>
          </a:p>
        </p:txBody>
      </p:sp>
      <p:sp>
        <p:nvSpPr>
          <p:cNvPr id="4" name="Slide Number Placeholder 3"/>
          <p:cNvSpPr>
            <a:spLocks noGrp="1"/>
          </p:cNvSpPr>
          <p:nvPr>
            <p:ph type="sldNum" sz="quarter" idx="10"/>
          </p:nvPr>
        </p:nvSpPr>
        <p:spPr/>
        <p:txBody>
          <a:bodyPr/>
          <a:lstStyle/>
          <a:p>
            <a:fld id="{9120D863-572A-48DE-A9A0-DA6A56D7375D}" type="slidenum">
              <a:rPr lang="en-US" smtClean="0"/>
              <a:pPr/>
              <a:t>3</a:t>
            </a:fld>
            <a:endParaRPr lang="en-US"/>
          </a:p>
        </p:txBody>
      </p:sp>
    </p:spTree>
    <p:extLst>
      <p:ext uri="{BB962C8B-B14F-4D97-AF65-F5344CB8AC3E}">
        <p14:creationId xmlns:p14="http://schemas.microsoft.com/office/powerpoint/2010/main" val="4567794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When something happens to us, we automatically evaluate the situation mentally. We decide if it is threatening to us, how we need to deal with the situation, and what skills we can use. If we decide that the demands of the situation outweigh the skills we have, then we label the situation as “stressful” and react with the classic “stress response.”</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Additionally, not all situations that are labeled “stressful” are negative. The birth of a child, being promoted at work, or moving to a new home may not be perceived as threatening. However, we may feel that situations are “stressful” because we don’t feel fully prepared to deal with them.</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Add your own examples </a:t>
            </a:r>
            <a:r>
              <a:rPr lang="en-US" sz="1200" kern="1200" baseline="0" dirty="0" smtClean="0">
                <a:solidFill>
                  <a:schemeClr val="tx1"/>
                </a:solidFill>
                <a:latin typeface="+mn-lt"/>
                <a:ea typeface="+mn-ea"/>
                <a:cs typeface="+mn-cs"/>
                <a:sym typeface="Wingdings" pitchFamily="2" charset="2"/>
              </a:rPr>
              <a:t></a:t>
            </a:r>
            <a:endParaRPr lang="en-US" dirty="0"/>
          </a:p>
        </p:txBody>
      </p:sp>
      <p:sp>
        <p:nvSpPr>
          <p:cNvPr id="4" name="Slide Number Placeholder 3"/>
          <p:cNvSpPr>
            <a:spLocks noGrp="1"/>
          </p:cNvSpPr>
          <p:nvPr>
            <p:ph type="sldNum" sz="quarter" idx="10"/>
          </p:nvPr>
        </p:nvSpPr>
        <p:spPr/>
        <p:txBody>
          <a:bodyPr/>
          <a:lstStyle/>
          <a:p>
            <a:fld id="{9120D863-572A-48DE-A9A0-DA6A56D7375D}" type="slidenum">
              <a:rPr lang="en-US" smtClean="0"/>
              <a:pPr/>
              <a:t>4</a:t>
            </a:fld>
            <a:endParaRPr lang="en-US"/>
          </a:p>
        </p:txBody>
      </p:sp>
    </p:spTree>
    <p:extLst>
      <p:ext uri="{BB962C8B-B14F-4D97-AF65-F5344CB8AC3E}">
        <p14:creationId xmlns:p14="http://schemas.microsoft.com/office/powerpoint/2010/main" val="1064586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120D863-572A-48DE-A9A0-DA6A56D7375D}"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120D863-572A-48DE-A9A0-DA6A56D7375D}"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120D863-572A-48DE-A9A0-DA6A56D7375D}"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Add your own examples </a:t>
            </a:r>
            <a:r>
              <a:rPr lang="en-US" dirty="0" smtClean="0">
                <a:sym typeface="Wingdings" pitchFamily="2" charset="2"/>
              </a:rPr>
              <a:t></a:t>
            </a:r>
            <a:endParaRPr lang="en-US" dirty="0"/>
          </a:p>
        </p:txBody>
      </p:sp>
      <p:sp>
        <p:nvSpPr>
          <p:cNvPr id="4" name="Slide Number Placeholder 3"/>
          <p:cNvSpPr>
            <a:spLocks noGrp="1"/>
          </p:cNvSpPr>
          <p:nvPr>
            <p:ph type="sldNum" sz="quarter" idx="10"/>
          </p:nvPr>
        </p:nvSpPr>
        <p:spPr/>
        <p:txBody>
          <a:bodyPr/>
          <a:lstStyle/>
          <a:p>
            <a:fld id="{9120D863-572A-48DE-A9A0-DA6A56D7375D}" type="slidenum">
              <a:rPr lang="en-US" smtClean="0"/>
              <a:pPr/>
              <a:t>8</a:t>
            </a:fld>
            <a:endParaRPr lang="en-US"/>
          </a:p>
        </p:txBody>
      </p:sp>
    </p:spTree>
    <p:extLst>
      <p:ext uri="{BB962C8B-B14F-4D97-AF65-F5344CB8AC3E}">
        <p14:creationId xmlns:p14="http://schemas.microsoft.com/office/powerpoint/2010/main" val="14128612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Add your own examples </a:t>
            </a:r>
            <a:r>
              <a:rPr lang="en-US" dirty="0" smtClean="0">
                <a:sym typeface="Wingdings" pitchFamily="2" charset="2"/>
              </a:rPr>
              <a:t></a:t>
            </a:r>
            <a:endParaRPr lang="en-US" dirty="0"/>
          </a:p>
        </p:txBody>
      </p:sp>
      <p:sp>
        <p:nvSpPr>
          <p:cNvPr id="4" name="Slide Number Placeholder 3"/>
          <p:cNvSpPr>
            <a:spLocks noGrp="1"/>
          </p:cNvSpPr>
          <p:nvPr>
            <p:ph type="sldNum" sz="quarter" idx="10"/>
          </p:nvPr>
        </p:nvSpPr>
        <p:spPr/>
        <p:txBody>
          <a:bodyPr/>
          <a:lstStyle/>
          <a:p>
            <a:fld id="{9120D863-572A-48DE-A9A0-DA6A56D7375D}" type="slidenum">
              <a:rPr lang="en-US" smtClean="0"/>
              <a:pPr/>
              <a:t>9</a:t>
            </a:fld>
            <a:endParaRPr lang="en-US"/>
          </a:p>
        </p:txBody>
      </p:sp>
    </p:spTree>
    <p:extLst>
      <p:ext uri="{BB962C8B-B14F-4D97-AF65-F5344CB8AC3E}">
        <p14:creationId xmlns:p14="http://schemas.microsoft.com/office/powerpoint/2010/main" val="14128612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7E372599-0189-4B6A-A6D4-BF476F0C6706}" type="datetime1">
              <a:rPr lang="en-US" smtClean="0"/>
              <a:pPr/>
              <a:t>2/8/2021</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E86E1C5-5276-4FC7-99F5-2D1B158B17E9}" type="datetime1">
              <a:rPr lang="en-US" smtClean="0"/>
              <a:pPr/>
              <a:t>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4F4544B-7E8A-4174-ACBE-BB7ED0F49D7A}" type="datetime1">
              <a:rPr lang="en-US" smtClean="0"/>
              <a:pPr/>
              <a:t>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zo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684221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B350065F-846A-492D-B432-276947517BD6}" type="datetime1">
              <a:rPr lang="en-US" smtClean="0"/>
              <a:pPr/>
              <a:t>2/8/2021</a:t>
            </a:fld>
            <a:endParaRPr lang="en-US"/>
          </a:p>
        </p:txBody>
      </p:sp>
      <p:sp>
        <p:nvSpPr>
          <p:cNvPr id="9" name="Slide Number Placeholder 8"/>
          <p:cNvSpPr>
            <a:spLocks noGrp="1"/>
          </p:cNvSpPr>
          <p:nvPr>
            <p:ph type="sldNum" sz="quarter" idx="15"/>
          </p:nvPr>
        </p:nvSpPr>
        <p:spPr/>
        <p:txBody>
          <a:bodyPr rtlCol="0"/>
          <a:lstStyle/>
          <a:p>
            <a:fld id="{B6F15528-21DE-4FAA-801E-634DDDAF4B2B}"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transition>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2A7E2AC2-AFD3-4D98-921F-29EA603F9F04}" type="datetime1">
              <a:rPr lang="en-US" smtClean="0"/>
              <a:pPr/>
              <a:t>2/8/2021</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32F940ED-EA38-4F17-871C-D620E5EEE818}" type="datetime1">
              <a:rPr lang="en-US" smtClean="0"/>
              <a:pPr/>
              <a:t>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CDD6B659-3C72-4FB3-BB23-1C5DFEDE0EC2}" type="datetime1">
              <a:rPr lang="en-US" smtClean="0"/>
              <a:pPr/>
              <a:t>2/8/2021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transition>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2B1A14D2-2794-4B4A-8D33-AFBB900CC31D}" type="datetime1">
              <a:rPr lang="en-US" smtClean="0"/>
              <a:pPr/>
              <a:t>2/8/2021</a:t>
            </a:fld>
            <a:endParaRPr lang="en-US"/>
          </a:p>
        </p:txBody>
      </p:sp>
      <p:sp>
        <p:nvSpPr>
          <p:cNvPr id="7" name="Slide Number Placeholder 6"/>
          <p:cNvSpPr>
            <a:spLocks noGrp="1"/>
          </p:cNvSpPr>
          <p:nvPr>
            <p:ph type="sldNum" sz="quarter" idx="11"/>
          </p:nvPr>
        </p:nvSpPr>
        <p:spPr/>
        <p:txBody>
          <a:bodyPr rtlCol="0"/>
          <a:lstStyle/>
          <a:p>
            <a:fld id="{B6F15528-21DE-4FAA-801E-634DDDAF4B2B}"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transition>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A8A882-18FC-46D6-B1FD-2317EC401B95}" type="datetime1">
              <a:rPr lang="en-US" smtClean="0"/>
              <a:pPr/>
              <a:t>2/8/2021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D8DA66B5-CF7A-4637-9B6A-EB95C2D6CF86}" type="datetime1">
              <a:rPr lang="en-US" smtClean="0"/>
              <a:pPr/>
              <a:t>2/8/2021</a:t>
            </a:fld>
            <a:endParaRPr lang="en-US"/>
          </a:p>
        </p:txBody>
      </p:sp>
      <p:sp>
        <p:nvSpPr>
          <p:cNvPr id="22" name="Slide Number Placeholder 21"/>
          <p:cNvSpPr>
            <a:spLocks noGrp="1"/>
          </p:cNvSpPr>
          <p:nvPr>
            <p:ph type="sldNum" sz="quarter" idx="15"/>
          </p:nvPr>
        </p:nvSpPr>
        <p:spPr/>
        <p:txBody>
          <a:bodyPr rtlCol="0"/>
          <a:lstStyle/>
          <a:p>
            <a:fld id="{B6F15528-21DE-4FAA-801E-634DDDAF4B2B}"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transition>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9099EE44-813C-4B8F-8214-907902691A63}" type="datetime1">
              <a:rPr lang="en-US" smtClean="0"/>
              <a:pPr/>
              <a:t>2/8/2021</a:t>
            </a:fld>
            <a:endParaRPr lang="en-US"/>
          </a:p>
        </p:txBody>
      </p:sp>
      <p:sp>
        <p:nvSpPr>
          <p:cNvPr id="18" name="Slide Number Placeholder 17"/>
          <p:cNvSpPr>
            <a:spLocks noGrp="1"/>
          </p:cNvSpPr>
          <p:nvPr>
            <p:ph type="sldNum" sz="quarter" idx="11"/>
          </p:nvPr>
        </p:nvSpPr>
        <p:spPr/>
        <p:txBody>
          <a:bodyPr rtlCol="0"/>
          <a:lstStyle/>
          <a:p>
            <a:fld id="{B6F15528-21DE-4FAA-801E-634DDDAF4B2B}"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transition>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D38ADD81-54A6-4442-9BC0-104E2C6ADAA9}" type="datetime1">
              <a:rPr lang="en-US" smtClean="0"/>
              <a:pPr/>
              <a:t>2/8/2021</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zoom/>
  </p:transition>
  <p:hf sldNum="0" hdr="0" ft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43042" y="214290"/>
            <a:ext cx="7286676" cy="2143140"/>
          </a:xfrm>
        </p:spPr>
        <p:txBody>
          <a:bodyPr>
            <a:noAutofit/>
          </a:bodyPr>
          <a:lstStyle/>
          <a:p>
            <a:r>
              <a:rPr lang="en-US" sz="2000" dirty="0" smtClean="0">
                <a:solidFill>
                  <a:srgbClr val="002060"/>
                </a:solidFill>
              </a:rPr>
              <a:t>NON-MOTORIZED TRANSPORTATION/ NATIONA L CYCLING POLICY</a:t>
            </a:r>
            <a:r>
              <a:rPr lang="en-US" sz="2000" dirty="0" smtClean="0"/>
              <a:t/>
            </a:r>
            <a:br>
              <a:rPr lang="en-US" sz="2000" dirty="0" smtClean="0"/>
            </a:br>
            <a:endParaRPr lang="en-US" sz="2000" dirty="0"/>
          </a:p>
        </p:txBody>
      </p:sp>
      <p:sp>
        <p:nvSpPr>
          <p:cNvPr id="4" name="Subtitle 3"/>
          <p:cNvSpPr>
            <a:spLocks noGrp="1"/>
          </p:cNvSpPr>
          <p:nvPr>
            <p:ph type="subTitle" idx="1"/>
          </p:nvPr>
        </p:nvSpPr>
        <p:spPr>
          <a:xfrm>
            <a:off x="1857356" y="3143248"/>
            <a:ext cx="7072362" cy="2286016"/>
          </a:xfrm>
        </p:spPr>
        <p:txBody>
          <a:bodyPr>
            <a:normAutofit/>
          </a:bodyPr>
          <a:lstStyle/>
          <a:p>
            <a:endParaRPr lang="en-US" sz="2000" dirty="0">
              <a:solidFill>
                <a:srgbClr val="FF0000"/>
              </a:solidFill>
            </a:endParaRPr>
          </a:p>
        </p:txBody>
      </p:sp>
    </p:spTree>
  </p:cSld>
  <p:clrMapOvr>
    <a:masterClrMapping/>
  </p:clrMapOvr>
  <p:transition>
    <p:wheel spokes="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42844" y="214290"/>
            <a:ext cx="8572560" cy="6429420"/>
          </a:xfrm>
        </p:spPr>
        <p:txBody>
          <a:bodyPr>
            <a:noAutofit/>
          </a:bodyPr>
          <a:lstStyle/>
          <a:p>
            <a:pPr>
              <a:buNone/>
            </a:pPr>
            <a:r>
              <a:rPr lang="en-US" sz="1800" b="1" u="sng" dirty="0" smtClean="0">
                <a:solidFill>
                  <a:srgbClr val="C00000"/>
                </a:solidFill>
              </a:rPr>
              <a:t>FRSC EFFORTS TOWARD THE IMPROVEMENT OF NON-MOTORIZED TRANSPOTATION</a:t>
            </a:r>
            <a:endParaRPr lang="en-US" sz="1800" b="1" dirty="0" smtClean="0">
              <a:solidFill>
                <a:srgbClr val="C00000"/>
              </a:solidFill>
            </a:endParaRPr>
          </a:p>
          <a:p>
            <a:r>
              <a:rPr lang="en-US" sz="1800" dirty="0" smtClean="0"/>
              <a:t>The federal Road Safety Corps in conjunction with the Federal Ministry of Transportation, initiated the national stakeholders  forum on bicycle transportation and:</a:t>
            </a:r>
          </a:p>
          <a:p>
            <a:pPr lvl="0"/>
            <a:r>
              <a:rPr lang="en-US" sz="1800" dirty="0" smtClean="0"/>
              <a:t>Participated in the VELO- CITY cycling conference in NIJMEDIEN, in the Netherlands in 2011 and 2014.</a:t>
            </a:r>
          </a:p>
          <a:p>
            <a:pPr lvl="0"/>
            <a:r>
              <a:rPr lang="en-US" sz="1800" dirty="0" smtClean="0"/>
              <a:t>The Federal Road Safety Corps, the Federal Ministry of Transportation (FMT) and the Cycling Federation of Nigeria(CFN) launched its maiden cycling week in 2013, subsequently some fields commands organized the other National Bicycle Week in their various commands.</a:t>
            </a:r>
          </a:p>
          <a:p>
            <a:pPr lvl="0"/>
            <a:r>
              <a:rPr lang="en-US" sz="1800" dirty="0" smtClean="0"/>
              <a:t>Conducted in partnership with the Federal Capital Territory Development Authority (FCTDA)a survey on the possibility of introduction of pedestrian/bicycle lanes and bridges in Abuja master plan.</a:t>
            </a:r>
          </a:p>
          <a:p>
            <a:pPr lvl="0">
              <a:buNone/>
            </a:pPr>
            <a:endParaRPr lang="en-US" sz="1800" dirty="0" smtClean="0"/>
          </a:p>
        </p:txBody>
      </p:sp>
      <p:pic>
        <p:nvPicPr>
          <p:cNvPr id="4" name="Picture 3" descr="http://www.tgi.org.ng/assets/img/sections/programs/bicycle-transportation.jpg"/>
          <p:cNvPicPr/>
          <p:nvPr/>
        </p:nvPicPr>
        <p:blipFill>
          <a:blip r:embed="rId3" cstate="print"/>
          <a:stretch>
            <a:fillRect/>
          </a:stretch>
        </p:blipFill>
        <p:spPr>
          <a:xfrm>
            <a:off x="571472" y="4429132"/>
            <a:ext cx="7072362" cy="2162175"/>
          </a:xfrm>
          <a:prstGeom prst="rect">
            <a:avLst/>
          </a:prstGeom>
          <a:noFill/>
          <a:ln w="9525">
            <a:noFill/>
          </a:ln>
        </p:spPr>
      </p:pic>
      <p:sp>
        <p:nvSpPr>
          <p:cNvPr id="5" name="Rectangle 4"/>
          <p:cNvSpPr/>
          <p:nvPr/>
        </p:nvSpPr>
        <p:spPr>
          <a:xfrm>
            <a:off x="857224" y="6143644"/>
            <a:ext cx="6715172" cy="553998"/>
          </a:xfrm>
          <a:prstGeom prst="rect">
            <a:avLst/>
          </a:prstGeom>
        </p:spPr>
        <p:txBody>
          <a:bodyPr wrap="square">
            <a:spAutoFit/>
          </a:bodyPr>
          <a:lstStyle/>
          <a:p>
            <a:r>
              <a:rPr lang="en-US" b="1" baseline="30000" dirty="0" smtClean="0"/>
              <a:t>The former and present Corps Marshals </a:t>
            </a:r>
            <a:r>
              <a:rPr lang="en-US" b="1" baseline="30000" dirty="0" err="1" smtClean="0"/>
              <a:t>Osita</a:t>
            </a:r>
            <a:r>
              <a:rPr lang="en-US" b="1" baseline="30000" dirty="0" smtClean="0"/>
              <a:t> </a:t>
            </a:r>
            <a:r>
              <a:rPr lang="en-US" b="1" baseline="30000" dirty="0" err="1" smtClean="0"/>
              <a:t>Chidoka</a:t>
            </a:r>
            <a:r>
              <a:rPr lang="en-US" b="1" baseline="30000" dirty="0" smtClean="0"/>
              <a:t> and </a:t>
            </a:r>
            <a:r>
              <a:rPr lang="en-US" b="1" baseline="30000" dirty="0" err="1" smtClean="0"/>
              <a:t>Boboye</a:t>
            </a:r>
            <a:r>
              <a:rPr lang="en-US" b="1" baseline="30000" dirty="0" smtClean="0"/>
              <a:t>  </a:t>
            </a:r>
            <a:r>
              <a:rPr lang="en-US" b="1" baseline="30000" dirty="0" err="1" smtClean="0"/>
              <a:t>Oyeyemi</a:t>
            </a:r>
            <a:r>
              <a:rPr lang="en-US" b="1" baseline="30000" dirty="0" smtClean="0"/>
              <a:t> with other senior officers on a Ride to promote the use of bicycle</a:t>
            </a:r>
            <a:endParaRPr lang="en-US" dirty="0"/>
          </a:p>
        </p:txBody>
      </p:sp>
    </p:spTree>
  </p:cSld>
  <p:clrMapOvr>
    <a:masterClrMapping/>
  </p:clrMapOvr>
  <p:transition>
    <p:whee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85720" y="1000108"/>
            <a:ext cx="7929618" cy="5143536"/>
          </a:xfrm>
        </p:spPr>
        <p:txBody>
          <a:bodyPr>
            <a:normAutofit fontScale="32500" lnSpcReduction="20000"/>
          </a:bodyPr>
          <a:lstStyle/>
          <a:p>
            <a:r>
              <a:rPr lang="en-US" sz="8000" dirty="0" smtClean="0"/>
              <a:t>To achieve NMT, Nigeria has a vision of joining the first 20 nations in the global safest road ranking from its present 91</a:t>
            </a:r>
            <a:r>
              <a:rPr lang="en-US" sz="8000" baseline="30000" dirty="0" smtClean="0"/>
              <a:t>st</a:t>
            </a:r>
            <a:r>
              <a:rPr lang="en-US" sz="8000" dirty="0" smtClean="0"/>
              <a:t> position by 2020. To achieve </a:t>
            </a:r>
            <a:r>
              <a:rPr lang="en-US" sz="8000" dirty="0" err="1" smtClean="0"/>
              <a:t>this,the</a:t>
            </a:r>
            <a:r>
              <a:rPr lang="en-US" sz="8000" dirty="0" smtClean="0"/>
              <a:t> FRSC made conscious efforts to ensure that the Federal Ministry of Transport (FMT) adopts a National Policy on Transportation which is an umbrella for the eventual actualization of a National Policy on NMT and also trained some staff in Netherland.</a:t>
            </a:r>
          </a:p>
          <a:p>
            <a:pPr>
              <a:buNone/>
            </a:pPr>
            <a:r>
              <a:rPr lang="en-US" sz="8000" dirty="0" smtClean="0"/>
              <a:t>Development of National cycling Policy and Strategy 2014.</a:t>
            </a:r>
          </a:p>
          <a:p>
            <a:pPr>
              <a:buNone/>
            </a:pPr>
            <a:endParaRPr lang="en-US" sz="4500" dirty="0" smtClean="0"/>
          </a:p>
          <a:p>
            <a:pPr>
              <a:buNone/>
            </a:pPr>
            <a:endParaRPr lang="en-US" sz="2900" dirty="0" smtClean="0"/>
          </a:p>
        </p:txBody>
      </p:sp>
    </p:spTree>
    <p:extLst>
      <p:ext uri="{BB962C8B-B14F-4D97-AF65-F5344CB8AC3E}">
        <p14:creationId xmlns:p14="http://schemas.microsoft.com/office/powerpoint/2010/main" val="460797815"/>
      </p:ext>
    </p:extLst>
  </p:cSld>
  <p:clrMapOvr>
    <a:masterClrMapping/>
  </p:clrMapOvr>
  <p:transition>
    <p:wheel spokes="3"/>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85728"/>
            <a:ext cx="7901014" cy="5786478"/>
          </a:xfrm>
        </p:spPr>
        <p:txBody>
          <a:bodyPr>
            <a:normAutofit fontScale="47500" lnSpcReduction="20000"/>
          </a:bodyPr>
          <a:lstStyle/>
          <a:p>
            <a:pPr>
              <a:buNone/>
            </a:pPr>
            <a:r>
              <a:rPr lang="en-US" sz="4200" b="1" u="sng" dirty="0" smtClean="0">
                <a:solidFill>
                  <a:srgbClr val="C00000"/>
                </a:solidFill>
              </a:rPr>
              <a:t>WAY FORWARD</a:t>
            </a:r>
            <a:endParaRPr lang="en-US" sz="4200" dirty="0" smtClean="0">
              <a:solidFill>
                <a:srgbClr val="C00000"/>
              </a:solidFill>
            </a:endParaRPr>
          </a:p>
          <a:p>
            <a:r>
              <a:rPr lang="en-US" sz="4200" dirty="0" smtClean="0"/>
              <a:t>Resuscitation of the FRSC bicycle club at the Headquarters.</a:t>
            </a:r>
          </a:p>
          <a:p>
            <a:pPr>
              <a:buNone/>
            </a:pPr>
            <a:endParaRPr lang="en-US" sz="4200" dirty="0" smtClean="0"/>
          </a:p>
          <a:p>
            <a:r>
              <a:rPr lang="en-US" sz="4200" dirty="0" smtClean="0"/>
              <a:t>Collaboration with FMT for adoption of a National Policy on NMT.</a:t>
            </a:r>
          </a:p>
          <a:p>
            <a:pPr>
              <a:buNone/>
            </a:pPr>
            <a:endParaRPr lang="en-US" sz="4200" dirty="0" smtClean="0"/>
          </a:p>
          <a:p>
            <a:r>
              <a:rPr lang="en-US" sz="4200" dirty="0" smtClean="0"/>
              <a:t>Mount pressure on Federal and State Governments through the Federal and State Ministries of works for provision of NMT infrastructures and facilities on the Nation’s highways.</a:t>
            </a:r>
          </a:p>
          <a:p>
            <a:pPr>
              <a:buNone/>
            </a:pPr>
            <a:endParaRPr lang="en-US" sz="4200" dirty="0" smtClean="0"/>
          </a:p>
          <a:p>
            <a:r>
              <a:rPr lang="en-US" sz="4200" dirty="0" smtClean="0"/>
              <a:t>Establishment of desk officers on NMT in field commands to handle activities of NMT.</a:t>
            </a:r>
          </a:p>
          <a:p>
            <a:pPr>
              <a:buNone/>
            </a:pPr>
            <a:endParaRPr lang="en-US" sz="4200" dirty="0" smtClean="0"/>
          </a:p>
          <a:p>
            <a:r>
              <a:rPr lang="en-US" sz="4200" dirty="0" smtClean="0"/>
              <a:t>Collaborating with stakeholders and other bicycle clubs on creating awareness about NMT .</a:t>
            </a:r>
          </a:p>
          <a:p>
            <a:pPr>
              <a:buNone/>
            </a:pPr>
            <a:endParaRPr lang="en-US" sz="4200" dirty="0" smtClean="0"/>
          </a:p>
          <a:p>
            <a:r>
              <a:rPr lang="en-US" sz="4200" dirty="0" smtClean="0"/>
              <a:t>Consistent conduct of annual bicycle week by the Corps to sensitize the public on NMT.	</a:t>
            </a:r>
          </a:p>
          <a:p>
            <a:endParaRPr lang="en-US" sz="4200" dirty="0" smtClean="0"/>
          </a:p>
          <a:p>
            <a:endParaRPr lang="en-US" dirty="0"/>
          </a:p>
        </p:txBody>
      </p:sp>
    </p:spTree>
    <p:extLst>
      <p:ext uri="{BB962C8B-B14F-4D97-AF65-F5344CB8AC3E}">
        <p14:creationId xmlns:p14="http://schemas.microsoft.com/office/powerpoint/2010/main" val="2486445333"/>
      </p:ext>
    </p:extLst>
  </p:cSld>
  <p:clrMapOvr>
    <a:masterClrMapping/>
  </p:clrMapOvr>
  <p:transition>
    <p:wheel spokes="3"/>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85728"/>
            <a:ext cx="7901014" cy="6143668"/>
          </a:xfrm>
        </p:spPr>
        <p:txBody>
          <a:bodyPr>
            <a:normAutofit fontScale="70000" lnSpcReduction="20000"/>
          </a:bodyPr>
          <a:lstStyle/>
          <a:p>
            <a:pPr>
              <a:buNone/>
            </a:pPr>
            <a:r>
              <a:rPr lang="en-US" sz="2600" b="1" u="sng" dirty="0" smtClean="0">
                <a:solidFill>
                  <a:srgbClr val="C00000"/>
                </a:solidFill>
              </a:rPr>
              <a:t>CONCLUSION</a:t>
            </a:r>
            <a:endParaRPr lang="en-US" sz="2600" b="1" dirty="0" smtClean="0">
              <a:solidFill>
                <a:srgbClr val="C00000"/>
              </a:solidFill>
            </a:endParaRPr>
          </a:p>
          <a:p>
            <a:pPr>
              <a:buNone/>
            </a:pPr>
            <a:r>
              <a:rPr lang="en-US" dirty="0" smtClean="0"/>
              <a:t>For NMT modes to be viable and convenient, users need adequate</a:t>
            </a:r>
          </a:p>
          <a:p>
            <a:pPr>
              <a:buNone/>
            </a:pPr>
            <a:r>
              <a:rPr lang="en-US" dirty="0" smtClean="0"/>
              <a:t>infrastructure, slow-speed shared spaces, footpaths, cycle tracks</a:t>
            </a:r>
          </a:p>
          <a:p>
            <a:pPr>
              <a:buNone/>
            </a:pPr>
            <a:r>
              <a:rPr lang="en-US" dirty="0" smtClean="0"/>
              <a:t>and greenways on which to travel. Therefore, accommodating NMT</a:t>
            </a:r>
          </a:p>
          <a:p>
            <a:pPr>
              <a:buNone/>
            </a:pPr>
            <a:r>
              <a:rPr lang="en-US" dirty="0" smtClean="0"/>
              <a:t>involves:</a:t>
            </a:r>
          </a:p>
          <a:p>
            <a:pPr lvl="0"/>
            <a:r>
              <a:rPr lang="en-US" dirty="0" smtClean="0"/>
              <a:t>Systematic traffic calming to ensure that smaller streets are safe places for mixing pedestrians and other modes (shared lanes).</a:t>
            </a:r>
          </a:p>
          <a:p>
            <a:pPr lvl="0">
              <a:buNone/>
            </a:pPr>
            <a:endParaRPr lang="en-US" dirty="0" smtClean="0"/>
          </a:p>
          <a:p>
            <a:pPr lvl="0"/>
            <a:r>
              <a:rPr lang="en-US" dirty="0" smtClean="0"/>
              <a:t>Pedestrian and Cycling infrastructure that is physically separated from motor vehicle traffic (raised median, vehicle parking lanes, bollards, landscaping, etc) on larger streets.</a:t>
            </a:r>
          </a:p>
          <a:p>
            <a:pPr lvl="0"/>
            <a:endParaRPr lang="en-US" dirty="0" smtClean="0"/>
          </a:p>
          <a:p>
            <a:pPr lvl="0">
              <a:buNone/>
            </a:pPr>
            <a:r>
              <a:rPr lang="en-US" dirty="0" smtClean="0"/>
              <a:t>While we are consulting with the various state governments to adopt</a:t>
            </a:r>
          </a:p>
          <a:p>
            <a:pPr lvl="0">
              <a:buNone/>
            </a:pPr>
            <a:r>
              <a:rPr lang="en-US" dirty="0" smtClean="0"/>
              <a:t>a comprehensive NMT policy which ensures adequate provision of</a:t>
            </a:r>
          </a:p>
          <a:p>
            <a:pPr lvl="0">
              <a:buNone/>
            </a:pPr>
            <a:r>
              <a:rPr lang="en-US" dirty="0" smtClean="0"/>
              <a:t>infrastructures for NMT users, it is advisable we restrict our</a:t>
            </a:r>
          </a:p>
          <a:p>
            <a:pPr lvl="0">
              <a:buNone/>
            </a:pPr>
            <a:r>
              <a:rPr lang="en-US" dirty="0" smtClean="0"/>
              <a:t>activities to the rural areas that is, local government areas, as well as</a:t>
            </a:r>
          </a:p>
          <a:p>
            <a:pPr lvl="0">
              <a:buNone/>
            </a:pPr>
            <a:r>
              <a:rPr lang="en-US" dirty="0" smtClean="0"/>
              <a:t>Universities, military/paramilitary bodies, other agencies, in</a:t>
            </a:r>
          </a:p>
          <a:p>
            <a:pPr lvl="0">
              <a:buNone/>
            </a:pPr>
            <a:r>
              <a:rPr lang="en-US" dirty="0" smtClean="0"/>
              <a:t>addition to organizing cycling competitions amongst the bicycle</a:t>
            </a:r>
          </a:p>
          <a:p>
            <a:pPr lvl="0">
              <a:buNone/>
            </a:pPr>
            <a:r>
              <a:rPr lang="en-US" dirty="0" smtClean="0"/>
              <a:t>clubs.</a:t>
            </a:r>
          </a:p>
          <a:p>
            <a:pPr lvl="0">
              <a:buNone/>
            </a:pPr>
            <a:endParaRPr lang="en-US" sz="2000" dirty="0" smtClean="0"/>
          </a:p>
          <a:p>
            <a:pPr>
              <a:buNone/>
            </a:pPr>
            <a:r>
              <a:rPr lang="en-US" sz="2000" b="1" i="1" dirty="0" smtClean="0"/>
              <a:t>THANK YOU !</a:t>
            </a:r>
            <a:endParaRPr lang="en-US" sz="2000" b="1" dirty="0" smtClean="0"/>
          </a:p>
          <a:p>
            <a:endParaRPr lang="en-US" dirty="0"/>
          </a:p>
        </p:txBody>
      </p:sp>
    </p:spTree>
    <p:extLst>
      <p:ext uri="{BB962C8B-B14F-4D97-AF65-F5344CB8AC3E}">
        <p14:creationId xmlns:p14="http://schemas.microsoft.com/office/powerpoint/2010/main" val="2486445333"/>
      </p:ext>
    </p:extLst>
  </p:cSld>
  <p:clrMapOvr>
    <a:masterClrMapping/>
  </p:clrMapOvr>
  <p:transition>
    <p:wheel spokes="3"/>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43042" y="214290"/>
            <a:ext cx="7215238" cy="928694"/>
          </a:xfrm>
        </p:spPr>
        <p:txBody>
          <a:bodyPr>
            <a:noAutofit/>
          </a:bodyPr>
          <a:lstStyle/>
          <a:p>
            <a:r>
              <a:rPr lang="en-US" sz="1700" dirty="0" smtClean="0"/>
              <a:t>NON-MOTORIZED TRANSPORTATION/ NATIONAL CYCLING POLICY</a:t>
            </a:r>
            <a:r>
              <a:rPr lang="en-US" sz="2000" dirty="0" smtClean="0"/>
              <a:t/>
            </a:r>
            <a:br>
              <a:rPr lang="en-US" sz="2000" dirty="0" smtClean="0"/>
            </a:br>
            <a:endParaRPr lang="en-US" sz="2000" dirty="0"/>
          </a:p>
        </p:txBody>
      </p:sp>
      <p:sp>
        <p:nvSpPr>
          <p:cNvPr id="4" name="Subtitle 3"/>
          <p:cNvSpPr>
            <a:spLocks noGrp="1"/>
          </p:cNvSpPr>
          <p:nvPr>
            <p:ph type="subTitle" idx="1"/>
          </p:nvPr>
        </p:nvSpPr>
        <p:spPr>
          <a:xfrm>
            <a:off x="714348" y="857232"/>
            <a:ext cx="8215370" cy="6000768"/>
          </a:xfrm>
        </p:spPr>
        <p:txBody>
          <a:bodyPr>
            <a:normAutofit fontScale="25000" lnSpcReduction="20000"/>
          </a:bodyPr>
          <a:lstStyle/>
          <a:p>
            <a:r>
              <a:rPr lang="en-US" sz="6400" dirty="0" smtClean="0">
                <a:solidFill>
                  <a:srgbClr val="FF0000"/>
                </a:solidFill>
              </a:rPr>
              <a:t>INTRODUCTION: </a:t>
            </a:r>
            <a:r>
              <a:rPr lang="en-US" sz="6400" b="0" dirty="0" smtClean="0"/>
              <a:t>Also known as active and human powered transportation, Non-Motorized Transport includes walking and cycling, and variant such as small wheeled transport (rick </a:t>
            </a:r>
            <a:r>
              <a:rPr lang="en-US" sz="6400" b="0" dirty="0" err="1" smtClean="0"/>
              <a:t>shaws</a:t>
            </a:r>
            <a:r>
              <a:rPr lang="en-US" sz="6400" b="0" dirty="0" smtClean="0"/>
              <a:t>, skates, skateboards, push scooter and hand carts) and wheelchair travel.</a:t>
            </a:r>
          </a:p>
          <a:p>
            <a:endParaRPr lang="en-US" sz="6400" b="0" dirty="0" smtClean="0"/>
          </a:p>
          <a:p>
            <a:r>
              <a:rPr lang="en-US" sz="6400" b="0" dirty="0" smtClean="0"/>
              <a:t>Many urban residents in developing countries and emerging economies rely on cycling or walking but with economic growth , the Non-Motorized Transportation (NMT) share in transport system is threatened. In developing countries, cities like Japan, Germany and the Netherlands, 40-60 percent of all trips are made by walking and cycling, while  similar cities in India, this share is as high as 80 percent. Almost all rural transport in Sub-Saharan Africa is non-motorized and dominated by head- and- back carrying by women and children. In many Asian countries, non-motorized (two- and- three wheelers ) are common </a:t>
            </a:r>
            <a:r>
              <a:rPr lang="en-US" sz="8000" b="0" dirty="0" smtClean="0"/>
              <a:t>sights</a:t>
            </a:r>
            <a:r>
              <a:rPr lang="en-US" sz="6400" b="0" dirty="0" smtClean="0"/>
              <a:t>, employing special adaptations to the vehicle for goods transport, hawking or passenger hire.</a:t>
            </a:r>
          </a:p>
          <a:p>
            <a:endParaRPr lang="en-US" sz="6400" b="0" dirty="0" smtClean="0"/>
          </a:p>
          <a:p>
            <a:r>
              <a:rPr lang="en-US" sz="6400" b="0" dirty="0" smtClean="0"/>
              <a:t>Walking accounts for two thirds of total trips in large African cities such as Kinshasa and Dar </a:t>
            </a:r>
            <a:r>
              <a:rPr lang="en-US" sz="6400" b="0" dirty="0" err="1" smtClean="0"/>
              <a:t>es</a:t>
            </a:r>
            <a:r>
              <a:rPr lang="en-US" sz="6400" b="0" dirty="0" smtClean="0"/>
              <a:t> Salaam. In Karachi, walking and cycling account for 60 percent of total trips, and for 40 percent of work-related trips. </a:t>
            </a:r>
          </a:p>
          <a:p>
            <a:endParaRPr lang="en-US" sz="2000" dirty="0">
              <a:solidFill>
                <a:srgbClr val="FF0000"/>
              </a:solidFill>
            </a:endParaRPr>
          </a:p>
        </p:txBody>
      </p:sp>
    </p:spTree>
  </p:cSld>
  <p:clrMapOvr>
    <a:masterClrMapping/>
  </p:clrMapOvr>
  <p:transition>
    <p:wheel spokes="2"/>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85720" y="142852"/>
            <a:ext cx="8429684" cy="4945190"/>
          </a:xfrm>
        </p:spPr>
        <p:txBody>
          <a:bodyPr>
            <a:noAutofit/>
          </a:bodyPr>
          <a:lstStyle/>
          <a:p>
            <a:pPr>
              <a:buNone/>
            </a:pPr>
            <a:r>
              <a:rPr lang="en-US" sz="2000" dirty="0" smtClean="0"/>
              <a:t>In Madras, one third of the vehicles entering the central business</a:t>
            </a:r>
          </a:p>
          <a:p>
            <a:pPr>
              <a:buNone/>
            </a:pPr>
            <a:r>
              <a:rPr lang="en-US" sz="2000" dirty="0" smtClean="0"/>
              <a:t>district are bicycles, as are 25 percent of the vehicles passing a</a:t>
            </a:r>
          </a:p>
          <a:p>
            <a:pPr>
              <a:buNone/>
            </a:pPr>
            <a:r>
              <a:rPr lang="en-US" sz="2000" dirty="0" smtClean="0"/>
              <a:t>Cordon line 10 miles from the center. In Kenya, more than 90 percent</a:t>
            </a:r>
          </a:p>
          <a:p>
            <a:pPr>
              <a:buNone/>
            </a:pPr>
            <a:r>
              <a:rPr lang="en-US" sz="2000" dirty="0" smtClean="0"/>
              <a:t>of rural trips are on foot, 4 percent by bicycle, 2 percent by</a:t>
            </a:r>
          </a:p>
          <a:p>
            <a:pPr>
              <a:buNone/>
            </a:pPr>
            <a:r>
              <a:rPr lang="en-US" sz="2000" dirty="0" smtClean="0"/>
              <a:t>Para transit and only 0.5 percent by bus. In most Chinese cities 50-</a:t>
            </a:r>
          </a:p>
          <a:p>
            <a:pPr>
              <a:buNone/>
            </a:pPr>
            <a:r>
              <a:rPr lang="en-US" sz="2000" dirty="0" smtClean="0"/>
              <a:t>90 percent of vehicular passenger movements are by bicycle, with</a:t>
            </a:r>
          </a:p>
          <a:p>
            <a:pPr>
              <a:buNone/>
            </a:pPr>
            <a:r>
              <a:rPr lang="en-US" sz="2000" dirty="0" smtClean="0"/>
              <a:t>most of the remainder by bus. NMT has been adapted as a cost</a:t>
            </a:r>
          </a:p>
          <a:p>
            <a:pPr>
              <a:buNone/>
            </a:pPr>
            <a:r>
              <a:rPr lang="en-US" sz="2000" dirty="0" smtClean="0"/>
              <a:t>effective solution for such diverse purposes as trash disposal,</a:t>
            </a:r>
          </a:p>
          <a:p>
            <a:pPr>
              <a:buNone/>
            </a:pPr>
            <a:r>
              <a:rPr lang="en-US" sz="2000" dirty="0" smtClean="0"/>
              <a:t>ambulance services, agriculture produce transport and wholesale</a:t>
            </a:r>
          </a:p>
          <a:p>
            <a:pPr>
              <a:buNone/>
            </a:pPr>
            <a:r>
              <a:rPr lang="en-US" sz="2000" dirty="0" smtClean="0"/>
              <a:t>delivery. </a:t>
            </a:r>
            <a:endParaRPr lang="en-US" sz="2000" dirty="0"/>
          </a:p>
        </p:txBody>
      </p:sp>
    </p:spTree>
  </p:cSld>
  <p:clrMapOvr>
    <a:masterClrMapping/>
  </p:clrMapOvr>
  <p:transition>
    <p:wheel spokes="2"/>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00034" y="214290"/>
            <a:ext cx="7467600" cy="4873752"/>
          </a:xfrm>
        </p:spPr>
        <p:txBody>
          <a:bodyPr>
            <a:normAutofit fontScale="70000" lnSpcReduction="20000"/>
          </a:bodyPr>
          <a:lstStyle/>
          <a:p>
            <a:pPr>
              <a:buNone/>
            </a:pPr>
            <a:r>
              <a:rPr lang="en-US" sz="2800" b="1" u="sng" dirty="0" smtClean="0">
                <a:solidFill>
                  <a:srgbClr val="C00000"/>
                </a:solidFill>
              </a:rPr>
              <a:t>AIM</a:t>
            </a:r>
            <a:endParaRPr lang="en-US" sz="2800" dirty="0" smtClean="0">
              <a:solidFill>
                <a:srgbClr val="C00000"/>
              </a:solidFill>
            </a:endParaRPr>
          </a:p>
          <a:p>
            <a:pPr>
              <a:buNone/>
            </a:pPr>
            <a:r>
              <a:rPr lang="en-US" sz="2800" dirty="0" smtClean="0"/>
              <a:t>The aim of this paper is to highlight the</a:t>
            </a:r>
          </a:p>
          <a:p>
            <a:pPr>
              <a:buNone/>
            </a:pPr>
            <a:r>
              <a:rPr lang="en-US" sz="2800" dirty="0" smtClean="0"/>
              <a:t>benefits of non-motorized transportation</a:t>
            </a:r>
          </a:p>
          <a:p>
            <a:pPr>
              <a:buNone/>
            </a:pPr>
            <a:r>
              <a:rPr lang="en-US" sz="2800" dirty="0" smtClean="0"/>
              <a:t>and suggest the way forward.</a:t>
            </a:r>
          </a:p>
          <a:p>
            <a:pPr>
              <a:buNone/>
            </a:pPr>
            <a:r>
              <a:rPr lang="en-US" sz="2800" b="1" u="sng" dirty="0" smtClean="0">
                <a:solidFill>
                  <a:srgbClr val="C00000"/>
                </a:solidFill>
              </a:rPr>
              <a:t>OBJECTIVES</a:t>
            </a:r>
            <a:endParaRPr lang="en-US" sz="2800" b="1" dirty="0" smtClean="0">
              <a:solidFill>
                <a:srgbClr val="C00000"/>
              </a:solidFill>
            </a:endParaRPr>
          </a:p>
          <a:p>
            <a:pPr>
              <a:buNone/>
            </a:pPr>
            <a:r>
              <a:rPr lang="en-US" sz="2800" dirty="0" smtClean="0"/>
              <a:t>At the end of this lecture, participants should be</a:t>
            </a:r>
          </a:p>
          <a:p>
            <a:pPr>
              <a:buNone/>
            </a:pPr>
            <a:r>
              <a:rPr lang="en-US" sz="2800" dirty="0" smtClean="0"/>
              <a:t>able to: </a:t>
            </a:r>
            <a:endParaRPr lang="en-US" sz="2600" b="1" dirty="0" smtClean="0"/>
          </a:p>
          <a:p>
            <a:pPr lvl="0"/>
            <a:r>
              <a:rPr lang="en-US" dirty="0" smtClean="0"/>
              <a:t>Define NMT.</a:t>
            </a:r>
          </a:p>
          <a:p>
            <a:pPr lvl="0">
              <a:buNone/>
            </a:pPr>
            <a:endParaRPr lang="en-US" dirty="0" smtClean="0"/>
          </a:p>
          <a:p>
            <a:pPr lvl="0"/>
            <a:r>
              <a:rPr lang="en-US" dirty="0" smtClean="0"/>
              <a:t>Understand the establishment of the NMT Unit in FRSC.</a:t>
            </a:r>
          </a:p>
          <a:p>
            <a:pPr lvl="0">
              <a:buNone/>
            </a:pPr>
            <a:endParaRPr lang="en-US" dirty="0" smtClean="0"/>
          </a:p>
          <a:p>
            <a:pPr lvl="0"/>
            <a:r>
              <a:rPr lang="en-US" dirty="0" smtClean="0"/>
              <a:t>Know the issues at stake, </a:t>
            </a:r>
          </a:p>
          <a:p>
            <a:pPr lvl="0">
              <a:buNone/>
            </a:pPr>
            <a:endParaRPr lang="en-US" dirty="0" smtClean="0"/>
          </a:p>
          <a:p>
            <a:pPr lvl="0"/>
            <a:r>
              <a:rPr lang="en-US" dirty="0" smtClean="0"/>
              <a:t>The Benefits and Challenges of NMT.</a:t>
            </a:r>
          </a:p>
          <a:p>
            <a:pPr lvl="0">
              <a:buNone/>
            </a:pPr>
            <a:endParaRPr lang="en-US" dirty="0" smtClean="0"/>
          </a:p>
          <a:p>
            <a:pPr lvl="0"/>
            <a:r>
              <a:rPr lang="en-US" dirty="0" smtClean="0"/>
              <a:t>FRSC efforts toward the improvement of NMT and the way forward.</a:t>
            </a:r>
            <a:endParaRPr lang="en-US" dirty="0"/>
          </a:p>
        </p:txBody>
      </p:sp>
    </p:spTree>
  </p:cSld>
  <p:clrMapOvr>
    <a:masterClrMapping/>
  </p:clrMapOvr>
  <p:transition>
    <p:wheel spokes="3"/>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14282" y="142852"/>
            <a:ext cx="8382000" cy="6572296"/>
          </a:xfrm>
        </p:spPr>
        <p:txBody>
          <a:bodyPr>
            <a:noAutofit/>
          </a:bodyPr>
          <a:lstStyle/>
          <a:p>
            <a:pPr>
              <a:buNone/>
            </a:pPr>
            <a:endParaRPr lang="en-US" sz="2000" dirty="0" smtClean="0"/>
          </a:p>
          <a:p>
            <a:pPr>
              <a:buNone/>
            </a:pPr>
            <a:r>
              <a:rPr lang="en-US" sz="2000" b="1" u="sng" dirty="0" smtClean="0">
                <a:solidFill>
                  <a:srgbClr val="C00000"/>
                </a:solidFill>
              </a:rPr>
              <a:t>DEFINATION OF TERMS</a:t>
            </a:r>
            <a:endParaRPr lang="en-US" sz="2000" dirty="0" smtClean="0">
              <a:solidFill>
                <a:srgbClr val="C00000"/>
              </a:solidFill>
            </a:endParaRPr>
          </a:p>
          <a:p>
            <a:r>
              <a:rPr lang="en-US" sz="2000" b="1" dirty="0" smtClean="0"/>
              <a:t>Non-Motorized Transportation (NMT);</a:t>
            </a:r>
            <a:r>
              <a:rPr lang="en-US" sz="2000" dirty="0" smtClean="0"/>
              <a:t>Simply means- the movement of people, objects, animals, bicycles etc devoid of motor engine. It includes all means of transport that are human powered.</a:t>
            </a:r>
          </a:p>
          <a:p>
            <a:pPr algn="just">
              <a:buNone/>
            </a:pPr>
            <a:endParaRPr lang="en-US" sz="2000" b="1" dirty="0" smtClean="0"/>
          </a:p>
          <a:p>
            <a:pPr>
              <a:buNone/>
            </a:pPr>
            <a:r>
              <a:rPr lang="en-US" sz="2000" b="1" u="sng" dirty="0" smtClean="0"/>
              <a:t>THE NON-MOTORIZED TRANSPORT UNIT IN FRSC</a:t>
            </a:r>
            <a:endParaRPr lang="en-US" sz="2000" b="1" dirty="0" smtClean="0"/>
          </a:p>
          <a:p>
            <a:r>
              <a:rPr lang="en-US" sz="2000" dirty="0" smtClean="0"/>
              <a:t>The Non Motorized Transportation unit was created by management in 2013 and domiciled in COSEN before it was finally moved to the Policy Section of Policy Research and Statistics Department of RSHQ Headquarters Abuja. The Unit was created to handle all the activities of the Corps on Non Motorized </a:t>
            </a:r>
            <a:r>
              <a:rPr lang="en-US" sz="2000" dirty="0" err="1" smtClean="0"/>
              <a:t>Transportation.It</a:t>
            </a:r>
            <a:r>
              <a:rPr lang="en-US" sz="2000" dirty="0" smtClean="0"/>
              <a:t> is imperative to note that the Non-Motorized Transportation (NMT) Unit being an emerging initiative of the Corps and an untapped national issue requires a blueprint to enable a meaningful impact.</a:t>
            </a:r>
          </a:p>
          <a:p>
            <a:pPr>
              <a:buNone/>
            </a:pPr>
            <a:r>
              <a:rPr lang="en-US" sz="2000" b="1" u="sng" dirty="0" smtClean="0"/>
              <a:t>THE ISSUES AT STAKE</a:t>
            </a:r>
            <a:endParaRPr lang="en-US" sz="2000" dirty="0" smtClean="0"/>
          </a:p>
          <a:p>
            <a:r>
              <a:rPr lang="en-US" sz="2000" dirty="0" smtClean="0"/>
              <a:t>The benefits to be derived from the implementation of the non motorized transportation are so numerous that one wonders why successive governments at all levels have failed to initiate </a:t>
            </a:r>
            <a:r>
              <a:rPr lang="en-US" sz="2000" dirty="0" err="1" smtClean="0"/>
              <a:t>programmes</a:t>
            </a:r>
            <a:r>
              <a:rPr lang="en-US" sz="2000" dirty="0" smtClean="0"/>
              <a:t> and actions that will bring cycling into spotlight as one of the effective alternative means of transportation in Nigeria.</a:t>
            </a:r>
          </a:p>
          <a:p>
            <a:endParaRPr lang="en-US" sz="2000" dirty="0" smtClean="0"/>
          </a:p>
          <a:p>
            <a:pPr>
              <a:buNone/>
            </a:pPr>
            <a:endParaRPr lang="en-US" sz="2000" dirty="0" smtClean="0"/>
          </a:p>
          <a:p>
            <a:pPr>
              <a:buNone/>
            </a:pPr>
            <a:endParaRPr lang="en-US" sz="2000" dirty="0" smtClean="0"/>
          </a:p>
          <a:p>
            <a:pPr>
              <a:buNone/>
            </a:pPr>
            <a:endParaRPr lang="en-US" sz="2000" dirty="0" smtClean="0"/>
          </a:p>
          <a:p>
            <a:endParaRPr lang="en-US" sz="2000" dirty="0"/>
          </a:p>
        </p:txBody>
      </p:sp>
      <p:sp>
        <p:nvSpPr>
          <p:cNvPr id="1028" name="AutoShape 4" descr="data:image/jpeg;base64,/9j/4AAQSkZJRgABAQAAAQABAAD/2wCEAAkGBhQSEBUUEhQUFRQVFBQYFBcYFBcXFRgVFBUVFBQUFxgYHCYeFxkkGRQUHy8gIycpLCwsFR4xNTAqNSYrLCkBCQoKDgwOGg8PGikkHiQsKSwsLCwsKSwpLCwsLCwsKSksLCkpLCwsLCksLCwsLCwpLCwsKSwsKSwsLCwsLCwsKf/AABEIAL0BCwMBIgACEQEDEQH/xAAcAAABBQEBAQAAAAAAAAAAAAAAAQMEBQYCBwj/xAA/EAABAwEFBQUGAwYGAwAAAAABAAIRAwQFEiExBkFRYXEiMoGRoQcTFLHB0UJy8FJigpKi4RUjM1Oy8RY0Y//EABkBAQADAQEAAAAAAAAAAAAAAAACAwQBBf/EACQRAAMAAgICAgIDAQAAAAAAAAABAgMRITEEEkFhIlETMnGB/9oADAMBAAIRAxEAPwD3FIhKgBIhCAVCEIASEpVkNutqfcM91TzqOG78IO9cpqVtkpl09Ip9vNt4Jo0Tp3nD5TuXm76xed5k58PMp008RJJkzmT3R0/aK7kAcuJ/ULzMmR0+T0ccKVwcU6YbmQ0eE/8AakMtDRq3+kDylcEOPdbPMph9IjvOpt8ZWSmXItGWlkTB8Gj7BKLLTqAwXA/lI9YVdZw3/c1/LHqVLbXYI7TvBzVmrc9HeBi0XO8HsVHjwLlJufaSvZXiXy3e105joU8Wsfo+sP5XD5qDbbsfGT8Y4EQf+S14Mz6ZTcpnsuz20VOswQ4bpE5iVegr5yu+9K1lfIFRhG/Mj1yjqvXtjds2WhmF7gHtABnKeY+y9bHlVcMw5MeuUbBCQOBQrykVCRCAEqRCAVIhCAEqRCAEIQgFSIQgBCEIBUiEqAEiEIASoQgIl6W9tCi+o7RrSfsF4fel5uq1HPdm5xJjruW29qe0TWBlDEGg9p/H90R6+S8wtFvbHYqNaN+pcfGFlzVvhGzBOltkmrVDdTB4DM+A0HqmhaTubH7zjJUAVh+EzzznzKPe/qftPzWJo1E5xLu84u5Zx5BLToN3Afyz8lANZ3Fo8M/MlcurO3vd5wPRRcjZaFxboAOuFo9ZSf4k0a1B0aJ9cgqSpUHHPzTAIJUf4k+x7GjbtBQ0L3nxH0Tjb4obveDiZdHpkqGnZ2kfZqX4bPeepjyOo8EnDPwcdMtrTeTTk1x5ZqNQvFzXawRoRlKq6s5zijnB8nCJ8ZS2Ok7Q5j9ZrX6JIr7PSNlPaG9jw20VDh0xnQHKMXJerXdejKrQQQZ0IzBHFfNZBBghaTY7aepZKzZM0nGHNJ7Of4uvRXRk12U5MW+Ue+oTNjtQqU2vbo4J5ajICEIQAhCEAIQhACEIQAhCEAIQhAKhIhAKhIhAKuK1UNaXHQAk9AullfaTfXw9hfxf2R46+i43pbOpbejxnam2fE2upWeeyXHCOQ0HlCrcbdTA5f2Cr7ZbnPMjTnonqVobGonjlPmVj5Z6HEj7rTwGX8o9U0a/Xw+6i2isd+IdR+pUF9qO4/RRUHXRbfEncPQEoNrd+76A+iraFped5A9PJT6VXx8AuVOjiewNRx/CE5SouPDwTtNn60U6y2IuVLZbM7OrJZOasv8ACpEAZnVTLBdq093Xe1uZEqO9FnqZmjsmCNE/R2XDTp4rbEtjQKM8hSdcBIylv2aDmZDtBZRtD/NDIlwOhXqBIUCx7PNfbmOAnERPQST8lPE9vRXmWuT0256OGhTbEQxuXOBKloAQvTR5LBCEIBUiEIAQhCAEqRCAEIQgBCEIAQhCAEIQgBece2ynNlpncKmfkfsvR1g/bHZTUu58fhIcegyPzUaW0ycPVI8Fo1cUxk2HeORTZgfeP0VB95iOEGBvV/d2zNWqzE0BrNxcYnmN5VDpSts2KXT4K1tWNCR0zHkU26Tvb5QfqFLvG6alB0PETodWnoQos8RPRVpp8o601wxkuI3+slTbLiP7o9U3Tsk5glW933WTnmUpnZnZJsrAFoLtphQbPYYVlZacLNT2apku6EAJ74pQ6Lk4KarXJbrkli2rk2symW00VGqaSO6HDXWv2Ja1we+O0CGg8ARJAWGaZK3mwdKKDzxqfID7q/BP5mPyn+BpUIQvQPKBCEIAQhCAEIQgBCEIAQhCAEIQgFQkQgFSIUa33g2iwueYAQEkujVYD2hbR0n0H0GkPLhBA0icxKotrPaBUqyylIby39SvPrfesauJJ1APzKxX5O36wa4wfNFLZ7A0Vww6F4HMgnSemS2VGXl9R5hrZbTbMARllCxlC0zXY/g9ufiPutNeNNwY0bpf/NJVObb0eh42lNHFeo6swsqQ4AyDvHBVNquRzRLD4OzHhwT9heRk0T48FMqV5EaKMv1YyJV2UtmtEEB4w567vPctnddEFojSPNUFOnnorq7rowtxUHmk7e2MVJ35mburSCu3S0QiWmXNKycUNoZqB/jRpHDaW+6OgeDiou/i1YeTgOpViMxIdlE+HERqOYWdtrs0pom0mc069kBVFO3Bpz+aWrfjRqJH5lZMsb0WBqJK1TJVTtpbORGIjqizXqHk8ArFLRB2iypOXoexX/qD8zvovIKu0dNrg0yctw3816p7OraKlkJBbIqOlocC5umTx+F2Wh3QtOGdVsxeVSc6NShCFrPOBCEIAQhCAEIQgBCEIAQhCAEIQgBCEIBHvAEkwAvHdvttRUqFlN0sbll3Z+q1PtT2j9xQFIEg1JxRrh/ZHU+gK8Ft1pc88BwCx+Rbf4I14IX9md3jfrnHCDM7h9Sq97d7iuQQDkFEeS5++B+gFXjhLouuiybQga81snOFWm1wOT4LhwcMnHksHY7UZh2krWXQ0hsDjku5Z2vtFmC9N/pkynZ2sf2QYOQ3wY1XbbPOq5qPODFmAXObl+00Akf1BO2Uy0bllSa7NTaZw6gJVpYiQFHbSUukyFymTlEsgOaQ6CCIIOYjgQs/bNl3NOKyVDTMk+7JPuzOsR3D5hXYqrn36hLpdEnKrswwstpqPqe8e9vu3YXRUxS+ATB0gAjKN6iVrPXGXvXEdc16GA0tIIGZJMcTv+Xkqu03Q0ZhbpyfRleD7MvSsrhman8zA75QV3ab2LWuY0gOBwuLQ4iMIMjhrx3K4t1ye8aANZkajPTd1Ui+7gmiwMhrgHAE5CXASTHEiVJXO+SFY650QvZnSrfFtbTbQcHuLMVamajWyQcbWYhmIgZr03a+7qlnqUa/xAFoktxUaDaRNMASH9s42AxAdIzKo/ZldbW2hu5tFhcTGZIEDTUkmVv6F3PtVcVazHMY09lro7TR3ctRnmZV8ttGLLKmkmWOytrq1bKypXILn4i04Q2WE9gkDIEjPxCtkAIVxlBCEIAQhCAEIQgBCEIAQhCAEIQgBcVqoaCTkAuyV5Vt7tfUdVfRYYY3IxvPNQu1K2TiHb0jN+0S8DarS4tMhnZHMaz5rE3szAPDI/r9ZK7tNsaXZmDGv0KqL3fjEEfY8wV5zbdbZ6CWp0jOfESV1UfzMfVO2eygO7RyUO32kF0N0C1TpvSKKeltjdW0mctFutmavvGNzzJjoZXny02x1uhxbPMKdzpHMVflo27mgsDP/pVfyh2FoP8AQU+2y5KvstMiMRz3xoOAHQK0ZVyWWns3z0KxieamTVS41jo0oce5MuKj1bSotW3Ab1OJZz2SJlSsAq82svqCmDE948uA5psOc88B6rqtYoE6K/XGjnts0Nlu0CIMjqpd52EVKWFubwQWgZyeA55rH2a11GvAbUJBPdOfkdQvT9ldirS2uyracLWMIcGh2JznbpjIAHPwXIxU6I5csROy72C2XNkok1P9WpBcP2QNGzxzJK1CEL00tLR4VU6e2CEheOI81w61MGr2j+IfddIjiE3TtLXd1zT0cD8k4gBCEIAQhCAEIQgBCEIAQhCAp9odoqdmpFzjnHZG8leK3lTfUY+01DDXPy5kyT4Lnab2hWdjXtZNqruBDqhMUmE5EM/ajiF59e209e0MZTe4e7Z3WAQ3qeJ6qipd9mmWo6JF6X2wOOE4jy08/sqetej3HWOmij4kkqU45RGslMV1YnUpEtNsuA4kfNei2K6LK8QKTQRqNXDmCdVN8Lgik2ecyFOuWo5lZrgDEwcjoVuK9zinm1rS3iAPVcNCz1lTWtFs49Peyf8AFDinfjBxS/8AjdowY/dOw+vlqoIasy9X0zY7a+CW22jmubXeZwQwZ88kzC4e1c9Ezv8ALRU2q2V92H1Vc63V254QfErQPpJh1nWmdIpbp/JOuCuKpwvcaZw4jibA6A71eUrldUALazSHAkcMI0WboOLMsiOB+nBWNj90T2AWuIiJAMbwCBmoONvgkstr5Gb4up1JrcNTtucIIygDMmRnrCvbBarUWCbTVOWpq1CfmqCrUoNdBeZblEPJHLNqsbPtFSaAAHn+ED5uVsy0im69ntljWt1cd6pVPPG4j5pv4x51c7+Y/dRn7UtOXu3Eb+0Bl5FdUK9Oof8AKJn9h0B3hnDl17ID/vOZ80oKahKuHSTRtDmuDmktcNCDBHiFtbh9oUAMtInhUaP+TR8x5LBhyUOXVTRFyme42a0tqNDmODmnQgyE6vGbqvyrZ3TSeRxbq09R9dVvrn29o1RFUik/fPcPR27oVarTKXDRqFy5wGphUNfbSiILQ5zTo6Iaek7lSXreBrdp7oH4Wg5f3WXL5mOOuWXY/GqnzwjctcDmDKVYOz3g8NwtcQCM4OX/AGnrsvb3damwOkPcA4TuOXzUI85VrgnXiNbaZt0LkOnRKvQMYqFTX9tPSswzOJ+5gOfjwCwVo29tDnEh+EE5AAQOSkpbO6PnorkpcSQlVkxCkSpCgDFC1thvEOAc05+oKyVGkXODWiS4gAcSTAC9WuX2c0rMGuruNSplLdKY5Rq7x8lXkyzjXJbhx1kfBd3LdmOxmvWMFxhg4je8hFwXOw1TVGYaSAN2Ib/BR7xvEktps4gNG7MwBC0NlYKTANwGfXUnzXlZMrqm/g9X+CYlfstG240xzOir3XdRc8l9Npc7vGFUWe/XPqOdhhtOZkwROjo3nkptm2os7u67E8kACCJJyEeKqyePkxctFc5sd9DN4bIU3f6RLDuBzH3Cy943bUomHtjnqD0K9L+Ga7Ikh0ZkfIKPUsUuAnFxBEghRjyXH9uhWNPo8tSYVsNotkQ3HWpFoY0SWGQRxifksoGHgvTmlS2jK+BqFyWKUyxvOjXeRTzbrqH8B+XzUjmxgBtQYaong8d8fcdVGtdyvpjEO3T/AGhu5OH4SrmhctTgPMKyst21GnItHEZmeREZqSrRW9GLBXQK3B2cokyWCd8Fwb5Sn6Vy0W6UmeIn5qfujhmLFfujawLxucO+Ov7Q65q29xIxMONp3ifIjUFXdOztGjWjoAE4GHgVHe+jmzOLptMnQE+BV5Uc1veLG9S0fNRal+UGmDWZPAHEf6ZQbIbbG8/hPyS1LA+DETGWa5tG19nbve7o3LzMKBaNu2jJtJx5ucAPQFNHdmgdtS5tJra9OYyLmictJIG7wVs2xUajGup1Q8kSA05+I3Beb19tqp0p02jjBd9VBobQObUDwWU3ah7eyPFo16jNZbwfPZqjN/w9CtNO0ThaMAnU/QDVTLHY6dJuJzpcdS7Xw4BRLn2xs9pojHV/zR35cAJG8b48FxaLVQdkYd4n6LFWNqtI1q1S2arZu9B8QGMd2cLy/PLITJ9Em023obLLMZO+puH5ePVYaraWtkUwWgiNTmNYVXbbwawS4+C9vxcTx4/zPJzNVfBKtdtLiXOOuZJOZVLUv6mCQqe33s6qYGTVEFEKys36OKP2ZiUiEEoVghAKSUOD1jtJpVGVBqxzXDq0gj5L1GzbV/EMxN3jecwd4K8oKk3beTqL8TdN43EKjNhWRfZowZ/4n9M9e2Uu8mo6vV0BimNc97vDTxWirU8YIB1Wd2bv1lSytLTOsjeDMwVqrraCzEdF5OSWnyex7Jr2KK27MB3dyka79I1TWz+x/uq4qVHS2n3W8XcT0WmrWkDNIH4guPyMjXrvgzVin29tHVotEAuU+46Z93jfq/MDg3d91VVLPiie7PnC6dtABlCzVPsWrmdIrdv9ohZww4Q/EYwkwD1PDRYl/tCq/go2dvHJzo/qg9VK21Z8VVGZaWNgH82Z+iw1a63UndrFO44j6Fez40KYR5+bfsair7QLUTDKlMHdFJmfTECrq5/aNRrEMtpbTqf7zGBrJG6oxkx+YDw3rzqixoMOaORAyPWMwV3ScMXZplo6aZc1paTKT1I7X2MaVHP/ACsMf1QmKu3lnHdp1Xfyt+pK85e0zLTB9D1+6ep1qoMtLWZRpiPPgFz1QNxU29J/07PPV7negaPmor9vKzu62m3+Ek/1ErJsD2gj3jmzEluQPJIbNAhznOGUkug+kSEBoa+1toOtYt6YW/IBVdo2inv1y7q8u9JKrHUqLNcE5ZOzJnfnmn/iKLW9gPxyMgyWQeeUFd0cOhebT3Q93Rhj1hcm1OdpSJ/M5rT9SipacuzSOKQceKBzEZyErqtQiAKcTM5l4yzgiPJdB1Tr1MowB2fel30grltJ4ABdE6dkQeQmUtSlUd2TUIgzgwhufjPmuKtjwu7bnyM83ktE7xGUdEAtazAQHuOk9/Ig5yYhNn3MnuuiO02XeQ+i6pMoB0dnWJYMc8CBqVoLruYEYqgjhuPWF1S2CJcFkc5wcGw3m2ARzBWmaxre60N4xkE1VtDWNzhoCz14345/ZZkOKs/HH/o5osbyv5rMm5uWeq1HVDLz4JGU/EpyFTVuuyaWujgBdwiEKIMgCgpEStBl2LKJSIQBKRCF04WF030+zulhyPebuP8AdenXBteKlDsu35jeDzXkKk2C3upPxN8RuI4FUZsKyL7NWDyHjen0e+3U/wB8ZKtrRAyboF5vsptU0NJB3ab2neCtXYb399kCMtV42XE5Z6apVyifabbE9IHTeqerVEyVNvCnhEk5lZ601xMSoQkkS6RCu+1NrF+LXG6D4+oS2ywCMLwCN3DqFRWa24XluhDj89VoLFegIwvzC9hQmlo81vnkzt4XOWjE3No4DMdQFTCu46MPmAvRKtj3tzHqFSXhcYd2qfZdw3H7FdVa4ZFozANQ/ha3qZ+SeHvTAc8Q3QYfTNSHNIOF4g7wU3Us7jAa4tz4D5nRT2RE+ELnAY3ZnQuwt8Y0RVsVPEQ+MTT2jixDLKczCHWOMTXucTv7Uz4grkUKbcoaOsSgO3V6QcQHNeBniaInLpqina5PZY8tj8Ua8pjJI61U2CGuOOYLQJEco3ofatQ2k4uMQ7ugcddf7LpwVtdznZMYzLTEczx0hKW1CZe4DKJazLgJJXWKs5sNFPCYBJzIPHdC5Fme7I1S2IBAAGU5nmgOvgnEFznueIAJx5gbshuXdhuoOJDQ0nKQRJIO+T9VMsGzIqZ1Jwg6knMDgNyvGmnRZFNoaOMAEqxRvlnNnNguplEcXcNwTd43w2mNZdwVXb7/ACezT13lVjaZJl2ZXKyJcSSUfLHbRan1TLjlwSNYlAXUKkmACEJUOAkQkxIDHpEIWkyAhCEAIQhACEIQD1ltTqbg5hg/rIr0G7rxgNrUzIIExuO9rhuK84Uix299IyxxHHgeo3qrJj90X4cvp30epWvaP3mu5VFW2yZVDdd9mo8Nc0Z7xl6K5tFEA5Lz6w+rPRnIrXBEtVOc96boWstMHTinayqL2rFrMsu0PurcTaeinKlr2Njd17Eb8lctLKgkQHeh+y83uy8HELS2C1kLW0nwzMmWl4XYHiHjPcd4WWvK66rD3oZuIHznQrcWOvjADh47wm7RZxmDmFU9w9EuzBMsgBkucTzd9kos1MGThHM5/wDan7QXQGlpa5waTm0ffVR7LcFNzS4zlxk/VTXJFjRtlMEjE0xoRv8ABNtvACID+uGM92acaWsE4ActNPFc2O2uc8NAaMW8txR0ldS2DuiajiA2mJ/MST4ALQXbcppw6s7EdzAIAU2y2FtnYA3Nx/EefDgoF7Xi6m3LU71d6qFtkeX0S7fejWCXHo0LN2y8X1jwbwUXEXmXGSnmhZ6yOv8AC1SpFp0gE6AuJRiUQOISByMSA6hC4D0Fy6cOiVGNZLaKuSrHVSupHD//2Q=="/>
          <p:cNvSpPr>
            <a:spLocks noChangeAspect="1" noChangeArrowheads="1"/>
          </p:cNvSpPr>
          <p:nvPr/>
        </p:nvSpPr>
        <p:spPr bwMode="auto">
          <a:xfrm>
            <a:off x="0" y="-874713"/>
            <a:ext cx="2543175" cy="18002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0" name="AutoShape 6" descr="data:image/jpeg;base64,/9j/4AAQSkZJRgABAQAAAQABAAD/2wCEAAkGBhQSEBUUEhQUFRQVFBQYFBcYFBcXFRgVFBUVFBQUFxgYHCYeFxkkGRQUHy8gIycpLCwsFR4xNTAqNSYrLCkBCQoKDgwOGg8PGikkHiQsKSwsLCwsKSwpLCwsLCwsKSksLCkpLCwsLCksLCwsLCwpLCwsKSwsKSwsLCwsLCwsKf/AABEIAL0BCwMBIgACEQEDEQH/xAAcAAABBQEBAQAAAAAAAAAAAAAAAQMEBQYCBwj/xAA/EAABAwEFBQUGAwYGAwAAAAABAAIRAwQFEiExBkFRYXEiMoGRoQcTFLHB0UJy8FJigpKi4RUjM1Oy8RY0Y//EABkBAQADAQEAAAAAAAAAAAAAAAACAwQBBf/EACQRAAMAAgICAgIDAQAAAAAAAAABAgMRITEEEkFhIlETMnGB/9oADAMBAAIRAxEAPwD3FIhKgBIhCAVCEIASEpVkNutqfcM91TzqOG78IO9cpqVtkpl09Ip9vNt4Jo0Tp3nD5TuXm76xed5k58PMp008RJJkzmT3R0/aK7kAcuJ/ULzMmR0+T0ccKVwcU6YbmQ0eE/8AakMtDRq3+kDylcEOPdbPMph9IjvOpt8ZWSmXItGWlkTB8Gj7BKLLTqAwXA/lI9YVdZw3/c1/LHqVLbXYI7TvBzVmrc9HeBi0XO8HsVHjwLlJufaSvZXiXy3e105joU8Wsfo+sP5XD5qDbbsfGT8Y4EQf+S14Mz6ZTcpnsuz20VOswQ4bpE5iVegr5yu+9K1lfIFRhG/Mj1yjqvXtjds2WhmF7gHtABnKeY+y9bHlVcMw5MeuUbBCQOBQrykVCRCAEqRCAVIhCAEqRCAEIQgFSIQgBCEIBUiEqAEiEIASoQgIl6W9tCi+o7RrSfsF4fel5uq1HPdm5xJjruW29qe0TWBlDEGg9p/H90R6+S8wtFvbHYqNaN+pcfGFlzVvhGzBOltkmrVDdTB4DM+A0HqmhaTubH7zjJUAVh+EzzznzKPe/qftPzWJo1E5xLu84u5Zx5BLToN3Afyz8lANZ3Fo8M/MlcurO3vd5wPRRcjZaFxboAOuFo9ZSf4k0a1B0aJ9cgqSpUHHPzTAIJUf4k+x7GjbtBQ0L3nxH0Tjb4obveDiZdHpkqGnZ2kfZqX4bPeepjyOo8EnDPwcdMtrTeTTk1x5ZqNQvFzXawRoRlKq6s5zijnB8nCJ8ZS2Ok7Q5j9ZrX6JIr7PSNlPaG9jw20VDh0xnQHKMXJerXdejKrQQQZ0IzBHFfNZBBghaTY7aepZKzZM0nGHNJ7Of4uvRXRk12U5MW+Ue+oTNjtQqU2vbo4J5ajICEIQAhCEAIQhACEIQAhCEAIQhAKhIhAKhIhAKuK1UNaXHQAk9AullfaTfXw9hfxf2R46+i43pbOpbejxnam2fE2upWeeyXHCOQ0HlCrcbdTA5f2Cr7ZbnPMjTnonqVobGonjlPmVj5Z6HEj7rTwGX8o9U0a/Xw+6i2isd+IdR+pUF9qO4/RRUHXRbfEncPQEoNrd+76A+iraFped5A9PJT6VXx8AuVOjiewNRx/CE5SouPDwTtNn60U6y2IuVLZbM7OrJZOasv8ACpEAZnVTLBdq093Xe1uZEqO9FnqZmjsmCNE/R2XDTp4rbEtjQKM8hSdcBIylv2aDmZDtBZRtD/NDIlwOhXqBIUCx7PNfbmOAnERPQST8lPE9vRXmWuT0256OGhTbEQxuXOBKloAQvTR5LBCEIBUiEIAQhCAEqRCAEIQgBCEIAQhCAEIQgBece2ynNlpncKmfkfsvR1g/bHZTUu58fhIcegyPzUaW0ycPVI8Fo1cUxk2HeORTZgfeP0VB95iOEGBvV/d2zNWqzE0BrNxcYnmN5VDpSts2KXT4K1tWNCR0zHkU26Tvb5QfqFLvG6alB0PETodWnoQos8RPRVpp8o601wxkuI3+slTbLiP7o9U3Tsk5glW933WTnmUpnZnZJsrAFoLtphQbPYYVlZacLNT2apku6EAJ74pQ6Lk4KarXJbrkli2rk2symW00VGqaSO6HDXWv2Ja1we+O0CGg8ARJAWGaZK3mwdKKDzxqfID7q/BP5mPyn+BpUIQvQPKBCEIAQhCAEIQgBCEIAQhCAEIQgFQkQgFSIUa33g2iwueYAQEkujVYD2hbR0n0H0GkPLhBA0icxKotrPaBUqyylIby39SvPrfesauJJ1APzKxX5O36wa4wfNFLZ7A0Vww6F4HMgnSemS2VGXl9R5hrZbTbMARllCxlC0zXY/g9ufiPutNeNNwY0bpf/NJVObb0eh42lNHFeo6swsqQ4AyDvHBVNquRzRLD4OzHhwT9heRk0T48FMqV5EaKMv1YyJV2UtmtEEB4w567vPctnddEFojSPNUFOnnorq7rowtxUHmk7e2MVJ35mburSCu3S0QiWmXNKycUNoZqB/jRpHDaW+6OgeDiou/i1YeTgOpViMxIdlE+HERqOYWdtrs0pom0mc069kBVFO3Bpz+aWrfjRqJH5lZMsb0WBqJK1TJVTtpbORGIjqizXqHk8ArFLRB2iypOXoexX/qD8zvovIKu0dNrg0yctw3816p7OraKlkJBbIqOlocC5umTx+F2Wh3QtOGdVsxeVSc6NShCFrPOBCEIAQhCAEIQgBCEIAQhCAEIQgBCEIBHvAEkwAvHdvttRUqFlN0sbll3Z+q1PtT2j9xQFIEg1JxRrh/ZHU+gK8Ft1pc88BwCx+Rbf4I14IX9md3jfrnHCDM7h9Sq97d7iuQQDkFEeS5++B+gFXjhLouuiybQga81snOFWm1wOT4LhwcMnHksHY7UZh2krWXQ0hsDjku5Z2vtFmC9N/pkynZ2sf2QYOQ3wY1XbbPOq5qPODFmAXObl+00Akf1BO2Uy0bllSa7NTaZw6gJVpYiQFHbSUukyFymTlEsgOaQ6CCIIOYjgQs/bNl3NOKyVDTMk+7JPuzOsR3D5hXYqrn36hLpdEnKrswwstpqPqe8e9vu3YXRUxS+ATB0gAjKN6iVrPXGXvXEdc16GA0tIIGZJMcTv+Xkqu03Q0ZhbpyfRleD7MvSsrhman8zA75QV3ab2LWuY0gOBwuLQ4iMIMjhrx3K4t1ye8aANZkajPTd1Ui+7gmiwMhrgHAE5CXASTHEiVJXO+SFY650QvZnSrfFtbTbQcHuLMVamajWyQcbWYhmIgZr03a+7qlnqUa/xAFoktxUaDaRNMASH9s42AxAdIzKo/ZldbW2hu5tFhcTGZIEDTUkmVv6F3PtVcVazHMY09lro7TR3ctRnmZV8ttGLLKmkmWOytrq1bKypXILn4i04Q2WE9gkDIEjPxCtkAIVxlBCEIAQhCAEIQgBCEIAQhCAEIQgBcVqoaCTkAuyV5Vt7tfUdVfRYYY3IxvPNQu1K2TiHb0jN+0S8DarS4tMhnZHMaz5rE3szAPDI/r9ZK7tNsaXZmDGv0KqL3fjEEfY8wV5zbdbZ6CWp0jOfESV1UfzMfVO2eygO7RyUO32kF0N0C1TpvSKKeltjdW0mctFutmavvGNzzJjoZXny02x1uhxbPMKdzpHMVflo27mgsDP/pVfyh2FoP8AQU+2y5KvstMiMRz3xoOAHQK0ZVyWWns3z0KxieamTVS41jo0oce5MuKj1bSotW3Ab1OJZz2SJlSsAq82svqCmDE948uA5psOc88B6rqtYoE6K/XGjnts0Nlu0CIMjqpd52EVKWFubwQWgZyeA55rH2a11GvAbUJBPdOfkdQvT9ldirS2uyracLWMIcGh2JznbpjIAHPwXIxU6I5csROy72C2XNkok1P9WpBcP2QNGzxzJK1CEL00tLR4VU6e2CEheOI81w61MGr2j+IfddIjiE3TtLXd1zT0cD8k4gBCEIAQhCAEIQgBCEIAQhCAp9odoqdmpFzjnHZG8leK3lTfUY+01DDXPy5kyT4Lnab2hWdjXtZNqruBDqhMUmE5EM/ajiF59e209e0MZTe4e7Z3WAQ3qeJ6qipd9mmWo6JF6X2wOOE4jy08/sqetej3HWOmij4kkqU45RGslMV1YnUpEtNsuA4kfNei2K6LK8QKTQRqNXDmCdVN8Lgik2ecyFOuWo5lZrgDEwcjoVuK9zinm1rS3iAPVcNCz1lTWtFs49Peyf8AFDinfjBxS/8AjdowY/dOw+vlqoIasy9X0zY7a+CW22jmubXeZwQwZ88kzC4e1c9Ezv8ALRU2q2V92H1Vc63V254QfErQPpJh1nWmdIpbp/JOuCuKpwvcaZw4jibA6A71eUrldUALazSHAkcMI0WboOLMsiOB+nBWNj90T2AWuIiJAMbwCBmoONvgkstr5Gb4up1JrcNTtucIIygDMmRnrCvbBarUWCbTVOWpq1CfmqCrUoNdBeZblEPJHLNqsbPtFSaAAHn+ED5uVsy0im69ntljWt1cd6pVPPG4j5pv4x51c7+Y/dRn7UtOXu3Eb+0Bl5FdUK9Oof8AKJn9h0B3hnDl17ID/vOZ80oKahKuHSTRtDmuDmktcNCDBHiFtbh9oUAMtInhUaP+TR8x5LBhyUOXVTRFyme42a0tqNDmODmnQgyE6vGbqvyrZ3TSeRxbq09R9dVvrn29o1RFUik/fPcPR27oVarTKXDRqFy5wGphUNfbSiILQ5zTo6Iaek7lSXreBrdp7oH4Wg5f3WXL5mOOuWXY/GqnzwjctcDmDKVYOz3g8NwtcQCM4OX/AGnrsvb3damwOkPcA4TuOXzUI85VrgnXiNbaZt0LkOnRKvQMYqFTX9tPSswzOJ+5gOfjwCwVo29tDnEh+EE5AAQOSkpbO6PnorkpcSQlVkxCkSpCgDFC1thvEOAc05+oKyVGkXODWiS4gAcSTAC9WuX2c0rMGuruNSplLdKY5Rq7x8lXkyzjXJbhx1kfBd3LdmOxmvWMFxhg4je8hFwXOw1TVGYaSAN2Ib/BR7xvEktps4gNG7MwBC0NlYKTANwGfXUnzXlZMrqm/g9X+CYlfstG240xzOir3XdRc8l9Npc7vGFUWe/XPqOdhhtOZkwROjo3nkptm2os7u67E8kACCJJyEeKqyePkxctFc5sd9DN4bIU3f6RLDuBzH3Cy943bUomHtjnqD0K9L+Ga7Ikh0ZkfIKPUsUuAnFxBEghRjyXH9uhWNPo8tSYVsNotkQ3HWpFoY0SWGQRxifksoGHgvTmlS2jK+BqFyWKUyxvOjXeRTzbrqH8B+XzUjmxgBtQYaong8d8fcdVGtdyvpjEO3T/AGhu5OH4SrmhctTgPMKyst21GnItHEZmeREZqSrRW9GLBXQK3B2cokyWCd8Fwb5Sn6Vy0W6UmeIn5qfujhmLFfujawLxucO+Ov7Q65q29xIxMONp3ifIjUFXdOztGjWjoAE4GHgVHe+jmzOLptMnQE+BV5Uc1veLG9S0fNRal+UGmDWZPAHEf6ZQbIbbG8/hPyS1LA+DETGWa5tG19nbve7o3LzMKBaNu2jJtJx5ucAPQFNHdmgdtS5tJra9OYyLmictJIG7wVs2xUajGup1Q8kSA05+I3Beb19tqp0p02jjBd9VBobQObUDwWU3ah7eyPFo16jNZbwfPZqjN/w9CtNO0ThaMAnU/QDVTLHY6dJuJzpcdS7Xw4BRLn2xs9pojHV/zR35cAJG8b48FxaLVQdkYd4n6LFWNqtI1q1S2arZu9B8QGMd2cLy/PLITJ9Em023obLLMZO+puH5ePVYaraWtkUwWgiNTmNYVXbbwawS4+C9vxcTx4/zPJzNVfBKtdtLiXOOuZJOZVLUv6mCQqe33s6qYGTVEFEKys36OKP2ZiUiEEoVghAKSUOD1jtJpVGVBqxzXDq0gj5L1GzbV/EMxN3jecwd4K8oKk3beTqL8TdN43EKjNhWRfZowZ/4n9M9e2Uu8mo6vV0BimNc97vDTxWirU8YIB1Wd2bv1lSytLTOsjeDMwVqrraCzEdF5OSWnyex7Jr2KK27MB3dyka79I1TWz+x/uq4qVHS2n3W8XcT0WmrWkDNIH4guPyMjXrvgzVin29tHVotEAuU+46Z93jfq/MDg3d91VVLPiie7PnC6dtABlCzVPsWrmdIrdv9ohZww4Q/EYwkwD1PDRYl/tCq/go2dvHJzo/qg9VK21Z8VVGZaWNgH82Z+iw1a63UndrFO44j6Fez40KYR5+bfsair7QLUTDKlMHdFJmfTECrq5/aNRrEMtpbTqf7zGBrJG6oxkx+YDw3rzqixoMOaORAyPWMwV3ScMXZplo6aZc1paTKT1I7X2MaVHP/ACsMf1QmKu3lnHdp1Xfyt+pK85e0zLTB9D1+6ep1qoMtLWZRpiPPgFz1QNxU29J/07PPV7negaPmor9vKzu62m3+Ek/1ErJsD2gj3jmzEluQPJIbNAhznOGUkug+kSEBoa+1toOtYt6YW/IBVdo2inv1y7q8u9JKrHUqLNcE5ZOzJnfnmn/iKLW9gPxyMgyWQeeUFd0cOhebT3Q93Rhj1hcm1OdpSJ/M5rT9SipacuzSOKQceKBzEZyErqtQiAKcTM5l4yzgiPJdB1Tr1MowB2fel30grltJ4ABdE6dkQeQmUtSlUd2TUIgzgwhufjPmuKtjwu7bnyM83ktE7xGUdEAtazAQHuOk9/Ig5yYhNn3MnuuiO02XeQ+i6pMoB0dnWJYMc8CBqVoLruYEYqgjhuPWF1S2CJcFkc5wcGw3m2ARzBWmaxre60N4xkE1VtDWNzhoCz14345/ZZkOKs/HH/o5osbyv5rMm5uWeq1HVDLz4JGU/EpyFTVuuyaWujgBdwiEKIMgCgpEStBl2LKJSIQBKRCF04WF030+zulhyPebuP8AdenXBteKlDsu35jeDzXkKk2C3upPxN8RuI4FUZsKyL7NWDyHjen0e+3U/wB8ZKtrRAyboF5vsptU0NJB3ab2neCtXYb399kCMtV42XE5Z6apVyifabbE9IHTeqerVEyVNvCnhEk5lZ601xMSoQkkS6RCu+1NrF+LXG6D4+oS2ywCMLwCN3DqFRWa24XluhDj89VoLFegIwvzC9hQmlo81vnkzt4XOWjE3No4DMdQFTCu46MPmAvRKtj3tzHqFSXhcYd2qfZdw3H7FdVa4ZFozANQ/ha3qZ+SeHvTAc8Q3QYfTNSHNIOF4g7wU3Us7jAa4tz4D5nRT2RE+ELnAY3ZnQuwt8Y0RVsVPEQ+MTT2jixDLKczCHWOMTXucTv7Uz4grkUKbcoaOsSgO3V6QcQHNeBniaInLpqina5PZY8tj8Ua8pjJI61U2CGuOOYLQJEco3ofatQ2k4uMQ7ugcddf7LpwVtdznZMYzLTEczx0hKW1CZe4DKJazLgJJXWKs5sNFPCYBJzIPHdC5Fme7I1S2IBAAGU5nmgOvgnEFznueIAJx5gbshuXdhuoOJDQ0nKQRJIO+T9VMsGzIqZ1Jwg6knMDgNyvGmnRZFNoaOMAEqxRvlnNnNguplEcXcNwTd43w2mNZdwVXb7/ACezT13lVjaZJl2ZXKyJcSSUfLHbRan1TLjlwSNYlAXUKkmACEJUOAkQkxIDHpEIWkyAhCEAIQhACEIQD1ltTqbg5hg/rIr0G7rxgNrUzIIExuO9rhuK84Uix299IyxxHHgeo3qrJj90X4cvp30epWvaP3mu5VFW2yZVDdd9mo8Nc0Z7xl6K5tFEA5Lz6w+rPRnIrXBEtVOc96boWstMHTinayqL2rFrMsu0PurcTaeinKlr2Njd17Eb8lctLKgkQHeh+y83uy8HELS2C1kLW0nwzMmWl4XYHiHjPcd4WWvK66rD3oZuIHznQrcWOvjADh47wm7RZxmDmFU9w9EuzBMsgBkucTzd9kos1MGThHM5/wDan7QXQGlpa5waTm0ffVR7LcFNzS4zlxk/VTXJFjRtlMEjE0xoRv8ABNtvACID+uGM92acaWsE4ActNPFc2O2uc8NAaMW8txR0ldS2DuiajiA2mJ/MST4ALQXbcppw6s7EdzAIAU2y2FtnYA3Nx/EefDgoF7Xi6m3LU71d6qFtkeX0S7fejWCXHo0LN2y8X1jwbwUXEXmXGSnmhZ6yOv8AC1SpFp0gE6AuJRiUQOISByMSA6hC4D0Fy6cOiVGNZLaKuSrHVSupHD//2Q=="/>
          <p:cNvSpPr>
            <a:spLocks noChangeAspect="1" noChangeArrowheads="1"/>
          </p:cNvSpPr>
          <p:nvPr/>
        </p:nvSpPr>
        <p:spPr bwMode="auto">
          <a:xfrm>
            <a:off x="0" y="-874713"/>
            <a:ext cx="2543175" cy="18002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748384120"/>
      </p:ext>
    </p:extLst>
  </p:cSld>
  <p:clrMapOvr>
    <a:masterClrMapping/>
  </p:clrMapOvr>
  <p:transition>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14282" y="142852"/>
            <a:ext cx="8382000" cy="6572296"/>
          </a:xfrm>
        </p:spPr>
        <p:txBody>
          <a:bodyPr>
            <a:noAutofit/>
          </a:bodyPr>
          <a:lstStyle/>
          <a:p>
            <a:pPr>
              <a:buNone/>
            </a:pPr>
            <a:r>
              <a:rPr lang="en-US" sz="2000" dirty="0" smtClean="0"/>
              <a:t>According to the survey report of the technical Committee set up by</a:t>
            </a:r>
          </a:p>
          <a:p>
            <a:pPr>
              <a:buNone/>
            </a:pPr>
            <a:r>
              <a:rPr lang="en-US" sz="2000" dirty="0" smtClean="0"/>
              <a:t>the FRSC in 2011 to look into issues on non motorization, they</a:t>
            </a:r>
          </a:p>
          <a:p>
            <a:pPr>
              <a:buNone/>
            </a:pPr>
            <a:r>
              <a:rPr lang="en-US" sz="2000" dirty="0" smtClean="0"/>
              <a:t>discovered that the use of bicycle has been part of our transport</a:t>
            </a:r>
          </a:p>
          <a:p>
            <a:pPr>
              <a:buNone/>
            </a:pPr>
            <a:r>
              <a:rPr lang="en-US" sz="2000" dirty="0" smtClean="0"/>
              <a:t>system especially in our villages from the time of early civilization</a:t>
            </a:r>
          </a:p>
          <a:p>
            <a:pPr>
              <a:buNone/>
            </a:pPr>
            <a:r>
              <a:rPr lang="en-US" sz="2000" dirty="0" smtClean="0"/>
              <a:t>but has become almost nonexistent due to two (2) major reasons;</a:t>
            </a:r>
            <a:endParaRPr lang="en-US" sz="2000" b="1" dirty="0" smtClean="0"/>
          </a:p>
          <a:p>
            <a:pPr lvl="0"/>
            <a:r>
              <a:rPr lang="en-US" sz="2000" dirty="0" smtClean="0"/>
              <a:t>Total absence of cycling infrastructure, law and safety </a:t>
            </a:r>
            <a:r>
              <a:rPr lang="en-US" sz="2000" dirty="0" err="1" smtClean="0"/>
              <a:t>programmes</a:t>
            </a:r>
            <a:r>
              <a:rPr lang="en-US" sz="2000" dirty="0" smtClean="0"/>
              <a:t>,</a:t>
            </a:r>
          </a:p>
          <a:p>
            <a:pPr lvl="0"/>
            <a:r>
              <a:rPr lang="en-US" sz="2000" dirty="0" smtClean="0"/>
              <a:t>‘Class’ attitude of most Nigerians. </a:t>
            </a:r>
          </a:p>
          <a:p>
            <a:pPr>
              <a:buNone/>
            </a:pPr>
            <a:endParaRPr lang="en-US" sz="2000" dirty="0" smtClean="0"/>
          </a:p>
          <a:p>
            <a:pPr>
              <a:buNone/>
            </a:pPr>
            <a:r>
              <a:rPr lang="en-US" sz="1700" dirty="0" smtClean="0"/>
              <a:t>The question now is, ‘how do we drive the NMT </a:t>
            </a:r>
            <a:r>
              <a:rPr lang="en-US" sz="1700" dirty="0" err="1" smtClean="0"/>
              <a:t>programme</a:t>
            </a:r>
            <a:r>
              <a:rPr lang="en-US" sz="1700" dirty="0" smtClean="0"/>
              <a:t> to</a:t>
            </a:r>
          </a:p>
          <a:p>
            <a:pPr>
              <a:buNone/>
            </a:pPr>
            <a:r>
              <a:rPr lang="en-US" sz="1700" dirty="0" smtClean="0"/>
              <a:t>succeed in Nigeria given the total lack or absence of infrastructural</a:t>
            </a:r>
          </a:p>
          <a:p>
            <a:pPr>
              <a:buNone/>
            </a:pPr>
            <a:r>
              <a:rPr lang="en-US" sz="1700" dirty="0" smtClean="0"/>
              <a:t>facilities for Non Motorized Transportation on Nigerian roads and</a:t>
            </a:r>
          </a:p>
          <a:p>
            <a:pPr>
              <a:buNone/>
            </a:pPr>
            <a:r>
              <a:rPr lang="en-US" sz="1700" dirty="0" smtClean="0"/>
              <a:t>general apathy on the part of the citizenry? </a:t>
            </a:r>
          </a:p>
          <a:p>
            <a:pPr>
              <a:buNone/>
            </a:pPr>
            <a:r>
              <a:rPr lang="en-US" sz="1700" dirty="0" smtClean="0"/>
              <a:t>To effectively achieve this mandate, the first step will be to promote</a:t>
            </a:r>
          </a:p>
          <a:p>
            <a:pPr>
              <a:buNone/>
            </a:pPr>
            <a:r>
              <a:rPr lang="en-US" sz="1700" dirty="0" smtClean="0"/>
              <a:t>cycling to such a level that it will reawaken the consciousness of</a:t>
            </a:r>
          </a:p>
          <a:p>
            <a:pPr>
              <a:buNone/>
            </a:pPr>
            <a:r>
              <a:rPr lang="en-US" sz="1700" dirty="0" smtClean="0"/>
              <a:t>people to making cycling a way of life.</a:t>
            </a:r>
          </a:p>
          <a:p>
            <a:pPr>
              <a:buNone/>
            </a:pPr>
            <a:r>
              <a:rPr lang="en-US" sz="1700" dirty="0" smtClean="0"/>
              <a:t>This requires a steady progress over time including strong political and public support. Change may be difficult at first but determined efforts will make a difference. This will be done in phases where individuals and groups will be brought to light on the benefit of non-motorized transport system in Nigeria.</a:t>
            </a:r>
          </a:p>
          <a:p>
            <a:endParaRPr lang="en-US" sz="2000" dirty="0" smtClean="0"/>
          </a:p>
          <a:p>
            <a:pPr>
              <a:buNone/>
            </a:pPr>
            <a:endParaRPr lang="en-US" sz="2000" dirty="0" smtClean="0"/>
          </a:p>
          <a:p>
            <a:pPr>
              <a:buNone/>
            </a:pPr>
            <a:endParaRPr lang="en-US" sz="2000" dirty="0" smtClean="0"/>
          </a:p>
          <a:p>
            <a:pPr>
              <a:buNone/>
            </a:pPr>
            <a:endParaRPr lang="en-US" sz="2000" dirty="0" smtClean="0"/>
          </a:p>
          <a:p>
            <a:endParaRPr lang="en-US" sz="2000" dirty="0"/>
          </a:p>
        </p:txBody>
      </p:sp>
      <p:sp>
        <p:nvSpPr>
          <p:cNvPr id="1028" name="AutoShape 4" descr="data:image/jpeg;base64,/9j/4AAQSkZJRgABAQAAAQABAAD/2wCEAAkGBhQSEBUUEhQUFRQVFBQYFBcYFBcXFRgVFBUVFBQUFxgYHCYeFxkkGRQUHy8gIycpLCwsFR4xNTAqNSYrLCkBCQoKDgwOGg8PGikkHiQsKSwsLCwsKSwpLCwsLCwsKSksLCkpLCwsLCksLCwsLCwpLCwsKSwsKSwsLCwsLCwsKf/AABEIAL0BCwMBIgACEQEDEQH/xAAcAAABBQEBAQAAAAAAAAAAAAAAAQMEBQYCBwj/xAA/EAABAwEFBQUGAwYGAwAAAAABAAIRAwQFEiExBkFRYXEiMoGRoQcTFLHB0UJy8FJigpKi4RUjM1Oy8RY0Y//EABkBAQADAQEAAAAAAAAAAAAAAAACAwQBBf/EACQRAAMAAgICAgIDAQAAAAAAAAABAgMRITEEEkFhIlETMnGB/9oADAMBAAIRAxEAPwD3FIhKgBIhCAVCEIASEpVkNutqfcM91TzqOG78IO9cpqVtkpl09Ip9vNt4Jo0Tp3nD5TuXm76xed5k58PMp008RJJkzmT3R0/aK7kAcuJ/ULzMmR0+T0ccKVwcU6YbmQ0eE/8AakMtDRq3+kDylcEOPdbPMph9IjvOpt8ZWSmXItGWlkTB8Gj7BKLLTqAwXA/lI9YVdZw3/c1/LHqVLbXYI7TvBzVmrc9HeBi0XO8HsVHjwLlJufaSvZXiXy3e105joU8Wsfo+sP5XD5qDbbsfGT8Y4EQf+S14Mz6ZTcpnsuz20VOswQ4bpE5iVegr5yu+9K1lfIFRhG/Mj1yjqvXtjds2WhmF7gHtABnKeY+y9bHlVcMw5MeuUbBCQOBQrykVCRCAEqRCAVIhCAEqRCAEIQgFSIQgBCEIBUiEqAEiEIASoQgIl6W9tCi+o7RrSfsF4fel5uq1HPdm5xJjruW29qe0TWBlDEGg9p/H90R6+S8wtFvbHYqNaN+pcfGFlzVvhGzBOltkmrVDdTB4DM+A0HqmhaTubH7zjJUAVh+EzzznzKPe/qftPzWJo1E5xLu84u5Zx5BLToN3Afyz8lANZ3Fo8M/MlcurO3vd5wPRRcjZaFxboAOuFo9ZSf4k0a1B0aJ9cgqSpUHHPzTAIJUf4k+x7GjbtBQ0L3nxH0Tjb4obveDiZdHpkqGnZ2kfZqX4bPeepjyOo8EnDPwcdMtrTeTTk1x5ZqNQvFzXawRoRlKq6s5zijnB8nCJ8ZS2Ok7Q5j9ZrX6JIr7PSNlPaG9jw20VDh0xnQHKMXJerXdejKrQQQZ0IzBHFfNZBBghaTY7aepZKzZM0nGHNJ7Of4uvRXRk12U5MW+Ue+oTNjtQqU2vbo4J5ajICEIQAhCEAIQhACEIQAhCEAIQhAKhIhAKhIhAKuK1UNaXHQAk9AullfaTfXw9hfxf2R46+i43pbOpbejxnam2fE2upWeeyXHCOQ0HlCrcbdTA5f2Cr7ZbnPMjTnonqVobGonjlPmVj5Z6HEj7rTwGX8o9U0a/Xw+6i2isd+IdR+pUF9qO4/RRUHXRbfEncPQEoNrd+76A+iraFped5A9PJT6VXx8AuVOjiewNRx/CE5SouPDwTtNn60U6y2IuVLZbM7OrJZOasv8ACpEAZnVTLBdq093Xe1uZEqO9FnqZmjsmCNE/R2XDTp4rbEtjQKM8hSdcBIylv2aDmZDtBZRtD/NDIlwOhXqBIUCx7PNfbmOAnERPQST8lPE9vRXmWuT0256OGhTbEQxuXOBKloAQvTR5LBCEIBUiEIAQhCAEqRCAEIQgBCEIAQhCAEIQgBece2ynNlpncKmfkfsvR1g/bHZTUu58fhIcegyPzUaW0ycPVI8Fo1cUxk2HeORTZgfeP0VB95iOEGBvV/d2zNWqzE0BrNxcYnmN5VDpSts2KXT4K1tWNCR0zHkU26Tvb5QfqFLvG6alB0PETodWnoQos8RPRVpp8o601wxkuI3+slTbLiP7o9U3Tsk5glW933WTnmUpnZnZJsrAFoLtphQbPYYVlZacLNT2apku6EAJ74pQ6Lk4KarXJbrkli2rk2symW00VGqaSO6HDXWv2Ja1we+O0CGg8ARJAWGaZK3mwdKKDzxqfID7q/BP5mPyn+BpUIQvQPKBCEIAQhCAEIQgBCEIAQhCAEIQgFQkQgFSIUa33g2iwueYAQEkujVYD2hbR0n0H0GkPLhBA0icxKotrPaBUqyylIby39SvPrfesauJJ1APzKxX5O36wa4wfNFLZ7A0Vww6F4HMgnSemS2VGXl9R5hrZbTbMARllCxlC0zXY/g9ufiPutNeNNwY0bpf/NJVObb0eh42lNHFeo6swsqQ4AyDvHBVNquRzRLD4OzHhwT9heRk0T48FMqV5EaKMv1YyJV2UtmtEEB4w567vPctnddEFojSPNUFOnnorq7rowtxUHmk7e2MVJ35mburSCu3S0QiWmXNKycUNoZqB/jRpHDaW+6OgeDiou/i1YeTgOpViMxIdlE+HERqOYWdtrs0pom0mc069kBVFO3Bpz+aWrfjRqJH5lZMsb0WBqJK1TJVTtpbORGIjqizXqHk8ArFLRB2iypOXoexX/qD8zvovIKu0dNrg0yctw3816p7OraKlkJBbIqOlocC5umTx+F2Wh3QtOGdVsxeVSc6NShCFrPOBCEIAQhCAEIQgBCEIAQhCAEIQgBCEIBHvAEkwAvHdvttRUqFlN0sbll3Z+q1PtT2j9xQFIEg1JxRrh/ZHU+gK8Ft1pc88BwCx+Rbf4I14IX9md3jfrnHCDM7h9Sq97d7iuQQDkFEeS5++B+gFXjhLouuiybQga81snOFWm1wOT4LhwcMnHksHY7UZh2krWXQ0hsDjku5Z2vtFmC9N/pkynZ2sf2QYOQ3wY1XbbPOq5qPODFmAXObl+00Akf1BO2Uy0bllSa7NTaZw6gJVpYiQFHbSUukyFymTlEsgOaQ6CCIIOYjgQs/bNl3NOKyVDTMk+7JPuzOsR3D5hXYqrn36hLpdEnKrswwstpqPqe8e9vu3YXRUxS+ATB0gAjKN6iVrPXGXvXEdc16GA0tIIGZJMcTv+Xkqu03Q0ZhbpyfRleD7MvSsrhman8zA75QV3ab2LWuY0gOBwuLQ4iMIMjhrx3K4t1ye8aANZkajPTd1Ui+7gmiwMhrgHAE5CXASTHEiVJXO+SFY650QvZnSrfFtbTbQcHuLMVamajWyQcbWYhmIgZr03a+7qlnqUa/xAFoktxUaDaRNMASH9s42AxAdIzKo/ZldbW2hu5tFhcTGZIEDTUkmVv6F3PtVcVazHMY09lro7TR3ctRnmZV8ttGLLKmkmWOytrq1bKypXILn4i04Q2WE9gkDIEjPxCtkAIVxlBCEIAQhCAEIQgBCEIAQhCAEIQgBcVqoaCTkAuyV5Vt7tfUdVfRYYY3IxvPNQu1K2TiHb0jN+0S8DarS4tMhnZHMaz5rE3szAPDI/r9ZK7tNsaXZmDGv0KqL3fjEEfY8wV5zbdbZ6CWp0jOfESV1UfzMfVO2eygO7RyUO32kF0N0C1TpvSKKeltjdW0mctFutmavvGNzzJjoZXny02x1uhxbPMKdzpHMVflo27mgsDP/pVfyh2FoP8AQU+2y5KvstMiMRz3xoOAHQK0ZVyWWns3z0KxieamTVS41jo0oce5MuKj1bSotW3Ab1OJZz2SJlSsAq82svqCmDE948uA5psOc88B6rqtYoE6K/XGjnts0Nlu0CIMjqpd52EVKWFubwQWgZyeA55rH2a11GvAbUJBPdOfkdQvT9ldirS2uyracLWMIcGh2JznbpjIAHPwXIxU6I5csROy72C2XNkok1P9WpBcP2QNGzxzJK1CEL00tLR4VU6e2CEheOI81w61MGr2j+IfddIjiE3TtLXd1zT0cD8k4gBCEIAQhCAEIQgBCEIAQhCAp9odoqdmpFzjnHZG8leK3lTfUY+01DDXPy5kyT4Lnab2hWdjXtZNqruBDqhMUmE5EM/ajiF59e209e0MZTe4e7Z3WAQ3qeJ6qipd9mmWo6JF6X2wOOE4jy08/sqetej3HWOmij4kkqU45RGslMV1YnUpEtNsuA4kfNei2K6LK8QKTQRqNXDmCdVN8Lgik2ecyFOuWo5lZrgDEwcjoVuK9zinm1rS3iAPVcNCz1lTWtFs49Peyf8AFDinfjBxS/8AjdowY/dOw+vlqoIasy9X0zY7a+CW22jmubXeZwQwZ88kzC4e1c9Ezv8ALRU2q2V92H1Vc63V254QfErQPpJh1nWmdIpbp/JOuCuKpwvcaZw4jibA6A71eUrldUALazSHAkcMI0WboOLMsiOB+nBWNj90T2AWuIiJAMbwCBmoONvgkstr5Gb4up1JrcNTtucIIygDMmRnrCvbBarUWCbTVOWpq1CfmqCrUoNdBeZblEPJHLNqsbPtFSaAAHn+ED5uVsy0im69ntljWt1cd6pVPPG4j5pv4x51c7+Y/dRn7UtOXu3Eb+0Bl5FdUK9Oof8AKJn9h0B3hnDl17ID/vOZ80oKahKuHSTRtDmuDmktcNCDBHiFtbh9oUAMtInhUaP+TR8x5LBhyUOXVTRFyme42a0tqNDmODmnQgyE6vGbqvyrZ3TSeRxbq09R9dVvrn29o1RFUik/fPcPR27oVarTKXDRqFy5wGphUNfbSiILQ5zTo6Iaek7lSXreBrdp7oH4Wg5f3WXL5mOOuWXY/GqnzwjctcDmDKVYOz3g8NwtcQCM4OX/AGnrsvb3damwOkPcA4TuOXzUI85VrgnXiNbaZt0LkOnRKvQMYqFTX9tPSswzOJ+5gOfjwCwVo29tDnEh+EE5AAQOSkpbO6PnorkpcSQlVkxCkSpCgDFC1thvEOAc05+oKyVGkXODWiS4gAcSTAC9WuX2c0rMGuruNSplLdKY5Rq7x8lXkyzjXJbhx1kfBd3LdmOxmvWMFxhg4je8hFwXOw1TVGYaSAN2Ib/BR7xvEktps4gNG7MwBC0NlYKTANwGfXUnzXlZMrqm/g9X+CYlfstG240xzOir3XdRc8l9Npc7vGFUWe/XPqOdhhtOZkwROjo3nkptm2os7u67E8kACCJJyEeKqyePkxctFc5sd9DN4bIU3f6RLDuBzH3Cy943bUomHtjnqD0K9L+Ga7Ikh0ZkfIKPUsUuAnFxBEghRjyXH9uhWNPo8tSYVsNotkQ3HWpFoY0SWGQRxifksoGHgvTmlS2jK+BqFyWKUyxvOjXeRTzbrqH8B+XzUjmxgBtQYaong8d8fcdVGtdyvpjEO3T/AGhu5OH4SrmhctTgPMKyst21GnItHEZmeREZqSrRW9GLBXQK3B2cokyWCd8Fwb5Sn6Vy0W6UmeIn5qfujhmLFfujawLxucO+Ov7Q65q29xIxMONp3ifIjUFXdOztGjWjoAE4GHgVHe+jmzOLptMnQE+BV5Uc1veLG9S0fNRal+UGmDWZPAHEf6ZQbIbbG8/hPyS1LA+DETGWa5tG19nbve7o3LzMKBaNu2jJtJx5ucAPQFNHdmgdtS5tJra9OYyLmictJIG7wVs2xUajGup1Q8kSA05+I3Beb19tqp0p02jjBd9VBobQObUDwWU3ah7eyPFo16jNZbwfPZqjN/w9CtNO0ThaMAnU/QDVTLHY6dJuJzpcdS7Xw4BRLn2xs9pojHV/zR35cAJG8b48FxaLVQdkYd4n6LFWNqtI1q1S2arZu9B8QGMd2cLy/PLITJ9Em023obLLMZO+puH5ePVYaraWtkUwWgiNTmNYVXbbwawS4+C9vxcTx4/zPJzNVfBKtdtLiXOOuZJOZVLUv6mCQqe33s6qYGTVEFEKys36OKP2ZiUiEEoVghAKSUOD1jtJpVGVBqxzXDq0gj5L1GzbV/EMxN3jecwd4K8oKk3beTqL8TdN43EKjNhWRfZowZ/4n9M9e2Uu8mo6vV0BimNc97vDTxWirU8YIB1Wd2bv1lSytLTOsjeDMwVqrraCzEdF5OSWnyex7Jr2KK27MB3dyka79I1TWz+x/uq4qVHS2n3W8XcT0WmrWkDNIH4guPyMjXrvgzVin29tHVotEAuU+46Z93jfq/MDg3d91VVLPiie7PnC6dtABlCzVPsWrmdIrdv9ohZww4Q/EYwkwD1PDRYl/tCq/go2dvHJzo/qg9VK21Z8VVGZaWNgH82Z+iw1a63UndrFO44j6Fez40KYR5+bfsair7QLUTDKlMHdFJmfTECrq5/aNRrEMtpbTqf7zGBrJG6oxkx+YDw3rzqixoMOaORAyPWMwV3ScMXZplo6aZc1paTKT1I7X2MaVHP/ACsMf1QmKu3lnHdp1Xfyt+pK85e0zLTB9D1+6ep1qoMtLWZRpiPPgFz1QNxU29J/07PPV7negaPmor9vKzu62m3+Ek/1ErJsD2gj3jmzEluQPJIbNAhznOGUkug+kSEBoa+1toOtYt6YW/IBVdo2inv1y7q8u9JKrHUqLNcE5ZOzJnfnmn/iKLW9gPxyMgyWQeeUFd0cOhebT3Q93Rhj1hcm1OdpSJ/M5rT9SipacuzSOKQceKBzEZyErqtQiAKcTM5l4yzgiPJdB1Tr1MowB2fel30grltJ4ABdE6dkQeQmUtSlUd2TUIgzgwhufjPmuKtjwu7bnyM83ktE7xGUdEAtazAQHuOk9/Ig5yYhNn3MnuuiO02XeQ+i6pMoB0dnWJYMc8CBqVoLruYEYqgjhuPWF1S2CJcFkc5wcGw3m2ARzBWmaxre60N4xkE1VtDWNzhoCz14345/ZZkOKs/HH/o5osbyv5rMm5uWeq1HVDLz4JGU/EpyFTVuuyaWujgBdwiEKIMgCgpEStBl2LKJSIQBKRCF04WF030+zulhyPebuP8AdenXBteKlDsu35jeDzXkKk2C3upPxN8RuI4FUZsKyL7NWDyHjen0e+3U/wB8ZKtrRAyboF5vsptU0NJB3ab2neCtXYb399kCMtV42XE5Z6apVyifabbE9IHTeqerVEyVNvCnhEk5lZ601xMSoQkkS6RCu+1NrF+LXG6D4+oS2ywCMLwCN3DqFRWa24XluhDj89VoLFegIwvzC9hQmlo81vnkzt4XOWjE3No4DMdQFTCu46MPmAvRKtj3tzHqFSXhcYd2qfZdw3H7FdVa4ZFozANQ/ha3qZ+SeHvTAc8Q3QYfTNSHNIOF4g7wU3Us7jAa4tz4D5nRT2RE+ELnAY3ZnQuwt8Y0RVsVPEQ+MTT2jixDLKczCHWOMTXucTv7Uz4grkUKbcoaOsSgO3V6QcQHNeBniaInLpqina5PZY8tj8Ua8pjJI61U2CGuOOYLQJEco3ofatQ2k4uMQ7ugcddf7LpwVtdznZMYzLTEczx0hKW1CZe4DKJazLgJJXWKs5sNFPCYBJzIPHdC5Fme7I1S2IBAAGU5nmgOvgnEFznueIAJx5gbshuXdhuoOJDQ0nKQRJIO+T9VMsGzIqZ1Jwg6knMDgNyvGmnRZFNoaOMAEqxRvlnNnNguplEcXcNwTd43w2mNZdwVXb7/ACezT13lVjaZJl2ZXKyJcSSUfLHbRan1TLjlwSNYlAXUKkmACEJUOAkQkxIDHpEIWkyAhCEAIQhACEIQD1ltTqbg5hg/rIr0G7rxgNrUzIIExuO9rhuK84Uix299IyxxHHgeo3qrJj90X4cvp30epWvaP3mu5VFW2yZVDdd9mo8Nc0Z7xl6K5tFEA5Lz6w+rPRnIrXBEtVOc96boWstMHTinayqL2rFrMsu0PurcTaeinKlr2Njd17Eb8lctLKgkQHeh+y83uy8HELS2C1kLW0nwzMmWl4XYHiHjPcd4WWvK66rD3oZuIHznQrcWOvjADh47wm7RZxmDmFU9w9EuzBMsgBkucTzd9kos1MGThHM5/wDan7QXQGlpa5waTm0ffVR7LcFNzS4zlxk/VTXJFjRtlMEjE0xoRv8ABNtvACID+uGM92acaWsE4ActNPFc2O2uc8NAaMW8txR0ldS2DuiajiA2mJ/MST4ALQXbcppw6s7EdzAIAU2y2FtnYA3Nx/EefDgoF7Xi6m3LU71d6qFtkeX0S7fejWCXHo0LN2y8X1jwbwUXEXmXGSnmhZ6yOv8AC1SpFp0gE6AuJRiUQOISByMSA6hC4D0Fy6cOiVGNZLaKuSrHVSupHD//2Q=="/>
          <p:cNvSpPr>
            <a:spLocks noChangeAspect="1" noChangeArrowheads="1"/>
          </p:cNvSpPr>
          <p:nvPr/>
        </p:nvSpPr>
        <p:spPr bwMode="auto">
          <a:xfrm>
            <a:off x="0" y="-874713"/>
            <a:ext cx="2543175" cy="18002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0" name="AutoShape 6" descr="data:image/jpeg;base64,/9j/4AAQSkZJRgABAQAAAQABAAD/2wCEAAkGBhQSEBUUEhQUFRQVFBQYFBcYFBcXFRgVFBUVFBQUFxgYHCYeFxkkGRQUHy8gIycpLCwsFR4xNTAqNSYrLCkBCQoKDgwOGg8PGikkHiQsKSwsLCwsKSwpLCwsLCwsKSksLCkpLCwsLCksLCwsLCwpLCwsKSwsKSwsLCwsLCwsKf/AABEIAL0BCwMBIgACEQEDEQH/xAAcAAABBQEBAQAAAAAAAAAAAAAAAQMEBQYCBwj/xAA/EAABAwEFBQUGAwYGAwAAAAABAAIRAwQFEiExBkFRYXEiMoGRoQcTFLHB0UJy8FJigpKi4RUjM1Oy8RY0Y//EABkBAQADAQEAAAAAAAAAAAAAAAACAwQBBf/EACQRAAMAAgICAgIDAQAAAAAAAAABAgMRITEEEkFhIlETMnGB/9oADAMBAAIRAxEAPwD3FIhKgBIhCAVCEIASEpVkNutqfcM91TzqOG78IO9cpqVtkpl09Ip9vNt4Jo0Tp3nD5TuXm76xed5k58PMp008RJJkzmT3R0/aK7kAcuJ/ULzMmR0+T0ccKVwcU6YbmQ0eE/8AakMtDRq3+kDylcEOPdbPMph9IjvOpt8ZWSmXItGWlkTB8Gj7BKLLTqAwXA/lI9YVdZw3/c1/LHqVLbXYI7TvBzVmrc9HeBi0XO8HsVHjwLlJufaSvZXiXy3e105joU8Wsfo+sP5XD5qDbbsfGT8Y4EQf+S14Mz6ZTcpnsuz20VOswQ4bpE5iVegr5yu+9K1lfIFRhG/Mj1yjqvXtjds2WhmF7gHtABnKeY+y9bHlVcMw5MeuUbBCQOBQrykVCRCAEqRCAVIhCAEqRCAEIQgFSIQgBCEIBUiEqAEiEIASoQgIl6W9tCi+o7RrSfsF4fel5uq1HPdm5xJjruW29qe0TWBlDEGg9p/H90R6+S8wtFvbHYqNaN+pcfGFlzVvhGzBOltkmrVDdTB4DM+A0HqmhaTubH7zjJUAVh+EzzznzKPe/qftPzWJo1E5xLu84u5Zx5BLToN3Afyz8lANZ3Fo8M/MlcurO3vd5wPRRcjZaFxboAOuFo9ZSf4k0a1B0aJ9cgqSpUHHPzTAIJUf4k+x7GjbtBQ0L3nxH0Tjb4obveDiZdHpkqGnZ2kfZqX4bPeepjyOo8EnDPwcdMtrTeTTk1x5ZqNQvFzXawRoRlKq6s5zijnB8nCJ8ZS2Ok7Q5j9ZrX6JIr7PSNlPaG9jw20VDh0xnQHKMXJerXdejKrQQQZ0IzBHFfNZBBghaTY7aepZKzZM0nGHNJ7Of4uvRXRk12U5MW+Ue+oTNjtQqU2vbo4J5ajICEIQAhCEAIQhACEIQAhCEAIQhAKhIhAKhIhAKuK1UNaXHQAk9AullfaTfXw9hfxf2R46+i43pbOpbejxnam2fE2upWeeyXHCOQ0HlCrcbdTA5f2Cr7ZbnPMjTnonqVobGonjlPmVj5Z6HEj7rTwGX8o9U0a/Xw+6i2isd+IdR+pUF9qO4/RRUHXRbfEncPQEoNrd+76A+iraFped5A9PJT6VXx8AuVOjiewNRx/CE5SouPDwTtNn60U6y2IuVLZbM7OrJZOasv8ACpEAZnVTLBdq093Xe1uZEqO9FnqZmjsmCNE/R2XDTp4rbEtjQKM8hSdcBIylv2aDmZDtBZRtD/NDIlwOhXqBIUCx7PNfbmOAnERPQST8lPE9vRXmWuT0256OGhTbEQxuXOBKloAQvTR5LBCEIBUiEIAQhCAEqRCAEIQgBCEIAQhCAEIQgBece2ynNlpncKmfkfsvR1g/bHZTUu58fhIcegyPzUaW0ycPVI8Fo1cUxk2HeORTZgfeP0VB95iOEGBvV/d2zNWqzE0BrNxcYnmN5VDpSts2KXT4K1tWNCR0zHkU26Tvb5QfqFLvG6alB0PETodWnoQos8RPRVpp8o601wxkuI3+slTbLiP7o9U3Tsk5glW933WTnmUpnZnZJsrAFoLtphQbPYYVlZacLNT2apku6EAJ74pQ6Lk4KarXJbrkli2rk2symW00VGqaSO6HDXWv2Ja1we+O0CGg8ARJAWGaZK3mwdKKDzxqfID7q/BP5mPyn+BpUIQvQPKBCEIAQhCAEIQgBCEIAQhCAEIQgFQkQgFSIUa33g2iwueYAQEkujVYD2hbR0n0H0GkPLhBA0icxKotrPaBUqyylIby39SvPrfesauJJ1APzKxX5O36wa4wfNFLZ7A0Vww6F4HMgnSemS2VGXl9R5hrZbTbMARllCxlC0zXY/g9ufiPutNeNNwY0bpf/NJVObb0eh42lNHFeo6swsqQ4AyDvHBVNquRzRLD4OzHhwT9heRk0T48FMqV5EaKMv1YyJV2UtmtEEB4w567vPctnddEFojSPNUFOnnorq7rowtxUHmk7e2MVJ35mburSCu3S0QiWmXNKycUNoZqB/jRpHDaW+6OgeDiou/i1YeTgOpViMxIdlE+HERqOYWdtrs0pom0mc069kBVFO3Bpz+aWrfjRqJH5lZMsb0WBqJK1TJVTtpbORGIjqizXqHk8ArFLRB2iypOXoexX/qD8zvovIKu0dNrg0yctw3816p7OraKlkJBbIqOlocC5umTx+F2Wh3QtOGdVsxeVSc6NShCFrPOBCEIAQhCAEIQgBCEIAQhCAEIQgBCEIBHvAEkwAvHdvttRUqFlN0sbll3Z+q1PtT2j9xQFIEg1JxRrh/ZHU+gK8Ft1pc88BwCx+Rbf4I14IX9md3jfrnHCDM7h9Sq97d7iuQQDkFEeS5++B+gFXjhLouuiybQga81snOFWm1wOT4LhwcMnHksHY7UZh2krWXQ0hsDjku5Z2vtFmC9N/pkynZ2sf2QYOQ3wY1XbbPOq5qPODFmAXObl+00Akf1BO2Uy0bllSa7NTaZw6gJVpYiQFHbSUukyFymTlEsgOaQ6CCIIOYjgQs/bNl3NOKyVDTMk+7JPuzOsR3D5hXYqrn36hLpdEnKrswwstpqPqe8e9vu3YXRUxS+ATB0gAjKN6iVrPXGXvXEdc16GA0tIIGZJMcTv+Xkqu03Q0ZhbpyfRleD7MvSsrhman8zA75QV3ab2LWuY0gOBwuLQ4iMIMjhrx3K4t1ye8aANZkajPTd1Ui+7gmiwMhrgHAE5CXASTHEiVJXO+SFY650QvZnSrfFtbTbQcHuLMVamajWyQcbWYhmIgZr03a+7qlnqUa/xAFoktxUaDaRNMASH9s42AxAdIzKo/ZldbW2hu5tFhcTGZIEDTUkmVv6F3PtVcVazHMY09lro7TR3ctRnmZV8ttGLLKmkmWOytrq1bKypXILn4i04Q2WE9gkDIEjPxCtkAIVxlBCEIAQhCAEIQgBCEIAQhCAEIQgBcVqoaCTkAuyV5Vt7tfUdVfRYYY3IxvPNQu1K2TiHb0jN+0S8DarS4tMhnZHMaz5rE3szAPDI/r9ZK7tNsaXZmDGv0KqL3fjEEfY8wV5zbdbZ6CWp0jOfESV1UfzMfVO2eygO7RyUO32kF0N0C1TpvSKKeltjdW0mctFutmavvGNzzJjoZXny02x1uhxbPMKdzpHMVflo27mgsDP/pVfyh2FoP8AQU+2y5KvstMiMRz3xoOAHQK0ZVyWWns3z0KxieamTVS41jo0oce5MuKj1bSotW3Ab1OJZz2SJlSsAq82svqCmDE948uA5psOc88B6rqtYoE6K/XGjnts0Nlu0CIMjqpd52EVKWFubwQWgZyeA55rH2a11GvAbUJBPdOfkdQvT9ldirS2uyracLWMIcGh2JznbpjIAHPwXIxU6I5csROy72C2XNkok1P9WpBcP2QNGzxzJK1CEL00tLR4VU6e2CEheOI81w61MGr2j+IfddIjiE3TtLXd1zT0cD8k4gBCEIAQhCAEIQgBCEIAQhCAp9odoqdmpFzjnHZG8leK3lTfUY+01DDXPy5kyT4Lnab2hWdjXtZNqruBDqhMUmE5EM/ajiF59e209e0MZTe4e7Z3WAQ3qeJ6qipd9mmWo6JF6X2wOOE4jy08/sqetej3HWOmij4kkqU45RGslMV1YnUpEtNsuA4kfNei2K6LK8QKTQRqNXDmCdVN8Lgik2ecyFOuWo5lZrgDEwcjoVuK9zinm1rS3iAPVcNCz1lTWtFs49Peyf8AFDinfjBxS/8AjdowY/dOw+vlqoIasy9X0zY7a+CW22jmubXeZwQwZ88kzC4e1c9Ezv8ALRU2q2V92H1Vc63V254QfErQPpJh1nWmdIpbp/JOuCuKpwvcaZw4jibA6A71eUrldUALazSHAkcMI0WboOLMsiOB+nBWNj90T2AWuIiJAMbwCBmoONvgkstr5Gb4up1JrcNTtucIIygDMmRnrCvbBarUWCbTVOWpq1CfmqCrUoNdBeZblEPJHLNqsbPtFSaAAHn+ED5uVsy0im69ntljWt1cd6pVPPG4j5pv4x51c7+Y/dRn7UtOXu3Eb+0Bl5FdUK9Oof8AKJn9h0B3hnDl17ID/vOZ80oKahKuHSTRtDmuDmktcNCDBHiFtbh9oUAMtInhUaP+TR8x5LBhyUOXVTRFyme42a0tqNDmODmnQgyE6vGbqvyrZ3TSeRxbq09R9dVvrn29o1RFUik/fPcPR27oVarTKXDRqFy5wGphUNfbSiILQ5zTo6Iaek7lSXreBrdp7oH4Wg5f3WXL5mOOuWXY/GqnzwjctcDmDKVYOz3g8NwtcQCM4OX/AGnrsvb3damwOkPcA4TuOXzUI85VrgnXiNbaZt0LkOnRKvQMYqFTX9tPSswzOJ+5gOfjwCwVo29tDnEh+EE5AAQOSkpbO6PnorkpcSQlVkxCkSpCgDFC1thvEOAc05+oKyVGkXODWiS4gAcSTAC9WuX2c0rMGuruNSplLdKY5Rq7x8lXkyzjXJbhx1kfBd3LdmOxmvWMFxhg4je8hFwXOw1TVGYaSAN2Ib/BR7xvEktps4gNG7MwBC0NlYKTANwGfXUnzXlZMrqm/g9X+CYlfstG240xzOir3XdRc8l9Npc7vGFUWe/XPqOdhhtOZkwROjo3nkptm2os7u67E8kACCJJyEeKqyePkxctFc5sd9DN4bIU3f6RLDuBzH3Cy943bUomHtjnqD0K9L+Ga7Ikh0ZkfIKPUsUuAnFxBEghRjyXH9uhWNPo8tSYVsNotkQ3HWpFoY0SWGQRxifksoGHgvTmlS2jK+BqFyWKUyxvOjXeRTzbrqH8B+XzUjmxgBtQYaong8d8fcdVGtdyvpjEO3T/AGhu5OH4SrmhctTgPMKyst21GnItHEZmeREZqSrRW9GLBXQK3B2cokyWCd8Fwb5Sn6Vy0W6UmeIn5qfujhmLFfujawLxucO+Ov7Q65q29xIxMONp3ifIjUFXdOztGjWjoAE4GHgVHe+jmzOLptMnQE+BV5Uc1veLG9S0fNRal+UGmDWZPAHEf6ZQbIbbG8/hPyS1LA+DETGWa5tG19nbve7o3LzMKBaNu2jJtJx5ucAPQFNHdmgdtS5tJra9OYyLmictJIG7wVs2xUajGup1Q8kSA05+I3Beb19tqp0p02jjBd9VBobQObUDwWU3ah7eyPFo16jNZbwfPZqjN/w9CtNO0ThaMAnU/QDVTLHY6dJuJzpcdS7Xw4BRLn2xs9pojHV/zR35cAJG8b48FxaLVQdkYd4n6LFWNqtI1q1S2arZu9B8QGMd2cLy/PLITJ9Em023obLLMZO+puH5ePVYaraWtkUwWgiNTmNYVXbbwawS4+C9vxcTx4/zPJzNVfBKtdtLiXOOuZJOZVLUv6mCQqe33s6qYGTVEFEKys36OKP2ZiUiEEoVghAKSUOD1jtJpVGVBqxzXDq0gj5L1GzbV/EMxN3jecwd4K8oKk3beTqL8TdN43EKjNhWRfZowZ/4n9M9e2Uu8mo6vV0BimNc97vDTxWirU8YIB1Wd2bv1lSytLTOsjeDMwVqrraCzEdF5OSWnyex7Jr2KK27MB3dyka79I1TWz+x/uq4qVHS2n3W8XcT0WmrWkDNIH4guPyMjXrvgzVin29tHVotEAuU+46Z93jfq/MDg3d91VVLPiie7PnC6dtABlCzVPsWrmdIrdv9ohZww4Q/EYwkwD1PDRYl/tCq/go2dvHJzo/qg9VK21Z8VVGZaWNgH82Z+iw1a63UndrFO44j6Fez40KYR5+bfsair7QLUTDKlMHdFJmfTECrq5/aNRrEMtpbTqf7zGBrJG6oxkx+YDw3rzqixoMOaORAyPWMwV3ScMXZplo6aZc1paTKT1I7X2MaVHP/ACsMf1QmKu3lnHdp1Xfyt+pK85e0zLTB9D1+6ep1qoMtLWZRpiPPgFz1QNxU29J/07PPV7negaPmor9vKzu62m3+Ek/1ErJsD2gj3jmzEluQPJIbNAhznOGUkug+kSEBoa+1toOtYt6YW/IBVdo2inv1y7q8u9JKrHUqLNcE5ZOzJnfnmn/iKLW9gPxyMgyWQeeUFd0cOhebT3Q93Rhj1hcm1OdpSJ/M5rT9SipacuzSOKQceKBzEZyErqtQiAKcTM5l4yzgiPJdB1Tr1MowB2fel30grltJ4ABdE6dkQeQmUtSlUd2TUIgzgwhufjPmuKtjwu7bnyM83ktE7xGUdEAtazAQHuOk9/Ig5yYhNn3MnuuiO02XeQ+i6pMoB0dnWJYMc8CBqVoLruYEYqgjhuPWF1S2CJcFkc5wcGw3m2ARzBWmaxre60N4xkE1VtDWNzhoCz14345/ZZkOKs/HH/o5osbyv5rMm5uWeq1HVDLz4JGU/EpyFTVuuyaWujgBdwiEKIMgCgpEStBl2LKJSIQBKRCF04WF030+zulhyPebuP8AdenXBteKlDsu35jeDzXkKk2C3upPxN8RuI4FUZsKyL7NWDyHjen0e+3U/wB8ZKtrRAyboF5vsptU0NJB3ab2neCtXYb399kCMtV42XE5Z6apVyifabbE9IHTeqerVEyVNvCnhEk5lZ601xMSoQkkS6RCu+1NrF+LXG6D4+oS2ywCMLwCN3DqFRWa24XluhDj89VoLFegIwvzC9hQmlo81vnkzt4XOWjE3No4DMdQFTCu46MPmAvRKtj3tzHqFSXhcYd2qfZdw3H7FdVa4ZFozANQ/ha3qZ+SeHvTAc8Q3QYfTNSHNIOF4g7wU3Us7jAa4tz4D5nRT2RE+ELnAY3ZnQuwt8Y0RVsVPEQ+MTT2jixDLKczCHWOMTXucTv7Uz4grkUKbcoaOsSgO3V6QcQHNeBniaInLpqina5PZY8tj8Ua8pjJI61U2CGuOOYLQJEco3ofatQ2k4uMQ7ugcddf7LpwVtdznZMYzLTEczx0hKW1CZe4DKJazLgJJXWKs5sNFPCYBJzIPHdC5Fme7I1S2IBAAGU5nmgOvgnEFznueIAJx5gbshuXdhuoOJDQ0nKQRJIO+T9VMsGzIqZ1Jwg6knMDgNyvGmnRZFNoaOMAEqxRvlnNnNguplEcXcNwTd43w2mNZdwVXb7/ACezT13lVjaZJl2ZXKyJcSSUfLHbRan1TLjlwSNYlAXUKkmACEJUOAkQkxIDHpEIWkyAhCEAIQhACEIQD1ltTqbg5hg/rIr0G7rxgNrUzIIExuO9rhuK84Uix299IyxxHHgeo3qrJj90X4cvp30epWvaP3mu5VFW2yZVDdd9mo8Nc0Z7xl6K5tFEA5Lz6w+rPRnIrXBEtVOc96boWstMHTinayqL2rFrMsu0PurcTaeinKlr2Njd17Eb8lctLKgkQHeh+y83uy8HELS2C1kLW0nwzMmWl4XYHiHjPcd4WWvK66rD3oZuIHznQrcWOvjADh47wm7RZxmDmFU9w9EuzBMsgBkucTzd9kos1MGThHM5/wDan7QXQGlpa5waTm0ffVR7LcFNzS4zlxk/VTXJFjRtlMEjE0xoRv8ABNtvACID+uGM92acaWsE4ActNPFc2O2uc8NAaMW8txR0ldS2DuiajiA2mJ/MST4ALQXbcppw6s7EdzAIAU2y2FtnYA3Nx/EefDgoF7Xi6m3LU71d6qFtkeX0S7fejWCXHo0LN2y8X1jwbwUXEXmXGSnmhZ6yOv8AC1SpFp0gE6AuJRiUQOISByMSA6hC4D0Fy6cOiVGNZLaKuSrHVSupHD//2Q=="/>
          <p:cNvSpPr>
            <a:spLocks noChangeAspect="1" noChangeArrowheads="1"/>
          </p:cNvSpPr>
          <p:nvPr/>
        </p:nvSpPr>
        <p:spPr bwMode="auto">
          <a:xfrm>
            <a:off x="0" y="-874713"/>
            <a:ext cx="2543175" cy="18002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748384120"/>
      </p:ext>
    </p:extLst>
  </p:cSld>
  <p:clrMapOvr>
    <a:masterClrMapping/>
  </p:clrMapOvr>
  <p:transition>
    <p:cut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600200"/>
            <a:ext cx="8258204" cy="4873752"/>
          </a:xfrm>
        </p:spPr>
        <p:txBody>
          <a:bodyPr>
            <a:normAutofit fontScale="92500" lnSpcReduction="10000"/>
          </a:bodyPr>
          <a:lstStyle/>
          <a:p>
            <a:pPr algn="ctr"/>
            <a:endParaRPr lang="en-US" sz="3600" dirty="0" smtClean="0"/>
          </a:p>
          <a:p>
            <a:pPr algn="ctr">
              <a:buNone/>
            </a:pPr>
            <a:endParaRPr lang="en-US" sz="3600" dirty="0" smtClean="0"/>
          </a:p>
          <a:p>
            <a:pPr>
              <a:buNone/>
            </a:pPr>
            <a:r>
              <a:rPr lang="en-US" sz="2000" b="1" u="sng" dirty="0" smtClean="0">
                <a:solidFill>
                  <a:srgbClr val="C00000"/>
                </a:solidFill>
              </a:rPr>
              <a:t>BENEFITS OF NON-MOTORIZED TRANSPORTATION</a:t>
            </a:r>
          </a:p>
          <a:p>
            <a:pPr>
              <a:buNone/>
            </a:pPr>
            <a:endParaRPr lang="en-US" sz="3600" dirty="0" smtClean="0"/>
          </a:p>
          <a:p>
            <a:r>
              <a:rPr lang="en-US" sz="2000" dirty="0" smtClean="0"/>
              <a:t>The use of non-motorized transportation also means that the </a:t>
            </a:r>
            <a:r>
              <a:rPr lang="en-US" sz="2000" b="1" dirty="0" smtClean="0"/>
              <a:t>carbon emissions</a:t>
            </a:r>
            <a:r>
              <a:rPr lang="en-US" sz="2000" dirty="0" smtClean="0"/>
              <a:t> released to the atmosphere by motorized vehicles are </a:t>
            </a:r>
            <a:r>
              <a:rPr lang="en-US" sz="2000" b="1" dirty="0" smtClean="0"/>
              <a:t>completely eliminated</a:t>
            </a:r>
            <a:r>
              <a:rPr lang="en-US" sz="2000" dirty="0" smtClean="0"/>
              <a:t>. Therefore the unquantifiable health implications arising from overconcentration of the hazardous gases in the atmosphere are reduced.</a:t>
            </a:r>
          </a:p>
          <a:p>
            <a:pPr>
              <a:buNone/>
            </a:pPr>
            <a:endParaRPr lang="en-US" sz="2000" dirty="0" smtClean="0"/>
          </a:p>
          <a:p>
            <a:r>
              <a:rPr lang="en-US" sz="2000" dirty="0" smtClean="0"/>
              <a:t>The heavy reliance on motor vehicles has made Nigerian urban transportation system vulnerable in the </a:t>
            </a:r>
            <a:r>
              <a:rPr lang="en-US" sz="2000" b="1" dirty="0" smtClean="0"/>
              <a:t>case of increased oil prices</a:t>
            </a:r>
            <a:r>
              <a:rPr lang="en-US" sz="2000" dirty="0" smtClean="0"/>
              <a:t>. With the adoption of non motorized transportation, the National fuel consumption will be reduced.</a:t>
            </a:r>
            <a:endParaRPr lang="en-US" sz="2000" dirty="0"/>
          </a:p>
        </p:txBody>
      </p:sp>
      <p:pic>
        <p:nvPicPr>
          <p:cNvPr id="4" name="Picture 3" descr="Lagos Danfos.jpg"/>
          <p:cNvPicPr/>
          <p:nvPr/>
        </p:nvPicPr>
        <p:blipFill>
          <a:blip r:embed="rId3" cstate="print">
            <a:extLst>
              <a:ext uri="{28A0092B-C50C-407E-A947-70E740481C1C}">
                <a14:useLocalDpi xmlns:a14="http://schemas.microsoft.com/office/drawing/2010/main" val="0"/>
              </a:ext>
            </a:extLst>
          </a:blip>
          <a:srcRect/>
          <a:stretch>
            <a:fillRect/>
          </a:stretch>
        </p:blipFill>
        <p:spPr>
          <a:xfrm>
            <a:off x="428596" y="214290"/>
            <a:ext cx="4286280" cy="2257425"/>
          </a:xfrm>
          <a:prstGeom prst="rect">
            <a:avLst/>
          </a:prstGeom>
          <a:noFill/>
          <a:ln>
            <a:noFill/>
          </a:ln>
        </p:spPr>
      </p:pic>
      <p:pic>
        <p:nvPicPr>
          <p:cNvPr id="5" name="image33.png" descr="Picture3.png"/>
          <p:cNvPicPr/>
          <p:nvPr/>
        </p:nvPicPr>
        <p:blipFill>
          <a:blip r:embed="rId4" cstate="print"/>
          <a:srcRect/>
          <a:stretch>
            <a:fillRect/>
          </a:stretch>
        </p:blipFill>
        <p:spPr>
          <a:xfrm>
            <a:off x="4786314" y="214290"/>
            <a:ext cx="3714437" cy="2261870"/>
          </a:xfrm>
          <a:prstGeom prst="rect">
            <a:avLst/>
          </a:prstGeom>
        </p:spPr>
      </p:pic>
    </p:spTree>
  </p:cSld>
  <p:clrMapOvr>
    <a:masterClrMapping/>
  </p:clrMapOvr>
  <p:transition>
    <p:wheel spokes="3"/>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57158" y="214290"/>
            <a:ext cx="8215370" cy="6429420"/>
          </a:xfrm>
        </p:spPr>
        <p:txBody>
          <a:bodyPr>
            <a:normAutofit fontScale="85000" lnSpcReduction="20000"/>
          </a:bodyPr>
          <a:lstStyle/>
          <a:p>
            <a:endParaRPr lang="en-US" dirty="0" smtClean="0"/>
          </a:p>
          <a:p>
            <a:r>
              <a:rPr lang="en-US" dirty="0" smtClean="0"/>
              <a:t> The </a:t>
            </a:r>
            <a:r>
              <a:rPr lang="en-US" b="1" dirty="0" smtClean="0"/>
              <a:t>health benefits</a:t>
            </a:r>
            <a:r>
              <a:rPr lang="en-US" dirty="0" smtClean="0"/>
              <a:t> of the cycling activities cannot be underscored if used as a sport/transport, since the pressure on health services and personal cost will be reduced as life expectancy is improved.</a:t>
            </a:r>
          </a:p>
          <a:p>
            <a:pPr>
              <a:buNone/>
            </a:pPr>
            <a:endParaRPr lang="en-US" dirty="0" smtClean="0"/>
          </a:p>
          <a:p>
            <a:r>
              <a:rPr lang="en-US" dirty="0" smtClean="0"/>
              <a:t>. Most importantly, aside </a:t>
            </a:r>
            <a:r>
              <a:rPr lang="en-US" b="1" dirty="0" smtClean="0"/>
              <a:t>saving time</a:t>
            </a:r>
            <a:r>
              <a:rPr lang="en-US" dirty="0" smtClean="0"/>
              <a:t> it is also </a:t>
            </a:r>
            <a:r>
              <a:rPr lang="en-US" b="1" dirty="0" smtClean="0"/>
              <a:t>convenient,</a:t>
            </a:r>
            <a:r>
              <a:rPr lang="en-US" dirty="0" smtClean="0"/>
              <a:t> in Abuja, Lagos and some major cities for instance people spend long hours stocked in traffic in a bid to gain access to public premises such as shopping malls, market, hospitals, working places etc.</a:t>
            </a:r>
          </a:p>
          <a:p>
            <a:endParaRPr lang="en-US" dirty="0" smtClean="0"/>
          </a:p>
          <a:p>
            <a:r>
              <a:rPr lang="en-US" dirty="0" smtClean="0"/>
              <a:t>It </a:t>
            </a:r>
            <a:r>
              <a:rPr lang="en-US" b="1" dirty="0" smtClean="0"/>
              <a:t>reduces traffic congestion</a:t>
            </a:r>
            <a:r>
              <a:rPr lang="en-US" dirty="0" smtClean="0"/>
              <a:t>: Making cycling an additional choice of Transportation can reduce traffic congestion and improve quality of life in Nigeria. </a:t>
            </a:r>
          </a:p>
          <a:p>
            <a:endParaRPr lang="en-US" dirty="0" smtClean="0"/>
          </a:p>
          <a:p>
            <a:r>
              <a:rPr lang="en-US" b="1" dirty="0" smtClean="0"/>
              <a:t>Road traffic crashes reduction</a:t>
            </a:r>
            <a:r>
              <a:rPr lang="en-US" dirty="0" smtClean="0"/>
              <a:t>. With over 4,000 death annually, it is common knowledge that more people cycling and walking reduce victims per crash and takes more vehicles away from our urban centers</a:t>
            </a:r>
          </a:p>
          <a:p>
            <a:pPr>
              <a:buNone/>
            </a:pPr>
            <a:endParaRPr lang="en-US" dirty="0" smtClean="0"/>
          </a:p>
          <a:p>
            <a:r>
              <a:rPr lang="en-US" b="1" dirty="0" smtClean="0"/>
              <a:t>Cost; </a:t>
            </a:r>
            <a:r>
              <a:rPr lang="en-US" dirty="0" smtClean="0"/>
              <a:t>Cycling  can save peoples money. Cycling is attractive as a form of transportation when individuals consider the cost of cycling compared with operating a motor vehicle.</a:t>
            </a:r>
          </a:p>
          <a:p>
            <a:endParaRPr lang="en-US" dirty="0" smtClean="0"/>
          </a:p>
        </p:txBody>
      </p:sp>
    </p:spTree>
  </p:cSld>
  <p:clrMapOvr>
    <a:masterClrMapping/>
  </p:clrMapOvr>
  <p:transition>
    <p:whee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42844" y="214290"/>
            <a:ext cx="8572560" cy="6643710"/>
          </a:xfrm>
        </p:spPr>
        <p:txBody>
          <a:bodyPr>
            <a:noAutofit/>
          </a:bodyPr>
          <a:lstStyle/>
          <a:p>
            <a:pPr>
              <a:buFont typeface="Courier New" pitchFamily="49" charset="0"/>
              <a:buChar char="o"/>
            </a:pPr>
            <a:r>
              <a:rPr lang="en-US" sz="1700" dirty="0" smtClean="0"/>
              <a:t>Bicycle parking demands up to 10 times less space than parking a car.</a:t>
            </a:r>
          </a:p>
          <a:p>
            <a:pPr>
              <a:buNone/>
            </a:pPr>
            <a:endParaRPr lang="en-US" sz="1700" dirty="0" smtClean="0"/>
          </a:p>
          <a:p>
            <a:r>
              <a:rPr lang="en-US" sz="1700" dirty="0" smtClean="0"/>
              <a:t>Cycling compare to public transport is much more flexible and has a high penetrations ability.</a:t>
            </a:r>
          </a:p>
          <a:p>
            <a:pPr>
              <a:buNone/>
            </a:pPr>
            <a:endParaRPr lang="en-US" sz="1700" dirty="0" smtClean="0"/>
          </a:p>
          <a:p>
            <a:r>
              <a:rPr lang="en-US" sz="1700" dirty="0" smtClean="0"/>
              <a:t>Makes cities more attractive.</a:t>
            </a:r>
          </a:p>
          <a:p>
            <a:r>
              <a:rPr lang="en-US" sz="1700" dirty="0" smtClean="0"/>
              <a:t>Cycling reduce noise.</a:t>
            </a:r>
          </a:p>
          <a:p>
            <a:pPr>
              <a:buNone/>
            </a:pPr>
            <a:r>
              <a:rPr lang="en-US" sz="1700" b="1" u="sng" dirty="0" smtClean="0"/>
              <a:t>CHALLENGES OF NON-MOTORIZED TRANSPORTATION</a:t>
            </a:r>
            <a:endParaRPr lang="en-US" sz="1700" dirty="0" smtClean="0"/>
          </a:p>
          <a:p>
            <a:pPr lvl="0"/>
            <a:r>
              <a:rPr lang="en-US" sz="1700" b="1" dirty="0" smtClean="0"/>
              <a:t>Public awareness</a:t>
            </a:r>
            <a:r>
              <a:rPr lang="en-US" sz="1700" dirty="0" smtClean="0"/>
              <a:t>. Most individuals are not abreast with the advantages derived from making cycling a culture.</a:t>
            </a:r>
          </a:p>
          <a:p>
            <a:pPr lvl="0"/>
            <a:endParaRPr lang="en-US" sz="1700" dirty="0" smtClean="0"/>
          </a:p>
          <a:p>
            <a:r>
              <a:rPr lang="en-US" sz="1700" dirty="0" smtClean="0"/>
              <a:t>b. </a:t>
            </a:r>
            <a:r>
              <a:rPr lang="en-US" sz="1700" b="1" dirty="0" smtClean="0"/>
              <a:t>Lack of infrastructures and facilities</a:t>
            </a:r>
            <a:r>
              <a:rPr lang="en-US" sz="1700" dirty="0" smtClean="0"/>
              <a:t>; Pedestrian and Cycling infrastructure that is physically separated from motor vehicle traffic (raised median, vehicle parking lanes, bollards, landscaping, etc) are not found in most Nigerian roads.</a:t>
            </a:r>
          </a:p>
          <a:p>
            <a:endParaRPr lang="en-US" sz="1700" dirty="0" smtClean="0"/>
          </a:p>
          <a:p>
            <a:r>
              <a:rPr lang="en-US" sz="1700" b="1" dirty="0" smtClean="0"/>
              <a:t>Social factor</a:t>
            </a:r>
            <a:r>
              <a:rPr lang="en-US" sz="1700" dirty="0" smtClean="0"/>
              <a:t>.  Nigerians look at cycling as an activity of the poor because of the class attitude of the populace.</a:t>
            </a:r>
          </a:p>
          <a:p>
            <a:pPr>
              <a:buNone/>
            </a:pPr>
            <a:endParaRPr lang="en-US" sz="1700" dirty="0" smtClean="0"/>
          </a:p>
          <a:p>
            <a:r>
              <a:rPr lang="en-US" sz="1700" b="1" dirty="0" smtClean="0"/>
              <a:t>Exposure to dangers of RTC</a:t>
            </a:r>
            <a:r>
              <a:rPr lang="en-US" sz="1700" dirty="0" smtClean="0"/>
              <a:t>. In view of the lack of NMT infrastructures on Nigerian roads, cyclists and pedestrians are faced with possible dangers of RTC.</a:t>
            </a:r>
          </a:p>
          <a:p>
            <a:endParaRPr lang="en-US" sz="1700" dirty="0" smtClean="0"/>
          </a:p>
          <a:p>
            <a:pPr>
              <a:buNone/>
            </a:pPr>
            <a:endParaRPr lang="en-US" sz="1700" dirty="0" smtClean="0"/>
          </a:p>
          <a:p>
            <a:pPr>
              <a:buNone/>
            </a:pPr>
            <a:endParaRPr lang="en-US" sz="1700" dirty="0" smtClean="0"/>
          </a:p>
          <a:p>
            <a:pPr>
              <a:buNone/>
            </a:pPr>
            <a:endParaRPr lang="en-US" sz="1700" dirty="0" smtClean="0"/>
          </a:p>
        </p:txBody>
      </p:sp>
    </p:spTree>
  </p:cSld>
  <p:clrMapOvr>
    <a:masterClrMapping/>
  </p:clrMapOvr>
  <p:transition>
    <p:wheel/>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855</TotalTime>
  <Words>1902</Words>
  <Application>Microsoft Office PowerPoint</Application>
  <PresentationFormat>On-screen Show (4:3)</PresentationFormat>
  <Paragraphs>156</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Oriel</vt:lpstr>
      <vt:lpstr>NON-MOTORIZED TRANSPORTATION/ NATIONA L CYCLING POLICY </vt:lpstr>
      <vt:lpstr>NON-MOTORIZED TRANSPORTATION/ NATIONAL CYCLING POLICY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Stress &amp; Stress Management</dc:title>
  <dc:creator>Black Viper</dc:creator>
  <cp:lastModifiedBy>HP</cp:lastModifiedBy>
  <cp:revision>180</cp:revision>
  <dcterms:created xsi:type="dcterms:W3CDTF">2006-08-16T00:00:00Z</dcterms:created>
  <dcterms:modified xsi:type="dcterms:W3CDTF">2021-02-08T14:35:03Z</dcterms:modified>
</cp:coreProperties>
</file>