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70" r:id="rId7"/>
    <p:sldId id="260" r:id="rId8"/>
    <p:sldId id="261" r:id="rId9"/>
    <p:sldId id="262" r:id="rId10"/>
    <p:sldId id="267" r:id="rId11"/>
    <p:sldId id="268" r:id="rId12"/>
    <p:sldId id="263" r:id="rId13"/>
    <p:sldId id="269" r:id="rId14"/>
    <p:sldId id="265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71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0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1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3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8CC11-BFCD-40D8-BC01-AC71543EDA8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2AFEE-B142-4873-8843-EF157D101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8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2439" t="8104" r="1716"/>
          <a:stretch/>
        </p:blipFill>
        <p:spPr>
          <a:xfrm>
            <a:off x="6030913" y="0"/>
            <a:ext cx="6196198" cy="4801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092700"/>
            <a:ext cx="12192000" cy="1797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365063" y="5497513"/>
            <a:ext cx="349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 dirty="0" err="1"/>
              <a:t>Boboye</a:t>
            </a:r>
            <a:r>
              <a:rPr lang="en-US" altLang="en-US" sz="2400" b="1" dirty="0"/>
              <a:t> O. </a:t>
            </a:r>
            <a:r>
              <a:rPr lang="en-US" altLang="en-US" sz="2400" b="1" dirty="0" err="1"/>
              <a:t>Oyeyemi</a:t>
            </a:r>
            <a:r>
              <a:rPr lang="en-US" altLang="en-US" sz="2400" b="1" dirty="0"/>
              <a:t>, </a:t>
            </a:r>
            <a:r>
              <a:rPr lang="en-US" altLang="en-US" b="1" dirty="0"/>
              <a:t>Ph.D.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4520638" y="5878513"/>
            <a:ext cx="3052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/>
              <a:t>MFR,mni,NPoM,FNIM,FCIPM,FCILT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4552621" y="6144163"/>
            <a:ext cx="2636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Corps Marshal, </a:t>
            </a:r>
            <a:r>
              <a:rPr lang="en-US" altLang="en-US" sz="1600" b="1" dirty="0" smtClean="0"/>
              <a:t>FRSC-Nigeria</a:t>
            </a:r>
            <a:endParaRPr lang="en-US" altLang="en-US" sz="1600" b="1" dirty="0"/>
          </a:p>
        </p:txBody>
      </p:sp>
      <p:sp>
        <p:nvSpPr>
          <p:cNvPr id="8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/>
            </a:pPr>
            <a:fld id="{DCA2878B-35AE-49A4-BA68-4180A19B248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-15875" y="6529388"/>
            <a:ext cx="12263438" cy="204787"/>
            <a:chOff x="120020" y="788856"/>
            <a:chExt cx="11597377" cy="165012"/>
          </a:xfrm>
        </p:grpSpPr>
        <p:sp>
          <p:nvSpPr>
            <p:cNvPr id="10" name="Rectangle 13"/>
            <p:cNvSpPr/>
            <p:nvPr/>
          </p:nvSpPr>
          <p:spPr>
            <a:xfrm>
              <a:off x="120020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851143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1583767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2314889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6012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3777134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4509758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5240881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5972004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6703127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3"/>
            <p:cNvSpPr/>
            <p:nvPr/>
          </p:nvSpPr>
          <p:spPr>
            <a:xfrm>
              <a:off x="7435751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8166873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8897996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9629118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13"/>
            <p:cNvSpPr/>
            <p:nvPr/>
          </p:nvSpPr>
          <p:spPr>
            <a:xfrm>
              <a:off x="10361742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13"/>
            <p:cNvSpPr/>
            <p:nvPr/>
          </p:nvSpPr>
          <p:spPr>
            <a:xfrm>
              <a:off x="11092865" y="788856"/>
              <a:ext cx="62453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120650" y="6807200"/>
            <a:ext cx="119316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5"/>
          <p:cNvGrpSpPr>
            <a:grpSpLocks/>
          </p:cNvGrpSpPr>
          <p:nvPr/>
        </p:nvGrpSpPr>
        <p:grpSpPr bwMode="auto">
          <a:xfrm flipH="1" flipV="1">
            <a:off x="120650" y="5181600"/>
            <a:ext cx="11931650" cy="238125"/>
            <a:chOff x="120020" y="788856"/>
            <a:chExt cx="11597377" cy="165012"/>
          </a:xfrm>
        </p:grpSpPr>
        <p:sp>
          <p:nvSpPr>
            <p:cNvPr id="28" name="Rectangle 13"/>
            <p:cNvSpPr/>
            <p:nvPr/>
          </p:nvSpPr>
          <p:spPr>
            <a:xfrm>
              <a:off x="120020" y="788856"/>
              <a:ext cx="624925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13"/>
            <p:cNvSpPr/>
            <p:nvPr/>
          </p:nvSpPr>
          <p:spPr>
            <a:xfrm>
              <a:off x="851414" y="788856"/>
              <a:ext cx="624925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13"/>
            <p:cNvSpPr/>
            <p:nvPr/>
          </p:nvSpPr>
          <p:spPr>
            <a:xfrm>
              <a:off x="1582808" y="788856"/>
              <a:ext cx="624925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13"/>
            <p:cNvSpPr/>
            <p:nvPr/>
          </p:nvSpPr>
          <p:spPr>
            <a:xfrm>
              <a:off x="2314202" y="788856"/>
              <a:ext cx="624925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13"/>
            <p:cNvSpPr/>
            <p:nvPr/>
          </p:nvSpPr>
          <p:spPr>
            <a:xfrm>
              <a:off x="3045596" y="788856"/>
              <a:ext cx="624925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Rectangle 13"/>
            <p:cNvSpPr/>
            <p:nvPr/>
          </p:nvSpPr>
          <p:spPr>
            <a:xfrm>
              <a:off x="3776990" y="788856"/>
              <a:ext cx="624925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Rectangle 13"/>
            <p:cNvSpPr/>
            <p:nvPr/>
          </p:nvSpPr>
          <p:spPr>
            <a:xfrm>
              <a:off x="4508384" y="788856"/>
              <a:ext cx="624925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Rectangle 13"/>
            <p:cNvSpPr/>
            <p:nvPr/>
          </p:nvSpPr>
          <p:spPr>
            <a:xfrm>
              <a:off x="5241320" y="788856"/>
              <a:ext cx="62338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Rectangle 13"/>
            <p:cNvSpPr/>
            <p:nvPr/>
          </p:nvSpPr>
          <p:spPr>
            <a:xfrm>
              <a:off x="5972714" y="788856"/>
              <a:ext cx="62338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Rectangle 13"/>
            <p:cNvSpPr/>
            <p:nvPr/>
          </p:nvSpPr>
          <p:spPr>
            <a:xfrm>
              <a:off x="6704108" y="788856"/>
              <a:ext cx="624926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Rectangle 13"/>
            <p:cNvSpPr/>
            <p:nvPr/>
          </p:nvSpPr>
          <p:spPr>
            <a:xfrm>
              <a:off x="7435502" y="788856"/>
              <a:ext cx="624926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13"/>
            <p:cNvSpPr/>
            <p:nvPr/>
          </p:nvSpPr>
          <p:spPr>
            <a:xfrm>
              <a:off x="8166896" y="788856"/>
              <a:ext cx="624926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Rectangle 13"/>
            <p:cNvSpPr/>
            <p:nvPr/>
          </p:nvSpPr>
          <p:spPr>
            <a:xfrm>
              <a:off x="8898290" y="788856"/>
              <a:ext cx="624926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Rectangle 13"/>
            <p:cNvSpPr/>
            <p:nvPr/>
          </p:nvSpPr>
          <p:spPr>
            <a:xfrm>
              <a:off x="9629683" y="788856"/>
              <a:ext cx="624926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Rectangle 13"/>
            <p:cNvSpPr/>
            <p:nvPr/>
          </p:nvSpPr>
          <p:spPr>
            <a:xfrm>
              <a:off x="10361077" y="788856"/>
              <a:ext cx="624926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Rectangle 13"/>
            <p:cNvSpPr/>
            <p:nvPr/>
          </p:nvSpPr>
          <p:spPr>
            <a:xfrm>
              <a:off x="11092471" y="788856"/>
              <a:ext cx="624926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44" name="Straight Connector 43"/>
          <p:cNvCxnSpPr/>
          <p:nvPr/>
        </p:nvCxnSpPr>
        <p:spPr>
          <a:xfrm flipH="1">
            <a:off x="-15875" y="509270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8" idx="1"/>
          </p:cNvCxnSpPr>
          <p:nvPr/>
        </p:nvCxnSpPr>
        <p:spPr>
          <a:xfrm>
            <a:off x="10038" y="4621039"/>
            <a:ext cx="2807353" cy="341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1"/>
          <p:cNvSpPr txBox="1">
            <a:spLocks noChangeArrowheads="1"/>
          </p:cNvSpPr>
          <p:nvPr/>
        </p:nvSpPr>
        <p:spPr bwMode="auto">
          <a:xfrm>
            <a:off x="342106" y="5674663"/>
            <a:ext cx="1062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chemeClr val="bg1"/>
                </a:solidFill>
              </a:rPr>
              <a:t>2019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47" name="TextBox 62"/>
          <p:cNvSpPr txBox="1">
            <a:spLocks noChangeArrowheads="1"/>
          </p:cNvSpPr>
          <p:nvPr/>
        </p:nvSpPr>
        <p:spPr bwMode="auto">
          <a:xfrm>
            <a:off x="9855200" y="5668916"/>
            <a:ext cx="1619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chemeClr val="bg1"/>
                </a:solidFill>
              </a:rPr>
              <a:t>Abuja, Nigeria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2817391" y="4332070"/>
            <a:ext cx="8591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i="1" dirty="0" smtClean="0">
                <a:solidFill>
                  <a:srgbClr val="FF0000"/>
                </a:solidFill>
              </a:rPr>
              <a:t>Nurturing a culture of successful Leadership in the Corps</a:t>
            </a:r>
            <a:r>
              <a:rPr lang="en-US" altLang="en-US" sz="3200" b="1" i="1" dirty="0" smtClean="0">
                <a:solidFill>
                  <a:srgbClr val="FF0000"/>
                </a:solidFill>
              </a:rPr>
              <a:t>  </a:t>
            </a:r>
            <a:endParaRPr lang="en-US" alt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442119" y="144341"/>
            <a:ext cx="534382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200" b="1" dirty="0" smtClean="0"/>
              <a:t>BUILDING A SUSTAINABLE &amp; ENDURING FRSC THROUGH MENTORSHIP</a:t>
            </a:r>
            <a:endParaRPr lang="en-US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30168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49" y="36513"/>
            <a:ext cx="10044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bg1"/>
                </a:solidFill>
              </a:rPr>
              <a:t>ROLES AND CHARACTERISTICS OF MENTORS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3025" y="1623001"/>
            <a:ext cx="99863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Facilitates professional </a:t>
            </a:r>
            <a:r>
              <a:rPr lang="en-US" sz="2800" dirty="0" smtClean="0"/>
              <a:t>development.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Challenges and encourages appropriately to facilitate </a:t>
            </a:r>
            <a:r>
              <a:rPr lang="en-US" sz="2800" dirty="0" smtClean="0"/>
              <a:t>growth.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Provides nourishment, caring, and </a:t>
            </a:r>
            <a:r>
              <a:rPr lang="en-US" sz="2800" dirty="0" smtClean="0"/>
              <a:t>protection.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Integrates professional support with other areas such as </a:t>
            </a:r>
            <a:r>
              <a:rPr lang="en-US" sz="2800" dirty="0" smtClean="0"/>
              <a:t>faith, family</a:t>
            </a:r>
            <a:r>
              <a:rPr lang="en-US" sz="2800" dirty="0"/>
              <a:t>, and </a:t>
            </a:r>
            <a:r>
              <a:rPr lang="en-US" sz="2800" dirty="0" smtClean="0"/>
              <a:t>community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5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49" y="36513"/>
            <a:ext cx="10044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bg1"/>
                </a:solidFill>
              </a:rPr>
              <a:t>ROLES AND CHARACTERISTICS OF MENTORS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8856" y="1866901"/>
            <a:ext cx="99863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Accepts </a:t>
            </a:r>
            <a:r>
              <a:rPr lang="en-US" sz="2800" dirty="0"/>
              <a:t>assistance from mentee in mentor’s </a:t>
            </a:r>
            <a:r>
              <a:rPr lang="en-US" sz="2800" dirty="0" smtClean="0"/>
              <a:t>professional.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responsibilities within appropriate </a:t>
            </a:r>
            <a:r>
              <a:rPr lang="en-US" sz="2800" dirty="0" smtClean="0"/>
              <a:t>limits.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Enjoys the opportunity to pass on their wisdom and </a:t>
            </a:r>
            <a:r>
              <a:rPr lang="en-US" sz="2800" dirty="0" smtClean="0"/>
              <a:t>knowledge.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and collaboration with early career </a:t>
            </a:r>
            <a:r>
              <a:rPr lang="en-US" sz="2800" dirty="0" smtClean="0"/>
              <a:t>professionals.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71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79251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bg1"/>
                </a:solidFill>
              </a:rPr>
              <a:t>WHAT MENTEES NEED FROM A MENTOR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1493" y="1808163"/>
            <a:ext cx="95308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Guidance in a general or specific professional </a:t>
            </a:r>
            <a:r>
              <a:rPr lang="en-US" sz="3200" dirty="0" smtClean="0"/>
              <a:t>area.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Series of questions or </a:t>
            </a:r>
            <a:r>
              <a:rPr lang="en-US" sz="3200" dirty="0" smtClean="0"/>
              <a:t>issues.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Broad career </a:t>
            </a:r>
            <a:r>
              <a:rPr lang="en-US" sz="3200" dirty="0" smtClean="0"/>
              <a:t>development.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Early career </a:t>
            </a:r>
            <a:r>
              <a:rPr lang="en-US" sz="3200" dirty="0" smtClean="0"/>
              <a:t>development.</a:t>
            </a:r>
          </a:p>
        </p:txBody>
      </p:sp>
    </p:spTree>
    <p:extLst>
      <p:ext uri="{BB962C8B-B14F-4D97-AF65-F5344CB8AC3E}">
        <p14:creationId xmlns:p14="http://schemas.microsoft.com/office/powerpoint/2010/main" val="41302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49" y="36513"/>
            <a:ext cx="86951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bg1"/>
                </a:solidFill>
              </a:rPr>
              <a:t>WHAT MENTEES NEED FROM A MENTOR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7325" y="1808163"/>
            <a:ext cx="98202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smtClean="0"/>
              <a:t>Ethical </a:t>
            </a:r>
            <a:r>
              <a:rPr lang="en-US" sz="3200" dirty="0"/>
              <a:t>and moral </a:t>
            </a:r>
            <a:r>
              <a:rPr lang="en-US" sz="3200" dirty="0" smtClean="0"/>
              <a:t>guidance.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Assistance in navigating professional </a:t>
            </a:r>
            <a:r>
              <a:rPr lang="en-US" sz="3200" dirty="0" smtClean="0"/>
              <a:t>settings</a:t>
            </a:r>
            <a:r>
              <a:rPr lang="en-US" sz="3200" dirty="0"/>
              <a:t>, institutions, </a:t>
            </a:r>
            <a:r>
              <a:rPr lang="en-US" sz="3200" dirty="0" smtClean="0"/>
              <a:t>structures, and politics.</a:t>
            </a:r>
          </a:p>
          <a:p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/>
              <a:t>Professional identity development </a:t>
            </a:r>
            <a:r>
              <a:rPr lang="en-US" sz="3200" dirty="0" smtClean="0"/>
              <a:t>guidance.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2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49" y="36513"/>
            <a:ext cx="9140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3547" y="1485277"/>
            <a:ext cx="5468453" cy="378626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87767" y="1361732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59271" y="1361732"/>
            <a:ext cx="42982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Positive Attitude</a:t>
            </a:r>
            <a:r>
              <a:rPr lang="en-US" sz="3600" dirty="0"/>
              <a:t>: Encourage the </a:t>
            </a:r>
            <a:r>
              <a:rPr lang="en-US" sz="3600" dirty="0" smtClean="0"/>
              <a:t>Mentees </a:t>
            </a:r>
            <a:r>
              <a:rPr lang="en-US" sz="3600" dirty="0"/>
              <a:t>to approach life and goals with enthusiasm and to be accepting of self and </a:t>
            </a:r>
            <a:r>
              <a:rPr lang="en-US" sz="3600" dirty="0" smtClean="0"/>
              <a:t>others.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40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766" y="153144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13240" y="1623001"/>
            <a:ext cx="47736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Valuing</a:t>
            </a:r>
            <a:r>
              <a:rPr lang="en-US" sz="3600" dirty="0" smtClean="0"/>
              <a:t>: </a:t>
            </a:r>
          </a:p>
          <a:p>
            <a:r>
              <a:rPr lang="en-US" sz="3600" dirty="0"/>
              <a:t>Encourage the </a:t>
            </a:r>
            <a:r>
              <a:rPr lang="en-US" sz="3600" dirty="0" smtClean="0"/>
              <a:t>Mentees </a:t>
            </a:r>
            <a:r>
              <a:rPr lang="en-US" sz="3600" dirty="0"/>
              <a:t>to examine beliefs and ideals in an effort to establish personal values and goals.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068" r="18028"/>
          <a:stretch/>
        </p:blipFill>
        <p:spPr>
          <a:xfrm>
            <a:off x="6978138" y="1623001"/>
            <a:ext cx="4401573" cy="369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766" y="153144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66637" y="1657834"/>
            <a:ext cx="4773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Open-Mindedness: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Encourage the </a:t>
            </a:r>
            <a:r>
              <a:rPr lang="en-US" sz="3600" dirty="0" smtClean="0"/>
              <a:t>Mentees to </a:t>
            </a:r>
            <a:r>
              <a:rPr lang="en-US" sz="3600" dirty="0"/>
              <a:t>keep an open mind to </a:t>
            </a:r>
            <a:r>
              <a:rPr lang="en-US" sz="3600" dirty="0" smtClean="0"/>
              <a:t>ideas.</a:t>
            </a:r>
            <a:endParaRPr lang="en-US" sz="3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7252" y="1623001"/>
            <a:ext cx="4071946" cy="40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766" y="153144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66637" y="1657834"/>
            <a:ext cx="47736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Interrelations: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Make the interactions between mentor and </a:t>
            </a:r>
            <a:r>
              <a:rPr lang="en-US" sz="3600" dirty="0" smtClean="0"/>
              <a:t>Mentee </a:t>
            </a:r>
            <a:r>
              <a:rPr lang="en-US" sz="3600" dirty="0"/>
              <a:t>situations of sharing, caring, and </a:t>
            </a:r>
            <a:r>
              <a:rPr lang="en-US" sz="3600" dirty="0" smtClean="0"/>
              <a:t>empathizing.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4932" y="1808163"/>
            <a:ext cx="3906086" cy="39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766" y="153144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52337" y="1853607"/>
            <a:ext cx="5175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Creative Problem-Solving: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Encourage the </a:t>
            </a:r>
            <a:r>
              <a:rPr lang="en-US" sz="3600" dirty="0" smtClean="0"/>
              <a:t>Mentees </a:t>
            </a:r>
            <a:r>
              <a:rPr lang="en-US" sz="3600" dirty="0"/>
              <a:t>to use a creative problem-solving </a:t>
            </a:r>
            <a:r>
              <a:rPr lang="en-US" sz="3600" dirty="0" smtClean="0"/>
              <a:t>process.</a:t>
            </a:r>
            <a:endParaRPr lang="en-US" sz="3600" dirty="0"/>
          </a:p>
        </p:txBody>
      </p:sp>
      <p:pic>
        <p:nvPicPr>
          <p:cNvPr id="19458" name="Picture 2" descr="Image result for problem solv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1531447"/>
            <a:ext cx="4818146" cy="33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766" y="153144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52337" y="1853607"/>
            <a:ext cx="51755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Effective Communication: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Encourage the </a:t>
            </a:r>
            <a:r>
              <a:rPr lang="en-US" sz="3600" dirty="0" smtClean="0"/>
              <a:t>Mentees </a:t>
            </a:r>
            <a:r>
              <a:rPr lang="en-US" sz="3600" dirty="0"/>
              <a:t>to be an attentive listener and an assertive </a:t>
            </a:r>
            <a:r>
              <a:rPr lang="en-US" sz="3600" dirty="0" smtClean="0"/>
              <a:t>questioner.</a:t>
            </a:r>
            <a:endParaRPr lang="en-US" sz="3600" dirty="0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1953544"/>
            <a:ext cx="5176060" cy="266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6319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WHAT IS MENTORSHIP?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0083" y="1376008"/>
            <a:ext cx="702198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/>
              <a:t>Mentorship is a professional relationship established between two people, where a </a:t>
            </a:r>
            <a:r>
              <a:rPr lang="en-US" altLang="en-US" sz="3200" b="1" dirty="0">
                <a:solidFill>
                  <a:srgbClr val="FF0000"/>
                </a:solidFill>
              </a:rPr>
              <a:t>more experienced </a:t>
            </a:r>
            <a:r>
              <a:rPr lang="en-US" altLang="en-US" sz="3200" dirty="0"/>
              <a:t>person guides </a:t>
            </a:r>
            <a:r>
              <a:rPr lang="en-US" altLang="en-US" sz="3200" b="1" dirty="0">
                <a:solidFill>
                  <a:srgbClr val="FF0000"/>
                </a:solidFill>
              </a:rPr>
              <a:t>less experienced person </a:t>
            </a:r>
            <a:r>
              <a:rPr lang="en-US" altLang="en-US" sz="3200" dirty="0"/>
              <a:t>through the subject where professional development is </a:t>
            </a:r>
            <a:r>
              <a:rPr lang="en-US" altLang="en-US" sz="3200" dirty="0" smtClean="0"/>
              <a:t>desired.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58800" y="5039682"/>
            <a:ext cx="75952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 smtClean="0"/>
              <a:t>It is a mutually beneficial relationship with intents for replication of ideals and qualities.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866901"/>
            <a:ext cx="4262405" cy="32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766" y="153144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64995" y="2014538"/>
            <a:ext cx="96573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Discovery: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Encourage the </a:t>
            </a:r>
            <a:r>
              <a:rPr lang="en-US" sz="3600" dirty="0" smtClean="0"/>
              <a:t>Mentees </a:t>
            </a:r>
            <a:r>
              <a:rPr lang="en-US" sz="3600" dirty="0"/>
              <a:t>to be an independent </a:t>
            </a:r>
            <a:r>
              <a:rPr lang="en-US" sz="3600" dirty="0" smtClean="0"/>
              <a:t>(</a:t>
            </a:r>
            <a:r>
              <a:rPr lang="en-US" sz="3600" b="1" dirty="0" smtClean="0">
                <a:solidFill>
                  <a:srgbClr val="FF0000"/>
                </a:solidFill>
              </a:rPr>
              <a:t>Critical</a:t>
            </a:r>
            <a:r>
              <a:rPr lang="en-US" sz="3600" dirty="0" smtClean="0"/>
              <a:t>) thinker.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80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766" y="153144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8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067678" y="1393250"/>
            <a:ext cx="9460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Strengths and Uniqueness: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Encourage the </a:t>
            </a:r>
            <a:r>
              <a:rPr lang="en-US" sz="3600" dirty="0" smtClean="0"/>
              <a:t>Mentee </a:t>
            </a:r>
            <a:r>
              <a:rPr lang="en-US" sz="3600" dirty="0"/>
              <a:t>to recognize individual strengths and uniqueness and to build on </a:t>
            </a:r>
            <a:r>
              <a:rPr lang="en-US" sz="3600" dirty="0" smtClean="0"/>
              <a:t>them.</a:t>
            </a:r>
            <a:endParaRPr lang="en-US" sz="3600" dirty="0"/>
          </a:p>
        </p:txBody>
      </p:sp>
      <p:pic>
        <p:nvPicPr>
          <p:cNvPr id="22530" name="Picture 2" descr="Image result for Strength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1" y="3559499"/>
            <a:ext cx="8973804" cy="27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8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766" y="153144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45164" y="1765471"/>
            <a:ext cx="3917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Confidence: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Assist the </a:t>
            </a:r>
            <a:r>
              <a:rPr lang="en-US" sz="3600" dirty="0" smtClean="0"/>
              <a:t>Mentee </a:t>
            </a:r>
            <a:r>
              <a:rPr lang="en-US" sz="3600" dirty="0"/>
              <a:t>in developing </a:t>
            </a:r>
            <a:endParaRPr lang="en-US" sz="3600" dirty="0" smtClean="0"/>
          </a:p>
          <a:p>
            <a:r>
              <a:rPr lang="en-US" sz="3600" dirty="0" smtClean="0"/>
              <a:t>self-confidence</a:t>
            </a:r>
            <a:r>
              <a:rPr lang="en-US" sz="3600" dirty="0"/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055" y="1563688"/>
            <a:ext cx="5725740" cy="38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9087" y="127718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86819" y="1245613"/>
            <a:ext cx="9566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Awareness: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Stress that an individual be aware of the environment, be intuitive, be problem sensitive, and be ready to make the most of </a:t>
            </a:r>
            <a:r>
              <a:rPr lang="en-US" sz="3600" dirty="0" smtClean="0"/>
              <a:t>opportunities.</a:t>
            </a:r>
            <a:endParaRPr lang="en-US" sz="3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5719" y="3553937"/>
            <a:ext cx="63817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9087" y="127718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65066" y="1277187"/>
            <a:ext cx="9566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Risk-Taking: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Must be able to take reasonable risk on matters that can advance his/her interest of pursuit no matter the circumstances.</a:t>
            </a:r>
            <a:endParaRPr lang="en-US" sz="3600" dirty="0"/>
          </a:p>
        </p:txBody>
      </p:sp>
      <p:pic>
        <p:nvPicPr>
          <p:cNvPr id="23554" name="Picture 2" descr="Image result for Risk ta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43" y="3689887"/>
            <a:ext cx="5267157" cy="29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99298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STRATEGIES FOR EFFECTIVE MENTORING IN FRSC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9087" y="1277187"/>
            <a:ext cx="834189" cy="8341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12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457325" y="1616820"/>
            <a:ext cx="91144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Flexibility: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Share </a:t>
            </a:r>
            <a:r>
              <a:rPr lang="en-US" sz="3600" dirty="0" smtClean="0"/>
              <a:t>with Mentees the </a:t>
            </a:r>
            <a:r>
              <a:rPr lang="en-US" sz="3600" dirty="0"/>
              <a:t>importance of being flexible and adaptable in attitudes and action, looking for alternatives, and seeing situations/persons from different perspectives.</a:t>
            </a:r>
          </a:p>
        </p:txBody>
      </p:sp>
    </p:spTree>
    <p:extLst>
      <p:ext uri="{BB962C8B-B14F-4D97-AF65-F5344CB8AC3E}">
        <p14:creationId xmlns:p14="http://schemas.microsoft.com/office/powerpoint/2010/main" val="36237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579082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CONCLUSION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"/>
          <a:stretch>
            <a:fillRect/>
          </a:stretch>
        </p:blipFill>
        <p:spPr>
          <a:xfrm>
            <a:off x="417903" y="1931024"/>
            <a:ext cx="2800309" cy="467679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40700" y="1729942"/>
            <a:ext cx="75783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It is important for us to know and note that </a:t>
            </a:r>
            <a:r>
              <a:rPr lang="en-US" sz="3200" b="1" dirty="0" smtClean="0">
                <a:solidFill>
                  <a:srgbClr val="FF0000"/>
                </a:solidFill>
              </a:rPr>
              <a:t>MENTORSHIP</a:t>
            </a:r>
            <a:r>
              <a:rPr lang="en-US" sz="3200" b="1" dirty="0" smtClean="0"/>
              <a:t> cannot be forced on any </a:t>
            </a:r>
            <a:r>
              <a:rPr lang="en-US" sz="3200" b="1" dirty="0" smtClean="0">
                <a:solidFill>
                  <a:srgbClr val="FF0000"/>
                </a:solidFill>
              </a:rPr>
              <a:t>MENTEE</a:t>
            </a:r>
            <a:r>
              <a:rPr lang="en-US" sz="3200" b="1" dirty="0" smtClean="0"/>
              <a:t>. It is a natural flow of goodly and enviable qualities that followers see in their leaders that make them yearn for.</a:t>
            </a:r>
          </a:p>
          <a:p>
            <a:endParaRPr lang="en-US" sz="3200" b="1" dirty="0"/>
          </a:p>
          <a:p>
            <a:r>
              <a:rPr lang="en-US" sz="3200" b="1" dirty="0" smtClean="0"/>
              <a:t>Let us make ourselves </a:t>
            </a:r>
            <a:r>
              <a:rPr lang="en-US" sz="3200" b="1" dirty="0" smtClean="0">
                <a:solidFill>
                  <a:srgbClr val="FF0000"/>
                </a:solidFill>
              </a:rPr>
              <a:t>ROLE MODELS </a:t>
            </a:r>
            <a:r>
              <a:rPr lang="en-US" sz="3200" b="1" dirty="0" smtClean="0"/>
              <a:t>for mentorship to thrive in the Corps.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51486" y="1260763"/>
            <a:ext cx="299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Past &amp; Present Corps Marshal From 1988 to Date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22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601663"/>
            <a:ext cx="10429875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5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" name="TextBox 21"/>
          <p:cNvSpPr txBox="1">
            <a:spLocks noChangeArrowheads="1"/>
          </p:cNvSpPr>
          <p:nvPr/>
        </p:nvSpPr>
        <p:spPr bwMode="auto">
          <a:xfrm>
            <a:off x="31750" y="36513"/>
            <a:ext cx="9929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634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532" y="1814514"/>
            <a:ext cx="4188081" cy="41880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5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750" y="36513"/>
            <a:ext cx="579082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DERIVATIVES OF MENTORSHIP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481758" y="1272949"/>
            <a:ext cx="9623823" cy="5121194"/>
            <a:chOff x="481758" y="1272949"/>
            <a:chExt cx="9623823" cy="5121194"/>
          </a:xfrm>
        </p:grpSpPr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7780741" y="3470893"/>
              <a:ext cx="2324840" cy="15696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 dirty="0" smtClean="0"/>
                <a:t>Mentorship provides the following: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81758" y="1272949"/>
              <a:ext cx="930667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66086" y="1407093"/>
              <a:ext cx="8412839" cy="140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359150" y="6394143"/>
              <a:ext cx="59340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55980" y="6153605"/>
              <a:ext cx="3777927" cy="527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66086" y="1421168"/>
              <a:ext cx="1" cy="19007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66086" y="3321891"/>
              <a:ext cx="136116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94367" y="1272949"/>
              <a:ext cx="1" cy="31043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94368" y="4377313"/>
              <a:ext cx="163288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374026" y="5668443"/>
              <a:ext cx="10900" cy="505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359150" y="5698350"/>
              <a:ext cx="10900" cy="6957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375773" y="1596299"/>
              <a:ext cx="5018927" cy="31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359150" y="1596299"/>
              <a:ext cx="0" cy="48895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942138" y="2959284"/>
              <a:ext cx="1118393" cy="51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937418" y="2478387"/>
              <a:ext cx="4722" cy="4903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4878378" y="2470245"/>
              <a:ext cx="2063760" cy="81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>
              <a:off x="5677130" y="3439796"/>
              <a:ext cx="1265008" cy="81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937418" y="3439796"/>
              <a:ext cx="4720" cy="5214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>
              <a:off x="5647169" y="4450591"/>
              <a:ext cx="1265008" cy="81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912177" y="4448825"/>
              <a:ext cx="4720" cy="5214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6943274" y="3961243"/>
              <a:ext cx="837467" cy="55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914537" y="4943918"/>
              <a:ext cx="811826" cy="859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8055811" y="2984755"/>
              <a:ext cx="4720" cy="4631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133907" y="5063508"/>
              <a:ext cx="0" cy="11603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9293225" y="5063508"/>
              <a:ext cx="18046" cy="13306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394700" y="1596299"/>
              <a:ext cx="0" cy="18745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9178925" y="1434232"/>
              <a:ext cx="0" cy="20366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9788434" y="1272949"/>
              <a:ext cx="0" cy="21979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3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entorshi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563688"/>
            <a:ext cx="5877308" cy="42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5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750" y="36513"/>
            <a:ext cx="579082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THE MENTORSHIP CHAIN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42138" y="1808163"/>
            <a:ext cx="47021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 smtClean="0"/>
              <a:t>Mentorship usually involves a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Mentor</a:t>
            </a:r>
            <a:r>
              <a:rPr lang="en-US" altLang="en-US" sz="3200" dirty="0" smtClean="0"/>
              <a:t> and a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Mentee</a:t>
            </a:r>
            <a:r>
              <a:rPr lang="en-US" altLang="en-US" sz="3200" dirty="0" smtClean="0"/>
              <a:t>.</a:t>
            </a:r>
          </a:p>
          <a:p>
            <a:endParaRPr lang="en-US" altLang="en-US" sz="1600" dirty="0"/>
          </a:p>
          <a:p>
            <a:r>
              <a:rPr lang="en-US" altLang="en-US" sz="3200" dirty="0" smtClean="0"/>
              <a:t>The Mentee is drawn and inspired by the qualities and traits exhibited by the Mentor in virtually every aspect of life.</a:t>
            </a:r>
          </a:p>
        </p:txBody>
      </p:sp>
    </p:spTree>
    <p:extLst>
      <p:ext uri="{BB962C8B-B14F-4D97-AF65-F5344CB8AC3E}">
        <p14:creationId xmlns:p14="http://schemas.microsoft.com/office/powerpoint/2010/main" val="25626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5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750" y="36513"/>
            <a:ext cx="652024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THE MENTORSHIP CHAIN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74687" y="1622426"/>
            <a:ext cx="503475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3200" dirty="0" smtClean="0"/>
              <a:t>A mentor’s </a:t>
            </a:r>
            <a:r>
              <a:rPr lang="en-US" altLang="en-US" sz="3200" dirty="0"/>
              <a:t>position, relative to the mentee, is typically superior in status </a:t>
            </a:r>
            <a:r>
              <a:rPr lang="en-US" altLang="en-US" sz="3200" dirty="0" smtClean="0"/>
              <a:t>and power</a:t>
            </a:r>
            <a:r>
              <a:rPr lang="en-US" altLang="en-US" sz="3200" dirty="0"/>
              <a:t>, although some mentors may be peers and others may even be </a:t>
            </a:r>
            <a:r>
              <a:rPr lang="en-US" altLang="en-US" sz="3200" dirty="0" smtClean="0"/>
              <a:t>subordinate to </a:t>
            </a:r>
            <a:r>
              <a:rPr lang="en-US" altLang="en-US" sz="3200" dirty="0"/>
              <a:t>the mentee. </a:t>
            </a:r>
            <a:endParaRPr lang="en-US" altLang="en-US" sz="3200" dirty="0" smtClean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4193" y="1246188"/>
            <a:ext cx="5689613" cy="45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5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750" y="36513"/>
            <a:ext cx="652024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THE MENTORSHIP CHAIN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1654" y="1393825"/>
            <a:ext cx="1050365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3200" dirty="0" smtClean="0"/>
              <a:t>Mentors </a:t>
            </a:r>
            <a:r>
              <a:rPr lang="en-US" altLang="en-US" sz="3200" dirty="0"/>
              <a:t>who have professional roles that are superior to </a:t>
            </a:r>
            <a:r>
              <a:rPr lang="en-US" altLang="en-US" sz="3200" dirty="0" smtClean="0"/>
              <a:t>the mentee can </a:t>
            </a:r>
            <a:r>
              <a:rPr lang="en-US" altLang="en-US" sz="3200" dirty="0"/>
              <a:t>have power to affect the mentee’s career development. </a:t>
            </a:r>
            <a:endParaRPr lang="en-US" altLang="en-US" sz="3200" dirty="0" smtClean="0"/>
          </a:p>
          <a:p>
            <a:pPr algn="just"/>
            <a:endParaRPr lang="en-US" altLang="en-US" sz="3200" dirty="0"/>
          </a:p>
          <a:p>
            <a:pPr algn="just"/>
            <a:r>
              <a:rPr lang="en-US" altLang="en-US" sz="3200" dirty="0" smtClean="0"/>
              <a:t>They </a:t>
            </a:r>
            <a:r>
              <a:rPr lang="en-US" altLang="en-US" sz="3200" dirty="0"/>
              <a:t>may </a:t>
            </a:r>
            <a:r>
              <a:rPr lang="en-US" altLang="en-US" sz="3200" dirty="0" smtClean="0"/>
              <a:t>be in </a:t>
            </a:r>
            <a:r>
              <a:rPr lang="en-US" altLang="en-US" sz="3200" dirty="0"/>
              <a:t>positions of authority to evaluate the career progress of the mentee or to </a:t>
            </a:r>
            <a:r>
              <a:rPr lang="en-US" altLang="en-US" sz="3200" dirty="0" smtClean="0"/>
              <a:t>provide resources </a:t>
            </a:r>
            <a:r>
              <a:rPr lang="en-US" altLang="en-US" sz="3200" dirty="0"/>
              <a:t>and experiences that enhance the mentee’s development. These </a:t>
            </a:r>
            <a:r>
              <a:rPr lang="en-US" altLang="en-US" sz="3200" dirty="0" smtClean="0"/>
              <a:t>mentors also </a:t>
            </a:r>
            <a:r>
              <a:rPr lang="en-US" altLang="en-US" sz="3200" dirty="0"/>
              <a:t>can use their power indirectly, </a:t>
            </a:r>
            <a:r>
              <a:rPr lang="en-US" altLang="en-US" sz="3200" dirty="0" smtClean="0"/>
              <a:t>by influencing </a:t>
            </a:r>
            <a:r>
              <a:rPr lang="en-US" altLang="en-US" sz="3200" dirty="0"/>
              <a:t>people who are directly </a:t>
            </a:r>
            <a:r>
              <a:rPr lang="en-US" altLang="en-US" sz="3200" dirty="0" smtClean="0"/>
              <a:t>responsible for </a:t>
            </a:r>
            <a:r>
              <a:rPr lang="en-US" altLang="en-US" sz="3200" dirty="0"/>
              <a:t>the mentee.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8595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600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THE MENTORSHIP CHAIN (Cont’d)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50424" y="3088457"/>
            <a:ext cx="2349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dirty="0"/>
              <a:t>I</a:t>
            </a:r>
            <a:r>
              <a:rPr lang="en-US" altLang="en-US" sz="3200" dirty="0" smtClean="0"/>
              <a:t>s mutually beneficial between the Mentor and Mentee.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57248" y="3049298"/>
            <a:ext cx="284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dirty="0"/>
              <a:t>B</a:t>
            </a:r>
            <a:r>
              <a:rPr lang="en-US" altLang="en-US" sz="3200" dirty="0" smtClean="0"/>
              <a:t>rings about mutual Distrust between the Mentor and Mentee.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996018" y="2155633"/>
            <a:ext cx="2011625" cy="7827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True Mentorship</a:t>
            </a:r>
            <a:endParaRPr lang="en-US" sz="2000" dirty="0"/>
          </a:p>
        </p:txBody>
      </p:sp>
      <p:sp>
        <p:nvSpPr>
          <p:cNvPr id="37" name="Rounded Rectangle 36"/>
          <p:cNvSpPr/>
          <p:nvPr/>
        </p:nvSpPr>
        <p:spPr>
          <a:xfrm>
            <a:off x="8078361" y="2156598"/>
            <a:ext cx="2011625" cy="7827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Bad Mentorship</a:t>
            </a:r>
            <a:endParaRPr lang="en-US" sz="20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906823" y="1319213"/>
            <a:ext cx="9992886" cy="4531263"/>
            <a:chOff x="906823" y="1319213"/>
            <a:chExt cx="9992886" cy="453126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942999" y="2046653"/>
              <a:ext cx="97065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>
              <a:off x="1057299" y="1447337"/>
              <a:ext cx="9592243" cy="464024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4676110" y="2046652"/>
              <a:ext cx="13649" cy="3596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300770" y="2046651"/>
              <a:ext cx="13649" cy="3596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513849" y="1319213"/>
              <a:ext cx="679142" cy="66166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Predefined Process 38"/>
            <p:cNvSpPr/>
            <p:nvPr/>
          </p:nvSpPr>
          <p:spPr>
            <a:xfrm>
              <a:off x="5085548" y="2434900"/>
              <a:ext cx="1680986" cy="3070152"/>
            </a:xfrm>
            <a:prstGeom prst="flowChartPredefinedProcess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906823" y="5603843"/>
              <a:ext cx="9992886" cy="246633"/>
              <a:chOff x="906823" y="5603843"/>
              <a:chExt cx="9992886" cy="246633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942999" y="5614996"/>
                <a:ext cx="9917090" cy="5614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906823" y="565351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1111441" y="566606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1325736" y="5656177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530354" y="5668735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738416" y="5666809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1943034" y="5679367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2157329" y="5669476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2361947" y="5682034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575162" y="565351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2779780" y="566606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2994075" y="5656177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3198689" y="566812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385326" y="565744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3612196" y="5647567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3825668" y="5669476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4041220" y="5650614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4221365" y="565460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414495" y="5663401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4639539" y="564490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4844274" y="5647947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5052336" y="563388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5267671" y="5648203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5450007" y="565744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5697314" y="563879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5889162" y="563464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6093780" y="563464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6305501" y="563464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6555972" y="562209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6742502" y="5643735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6948842" y="563464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7202700" y="563464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7398930" y="5640715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7630461" y="562209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7835079" y="563464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8049374" y="5624757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8253992" y="5637315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8462054" y="5635389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8666672" y="5647947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8880967" y="5638056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9085585" y="5650614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9298800" y="5622090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9503418" y="5634648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9717713" y="5624757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9922331" y="5637315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10120651" y="5611112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10324189" y="5603843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>
                <a:off x="10548226" y="5611112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10731267" y="5608119"/>
                <a:ext cx="168442" cy="1684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118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50" y="36513"/>
            <a:ext cx="579082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TYPES OF MENTORSHIP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10006" y="1187450"/>
            <a:ext cx="3653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Formal Mentoring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7325" y="1916273"/>
            <a:ext cx="1018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Formal mentoring relationships develop within organizational structures that </a:t>
            </a:r>
            <a:r>
              <a:rPr lang="en-US" sz="2800" dirty="0" smtClean="0"/>
              <a:t>are specifically </a:t>
            </a:r>
            <a:r>
              <a:rPr lang="en-US" sz="2800" dirty="0"/>
              <a:t>designed to facilitate the creation and maintenance of such </a:t>
            </a:r>
            <a:r>
              <a:rPr lang="en-US" sz="2800" dirty="0" smtClean="0"/>
              <a:t>relationships 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123155" y="3348270"/>
            <a:ext cx="4025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Informal </a:t>
            </a:r>
            <a:r>
              <a:rPr lang="en-US" sz="3600" b="1" dirty="0"/>
              <a:t>Mentoring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57325" y="3994601"/>
            <a:ext cx="101234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Informal mentoring relationships develop spontaneously and are not managed </a:t>
            </a:r>
            <a:r>
              <a:rPr lang="en-US" sz="2800" dirty="0" smtClean="0"/>
              <a:t>or specifically </a:t>
            </a:r>
            <a:r>
              <a:rPr lang="en-US" sz="2800" dirty="0"/>
              <a:t>recognized as a mentoring relationship within a larger organization. </a:t>
            </a:r>
            <a:r>
              <a:rPr lang="en-US" sz="2800" dirty="0" smtClean="0"/>
              <a:t>A mentor </a:t>
            </a:r>
            <a:r>
              <a:rPr lang="en-US" sz="2800" dirty="0"/>
              <a:t>reaches out to a mentee (or vice versa) and a relationship develops </a:t>
            </a:r>
            <a:r>
              <a:rPr lang="en-US" sz="2800" dirty="0" smtClean="0"/>
              <a:t>which benefits </a:t>
            </a:r>
            <a:r>
              <a:rPr lang="en-US" sz="2800" dirty="0"/>
              <a:t>the mentee’s professional development</a:t>
            </a:r>
          </a:p>
        </p:txBody>
      </p:sp>
      <p:sp>
        <p:nvSpPr>
          <p:cNvPr id="28" name="Frame 27"/>
          <p:cNvSpPr/>
          <p:nvPr/>
        </p:nvSpPr>
        <p:spPr>
          <a:xfrm>
            <a:off x="3389647" y="3383760"/>
            <a:ext cx="689810" cy="6325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3389647" y="1242231"/>
            <a:ext cx="689810" cy="63258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109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109538" y="698500"/>
            <a:ext cx="12422188" cy="166688"/>
            <a:chOff x="120020" y="788856"/>
            <a:chExt cx="11597377" cy="165012"/>
          </a:xfrm>
        </p:grpSpPr>
        <p:sp>
          <p:nvSpPr>
            <p:cNvPr id="4" name="Rectangle 13"/>
            <p:cNvSpPr/>
            <p:nvPr/>
          </p:nvSpPr>
          <p:spPr>
            <a:xfrm>
              <a:off x="12002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 13"/>
            <p:cNvSpPr/>
            <p:nvPr/>
          </p:nvSpPr>
          <p:spPr>
            <a:xfrm>
              <a:off x="852175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13"/>
            <p:cNvSpPr/>
            <p:nvPr/>
          </p:nvSpPr>
          <p:spPr>
            <a:xfrm>
              <a:off x="1582846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315000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13"/>
            <p:cNvSpPr/>
            <p:nvPr/>
          </p:nvSpPr>
          <p:spPr>
            <a:xfrm>
              <a:off x="3045672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13"/>
            <p:cNvSpPr/>
            <p:nvPr/>
          </p:nvSpPr>
          <p:spPr>
            <a:xfrm>
              <a:off x="377782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50849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5240651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3"/>
            <p:cNvSpPr/>
            <p:nvPr/>
          </p:nvSpPr>
          <p:spPr>
            <a:xfrm>
              <a:off x="5972805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3"/>
            <p:cNvSpPr/>
            <p:nvPr/>
          </p:nvSpPr>
          <p:spPr>
            <a:xfrm>
              <a:off x="6703477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1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66303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3"/>
            <p:cNvSpPr/>
            <p:nvPr/>
          </p:nvSpPr>
          <p:spPr>
            <a:xfrm>
              <a:off x="8898456" y="788856"/>
              <a:ext cx="623962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3"/>
            <p:cNvSpPr/>
            <p:nvPr/>
          </p:nvSpPr>
          <p:spPr>
            <a:xfrm>
              <a:off x="9629129" y="788856"/>
              <a:ext cx="625443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3"/>
            <p:cNvSpPr/>
            <p:nvPr/>
          </p:nvSpPr>
          <p:spPr>
            <a:xfrm>
              <a:off x="10361283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1093436" y="788856"/>
              <a:ext cx="623961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0" y="1001713"/>
            <a:ext cx="12192000" cy="111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749" y="36513"/>
            <a:ext cx="8069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chemeClr val="bg1"/>
                </a:solidFill>
              </a:rPr>
              <a:t>ROLES AND CHARACTERISTICS OF MENTORS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7325" y="1393250"/>
            <a:ext cx="99863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Acts as an experienced role </a:t>
            </a:r>
            <a:r>
              <a:rPr lang="en-US" sz="2800" dirty="0" smtClean="0"/>
              <a:t>model.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Provides acceptance, encouragement, and moral </a:t>
            </a:r>
            <a:r>
              <a:rPr lang="en-US" sz="2800" dirty="0" smtClean="0"/>
              <a:t>support.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Provides wisdom, advice, counsel, </a:t>
            </a:r>
            <a:r>
              <a:rPr lang="en-US" sz="2800" dirty="0" smtClean="0"/>
              <a:t>coaching.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Acts as a sponsor in professional organizations, supports </a:t>
            </a:r>
            <a:r>
              <a:rPr lang="en-US" sz="2800" dirty="0" smtClean="0"/>
              <a:t>networking efforts.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Assists </a:t>
            </a:r>
            <a:r>
              <a:rPr lang="en-US" sz="2800" dirty="0"/>
              <a:t>with the navigation of professional </a:t>
            </a:r>
            <a:r>
              <a:rPr lang="en-US" sz="2800" dirty="0" smtClean="0"/>
              <a:t>setting, </a:t>
            </a:r>
            <a:r>
              <a:rPr lang="en-US" sz="2800" dirty="0"/>
              <a:t>institutions, </a:t>
            </a:r>
            <a:r>
              <a:rPr lang="en-US" sz="2800" dirty="0" smtClean="0"/>
              <a:t>structures, and politics.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95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941</Words>
  <Application>Microsoft Office PowerPoint</Application>
  <PresentationFormat>Custom</PresentationFormat>
  <Paragraphs>127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Ferdinand Armah</dc:creator>
  <cp:lastModifiedBy>HP</cp:lastModifiedBy>
  <cp:revision>74</cp:revision>
  <dcterms:created xsi:type="dcterms:W3CDTF">2019-03-05T07:17:15Z</dcterms:created>
  <dcterms:modified xsi:type="dcterms:W3CDTF">2021-02-04T09:31:53Z</dcterms:modified>
</cp:coreProperties>
</file>