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-972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07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1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9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8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9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9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5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3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2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8CC11-BFCD-40D8-BC01-AC71543EDA8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2AFEE-B142-4873-8843-EF157D101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8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092700"/>
            <a:ext cx="12192000" cy="17970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Slide Number Placeholder 3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defRPr/>
            </a:pPr>
            <a:fld id="{DCA2878B-35AE-49A4-BA68-4180A19B2483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-15875" y="6529388"/>
            <a:ext cx="12263438" cy="204787"/>
            <a:chOff x="120020" y="788856"/>
            <a:chExt cx="11597377" cy="165012"/>
          </a:xfrm>
        </p:grpSpPr>
        <p:sp>
          <p:nvSpPr>
            <p:cNvPr id="10" name="Rectangle 13"/>
            <p:cNvSpPr/>
            <p:nvPr/>
          </p:nvSpPr>
          <p:spPr>
            <a:xfrm>
              <a:off x="120020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851143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1583767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2314889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46012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3777134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4509758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5240881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5972004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6703127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7435751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Rectangle 13"/>
            <p:cNvSpPr/>
            <p:nvPr/>
          </p:nvSpPr>
          <p:spPr>
            <a:xfrm>
              <a:off x="8166873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Rectangle 13"/>
            <p:cNvSpPr/>
            <p:nvPr/>
          </p:nvSpPr>
          <p:spPr>
            <a:xfrm>
              <a:off x="8897996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Rectangle 13"/>
            <p:cNvSpPr/>
            <p:nvPr/>
          </p:nvSpPr>
          <p:spPr>
            <a:xfrm>
              <a:off x="9629118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Rectangle 13"/>
            <p:cNvSpPr/>
            <p:nvPr/>
          </p:nvSpPr>
          <p:spPr>
            <a:xfrm>
              <a:off x="10361742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Rectangle 13"/>
            <p:cNvSpPr/>
            <p:nvPr/>
          </p:nvSpPr>
          <p:spPr>
            <a:xfrm>
              <a:off x="11092865" y="788856"/>
              <a:ext cx="62453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6" name="Straight Connector 25"/>
          <p:cNvCxnSpPr/>
          <p:nvPr/>
        </p:nvCxnSpPr>
        <p:spPr>
          <a:xfrm>
            <a:off x="120650" y="6807200"/>
            <a:ext cx="119316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35"/>
          <p:cNvGrpSpPr>
            <a:grpSpLocks/>
          </p:cNvGrpSpPr>
          <p:nvPr/>
        </p:nvGrpSpPr>
        <p:grpSpPr bwMode="auto">
          <a:xfrm flipH="1" flipV="1">
            <a:off x="120650" y="5181600"/>
            <a:ext cx="11931650" cy="238125"/>
            <a:chOff x="120020" y="788856"/>
            <a:chExt cx="11597377" cy="165012"/>
          </a:xfrm>
        </p:grpSpPr>
        <p:sp>
          <p:nvSpPr>
            <p:cNvPr id="28" name="Rectangle 13"/>
            <p:cNvSpPr/>
            <p:nvPr/>
          </p:nvSpPr>
          <p:spPr>
            <a:xfrm>
              <a:off x="120020" y="788856"/>
              <a:ext cx="624925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" name="Rectangle 13"/>
            <p:cNvSpPr/>
            <p:nvPr/>
          </p:nvSpPr>
          <p:spPr>
            <a:xfrm>
              <a:off x="851414" y="788856"/>
              <a:ext cx="624925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" name="Rectangle 13"/>
            <p:cNvSpPr/>
            <p:nvPr/>
          </p:nvSpPr>
          <p:spPr>
            <a:xfrm>
              <a:off x="1582808" y="788856"/>
              <a:ext cx="624925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" name="Rectangle 13"/>
            <p:cNvSpPr/>
            <p:nvPr/>
          </p:nvSpPr>
          <p:spPr>
            <a:xfrm>
              <a:off x="2314202" y="788856"/>
              <a:ext cx="624925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" name="Rectangle 13"/>
            <p:cNvSpPr/>
            <p:nvPr/>
          </p:nvSpPr>
          <p:spPr>
            <a:xfrm>
              <a:off x="3045596" y="788856"/>
              <a:ext cx="624925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" name="Rectangle 13"/>
            <p:cNvSpPr/>
            <p:nvPr/>
          </p:nvSpPr>
          <p:spPr>
            <a:xfrm>
              <a:off x="3776990" y="788856"/>
              <a:ext cx="624925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" name="Rectangle 13"/>
            <p:cNvSpPr/>
            <p:nvPr/>
          </p:nvSpPr>
          <p:spPr>
            <a:xfrm>
              <a:off x="4508384" y="788856"/>
              <a:ext cx="624925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" name="Rectangle 13"/>
            <p:cNvSpPr/>
            <p:nvPr/>
          </p:nvSpPr>
          <p:spPr>
            <a:xfrm>
              <a:off x="5241320" y="788856"/>
              <a:ext cx="62338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6" name="Rectangle 13"/>
            <p:cNvSpPr/>
            <p:nvPr/>
          </p:nvSpPr>
          <p:spPr>
            <a:xfrm>
              <a:off x="5972714" y="788856"/>
              <a:ext cx="62338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7" name="Rectangle 13"/>
            <p:cNvSpPr/>
            <p:nvPr/>
          </p:nvSpPr>
          <p:spPr>
            <a:xfrm>
              <a:off x="6704108" y="788856"/>
              <a:ext cx="624926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8" name="Rectangle 13"/>
            <p:cNvSpPr/>
            <p:nvPr/>
          </p:nvSpPr>
          <p:spPr>
            <a:xfrm>
              <a:off x="7435502" y="788856"/>
              <a:ext cx="624926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9" name="Rectangle 13"/>
            <p:cNvSpPr/>
            <p:nvPr/>
          </p:nvSpPr>
          <p:spPr>
            <a:xfrm>
              <a:off x="8166896" y="788856"/>
              <a:ext cx="624926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0" name="Rectangle 13"/>
            <p:cNvSpPr/>
            <p:nvPr/>
          </p:nvSpPr>
          <p:spPr>
            <a:xfrm>
              <a:off x="8898290" y="788856"/>
              <a:ext cx="624926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1" name="Rectangle 13"/>
            <p:cNvSpPr/>
            <p:nvPr/>
          </p:nvSpPr>
          <p:spPr>
            <a:xfrm>
              <a:off x="9629683" y="788856"/>
              <a:ext cx="624926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2" name="Rectangle 13"/>
            <p:cNvSpPr/>
            <p:nvPr/>
          </p:nvSpPr>
          <p:spPr>
            <a:xfrm>
              <a:off x="10361077" y="788856"/>
              <a:ext cx="624926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3" name="Rectangle 13"/>
            <p:cNvSpPr/>
            <p:nvPr/>
          </p:nvSpPr>
          <p:spPr>
            <a:xfrm>
              <a:off x="11092471" y="788856"/>
              <a:ext cx="624926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44" name="Straight Connector 43"/>
          <p:cNvCxnSpPr/>
          <p:nvPr/>
        </p:nvCxnSpPr>
        <p:spPr>
          <a:xfrm flipH="1">
            <a:off x="-15875" y="5092700"/>
            <a:ext cx="121920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13"/>
          <p:cNvSpPr txBox="1">
            <a:spLocks noChangeArrowheads="1"/>
          </p:cNvSpPr>
          <p:nvPr/>
        </p:nvSpPr>
        <p:spPr bwMode="auto">
          <a:xfrm>
            <a:off x="2817391" y="4332070"/>
            <a:ext cx="85919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3200" b="1" i="1" dirty="0" smtClean="0">
                <a:solidFill>
                  <a:srgbClr val="FF0000"/>
                </a:solidFill>
              </a:rPr>
              <a:t> </a:t>
            </a:r>
            <a:endParaRPr lang="en-US" altLang="en-US" sz="3200" b="1" i="1" dirty="0">
              <a:solidFill>
                <a:srgbClr val="FF0000"/>
              </a:solidFill>
            </a:endParaRPr>
          </a:p>
        </p:txBody>
      </p:sp>
      <p:sp>
        <p:nvSpPr>
          <p:cNvPr id="49" name="TextBox 9"/>
          <p:cNvSpPr txBox="1">
            <a:spLocks noChangeArrowheads="1"/>
          </p:cNvSpPr>
          <p:nvPr/>
        </p:nvSpPr>
        <p:spPr bwMode="auto">
          <a:xfrm>
            <a:off x="442119" y="144341"/>
            <a:ext cx="5343826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6600" dirty="0">
                <a:latin typeface="Comic Sans MS" pitchFamily="66" charset="0"/>
              </a:rPr>
              <a:t>LIFESTYLE AND CAREER ISSUES</a:t>
            </a:r>
            <a:endParaRPr lang="en-US" altLang="en-US" sz="66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84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200" b="1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1289154"/>
            <a:ext cx="1216025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dirty="0">
                <a:latin typeface="Comic Sans MS" pitchFamily="66" charset="0"/>
              </a:rPr>
              <a:t>Reduce intake of alcohol</a:t>
            </a:r>
          </a:p>
          <a:p>
            <a:pPr>
              <a:buNone/>
            </a:pPr>
            <a:r>
              <a:rPr lang="en-US" sz="2800" dirty="0">
                <a:latin typeface="Comic Sans MS" pitchFamily="66" charset="0"/>
              </a:rPr>
              <a:t> Forms: beer, wine, spirits</a:t>
            </a:r>
          </a:p>
          <a:p>
            <a:pPr>
              <a:buNone/>
            </a:pPr>
            <a:r>
              <a:rPr lang="en-US" sz="2800" dirty="0">
                <a:latin typeface="Comic Sans MS" pitchFamily="66" charset="0"/>
              </a:rPr>
              <a:t>  Health Effects:</a:t>
            </a:r>
          </a:p>
          <a:p>
            <a:pPr marL="514350" indent="-514350">
              <a:buNone/>
            </a:pPr>
            <a:r>
              <a:rPr lang="en-US" sz="2800" dirty="0">
                <a:latin typeface="Comic Sans MS" pitchFamily="66" charset="0"/>
              </a:rPr>
              <a:t>     poor memory, cortical atrophy, </a:t>
            </a:r>
            <a:r>
              <a:rPr lang="en-US" sz="2800" dirty="0" err="1">
                <a:latin typeface="Comic Sans MS" pitchFamily="66" charset="0"/>
              </a:rPr>
              <a:t>retrobulbar</a:t>
            </a:r>
            <a:r>
              <a:rPr lang="en-US" sz="2800" dirty="0">
                <a:latin typeface="Comic Sans MS" pitchFamily="66" charset="0"/>
              </a:rPr>
              <a:t> neuropathy, dementia, fits, falls, encephalopathy.</a:t>
            </a:r>
          </a:p>
          <a:p>
            <a:pPr marL="514350" indent="-514350">
              <a:buNone/>
            </a:pPr>
            <a:r>
              <a:rPr lang="en-US" sz="2800" dirty="0">
                <a:latin typeface="Comic Sans MS" pitchFamily="66" charset="0"/>
              </a:rPr>
              <a:t>      obesity, peptic ulcer disease, pancreatitis, </a:t>
            </a:r>
            <a:r>
              <a:rPr lang="en-US" sz="2800" dirty="0" err="1">
                <a:latin typeface="Comic Sans MS" pitchFamily="66" charset="0"/>
              </a:rPr>
              <a:t>varices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oesophageal</a:t>
            </a:r>
            <a:r>
              <a:rPr lang="en-US" sz="2800" dirty="0">
                <a:latin typeface="Comic Sans MS" pitchFamily="66" charset="0"/>
              </a:rPr>
              <a:t> cancer </a:t>
            </a:r>
          </a:p>
          <a:p>
            <a:pPr>
              <a:spcBef>
                <a:spcPct val="0"/>
              </a:spcBef>
            </a:pPr>
            <a:r>
              <a:rPr lang="en-US" sz="2800" dirty="0">
                <a:latin typeface="Comic Sans MS" pitchFamily="66" charset="0"/>
              </a:rPr>
              <a:t> Hypertension, Arrhythmias, cardiomyopathy, sudden death in binge </a:t>
            </a:r>
            <a:r>
              <a:rPr lang="en-US" sz="2800" dirty="0" smtClean="0">
                <a:latin typeface="Comic Sans MS" pitchFamily="66" charset="0"/>
              </a:rPr>
              <a:t>drinkers.</a:t>
            </a:r>
            <a:endParaRPr lang="en-US" sz="2800" dirty="0"/>
          </a:p>
          <a:p>
            <a:pPr>
              <a:spcBef>
                <a:spcPct val="0"/>
              </a:spcBef>
            </a:pPr>
            <a:endParaRPr lang="en-US" sz="2800" dirty="0">
              <a:latin typeface="Comic Sans MS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endParaRPr lang="en-US" altLang="en-US" sz="2800" b="1" dirty="0">
              <a:solidFill>
                <a:schemeClr val="bg1"/>
              </a:solidFill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15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1" y="36514"/>
            <a:ext cx="12192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200" b="1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" y="1109666"/>
            <a:ext cx="1219199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>
                <a:latin typeface="Comic Sans MS" pitchFamily="66" charset="0"/>
              </a:rPr>
              <a:t>AM I ALCOHOL DEPENDENT?</a:t>
            </a:r>
          </a:p>
          <a:p>
            <a:pPr>
              <a:buNone/>
            </a:pPr>
            <a:r>
              <a:rPr lang="en-US" sz="2400" dirty="0">
                <a:latin typeface="Comic Sans MS" pitchFamily="66" charset="0"/>
              </a:rPr>
              <a:t>C</a:t>
            </a:r>
          </a:p>
          <a:p>
            <a:pPr>
              <a:buNone/>
            </a:pPr>
            <a:r>
              <a:rPr lang="en-US" sz="2400" dirty="0">
                <a:latin typeface="Comic Sans MS" pitchFamily="66" charset="0"/>
              </a:rPr>
              <a:t>A</a:t>
            </a:r>
          </a:p>
          <a:p>
            <a:pPr>
              <a:buNone/>
            </a:pPr>
            <a:r>
              <a:rPr lang="en-US" sz="2400" dirty="0">
                <a:latin typeface="Comic Sans MS" pitchFamily="66" charset="0"/>
              </a:rPr>
              <a:t>G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E</a:t>
            </a:r>
          </a:p>
          <a:p>
            <a:pPr>
              <a:buNone/>
            </a:pP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b="1" dirty="0">
                <a:latin typeface="Comic Sans MS" pitchFamily="66" charset="0"/>
              </a:rPr>
              <a:t>Contraindications to the use of alcoho</a:t>
            </a:r>
            <a:r>
              <a:rPr lang="en-US" sz="2400" u="sng" dirty="0">
                <a:latin typeface="Comic Sans MS" pitchFamily="66" charset="0"/>
              </a:rPr>
              <a:t>l</a:t>
            </a:r>
          </a:p>
          <a:p>
            <a:r>
              <a:rPr lang="en-US" sz="2400" dirty="0">
                <a:latin typeface="Comic Sans MS" pitchFamily="66" charset="0"/>
              </a:rPr>
              <a:t>Driving</a:t>
            </a:r>
          </a:p>
          <a:p>
            <a:r>
              <a:rPr lang="en-US" sz="2400" dirty="0">
                <a:latin typeface="Comic Sans MS" pitchFamily="66" charset="0"/>
              </a:rPr>
              <a:t>Hepatitis</a:t>
            </a:r>
          </a:p>
          <a:p>
            <a:r>
              <a:rPr lang="en-US" sz="2400" dirty="0">
                <a:latin typeface="Comic Sans MS" pitchFamily="66" charset="0"/>
              </a:rPr>
              <a:t>Cirrhosis</a:t>
            </a:r>
          </a:p>
          <a:p>
            <a:r>
              <a:rPr lang="en-US" sz="2400" dirty="0">
                <a:latin typeface="Comic Sans MS" pitchFamily="66" charset="0"/>
              </a:rPr>
              <a:t>Peptic ulcer disease</a:t>
            </a:r>
          </a:p>
          <a:p>
            <a:r>
              <a:rPr lang="en-US" sz="2400" dirty="0">
                <a:latin typeface="Comic Sans MS" pitchFamily="66" charset="0"/>
              </a:rPr>
              <a:t>Drugs(antihistamines, metronidazole)</a:t>
            </a:r>
          </a:p>
          <a:p>
            <a:r>
              <a:rPr lang="en-US" sz="2400" dirty="0">
                <a:latin typeface="Comic Sans MS" pitchFamily="66" charset="0"/>
              </a:rPr>
              <a:t>Pregnancy</a:t>
            </a:r>
          </a:p>
          <a:p>
            <a:r>
              <a:rPr lang="en-US" sz="2400" dirty="0">
                <a:latin typeface="Comic Sans MS" pitchFamily="66" charset="0"/>
              </a:rPr>
              <a:t>Carcinoid syndrome</a:t>
            </a:r>
          </a:p>
          <a:p>
            <a:pPr>
              <a:buNone/>
            </a:pPr>
            <a:endParaRPr lang="en-US" sz="2400" dirty="0">
              <a:latin typeface="Comic Sans MS" pitchFamily="66" charset="0"/>
            </a:endParaRPr>
          </a:p>
          <a:p>
            <a:pPr>
              <a:buNone/>
            </a:pPr>
            <a:endParaRPr lang="en-US" sz="2400" dirty="0">
              <a:latin typeface="Comic Sans MS" pitchFamily="66" charset="0"/>
            </a:endParaRPr>
          </a:p>
          <a:p>
            <a:pPr>
              <a:buNone/>
            </a:pPr>
            <a:endParaRPr lang="en-US" sz="2400" dirty="0">
              <a:latin typeface="Comic Sans MS" pitchFamily="66" charset="0"/>
            </a:endParaRPr>
          </a:p>
          <a:p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32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0" y="2"/>
            <a:ext cx="12192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b="1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4632" y="1708879"/>
            <a:ext cx="115576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itchFamily="66" charset="0"/>
              </a:rPr>
              <a:t>Abstain from tobacco and cannabis use</a:t>
            </a:r>
          </a:p>
          <a:p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43200" y="2743200"/>
          <a:ext cx="365760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Clip" r:id="rId3" imgW="1490472" imgH="1491386" progId="">
                  <p:embed/>
                </p:oleObj>
              </mc:Choice>
              <mc:Fallback>
                <p:oleObj name="Clip" r:id="rId3" imgW="1490472" imgH="149138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743200"/>
                        <a:ext cx="3657600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748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0" y="2128603"/>
            <a:ext cx="121920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 dirty="0"/>
              <a:t>About 4000 toxic substances are present in tobacco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Nicotine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Carbon Monoxide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Tar</a:t>
            </a:r>
          </a:p>
          <a:p>
            <a:endParaRPr lang="en-US" dirty="0"/>
          </a:p>
          <a:p>
            <a:pPr>
              <a:lnSpc>
                <a:spcPct val="90000"/>
              </a:lnSpc>
            </a:pPr>
            <a:r>
              <a:rPr lang="en-US" sz="3200" b="1" dirty="0"/>
              <a:t>About 25 diseases caused/aggravated by smoking. e.g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Lung cancer: 80-90% deaths due to smoking. Incidence 10 times more than non-smokers.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Chronic bronchitis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Emphysema:	80- 95%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6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121602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4631" y="1334125"/>
            <a:ext cx="11303795" cy="5004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Comic Sans MS" pitchFamily="66" charset="0"/>
              </a:rPr>
              <a:t>Cerebrovascular disease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omic Sans MS" pitchFamily="66" charset="0"/>
              </a:rPr>
              <a:t>Cancer of tongue, </a:t>
            </a:r>
            <a:r>
              <a:rPr lang="en-US" sz="2800" dirty="0" err="1">
                <a:latin typeface="Comic Sans MS" pitchFamily="66" charset="0"/>
              </a:rPr>
              <a:t>oesophagus</a:t>
            </a:r>
            <a:r>
              <a:rPr lang="en-US" sz="2800" dirty="0">
                <a:latin typeface="Comic Sans MS" pitchFamily="66" charset="0"/>
              </a:rPr>
              <a:t>,  larynx &amp; pancreas, Gastro-duodenal ulcers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omic Sans MS" pitchFamily="66" charset="0"/>
              </a:rPr>
              <a:t>Cancer of the cervix and  endometrium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omic Sans MS" pitchFamily="66" charset="0"/>
              </a:rPr>
              <a:t>Cancer of the urinary bladder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omic Sans MS" pitchFamily="66" charset="0"/>
              </a:rPr>
              <a:t>Still births, abortions</a:t>
            </a:r>
          </a:p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 err="1">
                <a:latin typeface="Comic Sans MS" pitchFamily="66" charset="0"/>
              </a:rPr>
              <a:t>Foetal</a:t>
            </a:r>
            <a:r>
              <a:rPr lang="en-US" sz="2800" dirty="0">
                <a:latin typeface="Comic Sans MS" pitchFamily="66" charset="0"/>
              </a:rPr>
              <a:t> retardation and growth retardation in the children.</a:t>
            </a:r>
          </a:p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Children of smokers are more prone to become smokers later on.</a:t>
            </a:r>
          </a:p>
          <a:p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06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121602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4754" y="1888761"/>
            <a:ext cx="1115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750" y="1109663"/>
            <a:ext cx="12160250" cy="6213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endParaRPr lang="en-US" sz="2800" b="1" dirty="0"/>
          </a:p>
          <a:p>
            <a:pPr>
              <a:lnSpc>
                <a:spcPct val="90000"/>
              </a:lnSpc>
              <a:buNone/>
            </a:pPr>
            <a:r>
              <a:rPr lang="en-US" sz="2800" b="1" dirty="0"/>
              <a:t>Passive smoking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Leads to discomfort, distress to asthmatics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 Nicotine is detected in blood and urine of passive smokers.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Passive smoking by adults may lead to </a:t>
            </a:r>
            <a:r>
              <a:rPr lang="en-US" sz="2800" dirty="0" err="1"/>
              <a:t>Ca</a:t>
            </a:r>
            <a:r>
              <a:rPr lang="en-US" sz="2800" dirty="0"/>
              <a:t>-cervix, CA lung, and coronary heart disease.</a:t>
            </a:r>
          </a:p>
          <a:p>
            <a:endParaRPr lang="en-US" dirty="0"/>
          </a:p>
          <a:p>
            <a:r>
              <a:rPr lang="en-US" sz="2800" b="1" dirty="0"/>
              <a:t>Cannabis</a:t>
            </a:r>
            <a:r>
              <a:rPr lang="en-US" dirty="0"/>
              <a:t>: </a:t>
            </a:r>
            <a:r>
              <a:rPr lang="en-US" sz="2800" dirty="0"/>
              <a:t>cannabis sativa plant</a:t>
            </a:r>
          </a:p>
          <a:p>
            <a:pPr>
              <a:buNone/>
            </a:pPr>
            <a:r>
              <a:rPr lang="en-US" sz="2800" dirty="0"/>
              <a:t>     contains </a:t>
            </a:r>
            <a:r>
              <a:rPr lang="en-US" sz="2800" dirty="0" err="1"/>
              <a:t>tetrahydrocannabinol</a:t>
            </a:r>
            <a:r>
              <a:rPr lang="en-US" sz="2800" dirty="0"/>
              <a:t>, tar and over 50 carcinogens</a:t>
            </a:r>
          </a:p>
          <a:p>
            <a:pPr>
              <a:buNone/>
            </a:pPr>
            <a:r>
              <a:rPr lang="en-US" sz="2800" dirty="0"/>
              <a:t>    Health Effects:</a:t>
            </a:r>
          </a:p>
          <a:p>
            <a:pPr>
              <a:buNone/>
            </a:pPr>
            <a:r>
              <a:rPr lang="en-US" sz="2800" dirty="0"/>
              <a:t>    hallucinations</a:t>
            </a:r>
          </a:p>
          <a:p>
            <a:pPr>
              <a:buNone/>
            </a:pPr>
            <a:r>
              <a:rPr lang="en-US" sz="2800" dirty="0"/>
              <a:t>    anxiety</a:t>
            </a:r>
          </a:p>
          <a:p>
            <a:pPr>
              <a:buNone/>
            </a:pPr>
            <a:r>
              <a:rPr lang="en-US" sz="2800" dirty="0"/>
              <a:t>    paranoia</a:t>
            </a:r>
          </a:p>
          <a:p>
            <a:pPr>
              <a:buNone/>
            </a:pPr>
            <a:r>
              <a:rPr lang="en-US" sz="2800" dirty="0"/>
              <a:t>    short term psychosis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60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0" y="0"/>
            <a:ext cx="12192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48525"/>
            <a:ext cx="1219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omic Sans MS" pitchFamily="66" charset="0"/>
              </a:rPr>
              <a:t>Avoid unsafe sex</a:t>
            </a:r>
          </a:p>
          <a:p>
            <a:pPr>
              <a:buNone/>
            </a:pPr>
            <a:r>
              <a:rPr lang="en-US" sz="3200" dirty="0">
                <a:latin typeface="Comic Sans MS" pitchFamily="66" charset="0"/>
              </a:rPr>
              <a:t>        ABSTAIN</a:t>
            </a:r>
          </a:p>
          <a:p>
            <a:pPr>
              <a:buNone/>
            </a:pPr>
            <a:r>
              <a:rPr lang="en-US" sz="3200" dirty="0">
                <a:latin typeface="Comic Sans MS" pitchFamily="66" charset="0"/>
              </a:rPr>
              <a:t>    BE FAITHFUL</a:t>
            </a:r>
          </a:p>
          <a:p>
            <a:pPr>
              <a:buNone/>
            </a:pPr>
            <a:r>
              <a:rPr lang="en-US" sz="3200" dirty="0">
                <a:latin typeface="Comic Sans MS" pitchFamily="66" charset="0"/>
              </a:rPr>
              <a:t>    CONDOMS</a:t>
            </a:r>
          </a:p>
          <a:p>
            <a:pPr>
              <a:buNone/>
            </a:pPr>
            <a:r>
              <a:rPr lang="en-US" sz="3200" dirty="0">
                <a:latin typeface="Comic Sans MS" pitchFamily="66" charset="0"/>
              </a:rPr>
              <a:t>     </a:t>
            </a:r>
          </a:p>
          <a:p>
            <a:endParaRPr lang="en-US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2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6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1274164"/>
            <a:ext cx="11162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omic Sans MS" pitchFamily="66" charset="0"/>
              </a:rPr>
              <a:t>Exercise Regularly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  <p:pic>
        <p:nvPicPr>
          <p:cNvPr id="23" name="Picture 2" descr="C:\Users\Jide Ojo\Desktop\New folder (3)\670px-Live-a-Healthy-Lifestyle-Step-6-Version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0859" y="2729964"/>
            <a:ext cx="5333454" cy="3850718"/>
          </a:xfrm>
          <a:prstGeom prst="rect">
            <a:avLst/>
          </a:prstGeom>
          <a:noFill/>
        </p:spPr>
      </p:pic>
      <p:pic>
        <p:nvPicPr>
          <p:cNvPr id="24" name="Content Placeholder 3" descr="670px-Live-a-Healthy-Lifestyle-Step-8-Version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4632" y="2729965"/>
            <a:ext cx="5484812" cy="385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4631" y="1109663"/>
            <a:ext cx="117538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Avoid excessive weight gain </a:t>
            </a:r>
          </a:p>
          <a:p>
            <a:r>
              <a:rPr lang="en-US" sz="3200" dirty="0"/>
              <a:t>Have regular checks on your weight</a:t>
            </a:r>
          </a:p>
          <a:p>
            <a:endParaRPr lang="en-US" sz="3200" dirty="0"/>
          </a:p>
        </p:txBody>
      </p:sp>
      <p:pic>
        <p:nvPicPr>
          <p:cNvPr id="23" name="Content Placeholder 3" descr="670px-Live-a-Healthy-Lifestyle-Step-14-Version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2944" y="2953062"/>
            <a:ext cx="9059055" cy="390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05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1109663"/>
            <a:ext cx="116125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itchFamily="66" charset="0"/>
              </a:rPr>
              <a:t>Ensure adequate sleep and rest</a:t>
            </a:r>
          </a:p>
          <a:p>
            <a:r>
              <a:rPr lang="en-US" sz="2400" dirty="0">
                <a:latin typeface="Comic Sans MS" pitchFamily="66" charset="0"/>
              </a:rPr>
              <a:t>8hrs/night for adults</a:t>
            </a:r>
          </a:p>
          <a:p>
            <a:r>
              <a:rPr lang="en-US" sz="2400" dirty="0">
                <a:latin typeface="Comic Sans MS" pitchFamily="66" charset="0"/>
              </a:rPr>
              <a:t>“the best bridge between despair and hope is a good nights </a:t>
            </a:r>
            <a:r>
              <a:rPr lang="en-US" sz="2400" dirty="0" smtClean="0">
                <a:latin typeface="Comic Sans MS" pitchFamily="66" charset="0"/>
              </a:rPr>
              <a:t>sleep”</a:t>
            </a:r>
            <a:endParaRPr lang="en-US" sz="2400" dirty="0">
              <a:latin typeface="Comic Sans MS" pitchFamily="66" charset="0"/>
            </a:endParaRPr>
          </a:p>
          <a:p>
            <a:endParaRPr lang="en-US" sz="2400" dirty="0">
              <a:latin typeface="Comic Sans MS" pitchFamily="66" charset="0"/>
            </a:endParaRPr>
          </a:p>
        </p:txBody>
      </p:sp>
      <p:pic>
        <p:nvPicPr>
          <p:cNvPr id="23" name="Content Placeholder 3" descr="670px-Live-a-Healthy-Lifestyle-Step-16-Version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24188" y="3013023"/>
            <a:ext cx="9167812" cy="384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2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OUTLINE</a:t>
            </a:r>
            <a:endParaRPr lang="en-US" altLang="en-US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1738859"/>
            <a:ext cx="121602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mic Sans MS" pitchFamily="66" charset="0"/>
              </a:rPr>
              <a:t>-AIM</a:t>
            </a:r>
            <a:endParaRPr lang="en-US" sz="3200" dirty="0">
              <a:latin typeface="Comic Sans MS" pitchFamily="66" charset="0"/>
            </a:endParaRPr>
          </a:p>
          <a:p>
            <a:r>
              <a:rPr lang="en-US" sz="3200" dirty="0" smtClean="0">
                <a:latin typeface="Comic Sans MS" pitchFamily="66" charset="0"/>
              </a:rPr>
              <a:t>-OBJECTIVES</a:t>
            </a:r>
            <a:endParaRPr lang="en-US" sz="3200" dirty="0">
              <a:latin typeface="Comic Sans MS" pitchFamily="66" charset="0"/>
            </a:endParaRPr>
          </a:p>
          <a:p>
            <a:r>
              <a:rPr lang="en-US" sz="3200" dirty="0" smtClean="0">
                <a:latin typeface="Comic Sans MS" pitchFamily="66" charset="0"/>
              </a:rPr>
              <a:t>-DEFINITIONS</a:t>
            </a:r>
            <a:endParaRPr lang="en-US" sz="3200" dirty="0">
              <a:latin typeface="Comic Sans MS" pitchFamily="66" charset="0"/>
            </a:endParaRPr>
          </a:p>
          <a:p>
            <a:r>
              <a:rPr lang="en-US" sz="3200" dirty="0" smtClean="0">
                <a:latin typeface="Comic Sans MS" pitchFamily="66" charset="0"/>
              </a:rPr>
              <a:t>-KEYS </a:t>
            </a:r>
            <a:r>
              <a:rPr lang="en-US" sz="3200" dirty="0">
                <a:latin typeface="Comic Sans MS" pitchFamily="66" charset="0"/>
              </a:rPr>
              <a:t>TO HEALTHY LIVING</a:t>
            </a:r>
          </a:p>
          <a:p>
            <a:r>
              <a:rPr lang="en-US" sz="3200" dirty="0" smtClean="0">
                <a:latin typeface="Comic Sans MS" pitchFamily="66" charset="0"/>
              </a:rPr>
              <a:t>-CAREER </a:t>
            </a:r>
            <a:r>
              <a:rPr lang="en-US" sz="3200" dirty="0">
                <a:latin typeface="Comic Sans MS" pitchFamily="66" charset="0"/>
              </a:rPr>
              <a:t>ISSUES</a:t>
            </a:r>
          </a:p>
          <a:p>
            <a:r>
              <a:rPr lang="en-US" sz="3200" dirty="0" smtClean="0">
                <a:latin typeface="Comic Sans MS" pitchFamily="66" charset="0"/>
              </a:rPr>
              <a:t>-CONCLUSION</a:t>
            </a:r>
            <a:endParaRPr lang="en-US" sz="3200" dirty="0">
              <a:latin typeface="Comic Sans MS" pitchFamily="66" charset="0"/>
            </a:endParaRPr>
          </a:p>
          <a:p>
            <a:endParaRPr lang="en-US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44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THINGS TO AVOID</a:t>
            </a:r>
            <a:endParaRPr lang="en-US" altLang="en-US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2023672"/>
            <a:ext cx="1216025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Procastination</a:t>
            </a:r>
            <a:endParaRPr lang="en-US" sz="3200" b="1" dirty="0"/>
          </a:p>
          <a:p>
            <a:pPr>
              <a:buNone/>
            </a:pPr>
            <a:r>
              <a:rPr lang="en-US" dirty="0"/>
              <a:t>    </a:t>
            </a:r>
            <a:r>
              <a:rPr lang="en-US" sz="2800" dirty="0"/>
              <a:t>Practice creative </a:t>
            </a:r>
            <a:r>
              <a:rPr lang="en-US" sz="2800" dirty="0" err="1"/>
              <a:t>procastination</a:t>
            </a:r>
            <a:endParaRPr lang="en-US" sz="2800" dirty="0"/>
          </a:p>
          <a:p>
            <a:endParaRPr lang="en-US" sz="3200" b="1" dirty="0" smtClean="0"/>
          </a:p>
          <a:p>
            <a:r>
              <a:rPr lang="en-US" sz="3200" b="1" dirty="0" smtClean="0"/>
              <a:t>Indolence</a:t>
            </a:r>
            <a:endParaRPr lang="en-US" sz="3200" b="1" dirty="0"/>
          </a:p>
          <a:p>
            <a:pPr>
              <a:buNone/>
            </a:pPr>
            <a:r>
              <a:rPr lang="en-US" dirty="0"/>
              <a:t>   </a:t>
            </a:r>
            <a:r>
              <a:rPr lang="en-US" sz="2800" dirty="0"/>
              <a:t> An idle mind is the devils play toy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05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CONCLUSION</a:t>
            </a:r>
            <a:endParaRPr lang="en-US" altLang="en-US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2218544"/>
            <a:ext cx="121602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mic Sans MS" pitchFamily="66" charset="0"/>
              </a:rPr>
              <a:t>“</a:t>
            </a:r>
            <a:r>
              <a:rPr lang="en-US" sz="3600" dirty="0" err="1">
                <a:latin typeface="Comic Sans MS" pitchFamily="66" charset="0"/>
              </a:rPr>
              <a:t>S</a:t>
            </a:r>
            <a:r>
              <a:rPr lang="en-US" sz="3600" dirty="0" err="1" smtClean="0">
                <a:latin typeface="Comic Sans MS" pitchFamily="66" charset="0"/>
              </a:rPr>
              <a:t>eest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>
                <a:latin typeface="Comic Sans MS" pitchFamily="66" charset="0"/>
              </a:rPr>
              <a:t>thou a </a:t>
            </a:r>
            <a:r>
              <a:rPr lang="en-US" sz="3600" dirty="0" smtClean="0">
                <a:latin typeface="Comic Sans MS" pitchFamily="66" charset="0"/>
              </a:rPr>
              <a:t>man </a:t>
            </a:r>
            <a:r>
              <a:rPr lang="en-US" sz="3600" dirty="0">
                <a:latin typeface="Comic Sans MS" pitchFamily="66" charset="0"/>
              </a:rPr>
              <a:t>diligent in his work, he shall stand before kings; he shall not stand before mean men”.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9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AIM</a:t>
            </a:r>
            <a:endParaRPr lang="en-US" altLang="en-US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1798820"/>
            <a:ext cx="121602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itchFamily="66" charset="0"/>
              </a:rPr>
              <a:t>To highlight  tips for healthy living and strategies for a successful career</a:t>
            </a:r>
          </a:p>
          <a:p>
            <a:endParaRPr lang="en-US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4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OBJECTIVES</a:t>
            </a:r>
            <a:endParaRPr lang="en-US" altLang="en-US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2038662"/>
            <a:ext cx="119467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itchFamily="66" charset="0"/>
              </a:rPr>
              <a:t>Identify 10 keys to healthy living</a:t>
            </a:r>
          </a:p>
          <a:p>
            <a:r>
              <a:rPr lang="en-US" sz="3200" dirty="0">
                <a:latin typeface="Comic Sans MS" pitchFamily="66" charset="0"/>
              </a:rPr>
              <a:t>Identify 4 strategies that can promote ones career and profession</a:t>
            </a:r>
          </a:p>
          <a:p>
            <a:r>
              <a:rPr lang="en-US" sz="3200" dirty="0">
                <a:latin typeface="Comic Sans MS" pitchFamily="66" charset="0"/>
              </a:rPr>
              <a:t>List 2 things to avoid to record a successful career</a:t>
            </a:r>
          </a:p>
          <a:p>
            <a:r>
              <a:rPr lang="en-US" sz="3200" dirty="0">
                <a:latin typeface="Comic Sans MS" pitchFamily="66" charset="0"/>
              </a:rPr>
              <a:t>Explain the relationship between lifestyle and a successful </a:t>
            </a:r>
            <a:r>
              <a:rPr lang="en-US" sz="3200" dirty="0" smtClean="0">
                <a:latin typeface="Comic Sans MS" pitchFamily="66" charset="0"/>
              </a:rPr>
              <a:t>career</a:t>
            </a:r>
            <a:endParaRPr lang="en-US" sz="3200" dirty="0">
              <a:latin typeface="Comic Sans MS" pitchFamily="66" charset="0"/>
            </a:endParaRPr>
          </a:p>
          <a:p>
            <a:endParaRPr lang="en-US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5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4000" dirty="0" smtClean="0">
                <a:solidFill>
                  <a:srgbClr val="FF0000"/>
                </a:solidFill>
                <a:latin typeface="Comic Sans MS" pitchFamily="66" charset="0"/>
              </a:rPr>
              <a:t>DEFINITIONS OF TERMS</a:t>
            </a:r>
            <a:endParaRPr lang="en-US" altLang="en-US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1" y="1229194"/>
            <a:ext cx="1216025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omic Sans MS" pitchFamily="66" charset="0"/>
              </a:rPr>
              <a:t>HEALTH</a:t>
            </a:r>
            <a:r>
              <a:rPr lang="en-US" sz="3200" dirty="0">
                <a:latin typeface="Comic Sans MS" pitchFamily="66" charset="0"/>
              </a:rPr>
              <a:t>: a state of complete physical, mental and social </a:t>
            </a:r>
            <a:r>
              <a:rPr lang="en-US" sz="3200" dirty="0" smtClean="0">
                <a:latin typeface="Comic Sans MS" pitchFamily="66" charset="0"/>
              </a:rPr>
              <a:t>well being </a:t>
            </a:r>
            <a:r>
              <a:rPr lang="en-US" sz="3200" dirty="0">
                <a:latin typeface="Comic Sans MS" pitchFamily="66" charset="0"/>
              </a:rPr>
              <a:t>and not merely the absence of disease.</a:t>
            </a:r>
          </a:p>
          <a:p>
            <a:r>
              <a:rPr lang="en-US" sz="3200" b="1" dirty="0">
                <a:latin typeface="Comic Sans MS" pitchFamily="66" charset="0"/>
              </a:rPr>
              <a:t>CAREER</a:t>
            </a:r>
            <a:r>
              <a:rPr lang="en-US" sz="3200" dirty="0">
                <a:latin typeface="Comic Sans MS" pitchFamily="66" charset="0"/>
              </a:rPr>
              <a:t>: a persons course or progress through life or a distinct portion of life. An occupation or a profession that usually involves special training or formal education; considered to be a persons life work</a:t>
            </a:r>
            <a:r>
              <a:rPr lang="en-US" sz="3200" dirty="0" smtClean="0">
                <a:latin typeface="Comic Sans MS" pitchFamily="66" charset="0"/>
              </a:rPr>
              <a:t>.</a:t>
            </a:r>
          </a:p>
          <a:p>
            <a:r>
              <a:rPr lang="en-US" sz="3200" b="1" dirty="0">
                <a:latin typeface="Comic Sans MS" pitchFamily="66" charset="0"/>
              </a:rPr>
              <a:t>LIFESTYLE:</a:t>
            </a:r>
            <a:r>
              <a:rPr lang="en-US" sz="3200" dirty="0">
                <a:latin typeface="Comic Sans MS" pitchFamily="66" charset="0"/>
              </a:rPr>
              <a:t> interests, opinions, </a:t>
            </a:r>
            <a:r>
              <a:rPr lang="en-US" sz="3200" dirty="0" err="1">
                <a:latin typeface="Comic Sans MS" pitchFamily="66" charset="0"/>
              </a:rPr>
              <a:t>behaviours</a:t>
            </a:r>
            <a:r>
              <a:rPr lang="en-US" sz="3200" dirty="0">
                <a:latin typeface="Comic Sans MS" pitchFamily="66" charset="0"/>
              </a:rPr>
              <a:t> and </a:t>
            </a:r>
            <a:r>
              <a:rPr lang="en-US" sz="3200" dirty="0" err="1">
                <a:latin typeface="Comic Sans MS" pitchFamily="66" charset="0"/>
              </a:rPr>
              <a:t>behavioural</a:t>
            </a:r>
            <a:r>
              <a:rPr lang="en-US" sz="3200" dirty="0">
                <a:latin typeface="Comic Sans MS" pitchFamily="66" charset="0"/>
              </a:rPr>
              <a:t> orientations of an individual, group or culture.</a:t>
            </a:r>
          </a:p>
          <a:p>
            <a:r>
              <a:rPr lang="en-US" sz="3200" dirty="0" smtClean="0">
                <a:latin typeface="Comic Sans MS" pitchFamily="66" charset="0"/>
              </a:rPr>
              <a:t> </a:t>
            </a:r>
            <a:endParaRPr lang="en-US" sz="3200" dirty="0">
              <a:latin typeface="Comic Sans MS" pitchFamily="66" charset="0"/>
            </a:endParaRPr>
          </a:p>
          <a:p>
            <a:endParaRPr lang="en-US" sz="3200" dirty="0">
              <a:latin typeface="Comic Sans MS" pitchFamily="66" charset="0"/>
            </a:endParaRPr>
          </a:p>
          <a:p>
            <a:endParaRPr lang="en-US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46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750" y="1109663"/>
            <a:ext cx="1194673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None/>
            </a:pPr>
            <a:r>
              <a:rPr lang="en-US" sz="2800" b="1" u="sng" dirty="0">
                <a:latin typeface="Comic Sans MS" pitchFamily="66" charset="0"/>
              </a:rPr>
              <a:t>Eat healthy</a:t>
            </a:r>
            <a:r>
              <a:rPr lang="en-US" sz="2800" b="1" dirty="0">
                <a:latin typeface="Comic Sans MS" pitchFamily="66" charset="0"/>
              </a:rPr>
              <a:t>:</a:t>
            </a:r>
            <a:r>
              <a:rPr lang="en-US" sz="2800" dirty="0">
                <a:latin typeface="Comic Sans MS" pitchFamily="66" charset="0"/>
              </a:rPr>
              <a:t> a balanced diet is one that gives the body the nutrition it needs to function properly. Consists of 6  key </a:t>
            </a:r>
            <a:r>
              <a:rPr lang="en-US" sz="2800" dirty="0" smtClean="0">
                <a:latin typeface="Comic Sans MS" pitchFamily="66" charset="0"/>
              </a:rPr>
              <a:t>components</a:t>
            </a:r>
          </a:p>
          <a:p>
            <a:pPr marL="571500" indent="-571500">
              <a:buNone/>
            </a:pPr>
            <a:r>
              <a:rPr lang="en-US" sz="2800" dirty="0">
                <a:latin typeface="Comic Sans MS" pitchFamily="66" charset="0"/>
              </a:rPr>
              <a:t>-</a:t>
            </a:r>
            <a:r>
              <a:rPr lang="en-US" sz="2800" dirty="0" smtClean="0">
                <a:latin typeface="Comic Sans MS" pitchFamily="66" charset="0"/>
              </a:rPr>
              <a:t>carbohydrates(45-65</a:t>
            </a:r>
            <a:r>
              <a:rPr lang="en-US" sz="2800" dirty="0">
                <a:latin typeface="Comic Sans MS" pitchFamily="66" charset="0"/>
              </a:rPr>
              <a:t>% daily calorie requirement)</a:t>
            </a:r>
          </a:p>
          <a:p>
            <a:pPr marL="571500" indent="-571500"/>
            <a:r>
              <a:rPr lang="en-US" sz="2800" dirty="0" smtClean="0">
                <a:latin typeface="Comic Sans MS" pitchFamily="66" charset="0"/>
              </a:rPr>
              <a:t>-Proteins(10-35</a:t>
            </a:r>
            <a:r>
              <a:rPr lang="en-US" sz="2800" dirty="0">
                <a:latin typeface="Comic Sans MS" pitchFamily="66" charset="0"/>
              </a:rPr>
              <a:t>%)</a:t>
            </a:r>
          </a:p>
          <a:p>
            <a:pPr marL="571500" indent="-571500"/>
            <a:r>
              <a:rPr lang="en-US" sz="2800" dirty="0" smtClean="0">
                <a:latin typeface="Comic Sans MS" pitchFamily="66" charset="0"/>
              </a:rPr>
              <a:t>-Fats </a:t>
            </a:r>
            <a:r>
              <a:rPr lang="en-US" sz="2800" dirty="0">
                <a:latin typeface="Comic Sans MS" pitchFamily="66" charset="0"/>
              </a:rPr>
              <a:t>and oils(20-35</a:t>
            </a:r>
            <a:r>
              <a:rPr lang="en-US" sz="2800" dirty="0" smtClean="0">
                <a:latin typeface="Comic Sans MS" pitchFamily="66" charset="0"/>
              </a:rPr>
              <a:t>%)</a:t>
            </a:r>
          </a:p>
          <a:p>
            <a:r>
              <a:rPr lang="en-US" sz="2800" dirty="0" smtClean="0">
                <a:latin typeface="Comic Sans MS" pitchFamily="66" charset="0"/>
              </a:rPr>
              <a:t>-Vitamins</a:t>
            </a:r>
            <a:endParaRPr lang="en-US" sz="2800" dirty="0"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-Minerals</a:t>
            </a:r>
            <a:endParaRPr lang="en-US" sz="2800" dirty="0"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-Others- </a:t>
            </a:r>
            <a:r>
              <a:rPr lang="en-US" sz="2800" dirty="0" err="1">
                <a:latin typeface="Comic Sans MS" pitchFamily="66" charset="0"/>
              </a:rPr>
              <a:t>fibre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(</a:t>
            </a:r>
            <a:r>
              <a:rPr lang="en-US" sz="2800" dirty="0">
                <a:latin typeface="Comic Sans MS" pitchFamily="66" charset="0"/>
              </a:rPr>
              <a:t>non starch polysaccharide</a:t>
            </a:r>
            <a:r>
              <a:rPr lang="en-US" sz="2800" dirty="0" smtClean="0">
                <a:latin typeface="Comic Sans MS" pitchFamily="66" charset="0"/>
              </a:rPr>
              <a:t>)</a:t>
            </a:r>
            <a:endParaRPr lang="en-US" sz="2800" dirty="0"/>
          </a:p>
          <a:p>
            <a:endParaRPr lang="en-US" sz="2800" dirty="0" smtClean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  <a:p>
            <a:pPr marL="571500" indent="-571500"/>
            <a:endParaRPr lang="en-US" sz="2800" dirty="0">
              <a:latin typeface="Comic Sans MS" pitchFamily="66" charset="0"/>
            </a:endParaRPr>
          </a:p>
          <a:p>
            <a:pPr marL="571500" indent="-571500"/>
            <a:endParaRPr lang="en-US" sz="2800" dirty="0">
              <a:latin typeface="Comic Sans MS" pitchFamily="66" charset="0"/>
            </a:endParaRPr>
          </a:p>
          <a:p>
            <a:pPr marL="571500" indent="-571500">
              <a:buFont typeface="+mj-lt"/>
              <a:buAutoNum type="romanUcPeriod"/>
            </a:pPr>
            <a:endParaRPr lang="en-US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6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2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9744" y="1768839"/>
            <a:ext cx="11482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3" name="Content Placeholder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749" y="1289266"/>
            <a:ext cx="11946731" cy="55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1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58800" y="1768839"/>
            <a:ext cx="11085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3" name="Content Placeholder 3" descr="Vegetari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750" y="1212254"/>
            <a:ext cx="12160250" cy="564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10966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-109538" y="698500"/>
            <a:ext cx="12422188" cy="166688"/>
            <a:chOff x="120020" y="788856"/>
            <a:chExt cx="11597377" cy="165012"/>
          </a:xfrm>
        </p:grpSpPr>
        <p:sp>
          <p:nvSpPr>
            <p:cNvPr id="5" name="Rectangle 13"/>
            <p:cNvSpPr/>
            <p:nvPr/>
          </p:nvSpPr>
          <p:spPr>
            <a:xfrm>
              <a:off x="12002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Rectangle 13"/>
            <p:cNvSpPr/>
            <p:nvPr/>
          </p:nvSpPr>
          <p:spPr>
            <a:xfrm>
              <a:off x="852175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Rectangle 13"/>
            <p:cNvSpPr/>
            <p:nvPr/>
          </p:nvSpPr>
          <p:spPr>
            <a:xfrm>
              <a:off x="1582846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2315000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Rectangle 13"/>
            <p:cNvSpPr/>
            <p:nvPr/>
          </p:nvSpPr>
          <p:spPr>
            <a:xfrm>
              <a:off x="3045672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Rectangle 13"/>
            <p:cNvSpPr/>
            <p:nvPr/>
          </p:nvSpPr>
          <p:spPr>
            <a:xfrm>
              <a:off x="377782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50849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Rectangle 13"/>
            <p:cNvSpPr/>
            <p:nvPr/>
          </p:nvSpPr>
          <p:spPr>
            <a:xfrm>
              <a:off x="5240651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Rectangle 13"/>
            <p:cNvSpPr/>
            <p:nvPr/>
          </p:nvSpPr>
          <p:spPr>
            <a:xfrm>
              <a:off x="5972805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03477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Rectangle 13"/>
            <p:cNvSpPr/>
            <p:nvPr/>
          </p:nvSpPr>
          <p:spPr>
            <a:xfrm>
              <a:off x="7435631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Rectangle 13"/>
            <p:cNvSpPr/>
            <p:nvPr/>
          </p:nvSpPr>
          <p:spPr>
            <a:xfrm>
              <a:off x="8166303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Rectangle 13"/>
            <p:cNvSpPr/>
            <p:nvPr/>
          </p:nvSpPr>
          <p:spPr>
            <a:xfrm>
              <a:off x="8898456" y="788856"/>
              <a:ext cx="623962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Rectangle 13"/>
            <p:cNvSpPr/>
            <p:nvPr/>
          </p:nvSpPr>
          <p:spPr>
            <a:xfrm>
              <a:off x="9629129" y="788856"/>
              <a:ext cx="625443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Rectangle 13"/>
            <p:cNvSpPr/>
            <p:nvPr/>
          </p:nvSpPr>
          <p:spPr>
            <a:xfrm>
              <a:off x="10361283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Rectangle 13"/>
            <p:cNvSpPr/>
            <p:nvPr/>
          </p:nvSpPr>
          <p:spPr>
            <a:xfrm>
              <a:off x="11093436" y="788856"/>
              <a:ext cx="623961" cy="165012"/>
            </a:xfrm>
            <a:custGeom>
              <a:avLst/>
              <a:gdLst>
                <a:gd name="connsiteX0" fmla="*/ 0 w 525517"/>
                <a:gd name="connsiteY0" fmla="*/ 0 h 165012"/>
                <a:gd name="connsiteX1" fmla="*/ 525517 w 525517"/>
                <a:gd name="connsiteY1" fmla="*/ 0 h 165012"/>
                <a:gd name="connsiteX2" fmla="*/ 525517 w 525517"/>
                <a:gd name="connsiteY2" fmla="*/ 165012 h 165012"/>
                <a:gd name="connsiteX3" fmla="*/ 0 w 525517"/>
                <a:gd name="connsiteY3" fmla="*/ 165012 h 165012"/>
                <a:gd name="connsiteX4" fmla="*/ 0 w 525517"/>
                <a:gd name="connsiteY4" fmla="*/ 0 h 165012"/>
                <a:gd name="connsiteX0" fmla="*/ 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0 w 624577"/>
                <a:gd name="connsiteY4" fmla="*/ 0 h 165012"/>
                <a:gd name="connsiteX0" fmla="*/ 91440 w 624577"/>
                <a:gd name="connsiteY0" fmla="*/ 0 h 165012"/>
                <a:gd name="connsiteX1" fmla="*/ 624577 w 624577"/>
                <a:gd name="connsiteY1" fmla="*/ 0 h 165012"/>
                <a:gd name="connsiteX2" fmla="*/ 525517 w 624577"/>
                <a:gd name="connsiteY2" fmla="*/ 165012 h 165012"/>
                <a:gd name="connsiteX3" fmla="*/ 0 w 624577"/>
                <a:gd name="connsiteY3" fmla="*/ 165012 h 165012"/>
                <a:gd name="connsiteX4" fmla="*/ 91440 w 624577"/>
                <a:gd name="connsiteY4" fmla="*/ 0 h 165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577" h="165012">
                  <a:moveTo>
                    <a:pt x="91440" y="0"/>
                  </a:moveTo>
                  <a:lnTo>
                    <a:pt x="624577" y="0"/>
                  </a:lnTo>
                  <a:lnTo>
                    <a:pt x="525517" y="165012"/>
                  </a:lnTo>
                  <a:lnTo>
                    <a:pt x="0" y="165012"/>
                  </a:lnTo>
                  <a:lnTo>
                    <a:pt x="9144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0" y="1001713"/>
            <a:ext cx="12192000" cy="111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Box 21"/>
          <p:cNvSpPr txBox="1">
            <a:spLocks noChangeArrowheads="1"/>
          </p:cNvSpPr>
          <p:nvPr/>
        </p:nvSpPr>
        <p:spPr bwMode="auto">
          <a:xfrm>
            <a:off x="31750" y="36513"/>
            <a:ext cx="992981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KEYS TO HEALTHY LIVING</a:t>
            </a:r>
            <a:endParaRPr lang="en-US" altLang="en-US" sz="3200" b="1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750" y="1618938"/>
            <a:ext cx="1074617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None/>
            </a:pPr>
            <a:r>
              <a:rPr lang="en-US" sz="3200" b="1" dirty="0">
                <a:latin typeface="Comic Sans MS" pitchFamily="66" charset="0"/>
              </a:rPr>
              <a:t>Take adequate amounts of water regularly</a:t>
            </a:r>
          </a:p>
          <a:p>
            <a:pPr marL="571500" indent="-571500"/>
            <a:r>
              <a:rPr lang="en-US" sz="3200" dirty="0" smtClean="0">
                <a:latin typeface="Comic Sans MS" pitchFamily="66" charset="0"/>
              </a:rPr>
              <a:t>-Significant </a:t>
            </a:r>
            <a:r>
              <a:rPr lang="en-US" sz="3200" dirty="0">
                <a:latin typeface="Comic Sans MS" pitchFamily="66" charset="0"/>
              </a:rPr>
              <a:t>percentage of body mass</a:t>
            </a:r>
          </a:p>
          <a:p>
            <a:pPr marL="571500" indent="-571500"/>
            <a:r>
              <a:rPr lang="en-US" sz="3200" dirty="0" smtClean="0">
                <a:latin typeface="Comic Sans MS" pitchFamily="66" charset="0"/>
              </a:rPr>
              <a:t>-Medium </a:t>
            </a:r>
            <a:r>
              <a:rPr lang="en-US" sz="3200" dirty="0">
                <a:latin typeface="Comic Sans MS" pitchFamily="66" charset="0"/>
              </a:rPr>
              <a:t>for most metabolic reactions</a:t>
            </a:r>
          </a:p>
          <a:p>
            <a:pPr marL="571500" indent="-571500"/>
            <a:r>
              <a:rPr lang="en-US" sz="3200" dirty="0" smtClean="0">
                <a:latin typeface="Comic Sans MS" pitchFamily="66" charset="0"/>
              </a:rPr>
              <a:t>-Regulates </a:t>
            </a:r>
            <a:r>
              <a:rPr lang="en-US" sz="3200" dirty="0">
                <a:latin typeface="Comic Sans MS" pitchFamily="66" charset="0"/>
              </a:rPr>
              <a:t>body temperature</a:t>
            </a:r>
            <a:r>
              <a:rPr lang="en-US" sz="3200" u="sng" dirty="0">
                <a:latin typeface="Comic Sans MS" pitchFamily="66" charset="0"/>
              </a:rPr>
              <a:t> </a:t>
            </a:r>
          </a:p>
          <a:p>
            <a:pPr marL="571500" indent="-571500"/>
            <a:r>
              <a:rPr lang="en-US" sz="3200" dirty="0" smtClean="0">
                <a:latin typeface="Comic Sans MS" pitchFamily="66" charset="0"/>
              </a:rPr>
              <a:t>-Required </a:t>
            </a:r>
            <a:r>
              <a:rPr lang="en-US" sz="3200" dirty="0">
                <a:latin typeface="Comic Sans MS" pitchFamily="66" charset="0"/>
              </a:rPr>
              <a:t>for proper digestion</a:t>
            </a:r>
          </a:p>
          <a:p>
            <a:pPr marL="571500" indent="-571500"/>
            <a:r>
              <a:rPr lang="en-US" sz="3200" dirty="0" smtClean="0">
                <a:latin typeface="Comic Sans MS" pitchFamily="66" charset="0"/>
              </a:rPr>
              <a:t>-Required </a:t>
            </a:r>
            <a:r>
              <a:rPr lang="en-US" sz="3200" dirty="0">
                <a:latin typeface="Comic Sans MS" pitchFamily="66" charset="0"/>
              </a:rPr>
              <a:t>for excretion of waste products</a:t>
            </a:r>
          </a:p>
          <a:p>
            <a:endParaRPr lang="en-US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00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636</Words>
  <Application>Microsoft Office PowerPoint</Application>
  <PresentationFormat>Custom</PresentationFormat>
  <Paragraphs>131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Ferdinand Armah</dc:creator>
  <cp:lastModifiedBy>HP</cp:lastModifiedBy>
  <cp:revision>113</cp:revision>
  <dcterms:created xsi:type="dcterms:W3CDTF">2019-03-05T07:17:15Z</dcterms:created>
  <dcterms:modified xsi:type="dcterms:W3CDTF">2021-02-04T09:37:08Z</dcterms:modified>
</cp:coreProperties>
</file>