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notesMasterIdLst>
    <p:notesMasterId r:id="rId20"/>
  </p:notesMasterIdLst>
  <p:handoutMasterIdLst>
    <p:handoutMasterId r:id="rId21"/>
  </p:handoutMasterIdLst>
  <p:sldIdLst>
    <p:sldId id="262" r:id="rId2"/>
    <p:sldId id="256" r:id="rId3"/>
    <p:sldId id="274" r:id="rId4"/>
    <p:sldId id="257" r:id="rId5"/>
    <p:sldId id="275" r:id="rId6"/>
    <p:sldId id="270" r:id="rId7"/>
    <p:sldId id="258" r:id="rId8"/>
    <p:sldId id="259" r:id="rId9"/>
    <p:sldId id="276" r:id="rId10"/>
    <p:sldId id="281" r:id="rId11"/>
    <p:sldId id="280" r:id="rId12"/>
    <p:sldId id="263" r:id="rId13"/>
    <p:sldId id="279" r:id="rId14"/>
    <p:sldId id="266" r:id="rId15"/>
    <p:sldId id="277" r:id="rId16"/>
    <p:sldId id="278" r:id="rId17"/>
    <p:sldId id="268" r:id="rId18"/>
    <p:sldId id="269" r:id="rId19"/>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80814" autoAdjust="0"/>
  </p:normalViewPr>
  <p:slideViewPr>
    <p:cSldViewPr>
      <p:cViewPr>
        <p:scale>
          <a:sx n="100" d="100"/>
          <a:sy n="100" d="100"/>
        </p:scale>
        <p:origin x="-414" y="3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56414" cy="467072"/>
          </a:xfrm>
          <a:prstGeom prst="rect">
            <a:avLst/>
          </a:prstGeom>
        </p:spPr>
        <p:txBody>
          <a:bodyPr vert="horz" lIns="93496" tIns="46748" rIns="93496" bIns="46748" rtlCol="0"/>
          <a:lstStyle>
            <a:lvl1pPr algn="l">
              <a:defRPr sz="1200"/>
            </a:lvl1pPr>
          </a:lstStyle>
          <a:p>
            <a:endParaRPr lang="en-US"/>
          </a:p>
        </p:txBody>
      </p:sp>
      <p:sp>
        <p:nvSpPr>
          <p:cNvPr id="3" name="Date Placeholder 2"/>
          <p:cNvSpPr>
            <a:spLocks noGrp="1"/>
          </p:cNvSpPr>
          <p:nvPr>
            <p:ph type="dt" sz="quarter" idx="1"/>
          </p:nvPr>
        </p:nvSpPr>
        <p:spPr>
          <a:xfrm>
            <a:off x="3995217" y="1"/>
            <a:ext cx="3056414" cy="467072"/>
          </a:xfrm>
          <a:prstGeom prst="rect">
            <a:avLst/>
          </a:prstGeom>
        </p:spPr>
        <p:txBody>
          <a:bodyPr vert="horz" lIns="93496" tIns="46748" rIns="93496" bIns="46748" rtlCol="0"/>
          <a:lstStyle>
            <a:lvl1pPr algn="r">
              <a:defRPr sz="1200"/>
            </a:lvl1pPr>
          </a:lstStyle>
          <a:p>
            <a:fld id="{5D3677DF-DFA9-4090-B4A8-D3F472213555}" type="datetimeFigureOut">
              <a:rPr lang="en-US" smtClean="0"/>
              <a:pPr/>
              <a:t>2/4/2021</a:t>
            </a:fld>
            <a:endParaRPr lang="en-US"/>
          </a:p>
        </p:txBody>
      </p:sp>
      <p:sp>
        <p:nvSpPr>
          <p:cNvPr id="4" name="Footer Placeholder 3"/>
          <p:cNvSpPr>
            <a:spLocks noGrp="1"/>
          </p:cNvSpPr>
          <p:nvPr>
            <p:ph type="ftr" sz="quarter" idx="2"/>
          </p:nvPr>
        </p:nvSpPr>
        <p:spPr>
          <a:xfrm>
            <a:off x="0" y="8842031"/>
            <a:ext cx="3056414" cy="467071"/>
          </a:xfrm>
          <a:prstGeom prst="rect">
            <a:avLst/>
          </a:prstGeom>
        </p:spPr>
        <p:txBody>
          <a:bodyPr vert="horz" lIns="93496" tIns="46748" rIns="93496" bIns="46748" rtlCol="0" anchor="b"/>
          <a:lstStyle>
            <a:lvl1pPr algn="l">
              <a:defRPr sz="1200"/>
            </a:lvl1pPr>
          </a:lstStyle>
          <a:p>
            <a:endParaRPr lang="en-US"/>
          </a:p>
        </p:txBody>
      </p:sp>
      <p:sp>
        <p:nvSpPr>
          <p:cNvPr id="5" name="Slide Number Placeholder 4"/>
          <p:cNvSpPr>
            <a:spLocks noGrp="1"/>
          </p:cNvSpPr>
          <p:nvPr>
            <p:ph type="sldNum" sz="quarter" idx="3"/>
          </p:nvPr>
        </p:nvSpPr>
        <p:spPr>
          <a:xfrm>
            <a:off x="3995217" y="8842031"/>
            <a:ext cx="3056414" cy="467071"/>
          </a:xfrm>
          <a:prstGeom prst="rect">
            <a:avLst/>
          </a:prstGeom>
        </p:spPr>
        <p:txBody>
          <a:bodyPr vert="horz" lIns="93496" tIns="46748" rIns="93496" bIns="46748" rtlCol="0" anchor="b"/>
          <a:lstStyle>
            <a:lvl1pPr algn="r">
              <a:defRPr sz="1200"/>
            </a:lvl1pPr>
          </a:lstStyle>
          <a:p>
            <a:fld id="{7AF4B1FC-A652-409E-B50A-4E7E79348A53}" type="slidenum">
              <a:rPr lang="en-US" smtClean="0"/>
              <a:pPr/>
              <a:t>‹#›</a:t>
            </a:fld>
            <a:endParaRPr lang="en-US"/>
          </a:p>
        </p:txBody>
      </p:sp>
    </p:spTree>
    <p:extLst>
      <p:ext uri="{BB962C8B-B14F-4D97-AF65-F5344CB8AC3E}">
        <p14:creationId xmlns:p14="http://schemas.microsoft.com/office/powerpoint/2010/main" val="2695443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5938" cy="46513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995738" y="0"/>
            <a:ext cx="3055937" cy="465138"/>
          </a:xfrm>
          <a:prstGeom prst="rect">
            <a:avLst/>
          </a:prstGeom>
        </p:spPr>
        <p:txBody>
          <a:bodyPr vert="horz" lIns="91440" tIns="45720" rIns="91440" bIns="45720" rtlCol="0"/>
          <a:lstStyle>
            <a:lvl1pPr algn="r">
              <a:defRPr sz="1200"/>
            </a:lvl1pPr>
          </a:lstStyle>
          <a:p>
            <a:fld id="{34C3BD1F-0EA9-4F65-A83B-9DD30B9355EA}" type="datetimeFigureOut">
              <a:rPr lang="en-GB" smtClean="0"/>
              <a:pPr/>
              <a:t>04/02/2021</a:t>
            </a:fld>
            <a:endParaRPr lang="en-GB"/>
          </a:p>
        </p:txBody>
      </p:sp>
      <p:sp>
        <p:nvSpPr>
          <p:cNvPr id="4" name="Slide Image Placeholder 3"/>
          <p:cNvSpPr>
            <a:spLocks noGrp="1" noRot="1" noChangeAspect="1"/>
          </p:cNvSpPr>
          <p:nvPr>
            <p:ph type="sldImg" idx="2"/>
          </p:nvPr>
        </p:nvSpPr>
        <p:spPr>
          <a:xfrm>
            <a:off x="1200150" y="698500"/>
            <a:ext cx="4654550" cy="349091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704850" y="4421188"/>
            <a:ext cx="5643563" cy="418941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842375"/>
            <a:ext cx="3055938" cy="46513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995738" y="8842375"/>
            <a:ext cx="3055937" cy="465138"/>
          </a:xfrm>
          <a:prstGeom prst="rect">
            <a:avLst/>
          </a:prstGeom>
        </p:spPr>
        <p:txBody>
          <a:bodyPr vert="horz" lIns="91440" tIns="45720" rIns="91440" bIns="45720" rtlCol="0" anchor="b"/>
          <a:lstStyle>
            <a:lvl1pPr algn="r">
              <a:defRPr sz="1200"/>
            </a:lvl1pPr>
          </a:lstStyle>
          <a:p>
            <a:fld id="{3F19F7DF-7071-456C-BD8F-99E5F014F00D}" type="slidenum">
              <a:rPr lang="en-GB" smtClean="0"/>
              <a:pPr/>
              <a:t>‹#›</a:t>
            </a:fld>
            <a:endParaRPr lang="en-GB"/>
          </a:p>
        </p:txBody>
      </p:sp>
    </p:spTree>
    <p:extLst>
      <p:ext uri="{BB962C8B-B14F-4D97-AF65-F5344CB8AC3E}">
        <p14:creationId xmlns:p14="http://schemas.microsoft.com/office/powerpoint/2010/main" val="2333094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F19F7DF-7071-456C-BD8F-99E5F014F00D}" type="slidenum">
              <a:rPr lang="en-GB" smtClean="0"/>
              <a:pPr/>
              <a:t>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F19F7DF-7071-456C-BD8F-99E5F014F00D}" type="slidenum">
              <a:rPr lang="en-GB" smtClean="0"/>
              <a:pPr/>
              <a:t>17</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F19F7DF-7071-456C-BD8F-99E5F014F00D}" type="slidenum">
              <a:rPr lang="en-GB" smtClean="0"/>
              <a:pPr/>
              <a:t>18</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FBCE3D9-1DB5-4C95-B5EA-99BE8E1A702B}"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6C893-DD94-47E9-9482-37A5A6A12DEE}" type="slidenum">
              <a:rPr lang="en-US" smtClean="0"/>
              <a:pPr/>
              <a:t>‹#›</a:t>
            </a:fld>
            <a:endParaRPr lang="en-US"/>
          </a:p>
        </p:txBody>
      </p:sp>
    </p:spTree>
    <p:extLst>
      <p:ext uri="{BB962C8B-B14F-4D97-AF65-F5344CB8AC3E}">
        <p14:creationId xmlns:p14="http://schemas.microsoft.com/office/powerpoint/2010/main" val="3466419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BCE3D9-1DB5-4C95-B5EA-99BE8E1A702B}"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6C893-DD94-47E9-9482-37A5A6A12DEE}" type="slidenum">
              <a:rPr lang="en-US" smtClean="0"/>
              <a:pPr/>
              <a:t>‹#›</a:t>
            </a:fld>
            <a:endParaRPr lang="en-US"/>
          </a:p>
        </p:txBody>
      </p:sp>
    </p:spTree>
    <p:extLst>
      <p:ext uri="{BB962C8B-B14F-4D97-AF65-F5344CB8AC3E}">
        <p14:creationId xmlns:p14="http://schemas.microsoft.com/office/powerpoint/2010/main" val="955480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BCE3D9-1DB5-4C95-B5EA-99BE8E1A702B}"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6C893-DD94-47E9-9482-37A5A6A12DEE}"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424889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BCE3D9-1DB5-4C95-B5EA-99BE8E1A702B}"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6C893-DD94-47E9-9482-37A5A6A12DEE}" type="slidenum">
              <a:rPr lang="en-US" smtClean="0"/>
              <a:pPr/>
              <a:t>‹#›</a:t>
            </a:fld>
            <a:endParaRPr lang="en-US"/>
          </a:p>
        </p:txBody>
      </p:sp>
    </p:spTree>
    <p:extLst>
      <p:ext uri="{BB962C8B-B14F-4D97-AF65-F5344CB8AC3E}">
        <p14:creationId xmlns:p14="http://schemas.microsoft.com/office/powerpoint/2010/main" val="28976554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BCE3D9-1DB5-4C95-B5EA-99BE8E1A702B}"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6C893-DD94-47E9-9482-37A5A6A12DEE}"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51615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BCE3D9-1DB5-4C95-B5EA-99BE8E1A702B}"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6C893-DD94-47E9-9482-37A5A6A12DEE}" type="slidenum">
              <a:rPr lang="en-US" smtClean="0"/>
              <a:pPr/>
              <a:t>‹#›</a:t>
            </a:fld>
            <a:endParaRPr lang="en-US"/>
          </a:p>
        </p:txBody>
      </p:sp>
    </p:spTree>
    <p:extLst>
      <p:ext uri="{BB962C8B-B14F-4D97-AF65-F5344CB8AC3E}">
        <p14:creationId xmlns:p14="http://schemas.microsoft.com/office/powerpoint/2010/main" val="41887349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BCE3D9-1DB5-4C95-B5EA-99BE8E1A702B}"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6C893-DD94-47E9-9482-37A5A6A12DEE}" type="slidenum">
              <a:rPr lang="en-US" smtClean="0"/>
              <a:pPr/>
              <a:t>‹#›</a:t>
            </a:fld>
            <a:endParaRPr lang="en-US"/>
          </a:p>
        </p:txBody>
      </p:sp>
    </p:spTree>
    <p:extLst>
      <p:ext uri="{BB962C8B-B14F-4D97-AF65-F5344CB8AC3E}">
        <p14:creationId xmlns:p14="http://schemas.microsoft.com/office/powerpoint/2010/main" val="9114263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BCE3D9-1DB5-4C95-B5EA-99BE8E1A702B}"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6C893-DD94-47E9-9482-37A5A6A12DEE}" type="slidenum">
              <a:rPr lang="en-US" smtClean="0"/>
              <a:pPr/>
              <a:t>‹#›</a:t>
            </a:fld>
            <a:endParaRPr lang="en-US"/>
          </a:p>
        </p:txBody>
      </p:sp>
    </p:spTree>
    <p:extLst>
      <p:ext uri="{BB962C8B-B14F-4D97-AF65-F5344CB8AC3E}">
        <p14:creationId xmlns:p14="http://schemas.microsoft.com/office/powerpoint/2010/main" val="2123074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BCE3D9-1DB5-4C95-B5EA-99BE8E1A702B}"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6C893-DD94-47E9-9482-37A5A6A12DEE}" type="slidenum">
              <a:rPr lang="en-US" smtClean="0"/>
              <a:pPr/>
              <a:t>‹#›</a:t>
            </a:fld>
            <a:endParaRPr lang="en-US"/>
          </a:p>
        </p:txBody>
      </p:sp>
    </p:spTree>
    <p:extLst>
      <p:ext uri="{BB962C8B-B14F-4D97-AF65-F5344CB8AC3E}">
        <p14:creationId xmlns:p14="http://schemas.microsoft.com/office/powerpoint/2010/main" val="938435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BCE3D9-1DB5-4C95-B5EA-99BE8E1A702B}"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6C893-DD94-47E9-9482-37A5A6A12DEE}" type="slidenum">
              <a:rPr lang="en-US" smtClean="0"/>
              <a:pPr/>
              <a:t>‹#›</a:t>
            </a:fld>
            <a:endParaRPr lang="en-US"/>
          </a:p>
        </p:txBody>
      </p:sp>
    </p:spTree>
    <p:extLst>
      <p:ext uri="{BB962C8B-B14F-4D97-AF65-F5344CB8AC3E}">
        <p14:creationId xmlns:p14="http://schemas.microsoft.com/office/powerpoint/2010/main" val="507097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FBCE3D9-1DB5-4C95-B5EA-99BE8E1A702B}" type="datetimeFigureOut">
              <a:rPr lang="en-US" smtClean="0"/>
              <a:pPr/>
              <a:t>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96C893-DD94-47E9-9482-37A5A6A12DEE}" type="slidenum">
              <a:rPr lang="en-US" smtClean="0"/>
              <a:pPr/>
              <a:t>‹#›</a:t>
            </a:fld>
            <a:endParaRPr lang="en-US"/>
          </a:p>
        </p:txBody>
      </p:sp>
    </p:spTree>
    <p:extLst>
      <p:ext uri="{BB962C8B-B14F-4D97-AF65-F5344CB8AC3E}">
        <p14:creationId xmlns:p14="http://schemas.microsoft.com/office/powerpoint/2010/main" val="3253244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BCE3D9-1DB5-4C95-B5EA-99BE8E1A702B}" type="datetimeFigureOut">
              <a:rPr lang="en-US" smtClean="0"/>
              <a:pPr/>
              <a:t>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96C893-DD94-47E9-9482-37A5A6A12DEE}" type="slidenum">
              <a:rPr lang="en-US" smtClean="0"/>
              <a:pPr/>
              <a:t>‹#›</a:t>
            </a:fld>
            <a:endParaRPr lang="en-US"/>
          </a:p>
        </p:txBody>
      </p:sp>
    </p:spTree>
    <p:extLst>
      <p:ext uri="{BB962C8B-B14F-4D97-AF65-F5344CB8AC3E}">
        <p14:creationId xmlns:p14="http://schemas.microsoft.com/office/powerpoint/2010/main" val="1138686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FBCE3D9-1DB5-4C95-B5EA-99BE8E1A702B}" type="datetimeFigureOut">
              <a:rPr lang="en-US" smtClean="0"/>
              <a:pPr/>
              <a:t>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96C893-DD94-47E9-9482-37A5A6A12DEE}" type="slidenum">
              <a:rPr lang="en-US" smtClean="0"/>
              <a:pPr/>
              <a:t>‹#›</a:t>
            </a:fld>
            <a:endParaRPr lang="en-US"/>
          </a:p>
        </p:txBody>
      </p:sp>
    </p:spTree>
    <p:extLst>
      <p:ext uri="{BB962C8B-B14F-4D97-AF65-F5344CB8AC3E}">
        <p14:creationId xmlns:p14="http://schemas.microsoft.com/office/powerpoint/2010/main" val="1850348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BCE3D9-1DB5-4C95-B5EA-99BE8E1A702B}" type="datetimeFigureOut">
              <a:rPr lang="en-US" smtClean="0"/>
              <a:pPr/>
              <a:t>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96C893-DD94-47E9-9482-37A5A6A12DEE}" type="slidenum">
              <a:rPr lang="en-US" smtClean="0"/>
              <a:pPr/>
              <a:t>‹#›</a:t>
            </a:fld>
            <a:endParaRPr lang="en-US"/>
          </a:p>
        </p:txBody>
      </p:sp>
    </p:spTree>
    <p:extLst>
      <p:ext uri="{BB962C8B-B14F-4D97-AF65-F5344CB8AC3E}">
        <p14:creationId xmlns:p14="http://schemas.microsoft.com/office/powerpoint/2010/main" val="793887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BCE3D9-1DB5-4C95-B5EA-99BE8E1A702B}" type="datetimeFigureOut">
              <a:rPr lang="en-US" smtClean="0"/>
              <a:pPr/>
              <a:t>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96C893-DD94-47E9-9482-37A5A6A12DEE}" type="slidenum">
              <a:rPr lang="en-US" smtClean="0"/>
              <a:pPr/>
              <a:t>‹#›</a:t>
            </a:fld>
            <a:endParaRPr lang="en-US"/>
          </a:p>
        </p:txBody>
      </p:sp>
    </p:spTree>
    <p:extLst>
      <p:ext uri="{BB962C8B-B14F-4D97-AF65-F5344CB8AC3E}">
        <p14:creationId xmlns:p14="http://schemas.microsoft.com/office/powerpoint/2010/main" val="2863762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BCE3D9-1DB5-4C95-B5EA-99BE8E1A702B}" type="datetimeFigureOut">
              <a:rPr lang="en-US" smtClean="0"/>
              <a:pPr/>
              <a:t>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96C893-DD94-47E9-9482-37A5A6A12DEE}" type="slidenum">
              <a:rPr lang="en-US" smtClean="0"/>
              <a:pPr/>
              <a:t>‹#›</a:t>
            </a:fld>
            <a:endParaRPr lang="en-US"/>
          </a:p>
        </p:txBody>
      </p:sp>
    </p:spTree>
    <p:extLst>
      <p:ext uri="{BB962C8B-B14F-4D97-AF65-F5344CB8AC3E}">
        <p14:creationId xmlns:p14="http://schemas.microsoft.com/office/powerpoint/2010/main" val="974088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FBCE3D9-1DB5-4C95-B5EA-99BE8E1A702B}" type="datetimeFigureOut">
              <a:rPr lang="en-US" smtClean="0"/>
              <a:pPr/>
              <a:t>2/4/2021</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F496C893-DD94-47E9-9482-37A5A6A12DEE}" type="slidenum">
              <a:rPr lang="en-US" smtClean="0"/>
              <a:pPr/>
              <a:t>‹#›</a:t>
            </a:fld>
            <a:endParaRPr lang="en-US"/>
          </a:p>
        </p:txBody>
      </p:sp>
    </p:spTree>
    <p:extLst>
      <p:ext uri="{BB962C8B-B14F-4D97-AF65-F5344CB8AC3E}">
        <p14:creationId xmlns:p14="http://schemas.microsoft.com/office/powerpoint/2010/main" val="2150623846"/>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 id="2147483752" r:id="rId15"/>
    <p:sldLayoutId id="214748375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Rectangle 2"/>
          <p:cNvSpPr>
            <a:spLocks noChangeArrowheads="1"/>
          </p:cNvSpPr>
          <p:nvPr/>
        </p:nvSpPr>
        <p:spPr bwMode="auto">
          <a:xfrm>
            <a:off x="323528" y="175737"/>
            <a:ext cx="8568952"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3600" b="1" i="1" u="none" strike="noStrike" cap="none" normalizeH="0" baseline="0" dirty="0" smtClean="0">
              <a:ln>
                <a:noFill/>
              </a:ln>
              <a:solidFill>
                <a:srgbClr val="FF0000"/>
              </a:solidFill>
              <a:effectLst/>
              <a:latin typeface="Comic Sans MS" panose="030F0702030302020204" pitchFamily="66"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b="1" i="1" u="none" strike="noStrike" cap="none" normalizeH="0" baseline="0" dirty="0" smtClean="0">
                <a:ln>
                  <a:noFill/>
                </a:ln>
                <a:solidFill>
                  <a:srgbClr val="FF0000"/>
                </a:solidFill>
                <a:effectLst/>
                <a:latin typeface="Comic Sans MS" panose="030F0702030302020204" pitchFamily="66" charset="0"/>
                <a:ea typeface="Times New Roman" pitchFamily="18" charset="0"/>
                <a:cs typeface="Times New Roman" pitchFamily="18" charset="0"/>
              </a:rPr>
              <a:t>LEADERSHIP AND </a:t>
            </a:r>
            <a:r>
              <a:rPr lang="en-US" sz="3600" b="1" i="1" dirty="0" smtClean="0">
                <a:solidFill>
                  <a:srgbClr val="FF0000"/>
                </a:solidFill>
                <a:latin typeface="Comic Sans MS" panose="030F0702030302020204" pitchFamily="66" charset="0"/>
                <a:ea typeface="Times New Roman" pitchFamily="18" charset="0"/>
                <a:cs typeface="Times New Roman" pitchFamily="18" charset="0"/>
              </a:rPr>
              <a:t>PRODUCTIVITY</a:t>
            </a:r>
            <a:endParaRPr kumimoji="0" lang="en-US" sz="3600" b="0" i="0" u="none" strike="noStrike" cap="none" normalizeH="0" baseline="0" dirty="0" smtClean="0">
              <a:ln>
                <a:noFill/>
              </a:ln>
              <a:solidFill>
                <a:schemeClr val="tx1"/>
              </a:solidFill>
              <a:effectLst/>
              <a:latin typeface="Comic Sans MS" panose="030F0702030302020204"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Comic Sans MS" panose="030F0702030302020204" pitchFamily="66" charset="0"/>
              <a:cs typeface="Arial" pitchFamily="34" charset="0"/>
            </a:endParaRPr>
          </a:p>
        </p:txBody>
      </p:sp>
      <p:sp>
        <p:nvSpPr>
          <p:cNvPr id="3" name="Rectangle 3"/>
          <p:cNvSpPr>
            <a:spLocks noChangeArrowheads="1"/>
          </p:cNvSpPr>
          <p:nvPr/>
        </p:nvSpPr>
        <p:spPr bwMode="auto">
          <a:xfrm>
            <a:off x="1446745" y="3754779"/>
            <a:ext cx="6250509"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smtClean="0">
              <a:ln>
                <a:noFill/>
              </a:ln>
              <a:solidFill>
                <a:schemeClr val="tx1"/>
              </a:solidFill>
              <a:effectLst/>
              <a:latin typeface="Comic Sans MS" panose="030F0702030302020204" pitchFamily="66"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US" sz="2800" b="1" i="1" dirty="0" smtClean="0">
                <a:solidFill>
                  <a:srgbClr val="002060"/>
                </a:solidFill>
                <a:latin typeface="Comic Sans MS" pitchFamily="66" charset="0"/>
                <a:ea typeface="Times New Roman" pitchFamily="18" charset="0"/>
                <a:cs typeface="Times New Roman" pitchFamily="18" charset="0"/>
              </a:rPr>
              <a:t>.</a:t>
            </a:r>
            <a:endParaRPr kumimoji="0" lang="en-US" sz="1800" b="0" i="0" u="none" strike="noStrike" cap="none" normalizeH="0" baseline="0" dirty="0" smtClean="0">
              <a:ln>
                <a:noFill/>
              </a:ln>
              <a:solidFill>
                <a:schemeClr val="tx1"/>
              </a:solidFill>
              <a:effectLst/>
              <a:latin typeface="Comic Sans MS" panose="030F0702030302020204" pitchFamily="66" charset="0"/>
              <a:cs typeface="Arial" pitchFamily="34" charset="0"/>
            </a:endParaRPr>
          </a:p>
        </p:txBody>
      </p:sp>
    </p:spTree>
    <p:extLst>
      <p:ext uri="{BB962C8B-B14F-4D97-AF65-F5344CB8AC3E}">
        <p14:creationId xmlns:p14="http://schemas.microsoft.com/office/powerpoint/2010/main" val="29098808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1043608" y="980728"/>
            <a:ext cx="6408712" cy="1538883"/>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square">
            <a:spAutoFit/>
          </a:bodyPr>
          <a:lstStyle/>
          <a:p>
            <a:pPr lvl="0"/>
            <a:r>
              <a:rPr lang="en-US" sz="2400" b="1" dirty="0" smtClean="0">
                <a:solidFill>
                  <a:srgbClr val="FF0000"/>
                </a:solidFill>
                <a:latin typeface="Comic Sans MS" pitchFamily="66" charset="0"/>
              </a:rPr>
              <a:t>STYLES / TYPES OF LEADERSHIP</a:t>
            </a:r>
          </a:p>
          <a:p>
            <a:pPr lvl="0"/>
            <a:endParaRPr lang="en-US" sz="3200" b="1" dirty="0" smtClean="0">
              <a:solidFill>
                <a:srgbClr val="FF0000"/>
              </a:solidFill>
              <a:latin typeface="Comic Sans MS" pitchFamily="66" charset="0"/>
            </a:endParaRPr>
          </a:p>
          <a:p>
            <a:pPr lvl="0"/>
            <a:endParaRPr lang="en-US" sz="2000" b="1" dirty="0" smtClean="0">
              <a:latin typeface="Comic Sans MS" pitchFamily="66" charset="0"/>
            </a:endParaRPr>
          </a:p>
          <a:p>
            <a:pPr lvl="0"/>
            <a:endParaRPr lang="en-GB" dirty="0">
              <a:solidFill>
                <a:srgbClr val="FF0000"/>
              </a:solidFill>
            </a:endParaRPr>
          </a:p>
        </p:txBody>
      </p:sp>
      <p:sp>
        <p:nvSpPr>
          <p:cNvPr id="5" name="Rectangle 4"/>
          <p:cNvSpPr/>
          <p:nvPr/>
        </p:nvSpPr>
        <p:spPr>
          <a:xfrm>
            <a:off x="107504" y="2276872"/>
            <a:ext cx="8208912" cy="3888432"/>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800" b="1" dirty="0" smtClean="0">
                <a:solidFill>
                  <a:schemeClr val="tx1"/>
                </a:solidFill>
                <a:latin typeface="Comic Sans MS" pitchFamily="66" charset="0"/>
              </a:rPr>
              <a:t>LAISSEZ-FAIR</a:t>
            </a:r>
          </a:p>
          <a:p>
            <a:pPr lvl="0"/>
            <a:r>
              <a:rPr lang="en-US" sz="2800" b="1" dirty="0" smtClean="0">
                <a:solidFill>
                  <a:schemeClr val="tx1"/>
                </a:solidFill>
                <a:latin typeface="Comic Sans MS" pitchFamily="66" charset="0"/>
              </a:rPr>
              <a:t>DEMOCRATIC</a:t>
            </a:r>
          </a:p>
          <a:p>
            <a:pPr lvl="0"/>
            <a:r>
              <a:rPr lang="en-US" sz="2800" b="1" dirty="0" smtClean="0">
                <a:solidFill>
                  <a:schemeClr val="tx1"/>
                </a:solidFill>
                <a:latin typeface="Comic Sans MS" pitchFamily="66" charset="0"/>
              </a:rPr>
              <a:t>BEUREUCRATIC</a:t>
            </a:r>
          </a:p>
          <a:p>
            <a:pPr lvl="0"/>
            <a:r>
              <a:rPr lang="en-US" sz="2800" b="1" dirty="0" smtClean="0">
                <a:solidFill>
                  <a:schemeClr val="tx1"/>
                </a:solidFill>
                <a:latin typeface="Comic Sans MS" pitchFamily="66" charset="0"/>
              </a:rPr>
              <a:t>AUTOCRATIC</a:t>
            </a:r>
          </a:p>
          <a:p>
            <a:pPr lvl="0"/>
            <a:r>
              <a:rPr lang="en-US" b="1" dirty="0" smtClean="0">
                <a:solidFill>
                  <a:schemeClr val="tx1"/>
                </a:solidFill>
                <a:latin typeface="Comic Sans MS" pitchFamily="66" charset="0"/>
              </a:rPr>
              <a:t>NOTES: </a:t>
            </a:r>
          </a:p>
          <a:p>
            <a:pPr lvl="0">
              <a:buFont typeface="Wingdings" pitchFamily="2" charset="2"/>
              <a:buChar char="Ø"/>
            </a:pPr>
            <a:r>
              <a:rPr lang="en-US" b="1" dirty="0" smtClean="0">
                <a:solidFill>
                  <a:schemeClr val="tx1"/>
                </a:solidFill>
                <a:latin typeface="Comic Sans MS" pitchFamily="66" charset="0"/>
              </a:rPr>
              <a:t>Choice of effective leadership style depends on situations.</a:t>
            </a:r>
          </a:p>
          <a:p>
            <a:pPr lvl="0">
              <a:buFont typeface="Wingdings" pitchFamily="2" charset="2"/>
              <a:buChar char="Ø"/>
            </a:pPr>
            <a:r>
              <a:rPr lang="en-US" b="1" dirty="0" smtClean="0">
                <a:solidFill>
                  <a:schemeClr val="tx1"/>
                </a:solidFill>
                <a:latin typeface="Comic Sans MS" pitchFamily="66" charset="0"/>
              </a:rPr>
              <a:t> A leader must use his sense of judgment</a:t>
            </a:r>
          </a:p>
          <a:p>
            <a:pPr lvl="0">
              <a:buFont typeface="Wingdings" pitchFamily="2" charset="2"/>
              <a:buChar char="Ø"/>
            </a:pPr>
            <a:r>
              <a:rPr lang="en-US" b="1" dirty="0" smtClean="0">
                <a:solidFill>
                  <a:schemeClr val="tx1"/>
                </a:solidFill>
                <a:latin typeface="Comic Sans MS" pitchFamily="66" charset="0"/>
              </a:rPr>
              <a:t>Leadership is scientific in nature and requires mastery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251520" y="260648"/>
            <a:ext cx="8064896" cy="1261884"/>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square">
            <a:spAutoFit/>
          </a:bodyPr>
          <a:lstStyle/>
          <a:p>
            <a:r>
              <a:rPr lang="en-US" sz="2400" b="1" dirty="0" smtClean="0">
                <a:solidFill>
                  <a:srgbClr val="FF0000"/>
                </a:solidFill>
                <a:latin typeface="Comic Sans MS" pitchFamily="66" charset="0"/>
              </a:rPr>
              <a:t>TIPS IN CHOOSING THE MOST EFFECTIVE LEADERSHIP APPROACH</a:t>
            </a:r>
          </a:p>
          <a:p>
            <a:endParaRPr lang="en-US" sz="2800" i="1" dirty="0" smtClean="0">
              <a:solidFill>
                <a:srgbClr val="FF0000"/>
              </a:solidFill>
              <a:latin typeface="Comic Sans MS" pitchFamily="66" charset="0"/>
            </a:endParaRPr>
          </a:p>
        </p:txBody>
      </p:sp>
      <p:sp>
        <p:nvSpPr>
          <p:cNvPr id="3" name="Rectangle 2"/>
          <p:cNvSpPr/>
          <p:nvPr/>
        </p:nvSpPr>
        <p:spPr>
          <a:xfrm>
            <a:off x="-180528" y="1412776"/>
            <a:ext cx="8928992" cy="4248472"/>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buFont typeface="Wingdings" pitchFamily="2" charset="2"/>
              <a:buChar char="v"/>
            </a:pPr>
            <a:r>
              <a:rPr lang="en-US" sz="2800" dirty="0" smtClean="0">
                <a:solidFill>
                  <a:schemeClr val="tx1"/>
                </a:solidFill>
                <a:latin typeface="Comic Sans MS" pitchFamily="66" charset="0"/>
              </a:rPr>
              <a:t>Consider skill levels and experience of your followers</a:t>
            </a:r>
            <a:endParaRPr lang="en-US" sz="2800" i="1" dirty="0" smtClean="0">
              <a:solidFill>
                <a:schemeClr val="tx1"/>
              </a:solidFill>
              <a:latin typeface="Comic Sans MS" pitchFamily="66" charset="0"/>
            </a:endParaRPr>
          </a:p>
          <a:p>
            <a:pPr marL="342900" lvl="0" indent="-342900">
              <a:buFont typeface="Wingdings" pitchFamily="2" charset="2"/>
              <a:buChar char="v"/>
            </a:pPr>
            <a:r>
              <a:rPr lang="en-US" sz="2800" dirty="0" smtClean="0">
                <a:solidFill>
                  <a:schemeClr val="tx1"/>
                </a:solidFill>
                <a:latin typeface="Comic Sans MS" pitchFamily="66" charset="0"/>
              </a:rPr>
              <a:t>Consider whether the work involved is a routine or requires new and creative skills.</a:t>
            </a:r>
            <a:endParaRPr lang="en-US" sz="2800" i="1" dirty="0" smtClean="0">
              <a:solidFill>
                <a:schemeClr val="tx1"/>
              </a:solidFill>
              <a:latin typeface="Comic Sans MS" pitchFamily="66" charset="0"/>
            </a:endParaRPr>
          </a:p>
          <a:p>
            <a:pPr marL="342900" lvl="0" indent="-342900">
              <a:buFont typeface="Wingdings" pitchFamily="2" charset="2"/>
              <a:buChar char="v"/>
            </a:pPr>
            <a:r>
              <a:rPr lang="en-US" sz="2800" dirty="0" smtClean="0">
                <a:solidFill>
                  <a:schemeClr val="tx1"/>
                </a:solidFill>
                <a:latin typeface="Comic Sans MS" pitchFamily="66" charset="0"/>
              </a:rPr>
              <a:t>Consider the organizational environment  (this can be either stable or radically changing, conservative or adventurous)</a:t>
            </a:r>
            <a:endParaRPr lang="en-US" sz="2800" i="1" dirty="0" smtClean="0">
              <a:solidFill>
                <a:schemeClr val="tx1"/>
              </a:solidFill>
              <a:latin typeface="Comic Sans MS" pitchFamily="66" charset="0"/>
            </a:endParaRPr>
          </a:p>
          <a:p>
            <a:pPr marL="342900" lvl="0" indent="-342900">
              <a:buFont typeface="Wingdings" pitchFamily="2" charset="2"/>
              <a:buChar char="v"/>
            </a:pPr>
            <a:r>
              <a:rPr lang="en-US" sz="2800" dirty="0" smtClean="0">
                <a:solidFill>
                  <a:schemeClr val="tx1"/>
                </a:solidFill>
                <a:latin typeface="Comic Sans MS" pitchFamily="66" charset="0"/>
              </a:rPr>
              <a:t>Consider your own preferred or natural style</a:t>
            </a:r>
            <a:endParaRPr lang="en-US" sz="2800" i="1" dirty="0">
              <a:solidFill>
                <a:schemeClr val="tx1"/>
              </a:solidFill>
              <a:latin typeface="Comic Sans MS" pitchFamily="66"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0" y="69295"/>
            <a:ext cx="9252520" cy="1292662"/>
          </a:xfrm>
          <a:prstGeom prst="rect">
            <a:avLst/>
          </a:prstGeom>
        </p:spPr>
        <p:txBody>
          <a:bodyPr wrap="square">
            <a:spAutoFit/>
          </a:bodyPr>
          <a:lstStyle/>
          <a:p>
            <a:pPr algn="ctr"/>
            <a:r>
              <a:rPr lang="en-US" sz="2400" b="1" dirty="0">
                <a:solidFill>
                  <a:srgbClr val="FF0000"/>
                </a:solidFill>
                <a:latin typeface="Comic Sans MS" panose="030F0702030302020204" pitchFamily="66" charset="0"/>
              </a:rPr>
              <a:t>QUALITIES AND ATTRIBUTES OF A </a:t>
            </a:r>
            <a:r>
              <a:rPr lang="en-US" sz="2400" b="1" dirty="0" smtClean="0">
                <a:solidFill>
                  <a:srgbClr val="FF0000"/>
                </a:solidFill>
                <a:latin typeface="Comic Sans MS" panose="030F0702030302020204" pitchFamily="66" charset="0"/>
              </a:rPr>
              <a:t>LEADER</a:t>
            </a:r>
          </a:p>
          <a:p>
            <a:endParaRPr lang="en-US" i="1" dirty="0">
              <a:solidFill>
                <a:srgbClr val="FF0000"/>
              </a:solidFill>
              <a:latin typeface="Comic Sans MS" panose="030F0702030302020204" pitchFamily="66" charset="0"/>
            </a:endParaRPr>
          </a:p>
          <a:p>
            <a:pPr lvl="0">
              <a:lnSpc>
                <a:spcPct val="200000"/>
              </a:lnSpc>
            </a:pPr>
            <a:r>
              <a:rPr lang="en-US" i="1" dirty="0" smtClean="0">
                <a:latin typeface="Comic Sans MS" panose="030F0702030302020204" pitchFamily="66" charset="0"/>
              </a:rPr>
              <a:t>          </a:t>
            </a:r>
            <a:endParaRPr lang="en-US" i="1" dirty="0">
              <a:latin typeface="Comic Sans MS" panose="030F0702030302020204" pitchFamily="66" charset="0"/>
            </a:endParaRPr>
          </a:p>
        </p:txBody>
      </p:sp>
      <p:sp>
        <p:nvSpPr>
          <p:cNvPr id="3" name="Rectangle 2"/>
          <p:cNvSpPr/>
          <p:nvPr/>
        </p:nvSpPr>
        <p:spPr>
          <a:xfrm>
            <a:off x="-180528" y="908720"/>
            <a:ext cx="9937104" cy="576064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latin typeface="Comic Sans MS" panose="030F0702030302020204" pitchFamily="66" charset="0"/>
              </a:rPr>
              <a:t> </a:t>
            </a:r>
            <a:r>
              <a:rPr lang="en-US" dirty="0" smtClean="0">
                <a:solidFill>
                  <a:schemeClr val="tx1"/>
                </a:solidFill>
                <a:latin typeface="Comic Sans MS" panose="030F0702030302020204" pitchFamily="66" charset="0"/>
              </a:rPr>
              <a:t>21 leadership qualities by</a:t>
            </a:r>
          </a:p>
          <a:p>
            <a:r>
              <a:rPr lang="en-US" dirty="0" smtClean="0">
                <a:solidFill>
                  <a:schemeClr val="tx1"/>
                </a:solidFill>
                <a:latin typeface="Comic Sans MS" panose="030F0702030302020204" pitchFamily="66" charset="0"/>
              </a:rPr>
              <a:t> John C. Maxwell </a:t>
            </a:r>
          </a:p>
          <a:p>
            <a:endParaRPr lang="en-US" i="1" dirty="0" smtClean="0">
              <a:solidFill>
                <a:schemeClr val="tx1"/>
              </a:solidFill>
              <a:latin typeface="Comic Sans MS" panose="030F0702030302020204" pitchFamily="66" charset="0"/>
            </a:endParaRPr>
          </a:p>
          <a:p>
            <a:pPr lvl="0">
              <a:lnSpc>
                <a:spcPct val="200000"/>
              </a:lnSpc>
              <a:buFont typeface="Wingdings" pitchFamily="2" charset="2"/>
              <a:buChar char="q"/>
            </a:pPr>
            <a:r>
              <a:rPr lang="en-US" b="1" dirty="0" smtClean="0">
                <a:solidFill>
                  <a:schemeClr val="tx1"/>
                </a:solidFill>
                <a:latin typeface="Comic Sans MS" panose="030F0702030302020204" pitchFamily="66" charset="0"/>
              </a:rPr>
              <a:t>                                CHARACTER</a:t>
            </a:r>
            <a:r>
              <a:rPr lang="en-US" dirty="0" smtClean="0">
                <a:solidFill>
                  <a:schemeClr val="tx1"/>
                </a:solidFill>
                <a:latin typeface="Comic Sans MS" panose="030F0702030302020204" pitchFamily="66" charset="0"/>
              </a:rPr>
              <a:t> </a:t>
            </a:r>
            <a:endParaRPr lang="en-US" i="1" dirty="0" smtClean="0">
              <a:solidFill>
                <a:schemeClr val="tx1"/>
              </a:solidFill>
              <a:latin typeface="Comic Sans MS" panose="030F0702030302020204" pitchFamily="66" charset="0"/>
            </a:endParaRPr>
          </a:p>
          <a:p>
            <a:pPr lvl="0">
              <a:lnSpc>
                <a:spcPct val="200000"/>
              </a:lnSpc>
              <a:buFont typeface="Wingdings" pitchFamily="2" charset="2"/>
              <a:buChar char="q"/>
            </a:pPr>
            <a:r>
              <a:rPr lang="en-US" b="1" dirty="0" smtClean="0">
                <a:solidFill>
                  <a:schemeClr val="tx1"/>
                </a:solidFill>
                <a:latin typeface="Comic Sans MS" panose="030F0702030302020204" pitchFamily="66" charset="0"/>
              </a:rPr>
              <a:t>                                CHARISMA</a:t>
            </a:r>
            <a:endParaRPr lang="en-US" i="1" dirty="0" smtClean="0">
              <a:solidFill>
                <a:schemeClr val="tx1"/>
              </a:solidFill>
              <a:latin typeface="Comic Sans MS" panose="030F0702030302020204" pitchFamily="66" charset="0"/>
            </a:endParaRPr>
          </a:p>
          <a:p>
            <a:pPr lvl="0">
              <a:lnSpc>
                <a:spcPct val="200000"/>
              </a:lnSpc>
              <a:buFont typeface="Wingdings" pitchFamily="2" charset="2"/>
              <a:buChar char="q"/>
            </a:pPr>
            <a:r>
              <a:rPr lang="en-US" b="1" dirty="0" smtClean="0">
                <a:solidFill>
                  <a:schemeClr val="tx1"/>
                </a:solidFill>
                <a:latin typeface="Comic Sans MS" panose="030F0702030302020204" pitchFamily="66" charset="0"/>
              </a:rPr>
              <a:t>                                COMMITMENT</a:t>
            </a:r>
            <a:endParaRPr lang="en-US" i="1" dirty="0" smtClean="0">
              <a:solidFill>
                <a:schemeClr val="tx1"/>
              </a:solidFill>
              <a:latin typeface="Comic Sans MS" panose="030F0702030302020204" pitchFamily="66" charset="0"/>
            </a:endParaRPr>
          </a:p>
          <a:p>
            <a:pPr lvl="0">
              <a:lnSpc>
                <a:spcPct val="200000"/>
              </a:lnSpc>
              <a:buFont typeface="Wingdings" pitchFamily="2" charset="2"/>
              <a:buChar char="q"/>
            </a:pPr>
            <a:r>
              <a:rPr lang="en-US" b="1" dirty="0" smtClean="0">
                <a:solidFill>
                  <a:schemeClr val="tx1"/>
                </a:solidFill>
                <a:latin typeface="Comic Sans MS" panose="030F0702030302020204" pitchFamily="66" charset="0"/>
              </a:rPr>
              <a:t>                                COMMUNICATION</a:t>
            </a:r>
            <a:endParaRPr lang="en-US" i="1" dirty="0" smtClean="0">
              <a:solidFill>
                <a:schemeClr val="tx1"/>
              </a:solidFill>
              <a:latin typeface="Comic Sans MS" panose="030F0702030302020204" pitchFamily="66" charset="0"/>
            </a:endParaRPr>
          </a:p>
          <a:p>
            <a:pPr lvl="0">
              <a:lnSpc>
                <a:spcPct val="200000"/>
              </a:lnSpc>
              <a:buFont typeface="Wingdings" pitchFamily="2" charset="2"/>
              <a:buChar char="q"/>
            </a:pPr>
            <a:r>
              <a:rPr lang="en-US" b="1" dirty="0" smtClean="0">
                <a:solidFill>
                  <a:schemeClr val="tx1"/>
                </a:solidFill>
                <a:latin typeface="Comic Sans MS" panose="030F0702030302020204" pitchFamily="66" charset="0"/>
              </a:rPr>
              <a:t>                                COMPETENCE</a:t>
            </a:r>
            <a:r>
              <a:rPr lang="en-US" dirty="0" smtClean="0">
                <a:solidFill>
                  <a:schemeClr val="tx1"/>
                </a:solidFill>
                <a:latin typeface="Comic Sans MS" panose="030F0702030302020204" pitchFamily="66" charset="0"/>
              </a:rPr>
              <a:t> </a:t>
            </a:r>
            <a:endParaRPr lang="en-US" i="1" dirty="0" smtClean="0">
              <a:solidFill>
                <a:schemeClr val="tx1"/>
              </a:solidFill>
              <a:latin typeface="Comic Sans MS" panose="030F0702030302020204" pitchFamily="66" charset="0"/>
            </a:endParaRPr>
          </a:p>
          <a:p>
            <a:pPr lvl="0">
              <a:lnSpc>
                <a:spcPct val="200000"/>
              </a:lnSpc>
              <a:buFont typeface="Wingdings" pitchFamily="2" charset="2"/>
              <a:buChar char="q"/>
            </a:pPr>
            <a:r>
              <a:rPr lang="en-US" b="1" dirty="0" smtClean="0">
                <a:solidFill>
                  <a:schemeClr val="tx1"/>
                </a:solidFill>
                <a:latin typeface="Comic Sans MS" panose="030F0702030302020204" pitchFamily="66" charset="0"/>
              </a:rPr>
              <a:t>                                COURAGE</a:t>
            </a:r>
            <a:endParaRPr lang="en-US" i="1" dirty="0" smtClean="0">
              <a:solidFill>
                <a:schemeClr val="tx1"/>
              </a:solidFill>
              <a:latin typeface="Comic Sans MS" panose="030F0702030302020204" pitchFamily="66" charset="0"/>
            </a:endParaRPr>
          </a:p>
          <a:p>
            <a:pPr lvl="0">
              <a:lnSpc>
                <a:spcPct val="200000"/>
              </a:lnSpc>
              <a:buFont typeface="Wingdings" pitchFamily="2" charset="2"/>
              <a:buChar char="q"/>
            </a:pPr>
            <a:r>
              <a:rPr lang="en-US" b="1" dirty="0" smtClean="0">
                <a:solidFill>
                  <a:schemeClr val="tx1"/>
                </a:solidFill>
                <a:latin typeface="Comic Sans MS" panose="030F0702030302020204" pitchFamily="66" charset="0"/>
              </a:rPr>
              <a:t>                                DISCERNMENT</a:t>
            </a:r>
            <a:r>
              <a:rPr lang="en-US" dirty="0" smtClean="0">
                <a:solidFill>
                  <a:schemeClr val="tx1"/>
                </a:solidFill>
                <a:latin typeface="Comic Sans MS" panose="030F0702030302020204" pitchFamily="66" charset="0"/>
              </a:rPr>
              <a:t> </a:t>
            </a:r>
            <a:endParaRPr lang="en-US" i="1" dirty="0" smtClean="0">
              <a:solidFill>
                <a:schemeClr val="tx1"/>
              </a:solidFill>
              <a:latin typeface="Comic Sans MS" panose="030F0702030302020204" pitchFamily="66" charset="0"/>
            </a:endParaRPr>
          </a:p>
          <a:p>
            <a:pPr lvl="0">
              <a:lnSpc>
                <a:spcPct val="200000"/>
              </a:lnSpc>
              <a:buFont typeface="Wingdings" pitchFamily="2" charset="2"/>
              <a:buChar char="q"/>
            </a:pPr>
            <a:r>
              <a:rPr lang="en-US" b="1" dirty="0" smtClean="0">
                <a:solidFill>
                  <a:schemeClr val="tx1"/>
                </a:solidFill>
                <a:latin typeface="Comic Sans MS" panose="030F0702030302020204" pitchFamily="66" charset="0"/>
              </a:rPr>
              <a:t>                                FOCUS</a:t>
            </a:r>
            <a:r>
              <a:rPr lang="en-US" dirty="0" smtClean="0">
                <a:solidFill>
                  <a:schemeClr val="tx1"/>
                </a:solidFill>
                <a:latin typeface="Comic Sans MS" panose="030F0702030302020204" pitchFamily="66" charset="0"/>
              </a:rPr>
              <a:t> </a:t>
            </a:r>
            <a:endParaRPr lang="en-US" i="1" dirty="0" smtClean="0">
              <a:solidFill>
                <a:schemeClr val="tx1"/>
              </a:solidFill>
              <a:latin typeface="Comic Sans MS" panose="030F0702030302020204" pitchFamily="66" charset="0"/>
            </a:endParaRPr>
          </a:p>
          <a:p>
            <a:pPr lvl="0">
              <a:lnSpc>
                <a:spcPct val="200000"/>
              </a:lnSpc>
              <a:buFont typeface="Wingdings" pitchFamily="2" charset="2"/>
              <a:buChar char="q"/>
            </a:pPr>
            <a:r>
              <a:rPr lang="en-US" b="1" dirty="0" smtClean="0">
                <a:solidFill>
                  <a:schemeClr val="tx1"/>
                </a:solidFill>
                <a:latin typeface="Comic Sans MS" panose="030F0702030302020204" pitchFamily="66" charset="0"/>
              </a:rPr>
              <a:t>                               GENEROSITY</a:t>
            </a:r>
            <a:r>
              <a:rPr lang="en-US" dirty="0" smtClean="0">
                <a:solidFill>
                  <a:schemeClr val="tx1"/>
                </a:solidFill>
                <a:latin typeface="Comic Sans MS" panose="030F0702030302020204" pitchFamily="66" charset="0"/>
              </a:rPr>
              <a:t> </a:t>
            </a:r>
            <a:endParaRPr lang="en-US" i="1" dirty="0">
              <a:solidFill>
                <a:schemeClr val="tx1"/>
              </a:solidFill>
              <a:latin typeface="Comic Sans MS" panose="030F0702030302020204" pitchFamily="66" charset="0"/>
            </a:endParaRPr>
          </a:p>
        </p:txBody>
      </p:sp>
    </p:spTree>
    <p:extLst>
      <p:ext uri="{BB962C8B-B14F-4D97-AF65-F5344CB8AC3E}">
        <p14:creationId xmlns:p14="http://schemas.microsoft.com/office/powerpoint/2010/main" val="6191262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8028384" cy="369332"/>
          </a:xfrm>
          <a:prstGeom prst="rect">
            <a:avLst/>
          </a:prstGeom>
        </p:spPr>
        <p:txBody>
          <a:bodyPr wrap="square">
            <a:spAutoFit/>
          </a:bodyPr>
          <a:lstStyle/>
          <a:p>
            <a:pPr algn="ctr"/>
            <a:r>
              <a:rPr lang="en-US" b="1" dirty="0" smtClean="0">
                <a:solidFill>
                  <a:srgbClr val="FF0000"/>
                </a:solidFill>
                <a:latin typeface="Comic Sans MS" panose="030F0702030302020204" pitchFamily="66" charset="0"/>
              </a:rPr>
              <a:t>QUALITIES AND ATTRIBUTES OF A LEADER (C0NTD)</a:t>
            </a:r>
          </a:p>
        </p:txBody>
      </p:sp>
      <p:sp>
        <p:nvSpPr>
          <p:cNvPr id="4" name="Rectangle 3"/>
          <p:cNvSpPr/>
          <p:nvPr/>
        </p:nvSpPr>
        <p:spPr>
          <a:xfrm>
            <a:off x="2123728" y="1916832"/>
            <a:ext cx="72008"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0" y="188640"/>
            <a:ext cx="8172400" cy="6984776"/>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200000"/>
              </a:lnSpc>
            </a:pPr>
            <a:r>
              <a:rPr lang="en-US" b="1" dirty="0" smtClean="0">
                <a:solidFill>
                  <a:schemeClr val="tx1"/>
                </a:solidFill>
                <a:latin typeface="Comic Sans MS" panose="030F0702030302020204" pitchFamily="66" charset="0"/>
              </a:rPr>
              <a:t>INITIATIVE</a:t>
            </a:r>
            <a:endParaRPr lang="en-US" dirty="0" smtClean="0">
              <a:solidFill>
                <a:schemeClr val="tx1"/>
              </a:solidFill>
              <a:latin typeface="Comic Sans MS" panose="030F0702030302020204" pitchFamily="66" charset="0"/>
            </a:endParaRPr>
          </a:p>
          <a:p>
            <a:pPr algn="ctr">
              <a:lnSpc>
                <a:spcPct val="200000"/>
              </a:lnSpc>
            </a:pPr>
            <a:r>
              <a:rPr lang="en-US" b="1" dirty="0" smtClean="0">
                <a:solidFill>
                  <a:schemeClr val="tx1"/>
                </a:solidFill>
                <a:latin typeface="Comic Sans MS" panose="030F0702030302020204" pitchFamily="66" charset="0"/>
              </a:rPr>
              <a:t>LISTENING</a:t>
            </a:r>
            <a:r>
              <a:rPr lang="en-US" dirty="0" smtClean="0">
                <a:solidFill>
                  <a:schemeClr val="tx1"/>
                </a:solidFill>
                <a:latin typeface="Comic Sans MS" panose="030F0702030302020204" pitchFamily="66" charset="0"/>
              </a:rPr>
              <a:t> </a:t>
            </a:r>
            <a:endParaRPr lang="en-US" i="1" dirty="0" smtClean="0">
              <a:solidFill>
                <a:schemeClr val="tx1"/>
              </a:solidFill>
              <a:latin typeface="Comic Sans MS" panose="030F0702030302020204" pitchFamily="66" charset="0"/>
            </a:endParaRPr>
          </a:p>
          <a:p>
            <a:pPr lvl="0">
              <a:lnSpc>
                <a:spcPct val="200000"/>
              </a:lnSpc>
              <a:buFont typeface="Wingdings" pitchFamily="2" charset="2"/>
              <a:buChar char="q"/>
            </a:pPr>
            <a:r>
              <a:rPr lang="en-US" b="1" dirty="0" smtClean="0">
                <a:solidFill>
                  <a:schemeClr val="tx1"/>
                </a:solidFill>
                <a:latin typeface="Comic Sans MS" panose="030F0702030302020204" pitchFamily="66" charset="0"/>
              </a:rPr>
              <a:t>                                  PASSION</a:t>
            </a:r>
            <a:endParaRPr lang="en-US" i="1" dirty="0" smtClean="0">
              <a:solidFill>
                <a:schemeClr val="tx1"/>
              </a:solidFill>
              <a:latin typeface="Comic Sans MS" panose="030F0702030302020204" pitchFamily="66" charset="0"/>
            </a:endParaRPr>
          </a:p>
          <a:p>
            <a:pPr lvl="0">
              <a:lnSpc>
                <a:spcPct val="200000"/>
              </a:lnSpc>
              <a:buFont typeface="Wingdings" pitchFamily="2" charset="2"/>
              <a:buChar char="q"/>
            </a:pPr>
            <a:r>
              <a:rPr lang="en-US" b="1" dirty="0" smtClean="0">
                <a:solidFill>
                  <a:schemeClr val="tx1"/>
                </a:solidFill>
                <a:latin typeface="Comic Sans MS" panose="030F0702030302020204" pitchFamily="66" charset="0"/>
              </a:rPr>
              <a:t>                                  POSITIVE ATTITUDE</a:t>
            </a:r>
            <a:endParaRPr lang="en-US" i="1" dirty="0" smtClean="0">
              <a:solidFill>
                <a:schemeClr val="tx1"/>
              </a:solidFill>
              <a:latin typeface="Comic Sans MS" panose="030F0702030302020204" pitchFamily="66" charset="0"/>
            </a:endParaRPr>
          </a:p>
          <a:p>
            <a:pPr lvl="0">
              <a:lnSpc>
                <a:spcPct val="200000"/>
              </a:lnSpc>
              <a:buFont typeface="Wingdings" pitchFamily="2" charset="2"/>
              <a:buChar char="q"/>
            </a:pPr>
            <a:r>
              <a:rPr lang="en-US" b="1" dirty="0" smtClean="0">
                <a:solidFill>
                  <a:schemeClr val="tx1"/>
                </a:solidFill>
                <a:latin typeface="Comic Sans MS" panose="030F0702030302020204" pitchFamily="66" charset="0"/>
              </a:rPr>
              <a:t>                                  PROBLEM SOLVING</a:t>
            </a:r>
            <a:r>
              <a:rPr lang="en-US" dirty="0" smtClean="0">
                <a:solidFill>
                  <a:schemeClr val="tx1"/>
                </a:solidFill>
                <a:latin typeface="Comic Sans MS" panose="030F0702030302020204" pitchFamily="66" charset="0"/>
              </a:rPr>
              <a:t> </a:t>
            </a:r>
            <a:endParaRPr lang="en-US" i="1" dirty="0" smtClean="0">
              <a:solidFill>
                <a:schemeClr val="tx1"/>
              </a:solidFill>
              <a:latin typeface="Comic Sans MS" panose="030F0702030302020204" pitchFamily="66" charset="0"/>
            </a:endParaRPr>
          </a:p>
          <a:p>
            <a:pPr lvl="0">
              <a:lnSpc>
                <a:spcPct val="200000"/>
              </a:lnSpc>
              <a:buFont typeface="Wingdings" pitchFamily="2" charset="2"/>
              <a:buChar char="q"/>
            </a:pPr>
            <a:r>
              <a:rPr lang="en-US" b="1" dirty="0" smtClean="0">
                <a:solidFill>
                  <a:schemeClr val="tx1"/>
                </a:solidFill>
                <a:latin typeface="Comic Sans MS" panose="030F0702030302020204" pitchFamily="66" charset="0"/>
              </a:rPr>
              <a:t>                                  RELATIONSHIP</a:t>
            </a:r>
            <a:endParaRPr lang="en-US" i="1" dirty="0" smtClean="0">
              <a:solidFill>
                <a:schemeClr val="tx1"/>
              </a:solidFill>
              <a:latin typeface="Comic Sans MS" panose="030F0702030302020204" pitchFamily="66" charset="0"/>
            </a:endParaRPr>
          </a:p>
          <a:p>
            <a:pPr lvl="0">
              <a:lnSpc>
                <a:spcPct val="200000"/>
              </a:lnSpc>
              <a:buFont typeface="Wingdings" pitchFamily="2" charset="2"/>
              <a:buChar char="q"/>
            </a:pPr>
            <a:r>
              <a:rPr lang="en-US" b="1" dirty="0" smtClean="0">
                <a:solidFill>
                  <a:schemeClr val="tx1"/>
                </a:solidFill>
                <a:latin typeface="Comic Sans MS" panose="030F0702030302020204" pitchFamily="66" charset="0"/>
              </a:rPr>
              <a:t>                                  RESPONSIBILITY</a:t>
            </a:r>
            <a:endParaRPr lang="en-US" i="1" dirty="0" smtClean="0">
              <a:solidFill>
                <a:schemeClr val="tx1"/>
              </a:solidFill>
              <a:latin typeface="Comic Sans MS" panose="030F0702030302020204" pitchFamily="66" charset="0"/>
            </a:endParaRPr>
          </a:p>
          <a:p>
            <a:pPr lvl="0">
              <a:lnSpc>
                <a:spcPct val="200000"/>
              </a:lnSpc>
              <a:buFont typeface="Wingdings" pitchFamily="2" charset="2"/>
              <a:buChar char="q"/>
            </a:pPr>
            <a:r>
              <a:rPr lang="en-US" b="1" dirty="0" smtClean="0">
                <a:solidFill>
                  <a:schemeClr val="tx1"/>
                </a:solidFill>
                <a:latin typeface="Comic Sans MS" panose="030F0702030302020204" pitchFamily="66" charset="0"/>
              </a:rPr>
              <a:t>                                  SECURITY</a:t>
            </a:r>
            <a:endParaRPr lang="en-US" i="1" dirty="0" smtClean="0">
              <a:solidFill>
                <a:schemeClr val="tx1"/>
              </a:solidFill>
              <a:latin typeface="Comic Sans MS" panose="030F0702030302020204" pitchFamily="66" charset="0"/>
            </a:endParaRPr>
          </a:p>
          <a:p>
            <a:pPr lvl="0">
              <a:lnSpc>
                <a:spcPct val="200000"/>
              </a:lnSpc>
              <a:buFont typeface="Wingdings" pitchFamily="2" charset="2"/>
              <a:buChar char="q"/>
            </a:pPr>
            <a:r>
              <a:rPr lang="en-US" b="1" dirty="0" smtClean="0">
                <a:solidFill>
                  <a:schemeClr val="tx1"/>
                </a:solidFill>
                <a:latin typeface="Comic Sans MS" panose="030F0702030302020204" pitchFamily="66" charset="0"/>
              </a:rPr>
              <a:t>                                   SELF DISCIPLINE</a:t>
            </a:r>
            <a:endParaRPr lang="en-US" i="1" dirty="0" smtClean="0">
              <a:solidFill>
                <a:schemeClr val="tx1"/>
              </a:solidFill>
              <a:latin typeface="Comic Sans MS" panose="030F0702030302020204" pitchFamily="66" charset="0"/>
            </a:endParaRPr>
          </a:p>
          <a:p>
            <a:pPr lvl="0">
              <a:lnSpc>
                <a:spcPct val="200000"/>
              </a:lnSpc>
              <a:buFont typeface="Wingdings" pitchFamily="2" charset="2"/>
              <a:buChar char="q"/>
            </a:pPr>
            <a:r>
              <a:rPr lang="en-US" b="1" dirty="0" smtClean="0">
                <a:solidFill>
                  <a:schemeClr val="tx1"/>
                </a:solidFill>
                <a:latin typeface="Comic Sans MS" panose="030F0702030302020204" pitchFamily="66" charset="0"/>
              </a:rPr>
              <a:t>                                   SERVANTHOOD</a:t>
            </a:r>
            <a:endParaRPr lang="en-US" i="1" dirty="0" smtClean="0">
              <a:solidFill>
                <a:schemeClr val="tx1"/>
              </a:solidFill>
              <a:latin typeface="Comic Sans MS" panose="030F0702030302020204" pitchFamily="66" charset="0"/>
            </a:endParaRPr>
          </a:p>
          <a:p>
            <a:pPr lvl="0">
              <a:lnSpc>
                <a:spcPct val="200000"/>
              </a:lnSpc>
              <a:buFont typeface="Wingdings" pitchFamily="2" charset="2"/>
              <a:buChar char="q"/>
            </a:pPr>
            <a:r>
              <a:rPr lang="en-US" b="1" dirty="0" smtClean="0">
                <a:solidFill>
                  <a:schemeClr val="tx1"/>
                </a:solidFill>
                <a:latin typeface="Comic Sans MS" panose="030F0702030302020204" pitchFamily="66" charset="0"/>
              </a:rPr>
              <a:t>                                  TEACHABILITY</a:t>
            </a:r>
            <a:endParaRPr lang="en-US" i="1" dirty="0" smtClean="0">
              <a:solidFill>
                <a:schemeClr val="tx1"/>
              </a:solidFill>
              <a:latin typeface="Comic Sans MS" panose="030F0702030302020204" pitchFamily="66" charset="0"/>
            </a:endParaRPr>
          </a:p>
          <a:p>
            <a:pPr lvl="0">
              <a:lnSpc>
                <a:spcPct val="200000"/>
              </a:lnSpc>
              <a:buFont typeface="Wingdings" pitchFamily="2" charset="2"/>
              <a:buChar char="q"/>
            </a:pPr>
            <a:r>
              <a:rPr lang="en-US" b="1" dirty="0" smtClean="0">
                <a:solidFill>
                  <a:schemeClr val="tx1"/>
                </a:solidFill>
                <a:latin typeface="Comic Sans MS" panose="030F0702030302020204" pitchFamily="66" charset="0"/>
              </a:rPr>
              <a:t>                                   VISION</a:t>
            </a:r>
            <a:endParaRPr lang="en-US" dirty="0">
              <a:solidFill>
                <a:schemeClr val="tx1"/>
              </a:solidFill>
              <a:latin typeface="Comic Sans MS" panose="030F0702030302020204" pitchFamily="66" charset="0"/>
            </a:endParaRPr>
          </a:p>
        </p:txBody>
      </p:sp>
    </p:spTree>
    <p:extLst>
      <p:ext uri="{BB962C8B-B14F-4D97-AF65-F5344CB8AC3E}">
        <p14:creationId xmlns:p14="http://schemas.microsoft.com/office/powerpoint/2010/main" val="2275840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0" y="836712"/>
            <a:ext cx="4788024" cy="5909310"/>
          </a:xfrm>
          <a:prstGeom prst="rect">
            <a:avLst/>
          </a:prstGeom>
          <a:blipFill>
            <a:blip r:embed="rId2" cstate="print"/>
            <a:tile tx="0" ty="0" sx="100000" sy="100000" flip="none" algn="tl"/>
          </a:blipFill>
        </p:spPr>
        <p:txBody>
          <a:bodyPr wrap="square">
            <a:spAutoFit/>
          </a:bodyPr>
          <a:lstStyle/>
          <a:p>
            <a:pPr>
              <a:lnSpc>
                <a:spcPct val="150000"/>
              </a:lnSpc>
            </a:pPr>
            <a:endParaRPr lang="en-US" dirty="0" smtClean="0">
              <a:latin typeface="Comic Sans MS" panose="030F0702030302020204" pitchFamily="66" charset="0"/>
            </a:endParaRPr>
          </a:p>
          <a:p>
            <a:pPr marL="285750" lvl="0" indent="-285750">
              <a:lnSpc>
                <a:spcPct val="150000"/>
              </a:lnSpc>
              <a:buFont typeface="Wingdings" pitchFamily="2" charset="2"/>
              <a:buChar char="v"/>
            </a:pPr>
            <a:r>
              <a:rPr lang="en-US" b="1" dirty="0" smtClean="0">
                <a:latin typeface="Comic Sans MS" panose="030F0702030302020204" pitchFamily="66" charset="0"/>
              </a:rPr>
              <a:t>AGENDA </a:t>
            </a:r>
            <a:r>
              <a:rPr lang="en-US" b="1" dirty="0">
                <a:latin typeface="Comic Sans MS" panose="030F0702030302020204" pitchFamily="66" charset="0"/>
              </a:rPr>
              <a:t>SETTING</a:t>
            </a:r>
            <a:r>
              <a:rPr lang="en-US" dirty="0">
                <a:latin typeface="Comic Sans MS" panose="030F0702030302020204" pitchFamily="66" charset="0"/>
              </a:rPr>
              <a:t>: The leader helps the group to organize itself by setting  purposeful and achievable </a:t>
            </a:r>
            <a:r>
              <a:rPr lang="en-US" dirty="0" smtClean="0">
                <a:latin typeface="Comic Sans MS" panose="030F0702030302020204" pitchFamily="66" charset="0"/>
              </a:rPr>
              <a:t>objectives</a:t>
            </a:r>
            <a:endParaRPr lang="en-US" i="1" dirty="0">
              <a:latin typeface="Comic Sans MS" panose="030F0702030302020204" pitchFamily="66" charset="0"/>
            </a:endParaRPr>
          </a:p>
          <a:p>
            <a:pPr marL="285750" lvl="0" indent="-285750">
              <a:lnSpc>
                <a:spcPct val="150000"/>
              </a:lnSpc>
              <a:buFont typeface="Wingdings" pitchFamily="2" charset="2"/>
              <a:buChar char="v"/>
            </a:pPr>
            <a:r>
              <a:rPr lang="en-US" b="1" dirty="0">
                <a:latin typeface="Comic Sans MS" panose="030F0702030302020204" pitchFamily="66" charset="0"/>
              </a:rPr>
              <a:t>DECIISION TAKING</a:t>
            </a:r>
            <a:r>
              <a:rPr lang="en-US" dirty="0">
                <a:latin typeface="Comic Sans MS" panose="030F0702030302020204" pitchFamily="66" charset="0"/>
              </a:rPr>
              <a:t>: Set procedures for decisions necessary to achieve the set </a:t>
            </a:r>
            <a:r>
              <a:rPr lang="en-US" dirty="0" smtClean="0">
                <a:latin typeface="Comic Sans MS" panose="030F0702030302020204" pitchFamily="66" charset="0"/>
              </a:rPr>
              <a:t>objectives</a:t>
            </a:r>
            <a:endParaRPr lang="en-US" i="1" dirty="0">
              <a:latin typeface="Comic Sans MS" panose="030F0702030302020204" pitchFamily="66" charset="0"/>
            </a:endParaRPr>
          </a:p>
          <a:p>
            <a:pPr marL="285750" lvl="0" indent="-285750">
              <a:lnSpc>
                <a:spcPct val="150000"/>
              </a:lnSpc>
              <a:buFont typeface="Wingdings" pitchFamily="2" charset="2"/>
              <a:buChar char="v"/>
            </a:pPr>
            <a:r>
              <a:rPr lang="en-US" b="1" dirty="0">
                <a:latin typeface="Comic Sans MS" panose="030F0702030302020204" pitchFamily="66" charset="0"/>
              </a:rPr>
              <a:t>COORDINATION</a:t>
            </a:r>
            <a:r>
              <a:rPr lang="en-US" dirty="0">
                <a:latin typeface="Comic Sans MS" panose="030F0702030302020204" pitchFamily="66" charset="0"/>
              </a:rPr>
              <a:t>: Directing all the efforts towards achieving organizational goals</a:t>
            </a:r>
            <a:endParaRPr lang="en-US" i="1" dirty="0">
              <a:latin typeface="Comic Sans MS" panose="030F0702030302020204" pitchFamily="66" charset="0"/>
            </a:endParaRPr>
          </a:p>
          <a:p>
            <a:pPr marL="285750" lvl="0" indent="-285750">
              <a:lnSpc>
                <a:spcPct val="150000"/>
              </a:lnSpc>
              <a:buFont typeface="Wingdings" pitchFamily="2" charset="2"/>
              <a:buChar char="v"/>
            </a:pPr>
            <a:r>
              <a:rPr lang="en-US" b="1" dirty="0">
                <a:latin typeface="Comic Sans MS" panose="030F0702030302020204" pitchFamily="66" charset="0"/>
              </a:rPr>
              <a:t>GENERATION AND MANAGEMENT OF </a:t>
            </a:r>
            <a:r>
              <a:rPr lang="en-US" b="1" dirty="0" smtClean="0">
                <a:latin typeface="Comic Sans MS" panose="030F0702030302020204" pitchFamily="66" charset="0"/>
              </a:rPr>
              <a:t>RESOURCES</a:t>
            </a:r>
            <a:endParaRPr lang="en-US" i="1" dirty="0">
              <a:latin typeface="Comic Sans MS" panose="030F0702030302020204" pitchFamily="66" charset="0"/>
            </a:endParaRPr>
          </a:p>
          <a:p>
            <a:pPr marL="285750" lvl="0" indent="-285750">
              <a:lnSpc>
                <a:spcPct val="150000"/>
              </a:lnSpc>
              <a:buFont typeface="Wingdings" pitchFamily="2" charset="2"/>
              <a:buChar char="v"/>
            </a:pPr>
            <a:r>
              <a:rPr lang="en-US" b="1" dirty="0">
                <a:latin typeface="Comic Sans MS" panose="030F0702030302020204" pitchFamily="66" charset="0"/>
              </a:rPr>
              <a:t>EVALUATION OF VARIOUS PERFORMANCE</a:t>
            </a:r>
            <a:endParaRPr lang="en-US" i="1" dirty="0">
              <a:latin typeface="Comic Sans MS" panose="030F0702030302020204" pitchFamily="66" charset="0"/>
            </a:endParaRPr>
          </a:p>
        </p:txBody>
      </p:sp>
      <p:pic>
        <p:nvPicPr>
          <p:cNvPr id="4" name="Picture 3" descr="http://witicles.com.ng/article_image/responsibility.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16016" y="-531440"/>
            <a:ext cx="5832648" cy="6912768"/>
          </a:xfrm>
          <a:prstGeom prst="rect">
            <a:avLst/>
          </a:prstGeom>
          <a:noFill/>
          <a:ln>
            <a:noFill/>
          </a:ln>
        </p:spPr>
      </p:pic>
      <p:sp>
        <p:nvSpPr>
          <p:cNvPr id="5" name="Rectangle 4"/>
          <p:cNvSpPr/>
          <p:nvPr/>
        </p:nvSpPr>
        <p:spPr>
          <a:xfrm>
            <a:off x="0" y="0"/>
            <a:ext cx="4499992" cy="7647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b="1" u="sng" dirty="0" smtClean="0">
                <a:solidFill>
                  <a:srgbClr val="FF0000"/>
                </a:solidFill>
                <a:latin typeface="Comic Sans MS" panose="030F0702030302020204" pitchFamily="66" charset="0"/>
              </a:rPr>
              <a:t>RESPONSIBILITY</a:t>
            </a:r>
          </a:p>
        </p:txBody>
      </p:sp>
    </p:spTree>
    <p:extLst>
      <p:ext uri="{BB962C8B-B14F-4D97-AF65-F5344CB8AC3E}">
        <p14:creationId xmlns:p14="http://schemas.microsoft.com/office/powerpoint/2010/main" val="19466733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pic>
        <p:nvPicPr>
          <p:cNvPr id="4" name="Picture 3" descr="powerpoint_layout_chart_gears_process_ppt_themes_1"/>
          <p:cNvPicPr/>
          <p:nvPr/>
        </p:nvPicPr>
        <p:blipFill>
          <a:blip r:embed="rId2" cstate="print"/>
          <a:srcRect/>
          <a:stretch>
            <a:fillRect/>
          </a:stretch>
        </p:blipFill>
        <p:spPr bwMode="auto">
          <a:xfrm>
            <a:off x="5364088" y="0"/>
            <a:ext cx="4139952" cy="6858000"/>
          </a:xfrm>
          <a:prstGeom prst="rect">
            <a:avLst/>
          </a:prstGeom>
          <a:noFill/>
          <a:ln w="9525">
            <a:noFill/>
            <a:miter lim="800000"/>
            <a:headEnd/>
            <a:tailEnd/>
          </a:ln>
        </p:spPr>
      </p:pic>
      <p:sp>
        <p:nvSpPr>
          <p:cNvPr id="1025" name="Rectangle 1"/>
          <p:cNvSpPr>
            <a:spLocks noChangeArrowheads="1"/>
          </p:cNvSpPr>
          <p:nvPr/>
        </p:nvSpPr>
        <p:spPr bwMode="auto">
          <a:xfrm>
            <a:off x="0" y="-4303479"/>
            <a:ext cx="5796136"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dirty="0" smtClean="0">
              <a:ln>
                <a:noFill/>
              </a:ln>
              <a:solidFill>
                <a:srgbClr val="FF0000"/>
              </a:solidFill>
              <a:effectLst/>
              <a:latin typeface="Comic Sans MS" pitchFamily="66" charset="0"/>
              <a:ea typeface="Calibri" pitchFamily="34" charset="0"/>
              <a:cs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3200" b="1" dirty="0" smtClean="0">
              <a:solidFill>
                <a:srgbClr val="FF0000"/>
              </a:solidFill>
              <a:latin typeface="Comic Sans MS" pitchFamily="66" charset="0"/>
              <a:ea typeface="Calibri" pitchFamily="34" charset="0"/>
              <a:cs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dirty="0" smtClean="0">
              <a:ln>
                <a:noFill/>
              </a:ln>
              <a:solidFill>
                <a:srgbClr val="FF0000"/>
              </a:solidFill>
              <a:effectLst/>
              <a:latin typeface="Comic Sans MS" pitchFamily="66" charset="0"/>
              <a:ea typeface="Calibri" pitchFamily="34" charset="0"/>
              <a:cs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3200" b="1" dirty="0" smtClean="0">
              <a:solidFill>
                <a:srgbClr val="FF0000"/>
              </a:solidFill>
              <a:latin typeface="Comic Sans MS" pitchFamily="66" charset="0"/>
              <a:ea typeface="Calibri" pitchFamily="34" charset="0"/>
              <a:cs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dirty="0" smtClean="0">
              <a:ln>
                <a:noFill/>
              </a:ln>
              <a:solidFill>
                <a:srgbClr val="FF0000"/>
              </a:solidFill>
              <a:effectLst/>
              <a:latin typeface="Comic Sans MS" pitchFamily="66" charset="0"/>
              <a:ea typeface="Calibri" pitchFamily="34" charset="0"/>
              <a:cs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3200" b="1" dirty="0" smtClean="0">
              <a:solidFill>
                <a:srgbClr val="FF0000"/>
              </a:solidFill>
              <a:latin typeface="Comic Sans MS" pitchFamily="66" charset="0"/>
              <a:ea typeface="Calibri" pitchFamily="34" charset="0"/>
              <a:cs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dirty="0" smtClean="0">
              <a:ln>
                <a:noFill/>
              </a:ln>
              <a:solidFill>
                <a:srgbClr val="FF0000"/>
              </a:solidFill>
              <a:effectLst/>
              <a:latin typeface="Comic Sans MS" pitchFamily="66" charset="0"/>
              <a:ea typeface="Calibri" pitchFamily="34" charset="0"/>
              <a:cs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3200" b="1" dirty="0" smtClean="0">
              <a:solidFill>
                <a:srgbClr val="FF0000"/>
              </a:solidFill>
              <a:latin typeface="Comic Sans MS" pitchFamily="66" charset="0"/>
              <a:ea typeface="Calibri" pitchFamily="34" charset="0"/>
              <a:cs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dirty="0" smtClean="0">
              <a:ln>
                <a:noFill/>
              </a:ln>
              <a:solidFill>
                <a:srgbClr val="FF0000"/>
              </a:solidFill>
              <a:effectLst/>
              <a:latin typeface="Comic Sans MS" pitchFamily="66" charset="0"/>
              <a:ea typeface="Calibri" pitchFamily="34" charset="0"/>
              <a:cs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3200" b="1" dirty="0" smtClean="0">
              <a:solidFill>
                <a:srgbClr val="FF0000"/>
              </a:solidFill>
              <a:latin typeface="Comic Sans MS" pitchFamily="66" charset="0"/>
              <a:ea typeface="Calibri" pitchFamily="34" charset="0"/>
              <a:cs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dirty="0" smtClean="0">
              <a:ln>
                <a:noFill/>
              </a:ln>
              <a:solidFill>
                <a:srgbClr val="FF0000"/>
              </a:solidFill>
              <a:effectLst/>
              <a:latin typeface="Comic Sans MS" pitchFamily="66" charset="0"/>
              <a:ea typeface="Calibri" pitchFamily="34" charset="0"/>
              <a:cs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dirty="0" smtClean="0">
              <a:ln>
                <a:noFill/>
              </a:ln>
              <a:solidFill>
                <a:srgbClr val="000000"/>
              </a:solidFill>
              <a:effectLst/>
              <a:latin typeface="Comic Sans MS" pitchFamily="66" charset="0"/>
              <a:ea typeface="Calibri" pitchFamily="34" charset="0"/>
              <a:cs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dirty="0" smtClean="0">
              <a:ln>
                <a:noFill/>
              </a:ln>
              <a:solidFill>
                <a:schemeClr val="tx1"/>
              </a:solidFill>
              <a:effectLst/>
              <a:latin typeface="Comic Sans MS" pitchFamily="66" charset="0"/>
              <a:cs typeface="Arial" pitchFamily="34" charset="0"/>
            </a:endParaRPr>
          </a:p>
        </p:txBody>
      </p:sp>
      <p:sp>
        <p:nvSpPr>
          <p:cNvPr id="5" name="Rectangle 4"/>
          <p:cNvSpPr/>
          <p:nvPr/>
        </p:nvSpPr>
        <p:spPr>
          <a:xfrm>
            <a:off x="0" y="1628800"/>
            <a:ext cx="5940152" cy="5229200"/>
          </a:xfrm>
          <a:prstGeom prst="rect">
            <a:avLst/>
          </a:prstGeom>
          <a:blipFill>
            <a:blip r:embed="rId3"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fontAlgn="base">
              <a:spcBef>
                <a:spcPct val="0"/>
              </a:spcBef>
              <a:spcAft>
                <a:spcPct val="0"/>
              </a:spcAft>
            </a:pPr>
            <a:r>
              <a:rPr lang="en-US" sz="2800" dirty="0" smtClean="0">
                <a:solidFill>
                  <a:srgbClr val="000000"/>
                </a:solidFill>
                <a:latin typeface="Comic Sans MS" pitchFamily="66" charset="0"/>
                <a:ea typeface="Calibri" pitchFamily="34" charset="0"/>
                <a:cs typeface="Comic Sans MS" pitchFamily="66" charset="0"/>
              </a:rPr>
              <a:t>This</a:t>
            </a:r>
            <a:r>
              <a:rPr lang="en-US" sz="2800" b="1" dirty="0" smtClean="0">
                <a:solidFill>
                  <a:srgbClr val="000000"/>
                </a:solidFill>
                <a:latin typeface="Comic Sans MS" pitchFamily="66" charset="0"/>
                <a:ea typeface="Calibri" pitchFamily="34" charset="0"/>
                <a:cs typeface="Comic Sans MS" pitchFamily="66" charset="0"/>
              </a:rPr>
              <a:t> </a:t>
            </a:r>
            <a:r>
              <a:rPr lang="en-US" sz="2800" dirty="0" smtClean="0">
                <a:solidFill>
                  <a:srgbClr val="000000"/>
                </a:solidFill>
                <a:latin typeface="Comic Sans MS" pitchFamily="66" charset="0"/>
                <a:ea typeface="Calibri" pitchFamily="34" charset="0"/>
                <a:cs typeface="Comic Sans MS" pitchFamily="66" charset="0"/>
              </a:rPr>
              <a:t>is the </a:t>
            </a:r>
            <a:r>
              <a:rPr lang="en-US" sz="2800" b="1" dirty="0" smtClean="0">
                <a:solidFill>
                  <a:srgbClr val="000000"/>
                </a:solidFill>
                <a:latin typeface="Comic Sans MS" pitchFamily="66" charset="0"/>
                <a:ea typeface="Calibri" pitchFamily="34" charset="0"/>
                <a:cs typeface="Comic Sans MS" pitchFamily="66" charset="0"/>
              </a:rPr>
              <a:t>EFFICIENT </a:t>
            </a:r>
            <a:r>
              <a:rPr lang="en-US" sz="2800" dirty="0" smtClean="0">
                <a:solidFill>
                  <a:srgbClr val="000000"/>
                </a:solidFill>
                <a:latin typeface="Comic Sans MS" pitchFamily="66" charset="0"/>
                <a:ea typeface="Calibri" pitchFamily="34" charset="0"/>
                <a:cs typeface="Comic Sans MS" pitchFamily="66" charset="0"/>
              </a:rPr>
              <a:t>and</a:t>
            </a:r>
            <a:r>
              <a:rPr lang="en-US" sz="2800" b="1" dirty="0" smtClean="0">
                <a:solidFill>
                  <a:srgbClr val="000000"/>
                </a:solidFill>
                <a:latin typeface="Comic Sans MS" pitchFamily="66" charset="0"/>
                <a:ea typeface="Calibri" pitchFamily="34" charset="0"/>
                <a:cs typeface="Comic Sans MS" pitchFamily="66" charset="0"/>
              </a:rPr>
              <a:t> EFFECTIVE </a:t>
            </a:r>
            <a:r>
              <a:rPr lang="en-US" sz="2800" dirty="0" smtClean="0">
                <a:solidFill>
                  <a:srgbClr val="000000"/>
                </a:solidFill>
                <a:latin typeface="Comic Sans MS" pitchFamily="66" charset="0"/>
                <a:ea typeface="Calibri" pitchFamily="34" charset="0"/>
                <a:cs typeface="Comic Sans MS" pitchFamily="66" charset="0"/>
              </a:rPr>
              <a:t>use of available resources to achieve desired results in </a:t>
            </a:r>
            <a:r>
              <a:rPr lang="en-US" sz="2800" b="1" dirty="0" smtClean="0">
                <a:solidFill>
                  <a:srgbClr val="000000"/>
                </a:solidFill>
                <a:latin typeface="Comic Sans MS" pitchFamily="66" charset="0"/>
                <a:ea typeface="Calibri" pitchFamily="34" charset="0"/>
                <a:cs typeface="Comic Sans MS" pitchFamily="66" charset="0"/>
              </a:rPr>
              <a:t>TIME. </a:t>
            </a:r>
            <a:r>
              <a:rPr lang="en-GB" sz="2800" dirty="0" smtClean="0">
                <a:solidFill>
                  <a:srgbClr val="000000"/>
                </a:solidFill>
                <a:latin typeface="Comic Sans MS" pitchFamily="66" charset="0"/>
                <a:ea typeface="Calibri" pitchFamily="34" charset="0"/>
                <a:cs typeface="Comic Sans MS" pitchFamily="66" charset="0"/>
              </a:rPr>
              <a:t>Productivity is cost-consciousness, </a:t>
            </a:r>
            <a:r>
              <a:rPr lang="en-GB" sz="2800" b="1" dirty="0" smtClean="0">
                <a:solidFill>
                  <a:srgbClr val="000000"/>
                </a:solidFill>
                <a:latin typeface="Comic Sans MS" pitchFamily="66" charset="0"/>
                <a:ea typeface="Calibri" pitchFamily="34" charset="0"/>
                <a:cs typeface="Comic Sans MS" pitchFamily="66" charset="0"/>
              </a:rPr>
              <a:t>time consciousness,</a:t>
            </a:r>
            <a:r>
              <a:rPr lang="en-GB" sz="2800" dirty="0" smtClean="0">
                <a:solidFill>
                  <a:srgbClr val="000000"/>
                </a:solidFill>
                <a:latin typeface="Comic Sans MS" pitchFamily="66" charset="0"/>
                <a:ea typeface="Calibri" pitchFamily="34" charset="0"/>
                <a:cs typeface="Comic Sans MS" pitchFamily="66" charset="0"/>
              </a:rPr>
              <a:t> quality consciousness, customer consciousness.</a:t>
            </a:r>
          </a:p>
        </p:txBody>
      </p:sp>
      <p:sp>
        <p:nvSpPr>
          <p:cNvPr id="6" name="Rectangle 5"/>
          <p:cNvSpPr/>
          <p:nvPr/>
        </p:nvSpPr>
        <p:spPr>
          <a:xfrm>
            <a:off x="0" y="5877272"/>
            <a:ext cx="9144000" cy="980728"/>
          </a:xfrm>
          <a:prstGeom prst="rect">
            <a:avLst/>
          </a:prstGeom>
          <a:blipFill>
            <a:blip r:embed="rId3"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0" y="0"/>
            <a:ext cx="9163050" cy="1628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fontAlgn="base">
              <a:spcBef>
                <a:spcPct val="0"/>
              </a:spcBef>
              <a:spcAft>
                <a:spcPct val="0"/>
              </a:spcAft>
            </a:pPr>
            <a:r>
              <a:rPr lang="en-US" sz="2800" b="1" dirty="0" smtClean="0">
                <a:solidFill>
                  <a:srgbClr val="FF0000"/>
                </a:solidFill>
                <a:latin typeface="Comic Sans MS" pitchFamily="66" charset="0"/>
                <a:ea typeface="Calibri" pitchFamily="34" charset="0"/>
                <a:cs typeface="Comic Sans MS" pitchFamily="66" charset="0"/>
              </a:rPr>
              <a:t>PRODUCTIVITY</a:t>
            </a:r>
            <a:endParaRPr lang="en-US" sz="2800" b="1" dirty="0" smtClean="0">
              <a:solidFill>
                <a:srgbClr val="000000"/>
              </a:solidFill>
              <a:latin typeface="Comic Sans MS" pitchFamily="66" charset="0"/>
              <a:ea typeface="Calibri" pitchFamily="34" charset="0"/>
              <a:cs typeface="Comic Sans MS" pitchFamily="66"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0" y="0"/>
            <a:ext cx="8460432" cy="738664"/>
          </a:xfrm>
          <a:prstGeom prst="rect">
            <a:avLst/>
          </a:prstGeom>
        </p:spPr>
        <p:txBody>
          <a:bodyPr wrap="square">
            <a:spAutoFit/>
          </a:bodyPr>
          <a:lstStyle/>
          <a:p>
            <a:pPr lvl="0" eaLnBrk="0" fontAlgn="base" hangingPunct="0">
              <a:spcBef>
                <a:spcPct val="0"/>
              </a:spcBef>
              <a:spcAft>
                <a:spcPct val="0"/>
              </a:spcAft>
            </a:pPr>
            <a:r>
              <a:rPr lang="en-GB" sz="3200" b="1" dirty="0" smtClean="0">
                <a:solidFill>
                  <a:srgbClr val="FF0000"/>
                </a:solidFill>
                <a:latin typeface="Comic Sans MS" pitchFamily="66" charset="0"/>
                <a:ea typeface="Calibri" pitchFamily="34" charset="0"/>
                <a:cs typeface="Comic Sans MS" pitchFamily="66" charset="0"/>
              </a:rPr>
              <a:t>PRODUCTIVITY IMPROVEMENT</a:t>
            </a:r>
          </a:p>
          <a:p>
            <a:pPr lvl="0" eaLnBrk="0" fontAlgn="base" hangingPunct="0">
              <a:spcBef>
                <a:spcPct val="0"/>
              </a:spcBef>
              <a:spcAft>
                <a:spcPct val="0"/>
              </a:spcAft>
            </a:pPr>
            <a:endParaRPr lang="en-GB" sz="1000" dirty="0" smtClean="0">
              <a:solidFill>
                <a:srgbClr val="FF0000"/>
              </a:solidFill>
              <a:latin typeface="Comic Sans MS" pitchFamily="66" charset="0"/>
              <a:cs typeface="Arial" pitchFamily="34" charset="0"/>
            </a:endParaRPr>
          </a:p>
        </p:txBody>
      </p:sp>
      <p:sp>
        <p:nvSpPr>
          <p:cNvPr id="3" name="Rectangle 2"/>
          <p:cNvSpPr/>
          <p:nvPr/>
        </p:nvSpPr>
        <p:spPr>
          <a:xfrm>
            <a:off x="0" y="620688"/>
            <a:ext cx="8964488" cy="5184576"/>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r>
              <a:rPr lang="en-GB" sz="2800" dirty="0" smtClean="0">
                <a:solidFill>
                  <a:srgbClr val="000000"/>
                </a:solidFill>
                <a:latin typeface="Comic Sans MS" pitchFamily="66" charset="0"/>
                <a:ea typeface="Calibri" pitchFamily="34" charset="0"/>
                <a:cs typeface="Comic Sans MS" pitchFamily="66" charset="0"/>
              </a:rPr>
              <a:t>Productivity improvements are planned interventions designed to make the process better and operations of organizations smooth with a view to increasing: performance, revenue, profit, employment and improved standard of living for its workers or the populace. It entails improving efficiency, effectiveness and quality of work life.</a:t>
            </a:r>
            <a:endParaRPr lang="en-GB" sz="2800" dirty="0" smtClean="0">
              <a:latin typeface="Comic Sans MS" pitchFamily="66" charset="0"/>
              <a:cs typeface="Arial" pitchFamily="34" charset="0"/>
            </a:endParaRPr>
          </a:p>
          <a:p>
            <a:pPr lvl="0" eaLnBrk="0" fontAlgn="base" hangingPunct="0">
              <a:spcBef>
                <a:spcPct val="0"/>
              </a:spcBef>
              <a:spcAft>
                <a:spcPct val="0"/>
              </a:spcAft>
            </a:pPr>
            <a:r>
              <a:rPr lang="en-GB" sz="2800" dirty="0" smtClean="0">
                <a:solidFill>
                  <a:srgbClr val="000000"/>
                </a:solidFill>
                <a:latin typeface="Comic Sans MS" pitchFamily="66" charset="0"/>
                <a:ea typeface="Calibri" pitchFamily="34" charset="0"/>
                <a:cs typeface="Comic Sans MS" pitchFamily="66" charset="0"/>
              </a:rPr>
              <a:t> Productivity Improvement can only come about through the efficient and effective management of input factors of production, that is, human resources (management and labour), capital (physical and financial assets), and  technology.</a:t>
            </a:r>
            <a:endParaRPr lang="en-GB" sz="2800" dirty="0" smtClean="0">
              <a:latin typeface="Comic Sans MS" pitchFamily="66"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3" cstate="print"/>
          <a:tile tx="0" ty="0" sx="100000" sy="100000" flip="none" algn="tl"/>
        </a:blipFill>
        <a:effectLst/>
      </p:bgPr>
    </p:bg>
    <p:spTree>
      <p:nvGrpSpPr>
        <p:cNvPr id="1" name=""/>
        <p:cNvGrpSpPr/>
        <p:nvPr/>
      </p:nvGrpSpPr>
      <p:grpSpPr>
        <a:xfrm>
          <a:off x="0" y="0"/>
          <a:ext cx="0" cy="0"/>
          <a:chOff x="0" y="0"/>
          <a:chExt cx="0" cy="0"/>
        </a:xfrm>
      </p:grpSpPr>
      <p:pic>
        <p:nvPicPr>
          <p:cNvPr id="3" name="Picture 2" descr="Image result for depiction of conclusion on powerpoint"/>
          <p:cNvPicPr/>
          <p:nvPr/>
        </p:nvPicPr>
        <p:blipFill>
          <a:blip r:embed="rId4" cstate="print"/>
          <a:srcRect/>
          <a:stretch>
            <a:fillRect/>
          </a:stretch>
        </p:blipFill>
        <p:spPr bwMode="auto">
          <a:xfrm>
            <a:off x="-540568" y="-1539552"/>
            <a:ext cx="10081120" cy="8568952"/>
          </a:xfrm>
          <a:prstGeom prst="rect">
            <a:avLst/>
          </a:prstGeom>
          <a:noFill/>
          <a:ln w="9525">
            <a:noFill/>
            <a:miter lim="800000"/>
            <a:headEnd/>
            <a:tailEnd/>
          </a:ln>
        </p:spPr>
      </p:pic>
      <p:sp>
        <p:nvSpPr>
          <p:cNvPr id="2" name="Rectangle 1"/>
          <p:cNvSpPr/>
          <p:nvPr/>
        </p:nvSpPr>
        <p:spPr>
          <a:xfrm>
            <a:off x="2987824" y="1412776"/>
            <a:ext cx="6336704" cy="4124206"/>
          </a:xfrm>
          <a:prstGeom prst="rect">
            <a:avLst/>
          </a:prstGeom>
          <a:blipFill>
            <a:blip r:embed="rId3" cstate="print"/>
            <a:tile tx="0" ty="0" sx="100000" sy="100000" flip="none" algn="tl"/>
          </a:blipFill>
        </p:spPr>
        <p:txBody>
          <a:bodyPr wrap="square">
            <a:spAutoFit/>
          </a:bodyPr>
          <a:lstStyle/>
          <a:p>
            <a:endParaRPr lang="en-US" sz="3200" i="1" dirty="0">
              <a:solidFill>
                <a:schemeClr val="bg1"/>
              </a:solidFill>
              <a:latin typeface="Comic Sans MS" panose="030F0702030302020204" pitchFamily="66" charset="0"/>
            </a:endParaRPr>
          </a:p>
          <a:p>
            <a:r>
              <a:rPr lang="en-US" sz="3200" dirty="0" smtClean="0">
                <a:latin typeface="Comic Sans MS" panose="030F0702030302020204" pitchFamily="66" charset="0"/>
              </a:rPr>
              <a:t>-A </a:t>
            </a:r>
            <a:r>
              <a:rPr lang="en-US" sz="3200" dirty="0">
                <a:latin typeface="Comic Sans MS" panose="030F0702030302020204" pitchFamily="66" charset="0"/>
              </a:rPr>
              <a:t>good leader must be </a:t>
            </a:r>
            <a:r>
              <a:rPr lang="en-US" sz="3200" dirty="0" smtClean="0">
                <a:latin typeface="Comic Sans MS" panose="030F0702030302020204" pitchFamily="66" charset="0"/>
              </a:rPr>
              <a:t>responsible .</a:t>
            </a:r>
          </a:p>
          <a:p>
            <a:r>
              <a:rPr lang="en-US" sz="3200" dirty="0" smtClean="0">
                <a:latin typeface="Comic Sans MS" panose="030F0702030302020204" pitchFamily="66" charset="0"/>
              </a:rPr>
              <a:t>-A responsible </a:t>
            </a:r>
            <a:r>
              <a:rPr lang="en-US" sz="3200" dirty="0">
                <a:latin typeface="Comic Sans MS" panose="030F0702030302020204" pitchFamily="66" charset="0"/>
              </a:rPr>
              <a:t>person is likely to make a </a:t>
            </a:r>
            <a:r>
              <a:rPr lang="en-US" sz="3200" dirty="0" smtClean="0">
                <a:latin typeface="Comic Sans MS" panose="030F0702030302020204" pitchFamily="66" charset="0"/>
              </a:rPr>
              <a:t>good leader.  </a:t>
            </a:r>
          </a:p>
          <a:p>
            <a:r>
              <a:rPr lang="en-US" sz="3200" dirty="0" smtClean="0">
                <a:latin typeface="Comic Sans MS" panose="030F0702030302020204" pitchFamily="66" charset="0"/>
              </a:rPr>
              <a:t>-Good leadership engenders productivity.</a:t>
            </a:r>
          </a:p>
          <a:p>
            <a:endParaRPr lang="en-US" dirty="0" smtClean="0">
              <a:latin typeface="Comic Sans MS" panose="030F0702030302020204" pitchFamily="66" charset="0"/>
            </a:endParaRPr>
          </a:p>
          <a:p>
            <a:r>
              <a:rPr lang="en-US" sz="2000" b="1" dirty="0" smtClean="0">
                <a:latin typeface="Comic Sans MS" panose="030F0702030302020204" pitchFamily="66" charset="0"/>
              </a:rPr>
              <a:t> </a:t>
            </a:r>
            <a:endParaRPr lang="en-US" sz="2000" i="1" dirty="0">
              <a:latin typeface="Comic Sans MS" panose="030F0702030302020204" pitchFamily="66" charset="0"/>
            </a:endParaRPr>
          </a:p>
        </p:txBody>
      </p:sp>
    </p:spTree>
    <p:extLst>
      <p:ext uri="{BB962C8B-B14F-4D97-AF65-F5344CB8AC3E}">
        <p14:creationId xmlns:p14="http://schemas.microsoft.com/office/powerpoint/2010/main" val="8336304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TextBox 2"/>
          <p:cNvSpPr txBox="1"/>
          <p:nvPr/>
        </p:nvSpPr>
        <p:spPr>
          <a:xfrm>
            <a:off x="762000" y="1066800"/>
            <a:ext cx="7968848" cy="5016758"/>
          </a:xfrm>
          <a:prstGeom prst="rect">
            <a:avLst/>
          </a:prstGeom>
          <a:noFill/>
        </p:spPr>
        <p:txBody>
          <a:bodyPr wrap="none" rtlCol="0">
            <a:spAutoFit/>
          </a:bodyPr>
          <a:lstStyle/>
          <a:p>
            <a:endParaRPr lang="en-US" sz="4000" dirty="0" smtClean="0">
              <a:latin typeface="Comic Sans MS" pitchFamily="66" charset="0"/>
            </a:endParaRPr>
          </a:p>
          <a:p>
            <a:endParaRPr lang="en-US" sz="4000" dirty="0">
              <a:latin typeface="Comic Sans MS" pitchFamily="66" charset="0"/>
            </a:endParaRPr>
          </a:p>
          <a:p>
            <a:r>
              <a:rPr lang="en-US" sz="4000" dirty="0" smtClean="0">
                <a:latin typeface="Comic Sans MS" pitchFamily="66" charset="0"/>
              </a:rPr>
              <a:t>THANK YOU FOR LISTENING </a:t>
            </a:r>
          </a:p>
          <a:p>
            <a:endParaRPr lang="en-US" sz="4000" dirty="0" smtClean="0">
              <a:latin typeface="Comic Sans MS" pitchFamily="66" charset="0"/>
            </a:endParaRPr>
          </a:p>
          <a:p>
            <a:r>
              <a:rPr lang="en-US" sz="4000" dirty="0" smtClean="0">
                <a:latin typeface="Comic Sans MS" pitchFamily="66" charset="0"/>
              </a:rPr>
              <a:t>                    </a:t>
            </a:r>
          </a:p>
          <a:p>
            <a:endParaRPr lang="en-US" sz="4000" dirty="0">
              <a:latin typeface="Comic Sans MS" pitchFamily="66" charset="0"/>
            </a:endParaRPr>
          </a:p>
          <a:p>
            <a:endParaRPr lang="en-US" sz="4000" dirty="0" smtClean="0">
              <a:latin typeface="Comic Sans MS" pitchFamily="66" charset="0"/>
            </a:endParaRPr>
          </a:p>
          <a:p>
            <a:r>
              <a:rPr lang="en-US" sz="4000" dirty="0">
                <a:latin typeface="Comic Sans MS" pitchFamily="66" charset="0"/>
              </a:rPr>
              <a:t> </a:t>
            </a:r>
            <a:r>
              <a:rPr lang="en-US" sz="4000" dirty="0" smtClean="0">
                <a:latin typeface="Comic Sans MS" pitchFamily="66" charset="0"/>
              </a:rPr>
              <a:t>                   </a:t>
            </a:r>
            <a:endParaRPr lang="en-US" sz="4000" dirty="0">
              <a:latin typeface="Comic Sans MS" pitchFamily="66" charset="0"/>
            </a:endParaRPr>
          </a:p>
        </p:txBody>
      </p:sp>
      <p:sp>
        <p:nvSpPr>
          <p:cNvPr id="3074" name="AutoShape 2" descr="Image result for depiction of conclusion on powerpoin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4" name="Picture 3" descr="Image result for depiction of conclusion on powerpoint"/>
          <p:cNvPicPr/>
          <p:nvPr/>
        </p:nvPicPr>
        <p:blipFill>
          <a:blip r:embed="rId3" cstate="print"/>
          <a:srcRect/>
          <a:stretch>
            <a:fillRect/>
          </a:stretch>
        </p:blipFill>
        <p:spPr bwMode="auto">
          <a:xfrm>
            <a:off x="-139544" y="-880062"/>
            <a:ext cx="9283543" cy="8712943"/>
          </a:xfrm>
          <a:prstGeom prst="rect">
            <a:avLst/>
          </a:prstGeom>
          <a:blipFill>
            <a:blip r:embed="rId4" cstate="print"/>
            <a:tile tx="0" ty="0" sx="100000" sy="100000" flip="none" algn="tl"/>
          </a:blipFill>
          <a:ln w="9525">
            <a:noFill/>
            <a:miter lim="800000"/>
            <a:headEnd/>
            <a:tailEnd/>
          </a:ln>
        </p:spPr>
      </p:pic>
      <p:sp>
        <p:nvSpPr>
          <p:cNvPr id="5" name="Rectangle 4"/>
          <p:cNvSpPr/>
          <p:nvPr/>
        </p:nvSpPr>
        <p:spPr>
          <a:xfrm>
            <a:off x="-180528" y="-891480"/>
            <a:ext cx="9324528" cy="18058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5843716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 name="Rectangle 3"/>
          <p:cNvSpPr/>
          <p:nvPr/>
        </p:nvSpPr>
        <p:spPr>
          <a:xfrm>
            <a:off x="0" y="188641"/>
            <a:ext cx="8460432" cy="120032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square">
            <a:spAutoFit/>
          </a:bodyPr>
          <a:lstStyle/>
          <a:p>
            <a:pPr>
              <a:lnSpc>
                <a:spcPct val="150000"/>
              </a:lnSpc>
            </a:pPr>
            <a:r>
              <a:rPr lang="en-US" sz="2800" b="1" u="sng" dirty="0" smtClean="0">
                <a:solidFill>
                  <a:srgbClr val="FF0000"/>
                </a:solidFill>
                <a:latin typeface="Comic Sans MS" pitchFamily="66" charset="0"/>
              </a:rPr>
              <a:t>INTRODUCTION</a:t>
            </a:r>
            <a:endParaRPr lang="en-US" sz="2800" i="1" dirty="0">
              <a:solidFill>
                <a:srgbClr val="FF0000"/>
              </a:solidFill>
              <a:latin typeface="Comic Sans MS" pitchFamily="66" charset="0"/>
            </a:endParaRPr>
          </a:p>
          <a:p>
            <a:pPr>
              <a:lnSpc>
                <a:spcPct val="150000"/>
              </a:lnSpc>
            </a:pPr>
            <a:endParaRPr lang="en-US" sz="2000" b="1" i="1" dirty="0">
              <a:latin typeface="Comic Sans MS" pitchFamily="66" charset="0"/>
            </a:endParaRPr>
          </a:p>
        </p:txBody>
      </p:sp>
      <p:sp>
        <p:nvSpPr>
          <p:cNvPr id="3" name="Rectangle 2"/>
          <p:cNvSpPr/>
          <p:nvPr/>
        </p:nvSpPr>
        <p:spPr>
          <a:xfrm>
            <a:off x="0" y="980728"/>
            <a:ext cx="8460432" cy="5472608"/>
          </a:xfrm>
          <a:prstGeom prst="rect">
            <a:avLst/>
          </a:prstGeom>
          <a:blipFill>
            <a:blip r:embed="rId3"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solidFill>
                  <a:schemeClr val="tx1"/>
                </a:solidFill>
                <a:latin typeface="Comic Sans MS" pitchFamily="66" charset="0"/>
              </a:rPr>
              <a:t>Leadership is a quality that can be defined, however its definition differs from person to person. It is a quality that generates success, however success means different things to different people. Despite the variability in perceptions of leadership we all have leaders who have made a difference in our life and inspired us in one way or another. The benefit of having such variability in our perception of leadership is that each person on Earth has the capability of being a leader in some way. It is time to discover what kind of leader you are. It is time to exceed your potential, find your passion, take action, and make a difference</a:t>
            </a:r>
            <a:endParaRPr lang="en-GB" sz="2400" dirty="0">
              <a:solidFill>
                <a:schemeClr val="tx1"/>
              </a:solidFill>
            </a:endParaRPr>
          </a:p>
        </p:txBody>
      </p:sp>
    </p:spTree>
    <p:extLst>
      <p:ext uri="{BB962C8B-B14F-4D97-AF65-F5344CB8AC3E}">
        <p14:creationId xmlns:p14="http://schemas.microsoft.com/office/powerpoint/2010/main" val="2016446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e result for power point - picture depicting aim"/>
          <p:cNvPicPr/>
          <p:nvPr/>
        </p:nvPicPr>
        <p:blipFill>
          <a:blip r:embed="rId2" cstate="print"/>
          <a:srcRect/>
          <a:stretch>
            <a:fillRect/>
          </a:stretch>
        </p:blipFill>
        <p:spPr bwMode="auto">
          <a:xfrm>
            <a:off x="-1116632" y="-171400"/>
            <a:ext cx="10260632" cy="7344816"/>
          </a:xfrm>
          <a:prstGeom prst="rect">
            <a:avLst/>
          </a:prstGeom>
          <a:noFill/>
          <a:ln w="9525">
            <a:noFill/>
            <a:miter lim="800000"/>
            <a:headEnd/>
            <a:tailEnd/>
          </a:ln>
        </p:spPr>
      </p:pic>
      <p:sp>
        <p:nvSpPr>
          <p:cNvPr id="2" name="Rectangle 1"/>
          <p:cNvSpPr/>
          <p:nvPr/>
        </p:nvSpPr>
        <p:spPr>
          <a:xfrm>
            <a:off x="1691680" y="2060848"/>
            <a:ext cx="7452320" cy="2308324"/>
          </a:xfrm>
          <a:prstGeom prst="rect">
            <a:avLst/>
          </a:prstGeom>
          <a:blipFill>
            <a:blip r:embed="rId3" cstate="print"/>
            <a:tile tx="0" ty="0" sx="100000" sy="100000" flip="none" algn="tl"/>
          </a:blipFill>
        </p:spPr>
        <p:txBody>
          <a:bodyPr wrap="square">
            <a:spAutoFit/>
          </a:bodyPr>
          <a:lstStyle/>
          <a:p>
            <a:pPr>
              <a:lnSpc>
                <a:spcPct val="150000"/>
              </a:lnSpc>
            </a:pPr>
            <a:r>
              <a:rPr lang="en-US" sz="3200" b="1" dirty="0" smtClean="0">
                <a:latin typeface="Comic Sans MS" pitchFamily="66" charset="0"/>
              </a:rPr>
              <a:t>The aim of this paper is to acquaint participants with the concept of leadership and its responsibilities.</a:t>
            </a:r>
            <a:endParaRPr lang="en-US" sz="3200" b="1" i="1" dirty="0">
              <a:latin typeface="Comic Sans MS" pitchFamily="66" charset="0"/>
            </a:endParaRPr>
          </a:p>
        </p:txBody>
      </p:sp>
      <p:sp>
        <p:nvSpPr>
          <p:cNvPr id="18434" name="AutoShape 2" descr="Image result for power point - picture depicting aim"/>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5" name="Rectangle 4"/>
          <p:cNvSpPr/>
          <p:nvPr/>
        </p:nvSpPr>
        <p:spPr>
          <a:xfrm>
            <a:off x="1691680" y="548680"/>
            <a:ext cx="7452320" cy="15121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b="1" u="sng" dirty="0" smtClean="0">
                <a:solidFill>
                  <a:srgbClr val="FF0000"/>
                </a:solidFill>
                <a:latin typeface="Comic Sans MS" pitchFamily="66" charset="0"/>
              </a:rPr>
              <a:t>AIM</a:t>
            </a:r>
            <a:endParaRPr lang="en-US" b="1" i="1" u="sng" dirty="0" smtClean="0">
              <a:solidFill>
                <a:srgbClr val="FF0000"/>
              </a:solidFill>
              <a:latin typeface="Comic Sans MS" pitchFamily="66"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0" y="1"/>
            <a:ext cx="9144000" cy="3354765"/>
          </a:xfrm>
          <a:prstGeom prst="rect">
            <a:avLst/>
          </a:prstGeom>
        </p:spPr>
        <p:txBody>
          <a:bodyPr wrap="square">
            <a:spAutoFit/>
          </a:bodyPr>
          <a:lstStyle/>
          <a:p>
            <a:r>
              <a:rPr lang="en-US" sz="2800" b="1" u="sng" dirty="0" smtClean="0">
                <a:solidFill>
                  <a:srgbClr val="FF0000"/>
                </a:solidFill>
                <a:latin typeface="Comic Sans MS" pitchFamily="66" charset="0"/>
              </a:rPr>
              <a:t>OBJECTIVES</a:t>
            </a:r>
            <a:endParaRPr lang="en-US" sz="2800" i="1" dirty="0" smtClean="0">
              <a:solidFill>
                <a:srgbClr val="FF0000"/>
              </a:solidFill>
              <a:latin typeface="Comic Sans MS" pitchFamily="66" charset="0"/>
            </a:endParaRPr>
          </a:p>
          <a:p>
            <a:pPr lvl="0"/>
            <a:endParaRPr lang="en-US" sz="3200" dirty="0" smtClean="0">
              <a:latin typeface="Comic Sans MS" pitchFamily="66" charset="0"/>
            </a:endParaRPr>
          </a:p>
          <a:p>
            <a:pPr lvl="0"/>
            <a:endParaRPr lang="en-US" sz="3200" i="1" dirty="0" smtClean="0">
              <a:latin typeface="Comic Sans MS" pitchFamily="66" charset="0"/>
            </a:endParaRPr>
          </a:p>
          <a:p>
            <a:endParaRPr lang="en-US" sz="2800" b="1" dirty="0" smtClean="0">
              <a:latin typeface="Comic Sans MS" pitchFamily="66" charset="0"/>
            </a:endParaRPr>
          </a:p>
          <a:p>
            <a:endParaRPr lang="en-US" sz="2800" b="1" dirty="0" smtClean="0">
              <a:latin typeface="Comic Sans MS" pitchFamily="66" charset="0"/>
            </a:endParaRPr>
          </a:p>
          <a:p>
            <a:r>
              <a:rPr lang="en-US" sz="3200" dirty="0" smtClean="0">
                <a:latin typeface="Comic Sans MS" pitchFamily="66" charset="0"/>
              </a:rPr>
              <a:t/>
            </a:r>
            <a:br>
              <a:rPr lang="en-US" sz="3200" dirty="0" smtClean="0">
                <a:latin typeface="Comic Sans MS" pitchFamily="66" charset="0"/>
              </a:rPr>
            </a:br>
            <a:endParaRPr lang="en-US" sz="3200" i="1" dirty="0">
              <a:latin typeface="Comic Sans MS" pitchFamily="66" charset="0"/>
            </a:endParaRPr>
          </a:p>
        </p:txBody>
      </p:sp>
      <p:sp>
        <p:nvSpPr>
          <p:cNvPr id="3" name="Rectangle 2"/>
          <p:cNvSpPr/>
          <p:nvPr/>
        </p:nvSpPr>
        <p:spPr>
          <a:xfrm>
            <a:off x="0" y="1484784"/>
            <a:ext cx="8676456" cy="504056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smtClean="0">
                <a:solidFill>
                  <a:schemeClr val="tx1"/>
                </a:solidFill>
                <a:latin typeface="Comic Sans MS" pitchFamily="66" charset="0"/>
              </a:rPr>
              <a:t>At the end of this paper, participants should be able to:</a:t>
            </a:r>
          </a:p>
          <a:p>
            <a:endParaRPr lang="en-US" sz="2800" i="1" dirty="0" smtClean="0">
              <a:solidFill>
                <a:schemeClr val="tx1"/>
              </a:solidFill>
              <a:latin typeface="Comic Sans MS" pitchFamily="66" charset="0"/>
            </a:endParaRPr>
          </a:p>
          <a:p>
            <a:pPr lvl="0"/>
            <a:r>
              <a:rPr lang="en-US" sz="2800" dirty="0" smtClean="0">
                <a:solidFill>
                  <a:schemeClr val="tx1"/>
                </a:solidFill>
                <a:latin typeface="Comic Sans MS" pitchFamily="66" charset="0"/>
              </a:rPr>
              <a:t>-Define who a leader is.</a:t>
            </a:r>
            <a:endParaRPr lang="en-US" sz="2800" i="1" dirty="0" smtClean="0">
              <a:solidFill>
                <a:schemeClr val="tx1"/>
              </a:solidFill>
              <a:latin typeface="Comic Sans MS" pitchFamily="66" charset="0"/>
            </a:endParaRPr>
          </a:p>
          <a:p>
            <a:pPr lvl="0"/>
            <a:r>
              <a:rPr lang="en-US" sz="2800" dirty="0" smtClean="0">
                <a:solidFill>
                  <a:schemeClr val="tx1"/>
                </a:solidFill>
                <a:latin typeface="Comic Sans MS" pitchFamily="66" charset="0"/>
              </a:rPr>
              <a:t>-Explain how leaders evolve</a:t>
            </a:r>
            <a:endParaRPr lang="en-US" sz="2800" i="1" dirty="0" smtClean="0">
              <a:solidFill>
                <a:schemeClr val="tx1"/>
              </a:solidFill>
              <a:latin typeface="Comic Sans MS" pitchFamily="66" charset="0"/>
            </a:endParaRPr>
          </a:p>
          <a:p>
            <a:pPr lvl="0"/>
            <a:r>
              <a:rPr lang="en-US" sz="2800" dirty="0" smtClean="0">
                <a:solidFill>
                  <a:schemeClr val="tx1"/>
                </a:solidFill>
                <a:latin typeface="Comic Sans MS" pitchFamily="66" charset="0"/>
              </a:rPr>
              <a:t>-List types of leadership style.</a:t>
            </a:r>
            <a:endParaRPr lang="en-US" sz="2800" i="1" dirty="0" smtClean="0">
              <a:solidFill>
                <a:schemeClr val="tx1"/>
              </a:solidFill>
              <a:latin typeface="Comic Sans MS" pitchFamily="66" charset="0"/>
            </a:endParaRPr>
          </a:p>
          <a:p>
            <a:pPr lvl="0"/>
            <a:r>
              <a:rPr lang="en-US" sz="2800" dirty="0" smtClean="0">
                <a:solidFill>
                  <a:schemeClr val="tx1"/>
                </a:solidFill>
                <a:latin typeface="Comic Sans MS" pitchFamily="66" charset="0"/>
              </a:rPr>
              <a:t>-Enumerate the qualities of a good leader.</a:t>
            </a:r>
          </a:p>
          <a:p>
            <a:pPr lvl="0"/>
            <a:r>
              <a:rPr lang="en-US" sz="2800" dirty="0" smtClean="0">
                <a:solidFill>
                  <a:schemeClr val="tx1"/>
                </a:solidFill>
                <a:latin typeface="Comic Sans MS" pitchFamily="66" charset="0"/>
              </a:rPr>
              <a:t>-Explain how Leadership affects productivity.</a:t>
            </a:r>
          </a:p>
          <a:p>
            <a:pPr lvl="0"/>
            <a:endParaRPr lang="en-US" dirty="0" smtClean="0">
              <a:latin typeface="Comic Sans MS" pitchFamily="66" charset="0"/>
            </a:endParaRPr>
          </a:p>
        </p:txBody>
      </p:sp>
    </p:spTree>
    <p:extLst>
      <p:ext uri="{BB962C8B-B14F-4D97-AF65-F5344CB8AC3E}">
        <p14:creationId xmlns:p14="http://schemas.microsoft.com/office/powerpoint/2010/main" val="29568033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107504" y="1412777"/>
            <a:ext cx="8712968" cy="1508105"/>
          </a:xfrm>
          <a:prstGeom prst="rect">
            <a:avLst/>
          </a:prstGeom>
        </p:spPr>
        <p:txBody>
          <a:bodyPr wrap="square">
            <a:spAutoFit/>
          </a:bodyPr>
          <a:lstStyle/>
          <a:p>
            <a:r>
              <a:rPr lang="en-US" sz="2800" b="1" dirty="0" smtClean="0">
                <a:solidFill>
                  <a:srgbClr val="FF0000"/>
                </a:solidFill>
                <a:latin typeface="Comic Sans MS" pitchFamily="66" charset="0"/>
              </a:rPr>
              <a:t>WHO IS A LEADER?</a:t>
            </a:r>
            <a:endParaRPr lang="en-US" sz="2800" b="1" i="1" dirty="0" smtClean="0">
              <a:solidFill>
                <a:srgbClr val="FF0000"/>
              </a:solidFill>
              <a:latin typeface="Comic Sans MS" pitchFamily="66" charset="0"/>
            </a:endParaRPr>
          </a:p>
          <a:p>
            <a:endParaRPr lang="en-US" sz="3200" b="1" i="1" dirty="0" smtClean="0">
              <a:solidFill>
                <a:srgbClr val="FF0000"/>
              </a:solidFill>
              <a:latin typeface="Comic Sans MS" pitchFamily="66" charset="0"/>
            </a:endParaRPr>
          </a:p>
          <a:p>
            <a:endParaRPr lang="en-US" sz="3200" i="1" dirty="0" smtClean="0">
              <a:solidFill>
                <a:srgbClr val="FF0000"/>
              </a:solidFill>
              <a:latin typeface="Comic Sans MS" pitchFamily="66" charset="0"/>
            </a:endParaRPr>
          </a:p>
        </p:txBody>
      </p:sp>
      <p:sp>
        <p:nvSpPr>
          <p:cNvPr id="3" name="Rectangle 2"/>
          <p:cNvSpPr/>
          <p:nvPr/>
        </p:nvSpPr>
        <p:spPr>
          <a:xfrm>
            <a:off x="2286000" y="2828836"/>
            <a:ext cx="4572000" cy="369332"/>
          </a:xfrm>
          <a:prstGeom prst="rect">
            <a:avLst/>
          </a:prstGeom>
        </p:spPr>
        <p:txBody>
          <a:bodyPr>
            <a:spAutoFit/>
          </a:bodyPr>
          <a:lstStyle/>
          <a:p>
            <a:r>
              <a:rPr lang="en-US" dirty="0" smtClean="0">
                <a:latin typeface="Comic Sans MS" pitchFamily="66" charset="0"/>
              </a:rPr>
              <a:t>.</a:t>
            </a:r>
            <a:endParaRPr lang="en-US" i="1" dirty="0" smtClean="0">
              <a:latin typeface="Comic Sans MS" pitchFamily="66" charset="0"/>
            </a:endParaRPr>
          </a:p>
        </p:txBody>
      </p:sp>
      <p:sp>
        <p:nvSpPr>
          <p:cNvPr id="5" name="Rectangle 4"/>
          <p:cNvSpPr/>
          <p:nvPr/>
        </p:nvSpPr>
        <p:spPr>
          <a:xfrm>
            <a:off x="323528" y="2564904"/>
            <a:ext cx="6534472" cy="1815882"/>
          </a:xfrm>
          <a:prstGeom prst="rect">
            <a:avLst/>
          </a:prstGeom>
          <a:blipFill>
            <a:blip r:embed="rId2" cstate="print"/>
            <a:tile tx="0" ty="0" sx="100000" sy="100000" flip="none" algn="tl"/>
          </a:blipFill>
        </p:spPr>
        <p:txBody>
          <a:bodyPr wrap="square">
            <a:spAutoFit/>
          </a:bodyPr>
          <a:lstStyle/>
          <a:p>
            <a:r>
              <a:rPr lang="en-US" sz="2800" dirty="0" smtClean="0">
                <a:latin typeface="Comic Sans MS" pitchFamily="66" charset="0"/>
              </a:rPr>
              <a:t>A Leader is someone who influences and motivates others (followers) towards achieving common purposes and objectives</a:t>
            </a:r>
            <a:endParaRPr lang="en-GB"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332656"/>
            <a:ext cx="9036133" cy="1556792"/>
          </a:xfrm>
        </p:spPr>
        <p:txBody>
          <a:bodyPr>
            <a:normAutofit/>
          </a:bodyPr>
          <a:lstStyle/>
          <a:p>
            <a:r>
              <a:rPr lang="en-US" altLang="en-US" sz="3200" b="1" dirty="0">
                <a:solidFill>
                  <a:srgbClr val="FF0000"/>
                </a:solidFill>
                <a:latin typeface="Comic Sans MS" panose="030F0702030302020204" pitchFamily="66" charset="0"/>
              </a:rPr>
              <a:t>What is Leadership?</a:t>
            </a:r>
            <a:endParaRPr lang="en-US" sz="3200" dirty="0">
              <a:solidFill>
                <a:srgbClr val="FF0000"/>
              </a:solidFill>
            </a:endParaRPr>
          </a:p>
        </p:txBody>
      </p:sp>
      <p:sp>
        <p:nvSpPr>
          <p:cNvPr id="4" name="Rectangle 3"/>
          <p:cNvSpPr/>
          <p:nvPr/>
        </p:nvSpPr>
        <p:spPr>
          <a:xfrm>
            <a:off x="-180528" y="1484784"/>
            <a:ext cx="8568952" cy="4104456"/>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ct val="0"/>
              </a:spcBef>
            </a:pPr>
            <a:r>
              <a:rPr lang="en-US" altLang="en-US" b="1" dirty="0" smtClean="0">
                <a:solidFill>
                  <a:srgbClr val="FF0000"/>
                </a:solidFill>
                <a:latin typeface="Comic Sans MS" panose="030F0702030302020204" pitchFamily="66" charset="0"/>
              </a:rPr>
              <a:t>Field Marshal Bernard Montgomery: </a:t>
            </a:r>
            <a:r>
              <a:rPr lang="en-US" altLang="en-US" dirty="0" smtClean="0">
                <a:solidFill>
                  <a:schemeClr val="tx1"/>
                </a:solidFill>
                <a:latin typeface="Comic Sans MS" panose="030F0702030302020204" pitchFamily="66" charset="0"/>
              </a:rPr>
              <a:t>“</a:t>
            </a:r>
            <a:r>
              <a:rPr lang="en-US" altLang="ja-JP" dirty="0" smtClean="0">
                <a:solidFill>
                  <a:schemeClr val="tx1"/>
                </a:solidFill>
                <a:latin typeface="Comic Sans MS" panose="030F0702030302020204" pitchFamily="66" charset="0"/>
              </a:rPr>
              <a:t>Leadership is the capacity and will to </a:t>
            </a:r>
            <a:r>
              <a:rPr lang="en-US" altLang="ja-JP" b="1" dirty="0" smtClean="0">
                <a:solidFill>
                  <a:schemeClr val="tx1"/>
                </a:solidFill>
                <a:latin typeface="Comic Sans MS" panose="030F0702030302020204" pitchFamily="66" charset="0"/>
              </a:rPr>
              <a:t>rally men and women to a common purpose and the character</a:t>
            </a:r>
            <a:r>
              <a:rPr lang="en-US" altLang="ja-JP" dirty="0" smtClean="0">
                <a:solidFill>
                  <a:schemeClr val="tx1"/>
                </a:solidFill>
                <a:latin typeface="Comic Sans MS" panose="030F0702030302020204" pitchFamily="66" charset="0"/>
              </a:rPr>
              <a:t> which </a:t>
            </a:r>
            <a:r>
              <a:rPr lang="en-US" altLang="ja-JP" b="1" dirty="0" smtClean="0">
                <a:solidFill>
                  <a:schemeClr val="tx1"/>
                </a:solidFill>
                <a:latin typeface="Comic Sans MS" panose="030F0702030302020204" pitchFamily="66" charset="0"/>
              </a:rPr>
              <a:t>inspires confidence</a:t>
            </a:r>
            <a:r>
              <a:rPr lang="en-US" altLang="ja-JP" dirty="0" smtClean="0">
                <a:solidFill>
                  <a:schemeClr val="tx1"/>
                </a:solidFill>
                <a:latin typeface="Comic Sans MS" panose="030F0702030302020204" pitchFamily="66" charset="0"/>
              </a:rPr>
              <a:t>.</a:t>
            </a:r>
            <a:r>
              <a:rPr lang="en-US" altLang="en-US" dirty="0" smtClean="0">
                <a:solidFill>
                  <a:schemeClr val="tx1"/>
                </a:solidFill>
                <a:latin typeface="Comic Sans MS" panose="030F0702030302020204" pitchFamily="66" charset="0"/>
              </a:rPr>
              <a:t>”</a:t>
            </a:r>
          </a:p>
          <a:p>
            <a:pPr>
              <a:spcBef>
                <a:spcPct val="0"/>
              </a:spcBef>
            </a:pPr>
            <a:r>
              <a:rPr lang="en-US" altLang="ja-JP" dirty="0" smtClean="0">
                <a:solidFill>
                  <a:schemeClr val="tx1"/>
                </a:solidFill>
                <a:latin typeface="Comic Sans MS" panose="030F0702030302020204" pitchFamily="66" charset="0"/>
              </a:rPr>
              <a:t>  </a:t>
            </a:r>
          </a:p>
          <a:p>
            <a:pPr>
              <a:spcBef>
                <a:spcPct val="0"/>
              </a:spcBef>
            </a:pPr>
            <a:r>
              <a:rPr lang="en-US" altLang="en-US" b="1" dirty="0" smtClean="0">
                <a:solidFill>
                  <a:srgbClr val="FF0000"/>
                </a:solidFill>
                <a:latin typeface="Comic Sans MS" panose="030F0702030302020204" pitchFamily="66" charset="0"/>
              </a:rPr>
              <a:t>Dwight Eisenhower: </a:t>
            </a:r>
            <a:r>
              <a:rPr lang="en-US" altLang="en-US" dirty="0" smtClean="0">
                <a:solidFill>
                  <a:schemeClr val="tx1"/>
                </a:solidFill>
                <a:latin typeface="Comic Sans MS" panose="030F0702030302020204" pitchFamily="66" charset="0"/>
              </a:rPr>
              <a:t>“Leadership is the art of </a:t>
            </a:r>
            <a:r>
              <a:rPr lang="en-US" altLang="en-US" b="1" dirty="0" smtClean="0">
                <a:solidFill>
                  <a:schemeClr val="tx1"/>
                </a:solidFill>
                <a:latin typeface="Comic Sans MS" panose="030F0702030302020204" pitchFamily="66" charset="0"/>
              </a:rPr>
              <a:t>getting someone else to do something you want </a:t>
            </a:r>
            <a:r>
              <a:rPr lang="en-US" altLang="en-US" dirty="0" smtClean="0">
                <a:solidFill>
                  <a:schemeClr val="tx1"/>
                </a:solidFill>
                <a:latin typeface="Comic Sans MS" panose="030F0702030302020204" pitchFamily="66" charset="0"/>
              </a:rPr>
              <a:t>done </a:t>
            </a:r>
            <a:r>
              <a:rPr lang="en-US" altLang="en-US" b="1" dirty="0" smtClean="0">
                <a:solidFill>
                  <a:schemeClr val="tx1"/>
                </a:solidFill>
                <a:latin typeface="Comic Sans MS" panose="030F0702030302020204" pitchFamily="66" charset="0"/>
              </a:rPr>
              <a:t>because he wants </a:t>
            </a:r>
            <a:r>
              <a:rPr lang="en-US" altLang="en-US" dirty="0" smtClean="0">
                <a:solidFill>
                  <a:schemeClr val="tx1"/>
                </a:solidFill>
                <a:latin typeface="Comic Sans MS" panose="030F0702030302020204" pitchFamily="66" charset="0"/>
              </a:rPr>
              <a:t>to do it.</a:t>
            </a:r>
          </a:p>
          <a:p>
            <a:pPr>
              <a:spcBef>
                <a:spcPct val="0"/>
              </a:spcBef>
            </a:pPr>
            <a:endParaRPr lang="en-US" altLang="en-US" dirty="0" smtClean="0">
              <a:solidFill>
                <a:schemeClr val="tx1"/>
              </a:solidFill>
              <a:latin typeface="Comic Sans MS" panose="030F0702030302020204" pitchFamily="66" charset="0"/>
            </a:endParaRPr>
          </a:p>
          <a:p>
            <a:pPr>
              <a:spcBef>
                <a:spcPct val="0"/>
              </a:spcBef>
            </a:pPr>
            <a:r>
              <a:rPr lang="en-US" altLang="en-US" b="1" dirty="0" smtClean="0">
                <a:solidFill>
                  <a:srgbClr val="FF0000"/>
                </a:solidFill>
                <a:latin typeface="Comic Sans MS" panose="030F0702030302020204" pitchFamily="66" charset="0"/>
              </a:rPr>
              <a:t>Harry Truman: </a:t>
            </a:r>
            <a:r>
              <a:rPr lang="en-US" altLang="en-US" dirty="0" smtClean="0">
                <a:solidFill>
                  <a:schemeClr val="tx1"/>
                </a:solidFill>
                <a:latin typeface="Comic Sans MS" panose="030F0702030302020204" pitchFamily="66" charset="0"/>
              </a:rPr>
              <a:t>“A leader is a man who has the ability to </a:t>
            </a:r>
            <a:r>
              <a:rPr lang="en-US" altLang="en-US" b="1" dirty="0" smtClean="0">
                <a:solidFill>
                  <a:schemeClr val="tx1"/>
                </a:solidFill>
                <a:latin typeface="Comic Sans MS" panose="030F0702030302020204" pitchFamily="66" charset="0"/>
              </a:rPr>
              <a:t>get other people to do</a:t>
            </a:r>
            <a:r>
              <a:rPr lang="en-US" altLang="en-US" dirty="0" smtClean="0">
                <a:solidFill>
                  <a:schemeClr val="tx1"/>
                </a:solidFill>
                <a:latin typeface="Comic Sans MS" panose="030F0702030302020204" pitchFamily="66" charset="0"/>
              </a:rPr>
              <a:t> what </a:t>
            </a:r>
            <a:r>
              <a:rPr lang="en-US" altLang="en-US" b="1" dirty="0" smtClean="0">
                <a:solidFill>
                  <a:schemeClr val="tx1"/>
                </a:solidFill>
                <a:latin typeface="Comic Sans MS" panose="030F0702030302020204" pitchFamily="66" charset="0"/>
              </a:rPr>
              <a:t>they don’t want to do</a:t>
            </a:r>
            <a:r>
              <a:rPr lang="en-US" altLang="en-US" dirty="0" smtClean="0">
                <a:solidFill>
                  <a:schemeClr val="tx1"/>
                </a:solidFill>
                <a:latin typeface="Comic Sans MS" panose="030F0702030302020204" pitchFamily="66" charset="0"/>
              </a:rPr>
              <a:t>, and </a:t>
            </a:r>
            <a:r>
              <a:rPr lang="en-US" altLang="en-US" b="1" dirty="0" smtClean="0">
                <a:solidFill>
                  <a:schemeClr val="tx1"/>
                </a:solidFill>
                <a:latin typeface="Comic Sans MS" panose="030F0702030302020204" pitchFamily="66" charset="0"/>
              </a:rPr>
              <a:t>like it</a:t>
            </a:r>
            <a:r>
              <a:rPr lang="en-US" altLang="en-US" dirty="0" smtClean="0">
                <a:solidFill>
                  <a:schemeClr val="tx1"/>
                </a:solidFill>
                <a:latin typeface="Comic Sans MS" panose="030F0702030302020204" pitchFamily="66" charset="0"/>
              </a:rPr>
              <a:t>.” </a:t>
            </a:r>
          </a:p>
          <a:p>
            <a:pPr>
              <a:spcBef>
                <a:spcPct val="0"/>
              </a:spcBef>
            </a:pPr>
            <a:endParaRPr lang="en-US" altLang="en-US" dirty="0">
              <a:solidFill>
                <a:schemeClr val="tx1"/>
              </a:solidFill>
            </a:endParaRPr>
          </a:p>
        </p:txBody>
      </p:sp>
    </p:spTree>
    <p:extLst>
      <p:ext uri="{BB962C8B-B14F-4D97-AF65-F5344CB8AC3E}">
        <p14:creationId xmlns:p14="http://schemas.microsoft.com/office/powerpoint/2010/main" val="31894121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0" y="0"/>
            <a:ext cx="9144000" cy="5447645"/>
          </a:xfrm>
          <a:prstGeom prst="rect">
            <a:avLst/>
          </a:prstGeom>
          <a:blipFill>
            <a:blip r:embed="rId2" cstate="print"/>
            <a:tile tx="0" ty="0" sx="100000" sy="100000" flip="none" algn="tl"/>
          </a:blipFill>
        </p:spPr>
        <p:txBody>
          <a:bodyPr wrap="square">
            <a:spAutoFit/>
          </a:bodyPr>
          <a:lstStyle/>
          <a:p>
            <a:r>
              <a:rPr lang="en-US" sz="2800" dirty="0">
                <a:latin typeface="Comic Sans MS" pitchFamily="66" charset="0"/>
              </a:rPr>
              <a:t>According to Jack Welsh (former CEO, General Electric) he says, as a leader, I have three (3) responsibilities</a:t>
            </a:r>
            <a:r>
              <a:rPr lang="en-US" sz="2800" dirty="0" smtClean="0">
                <a:latin typeface="Comic Sans MS" pitchFamily="66" charset="0"/>
              </a:rPr>
              <a:t>;</a:t>
            </a:r>
          </a:p>
          <a:p>
            <a:endParaRPr lang="en-US" sz="4000" b="1" i="1" dirty="0">
              <a:latin typeface="Comic Sans MS" pitchFamily="66" charset="0"/>
            </a:endParaRPr>
          </a:p>
          <a:p>
            <a:pPr lvl="0"/>
            <a:r>
              <a:rPr lang="en-US" sz="3200" dirty="0">
                <a:latin typeface="Comic Sans MS" pitchFamily="66" charset="0"/>
              </a:rPr>
              <a:t>Finding the right people</a:t>
            </a:r>
            <a:endParaRPr lang="en-US" sz="3200" i="1" dirty="0">
              <a:latin typeface="Comic Sans MS" pitchFamily="66" charset="0"/>
            </a:endParaRPr>
          </a:p>
          <a:p>
            <a:pPr lvl="0"/>
            <a:r>
              <a:rPr lang="en-US" sz="3200" dirty="0">
                <a:latin typeface="Comic Sans MS" pitchFamily="66" charset="0"/>
              </a:rPr>
              <a:t>Allocating the resources</a:t>
            </a:r>
            <a:endParaRPr lang="en-US" sz="3200" i="1" dirty="0">
              <a:latin typeface="Comic Sans MS" pitchFamily="66" charset="0"/>
            </a:endParaRPr>
          </a:p>
          <a:p>
            <a:pPr lvl="0"/>
            <a:r>
              <a:rPr lang="en-US" sz="3200" dirty="0">
                <a:latin typeface="Comic Sans MS" pitchFamily="66" charset="0"/>
              </a:rPr>
              <a:t>Sharing the ideas </a:t>
            </a:r>
            <a:r>
              <a:rPr lang="en-US" sz="3200" dirty="0" smtClean="0">
                <a:latin typeface="Comic Sans MS" pitchFamily="66" charset="0"/>
              </a:rPr>
              <a:t>quickly</a:t>
            </a:r>
          </a:p>
          <a:p>
            <a:pPr lvl="0"/>
            <a:endParaRPr lang="en-US" sz="3200" i="1" dirty="0">
              <a:latin typeface="Comic Sans MS" pitchFamily="66" charset="0"/>
            </a:endParaRPr>
          </a:p>
          <a:p>
            <a:r>
              <a:rPr lang="en-US" sz="3200" dirty="0">
                <a:latin typeface="Comic Sans MS" pitchFamily="66" charset="0"/>
              </a:rPr>
              <a:t>Also, Chester Bernard (1938) says, a leader’s responsibility is to maintain the organization’s values and to generate commitment.</a:t>
            </a:r>
            <a:endParaRPr lang="en-US" sz="3200" i="1" dirty="0">
              <a:latin typeface="Comic Sans MS" pitchFamily="66" charset="0"/>
            </a:endParaRPr>
          </a:p>
        </p:txBody>
      </p:sp>
    </p:spTree>
    <p:extLst>
      <p:ext uri="{BB962C8B-B14F-4D97-AF65-F5344CB8AC3E}">
        <p14:creationId xmlns:p14="http://schemas.microsoft.com/office/powerpoint/2010/main" val="15835957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0" y="117693"/>
            <a:ext cx="9144000" cy="830997"/>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square">
            <a:spAutoFit/>
          </a:bodyPr>
          <a:lstStyle/>
          <a:p>
            <a:r>
              <a:rPr lang="en-US" sz="2400" b="1" dirty="0">
                <a:solidFill>
                  <a:srgbClr val="FF0000"/>
                </a:solidFill>
                <a:latin typeface="Comic Sans MS" panose="030F0702030302020204" pitchFamily="66" charset="0"/>
              </a:rPr>
              <a:t>HOW LEADERS </a:t>
            </a:r>
            <a:r>
              <a:rPr lang="en-US" sz="2400" b="1" dirty="0" smtClean="0">
                <a:solidFill>
                  <a:srgbClr val="FF0000"/>
                </a:solidFill>
                <a:latin typeface="Comic Sans MS" panose="030F0702030302020204" pitchFamily="66" charset="0"/>
              </a:rPr>
              <a:t>EVOLVE:</a:t>
            </a:r>
          </a:p>
          <a:p>
            <a:endParaRPr lang="en-US" sz="2400" i="1" dirty="0">
              <a:latin typeface="Comic Sans MS" panose="030F0702030302020204" pitchFamily="66" charset="0"/>
            </a:endParaRPr>
          </a:p>
        </p:txBody>
      </p:sp>
      <p:sp>
        <p:nvSpPr>
          <p:cNvPr id="3" name="Rectangle 2"/>
          <p:cNvSpPr/>
          <p:nvPr/>
        </p:nvSpPr>
        <p:spPr>
          <a:xfrm>
            <a:off x="-252536" y="980728"/>
            <a:ext cx="9252520" cy="4968552"/>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buFont typeface="Arial" pitchFamily="34" charset="0"/>
              <a:buChar char="•"/>
            </a:pPr>
            <a:r>
              <a:rPr lang="en-US" sz="2800" b="1" i="1" u="sng" dirty="0" smtClean="0">
                <a:solidFill>
                  <a:srgbClr val="FF0000"/>
                </a:solidFill>
                <a:latin typeface="Comic Sans MS" panose="030F0702030302020204" pitchFamily="66" charset="0"/>
              </a:rPr>
              <a:t>CHARISMATIC:</a:t>
            </a:r>
            <a:r>
              <a:rPr lang="en-US" sz="2800" dirty="0" smtClean="0">
                <a:latin typeface="Comic Sans MS" panose="030F0702030302020204" pitchFamily="66" charset="0"/>
              </a:rPr>
              <a:t> </a:t>
            </a:r>
            <a:r>
              <a:rPr lang="en-US" sz="2800" dirty="0" smtClean="0">
                <a:solidFill>
                  <a:schemeClr val="tx1"/>
                </a:solidFill>
                <a:latin typeface="Comic Sans MS" panose="030F0702030302020204" pitchFamily="66" charset="0"/>
              </a:rPr>
              <a:t>Possession of some personality traits may lead people naturally into leadership roles.</a:t>
            </a:r>
            <a:r>
              <a:rPr lang="en-US" sz="2800" b="1" dirty="0" smtClean="0">
                <a:solidFill>
                  <a:schemeClr val="tx1"/>
                </a:solidFill>
                <a:latin typeface="Comic Sans MS" panose="030F0702030302020204" pitchFamily="66" charset="0"/>
              </a:rPr>
              <a:t> </a:t>
            </a:r>
            <a:r>
              <a:rPr lang="en-US" sz="2800" b="1" dirty="0" smtClean="0">
                <a:solidFill>
                  <a:srgbClr val="FF0000"/>
                </a:solidFill>
                <a:latin typeface="Comic Sans MS" panose="030F0702030302020204" pitchFamily="66" charset="0"/>
              </a:rPr>
              <a:t>Martin Luther King, Obama.</a:t>
            </a:r>
            <a:endParaRPr lang="en-US" sz="2800" i="1" dirty="0" smtClean="0">
              <a:solidFill>
                <a:srgbClr val="FF0000"/>
              </a:solidFill>
              <a:latin typeface="Comic Sans MS" panose="030F0702030302020204" pitchFamily="66" charset="0"/>
            </a:endParaRPr>
          </a:p>
          <a:p>
            <a:pPr marL="342900" lvl="0" indent="-342900">
              <a:buFont typeface="Arial" pitchFamily="34" charset="0"/>
              <a:buChar char="•"/>
            </a:pPr>
            <a:r>
              <a:rPr lang="en-US" sz="2800" b="1" i="1" u="sng" dirty="0" smtClean="0">
                <a:solidFill>
                  <a:srgbClr val="FF0000"/>
                </a:solidFill>
                <a:latin typeface="Comic Sans MS" panose="030F0702030302020204" pitchFamily="66" charset="0"/>
              </a:rPr>
              <a:t>SITUATIONAL</a:t>
            </a:r>
            <a:r>
              <a:rPr lang="en-US" sz="2800" b="1" i="1" u="sng" dirty="0" smtClean="0">
                <a:solidFill>
                  <a:schemeClr val="tx1"/>
                </a:solidFill>
                <a:latin typeface="Comic Sans MS" panose="030F0702030302020204" pitchFamily="66" charset="0"/>
              </a:rPr>
              <a:t>:</a:t>
            </a:r>
            <a:r>
              <a:rPr lang="en-US" sz="2800" dirty="0" smtClean="0">
                <a:solidFill>
                  <a:schemeClr val="tx1"/>
                </a:solidFill>
                <a:latin typeface="Comic Sans MS" panose="030F0702030302020204" pitchFamily="66" charset="0"/>
              </a:rPr>
              <a:t> A crisis of important event may cause a person to rise to the occasion. This brings out extraordinary leadership qualities in an ordinary person e.g.</a:t>
            </a:r>
            <a:r>
              <a:rPr lang="en-US" sz="2800" dirty="0" smtClean="0">
                <a:latin typeface="Comic Sans MS" panose="030F0702030302020204" pitchFamily="66" charset="0"/>
              </a:rPr>
              <a:t> </a:t>
            </a:r>
            <a:r>
              <a:rPr lang="en-US" sz="2800" dirty="0" smtClean="0">
                <a:solidFill>
                  <a:srgbClr val="FF0000"/>
                </a:solidFill>
                <a:latin typeface="Comic Sans MS" panose="030F0702030302020204" pitchFamily="66" charset="0"/>
              </a:rPr>
              <a:t>Nelson Mandela.</a:t>
            </a:r>
            <a:endParaRPr lang="en-US" sz="2800" i="1" dirty="0" smtClean="0">
              <a:solidFill>
                <a:srgbClr val="FF0000"/>
              </a:solidFill>
              <a:latin typeface="Comic Sans MS" panose="030F0702030302020204" pitchFamily="66" charset="0"/>
            </a:endParaRPr>
          </a:p>
          <a:p>
            <a:pPr marL="342900" lvl="0" indent="-342900">
              <a:buFont typeface="Arial" pitchFamily="34" charset="0"/>
              <a:buChar char="•"/>
            </a:pPr>
            <a:r>
              <a:rPr lang="en-US" sz="2800" b="1" i="1" u="sng" dirty="0" smtClean="0">
                <a:solidFill>
                  <a:srgbClr val="FF0000"/>
                </a:solidFill>
                <a:latin typeface="Comic Sans MS" panose="030F0702030302020204" pitchFamily="66" charset="0"/>
              </a:rPr>
              <a:t>TRANSFORMATIONAL:</a:t>
            </a:r>
            <a:r>
              <a:rPr lang="en-US" sz="2800" dirty="0" smtClean="0">
                <a:latin typeface="Comic Sans MS" panose="030F0702030302020204" pitchFamily="66" charset="0"/>
              </a:rPr>
              <a:t> </a:t>
            </a:r>
            <a:r>
              <a:rPr lang="en-US" sz="2800" dirty="0" smtClean="0">
                <a:solidFill>
                  <a:schemeClr val="tx1"/>
                </a:solidFill>
                <a:latin typeface="Comic Sans MS" panose="030F0702030302020204" pitchFamily="66" charset="0"/>
              </a:rPr>
              <a:t>People can choose to become leaders by learning leadership traits. To be tutored to become a leader. </a:t>
            </a:r>
            <a:endParaRPr lang="en-US" sz="2800" b="1" dirty="0" smtClean="0">
              <a:solidFill>
                <a:schemeClr val="tx1"/>
              </a:solidFill>
              <a:latin typeface="Comic Sans MS" panose="030F0702030302020204" pitchFamily="66" charset="0"/>
            </a:endParaRPr>
          </a:p>
        </p:txBody>
      </p:sp>
    </p:spTree>
    <p:extLst>
      <p:ext uri="{BB962C8B-B14F-4D97-AF65-F5344CB8AC3E}">
        <p14:creationId xmlns:p14="http://schemas.microsoft.com/office/powerpoint/2010/main" val="36978541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395536" y="908721"/>
            <a:ext cx="7488832" cy="954107"/>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square">
            <a:spAutoFit/>
          </a:bodyPr>
          <a:lstStyle/>
          <a:p>
            <a:pPr algn="ctr"/>
            <a:r>
              <a:rPr lang="en-US" sz="2800" b="1" dirty="0" smtClean="0">
                <a:solidFill>
                  <a:srgbClr val="FF0000"/>
                </a:solidFill>
                <a:latin typeface="Comic Sans MS" panose="030F0702030302020204" pitchFamily="66" charset="0"/>
              </a:rPr>
              <a:t>LEADERSHIP MOTIVATION</a:t>
            </a:r>
          </a:p>
          <a:p>
            <a:endParaRPr lang="en-US" sz="2800" i="1" dirty="0" smtClean="0">
              <a:solidFill>
                <a:srgbClr val="FF0000"/>
              </a:solidFill>
              <a:latin typeface="Comic Sans MS" panose="030F0702030302020204" pitchFamily="66" charset="0"/>
            </a:endParaRPr>
          </a:p>
        </p:txBody>
      </p:sp>
      <p:sp>
        <p:nvSpPr>
          <p:cNvPr id="3" name="Rectangle 2"/>
          <p:cNvSpPr/>
          <p:nvPr/>
        </p:nvSpPr>
        <p:spPr>
          <a:xfrm>
            <a:off x="251520" y="1988840"/>
            <a:ext cx="8568952" cy="3816424"/>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buFont typeface="Wingdings" pitchFamily="2" charset="2"/>
              <a:buChar char="v"/>
            </a:pPr>
            <a:r>
              <a:rPr lang="en-US" sz="2800" dirty="0" smtClean="0">
                <a:solidFill>
                  <a:schemeClr val="tx1"/>
                </a:solidFill>
                <a:latin typeface="Comic Sans MS" panose="030F0702030302020204" pitchFamily="66" charset="0"/>
              </a:rPr>
              <a:t>The desire to help others</a:t>
            </a:r>
            <a:endParaRPr lang="en-US" sz="2800" i="1" dirty="0" smtClean="0">
              <a:solidFill>
                <a:schemeClr val="tx1"/>
              </a:solidFill>
              <a:latin typeface="Comic Sans MS" panose="030F0702030302020204" pitchFamily="66" charset="0"/>
            </a:endParaRPr>
          </a:p>
          <a:p>
            <a:pPr marL="342900" lvl="0" indent="-342900">
              <a:buFont typeface="Wingdings" pitchFamily="2" charset="2"/>
              <a:buChar char="v"/>
            </a:pPr>
            <a:r>
              <a:rPr lang="en-US" sz="2800" dirty="0" smtClean="0">
                <a:solidFill>
                  <a:schemeClr val="tx1"/>
                </a:solidFill>
                <a:latin typeface="Comic Sans MS" panose="030F0702030302020204" pitchFamily="66" charset="0"/>
              </a:rPr>
              <a:t>The sense of being needed</a:t>
            </a:r>
            <a:endParaRPr lang="en-US" sz="2800" i="1" dirty="0" smtClean="0">
              <a:solidFill>
                <a:schemeClr val="tx1"/>
              </a:solidFill>
              <a:latin typeface="Comic Sans MS" panose="030F0702030302020204" pitchFamily="66" charset="0"/>
            </a:endParaRPr>
          </a:p>
          <a:p>
            <a:pPr marL="342900" lvl="0" indent="-342900">
              <a:buFont typeface="Wingdings" pitchFamily="2" charset="2"/>
              <a:buChar char="v"/>
            </a:pPr>
            <a:r>
              <a:rPr lang="en-US" sz="2800" dirty="0" smtClean="0">
                <a:solidFill>
                  <a:schemeClr val="tx1"/>
                </a:solidFill>
                <a:latin typeface="Comic Sans MS" panose="030F0702030302020204" pitchFamily="66" charset="0"/>
              </a:rPr>
              <a:t>Feeling accomplished when goal is achieved</a:t>
            </a:r>
            <a:endParaRPr lang="en-US" sz="2800" i="1" dirty="0" smtClean="0">
              <a:solidFill>
                <a:schemeClr val="tx1"/>
              </a:solidFill>
              <a:latin typeface="Comic Sans MS" panose="030F0702030302020204" pitchFamily="66" charset="0"/>
            </a:endParaRPr>
          </a:p>
          <a:p>
            <a:pPr marL="342900" lvl="0" indent="-342900">
              <a:buFont typeface="Wingdings" pitchFamily="2" charset="2"/>
              <a:buChar char="v"/>
            </a:pPr>
            <a:r>
              <a:rPr lang="en-US" sz="2800" dirty="0" smtClean="0">
                <a:solidFill>
                  <a:schemeClr val="tx1"/>
                </a:solidFill>
                <a:latin typeface="Comic Sans MS" panose="030F0702030302020204" pitchFamily="66" charset="0"/>
              </a:rPr>
              <a:t>Gaining the respect of others</a:t>
            </a:r>
            <a:endParaRPr lang="en-US" sz="2800" i="1" dirty="0" smtClean="0">
              <a:solidFill>
                <a:schemeClr val="tx1"/>
              </a:solidFill>
              <a:latin typeface="Comic Sans MS" panose="030F0702030302020204" pitchFamily="66" charset="0"/>
            </a:endParaRPr>
          </a:p>
          <a:p>
            <a:pPr marL="342900" lvl="0" indent="-342900">
              <a:buFont typeface="Wingdings" pitchFamily="2" charset="2"/>
              <a:buChar char="v"/>
            </a:pPr>
            <a:r>
              <a:rPr lang="en-US" sz="2800" dirty="0" smtClean="0">
                <a:solidFill>
                  <a:schemeClr val="tx1"/>
                </a:solidFill>
                <a:latin typeface="Comic Sans MS" panose="030F0702030302020204" pitchFamily="66" charset="0"/>
              </a:rPr>
              <a:t>Self-growth and understanding</a:t>
            </a:r>
            <a:endParaRPr lang="en-US" sz="2800" i="1" dirty="0">
              <a:solidFill>
                <a:schemeClr val="tx1"/>
              </a:solidFill>
              <a:latin typeface="Comic Sans MS" panose="030F0702030302020204" pitchFamily="66"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581</TotalTime>
  <Words>844</Words>
  <Application>Microsoft Office PowerPoint</Application>
  <PresentationFormat>On-screen Show (4:3)</PresentationFormat>
  <Paragraphs>130</Paragraphs>
  <Slides>18</Slides>
  <Notes>3</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Facet</vt:lpstr>
      <vt:lpstr>PowerPoint Presentation</vt:lpstr>
      <vt:lpstr>PowerPoint Presentation</vt:lpstr>
      <vt:lpstr>PowerPoint Presentation</vt:lpstr>
      <vt:lpstr>PowerPoint Presentation</vt:lpstr>
      <vt:lpstr>PowerPoint Presentation</vt:lpstr>
      <vt:lpstr>What is Leadership?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Sabitu</dc:creator>
  <cp:lastModifiedBy>HP</cp:lastModifiedBy>
  <cp:revision>73</cp:revision>
  <cp:lastPrinted>2018-07-03T13:20:20Z</cp:lastPrinted>
  <dcterms:modified xsi:type="dcterms:W3CDTF">2021-02-04T10:24:15Z</dcterms:modified>
</cp:coreProperties>
</file>