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27"/>
  </p:handoutMasterIdLst>
  <p:sldIdLst>
    <p:sldId id="256" r:id="rId2"/>
    <p:sldId id="301" r:id="rId3"/>
    <p:sldId id="330" r:id="rId4"/>
    <p:sldId id="258" r:id="rId5"/>
    <p:sldId id="325" r:id="rId6"/>
    <p:sldId id="259" r:id="rId7"/>
    <p:sldId id="335" r:id="rId8"/>
    <p:sldId id="336" r:id="rId9"/>
    <p:sldId id="337" r:id="rId10"/>
    <p:sldId id="338" r:id="rId11"/>
    <p:sldId id="339" r:id="rId12"/>
    <p:sldId id="340" r:id="rId13"/>
    <p:sldId id="341" r:id="rId14"/>
    <p:sldId id="278" r:id="rId15"/>
    <p:sldId id="331" r:id="rId16"/>
    <p:sldId id="308" r:id="rId17"/>
    <p:sldId id="309" r:id="rId18"/>
    <p:sldId id="310" r:id="rId19"/>
    <p:sldId id="311" r:id="rId20"/>
    <p:sldId id="312" r:id="rId21"/>
    <p:sldId id="313" r:id="rId22"/>
    <p:sldId id="314" r:id="rId23"/>
    <p:sldId id="315" r:id="rId24"/>
    <p:sldId id="333" r:id="rId25"/>
    <p:sldId id="334" r:id="rId26"/>
  </p:sldIdLst>
  <p:sldSz cx="12192000" cy="6858000"/>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3" autoAdjust="0"/>
    <p:restoredTop sz="94660"/>
  </p:normalViewPr>
  <p:slideViewPr>
    <p:cSldViewPr snapToGrid="0">
      <p:cViewPr varScale="1">
        <p:scale>
          <a:sx n="74" d="100"/>
          <a:sy n="74" d="100"/>
        </p:scale>
        <p:origin x="-37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7072"/>
          </a:xfrm>
          <a:prstGeom prst="rect">
            <a:avLst/>
          </a:prstGeom>
        </p:spPr>
        <p:txBody>
          <a:bodyPr vert="horz" lIns="93497" tIns="46749" rIns="93497" bIns="46749" rtlCol="0"/>
          <a:lstStyle>
            <a:lvl1pPr algn="r">
              <a:defRPr sz="1200"/>
            </a:lvl1pPr>
          </a:lstStyle>
          <a:p>
            <a:fld id="{D17BD66A-9B89-48F5-A8B2-D802312E74DC}" type="datetimeFigureOut">
              <a:rPr lang="en-US" smtClean="0"/>
              <a:pPr/>
              <a:t>2/4/2021</a:t>
            </a:fld>
            <a:endParaRPr lang="en-US"/>
          </a:p>
        </p:txBody>
      </p:sp>
      <p:sp>
        <p:nvSpPr>
          <p:cNvPr id="4" name="Footer Placeholder 3"/>
          <p:cNvSpPr>
            <a:spLocks noGrp="1"/>
          </p:cNvSpPr>
          <p:nvPr>
            <p:ph type="ftr" sz="quarter" idx="2"/>
          </p:nvPr>
        </p:nvSpPr>
        <p:spPr>
          <a:xfrm>
            <a:off x="0" y="8842030"/>
            <a:ext cx="3056414" cy="467071"/>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30"/>
            <a:ext cx="3056414" cy="467071"/>
          </a:xfrm>
          <a:prstGeom prst="rect">
            <a:avLst/>
          </a:prstGeom>
        </p:spPr>
        <p:txBody>
          <a:bodyPr vert="horz" lIns="93497" tIns="46749" rIns="93497" bIns="46749" rtlCol="0" anchor="b"/>
          <a:lstStyle>
            <a:lvl1pPr algn="r">
              <a:defRPr sz="1200"/>
            </a:lvl1pPr>
          </a:lstStyle>
          <a:p>
            <a:fld id="{219EF86D-47C3-4712-B7AE-83EB1FA481B0}" type="slidenum">
              <a:rPr lang="en-US" smtClean="0"/>
              <a:pPr/>
              <a:t>‹#›</a:t>
            </a:fld>
            <a:endParaRPr lang="en-US"/>
          </a:p>
        </p:txBody>
      </p:sp>
    </p:spTree>
    <p:extLst>
      <p:ext uri="{BB962C8B-B14F-4D97-AF65-F5344CB8AC3E}">
        <p14:creationId xmlns:p14="http://schemas.microsoft.com/office/powerpoint/2010/main" val="40471182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130" indent="0">
              <a:buNone/>
              <a:defRPr sz="1000"/>
            </a:lvl8pPr>
            <a:lvl9pPr marL="365633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98059BB-01A5-4C91-97F0-0321DE50AB95}" type="datetimeFigureOut">
              <a:rPr lang="en-GB" smtClean="0"/>
              <a:pPr/>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32B25D-A6B9-417B-A503-BF51E69070F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32B25D-A6B9-417B-A503-BF51E69070F4}" type="slidenum">
              <a:rPr lang="en-GB" smtClean="0"/>
              <a:pPr/>
              <a:t>‹#›</a:t>
            </a:fld>
            <a:endParaRPr lang="en-GB"/>
          </a:p>
        </p:txBody>
      </p:sp>
      <p:sp>
        <p:nvSpPr>
          <p:cNvPr id="5" name="Date Placeholder 4"/>
          <p:cNvSpPr>
            <a:spLocks noGrp="1"/>
          </p:cNvSpPr>
          <p:nvPr>
            <p:ph type="dt" sz="half" idx="10"/>
          </p:nvPr>
        </p:nvSpPr>
        <p:spPr/>
        <p:txBody>
          <a:bodyPr/>
          <a:lstStyle/>
          <a:p>
            <a:fld id="{E98059BB-01A5-4C91-97F0-0321DE50AB95}" type="datetimeFigureOut">
              <a:rPr lang="en-GB" smtClean="0"/>
              <a:pPr/>
              <a:t>04/02/2021</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98059BB-01A5-4C91-97F0-0321DE50AB95}" type="datetimeFigureOut">
              <a:rPr lang="en-GB" smtClean="0"/>
              <a:pPr/>
              <a:t>04/02/2021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D32B25D-A6B9-417B-A503-BF51E69070F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n.wikipedia.org/wiki/Har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950" y="4062708"/>
            <a:ext cx="10453171" cy="1569156"/>
          </a:xfrm>
        </p:spPr>
        <p:txBody>
          <a:bodyPr/>
          <a:lstStyle/>
          <a:p>
            <a:pPr algn="ctr">
              <a:lnSpc>
                <a:spcPct val="150000"/>
              </a:lnSpc>
            </a:pPr>
            <a:r>
              <a:rPr lang="en-US" sz="3200" b="1" dirty="0">
                <a:solidFill>
                  <a:schemeClr val="tx1"/>
                </a:solidFill>
                <a:latin typeface="Comic Sans MS" panose="030F0702030302020204" pitchFamily="66" charset="0"/>
              </a:rPr>
              <a:t>INTERNATIONAL ROAD SAFETY </a:t>
            </a:r>
            <a:r>
              <a:rPr lang="en-US" sz="3200" b="1" dirty="0" smtClean="0">
                <a:solidFill>
                  <a:schemeClr val="tx1"/>
                </a:solidFill>
                <a:latin typeface="Comic Sans MS" panose="030F0702030302020204" pitchFamily="66" charset="0"/>
              </a:rPr>
              <a:t>ORGANISATIONS; </a:t>
            </a:r>
            <a:r>
              <a:rPr lang="en-US" sz="3200" b="1" dirty="0">
                <a:solidFill>
                  <a:schemeClr val="tx1"/>
                </a:solidFill>
                <a:latin typeface="Comic Sans MS" panose="030F0702030302020204" pitchFamily="66" charset="0"/>
              </a:rPr>
              <a:t>NIGERIA’S PARTICIPATION: THE ROLE OF FRSC</a:t>
            </a:r>
            <a:endParaRPr lang="en-US" sz="3200" dirty="0">
              <a:solidFill>
                <a:schemeClr val="tx1"/>
              </a:solidFill>
              <a:latin typeface="Comic Sans MS" panose="030F0702030302020204" pitchFamily="66" charset="0"/>
            </a:endParaRPr>
          </a:p>
        </p:txBody>
      </p:sp>
      <p:sp>
        <p:nvSpPr>
          <p:cNvPr id="4" name="Subtitle 3"/>
          <p:cNvSpPr>
            <a:spLocks noGrp="1"/>
          </p:cNvSpPr>
          <p:nvPr>
            <p:ph type="subTitle" idx="1"/>
          </p:nvPr>
        </p:nvSpPr>
        <p:spPr>
          <a:xfrm>
            <a:off x="1284999" y="1046376"/>
            <a:ext cx="7766936" cy="1096899"/>
          </a:xfrm>
        </p:spPr>
        <p:txBody>
          <a:bodyPr>
            <a:normAutofit/>
          </a:bodyPr>
          <a:lstStyle/>
          <a:p>
            <a:pPr algn="ctr"/>
            <a:r>
              <a:rPr lang="en-US" sz="2800" b="1" dirty="0">
                <a:solidFill>
                  <a:schemeClr val="tx1"/>
                </a:solidFill>
                <a:latin typeface="Comic Sans MS" panose="030F0702030302020204" pitchFamily="66" charset="0"/>
              </a:rPr>
              <a:t>FEDERAL ROAD SAFETY CORPS </a:t>
            </a:r>
            <a:endParaRPr lang="en-US" sz="2800" dirty="0">
              <a:solidFill>
                <a:schemeClr val="tx1"/>
              </a:solidFill>
              <a:latin typeface="Comic Sans MS" panose="030F0702030302020204" pitchFamily="66" charset="0"/>
            </a:endParaRPr>
          </a:p>
          <a:p>
            <a:pPr algn="ctr"/>
            <a:r>
              <a:rPr lang="en-US" sz="2800" b="1" dirty="0">
                <a:solidFill>
                  <a:schemeClr val="tx1"/>
                </a:solidFill>
                <a:latin typeface="Comic Sans MS" panose="030F0702030302020204" pitchFamily="66" charset="0"/>
              </a:rPr>
              <a:t>SCHOOL OF PROFESSIONAL STUDIES </a:t>
            </a:r>
            <a:endParaRPr lang="en-US" sz="2800" dirty="0">
              <a:solidFill>
                <a:schemeClr val="tx1"/>
              </a:solidFill>
              <a:latin typeface="Comic Sans MS" panose="030F0702030302020204" pitchFamily="66" charset="0"/>
            </a:endParaRPr>
          </a:p>
          <a:p>
            <a:pPr algn="ctr"/>
            <a:endParaRPr lang="en-US" sz="2800" dirty="0">
              <a:solidFill>
                <a:schemeClr val="tx1"/>
              </a:solidFill>
              <a:latin typeface="Comic Sans MS" panose="030F0702030302020204"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63946" y="31175"/>
            <a:ext cx="10967269" cy="6574898"/>
          </a:xfrm>
        </p:spPr>
        <p:txBody>
          <a:bodyPr>
            <a:normAutofit lnSpcReduction="10000"/>
          </a:bodyPr>
          <a:lstStyle/>
          <a:p>
            <a:pPr marL="0" lvl="0" indent="0">
              <a:lnSpc>
                <a:spcPct val="150000"/>
              </a:lnSpc>
              <a:buNone/>
            </a:pPr>
            <a:r>
              <a:rPr lang="en-US" sz="2800" b="1" dirty="0" smtClean="0">
                <a:solidFill>
                  <a:schemeClr val="tx1"/>
                </a:solidFill>
                <a:latin typeface="Comic Sans MS" panose="030F0702030302020204" pitchFamily="66" charset="0"/>
              </a:rPr>
              <a:t>International Road Safety </a:t>
            </a:r>
            <a:r>
              <a:rPr lang="en-US" sz="2800" b="1" dirty="0" err="1" smtClean="0">
                <a:solidFill>
                  <a:schemeClr val="tx1"/>
                </a:solidFill>
                <a:latin typeface="Comic Sans MS" panose="030F0702030302020204" pitchFamily="66" charset="0"/>
              </a:rPr>
              <a:t>Organisation</a:t>
            </a:r>
            <a:r>
              <a:rPr lang="en-US" sz="2800" b="1" dirty="0" smtClean="0">
                <a:solidFill>
                  <a:schemeClr val="tx1"/>
                </a:solidFill>
                <a:latin typeface="Comic Sans MS" panose="030F0702030302020204" pitchFamily="66" charset="0"/>
              </a:rPr>
              <a:t> (IRF):</a:t>
            </a:r>
            <a:r>
              <a:rPr lang="en-US" sz="2800" dirty="0" smtClean="0">
                <a:solidFill>
                  <a:schemeClr val="tx1"/>
                </a:solidFill>
                <a:latin typeface="Comic Sans MS" panose="030F0702030302020204" pitchFamily="66" charset="0"/>
              </a:rPr>
              <a:t>	</a:t>
            </a:r>
          </a:p>
          <a:p>
            <a:pPr marL="0" lvl="0" indent="0">
              <a:lnSpc>
                <a:spcPct val="150000"/>
              </a:lnSpc>
              <a:buNone/>
            </a:pPr>
            <a:r>
              <a:rPr lang="en-US" sz="2800" dirty="0" smtClean="0">
                <a:solidFill>
                  <a:schemeClr val="tx1"/>
                </a:solidFill>
                <a:latin typeface="Comic Sans MS" panose="030F0702030302020204" pitchFamily="66" charset="0"/>
              </a:rPr>
              <a:t>Is a global non-profit </a:t>
            </a:r>
            <a:r>
              <a:rPr lang="en-US" sz="2800" dirty="0" err="1" smtClean="0">
                <a:solidFill>
                  <a:schemeClr val="tx1"/>
                </a:solidFill>
                <a:latin typeface="Comic Sans MS" panose="030F0702030302020204" pitchFamily="66" charset="0"/>
              </a:rPr>
              <a:t>organisation</a:t>
            </a:r>
            <a:r>
              <a:rPr lang="en-US" sz="2800" dirty="0" smtClean="0">
                <a:solidFill>
                  <a:schemeClr val="tx1"/>
                </a:solidFill>
                <a:latin typeface="Comic Sans MS" panose="030F0702030302020204" pitchFamily="66" charset="0"/>
              </a:rPr>
              <a:t> with a platform that brings public and private entities committed to road development and conducts researches on roads.</a:t>
            </a:r>
          </a:p>
          <a:p>
            <a:pPr marL="0" lvl="0" indent="0">
              <a:lnSpc>
                <a:spcPct val="150000"/>
              </a:lnSpc>
              <a:buNone/>
            </a:pPr>
            <a:endParaRPr lang="en-US" sz="2800" dirty="0">
              <a:solidFill>
                <a:schemeClr val="tx1"/>
              </a:solidFill>
              <a:latin typeface="Comic Sans MS" panose="030F0702030302020204" pitchFamily="66" charset="0"/>
            </a:endParaRPr>
          </a:p>
          <a:p>
            <a:pPr marL="0" indent="0">
              <a:lnSpc>
                <a:spcPct val="150000"/>
              </a:lnSpc>
              <a:buNone/>
            </a:pPr>
            <a:r>
              <a:rPr lang="en-US" sz="2800" b="1" dirty="0">
                <a:solidFill>
                  <a:schemeClr val="tx1"/>
                </a:solidFill>
                <a:latin typeface="Comic Sans MS" panose="030F0702030302020204" pitchFamily="66" charset="0"/>
              </a:rPr>
              <a:t>International Traffic Safety Data </a:t>
            </a:r>
          </a:p>
          <a:p>
            <a:pPr marL="0" lvl="0" indent="0">
              <a:lnSpc>
                <a:spcPct val="150000"/>
              </a:lnSpc>
              <a:buNone/>
            </a:pPr>
            <a:r>
              <a:rPr lang="en-US" sz="2800" dirty="0" smtClean="0">
                <a:solidFill>
                  <a:schemeClr val="tx1"/>
                </a:solidFill>
                <a:latin typeface="Comic Sans MS" panose="030F0702030302020204" pitchFamily="66" charset="0"/>
              </a:rPr>
              <a:t>Established in 1988, IRTAD collects and aggregates international data on Road Crashes through which it provides empirical basis for international comparison and effective road safety polices.</a:t>
            </a:r>
          </a:p>
          <a:p>
            <a:pPr marL="0" lvl="0" indent="0">
              <a:lnSpc>
                <a:spcPct val="150000"/>
              </a:lnSpc>
              <a:buNone/>
            </a:pPr>
            <a:endParaRPr lang="en-US" sz="2800" dirty="0">
              <a:solidFill>
                <a:schemeClr val="tx1"/>
              </a:solidFill>
              <a:latin typeface="Comic Sans MS" panose="030F0702030302020204" pitchFamily="66" charset="0"/>
            </a:endParaRPr>
          </a:p>
        </p:txBody>
      </p:sp>
      <p:sp>
        <p:nvSpPr>
          <p:cNvPr id="8" name="AutoShape 4" descr="Image result for WALKIE TALKIE"/>
          <p:cNvSpPr>
            <a:spLocks noChangeAspect="1" noChangeArrowheads="1"/>
          </p:cNvSpPr>
          <p:nvPr/>
        </p:nvSpPr>
        <p:spPr bwMode="auto">
          <a:xfrm>
            <a:off x="372534" y="31175"/>
            <a:ext cx="304800" cy="2736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sp>
        <p:nvSpPr>
          <p:cNvPr id="6" name="Rectangle 5"/>
          <p:cNvSpPr/>
          <p:nvPr/>
        </p:nvSpPr>
        <p:spPr>
          <a:xfrm>
            <a:off x="1411111" y="31175"/>
            <a:ext cx="9121421" cy="707886"/>
          </a:xfrm>
          <a:prstGeom prst="rect">
            <a:avLst/>
          </a:prstGeom>
        </p:spPr>
        <p:txBody>
          <a:bodyPr wrap="square">
            <a:spAutoFit/>
          </a:bodyPr>
          <a:lstStyle/>
          <a:p>
            <a:pPr lvl="0" algn="ctr" defTabSz="457200">
              <a:spcBef>
                <a:spcPts val="1000"/>
              </a:spcBef>
              <a:buClr>
                <a:srgbClr val="5FCBEF"/>
              </a:buClr>
              <a:buSzPct val="80000"/>
            </a:pPr>
            <a:endParaRPr lang="en-US" sz="4000" dirty="0">
              <a:solidFill>
                <a:prstClr val="black">
                  <a:lumMod val="75000"/>
                  <a:lumOff val="25000"/>
                </a:prstClr>
              </a:solidFill>
            </a:endParaRPr>
          </a:p>
        </p:txBody>
      </p:sp>
    </p:spTree>
    <p:extLst>
      <p:ext uri="{BB962C8B-B14F-4D97-AF65-F5344CB8AC3E}">
        <p14:creationId xmlns:p14="http://schemas.microsoft.com/office/powerpoint/2010/main" val="4080123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72534" y="283102"/>
            <a:ext cx="10652517" cy="6574898"/>
          </a:xfrm>
        </p:spPr>
        <p:txBody>
          <a:bodyPr>
            <a:normAutofit fontScale="92500" lnSpcReduction="20000"/>
          </a:bodyPr>
          <a:lstStyle/>
          <a:p>
            <a:pPr marL="0" lvl="0" indent="0" algn="just">
              <a:lnSpc>
                <a:spcPct val="150000"/>
              </a:lnSpc>
              <a:buNone/>
            </a:pPr>
            <a:r>
              <a:rPr lang="en-US" sz="2800" b="1" dirty="0" smtClean="0">
                <a:solidFill>
                  <a:schemeClr val="tx1"/>
                </a:solidFill>
                <a:latin typeface="Comic Sans MS" panose="030F0702030302020204" pitchFamily="66" charset="0"/>
              </a:rPr>
              <a:t>WEST AFRICAN ROAD SAFETY ORGANISTION (WARSO):</a:t>
            </a:r>
            <a:endParaRPr lang="en-US" sz="2800" dirty="0" smtClean="0">
              <a:solidFill>
                <a:schemeClr val="tx1"/>
              </a:solidFill>
              <a:latin typeface="Comic Sans MS" panose="030F0702030302020204" pitchFamily="66" charset="0"/>
            </a:endParaRPr>
          </a:p>
          <a:p>
            <a:pPr marL="0" lvl="0" indent="0" algn="just">
              <a:lnSpc>
                <a:spcPct val="150000"/>
              </a:lnSpc>
              <a:buNone/>
            </a:pPr>
            <a:r>
              <a:rPr lang="en-US" sz="2800" dirty="0" smtClean="0">
                <a:solidFill>
                  <a:schemeClr val="tx1"/>
                </a:solidFill>
                <a:latin typeface="Comic Sans MS" panose="030F0702030302020204" pitchFamily="66" charset="0"/>
              </a:rPr>
              <a:t>WARSO was established in May, 2008 as a Sub-regional </a:t>
            </a:r>
            <a:r>
              <a:rPr lang="en-US" sz="2800" dirty="0" err="1" smtClean="0">
                <a:solidFill>
                  <a:schemeClr val="tx1"/>
                </a:solidFill>
                <a:latin typeface="Comic Sans MS" panose="030F0702030302020204" pitchFamily="66" charset="0"/>
              </a:rPr>
              <a:t>Organisation</a:t>
            </a:r>
            <a:r>
              <a:rPr lang="en-US" sz="2800" dirty="0" smtClean="0">
                <a:solidFill>
                  <a:schemeClr val="tx1"/>
                </a:solidFill>
                <a:latin typeface="Comic Sans MS" panose="030F0702030302020204" pitchFamily="66" charset="0"/>
              </a:rPr>
              <a:t> to promote Road Safety with a mission to ‘Promote and reinforce road safety in West Africa’. Its objective includes;</a:t>
            </a:r>
          </a:p>
          <a:p>
            <a:pPr algn="just">
              <a:lnSpc>
                <a:spcPct val="150000"/>
              </a:lnSpc>
            </a:pPr>
            <a:r>
              <a:rPr lang="en-US" sz="2800" dirty="0" smtClean="0">
                <a:solidFill>
                  <a:schemeClr val="tx1"/>
                </a:solidFill>
                <a:latin typeface="Comic Sans MS" panose="030F0702030302020204" pitchFamily="66" charset="0"/>
              </a:rPr>
              <a:t>Promote the creation of road safety </a:t>
            </a:r>
            <a:r>
              <a:rPr lang="en-US" sz="2800" dirty="0" err="1" smtClean="0">
                <a:solidFill>
                  <a:schemeClr val="tx1"/>
                </a:solidFill>
                <a:latin typeface="Comic Sans MS" panose="030F0702030302020204" pitchFamily="66" charset="0"/>
              </a:rPr>
              <a:t>organistions</a:t>
            </a:r>
            <a:r>
              <a:rPr lang="en-US" sz="2800" dirty="0" smtClean="0">
                <a:solidFill>
                  <a:schemeClr val="tx1"/>
                </a:solidFill>
                <a:latin typeface="Comic Sans MS" panose="030F0702030302020204" pitchFamily="66" charset="0"/>
              </a:rPr>
              <a:t> in the region.</a:t>
            </a:r>
          </a:p>
          <a:p>
            <a:pPr algn="just">
              <a:lnSpc>
                <a:spcPct val="150000"/>
              </a:lnSpc>
            </a:pPr>
            <a:r>
              <a:rPr lang="en-US" sz="2800" dirty="0" smtClean="0">
                <a:solidFill>
                  <a:schemeClr val="tx1"/>
                </a:solidFill>
                <a:latin typeface="Comic Sans MS" panose="030F0702030302020204" pitchFamily="66" charset="0"/>
              </a:rPr>
              <a:t>Promote education on road safety in school and training of specialists.</a:t>
            </a:r>
          </a:p>
          <a:p>
            <a:pPr algn="just">
              <a:lnSpc>
                <a:spcPct val="150000"/>
              </a:lnSpc>
            </a:pPr>
            <a:r>
              <a:rPr lang="en-US" sz="2800" dirty="0" smtClean="0">
                <a:solidFill>
                  <a:schemeClr val="tx1"/>
                </a:solidFill>
                <a:latin typeface="Comic Sans MS" panose="030F0702030302020204" pitchFamily="66" charset="0"/>
              </a:rPr>
              <a:t>Encourage harmonization of road traffic regulations in the sub-region.</a:t>
            </a:r>
          </a:p>
          <a:p>
            <a:pPr algn="just">
              <a:lnSpc>
                <a:spcPct val="150000"/>
              </a:lnSpc>
            </a:pPr>
            <a:r>
              <a:rPr lang="en-US" sz="2800" dirty="0" smtClean="0">
                <a:solidFill>
                  <a:schemeClr val="tx1"/>
                </a:solidFill>
                <a:latin typeface="Comic Sans MS" panose="030F0702030302020204" pitchFamily="66" charset="0"/>
              </a:rPr>
              <a:t>Promote and organize joint activities for members.</a:t>
            </a:r>
          </a:p>
          <a:p>
            <a:pPr algn="just">
              <a:lnSpc>
                <a:spcPct val="150000"/>
              </a:lnSpc>
            </a:pPr>
            <a:r>
              <a:rPr lang="en-US" sz="2800" dirty="0" smtClean="0">
                <a:solidFill>
                  <a:schemeClr val="tx1"/>
                </a:solidFill>
                <a:latin typeface="Comic Sans MS" panose="030F0702030302020204" pitchFamily="66" charset="0"/>
              </a:rPr>
              <a:t>Advice and support national road  safety bodies.</a:t>
            </a:r>
          </a:p>
          <a:p>
            <a:pPr algn="just">
              <a:lnSpc>
                <a:spcPct val="150000"/>
              </a:lnSpc>
            </a:pPr>
            <a:endParaRPr lang="en-US" sz="2800" dirty="0" smtClean="0">
              <a:solidFill>
                <a:schemeClr val="tx1"/>
              </a:solidFill>
              <a:latin typeface="Comic Sans MS" panose="030F0702030302020204" pitchFamily="66" charset="0"/>
            </a:endParaRPr>
          </a:p>
          <a:p>
            <a:pPr marL="0" lvl="0" indent="0" algn="just">
              <a:lnSpc>
                <a:spcPct val="150000"/>
              </a:lnSpc>
              <a:buNone/>
            </a:pPr>
            <a:endParaRPr lang="en-US" sz="2800" dirty="0" smtClean="0">
              <a:solidFill>
                <a:schemeClr val="tx1"/>
              </a:solidFill>
              <a:latin typeface="Comic Sans MS" panose="030F0702030302020204" pitchFamily="66" charset="0"/>
            </a:endParaRPr>
          </a:p>
          <a:p>
            <a:pPr marL="0" lvl="0" indent="0" algn="just">
              <a:lnSpc>
                <a:spcPct val="150000"/>
              </a:lnSpc>
              <a:buNone/>
            </a:pPr>
            <a:endParaRPr lang="en-US" sz="2800" dirty="0">
              <a:solidFill>
                <a:schemeClr val="tx1"/>
              </a:solidFill>
              <a:latin typeface="Comic Sans MS" panose="030F0702030302020204" pitchFamily="66" charset="0"/>
            </a:endParaRPr>
          </a:p>
        </p:txBody>
      </p:sp>
      <p:sp>
        <p:nvSpPr>
          <p:cNvPr id="8" name="AutoShape 4" descr="Image result for WALKIE TALKIE"/>
          <p:cNvSpPr>
            <a:spLocks noChangeAspect="1" noChangeArrowheads="1"/>
          </p:cNvSpPr>
          <p:nvPr/>
        </p:nvSpPr>
        <p:spPr bwMode="auto">
          <a:xfrm>
            <a:off x="372534" y="31175"/>
            <a:ext cx="304800" cy="2736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sp>
        <p:nvSpPr>
          <p:cNvPr id="6" name="Rectangle 5"/>
          <p:cNvSpPr/>
          <p:nvPr/>
        </p:nvSpPr>
        <p:spPr>
          <a:xfrm>
            <a:off x="1411111" y="31175"/>
            <a:ext cx="9121421" cy="707886"/>
          </a:xfrm>
          <a:prstGeom prst="rect">
            <a:avLst/>
          </a:prstGeom>
        </p:spPr>
        <p:txBody>
          <a:bodyPr wrap="square">
            <a:spAutoFit/>
          </a:bodyPr>
          <a:lstStyle/>
          <a:p>
            <a:pPr lvl="0" algn="ctr" defTabSz="457200">
              <a:spcBef>
                <a:spcPts val="1000"/>
              </a:spcBef>
              <a:buClr>
                <a:srgbClr val="5FCBEF"/>
              </a:buClr>
              <a:buSzPct val="80000"/>
            </a:pPr>
            <a:endParaRPr lang="en-US" sz="4000" dirty="0">
              <a:solidFill>
                <a:prstClr val="black">
                  <a:lumMod val="75000"/>
                  <a:lumOff val="25000"/>
                </a:prstClr>
              </a:solidFill>
            </a:endParaRPr>
          </a:p>
        </p:txBody>
      </p:sp>
    </p:spTree>
    <p:extLst>
      <p:ext uri="{BB962C8B-B14F-4D97-AF65-F5344CB8AC3E}">
        <p14:creationId xmlns:p14="http://schemas.microsoft.com/office/powerpoint/2010/main" val="611379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7768" y="480172"/>
            <a:ext cx="10347649" cy="7096286"/>
          </a:xfrm>
        </p:spPr>
        <p:txBody>
          <a:bodyPr>
            <a:noAutofit/>
          </a:bodyPr>
          <a:lstStyle/>
          <a:p>
            <a:pPr marL="0" indent="0" algn="just" fontAlgn="base">
              <a:lnSpc>
                <a:spcPct val="150000"/>
              </a:lnSpc>
              <a:buNone/>
            </a:pPr>
            <a:r>
              <a:rPr lang="en-US" sz="2800" b="1" dirty="0" smtClean="0">
                <a:latin typeface="Comic Sans MS" panose="030F0702030302020204" pitchFamily="66" charset="0"/>
              </a:rPr>
              <a:t>Contributions of International Road Safety </a:t>
            </a:r>
            <a:r>
              <a:rPr lang="en-US" sz="2800" b="1" dirty="0" err="1" smtClean="0">
                <a:latin typeface="Comic Sans MS" panose="030F0702030302020204" pitchFamily="66" charset="0"/>
              </a:rPr>
              <a:t>Organisation</a:t>
            </a:r>
            <a:r>
              <a:rPr lang="en-US" sz="2800" b="1" dirty="0" smtClean="0">
                <a:latin typeface="Comic Sans MS" panose="030F0702030302020204" pitchFamily="66" charset="0"/>
              </a:rPr>
              <a:t> in Nigeria.</a:t>
            </a:r>
          </a:p>
          <a:p>
            <a:pPr algn="just" fontAlgn="base">
              <a:lnSpc>
                <a:spcPct val="150000"/>
              </a:lnSpc>
              <a:buFont typeface="Wingdings" panose="05000000000000000000" pitchFamily="2" charset="2"/>
              <a:buChar char="v"/>
            </a:pPr>
            <a:r>
              <a:rPr lang="en-US" sz="2800" dirty="0" smtClean="0">
                <a:latin typeface="Comic Sans MS" panose="030F0702030302020204" pitchFamily="66" charset="0"/>
              </a:rPr>
              <a:t>Capacity building</a:t>
            </a:r>
          </a:p>
          <a:p>
            <a:pPr algn="just" fontAlgn="base">
              <a:lnSpc>
                <a:spcPct val="150000"/>
              </a:lnSpc>
              <a:buFont typeface="Wingdings" panose="05000000000000000000" pitchFamily="2" charset="2"/>
              <a:buChar char="v"/>
            </a:pPr>
            <a:r>
              <a:rPr lang="en-US" sz="2800" dirty="0" smtClean="0">
                <a:latin typeface="Comic Sans MS" panose="030F0702030302020204" pitchFamily="66" charset="0"/>
              </a:rPr>
              <a:t>Improved cooperation</a:t>
            </a:r>
          </a:p>
          <a:p>
            <a:pPr algn="just" fontAlgn="base">
              <a:lnSpc>
                <a:spcPct val="150000"/>
              </a:lnSpc>
              <a:buFont typeface="Wingdings" panose="05000000000000000000" pitchFamily="2" charset="2"/>
              <a:buChar char="v"/>
            </a:pPr>
            <a:r>
              <a:rPr lang="en-US" sz="2800" dirty="0" smtClean="0">
                <a:latin typeface="Comic Sans MS" panose="030F0702030302020204" pitchFamily="66" charset="0"/>
              </a:rPr>
              <a:t>Provision of </a:t>
            </a:r>
            <a:r>
              <a:rPr lang="en-US" sz="2800" dirty="0" err="1" smtClean="0">
                <a:latin typeface="Comic Sans MS" panose="030F0702030302020204" pitchFamily="66" charset="0"/>
              </a:rPr>
              <a:t>equipments</a:t>
            </a:r>
            <a:r>
              <a:rPr lang="en-US" sz="2800" dirty="0" smtClean="0">
                <a:latin typeface="Comic Sans MS" panose="030F0702030302020204" pitchFamily="66" charset="0"/>
              </a:rPr>
              <a:t> and facilities</a:t>
            </a:r>
          </a:p>
          <a:p>
            <a:pPr algn="just" fontAlgn="base">
              <a:lnSpc>
                <a:spcPct val="150000"/>
              </a:lnSpc>
              <a:buFont typeface="Wingdings" panose="05000000000000000000" pitchFamily="2" charset="2"/>
              <a:buChar char="v"/>
            </a:pPr>
            <a:r>
              <a:rPr lang="en-US" sz="2800" dirty="0" smtClean="0">
                <a:latin typeface="Comic Sans MS" panose="030F0702030302020204" pitchFamily="66" charset="0"/>
              </a:rPr>
              <a:t>Improved effective collaboration</a:t>
            </a:r>
          </a:p>
          <a:p>
            <a:pPr algn="just" fontAlgn="base">
              <a:lnSpc>
                <a:spcPct val="150000"/>
              </a:lnSpc>
              <a:buFont typeface="Wingdings" panose="05000000000000000000" pitchFamily="2" charset="2"/>
              <a:buChar char="v"/>
            </a:pPr>
            <a:r>
              <a:rPr lang="en-US" sz="2800" dirty="0" smtClean="0">
                <a:latin typeface="Comic Sans MS" panose="030F0702030302020204" pitchFamily="66" charset="0"/>
              </a:rPr>
              <a:t>Increased efforts for road safety education</a:t>
            </a:r>
          </a:p>
        </p:txBody>
      </p:sp>
    </p:spTree>
    <p:extLst>
      <p:ext uri="{BB962C8B-B14F-4D97-AF65-F5344CB8AC3E}">
        <p14:creationId xmlns:p14="http://schemas.microsoft.com/office/powerpoint/2010/main" val="1542345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1642" y="1329258"/>
            <a:ext cx="10347649" cy="4065702"/>
          </a:xfrm>
        </p:spPr>
        <p:txBody>
          <a:bodyPr>
            <a:noAutofit/>
          </a:bodyPr>
          <a:lstStyle/>
          <a:p>
            <a:pPr algn="just" fontAlgn="base">
              <a:lnSpc>
                <a:spcPct val="150000"/>
              </a:lnSpc>
              <a:buFont typeface="Wingdings" panose="05000000000000000000" pitchFamily="2" charset="2"/>
              <a:buChar char="v"/>
            </a:pPr>
            <a:r>
              <a:rPr lang="en-US" sz="2800" dirty="0" smtClean="0">
                <a:latin typeface="Comic Sans MS" panose="030F0702030302020204" pitchFamily="66" charset="0"/>
              </a:rPr>
              <a:t>Improved stakeholder collaboration</a:t>
            </a:r>
          </a:p>
          <a:p>
            <a:pPr algn="just" fontAlgn="base">
              <a:lnSpc>
                <a:spcPct val="150000"/>
              </a:lnSpc>
              <a:buFont typeface="Wingdings" panose="05000000000000000000" pitchFamily="2" charset="2"/>
              <a:buChar char="v"/>
            </a:pPr>
            <a:r>
              <a:rPr lang="en-US" sz="2800" dirty="0" smtClean="0">
                <a:latin typeface="Comic Sans MS" panose="030F0702030302020204" pitchFamily="66" charset="0"/>
              </a:rPr>
              <a:t>Improved road infrastructure </a:t>
            </a:r>
          </a:p>
          <a:p>
            <a:pPr algn="just" fontAlgn="base">
              <a:lnSpc>
                <a:spcPct val="150000"/>
              </a:lnSpc>
              <a:buFont typeface="Wingdings" panose="05000000000000000000" pitchFamily="2" charset="2"/>
              <a:buChar char="v"/>
            </a:pPr>
            <a:r>
              <a:rPr lang="en-US" sz="2800" dirty="0" smtClean="0">
                <a:latin typeface="Comic Sans MS" panose="030F0702030302020204" pitchFamily="66" charset="0"/>
              </a:rPr>
              <a:t>Encourage collaboration among countries.</a:t>
            </a:r>
            <a:endParaRPr lang="en-US" sz="2800" dirty="0">
              <a:latin typeface="Comic Sans MS" panose="030F0702030302020204" pitchFamily="66" charset="0"/>
            </a:endParaRPr>
          </a:p>
        </p:txBody>
      </p:sp>
    </p:spTree>
    <p:extLst>
      <p:ext uri="{BB962C8B-B14F-4D97-AF65-F5344CB8AC3E}">
        <p14:creationId xmlns:p14="http://schemas.microsoft.com/office/powerpoint/2010/main" val="682671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3894" y="1028812"/>
            <a:ext cx="10347649" cy="7096286"/>
          </a:xfrm>
        </p:spPr>
        <p:txBody>
          <a:bodyPr>
            <a:noAutofit/>
          </a:bodyPr>
          <a:lstStyle/>
          <a:p>
            <a:pPr marL="0" indent="0" algn="just" fontAlgn="base">
              <a:lnSpc>
                <a:spcPct val="150000"/>
              </a:lnSpc>
              <a:buNone/>
            </a:pPr>
            <a:r>
              <a:rPr lang="en-US" sz="2800" dirty="0">
                <a:latin typeface="Comic Sans MS" panose="030F0702030302020204" pitchFamily="66" charset="0"/>
              </a:rPr>
              <a:t>The Federal Road Safety Corps has ever since its establishment operated in tandem with global standards- bringing down the trend of crashes and reducing fatalities on the road through robust public education on </a:t>
            </a:r>
            <a:r>
              <a:rPr lang="en-US" sz="2800" dirty="0" smtClean="0">
                <a:latin typeface="Comic Sans MS" panose="030F0702030302020204" pitchFamily="66" charset="0"/>
              </a:rPr>
              <a:t>safe </a:t>
            </a:r>
            <a:r>
              <a:rPr lang="en-US" sz="2800" dirty="0">
                <a:latin typeface="Comic Sans MS" panose="030F0702030302020204" pitchFamily="66" charset="0"/>
              </a:rPr>
              <a:t>use of the highways, prompt rescue services, removal of obstructions, effective patrol operations, and stakeholder cooperation, amongst others</a:t>
            </a:r>
            <a:r>
              <a:rPr lang="en-US" sz="2800" dirty="0" smtClean="0">
                <a:latin typeface="Comic Sans MS" panose="030F0702030302020204" pitchFamily="66" charset="0"/>
              </a:rPr>
              <a:t>.</a:t>
            </a:r>
            <a:endParaRPr lang="en-US" sz="2800" dirty="0">
              <a:latin typeface="Comic Sans MS" panose="030F0702030302020204"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831" y="1198628"/>
            <a:ext cx="10347649" cy="7096286"/>
          </a:xfrm>
        </p:spPr>
        <p:txBody>
          <a:bodyPr>
            <a:noAutofit/>
          </a:bodyPr>
          <a:lstStyle/>
          <a:p>
            <a:pPr marL="0" indent="0" algn="just" fontAlgn="base">
              <a:lnSpc>
                <a:spcPct val="150000"/>
              </a:lnSpc>
              <a:buNone/>
            </a:pPr>
            <a:r>
              <a:rPr lang="en-US" sz="2800" dirty="0" smtClean="0">
                <a:latin typeface="Comic Sans MS" panose="030F0702030302020204" pitchFamily="66" charset="0"/>
              </a:rPr>
              <a:t>The establishment </a:t>
            </a:r>
            <a:r>
              <a:rPr lang="en-US" sz="2800" dirty="0">
                <a:latin typeface="Comic Sans MS" panose="030F0702030302020204" pitchFamily="66" charset="0"/>
              </a:rPr>
              <a:t>of FRSC was in conformity with the lead agency concept recommended by the United Nations (UN) and World Health Organization (WHO) that member nations should dedicate an agency of government to lead in coordinating Road safety management as a best practice to combat the scourge of death and injuries from road transport crash (RTC).</a:t>
            </a:r>
          </a:p>
        </p:txBody>
      </p:sp>
    </p:spTree>
    <p:extLst>
      <p:ext uri="{BB962C8B-B14F-4D97-AF65-F5344CB8AC3E}">
        <p14:creationId xmlns:p14="http://schemas.microsoft.com/office/powerpoint/2010/main" val="1158137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391" y="324167"/>
            <a:ext cx="10571032" cy="3992174"/>
          </a:xfrm>
        </p:spPr>
        <p:txBody>
          <a:bodyPr>
            <a:noAutofit/>
          </a:bodyPr>
          <a:lstStyle/>
          <a:p>
            <a:pPr marL="0" indent="0" algn="just" fontAlgn="base">
              <a:lnSpc>
                <a:spcPct val="160000"/>
              </a:lnSpc>
              <a:buNone/>
            </a:pPr>
            <a:r>
              <a:rPr lang="en-US" sz="2700" dirty="0" smtClean="0">
                <a:latin typeface="Comic Sans MS" panose="030F0702030302020204" pitchFamily="66" charset="0"/>
              </a:rPr>
              <a:t>Prior to the establishment of FRSC in 1988, WHO had adjudged Nigeria, the second only behind Ethiopia, as the most dangerous country in the world to drive a motor vehicle. In its 30 years journey, it recorded for instance, a commendable 62.4 per cent reduction in crash from 40,881 in 1976 to 25,792 within its first operational year alone. In this regard, it is instructive to state that the Corps has doggedly fought RTC from the unacceptable 40,881 of 1976 down to 5,993 in 2016 and 4,418 in 2017. The statistics above shows that the Corps is gaining grounds accordingly.</a:t>
            </a:r>
            <a:endParaRPr lang="en-US" sz="2700" dirty="0">
              <a:latin typeface="Comic Sans MS" panose="030F0702030302020204"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517" y="475480"/>
            <a:ext cx="9995020" cy="3880773"/>
          </a:xfrm>
        </p:spPr>
        <p:txBody>
          <a:bodyPr>
            <a:noAutofit/>
          </a:bodyPr>
          <a:lstStyle/>
          <a:p>
            <a:pPr marL="0" indent="0" algn="just" fontAlgn="base">
              <a:lnSpc>
                <a:spcPct val="150000"/>
              </a:lnSpc>
              <a:buNone/>
            </a:pPr>
            <a:r>
              <a:rPr lang="en-US" sz="2800" dirty="0">
                <a:latin typeface="Comic Sans MS" panose="030F0702030302020204" pitchFamily="66" charset="0"/>
              </a:rPr>
              <a:t>The introduction of Verification Portal for driver’s </a:t>
            </a:r>
            <a:r>
              <a:rPr lang="en-US" sz="2800" dirty="0" err="1">
                <a:latin typeface="Comic Sans MS" panose="030F0702030302020204" pitchFamily="66" charset="0"/>
              </a:rPr>
              <a:t>licence</a:t>
            </a:r>
            <a:r>
              <a:rPr lang="en-US" sz="2800" dirty="0">
                <a:latin typeface="Comic Sans MS" panose="030F0702030302020204" pitchFamily="66" charset="0"/>
              </a:rPr>
              <a:t> and number plates, the introduction of the Road Transport Safety </a:t>
            </a:r>
            <a:r>
              <a:rPr lang="en-US" sz="2800" dirty="0" err="1">
                <a:latin typeface="Comic Sans MS" panose="030F0702030302020204" pitchFamily="66" charset="0"/>
              </a:rPr>
              <a:t>Standardisation</a:t>
            </a:r>
            <a:r>
              <a:rPr lang="en-US" sz="2800" dirty="0">
                <a:latin typeface="Comic Sans MS" panose="030F0702030302020204" pitchFamily="66" charset="0"/>
              </a:rPr>
              <a:t> Scheme (RTSSS) for uniformity and harmonization of fleet operators in the country, the Driving School </a:t>
            </a:r>
            <a:r>
              <a:rPr lang="en-US" sz="2800" dirty="0" err="1">
                <a:latin typeface="Comic Sans MS" panose="030F0702030302020204" pitchFamily="66" charset="0"/>
              </a:rPr>
              <a:t>Standardisation</a:t>
            </a:r>
            <a:r>
              <a:rPr lang="en-US" sz="2800" dirty="0">
                <a:latin typeface="Comic Sans MS" panose="030F0702030302020204" pitchFamily="66" charset="0"/>
              </a:rPr>
              <a:t> Scheme (DSSP), the introduction of the speed limiting device whose enforcement began on 1st February, 2017, and the vehicle tracking system among others, are policies formulated and implemented to fight road traffic crash in the </a:t>
            </a:r>
            <a:r>
              <a:rPr lang="en-US" sz="2800" dirty="0" smtClean="0">
                <a:latin typeface="Comic Sans MS" panose="030F0702030302020204" pitchFamily="66" charset="0"/>
              </a:rPr>
              <a:t>country.</a:t>
            </a:r>
            <a:endParaRPr lang="en-US" sz="2800" dirty="0">
              <a:latin typeface="Comic Sans MS" panose="030F0702030302020204"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516" y="384041"/>
            <a:ext cx="10347718" cy="3880773"/>
          </a:xfrm>
        </p:spPr>
        <p:txBody>
          <a:bodyPr>
            <a:noAutofit/>
          </a:bodyPr>
          <a:lstStyle/>
          <a:p>
            <a:pPr marL="0" indent="0" algn="just" fontAlgn="base">
              <a:lnSpc>
                <a:spcPct val="150000"/>
              </a:lnSpc>
              <a:buNone/>
            </a:pPr>
            <a:r>
              <a:rPr lang="en-US" sz="2800" dirty="0">
                <a:latin typeface="Comic Sans MS" panose="030F0702030302020204" pitchFamily="66" charset="0"/>
              </a:rPr>
              <a:t>As a performance- driven organization with clearly set measurable Key Performance Indicators, FRSC is today, the only law enforcement organization in Nigeria certified by the International Organization for Standardization. Considering that road transport sector in Nigeria accounts for over 90 per cent of passengers and freight movement, this exerts undue pressure on the FRSC in discharging its cardinal responsibilities. In view of the foregoing, the Corps has over the years embarked on several reforms which include but not limited to the following: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77333" y="241739"/>
            <a:ext cx="9981957" cy="5799624"/>
          </a:xfrm>
        </p:spPr>
        <p:txBody>
          <a:bodyPr>
            <a:noAutofit/>
          </a:bodyPr>
          <a:lstStyle/>
          <a:p>
            <a:pPr marL="0" indent="0" algn="just" fontAlgn="base">
              <a:lnSpc>
                <a:spcPct val="150000"/>
              </a:lnSpc>
              <a:buNone/>
            </a:pPr>
            <a:r>
              <a:rPr lang="en-US" sz="2600" dirty="0"/>
              <a:t>Development of a national road safety strategy roadmap, improved operational efficiency, enhanced regulatory environment, accelerated response capability to situations that needed immediate actions. The Corps, therefore, defined the following paths which were in tandem with UN decade of action as well as the mantra of functional 21st century organization by chatting a path to meet the Accra declaration of 50 per cent reduction in fatality by 2015, achieve UN decade of action on road Safety of 50 per cent fatality reduction by 2020, and place Nigerian roads within the league of 20 global safest roads by 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279918"/>
            <a:ext cx="10367554" cy="6427401"/>
          </a:xfrm>
          <a:prstGeom prst="rect">
            <a:avLst/>
          </a:prstGeom>
        </p:spPr>
        <p:txBody>
          <a:bodyPr wrap="square">
            <a:spAutoFit/>
          </a:bodyPr>
          <a:lstStyle/>
          <a:p>
            <a:pPr marL="457200" marR="0" algn="just">
              <a:lnSpc>
                <a:spcPct val="150000"/>
              </a:lnSpc>
              <a:spcBef>
                <a:spcPts val="0"/>
              </a:spcBef>
              <a:spcAft>
                <a:spcPts val="800"/>
              </a:spcAft>
              <a:tabLst>
                <a:tab pos="581025" algn="l"/>
              </a:tabLst>
            </a:pPr>
            <a:r>
              <a:rPr lang="en-GB" sz="3000" dirty="0" smtClean="0">
                <a:latin typeface="Comic Sans MS" panose="030F0702030302020204" pitchFamily="66" charset="0"/>
                <a:ea typeface="Calibri" panose="020F0502020204030204" pitchFamily="34" charset="0"/>
                <a:cs typeface="Times New Roman" panose="02020603050405020304" pitchFamily="18" charset="0"/>
              </a:rPr>
              <a:t>INTRODUCTION</a:t>
            </a:r>
            <a:endParaRPr lang="en-US" sz="3000" dirty="0" smtClean="0">
              <a:latin typeface="Comic Sans MS" panose="030F0702030302020204" pitchFamily="66" charset="0"/>
              <a:ea typeface="Calibri" panose="020F0502020204030204" pitchFamily="34" charset="0"/>
              <a:cs typeface="Times New Roman" panose="02020603050405020304" pitchFamily="18" charset="0"/>
            </a:endParaRPr>
          </a:p>
          <a:p>
            <a:pPr algn="just">
              <a:lnSpc>
                <a:spcPct val="150000"/>
              </a:lnSpc>
            </a:pPr>
            <a:r>
              <a:rPr lang="en-US" sz="3000" dirty="0" smtClean="0">
                <a:latin typeface="Comic Sans MS" panose="030F0702030302020204" pitchFamily="66" charset="0"/>
              </a:rPr>
              <a:t>International road safety </a:t>
            </a:r>
            <a:r>
              <a:rPr lang="en-US" sz="3000" dirty="0" err="1" smtClean="0">
                <a:latin typeface="Comic Sans MS" panose="030F0702030302020204" pitchFamily="66" charset="0"/>
              </a:rPr>
              <a:t>organistions</a:t>
            </a:r>
            <a:r>
              <a:rPr lang="en-US" sz="3000" dirty="0" smtClean="0">
                <a:latin typeface="Comic Sans MS" panose="030F0702030302020204" pitchFamily="66" charset="0"/>
              </a:rPr>
              <a:t> sprang up all over the world as a result of incessant road traffic crashes leading to untimely death of millions of people, and billions of dollars’ worth of damage over the years. The </a:t>
            </a:r>
            <a:r>
              <a:rPr lang="en-US" sz="3000" b="1" dirty="0" smtClean="0">
                <a:latin typeface="Comic Sans MS" panose="030F0702030302020204" pitchFamily="66" charset="0"/>
              </a:rPr>
              <a:t>death of Bridget Driscoll</a:t>
            </a:r>
            <a:r>
              <a:rPr lang="en-US" sz="3000" dirty="0" smtClean="0">
                <a:latin typeface="Comic Sans MS" panose="030F0702030302020204" pitchFamily="66" charset="0"/>
              </a:rPr>
              <a:t> (17 August 1896) was the first recorded case of a pedestrian killed in a collision with a motor car marked the beginning of measures’ and researches for the prevention of road traffic crashes.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520578" y="422367"/>
            <a:ext cx="9655387" cy="5736562"/>
          </a:xfrm>
        </p:spPr>
        <p:txBody>
          <a:bodyPr>
            <a:normAutofit/>
          </a:bodyPr>
          <a:lstStyle/>
          <a:p>
            <a:pPr marL="0" indent="0" algn="just" fontAlgn="base">
              <a:lnSpc>
                <a:spcPct val="150000"/>
              </a:lnSpc>
              <a:buNone/>
            </a:pPr>
            <a:r>
              <a:rPr lang="en-US" sz="2800" dirty="0">
                <a:latin typeface="Comic Sans MS" panose="030F0702030302020204" pitchFamily="66" charset="0"/>
              </a:rPr>
              <a:t>To achieve the stated targets, the Corps has developed transformational initiatives focused on People, Processes and Technology (PPT) that is why today not only does its staff pride as the most disciplined but the Corps stands as the best Information Technology (IT) driven organization in Nigeria with its robust data base and over 95 percentage digitalized administrative and operational procedures.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77333" y="192339"/>
            <a:ext cx="10073397" cy="5757583"/>
          </a:xfrm>
        </p:spPr>
        <p:txBody>
          <a:bodyPr>
            <a:noAutofit/>
          </a:bodyPr>
          <a:lstStyle/>
          <a:p>
            <a:pPr marL="0" indent="0" algn="just" fontAlgn="base">
              <a:lnSpc>
                <a:spcPct val="150000"/>
              </a:lnSpc>
              <a:buNone/>
            </a:pPr>
            <a:r>
              <a:rPr lang="en-US" sz="2400" dirty="0">
                <a:latin typeface="Comic Sans MS" panose="030F0702030302020204" pitchFamily="66" charset="0"/>
              </a:rPr>
              <a:t>On the global scene, FRSC takes leadership role of West African Road Safety </a:t>
            </a:r>
            <a:r>
              <a:rPr lang="en-US" sz="2400" dirty="0" err="1">
                <a:latin typeface="Comic Sans MS" panose="030F0702030302020204" pitchFamily="66" charset="0"/>
              </a:rPr>
              <a:t>Organisation</a:t>
            </a:r>
            <a:r>
              <a:rPr lang="en-US" sz="2400" dirty="0">
                <a:latin typeface="Comic Sans MS" panose="030F0702030302020204" pitchFamily="66" charset="0"/>
              </a:rPr>
              <a:t> (WARSO) as part of measures to scale up the bar on road safety management within the West African region. Further to this, the Corps has provided technical assistance to Sierra Leone, Liberia, Ethiopia and so on. It has secured implementation of a policy of robust engagement with international organizations for capacity building including World Bank project on Safe corridor Project </a:t>
            </a:r>
            <a:r>
              <a:rPr lang="en-US" sz="2400" dirty="0" err="1">
                <a:latin typeface="Comic Sans MS" panose="030F0702030302020204" pitchFamily="66" charset="0"/>
              </a:rPr>
              <a:t>etc</a:t>
            </a:r>
            <a:r>
              <a:rPr lang="en-US" sz="2400" dirty="0">
                <a:latin typeface="Comic Sans MS" panose="030F0702030302020204" pitchFamily="66" charset="0"/>
              </a:rPr>
              <a:t>; got Nigeria’s accession to the Geneva and Vienna conventions on Road Signs and Markings, despite over six decades of the convention and also made Nigeria the first African country to be admitted into International Traffic Safety Data analysis group, IRTAD.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8354" y="447403"/>
            <a:ext cx="9320857" cy="5501452"/>
          </a:xfrm>
        </p:spPr>
        <p:txBody>
          <a:bodyPr>
            <a:normAutofit/>
          </a:bodyPr>
          <a:lstStyle/>
          <a:p>
            <a:pPr marL="0" indent="0" algn="just" fontAlgn="base">
              <a:lnSpc>
                <a:spcPct val="150000"/>
              </a:lnSpc>
              <a:buNone/>
            </a:pPr>
            <a:r>
              <a:rPr lang="en-US" sz="2800" dirty="0">
                <a:latin typeface="Comic Sans MS" panose="030F0702030302020204" pitchFamily="66" charset="0"/>
              </a:rPr>
              <a:t>These efforts have given the organization awards both national and international especially during a workshop under the auspices of the United Nations Economic Commission for Africa in Addis Ababa, Ethiopia, where the FRSC was adjudged the best lead agency on road safety management in Africa.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3250" y="378372"/>
            <a:ext cx="9922349" cy="5904862"/>
          </a:xfrm>
        </p:spPr>
        <p:txBody>
          <a:bodyPr>
            <a:noAutofit/>
          </a:bodyPr>
          <a:lstStyle/>
          <a:p>
            <a:pPr marL="0" indent="0" algn="just">
              <a:lnSpc>
                <a:spcPct val="150000"/>
              </a:lnSpc>
              <a:buNone/>
            </a:pPr>
            <a:r>
              <a:rPr lang="en-US" sz="2800" b="1" dirty="0">
                <a:latin typeface="Comic Sans MS" panose="030F0702030302020204" pitchFamily="66" charset="0"/>
              </a:rPr>
              <a:t>CONCLUSION</a:t>
            </a:r>
            <a:endParaRPr lang="en-US" sz="2800" dirty="0">
              <a:latin typeface="Comic Sans MS" panose="030F0702030302020204" pitchFamily="66" charset="0"/>
            </a:endParaRPr>
          </a:p>
          <a:p>
            <a:pPr marL="0" indent="0" algn="just">
              <a:lnSpc>
                <a:spcPct val="150000"/>
              </a:lnSpc>
              <a:buNone/>
            </a:pPr>
            <a:r>
              <a:rPr lang="en-US" sz="2800" dirty="0">
                <a:latin typeface="Comic Sans MS" panose="030F0702030302020204" pitchFamily="66" charset="0"/>
              </a:rPr>
              <a:t>Nigeria cannot afford to be left behind in her road safety participation at the international scene. Being the most populous black nation on earth and most populous African country, with 35 per cent of the nation’s 198,000 kilometers road network being </a:t>
            </a:r>
            <a:r>
              <a:rPr lang="en-US" sz="2800" dirty="0" err="1">
                <a:latin typeface="Comic Sans MS" panose="030F0702030302020204" pitchFamily="66" charset="0"/>
              </a:rPr>
              <a:t>motorable</a:t>
            </a:r>
            <a:r>
              <a:rPr lang="en-US" sz="2800" dirty="0">
                <a:latin typeface="Comic Sans MS" panose="030F0702030302020204" pitchFamily="66" charset="0"/>
              </a:rPr>
              <a:t> on present estimated population of over nine million registered vehicles and projected 40 million by </a:t>
            </a:r>
            <a:r>
              <a:rPr lang="en-US" sz="2800" dirty="0" smtClean="0">
                <a:latin typeface="Comic Sans MS" panose="030F0702030302020204" pitchFamily="66" charset="0"/>
              </a:rPr>
              <a:t>2020. </a:t>
            </a:r>
            <a:endParaRPr lang="en-US" sz="2800" dirty="0">
              <a:latin typeface="Comic Sans MS" panose="030F0702030302020204" pitchFamily="66"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4245" y="260802"/>
            <a:ext cx="10549367" cy="5904862"/>
          </a:xfrm>
        </p:spPr>
        <p:txBody>
          <a:bodyPr>
            <a:noAutofit/>
          </a:bodyPr>
          <a:lstStyle/>
          <a:p>
            <a:pPr marL="0" indent="0" algn="just">
              <a:lnSpc>
                <a:spcPct val="150000"/>
              </a:lnSpc>
              <a:buNone/>
            </a:pPr>
            <a:r>
              <a:rPr lang="en-US" sz="2700" dirty="0" smtClean="0">
                <a:latin typeface="Comic Sans MS" panose="030F0702030302020204" pitchFamily="66" charset="0"/>
              </a:rPr>
              <a:t>Federal </a:t>
            </a:r>
            <a:r>
              <a:rPr lang="en-US" sz="2700" dirty="0">
                <a:latin typeface="Comic Sans MS" panose="030F0702030302020204" pitchFamily="66" charset="0"/>
              </a:rPr>
              <a:t>Road Safety Corps is in no doubt saddled with enormous responsibilities in ensuring that road traffic crashes are reduced to the barest minimum. It is imperative to consider adopting the G-8 summit resolution in Nigeria which prescribes the dedication of 10 per cent of road contracts to road safety, strong legal frame work to enhance the capacity for enforcement of traffic rules and regulations, improved funding backed with a strong political will and concerted, sustained efforts across a range of sectors, will no doubt put Nigeria on the same pedestal with other nations across the </a:t>
            </a:r>
            <a:r>
              <a:rPr lang="en-US" sz="2700" dirty="0" smtClean="0">
                <a:latin typeface="Comic Sans MS" panose="030F0702030302020204" pitchFamily="66" charset="0"/>
              </a:rPr>
              <a:t>globe</a:t>
            </a:r>
            <a:endParaRPr lang="en-US" sz="2700" dirty="0">
              <a:latin typeface="Comic Sans MS" panose="030F0702030302020204" pitchFamily="66" charset="0"/>
            </a:endParaRPr>
          </a:p>
        </p:txBody>
      </p:sp>
    </p:spTree>
    <p:extLst>
      <p:ext uri="{BB962C8B-B14F-4D97-AF65-F5344CB8AC3E}">
        <p14:creationId xmlns:p14="http://schemas.microsoft.com/office/powerpoint/2010/main" val="1448659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3315" name="Group 2"/>
          <p:cNvGrpSpPr>
            <a:grpSpLocks/>
          </p:cNvGrpSpPr>
          <p:nvPr/>
        </p:nvGrpSpPr>
        <p:grpSpPr bwMode="auto">
          <a:xfrm>
            <a:off x="0" y="742950"/>
            <a:ext cx="12192000" cy="122238"/>
            <a:chOff x="120020" y="788856"/>
            <a:chExt cx="11597377" cy="165012"/>
          </a:xfrm>
        </p:grpSpPr>
        <p:sp>
          <p:nvSpPr>
            <p:cNvPr id="4" name="Rectangle 13"/>
            <p:cNvSpPr/>
            <p:nvPr/>
          </p:nvSpPr>
          <p:spPr>
            <a:xfrm>
              <a:off x="120020" y="788856"/>
              <a:ext cx="6236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13"/>
            <p:cNvSpPr/>
            <p:nvPr/>
          </p:nvSpPr>
          <p:spPr>
            <a:xfrm>
              <a:off x="852407" y="788856"/>
              <a:ext cx="6236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1583283" y="788856"/>
              <a:ext cx="62517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2315669" y="788856"/>
              <a:ext cx="6236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3045036" y="788856"/>
              <a:ext cx="62668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777422" y="788856"/>
              <a:ext cx="6236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4508298" y="788856"/>
              <a:ext cx="62517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5240685" y="788856"/>
              <a:ext cx="6236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973071" y="788856"/>
              <a:ext cx="6236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6703948" y="788856"/>
              <a:ext cx="62517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7436334" y="788856"/>
              <a:ext cx="6236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8165700" y="788856"/>
              <a:ext cx="62668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898087" y="788856"/>
              <a:ext cx="6236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9628964" y="788856"/>
              <a:ext cx="62517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10361350" y="788856"/>
              <a:ext cx="6236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1093736" y="788856"/>
              <a:ext cx="6236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0" name="Straight Connector 19"/>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317" name="TextBox 20"/>
          <p:cNvSpPr txBox="1">
            <a:spLocks noChangeArrowheads="1"/>
          </p:cNvSpPr>
          <p:nvPr/>
        </p:nvSpPr>
        <p:spPr bwMode="auto">
          <a:xfrm>
            <a:off x="31750" y="167143"/>
            <a:ext cx="7580313" cy="480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spcBef>
                <a:spcPct val="0"/>
              </a:spcBef>
              <a:buNone/>
              <a:defRPr/>
            </a:pPr>
            <a:r>
              <a:rPr lang="en-GB" b="1" dirty="0">
                <a:solidFill>
                  <a:srgbClr val="1F497D">
                    <a:lumMod val="50000"/>
                  </a:srgbClr>
                </a:solidFill>
                <a:latin typeface="Comic Sans MS" pitchFamily="66" charset="0"/>
              </a:rPr>
              <a:t>THANK YOU</a:t>
            </a:r>
          </a:p>
        </p:txBody>
      </p:sp>
      <p:sp>
        <p:nvSpPr>
          <p:cNvPr id="13318" name="Slide Number Placeholder 21"/>
          <p:cNvSpPr>
            <a:spLocks noGrp="1"/>
          </p:cNvSpPr>
          <p:nvPr>
            <p:ph type="sldNum" sz="quarter" idx="12"/>
          </p:nvPr>
        </p:nvSpPr>
        <p:spPr bwMode="auto">
          <a:xfrm>
            <a:off x="10745788" y="6356350"/>
            <a:ext cx="608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fld id="{69950A20-818A-4875-BB6B-0539986F6039}" type="slidenum">
              <a:rPr lang="en-US" altLang="en-US" sz="1200">
                <a:solidFill>
                  <a:srgbClr val="898989"/>
                </a:solidFill>
              </a:rPr>
              <a:pPr>
                <a:lnSpc>
                  <a:spcPct val="100000"/>
                </a:lnSpc>
                <a:spcBef>
                  <a:spcPct val="0"/>
                </a:spcBef>
                <a:buFontTx/>
                <a:buNone/>
              </a:pPr>
              <a:t>25</a:t>
            </a:fld>
            <a:endParaRPr lang="en-US" altLang="en-US" sz="1200">
              <a:solidFill>
                <a:srgbClr val="898989"/>
              </a:solidFill>
            </a:endParaRPr>
          </a:p>
        </p:txBody>
      </p:sp>
      <p:pic>
        <p:nvPicPr>
          <p:cNvPr id="24" name="Picture 2" descr="H:\blackberry\pictures\rxpekt fotoz\RethinkRoadSafety.png"/>
          <p:cNvPicPr>
            <a:picLocks noChangeAspect="1" noChangeArrowheads="1"/>
          </p:cNvPicPr>
          <p:nvPr/>
        </p:nvPicPr>
        <p:blipFill>
          <a:blip r:embed="rId3" cstate="print">
            <a:clrChange>
              <a:clrFrom>
                <a:srgbClr val="FBFDE5"/>
              </a:clrFrom>
              <a:clrTo>
                <a:srgbClr val="FBFDE5">
                  <a:alpha val="0"/>
                </a:srgbClr>
              </a:clrTo>
            </a:clrChange>
          </a:blip>
          <a:srcRect/>
          <a:stretch>
            <a:fillRect/>
          </a:stretch>
        </p:blipFill>
        <p:spPr bwMode="auto">
          <a:xfrm>
            <a:off x="7760781" y="5254752"/>
            <a:ext cx="2306083" cy="1298447"/>
          </a:xfrm>
          <a:prstGeom prst="rect">
            <a:avLst/>
          </a:prstGeom>
          <a:noFill/>
        </p:spPr>
      </p:pic>
      <p:pic>
        <p:nvPicPr>
          <p:cNvPr id="25" name="Picture 4"/>
          <p:cNvPicPr>
            <a:picLocks noChangeAspect="1" noChangeArrowheads="1"/>
          </p:cNvPicPr>
          <p:nvPr/>
        </p:nvPicPr>
        <p:blipFill>
          <a:blip r:embed="rId4" cstate="print"/>
          <a:srcRect/>
          <a:stretch>
            <a:fillRect/>
          </a:stretch>
        </p:blipFill>
        <p:spPr bwMode="auto">
          <a:xfrm>
            <a:off x="1941534" y="4953000"/>
            <a:ext cx="2630466" cy="1600200"/>
          </a:xfrm>
          <a:prstGeom prst="rect">
            <a:avLst/>
          </a:prstGeom>
          <a:noFill/>
          <a:ln w="9525">
            <a:noFill/>
            <a:miter lim="800000"/>
            <a:headEnd/>
            <a:tailEnd/>
          </a:ln>
          <a:effectLst/>
        </p:spPr>
      </p:pic>
      <p:grpSp>
        <p:nvGrpSpPr>
          <p:cNvPr id="44" name="Group 43"/>
          <p:cNvGrpSpPr/>
          <p:nvPr/>
        </p:nvGrpSpPr>
        <p:grpSpPr>
          <a:xfrm>
            <a:off x="2175936" y="960864"/>
            <a:ext cx="7890928" cy="3856335"/>
            <a:chOff x="1209373" y="-27384"/>
            <a:chExt cx="7107043" cy="4752528"/>
          </a:xfrm>
        </p:grpSpPr>
        <p:pic>
          <p:nvPicPr>
            <p:cNvPr id="45" name="Picture 10" descr="http://t2.gstatic.com/images?q=tbn:ANd9GcQg58L7A-B83QI8V8H51UYiP8Bx-9p8JyTvlJzy8fXhRcw5xk7a"/>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457333" y="1194812"/>
              <a:ext cx="2457670" cy="2457670"/>
            </a:xfrm>
            <a:prstGeom prst="rect">
              <a:avLst/>
            </a:prstGeom>
            <a:noFill/>
          </p:spPr>
        </p:pic>
        <p:sp>
          <p:nvSpPr>
            <p:cNvPr id="46" name="Rectangle 45"/>
            <p:cNvSpPr/>
            <p:nvPr/>
          </p:nvSpPr>
          <p:spPr>
            <a:xfrm>
              <a:off x="5356421" y="3399904"/>
              <a:ext cx="2959995" cy="347935"/>
            </a:xfrm>
            <a:prstGeom prst="rect">
              <a:avLst/>
            </a:prstGeom>
            <a:solidFill>
              <a:schemeClr val="tx2">
                <a:lumMod val="50000"/>
              </a:schemeClr>
            </a:solidFill>
          </p:spPr>
          <p:style>
            <a:lnRef idx="0">
              <a:schemeClr val="accent4"/>
            </a:lnRef>
            <a:fillRef idx="3">
              <a:schemeClr val="accent4"/>
            </a:fillRef>
            <a:effectRef idx="3">
              <a:schemeClr val="accent4"/>
            </a:effectRef>
            <a:fontRef idx="minor">
              <a:schemeClr val="lt1"/>
            </a:fontRef>
          </p:style>
          <p:txBody>
            <a:bodyPr lIns="70249" tIns="35125" rIns="70249" bIns="35125" anchor="ctr" anchorCtr="1">
              <a:spAutoFit/>
            </a:bodyPr>
            <a:lstStyle/>
            <a:p>
              <a:pPr marL="273793" indent="-273793" algn="ctr" defTabSz="730114">
                <a:defRPr/>
              </a:pPr>
              <a:r>
                <a:rPr lang="en-US" b="1" dirty="0">
                  <a:solidFill>
                    <a:prstClr val="white"/>
                  </a:solidFill>
                  <a:latin typeface="Comic Sans MS" pitchFamily="66" charset="0"/>
                </a:rPr>
                <a:t>080 7769 0362</a:t>
              </a:r>
              <a:endParaRPr lang="en-GB" b="1" dirty="0">
                <a:solidFill>
                  <a:prstClr val="white"/>
                </a:solidFill>
                <a:latin typeface="Comic Sans MS" pitchFamily="66" charset="0"/>
              </a:endParaRPr>
            </a:p>
          </p:txBody>
        </p:sp>
        <p:sp>
          <p:nvSpPr>
            <p:cNvPr id="47" name="Rectangle 46"/>
            <p:cNvSpPr/>
            <p:nvPr/>
          </p:nvSpPr>
          <p:spPr>
            <a:xfrm>
              <a:off x="5710875" y="895776"/>
              <a:ext cx="1679333" cy="347935"/>
            </a:xfrm>
            <a:prstGeom prst="rect">
              <a:avLst/>
            </a:prstGeom>
            <a:solidFill>
              <a:schemeClr val="tx2">
                <a:lumMod val="50000"/>
              </a:schemeClr>
            </a:solidFill>
          </p:spPr>
          <p:style>
            <a:lnRef idx="0">
              <a:schemeClr val="dk1"/>
            </a:lnRef>
            <a:fillRef idx="3">
              <a:schemeClr val="dk1"/>
            </a:fillRef>
            <a:effectRef idx="3">
              <a:schemeClr val="dk1"/>
            </a:effectRef>
            <a:fontRef idx="minor">
              <a:schemeClr val="lt1"/>
            </a:fontRef>
          </p:style>
          <p:txBody>
            <a:bodyPr lIns="70249" tIns="35125" rIns="70249" bIns="35125">
              <a:spAutoFit/>
            </a:bodyPr>
            <a:lstStyle/>
            <a:p>
              <a:pPr algn="ctr">
                <a:defRPr/>
              </a:pPr>
              <a:r>
                <a:rPr lang="en-US" b="1" dirty="0">
                  <a:solidFill>
                    <a:prstClr val="white"/>
                  </a:solidFill>
                  <a:latin typeface="Comic Sans MS" pitchFamily="66" charset="0"/>
                </a:rPr>
                <a:t>SMS Only</a:t>
              </a:r>
              <a:endParaRPr lang="en-GB" dirty="0">
                <a:solidFill>
                  <a:prstClr val="white"/>
                </a:solidFill>
                <a:latin typeface="Calibri"/>
              </a:endParaRPr>
            </a:p>
          </p:txBody>
        </p:sp>
        <p:sp>
          <p:nvSpPr>
            <p:cNvPr id="48" name="Rectangle 47"/>
            <p:cNvSpPr/>
            <p:nvPr/>
          </p:nvSpPr>
          <p:spPr>
            <a:xfrm>
              <a:off x="1675168" y="895776"/>
              <a:ext cx="1917847" cy="347935"/>
            </a:xfrm>
            <a:prstGeom prst="rect">
              <a:avLst/>
            </a:prstGeom>
            <a:solidFill>
              <a:schemeClr val="tx2">
                <a:lumMod val="50000"/>
              </a:schemeClr>
            </a:solidFill>
          </p:spPr>
          <p:style>
            <a:lnRef idx="0">
              <a:schemeClr val="dk1"/>
            </a:lnRef>
            <a:fillRef idx="3">
              <a:schemeClr val="dk1"/>
            </a:fillRef>
            <a:effectRef idx="3">
              <a:schemeClr val="dk1"/>
            </a:effectRef>
            <a:fontRef idx="minor">
              <a:schemeClr val="lt1"/>
            </a:fontRef>
          </p:style>
          <p:txBody>
            <a:bodyPr lIns="70249" tIns="35125" rIns="70249" bIns="35125">
              <a:spAutoFit/>
            </a:bodyPr>
            <a:lstStyle/>
            <a:p>
              <a:pPr algn="ctr">
                <a:defRPr/>
              </a:pPr>
              <a:r>
                <a:rPr lang="en-US" b="1" dirty="0">
                  <a:solidFill>
                    <a:prstClr val="white"/>
                  </a:solidFill>
                  <a:latin typeface="Comic Sans MS" pitchFamily="66" charset="0"/>
                </a:rPr>
                <a:t>Phone Only</a:t>
              </a:r>
              <a:endParaRPr lang="en-GB" dirty="0">
                <a:solidFill>
                  <a:prstClr val="white"/>
                </a:solidFill>
                <a:latin typeface="Calibri"/>
              </a:endParaRPr>
            </a:p>
          </p:txBody>
        </p:sp>
        <p:pic>
          <p:nvPicPr>
            <p:cNvPr id="49" name="Picture 8" descr="http://t0.gstatic.com/images?q=tbn:ANd9GcSTj4D7ipE8YXRs3mCPXcQwNeSvKqUt9mmQMXNK4gi5QycLgG8-"/>
            <p:cNvPicPr>
              <a:picLocks noChangeAspect="1" noChangeArrowheads="1"/>
            </p:cNvPicPr>
            <p:nvPr/>
          </p:nvPicPr>
          <p:blipFill>
            <a:blip r:embed="rId6" cstate="print">
              <a:clrChange>
                <a:clrFrom>
                  <a:srgbClr val="FBF6FC"/>
                </a:clrFrom>
                <a:clrTo>
                  <a:srgbClr val="FBF6FC">
                    <a:alpha val="0"/>
                  </a:srgbClr>
                </a:clrTo>
              </a:clrChange>
            </a:blip>
            <a:srcRect/>
            <a:stretch>
              <a:fillRect/>
            </a:stretch>
          </p:blipFill>
          <p:spPr bwMode="auto">
            <a:xfrm>
              <a:off x="5760384" y="1337672"/>
              <a:ext cx="1460352" cy="1887772"/>
            </a:xfrm>
            <a:prstGeom prst="rect">
              <a:avLst/>
            </a:prstGeom>
            <a:noFill/>
          </p:spPr>
        </p:pic>
        <p:sp>
          <p:nvSpPr>
            <p:cNvPr id="50" name="Rectangle 49"/>
            <p:cNvSpPr/>
            <p:nvPr/>
          </p:nvSpPr>
          <p:spPr>
            <a:xfrm>
              <a:off x="1209373" y="3355052"/>
              <a:ext cx="3405893" cy="901933"/>
            </a:xfrm>
            <a:prstGeom prst="rect">
              <a:avLst/>
            </a:prstGeom>
            <a:solidFill>
              <a:schemeClr val="tx2">
                <a:lumMod val="50000"/>
              </a:schemeClr>
            </a:solidFill>
          </p:spPr>
          <p:style>
            <a:lnRef idx="0">
              <a:schemeClr val="accent4"/>
            </a:lnRef>
            <a:fillRef idx="3">
              <a:schemeClr val="accent4"/>
            </a:fillRef>
            <a:effectRef idx="3">
              <a:schemeClr val="accent4"/>
            </a:effectRef>
            <a:fontRef idx="minor">
              <a:schemeClr val="lt1"/>
            </a:fontRef>
          </p:style>
          <p:txBody>
            <a:bodyPr lIns="70249" tIns="35125" rIns="70249" bIns="35125">
              <a:spAutoFit/>
            </a:bodyPr>
            <a:lstStyle/>
            <a:p>
              <a:pPr marL="273793" indent="-273793" algn="ctr" defTabSz="730114">
                <a:defRPr/>
              </a:pPr>
              <a:r>
                <a:rPr lang="en-US" b="1" dirty="0">
                  <a:solidFill>
                    <a:prstClr val="white"/>
                  </a:solidFill>
                  <a:latin typeface="Comic Sans MS" pitchFamily="66" charset="0"/>
                </a:rPr>
                <a:t>Call toll free on: 122</a:t>
              </a:r>
            </a:p>
            <a:p>
              <a:pPr marL="273793" indent="-273793" algn="ctr" defTabSz="730114">
                <a:defRPr/>
              </a:pPr>
              <a:r>
                <a:rPr lang="en-US" b="1" dirty="0">
                  <a:solidFill>
                    <a:prstClr val="white"/>
                  </a:solidFill>
                  <a:latin typeface="Comic Sans MS" pitchFamily="66" charset="0"/>
                </a:rPr>
                <a:t>0700 – CALL - FRSC</a:t>
              </a:r>
            </a:p>
            <a:p>
              <a:pPr marL="273793" indent="-273793" algn="ctr" defTabSz="730114">
                <a:defRPr/>
              </a:pPr>
              <a:r>
                <a:rPr lang="en-US" b="1" dirty="0">
                  <a:solidFill>
                    <a:prstClr val="white"/>
                  </a:solidFill>
                  <a:latin typeface="Comic Sans MS" pitchFamily="66" charset="0"/>
                </a:rPr>
                <a:t>0700 – 2255 – 3772</a:t>
              </a:r>
            </a:p>
          </p:txBody>
        </p:sp>
        <p:sp>
          <p:nvSpPr>
            <p:cNvPr id="51" name="Rectangle 2"/>
            <p:cNvSpPr txBox="1">
              <a:spLocks noChangeArrowheads="1"/>
            </p:cNvSpPr>
            <p:nvPr>
              <p:custDataLst>
                <p:tags r:id="rId1"/>
              </p:custDataLst>
            </p:nvPr>
          </p:nvSpPr>
          <p:spPr>
            <a:xfrm>
              <a:off x="2548484" y="-27384"/>
              <a:ext cx="4220012" cy="1085646"/>
            </a:xfrm>
            <a:prstGeom prst="rect">
              <a:avLst/>
            </a:prstGeom>
          </p:spPr>
          <p:txBody>
            <a:bodyPr vert="horz" lIns="91440" tIns="45720" rIns="91440" bIns="45720" rtlCol="0" anchor="ctr">
              <a:normAutofit/>
            </a:bodyPr>
            <a:lstStyle/>
            <a:p>
              <a:pPr algn="ctr">
                <a:spcBef>
                  <a:spcPct val="0"/>
                </a:spcBef>
                <a:defRPr/>
              </a:pPr>
              <a:endParaRPr lang="en-GB" sz="2500" b="1" dirty="0">
                <a:solidFill>
                  <a:srgbClr val="1F497D">
                    <a:lumMod val="50000"/>
                  </a:srgbClr>
                </a:solidFill>
                <a:latin typeface="Comic Sans MS" pitchFamily="66" charset="0"/>
              </a:endParaRPr>
            </a:p>
          </p:txBody>
        </p:sp>
        <p:sp>
          <p:nvSpPr>
            <p:cNvPr id="52" name="Rectangle 51"/>
            <p:cNvSpPr/>
            <p:nvPr/>
          </p:nvSpPr>
          <p:spPr>
            <a:xfrm>
              <a:off x="3263405" y="4346431"/>
              <a:ext cx="2959995" cy="378713"/>
            </a:xfrm>
            <a:prstGeom prst="rect">
              <a:avLst/>
            </a:prstGeom>
            <a:solidFill>
              <a:schemeClr val="tx2">
                <a:lumMod val="50000"/>
              </a:schemeClr>
            </a:solidFill>
          </p:spPr>
          <p:style>
            <a:lnRef idx="0">
              <a:schemeClr val="accent4"/>
            </a:lnRef>
            <a:fillRef idx="3">
              <a:schemeClr val="accent4"/>
            </a:fillRef>
            <a:effectRef idx="3">
              <a:schemeClr val="accent4"/>
            </a:effectRef>
            <a:fontRef idx="minor">
              <a:schemeClr val="lt1"/>
            </a:fontRef>
          </p:style>
          <p:txBody>
            <a:bodyPr lIns="70249" tIns="35125" rIns="70249" bIns="35125" anchor="ctr" anchorCtr="1">
              <a:spAutoFit/>
            </a:bodyPr>
            <a:lstStyle/>
            <a:p>
              <a:pPr marL="273793" indent="-273793" defTabSz="730114">
                <a:defRPr/>
              </a:pPr>
              <a:r>
                <a:rPr lang="en-US" sz="2000" b="1" dirty="0">
                  <a:solidFill>
                    <a:prstClr val="white"/>
                  </a:solidFill>
                  <a:latin typeface="Comic Sans MS" pitchFamily="66" charset="0"/>
                </a:rPr>
                <a:t>www.frsc.gov.ng</a:t>
              </a:r>
              <a:endParaRPr lang="en-GB" sz="2000" b="1" dirty="0">
                <a:solidFill>
                  <a:prstClr val="white"/>
                </a:solidFill>
                <a:latin typeface="Comic Sans MS" pitchFamily="66" charset="0"/>
              </a:endParaRPr>
            </a:p>
          </p:txBody>
        </p:sp>
      </p:grpSp>
      <p:pic>
        <p:nvPicPr>
          <p:cNvPr id="53" name="Picture 2" descr="C:\Users\Administrator\Desktop\ISO LOGO.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704522" y="5369052"/>
            <a:ext cx="2435896" cy="1298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43780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7220" y="-783099"/>
            <a:ext cx="11518168" cy="783099"/>
          </a:xfrm>
          <a:prstGeom prst="rect">
            <a:avLst/>
          </a:prstGeom>
        </p:spPr>
        <p:txBody>
          <a:bodyPr wrap="square">
            <a:spAutoFit/>
          </a:bodyPr>
          <a:lstStyle/>
          <a:p>
            <a:pPr>
              <a:lnSpc>
                <a:spcPct val="107000"/>
              </a:lnSpc>
              <a:spcAft>
                <a:spcPts val="800"/>
              </a:spcAft>
              <a:tabLst>
                <a:tab pos="581025" algn="l"/>
              </a:tabLst>
            </a:pPr>
            <a:r>
              <a:rPr lang="en-US" sz="4400" b="1" dirty="0">
                <a:latin typeface="Comic Sans MS" panose="030F0702030302020204" pitchFamily="66" charset="0"/>
                <a:ea typeface="Calibri" panose="020F0502020204030204" pitchFamily="34" charset="0"/>
                <a:cs typeface="Times New Roman" panose="02020603050405020304" pitchFamily="18" charset="0"/>
              </a:rPr>
              <a:t>SOME ELEMENTS OF PARA- MILITARY</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291353" y="1839777"/>
            <a:ext cx="10367554" cy="2785763"/>
          </a:xfrm>
          <a:prstGeom prst="rect">
            <a:avLst/>
          </a:prstGeom>
        </p:spPr>
        <p:txBody>
          <a:bodyPr wrap="square">
            <a:spAutoFit/>
          </a:bodyPr>
          <a:lstStyle/>
          <a:p>
            <a:pPr algn="just">
              <a:lnSpc>
                <a:spcPct val="150000"/>
              </a:lnSpc>
            </a:pPr>
            <a:r>
              <a:rPr lang="en-US" sz="3000" dirty="0" smtClean="0">
                <a:latin typeface="Comic Sans MS" panose="030F0702030302020204" pitchFamily="66" charset="0"/>
              </a:rPr>
              <a:t>Federal </a:t>
            </a:r>
            <a:r>
              <a:rPr lang="en-US" sz="3000" dirty="0">
                <a:latin typeface="Comic Sans MS" panose="030F0702030302020204" pitchFamily="66" charset="0"/>
              </a:rPr>
              <a:t>road safety corps as Nigeria’s foremost lead agency in traffic management and safety administration is poised to create a Safe Motoring Environment in Nigeria.</a:t>
            </a:r>
          </a:p>
        </p:txBody>
      </p:sp>
    </p:spTree>
    <p:extLst>
      <p:ext uri="{BB962C8B-B14F-4D97-AF65-F5344CB8AC3E}">
        <p14:creationId xmlns:p14="http://schemas.microsoft.com/office/powerpoint/2010/main" val="3110688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096" y="195943"/>
            <a:ext cx="11173475" cy="1744825"/>
          </a:xfrm>
        </p:spPr>
        <p:txBody>
          <a:bodyPr>
            <a:normAutofit fontScale="90000"/>
          </a:bodyPr>
          <a:lstStyle/>
          <a:p>
            <a:pPr marL="457200" marR="0" algn="just">
              <a:lnSpc>
                <a:spcPct val="107000"/>
              </a:lnSpc>
              <a:spcBef>
                <a:spcPts val="0"/>
              </a:spcBef>
              <a:spcAft>
                <a:spcPts val="800"/>
              </a:spcAft>
              <a:tabLst>
                <a:tab pos="581025" algn="l"/>
              </a:tabLst>
            </a:pPr>
            <a:r>
              <a:rPr lang="en-US" sz="4800" b="1" dirty="0">
                <a:solidFill>
                  <a:schemeClr val="tx1"/>
                </a:solidFill>
                <a:latin typeface="Comic Sans MS" panose="030F0702030302020204" pitchFamily="66" charset="0"/>
                <a:ea typeface="Calibri" panose="020F0502020204030204" pitchFamily="34" charset="0"/>
                <a:cs typeface="Times New Roman" panose="02020603050405020304" pitchFamily="18" charset="0"/>
              </a:rPr>
              <a:t>AIM:</a:t>
            </a:r>
            <a:r>
              <a:rPr lang="en-US" sz="4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4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n-US" sz="4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4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GB" sz="4000" b="1" dirty="0">
              <a:solidFill>
                <a:schemeClr val="tx1"/>
              </a:solidFill>
              <a:latin typeface="Comic Sans MS" panose="030F0702030302020204" pitchFamily="66" charset="0"/>
            </a:endParaRPr>
          </a:p>
        </p:txBody>
      </p:sp>
      <p:sp>
        <p:nvSpPr>
          <p:cNvPr id="3" name="Content Placeholder 2"/>
          <p:cNvSpPr>
            <a:spLocks noGrp="1"/>
          </p:cNvSpPr>
          <p:nvPr>
            <p:ph idx="1"/>
          </p:nvPr>
        </p:nvSpPr>
        <p:spPr>
          <a:xfrm>
            <a:off x="235253" y="1940769"/>
            <a:ext cx="10502416" cy="2931678"/>
          </a:xfrm>
        </p:spPr>
        <p:txBody>
          <a:bodyPr>
            <a:noAutofit/>
          </a:bodyPr>
          <a:lstStyle/>
          <a:p>
            <a:pPr lvl="0">
              <a:lnSpc>
                <a:spcPct val="150000"/>
              </a:lnSpc>
            </a:pPr>
            <a:r>
              <a:rPr lang="en-US" sz="3200" dirty="0">
                <a:latin typeface="Comic Sans MS" panose="030F0702030302020204" pitchFamily="66" charset="0"/>
              </a:rPr>
              <a:t>To discuss the role </a:t>
            </a:r>
            <a:r>
              <a:rPr lang="en-US" sz="3200" dirty="0" smtClean="0">
                <a:latin typeface="Comic Sans MS" panose="030F0702030302020204" pitchFamily="66" charset="0"/>
              </a:rPr>
              <a:t>of FRSC </a:t>
            </a:r>
            <a:r>
              <a:rPr lang="en-US" sz="3200" dirty="0">
                <a:latin typeface="Comic Sans MS" panose="030F0702030302020204" pitchFamily="66" charset="0"/>
              </a:rPr>
              <a:t>via Nigeria’s participation in international road safety </a:t>
            </a:r>
            <a:r>
              <a:rPr lang="en-US" sz="3200" dirty="0" smtClean="0">
                <a:latin typeface="Comic Sans MS" panose="030F0702030302020204" pitchFamily="66" charset="0"/>
              </a:rPr>
              <a:t>organizations</a:t>
            </a:r>
            <a:r>
              <a:rPr lang="en-US" sz="3200" dirty="0">
                <a:latin typeface="Comic Sans MS" panose="030F0702030302020204" pitchFamily="66" charset="0"/>
              </a:rPr>
              <a:t> </a:t>
            </a:r>
            <a:r>
              <a:rPr lang="en-US" sz="3200" dirty="0" smtClean="0">
                <a:latin typeface="Comic Sans MS" panose="030F0702030302020204" pitchFamily="66" charset="0"/>
              </a:rPr>
              <a:t>and the benefits.</a:t>
            </a:r>
            <a:endParaRPr lang="en-US" sz="3200" dirty="0">
              <a:latin typeface="Comic Sans MS" panose="030F0702030302020204"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1A2A3AD-985D-4B70-94CE-4A8D47547C4A}"/>
              </a:ext>
            </a:extLst>
          </p:cNvPr>
          <p:cNvSpPr>
            <a:spLocks noGrp="1"/>
          </p:cNvSpPr>
          <p:nvPr>
            <p:ph type="title"/>
          </p:nvPr>
        </p:nvSpPr>
        <p:spPr/>
        <p:txBody>
          <a:bodyPr/>
          <a:lstStyle/>
          <a:p>
            <a:pPr algn="ctr"/>
            <a:r>
              <a:rPr lang="en-US" b="1" dirty="0">
                <a:solidFill>
                  <a:schemeClr val="tx1"/>
                </a:solidFill>
                <a:latin typeface="Comic Sans MS" panose="030F0702030302020204" pitchFamily="66" charset="0"/>
                <a:ea typeface="Calibri" panose="020F0502020204030204" pitchFamily="34" charset="0"/>
                <a:cs typeface="Times New Roman" panose="02020603050405020304" pitchFamily="18" charset="0"/>
              </a:rPr>
              <a:t>OBJECTIVES:</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 xmlns:a16="http://schemas.microsoft.com/office/drawing/2014/main" id="{3AD1C455-2D5B-47BD-AFE0-707457DA5644}"/>
              </a:ext>
            </a:extLst>
          </p:cNvPr>
          <p:cNvSpPr>
            <a:spLocks noGrp="1"/>
          </p:cNvSpPr>
          <p:nvPr>
            <p:ph idx="1"/>
          </p:nvPr>
        </p:nvSpPr>
        <p:spPr>
          <a:xfrm>
            <a:off x="677333" y="1577009"/>
            <a:ext cx="9950909" cy="4464353"/>
          </a:xfrm>
        </p:spPr>
        <p:txBody>
          <a:bodyPr>
            <a:noAutofit/>
          </a:bodyPr>
          <a:lstStyle/>
          <a:p>
            <a:pPr marL="457200" marR="0" algn="just">
              <a:lnSpc>
                <a:spcPct val="150000"/>
              </a:lnSpc>
              <a:spcBef>
                <a:spcPts val="0"/>
              </a:spcBef>
              <a:spcAft>
                <a:spcPts val="800"/>
              </a:spcAft>
              <a:buNone/>
              <a:tabLst>
                <a:tab pos="581025" algn="l"/>
              </a:tabLst>
            </a:pPr>
            <a:r>
              <a:rPr lang="en-US" sz="2800" dirty="0">
                <a:latin typeface="Comic Sans MS" panose="030F0702030302020204" pitchFamily="66" charset="0"/>
                <a:ea typeface="Calibri" panose="020F0502020204030204" pitchFamily="34" charset="0"/>
                <a:cs typeface="Times New Roman" panose="02020603050405020304" pitchFamily="18" charset="0"/>
              </a:rPr>
              <a:t>At the end of this presentation, participants should be able to:</a:t>
            </a:r>
          </a:p>
          <a:p>
            <a:pPr lvl="0">
              <a:lnSpc>
                <a:spcPct val="150000"/>
              </a:lnSpc>
            </a:pPr>
            <a:r>
              <a:rPr lang="en-GB" sz="2800" dirty="0" smtClean="0">
                <a:latin typeface="Comic Sans MS" panose="030F0702030302020204" pitchFamily="66" charset="0"/>
              </a:rPr>
              <a:t>Explain </a:t>
            </a:r>
            <a:r>
              <a:rPr lang="en-GB" sz="2800" dirty="0">
                <a:latin typeface="Comic Sans MS" panose="030F0702030302020204" pitchFamily="66" charset="0"/>
              </a:rPr>
              <a:t>the concept of road safety. </a:t>
            </a:r>
            <a:endParaRPr lang="en-GB" sz="2800" dirty="0" smtClean="0">
              <a:latin typeface="Comic Sans MS" panose="030F0702030302020204" pitchFamily="66" charset="0"/>
            </a:endParaRPr>
          </a:p>
          <a:p>
            <a:pPr>
              <a:lnSpc>
                <a:spcPct val="150000"/>
              </a:lnSpc>
            </a:pPr>
            <a:r>
              <a:rPr lang="en-GB" sz="2800" dirty="0" smtClean="0">
                <a:latin typeface="Comic Sans MS" panose="030F0702030302020204" pitchFamily="66" charset="0"/>
              </a:rPr>
              <a:t>Identify some </a:t>
            </a:r>
            <a:r>
              <a:rPr lang="en-US" sz="2800" dirty="0">
                <a:latin typeface="Comic Sans MS" panose="030F0702030302020204" pitchFamily="66" charset="0"/>
              </a:rPr>
              <a:t>international road safety organizations. </a:t>
            </a:r>
          </a:p>
          <a:p>
            <a:pPr lvl="0">
              <a:lnSpc>
                <a:spcPct val="150000"/>
              </a:lnSpc>
            </a:pPr>
            <a:r>
              <a:rPr lang="en-US" sz="2800" dirty="0" smtClean="0">
                <a:latin typeface="Comic Sans MS" panose="030F0702030302020204" pitchFamily="66" charset="0"/>
              </a:rPr>
              <a:t>Benefits of International </a:t>
            </a:r>
            <a:r>
              <a:rPr lang="en-US" sz="2800" dirty="0" err="1" smtClean="0">
                <a:latin typeface="Comic Sans MS" panose="030F0702030302020204" pitchFamily="66" charset="0"/>
              </a:rPr>
              <a:t>organisation</a:t>
            </a:r>
            <a:r>
              <a:rPr lang="en-US" sz="2800" dirty="0" smtClean="0">
                <a:latin typeface="Comic Sans MS" panose="030F0702030302020204" pitchFamily="66" charset="0"/>
              </a:rPr>
              <a:t> in FRSC</a:t>
            </a:r>
            <a:endParaRPr lang="en-US" sz="2800" dirty="0">
              <a:latin typeface="Comic Sans MS" panose="030F0702030302020204" pitchFamily="66" charset="0"/>
            </a:endParaRPr>
          </a:p>
        </p:txBody>
      </p:sp>
    </p:spTree>
    <p:extLst>
      <p:ext uri="{BB962C8B-B14F-4D97-AF65-F5344CB8AC3E}">
        <p14:creationId xmlns:p14="http://schemas.microsoft.com/office/powerpoint/2010/main" val="644521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29663" y="195943"/>
            <a:ext cx="10464760" cy="3256122"/>
          </a:xfrm>
        </p:spPr>
        <p:txBody>
          <a:bodyPr>
            <a:noAutofit/>
          </a:bodyPr>
          <a:lstStyle/>
          <a:p>
            <a:pPr marL="0" indent="0" algn="just">
              <a:lnSpc>
                <a:spcPct val="150000"/>
              </a:lnSpc>
              <a:buNone/>
            </a:pPr>
            <a:r>
              <a:rPr lang="en-ZA" altLang="en-US" sz="2700" dirty="0" smtClean="0">
                <a:latin typeface="Comic Sans MS" panose="030F0702030302020204" pitchFamily="66" charset="0"/>
                <a:cs typeface="Comic Sans MS" panose="030F0702030302020204" pitchFamily="66" charset="0"/>
              </a:rPr>
              <a:t>  </a:t>
            </a:r>
            <a:r>
              <a:rPr lang="en-US" sz="2700" b="1" dirty="0">
                <a:latin typeface="Comic Sans MS" panose="030F0702030302020204" pitchFamily="66" charset="0"/>
              </a:rPr>
              <a:t>DEFINITION OF CONCEPT</a:t>
            </a:r>
            <a:endParaRPr lang="en-US" sz="2700" dirty="0">
              <a:latin typeface="Comic Sans MS" panose="030F0702030302020204" pitchFamily="66" charset="0"/>
            </a:endParaRPr>
          </a:p>
          <a:p>
            <a:pPr lvl="0" algn="just">
              <a:lnSpc>
                <a:spcPct val="150000"/>
              </a:lnSpc>
            </a:pPr>
            <a:r>
              <a:rPr lang="en-GB" sz="2700" b="1" dirty="0">
                <a:latin typeface="Comic Sans MS" panose="030F0702030302020204" pitchFamily="66" charset="0"/>
              </a:rPr>
              <a:t>Road</a:t>
            </a:r>
            <a:r>
              <a:rPr lang="en-GB" sz="2700" dirty="0">
                <a:latin typeface="Comic Sans MS" panose="030F0702030302020204" pitchFamily="66" charset="0"/>
              </a:rPr>
              <a:t>; </a:t>
            </a:r>
            <a:r>
              <a:rPr lang="en-US" sz="2700" dirty="0">
                <a:latin typeface="Comic Sans MS" panose="030F0702030302020204" pitchFamily="66" charset="0"/>
              </a:rPr>
              <a:t>A </a:t>
            </a:r>
            <a:r>
              <a:rPr lang="en-US" sz="2700" b="1" dirty="0">
                <a:latin typeface="Comic Sans MS" panose="030F0702030302020204" pitchFamily="66" charset="0"/>
              </a:rPr>
              <a:t>road</a:t>
            </a:r>
            <a:r>
              <a:rPr lang="en-US" sz="2700" dirty="0">
                <a:latin typeface="Comic Sans MS" panose="030F0702030302020204" pitchFamily="66" charset="0"/>
              </a:rPr>
              <a:t> is a thoroughfare, route, or way on land between two places that has been paved or otherwise improved to allow travel by foot or some form of conveyance, including a motor vehicle, cart, bicycle, or horse.</a:t>
            </a:r>
          </a:p>
          <a:p>
            <a:pPr lvl="0" algn="just">
              <a:lnSpc>
                <a:spcPct val="150000"/>
              </a:lnSpc>
            </a:pPr>
            <a:r>
              <a:rPr lang="en-US" sz="2700" b="1" dirty="0">
                <a:latin typeface="Comic Sans MS" panose="030F0702030302020204" pitchFamily="66" charset="0"/>
              </a:rPr>
              <a:t>Safety;</a:t>
            </a:r>
            <a:r>
              <a:rPr lang="en-US" sz="2700" dirty="0">
                <a:latin typeface="Comic Sans MS" panose="030F0702030302020204" pitchFamily="66" charset="0"/>
              </a:rPr>
              <a:t> is the state of being "safe", the condition of being protected from </a:t>
            </a:r>
            <a:r>
              <a:rPr lang="en-US" sz="2700" dirty="0">
                <a:latin typeface="Comic Sans MS" panose="030F0702030302020204" pitchFamily="66" charset="0"/>
                <a:hlinkClick r:id="rId2" tooltip="Harm"/>
              </a:rPr>
              <a:t>harm</a:t>
            </a:r>
            <a:r>
              <a:rPr lang="en-US" sz="2700" dirty="0">
                <a:latin typeface="Comic Sans MS" panose="030F0702030302020204" pitchFamily="66" charset="0"/>
              </a:rPr>
              <a:t> or other non-desirable outcomes. </a:t>
            </a:r>
          </a:p>
          <a:p>
            <a:pPr lvl="0" algn="just">
              <a:lnSpc>
                <a:spcPct val="150000"/>
              </a:lnSpc>
            </a:pPr>
            <a:r>
              <a:rPr lang="en-US" sz="2700" b="1" dirty="0">
                <a:latin typeface="Comic Sans MS" panose="030F0702030302020204" pitchFamily="66" charset="0"/>
              </a:rPr>
              <a:t>Road traffic safety;</a:t>
            </a:r>
            <a:r>
              <a:rPr lang="en-US" sz="2700" dirty="0">
                <a:latin typeface="Comic Sans MS" panose="030F0702030302020204" pitchFamily="66" charset="0"/>
              </a:rPr>
              <a:t> refers to the methods and measures used to prevent </a:t>
            </a:r>
            <a:r>
              <a:rPr lang="en-US" sz="2700" b="1" dirty="0">
                <a:latin typeface="Comic Sans MS" panose="030F0702030302020204" pitchFamily="66" charset="0"/>
              </a:rPr>
              <a:t>road</a:t>
            </a:r>
            <a:r>
              <a:rPr lang="en-US" sz="2700" dirty="0">
                <a:latin typeface="Comic Sans MS" panose="030F0702030302020204" pitchFamily="66" charset="0"/>
              </a:rPr>
              <a:t> users from being killed or seriously injured.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63946" y="31175"/>
            <a:ext cx="10967269" cy="6574898"/>
          </a:xfrm>
        </p:spPr>
        <p:txBody>
          <a:bodyPr>
            <a:normAutofit/>
          </a:bodyPr>
          <a:lstStyle/>
          <a:p>
            <a:pPr marL="0" indent="0">
              <a:lnSpc>
                <a:spcPct val="150000"/>
              </a:lnSpc>
              <a:buNone/>
            </a:pPr>
            <a:r>
              <a:rPr lang="en-US" sz="2800" b="1" dirty="0" smtClean="0">
                <a:solidFill>
                  <a:schemeClr val="tx1"/>
                </a:solidFill>
                <a:latin typeface="Comic Sans MS" panose="030F0702030302020204" pitchFamily="66" charset="0"/>
              </a:rPr>
              <a:t>INTERNATIONAL ROAD SAFETY ORGANISATIONS</a:t>
            </a:r>
            <a:endParaRPr lang="en-US" sz="2800" dirty="0" smtClean="0">
              <a:solidFill>
                <a:schemeClr val="tx1"/>
              </a:solidFill>
              <a:latin typeface="Comic Sans MS" panose="030F0702030302020204" pitchFamily="66" charset="0"/>
            </a:endParaRPr>
          </a:p>
          <a:p>
            <a:pPr lvl="0">
              <a:lnSpc>
                <a:spcPct val="150000"/>
              </a:lnSpc>
            </a:pPr>
            <a:r>
              <a:rPr lang="en-US" sz="2800" dirty="0" smtClean="0">
                <a:solidFill>
                  <a:schemeClr val="tx1"/>
                </a:solidFill>
                <a:latin typeface="Comic Sans MS" panose="030F0702030302020204" pitchFamily="66" charset="0"/>
              </a:rPr>
              <a:t>United </a:t>
            </a:r>
            <a:r>
              <a:rPr lang="en-US" sz="2800" dirty="0">
                <a:solidFill>
                  <a:schemeClr val="tx1"/>
                </a:solidFill>
                <a:latin typeface="Comic Sans MS" panose="030F0702030302020204" pitchFamily="66" charset="0"/>
              </a:rPr>
              <a:t>Nations road safety </a:t>
            </a:r>
            <a:r>
              <a:rPr lang="en-US" sz="2800" dirty="0" smtClean="0">
                <a:solidFill>
                  <a:schemeClr val="tx1"/>
                </a:solidFill>
                <a:latin typeface="Comic Sans MS" panose="030F0702030302020204" pitchFamily="66" charset="0"/>
              </a:rPr>
              <a:t>collaboration</a:t>
            </a:r>
          </a:p>
          <a:p>
            <a:pPr>
              <a:lnSpc>
                <a:spcPct val="150000"/>
              </a:lnSpc>
            </a:pPr>
            <a:r>
              <a:rPr lang="en-US" sz="2800" dirty="0">
                <a:solidFill>
                  <a:schemeClr val="tx1"/>
                </a:solidFill>
                <a:latin typeface="Comic Sans MS" panose="030F0702030302020204" pitchFamily="66" charset="0"/>
              </a:rPr>
              <a:t>International Traffic Safety Data </a:t>
            </a:r>
          </a:p>
          <a:p>
            <a:pPr lvl="0">
              <a:lnSpc>
                <a:spcPct val="150000"/>
              </a:lnSpc>
            </a:pPr>
            <a:r>
              <a:rPr lang="en-US" sz="2800" dirty="0" smtClean="0">
                <a:solidFill>
                  <a:schemeClr val="tx1"/>
                </a:solidFill>
                <a:latin typeface="Comic Sans MS" panose="030F0702030302020204" pitchFamily="66" charset="0"/>
              </a:rPr>
              <a:t>PIARC</a:t>
            </a:r>
            <a:endParaRPr lang="en-US" sz="2800" dirty="0">
              <a:solidFill>
                <a:schemeClr val="tx1"/>
              </a:solidFill>
              <a:latin typeface="Comic Sans MS" panose="030F0702030302020204" pitchFamily="66" charset="0"/>
            </a:endParaRPr>
          </a:p>
          <a:p>
            <a:pPr lvl="0">
              <a:lnSpc>
                <a:spcPct val="150000"/>
              </a:lnSpc>
            </a:pPr>
            <a:r>
              <a:rPr lang="en-US" sz="2800" dirty="0" smtClean="0">
                <a:solidFill>
                  <a:schemeClr val="tx1"/>
                </a:solidFill>
                <a:latin typeface="Comic Sans MS" panose="030F0702030302020204" pitchFamily="66" charset="0"/>
              </a:rPr>
              <a:t>Global Road Safety Partnership</a:t>
            </a:r>
            <a:endParaRPr lang="en-US" sz="2800" dirty="0">
              <a:solidFill>
                <a:schemeClr val="tx1"/>
              </a:solidFill>
              <a:latin typeface="Comic Sans MS" panose="030F0702030302020204" pitchFamily="66" charset="0"/>
            </a:endParaRPr>
          </a:p>
          <a:p>
            <a:pPr lvl="0">
              <a:lnSpc>
                <a:spcPct val="150000"/>
              </a:lnSpc>
            </a:pPr>
            <a:r>
              <a:rPr lang="en-US" sz="2800" dirty="0" smtClean="0">
                <a:solidFill>
                  <a:schemeClr val="tx1"/>
                </a:solidFill>
                <a:latin typeface="Comic Sans MS" panose="030F0702030302020204" pitchFamily="66" charset="0"/>
              </a:rPr>
              <a:t>IRF</a:t>
            </a:r>
          </a:p>
          <a:p>
            <a:pPr lvl="0">
              <a:lnSpc>
                <a:spcPct val="150000"/>
              </a:lnSpc>
            </a:pPr>
            <a:r>
              <a:rPr lang="en-US" sz="2800" dirty="0" smtClean="0">
                <a:solidFill>
                  <a:schemeClr val="tx1"/>
                </a:solidFill>
                <a:latin typeface="Comic Sans MS" panose="030F0702030302020204" pitchFamily="66" charset="0"/>
              </a:rPr>
              <a:t>Global Alliance of NGO for Road Safety</a:t>
            </a:r>
            <a:endParaRPr lang="en-US" sz="2800" dirty="0">
              <a:solidFill>
                <a:schemeClr val="tx1"/>
              </a:solidFill>
              <a:latin typeface="Comic Sans MS" panose="030F0702030302020204" pitchFamily="66" charset="0"/>
            </a:endParaRPr>
          </a:p>
          <a:p>
            <a:pPr lvl="0">
              <a:lnSpc>
                <a:spcPct val="150000"/>
              </a:lnSpc>
            </a:pPr>
            <a:r>
              <a:rPr lang="en-US" sz="2800" dirty="0" smtClean="0">
                <a:solidFill>
                  <a:schemeClr val="tx1"/>
                </a:solidFill>
                <a:latin typeface="Comic Sans MS" panose="030F0702030302020204" pitchFamily="66" charset="0"/>
              </a:rPr>
              <a:t>West </a:t>
            </a:r>
            <a:r>
              <a:rPr lang="en-US" sz="2800" dirty="0">
                <a:solidFill>
                  <a:schemeClr val="tx1"/>
                </a:solidFill>
                <a:latin typeface="Comic Sans MS" panose="030F0702030302020204" pitchFamily="66" charset="0"/>
              </a:rPr>
              <a:t>African Road Safety </a:t>
            </a:r>
            <a:r>
              <a:rPr lang="en-US" sz="2800" dirty="0" err="1">
                <a:solidFill>
                  <a:schemeClr val="tx1"/>
                </a:solidFill>
                <a:latin typeface="Comic Sans MS" panose="030F0702030302020204" pitchFamily="66" charset="0"/>
              </a:rPr>
              <a:t>Organisation</a:t>
            </a:r>
            <a:r>
              <a:rPr lang="en-US" sz="2800" dirty="0">
                <a:solidFill>
                  <a:schemeClr val="tx1"/>
                </a:solidFill>
                <a:latin typeface="Comic Sans MS" panose="030F0702030302020204" pitchFamily="66" charset="0"/>
              </a:rPr>
              <a:t> (WARSO)</a:t>
            </a:r>
          </a:p>
        </p:txBody>
      </p:sp>
      <p:sp>
        <p:nvSpPr>
          <p:cNvPr id="8" name="AutoShape 4" descr="Image result for WALKIE TALKIE"/>
          <p:cNvSpPr>
            <a:spLocks noChangeAspect="1" noChangeArrowheads="1"/>
          </p:cNvSpPr>
          <p:nvPr/>
        </p:nvSpPr>
        <p:spPr bwMode="auto">
          <a:xfrm>
            <a:off x="372534" y="31175"/>
            <a:ext cx="304800" cy="2736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sp>
        <p:nvSpPr>
          <p:cNvPr id="6" name="Rectangle 5"/>
          <p:cNvSpPr/>
          <p:nvPr/>
        </p:nvSpPr>
        <p:spPr>
          <a:xfrm>
            <a:off x="1411111" y="31175"/>
            <a:ext cx="9121421" cy="707886"/>
          </a:xfrm>
          <a:prstGeom prst="rect">
            <a:avLst/>
          </a:prstGeom>
        </p:spPr>
        <p:txBody>
          <a:bodyPr wrap="square">
            <a:spAutoFit/>
          </a:bodyPr>
          <a:lstStyle/>
          <a:p>
            <a:pPr lvl="0" algn="ctr" defTabSz="457200">
              <a:spcBef>
                <a:spcPts val="1000"/>
              </a:spcBef>
              <a:buClr>
                <a:srgbClr val="5FCBEF"/>
              </a:buClr>
              <a:buSzPct val="80000"/>
            </a:pPr>
            <a:endParaRPr lang="en-US" sz="4000" dirty="0">
              <a:solidFill>
                <a:prstClr val="black">
                  <a:lumMod val="75000"/>
                  <a:lumOff val="25000"/>
                </a:prstClr>
              </a:solidFill>
            </a:endParaRPr>
          </a:p>
        </p:txBody>
      </p:sp>
    </p:spTree>
    <p:extLst>
      <p:ext uri="{BB962C8B-B14F-4D97-AF65-F5344CB8AC3E}">
        <p14:creationId xmlns:p14="http://schemas.microsoft.com/office/powerpoint/2010/main" val="1968242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77335" y="1037014"/>
            <a:ext cx="9855198" cy="6574898"/>
          </a:xfrm>
        </p:spPr>
        <p:txBody>
          <a:bodyPr>
            <a:normAutofit/>
          </a:bodyPr>
          <a:lstStyle/>
          <a:p>
            <a:pPr marL="0" lvl="0" indent="0" algn="just">
              <a:lnSpc>
                <a:spcPct val="150000"/>
              </a:lnSpc>
              <a:buNone/>
            </a:pPr>
            <a:r>
              <a:rPr lang="en-US" sz="2800" b="1" dirty="0">
                <a:solidFill>
                  <a:schemeClr val="tx1"/>
                </a:solidFill>
                <a:latin typeface="Comic Sans MS" panose="030F0702030302020204" pitchFamily="66" charset="0"/>
              </a:rPr>
              <a:t>United Nations road safety </a:t>
            </a:r>
            <a:r>
              <a:rPr lang="en-US" sz="2800" b="1" dirty="0" smtClean="0">
                <a:solidFill>
                  <a:schemeClr val="tx1"/>
                </a:solidFill>
                <a:latin typeface="Comic Sans MS" panose="030F0702030302020204" pitchFamily="66" charset="0"/>
              </a:rPr>
              <a:t>collaboration</a:t>
            </a:r>
            <a:r>
              <a:rPr lang="en-US" sz="2800" dirty="0" smtClean="0">
                <a:solidFill>
                  <a:schemeClr val="tx1"/>
                </a:solidFill>
                <a:latin typeface="Comic Sans MS" panose="030F0702030302020204" pitchFamily="66" charset="0"/>
              </a:rPr>
              <a:t>:	</a:t>
            </a:r>
            <a:endParaRPr lang="en-US" sz="2800" dirty="0">
              <a:solidFill>
                <a:schemeClr val="tx1"/>
              </a:solidFill>
              <a:latin typeface="Comic Sans MS" panose="030F0702030302020204" pitchFamily="66" charset="0"/>
            </a:endParaRPr>
          </a:p>
          <a:p>
            <a:pPr marL="0" lvl="0" indent="0" algn="just">
              <a:lnSpc>
                <a:spcPct val="150000"/>
              </a:lnSpc>
              <a:buNone/>
            </a:pPr>
            <a:r>
              <a:rPr lang="en-US" sz="2800" dirty="0" smtClean="0">
                <a:solidFill>
                  <a:schemeClr val="tx1"/>
                </a:solidFill>
                <a:latin typeface="Comic Sans MS" panose="030F0702030302020204" pitchFamily="66" charset="0"/>
              </a:rPr>
              <a:t>Established vide UN Resolution A/RES58/289 April, 2004 on IMPROVING GLOBAL ROAD SAFETY. By the resolution, WHO was invited to work with other UN regional commissions and act as a coordinator on Road Safety issues across UN system.</a:t>
            </a:r>
          </a:p>
          <a:p>
            <a:pPr marL="0" lvl="0" indent="0" algn="just">
              <a:lnSpc>
                <a:spcPct val="150000"/>
              </a:lnSpc>
              <a:buNone/>
            </a:pPr>
            <a:endParaRPr lang="en-US" sz="2800" dirty="0">
              <a:solidFill>
                <a:schemeClr val="tx1"/>
              </a:solidFill>
              <a:latin typeface="Comic Sans MS" panose="030F0702030302020204" pitchFamily="66" charset="0"/>
            </a:endParaRPr>
          </a:p>
        </p:txBody>
      </p:sp>
      <p:sp>
        <p:nvSpPr>
          <p:cNvPr id="8" name="AutoShape 4" descr="Image result for WALKIE TALKIE"/>
          <p:cNvSpPr>
            <a:spLocks noChangeAspect="1" noChangeArrowheads="1"/>
          </p:cNvSpPr>
          <p:nvPr/>
        </p:nvSpPr>
        <p:spPr bwMode="auto">
          <a:xfrm>
            <a:off x="372534" y="31175"/>
            <a:ext cx="304800" cy="2736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sp>
        <p:nvSpPr>
          <p:cNvPr id="6" name="Rectangle 5"/>
          <p:cNvSpPr/>
          <p:nvPr/>
        </p:nvSpPr>
        <p:spPr>
          <a:xfrm>
            <a:off x="1411111" y="31175"/>
            <a:ext cx="9121421" cy="707886"/>
          </a:xfrm>
          <a:prstGeom prst="rect">
            <a:avLst/>
          </a:prstGeom>
        </p:spPr>
        <p:txBody>
          <a:bodyPr wrap="square">
            <a:spAutoFit/>
          </a:bodyPr>
          <a:lstStyle/>
          <a:p>
            <a:pPr lvl="0" algn="ctr" defTabSz="457200">
              <a:spcBef>
                <a:spcPts val="1000"/>
              </a:spcBef>
              <a:buClr>
                <a:srgbClr val="5FCBEF"/>
              </a:buClr>
              <a:buSzPct val="80000"/>
            </a:pPr>
            <a:endParaRPr lang="en-US" sz="4000" dirty="0">
              <a:solidFill>
                <a:prstClr val="black">
                  <a:lumMod val="75000"/>
                  <a:lumOff val="25000"/>
                </a:prstClr>
              </a:solidFill>
            </a:endParaRPr>
          </a:p>
        </p:txBody>
      </p:sp>
    </p:spTree>
    <p:extLst>
      <p:ext uri="{BB962C8B-B14F-4D97-AF65-F5344CB8AC3E}">
        <p14:creationId xmlns:p14="http://schemas.microsoft.com/office/powerpoint/2010/main" val="2606701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70263" y="304801"/>
            <a:ext cx="10062270" cy="6301271"/>
          </a:xfrm>
        </p:spPr>
        <p:txBody>
          <a:bodyPr>
            <a:normAutofit/>
          </a:bodyPr>
          <a:lstStyle/>
          <a:p>
            <a:pPr marL="0" lvl="0" indent="0" algn="just">
              <a:lnSpc>
                <a:spcPct val="150000"/>
              </a:lnSpc>
              <a:buNone/>
            </a:pPr>
            <a:r>
              <a:rPr lang="en-US" sz="2800" b="1" dirty="0" smtClean="0">
                <a:solidFill>
                  <a:schemeClr val="tx1"/>
                </a:solidFill>
                <a:latin typeface="Comic Sans MS" panose="030F0702030302020204" pitchFamily="66" charset="0"/>
              </a:rPr>
              <a:t>PIARC</a:t>
            </a:r>
            <a:r>
              <a:rPr lang="en-US" sz="2800" dirty="0" smtClean="0">
                <a:solidFill>
                  <a:schemeClr val="tx1"/>
                </a:solidFill>
                <a:latin typeface="Comic Sans MS" panose="030F0702030302020204" pitchFamily="66" charset="0"/>
              </a:rPr>
              <a:t>:	</a:t>
            </a:r>
          </a:p>
          <a:p>
            <a:pPr marL="0" lvl="0" indent="0" algn="just">
              <a:lnSpc>
                <a:spcPct val="150000"/>
              </a:lnSpc>
              <a:buNone/>
            </a:pPr>
            <a:r>
              <a:rPr lang="en-US" sz="2800" dirty="0" smtClean="0">
                <a:solidFill>
                  <a:schemeClr val="tx1"/>
                </a:solidFill>
                <a:latin typeface="Comic Sans MS" panose="030F0702030302020204" pitchFamily="66" charset="0"/>
              </a:rPr>
              <a:t>Known as World Road safety Association, was established in 1909. It consists of 122 government and has individuals, companies, authorities and </a:t>
            </a:r>
            <a:r>
              <a:rPr lang="en-US" sz="2800" dirty="0" err="1" smtClean="0">
                <a:solidFill>
                  <a:schemeClr val="tx1"/>
                </a:solidFill>
                <a:latin typeface="Comic Sans MS" panose="030F0702030302020204" pitchFamily="66" charset="0"/>
              </a:rPr>
              <a:t>organisations</a:t>
            </a:r>
            <a:r>
              <a:rPr lang="en-US" sz="2800" dirty="0" smtClean="0">
                <a:solidFill>
                  <a:schemeClr val="tx1"/>
                </a:solidFill>
                <a:latin typeface="Comic Sans MS" panose="030F0702030302020204" pitchFamily="66" charset="0"/>
              </a:rPr>
              <a:t> in over 140 countries.</a:t>
            </a:r>
          </a:p>
          <a:p>
            <a:pPr marL="0" lvl="0" indent="0" algn="just">
              <a:lnSpc>
                <a:spcPct val="150000"/>
              </a:lnSpc>
              <a:buNone/>
            </a:pPr>
            <a:r>
              <a:rPr lang="en-US" sz="2800" b="1" dirty="0">
                <a:solidFill>
                  <a:schemeClr val="tx1"/>
                </a:solidFill>
                <a:latin typeface="Comic Sans MS" panose="030F0702030302020204" pitchFamily="66" charset="0"/>
              </a:rPr>
              <a:t>Global alliance for road safety(the alliance)</a:t>
            </a:r>
            <a:r>
              <a:rPr lang="en-US" sz="2800" dirty="0">
                <a:solidFill>
                  <a:schemeClr val="tx1"/>
                </a:solidFill>
                <a:latin typeface="Comic Sans MS" panose="030F0702030302020204" pitchFamily="66" charset="0"/>
              </a:rPr>
              <a:t>:	</a:t>
            </a:r>
          </a:p>
          <a:p>
            <a:pPr marL="0" lvl="0" indent="0" algn="just">
              <a:lnSpc>
                <a:spcPct val="150000"/>
              </a:lnSpc>
              <a:buNone/>
            </a:pPr>
            <a:r>
              <a:rPr lang="en-US" sz="2800" dirty="0">
                <a:solidFill>
                  <a:schemeClr val="tx1"/>
                </a:solidFill>
                <a:latin typeface="Comic Sans MS" panose="030F0702030302020204" pitchFamily="66" charset="0"/>
              </a:rPr>
              <a:t>It addresses gaps in Road Safety by providing platforms for networking and experience sharing with more than 200 NGO members from more than 90 </a:t>
            </a:r>
            <a:r>
              <a:rPr lang="en-US" sz="2800" dirty="0" err="1">
                <a:solidFill>
                  <a:schemeClr val="tx1"/>
                </a:solidFill>
                <a:latin typeface="Comic Sans MS" panose="030F0702030302020204" pitchFamily="66" charset="0"/>
              </a:rPr>
              <a:t>countires</a:t>
            </a:r>
            <a:r>
              <a:rPr lang="en-US" sz="2800" dirty="0">
                <a:solidFill>
                  <a:schemeClr val="tx1"/>
                </a:solidFill>
                <a:latin typeface="Comic Sans MS" panose="030F0702030302020204" pitchFamily="66" charset="0"/>
              </a:rPr>
              <a:t>.</a:t>
            </a:r>
          </a:p>
          <a:p>
            <a:pPr marL="0" lvl="0" indent="0" algn="just">
              <a:lnSpc>
                <a:spcPct val="150000"/>
              </a:lnSpc>
              <a:buNone/>
            </a:pPr>
            <a:endParaRPr lang="en-US" sz="2800" dirty="0">
              <a:solidFill>
                <a:schemeClr val="tx1"/>
              </a:solidFill>
              <a:latin typeface="Comic Sans MS" panose="030F0702030302020204" pitchFamily="66" charset="0"/>
            </a:endParaRPr>
          </a:p>
        </p:txBody>
      </p:sp>
      <p:sp>
        <p:nvSpPr>
          <p:cNvPr id="8" name="AutoShape 4" descr="Image result for WALKIE TALKIE"/>
          <p:cNvSpPr>
            <a:spLocks noChangeAspect="1" noChangeArrowheads="1"/>
          </p:cNvSpPr>
          <p:nvPr/>
        </p:nvSpPr>
        <p:spPr bwMode="auto">
          <a:xfrm>
            <a:off x="372534" y="31175"/>
            <a:ext cx="304800" cy="2736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sp>
        <p:nvSpPr>
          <p:cNvPr id="6" name="Rectangle 5"/>
          <p:cNvSpPr/>
          <p:nvPr/>
        </p:nvSpPr>
        <p:spPr>
          <a:xfrm>
            <a:off x="1411111" y="31175"/>
            <a:ext cx="9121421" cy="707886"/>
          </a:xfrm>
          <a:prstGeom prst="rect">
            <a:avLst/>
          </a:prstGeom>
        </p:spPr>
        <p:txBody>
          <a:bodyPr wrap="square">
            <a:spAutoFit/>
          </a:bodyPr>
          <a:lstStyle/>
          <a:p>
            <a:pPr lvl="0" algn="ctr" defTabSz="457200">
              <a:spcBef>
                <a:spcPts val="1000"/>
              </a:spcBef>
              <a:buClr>
                <a:srgbClr val="5FCBEF"/>
              </a:buClr>
              <a:buSzPct val="80000"/>
            </a:pPr>
            <a:endParaRPr lang="en-US" sz="4000" dirty="0">
              <a:solidFill>
                <a:prstClr val="black">
                  <a:lumMod val="75000"/>
                  <a:lumOff val="25000"/>
                </a:prstClr>
              </a:solidFill>
            </a:endParaRPr>
          </a:p>
        </p:txBody>
      </p:sp>
    </p:spTree>
    <p:extLst>
      <p:ext uri="{BB962C8B-B14F-4D97-AF65-F5344CB8AC3E}">
        <p14:creationId xmlns:p14="http://schemas.microsoft.com/office/powerpoint/2010/main" val="19116214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397</TotalTime>
  <Words>1238</Words>
  <Application>Microsoft Office PowerPoint</Application>
  <PresentationFormat>Custom</PresentationFormat>
  <Paragraphs>75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Facet</vt:lpstr>
      <vt:lpstr>INTERNATIONAL ROAD SAFETY ORGANISATIONS; NIGERIA’S PARTICIPATION: THE ROLE OF FRSC</vt:lpstr>
      <vt:lpstr>PowerPoint Presentation</vt:lpstr>
      <vt:lpstr>PowerPoint Presentation</vt:lpstr>
      <vt:lpstr>AIM:  </vt:lpstr>
      <vt:lpstr>OBJECTIVES: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RADIO COMMUNICATION CODES</dc:title>
  <dc:creator>Jire Lawan</dc:creator>
  <cp:lastModifiedBy>HP</cp:lastModifiedBy>
  <cp:revision>188</cp:revision>
  <cp:lastPrinted>2019-04-01T10:30:00Z</cp:lastPrinted>
  <dcterms:created xsi:type="dcterms:W3CDTF">2019-03-08T13:43:00Z</dcterms:created>
  <dcterms:modified xsi:type="dcterms:W3CDTF">2021-02-04T13:21:18Z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1033-11.2.0.8668</vt:lpwstr>
  </property>
</Properties>
</file>